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</p:sldMasterIdLst>
  <p:sldIdLst>
    <p:sldId id="256" r:id="rId19"/>
    <p:sldId id="258" r:id="rId20"/>
    <p:sldId id="259" r:id="rId21"/>
    <p:sldId id="262" r:id="rId22"/>
    <p:sldId id="257" r:id="rId23"/>
    <p:sldId id="260" r:id="rId24"/>
    <p:sldId id="265" r:id="rId25"/>
    <p:sldId id="266" r:id="rId26"/>
    <p:sldId id="261" r:id="rId27"/>
    <p:sldId id="268" r:id="rId28"/>
    <p:sldId id="267" r:id="rId29"/>
    <p:sldId id="269" r:id="rId30"/>
    <p:sldId id="263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5pPr>
    <a:lvl6pPr marL="2286000" algn="l" defTabSz="914400" rtl="0" eaLnBrk="1" latinLnBrk="0" hangingPunct="1">
      <a:defRPr sz="2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6pPr>
    <a:lvl7pPr marL="2743200" algn="l" defTabSz="914400" rtl="0" eaLnBrk="1" latinLnBrk="0" hangingPunct="1">
      <a:defRPr sz="2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7pPr>
    <a:lvl8pPr marL="3200400" algn="l" defTabSz="914400" rtl="0" eaLnBrk="1" latinLnBrk="0" hangingPunct="1">
      <a:defRPr sz="2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8pPr>
    <a:lvl9pPr marL="3657600" algn="l" defTabSz="914400" rtl="0" eaLnBrk="1" latinLnBrk="0" hangingPunct="1">
      <a:defRPr sz="28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9800" y="1978025"/>
            <a:ext cx="20002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2450" y="1978025"/>
            <a:ext cx="20002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90488"/>
            <a:ext cx="2159000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90488"/>
            <a:ext cx="6324600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90488"/>
            <a:ext cx="2162175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90488"/>
            <a:ext cx="6334125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2235200"/>
            <a:ext cx="424180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5200"/>
            <a:ext cx="424180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0"/>
            <a:ext cx="2159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0"/>
            <a:ext cx="6324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978025"/>
            <a:ext cx="20002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6650" y="1978025"/>
            <a:ext cx="20002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90488"/>
            <a:ext cx="2159000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90488"/>
            <a:ext cx="6324600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978025"/>
            <a:ext cx="20002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6650" y="1978025"/>
            <a:ext cx="20002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90488"/>
            <a:ext cx="2159000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90488"/>
            <a:ext cx="6324600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77800"/>
            <a:ext cx="4241800" cy="648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800"/>
            <a:ext cx="4241800" cy="648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3708400"/>
            <a:ext cx="4241800" cy="262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708400"/>
            <a:ext cx="4241800" cy="262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77800"/>
            <a:ext cx="2159000" cy="64897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77800"/>
            <a:ext cx="63246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77800"/>
            <a:ext cx="2159000" cy="594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77800"/>
            <a:ext cx="63246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77800"/>
            <a:ext cx="2159000" cy="594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77800"/>
            <a:ext cx="63246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0"/>
            <a:ext cx="215900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0"/>
            <a:ext cx="632460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3429000"/>
            <a:ext cx="2000250" cy="91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6650" y="3429000"/>
            <a:ext cx="2000250" cy="91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68675" y="977900"/>
            <a:ext cx="1038225" cy="336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977900"/>
            <a:ext cx="2962275" cy="336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3429000"/>
            <a:ext cx="2000250" cy="91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6650" y="3429000"/>
            <a:ext cx="2000250" cy="91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978025"/>
            <a:ext cx="42418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8025"/>
            <a:ext cx="42418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68675" y="977900"/>
            <a:ext cx="1038225" cy="336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977900"/>
            <a:ext cx="2962275" cy="336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600200"/>
            <a:ext cx="21590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600200"/>
            <a:ext cx="6324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600200"/>
            <a:ext cx="21590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600200"/>
            <a:ext cx="6324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600200"/>
            <a:ext cx="21590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600200"/>
            <a:ext cx="6324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5676900"/>
            <a:ext cx="4241800" cy="85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76900"/>
            <a:ext cx="4241800" cy="85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4813300"/>
            <a:ext cx="2159000" cy="171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4813300"/>
            <a:ext cx="6324600" cy="171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5676900"/>
            <a:ext cx="4241800" cy="85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76900"/>
            <a:ext cx="4241800" cy="85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4813300"/>
            <a:ext cx="2159000" cy="171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4813300"/>
            <a:ext cx="6324600" cy="171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54000" y="90488"/>
            <a:ext cx="8636000" cy="1887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54000" y="1978025"/>
            <a:ext cx="8636000" cy="4614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286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699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7874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1049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4224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8796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3368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7940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512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54000" y="90488"/>
            <a:ext cx="8636000" cy="1887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1161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749800" y="1978025"/>
            <a:ext cx="4152900" cy="4614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286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699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7874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1049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4224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8796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3368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7940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512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54000" y="0"/>
            <a:ext cx="86360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54000" y="2235200"/>
            <a:ext cx="8636000" cy="462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286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699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7874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1049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4224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8796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3368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7940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512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54000" y="90488"/>
            <a:ext cx="8636000" cy="1887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54000" y="1978025"/>
            <a:ext cx="4152900" cy="4614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286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699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7874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1049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4224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8796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3368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7940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512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54000" y="90488"/>
            <a:ext cx="8636000" cy="1887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4848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54000" y="1978025"/>
            <a:ext cx="4152900" cy="4614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286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699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7874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1049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4224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8796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3368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7940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512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254000" y="177800"/>
            <a:ext cx="8636000" cy="648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69900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787400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104900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422400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879600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336800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794000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51200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682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5857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032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2207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5382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995488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452688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909888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367088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682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5857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032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2207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5382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995488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452688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909888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367088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54000" y="177800"/>
            <a:ext cx="863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68288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585788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03288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220788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538288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995488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452688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909888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367088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54000" y="177800"/>
            <a:ext cx="863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68288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585788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03288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220788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538288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995488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452688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909888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367088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54000" y="0"/>
            <a:ext cx="8636000" cy="370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54000" y="3708400"/>
            <a:ext cx="8636000" cy="262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191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8763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335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907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479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051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623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195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54000" y="977900"/>
            <a:ext cx="4152900" cy="246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54000" y="3429000"/>
            <a:ext cx="41529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191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8763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335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907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479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051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623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195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54000" y="977900"/>
            <a:ext cx="4152900" cy="246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54000" y="3429000"/>
            <a:ext cx="41529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191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8763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335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907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479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051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623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195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54000" y="2260600"/>
            <a:ext cx="86360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968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540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112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684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32568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8288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4008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9728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54000" y="5207000"/>
            <a:ext cx="86360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968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540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112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684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32568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8288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4008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9728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54000" y="5207000"/>
            <a:ext cx="86360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+mn-lt"/>
          <a:ea typeface="+mn-ea"/>
          <a:cs typeface="+mn-cs"/>
          <a:sym typeface="Gill Sans Light" charset="0"/>
        </a:defRPr>
      </a:lvl1pPr>
      <a:lvl2pPr marL="4968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+mn-lt"/>
          <a:ea typeface="+mn-ea"/>
          <a:cs typeface="+mn-cs"/>
          <a:sym typeface="Gill Sans Light" charset="0"/>
        </a:defRPr>
      </a:lvl2pPr>
      <a:lvl3pPr marL="9540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+mn-lt"/>
          <a:ea typeface="+mn-ea"/>
          <a:cs typeface="+mn-cs"/>
          <a:sym typeface="Gill Sans Light" charset="0"/>
        </a:defRPr>
      </a:lvl3pPr>
      <a:lvl4pPr marL="14112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+mn-lt"/>
          <a:ea typeface="+mn-ea"/>
          <a:cs typeface="+mn-cs"/>
          <a:sym typeface="Gill Sans Light" charset="0"/>
        </a:defRPr>
      </a:lvl4pPr>
      <a:lvl5pPr marL="18684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+mn-lt"/>
          <a:ea typeface="+mn-ea"/>
          <a:cs typeface="+mn-cs"/>
          <a:sym typeface="Gill Sans Light" charset="0"/>
        </a:defRPr>
      </a:lvl5pPr>
      <a:lvl6pPr marL="2325688" algn="ctr" rtl="0" fontAlgn="base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+mn-lt"/>
          <a:ea typeface="+mn-ea"/>
          <a:cs typeface="+mn-cs"/>
          <a:sym typeface="Gill Sans Light" charset="0"/>
        </a:defRPr>
      </a:lvl6pPr>
      <a:lvl7pPr marL="2782888" algn="ctr" rtl="0" fontAlgn="base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+mn-lt"/>
          <a:ea typeface="+mn-ea"/>
          <a:cs typeface="+mn-cs"/>
          <a:sym typeface="Gill Sans Light" charset="0"/>
        </a:defRPr>
      </a:lvl7pPr>
      <a:lvl8pPr marL="3240088" algn="ctr" rtl="0" fontAlgn="base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+mn-lt"/>
          <a:ea typeface="+mn-ea"/>
          <a:cs typeface="+mn-cs"/>
          <a:sym typeface="Gill Sans Light" charset="0"/>
        </a:defRPr>
      </a:lvl8pPr>
      <a:lvl9pPr marL="3697288" algn="ctr" rtl="0" fontAlgn="base">
        <a:spcBef>
          <a:spcPct val="0"/>
        </a:spcBef>
        <a:spcAft>
          <a:spcPct val="0"/>
        </a:spcAft>
        <a:defRPr sz="2400">
          <a:solidFill>
            <a:srgbClr val="1A1A1A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54000" y="4813300"/>
            <a:ext cx="8636000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8704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54000" y="5676900"/>
            <a:ext cx="863600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191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8763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335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907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479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051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623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195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54000" y="4813300"/>
            <a:ext cx="8636000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9933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54000" y="5676900"/>
            <a:ext cx="863600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191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8763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335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90700" indent="381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479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051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623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195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epeln%C3%A1_vodivost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Kelvin" TargetMode="External"/><Relationship Id="rId5" Type="http://schemas.openxmlformats.org/officeDocument/2006/relationships/hyperlink" Target="http://cs.wikipedia.org/wiki/Metr" TargetMode="External"/><Relationship Id="rId4" Type="http://schemas.openxmlformats.org/officeDocument/2006/relationships/hyperlink" Target="http://cs.wikipedia.org/wiki/Wat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Okap&amp;action=edit&amp;redlink=1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cs.wikipedia.org/wiki/Koroz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cs.wikipedia.org/wiki/Tepeln%C3%A1_vodivost" TargetMode="External"/><Relationship Id="rId4" Type="http://schemas.openxmlformats.org/officeDocument/2006/relationships/hyperlink" Target="http://cs.wikipedia.org/wiki/Elektrick%C3%A1_vodivos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210" name="Group 3"/>
          <p:cNvGrpSpPr>
            <a:grpSpLocks/>
          </p:cNvGrpSpPr>
          <p:nvPr/>
        </p:nvGrpSpPr>
        <p:grpSpPr bwMode="auto">
          <a:xfrm>
            <a:off x="1595438" y="-6350"/>
            <a:ext cx="5588000" cy="1409700"/>
            <a:chOff x="0" y="0"/>
            <a:chExt cx="3520" cy="888"/>
          </a:xfrm>
        </p:grpSpPr>
        <p:sp>
          <p:nvSpPr>
            <p:cNvPr id="222213" name="Rectangle 1"/>
            <p:cNvSpPr>
              <a:spLocks/>
            </p:cNvSpPr>
            <p:nvPr/>
          </p:nvSpPr>
          <p:spPr bwMode="auto">
            <a:xfrm>
              <a:off x="224" y="256"/>
              <a:ext cx="3072" cy="3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3600">
                  <a:solidFill>
                    <a:schemeClr val="tx1"/>
                  </a:solidFill>
                  <a:latin typeface="Apple Braille" charset="0"/>
                  <a:ea typeface="Apple Braille" charset="0"/>
                  <a:cs typeface="Apple Braille" charset="0"/>
                  <a:sym typeface="Apple Braille" charset="0"/>
                </a:rPr>
                <a:t> </a:t>
              </a:r>
              <a:r>
                <a:rPr lang="en-US" sz="36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Výroba</a:t>
              </a:r>
              <a:r>
                <a:rPr lang="en-US" sz="3600">
                  <a:solidFill>
                    <a:schemeClr val="tx1"/>
                  </a:solidFill>
                  <a:latin typeface="Apple Braille" charset="0"/>
                  <a:ea typeface="Apple Braille" charset="0"/>
                  <a:cs typeface="Apple Braille" charset="0"/>
                  <a:sym typeface="Apple Braille" charset="0"/>
                </a:rPr>
                <a:t> </a:t>
              </a:r>
              <a:r>
                <a:rPr lang="en-US" sz="36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Cu</a:t>
              </a:r>
            </a:p>
          </p:txBody>
        </p:sp>
        <p:pic>
          <p:nvPicPr>
            <p:cNvPr id="222214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520" cy="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9460" name="Rectangle 4"/>
          <p:cNvSpPr>
            <a:spLocks/>
          </p:cNvSpPr>
          <p:nvPr/>
        </p:nvSpPr>
        <p:spPr bwMode="auto">
          <a:xfrm>
            <a:off x="2082800" y="1708150"/>
            <a:ext cx="6680200" cy="416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40000"/>
              </a:lnSpc>
            </a:pPr>
            <a:r>
              <a:rPr lang="en-US" sz="30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</a:t>
            </a:r>
            <a:r>
              <a:rPr lang="en-US" sz="30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kovový prvek červenohnědé barvy</a:t>
            </a:r>
            <a:endParaRPr lang="en-US">
              <a:solidFill>
                <a:schemeClr val="tx1"/>
              </a:solidFill>
              <a:ea typeface="Gill Sans Light" charset="0"/>
              <a:cs typeface="Gill Sans Light" charset="0"/>
            </a:endParaRPr>
          </a:p>
          <a:p>
            <a:pPr algn="just">
              <a:lnSpc>
                <a:spcPct val="140000"/>
              </a:lnSpc>
            </a:pPr>
            <a:r>
              <a:rPr lang="en-US" sz="2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</a:t>
            </a:r>
            <a:r>
              <a:rPr lang="en-US"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</a:t>
            </a:r>
            <a:r>
              <a:rPr lang="en-US" sz="2400">
                <a:solidFill>
                  <a:srgbClr val="D90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8,960 g.cm</a:t>
            </a:r>
            <a:r>
              <a:rPr lang="en-US" sz="2400" baseline="32000">
                <a:solidFill>
                  <a:srgbClr val="D90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-3</a:t>
            </a:r>
            <a:r>
              <a:rPr lang="en-US" sz="2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</a:t>
            </a:r>
            <a:r>
              <a:rPr lang="en-US"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teplota</a:t>
            </a:r>
            <a:r>
              <a:rPr lang="en-US"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tavení</a:t>
            </a:r>
            <a:r>
              <a:rPr lang="en-US"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</a:t>
            </a:r>
            <a:r>
              <a:rPr lang="en-US" sz="2400">
                <a:solidFill>
                  <a:srgbClr val="D90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1 084,62 °C</a:t>
            </a:r>
            <a:r>
              <a:rPr lang="en-US" sz="2400">
                <a:solidFill>
                  <a:srgbClr val="D90B00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  </a:t>
            </a:r>
            <a:br>
              <a:rPr lang="en-US"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</a:br>
            <a:r>
              <a:rPr lang="en-US" sz="2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</a:t>
            </a:r>
            <a:r>
              <a:rPr lang="en-US"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teplota</a:t>
            </a:r>
            <a:r>
              <a:rPr lang="en-US"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varu</a:t>
            </a:r>
            <a:r>
              <a:rPr lang="en-US"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</a:t>
            </a:r>
            <a:r>
              <a:rPr lang="en-US" sz="2400">
                <a:solidFill>
                  <a:srgbClr val="D90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2 562 °C</a:t>
            </a:r>
          </a:p>
          <a:p>
            <a:pPr algn="just">
              <a:lnSpc>
                <a:spcPct val="140000"/>
              </a:lnSpc>
            </a:pPr>
            <a:r>
              <a:rPr lang="en-US" sz="2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 </a:t>
            </a:r>
            <a:r>
              <a:rPr lang="en-US" sz="2400">
                <a:solidFill>
                  <a:srgbClr val="343434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měrný elektrický odpor </a:t>
            </a:r>
            <a:r>
              <a:rPr lang="en-US" sz="2400">
                <a:solidFill>
                  <a:srgbClr val="D90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16,78 nΩ·m</a:t>
            </a:r>
          </a:p>
          <a:p>
            <a:pPr algn="just">
              <a:lnSpc>
                <a:spcPct val="140000"/>
              </a:lnSpc>
            </a:pPr>
            <a:r>
              <a:rPr lang="en-US" sz="2400">
                <a:solidFill>
                  <a:srgbClr val="1A1A1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</a:t>
            </a:r>
            <a:r>
              <a:rPr lang="en-US" sz="2400">
                <a:solidFill>
                  <a:srgbClr val="D90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400">
                <a:solidFill>
                  <a:srgbClr val="343434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3"/>
              </a:rPr>
              <a:t>tepelná vodivost</a:t>
            </a:r>
            <a:r>
              <a:rPr lang="en-US" sz="2400">
                <a:solidFill>
                  <a:srgbClr val="343434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(20°C) </a:t>
            </a:r>
            <a:r>
              <a:rPr lang="en-US" sz="2400">
                <a:solidFill>
                  <a:srgbClr val="D90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386 W·m</a:t>
            </a:r>
            <a:r>
              <a:rPr lang="en-US" sz="2400" baseline="32000">
                <a:solidFill>
                  <a:srgbClr val="D90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-1</a:t>
            </a:r>
            <a:r>
              <a:rPr lang="en-US" sz="2400">
                <a:solidFill>
                  <a:srgbClr val="D90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·K</a:t>
            </a:r>
            <a:r>
              <a:rPr lang="en-US" sz="2400" baseline="32000">
                <a:solidFill>
                  <a:srgbClr val="D90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-1</a:t>
            </a:r>
            <a:endParaRPr lang="en-US">
              <a:solidFill>
                <a:srgbClr val="343434"/>
              </a:solidFill>
              <a:ea typeface="Gill Sans Light" charset="0"/>
              <a:cs typeface="Gill Sans Light" charset="0"/>
            </a:endParaRP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 </a:t>
            </a:r>
            <a:r>
              <a:rPr lang="en-US" sz="1800" i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(vel</a:t>
            </a:r>
            <a:r>
              <a:rPr lang="en-US" sz="1800" i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  <a:hlinkClick r:id="rId4"/>
              </a:rPr>
              <a:t>k</a:t>
            </a:r>
            <a:r>
              <a:rPr lang="en-US" sz="1800" i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á </a:t>
            </a:r>
            <a:r>
              <a:rPr lang="en-US" sz="1800" i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  <a:hlinkClick r:id="rId5"/>
              </a:rPr>
              <a:t>e</a:t>
            </a:r>
            <a:r>
              <a:rPr lang="en-US" sz="1800" i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lekt</a:t>
            </a:r>
            <a:r>
              <a:rPr lang="en-US" sz="1800" i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  <a:hlinkClick r:id="rId6"/>
              </a:rPr>
              <a:t>r</a:t>
            </a:r>
            <a:r>
              <a:rPr lang="en-US" sz="1800" i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ická a tepelná vodivost)</a:t>
            </a:r>
            <a:endParaRPr lang="en-US">
              <a:solidFill>
                <a:schemeClr val="tx1"/>
              </a:solidFill>
              <a:ea typeface="Gill Sans Light" charset="0"/>
              <a:cs typeface="Gill Sans Light" charset="0"/>
            </a:endParaRPr>
          </a:p>
          <a:p>
            <a:pPr algn="just">
              <a:lnSpc>
                <a:spcPct val="140000"/>
              </a:lnSpc>
            </a:pPr>
            <a:r>
              <a:rPr lang="en-US" sz="2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 vysoká svařitelnost</a:t>
            </a:r>
            <a:r>
              <a:rPr lang="en-US"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</a:t>
            </a:r>
          </a:p>
          <a:p>
            <a:pPr algn="just">
              <a:lnSpc>
                <a:spcPct val="140000"/>
              </a:lnSpc>
            </a:pPr>
            <a:r>
              <a:rPr lang="en-US"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-dobře tvárná za studena i za tepla</a:t>
            </a:r>
          </a:p>
        </p:txBody>
      </p:sp>
      <p:pic>
        <p:nvPicPr>
          <p:cNvPr id="19461" name="Picture 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00" y="2019300"/>
            <a:ext cx="1739900" cy="25654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>
            <a:outerShdw dist="76199" dir="1080003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26" name="Group 3"/>
          <p:cNvGrpSpPr>
            <a:grpSpLocks/>
          </p:cNvGrpSpPr>
          <p:nvPr/>
        </p:nvGrpSpPr>
        <p:grpSpPr bwMode="auto">
          <a:xfrm>
            <a:off x="1963738" y="-6350"/>
            <a:ext cx="5918200" cy="1181100"/>
            <a:chOff x="0" y="0"/>
            <a:chExt cx="3728" cy="744"/>
          </a:xfrm>
        </p:grpSpPr>
        <p:sp>
          <p:nvSpPr>
            <p:cNvPr id="231428" name="Rectangle 1"/>
            <p:cNvSpPr>
              <a:spLocks/>
            </p:cNvSpPr>
            <p:nvPr/>
          </p:nvSpPr>
          <p:spPr bwMode="auto">
            <a:xfrm>
              <a:off x="199" y="0"/>
              <a:ext cx="3341" cy="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30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ŽÁROVÁ VÝROBA MĚDI</a:t>
              </a:r>
            </a:p>
          </p:txBody>
        </p:sp>
        <p:pic>
          <p:nvPicPr>
            <p:cNvPr id="231429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"/>
              <a:ext cx="3728" cy="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2314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947738"/>
            <a:ext cx="7916863" cy="60706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3"/>
          <p:cNvGrpSpPr>
            <a:grpSpLocks/>
          </p:cNvGrpSpPr>
          <p:nvPr/>
        </p:nvGrpSpPr>
        <p:grpSpPr bwMode="auto">
          <a:xfrm>
            <a:off x="1963738" y="-6350"/>
            <a:ext cx="5918200" cy="1181100"/>
            <a:chOff x="0" y="0"/>
            <a:chExt cx="3728" cy="744"/>
          </a:xfrm>
        </p:grpSpPr>
        <p:sp>
          <p:nvSpPr>
            <p:cNvPr id="232452" name="Rectangle 1"/>
            <p:cNvSpPr>
              <a:spLocks/>
            </p:cNvSpPr>
            <p:nvPr/>
          </p:nvSpPr>
          <p:spPr bwMode="auto">
            <a:xfrm>
              <a:off x="215" y="0"/>
              <a:ext cx="3341" cy="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30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RAFINACE SUROVÉ Cu</a:t>
              </a:r>
            </a:p>
          </p:txBody>
        </p:sp>
        <p:pic>
          <p:nvPicPr>
            <p:cNvPr id="232453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"/>
              <a:ext cx="3728" cy="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2324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066800"/>
            <a:ext cx="8255000" cy="51689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74" name="Group 3"/>
          <p:cNvGrpSpPr>
            <a:grpSpLocks/>
          </p:cNvGrpSpPr>
          <p:nvPr/>
        </p:nvGrpSpPr>
        <p:grpSpPr bwMode="auto">
          <a:xfrm>
            <a:off x="1963738" y="-6350"/>
            <a:ext cx="5918200" cy="1181100"/>
            <a:chOff x="0" y="0"/>
            <a:chExt cx="3728" cy="744"/>
          </a:xfrm>
        </p:grpSpPr>
        <p:sp>
          <p:nvSpPr>
            <p:cNvPr id="233476" name="Rectangle 1"/>
            <p:cNvSpPr>
              <a:spLocks/>
            </p:cNvSpPr>
            <p:nvPr/>
          </p:nvSpPr>
          <p:spPr bwMode="auto">
            <a:xfrm>
              <a:off x="215" y="0"/>
              <a:ext cx="3341" cy="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30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RAFINACE SUROVÉ Cu</a:t>
              </a:r>
            </a:p>
          </p:txBody>
        </p:sp>
        <p:pic>
          <p:nvPicPr>
            <p:cNvPr id="233477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"/>
              <a:ext cx="3728" cy="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2334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1016000"/>
            <a:ext cx="8255000" cy="58674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27000"/>
            <a:ext cx="8826500" cy="661987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2387600" y="1797050"/>
            <a:ext cx="6184900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40000"/>
              </a:lnSpc>
            </a:pPr>
            <a:r>
              <a:rPr lang="en-US" sz="30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</a:t>
            </a:r>
            <a:r>
              <a:rPr lang="en-US" sz="30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</a:t>
            </a:r>
            <a:r>
              <a:rPr lang="en-US" sz="2400">
                <a:solidFill>
                  <a:srgbClr val="D90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odolnost proti </a:t>
            </a:r>
            <a:r>
              <a:rPr lang="en-US" sz="2400">
                <a:solidFill>
                  <a:srgbClr val="D90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2"/>
              </a:rPr>
              <a:t>korozi</a:t>
            </a:r>
            <a:r>
              <a:rPr lang="en-US" sz="2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 </a:t>
            </a:r>
            <a:r>
              <a:rPr lang="en-US" sz="1800" i="1">
                <a:solidFill>
                  <a:schemeClr val="tx1"/>
                </a:solidFill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střešní krytiny, </a:t>
            </a:r>
            <a:r>
              <a:rPr lang="en-US" sz="1800" i="1">
                <a:solidFill>
                  <a:srgbClr val="343434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odolné okapy </a:t>
            </a:r>
            <a:r>
              <a:rPr lang="en-US" sz="1800" i="1">
                <a:solidFill>
                  <a:srgbClr val="343434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  <a:hlinkClick r:id="rId3"/>
              </a:rPr>
              <a:t>a stř</a:t>
            </a:r>
            <a:r>
              <a:rPr lang="en-US" sz="1800" i="1">
                <a:solidFill>
                  <a:srgbClr val="343434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ešní doplňky, trubic pro rozvody technických plynů</a:t>
            </a:r>
            <a:r>
              <a:rPr lang="en-US" sz="2400">
                <a:solidFill>
                  <a:schemeClr val="tx1"/>
                </a:solidFill>
                <a:latin typeface="Lucida Grande" charset="0"/>
                <a:sym typeface="Lucida Grande" charset="0"/>
              </a:rPr>
              <a:t/>
            </a:r>
            <a:br>
              <a:rPr lang="en-US" sz="2400">
                <a:solidFill>
                  <a:schemeClr val="tx1"/>
                </a:solidFill>
                <a:latin typeface="Lucida Grande" charset="0"/>
                <a:sym typeface="Lucida Grande" charset="0"/>
              </a:rPr>
            </a:br>
            <a:r>
              <a:rPr lang="en-US" sz="2400">
                <a:solidFill>
                  <a:schemeClr val="tx1"/>
                </a:solidFill>
                <a:latin typeface="Lucida Grande" charset="0"/>
                <a:sym typeface="Lucida Grande" charset="0"/>
              </a:rPr>
              <a:t>-</a:t>
            </a:r>
            <a:r>
              <a:rPr lang="en-US">
                <a:solidFill>
                  <a:schemeClr val="tx1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sz="2400">
                <a:solidFill>
                  <a:srgbClr val="D90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vysoká elektrická </a:t>
            </a:r>
            <a:r>
              <a:rPr lang="en-US" sz="2400">
                <a:solidFill>
                  <a:srgbClr val="D90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4"/>
              </a:rPr>
              <a:t>vodivost: </a:t>
            </a:r>
            <a:r>
              <a:rPr lang="en-US" sz="1800" i="1">
                <a:solidFill>
                  <a:srgbClr val="343434"/>
                </a:solidFill>
                <a:latin typeface="Lucida Sans" charset="0"/>
                <a:ea typeface="Lucida Grande" charset="0"/>
                <a:cs typeface="Lucida Grande" charset="0"/>
                <a:sym typeface="Lucida Sans" charset="0"/>
                <a:hlinkClick r:id="rId4"/>
              </a:rPr>
              <a:t>elektrick</a:t>
            </a:r>
            <a:r>
              <a:rPr lang="en-US" sz="1800" i="1">
                <a:solidFill>
                  <a:srgbClr val="343434"/>
                </a:solidFill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é vodiče, rozvody,elektronické součástky</a:t>
            </a:r>
          </a:p>
          <a:p>
            <a:pPr algn="just">
              <a:lnSpc>
                <a:spcPct val="140000"/>
              </a:lnSpc>
            </a:pPr>
            <a:r>
              <a:rPr lang="en-US" sz="2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</a:t>
            </a:r>
            <a:r>
              <a:rPr lang="en-US"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</a:t>
            </a:r>
            <a:r>
              <a:rPr lang="en-US" sz="2400">
                <a:solidFill>
                  <a:srgbClr val="D90B00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vysoká tepelná vodivost:</a:t>
            </a:r>
            <a:r>
              <a:rPr lang="en-US" sz="1800" i="1">
                <a:solidFill>
                  <a:srgbClr val="343434"/>
                </a:solidFill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kotly a zaříz</a:t>
            </a:r>
            <a:r>
              <a:rPr lang="en-US" sz="1800" i="1">
                <a:solidFill>
                  <a:srgbClr val="343434"/>
                </a:solidFill>
                <a:latin typeface="Lucida Sans" charset="0"/>
                <a:ea typeface="Lucida Grande" charset="0"/>
                <a:cs typeface="Lucida Grande" charset="0"/>
                <a:sym typeface="Lucida Sans" charset="0"/>
                <a:hlinkClick r:id="rId5"/>
              </a:rPr>
              <a:t>ení pro přenos </a:t>
            </a:r>
            <a:r>
              <a:rPr lang="en-US" sz="1800" i="1">
                <a:solidFill>
                  <a:srgbClr val="343434"/>
                </a:solidFill>
                <a:latin typeface="Lucida Sans" charset="0"/>
                <a:ea typeface="Lucida Grande" charset="0"/>
                <a:cs typeface="Lucida Grande" charset="0"/>
                <a:sym typeface="Lucida Sans" charset="0"/>
              </a:rPr>
              <a:t>tepla, chladiče</a:t>
            </a:r>
          </a:p>
          <a:p>
            <a:pPr algn="just">
              <a:lnSpc>
                <a:spcPct val="140000"/>
              </a:lnSpc>
            </a:pPr>
            <a:r>
              <a:rPr lang="en-US" sz="2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</a:t>
            </a:r>
            <a:r>
              <a:rPr lang="en-US"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</a:t>
            </a:r>
            <a:r>
              <a:rPr lang="en-US" sz="2400">
                <a:solidFill>
                  <a:srgbClr val="D90B00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slitiny</a:t>
            </a:r>
            <a:r>
              <a:rPr lang="en-US" sz="240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: bronz, mosaz, klenotnické, dentální a mincovní slitiny</a:t>
            </a:r>
          </a:p>
        </p:txBody>
      </p:sp>
      <p:grpSp>
        <p:nvGrpSpPr>
          <p:cNvPr id="223235" name="Group 4"/>
          <p:cNvGrpSpPr>
            <a:grpSpLocks/>
          </p:cNvGrpSpPr>
          <p:nvPr/>
        </p:nvGrpSpPr>
        <p:grpSpPr bwMode="auto">
          <a:xfrm>
            <a:off x="2230438" y="82550"/>
            <a:ext cx="3797300" cy="1130300"/>
            <a:chOff x="0" y="0"/>
            <a:chExt cx="2392" cy="712"/>
          </a:xfrm>
        </p:grpSpPr>
        <p:sp>
          <p:nvSpPr>
            <p:cNvPr id="223237" name="Rectangle 2"/>
            <p:cNvSpPr>
              <a:spLocks/>
            </p:cNvSpPr>
            <p:nvPr/>
          </p:nvSpPr>
          <p:spPr bwMode="auto">
            <a:xfrm>
              <a:off x="128" y="136"/>
              <a:ext cx="2144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30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Využití</a:t>
              </a:r>
            </a:p>
          </p:txBody>
        </p:sp>
        <p:pic>
          <p:nvPicPr>
            <p:cNvPr id="223238" name="Picture 3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2392" cy="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20485" name="Picture 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00" y="2120900"/>
            <a:ext cx="1739900" cy="25654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>
            <a:outerShdw dist="76199" dir="1080003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58" name="Group 3"/>
          <p:cNvGrpSpPr>
            <a:grpSpLocks/>
          </p:cNvGrpSpPr>
          <p:nvPr/>
        </p:nvGrpSpPr>
        <p:grpSpPr bwMode="auto">
          <a:xfrm>
            <a:off x="2598738" y="273050"/>
            <a:ext cx="3797300" cy="1130300"/>
            <a:chOff x="0" y="0"/>
            <a:chExt cx="2392" cy="712"/>
          </a:xfrm>
        </p:grpSpPr>
        <p:sp>
          <p:nvSpPr>
            <p:cNvPr id="224268" name="Rectangle 1"/>
            <p:cNvSpPr>
              <a:spLocks/>
            </p:cNvSpPr>
            <p:nvPr/>
          </p:nvSpPr>
          <p:spPr bwMode="auto">
            <a:xfrm>
              <a:off x="128" y="136"/>
              <a:ext cx="2144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30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Výskyt</a:t>
              </a:r>
            </a:p>
          </p:txBody>
        </p:sp>
        <p:pic>
          <p:nvPicPr>
            <p:cNvPr id="224269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392" cy="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1508" name="Rectangle 4"/>
          <p:cNvSpPr>
            <a:spLocks/>
          </p:cNvSpPr>
          <p:nvPr/>
        </p:nvSpPr>
        <p:spPr bwMode="auto">
          <a:xfrm>
            <a:off x="368300" y="3644900"/>
            <a:ext cx="20320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40000"/>
              </a:lnSpc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Chalkosin</a:t>
            </a:r>
          </a:p>
          <a:p>
            <a:pPr algn="just">
              <a:lnSpc>
                <a:spcPct val="140000"/>
              </a:lnSpc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Cu</a:t>
            </a:r>
            <a:r>
              <a:rPr lang="en-US" sz="1800" baseline="-60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603500" y="3644900"/>
            <a:ext cx="22733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40000"/>
              </a:lnSpc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Chalkopyrit</a:t>
            </a:r>
          </a:p>
          <a:p>
            <a:pPr algn="just">
              <a:lnSpc>
                <a:spcPct val="140000"/>
              </a:lnSpc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CuFeS</a:t>
            </a:r>
            <a:r>
              <a:rPr lang="en-US" sz="1800" baseline="-60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4699000" y="3613150"/>
            <a:ext cx="29972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40000"/>
              </a:lnSpc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Malachit</a:t>
            </a:r>
          </a:p>
          <a:p>
            <a:pPr algn="just">
              <a:lnSpc>
                <a:spcPct val="140000"/>
              </a:lnSpc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CuCO</a:t>
            </a:r>
            <a:r>
              <a:rPr lang="en-US" sz="1800" baseline="-60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3</a:t>
            </a:r>
            <a:r>
              <a:rPr lang="en-US"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.Cu(OH)</a:t>
            </a:r>
            <a:r>
              <a:rPr lang="en-US" sz="1800" baseline="-60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</a:t>
            </a:r>
          </a:p>
        </p:txBody>
      </p:sp>
      <p:sp>
        <p:nvSpPr>
          <p:cNvPr id="21511" name="Rectangle 7"/>
          <p:cNvSpPr>
            <a:spLocks/>
          </p:cNvSpPr>
          <p:nvPr/>
        </p:nvSpPr>
        <p:spPr bwMode="auto">
          <a:xfrm>
            <a:off x="228600" y="4559300"/>
            <a:ext cx="8674100" cy="262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40000"/>
              </a:lnSpc>
            </a:pPr>
            <a:r>
              <a:rPr lang="en-US" sz="3000">
                <a:solidFill>
                  <a:srgbClr val="1A1A1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</a:t>
            </a:r>
            <a:r>
              <a:rPr lang="en-US" sz="3000">
                <a:solidFill>
                  <a:srgbClr val="1A1A1A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</a:t>
            </a:r>
            <a:r>
              <a:rPr lang="en-US" sz="2400">
                <a:solidFill>
                  <a:srgbClr val="1A1A1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těžená ruda obsahuje  </a:t>
            </a:r>
            <a:r>
              <a:rPr lang="en-US" sz="2400" u="sng">
                <a:solidFill>
                  <a:srgbClr val="D90B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0,5 až 5% </a:t>
            </a:r>
            <a:r>
              <a:rPr lang="en-US" sz="2400">
                <a:solidFill>
                  <a:srgbClr val="1A1A1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mědi,  </a:t>
            </a:r>
            <a:r>
              <a:rPr lang="en-US" sz="2400">
                <a:solidFill>
                  <a:srgbClr val="1A1A1A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další složka FeS (pyrotit) nebo FeS</a:t>
            </a:r>
            <a:r>
              <a:rPr lang="en-US" sz="2400" baseline="-6000">
                <a:solidFill>
                  <a:srgbClr val="1A1A1A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400">
                <a:solidFill>
                  <a:srgbClr val="1A1A1A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(pyrit) </a:t>
            </a:r>
            <a:r>
              <a:rPr lang="en-US" sz="2400">
                <a:solidFill>
                  <a:srgbClr val="1A1A1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                                                   </a:t>
            </a:r>
            <a:endParaRPr lang="en-US">
              <a:solidFill>
                <a:srgbClr val="1A1A1A"/>
              </a:solidFill>
              <a:ea typeface="Gill Sans Light" charset="0"/>
              <a:cs typeface="Gill Sans Light" charset="0"/>
            </a:endParaRPr>
          </a:p>
          <a:p>
            <a:pPr algn="just">
              <a:lnSpc>
                <a:spcPct val="140000"/>
              </a:lnSpc>
            </a:pPr>
            <a:r>
              <a:rPr lang="en-US" sz="2400">
                <a:solidFill>
                  <a:srgbClr val="1A1A1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</a:t>
            </a:r>
            <a:r>
              <a:rPr lang="en-US" sz="2400" u="sng">
                <a:solidFill>
                  <a:srgbClr val="D90B00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85% </a:t>
            </a:r>
            <a:r>
              <a:rPr lang="en-US" sz="2400">
                <a:solidFill>
                  <a:srgbClr val="1A1A1A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mědi se vyrábí ze sulfidických rud</a:t>
            </a:r>
          </a:p>
          <a:p>
            <a:pPr algn="just">
              <a:lnSpc>
                <a:spcPct val="140000"/>
              </a:lnSpc>
            </a:pPr>
            <a:r>
              <a:rPr lang="en-US" sz="2400">
                <a:solidFill>
                  <a:srgbClr val="1A1A1A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- rudy se upravují na koncentrát s </a:t>
            </a:r>
            <a:r>
              <a:rPr lang="en-US" sz="2400" u="sng">
                <a:solidFill>
                  <a:srgbClr val="D90B00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10 až 30%</a:t>
            </a:r>
            <a:r>
              <a:rPr lang="en-US" sz="2400">
                <a:solidFill>
                  <a:srgbClr val="1A1A1A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mědi</a:t>
            </a:r>
          </a:p>
          <a:p>
            <a:pPr algn="just">
              <a:lnSpc>
                <a:spcPct val="140000"/>
              </a:lnSpc>
            </a:pPr>
            <a:r>
              <a:rPr lang="en-US" sz="2400">
                <a:solidFill>
                  <a:srgbClr val="1A1A1A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                                    </a:t>
            </a:r>
          </a:p>
        </p:txBody>
      </p:sp>
      <p:pic>
        <p:nvPicPr>
          <p:cNvPr id="224263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5900" y="1562100"/>
            <a:ext cx="2095500" cy="1714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224264" name="Picture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1388" y="1716088"/>
            <a:ext cx="2032000" cy="15494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224265" name="Picture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714500"/>
            <a:ext cx="2032000" cy="1524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224266" name="Picture 1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2613" y="1712913"/>
            <a:ext cx="2298700" cy="1524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21516" name="Rectangle 12"/>
          <p:cNvSpPr>
            <a:spLocks/>
          </p:cNvSpPr>
          <p:nvPr/>
        </p:nvSpPr>
        <p:spPr bwMode="auto">
          <a:xfrm>
            <a:off x="7277100" y="3594100"/>
            <a:ext cx="12954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40000"/>
              </a:lnSpc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Kuprit </a:t>
            </a:r>
          </a:p>
          <a:p>
            <a:pPr algn="just">
              <a:lnSpc>
                <a:spcPct val="140000"/>
              </a:lnSpc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Cu</a:t>
            </a:r>
            <a:r>
              <a:rPr lang="en-US" sz="1800" baseline="-60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</a:t>
            </a:r>
            <a:r>
              <a:rPr lang="en-US" sz="18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  <a:sym typeface="Apple Braille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09" grpId="0" autoUpdateAnimBg="0"/>
      <p:bldP spid="21510" grpId="0" autoUpdateAnimBg="0"/>
      <p:bldP spid="21511" grpId="0" build="p" autoUpdateAnimBg="0"/>
      <p:bldP spid="2151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82" name="Group 3"/>
          <p:cNvGrpSpPr>
            <a:grpSpLocks/>
          </p:cNvGrpSpPr>
          <p:nvPr/>
        </p:nvGrpSpPr>
        <p:grpSpPr bwMode="auto">
          <a:xfrm>
            <a:off x="1963738" y="-6350"/>
            <a:ext cx="5918200" cy="1181100"/>
            <a:chOff x="0" y="0"/>
            <a:chExt cx="3728" cy="744"/>
          </a:xfrm>
        </p:grpSpPr>
        <p:sp>
          <p:nvSpPr>
            <p:cNvPr id="225284" name="Rectangle 1"/>
            <p:cNvSpPr>
              <a:spLocks/>
            </p:cNvSpPr>
            <p:nvPr/>
          </p:nvSpPr>
          <p:spPr bwMode="auto">
            <a:xfrm>
              <a:off x="199" y="0"/>
              <a:ext cx="3341" cy="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30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ŽÁROVÁ VÝROBA MĚDI</a:t>
              </a:r>
            </a:p>
          </p:txBody>
        </p:sp>
        <p:pic>
          <p:nvPicPr>
            <p:cNvPr id="225285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"/>
              <a:ext cx="3728" cy="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2252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906463"/>
            <a:ext cx="8102600" cy="588168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6" name="Group 3"/>
          <p:cNvGrpSpPr>
            <a:grpSpLocks/>
          </p:cNvGrpSpPr>
          <p:nvPr/>
        </p:nvGrpSpPr>
        <p:grpSpPr bwMode="auto">
          <a:xfrm>
            <a:off x="1963738" y="-6350"/>
            <a:ext cx="5918200" cy="1181100"/>
            <a:chOff x="0" y="0"/>
            <a:chExt cx="3728" cy="744"/>
          </a:xfrm>
        </p:grpSpPr>
        <p:sp>
          <p:nvSpPr>
            <p:cNvPr id="226308" name="Rectangle 1"/>
            <p:cNvSpPr>
              <a:spLocks/>
            </p:cNvSpPr>
            <p:nvPr/>
          </p:nvSpPr>
          <p:spPr bwMode="auto">
            <a:xfrm>
              <a:off x="199" y="0"/>
              <a:ext cx="3341" cy="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30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ŽÁROVÁ VÝROBA MĚDI</a:t>
              </a:r>
            </a:p>
          </p:txBody>
        </p:sp>
        <p:pic>
          <p:nvPicPr>
            <p:cNvPr id="226309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"/>
              <a:ext cx="3728" cy="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26307" name="Rectangle 4"/>
          <p:cNvSpPr>
            <a:spLocks/>
          </p:cNvSpPr>
          <p:nvPr/>
        </p:nvSpPr>
        <p:spPr bwMode="auto">
          <a:xfrm>
            <a:off x="179512" y="1181100"/>
            <a:ext cx="8926388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l"/>
            <a:r>
              <a:rPr lang="en-US" sz="2400" u="sng" dirty="0" err="1">
                <a:solidFill>
                  <a:srgbClr val="D90B00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Pražení</a:t>
            </a:r>
            <a:r>
              <a:rPr lang="en-US" sz="24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odstranění</a:t>
            </a:r>
            <a:r>
              <a:rPr lang="en-US" sz="24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části</a:t>
            </a:r>
            <a:r>
              <a:rPr lang="en-US" sz="24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S </a:t>
            </a:r>
            <a:r>
              <a:rPr lang="en-US" sz="2400" dirty="0" err="1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vázané</a:t>
            </a:r>
            <a:r>
              <a:rPr lang="en-US" sz="24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FeS</a:t>
            </a:r>
            <a:r>
              <a:rPr lang="en-US" sz="24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endParaRPr lang="en-US" sz="2400" dirty="0">
              <a:solidFill>
                <a:schemeClr val="tx1"/>
              </a:solidFill>
              <a:latin typeface="Apple Braille" charset="0"/>
              <a:ea typeface="Apple Braille" charset="0"/>
              <a:cs typeface="Apple Braille" charset="0"/>
              <a:sym typeface="Apple Braille" charset="0"/>
            </a:endParaRPr>
          </a:p>
          <a:p>
            <a:pPr marL="342900" indent="-342900" algn="l"/>
            <a:r>
              <a:rPr lang="en-US" sz="2400" u="sng" dirty="0" err="1">
                <a:solidFill>
                  <a:srgbClr val="D90B00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Nedostatek</a:t>
            </a:r>
            <a:r>
              <a:rPr lang="en-US" sz="2400" u="sng" dirty="0">
                <a:solidFill>
                  <a:srgbClr val="D90B00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</a:t>
            </a:r>
            <a:r>
              <a:rPr lang="en-US" sz="2400" u="sng" dirty="0" err="1">
                <a:solidFill>
                  <a:srgbClr val="D90B00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síry</a:t>
            </a:r>
            <a:r>
              <a:rPr lang="en-US" sz="24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přídavek</a:t>
            </a:r>
            <a:r>
              <a:rPr lang="en-US" sz="24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FeS</a:t>
            </a:r>
            <a:r>
              <a:rPr lang="en-US" sz="24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</a:p>
          <a:p>
            <a:pPr marL="342900" indent="-342900" algn="l"/>
            <a:endParaRPr lang="en-US" sz="2400" baseline="-6000" dirty="0">
              <a:solidFill>
                <a:schemeClr val="tx1"/>
              </a:solidFill>
              <a:latin typeface="Apple Braille" charset="0"/>
              <a:ea typeface="Lucida Grande" charset="0"/>
              <a:cs typeface="Lucida Grande" charset="0"/>
              <a:sym typeface="Apple Braille" charset="0"/>
            </a:endParaRPr>
          </a:p>
          <a:p>
            <a:pPr marL="342900" indent="-342900" algn="l"/>
            <a:r>
              <a:rPr lang="en-US" sz="2400" dirty="0" err="1">
                <a:solidFill>
                  <a:srgbClr val="D90B00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Hlavní</a:t>
            </a:r>
            <a:r>
              <a:rPr lang="en-US" sz="2400" dirty="0">
                <a:solidFill>
                  <a:srgbClr val="D90B00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</a:t>
            </a:r>
            <a:r>
              <a:rPr lang="en-US" sz="2400" dirty="0" err="1">
                <a:solidFill>
                  <a:srgbClr val="D90B00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reakce</a:t>
            </a:r>
            <a:r>
              <a:rPr lang="en-US" sz="2400" dirty="0">
                <a:solidFill>
                  <a:srgbClr val="D90B00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</a:t>
            </a:r>
            <a:r>
              <a:rPr lang="en-US" sz="2400" dirty="0" err="1">
                <a:solidFill>
                  <a:srgbClr val="D90B00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při</a:t>
            </a:r>
            <a:r>
              <a:rPr lang="en-US" sz="2400" dirty="0">
                <a:solidFill>
                  <a:srgbClr val="D90B00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</a:t>
            </a:r>
            <a:r>
              <a:rPr lang="en-US" sz="2400" dirty="0" err="1">
                <a:solidFill>
                  <a:srgbClr val="D90B00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pražení</a:t>
            </a:r>
            <a:r>
              <a:rPr lang="en-US" sz="2400" dirty="0">
                <a:solidFill>
                  <a:srgbClr val="D90B00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(800°C):</a:t>
            </a:r>
          </a:p>
          <a:p>
            <a:pPr marL="342900" indent="-342900" algn="l"/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CuFeS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 + 4O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= CuSO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+ FeSO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4 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                            do </a:t>
            </a:r>
            <a:r>
              <a:rPr lang="en-US" sz="2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400°C</a:t>
            </a:r>
            <a:endParaRPr lang="cs-CZ" sz="2000" dirty="0" smtClean="0">
              <a:solidFill>
                <a:schemeClr val="tx1"/>
              </a:solidFill>
              <a:latin typeface="Apple Braille" charset="0"/>
              <a:ea typeface="Lucida Grande" charset="0"/>
              <a:cs typeface="Lucida Grande" charset="0"/>
              <a:sym typeface="Apple Braille" charset="0"/>
            </a:endParaRPr>
          </a:p>
          <a:p>
            <a:pPr marL="342900" indent="-342900" algn="l"/>
            <a:r>
              <a:rPr lang="en-US" sz="2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4CuFeS</a:t>
            </a:r>
            <a:r>
              <a:rPr lang="en-US" sz="2000" baseline="-6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+ 15O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= 4CuSO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+ 2Fe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O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+ 4 SO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         </a:t>
            </a:r>
            <a:r>
              <a:rPr lang="en-US" sz="2000" dirty="0" err="1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při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400 </a:t>
            </a:r>
            <a:r>
              <a:rPr lang="en-US" sz="2000" dirty="0" err="1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až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600°C</a:t>
            </a:r>
            <a:endParaRPr lang="cs-CZ" sz="2000" dirty="0" smtClean="0">
              <a:solidFill>
                <a:schemeClr val="tx1"/>
              </a:solidFill>
              <a:latin typeface="Apple Braille" charset="0"/>
              <a:ea typeface="Lucida Grande" charset="0"/>
              <a:cs typeface="Lucida Grande" charset="0"/>
              <a:sym typeface="Apple Braille" charset="0"/>
            </a:endParaRPr>
          </a:p>
          <a:p>
            <a:pPr marL="342900" indent="-342900" algn="l"/>
            <a:r>
              <a:rPr lang="en-US" sz="2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4CuFeS</a:t>
            </a:r>
            <a:r>
              <a:rPr lang="en-US" sz="2000" baseline="-6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+ 13O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= 2(CuO.Fe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O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) + 2CuO + 8SO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    </a:t>
            </a:r>
            <a:r>
              <a:rPr lang="en-US" sz="2000" dirty="0" err="1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při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700 </a:t>
            </a:r>
            <a:r>
              <a:rPr lang="en-US" sz="2000" dirty="0" err="1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až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800°C</a:t>
            </a:r>
            <a:endParaRPr lang="cs-CZ" sz="2000" dirty="0" smtClean="0">
              <a:solidFill>
                <a:schemeClr val="tx1"/>
              </a:solidFill>
              <a:latin typeface="Apple Braille" charset="0"/>
              <a:ea typeface="Lucida Grande" charset="0"/>
              <a:cs typeface="Lucida Grande" charset="0"/>
              <a:sym typeface="Apple Braille" charset="0"/>
            </a:endParaRPr>
          </a:p>
          <a:p>
            <a:pPr marL="342900" indent="-342900" algn="l"/>
            <a:r>
              <a:rPr lang="en-US" sz="2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FeS</a:t>
            </a:r>
            <a:r>
              <a:rPr lang="en-US" sz="2000" baseline="-6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+ O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= </a:t>
            </a:r>
            <a:r>
              <a:rPr lang="en-US" sz="2000" dirty="0" err="1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FeS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+ SO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4FeS + 7O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= 2Fe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O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+4SO</a:t>
            </a:r>
            <a:r>
              <a:rPr lang="en-US" sz="2000" baseline="-6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                           </a:t>
            </a:r>
            <a:r>
              <a:rPr lang="en-US" sz="2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do</a:t>
            </a:r>
            <a:r>
              <a:rPr lang="cs-CZ" sz="2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800°C</a:t>
            </a:r>
            <a:endParaRPr lang="cs-CZ" sz="2000" dirty="0" smtClean="0">
              <a:solidFill>
                <a:schemeClr val="tx1"/>
              </a:solidFill>
              <a:latin typeface="Apple Braille" charset="0"/>
              <a:ea typeface="Lucida Grande" charset="0"/>
              <a:cs typeface="Lucida Grande" charset="0"/>
              <a:sym typeface="Apple Braille" charset="0"/>
            </a:endParaRPr>
          </a:p>
          <a:p>
            <a:pPr marL="342900" indent="-342900" algn="l"/>
            <a:r>
              <a:rPr lang="en-US" sz="2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6Fe2O3 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= 4Fe3O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+ O</a:t>
            </a:r>
            <a:r>
              <a:rPr lang="en-US" sz="2000" baseline="-6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                                           </a:t>
            </a:r>
            <a:r>
              <a:rPr lang="cs-CZ" sz="2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                </a:t>
            </a:r>
            <a:r>
              <a:rPr lang="en-US" sz="2000" dirty="0" smtClean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nad</a:t>
            </a:r>
            <a:r>
              <a:rPr lang="en-US" sz="2000" dirty="0">
                <a:solidFill>
                  <a:schemeClr val="tx1"/>
                </a:solidFill>
                <a:latin typeface="Apple Braille" charset="0"/>
                <a:ea typeface="Lucida Grande" charset="0"/>
                <a:cs typeface="Lucida Grande" charset="0"/>
                <a:sym typeface="Apple Braille" charset="0"/>
              </a:rPr>
              <a:t> 800°C</a:t>
            </a:r>
          </a:p>
          <a:p>
            <a:pPr marL="342900" indent="-342900" algn="l"/>
            <a:endParaRPr lang="en-US" sz="2000" dirty="0">
              <a:solidFill>
                <a:schemeClr val="tx1"/>
              </a:solidFill>
              <a:latin typeface="Apple Braille" charset="0"/>
              <a:ea typeface="Lucida Grande" charset="0"/>
              <a:cs typeface="Lucida Grande" charset="0"/>
              <a:sym typeface="Apple Braille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0" name="Group 3"/>
          <p:cNvGrpSpPr>
            <a:grpSpLocks/>
          </p:cNvGrpSpPr>
          <p:nvPr/>
        </p:nvGrpSpPr>
        <p:grpSpPr bwMode="auto">
          <a:xfrm>
            <a:off x="1963738" y="-6350"/>
            <a:ext cx="5918200" cy="1181100"/>
            <a:chOff x="0" y="0"/>
            <a:chExt cx="3728" cy="744"/>
          </a:xfrm>
        </p:grpSpPr>
        <p:sp>
          <p:nvSpPr>
            <p:cNvPr id="227332" name="Rectangle 1"/>
            <p:cNvSpPr>
              <a:spLocks/>
            </p:cNvSpPr>
            <p:nvPr/>
          </p:nvSpPr>
          <p:spPr bwMode="auto">
            <a:xfrm>
              <a:off x="199" y="0"/>
              <a:ext cx="3341" cy="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30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ŽÁROVÁ VÝROBA MĚDI</a:t>
              </a:r>
            </a:p>
          </p:txBody>
        </p:sp>
        <p:pic>
          <p:nvPicPr>
            <p:cNvPr id="227333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"/>
              <a:ext cx="3728" cy="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27331" name="Rectangle 4"/>
          <p:cNvSpPr>
            <a:spLocks/>
          </p:cNvSpPr>
          <p:nvPr/>
        </p:nvSpPr>
        <p:spPr bwMode="auto">
          <a:xfrm>
            <a:off x="228600" y="1282700"/>
            <a:ext cx="8686800" cy="554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l"/>
            <a:r>
              <a:rPr lang="en-US" sz="2000" b="1" u="sng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Koncentrační tavení</a:t>
            </a:r>
            <a:r>
              <a:rPr lang="en-US" sz="2000" b="1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(intenzivní oxidační atmosféra) </a:t>
            </a:r>
            <a:endParaRPr lang="en-US" sz="1800" b="1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42900" indent="-342900" algn="just"/>
            <a:r>
              <a:rPr lang="en-US" sz="2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- oddělit jalovinu v podobě strusky od meziproduktu, do něhož se koncentruje měď (kamínek)</a:t>
            </a:r>
            <a:endParaRPr lang="en-US" sz="2000" b="1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marL="342900" indent="-342900" algn="l"/>
            <a:r>
              <a:rPr lang="en-US" sz="1800" b="1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    (</a:t>
            </a:r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převedení Cu a ušlechtilých  kovů do kamínku, převedení FeO do strusky)</a:t>
            </a:r>
          </a:p>
          <a:p>
            <a:pPr marL="342900" indent="-342900" algn="l"/>
            <a:endParaRPr lang="en-US" sz="180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42900" indent="-342900" algn="l"/>
            <a:r>
              <a:rPr lang="en-US" sz="2000" b="1" u="sng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Bessemerování kamínku</a:t>
            </a:r>
            <a:r>
              <a:rPr lang="en-US" sz="20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</a:p>
          <a:p>
            <a:pPr marL="342900" indent="-342900" algn="l"/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Získání surové Cu, převedení veškerého Fe do strusky        </a:t>
            </a:r>
          </a:p>
          <a:p>
            <a:pPr marL="342900" indent="-342900" algn="l"/>
            <a:r>
              <a:rPr lang="en-US" sz="1800" b="1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1. stupeň</a:t>
            </a:r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(odstranění FeS)</a:t>
            </a:r>
            <a:r>
              <a:rPr lang="en-US" sz="1800" b="1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1800" b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→ bílý kamínek -</a:t>
            </a:r>
            <a:r>
              <a:rPr lang="en-US" sz="1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1350 </a:t>
            </a:r>
            <a:r>
              <a:rPr lang="en-US" sz="1800" baseline="3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</a:t>
            </a:r>
            <a:r>
              <a:rPr lang="en-US" sz="1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C</a:t>
            </a:r>
            <a:endParaRPr lang="en-US" sz="180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42900" indent="-342900" algn="l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    2 FeS  + 3 O</a:t>
            </a:r>
            <a:r>
              <a:rPr lang="en-US" sz="1800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  →  2 FeO +  2 SO</a:t>
            </a:r>
            <a:r>
              <a:rPr lang="en-US" sz="1800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</a:p>
          <a:p>
            <a:pPr marL="342900" indent="-342900" algn="l"/>
            <a:r>
              <a:rPr lang="en-US" sz="1800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      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3 FeS  + 5 O</a:t>
            </a:r>
            <a:r>
              <a:rPr lang="en-US" sz="1800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  →   Fe</a:t>
            </a:r>
            <a:r>
              <a:rPr lang="en-US" sz="1800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3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</a:t>
            </a:r>
            <a:r>
              <a:rPr lang="en-US" sz="1800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4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+ 3 SO</a:t>
            </a:r>
            <a:r>
              <a:rPr lang="en-US" sz="1800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                </a:t>
            </a:r>
            <a:r>
              <a:rPr lang="en-US" sz="1800" i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 Cu</a:t>
            </a:r>
            <a:r>
              <a:rPr lang="en-US" sz="1800" i="1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1800" i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 + O</a:t>
            </a:r>
            <a:r>
              <a:rPr lang="en-US" sz="1800" i="1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      </a:t>
            </a:r>
            <a:r>
              <a:rPr lang="en-US" sz="1800" i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→ Cu</a:t>
            </a:r>
            <a:r>
              <a:rPr lang="en-US" sz="1800" i="1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1800" i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 + SO</a:t>
            </a:r>
            <a:r>
              <a:rPr lang="en-US" sz="1800" i="1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1800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                         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2 FeO + SiO</a:t>
            </a:r>
            <a:r>
              <a:rPr lang="en-US" sz="1800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  →   2 FeO. SiO</a:t>
            </a:r>
            <a:r>
              <a:rPr lang="en-US" sz="1800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   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fayallit             </a:t>
            </a:r>
            <a:r>
              <a:rPr lang="en-US" sz="1800" i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Cu</a:t>
            </a:r>
            <a:r>
              <a:rPr lang="en-US" sz="1800" i="1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1800" i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 + FeS</a:t>
            </a:r>
            <a:r>
              <a:rPr lang="en-US" sz="1800" i="1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  </a:t>
            </a:r>
            <a:r>
              <a:rPr lang="en-US" sz="1800" i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→ Cu</a:t>
            </a:r>
            <a:r>
              <a:rPr lang="en-US" sz="1800" i="1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1800" i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 + FeO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                                                         3 Fe</a:t>
            </a:r>
            <a:r>
              <a:rPr lang="en-US" sz="1800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3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</a:t>
            </a:r>
            <a:r>
              <a:rPr lang="en-US" sz="1800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4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+ FeS   →  10 FeO +  SO</a:t>
            </a:r>
            <a:r>
              <a:rPr lang="en-US" sz="1800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                                  </a:t>
            </a:r>
            <a:r>
              <a:rPr lang="en-US" sz="1800" i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Cu</a:t>
            </a:r>
            <a:r>
              <a:rPr lang="en-US" sz="1800" i="1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1800" i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 + Cu</a:t>
            </a:r>
            <a:r>
              <a:rPr lang="en-US" sz="1800" i="1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1800" i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 → Cu + SO</a:t>
            </a:r>
            <a:r>
              <a:rPr lang="en-US" sz="1800" i="1" baseline="-6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</a:p>
          <a:p>
            <a:pPr marL="342900" indent="-342900" algn="l"/>
            <a:endParaRPr lang="en-US" sz="1800" i="1" baseline="-600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marL="342900" indent="-342900" algn="l"/>
            <a:r>
              <a:rPr lang="en-US" sz="1800" b="1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2. stupeň </a:t>
            </a:r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(odstranění S) </a:t>
            </a:r>
            <a:r>
              <a:rPr lang="en-US" sz="1800" b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→ konvertorová Cu </a:t>
            </a:r>
            <a:r>
              <a:rPr lang="en-US" sz="1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(blistr): </a:t>
            </a:r>
            <a:r>
              <a:rPr lang="en-US" sz="1800" b="1" i="1" u="sng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Ag, Au, Pt-kovy, Se, Te</a:t>
            </a:r>
            <a:r>
              <a:rPr lang="en-US" sz="1800" b="1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,</a:t>
            </a:r>
            <a:r>
              <a:rPr lang="en-US" sz="18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Pb, Zn, Ni, As, Sb, Ni,Co, O</a:t>
            </a:r>
            <a:r>
              <a:rPr lang="en-US" sz="1800" i="1" baseline="-6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2                              </a:t>
            </a:r>
            <a:r>
              <a:rPr lang="en-US" sz="1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1150  </a:t>
            </a:r>
            <a:r>
              <a:rPr lang="en-US" sz="1800" baseline="3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</a:t>
            </a:r>
            <a:r>
              <a:rPr lang="en-US" sz="1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C</a:t>
            </a:r>
            <a:endParaRPr lang="en-US" sz="1800" baseline="-60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pPr marL="342900" indent="-342900" algn="l"/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      2 Cu</a:t>
            </a:r>
            <a:r>
              <a:rPr lang="en-US" sz="1800" baseline="-60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S + 3O</a:t>
            </a:r>
            <a:r>
              <a:rPr lang="en-US" sz="1800" baseline="-60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2      </a:t>
            </a:r>
            <a:r>
              <a:rPr lang="en-US" sz="1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→ 2</a:t>
            </a:r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Cu</a:t>
            </a:r>
            <a:r>
              <a:rPr lang="en-US" sz="1800" baseline="-60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O + 2SO</a:t>
            </a:r>
            <a:r>
              <a:rPr lang="en-US" sz="1800" baseline="-60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  <a:p>
            <a:pPr marL="342900" indent="-342900" algn="l"/>
            <a:r>
              <a:rPr lang="en-US" sz="1800" baseline="-60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         </a:t>
            </a:r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2 Cu</a:t>
            </a:r>
            <a:r>
              <a:rPr lang="en-US" sz="1800" baseline="-60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O + Cu</a:t>
            </a:r>
            <a:r>
              <a:rPr lang="en-US" sz="1800" baseline="-60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S </a:t>
            </a:r>
            <a:r>
              <a:rPr lang="en-US" sz="1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→ 6 </a:t>
            </a:r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Cu +</a:t>
            </a:r>
            <a:r>
              <a:rPr lang="en-US" sz="1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SO</a:t>
            </a:r>
            <a:r>
              <a:rPr lang="en-US" sz="1800" baseline="-60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    </a:t>
            </a:r>
          </a:p>
          <a:p>
            <a:pPr marL="342900" indent="-342900" algn="l"/>
            <a:endParaRPr lang="en-US" sz="180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42900" indent="-342900"/>
            <a:r>
              <a:rPr lang="en-US" sz="2400">
                <a:solidFill>
                  <a:srgbClr val="D90B00"/>
                </a:solidFill>
                <a:latin typeface="Lucida Console" charset="0"/>
                <a:ea typeface="Lucida Console" charset="0"/>
                <a:cs typeface="Lucida Console" charset="0"/>
                <a:sym typeface="Lucida Console" charset="0"/>
              </a:rPr>
              <a:t>97 až 99% Cu</a:t>
            </a:r>
            <a:r>
              <a:rPr lang="en-US" sz="2400">
                <a:solidFill>
                  <a:srgbClr val="D90B00"/>
                </a:solidFill>
                <a:latin typeface="Helvetica" charset="0"/>
                <a:cs typeface="Helvetica" charset="0"/>
                <a:sym typeface="Helvetica" charset="0"/>
              </a:rPr>
              <a:t>   </a:t>
            </a:r>
            <a:r>
              <a:rPr lang="en-US" sz="2400" baseline="-6000">
                <a:solidFill>
                  <a:srgbClr val="D90B00"/>
                </a:solidFill>
                <a:latin typeface="Helvetica" charset="0"/>
                <a:cs typeface="Helvetica" charset="0"/>
                <a:sym typeface="Helvetica" charset="0"/>
              </a:rPr>
              <a:t>    </a:t>
            </a:r>
            <a:r>
              <a:rPr lang="en-US" sz="1800" baseline="-60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                  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54" name="Group 3"/>
          <p:cNvGrpSpPr>
            <a:grpSpLocks/>
          </p:cNvGrpSpPr>
          <p:nvPr/>
        </p:nvGrpSpPr>
        <p:grpSpPr bwMode="auto">
          <a:xfrm>
            <a:off x="1963738" y="-6350"/>
            <a:ext cx="5918200" cy="1181100"/>
            <a:chOff x="0" y="0"/>
            <a:chExt cx="3728" cy="744"/>
          </a:xfrm>
        </p:grpSpPr>
        <p:sp>
          <p:nvSpPr>
            <p:cNvPr id="228356" name="Rectangle 1"/>
            <p:cNvSpPr>
              <a:spLocks/>
            </p:cNvSpPr>
            <p:nvPr/>
          </p:nvSpPr>
          <p:spPr bwMode="auto">
            <a:xfrm>
              <a:off x="199" y="0"/>
              <a:ext cx="3341" cy="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30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ŽÁROVÁ VÝROBA MĚDI</a:t>
              </a:r>
            </a:p>
          </p:txBody>
        </p:sp>
        <p:pic>
          <p:nvPicPr>
            <p:cNvPr id="228357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"/>
              <a:ext cx="3728" cy="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2283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181100"/>
            <a:ext cx="9779000" cy="50546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78" name="Group 3"/>
          <p:cNvGrpSpPr>
            <a:grpSpLocks/>
          </p:cNvGrpSpPr>
          <p:nvPr/>
        </p:nvGrpSpPr>
        <p:grpSpPr bwMode="auto">
          <a:xfrm>
            <a:off x="1963738" y="-6350"/>
            <a:ext cx="5918200" cy="1181100"/>
            <a:chOff x="0" y="0"/>
            <a:chExt cx="3728" cy="744"/>
          </a:xfrm>
        </p:grpSpPr>
        <p:sp>
          <p:nvSpPr>
            <p:cNvPr id="229380" name="Rectangle 1"/>
            <p:cNvSpPr>
              <a:spLocks/>
            </p:cNvSpPr>
            <p:nvPr/>
          </p:nvSpPr>
          <p:spPr bwMode="auto">
            <a:xfrm>
              <a:off x="199" y="0"/>
              <a:ext cx="3341" cy="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30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ŽÁROVÁ VÝROBA MĚDI</a:t>
              </a:r>
            </a:p>
          </p:txBody>
        </p:sp>
        <p:pic>
          <p:nvPicPr>
            <p:cNvPr id="229381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"/>
              <a:ext cx="3728" cy="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2293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919163"/>
            <a:ext cx="7454900" cy="62309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2" name="Group 3"/>
          <p:cNvGrpSpPr>
            <a:grpSpLocks/>
          </p:cNvGrpSpPr>
          <p:nvPr/>
        </p:nvGrpSpPr>
        <p:grpSpPr bwMode="auto">
          <a:xfrm>
            <a:off x="1963738" y="-6350"/>
            <a:ext cx="5918200" cy="1181100"/>
            <a:chOff x="0" y="0"/>
            <a:chExt cx="3728" cy="744"/>
          </a:xfrm>
        </p:grpSpPr>
        <p:sp>
          <p:nvSpPr>
            <p:cNvPr id="230404" name="Rectangle 1"/>
            <p:cNvSpPr>
              <a:spLocks/>
            </p:cNvSpPr>
            <p:nvPr/>
          </p:nvSpPr>
          <p:spPr bwMode="auto">
            <a:xfrm>
              <a:off x="199" y="0"/>
              <a:ext cx="3341" cy="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30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ŽÁROVÁ VÝROBA MĚDI</a:t>
              </a:r>
            </a:p>
          </p:txBody>
        </p:sp>
        <p:pic>
          <p:nvPicPr>
            <p:cNvPr id="230405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"/>
              <a:ext cx="3728" cy="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2304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012825"/>
            <a:ext cx="8712200" cy="546417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Right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Left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lan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Blank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- Top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- Top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- Top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Subtitl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Vertic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Photo - Vertical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Center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Photo - Horizontal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Subtitle - Ph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- Photo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&amp; Subtitle -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Subtitle - Photo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- Photo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&amp; Subtitle - Photo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Pages>0</Pages>
  <Words>147</Words>
  <Characters>0</Characters>
  <Application>Microsoft Office PowerPoint</Application>
  <PresentationFormat>Předvádění na obrazovce (4:3)</PresentationFormat>
  <Lines>0</Lines>
  <Paragraphs>58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18</vt:i4>
      </vt:variant>
      <vt:variant>
        <vt:lpstr>Nadpisy snímků</vt:lpstr>
      </vt:variant>
      <vt:variant>
        <vt:i4>13</vt:i4>
      </vt:variant>
    </vt:vector>
  </HeadingPairs>
  <TitlesOfParts>
    <vt:vector size="43" baseType="lpstr">
      <vt:lpstr>Gill Sans Light</vt:lpstr>
      <vt:lpstr>ヒラギノ角ゴ ProN W3</vt:lpstr>
      <vt:lpstr>Arial</vt:lpstr>
      <vt:lpstr>Calibri</vt:lpstr>
      <vt:lpstr>ＭＳ Ｐゴシック</vt:lpstr>
      <vt:lpstr>Apple Braille</vt:lpstr>
      <vt:lpstr>Lucida Grande</vt:lpstr>
      <vt:lpstr>Lucida Sans</vt:lpstr>
      <vt:lpstr>Helvetica</vt:lpstr>
      <vt:lpstr>Times New Roman</vt:lpstr>
      <vt:lpstr>Times</vt:lpstr>
      <vt:lpstr>Lucida Console</vt:lpstr>
      <vt:lpstr>Title &amp; Bullets</vt:lpstr>
      <vt:lpstr>Title &amp; Subtitle</vt:lpstr>
      <vt:lpstr>Photo - Vertical</vt:lpstr>
      <vt:lpstr>Photo - Vertical - Dark</vt:lpstr>
      <vt:lpstr>Title - Center</vt:lpstr>
      <vt:lpstr>Photo - Horizontal</vt:lpstr>
      <vt:lpstr>Photo - Horizontal - Dark</vt:lpstr>
      <vt:lpstr>Title &amp; Subtitle - Photo</vt:lpstr>
      <vt:lpstr>Title &amp; Subtitle - Photo - Dark</vt:lpstr>
      <vt:lpstr>Title &amp; Bullets - Right</vt:lpstr>
      <vt:lpstr>Title &amp; Bullets - 2 Column</vt:lpstr>
      <vt:lpstr>Title &amp; Bullets - Left</vt:lpstr>
      <vt:lpstr>Title, Bullets &amp; Photo</vt:lpstr>
      <vt:lpstr>Bullets</vt:lpstr>
      <vt:lpstr>Blank</vt:lpstr>
      <vt:lpstr>Blank - Dark</vt:lpstr>
      <vt:lpstr>Title - Top</vt:lpstr>
      <vt:lpstr>Title - Top - Dark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Úpravy spojené s chemickou reakcí</dc:title>
  <dc:subject/>
  <dc:creator>jandovaj</dc:creator>
  <cp:keywords/>
  <dc:description/>
  <cp:lastModifiedBy>Vu Nguyen Hong</cp:lastModifiedBy>
  <cp:revision>2</cp:revision>
  <dcterms:modified xsi:type="dcterms:W3CDTF">2012-05-14T14:04:53Z</dcterms:modified>
</cp:coreProperties>
</file>