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2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41" r:id="rId16"/>
    <p:sldId id="342" r:id="rId17"/>
    <p:sldId id="343" r:id="rId18"/>
    <p:sldId id="344" r:id="rId19"/>
    <p:sldId id="320" r:id="rId20"/>
    <p:sldId id="339" r:id="rId21"/>
    <p:sldId id="340" r:id="rId22"/>
    <p:sldId id="345" r:id="rId23"/>
    <p:sldId id="346" r:id="rId24"/>
    <p:sldId id="347" r:id="rId25"/>
    <p:sldId id="348" r:id="rId26"/>
    <p:sldId id="349" r:id="rId27"/>
    <p:sldId id="350" r:id="rId28"/>
    <p:sldId id="322" r:id="rId29"/>
    <p:sldId id="323" r:id="rId30"/>
    <p:sldId id="324" r:id="rId31"/>
    <p:sldId id="352" r:id="rId32"/>
    <p:sldId id="325" r:id="rId33"/>
    <p:sldId id="353" r:id="rId34"/>
    <p:sldId id="326" r:id="rId35"/>
    <p:sldId id="327" r:id="rId36"/>
    <p:sldId id="328" r:id="rId37"/>
    <p:sldId id="291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54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9" autoAdjust="0"/>
  </p:normalViewPr>
  <p:slideViewPr>
    <p:cSldViewPr showGuides="1">
      <p:cViewPr varScale="1">
        <p:scale>
          <a:sx n="83" d="100"/>
          <a:sy n="83" d="100"/>
        </p:scale>
        <p:origin x="1536" y="78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charim\Documents\publikace\AAA_HABILITACE\HABILITACNI%20PREZENTACE\kolacove%20grafy_DS%20mark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charim\Documents\publikace\AAA_HABILITACE\HABILITACNI%20PREZENTACE\kolacove%20grafy_DS%20mark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\Desktop\grafy%20silymari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charim\Documents\laborato&#345;\A_projekty\DOPLNKY%20STRAVY\2015\Oleje_SILYMARI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charim\Documents\laborato&#345;\A_projekty\DOPLNKY%20STRAVY\2015\Oleje_SILYMARI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charim\Desktop\FOOD%20INTEGRITY_2016\grafy%20caj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93924077477781"/>
          <c:y val="0.11496664979611344"/>
          <c:w val="0.79630516716646649"/>
          <c:h val="0.8684338228537026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1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2789439268679295"/>
                  <c:y val="-2.23966884337954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en-US" smtClean="0"/>
                      <a:t>% </a:t>
                    </a:r>
                    <a:r>
                      <a:rPr lang="en-US" sz="1200" smtClean="0"/>
                      <a:t>česnek</a:t>
                    </a:r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653943926867947"/>
                  <c:y val="-0.1297271496582684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dirty="0" smtClean="0"/>
                      <a:t>% </a:t>
                    </a:r>
                    <a:r>
                      <a:rPr lang="en-US" sz="1200" dirty="0" err="1" smtClean="0"/>
                      <a:t>echinacea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104281850179092E-2"/>
                  <c:y val="-0.179662342044299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en-US" smtClean="0"/>
                      <a:t>% ženšen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347974124688036E-2"/>
                  <c:y val="-5.39182984836310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en-US" smtClean="0"/>
                      <a:t>% rybí olej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0797133465290605E-2"/>
                  <c:y val="-1.38722583636112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en-US" smtClean="0"/>
                      <a:t>% vláknina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750243437003814E-2"/>
                  <c:y val="0.184633079984576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</a:t>
                    </a:r>
                    <a:r>
                      <a:rPr lang="en-US" dirty="0" smtClean="0"/>
                      <a:t>% </a:t>
                    </a:r>
                    <a:r>
                      <a:rPr lang="en-US" sz="1200" dirty="0" err="1" smtClean="0"/>
                      <a:t>probiotika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456988439193055E-2"/>
                  <c:y val="8.4591908088644099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 propolis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en-US" smtClean="0"/>
                      <a:t>% lecitin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0967894960077986E-3"/>
                  <c:y val="-7.70424685323031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7% </a:t>
                    </a:r>
                    <a:r>
                      <a:rPr lang="en-US" sz="1200" dirty="0" smtClean="0"/>
                      <a:t>ostatní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1569469145080958E-2"/>
                  <c:y val="-4.63619268640933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  <a:r>
                      <a:rPr lang="en-US" smtClean="0"/>
                      <a:t>% </a:t>
                    </a:r>
                    <a:r>
                      <a:rPr lang="en-US" sz="1100" smtClean="0"/>
                      <a:t>kombinované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List1!$B$4:$B$17</c:f>
              <c:strCache>
                <c:ptCount val="14"/>
                <c:pt idx="0">
                  <c:v>Česnek</c:v>
                </c:pt>
                <c:pt idx="1">
                  <c:v>Echinacea</c:v>
                </c:pt>
                <c:pt idx="2">
                  <c:v>Třezalka</c:v>
                </c:pt>
                <c:pt idx="3">
                  <c:v>Ženšen</c:v>
                </c:pt>
                <c:pt idx="4">
                  <c:v>Ginko</c:v>
                </c:pt>
                <c:pt idx="5">
                  <c:v>Rybí olej</c:v>
                </c:pt>
                <c:pt idx="6">
                  <c:v>Vláknina</c:v>
                </c:pt>
                <c:pt idx="7">
                  <c:v>Probiotika</c:v>
                </c:pt>
                <c:pt idx="8">
                  <c:v>Propolis</c:v>
                </c:pt>
                <c:pt idx="9">
                  <c:v>Lecitin</c:v>
                </c:pt>
                <c:pt idx="10">
                  <c:v>Koenzym Q10</c:v>
                </c:pt>
                <c:pt idx="11">
                  <c:v>Glukosamin</c:v>
                </c:pt>
                <c:pt idx="12">
                  <c:v>Ostatní</c:v>
                </c:pt>
                <c:pt idx="13">
                  <c:v>Kombinované herbální přípravky</c:v>
                </c:pt>
              </c:strCache>
            </c:strRef>
          </c:cat>
          <c:val>
            <c:numRef>
              <c:f>List1!$I$4:$I$17</c:f>
              <c:numCache>
                <c:formatCode>0%</c:formatCode>
                <c:ptCount val="14"/>
                <c:pt idx="0">
                  <c:v>5.0000000000000079E-3</c:v>
                </c:pt>
                <c:pt idx="1">
                  <c:v>1.0000000000000014E-2</c:v>
                </c:pt>
                <c:pt idx="3">
                  <c:v>2.0000000000000028E-2</c:v>
                </c:pt>
                <c:pt idx="5">
                  <c:v>3.0000000000000041E-2</c:v>
                </c:pt>
                <c:pt idx="6">
                  <c:v>6.0000000000000039E-2</c:v>
                </c:pt>
                <c:pt idx="7">
                  <c:v>0.44000000000000011</c:v>
                </c:pt>
                <c:pt idx="8">
                  <c:v>7.0000000000000034E-2</c:v>
                </c:pt>
                <c:pt idx="9">
                  <c:v>4.0000000000000056E-2</c:v>
                </c:pt>
                <c:pt idx="10">
                  <c:v>1.0000000000000022E-3</c:v>
                </c:pt>
                <c:pt idx="12">
                  <c:v>7.0000000000000034E-2</c:v>
                </c:pt>
                <c:pt idx="1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70197308498661E-2"/>
          <c:y val="0"/>
          <c:w val="0.97841431012088664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1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0564305986203559"/>
                  <c:y val="-4.89603127205602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en-US" smtClean="0"/>
                      <a:t>% česnek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884712573307464E-2"/>
                  <c:y val="-0.136311243195200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dirty="0" smtClean="0"/>
                      <a:t>% </a:t>
                    </a:r>
                    <a:r>
                      <a:rPr lang="en-US" dirty="0" err="1" smtClean="0"/>
                      <a:t>echinacea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030049438951227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en-US" smtClean="0"/>
                      <a:t>% třezalka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454126846426243E-2"/>
                  <c:y val="0.2031971447616934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r>
                      <a:rPr lang="en-US" smtClean="0"/>
                      <a:t>% ženšen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821866128350073E-2"/>
                  <c:y val="9.75813798466837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en-US" smtClean="0"/>
                      <a:t>% ginko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8869140802537097E-2"/>
                  <c:y val="0.2904137032412187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</a:t>
                    </a:r>
                    <a:r>
                      <a:rPr lang="en-US" smtClean="0"/>
                      <a:t>% rybí olej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9082631480662932E-2"/>
                  <c:y val="-7.3415453838462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en-US" smtClean="0"/>
                      <a:t>% ostatní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List1!$B$4:$B$17</c:f>
              <c:strCache>
                <c:ptCount val="14"/>
                <c:pt idx="0">
                  <c:v>Česnek</c:v>
                </c:pt>
                <c:pt idx="1">
                  <c:v>Echinacea</c:v>
                </c:pt>
                <c:pt idx="2">
                  <c:v>Třezalka</c:v>
                </c:pt>
                <c:pt idx="3">
                  <c:v>Ženšen</c:v>
                </c:pt>
                <c:pt idx="4">
                  <c:v>Ginko</c:v>
                </c:pt>
                <c:pt idx="5">
                  <c:v>Rybí olej</c:v>
                </c:pt>
                <c:pt idx="6">
                  <c:v>Vláknina</c:v>
                </c:pt>
                <c:pt idx="7">
                  <c:v>Probiotika</c:v>
                </c:pt>
                <c:pt idx="8">
                  <c:v>Propolis</c:v>
                </c:pt>
                <c:pt idx="9">
                  <c:v>Lecitin</c:v>
                </c:pt>
                <c:pt idx="10">
                  <c:v>Koenzym Q10</c:v>
                </c:pt>
                <c:pt idx="11">
                  <c:v>Glukosamin</c:v>
                </c:pt>
                <c:pt idx="12">
                  <c:v>Ostatní</c:v>
                </c:pt>
                <c:pt idx="13">
                  <c:v>Kombinované herbální přípravky</c:v>
                </c:pt>
              </c:strCache>
            </c:strRef>
          </c:cat>
          <c:val>
            <c:numRef>
              <c:f>List1!$L$4:$L$17</c:f>
              <c:numCache>
                <c:formatCode>0%</c:formatCode>
                <c:ptCount val="14"/>
                <c:pt idx="0">
                  <c:v>0.11</c:v>
                </c:pt>
                <c:pt idx="1">
                  <c:v>4.0000000000000022E-2</c:v>
                </c:pt>
                <c:pt idx="2">
                  <c:v>7.0000000000000021E-2</c:v>
                </c:pt>
                <c:pt idx="3">
                  <c:v>0.21000000000000019</c:v>
                </c:pt>
                <c:pt idx="4">
                  <c:v>7.0000000000000021E-2</c:v>
                </c:pt>
                <c:pt idx="5">
                  <c:v>0.45</c:v>
                </c:pt>
                <c:pt idx="1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List1!$C$16</c:f>
              <c:strCache>
                <c:ptCount val="1"/>
                <c:pt idx="0">
                  <c:v>stanovené množství silymarinu v jedné kapsli</c:v>
                </c:pt>
              </c:strCache>
            </c:strRef>
          </c:tx>
          <c:spPr>
            <a:solidFill>
              <a:srgbClr val="3CFE00"/>
            </a:solidFill>
          </c:spPr>
          <c:invertIfNegative val="0"/>
          <c:cat>
            <c:numRef>
              <c:f>List1!$B$17:$B$29</c:f>
              <c:numCache>
                <c:formatCode>#,##0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List1!$C$17:$C$29</c:f>
              <c:numCache>
                <c:formatCode>General</c:formatCode>
                <c:ptCount val="13"/>
                <c:pt idx="0">
                  <c:v>104.81</c:v>
                </c:pt>
                <c:pt idx="1">
                  <c:v>46.83</c:v>
                </c:pt>
                <c:pt idx="2">
                  <c:v>84.45</c:v>
                </c:pt>
                <c:pt idx="3">
                  <c:v>53</c:v>
                </c:pt>
                <c:pt idx="4">
                  <c:v>68.930000000000007</c:v>
                </c:pt>
                <c:pt idx="5">
                  <c:v>61.18</c:v>
                </c:pt>
                <c:pt idx="6">
                  <c:v>68.61999999999999</c:v>
                </c:pt>
                <c:pt idx="7">
                  <c:v>18.86</c:v>
                </c:pt>
                <c:pt idx="8">
                  <c:v>7.59</c:v>
                </c:pt>
                <c:pt idx="9">
                  <c:v>8.5300000000000011</c:v>
                </c:pt>
                <c:pt idx="10">
                  <c:v>1.21</c:v>
                </c:pt>
                <c:pt idx="11">
                  <c:v>4.0000000000000022E-2</c:v>
                </c:pt>
                <c:pt idx="12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511264"/>
        <c:axId val="151511656"/>
        <c:axId val="0"/>
      </c:bar3DChart>
      <c:catAx>
        <c:axId val="15151126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151511656"/>
        <c:crosses val="autoZero"/>
        <c:auto val="1"/>
        <c:lblAlgn val="ctr"/>
        <c:lblOffset val="100"/>
        <c:noMultiLvlLbl val="0"/>
      </c:catAx>
      <c:valAx>
        <c:axId val="151511656"/>
        <c:scaling>
          <c:orientation val="minMax"/>
          <c:max val="27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cs-CZ" sz="1400" dirty="0" smtClean="0"/>
                  <a:t>m</a:t>
                </a:r>
                <a:r>
                  <a:rPr lang="en-US" sz="1400" dirty="0" smtClean="0"/>
                  <a:t>g</a:t>
                </a:r>
                <a:r>
                  <a:rPr lang="cs-CZ" sz="1400" dirty="0" smtClean="0"/>
                  <a:t> </a:t>
                </a:r>
                <a:r>
                  <a:rPr lang="cs-CZ" sz="1400" dirty="0" err="1" smtClean="0"/>
                  <a:t>of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silymarin</a:t>
                </a:r>
                <a:r>
                  <a:rPr lang="cs-CZ" sz="1400" dirty="0" smtClean="0"/>
                  <a:t> </a:t>
                </a:r>
                <a:r>
                  <a:rPr lang="en-US" sz="1400" dirty="0" smtClean="0"/>
                  <a:t>/</a:t>
                </a:r>
                <a:r>
                  <a:rPr lang="cs-CZ" sz="1400" dirty="0" smtClean="0"/>
                  <a:t> </a:t>
                </a:r>
                <a:r>
                  <a:rPr lang="cs-CZ" sz="1400" dirty="0" err="1" smtClean="0"/>
                  <a:t>capsule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511264"/>
        <c:crosses val="autoZero"/>
        <c:crossBetween val="between"/>
        <c:majorUnit val="3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cat>
            <c:strRef>
              <c:f>List1!$B$11:$B$12</c:f>
              <c:strCache>
                <c:ptCount val="2"/>
                <c:pt idx="0">
                  <c:v>olej 1</c:v>
                </c:pt>
                <c:pt idx="1">
                  <c:v>olej 2</c:v>
                </c:pt>
              </c:strCache>
            </c:strRef>
          </c:cat>
          <c:val>
            <c:numRef>
              <c:f>List1!$E$5:$E$6</c:f>
              <c:numCache>
                <c:formatCode>0.0</c:formatCode>
                <c:ptCount val="2"/>
                <c:pt idx="0">
                  <c:v>14.808358946201448</c:v>
                </c:pt>
                <c:pt idx="1">
                  <c:v>26.652570292998757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047048"/>
        <c:axId val="152047440"/>
        <c:axId val="0"/>
      </c:bar3DChart>
      <c:catAx>
        <c:axId val="152047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2047440"/>
        <c:crosses val="autoZero"/>
        <c:auto val="1"/>
        <c:lblAlgn val="ctr"/>
        <c:lblOffset val="100"/>
        <c:noMultiLvlLbl val="0"/>
      </c:catAx>
      <c:valAx>
        <c:axId val="152047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 / kg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2047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cat>
            <c:strRef>
              <c:f>List1!$B$11:$B$14</c:f>
              <c:strCache>
                <c:ptCount val="4"/>
                <c:pt idx="0">
                  <c:v>olej 1</c:v>
                </c:pt>
                <c:pt idx="1">
                  <c:v>olej 2</c:v>
                </c:pt>
                <c:pt idx="2">
                  <c:v>olejové kapsle (průměrně)</c:v>
                </c:pt>
                <c:pt idx="3">
                  <c:v>práškové kapsle (průměrně)</c:v>
                </c:pt>
              </c:strCache>
            </c:strRef>
          </c:cat>
          <c:val>
            <c:numRef>
              <c:f>List1!$E$5:$E$8</c:f>
              <c:numCache>
                <c:formatCode>0.0</c:formatCode>
                <c:ptCount val="4"/>
                <c:pt idx="0">
                  <c:v>14.808358946201448</c:v>
                </c:pt>
                <c:pt idx="1">
                  <c:v>26.652570292998757</c:v>
                </c:pt>
                <c:pt idx="2" formatCode="0">
                  <c:v>17360</c:v>
                </c:pt>
                <c:pt idx="3" formatCode="0">
                  <c:v>251000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048224"/>
        <c:axId val="152048616"/>
        <c:axId val="0"/>
      </c:bar3DChart>
      <c:catAx>
        <c:axId val="15204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2048616"/>
        <c:crosses val="autoZero"/>
        <c:auto val="1"/>
        <c:lblAlgn val="ctr"/>
        <c:lblOffset val="100"/>
        <c:noMultiLvlLbl val="0"/>
      </c:catAx>
      <c:valAx>
        <c:axId val="1520486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 / kg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2048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3CC33"/>
            </a:solidFill>
          </c:spPr>
          <c:invertIfNegative val="0"/>
          <c:cat>
            <c:numRef>
              <c:f>List1!$B$3:$B$12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List1!$C$16:$C$25</c:f>
              <c:numCache>
                <c:formatCode>#,##0.0</c:formatCode>
                <c:ptCount val="10"/>
                <c:pt idx="0">
                  <c:v>20000</c:v>
                </c:pt>
                <c:pt idx="1">
                  <c:v>63000</c:v>
                </c:pt>
                <c:pt idx="2">
                  <c:v>40000</c:v>
                </c:pt>
                <c:pt idx="3">
                  <c:v>64000</c:v>
                </c:pt>
                <c:pt idx="4">
                  <c:v>36000</c:v>
                </c:pt>
                <c:pt idx="5">
                  <c:v>4400</c:v>
                </c:pt>
                <c:pt idx="6">
                  <c:v>3700</c:v>
                </c:pt>
                <c:pt idx="7">
                  <c:v>3600</c:v>
                </c:pt>
                <c:pt idx="8">
                  <c:v>2800</c:v>
                </c:pt>
                <c:pt idx="9">
                  <c:v>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645472"/>
        <c:axId val="152049400"/>
        <c:axId val="0"/>
      </c:bar3DChart>
      <c:catAx>
        <c:axId val="14864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049400"/>
        <c:crosses val="autoZero"/>
        <c:auto val="1"/>
        <c:lblAlgn val="ctr"/>
        <c:lblOffset val="100"/>
        <c:noMultiLvlLbl val="0"/>
      </c:catAx>
      <c:valAx>
        <c:axId val="152049400"/>
        <c:scaling>
          <c:orientation val="minMax"/>
          <c:max val="10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</a:t>
                </a:r>
                <a:r>
                  <a:rPr lang="cs-CZ" sz="1400"/>
                  <a:t>g/kg</a:t>
                </a:r>
                <a:endParaRPr lang="en-US" sz="1400"/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148645472"/>
        <c:crosses val="autoZero"/>
        <c:crossBetween val="between"/>
        <c:majorUnit val="1000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FB9D-75A2-4759-918E-F13FC437E1EE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BB55C-645E-40CC-9D61-1EE822FC6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52090E-1A7F-4D64-963F-FEEAD89CF9F3}" type="slidenum">
              <a:rPr lang="en-GB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08921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66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6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55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5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99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0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9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C344-AC0E-4175-A231-26D5DAF2CB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6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9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C344-AC0E-4175-A231-26D5DAF2CB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0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5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C344-AC0E-4175-A231-26D5DAF2CB6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5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investigated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teas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silymarin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thousands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mg per kg, and, </a:t>
            </a:r>
            <a:r>
              <a:rPr lang="cs-CZ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cs-CZ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cs-CZ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</a:t>
            </a:r>
            <a:r>
              <a:rPr lang="cs-CZ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transfer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infusion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up to 4%.</a:t>
            </a:r>
          </a:p>
          <a:p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C344-AC0E-4175-A231-26D5DAF2CB6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2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C344-AC0E-4175-A231-26D5DAF2CB6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5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48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C344-AC0E-4175-A231-26D5DAF2CB6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20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41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2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Tyto</a:t>
            </a:r>
            <a:r>
              <a:rPr lang="cs-CZ" baseline="0" dirty="0" smtClean="0"/>
              <a:t> preparáty jsou většinou kombinací bylin….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69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Pouze na předpis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KONTRAINDIKACE</a:t>
            </a:r>
            <a:r>
              <a:rPr lang="cs-CZ" dirty="0" smtClean="0"/>
              <a:t> pacientů – nitráty (nitroglycerin), donory NO, </a:t>
            </a:r>
            <a:r>
              <a:rPr lang="cs-CZ" dirty="0" err="1" smtClean="0"/>
              <a:t>antiarytmika</a:t>
            </a:r>
            <a:r>
              <a:rPr lang="cs-CZ" dirty="0" smtClean="0"/>
              <a:t>, </a:t>
            </a:r>
            <a:r>
              <a:rPr lang="cs-CZ" dirty="0" err="1" smtClean="0"/>
              <a:t>azolová</a:t>
            </a:r>
            <a:r>
              <a:rPr lang="cs-CZ" dirty="0" smtClean="0"/>
              <a:t> antimykotika, alfa-</a:t>
            </a:r>
            <a:r>
              <a:rPr lang="cs-CZ" dirty="0" err="1" smtClean="0"/>
              <a:t>blokátory</a:t>
            </a:r>
            <a:r>
              <a:rPr lang="cs-CZ" dirty="0" smtClean="0"/>
              <a:t>, možné vedlejší účinky – poruchy vidění,  bolesti hlavy, riziko infarktů, poškození jater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FF0000"/>
                </a:solidFill>
              </a:rPr>
              <a:t>Riziko infarktů, poškození jater, poruchy vidění,  bolesti hlavy, aj.</a:t>
            </a:r>
            <a:endParaRPr lang="cs-CZ" sz="1200" b="1" i="1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 smtClean="0"/>
              <a:t>Biologický efekt  inhibitorů 5-PDE – blokace  hydrolýzy cyklického </a:t>
            </a:r>
            <a:r>
              <a:rPr lang="cs-CZ" sz="1200" i="1" dirty="0" err="1" smtClean="0"/>
              <a:t>cGMP</a:t>
            </a:r>
            <a:r>
              <a:rPr lang="cs-CZ" sz="1200" i="1" dirty="0" smtClean="0"/>
              <a:t> (</a:t>
            </a:r>
            <a:r>
              <a:rPr lang="cs-CZ" sz="1200" i="1" u="sng" dirty="0" smtClean="0"/>
              <a:t>cyklický </a:t>
            </a:r>
            <a:r>
              <a:rPr lang="cs-CZ" sz="1200" i="1" u="sng" dirty="0" err="1" smtClean="0"/>
              <a:t>guanosinmonofosfát</a:t>
            </a:r>
            <a:r>
              <a:rPr lang="cs-CZ" sz="1200" i="1" dirty="0" smtClean="0"/>
              <a:t>) na GMP  – což souvisí s relaxací hladkých svalových vláken v topořivých </a:t>
            </a:r>
            <a:r>
              <a:rPr lang="cs-CZ" sz="1200" i="1" dirty="0" err="1" smtClean="0"/>
              <a:t>telískách</a:t>
            </a:r>
            <a:r>
              <a:rPr lang="cs-CZ" sz="1200" i="1" dirty="0" smtClean="0"/>
              <a:t>, zvýšení přítoku krve, podpora erekce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Ústav analýzy potravin a výživy byl</a:t>
            </a:r>
            <a:r>
              <a:rPr lang="cs-CZ" b="1" baseline="0" dirty="0" smtClean="0"/>
              <a:t> požádán SZPI o </a:t>
            </a:r>
            <a:r>
              <a:rPr lang="cs-CZ" b="1" baseline="0" dirty="0" err="1" smtClean="0"/>
              <a:t>expertýzu</a:t>
            </a:r>
            <a:r>
              <a:rPr lang="cs-CZ" b="1" baseline="0" dirty="0" smtClean="0"/>
              <a:t> </a:t>
            </a:r>
            <a:r>
              <a:rPr lang="cs-CZ" baseline="0" dirty="0" smtClean="0"/>
              <a:t>– analýzu přítomnosti těchto účinných složek léčivých přípravků. Pro tento účel byla u nás aplikována metoda ambientní hmotnostní spektrometrie, </a:t>
            </a:r>
            <a:r>
              <a:rPr lang="cs-CZ" b="1" baseline="0" dirty="0" smtClean="0"/>
              <a:t>velice rychlá metoda </a:t>
            </a:r>
            <a:r>
              <a:rPr lang="cs-CZ" b="0" baseline="0" dirty="0" smtClean="0"/>
              <a:t>umožňující </a:t>
            </a:r>
            <a:r>
              <a:rPr lang="cs-CZ" b="0" baseline="0" dirty="0" err="1" smtClean="0"/>
              <a:t>screening</a:t>
            </a:r>
            <a:r>
              <a:rPr lang="cs-CZ" b="0" baseline="0" dirty="0" smtClean="0"/>
              <a:t> přítomnosti látky během několika vteřin.</a:t>
            </a:r>
            <a:endParaRPr lang="cs-CZ" b="0" dirty="0" smtClean="0"/>
          </a:p>
          <a:p>
            <a:endParaRPr lang="cs-CZ" dirty="0" smtClean="0"/>
          </a:p>
          <a:p>
            <a:r>
              <a:rPr lang="cs-CZ" dirty="0" smtClean="0"/>
              <a:t>Vzorky od SZPI s podezřením na tyto</a:t>
            </a:r>
            <a:r>
              <a:rPr lang="cs-CZ" baseline="0" dirty="0" smtClean="0"/>
              <a:t> látky – u nás rychlá metoda – potvrzeno</a:t>
            </a:r>
          </a:p>
          <a:p>
            <a:r>
              <a:rPr lang="cs-CZ" baseline="0" dirty="0" smtClean="0"/>
              <a:t>10 analýz – cca 3 min</a:t>
            </a:r>
          </a:p>
          <a:p>
            <a:r>
              <a:rPr lang="cs-CZ" baseline="0" dirty="0" smtClean="0"/>
              <a:t>DART – interakce mezi molekulou </a:t>
            </a:r>
            <a:r>
              <a:rPr lang="cs-CZ" baseline="0" dirty="0" err="1" smtClean="0"/>
              <a:t>analytu</a:t>
            </a:r>
            <a:r>
              <a:rPr lang="cs-CZ" baseline="0" dirty="0" smtClean="0"/>
              <a:t> a excitovanými metastabilními ionty helia, které se stabilizují ionizací </a:t>
            </a:r>
            <a:r>
              <a:rPr lang="cs-CZ" baseline="0" dirty="0" err="1" smtClean="0"/>
              <a:t>analytu</a:t>
            </a:r>
            <a:r>
              <a:rPr lang="cs-CZ" baseline="0" dirty="0" smtClean="0"/>
              <a:t>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3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cs-CZ" dirty="0" smtClean="0">
                <a:solidFill>
                  <a:schemeClr val="bg1"/>
                </a:solidFill>
              </a:rPr>
              <a:t>Prvním</a:t>
            </a:r>
            <a:r>
              <a:rPr lang="cs-CZ" baseline="0" dirty="0" smtClean="0">
                <a:solidFill>
                  <a:schemeClr val="bg1"/>
                </a:solidFill>
              </a:rPr>
              <a:t> pohledem na hmotnostní spektrum (tzv. </a:t>
            </a:r>
            <a:r>
              <a:rPr lang="cs-CZ" baseline="0" dirty="0" err="1" smtClean="0">
                <a:solidFill>
                  <a:schemeClr val="bg1"/>
                </a:solidFill>
              </a:rPr>
              <a:t>fingerprint</a:t>
            </a:r>
            <a:r>
              <a:rPr lang="cs-CZ" baseline="0" dirty="0" smtClean="0">
                <a:solidFill>
                  <a:schemeClr val="bg1"/>
                </a:solidFill>
              </a:rPr>
              <a:t>) lze vidět </a:t>
            </a:r>
            <a:r>
              <a:rPr lang="cs-CZ" b="1" baseline="0" dirty="0" smtClean="0">
                <a:solidFill>
                  <a:schemeClr val="bg1"/>
                </a:solidFill>
              </a:rPr>
              <a:t>intenzivní signál iontu o přesné hmotě </a:t>
            </a:r>
            <a:r>
              <a:rPr lang="cs-CZ" b="1" baseline="0" dirty="0" err="1" smtClean="0">
                <a:solidFill>
                  <a:schemeClr val="bg1"/>
                </a:solidFill>
              </a:rPr>
              <a:t>xxxx</a:t>
            </a:r>
            <a:r>
              <a:rPr lang="cs-CZ" baseline="0" dirty="0" smtClean="0">
                <a:solidFill>
                  <a:schemeClr val="bg1"/>
                </a:solidFill>
              </a:rPr>
              <a:t>, jež byl posléze, kalkulací </a:t>
            </a:r>
            <a:r>
              <a:rPr lang="cs-CZ" baseline="0" dirty="0" err="1" smtClean="0">
                <a:solidFill>
                  <a:schemeClr val="bg1"/>
                </a:solidFill>
              </a:rPr>
              <a:t>elementálního</a:t>
            </a:r>
            <a:r>
              <a:rPr lang="cs-CZ" baseline="0" dirty="0" smtClean="0">
                <a:solidFill>
                  <a:schemeClr val="bg1"/>
                </a:solidFill>
              </a:rPr>
              <a:t> složení, identifikován jako </a:t>
            </a:r>
            <a:r>
              <a:rPr lang="cs-CZ" b="1" baseline="0" dirty="0" err="1" smtClean="0">
                <a:solidFill>
                  <a:schemeClr val="bg1"/>
                </a:solidFill>
              </a:rPr>
              <a:t>Tadalafil</a:t>
            </a:r>
            <a:r>
              <a:rPr lang="cs-CZ" b="1" baseline="0" dirty="0" smtClean="0">
                <a:solidFill>
                  <a:schemeClr val="bg1"/>
                </a:solidFill>
              </a:rPr>
              <a:t>, účinná látka přípravku </a:t>
            </a:r>
            <a:r>
              <a:rPr lang="cs-CZ" b="1" baseline="0" dirty="0" err="1" smtClean="0">
                <a:solidFill>
                  <a:schemeClr val="bg1"/>
                </a:solidFill>
              </a:rPr>
              <a:t>Cialis</a:t>
            </a:r>
            <a:r>
              <a:rPr lang="cs-CZ" baseline="0" dirty="0" smtClean="0">
                <a:solidFill>
                  <a:schemeClr val="bg1"/>
                </a:solidFill>
              </a:rPr>
              <a:t>. Konfirmací je i fragmentační iont identifikovaný ve spektru.</a:t>
            </a:r>
          </a:p>
          <a:p>
            <a:pPr>
              <a:buFont typeface="Arial" pitchFamily="34" charset="0"/>
              <a:buNone/>
            </a:pPr>
            <a:endParaRPr lang="cs-CZ" baseline="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r>
              <a:rPr lang="cs-CZ" u="sng" baseline="0" dirty="0" smtClean="0">
                <a:solidFill>
                  <a:schemeClr val="bg1"/>
                </a:solidFill>
              </a:rPr>
              <a:t>Pozitivní odezva této případové studie je, že </a:t>
            </a:r>
            <a:r>
              <a:rPr lang="cs-CZ" baseline="0" dirty="0" smtClean="0">
                <a:solidFill>
                  <a:schemeClr val="bg1"/>
                </a:solidFill>
              </a:rPr>
              <a:t>po kontrole toho samého přípravku zakoupeného v lékárně o 6 měsíců později, </a:t>
            </a:r>
            <a:r>
              <a:rPr lang="cs-CZ" b="1" baseline="0" dirty="0" smtClean="0">
                <a:solidFill>
                  <a:schemeClr val="bg1"/>
                </a:solidFill>
              </a:rPr>
              <a:t>nebylo léčivo v přípravku již prokázáno </a:t>
            </a:r>
            <a:r>
              <a:rPr lang="cs-CZ" baseline="0" dirty="0" smtClean="0">
                <a:solidFill>
                  <a:schemeClr val="bg1"/>
                </a:solidFill>
              </a:rPr>
              <a:t>(jako následek </a:t>
            </a:r>
            <a:r>
              <a:rPr lang="cs-CZ" u="sng" baseline="0" dirty="0" smtClean="0">
                <a:solidFill>
                  <a:schemeClr val="bg1"/>
                </a:solidFill>
              </a:rPr>
              <a:t>efektivní komunikace s výrobci</a:t>
            </a:r>
            <a:r>
              <a:rPr lang="cs-CZ" baseline="0" dirty="0" smtClean="0">
                <a:solidFill>
                  <a:schemeClr val="bg1"/>
                </a:solidFill>
              </a:rPr>
              <a:t>).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Ve spektru pouze látky přirozeně se vyskytující v rostlinách</a:t>
            </a:r>
          </a:p>
          <a:p>
            <a:pPr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bg1"/>
                </a:solidFill>
              </a:rPr>
              <a:t>   Účinné látky léků nebyly prokázány</a:t>
            </a:r>
            <a:endParaRPr lang="en-US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7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Květ</a:t>
            </a:r>
            <a:r>
              <a:rPr lang="en-US" dirty="0" smtClean="0"/>
              <a:t> </a:t>
            </a:r>
            <a:r>
              <a:rPr lang="en-US" dirty="0" err="1" smtClean="0"/>
              <a:t>šafránu</a:t>
            </a:r>
            <a:r>
              <a:rPr lang="en-US" dirty="0" smtClean="0"/>
              <a:t> (Crocus </a:t>
            </a:r>
            <a:r>
              <a:rPr lang="en-US" dirty="0" err="1" smtClean="0"/>
              <a:t>sativus</a:t>
            </a:r>
            <a:r>
              <a:rPr lang="en-US" dirty="0" smtClean="0"/>
              <a:t> L.) se </a:t>
            </a:r>
            <a:r>
              <a:rPr lang="en-US" dirty="0" err="1" smtClean="0"/>
              <a:t>skládá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šesti</a:t>
            </a:r>
            <a:r>
              <a:rPr lang="en-US" dirty="0" smtClean="0"/>
              <a:t> </a:t>
            </a:r>
            <a:r>
              <a:rPr lang="en-US" dirty="0" err="1" smtClean="0"/>
              <a:t>fialové</a:t>
            </a:r>
            <a:r>
              <a:rPr lang="en-US" dirty="0" smtClean="0"/>
              <a:t> </a:t>
            </a:r>
            <a:r>
              <a:rPr lang="en-US" dirty="0" err="1" smtClean="0"/>
              <a:t>plátků</a:t>
            </a:r>
            <a:r>
              <a:rPr lang="en-US" dirty="0" smtClean="0"/>
              <a:t>, </a:t>
            </a:r>
            <a:r>
              <a:rPr lang="en-US" dirty="0" err="1" smtClean="0"/>
              <a:t>tři</a:t>
            </a:r>
            <a:r>
              <a:rPr lang="en-US" dirty="0" smtClean="0"/>
              <a:t> </a:t>
            </a:r>
            <a:r>
              <a:rPr lang="en-US" dirty="0" err="1" smtClean="0"/>
              <a:t>žluté</a:t>
            </a:r>
            <a:r>
              <a:rPr lang="en-US" dirty="0" smtClean="0"/>
              <a:t> </a:t>
            </a:r>
            <a:r>
              <a:rPr lang="en-US" dirty="0" err="1" smtClean="0"/>
              <a:t>tyčinky</a:t>
            </a:r>
            <a:r>
              <a:rPr lang="en-US" dirty="0" smtClean="0"/>
              <a:t> a </a:t>
            </a:r>
            <a:r>
              <a:rPr lang="en-US" dirty="0" err="1" smtClean="0"/>
              <a:t>dlouhé</a:t>
            </a:r>
            <a:r>
              <a:rPr lang="en-US" dirty="0" smtClean="0"/>
              <a:t>, </a:t>
            </a:r>
            <a:r>
              <a:rPr lang="en-US" dirty="0" err="1" smtClean="0"/>
              <a:t>bílé</a:t>
            </a:r>
            <a:r>
              <a:rPr lang="en-US" dirty="0" smtClean="0"/>
              <a:t>, </a:t>
            </a:r>
            <a:r>
              <a:rPr lang="en-US" dirty="0" err="1" smtClean="0"/>
              <a:t>nitkovité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zakončení</a:t>
            </a:r>
            <a:r>
              <a:rPr lang="en-US" dirty="0" smtClean="0"/>
              <a:t> v </a:t>
            </a:r>
            <a:r>
              <a:rPr lang="en-US" dirty="0" err="1" smtClean="0"/>
              <a:t>stigmatem</a:t>
            </a:r>
            <a:r>
              <a:rPr lang="en-US" dirty="0" smtClean="0"/>
              <a:t> </a:t>
            </a:r>
            <a:r>
              <a:rPr lang="en-US" dirty="0" err="1" smtClean="0"/>
              <a:t>složenému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tří</a:t>
            </a:r>
            <a:r>
              <a:rPr lang="en-US" dirty="0" smtClean="0"/>
              <a:t> </a:t>
            </a:r>
            <a:r>
              <a:rPr lang="en-US" dirty="0" err="1" smtClean="0"/>
              <a:t>závitů</a:t>
            </a:r>
            <a:r>
              <a:rPr lang="en-US" dirty="0" smtClean="0"/>
              <a:t>, </a:t>
            </a:r>
            <a:r>
              <a:rPr lang="en-US" dirty="0" err="1" smtClean="0"/>
              <a:t>což</a:t>
            </a:r>
            <a:r>
              <a:rPr lang="en-US" dirty="0" smtClean="0"/>
              <a:t> </a:t>
            </a:r>
            <a:r>
              <a:rPr lang="en-US" dirty="0" err="1" smtClean="0"/>
              <a:t>představuje</a:t>
            </a:r>
            <a:r>
              <a:rPr lang="en-US" dirty="0" smtClean="0"/>
              <a:t> </a:t>
            </a:r>
            <a:r>
              <a:rPr lang="en-US" dirty="0" err="1" smtClean="0"/>
              <a:t>pouze</a:t>
            </a:r>
            <a:r>
              <a:rPr lang="en-US" dirty="0" smtClean="0"/>
              <a:t> 7,4% </a:t>
            </a:r>
          </a:p>
          <a:p>
            <a:r>
              <a:rPr lang="en-US" dirty="0" smtClean="0"/>
              <a:t>(w / w) </a:t>
            </a:r>
            <a:r>
              <a:rPr lang="en-US" dirty="0" err="1" smtClean="0"/>
              <a:t>květ</a:t>
            </a:r>
            <a:r>
              <a:rPr lang="en-US" dirty="0" smtClean="0"/>
              <a:t> </a:t>
            </a:r>
            <a:r>
              <a:rPr lang="en-US" dirty="0" err="1" smtClean="0"/>
              <a:t>hmotnosti</a:t>
            </a:r>
            <a:r>
              <a:rPr lang="cs-CZ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33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Šafrán je surovinou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vysokým obsahem přírodních barviv a antioxidantů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Díky své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extrémně vysoké ceně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však také častým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substrátem pro falšování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Může jít o </a:t>
            </a:r>
            <a:r>
              <a:rPr kumimoji="0" lang="cs-CZ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ředění šafránu jinými rostlinami čeledi </a:t>
            </a:r>
            <a:r>
              <a:rPr kumimoji="0" lang="cs-CZ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kosatcovitých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přídavek jiných potravinářských surovin a dobarvování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nebo </a:t>
            </a:r>
            <a:r>
              <a:rPr kumimoji="0" lang="cs-CZ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nepravdivá deklarace o zemi původu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(nejkvalitnější šafrán se pěstuje v Španělsku, Řecku, ale i v jiných zemích, jako je Turecku, Maroku, Íránu a Indii..)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Nejdražší koření na světě (až 500 Kč/g)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87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53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 smtClean="0"/>
              <a:t>Prezentovaná případová</a:t>
            </a:r>
            <a:r>
              <a:rPr lang="cs-CZ" u="sng" baseline="0" dirty="0" smtClean="0"/>
              <a:t> studie provedená na Ústavu analýzy potravin a výživy demonstruje </a:t>
            </a:r>
            <a:r>
              <a:rPr lang="cs-CZ" b="1" u="sng" baseline="0" dirty="0" err="1" smtClean="0"/>
              <a:t>expertýzu</a:t>
            </a:r>
            <a:r>
              <a:rPr lang="cs-CZ" baseline="0" dirty="0" smtClean="0"/>
              <a:t>, kdy metodou kapalinové chromatografie s vysokorozlišovací MS detekcí byly analyzovány extrakty </a:t>
            </a:r>
            <a:r>
              <a:rPr lang="cs-CZ" b="1" baseline="0" dirty="0" smtClean="0"/>
              <a:t>35 různých vzorků šafránu ze světového trhu</a:t>
            </a:r>
            <a:r>
              <a:rPr lang="cs-CZ" baseline="0" dirty="0" smtClean="0"/>
              <a:t>, </a:t>
            </a:r>
            <a:r>
              <a:rPr lang="cs-CZ" b="1" baseline="0" dirty="0" smtClean="0"/>
              <a:t>za účelem zhodnotit podobnosti a odlišnosti mezi vzorky </a:t>
            </a:r>
            <a:r>
              <a:rPr lang="cs-CZ" b="1" u="sng" baseline="0" dirty="0" smtClean="0"/>
              <a:t>vedoucí k identifikaci </a:t>
            </a:r>
            <a:r>
              <a:rPr lang="cs-CZ" b="1" baseline="0" dirty="0" smtClean="0"/>
              <a:t>potenciálně podezřelé suroviny</a:t>
            </a:r>
            <a:r>
              <a:rPr lang="cs-CZ" baseline="0" dirty="0" smtClean="0"/>
              <a:t>. Toto bylo realizováno aplikací </a:t>
            </a:r>
            <a:r>
              <a:rPr lang="cs-CZ" u="sng" baseline="0" dirty="0" err="1" smtClean="0"/>
              <a:t>chemometrických</a:t>
            </a:r>
            <a:r>
              <a:rPr lang="cs-CZ" u="sng" baseline="0" dirty="0" smtClean="0"/>
              <a:t> metod zohledňující signály charakteristických iontů</a:t>
            </a:r>
            <a:r>
              <a:rPr lang="cs-CZ" baseline="0" dirty="0" smtClean="0"/>
              <a:t>. 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Hmotnostně-spektrometrické </a:t>
            </a:r>
            <a:r>
              <a:rPr lang="cs-CZ" dirty="0" err="1" smtClean="0"/>
              <a:t>fingerprinty</a:t>
            </a:r>
            <a:r>
              <a:rPr lang="cs-CZ" dirty="0" smtClean="0"/>
              <a:t> – identifikovány</a:t>
            </a:r>
            <a:r>
              <a:rPr lang="cs-CZ" baseline="0" dirty="0" smtClean="0"/>
              <a:t> významné ionty, signály chemických sloučenin, které jsou </a:t>
            </a:r>
            <a:r>
              <a:rPr lang="cs-CZ" baseline="0" dirty="0" err="1" smtClean="0"/>
              <a:t>chemometricky</a:t>
            </a:r>
            <a:r>
              <a:rPr lang="cs-CZ" baseline="0" dirty="0" smtClean="0"/>
              <a:t> vyhodnocovány, jsou zohledňovány podobnosti a diference mezi vzorky, dochází k vizualizaci  (PCA analýza, zmenšení </a:t>
            </a:r>
            <a:r>
              <a:rPr lang="cs-CZ" baseline="0" dirty="0" err="1" smtClean="0"/>
              <a:t>dimenziality</a:t>
            </a:r>
            <a:r>
              <a:rPr lang="cs-CZ" baseline="0" dirty="0" smtClean="0"/>
              <a:t> dat při zachování té samé původní informace) 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7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Následující </a:t>
            </a:r>
            <a:r>
              <a:rPr lang="cs-CZ" u="sng" dirty="0" smtClean="0"/>
              <a:t>graf komponentního skóre </a:t>
            </a:r>
            <a:r>
              <a:rPr lang="cs-CZ" dirty="0" smtClean="0"/>
              <a:t>prezentuje</a:t>
            </a:r>
            <a:r>
              <a:rPr lang="cs-CZ" baseline="0" dirty="0" smtClean="0"/>
              <a:t> </a:t>
            </a:r>
            <a:r>
              <a:rPr lang="cs-CZ" b="1" baseline="0" dirty="0" smtClean="0"/>
              <a:t>vizualizaci vzorků v dvourozměrném prostoru </a:t>
            </a:r>
            <a:r>
              <a:rPr lang="cs-CZ" b="0" baseline="0" dirty="0" smtClean="0"/>
              <a:t>(po zpracování </a:t>
            </a:r>
            <a:r>
              <a:rPr lang="cs-CZ" b="0" baseline="0" dirty="0" err="1" smtClean="0"/>
              <a:t>chemometrickou</a:t>
            </a:r>
            <a:r>
              <a:rPr lang="cs-CZ" b="0" baseline="0" dirty="0" smtClean="0"/>
              <a:t> metodou PCA, </a:t>
            </a:r>
            <a:r>
              <a:rPr lang="cs-CZ" baseline="0" dirty="0" smtClean="0"/>
              <a:t>analýzy hlavních komponent). </a:t>
            </a:r>
            <a:r>
              <a:rPr lang="cs-CZ" u="sng" baseline="0" dirty="0" smtClean="0"/>
              <a:t>Vytvořily se klastry vzorků vykazující určitou chemickou podobnost</a:t>
            </a:r>
            <a:r>
              <a:rPr lang="cs-CZ" baseline="0" dirty="0" smtClean="0"/>
              <a:t>. Je vidět, že </a:t>
            </a:r>
            <a:r>
              <a:rPr lang="cs-CZ" u="sng" baseline="0" dirty="0" smtClean="0"/>
              <a:t>některé klastry </a:t>
            </a:r>
            <a:r>
              <a:rPr lang="cs-CZ" baseline="0" dirty="0" smtClean="0"/>
              <a:t>byli i </a:t>
            </a:r>
            <a:r>
              <a:rPr lang="cs-CZ" u="sng" baseline="0" dirty="0" smtClean="0"/>
              <a:t>ve shodě s d</a:t>
            </a:r>
            <a:r>
              <a:rPr lang="cs-CZ" b="0" u="sng" baseline="0" dirty="0" smtClean="0"/>
              <a:t>eklaraci </a:t>
            </a:r>
            <a:r>
              <a:rPr lang="cs-CZ" baseline="0" dirty="0" smtClean="0"/>
              <a:t>(klastr vzorků původem ze Španělska pěstovaný v </a:t>
            </a:r>
            <a:r>
              <a:rPr lang="cs-CZ" u="sng" baseline="0" dirty="0" smtClean="0"/>
              <a:t>oblastech s </a:t>
            </a:r>
            <a:r>
              <a:rPr lang="cs-CZ" b="1" u="sng" baseline="0" dirty="0" smtClean="0"/>
              <a:t>chráněným označením původu</a:t>
            </a:r>
            <a:r>
              <a:rPr lang="cs-CZ" baseline="0" dirty="0" smtClean="0"/>
              <a:t>, dva klastry vzorků zakoupené ve Španělsku, aj.). Mezi klastry se vyskytly též </a:t>
            </a:r>
            <a:r>
              <a:rPr lang="cs-CZ" b="1" baseline="0" dirty="0" smtClean="0"/>
              <a:t>odlehlé vzorky</a:t>
            </a:r>
            <a:r>
              <a:rPr lang="cs-CZ" baseline="0" dirty="0" smtClean="0"/>
              <a:t>, které po podrobnějším přezkoumání MS spekter vykazovaly </a:t>
            </a:r>
            <a:r>
              <a:rPr lang="cs-CZ" b="1" u="sng" baseline="0" dirty="0" smtClean="0"/>
              <a:t>velmi nízkou odezvu látek typických pro šafrán</a:t>
            </a:r>
            <a:r>
              <a:rPr lang="cs-CZ" baseline="0" dirty="0" smtClean="0"/>
              <a:t>. To vedlo k následným krokům, a to: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2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Retrospektivním přezkoumáním odlehlého vzorku č. 2 – zjištěn</a:t>
            </a:r>
            <a:r>
              <a:rPr lang="cs-CZ" baseline="0" dirty="0" smtClean="0"/>
              <a:t> </a:t>
            </a:r>
            <a:r>
              <a:rPr lang="cs-CZ" b="1" baseline="0" dirty="0" smtClean="0"/>
              <a:t>intenzivní signál iontu v retenčním čase 2,86 min</a:t>
            </a:r>
            <a:r>
              <a:rPr lang="cs-CZ" baseline="0" dirty="0" smtClean="0"/>
              <a:t>. </a:t>
            </a:r>
            <a:r>
              <a:rPr lang="cs-CZ" u="sng" baseline="0" dirty="0" smtClean="0"/>
              <a:t>Porovnáním přesné hmoty, izotopového profilu iontu a fragmentačních spekter byla identifikována látka o sumárním vzorci C27H32O16</a:t>
            </a:r>
            <a:r>
              <a:rPr lang="cs-CZ" baseline="0" dirty="0" smtClean="0"/>
              <a:t>, ……..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084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Jež byla identifikována jako </a:t>
            </a:r>
            <a:r>
              <a:rPr lang="cs-CZ" b="1" dirty="0" err="1" smtClean="0"/>
              <a:t>hydroxysaflorová</a:t>
            </a:r>
            <a:r>
              <a:rPr lang="cs-CZ" b="1" dirty="0" smtClean="0"/>
              <a:t> žluť</a:t>
            </a:r>
            <a:r>
              <a:rPr lang="cs-CZ" dirty="0" smtClean="0"/>
              <a:t>, součást světlice barvířské (nepravého šafránu).</a:t>
            </a:r>
          </a:p>
          <a:p>
            <a:r>
              <a:rPr lang="cs-CZ" dirty="0" smtClean="0"/>
              <a:t>Tato konkrétní sloučenina sice </a:t>
            </a:r>
            <a:r>
              <a:rPr lang="cs-CZ" b="1" dirty="0" smtClean="0"/>
              <a:t>neznamená zdravotní riziko</a:t>
            </a:r>
            <a:r>
              <a:rPr lang="cs-CZ" dirty="0" smtClean="0"/>
              <a:t>, ale </a:t>
            </a:r>
            <a:r>
              <a:rPr lang="cs-CZ" b="1" dirty="0" smtClean="0"/>
              <a:t>uváděný případ jen demonstruje, že náhrada</a:t>
            </a:r>
            <a:r>
              <a:rPr lang="cs-CZ" b="1" baseline="0" dirty="0" smtClean="0"/>
              <a:t> botanické složky je častý případ falšování, a </a:t>
            </a:r>
            <a:r>
              <a:rPr lang="cs-CZ" b="1" dirty="0" smtClean="0"/>
              <a:t>v</a:t>
            </a:r>
            <a:r>
              <a:rPr lang="cs-CZ" b="1" baseline="0" dirty="0" smtClean="0"/>
              <a:t> jiných případech se může o zdravotní riziko jednat</a:t>
            </a:r>
            <a:r>
              <a:rPr lang="cs-CZ" baseline="0" dirty="0" smtClean="0"/>
              <a:t> (jako již uváděný případ  čínského vs. japonského anýzu).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5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Byla provedena </a:t>
            </a:r>
            <a:r>
              <a:rPr lang="cs-CZ" b="1" dirty="0" smtClean="0"/>
              <a:t>retrospektivní analýza </a:t>
            </a:r>
            <a:r>
              <a:rPr lang="cs-CZ" dirty="0" smtClean="0"/>
              <a:t>LC-MS dat,</a:t>
            </a:r>
            <a:r>
              <a:rPr lang="cs-CZ" baseline="0" dirty="0" smtClean="0"/>
              <a:t> kdy byly intenzivní signály iontů porovnány s databází, a k našemu překvapení došlo k identifikaci 3 typů azobarviv.</a:t>
            </a:r>
            <a:endParaRPr lang="cs-CZ" dirty="0" smtClean="0"/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Košenilová červeň - </a:t>
            </a:r>
            <a:r>
              <a:rPr lang="cs-CZ" dirty="0" smtClean="0"/>
              <a:t>Vyvolávání </a:t>
            </a:r>
            <a:r>
              <a:rPr lang="cs-CZ" b="1" dirty="0" smtClean="0"/>
              <a:t>alergických reakcí u citlivých jedinců</a:t>
            </a:r>
          </a:p>
          <a:p>
            <a:r>
              <a:rPr lang="cs-CZ" b="1" dirty="0" err="1" smtClean="0"/>
              <a:t>Azorubin</a:t>
            </a:r>
            <a:r>
              <a:rPr lang="cs-CZ" b="1" dirty="0" smtClean="0"/>
              <a:t> </a:t>
            </a:r>
            <a:r>
              <a:rPr lang="cs-CZ" dirty="0" smtClean="0"/>
              <a:t>- uvolňování</a:t>
            </a:r>
            <a:r>
              <a:rPr lang="cs-CZ" baseline="0" dirty="0" smtClean="0"/>
              <a:t> histaminu – </a:t>
            </a:r>
            <a:r>
              <a:rPr lang="cs-CZ" b="1" baseline="0" dirty="0" smtClean="0"/>
              <a:t>astmatické potíže</a:t>
            </a:r>
            <a:r>
              <a:rPr lang="cs-CZ" baseline="0" dirty="0" smtClean="0"/>
              <a:t>, v USA zakázáno</a:t>
            </a:r>
          </a:p>
          <a:p>
            <a:r>
              <a:rPr lang="cs-CZ" b="1" baseline="0" dirty="0" err="1" smtClean="0"/>
              <a:t>Tartrazin</a:t>
            </a:r>
            <a:r>
              <a:rPr lang="cs-CZ" b="1" baseline="0" dirty="0" smtClean="0"/>
              <a:t> </a:t>
            </a:r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dětí může způsobovat hyperaktivitu</a:t>
            </a:r>
            <a:endParaRPr lang="cs-CZ" baseline="0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2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0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0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D09C-54BA-463C-9525-A65C72CB458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FF713-C749-4476-A91E-40ACD5D72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lupa&amp;source=images&amp;cd=&amp;docid=24kjHPnkF_kXiM&amp;tbnid=RowIyZ-MxHYUvM:&amp;ved=0CAUQjRw&amp;url=http://www.mojestarosti.cz/poradna/obchody-e-shopy-zbozi/zbozi/peklo-na-taliri-na-nakupy-jedine-s-lupou.html&amp;ei=yp43UfTjK9HesganuIDYDw&amp;bvm=bv.43287494,d.bGE&amp;psig=AFQjCNHWHaqkIVQk-_aC7RtYjlzht8W1Fw&amp;ust=1362686019333004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cenna.cz/item/silybum-marianum-ostropestrec-mariansk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cenna.cz/item/silybum-marianum-ostropestrec-mariansky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8.jpeg"/><Relationship Id="rId26" Type="http://schemas.openxmlformats.org/officeDocument/2006/relationships/image" Target="../media/image76.png"/><Relationship Id="rId3" Type="http://schemas.openxmlformats.org/officeDocument/2006/relationships/image" Target="../media/image54.jpeg"/><Relationship Id="rId21" Type="http://schemas.openxmlformats.org/officeDocument/2006/relationships/image" Target="../media/image71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7.jpe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6" Type="http://schemas.openxmlformats.org/officeDocument/2006/relationships/hyperlink" Target="http://herbal.medicalonlinemedia.com/wp-content/images/turmeric.jpg" TargetMode="External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4.jpeg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23" Type="http://schemas.openxmlformats.org/officeDocument/2006/relationships/image" Target="../media/image73.jpeg"/><Relationship Id="rId10" Type="http://schemas.openxmlformats.org/officeDocument/2006/relationships/image" Target="../media/image61.jpeg"/><Relationship Id="rId19" Type="http://schemas.openxmlformats.org/officeDocument/2006/relationships/image" Target="../media/image69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2.jpeg"/><Relationship Id="rId27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jpeg"/><Relationship Id="rId5" Type="http://schemas.openxmlformats.org/officeDocument/2006/relationships/hyperlink" Target="http://cz.clipartlogo.com/premium/detail/capsule-and-white-pill_112489259.html" TargetMode="Externa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0" Type="http://schemas.openxmlformats.org/officeDocument/2006/relationships/image" Target="../media/image110.png"/><Relationship Id="rId4" Type="http://schemas.openxmlformats.org/officeDocument/2006/relationships/image" Target="../media/image107.png"/><Relationship Id="rId9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image" Target="../media/image118.jpeg"/><Relationship Id="rId4" Type="http://schemas.openxmlformats.org/officeDocument/2006/relationships/image" Target="../media/image1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3568" y="191683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Autentikace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falšování </a:t>
            </a:r>
            <a:r>
              <a:rPr lang="cs-CZ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nutraceutik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59" y="413665"/>
            <a:ext cx="8532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small" dirty="0" smtClean="0">
                <a:latin typeface="Arial" pitchFamily="34" charset="0"/>
                <a:cs typeface="Arial" pitchFamily="34" charset="0"/>
              </a:rPr>
              <a:t>Možná zdravotní rizika spojená s užíváním doplňků stravy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6525" y="458670"/>
            <a:ext cx="135015" cy="9451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431800" y="1898830"/>
            <a:ext cx="8505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1">
                    <a:lumMod val="85000"/>
                  </a:schemeClr>
                </a:solidFill>
              </a:rPr>
              <a:t>Nadměrná konzumace přirozených biologicky aktivních složek 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doplňků stravy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31800" y="3474005"/>
            <a:ext cx="823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Kontaminanty suroviny</a:t>
            </a:r>
            <a:endParaRPr lang="en-US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31800" y="4914165"/>
            <a:ext cx="823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Nepovolené / nedeklarované látky (léčiva)</a:t>
            </a:r>
            <a:r>
              <a:rPr lang="cs-CZ" sz="2400" dirty="0" smtClean="0"/>
              <a:t> 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/>
              <a:t> Toxické látky v rostlinách použitých k falšování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46575" y="3969060"/>
            <a:ext cx="801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i="1" dirty="0" smtClean="0"/>
              <a:t>  přirozené (mykotoxiny, toxické alkaloidy), environmentální  (polycyklické aromatické uhlovodíky), rezidua pesticidů, těžké kovy, aj.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341313" y="3428999"/>
            <a:ext cx="8551167" cy="2700301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ovéPole 17"/>
          <p:cNvSpPr txBox="1"/>
          <p:nvPr/>
        </p:nvSpPr>
        <p:spPr>
          <a:xfrm>
            <a:off x="3356865" y="6129300"/>
            <a:ext cx="5310590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2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Nutná laboratorní kontrola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341313" y="1628801"/>
            <a:ext cx="8371147" cy="1350149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998730"/>
            <a:ext cx="1847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7"/>
            <a:ext cx="42132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1540" y="1583795"/>
            <a:ext cx="4860540" cy="103511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Čínský anýz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lang="en-US" sz="2400" i="1" dirty="0" err="1" smtClean="0"/>
              <a:t>Illicium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verum</a:t>
            </a:r>
            <a:r>
              <a:rPr lang="cs-CZ" sz="2400" dirty="0" smtClean="0"/>
              <a:t>) vs. </a:t>
            </a:r>
            <a:r>
              <a:rPr lang="cs-CZ" sz="2400" b="1" dirty="0" smtClean="0"/>
              <a:t>japonský anýz</a:t>
            </a:r>
            <a:r>
              <a:rPr lang="cs-CZ" sz="2400" dirty="0" smtClean="0"/>
              <a:t> (</a:t>
            </a:r>
            <a:r>
              <a:rPr lang="cs-CZ" sz="2400" i="1" dirty="0" err="1" smtClean="0"/>
              <a:t>Illicium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anisatum</a:t>
            </a:r>
            <a:r>
              <a:rPr lang="cs-CZ" sz="2400" dirty="0" smtClean="0"/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8" y="3377644"/>
            <a:ext cx="3971408" cy="271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3383995"/>
            <a:ext cx="3974865" cy="271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2086299" y="3670528"/>
            <a:ext cx="504825" cy="39088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latin typeface="Calibri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4883670" y="1625067"/>
            <a:ext cx="397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dirty="0">
                <a:solidFill>
                  <a:srgbClr val="FFFFFF"/>
                </a:solidFill>
                <a:latin typeface="Arial" pitchFamily="34" charset="0"/>
              </a:rPr>
              <a:t>Chinese</a:t>
            </a:r>
          </a:p>
        </p:txBody>
      </p:sp>
      <p:sp>
        <p:nvSpPr>
          <p:cNvPr id="9" name="Rectangle 2"/>
          <p:cNvSpPr/>
          <p:nvPr/>
        </p:nvSpPr>
        <p:spPr>
          <a:xfrm>
            <a:off x="386535" y="2888940"/>
            <a:ext cx="5715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 err="1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Anisatin</a:t>
            </a:r>
            <a:r>
              <a:rPr lang="en-GB" sz="2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(C</a:t>
            </a:r>
            <a:r>
              <a:rPr lang="en-GB" sz="2000" baseline="-25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15</a:t>
            </a:r>
            <a:r>
              <a:rPr lang="en-GB" sz="2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H</a:t>
            </a:r>
            <a:r>
              <a:rPr lang="en-GB" sz="2000" baseline="-25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19</a:t>
            </a:r>
            <a:r>
              <a:rPr lang="en-GB" sz="2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</a:t>
            </a:r>
            <a:r>
              <a:rPr lang="en-GB" sz="2000" baseline="-25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8</a:t>
            </a:r>
            <a:r>
              <a:rPr lang="en-GB" sz="2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en-GB" sz="2000" i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m/z</a:t>
            </a: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327.1071</a:t>
            </a: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)</a:t>
            </a:r>
            <a:endParaRPr lang="en-GB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93" y="3696598"/>
            <a:ext cx="1514552" cy="147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70" y="1358770"/>
            <a:ext cx="27559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5"/>
          <p:cNvCxnSpPr/>
          <p:nvPr/>
        </p:nvCxnSpPr>
        <p:spPr>
          <a:xfrm>
            <a:off x="6833039" y="5515249"/>
            <a:ext cx="0" cy="390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76546" y="413665"/>
            <a:ext cx="866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Falšování - náhrada botanické složky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51520" y="413665"/>
            <a:ext cx="135015" cy="6750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 16"/>
          <p:cNvSpPr/>
          <p:nvPr/>
        </p:nvSpPr>
        <p:spPr>
          <a:xfrm>
            <a:off x="4662010" y="6211669"/>
            <a:ext cx="4095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i="1" dirty="0" err="1" smtClean="0"/>
              <a:t>Shen</a:t>
            </a:r>
            <a:r>
              <a:rPr lang="cs-CZ" i="1" dirty="0" smtClean="0"/>
              <a:t>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al</a:t>
            </a:r>
            <a:r>
              <a:rPr lang="cs-CZ" i="1" dirty="0" smtClean="0"/>
              <a:t>., </a:t>
            </a:r>
            <a:r>
              <a:rPr lang="en-US" i="1" dirty="0" smtClean="0"/>
              <a:t>Journal of Chromatography A, 1259 (2012) 179– 186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6554" y="413665"/>
            <a:ext cx="8577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Vědecký ohlas na falšování doplňků stravy a plynoucí rizika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6525" y="458670"/>
            <a:ext cx="180020" cy="11701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2350" y="3699030"/>
            <a:ext cx="1009292" cy="20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41529" y="3699030"/>
            <a:ext cx="7200801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i="1" dirty="0" smtClean="0"/>
              <a:t>………This keynote lecture provides informative insights and perspectives on the </a:t>
            </a:r>
            <a:r>
              <a:rPr lang="en-US" sz="2200" b="1" i="1" dirty="0" smtClean="0"/>
              <a:t>growing problem of adulteration of botanical ingredients</a:t>
            </a:r>
            <a:r>
              <a:rPr lang="en-US" sz="2200" i="1" dirty="0" smtClean="0"/>
              <a:t>, whether accidental or intentional. He stressed proper laboratory methodologies and educating consumers to ensure a higher level of confidence in herbal products on the market. ………</a:t>
            </a:r>
            <a:endParaRPr lang="en-US" sz="2200" i="1" dirty="0"/>
          </a:p>
        </p:txBody>
      </p:sp>
      <p:sp>
        <p:nvSpPr>
          <p:cNvPr id="9" name="Obdélník 8"/>
          <p:cNvSpPr/>
          <p:nvPr/>
        </p:nvSpPr>
        <p:spPr>
          <a:xfrm>
            <a:off x="251520" y="2033845"/>
            <a:ext cx="358457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Mark Blumenthal</a:t>
            </a:r>
            <a:endParaRPr lang="cs-CZ" sz="2600" dirty="0" smtClean="0"/>
          </a:p>
          <a:p>
            <a:r>
              <a:rPr lang="en-US" sz="2400" i="1" dirty="0" smtClean="0"/>
              <a:t>American Botanical Council</a:t>
            </a:r>
            <a:endParaRPr lang="en-US" sz="24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66555" y="5949280"/>
            <a:ext cx="83259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více než 30 % doplňků stravy v USA prokázáno falšování !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386535" y="5094185"/>
            <a:ext cx="4815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51521" y="2888940"/>
            <a:ext cx="3015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err="1" smtClean="0">
                <a:solidFill>
                  <a:srgbClr val="FF0000"/>
                </a:solidFill>
              </a:rPr>
              <a:t>Keynote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</a:rPr>
              <a:t>Lecture</a:t>
            </a:r>
            <a:endParaRPr lang="cs-CZ" sz="2200" b="1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SUMMARY</a:t>
            </a:r>
            <a:endParaRPr lang="en-US" b="1" dirty="0"/>
          </a:p>
        </p:txBody>
      </p:sp>
      <p:grpSp>
        <p:nvGrpSpPr>
          <p:cNvPr id="2" name="Skupina 15"/>
          <p:cNvGrpSpPr/>
          <p:nvPr/>
        </p:nvGrpSpPr>
        <p:grpSpPr>
          <a:xfrm>
            <a:off x="5517105" y="1493785"/>
            <a:ext cx="3266855" cy="1935215"/>
            <a:chOff x="5517104" y="1142549"/>
            <a:chExt cx="3266855" cy="206142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37285" y="1238429"/>
              <a:ext cx="1485164" cy="14302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" name="TextovéPole 9"/>
            <p:cNvSpPr txBox="1"/>
            <p:nvPr/>
          </p:nvSpPr>
          <p:spPr>
            <a:xfrm>
              <a:off x="5652119" y="1813711"/>
              <a:ext cx="1485165" cy="8851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 err="1" smtClean="0"/>
                <a:t>Boca</a:t>
              </a:r>
              <a:r>
                <a:rPr lang="cs-CZ" sz="1600" b="1" dirty="0" smtClean="0"/>
                <a:t> </a:t>
              </a:r>
              <a:r>
                <a:rPr lang="cs-CZ" sz="1600" b="1" dirty="0" err="1" smtClean="0"/>
                <a:t>Raton</a:t>
              </a:r>
              <a:r>
                <a:rPr lang="cs-CZ" sz="1600" b="1" dirty="0" smtClean="0"/>
                <a:t>, </a:t>
              </a:r>
            </a:p>
            <a:p>
              <a:r>
                <a:rPr lang="cs-CZ" sz="1600" dirty="0" smtClean="0"/>
                <a:t>Florida, USA</a:t>
              </a:r>
            </a:p>
            <a:p>
              <a:r>
                <a:rPr lang="cs-CZ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7.-10.9. 2014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562110" y="2753925"/>
              <a:ext cx="3219599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Association of Official Analytical Chemists</a:t>
              </a: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5517104" y="1142549"/>
              <a:ext cx="3266855" cy="206142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://www.mojestarosti.cz/poradna/images/mconsult/images/1333189533_lupa-made-in-china-30-k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028">
            <a:off x="6723003" y="1201830"/>
            <a:ext cx="172243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1718810"/>
            <a:ext cx="4590510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CÍLOVÁ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ANALÝZA</a:t>
            </a:r>
          </a:p>
          <a:p>
            <a:pPr>
              <a:defRPr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Stopových koncentrací zájmových látek 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01870" y="5949280"/>
            <a:ext cx="531058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NECÍLOVÁ ANALÝZA</a:t>
            </a:r>
          </a:p>
          <a:p>
            <a:pPr algn="r">
              <a:defRPr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metabolomický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„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fingerprinting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/ profilování) 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6"/>
          <p:cNvGrpSpPr>
            <a:grpSpLocks/>
          </p:cNvGrpSpPr>
          <p:nvPr/>
        </p:nvGrpSpPr>
        <p:grpSpPr bwMode="auto">
          <a:xfrm>
            <a:off x="6057165" y="2438890"/>
            <a:ext cx="2465233" cy="1302628"/>
            <a:chOff x="5436091" y="3664505"/>
            <a:chExt cx="2734731" cy="1692338"/>
          </a:xfrm>
        </p:grpSpPr>
        <p:pic>
          <p:nvPicPr>
            <p:cNvPr id="8" name="Picture 13" descr="http://ishigirl.tripod.com/pchem/graphics/chromatogra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4" t="10263" r="10551" b="14540"/>
            <a:stretch>
              <a:fillRect/>
            </a:stretch>
          </p:blipFill>
          <p:spPr bwMode="auto">
            <a:xfrm>
              <a:off x="5436091" y="3709462"/>
              <a:ext cx="2734731" cy="1647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ál 20"/>
            <p:cNvSpPr/>
            <p:nvPr/>
          </p:nvSpPr>
          <p:spPr>
            <a:xfrm>
              <a:off x="6516969" y="4293177"/>
              <a:ext cx="123801" cy="1508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21"/>
            <p:cNvSpPr/>
            <p:nvPr/>
          </p:nvSpPr>
          <p:spPr>
            <a:xfrm>
              <a:off x="5723372" y="3948676"/>
              <a:ext cx="125388" cy="1508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Ovál 22"/>
            <p:cNvSpPr/>
            <p:nvPr/>
          </p:nvSpPr>
          <p:spPr>
            <a:xfrm>
              <a:off x="5940818" y="3664505"/>
              <a:ext cx="123801" cy="15081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Ovál 23"/>
            <p:cNvSpPr/>
            <p:nvPr/>
          </p:nvSpPr>
          <p:spPr>
            <a:xfrm>
              <a:off x="7235970" y="3959793"/>
              <a:ext cx="123801" cy="152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Ovál 24"/>
            <p:cNvSpPr/>
            <p:nvPr/>
          </p:nvSpPr>
          <p:spPr>
            <a:xfrm>
              <a:off x="7750223" y="4501163"/>
              <a:ext cx="123801" cy="152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4" name="TextovéPole 18"/>
          <p:cNvSpPr txBox="1">
            <a:spLocks noChangeArrowheads="1"/>
          </p:cNvSpPr>
          <p:nvPr/>
        </p:nvSpPr>
        <p:spPr bwMode="auto">
          <a:xfrm>
            <a:off x="4617005" y="4419110"/>
            <a:ext cx="414046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Komplexní </a:t>
            </a:r>
            <a:r>
              <a:rPr lang="cs-CZ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vyšetření vzorku </a:t>
            </a:r>
            <a:endParaRPr lang="cs-CZ" sz="2400" b="1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algn="r" eaLnBrk="1" hangingPunct="1"/>
            <a:r>
              <a:rPr lang="cs-CZ" b="1" dirty="0" smtClean="0">
                <a:solidFill>
                  <a:srgbClr val="FF0000"/>
                </a:solidFill>
                <a:latin typeface="+mj-lt"/>
                <a:cs typeface="Arial" pitchFamily="34" charset="0"/>
                <a:sym typeface="Wingdings 3" pitchFamily="18" charset="2"/>
              </a:rPr>
              <a:t> </a:t>
            </a:r>
            <a:r>
              <a:rPr lang="cs-CZ" dirty="0" smtClean="0">
                <a:latin typeface="+mj-lt"/>
                <a:cs typeface="Arial" pitchFamily="34" charset="0"/>
              </a:rPr>
              <a:t>detekce </a:t>
            </a:r>
            <a:r>
              <a:rPr lang="cs-CZ" dirty="0">
                <a:latin typeface="+mj-lt"/>
                <a:cs typeface="Arial" pitchFamily="34" charset="0"/>
              </a:rPr>
              <a:t>/ identifikace   </a:t>
            </a:r>
          </a:p>
          <a:p>
            <a:pPr algn="r" eaLnBrk="1" hangingPunct="1"/>
            <a:r>
              <a:rPr lang="cs-CZ" dirty="0">
                <a:latin typeface="+mj-lt"/>
                <a:cs typeface="Arial" pitchFamily="34" charset="0"/>
              </a:rPr>
              <a:t>     </a:t>
            </a:r>
            <a:r>
              <a:rPr lang="cs-CZ" b="1" dirty="0">
                <a:latin typeface="+mj-lt"/>
                <a:cs typeface="Arial" pitchFamily="34" charset="0"/>
              </a:rPr>
              <a:t>neznámých </a:t>
            </a:r>
            <a:r>
              <a:rPr lang="cs-CZ" b="1" dirty="0" smtClean="0">
                <a:latin typeface="+mj-lt"/>
                <a:cs typeface="Arial" pitchFamily="34" charset="0"/>
              </a:rPr>
              <a:t>látek</a:t>
            </a:r>
            <a:endParaRPr lang="cs-CZ" b="1" dirty="0">
              <a:latin typeface="+mj-lt"/>
              <a:cs typeface="Arial" pitchFamily="34" charset="0"/>
            </a:endParaRPr>
          </a:p>
          <a:p>
            <a:pPr algn="r" eaLnBrk="1" hangingPunct="1">
              <a:buFont typeface="Wingdings 3"/>
              <a:buChar char="Æ"/>
            </a:pPr>
            <a:r>
              <a:rPr lang="cs-CZ" dirty="0">
                <a:latin typeface="+mj-lt"/>
                <a:cs typeface="Arial" pitchFamily="34" charset="0"/>
                <a:sym typeface="Wingdings 3" pitchFamily="18" charset="2"/>
              </a:rPr>
              <a:t> </a:t>
            </a:r>
            <a:r>
              <a:rPr lang="cs-CZ" dirty="0" smtClean="0">
                <a:latin typeface="+mj-lt"/>
                <a:cs typeface="Arial" pitchFamily="34" charset="0"/>
                <a:sym typeface="Wingdings 3" pitchFamily="18" charset="2"/>
              </a:rPr>
              <a:t> identifikace </a:t>
            </a:r>
            <a:r>
              <a:rPr lang="cs-CZ" b="1" dirty="0">
                <a:latin typeface="+mj-lt"/>
                <a:cs typeface="Arial" pitchFamily="34" charset="0"/>
                <a:sym typeface="Wingdings 3" pitchFamily="18" charset="2"/>
              </a:rPr>
              <a:t>rozdílů ve </a:t>
            </a:r>
            <a:r>
              <a:rPr lang="cs-CZ" b="1" dirty="0" smtClean="0">
                <a:latin typeface="+mj-lt"/>
                <a:cs typeface="Arial" pitchFamily="34" charset="0"/>
                <a:sym typeface="Wingdings 3" pitchFamily="18" charset="2"/>
              </a:rPr>
              <a:t>složení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340260" y="4824155"/>
            <a:ext cx="4295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4824155"/>
            <a:ext cx="3333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ovéPole 18"/>
          <p:cNvSpPr txBox="1">
            <a:spLocks noChangeArrowheads="1"/>
          </p:cNvSpPr>
          <p:nvPr/>
        </p:nvSpPr>
        <p:spPr bwMode="auto">
          <a:xfrm>
            <a:off x="251520" y="2483895"/>
            <a:ext cx="50855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+mj-lt"/>
                <a:cs typeface="Arial" pitchFamily="34" charset="0"/>
                <a:sym typeface="Wingdings 3" pitchFamily="18" charset="2"/>
              </a:rPr>
              <a:t>  </a:t>
            </a:r>
            <a:r>
              <a:rPr lang="cs-CZ" dirty="0" smtClean="0">
                <a:latin typeface="+mj-lt"/>
                <a:cs typeface="Arial" pitchFamily="34" charset="0"/>
              </a:rPr>
              <a:t>detekce </a:t>
            </a:r>
            <a:r>
              <a:rPr lang="cs-CZ" dirty="0">
                <a:latin typeface="+mj-lt"/>
                <a:cs typeface="Arial" pitchFamily="34" charset="0"/>
              </a:rPr>
              <a:t>/ identifikace </a:t>
            </a:r>
            <a:r>
              <a:rPr lang="cs-CZ" dirty="0" smtClean="0">
                <a:latin typeface="+mj-lt"/>
                <a:cs typeface="Arial" pitchFamily="34" charset="0"/>
              </a:rPr>
              <a:t> / kvantifikace</a:t>
            </a:r>
          </a:p>
          <a:p>
            <a:pPr marL="360000" eaLnBrk="1" hangingPunct="1">
              <a:buFont typeface="Wingdings" pitchFamily="2" charset="2"/>
              <a:buChar char="§"/>
            </a:pPr>
            <a:r>
              <a:rPr lang="cs-CZ" dirty="0" smtClean="0">
                <a:latin typeface="+mj-lt"/>
                <a:cs typeface="Arial" pitchFamily="34" charset="0"/>
              </a:rPr>
              <a:t> </a:t>
            </a:r>
            <a:r>
              <a:rPr lang="cs-CZ" b="1" dirty="0" smtClean="0">
                <a:latin typeface="+mj-lt"/>
                <a:cs typeface="Arial" pitchFamily="34" charset="0"/>
              </a:rPr>
              <a:t>aktivní látka</a:t>
            </a:r>
          </a:p>
          <a:p>
            <a:pPr marL="360000" eaLnBrk="1" hangingPunct="1">
              <a:buFont typeface="Wingdings" pitchFamily="2" charset="2"/>
              <a:buChar char="§"/>
            </a:pPr>
            <a:r>
              <a:rPr lang="cs-CZ" b="1" dirty="0" smtClean="0">
                <a:latin typeface="+mj-lt"/>
                <a:cs typeface="Arial" pitchFamily="34" charset="0"/>
              </a:rPr>
              <a:t> kontaminant </a:t>
            </a:r>
          </a:p>
          <a:p>
            <a:pPr marL="360000" eaLnBrk="1" hangingPunct="1">
              <a:buFont typeface="Wingdings" pitchFamily="2" charset="2"/>
              <a:buChar char="§"/>
            </a:pPr>
            <a:r>
              <a:rPr lang="cs-CZ" b="1" dirty="0" smtClean="0">
                <a:latin typeface="+mj-lt"/>
                <a:cs typeface="Arial" pitchFamily="34" charset="0"/>
              </a:rPr>
              <a:t> nepovolená / nedeklarovaná látka</a:t>
            </a:r>
          </a:p>
          <a:p>
            <a:pPr marL="360000" eaLnBrk="1" hangingPunct="1"/>
            <a:endParaRPr lang="cs-CZ" b="1" dirty="0">
              <a:latin typeface="+mn-lt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56565" y="323655"/>
            <a:ext cx="80558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cap="small" dirty="0" smtClean="0">
                <a:latin typeface="Arial" pitchFamily="34" charset="0"/>
                <a:cs typeface="Arial" pitchFamily="34" charset="0"/>
              </a:rPr>
              <a:t>Strategie laboratorní kontroly doplňků stravy</a:t>
            </a:r>
            <a:endParaRPr lang="en-US" sz="3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Přímá spojovací čára 29"/>
          <p:cNvCxnSpPr/>
          <p:nvPr/>
        </p:nvCxnSpPr>
        <p:spPr>
          <a:xfrm flipH="1">
            <a:off x="2051720" y="1538790"/>
            <a:ext cx="4455495" cy="4905545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1850" y="4059070"/>
            <a:ext cx="1238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5" y="4239090"/>
            <a:ext cx="1865437" cy="193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Přímá spojnice se šipkou 2"/>
          <p:cNvCxnSpPr/>
          <p:nvPr/>
        </p:nvCxnSpPr>
        <p:spPr>
          <a:xfrm>
            <a:off x="1620180" y="5724255"/>
            <a:ext cx="1037626" cy="7434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8"/>
          <p:cNvCxnSpPr/>
          <p:nvPr/>
        </p:nvCxnSpPr>
        <p:spPr>
          <a:xfrm flipH="1">
            <a:off x="90010" y="5724255"/>
            <a:ext cx="927595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296525" y="368660"/>
            <a:ext cx="135015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ál 20"/>
          <p:cNvSpPr/>
          <p:nvPr/>
        </p:nvSpPr>
        <p:spPr bwMode="auto">
          <a:xfrm>
            <a:off x="1331640" y="4599130"/>
            <a:ext cx="111601" cy="11608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1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1422" y="1583795"/>
            <a:ext cx="891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cap="small" dirty="0" smtClean="0">
                <a:latin typeface="Arial" pitchFamily="34" charset="0"/>
                <a:cs typeface="Arial" pitchFamily="34" charset="0"/>
              </a:rPr>
              <a:t>Doplňky stravy na bázi ostropestřce mariánského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i="1" dirty="0" err="1" smtClean="0">
                <a:latin typeface="Arial" pitchFamily="34" charset="0"/>
                <a:cs typeface="Arial" pitchFamily="34" charset="0"/>
              </a:rPr>
              <a:t>Silybum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latin typeface="Arial" pitchFamily="34" charset="0"/>
                <a:cs typeface="Arial" pitchFamily="34" charset="0"/>
              </a:rPr>
              <a:t>marianum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 L.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6525" y="728700"/>
            <a:ext cx="481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Případová studie # 1</a:t>
            </a:r>
            <a:endParaRPr lang="en-US" sz="3600" b="1" dirty="0"/>
          </a:p>
        </p:txBody>
      </p:sp>
      <p:sp>
        <p:nvSpPr>
          <p:cNvPr id="9218" name="AutoShape 2" descr="data:image/jpeg;base64,/9j/4AAQSkZJRgABAQAAAQABAAD/2wCEAAkGBhMSERUUExQVFRUVGRsaFxgWFxUXFxkaFhgaFBgYGhoZHSYfGBwkGxsXHy8gIycpLCwtFh4xNTAqNSYrLCkBCQoKDgwOGg8PGiwkHyQsLCwpKSwsLywsNSwsLCwuLCwsLCwsLCwsLCw0LCwsLCwsLCwsLCwpLCwsLCwsLywpLP/AABEIALQA8AMBIgACEQEDEQH/xAAcAAEAAgMBAQEAAAAAAAAAAAAABAUCAwYHAQj/xAA/EAACAQIEBAQDBAkCBgMAAAABAhEAAwQSITEFQVFhBhMicTKBkQcjQrEUUmJygqHB0fAz4RVTkqLC8UN0sv/EABoBAQADAQEBAAAAAAAAAAAAAAABAwQCBQb/xAAxEQACAgEDAgQDBgcAAAAAAAAAAQIRAxIhMUFhBBMiUZHB8DJxgaGx4RQjM0JS0fH/2gAMAwEAAhEDEQA/APcaUpQClKUApSlAKV8msFvAkjaOv5jtQHzEYhUUs2yiTz0Fa0xMvljQjMp6jY/SR9RVe3F/vntOsZdY/XtkfEO4MyKq04mFdFWTDB7Y6qZVl+kadj8u1GyxQbLm5i2W6gY6ElDHwyfUp7HlHevrcRW4GCNluJqVOjenUgg8j171qx7C7az2zps3UDTXqrKdfrVFjeImQWUi+vpDgfEFIYqY01Hq76ipUbJjCy945iYsrfTXy2V5HNCYYfNTUnhPE1vIWXkSD+Y/lFVPAyL2HuWCNBKj2O38/wAxVZ4WxgtXWQnRzlM8mEqPnUuPK9iXDZr2O0t31bYgyJ0PLrWc1zHBbpF4KW1Nk6ECA6Plux2zAtH7Rq74ZdLIC3xQA2kaiQdOVVS9LRXKNE2lKUORSlKAUpQmgPjNFFYHUVDN/wAxiqyFUwzdT+qP6mpYECuVK+AZUqLbxodiE1jQn8I7TzPtUqpTT4ApSlSBSlKAUpSgFKUoBXyaGot+0ZzodZ9Q5MNo7HoaAwx1xkIuCSo0dRrp+sO459q2XbK3FBBnQweUEQQeoPSoV7GZAzWx5krmNuYadpE8p0I/vVRhfETWQhuKAl656Y0CBtpB2IOhqxRb4LFBvgw4qW8wFlKsgAW4DJ019Xf85NYRoGYZZOYwBGbWSOgZTt1FWfFZFwwc0gmIGsR/SqNeIo7BAI0zDNPIurCPp9a0QjaRqgrSLjDcSthmZRGg8xRHqDSVdRMmADMcj2qjuFbrbmNFPaAwzyOgMGtT8PF6DbMOgBB2jKYP8iBX04oW7oj4XeYnYZTmHYan6VZHEky2OJLgn8Gxpt5W7KrjedND3Ya/WtPD+HLdxAWSNDcIXSCCcsnvKn61X38SmcIrQA4JO/wsGUzzEn5xWdrEXDiXuW5GUsdx6wRkQRtl9PM6RNRLHsyJY9m+xd4olMZbHWWMftoAwj3BP8VX/D3Ga6AZIuajpKqa4HA8c828txxLKQWjYTC5VHSux8M25W7d/wCbcZh7DQVjy2pJey+vmZcqql2LylKVwZxSlfGaKAE1S43jIe8MNaM3CJYj8Cc2PSdgOdVfi7xcbQFqwPMxFw5baDeTpJ7f4al+H+DjBWjnPmYi6c1xubN0HRRsKySyeY9MXsuX8kL3L2zbW2oA0A2/zmah3r5vMbayAPiI5dj37fXpUE4t71w27Z1H+rcHw2/2E6v+XOrrB4RbaBVGg+ZPUk8yetdRfmbR2iDLD4ZUUKogCttKVoSrZAUpSpApSlAKUpQCsLkwY35TWRNRsfbdkPltlYajaDHIzyNAYW8YQctxcp5MNUPseXsajYmwUcuhyhiJgSs7epRyP6w196wXFOxy3B5bRBVoNt56HcHv351zlrxF5Ze1ffIFuELIb0j8OckDQnY8wKtjC3RdGFujfjMX+kuWw5Nq/YPqkjXeVK/iBEMDEGKr+JXnxOBdoBMlyBsV6pz00I/dINSHwsuuJsEG4NOzCYKn8x0jpVNcOJsOGtybYc3lSNAQD5tuOQIJ07CtUYVwbIY/8ehYYjEXAbF8EkaJcUkkQwEHXUAwB2ml3CjzVddIzFfZ11B6eoQatcRYtmyrqpay8GAYInWJHTUR7VHsXkMvMKGZLs8iPxR0MA13GSq6LItVdFbYvm0ezEg/rajNp20B+VaLVhDbus2rLdAUdskmDOpnWs+MWmF21l1gMeo2gH2IJ171W+UVuo6ybbI4WeTfi+lXVfBoUL46ld5+SDJJ1IkaHUwP9u1TG4jltXoJOa2uX+FgD+ZqJieGu1s3AIBbIqkGTzzDqNqnW+GJYs3GN0O+RVzGCga4wYgdSFB1rht3XQnI0tvrkrrHEha0X4nUEEf90kfCNI+Zr0T7McULuDLSSRcddTOgMj20Mx3ry/irImXy1KogAgyZ0Myd9zPzrtPsTx+aziLX6rhx/EIP/wCRXlZMzlPR7c/eeT4mT1aT0ylaVvjOV5hQf+okf+J+lbZoZgxjeuK8Y+NVsISNT+Ecp6mrLxZxkWk+LSDMdRXl/CicZi2u3RmtWIOXk7TCJ8zrHbvXm+JzNvy4ul1Zy30Oy8H8MNlP03Ey+Kv/AOmp3VW2AHInc9o71YXMXdvXvItn70ibtwarZToP2jsKr+K8SuhktqA+MuyBBkIDqRpoMo3PyrrvD/A1wtrIDmY+q453dzuT25AchFcYoPK9K2ivr/oJfD8Alm2EQQo+pPMk8yetSaUr1EklSOhSlKkClKUApSlAKUpQGFy2CIP8iR+VQnFy1JzB0HJtGHs2zfP61PNU3FMJcJLIzrOhAIZI65Tse4rqJ1Ep/E3i20ALcHU6kkRtqpInK3vHvUTDuGUqdfMSIcAyCOU6NHzrbxDgdq5AvDK0RnG55AHr7NWX/CSqBQfMUaAQAY+ZjTkQa2xUYxo3QUVGiq4Rhb2GuFGKmzBhtojYFTqp5aSK6W0tu4Ar/jEg89NJHPQ1SZr1pvUc6E7MMrry6Q3yJqTiMBZxSgo72btvVG2Kk842K9RUy3Vlsle/5i1ixhrpsXQQrD0iPQ43zJyzDmtQbloJeuSfReUQQdCVBE9jB/KpeMus1vysYhddIdTsVHxod55warUsEglVN3KpkkbjkT3/AN6tgtm2X4obNv8AYqkx7FVD6hAVLfsjQfyitGKZ7tqNBocpGkyMs+8gA1PxVqy7KZUBh6kLBSWkqdvh2n2qDiOL4VAwK+kj1uScqnWQuvTbmTrXWtPpwXymmrit0V9rEm2ikv5l1xpJJKjQAa8hpVdxG8xvvbtlWFsBrjTCZgozfOeVaOJY60t2ZLWj0OpGwkwKrsRxlNAi5UXbKBJ6ktuxOupqJvUquiMrtexb8RnKhbTzFE69onsdBV39juMNvHtb5XbbD+JDmH9a45uJebOhgHSSTyAif6VN4bjvIdMSj5bltwYMZTGhETJkSDXz0k1nku54WVXNn6AsA/pN48slqOs/eEj8vqajYnxHbBIW4JAIZY9SMDpI5HfQ9Jqs8G+L7WJt58zNecy6rbc5NYVZAIAA2JOutc54m4jbt3MW7Mq3HuBVX8WW2gUExsSSTryFdeIyaYXErkzm/HPiEsxUHtU27iEwWDsrbb7347h6u0HL/CIrhL2Nz3Mx2Bn36VdeFOGtj8bbtMSUJzP+4vqb66D515qg2q6sqs9U+zXgzC0cXfE3r/wz+G3yA6Zvi+ldtWKWwoAAgDQAcgNBWVexjgoRUUdrYUpSuyRSlKAUpSgFKUoBWu7cC6kgDuQBWytGIupEOV9mjl70BXJjrwDRZZzPp9SZSJ5N0jXUVA4pi3aQjtYukQA5YCZ0iCUapeJwFjUrd8onnbcAf9Ox+laeIWFW196yXGHwFjBnrBMfzq1VsXRq0c3eu4pEcN5FxjJDhnmZ3KwQPbSnCMdcg+cys34BaUg/xcvpWu9jHZsqKywDOXKd+e+grWPOtqS59O0xJM9Ask16CSo9KMVVMvsNjc59Tsg5rAI+YNQeN4cMYsXXRgJmEFtvkenSodvFEz5aPp6iXXKNQJOm3selRk8RLqhKEkbQHHfbSpWO3aLY4W3cfgZ/p94WmS5ctDKdZ5jtM89Imq/il97Sg/CtwQCp66zG8Vnib2a0QFUnNlDHT3ERI5fSqjiFsXciKYuKplSDLGSSc0xqsaRyNdfZNUYaeVSvc+8WwDeX6lCmYzTBYH3Osbada5TxHw+5azQZnQwZqVxTB3igLFmUD0ksSRzjXUbbVWJxrzgFCMcg1f8AZGhkc9Y9qx+KUkrTp/qUeL1QivVuc/dYmDJMaR0rG3iOoj2qfjMLrKx/Q96qltiYaQfqPnXnRyt9TxPMk+p0fA8J5hfU+lM22m8b1vTmp/8ARqJwjzUR2UjJsSInTlO4FY+eS0nesM3c20VN7nX8CxwtIPLuXLdwElmVioIIAAgactjXP8T4m152LElixJJ5nmfnUHEXVUmDlnY6mK2YzFByGUACI05mNT2qJKzl8Goj+Zr2D7EOEAW72II+JhbQ9k1f/uI+leL5jOgOm/8AnTvX6V+zy1bXhuG8oypthif2mJZ57hpHyq7BD1WyEtzpJr7Xn/HPtVt2b5tW0L5CyuZ0BEAGRy3+ld4lz0gnTSa1xyRldHZsr4WAqE/FF/AC3f8AD9edaltNeMt8A+WY/wBvzrnzE3UdwSrOPRjAM/I1Jr4Fr7Vi7gUpSpApSlAKqOLpfmUFkpHq8yQYO/qG1W9V/E7t9Ya0ouAbpoGPsSQKlErk4RsRiLZJ89gnq1lXXfbUEgARE/Kp4xmcaXbN4zqrG1AWNDvI+lbeJeKIuhPKExle1cQAmdmRtyKrsIcOufKPSxhrTlTBG2RmHqH7LQdK0pS2ek2JPZ0bBiGcTmcBd1tiQDPyjaPlVU2PvNdHlwqyPU7CfodKn4zD5LeUKUUCWVyAAdToVMzPYjXlVZb4qUHQbesLI7HSCK1KVGzH12Nt3FXAWW7c01+AKAfcgGdxpPOoti0pDFbcjlsoUDl+dbLPCro+9CqqoM0t6hHXLzGs1FxPHnQiFzqh9QCjKd5BPMRIq1TSW1GyGTSnppkq7xBRmKXUfOAoY/8AiSBr7fWsPEnDyURxq0LOiggKDrCxLT/hqgv4rYZBbUmFLAHQ/CAI0MVXcVxr3VIW6SkEFzPpy/Edd9IAFcyfsyZOmmpFtiPEZsIVxWGS5lh0hisgpBMifiUgyO9cnw5x5iBAqLcDGZ9QDShDGfhBEzHIHnVlx0ocPZd/MhgFEFQSFEgE8tDyFcw+KRrmYHIAMoGui9J595rz/EZvLltv2POz5VCfp+BPu3laRpI5jSeW39arr9tZkgGOtZXbkVpuPm/yK8iPNo8pkzgeHNy8qIYLyTrtAJ2rPHWMrkaacxtULCX2tHMqr+9BZoO+59PvU7GqRlJmHAIzab6iucietNEMiXLbMBESOtZ2XyqVKkRrMSDrqa+qhzQdNa34hWR2jkzCPYxFWVaoI0jca9IIrq+CeP8AGYbDHC2mABYqGK6ozGWynlPfadKqOE4e1d0uMtn1DVyAoj8Sicx9o6V6Rwbw/YsqLo++JlhduIV0On3aEAgnTUjYaVTky+WrJOZ4V4TcjzLxNm2xn163bnZVjbueteq4dmdQ+IYpb0yISJPIT1J6Cufwtxb2I+5tvevncuxKWxtPRR217V3PCuCC363bzLp3c8uyD8I/nVeCM8rvp+X7kIxw+EZ4lclsbKYDN+9Hwr2586tQKRX2vVhBQWxIpSldgUpSgFKUoBWrElspyiWjQbfzNbGnlUa493kqH+Mj/wAahugcVxmxirasbiebY6XmRmUk7hgJUd5+lUbtdSGSyw19SjM4IiBoxhjzmvQ8TevlSGwyuOnmKRptoQKoccL/ACwt5OuQqyn3BYiPao/iVFVT+D/0aY5aVMpcJ59tPX6bbaBLirnaToAs7DeB2qn46XLZGtsBuFCCT+1lXRfc1bLg7qly1vELmJ2tGBz2Xb5VGOIso8i5czldGuIFVSQSW1GpOgFao+Kj7/iaYZlHc5rEcPcz5hZTAhQ0EDbrppyqkxN1gD5JIU9GJMc5roMdb85TkzInNnf1OeZYcpOyyaqhw0KyoPSdWY8wo1J6VXkkm7x7d/c7nkt3Db5lEcVfttmFxyTvJJBgRz20qxtYY+VbUpmRwWuEQCHJJCgzuAo7eqvtq3n3yiSecGBsSP7VPsKLStnI1EKu+p59gP61ixZ5qWqXHV9v3MkMklLUznvE49ZyMGRYVfUJHpBmOncdBVCFG5B/kO9dBxDhcmTqO0aVjheGq90WwS2aARHPkR7VXPxCk3JlM5a5Nlfj0DKGVSJA2II95/pTAWC0QCSCNOs11HBeGJYYnEAGC3pEEOCIWVO0Goy45bLlrIy7jbl01ql5ElS3K20iIfD7qzLJDq0FSIHXfr71qQpcc+dMAQCCdANAB/atycVu5mYsxBksDLA949qucGuGvqMTcLkIVREW3ktll11I+pHOdaebtcviQnaNvh7wg15kcEMgb0sCBmjUBum1W+M4GHv+bf8AJssXuMFzAliygLoNgGE95NMFx21akKEQDUBdtayv+McOWBNoXGGxYAkR0J1rE8s5O0LNnhbwDcslrme1ekDy/QYVgZzAsND7VM8U38ZKgWX2y5pzAnYajbSo1/7X7iHL5IO3P/arLwz4zu4/FJZyLbkMc3xRlE7aV24vJ3Y2Z33hPgQwuGRNC5Ga4w/E51OvMDYdhV1VRw/w6LRkXLk7kAhVM/sgRVsBXs41UaqiT7SlKsApSlAKUpQClKUApFKUB8ikV9pQGLCq1uJW4IuW3QD9e2Sv1UERVpSKA5rF4LAX4WbM7/d5RcIH7vqj2qpv+AbDtcyi5bXKBPxMZ10DT9K7gqN9PeqPjZkfd3Lgbf0n0jqf6VVknHHG6O1KuDy7xH9nJsIbgu27luMynVXgidhIj51xSGBqZjvXoHimxbyljeuswaSpgAk76jf6VWYXggNk3RZCASZeddvhHzmvHeRNutvzODmsFgLmIui1aHxAkE7KBuzHkBV9du28MvlWDncSGux6jO4XotaMUGRJw4EMcrGJMewmBNWeE4WLdsXGZUVj6SWytP6oG5pL1UuhLRzWIst+LT30quuodTp/Kuu4xYtsWDx6ho/MMNR7g7VymG8OXRcdWEGJ3061MVV2znSQ2xGWe/0g/nW7C49shUXCygglICgDqKj4jAOJBG39aipiSuoJHbYH37VpjBONIdKJ2MtkGZMGtLXoUgTmNWGHyXHS5czC2V+EasY230AJ/lWz9DswVOZSzCXBDaDUACqlS2ZCSREtJnA5kRMddtO06fKvSvsa4VOJuXT/APEmU92uE/kAa4LAcBe7fCYdHuQJCqPUY0k67fPSa90+znwy+DwpF0RcutnYb5dAAp5E/wB60YY3O1wdHWUr4TQGa9AH2lKUApSlAKUpQClKUApSlAKUpQCtOKxARST/AO+1ZXbwUSa5bjfGAsszARtOw9uprPnzrFHuCTi+M6HODrss8u8VzmO8S5Q6TlHLKdI56wJ9q5zi3ivOctqSTpzJP+dBWvCeAeIYrVl8lTzuHKfoJP5V5X83Mzm/YjY/xEgMiCZ56moGO8XO4IkwdNdvpXoXCvsawyicRce6ei/dr32JJ+oqzw3h7C4bzGRLaIwEB1BOnQnUzXcvDOCtkUeWcGw+MnPaUp+qzCBr0nRqk43DcQuW2VlZgDnh1AE9Vnf5GurxvG1ZwADJ00210CgVpa55Vsi4xPqzBCJiAflFZVkV8HcWkUtvgufBhr5IdoKBRBCx+LNznlU23csC2MqA3AuUs0sSO3Sqfi/iUn0/SqL/AIm55xuOm9Q9U+Styd7HQYvgVq9k8pvKIMsWl82kHKAJ05DvWnE+AvMwxurbBuI5IS42XPbgSTlPoOkgEnSZqPwbitqy4a6Q0agBFb1fhMsQBr0mrPDeJLzM0I9wGc6qCTDSJ9Mx/tVsJTjRYcriAjp5logpOUAAiIAMajlUG1ZJPQf7V3HBvs+xGIULatGxaXY3pWZ3MfEx7xVXxzg9zBXntXE2gq34XWPiE9DII7VocGt62OVHcruH+IL+EY3MOVW5ESQGEE6iD7Cun8P+LeNcQbJaurA+NrdtVRe7ORoew1rg/MJzadee46Cuk8J+IMRg1P6O+UlpyMJtvsIYcjyzDXQVdjlXpvYlnsvCPCOUBsVeuYm7zLswtj2tzB9zNdEiRoBArgODfbFhHAGID4e5swILpPZhrHuK6W343wTRlvo07ZQxOvYCa2xcIrZkl5StOFxQuLmAYD9pSpPeDrFbqtApSlAKUpQClKUApSlAKwuXQokmAKicQ4qlqASS7fCiiXY9gPzqkxeBxOMMM/kWuYWC57A7Kep1qnJl0vTFW/rkmnyV/iTxqlo5Fl7raLbTU+xjaqTCeB8ZjmD4tvIt8k3eP3Zhfc/Su/4L4Zw+FH3NsBju59Tt7sdatYqheF1PVkd9uhzV8lPwLwphsIPubYDc3Pqc/wAR/pVvX2o3EMatq2zuYCitXphHsSQ+JcWW2jO5hQYAP4iP6VwN7E4niV5lsCUU6u0i2o6CNz2FSbHD7vF7udibeDUwI0a5l5L26tXfYPB2sPaCW1CW0GgHL+/vWFQef1S+z+pzycMfC1nABbty55l6ZXQKg6mDJj51wXiHjbXbhCEmT/gq98bcce9f8tJLNCgLvrso712PhX7ObWGt5rnrvONWgQgOpVAZ9idz2rLHH58rgqS4I52PL8HwFFTzMQxE/Ag3aNyTGg5VEu4Q3HyWrWaT6VAlj2jevb28EYRmzXENw/tu5A7AAwBVpgeEWbP+laRP3VAP13q9eDm3baOqPHsP9lOMuKc1u3agemXE+0LMfOvT/B3hz9CwwtEhmklmUEST77xV7Ffa248EcbtEnwivOvtnwKPhrRzAXA5CjmylTm+QgH/3XorDSuX8S+D7N607MGe7EI7sSyyQIXkJ22511lTcWkD8/YW+CsMNQQQViR3/AL1Mw9qTuJ7c+8dY+tQV4a/mMlpTccMwAUE6KSCYAPKpWBWCA3xDXfvtWFbEJ2XfDuHDE4i3a8xLbOwUuwnTt1bp1mvcuCeG8PhVy2UAPNjqx7kn+mlfn+98QOuuxG4I/Ce/SvYvs98ZfpVvyrp+/Qb/APMUfi9+orVi033JOzpXwV9rSBSlKAUpSgFKUoBWm/bY6KcvUxJ+XIfzrdSoasEbDYFUnKNTuSSWPuTqa3ogAgbCsqUSS4ApSlSDF3AEnQDevO8fefiuK8lCRhbRm4w567A9THy3rp/EvmXow1mQX/1H5Iv9SelTuB8Dt4W0LVvYakndidyaxzTzT0/2rnu/b8CGSsLhFtIqIoVVEKBsANqqPF/FBZw7HtP9h8z+VXxrjOL4I47EpZ18lD5l47SNkt/OJ9ia78RejRHl7EkH7N/C+n6ZeWXcnygeS839zy7e9egCvltAAABAGgA2AFZVbixrHHSiEqFKUqwkUpSgFQOM32W0RbE3H9KDlmP4j0C/Efap9YlBM86h7gqeAeGLGEt5LaCSPW8epzzJPczpsJrhvB/2f2Lr4w3VzKtx7CA6EANmLg8m1UD2NeoVS+Glg4n/AOzc/JaqlBXFV7g8e8R+Hnwl97TeoDW2TpnXkffkfb2quwuPeyVvW2hrZkdu/sdjXtnjLwwMXZ00u25a2e8aoex/OK8j4N4Yv3sYiC2wWfvpBChZ1me2lVOLjIHuPCMS1yxbdwAzqGIGwkTUysbaAAAbDQfKsq1gUpSgFKUoBSlKAUpSgFKUoBWNwwDXylQ+AfLVsAe+9ZivtKLgGLnQ1V+GROHV/wATksx7liPoAAPlSlVv+ovufyJ6FtSlKtIFKUoBSlKAUpSgPlQeGKJu97rT9AKUqHyCfWOQb0pUg+xX2lKAUNKUBgz1iLppSgNt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hMSERUUExQVFRUVGRsaFxgWFxUXFxkaFhgaFBgYGhoZHSYfGBwkGxsXHy8gIycpLCwtFh4xNTAqNSYrLCkBCQoKDgwOGg8PGiwkHyQsLCwpKSwsLywsNSwsLCwuLCwsLCwsLCwsLCw0LCwsLCwsLCwsLCwpLCwsLCwsLywpLP/AABEIALQA8AMBIgACEQEDEQH/xAAcAAEAAgMBAQEAAAAAAAAAAAAABAUCAwYHAQj/xAA/EAACAQIEBAQDBAkCBgMAAAABAhEAAwQSITEFQVFhBhMicTKBkQcjQrEUUmJygqHB0fAz4RVTkqLC8UN0sv/EABoBAQADAQEBAAAAAAAAAAAAAAABAwQCBQb/xAAxEQACAgEDAgQDBgcAAAAAAAAAAQIRAxIhMUFhBBMiUZHB8DJxgaGx4RQjM0JS0fH/2gAMAwEAAhEDEQA/APcaUpQClKUApSlAKV8msFvAkjaOv5jtQHzEYhUUs2yiTz0Fa0xMvljQjMp6jY/SR9RVe3F/vntOsZdY/XtkfEO4MyKq04mFdFWTDB7Y6qZVl+kadj8u1GyxQbLm5i2W6gY6ElDHwyfUp7HlHevrcRW4GCNluJqVOjenUgg8j171qx7C7az2zps3UDTXqrKdfrVFjeImQWUi+vpDgfEFIYqY01Hq76ipUbJjCy945iYsrfTXy2V5HNCYYfNTUnhPE1vIWXkSD+Y/lFVPAyL2HuWCNBKj2O38/wAxVZ4WxgtXWQnRzlM8mEqPnUuPK9iXDZr2O0t31bYgyJ0PLrWc1zHBbpF4KW1Nk6ECA6Plux2zAtH7Rq74ZdLIC3xQA2kaiQdOVVS9LRXKNE2lKUORSlKAUpQmgPjNFFYHUVDN/wAxiqyFUwzdT+qP6mpYECuVK+AZUqLbxodiE1jQn8I7TzPtUqpTT4ApSlSBSlKAUpSgFKUoBXyaGot+0ZzodZ9Q5MNo7HoaAwx1xkIuCSo0dRrp+sO459q2XbK3FBBnQweUEQQeoPSoV7GZAzWx5krmNuYadpE8p0I/vVRhfETWQhuKAl656Y0CBtpB2IOhqxRb4LFBvgw4qW8wFlKsgAW4DJ019Xf85NYRoGYZZOYwBGbWSOgZTt1FWfFZFwwc0gmIGsR/SqNeIo7BAI0zDNPIurCPp9a0QjaRqgrSLjDcSthmZRGg8xRHqDSVdRMmADMcj2qjuFbrbmNFPaAwzyOgMGtT8PF6DbMOgBB2jKYP8iBX04oW7oj4XeYnYZTmHYan6VZHEky2OJLgn8Gxpt5W7KrjedND3Ya/WtPD+HLdxAWSNDcIXSCCcsnvKn61X38SmcIrQA4JO/wsGUzzEn5xWdrEXDiXuW5GUsdx6wRkQRtl9PM6RNRLHsyJY9m+xd4olMZbHWWMftoAwj3BP8VX/D3Ga6AZIuajpKqa4HA8c828txxLKQWjYTC5VHSux8M25W7d/wCbcZh7DQVjy2pJey+vmZcqql2LylKVwZxSlfGaKAE1S43jIe8MNaM3CJYj8Cc2PSdgOdVfi7xcbQFqwPMxFw5baDeTpJ7f4al+H+DjBWjnPmYi6c1xubN0HRRsKySyeY9MXsuX8kL3L2zbW2oA0A2/zmah3r5vMbayAPiI5dj37fXpUE4t71w27Z1H+rcHw2/2E6v+XOrrB4RbaBVGg+ZPUk8yetdRfmbR2iDLD4ZUUKogCttKVoSrZAUpSpApSlAKUpQCsLkwY35TWRNRsfbdkPltlYajaDHIzyNAYW8YQctxcp5MNUPseXsajYmwUcuhyhiJgSs7epRyP6w196wXFOxy3B5bRBVoNt56HcHv351zlrxF5Ze1ffIFuELIb0j8OckDQnY8wKtjC3RdGFujfjMX+kuWw5Nq/YPqkjXeVK/iBEMDEGKr+JXnxOBdoBMlyBsV6pz00I/dINSHwsuuJsEG4NOzCYKn8x0jpVNcOJsOGtybYc3lSNAQD5tuOQIJ07CtUYVwbIY/8ehYYjEXAbF8EkaJcUkkQwEHXUAwB2ml3CjzVddIzFfZ11B6eoQatcRYtmyrqpay8GAYInWJHTUR7VHsXkMvMKGZLs8iPxR0MA13GSq6LItVdFbYvm0ezEg/rajNp20B+VaLVhDbus2rLdAUdskmDOpnWs+MWmF21l1gMeo2gH2IJ171W+UVuo6ybbI4WeTfi+lXVfBoUL46ld5+SDJJ1IkaHUwP9u1TG4jltXoJOa2uX+FgD+ZqJieGu1s3AIBbIqkGTzzDqNqnW+GJYs3GN0O+RVzGCga4wYgdSFB1rht3XQnI0tvrkrrHEha0X4nUEEf90kfCNI+Zr0T7McULuDLSSRcddTOgMj20Mx3ry/irImXy1KogAgyZ0Myd9zPzrtPsTx+aziLX6rhx/EIP/wCRXlZMzlPR7c/eeT4mT1aT0ylaVvjOV5hQf+okf+J+lbZoZgxjeuK8Y+NVsISNT+Ecp6mrLxZxkWk+LSDMdRXl/CicZi2u3RmtWIOXk7TCJ8zrHbvXm+JzNvy4ul1Zy30Oy8H8MNlP03Ey+Kv/AOmp3VW2AHInc9o71YXMXdvXvItn70ibtwarZToP2jsKr+K8SuhktqA+MuyBBkIDqRpoMo3PyrrvD/A1wtrIDmY+q453dzuT25AchFcYoPK9K2ivr/oJfD8Alm2EQQo+pPMk8yetSaUr1EklSOhSlKkClKUApSlAKUpQGFy2CIP8iR+VQnFy1JzB0HJtGHs2zfP61PNU3FMJcJLIzrOhAIZI65Tse4rqJ1Ep/E3i20ALcHU6kkRtqpInK3vHvUTDuGUqdfMSIcAyCOU6NHzrbxDgdq5AvDK0RnG55AHr7NWX/CSqBQfMUaAQAY+ZjTkQa2xUYxo3QUVGiq4Rhb2GuFGKmzBhtojYFTqp5aSK6W0tu4Ar/jEg89NJHPQ1SZr1pvUc6E7MMrry6Q3yJqTiMBZxSgo72btvVG2Kk842K9RUy3Vlsle/5i1ixhrpsXQQrD0iPQ43zJyzDmtQbloJeuSfReUQQdCVBE9jB/KpeMus1vysYhddIdTsVHxod55warUsEglVN3KpkkbjkT3/AN6tgtm2X4obNv8AYqkx7FVD6hAVLfsjQfyitGKZ7tqNBocpGkyMs+8gA1PxVqy7KZUBh6kLBSWkqdvh2n2qDiOL4VAwK+kj1uScqnWQuvTbmTrXWtPpwXymmrit0V9rEm2ikv5l1xpJJKjQAa8hpVdxG8xvvbtlWFsBrjTCZgozfOeVaOJY60t2ZLWj0OpGwkwKrsRxlNAi5UXbKBJ6ktuxOupqJvUquiMrtexb8RnKhbTzFE69onsdBV39juMNvHtb5XbbD+JDmH9a45uJebOhgHSSTyAif6VN4bjvIdMSj5bltwYMZTGhETJkSDXz0k1nku54WVXNn6AsA/pN48slqOs/eEj8vqajYnxHbBIW4JAIZY9SMDpI5HfQ9Jqs8G+L7WJt58zNecy6rbc5NYVZAIAA2JOutc54m4jbt3MW7Mq3HuBVX8WW2gUExsSSTryFdeIyaYXErkzm/HPiEsxUHtU27iEwWDsrbb7347h6u0HL/CIrhL2Nz3Mx2Bn36VdeFOGtj8bbtMSUJzP+4vqb66D515qg2q6sqs9U+zXgzC0cXfE3r/wz+G3yA6Zvi+ldtWKWwoAAgDQAcgNBWVexjgoRUUdrYUpSuyRSlKAUpSgFKUoBWu7cC6kgDuQBWytGIupEOV9mjl70BXJjrwDRZZzPp9SZSJ5N0jXUVA4pi3aQjtYukQA5YCZ0iCUapeJwFjUrd8onnbcAf9Ox+laeIWFW196yXGHwFjBnrBMfzq1VsXRq0c3eu4pEcN5FxjJDhnmZ3KwQPbSnCMdcg+cys34BaUg/xcvpWu9jHZsqKywDOXKd+e+grWPOtqS59O0xJM9Ask16CSo9KMVVMvsNjc59Tsg5rAI+YNQeN4cMYsXXRgJmEFtvkenSodvFEz5aPp6iXXKNQJOm3selRk8RLqhKEkbQHHfbSpWO3aLY4W3cfgZ/p94WmS5ctDKdZ5jtM89Imq/il97Sg/CtwQCp66zG8Vnib2a0QFUnNlDHT3ERI5fSqjiFsXciKYuKplSDLGSSc0xqsaRyNdfZNUYaeVSvc+8WwDeX6lCmYzTBYH3Osbada5TxHw+5azQZnQwZqVxTB3igLFmUD0ksSRzjXUbbVWJxrzgFCMcg1f8AZGhkc9Y9qx+KUkrTp/qUeL1QivVuc/dYmDJMaR0rG3iOoj2qfjMLrKx/Q96qltiYaQfqPnXnRyt9TxPMk+p0fA8J5hfU+lM22m8b1vTmp/8ARqJwjzUR2UjJsSInTlO4FY+eS0nesM3c20VN7nX8CxwtIPLuXLdwElmVioIIAAgactjXP8T4m152LElixJJ5nmfnUHEXVUmDlnY6mK2YzFByGUACI05mNT2qJKzl8Goj+Zr2D7EOEAW72II+JhbQ9k1f/uI+leL5jOgOm/8AnTvX6V+zy1bXhuG8oypthif2mJZ57hpHyq7BD1WyEtzpJr7Xn/HPtVt2b5tW0L5CyuZ0BEAGRy3+ld4lz0gnTSa1xyRldHZsr4WAqE/FF/AC3f8AD9edaltNeMt8A+WY/wBvzrnzE3UdwSrOPRjAM/I1Jr4Fr7Vi7gUpSpApSlAKqOLpfmUFkpHq8yQYO/qG1W9V/E7t9Ya0ouAbpoGPsSQKlErk4RsRiLZJ89gnq1lXXfbUEgARE/Kp4xmcaXbN4zqrG1AWNDvI+lbeJeKIuhPKExle1cQAmdmRtyKrsIcOufKPSxhrTlTBG2RmHqH7LQdK0pS2ek2JPZ0bBiGcTmcBd1tiQDPyjaPlVU2PvNdHlwqyPU7CfodKn4zD5LeUKUUCWVyAAdToVMzPYjXlVZb4qUHQbesLI7HSCK1KVGzH12Nt3FXAWW7c01+AKAfcgGdxpPOoti0pDFbcjlsoUDl+dbLPCro+9CqqoM0t6hHXLzGs1FxPHnQiFzqh9QCjKd5BPMRIq1TSW1GyGTSnppkq7xBRmKXUfOAoY/8AiSBr7fWsPEnDyURxq0LOiggKDrCxLT/hqgv4rYZBbUmFLAHQ/CAI0MVXcVxr3VIW6SkEFzPpy/Edd9IAFcyfsyZOmmpFtiPEZsIVxWGS5lh0hisgpBMifiUgyO9cnw5x5iBAqLcDGZ9QDShDGfhBEzHIHnVlx0ocPZd/MhgFEFQSFEgE8tDyFcw+KRrmYHIAMoGui9J595rz/EZvLltv2POz5VCfp+BPu3laRpI5jSeW39arr9tZkgGOtZXbkVpuPm/yK8iPNo8pkzgeHNy8qIYLyTrtAJ2rPHWMrkaacxtULCX2tHMqr+9BZoO+59PvU7GqRlJmHAIzab6iucietNEMiXLbMBESOtZ2XyqVKkRrMSDrqa+qhzQdNa34hWR2jkzCPYxFWVaoI0jca9IIrq+CeP8AGYbDHC2mABYqGK6ozGWynlPfadKqOE4e1d0uMtn1DVyAoj8Sicx9o6V6Rwbw/YsqLo++JlhduIV0On3aEAgnTUjYaVTky+WrJOZ4V4TcjzLxNm2xn163bnZVjbueteq4dmdQ+IYpb0yISJPIT1J6Cufwtxb2I+5tvevncuxKWxtPRR217V3PCuCC363bzLp3c8uyD8I/nVeCM8rvp+X7kIxw+EZ4lclsbKYDN+9Hwr2586tQKRX2vVhBQWxIpSldgUpSgFKUoBWrElspyiWjQbfzNbGnlUa493kqH+Mj/wAahugcVxmxirasbiebY6XmRmUk7hgJUd5+lUbtdSGSyw19SjM4IiBoxhjzmvQ8TevlSGwyuOnmKRptoQKoccL/ACwt5OuQqyn3BYiPao/iVFVT+D/0aY5aVMpcJ59tPX6bbaBLirnaToAs7DeB2qn46XLZGtsBuFCCT+1lXRfc1bLg7qly1vELmJ2tGBz2Xb5VGOIso8i5czldGuIFVSQSW1GpOgFao+Kj7/iaYZlHc5rEcPcz5hZTAhQ0EDbrppyqkxN1gD5JIU9GJMc5roMdb85TkzInNnf1OeZYcpOyyaqhw0KyoPSdWY8wo1J6VXkkm7x7d/c7nkt3Db5lEcVfttmFxyTvJJBgRz20qxtYY+VbUpmRwWuEQCHJJCgzuAo7eqvtq3n3yiSecGBsSP7VPsKLStnI1EKu+p59gP61ixZ5qWqXHV9v3MkMklLUznvE49ZyMGRYVfUJHpBmOncdBVCFG5B/kO9dBxDhcmTqO0aVjheGq90WwS2aARHPkR7VXPxCk3JlM5a5Nlfj0DKGVSJA2II95/pTAWC0QCSCNOs11HBeGJYYnEAGC3pEEOCIWVO0Goy45bLlrIy7jbl01ql5ElS3K20iIfD7qzLJDq0FSIHXfr71qQpcc+dMAQCCdANAB/atycVu5mYsxBksDLA949qucGuGvqMTcLkIVREW3ktll11I+pHOdaebtcviQnaNvh7wg15kcEMgb0sCBmjUBum1W+M4GHv+bf8AJssXuMFzAliygLoNgGE95NMFx21akKEQDUBdtayv+McOWBNoXGGxYAkR0J1rE8s5O0LNnhbwDcslrme1ekDy/QYVgZzAsND7VM8U38ZKgWX2y5pzAnYajbSo1/7X7iHL5IO3P/arLwz4zu4/FJZyLbkMc3xRlE7aV24vJ3Y2Z33hPgQwuGRNC5Ga4w/E51OvMDYdhV1VRw/w6LRkXLk7kAhVM/sgRVsBXs41UaqiT7SlKsApSlAKUpQClKUApFKUB8ikV9pQGLCq1uJW4IuW3QD9e2Sv1UERVpSKA5rF4LAX4WbM7/d5RcIH7vqj2qpv+AbDtcyi5bXKBPxMZ10DT9K7gqN9PeqPjZkfd3Lgbf0n0jqf6VVknHHG6O1KuDy7xH9nJsIbgu27luMynVXgidhIj51xSGBqZjvXoHimxbyljeuswaSpgAk76jf6VWYXggNk3RZCASZeddvhHzmvHeRNutvzODmsFgLmIui1aHxAkE7KBuzHkBV9du28MvlWDncSGux6jO4XotaMUGRJw4EMcrGJMewmBNWeE4WLdsXGZUVj6SWytP6oG5pL1UuhLRzWIst+LT30quuodTp/Kuu4xYtsWDx6ho/MMNR7g7VymG8OXRcdWEGJ3061MVV2znSQ2xGWe/0g/nW7C49shUXCygglICgDqKj4jAOJBG39aipiSuoJHbYH37VpjBONIdKJ2MtkGZMGtLXoUgTmNWGHyXHS5czC2V+EasY230AJ/lWz9DswVOZSzCXBDaDUACqlS2ZCSREtJnA5kRMddtO06fKvSvsa4VOJuXT/APEmU92uE/kAa4LAcBe7fCYdHuQJCqPUY0k67fPSa90+znwy+DwpF0RcutnYb5dAAp5E/wB60YY3O1wdHWUr4TQGa9AH2lKUApSlAKUpQClKUApSlAKUpQCtOKxARST/AO+1ZXbwUSa5bjfGAsszARtOw9uprPnzrFHuCTi+M6HODrss8u8VzmO8S5Q6TlHLKdI56wJ9q5zi3ivOctqSTpzJP+dBWvCeAeIYrVl8lTzuHKfoJP5V5X83Mzm/YjY/xEgMiCZ56moGO8XO4IkwdNdvpXoXCvsawyicRce6ei/dr32JJ+oqzw3h7C4bzGRLaIwEB1BOnQnUzXcvDOCtkUeWcGw+MnPaUp+qzCBr0nRqk43DcQuW2VlZgDnh1AE9Vnf5GurxvG1ZwADJ00210CgVpa55Vsi4xPqzBCJiAflFZVkV8HcWkUtvgufBhr5IdoKBRBCx+LNznlU23csC2MqA3AuUs0sSO3Sqfi/iUn0/SqL/AIm55xuOm9Q9U+Styd7HQYvgVq9k8pvKIMsWl82kHKAJ05DvWnE+AvMwxurbBuI5IS42XPbgSTlPoOkgEnSZqPwbitqy4a6Q0agBFb1fhMsQBr0mrPDeJLzM0I9wGc6qCTDSJ9Mx/tVsJTjRYcriAjp5logpOUAAiIAMajlUG1ZJPQf7V3HBvs+xGIULatGxaXY3pWZ3MfEx7xVXxzg9zBXntXE2gq34XWPiE9DII7VocGt62OVHcruH+IL+EY3MOVW5ESQGEE6iD7Cun8P+LeNcQbJaurA+NrdtVRe7ORoew1rg/MJzadee46Cuk8J+IMRg1P6O+UlpyMJtvsIYcjyzDXQVdjlXpvYlnsvCPCOUBsVeuYm7zLswtj2tzB9zNdEiRoBArgODfbFhHAGID4e5swILpPZhrHuK6W343wTRlvo07ZQxOvYCa2xcIrZkl5StOFxQuLmAYD9pSpPeDrFbqtApSlAKUpQClKUApSlAKwuXQokmAKicQ4qlqASS7fCiiXY9gPzqkxeBxOMMM/kWuYWC57A7Kep1qnJl0vTFW/rkmnyV/iTxqlo5Fl7raLbTU+xjaqTCeB8ZjmD4tvIt8k3eP3Zhfc/Su/4L4Zw+FH3NsBju59Tt7sdatYqheF1PVkd9uhzV8lPwLwphsIPubYDc3Pqc/wAR/pVvX2o3EMatq2zuYCitXphHsSQ+JcWW2jO5hQYAP4iP6VwN7E4niV5lsCUU6u0i2o6CNz2FSbHD7vF7udibeDUwI0a5l5L26tXfYPB2sPaCW1CW0GgHL+/vWFQef1S+z+pzycMfC1nABbty55l6ZXQKg6mDJj51wXiHjbXbhCEmT/gq98bcce9f8tJLNCgLvrso712PhX7ObWGt5rnrvONWgQgOpVAZ9idz2rLHH58rgqS4I52PL8HwFFTzMQxE/Ag3aNyTGg5VEu4Q3HyWrWaT6VAlj2jevb28EYRmzXENw/tu5A7AAwBVpgeEWbP+laRP3VAP13q9eDm3baOqPHsP9lOMuKc1u3agemXE+0LMfOvT/B3hz9CwwtEhmklmUEST77xV7Ffa248EcbtEnwivOvtnwKPhrRzAXA5CjmylTm+QgH/3XorDSuX8S+D7N607MGe7EI7sSyyQIXkJ22511lTcWkD8/YW+CsMNQQQViR3/AL1Mw9qTuJ7c+8dY+tQV4a/mMlpTccMwAUE6KSCYAPKpWBWCA3xDXfvtWFbEJ2XfDuHDE4i3a8xLbOwUuwnTt1bp1mvcuCeG8PhVy2UAPNjqx7kn+mlfn+98QOuuxG4I/Ce/SvYvs98ZfpVvyrp+/Qb/APMUfi9+orVi033JOzpXwV9rSBSlKAUpSgFKUoBWm/bY6KcvUxJ+XIfzrdSoasEbDYFUnKNTuSSWPuTqa3ogAgbCsqUSS4ApSlSDF3AEnQDevO8fefiuK8lCRhbRm4w567A9THy3rp/EvmXow1mQX/1H5Iv9SelTuB8Dt4W0LVvYakndidyaxzTzT0/2rnu/b8CGSsLhFtIqIoVVEKBsANqqPF/FBZw7HtP9h8z+VXxrjOL4I47EpZ18lD5l47SNkt/OJ9ia78RejRHl7EkH7N/C+n6ZeWXcnygeS839zy7e9egCvltAAABAGgA2AFZVbixrHHSiEqFKUqwkUpSgFQOM32W0RbE3H9KDlmP4j0C/Efap9YlBM86h7gqeAeGLGEt5LaCSPW8epzzJPczpsJrhvB/2f2Lr4w3VzKtx7CA6EANmLg8m1UD2NeoVS+Glg4n/AOzc/JaqlBXFV7g8e8R+Hnwl97TeoDW2TpnXkffkfb2quwuPeyVvW2hrZkdu/sdjXtnjLwwMXZ00u25a2e8aoex/OK8j4N4Yv3sYiC2wWfvpBChZ1me2lVOLjIHuPCMS1yxbdwAzqGIGwkTUysbaAAAbDQfKsq1gUpSgFKUoBSlKAUpSgFKUoBWNwwDXylQ+AfLVsAe+9ZivtKLgGLnQ1V+GROHV/wATksx7liPoAAPlSlVv+ovufyJ6FtSlKtIFKUoBSlKAUpSgPlQeGKJu97rT9AKUqHyCfWOQb0pUg+xX2lKAUNKUBgz1iLppSgNt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656565" y="2933945"/>
            <a:ext cx="7875875" cy="355539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/>
            <a:r>
              <a:rPr lang="cs-CZ" sz="2800" b="1" cap="small" dirty="0" smtClean="0">
                <a:solidFill>
                  <a:schemeClr val="tx1"/>
                </a:solidFill>
              </a:rPr>
              <a:t>Potenciálně rizikové látky:</a:t>
            </a:r>
          </a:p>
          <a:p>
            <a:pPr marL="342900"/>
            <a:endParaRPr lang="cs-CZ" sz="2200" b="1" dirty="0" smtClean="0">
              <a:solidFill>
                <a:schemeClr val="tx1"/>
              </a:solidFill>
            </a:endParaRPr>
          </a:p>
          <a:p>
            <a:pPr marL="360000">
              <a:buFont typeface="Wingdings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Přírodní kontaminanty (mykotoxiny, </a:t>
            </a:r>
            <a:r>
              <a:rPr lang="cs-CZ" sz="2200" dirty="0" err="1" smtClean="0">
                <a:solidFill>
                  <a:schemeClr val="tx1"/>
                </a:solidFill>
              </a:rPr>
              <a:t>pyrrolizidinové</a:t>
            </a:r>
            <a:r>
              <a:rPr lang="cs-CZ" sz="2200" dirty="0" smtClean="0">
                <a:solidFill>
                  <a:schemeClr val="tx1"/>
                </a:solidFill>
              </a:rPr>
              <a:t> alkaloidy)</a:t>
            </a:r>
          </a:p>
          <a:p>
            <a:pPr marL="360000"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 Rezidua pesticidů</a:t>
            </a:r>
          </a:p>
          <a:p>
            <a:pPr marL="360000">
              <a:buFont typeface="Wingdings" pitchFamily="2" charset="2"/>
              <a:buChar char="§"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360000"/>
            <a:r>
              <a:rPr lang="cs-CZ" sz="2800" b="1" cap="small" dirty="0" smtClean="0">
                <a:solidFill>
                  <a:schemeClr val="tx1"/>
                </a:solidFill>
              </a:rPr>
              <a:t>Předmět falšování:</a:t>
            </a:r>
            <a:endParaRPr lang="cs-CZ" sz="2200" b="1" cap="small" dirty="0" smtClean="0">
              <a:solidFill>
                <a:schemeClr val="tx1"/>
              </a:solidFill>
            </a:endParaRPr>
          </a:p>
          <a:p>
            <a:pPr marL="360000"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 koncentrace silymarinu</a:t>
            </a:r>
          </a:p>
          <a:p>
            <a:pPr marL="360000"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 vyjadřování obsahu silymarinu</a:t>
            </a:r>
          </a:p>
          <a:p>
            <a:pPr marL="360000">
              <a:buFont typeface="Wingdings" pitchFamily="2" charset="2"/>
              <a:buChar char="§"/>
            </a:pPr>
            <a:endParaRPr lang="cs-CZ" sz="2200" dirty="0" smtClean="0">
              <a:solidFill>
                <a:schemeClr val="tx1"/>
              </a:solidFill>
            </a:endParaRPr>
          </a:p>
        </p:txBody>
      </p:sp>
      <p:pic>
        <p:nvPicPr>
          <p:cNvPr id="9222" name="Picture 6" descr="http://ostropestrec.jinyweb.cz/images/ostropestrec-marian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7205" y="5004175"/>
            <a:ext cx="2070230" cy="1552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165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data:image/jpeg;base64,/9j/4AAQSkZJRgABAQAAAQABAAD/2wCEAAkGBhMSERUUExQVFRUVGRsaFxgWFxUXFxkaFhgaFBgYGhoZHSYfGBwkGxsXHy8gIycpLCwtFh4xNTAqNSYrLCkBCQoKDgwOGg8PGiwkHyQsLCwpKSwsLywsNSwsLCwuLCwsLCwsLCwsLCw0LCwsLCwsLCwsLCwpLCwsLCwsLywpLP/AABEIALQA8AMBIgACEQEDEQH/xAAcAAEAAgMBAQEAAAAAAAAAAAAABAUCAwYHAQj/xAA/EAACAQIEBAQDBAkCBgMAAAABAhEAAwQSITEFQVFhBhMicTKBkQcjQrEUUmJygqHB0fAz4RVTkqLC8UN0sv/EABoBAQADAQEBAAAAAAAAAAAAAAABAwQCBQb/xAAxEQACAgEDAgQDBgcAAAAAAAAAAQIRAxIhMUFhBBMiUZHB8DJxgaGx4RQjM0JS0fH/2gAMAwEAAhEDEQA/APcaUpQClKUApSlAKV8msFvAkjaOv5jtQHzEYhUUs2yiTz0Fa0xMvljQjMp6jY/SR9RVe3F/vntOsZdY/XtkfEO4MyKq04mFdFWTDB7Y6qZVl+kadj8u1GyxQbLm5i2W6gY6ElDHwyfUp7HlHevrcRW4GCNluJqVOjenUgg8j171qx7C7az2zps3UDTXqrKdfrVFjeImQWUi+vpDgfEFIYqY01Hq76ipUbJjCy945iYsrfTXy2V5HNCYYfNTUnhPE1vIWXkSD+Y/lFVPAyL2HuWCNBKj2O38/wAxVZ4WxgtXWQnRzlM8mEqPnUuPK9iXDZr2O0t31bYgyJ0PLrWc1zHBbpF4KW1Nk6ECA6Plux2zAtH7Rq74ZdLIC3xQA2kaiQdOVVS9LRXKNE2lKUORSlKAUpQmgPjNFFYHUVDN/wAxiqyFUwzdT+qP6mpYECuVK+AZUqLbxodiE1jQn8I7TzPtUqpTT4ApSlSBSlKAUpSgFKUoBXyaGot+0ZzodZ9Q5MNo7HoaAwx1xkIuCSo0dRrp+sO459q2XbK3FBBnQweUEQQeoPSoV7GZAzWx5krmNuYadpE8p0I/vVRhfETWQhuKAl656Y0CBtpB2IOhqxRb4LFBvgw4qW8wFlKsgAW4DJ019Xf85NYRoGYZZOYwBGbWSOgZTt1FWfFZFwwc0gmIGsR/SqNeIo7BAI0zDNPIurCPp9a0QjaRqgrSLjDcSthmZRGg8xRHqDSVdRMmADMcj2qjuFbrbmNFPaAwzyOgMGtT8PF6DbMOgBB2jKYP8iBX04oW7oj4XeYnYZTmHYan6VZHEky2OJLgn8Gxpt5W7KrjedND3Ya/WtPD+HLdxAWSNDcIXSCCcsnvKn61X38SmcIrQA4JO/wsGUzzEn5xWdrEXDiXuW5GUsdx6wRkQRtl9PM6RNRLHsyJY9m+xd4olMZbHWWMftoAwj3BP8VX/D3Ga6AZIuajpKqa4HA8c828txxLKQWjYTC5VHSux8M25W7d/wCbcZh7DQVjy2pJey+vmZcqql2LylKVwZxSlfGaKAE1S43jIe8MNaM3CJYj8Cc2PSdgOdVfi7xcbQFqwPMxFw5baDeTpJ7f4al+H+DjBWjnPmYi6c1xubN0HRRsKySyeY9MXsuX8kL3L2zbW2oA0A2/zmah3r5vMbayAPiI5dj37fXpUE4t71w27Z1H+rcHw2/2E6v+XOrrB4RbaBVGg+ZPUk8yetdRfmbR2iDLD4ZUUKogCttKVoSrZAUpSpApSlAKUpQCsLkwY35TWRNRsfbdkPltlYajaDHIzyNAYW8YQctxcp5MNUPseXsajYmwUcuhyhiJgSs7epRyP6w196wXFOxy3B5bRBVoNt56HcHv351zlrxF5Ze1ffIFuELIb0j8OckDQnY8wKtjC3RdGFujfjMX+kuWw5Nq/YPqkjXeVK/iBEMDEGKr+JXnxOBdoBMlyBsV6pz00I/dINSHwsuuJsEG4NOzCYKn8x0jpVNcOJsOGtybYc3lSNAQD5tuOQIJ07CtUYVwbIY/8ehYYjEXAbF8EkaJcUkkQwEHXUAwB2ml3CjzVddIzFfZ11B6eoQatcRYtmyrqpay8GAYInWJHTUR7VHsXkMvMKGZLs8iPxR0MA13GSq6LItVdFbYvm0ezEg/rajNp20B+VaLVhDbus2rLdAUdskmDOpnWs+MWmF21l1gMeo2gH2IJ171W+UVuo6ybbI4WeTfi+lXVfBoUL46ld5+SDJJ1IkaHUwP9u1TG4jltXoJOa2uX+FgD+ZqJieGu1s3AIBbIqkGTzzDqNqnW+GJYs3GN0O+RVzGCga4wYgdSFB1rht3XQnI0tvrkrrHEha0X4nUEEf90kfCNI+Zr0T7McULuDLSSRcddTOgMj20Mx3ry/irImXy1KogAgyZ0Myd9zPzrtPsTx+aziLX6rhx/EIP/wCRXlZMzlPR7c/eeT4mT1aT0ylaVvjOV5hQf+okf+J+lbZoZgxjeuK8Y+NVsISNT+Ecp6mrLxZxkWk+LSDMdRXl/CicZi2u3RmtWIOXk7TCJ8zrHbvXm+JzNvy4ul1Zy30Oy8H8MNlP03Ey+Kv/AOmp3VW2AHInc9o71YXMXdvXvItn70ibtwarZToP2jsKr+K8SuhktqA+MuyBBkIDqRpoMo3PyrrvD/A1wtrIDmY+q453dzuT25AchFcYoPK9K2ivr/oJfD8Alm2EQQo+pPMk8yetSaUr1EklSOhSlKkClKUApSlAKUpQGFy2CIP8iR+VQnFy1JzB0HJtGHs2zfP61PNU3FMJcJLIzrOhAIZI65Tse4rqJ1Ep/E3i20ALcHU6kkRtqpInK3vHvUTDuGUqdfMSIcAyCOU6NHzrbxDgdq5AvDK0RnG55AHr7NWX/CSqBQfMUaAQAY+ZjTkQa2xUYxo3QUVGiq4Rhb2GuFGKmzBhtojYFTqp5aSK6W0tu4Ar/jEg89NJHPQ1SZr1pvUc6E7MMrry6Q3yJqTiMBZxSgo72btvVG2Kk842K9RUy3Vlsle/5i1ixhrpsXQQrD0iPQ43zJyzDmtQbloJeuSfReUQQdCVBE9jB/KpeMus1vysYhddIdTsVHxod55warUsEglVN3KpkkbjkT3/AN6tgtm2X4obNv8AYqkx7FVD6hAVLfsjQfyitGKZ7tqNBocpGkyMs+8gA1PxVqy7KZUBh6kLBSWkqdvh2n2qDiOL4VAwK+kj1uScqnWQuvTbmTrXWtPpwXymmrit0V9rEm2ikv5l1xpJJKjQAa8hpVdxG8xvvbtlWFsBrjTCZgozfOeVaOJY60t2ZLWj0OpGwkwKrsRxlNAi5UXbKBJ6ktuxOupqJvUquiMrtexb8RnKhbTzFE69onsdBV39juMNvHtb5XbbD+JDmH9a45uJebOhgHSSTyAif6VN4bjvIdMSj5bltwYMZTGhETJkSDXz0k1nku54WVXNn6AsA/pN48slqOs/eEj8vqajYnxHbBIW4JAIZY9SMDpI5HfQ9Jqs8G+L7WJt58zNecy6rbc5NYVZAIAA2JOutc54m4jbt3MW7Mq3HuBVX8WW2gUExsSSTryFdeIyaYXErkzm/HPiEsxUHtU27iEwWDsrbb7347h6u0HL/CIrhL2Nz3Mx2Bn36VdeFOGtj8bbtMSUJzP+4vqb66D515qg2q6sqs9U+zXgzC0cXfE3r/wz+G3yA6Zvi+ldtWKWwoAAgDQAcgNBWVexjgoRUUdrYUpSuyRSlKAUpSgFKUoBWu7cC6kgDuQBWytGIupEOV9mjl70BXJjrwDRZZzPp9SZSJ5N0jXUVA4pi3aQjtYukQA5YCZ0iCUapeJwFjUrd8onnbcAf9Ox+laeIWFW196yXGHwFjBnrBMfzq1VsXRq0c3eu4pEcN5FxjJDhnmZ3KwQPbSnCMdcg+cys34BaUg/xcvpWu9jHZsqKywDOXKd+e+grWPOtqS59O0xJM9Ask16CSo9KMVVMvsNjc59Tsg5rAI+YNQeN4cMYsXXRgJmEFtvkenSodvFEz5aPp6iXXKNQJOm3selRk8RLqhKEkbQHHfbSpWO3aLY4W3cfgZ/p94WmS5ctDKdZ5jtM89Imq/il97Sg/CtwQCp66zG8Vnib2a0QFUnNlDHT3ERI5fSqjiFsXciKYuKplSDLGSSc0xqsaRyNdfZNUYaeVSvc+8WwDeX6lCmYzTBYH3Osbada5TxHw+5azQZnQwZqVxTB3igLFmUD0ksSRzjXUbbVWJxrzgFCMcg1f8AZGhkc9Y9qx+KUkrTp/qUeL1QivVuc/dYmDJMaR0rG3iOoj2qfjMLrKx/Q96qltiYaQfqPnXnRyt9TxPMk+p0fA8J5hfU+lM22m8b1vTmp/8ARqJwjzUR2UjJsSInTlO4FY+eS0nesM3c20VN7nX8CxwtIPLuXLdwElmVioIIAAgactjXP8T4m152LElixJJ5nmfnUHEXVUmDlnY6mK2YzFByGUACI05mNT2qJKzl8Goj+Zr2D7EOEAW72II+JhbQ9k1f/uI+leL5jOgOm/8AnTvX6V+zy1bXhuG8oypthif2mJZ57hpHyq7BD1WyEtzpJr7Xn/HPtVt2b5tW0L5CyuZ0BEAGRy3+ld4lz0gnTSa1xyRldHZsr4WAqE/FF/AC3f8AD9edaltNeMt8A+WY/wBvzrnzE3UdwSrOPRjAM/I1Jr4Fr7Vi7gUpSpApSlAKqOLpfmUFkpHq8yQYO/qG1W9V/E7t9Ya0ouAbpoGPsSQKlErk4RsRiLZJ89gnq1lXXfbUEgARE/Kp4xmcaXbN4zqrG1AWNDvI+lbeJeKIuhPKExle1cQAmdmRtyKrsIcOufKPSxhrTlTBG2RmHqH7LQdK0pS2ek2JPZ0bBiGcTmcBd1tiQDPyjaPlVU2PvNdHlwqyPU7CfodKn4zD5LeUKUUCWVyAAdToVMzPYjXlVZb4qUHQbesLI7HSCK1KVGzH12Nt3FXAWW7c01+AKAfcgGdxpPOoti0pDFbcjlsoUDl+dbLPCro+9CqqoM0t6hHXLzGs1FxPHnQiFzqh9QCjKd5BPMRIq1TSW1GyGTSnppkq7xBRmKXUfOAoY/8AiSBr7fWsPEnDyURxq0LOiggKDrCxLT/hqgv4rYZBbUmFLAHQ/CAI0MVXcVxr3VIW6SkEFzPpy/Edd9IAFcyfsyZOmmpFtiPEZsIVxWGS5lh0hisgpBMifiUgyO9cnw5x5iBAqLcDGZ9QDShDGfhBEzHIHnVlx0ocPZd/MhgFEFQSFEgE8tDyFcw+KRrmYHIAMoGui9J595rz/EZvLltv2POz5VCfp+BPu3laRpI5jSeW39arr9tZkgGOtZXbkVpuPm/yK8iPNo8pkzgeHNy8qIYLyTrtAJ2rPHWMrkaacxtULCX2tHMqr+9BZoO+59PvU7GqRlJmHAIzab6iucietNEMiXLbMBESOtZ2XyqVKkRrMSDrqa+qhzQdNa34hWR2jkzCPYxFWVaoI0jca9IIrq+CeP8AGYbDHC2mABYqGK6ozGWynlPfadKqOE4e1d0uMtn1DVyAoj8Sicx9o6V6Rwbw/YsqLo++JlhduIV0On3aEAgnTUjYaVTky+WrJOZ4V4TcjzLxNm2xn163bnZVjbueteq4dmdQ+IYpb0yISJPIT1J6Cufwtxb2I+5tvevncuxKWxtPRR217V3PCuCC363bzLp3c8uyD8I/nVeCM8rvp+X7kIxw+EZ4lclsbKYDN+9Hwr2586tQKRX2vVhBQWxIpSldgUpSgFKUoBWrElspyiWjQbfzNbGnlUa493kqH+Mj/wAahugcVxmxirasbiebY6XmRmUk7hgJUd5+lUbtdSGSyw19SjM4IiBoxhjzmvQ8TevlSGwyuOnmKRptoQKoccL/ACwt5OuQqyn3BYiPao/iVFVT+D/0aY5aVMpcJ59tPX6bbaBLirnaToAs7DeB2qn46XLZGtsBuFCCT+1lXRfc1bLg7qly1vELmJ2tGBz2Xb5VGOIso8i5czldGuIFVSQSW1GpOgFao+Kj7/iaYZlHc5rEcPcz5hZTAhQ0EDbrppyqkxN1gD5JIU9GJMc5roMdb85TkzInNnf1OeZYcpOyyaqhw0KyoPSdWY8wo1J6VXkkm7x7d/c7nkt3Db5lEcVfttmFxyTvJJBgRz20qxtYY+VbUpmRwWuEQCHJJCgzuAo7eqvtq3n3yiSecGBsSP7VPsKLStnI1EKu+p59gP61ixZ5qWqXHV9v3MkMklLUznvE49ZyMGRYVfUJHpBmOncdBVCFG5B/kO9dBxDhcmTqO0aVjheGq90WwS2aARHPkR7VXPxCk3JlM5a5Nlfj0DKGVSJA2II95/pTAWC0QCSCNOs11HBeGJYYnEAGC3pEEOCIWVO0Goy45bLlrIy7jbl01ql5ElS3K20iIfD7qzLJDq0FSIHXfr71qQpcc+dMAQCCdANAB/atycVu5mYsxBksDLA949qucGuGvqMTcLkIVREW3ktll11I+pHOdaebtcviQnaNvh7wg15kcEMgb0sCBmjUBum1W+M4GHv+bf8AJssXuMFzAliygLoNgGE95NMFx21akKEQDUBdtayv+McOWBNoXGGxYAkR0J1rE8s5O0LNnhbwDcslrme1ekDy/QYVgZzAsND7VM8U38ZKgWX2y5pzAnYajbSo1/7X7iHL5IO3P/arLwz4zu4/FJZyLbkMc3xRlE7aV24vJ3Y2Z33hPgQwuGRNC5Ga4w/E51OvMDYdhV1VRw/w6LRkXLk7kAhVM/sgRVsBXs41UaqiT7SlKsApSlAKUpQClKUApFKUB8ikV9pQGLCq1uJW4IuW3QD9e2Sv1UERVpSKA5rF4LAX4WbM7/d5RcIH7vqj2qpv+AbDtcyi5bXKBPxMZ10DT9K7gqN9PeqPjZkfd3Lgbf0n0jqf6VVknHHG6O1KuDy7xH9nJsIbgu27luMynVXgidhIj51xSGBqZjvXoHimxbyljeuswaSpgAk76jf6VWYXggNk3RZCASZeddvhHzmvHeRNutvzODmsFgLmIui1aHxAkE7KBuzHkBV9du28MvlWDncSGux6jO4XotaMUGRJw4EMcrGJMewmBNWeE4WLdsXGZUVj6SWytP6oG5pL1UuhLRzWIst+LT30quuodTp/Kuu4xYtsWDx6ho/MMNR7g7VymG8OXRcdWEGJ3061MVV2znSQ2xGWe/0g/nW7C49shUXCygglICgDqKj4jAOJBG39aipiSuoJHbYH37VpjBONIdKJ2MtkGZMGtLXoUgTmNWGHyXHS5czC2V+EasY230AJ/lWz9DswVOZSzCXBDaDUACqlS2ZCSREtJnA5kRMddtO06fKvSvsa4VOJuXT/APEmU92uE/kAa4LAcBe7fCYdHuQJCqPUY0k67fPSa90+znwy+DwpF0RcutnYb5dAAp5E/wB60YY3O1wdHWUr4TQGa9AH2lKUApSlAKUpQClKUApSlAKUpQCtOKxARST/AO+1ZXbwUSa5bjfGAsszARtOw9uprPnzrFHuCTi+M6HODrss8u8VzmO8S5Q6TlHLKdI56wJ9q5zi3ivOctqSTpzJP+dBWvCeAeIYrVl8lTzuHKfoJP5V5X83Mzm/YjY/xEgMiCZ56moGO8XO4IkwdNdvpXoXCvsawyicRce6ei/dr32JJ+oqzw3h7C4bzGRLaIwEB1BOnQnUzXcvDOCtkUeWcGw+MnPaUp+qzCBr0nRqk43DcQuW2VlZgDnh1AE9Vnf5GurxvG1ZwADJ00210CgVpa55Vsi4xPqzBCJiAflFZVkV8HcWkUtvgufBhr5IdoKBRBCx+LNznlU23csC2MqA3AuUs0sSO3Sqfi/iUn0/SqL/AIm55xuOm9Q9U+Styd7HQYvgVq9k8pvKIMsWl82kHKAJ05DvWnE+AvMwxurbBuI5IS42XPbgSTlPoOkgEnSZqPwbitqy4a6Q0agBFb1fhMsQBr0mrPDeJLzM0I9wGc6qCTDSJ9Mx/tVsJTjRYcriAjp5logpOUAAiIAMajlUG1ZJPQf7V3HBvs+xGIULatGxaXY3pWZ3MfEx7xVXxzg9zBXntXE2gq34XWPiE9DII7VocGt62OVHcruH+IL+EY3MOVW5ESQGEE6iD7Cun8P+LeNcQbJaurA+NrdtVRe7ORoew1rg/MJzadee46Cuk8J+IMRg1P6O+UlpyMJtvsIYcjyzDXQVdjlXpvYlnsvCPCOUBsVeuYm7zLswtj2tzB9zNdEiRoBArgODfbFhHAGID4e5swILpPZhrHuK6W343wTRlvo07ZQxOvYCa2xcIrZkl5StOFxQuLmAYD9pSpPeDrFbqtApSlAKUpQClKUApSlAKwuXQokmAKicQ4qlqASS7fCiiXY9gPzqkxeBxOMMM/kWuYWC57A7Kep1qnJl0vTFW/rkmnyV/iTxqlo5Fl7raLbTU+xjaqTCeB8ZjmD4tvIt8k3eP3Zhfc/Su/4L4Zw+FH3NsBju59Tt7sdatYqheF1PVkd9uhzV8lPwLwphsIPubYDc3Pqc/wAR/pVvX2o3EMatq2zuYCitXphHsSQ+JcWW2jO5hQYAP4iP6VwN7E4niV5lsCUU6u0i2o6CNz2FSbHD7vF7udibeDUwI0a5l5L26tXfYPB2sPaCW1CW0GgHL+/vWFQef1S+z+pzycMfC1nABbty55l6ZXQKg6mDJj51wXiHjbXbhCEmT/gq98bcce9f8tJLNCgLvrso712PhX7ObWGt5rnrvONWgQgOpVAZ9idz2rLHH58rgqS4I52PL8HwFFTzMQxE/Ag3aNyTGg5VEu4Q3HyWrWaT6VAlj2jevb28EYRmzXENw/tu5A7AAwBVpgeEWbP+laRP3VAP13q9eDm3baOqPHsP9lOMuKc1u3agemXE+0LMfOvT/B3hz9CwwtEhmklmUEST77xV7Ffa248EcbtEnwivOvtnwKPhrRzAXA5CjmylTm+QgH/3XorDSuX8S+D7N607MGe7EI7sSyyQIXkJ22511lTcWkD8/YW+CsMNQQQViR3/AL1Mw9qTuJ7c+8dY+tQV4a/mMlpTccMwAUE6KSCYAPKpWBWCA3xDXfvtWFbEJ2XfDuHDE4i3a8xLbOwUuwnTt1bp1mvcuCeG8PhVy2UAPNjqx7kn+mlfn+98QOuuxG4I/Ce/SvYvs98ZfpVvyrp+/Qb/APMUfi9+orVi033JOzpXwV9rSBSlKAUpSgFKUoBWm/bY6KcvUxJ+XIfzrdSoasEbDYFUnKNTuSSWPuTqa3ogAgbCsqUSS4ApSlSDF3AEnQDevO8fefiuK8lCRhbRm4w567A9THy3rp/EvmXow1mQX/1H5Iv9SelTuB8Dt4W0LVvYakndidyaxzTzT0/2rnu/b8CGSsLhFtIqIoVVEKBsANqqPF/FBZw7HtP9h8z+VXxrjOL4I47EpZ18lD5l47SNkt/OJ9ia78RejRHl7EkH7N/C+n6ZeWXcnygeS839zy7e9egCvltAAABAGgA2AFZVbixrHHSiEqFKUqwkUpSgFQOM32W0RbE3H9KDlmP4j0C/Efap9YlBM86h7gqeAeGLGEt5LaCSPW8epzzJPczpsJrhvB/2f2Lr4w3VzKtx7CA6EANmLg8m1UD2NeoVS+Glg4n/AOzc/JaqlBXFV7g8e8R+Hnwl97TeoDW2TpnXkffkfb2quwuPeyVvW2hrZkdu/sdjXtnjLwwMXZ00u25a2e8aoex/OK8j4N4Yv3sYiC2wWfvpBChZ1me2lVOLjIHuPCMS1yxbdwAzqGIGwkTUysbaAAAbDQfKsq1gUpSgFKUoBSlKAUpSgFKUoBWNwwDXylQ+AfLVsAe+9ZivtKLgGLnQ1V+GROHV/wATksx7liPoAAPlSlVv+ovufyJ6FtSlKtIFKUoBSlKAUpSgPlQeGKJu97rT9AKUqHyCfWOQb0pUg+xX2lKAUNKUBgz1iLppSgNt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6" name="Picture 2" descr="https://e262.ecdn.cz/img/big/1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" y="1483835"/>
            <a:ext cx="6790073" cy="24698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7115" y="2168860"/>
            <a:ext cx="3239881" cy="29681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575" y="4402943"/>
            <a:ext cx="1923764" cy="1333265"/>
          </a:xfrm>
          <a:prstGeom prst="rect">
            <a:avLst/>
          </a:prstGeom>
        </p:spPr>
      </p:pic>
      <p:pic>
        <p:nvPicPr>
          <p:cNvPr id="47110" name="Picture 6" descr="https://nuts.com/images/auto/801x534/assets/fa95d72ae80e4dd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71" y="5589331"/>
            <a:ext cx="1769585" cy="9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11560" y="368660"/>
            <a:ext cx="805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small" dirty="0" smtClean="0">
                <a:latin typeface="Arial" pitchFamily="34" charset="0"/>
                <a:cs typeface="Arial" pitchFamily="34" charset="0"/>
              </a:rPr>
              <a:t>milk thistle </a:t>
            </a:r>
            <a:r>
              <a:rPr lang="cs-CZ" sz="3200" b="1" cap="small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3200" b="1" i="1" dirty="0" smtClean="0">
                <a:latin typeface="Arial" pitchFamily="34" charset="0"/>
                <a:cs typeface="Arial" pitchFamily="34" charset="0"/>
              </a:rPr>
              <a:t>Silybum </a:t>
            </a:r>
            <a:r>
              <a:rPr lang="cs-CZ" sz="3200" b="1" i="1" dirty="0" err="1" smtClean="0">
                <a:latin typeface="Arial" pitchFamily="34" charset="0"/>
                <a:cs typeface="Arial" pitchFamily="34" charset="0"/>
              </a:rPr>
              <a:t>marianum</a:t>
            </a:r>
            <a:r>
              <a:rPr lang="cs-CZ" sz="3200" b="1" cap="small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6525" y="368659"/>
            <a:ext cx="135015" cy="10351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1636194" y="3845166"/>
            <a:ext cx="41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Treatment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liver </a:t>
            </a:r>
            <a:r>
              <a:rPr lang="cs-CZ" sz="2400" dirty="0" err="1" smtClean="0"/>
              <a:t>disorders</a:t>
            </a:r>
            <a:r>
              <a:rPr lang="cs-CZ" sz="2400" dirty="0" smtClean="0"/>
              <a:t>…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5303" y="4865080"/>
            <a:ext cx="1506731" cy="103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7110" y="4485428"/>
            <a:ext cx="1215135" cy="147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9958" y="4368476"/>
            <a:ext cx="1395155" cy="133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5507" y="5421561"/>
            <a:ext cx="893053" cy="12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46633" y="6042198"/>
            <a:ext cx="4406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/>
              <a:t>Popular</a:t>
            </a:r>
            <a:r>
              <a:rPr lang="cs-CZ" sz="2200" dirty="0" smtClean="0"/>
              <a:t> in </a:t>
            </a:r>
            <a:r>
              <a:rPr lang="cs-CZ" sz="2200" dirty="0" err="1" smtClean="0"/>
              <a:t>Europe</a:t>
            </a:r>
            <a:r>
              <a:rPr lang="cs-CZ" sz="2200" dirty="0" smtClean="0"/>
              <a:t>, as </a:t>
            </a:r>
            <a:r>
              <a:rPr lang="cs-CZ" sz="2200" dirty="0" err="1" smtClean="0"/>
              <a:t>well</a:t>
            </a:r>
            <a:r>
              <a:rPr lang="cs-CZ" sz="2200" dirty="0" smtClean="0"/>
              <a:t> as in USA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16700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48696">
            <a:off x="3207863" y="1237627"/>
            <a:ext cx="3448050" cy="20383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ovéPole 2"/>
          <p:cNvSpPr txBox="1"/>
          <p:nvPr/>
        </p:nvSpPr>
        <p:spPr>
          <a:xfrm>
            <a:off x="611560" y="368660"/>
            <a:ext cx="80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 smtClean="0">
                <a:latin typeface="Arial" pitchFamily="34" charset="0"/>
                <a:cs typeface="Arial" pitchFamily="34" charset="0"/>
              </a:rPr>
              <a:t>Milk thistle processing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6525" y="368659"/>
            <a:ext cx="135015" cy="10351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aoblený obdélník 14"/>
          <p:cNvSpPr/>
          <p:nvPr/>
        </p:nvSpPr>
        <p:spPr>
          <a:xfrm>
            <a:off x="3005868" y="1789475"/>
            <a:ext cx="1575175" cy="630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cap="small" dirty="0" err="1" smtClean="0">
                <a:solidFill>
                  <a:schemeClr val="tx1"/>
                </a:solidFill>
              </a:rPr>
              <a:t>grinding</a:t>
            </a:r>
            <a:endParaRPr lang="en-US" sz="2000" b="1" cap="small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816805" y="5836245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Pests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weeds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61510" y="2933945"/>
            <a:ext cx="1260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fungal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0467" y="6044255"/>
            <a:ext cx="1458605" cy="6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3873" y="4109273"/>
            <a:ext cx="1086705" cy="13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5" name="Elipsa 24"/>
          <p:cNvSpPr/>
          <p:nvPr/>
        </p:nvSpPr>
        <p:spPr>
          <a:xfrm rot="1748211">
            <a:off x="585046" y="3614553"/>
            <a:ext cx="2588061" cy="3075780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840" y="836336"/>
            <a:ext cx="1703632" cy="169052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86404">
            <a:off x="4373534" y="2239826"/>
            <a:ext cx="3448050" cy="20383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4" name="Zahnutá šipka doprava 23"/>
          <p:cNvSpPr/>
          <p:nvPr/>
        </p:nvSpPr>
        <p:spPr>
          <a:xfrm rot="4646331" flipV="1">
            <a:off x="2036359" y="1020401"/>
            <a:ext cx="2825949" cy="6561693"/>
          </a:xfrm>
          <a:prstGeom prst="curvedRightArrow">
            <a:avLst>
              <a:gd name="adj1" fmla="val 25738"/>
              <a:gd name="adj2" fmla="val 52335"/>
              <a:gd name="adj3" fmla="val 5775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56565" y="5679250"/>
            <a:ext cx="1710190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Growing</a:t>
            </a:r>
            <a:endParaRPr lang="en-US" sz="2000" b="1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91580" y="5004175"/>
            <a:ext cx="2025225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Heads</a:t>
            </a:r>
            <a:r>
              <a:rPr lang="cs-CZ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harvesting</a:t>
            </a:r>
            <a:endParaRPr lang="en-US" sz="2000" b="1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241630" y="4194085"/>
            <a:ext cx="1935215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Storing</a:t>
            </a:r>
            <a:endParaRPr lang="en-US" sz="2000" b="1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162989" y="2914338"/>
            <a:ext cx="2340260" cy="63007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Separation</a:t>
            </a:r>
            <a:r>
              <a:rPr lang="cs-CZ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grains</a:t>
            </a:r>
            <a:endParaRPr lang="en-US" sz="2000" b="1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410525" y="4117834"/>
            <a:ext cx="1935215" cy="630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cap="small" dirty="0" err="1" smtClean="0">
                <a:solidFill>
                  <a:schemeClr val="tx1"/>
                </a:solidFill>
              </a:rPr>
              <a:t>Maceration</a:t>
            </a:r>
            <a:r>
              <a:rPr lang="cs-CZ" sz="2000" b="1" cap="small" dirty="0" smtClean="0">
                <a:solidFill>
                  <a:schemeClr val="tx1"/>
                </a:solidFill>
              </a:rPr>
              <a:t> / </a:t>
            </a:r>
            <a:r>
              <a:rPr lang="cs-CZ" sz="2000" b="1" cap="small" dirty="0" err="1" smtClean="0">
                <a:solidFill>
                  <a:schemeClr val="tx1"/>
                </a:solidFill>
              </a:rPr>
              <a:t>Extrakction</a:t>
            </a:r>
            <a:endParaRPr lang="en-US" sz="2000" b="1" cap="small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480848" y="4905616"/>
            <a:ext cx="1440160" cy="630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cap="small" dirty="0" err="1" smtClean="0">
                <a:solidFill>
                  <a:schemeClr val="tx1"/>
                </a:solidFill>
              </a:rPr>
              <a:t>Spray</a:t>
            </a:r>
            <a:r>
              <a:rPr lang="cs-CZ" sz="2000" b="1" cap="small" dirty="0" smtClean="0">
                <a:solidFill>
                  <a:schemeClr val="tx1"/>
                </a:solidFill>
              </a:rPr>
              <a:t> </a:t>
            </a:r>
            <a:r>
              <a:rPr lang="cs-CZ" sz="2000" b="1" cap="small" dirty="0" err="1" smtClean="0">
                <a:solidFill>
                  <a:schemeClr val="tx1"/>
                </a:solidFill>
              </a:rPr>
              <a:t>drying</a:t>
            </a:r>
            <a:endParaRPr lang="en-US" sz="2000" b="1" cap="small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028608" y="2904016"/>
            <a:ext cx="1818867" cy="630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cap="small" dirty="0" err="1" smtClean="0">
                <a:solidFill>
                  <a:schemeClr val="tx1"/>
                </a:solidFill>
              </a:rPr>
              <a:t>Maceration</a:t>
            </a:r>
            <a:r>
              <a:rPr lang="cs-CZ" sz="2000" b="1" cap="small" dirty="0" smtClean="0">
                <a:solidFill>
                  <a:schemeClr val="tx1"/>
                </a:solidFill>
              </a:rPr>
              <a:t> / </a:t>
            </a:r>
            <a:r>
              <a:rPr lang="cs-CZ" sz="2000" b="1" cap="small" dirty="0" err="1" smtClean="0">
                <a:solidFill>
                  <a:schemeClr val="tx1"/>
                </a:solidFill>
              </a:rPr>
              <a:t>oil</a:t>
            </a:r>
            <a:r>
              <a:rPr lang="cs-CZ" sz="2000" b="1" cap="small" dirty="0" smtClean="0">
                <a:solidFill>
                  <a:schemeClr val="tx1"/>
                </a:solidFill>
              </a:rPr>
              <a:t> </a:t>
            </a:r>
            <a:r>
              <a:rPr lang="cs-CZ" sz="2000" b="1" cap="small" dirty="0" err="1" smtClean="0">
                <a:solidFill>
                  <a:schemeClr val="tx1"/>
                </a:solidFill>
              </a:rPr>
              <a:t>pressing</a:t>
            </a:r>
            <a:endParaRPr lang="en-US" sz="2000" b="1" cap="small" dirty="0">
              <a:solidFill>
                <a:schemeClr val="tx1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61151" y="5264120"/>
            <a:ext cx="849572" cy="1393048"/>
          </a:xfrm>
          <a:prstGeom prst="rect">
            <a:avLst/>
          </a:prstGeom>
        </p:spPr>
      </p:pic>
      <p:pic>
        <p:nvPicPr>
          <p:cNvPr id="26" name="Picture 2" descr="http://biocare.sk/images/uploads/pestrec-mariansky-ole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6369" y="4109273"/>
            <a:ext cx="505949" cy="1710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68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686" y="3402156"/>
            <a:ext cx="2273733" cy="184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7679" y="1995605"/>
            <a:ext cx="2835315" cy="143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258" y="4968808"/>
            <a:ext cx="2565284" cy="113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12"/>
          <p:cNvGrpSpPr/>
          <p:nvPr/>
        </p:nvGrpSpPr>
        <p:grpSpPr>
          <a:xfrm>
            <a:off x="3825647" y="5299161"/>
            <a:ext cx="2734369" cy="1283153"/>
            <a:chOff x="6237185" y="3338990"/>
            <a:chExt cx="2906815" cy="144016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10325" y="3338990"/>
              <a:ext cx="273367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aoblený obdélník 11"/>
            <p:cNvSpPr/>
            <p:nvPr/>
          </p:nvSpPr>
          <p:spPr>
            <a:xfrm>
              <a:off x="6237185" y="4644135"/>
              <a:ext cx="720080" cy="1350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1899830" y="5836794"/>
            <a:ext cx="18902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33CC33"/>
                </a:solidFill>
              </a:rPr>
              <a:t>2,3-</a:t>
            </a:r>
            <a:r>
              <a:rPr lang="cs-CZ" sz="1600" b="1" dirty="0" err="1" smtClean="0">
                <a:solidFill>
                  <a:srgbClr val="33CC33"/>
                </a:solidFill>
              </a:rPr>
              <a:t>dehydrosilybin</a:t>
            </a:r>
            <a:endParaRPr lang="en-US" sz="1600" b="1" dirty="0">
              <a:solidFill>
                <a:srgbClr val="33CC33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16122" y="5097931"/>
            <a:ext cx="11701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rgbClr val="FF0000"/>
                </a:solidFill>
              </a:rPr>
              <a:t>Silydianin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148033" y="3241273"/>
            <a:ext cx="11701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rgbClr val="FF0000"/>
                </a:solidFill>
              </a:rPr>
              <a:t>Silychristin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754618" y="6352889"/>
            <a:ext cx="11701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rgbClr val="0070C0"/>
                </a:solidFill>
              </a:rPr>
              <a:t>Taxifolin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541" y="1717677"/>
            <a:ext cx="3130015" cy="30093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1409" y="1037538"/>
            <a:ext cx="3368967" cy="1612188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6287679" y="1649508"/>
            <a:ext cx="11701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rgbClr val="FF0000"/>
                </a:solidFill>
              </a:rPr>
              <a:t>Isosilybin</a:t>
            </a:r>
            <a:r>
              <a:rPr lang="cs-CZ" sz="1600" b="1" dirty="0" smtClean="0">
                <a:solidFill>
                  <a:srgbClr val="FF0000"/>
                </a:solidFill>
              </a:rPr>
              <a:t> 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18852" y="2883801"/>
            <a:ext cx="21473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</a:rPr>
              <a:t>S</a:t>
            </a:r>
            <a:r>
              <a:rPr lang="cs-CZ" sz="1600" b="1" dirty="0" err="1" smtClean="0">
                <a:solidFill>
                  <a:srgbClr val="FF0000"/>
                </a:solidFill>
              </a:rPr>
              <a:t>ilybin</a:t>
            </a:r>
            <a:r>
              <a:rPr lang="cs-CZ" sz="1600" b="1" dirty="0" smtClean="0">
                <a:solidFill>
                  <a:srgbClr val="FF0000"/>
                </a:solidFill>
              </a:rPr>
              <a:t> 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18852" y="4557757"/>
            <a:ext cx="21473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</a:rPr>
              <a:t>S</a:t>
            </a:r>
            <a:r>
              <a:rPr lang="cs-CZ" sz="1600" b="1" dirty="0" err="1" smtClean="0">
                <a:solidFill>
                  <a:srgbClr val="FF0000"/>
                </a:solidFill>
              </a:rPr>
              <a:t>ilybin</a:t>
            </a:r>
            <a:r>
              <a:rPr lang="cs-CZ" sz="1600" b="1" dirty="0" smtClean="0">
                <a:solidFill>
                  <a:srgbClr val="FF0000"/>
                </a:solidFill>
              </a:rPr>
              <a:t> 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17810" y="2510055"/>
            <a:ext cx="3025392" cy="160366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4830506" y="3687010"/>
            <a:ext cx="11701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rgbClr val="FF0000"/>
                </a:solidFill>
              </a:rPr>
              <a:t>Isosilybin</a:t>
            </a:r>
            <a:r>
              <a:rPr lang="cs-CZ" sz="1600" b="1" dirty="0" smtClean="0">
                <a:solidFill>
                  <a:srgbClr val="FF0000"/>
                </a:solidFill>
              </a:rPr>
              <a:t> 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168560" y="763700"/>
            <a:ext cx="16353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C</a:t>
            </a:r>
            <a:r>
              <a:rPr lang="cs-CZ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25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H</a:t>
            </a:r>
            <a:r>
              <a:rPr lang="cs-CZ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2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2O</a:t>
            </a:r>
            <a:r>
              <a:rPr lang="cs-CZ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10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304098" y="6062436"/>
            <a:ext cx="1757212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C</a:t>
            </a:r>
            <a:r>
              <a:rPr lang="cs-CZ" sz="2800" b="1" baseline="-25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25</a:t>
            </a:r>
            <a:r>
              <a:rPr lang="cs-CZ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H</a:t>
            </a:r>
            <a:r>
              <a:rPr lang="cs-CZ" sz="2800" b="1" baseline="-25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20</a:t>
            </a:r>
            <a:r>
              <a:rPr lang="cs-CZ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2O</a:t>
            </a:r>
            <a:r>
              <a:rPr lang="cs-CZ" sz="2800" b="1" baseline="-25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10</a:t>
            </a:r>
            <a:endParaRPr lang="cs-CZ" sz="2800" b="1" baseline="-250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791358" y="5921755"/>
            <a:ext cx="1635384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C</a:t>
            </a:r>
            <a:r>
              <a:rPr lang="cs-CZ" sz="28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15</a:t>
            </a:r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H</a:t>
            </a:r>
            <a:r>
              <a:rPr lang="cs-CZ" sz="28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12</a:t>
            </a:r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2O</a:t>
            </a:r>
            <a:r>
              <a:rPr lang="cs-CZ" sz="28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itchFamily="34" charset="0"/>
              </a:rPr>
              <a:t>7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66556" y="368660"/>
            <a:ext cx="8100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 err="1" smtClean="0">
                <a:latin typeface="Arial" pitchFamily="34" charset="0"/>
                <a:cs typeface="Arial" pitchFamily="34" charset="0"/>
              </a:rPr>
              <a:t>Silymarin</a:t>
            </a:r>
            <a:r>
              <a:rPr lang="en-US" sz="3200" b="1" cap="small" dirty="0" smtClean="0">
                <a:latin typeface="Arial" pitchFamily="34" charset="0"/>
                <a:cs typeface="Arial" pitchFamily="34" charset="0"/>
              </a:rPr>
              <a:t> complex – the active ingredient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96525" y="368659"/>
            <a:ext cx="135015" cy="10351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4" y="2934957"/>
            <a:ext cx="8270875" cy="356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19843" y="5483712"/>
            <a:ext cx="1484416" cy="553906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cs-CZ" sz="1600" b="1" kern="0" dirty="0" smtClean="0">
                <a:solidFill>
                  <a:schemeClr val="bg1"/>
                </a:solidFill>
              </a:rPr>
              <a:t>XIC</a:t>
            </a:r>
          </a:p>
          <a:p>
            <a:pPr algn="ctr"/>
            <a:r>
              <a:rPr lang="cs-CZ" sz="1600" b="1" kern="0" dirty="0" smtClean="0">
                <a:solidFill>
                  <a:schemeClr val="bg1"/>
                </a:solidFill>
              </a:rPr>
              <a:t>m/z </a:t>
            </a:r>
            <a:r>
              <a:rPr lang="cs-CZ" sz="1600" b="1" dirty="0" smtClean="0">
                <a:solidFill>
                  <a:schemeClr val="bg1"/>
                </a:solidFill>
                <a:ea typeface="Times New Roman"/>
                <a:cs typeface="Arial" pitchFamily="34" charset="0"/>
              </a:rPr>
              <a:t>303.0499</a:t>
            </a:r>
            <a:endParaRPr lang="cs-CZ" sz="1600" b="1" dirty="0">
              <a:solidFill>
                <a:schemeClr val="bg1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7023255" y="4157038"/>
            <a:ext cx="1484416" cy="553906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cs-CZ" sz="1600" b="1" kern="0" dirty="0" smtClean="0">
                <a:solidFill>
                  <a:schemeClr val="bg1"/>
                </a:solidFill>
              </a:rPr>
              <a:t>XIC</a:t>
            </a:r>
          </a:p>
          <a:p>
            <a:pPr algn="ctr"/>
            <a:r>
              <a:rPr lang="cs-CZ" sz="1600" b="1" kern="0" dirty="0" smtClean="0">
                <a:solidFill>
                  <a:schemeClr val="bg1"/>
                </a:solidFill>
              </a:rPr>
              <a:t>m/z </a:t>
            </a:r>
            <a:r>
              <a:rPr lang="cs-CZ" sz="1600" b="1" dirty="0" smtClean="0">
                <a:solidFill>
                  <a:schemeClr val="bg1"/>
                </a:solidFill>
                <a:ea typeface="Times New Roman"/>
                <a:cs typeface="Arial" pitchFamily="34" charset="0"/>
              </a:rPr>
              <a:t>481,1140</a:t>
            </a:r>
            <a:endParaRPr lang="cs-CZ" sz="1600" b="1" dirty="0">
              <a:solidFill>
                <a:schemeClr val="bg1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7006659" y="2930987"/>
            <a:ext cx="1484416" cy="553906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cs-CZ" sz="1600" b="1" kern="0" dirty="0" smtClean="0">
                <a:solidFill>
                  <a:schemeClr val="bg1"/>
                </a:solidFill>
              </a:rPr>
              <a:t>XIC</a:t>
            </a:r>
          </a:p>
          <a:p>
            <a:pPr algn="ctr"/>
            <a:r>
              <a:rPr lang="cs-CZ" sz="1600" b="1" dirty="0" smtClean="0">
                <a:solidFill>
                  <a:schemeClr val="bg1"/>
                </a:solidFill>
                <a:ea typeface="Times New Roman"/>
                <a:cs typeface="Arial" pitchFamily="34" charset="0"/>
              </a:rPr>
              <a:t>m/z 479,0973</a:t>
            </a:r>
            <a:endParaRPr lang="cs-CZ" sz="1600" b="1" dirty="0">
              <a:solidFill>
                <a:schemeClr val="bg1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66012" y="5422837"/>
            <a:ext cx="807913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400" b="1" dirty="0" err="1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Taxifolin</a:t>
            </a:r>
            <a:endParaRPr lang="cs-CZ" sz="1400" b="1" dirty="0">
              <a:ea typeface="Times New Roman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661330" y="4522632"/>
            <a:ext cx="117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51313"/>
                </a:solidFill>
              </a:rPr>
              <a:t>Silychristin</a:t>
            </a:r>
            <a:endParaRPr lang="en-US" sz="1600" b="1" dirty="0">
              <a:solidFill>
                <a:srgbClr val="F51313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976364" y="4342612"/>
            <a:ext cx="1305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51313"/>
                </a:solidFill>
              </a:rPr>
              <a:t>Silydianin</a:t>
            </a:r>
            <a:endParaRPr lang="en-US" sz="1600" b="1" dirty="0">
              <a:solidFill>
                <a:srgbClr val="F51313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146495" y="4117587"/>
            <a:ext cx="105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51313"/>
                </a:solidFill>
              </a:rPr>
              <a:t>Silybin</a:t>
            </a:r>
            <a:r>
              <a:rPr lang="cs-CZ" sz="1600" b="1" dirty="0" smtClean="0">
                <a:solidFill>
                  <a:srgbClr val="F51313"/>
                </a:solidFill>
              </a:rPr>
              <a:t> A</a:t>
            </a:r>
            <a:endParaRPr lang="en-US" sz="1600" b="1" dirty="0">
              <a:solidFill>
                <a:srgbClr val="F51313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451640" y="4117587"/>
            <a:ext cx="1281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rgbClr val="F51313"/>
                </a:solidFill>
              </a:rPr>
              <a:t>Silybin</a:t>
            </a:r>
            <a:r>
              <a:rPr lang="cs-CZ" sz="1600" b="1" dirty="0" smtClean="0">
                <a:solidFill>
                  <a:srgbClr val="F51313"/>
                </a:solidFill>
              </a:rPr>
              <a:t> B</a:t>
            </a:r>
            <a:endParaRPr lang="en-US" sz="1600" b="1" dirty="0">
              <a:solidFill>
                <a:srgbClr val="F51313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676665" y="4477627"/>
            <a:ext cx="1281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51313"/>
                </a:solidFill>
              </a:rPr>
              <a:t>Isosilybin</a:t>
            </a:r>
            <a:r>
              <a:rPr lang="cs-CZ" sz="1600" b="1" dirty="0" smtClean="0">
                <a:solidFill>
                  <a:srgbClr val="F51313"/>
                </a:solidFill>
              </a:rPr>
              <a:t> A</a:t>
            </a:r>
            <a:endParaRPr lang="en-US" sz="1600" b="1" dirty="0">
              <a:solidFill>
                <a:srgbClr val="F51313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396745" y="4747657"/>
            <a:ext cx="1281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51313"/>
                </a:solidFill>
              </a:rPr>
              <a:t>Isosilybin</a:t>
            </a:r>
            <a:r>
              <a:rPr lang="cs-CZ" sz="1600" b="1" dirty="0" smtClean="0">
                <a:solidFill>
                  <a:srgbClr val="F51313"/>
                </a:solidFill>
              </a:rPr>
              <a:t> A</a:t>
            </a:r>
            <a:endParaRPr lang="en-US" sz="1600" b="1" dirty="0">
              <a:solidFill>
                <a:srgbClr val="F51313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795084" y="2908600"/>
            <a:ext cx="1766317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600" b="1" dirty="0" smtClean="0">
                <a:solidFill>
                  <a:srgbClr val="6BA42C"/>
                </a:solidFill>
                <a:ea typeface="Times New Roman"/>
                <a:cs typeface="Arial" pitchFamily="34" charset="0"/>
              </a:rPr>
              <a:t>2,3-</a:t>
            </a:r>
            <a:r>
              <a:rPr lang="cs-CZ" sz="1600" b="1" dirty="0" err="1" smtClean="0">
                <a:solidFill>
                  <a:srgbClr val="6BA42C"/>
                </a:solidFill>
                <a:ea typeface="Times New Roman"/>
                <a:cs typeface="Arial" pitchFamily="34" charset="0"/>
              </a:rPr>
              <a:t>dehydrosilybin</a:t>
            </a:r>
            <a:endParaRPr lang="cs-CZ" sz="1600" b="1" dirty="0">
              <a:solidFill>
                <a:srgbClr val="6BA42C"/>
              </a:solidFill>
              <a:ea typeface="Times New Roman"/>
              <a:cs typeface="Arial" pitchFamily="34" charset="0"/>
            </a:endParaRPr>
          </a:p>
        </p:txBody>
      </p:sp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29879"/>
              </p:ext>
            </p:extLst>
          </p:nvPr>
        </p:nvGraphicFramePr>
        <p:xfrm>
          <a:off x="187982" y="1718855"/>
          <a:ext cx="2023382" cy="1789133"/>
        </p:xfrm>
        <a:graphic>
          <a:graphicData uri="http://schemas.openxmlformats.org/drawingml/2006/table">
            <a:tbl>
              <a:tblPr/>
              <a:tblGrid>
                <a:gridCol w="985200"/>
                <a:gridCol w="118090"/>
                <a:gridCol w="484578"/>
                <a:gridCol w="435514"/>
              </a:tblGrid>
              <a:tr h="2180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(min)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93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Obdélník 23"/>
          <p:cNvSpPr/>
          <p:nvPr/>
        </p:nvSpPr>
        <p:spPr>
          <a:xfrm>
            <a:off x="296525" y="368659"/>
            <a:ext cx="135015" cy="4500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délník 25"/>
          <p:cNvSpPr/>
          <p:nvPr/>
        </p:nvSpPr>
        <p:spPr>
          <a:xfrm>
            <a:off x="521550" y="323655"/>
            <a:ext cx="86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Optimized</a:t>
            </a:r>
            <a:r>
              <a:rPr lang="cs-CZ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gradient </a:t>
            </a:r>
            <a:r>
              <a:rPr lang="cs-CZ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cs-CZ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U-HPLC-HRMS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/>
          <p:cNvSpPr/>
          <p:nvPr/>
        </p:nvSpPr>
        <p:spPr>
          <a:xfrm>
            <a:off x="3928075" y="2899163"/>
            <a:ext cx="84350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ea typeface="Times New Roman"/>
                <a:cs typeface="Arial" pitchFamily="34" charset="0"/>
              </a:rPr>
              <a:t>[M-H]ˉ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24031" y="2187459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 smtClean="0"/>
              <a:t>TripleTOF</a:t>
            </a:r>
            <a:r>
              <a:rPr lang="cs-CZ" sz="2400" dirty="0" smtClean="0"/>
              <a:t> 5600</a:t>
            </a:r>
            <a:endParaRPr lang="en-US" sz="2400" dirty="0"/>
          </a:p>
        </p:txBody>
      </p:sp>
      <p:sp>
        <p:nvSpPr>
          <p:cNvPr id="25" name="Obdélník 24"/>
          <p:cNvSpPr/>
          <p:nvPr/>
        </p:nvSpPr>
        <p:spPr>
          <a:xfrm>
            <a:off x="737747" y="4182033"/>
            <a:ext cx="8435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ea typeface="Times New Roman"/>
                <a:cs typeface="Arial" pitchFamily="34" charset="0"/>
              </a:rPr>
              <a:t>[M-H]ˉ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737746" y="5359967"/>
            <a:ext cx="8435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cs-CZ" b="1" dirty="0">
                <a:ea typeface="Times New Roman"/>
                <a:cs typeface="Arial" pitchFamily="34" charset="0"/>
              </a:rPr>
              <a:t>[M-H]ˉ</a:t>
            </a:r>
          </a:p>
        </p:txBody>
      </p:sp>
      <p:sp>
        <p:nvSpPr>
          <p:cNvPr id="2" name="Obdélník 1"/>
          <p:cNvSpPr/>
          <p:nvPr/>
        </p:nvSpPr>
        <p:spPr>
          <a:xfrm>
            <a:off x="433665" y="11538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>
                <a:ea typeface="Times New Roman" panose="02020603050405020304" pitchFamily="18" charset="0"/>
              </a:rPr>
              <a:t>Accucore</a:t>
            </a:r>
            <a:r>
              <a:rPr lang="cs-CZ" b="1" baseline="30000" dirty="0" err="1">
                <a:ea typeface="Times New Roman" panose="02020603050405020304" pitchFamily="18" charset="0"/>
              </a:rPr>
              <a:t>TM</a:t>
            </a:r>
            <a:r>
              <a:rPr lang="cs-CZ" b="1" dirty="0" err="1">
                <a:ea typeface="Times New Roman" panose="02020603050405020304" pitchFamily="18" charset="0"/>
              </a:rPr>
              <a:t>aQ</a:t>
            </a:r>
            <a:r>
              <a:rPr lang="cs-CZ" b="1" dirty="0">
                <a:ea typeface="Times New Roman" panose="02020603050405020304" pitchFamily="18" charset="0"/>
              </a:rPr>
              <a:t> (150 x 2.1 mm, 2.6 </a:t>
            </a:r>
            <a:r>
              <a:rPr lang="cs-CZ" b="1" dirty="0" smtClean="0">
                <a:ea typeface="Times New Roman" panose="02020603050405020304" pitchFamily="18" charset="0"/>
              </a:rPr>
              <a:t>µm</a:t>
            </a:r>
            <a:r>
              <a:rPr lang="cs-CZ" b="1" dirty="0">
                <a:ea typeface="Times New Roman" panose="02020603050405020304" pitchFamily="18" charset="0"/>
              </a:rPr>
              <a:t>)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2317214" y="1728132"/>
            <a:ext cx="3415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A: </a:t>
            </a:r>
            <a:r>
              <a:rPr lang="cs-CZ" sz="1600" dirty="0" smtClean="0"/>
              <a:t>H2O:MeOH </a:t>
            </a:r>
            <a:r>
              <a:rPr lang="cs-CZ" sz="1600" dirty="0"/>
              <a:t>(98:2); 10mM </a:t>
            </a:r>
            <a:r>
              <a:rPr lang="cs-CZ" sz="1600" dirty="0" err="1" smtClean="0"/>
              <a:t>ammonium</a:t>
            </a:r>
            <a:r>
              <a:rPr lang="cs-CZ" sz="1600" dirty="0" smtClean="0"/>
              <a:t> </a:t>
            </a:r>
            <a:r>
              <a:rPr lang="cs-CZ" sz="1600" dirty="0" err="1" smtClean="0"/>
              <a:t>acetate</a:t>
            </a:r>
            <a:r>
              <a:rPr lang="cs-CZ" sz="1600" dirty="0" smtClean="0"/>
              <a:t> + </a:t>
            </a:r>
            <a:r>
              <a:rPr lang="cs-CZ" sz="1600" dirty="0"/>
              <a:t>0,2% HCOOH</a:t>
            </a:r>
          </a:p>
          <a:p>
            <a:r>
              <a:rPr lang="cs-CZ" sz="1600" b="1" dirty="0"/>
              <a:t>B: </a:t>
            </a:r>
            <a:r>
              <a:rPr lang="cs-CZ" sz="1600" dirty="0"/>
              <a:t>MeOH:H2O (98:2); 10mM </a:t>
            </a:r>
            <a:r>
              <a:rPr lang="cs-CZ" sz="1600" dirty="0" err="1"/>
              <a:t>ammonium</a:t>
            </a:r>
            <a:r>
              <a:rPr lang="cs-CZ" sz="1600" dirty="0"/>
              <a:t> </a:t>
            </a:r>
            <a:r>
              <a:rPr lang="cs-CZ" sz="1600" dirty="0" err="1"/>
              <a:t>acetate</a:t>
            </a:r>
            <a:r>
              <a:rPr lang="cs-CZ" sz="1600" dirty="0"/>
              <a:t> + </a:t>
            </a:r>
            <a:r>
              <a:rPr lang="cs-CZ" sz="1600" dirty="0" smtClean="0"/>
              <a:t>0,2</a:t>
            </a:r>
            <a:r>
              <a:rPr lang="cs-CZ" sz="1600" dirty="0"/>
              <a:t>% HCOOH</a:t>
            </a:r>
          </a:p>
        </p:txBody>
      </p:sp>
    </p:spTree>
    <p:extLst>
      <p:ext uri="{BB962C8B-B14F-4D97-AF65-F5344CB8AC3E}">
        <p14:creationId xmlns:p14="http://schemas.microsoft.com/office/powerpoint/2010/main" val="41729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368660"/>
            <a:ext cx="8055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Pozitivní zdravotní efekty, zdravotní tvrzení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6525" y="368660"/>
            <a:ext cx="135015" cy="11701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://www.avicenna.cz/media/4/20040916-Sylibum-marian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09165">
            <a:off x="7283013" y="4614378"/>
            <a:ext cx="1026154" cy="217906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51520" y="185382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200" b="1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Povolená zdravotní tvrzení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6525" y="432910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200" b="1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Odmítnutá zdravotní tvrzení </a:t>
            </a:r>
            <a:r>
              <a:rPr lang="cs-CZ" sz="2200" dirty="0" smtClean="0"/>
              <a:t>(pro nedostatek vědeckých důkazů) </a:t>
            </a:r>
            <a:endParaRPr lang="en-US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7275" y="1043735"/>
            <a:ext cx="1632350" cy="9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611560" y="4779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Výrobek Silymarin BIO-C® na zvýšení tvorby mateřského mléka (MILTE ITALIA S.</a:t>
            </a:r>
            <a:r>
              <a:rPr lang="cs-CZ" dirty="0" err="1" smtClean="0"/>
              <a:t>p.a</a:t>
            </a:r>
            <a:r>
              <a:rPr lang="cs-CZ" dirty="0" smtClean="0"/>
              <a:t>.) </a:t>
            </a:r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1016605" y="5544235"/>
            <a:ext cx="457200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„Doporučeno pro zlepšení fyziologické tvorby mateřského mléka během kojení“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Přímá spojovací čára 13"/>
          <p:cNvCxnSpPr/>
          <p:nvPr/>
        </p:nvCxnSpPr>
        <p:spPr>
          <a:xfrm flipV="1">
            <a:off x="611560" y="5364215"/>
            <a:ext cx="5040560" cy="945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flipH="1" flipV="1">
            <a:off x="1376645" y="5499230"/>
            <a:ext cx="4410490" cy="99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752020" y="1988840"/>
            <a:ext cx="2701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EFSA Journal 2010;8(10):1799</a:t>
            </a:r>
            <a:endParaRPr lang="en-US" sz="1600" i="1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431540" y="2393885"/>
          <a:ext cx="6930770" cy="144016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20795"/>
                <a:gridCol w="1871483"/>
                <a:gridCol w="2039077"/>
                <a:gridCol w="1899415"/>
              </a:tblGrid>
              <a:tr h="2337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Složka potraviny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Vztah ke zdraví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Doporučené formulace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3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Silybum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4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marianum</a:t>
                      </a:r>
                      <a:r>
                        <a:rPr lang="cs-CZ" sz="1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L. 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Gaertn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Přispívá k celkové obranyschopnosti člověka vůči externím činidlům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"Zvyšuje fyziologickou rezistenci organismu"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Podmínky 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použití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- 15-15 g celého nebo drceného semene, nebo 10-15 mg/kg/den sušeného extraktu rozděleného ve 2-3 dávkách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8536" y="1088740"/>
            <a:ext cx="138444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vitam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69029"/>
            <a:ext cx="3600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5640" y="1043735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PŘÍRODNÍ = ZDRAVÉ</a:t>
            </a:r>
          </a:p>
          <a:p>
            <a:pPr algn="ctr"/>
            <a:r>
              <a:rPr lang="cs-CZ" sz="72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cs-CZ" sz="7200" b="1" cap="sm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6525" y="368660"/>
            <a:ext cx="135015" cy="11701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270" y="1493785"/>
            <a:ext cx="1632350" cy="9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41730" y="2708920"/>
          <a:ext cx="5175575" cy="207022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175575"/>
              </a:tblGrid>
              <a:tr h="4381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/>
                        <a:t>  Normální </a:t>
                      </a:r>
                      <a:r>
                        <a:rPr lang="cs-CZ" sz="1800" u="none" strike="noStrike" dirty="0"/>
                        <a:t>trávení a funkce jater, pročištění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6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/>
                        <a:t>  Normální </a:t>
                      </a:r>
                      <a:r>
                        <a:rPr lang="cs-CZ" sz="1800" u="none" strike="noStrike" dirty="0"/>
                        <a:t>činnost jater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6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/>
                        <a:t>  Ochrana tkání a buněk proti</a:t>
                      </a:r>
                      <a:r>
                        <a:rPr lang="cs-CZ" sz="1800" u="none" strike="noStrike" baseline="0" dirty="0" smtClean="0"/>
                        <a:t> oxidativnímu stresu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6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/>
                        <a:t>  Normální </a:t>
                      </a:r>
                      <a:r>
                        <a:rPr lang="cs-CZ" sz="1800" u="none" strike="noStrike" dirty="0"/>
                        <a:t>hladina cukru v krvi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6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/>
                        <a:t>  Normální </a:t>
                      </a:r>
                      <a:r>
                        <a:rPr lang="cs-CZ" sz="1800" u="none" strike="noStrike" dirty="0"/>
                        <a:t>činnost srdce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6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/>
                        <a:t>  Přirozená </a:t>
                      </a:r>
                      <a:r>
                        <a:rPr lang="cs-CZ" sz="1800" u="none" strike="noStrike" dirty="0"/>
                        <a:t>obranyschopnost - odolnost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4" descr="http://www.avicenna.cz/media/4/20040916-Sylibum-marian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09165">
            <a:off x="7283013" y="4614378"/>
            <a:ext cx="1026154" cy="217906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51520" y="1853825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b="1" dirty="0" smtClean="0"/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Zdravotní tvrzení na tzv. „on hold“ seznamu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6565" y="5184195"/>
            <a:ext cx="6390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Čeká se na verdikt EFSA – do té doby smějí být užívány výrobci na obalech doplňků stravy, a to i bez bližší specifikace množství silymarinu</a:t>
            </a:r>
            <a:endParaRPr lang="en-US" sz="20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1560" y="323655"/>
            <a:ext cx="8055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Pozitivní biologicky aktivní látky ostropestřce - </a:t>
            </a:r>
            <a:r>
              <a:rPr lang="cs-CZ" sz="3600" b="1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silymarin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31540" y="3429000"/>
          <a:ext cx="4320481" cy="301533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20481"/>
              </a:tblGrid>
              <a:tr h="52829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 smtClean="0"/>
                        <a:t>POPIS NA</a:t>
                      </a:r>
                      <a:r>
                        <a:rPr lang="pl-PL" sz="1600" b="1" u="none" strike="noStrike" baseline="0" dirty="0" smtClean="0"/>
                        <a:t> OBALU VÝROBKU </a:t>
                      </a:r>
                    </a:p>
                    <a:p>
                      <a:pPr algn="ctr" fontAlgn="b"/>
                      <a:r>
                        <a:rPr lang="pl-PL" sz="1600" b="1" u="none" strike="noStrike" dirty="0" smtClean="0"/>
                        <a:t>(deklarováno v 1 </a:t>
                      </a:r>
                      <a:r>
                        <a:rPr lang="pl-PL" sz="1600" b="1" u="none" strike="noStrike" dirty="0"/>
                        <a:t>kapsli)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1232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250 mg </a:t>
                      </a:r>
                      <a:r>
                        <a:rPr lang="pl-PL" sz="1600" u="none" strike="noStrike" dirty="0" smtClean="0"/>
                        <a:t>extraktu </a:t>
                      </a:r>
                      <a:r>
                        <a:rPr lang="cs-CZ" sz="1600" u="none" strike="noStrike" dirty="0" err="1" smtClean="0"/>
                        <a:t>Silybum</a:t>
                      </a:r>
                      <a:r>
                        <a:rPr lang="cs-CZ" sz="1600" u="none" strike="noStrike" dirty="0" smtClean="0"/>
                        <a:t> </a:t>
                      </a:r>
                      <a:r>
                        <a:rPr lang="cs-CZ" sz="1600" u="none" strike="noStrike" dirty="0" err="1" smtClean="0"/>
                        <a:t>marianum</a:t>
                      </a:r>
                      <a:r>
                        <a:rPr lang="pl-PL" sz="1600" u="none" strike="noStrike" dirty="0" smtClean="0"/>
                        <a:t> </a:t>
                      </a:r>
                      <a:r>
                        <a:rPr lang="pl-PL" sz="1600" u="none" strike="noStrike" dirty="0"/>
                        <a:t>s obsahem 70% </a:t>
                      </a:r>
                      <a:r>
                        <a:rPr lang="pl-PL" sz="1600" u="none" strike="noStrike" dirty="0" smtClean="0"/>
                        <a:t>silymarinu (standardizováno)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0584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/>
                        <a:t>390 mg prášku ostropestřce v jedné kapsli s 1,5 % silymarinu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263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/>
                        <a:t>100 mg ostropestřce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141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/>
                        <a:t>104 </a:t>
                      </a:r>
                      <a:r>
                        <a:rPr lang="cs-CZ" sz="1600" u="none" strike="noStrike" dirty="0"/>
                        <a:t>mg směs </a:t>
                      </a:r>
                      <a:r>
                        <a:rPr lang="cs-CZ" sz="1600" u="none" strike="noStrike" dirty="0" err="1"/>
                        <a:t>silymaririnových</a:t>
                      </a:r>
                      <a:r>
                        <a:rPr lang="cs-CZ" sz="1600" u="none" strike="noStrike" dirty="0"/>
                        <a:t> </a:t>
                      </a:r>
                      <a:r>
                        <a:rPr lang="cs-CZ" sz="1600" u="none" strike="noStrike" dirty="0" err="1"/>
                        <a:t>flavonolignanů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41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/>
                        <a:t>140 mg </a:t>
                      </a:r>
                      <a:r>
                        <a:rPr lang="cs-CZ" sz="1600" u="none" strike="noStrike" dirty="0" err="1" smtClean="0"/>
                        <a:t>silybinu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14188"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Zaoblený obdélník 2"/>
          <p:cNvSpPr/>
          <p:nvPr/>
        </p:nvSpPr>
        <p:spPr>
          <a:xfrm>
            <a:off x="5292080" y="4014065"/>
            <a:ext cx="2610290" cy="40504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tedy 175 mg silymarinu</a:t>
            </a:r>
            <a:endParaRPr lang="en-US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5292080" y="4554125"/>
            <a:ext cx="2610290" cy="40504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tedy 5,8 mg silymarinu</a:t>
            </a:r>
            <a:endParaRPr lang="en-US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5427095" y="5094185"/>
            <a:ext cx="2025226" cy="40504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 silymarinu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6525" y="368659"/>
            <a:ext cx="135015" cy="1440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566554" y="413665"/>
            <a:ext cx="805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Silymarin v doplňcích stravy – nejednotná definice a deklarace</a:t>
            </a:r>
            <a:endParaRPr lang="en-US" sz="3600" b="1" cap="smal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4797025" y="4239090"/>
            <a:ext cx="4050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842030" y="4779150"/>
            <a:ext cx="4050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4797025" y="5319210"/>
            <a:ext cx="4050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23855"/>
            <a:ext cx="1506731" cy="103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150" y="1673805"/>
            <a:ext cx="1215135" cy="147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985" y="1943835"/>
            <a:ext cx="1395155" cy="133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2380" y="2618910"/>
            <a:ext cx="893053" cy="12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Přímá spojovací šipka 14"/>
          <p:cNvCxnSpPr/>
          <p:nvPr/>
        </p:nvCxnSpPr>
        <p:spPr>
          <a:xfrm>
            <a:off x="4887035" y="5994285"/>
            <a:ext cx="4050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5472099" y="5769260"/>
            <a:ext cx="2475275" cy="58506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silymarin definován jako silybin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31540" y="2303875"/>
            <a:ext cx="4050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4">
                    <a:lumMod val="75000"/>
                  </a:schemeClr>
                </a:solidFill>
              </a:rPr>
              <a:t>Silymarin = suma stereoizomerů?</a:t>
            </a:r>
          </a:p>
          <a:p>
            <a:r>
              <a:rPr lang="cs-CZ" sz="2200" b="1" dirty="0" smtClean="0">
                <a:solidFill>
                  <a:schemeClr val="accent4">
                    <a:lumMod val="75000"/>
                  </a:schemeClr>
                </a:solidFill>
              </a:rPr>
              <a:t>Silymarin = </a:t>
            </a:r>
            <a:r>
              <a:rPr lang="cs-CZ" sz="2200" b="1" dirty="0" err="1" smtClean="0">
                <a:solidFill>
                  <a:schemeClr val="accent4">
                    <a:lumMod val="75000"/>
                  </a:schemeClr>
                </a:solidFill>
              </a:rPr>
              <a:t>silybin</a:t>
            </a:r>
            <a:r>
              <a:rPr lang="cs-CZ" sz="2200" b="1" dirty="0" smtClean="0">
                <a:solidFill>
                  <a:schemeClr val="accent4">
                    <a:lumMod val="75000"/>
                  </a:schemeClr>
                </a:solidFill>
              </a:rPr>
              <a:t> A?</a:t>
            </a: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1910897316"/>
              </p:ext>
            </p:extLst>
          </p:nvPr>
        </p:nvGraphicFramePr>
        <p:xfrm>
          <a:off x="0" y="2252216"/>
          <a:ext cx="8712460" cy="378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/>
          <p:cNvSpPr/>
          <p:nvPr/>
        </p:nvSpPr>
        <p:spPr>
          <a:xfrm>
            <a:off x="296525" y="368659"/>
            <a:ext cx="135015" cy="1440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566554" y="413665"/>
            <a:ext cx="805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Silymarin in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dietary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supplements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declaration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vs.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true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value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římá spojovací čára 5"/>
          <p:cNvSpPr/>
          <p:nvPr/>
        </p:nvSpPr>
        <p:spPr>
          <a:xfrm>
            <a:off x="922811" y="4266398"/>
            <a:ext cx="5400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Přímá spojovací čára 6"/>
          <p:cNvSpPr/>
          <p:nvPr/>
        </p:nvSpPr>
        <p:spPr>
          <a:xfrm>
            <a:off x="1462871" y="4914165"/>
            <a:ext cx="5400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8" name="Přímá spojovací čára 7"/>
          <p:cNvSpPr/>
          <p:nvPr/>
        </p:nvSpPr>
        <p:spPr>
          <a:xfrm>
            <a:off x="2074224" y="4554125"/>
            <a:ext cx="5400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9" name="Přímá spojovací čára 8"/>
          <p:cNvSpPr/>
          <p:nvPr/>
        </p:nvSpPr>
        <p:spPr>
          <a:xfrm>
            <a:off x="2636785" y="4907795"/>
            <a:ext cx="5400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0" name="Přímá spojovací čára 9"/>
          <p:cNvSpPr/>
          <p:nvPr/>
        </p:nvSpPr>
        <p:spPr>
          <a:xfrm>
            <a:off x="3176845" y="3744035"/>
            <a:ext cx="5400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1" name="Přímá spojovací čára 10"/>
          <p:cNvSpPr/>
          <p:nvPr/>
        </p:nvSpPr>
        <p:spPr>
          <a:xfrm>
            <a:off x="3851920" y="4194085"/>
            <a:ext cx="5400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2" name="Přímá spojovací čára 11"/>
          <p:cNvSpPr/>
          <p:nvPr/>
        </p:nvSpPr>
        <p:spPr>
          <a:xfrm>
            <a:off x="4346975" y="2663915"/>
            <a:ext cx="5400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3" name="Přímá spojovací čára 12"/>
          <p:cNvSpPr/>
          <p:nvPr/>
        </p:nvSpPr>
        <p:spPr>
          <a:xfrm>
            <a:off x="5472100" y="5409220"/>
            <a:ext cx="5400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4" name="Přímá spojovací čára 13"/>
          <p:cNvSpPr/>
          <p:nvPr/>
        </p:nvSpPr>
        <p:spPr>
          <a:xfrm>
            <a:off x="7677345" y="4149080"/>
            <a:ext cx="5400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237324" y="2753925"/>
            <a:ext cx="2700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dirty="0" err="1" smtClean="0">
                <a:solidFill>
                  <a:srgbClr val="FF0000"/>
                </a:solidFill>
              </a:rPr>
              <a:t>Declared</a:t>
            </a:r>
            <a:r>
              <a:rPr lang="cs-CZ" sz="2200" b="1" i="1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amount</a:t>
            </a:r>
            <a:r>
              <a:rPr lang="cs-CZ" sz="2200" b="1" i="1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of</a:t>
            </a:r>
            <a:r>
              <a:rPr lang="cs-CZ" sz="2200" b="1" i="1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silymarin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1444153" y="3609020"/>
            <a:ext cx="4568007" cy="65737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2614284" y="3654025"/>
            <a:ext cx="3577896" cy="704561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3491880" y="3383995"/>
            <a:ext cx="2745305" cy="225025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4572000" y="3654025"/>
            <a:ext cx="2160242" cy="495055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 flipV="1">
            <a:off x="4752020" y="2798930"/>
            <a:ext cx="1395155" cy="315035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6012160" y="3609020"/>
            <a:ext cx="990110" cy="1530171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7272300" y="3564015"/>
            <a:ext cx="360040" cy="495055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2231740" y="1853825"/>
            <a:ext cx="6570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200" dirty="0" err="1" smtClean="0"/>
              <a:t>Dietary</a:t>
            </a:r>
            <a:r>
              <a:rPr lang="cs-CZ" sz="2200" dirty="0" smtClean="0"/>
              <a:t> </a:t>
            </a:r>
            <a:r>
              <a:rPr lang="cs-CZ" sz="2200" dirty="0" err="1" smtClean="0"/>
              <a:t>supplements</a:t>
            </a:r>
            <a:r>
              <a:rPr lang="cs-CZ" sz="2200" dirty="0" smtClean="0"/>
              <a:t> – </a:t>
            </a:r>
            <a:r>
              <a:rPr lang="cs-CZ" sz="2200" dirty="0" err="1" smtClean="0"/>
              <a:t>capsules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powdered</a:t>
            </a:r>
            <a:r>
              <a:rPr lang="cs-CZ" sz="2200" dirty="0" smtClean="0"/>
              <a:t> and </a:t>
            </a:r>
            <a:r>
              <a:rPr lang="cs-CZ" sz="2200" dirty="0" err="1" smtClean="0"/>
              <a:t>oily</a:t>
            </a:r>
            <a:r>
              <a:rPr lang="cs-CZ" sz="2200" dirty="0" smtClean="0"/>
              <a:t> </a:t>
            </a:r>
            <a:r>
              <a:rPr lang="cs-CZ" sz="2200" dirty="0" err="1" smtClean="0"/>
              <a:t>extract</a:t>
            </a:r>
            <a:r>
              <a:rPr lang="cs-CZ" sz="2200" dirty="0" smtClean="0"/>
              <a:t>, 2015</a:t>
            </a:r>
            <a:endParaRPr lang="en-US" sz="2200" dirty="0" smtClean="0"/>
          </a:p>
          <a:p>
            <a:pPr algn="r"/>
            <a:endParaRPr lang="en-US" sz="22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8886" y="2252216"/>
            <a:ext cx="1053847" cy="48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811" y="2327813"/>
            <a:ext cx="657852" cy="1078684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953" y="2778458"/>
            <a:ext cx="1151845" cy="926999"/>
          </a:xfrm>
          <a:prstGeom prst="rect">
            <a:avLst/>
          </a:prstGeom>
        </p:spPr>
      </p:pic>
      <p:sp>
        <p:nvSpPr>
          <p:cNvPr id="30" name="Levá složená závorka 29"/>
          <p:cNvSpPr/>
          <p:nvPr/>
        </p:nvSpPr>
        <p:spPr>
          <a:xfrm rot="16200000">
            <a:off x="2587813" y="4025954"/>
            <a:ext cx="367970" cy="40671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vá složená závorka 30"/>
          <p:cNvSpPr/>
          <p:nvPr/>
        </p:nvSpPr>
        <p:spPr>
          <a:xfrm rot="16200000">
            <a:off x="6409064" y="4439353"/>
            <a:ext cx="367970" cy="32487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délník 31"/>
          <p:cNvSpPr/>
          <p:nvPr/>
        </p:nvSpPr>
        <p:spPr>
          <a:xfrm>
            <a:off x="1380292" y="6175234"/>
            <a:ext cx="319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Capsules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with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powdered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extract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163064" y="6175234"/>
            <a:ext cx="256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Capsules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with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oily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extract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6555" y="503675"/>
            <a:ext cx="805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Silymarin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milk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thistle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oils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6525" y="368659"/>
            <a:ext cx="135015" cy="10351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biocare.sk/images/uploads/pestrec-mariansky-ol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889" y="2545398"/>
            <a:ext cx="412733" cy="1395155"/>
          </a:xfrm>
          <a:prstGeom prst="rect">
            <a:avLst/>
          </a:prstGeom>
          <a:noFill/>
        </p:spPr>
      </p:pic>
      <p:pic>
        <p:nvPicPr>
          <p:cNvPr id="5" name="Picture 4" descr="http://im9.cz/iR/importprodukt-orig/075/07598e24d525e72363a3c63c15f31383--mmf25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746" y="2261955"/>
            <a:ext cx="1211120" cy="1211120"/>
          </a:xfrm>
          <a:prstGeom prst="rect">
            <a:avLst/>
          </a:prstGeom>
          <a:noFill/>
        </p:spPr>
      </p:pic>
      <p:pic>
        <p:nvPicPr>
          <p:cNvPr id="6" name="Picture 6" descr="http://varimezdrave.cz/wp-content/uploads/2010/03/ostropestrec-cis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235" y="1088740"/>
            <a:ext cx="2205245" cy="2205245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7" name="Graf 6"/>
          <p:cNvGraphicFramePr/>
          <p:nvPr/>
        </p:nvGraphicFramePr>
        <p:xfrm>
          <a:off x="386535" y="1583795"/>
          <a:ext cx="3870430" cy="225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f 7"/>
          <p:cNvGraphicFramePr/>
          <p:nvPr/>
        </p:nvGraphicFramePr>
        <p:xfrm>
          <a:off x="2456765" y="3519010"/>
          <a:ext cx="6435715" cy="333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6102170" y="536421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6BA42C"/>
                </a:solidFill>
              </a:rPr>
              <a:t>17 360</a:t>
            </a:r>
            <a:endParaRPr lang="en-US" sz="1400" b="1" dirty="0">
              <a:solidFill>
                <a:srgbClr val="6BA42C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37285" y="383404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6BA42C"/>
                </a:solidFill>
              </a:rPr>
              <a:t>251 000</a:t>
            </a:r>
            <a:endParaRPr lang="en-US" sz="1400" b="1" dirty="0">
              <a:solidFill>
                <a:srgbClr val="6BA42C"/>
              </a:solidFill>
            </a:endParaRPr>
          </a:p>
        </p:txBody>
      </p:sp>
      <p:cxnSp>
        <p:nvCxnSpPr>
          <p:cNvPr id="11" name="Přímá spojovací šipka 10"/>
          <p:cNvCxnSpPr>
            <a:stCxn id="13" idx="4"/>
          </p:cNvCxnSpPr>
          <p:nvPr/>
        </p:nvCxnSpPr>
        <p:spPr>
          <a:xfrm>
            <a:off x="2546775" y="3879050"/>
            <a:ext cx="1620180" cy="1845204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761910" y="3654025"/>
            <a:ext cx="1620180" cy="2025224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521550" y="1493785"/>
            <a:ext cx="4050450" cy="23852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318519" y="4471662"/>
            <a:ext cx="28719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HEALTH CLAIMS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</a:rPr>
              <a:t>declared</a:t>
            </a:r>
            <a:r>
              <a:rPr lang="cs-CZ" sz="2200" b="1" dirty="0" smtClean="0">
                <a:solidFill>
                  <a:srgbClr val="FF0000"/>
                </a:solidFill>
              </a:rPr>
              <a:t>: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…..Positively affects the liver…..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…..protects the liver…..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460336" y="3464712"/>
            <a:ext cx="855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Oil</a:t>
            </a:r>
            <a:r>
              <a:rPr lang="cs-CZ" b="1" dirty="0" smtClean="0"/>
              <a:t> 1</a:t>
            </a:r>
            <a:endParaRPr lang="en-US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506952" y="3453323"/>
            <a:ext cx="855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Oil</a:t>
            </a:r>
            <a:r>
              <a:rPr lang="cs-CZ" b="1" dirty="0" smtClean="0"/>
              <a:t> 2</a:t>
            </a:r>
            <a:endParaRPr lang="en-US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815136" y="6101687"/>
            <a:ext cx="855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Oil</a:t>
            </a:r>
            <a:r>
              <a:rPr lang="cs-CZ" b="1" dirty="0" smtClean="0"/>
              <a:t> 1</a:t>
            </a:r>
            <a:endParaRPr lang="en-US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861752" y="6090298"/>
            <a:ext cx="855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Oil</a:t>
            </a:r>
            <a:r>
              <a:rPr lang="cs-CZ" b="1" dirty="0" smtClean="0"/>
              <a:t> 2</a:t>
            </a:r>
            <a:endParaRPr lang="en-US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877146" y="6094428"/>
            <a:ext cx="11926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/>
              <a:t>Oily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capsules</a:t>
            </a:r>
            <a:endParaRPr lang="cs-CZ" sz="1600" b="1" dirty="0" smtClean="0"/>
          </a:p>
          <a:p>
            <a:pPr algn="ctr"/>
            <a:endParaRPr lang="en-US" sz="16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128441" y="6094427"/>
            <a:ext cx="1192632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/>
              <a:t>Powdered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capsules</a:t>
            </a:r>
            <a:endParaRPr lang="cs-CZ" sz="1100" b="1" dirty="0" smtClean="0"/>
          </a:p>
          <a:p>
            <a:pPr algn="ctr"/>
            <a:endParaRPr lang="en-US" sz="11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436984" y="1350350"/>
            <a:ext cx="2700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dirty="0" smtClean="0">
                <a:solidFill>
                  <a:srgbClr val="FF0000"/>
                </a:solidFill>
              </a:rPr>
              <a:t>No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declaration</a:t>
            </a:r>
            <a:r>
              <a:rPr lang="cs-CZ" sz="2200" b="1" i="1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of</a:t>
            </a:r>
            <a:r>
              <a:rPr lang="cs-CZ" sz="2200" b="1" i="1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silymarin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slavikoe\Documents\IGA\2014-2015\BADATELSKA\podklady\foto_caje_souhr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76" y="608146"/>
            <a:ext cx="3393886" cy="2590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365811"/>
              </p:ext>
            </p:extLst>
          </p:nvPr>
        </p:nvGraphicFramePr>
        <p:xfrm>
          <a:off x="161510" y="2033845"/>
          <a:ext cx="8712460" cy="414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601668" y="2344524"/>
            <a:ext cx="2700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dirty="0" smtClean="0">
                <a:solidFill>
                  <a:srgbClr val="FF0000"/>
                </a:solidFill>
              </a:rPr>
              <a:t>No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declaration</a:t>
            </a:r>
            <a:r>
              <a:rPr lang="cs-CZ" sz="2200" b="1" i="1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of</a:t>
            </a:r>
            <a:r>
              <a:rPr lang="cs-CZ" sz="2200" b="1" i="1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silymarin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57165" y="3113965"/>
            <a:ext cx="2700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200" b="1" i="1" dirty="0" err="1" smtClean="0">
                <a:solidFill>
                  <a:srgbClr val="FF0000"/>
                </a:solidFill>
              </a:rPr>
              <a:t>Declared</a:t>
            </a:r>
            <a:r>
              <a:rPr lang="cs-CZ" sz="2200" b="1" i="1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amount</a:t>
            </a:r>
            <a:r>
              <a:rPr lang="cs-CZ" sz="2200" b="1" i="1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of</a:t>
            </a:r>
            <a:r>
              <a:rPr lang="cs-CZ" sz="2200" b="1" i="1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silymarin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6" name="Přímá spojovací čára 13"/>
          <p:cNvSpPr/>
          <p:nvPr/>
        </p:nvSpPr>
        <p:spPr>
          <a:xfrm>
            <a:off x="7800702" y="4284095"/>
            <a:ext cx="5400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cxnSp>
        <p:nvCxnSpPr>
          <p:cNvPr id="7" name="Přímá spojovací šipka 22"/>
          <p:cNvCxnSpPr/>
          <p:nvPr/>
        </p:nvCxnSpPr>
        <p:spPr>
          <a:xfrm flipH="1">
            <a:off x="8217405" y="3883406"/>
            <a:ext cx="123358" cy="310679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89057" y="448104"/>
            <a:ext cx="472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Silymarin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milk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thistle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teas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96525" y="530711"/>
            <a:ext cx="135015" cy="10351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Přímá spojovací šipka 21"/>
          <p:cNvCxnSpPr/>
          <p:nvPr/>
        </p:nvCxnSpPr>
        <p:spPr>
          <a:xfrm>
            <a:off x="3806915" y="2798930"/>
            <a:ext cx="3555395" cy="2295255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21"/>
          <p:cNvCxnSpPr/>
          <p:nvPr/>
        </p:nvCxnSpPr>
        <p:spPr>
          <a:xfrm>
            <a:off x="3806915" y="3002541"/>
            <a:ext cx="2700301" cy="2091644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21"/>
          <p:cNvCxnSpPr/>
          <p:nvPr/>
        </p:nvCxnSpPr>
        <p:spPr>
          <a:xfrm>
            <a:off x="4031940" y="3317576"/>
            <a:ext cx="2025225" cy="1868796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1"/>
          <p:cNvCxnSpPr/>
          <p:nvPr/>
        </p:nvCxnSpPr>
        <p:spPr>
          <a:xfrm flipH="1">
            <a:off x="1755355" y="3198225"/>
            <a:ext cx="296365" cy="1547716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1"/>
          <p:cNvCxnSpPr/>
          <p:nvPr/>
        </p:nvCxnSpPr>
        <p:spPr>
          <a:xfrm>
            <a:off x="3054998" y="3024901"/>
            <a:ext cx="218709" cy="1079174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1"/>
          <p:cNvCxnSpPr/>
          <p:nvPr/>
        </p:nvCxnSpPr>
        <p:spPr>
          <a:xfrm>
            <a:off x="3286341" y="3002541"/>
            <a:ext cx="359224" cy="315035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1"/>
          <p:cNvCxnSpPr/>
          <p:nvPr/>
        </p:nvCxnSpPr>
        <p:spPr>
          <a:xfrm flipH="1">
            <a:off x="2501770" y="3183650"/>
            <a:ext cx="21554" cy="240994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aoblený obdélník 7"/>
          <p:cNvSpPr/>
          <p:nvPr/>
        </p:nvSpPr>
        <p:spPr>
          <a:xfrm>
            <a:off x="2951818" y="4983702"/>
            <a:ext cx="4680520" cy="4596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Transfer into the infusion is 1 up to 4%.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7"/>
          <p:cNvGrpSpPr/>
          <p:nvPr/>
        </p:nvGrpSpPr>
        <p:grpSpPr>
          <a:xfrm>
            <a:off x="5517105" y="3924055"/>
            <a:ext cx="3096344" cy="2703140"/>
            <a:chOff x="467544" y="2181342"/>
            <a:chExt cx="3635334" cy="3046527"/>
          </a:xfrm>
          <a:solidFill>
            <a:schemeClr val="bg1"/>
          </a:solidFill>
        </p:grpSpPr>
        <p:pic>
          <p:nvPicPr>
            <p:cNvPr id="3" name="Obrázek 2" descr="UPLC-QTRA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2181342"/>
              <a:ext cx="3635334" cy="244779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Obdélník 3"/>
            <p:cNvSpPr/>
            <p:nvPr/>
          </p:nvSpPr>
          <p:spPr>
            <a:xfrm>
              <a:off x="539552" y="4653136"/>
              <a:ext cx="3324369" cy="41624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atin typeface="+mn-lt"/>
                <a:cs typeface="+mn-cs"/>
              </a:endParaRPr>
            </a:p>
          </p:txBody>
        </p:sp>
        <p:sp>
          <p:nvSpPr>
            <p:cNvPr id="5" name="Obdélník 4"/>
            <p:cNvSpPr/>
            <p:nvPr/>
          </p:nvSpPr>
          <p:spPr>
            <a:xfrm>
              <a:off x="2498625" y="4811620"/>
              <a:ext cx="1604253" cy="4162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5500 </a:t>
              </a:r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QTRAP</a:t>
              </a:r>
              <a:endParaRPr lang="en-US" b="1" dirty="0">
                <a:latin typeface="+mn-lt"/>
                <a:cs typeface="+mn-cs"/>
              </a:endParaRPr>
            </a:p>
          </p:txBody>
        </p:sp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3" y="278650"/>
            <a:ext cx="9123957" cy="32988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1466" y="818710"/>
            <a:ext cx="3650514" cy="7989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6595" y="4988060"/>
            <a:ext cx="3215869" cy="13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6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kupina 54"/>
          <p:cNvGrpSpPr/>
          <p:nvPr/>
        </p:nvGrpSpPr>
        <p:grpSpPr>
          <a:xfrm>
            <a:off x="228514" y="2653100"/>
            <a:ext cx="6975775" cy="1035113"/>
            <a:chOff x="251520" y="1538790"/>
            <a:chExt cx="6975775" cy="1035113"/>
          </a:xfrm>
        </p:grpSpPr>
        <p:grpSp>
          <p:nvGrpSpPr>
            <p:cNvPr id="16" name="Skupina 8"/>
            <p:cNvGrpSpPr/>
            <p:nvPr/>
          </p:nvGrpSpPr>
          <p:grpSpPr>
            <a:xfrm>
              <a:off x="251520" y="1538790"/>
              <a:ext cx="6943823" cy="993277"/>
              <a:chOff x="827584" y="2507732"/>
              <a:chExt cx="7632848" cy="1209301"/>
            </a:xfrm>
          </p:grpSpPr>
          <p:pic>
            <p:nvPicPr>
              <p:cNvPr id="10" name="Obrázek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2507732"/>
                <a:ext cx="1391200" cy="1209300"/>
              </a:xfrm>
              <a:prstGeom prst="rect">
                <a:avLst/>
              </a:prstGeom>
            </p:spPr>
          </p:pic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105" y="2507733"/>
                <a:ext cx="1512168" cy="1209300"/>
              </a:xfrm>
              <a:prstGeom prst="rect">
                <a:avLst/>
              </a:prstGeom>
            </p:spPr>
          </p:pic>
          <p:pic>
            <p:nvPicPr>
              <p:cNvPr id="12" name="Obrázek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972"/>
              <a:stretch/>
            </p:blipFill>
            <p:spPr>
              <a:xfrm>
                <a:off x="7082383" y="2507732"/>
                <a:ext cx="1378049" cy="1209300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1920" y="2507732"/>
                <a:ext cx="1584176" cy="1209300"/>
              </a:xfrm>
              <a:prstGeom prst="rect">
                <a:avLst/>
              </a:prstGeom>
            </p:spPr>
          </p:pic>
          <p:pic>
            <p:nvPicPr>
              <p:cNvPr id="14" name="Obrázek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1543" y="2507732"/>
                <a:ext cx="1488369" cy="1209300"/>
              </a:xfrm>
              <a:prstGeom prst="rect">
                <a:avLst/>
              </a:prstGeom>
            </p:spPr>
          </p:pic>
        </p:grpSp>
        <p:sp>
          <p:nvSpPr>
            <p:cNvPr id="31" name="Obdélník 30"/>
            <p:cNvSpPr/>
            <p:nvPr/>
          </p:nvSpPr>
          <p:spPr>
            <a:xfrm>
              <a:off x="296525" y="2303875"/>
              <a:ext cx="1260140" cy="270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US" sz="1300" b="1" smtClean="0"/>
                <a:t>Red Clover</a:t>
              </a:r>
              <a:endParaRPr lang="en-US" sz="1300" b="1"/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1601670" y="2303874"/>
              <a:ext cx="1395155" cy="270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St. John‘s Wort</a:t>
              </a:r>
              <a:endParaRPr lang="en-US" sz="1300" b="1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3739408" y="2303875"/>
              <a:ext cx="742582" cy="2475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Soy</a:t>
              </a:r>
              <a:endParaRPr lang="en-US" sz="1300" b="1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5157065" y="2348880"/>
              <a:ext cx="76508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Flax</a:t>
              </a:r>
              <a:endParaRPr lang="en-US" sz="1300" b="1"/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5967155" y="2348880"/>
              <a:ext cx="1260140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dirty="0" smtClean="0"/>
                <a:t>Black </a:t>
              </a:r>
              <a:r>
                <a:rPr lang="en-US" sz="1300" b="1" dirty="0" err="1" smtClean="0"/>
                <a:t>Cohosh</a:t>
              </a:r>
              <a:r>
                <a:rPr lang="en-US" sz="1300" b="1" dirty="0" smtClean="0"/>
                <a:t> </a:t>
              </a:r>
              <a:endParaRPr lang="en-US" sz="1300" b="1" dirty="0"/>
            </a:p>
          </p:txBody>
        </p:sp>
      </p:grpSp>
      <p:grpSp>
        <p:nvGrpSpPr>
          <p:cNvPr id="19" name="Skupina 53"/>
          <p:cNvGrpSpPr/>
          <p:nvPr/>
        </p:nvGrpSpPr>
        <p:grpSpPr>
          <a:xfrm>
            <a:off x="228514" y="1437965"/>
            <a:ext cx="2835315" cy="981110"/>
            <a:chOff x="206515" y="3077961"/>
            <a:chExt cx="2835315" cy="981110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077961"/>
              <a:ext cx="1268379" cy="936104"/>
            </a:xfrm>
            <a:prstGeom prst="rect">
              <a:avLst/>
            </a:prstGeom>
          </p:spPr>
        </p:pic>
        <p:pic>
          <p:nvPicPr>
            <p:cNvPr id="38" name="Obrázek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99" y="3077961"/>
              <a:ext cx="1374421" cy="936104"/>
            </a:xfrm>
            <a:prstGeom prst="rect">
              <a:avLst/>
            </a:prstGeom>
          </p:spPr>
        </p:pic>
        <p:sp>
          <p:nvSpPr>
            <p:cNvPr id="39" name="Obdélník 38"/>
            <p:cNvSpPr/>
            <p:nvPr/>
          </p:nvSpPr>
          <p:spPr>
            <a:xfrm>
              <a:off x="206515" y="3789041"/>
              <a:ext cx="1215135" cy="234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dirty="0" smtClean="0"/>
                <a:t>Milk Thistle</a:t>
              </a:r>
              <a:endParaRPr lang="en-US" sz="1300" b="1" dirty="0"/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1511660" y="3789041"/>
              <a:ext cx="1530170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dirty="0" smtClean="0"/>
                <a:t>Milk Thistle seeds</a:t>
              </a:r>
              <a:endParaRPr lang="en-US" sz="1300" b="1" dirty="0"/>
            </a:p>
          </p:txBody>
        </p:sp>
      </p:grpSp>
      <p:grpSp>
        <p:nvGrpSpPr>
          <p:cNvPr id="22" name="Skupina 55"/>
          <p:cNvGrpSpPr/>
          <p:nvPr/>
        </p:nvGrpSpPr>
        <p:grpSpPr>
          <a:xfrm>
            <a:off x="93499" y="4055450"/>
            <a:ext cx="8730970" cy="2005940"/>
            <a:chOff x="116505" y="4663420"/>
            <a:chExt cx="8730970" cy="2005940"/>
          </a:xfrm>
        </p:grpSpPr>
        <p:grpSp>
          <p:nvGrpSpPr>
            <p:cNvPr id="24" name="Skupina 36"/>
            <p:cNvGrpSpPr/>
            <p:nvPr/>
          </p:nvGrpSpPr>
          <p:grpSpPr>
            <a:xfrm>
              <a:off x="206515" y="4663420"/>
              <a:ext cx="8595955" cy="2005940"/>
              <a:chOff x="206515" y="4663420"/>
              <a:chExt cx="8595955" cy="2005940"/>
            </a:xfrm>
          </p:grpSpPr>
          <p:pic>
            <p:nvPicPr>
              <p:cNvPr id="17" name="Obrázek 1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3" r="9975"/>
              <a:stretch>
                <a:fillRect/>
              </a:stretch>
            </p:blipFill>
            <p:spPr>
              <a:xfrm>
                <a:off x="1511660" y="4663420"/>
                <a:ext cx="1125125" cy="970824"/>
              </a:xfrm>
              <a:prstGeom prst="rect">
                <a:avLst/>
              </a:prstGeom>
            </p:spPr>
          </p:pic>
          <p:pic>
            <p:nvPicPr>
              <p:cNvPr id="18" name="Obrázek 1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152"/>
              <a:stretch>
                <a:fillRect/>
              </a:stretch>
            </p:blipFill>
            <p:spPr>
              <a:xfrm>
                <a:off x="2681790" y="4663421"/>
                <a:ext cx="1035115" cy="970824"/>
              </a:xfrm>
              <a:prstGeom prst="rect">
                <a:avLst/>
              </a:prstGeom>
            </p:spPr>
          </p:pic>
          <p:pic>
            <p:nvPicPr>
              <p:cNvPr id="20" name="Obrázek 1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622" r="2212"/>
              <a:stretch>
                <a:fillRect/>
              </a:stretch>
            </p:blipFill>
            <p:spPr>
              <a:xfrm>
                <a:off x="206515" y="4663420"/>
                <a:ext cx="1260140" cy="970824"/>
              </a:xfrm>
              <a:prstGeom prst="rect">
                <a:avLst/>
              </a:prstGeom>
            </p:spPr>
          </p:pic>
          <p:pic>
            <p:nvPicPr>
              <p:cNvPr id="21" name="Obrázek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8" r="6452"/>
              <a:stretch>
                <a:fillRect/>
              </a:stretch>
            </p:blipFill>
            <p:spPr>
              <a:xfrm>
                <a:off x="3761910" y="4663422"/>
                <a:ext cx="1170130" cy="970822"/>
              </a:xfrm>
              <a:prstGeom prst="rect">
                <a:avLst/>
              </a:prstGeom>
            </p:spPr>
          </p:pic>
          <p:pic>
            <p:nvPicPr>
              <p:cNvPr id="23" name="Picture 185" descr="http://ecoki.com/wp-content/uploads/oranges-on-tree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27913"/>
              <a:stretch>
                <a:fillRect/>
              </a:stretch>
            </p:blipFill>
            <p:spPr bwMode="auto">
              <a:xfrm>
                <a:off x="251520" y="5679250"/>
                <a:ext cx="900100" cy="970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7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5030" t="13328" r="489" b="7766"/>
              <a:stretch>
                <a:fillRect/>
              </a:stretch>
            </p:blipFill>
            <p:spPr bwMode="auto">
              <a:xfrm>
                <a:off x="7272300" y="5679250"/>
                <a:ext cx="1305145" cy="99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78" descr="Turmeric (Curcuma domestica), herbal treatment for Alzheimer disease">
                <a:hlinkClick r:id="rId16"/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196625" y="5679250"/>
                <a:ext cx="1215135" cy="979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74" descr="http://www.pms-relief.org/images/black_cohosh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456765" y="5679250"/>
                <a:ext cx="1035115" cy="979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Obrázek 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6803" y="4663422"/>
                <a:ext cx="1240382" cy="970822"/>
              </a:xfrm>
              <a:prstGeom prst="rect">
                <a:avLst/>
              </a:prstGeom>
            </p:spPr>
          </p:pic>
          <p:pic>
            <p:nvPicPr>
              <p:cNvPr id="3" name="Obrázek 2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654"/>
              <a:stretch>
                <a:fillRect/>
              </a:stretch>
            </p:blipFill>
            <p:spPr>
              <a:xfrm>
                <a:off x="3536885" y="5679250"/>
                <a:ext cx="1305145" cy="983374"/>
              </a:xfrm>
              <a:prstGeom prst="rect">
                <a:avLst/>
              </a:prstGeom>
            </p:spPr>
          </p:pic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7035" y="5670523"/>
                <a:ext cx="1125125" cy="983373"/>
              </a:xfrm>
              <a:prstGeom prst="rect">
                <a:avLst/>
              </a:prstGeom>
            </p:spPr>
          </p:pic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43" r="11058"/>
              <a:stretch>
                <a:fillRect/>
              </a:stretch>
            </p:blipFill>
            <p:spPr>
              <a:xfrm>
                <a:off x="6057165" y="5679250"/>
                <a:ext cx="1170130" cy="990110"/>
              </a:xfrm>
              <a:prstGeom prst="rect">
                <a:avLst/>
              </a:prstGeom>
            </p:spPr>
          </p:pic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8041" y="4663423"/>
                <a:ext cx="1294429" cy="970822"/>
              </a:xfrm>
              <a:prstGeom prst="rect">
                <a:avLst/>
              </a:prstGeom>
            </p:spPr>
          </p:pic>
          <p:pic>
            <p:nvPicPr>
              <p:cNvPr id="30" name="Obrázek 2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7076" y="4663422"/>
                <a:ext cx="1155244" cy="970822"/>
              </a:xfrm>
              <a:prstGeom prst="rect">
                <a:avLst/>
              </a:prstGeom>
            </p:spPr>
          </p:pic>
        </p:grpSp>
        <p:sp>
          <p:nvSpPr>
            <p:cNvPr id="36" name="Obdélník 35"/>
            <p:cNvSpPr/>
            <p:nvPr/>
          </p:nvSpPr>
          <p:spPr>
            <a:xfrm>
              <a:off x="2321750" y="6489340"/>
              <a:ext cx="1260140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Black Cohosh </a:t>
              </a:r>
              <a:endParaRPr lang="en-US" sz="1300" b="1"/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116505" y="5229200"/>
              <a:ext cx="1395156" cy="405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r"/>
              <a:r>
                <a:rPr lang="en-US" sz="1300" b="1" smtClean="0"/>
                <a:t>Green                  Barley/ Wheat</a:t>
              </a:r>
              <a:endParaRPr lang="en-US" sz="1300" b="1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1556665" y="5454225"/>
              <a:ext cx="1170130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Nettle</a:t>
              </a:r>
              <a:endParaRPr lang="en-US" sz="1300" b="1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2636785" y="5454225"/>
              <a:ext cx="112512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Goji</a:t>
              </a:r>
              <a:endParaRPr lang="en-US" sz="1300" b="1"/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3851920" y="5454225"/>
              <a:ext cx="112512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Yucca</a:t>
              </a:r>
              <a:endParaRPr lang="en-US" sz="1300" b="1"/>
            </a:p>
          </p:txBody>
        </p:sp>
        <p:sp>
          <p:nvSpPr>
            <p:cNvPr id="45" name="Obdélník 44"/>
            <p:cNvSpPr/>
            <p:nvPr/>
          </p:nvSpPr>
          <p:spPr>
            <a:xfrm>
              <a:off x="5157065" y="5454225"/>
              <a:ext cx="112512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Acerola</a:t>
              </a:r>
              <a:endParaRPr lang="en-US" sz="1300" b="1"/>
            </a:p>
          </p:txBody>
        </p:sp>
        <p:sp>
          <p:nvSpPr>
            <p:cNvPr id="46" name="Obdélník 45"/>
            <p:cNvSpPr/>
            <p:nvPr/>
          </p:nvSpPr>
          <p:spPr>
            <a:xfrm>
              <a:off x="6372200" y="5454225"/>
              <a:ext cx="112512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Magnolia</a:t>
              </a:r>
              <a:endParaRPr lang="en-US" sz="1300" b="1"/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7722350" y="5454225"/>
              <a:ext cx="112512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Guarana</a:t>
              </a:r>
              <a:endParaRPr lang="en-US" sz="1300" b="1"/>
            </a:p>
          </p:txBody>
        </p:sp>
        <p:sp>
          <p:nvSpPr>
            <p:cNvPr id="48" name="Obdélník 47"/>
            <p:cNvSpPr/>
            <p:nvPr/>
          </p:nvSpPr>
          <p:spPr>
            <a:xfrm>
              <a:off x="296524" y="6444335"/>
              <a:ext cx="900101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Orange</a:t>
              </a:r>
              <a:endParaRPr lang="en-US" sz="1300" b="1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1151620" y="6444335"/>
              <a:ext cx="1305146" cy="225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Tumeric</a:t>
              </a:r>
              <a:endParaRPr lang="en-US" sz="1300" b="1"/>
            </a:p>
          </p:txBody>
        </p:sp>
        <p:sp>
          <p:nvSpPr>
            <p:cNvPr id="50" name="Obdélník 49"/>
            <p:cNvSpPr/>
            <p:nvPr/>
          </p:nvSpPr>
          <p:spPr>
            <a:xfrm>
              <a:off x="2996825" y="6489340"/>
              <a:ext cx="193521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Bacopa Monnieri</a:t>
              </a:r>
              <a:endParaRPr lang="en-US" sz="1300" b="1"/>
            </a:p>
          </p:txBody>
        </p:sp>
        <p:sp>
          <p:nvSpPr>
            <p:cNvPr id="51" name="Obdélník 50"/>
            <p:cNvSpPr/>
            <p:nvPr/>
          </p:nvSpPr>
          <p:spPr>
            <a:xfrm>
              <a:off x="4662010" y="6489340"/>
              <a:ext cx="1440160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Chinese Jujube</a:t>
              </a:r>
              <a:endParaRPr lang="en-US" sz="1300" b="1"/>
            </a:p>
          </p:txBody>
        </p:sp>
        <p:sp>
          <p:nvSpPr>
            <p:cNvPr id="52" name="Obdélník 51"/>
            <p:cNvSpPr/>
            <p:nvPr/>
          </p:nvSpPr>
          <p:spPr>
            <a:xfrm>
              <a:off x="5832140" y="6489340"/>
              <a:ext cx="1440160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Green Tea Leaf</a:t>
              </a:r>
              <a:endParaRPr lang="en-US" sz="1300" b="1"/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7002270" y="6489340"/>
              <a:ext cx="166518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Boswellia Serrata</a:t>
              </a:r>
              <a:endParaRPr lang="en-US" sz="1300" b="1"/>
            </a:p>
          </p:txBody>
        </p:sp>
      </p:grpSp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07849" y="435724"/>
            <a:ext cx="2246589" cy="16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Obrázek 12" descr="Covance_logo.pn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65376" y="1844052"/>
            <a:ext cx="172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aoblený obdélník 56"/>
          <p:cNvSpPr/>
          <p:nvPr/>
        </p:nvSpPr>
        <p:spPr>
          <a:xfrm>
            <a:off x="2973819" y="1946521"/>
            <a:ext cx="1530170" cy="4050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Zaoblený obdélník 57"/>
          <p:cNvSpPr/>
          <p:nvPr/>
        </p:nvSpPr>
        <p:spPr>
          <a:xfrm>
            <a:off x="7172337" y="2648736"/>
            <a:ext cx="1530170" cy="4050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Zaoblený obdélník 58"/>
          <p:cNvSpPr/>
          <p:nvPr/>
        </p:nvSpPr>
        <p:spPr>
          <a:xfrm>
            <a:off x="7235825" y="3896649"/>
            <a:ext cx="1530170" cy="4050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630661" y="333112"/>
            <a:ext cx="611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Samples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cap="small" dirty="0" err="1" smtClean="0">
                <a:latin typeface="Arial" pitchFamily="34" charset="0"/>
                <a:cs typeface="Arial" pitchFamily="34" charset="0"/>
              </a:rPr>
              <a:t>analyzed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296525" y="368659"/>
            <a:ext cx="160675" cy="7992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982089" y="6290867"/>
            <a:ext cx="4074211" cy="258329"/>
          </a:xfrm>
          <a:prstGeom prst="rect">
            <a:avLst/>
          </a:prstGeom>
        </p:spPr>
      </p:pic>
      <p:sp>
        <p:nvSpPr>
          <p:cNvPr id="60" name="Obdélník 59"/>
          <p:cNvSpPr/>
          <p:nvPr/>
        </p:nvSpPr>
        <p:spPr>
          <a:xfrm>
            <a:off x="215227" y="1233382"/>
            <a:ext cx="57289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dvOT2e364b11"/>
              </a:rPr>
              <a:t>milk thistle-based </a:t>
            </a:r>
            <a:r>
              <a:rPr lang="en-US" b="1" dirty="0" smtClean="0">
                <a:solidFill>
                  <a:srgbClr val="FF0000"/>
                </a:solidFill>
                <a:latin typeface="AdvOT2e364b11"/>
              </a:rPr>
              <a:t>supplements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199680" y="3948229"/>
            <a:ext cx="516332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2e364b11"/>
              </a:rPr>
              <a:t>supplements for the general health improvement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15227" y="2599425"/>
            <a:ext cx="48482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2e364b11"/>
              </a:rPr>
              <a:t>supplements for menopause e</a:t>
            </a:r>
            <a:r>
              <a:rPr lang="en-US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2e364b11+fb"/>
              </a:rPr>
              <a:t>ff</a:t>
            </a:r>
            <a:r>
              <a:rPr lang="en-US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2e364b11"/>
              </a:rPr>
              <a:t>ects treatment</a:t>
            </a:r>
            <a:endParaRPr lang="en-US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2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982" y="1300244"/>
            <a:ext cx="6486010" cy="494681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973958" y="1168517"/>
            <a:ext cx="36215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dvOT2e364b11"/>
              </a:rPr>
              <a:t>milk thistle-based supplements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73958" y="4548385"/>
            <a:ext cx="516332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2e364b11"/>
              </a:rPr>
              <a:t>supplements for the general health improvement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73959" y="2858451"/>
            <a:ext cx="48482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2e364b11"/>
              </a:rPr>
              <a:t>supplements for menopause e</a:t>
            </a:r>
            <a:r>
              <a:rPr lang="en-US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2e364b11+fb"/>
              </a:rPr>
              <a:t>ff</a:t>
            </a:r>
            <a:r>
              <a:rPr lang="en-US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2e364b11"/>
              </a:rPr>
              <a:t>ects treatment</a:t>
            </a:r>
            <a:endParaRPr lang="en-US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7966" y="6430091"/>
            <a:ext cx="4074211" cy="25832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0661" y="333112"/>
            <a:ext cx="798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 smtClean="0">
                <a:latin typeface="Arial" pitchFamily="34" charset="0"/>
                <a:cs typeface="Arial" pitchFamily="34" charset="0"/>
              </a:rPr>
              <a:t>Milk thistle vs. other supplements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96525" y="368659"/>
            <a:ext cx="160675" cy="7992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6555" y="278650"/>
            <a:ext cx="8055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small" dirty="0" smtClean="0">
                <a:latin typeface="Arial" pitchFamily="34" charset="0"/>
                <a:cs typeface="Arial" pitchFamily="34" charset="0"/>
              </a:rPr>
              <a:t>Doplňky stravy na bázi ostropestřce – expozice mykotoxiny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6525" y="368660"/>
            <a:ext cx="135015" cy="8100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/>
          <p:cNvPicPr/>
          <p:nvPr/>
        </p:nvPicPr>
        <p:blipFill>
          <a:blip r:embed="rId3" cstate="print"/>
          <a:srcRect l="4389"/>
          <a:stretch>
            <a:fillRect/>
          </a:stretch>
        </p:blipFill>
        <p:spPr bwMode="auto">
          <a:xfrm>
            <a:off x="1061610" y="1721543"/>
            <a:ext cx="7739757" cy="513487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660067" y="2086873"/>
            <a:ext cx="187128" cy="4195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091944" y="2108306"/>
            <a:ext cx="748337" cy="349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741439" y="4789780"/>
            <a:ext cx="1409299" cy="412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T-2 toxin</a:t>
            </a:r>
            <a:endParaRPr 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58404" y="5103196"/>
            <a:ext cx="851350" cy="412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HT-2</a:t>
            </a:r>
            <a:endParaRPr lang="cs-CZ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61910" y="5409220"/>
            <a:ext cx="867212" cy="412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</a:t>
            </a:r>
            <a:endParaRPr lang="cs-CZ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773650" y="4504924"/>
            <a:ext cx="803447" cy="412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2C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ZEA</a:t>
            </a:r>
            <a:endParaRPr lang="cs-CZ" b="1" dirty="0">
              <a:solidFill>
                <a:srgbClr val="02C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834962" y="1806152"/>
            <a:ext cx="2215869" cy="3209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94285"/>
            <a:ext cx="1069319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69711"/>
              </p:ext>
            </p:extLst>
          </p:nvPr>
        </p:nvGraphicFramePr>
        <p:xfrm>
          <a:off x="3773650" y="2736846"/>
          <a:ext cx="2336594" cy="1221755"/>
        </p:xfrm>
        <a:graphic>
          <a:graphicData uri="http://schemas.openxmlformats.org/drawingml/2006/table">
            <a:tbl>
              <a:tblPr/>
              <a:tblGrid>
                <a:gridCol w="978370"/>
                <a:gridCol w="1358224"/>
              </a:tblGrid>
              <a:tr h="433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Mykotoxin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Hodnota TDI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 </a:t>
                      </a:r>
                      <a:r>
                        <a:rPr lang="cs-CZ" sz="13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kg </a:t>
                      </a:r>
                      <a:r>
                        <a:rPr lang="cs-CZ" sz="13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b.w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cs-CZ"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1000"/>
                      </a:srgbClr>
                    </a:solidFill>
                  </a:tcPr>
                </a:tc>
              </a:tr>
              <a:tr h="331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T-2 </a:t>
                      </a:r>
                      <a:r>
                        <a:rPr lang="cs-CZ" sz="15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+ </a:t>
                      </a:r>
                      <a:r>
                        <a:rPr lang="cs-CZ" sz="15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HT-2 </a:t>
                      </a:r>
                      <a:endParaRPr lang="cs-CZ" sz="15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7 µg</a:t>
                      </a:r>
                      <a:endParaRPr lang="cs-CZ" sz="15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DON</a:t>
                      </a:r>
                      <a:endParaRPr lang="cs-CZ" sz="15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70 µg</a:t>
                      </a:r>
                      <a:endParaRPr lang="cs-CZ" sz="15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6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ZEA</a:t>
                      </a:r>
                      <a:endParaRPr lang="cs-CZ" sz="15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17,5 µg</a:t>
                      </a:r>
                      <a:endParaRPr lang="cs-CZ" sz="15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Obdélník 25"/>
          <p:cNvSpPr/>
          <p:nvPr/>
        </p:nvSpPr>
        <p:spPr>
          <a:xfrm>
            <a:off x="4460259" y="1555657"/>
            <a:ext cx="1643075" cy="86177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212% HT2+T2</a:t>
            </a:r>
          </a:p>
          <a:p>
            <a:pPr algn="ctr"/>
            <a:r>
              <a:rPr lang="cs-CZ" sz="1600" b="1" dirty="0" smtClean="0"/>
              <a:t>15% DON</a:t>
            </a:r>
          </a:p>
          <a:p>
            <a:pPr algn="ctr"/>
            <a:r>
              <a:rPr lang="cs-CZ" sz="1600" b="1" dirty="0"/>
              <a:t>3</a:t>
            </a:r>
            <a:r>
              <a:rPr lang="en-GB" sz="1600" b="1" dirty="0"/>
              <a:t>% </a:t>
            </a:r>
            <a:r>
              <a:rPr lang="cs-CZ" sz="1600" b="1" dirty="0" smtClean="0"/>
              <a:t>ZEA</a:t>
            </a:r>
            <a:endParaRPr lang="cs-CZ" sz="1600" b="1" dirty="0"/>
          </a:p>
        </p:txBody>
      </p:sp>
      <p:pic>
        <p:nvPicPr>
          <p:cNvPr id="27" name="Picture 109" descr="http://images.clipartlogo.com/files/ss/thumb/269/26917111/red-white-capsule-isolated-on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9244" b="20656"/>
          <a:stretch>
            <a:fillRect/>
          </a:stretch>
        </p:blipFill>
        <p:spPr bwMode="auto">
          <a:xfrm>
            <a:off x="2929823" y="1868695"/>
            <a:ext cx="660854" cy="349511"/>
          </a:xfrm>
          <a:prstGeom prst="rect">
            <a:avLst/>
          </a:prstGeom>
          <a:noFill/>
        </p:spPr>
      </p:pic>
      <p:pic>
        <p:nvPicPr>
          <p:cNvPr id="28" name="Picture 109" descr="http://images.clipartlogo.com/files/ss/thumb/269/26917111/red-white-capsule-isolated-on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9244" b="20656"/>
          <a:stretch>
            <a:fillRect/>
          </a:stretch>
        </p:blipFill>
        <p:spPr bwMode="auto">
          <a:xfrm rot="10800000">
            <a:off x="2937366" y="1525037"/>
            <a:ext cx="660854" cy="331772"/>
          </a:xfrm>
          <a:prstGeom prst="rect">
            <a:avLst/>
          </a:prstGeom>
          <a:noFill/>
        </p:spPr>
      </p:pic>
      <p:sp>
        <p:nvSpPr>
          <p:cNvPr id="29" name="Obrazec 41"/>
          <p:cNvSpPr>
            <a:spLocks/>
          </p:cNvSpPr>
          <p:nvPr/>
        </p:nvSpPr>
        <p:spPr bwMode="auto">
          <a:xfrm rot="605230">
            <a:off x="3563996" y="1768839"/>
            <a:ext cx="730523" cy="351965"/>
          </a:xfrm>
          <a:custGeom>
            <a:avLst/>
            <a:gdLst>
              <a:gd name="T0" fmla="*/ 0 w 1509569"/>
              <a:gd name="T1" fmla="*/ 1279703 h 1279703"/>
              <a:gd name="T2" fmla="*/ 1134943 w 1509569"/>
              <a:gd name="T3" fmla="*/ 0 h 1279703"/>
              <a:gd name="T4" fmla="*/ 1509569 w 1509569"/>
              <a:gd name="T5" fmla="*/ 147153 h 1279703"/>
              <a:gd name="T6" fmla="*/ 1182523 w 1509569"/>
              <a:gd name="T7" fmla="*/ 422276 h 1279703"/>
              <a:gd name="T8" fmla="*/ 5898240 60000 65536"/>
              <a:gd name="T9" fmla="*/ 17694720 60000 65536"/>
              <a:gd name="T10" fmla="*/ 0 60000 65536"/>
              <a:gd name="T11" fmla="*/ 589824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9569" h="1279703">
                <a:moveTo>
                  <a:pt x="0" y="1279703"/>
                </a:moveTo>
                <a:cubicBezTo>
                  <a:pt x="167730" y="710946"/>
                  <a:pt x="552052" y="337700"/>
                  <a:pt x="1152967" y="159963"/>
                </a:cubicBezTo>
                <a:lnTo>
                  <a:pt x="1152967" y="159963"/>
                </a:lnTo>
                <a:lnTo>
                  <a:pt x="1134943" y="0"/>
                </a:lnTo>
                <a:lnTo>
                  <a:pt x="1509569" y="147153"/>
                </a:lnTo>
                <a:lnTo>
                  <a:pt x="1182523" y="422276"/>
                </a:lnTo>
                <a:lnTo>
                  <a:pt x="1164499" y="262314"/>
                </a:lnTo>
                <a:cubicBezTo>
                  <a:pt x="639761" y="333408"/>
                  <a:pt x="251595" y="672538"/>
                  <a:pt x="0" y="1279703"/>
                </a:cubicBezTo>
                <a:lnTo>
                  <a:pt x="0" y="1279703"/>
                </a:lnTo>
                <a:close/>
              </a:path>
            </a:pathLst>
          </a:custGeom>
          <a:solidFill>
            <a:srgbClr val="7030A0"/>
          </a:solidFill>
          <a:ln w="38100" cap="flat" cmpd="sng" algn="ctr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" name="Zaoblený obdélník 29"/>
          <p:cNvSpPr/>
          <p:nvPr/>
        </p:nvSpPr>
        <p:spPr>
          <a:xfrm>
            <a:off x="4475933" y="1555657"/>
            <a:ext cx="1611725" cy="90199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9"/>
          <p:cNvGrpSpPr/>
          <p:nvPr/>
        </p:nvGrpSpPr>
        <p:grpSpPr>
          <a:xfrm>
            <a:off x="6282701" y="1714407"/>
            <a:ext cx="2505018" cy="3705897"/>
            <a:chOff x="6282701" y="1714407"/>
            <a:chExt cx="2505018" cy="3705897"/>
          </a:xfrm>
        </p:grpSpPr>
        <p:grpSp>
          <p:nvGrpSpPr>
            <p:cNvPr id="8" name="Skupina 33"/>
            <p:cNvGrpSpPr/>
            <p:nvPr/>
          </p:nvGrpSpPr>
          <p:grpSpPr>
            <a:xfrm>
              <a:off x="6282701" y="1714407"/>
              <a:ext cx="2505018" cy="3705897"/>
              <a:chOff x="6282701" y="1714407"/>
              <a:chExt cx="2505018" cy="3705897"/>
            </a:xfrm>
          </p:grpSpPr>
          <p:grpSp>
            <p:nvGrpSpPr>
              <p:cNvPr id="9" name="Skupina 31"/>
              <p:cNvGrpSpPr/>
              <p:nvPr/>
            </p:nvGrpSpPr>
            <p:grpSpPr>
              <a:xfrm>
                <a:off x="6282701" y="1714407"/>
                <a:ext cx="2505018" cy="3705897"/>
                <a:chOff x="6282701" y="1714407"/>
                <a:chExt cx="2505018" cy="3705897"/>
              </a:xfrm>
            </p:grpSpPr>
            <p:grpSp>
              <p:nvGrpSpPr>
                <p:cNvPr id="15" name="Skupina 14"/>
                <p:cNvGrpSpPr/>
                <p:nvPr/>
              </p:nvGrpSpPr>
              <p:grpSpPr>
                <a:xfrm>
                  <a:off x="6282701" y="1714407"/>
                  <a:ext cx="2505018" cy="3705897"/>
                  <a:chOff x="6275428" y="1208700"/>
                  <a:chExt cx="2505018" cy="3705897"/>
                </a:xfrm>
              </p:grpSpPr>
              <p:pic>
                <p:nvPicPr>
                  <p:cNvPr id="16" name="Obrázek 15"/>
                  <p:cNvPicPr/>
                  <p:nvPr/>
                </p:nvPicPr>
                <p:blipFill>
                  <a:blip r:embed="rId3" cstate="print"/>
                  <a:srcRect l="60190" t="-3226" r="9506" b="32042"/>
                  <a:stretch>
                    <a:fillRect/>
                  </a:stretch>
                </p:blipFill>
                <p:spPr bwMode="auto">
                  <a:xfrm>
                    <a:off x="6275428" y="1208700"/>
                    <a:ext cx="2505018" cy="370589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17" name="Zaoblený obdélník 16"/>
                  <p:cNvSpPr/>
                  <p:nvPr/>
                </p:nvSpPr>
                <p:spPr>
                  <a:xfrm>
                    <a:off x="6275428" y="1362988"/>
                    <a:ext cx="2395834" cy="3439221"/>
                  </a:xfrm>
                  <a:prstGeom prst="roundRect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31" name="Obdélník 30"/>
                <p:cNvSpPr/>
                <p:nvPr/>
              </p:nvSpPr>
              <p:spPr>
                <a:xfrm>
                  <a:off x="6777245" y="2753925"/>
                  <a:ext cx="1485165" cy="135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TextovéPole 32"/>
              <p:cNvSpPr txBox="1"/>
              <p:nvPr/>
            </p:nvSpPr>
            <p:spPr>
              <a:xfrm>
                <a:off x="6687236" y="2708920"/>
                <a:ext cx="18902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Mykofenolová</a:t>
                </a:r>
                <a:r>
                  <a:rPr lang="cs-CZ" sz="1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kyselina</a:t>
                </a:r>
                <a:endParaRPr lang="en-US" sz="10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5" name="Obdélník 34"/>
            <p:cNvSpPr/>
            <p:nvPr/>
          </p:nvSpPr>
          <p:spPr>
            <a:xfrm>
              <a:off x="6777245" y="4329100"/>
              <a:ext cx="405045" cy="180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687235" y="4329100"/>
              <a:ext cx="19352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Zearalenon</a:t>
              </a:r>
              <a:r>
                <a:rPr lang="cs-CZ" sz="1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(ZEA)</a:t>
              </a:r>
              <a:endPara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6777245" y="5049180"/>
              <a:ext cx="405045" cy="135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6687235" y="5004175"/>
              <a:ext cx="19352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Deoxynivalenol (DON)</a:t>
              </a:r>
              <a:endPara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42" name="Přímá spojovací čára 41"/>
          <p:cNvCxnSpPr/>
          <p:nvPr/>
        </p:nvCxnSpPr>
        <p:spPr>
          <a:xfrm>
            <a:off x="2996825" y="4554125"/>
            <a:ext cx="85509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2141730" y="5679250"/>
            <a:ext cx="85509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>
            <a:off x="4842030" y="5859270"/>
            <a:ext cx="23402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916705" y="6264315"/>
            <a:ext cx="8550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Vzorek 1</a:t>
            </a:r>
            <a:endParaRPr lang="en-US" sz="14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726795" y="6264315"/>
            <a:ext cx="11251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Vzorek 2</a:t>
            </a:r>
            <a:endParaRPr lang="en-US" sz="1400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3716905" y="6264315"/>
            <a:ext cx="9451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Vzorek 3</a:t>
            </a:r>
            <a:endParaRPr lang="en-US" sz="1400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4617006" y="6264315"/>
            <a:ext cx="900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Vzorek 4</a:t>
            </a:r>
            <a:endParaRPr lang="en-US" sz="1400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5472100" y="6264315"/>
            <a:ext cx="900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Vzorek 5</a:t>
            </a:r>
            <a:endParaRPr lang="en-US" sz="1400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372200" y="6264315"/>
            <a:ext cx="900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Vzorek 6</a:t>
            </a:r>
            <a:endParaRPr lang="en-US" sz="1400" b="1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7227295" y="6264315"/>
            <a:ext cx="900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Vzorek 7</a:t>
            </a:r>
            <a:endParaRPr lang="en-US" sz="1400" b="1" dirty="0"/>
          </a:p>
        </p:txBody>
      </p:sp>
      <p:sp>
        <p:nvSpPr>
          <p:cNvPr id="50" name="Obdélník 49"/>
          <p:cNvSpPr/>
          <p:nvPr/>
        </p:nvSpPr>
        <p:spPr>
          <a:xfrm>
            <a:off x="4436985" y="6579350"/>
            <a:ext cx="1170130" cy="27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1540" y="2393885"/>
            <a:ext cx="7470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cap="small" dirty="0" smtClean="0">
                <a:latin typeface="Arial" pitchFamily="34" charset="0"/>
                <a:cs typeface="Arial" pitchFamily="34" charset="0"/>
              </a:rPr>
              <a:t>doplňky stravy pro léčbu erektilní dysfunkce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1540" y="1538790"/>
            <a:ext cx="477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Případová studie # 2</a:t>
            </a:r>
            <a:endParaRPr lang="en-US" sz="3600" b="1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275" y="3699030"/>
            <a:ext cx="1773070" cy="23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791580" y="3834045"/>
            <a:ext cx="5535615" cy="153017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cap="small" dirty="0" smtClean="0">
                <a:solidFill>
                  <a:schemeClr val="tx1"/>
                </a:solidFill>
              </a:rPr>
              <a:t>Předmět falšování / potenciálně rizikové látky:</a:t>
            </a:r>
          </a:p>
          <a:p>
            <a:pPr marL="342900" indent="-342900"/>
            <a:endParaRPr lang="cs-CZ" b="1" dirty="0" smtClean="0">
              <a:solidFill>
                <a:schemeClr val="tx1"/>
              </a:solidFill>
            </a:endParaRPr>
          </a:p>
          <a:p>
            <a:pPr marL="360000" indent="-342900"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Nedeklarovaná léčiva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7115" y="4967790"/>
            <a:ext cx="1906905" cy="16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165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6555" y="413665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Doplněk stravy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vs.</a:t>
            </a:r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 léčivý přípravek</a:t>
            </a:r>
          </a:p>
        </p:txBody>
      </p:sp>
      <p:sp>
        <p:nvSpPr>
          <p:cNvPr id="3" name="Obdélník 2"/>
          <p:cNvSpPr/>
          <p:nvPr/>
        </p:nvSpPr>
        <p:spPr>
          <a:xfrm>
            <a:off x="296525" y="413665"/>
            <a:ext cx="135015" cy="6300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Krychle 3"/>
          <p:cNvSpPr/>
          <p:nvPr/>
        </p:nvSpPr>
        <p:spPr>
          <a:xfrm>
            <a:off x="431540" y="1493785"/>
            <a:ext cx="3420380" cy="1260140"/>
          </a:xfrm>
          <a:prstGeom prst="cube">
            <a:avLst>
              <a:gd name="adj" fmla="val 14250"/>
            </a:avLst>
          </a:prstGeom>
          <a:solidFill>
            <a:srgbClr val="FD88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Doplněk stravy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Krychle 4"/>
          <p:cNvSpPr/>
          <p:nvPr/>
        </p:nvSpPr>
        <p:spPr>
          <a:xfrm>
            <a:off x="5157065" y="1448780"/>
            <a:ext cx="3285364" cy="1260140"/>
          </a:xfrm>
          <a:prstGeom prst="cube">
            <a:avLst>
              <a:gd name="adj" fmla="val 142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Léčivý přípravek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6535" y="4059070"/>
            <a:ext cx="40054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i="1" dirty="0" smtClean="0"/>
              <a:t> Schvaluje </a:t>
            </a:r>
            <a:r>
              <a:rPr lang="cs-CZ" sz="2000" b="1" i="1" dirty="0" err="1" smtClean="0"/>
              <a:t>MZe</a:t>
            </a:r>
            <a:r>
              <a:rPr lang="cs-CZ" sz="2000" b="1" i="1" dirty="0" smtClean="0"/>
              <a:t> ČR</a:t>
            </a:r>
          </a:p>
          <a:p>
            <a:pPr>
              <a:buFont typeface="Wingdings" pitchFamily="2" charset="2"/>
              <a:buChar char="§"/>
            </a:pPr>
            <a:r>
              <a:rPr lang="cs-CZ" sz="2000" i="1" dirty="0" smtClean="0"/>
              <a:t> Posuzuje zdravotní nezávadnost, ne účinnost aktivní látky</a:t>
            </a:r>
          </a:p>
          <a:p>
            <a:pPr>
              <a:buFont typeface="Wingdings" pitchFamily="2" charset="2"/>
              <a:buChar char="§"/>
            </a:pPr>
            <a:r>
              <a:rPr lang="cs-CZ" sz="2000" i="1" dirty="0" smtClean="0"/>
              <a:t> </a:t>
            </a:r>
            <a:r>
              <a:rPr lang="cs-CZ" sz="2000" b="1" i="1" dirty="0" smtClean="0"/>
              <a:t>Nelze deklarovat vlastnosti prevence nebo léčby</a:t>
            </a:r>
          </a:p>
          <a:p>
            <a:pPr>
              <a:buFont typeface="Wingdings" pitchFamily="2" charset="2"/>
              <a:buChar char="§"/>
            </a:pPr>
            <a:r>
              <a:rPr lang="cs-CZ" sz="2000" i="1" dirty="0" smtClean="0"/>
              <a:t> </a:t>
            </a:r>
            <a:r>
              <a:rPr lang="cs-CZ" sz="2000" b="1" i="1" dirty="0" smtClean="0"/>
              <a:t>Označení na obale – „doplněk stravy“</a:t>
            </a:r>
          </a:p>
          <a:p>
            <a:endParaRPr lang="en-US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4059070"/>
            <a:ext cx="40054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i="1" dirty="0" smtClean="0"/>
              <a:t> Schvaluje </a:t>
            </a:r>
            <a:r>
              <a:rPr lang="cs-CZ" sz="2000" b="1" i="1" dirty="0" smtClean="0"/>
              <a:t>Státní ústav pro kontrolu léčiv (SÚKL)</a:t>
            </a:r>
          </a:p>
          <a:p>
            <a:pPr>
              <a:buFont typeface="Wingdings" pitchFamily="2" charset="2"/>
              <a:buChar char="§"/>
            </a:pPr>
            <a:r>
              <a:rPr lang="cs-CZ" sz="2000" i="1" dirty="0" smtClean="0"/>
              <a:t> Registrační řízení – hodnocena bezpečnost i účinnost – </a:t>
            </a:r>
            <a:r>
              <a:rPr lang="cs-CZ" sz="2000" b="1" i="1" dirty="0" smtClean="0"/>
              <a:t>klinické studie</a:t>
            </a:r>
          </a:p>
          <a:p>
            <a:pPr>
              <a:buFont typeface="Wingdings" pitchFamily="2" charset="2"/>
              <a:buChar char="§"/>
            </a:pPr>
            <a:r>
              <a:rPr lang="cs-CZ" sz="2000" i="1" dirty="0" smtClean="0"/>
              <a:t> Bezpečnost vyhodnocována trvale</a:t>
            </a:r>
          </a:p>
          <a:p>
            <a:pPr>
              <a:buFont typeface="Wingdings" pitchFamily="2" charset="2"/>
              <a:buChar char="§"/>
            </a:pPr>
            <a:r>
              <a:rPr lang="cs-CZ" sz="2000" i="1" dirty="0" smtClean="0"/>
              <a:t> </a:t>
            </a:r>
            <a:r>
              <a:rPr lang="cs-CZ" sz="2000" b="1" i="1" dirty="0" smtClean="0"/>
              <a:t>Označení na obale – registrační číslo</a:t>
            </a:r>
          </a:p>
          <a:p>
            <a:endParaRPr lang="en-US" i="1" dirty="0"/>
          </a:p>
        </p:txBody>
      </p:sp>
      <p:sp>
        <p:nvSpPr>
          <p:cNvPr id="8" name="Obdélník 7"/>
          <p:cNvSpPr/>
          <p:nvPr/>
        </p:nvSpPr>
        <p:spPr>
          <a:xfrm>
            <a:off x="386536" y="2933945"/>
            <a:ext cx="41404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Potravina, jejímž účelem je doplňovat běžnou stravu o </a:t>
            </a:r>
            <a:r>
              <a:rPr lang="cs-CZ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nutrienty</a:t>
            </a:r>
            <a:r>
              <a:rPr lang="cs-CZ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32040" y="2843935"/>
            <a:ext cx="39154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Látka nebo kombinace látek používané za účelem úpravy či ovlivnění fyziologických funkcí</a:t>
            </a:r>
            <a:endParaRPr lang="cs-CZ" sz="2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58670"/>
            <a:ext cx="80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Bylinné preparáty pro muže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86534" y="1313765"/>
            <a:ext cx="8505945" cy="12151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cs-CZ" sz="22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ýznamné biologicky </a:t>
            </a:r>
            <a:r>
              <a:rPr lang="cs-CZ" sz="2200" b="1" dirty="0" smtClean="0"/>
              <a:t>aktivní látky </a:t>
            </a:r>
            <a:r>
              <a:rPr lang="cs-CZ" sz="2000" dirty="0" smtClean="0"/>
              <a:t>– esterifikované mastné kyseliny a </a:t>
            </a:r>
            <a:r>
              <a:rPr lang="cs-CZ" sz="2000" b="1" dirty="0" smtClean="0"/>
              <a:t>steroly</a:t>
            </a:r>
            <a:r>
              <a:rPr lang="cs-CZ" sz="2000" dirty="0" smtClean="0"/>
              <a:t> (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ß-sitosterol,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campesterol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, stigmasterol,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brassicasterol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stigmastanol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ergostanol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, aj</a:t>
            </a:r>
            <a:r>
              <a:rPr lang="cs-CZ" sz="2000" dirty="0" smtClean="0"/>
              <a:t>.), fenolické antioxidanty, vitaminy, minerální látky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cs-CZ" sz="2000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cs-CZ" sz="2000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296525" y="368660"/>
            <a:ext cx="135015" cy="8100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aoblený obdélník 6"/>
          <p:cNvSpPr/>
          <p:nvPr/>
        </p:nvSpPr>
        <p:spPr>
          <a:xfrm>
            <a:off x="4391980" y="4599130"/>
            <a:ext cx="4320480" cy="16651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Kombinace bylin </a:t>
            </a:r>
            <a:r>
              <a:rPr lang="cs-CZ" dirty="0" smtClean="0">
                <a:solidFill>
                  <a:schemeClr val="tx1"/>
                </a:solidFill>
              </a:rPr>
              <a:t>– Ženšen pravý </a:t>
            </a:r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Panax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Ginseng</a:t>
            </a:r>
            <a:r>
              <a:rPr lang="cs-CZ" i="1" dirty="0" smtClean="0">
                <a:solidFill>
                  <a:schemeClr val="tx1"/>
                </a:solidFill>
              </a:rPr>
              <a:t> L.)</a:t>
            </a:r>
            <a:r>
              <a:rPr lang="cs-CZ" dirty="0" smtClean="0">
                <a:solidFill>
                  <a:schemeClr val="tx1"/>
                </a:solidFill>
              </a:rPr>
              <a:t>, vrbovka malokvětá </a:t>
            </a:r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Epilobium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parviflorum</a:t>
            </a:r>
            <a:r>
              <a:rPr lang="cs-CZ" i="1" dirty="0" smtClean="0">
                <a:solidFill>
                  <a:schemeClr val="tx1"/>
                </a:solidFill>
              </a:rPr>
              <a:t> L.)</a:t>
            </a:r>
            <a:r>
              <a:rPr lang="cs-CZ" dirty="0" smtClean="0">
                <a:solidFill>
                  <a:schemeClr val="tx1"/>
                </a:solidFill>
              </a:rPr>
              <a:t>, palmička trpasličí </a:t>
            </a:r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Serenoa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repens</a:t>
            </a:r>
            <a:r>
              <a:rPr lang="cs-CZ" i="1" dirty="0" smtClean="0">
                <a:solidFill>
                  <a:schemeClr val="tx1"/>
                </a:solidFill>
              </a:rPr>
              <a:t> L.)</a:t>
            </a:r>
            <a:endParaRPr lang="en-US" dirty="0"/>
          </a:p>
        </p:txBody>
      </p:sp>
      <p:grpSp>
        <p:nvGrpSpPr>
          <p:cNvPr id="5" name="Skupina 8"/>
          <p:cNvGrpSpPr/>
          <p:nvPr/>
        </p:nvGrpSpPr>
        <p:grpSpPr>
          <a:xfrm>
            <a:off x="701570" y="2978950"/>
            <a:ext cx="3509793" cy="2529572"/>
            <a:chOff x="746575" y="3203975"/>
            <a:chExt cx="3509793" cy="2529572"/>
          </a:xfrm>
        </p:grpSpPr>
        <p:pic>
          <p:nvPicPr>
            <p:cNvPr id="48130" name="Picture 2" descr="http://upload.wikimedia.org/wikipedia/commons/thumb/b/be/Sitosterol_structure.svg/1024px-Sitosterol_structure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575" y="3203975"/>
              <a:ext cx="3509793" cy="2070230"/>
            </a:xfrm>
            <a:prstGeom prst="rect">
              <a:avLst/>
            </a:prstGeom>
            <a:noFill/>
          </p:spPr>
        </p:pic>
        <p:sp>
          <p:nvSpPr>
            <p:cNvPr id="8" name="Obdélník 7"/>
            <p:cNvSpPr/>
            <p:nvPr/>
          </p:nvSpPr>
          <p:spPr>
            <a:xfrm>
              <a:off x="1376645" y="5364215"/>
              <a:ext cx="1272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smtClean="0"/>
                <a:t>ß-sitosterol</a:t>
              </a:r>
              <a:endParaRPr lang="en-US" dirty="0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4481990" y="3113965"/>
            <a:ext cx="3761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i="1" dirty="0" smtClean="0"/>
              <a:t>Inhibice přeměny testosteronu na </a:t>
            </a:r>
            <a:r>
              <a:rPr lang="cs-CZ" i="1" dirty="0" err="1" smtClean="0"/>
              <a:t>dihydrotestosteron</a:t>
            </a:r>
            <a:r>
              <a:rPr lang="cs-CZ" i="1" dirty="0" smtClean="0"/>
              <a:t> (DHT), který způsobuje zbytňování prostaty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zensen-prav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4013"/>
            <a:ext cx="29527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/>
          </p:cNvSpPr>
          <p:nvPr/>
        </p:nvSpPr>
        <p:spPr bwMode="auto">
          <a:xfrm>
            <a:off x="395288" y="1628800"/>
            <a:ext cx="874871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cs-CZ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/>
              </a:rPr>
              <a:t></a:t>
            </a:r>
            <a:r>
              <a:rPr lang="cs-CZ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/>
              </a:rPr>
              <a:t> </a:t>
            </a:r>
            <a:r>
              <a:rPr lang="cs-CZ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Podvodné praktiky:</a:t>
            </a:r>
            <a:r>
              <a:rPr lang="cs-CZ" sz="2800" dirty="0">
                <a:solidFill>
                  <a:prstClr val="black"/>
                </a:solidFill>
                <a:latin typeface="Arial" pitchFamily="34" charset="0"/>
              </a:rPr>
              <a:t> nedeklarovaný obsah </a:t>
            </a:r>
            <a:r>
              <a:rPr lang="cs-CZ" sz="2800" dirty="0" err="1">
                <a:solidFill>
                  <a:prstClr val="black"/>
                </a:solidFill>
                <a:latin typeface="Arial" pitchFamily="34" charset="0"/>
              </a:rPr>
              <a:t>sildenafilu</a:t>
            </a:r>
            <a:r>
              <a:rPr lang="cs-CZ" sz="2800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cs-CZ" sz="2800" dirty="0" err="1">
                <a:solidFill>
                  <a:prstClr val="black"/>
                </a:solidFill>
                <a:latin typeface="Arial" pitchFamily="34" charset="0"/>
              </a:rPr>
              <a:t>tadalafilu</a:t>
            </a:r>
            <a:r>
              <a:rPr lang="cs-CZ" sz="2800" dirty="0">
                <a:solidFill>
                  <a:prstClr val="black"/>
                </a:solidFill>
                <a:latin typeface="Arial" pitchFamily="34" charset="0"/>
              </a:rPr>
              <a:t> či </a:t>
            </a:r>
            <a:r>
              <a:rPr lang="cs-CZ" sz="2800" dirty="0" err="1">
                <a:solidFill>
                  <a:prstClr val="black"/>
                </a:solidFill>
                <a:latin typeface="Arial" pitchFamily="34" charset="0"/>
              </a:rPr>
              <a:t>vardenafilu</a:t>
            </a:r>
            <a:endParaRPr lang="cs-CZ" sz="2800" dirty="0">
              <a:solidFill>
                <a:prstClr val="black"/>
              </a:solidFill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endParaRPr lang="cs-CZ" sz="28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endParaRPr lang="cs-CZ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2276745" y="4419110"/>
            <a:ext cx="285750" cy="1373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een Light"/>
              </a:rPr>
              <a:t>!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7663" y="434975"/>
            <a:ext cx="177800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ahnutá šipka doprava 2"/>
          <p:cNvSpPr/>
          <p:nvPr/>
        </p:nvSpPr>
        <p:spPr>
          <a:xfrm rot="18580849">
            <a:off x="638293" y="3590116"/>
            <a:ext cx="936625" cy="2098675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61810" y="3969060"/>
            <a:ext cx="3600450" cy="181451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hrožení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zdraví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života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lidí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užívají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cích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nitroglycerin 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srdečním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1970" name="Picture 2" descr="http://www.zdravi4u.cz/pages/Image/nemoci/infarkt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39090"/>
            <a:ext cx="1627188" cy="1892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TextovéPole 10"/>
          <p:cNvSpPr txBox="1"/>
          <p:nvPr/>
        </p:nvSpPr>
        <p:spPr>
          <a:xfrm>
            <a:off x="611560" y="458670"/>
            <a:ext cx="80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Bylinné preparáty pro muže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1530" y="1718810"/>
            <a:ext cx="8145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 </a:t>
            </a:r>
            <a:r>
              <a:rPr lang="cs-CZ" sz="2200" b="1" dirty="0" smtClean="0"/>
              <a:t>Nedeklarovaný přídavek inhibitorů 5-</a:t>
            </a:r>
            <a:r>
              <a:rPr lang="cs-CZ" sz="2200" b="1" dirty="0" err="1" smtClean="0"/>
              <a:t>fosfodiesterázy</a:t>
            </a:r>
            <a:r>
              <a:rPr lang="cs-CZ" sz="2200" b="1" dirty="0" smtClean="0"/>
              <a:t> (5-PDE) </a:t>
            </a:r>
          </a:p>
          <a:p>
            <a:r>
              <a:rPr lang="cs-CZ" sz="2200" b="1" dirty="0" smtClean="0"/>
              <a:t>  </a:t>
            </a:r>
            <a:r>
              <a:rPr lang="cs-CZ" sz="2000" dirty="0" smtClean="0"/>
              <a:t>(komponenty registrovaných léčivých přípravků ) </a:t>
            </a:r>
          </a:p>
          <a:p>
            <a:endParaRPr lang="en-US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68660"/>
            <a:ext cx="8055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Zdravotní rizika spojená s užíváním doplňkům stravy pro muže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525" y="368659"/>
            <a:ext cx="135015" cy="12151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aoblený obdélník 11"/>
          <p:cNvSpPr/>
          <p:nvPr/>
        </p:nvSpPr>
        <p:spPr>
          <a:xfrm>
            <a:off x="6147175" y="4779150"/>
            <a:ext cx="2475276" cy="17099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2000" b="1" dirty="0" smtClean="0">
                <a:solidFill>
                  <a:schemeClr val="tx1"/>
                </a:solidFill>
              </a:rPr>
              <a:t>KONTRAINDIKACE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nitráty (nitroglycerin),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antiarytmika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azolová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antimykotika, aj.</a:t>
            </a:r>
          </a:p>
        </p:txBody>
      </p:sp>
      <p:pic>
        <p:nvPicPr>
          <p:cNvPr id="2056" name="Picture 8" descr="http://upload.wikimedia.org/wikipedia/commons/thumb/3/3f/Tadalafil_skeletal.svg/2000px-Tadalafil_skeleta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255" y="2483895"/>
            <a:ext cx="1657445" cy="168645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697125" y="3969060"/>
            <a:ext cx="184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Tadalafil</a:t>
            </a:r>
            <a:r>
              <a:rPr lang="cs-CZ" b="1" dirty="0" smtClean="0"/>
              <a:t> (</a:t>
            </a:r>
            <a:r>
              <a:rPr lang="cs-CZ" b="1" dirty="0" err="1" smtClean="0"/>
              <a:t>Cialis</a:t>
            </a:r>
            <a:r>
              <a:rPr lang="cs-CZ" b="1" dirty="0" smtClean="0"/>
              <a:t>®)</a:t>
            </a:r>
            <a:endParaRPr lang="en-US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906815" y="3924055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Vardenafil</a:t>
            </a:r>
            <a:r>
              <a:rPr lang="cs-CZ" b="1" dirty="0" smtClean="0"/>
              <a:t> (</a:t>
            </a:r>
            <a:r>
              <a:rPr lang="cs-CZ" b="1" dirty="0" err="1" smtClean="0"/>
              <a:t>Levitra</a:t>
            </a:r>
            <a:r>
              <a:rPr lang="cs-CZ" b="1" dirty="0" smtClean="0"/>
              <a:t>®)</a:t>
            </a:r>
            <a:endParaRPr lang="en-US" b="1" dirty="0"/>
          </a:p>
        </p:txBody>
      </p:sp>
      <p:pic>
        <p:nvPicPr>
          <p:cNvPr id="2062" name="Picture 14" descr="http://upload.wikimedia.org/wikipedia/commons/8/8e/Sildenafil_Struc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228" y="2618911"/>
            <a:ext cx="2461596" cy="1080119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296525" y="3879050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Sildenafil</a:t>
            </a:r>
            <a:r>
              <a:rPr lang="cs-CZ" b="1" dirty="0" smtClean="0"/>
              <a:t> (</a:t>
            </a:r>
            <a:r>
              <a:rPr lang="cs-CZ" b="1" dirty="0" err="1" smtClean="0"/>
              <a:t>Viagra</a:t>
            </a:r>
            <a:r>
              <a:rPr lang="cs-CZ" b="1" dirty="0" smtClean="0"/>
              <a:t>®)</a:t>
            </a:r>
            <a:endParaRPr lang="en-US" b="1" dirty="0"/>
          </a:p>
        </p:txBody>
      </p:sp>
      <p:grpSp>
        <p:nvGrpSpPr>
          <p:cNvPr id="2" name="Skupina 23"/>
          <p:cNvGrpSpPr/>
          <p:nvPr/>
        </p:nvGrpSpPr>
        <p:grpSpPr>
          <a:xfrm>
            <a:off x="3266855" y="2528900"/>
            <a:ext cx="2972159" cy="1440160"/>
            <a:chOff x="3266855" y="2528900"/>
            <a:chExt cx="2972159" cy="1440160"/>
          </a:xfrm>
        </p:grpSpPr>
        <p:pic>
          <p:nvPicPr>
            <p:cNvPr id="2058" name="Picture 10" descr="http://upload.wikimedia.org/wikipedia/commons/thumb/6/6e/Vardenafil.svg/2000px-Vardenafil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1860" y="2528900"/>
              <a:ext cx="2927154" cy="1440160"/>
            </a:xfrm>
            <a:prstGeom prst="rect">
              <a:avLst/>
            </a:prstGeom>
            <a:noFill/>
          </p:spPr>
        </p:pic>
        <p:sp>
          <p:nvSpPr>
            <p:cNvPr id="20" name="Zaoblený obdélník 19"/>
            <p:cNvSpPr/>
            <p:nvPr/>
          </p:nvSpPr>
          <p:spPr>
            <a:xfrm>
              <a:off x="5247075" y="3789040"/>
              <a:ext cx="315035" cy="1800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Zaoblený obdélník 20"/>
            <p:cNvSpPr/>
            <p:nvPr/>
          </p:nvSpPr>
          <p:spPr>
            <a:xfrm>
              <a:off x="5922150" y="3564015"/>
              <a:ext cx="315035" cy="1800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Zaoblený obdélník 21"/>
            <p:cNvSpPr/>
            <p:nvPr/>
          </p:nvSpPr>
          <p:spPr>
            <a:xfrm>
              <a:off x="5697125" y="2573905"/>
              <a:ext cx="315035" cy="1800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3266855" y="3293984"/>
              <a:ext cx="315035" cy="225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64" name="Picture 16" descr="http://upload.wikimedia.org/wikipedia/commons/3/3c/Acetildenaf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515" y="4554125"/>
            <a:ext cx="2301525" cy="1529201"/>
          </a:xfrm>
          <a:prstGeom prst="rect">
            <a:avLst/>
          </a:prstGeom>
          <a:noFill/>
        </p:spPr>
      </p:pic>
      <p:sp>
        <p:nvSpPr>
          <p:cNvPr id="26" name="TextovéPole 25"/>
          <p:cNvSpPr txBox="1"/>
          <p:nvPr/>
        </p:nvSpPr>
        <p:spPr>
          <a:xfrm>
            <a:off x="1421650" y="5904275"/>
            <a:ext cx="225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Acetildenafil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generikum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66" name="Picture 18" descr="http://upload.wikimedia.org/wikipedia/commons/thumb/3/3a/Sulfoaildenafil.svg/512px-Sulfoaildenafil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6845" y="4509120"/>
            <a:ext cx="2491535" cy="1401489"/>
          </a:xfrm>
          <a:prstGeom prst="rect">
            <a:avLst/>
          </a:prstGeom>
          <a:noFill/>
        </p:spPr>
      </p:pic>
      <p:sp>
        <p:nvSpPr>
          <p:cNvPr id="28" name="TextovéPole 27"/>
          <p:cNvSpPr txBox="1"/>
          <p:nvPr/>
        </p:nvSpPr>
        <p:spPr>
          <a:xfrm>
            <a:off x="3221850" y="5904275"/>
            <a:ext cx="225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Sulfoaildenafil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generikum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Zaoblený obdélník 28"/>
          <p:cNvSpPr/>
          <p:nvPr/>
        </p:nvSpPr>
        <p:spPr>
          <a:xfrm rot="20594013">
            <a:off x="877969" y="5003875"/>
            <a:ext cx="4140460" cy="5850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chemeClr val="tx2">
                    <a:lumMod val="75000"/>
                  </a:schemeClr>
                </a:solidFill>
              </a:rPr>
              <a:t>r. 2006 – více než 20 analog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03238" y="330200"/>
            <a:ext cx="8640762" cy="579438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cs-CZ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Případová studie: Doplněk stravy Elixirman</a:t>
            </a: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5299" name="Picture 15" descr="magnifying-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2048">
            <a:off x="3511130" y="2318679"/>
            <a:ext cx="11493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Zástupný symbol pro obsah 2"/>
          <p:cNvSpPr>
            <a:spLocks/>
          </p:cNvSpPr>
          <p:nvPr/>
        </p:nvSpPr>
        <p:spPr bwMode="auto">
          <a:xfrm>
            <a:off x="836585" y="3633788"/>
            <a:ext cx="7902575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cs-CZ" sz="28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Arial" pitchFamily="34" charset="0"/>
              </a:rPr>
              <a:t>Složení (tableta 300 mg): 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Ženšen pravý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Panax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Ginseng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60mg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Kustovnice čínská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Lycium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barbarum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45 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 err="1">
                <a:solidFill>
                  <a:srgbClr val="003300"/>
                </a:solidFill>
                <a:latin typeface="Arial" pitchFamily="34" charset="0"/>
              </a:rPr>
              <a:t>Lesklokorka</a:t>
            </a: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 lesklá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Ganoderma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lucidum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40 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Japonský jam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Dioscorea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villosa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35 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 err="1">
                <a:solidFill>
                  <a:srgbClr val="003300"/>
                </a:solidFill>
                <a:latin typeface="Arial" pitchFamily="34" charset="0"/>
              </a:rPr>
              <a:t>Alpinie</a:t>
            </a: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 lékařská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Alpinia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officinalis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35 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Šalvěj lékařská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Salvia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officinalis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25 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>
                <a:solidFill>
                  <a:srgbClr val="4D4D4D"/>
                </a:solidFill>
                <a:latin typeface="Arial" pitchFamily="34" charset="0"/>
              </a:rPr>
              <a:t>želatina</a:t>
            </a:r>
          </a:p>
        </p:txBody>
      </p:sp>
      <p:sp>
        <p:nvSpPr>
          <p:cNvPr id="9221" name="AutoShape 17"/>
          <p:cNvSpPr>
            <a:spLocks noChangeArrowheads="1"/>
          </p:cNvSpPr>
          <p:nvPr/>
        </p:nvSpPr>
        <p:spPr bwMode="auto">
          <a:xfrm rot="848888">
            <a:off x="4545013" y="782638"/>
            <a:ext cx="4032250" cy="2640012"/>
          </a:xfrm>
          <a:prstGeom prst="irregularSeal2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302" name="Text Box 16"/>
          <p:cNvSpPr txBox="1">
            <a:spLocks noChangeArrowheads="1"/>
          </p:cNvSpPr>
          <p:nvPr/>
        </p:nvSpPr>
        <p:spPr bwMode="auto">
          <a:xfrm>
            <a:off x="5076825" y="1692275"/>
            <a:ext cx="2806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prstClr val="black"/>
                </a:solidFill>
              </a:rPr>
              <a:t> 1 balení (8 tablet)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prstClr val="black"/>
                </a:solidFill>
              </a:rPr>
              <a:t>1160,- Kč!</a:t>
            </a:r>
            <a:endParaRPr lang="en-US" sz="2400" b="1">
              <a:solidFill>
                <a:prstClr val="black"/>
              </a:solidFill>
            </a:endParaRPr>
          </a:p>
        </p:txBody>
      </p:sp>
      <p:pic>
        <p:nvPicPr>
          <p:cNvPr id="55303" name="Picture 4" descr="ANd9GcTs-e25Cay3PGhl5Q2ouxRCh9TQukLNW8x8RqsC0YL47V1zPVn9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060450"/>
            <a:ext cx="24257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Oval 6"/>
          <p:cNvSpPr>
            <a:spLocks noChangeArrowheads="1"/>
          </p:cNvSpPr>
          <p:nvPr/>
        </p:nvSpPr>
        <p:spPr bwMode="auto">
          <a:xfrm>
            <a:off x="96838" y="2801938"/>
            <a:ext cx="2808287" cy="6921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>
            <a:off x="2484438" y="1525588"/>
            <a:ext cx="1150937" cy="1471612"/>
          </a:xfrm>
          <a:prstGeom prst="line">
            <a:avLst/>
          </a:prstGeom>
          <a:noFill/>
          <a:ln w="76200" cap="rnd" cmpd="tri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7663" y="434975"/>
            <a:ext cx="177800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 rot="1696215">
            <a:off x="5175465" y="3950174"/>
            <a:ext cx="450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Zadání: Potvrdit absenci látek    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sildenafil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tadalafil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vardenafil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96525" y="368659"/>
            <a:ext cx="135015" cy="12151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véPole 13"/>
          <p:cNvSpPr txBox="1"/>
          <p:nvPr/>
        </p:nvSpPr>
        <p:spPr>
          <a:xfrm>
            <a:off x="611560" y="368660"/>
            <a:ext cx="80558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cap="small" dirty="0" smtClean="0">
                <a:latin typeface="Arial" pitchFamily="34" charset="0"/>
                <a:cs typeface="Arial" pitchFamily="34" charset="0"/>
              </a:rPr>
              <a:t>Analýza doplňků stravy pro muže, cílová analýza inhibitorů 5-PDE </a:t>
            </a:r>
            <a:endParaRPr lang="en-US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41530" y="2168860"/>
            <a:ext cx="2295255" cy="46166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Homogeniza</a:t>
            </a:r>
            <a:r>
              <a:rPr lang="cs-CZ" sz="2400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endParaRPr lang="en-US" sz="2400" b="1" cap="smal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31540" y="3068960"/>
            <a:ext cx="2025225" cy="115416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</a:t>
            </a:r>
            <a:r>
              <a:rPr lang="cs-CZ" sz="2400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kce</a:t>
            </a:r>
            <a:endParaRPr lang="en-US" sz="2400" b="1" cap="smal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50 mg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+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5 ml </a:t>
            </a:r>
            <a:r>
              <a:rPr lang="en-US" dirty="0" err="1" smtClean="0">
                <a:latin typeface="Calibri" pitchFamily="34" charset="0"/>
              </a:rPr>
              <a:t>EtOH</a:t>
            </a:r>
            <a:r>
              <a:rPr lang="en-US" dirty="0" smtClean="0">
                <a:latin typeface="Calibri" pitchFamily="34" charset="0"/>
              </a:rPr>
              <a:t>/H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 (70/30)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56565" y="4779150"/>
            <a:ext cx="1575175" cy="92333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Detekce</a:t>
            </a:r>
          </a:p>
          <a:p>
            <a:pPr algn="ctr">
              <a:spcBef>
                <a:spcPct val="50000"/>
              </a:spcBef>
            </a:pPr>
            <a:r>
              <a:rPr lang="cs-CZ" sz="2000" b="1" dirty="0" smtClean="0"/>
              <a:t>DART-MS </a:t>
            </a:r>
          </a:p>
        </p:txBody>
      </p:sp>
      <p:pic>
        <p:nvPicPr>
          <p:cNvPr id="22" name="Picture 4" descr="P103001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135" y="1673805"/>
            <a:ext cx="2745305" cy="259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r="37153" b="7170"/>
          <a:stretch/>
        </p:blipFill>
        <p:spPr bwMode="auto">
          <a:xfrm>
            <a:off x="2861810" y="4599130"/>
            <a:ext cx="5014855" cy="1620180"/>
          </a:xfrm>
          <a:prstGeom prst="rect">
            <a:avLst/>
          </a:prstGeom>
          <a:noFill/>
          <a:ln w="9525">
            <a:solidFill>
              <a:schemeClr val="tx1">
                <a:alpha val="37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Šipka doprava se zářezem 33"/>
          <p:cNvSpPr/>
          <p:nvPr/>
        </p:nvSpPr>
        <p:spPr>
          <a:xfrm rot="5400000">
            <a:off x="1241630" y="2663915"/>
            <a:ext cx="405044" cy="405045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Šipka doprava se zářezem 34"/>
          <p:cNvSpPr/>
          <p:nvPr/>
        </p:nvSpPr>
        <p:spPr>
          <a:xfrm rot="5400000">
            <a:off x="1241630" y="4329100"/>
            <a:ext cx="405044" cy="405045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Skupina 37"/>
          <p:cNvGrpSpPr/>
          <p:nvPr/>
        </p:nvGrpSpPr>
        <p:grpSpPr>
          <a:xfrm>
            <a:off x="4391980" y="1448780"/>
            <a:ext cx="1097377" cy="1574915"/>
            <a:chOff x="4301970" y="1494044"/>
            <a:chExt cx="692332" cy="1321142"/>
          </a:xfrm>
        </p:grpSpPr>
        <p:sp>
          <p:nvSpPr>
            <p:cNvPr id="36" name="Zahnutá šipka doprava 35"/>
            <p:cNvSpPr/>
            <p:nvPr/>
          </p:nvSpPr>
          <p:spPr>
            <a:xfrm rot="13314841" flipH="1">
              <a:off x="4545361" y="1494044"/>
              <a:ext cx="448941" cy="117013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Zaoblený obdélník 36"/>
            <p:cNvSpPr/>
            <p:nvPr/>
          </p:nvSpPr>
          <p:spPr>
            <a:xfrm>
              <a:off x="4301970" y="2258870"/>
              <a:ext cx="495055" cy="5563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86935" y="2258871"/>
            <a:ext cx="540060" cy="1440160"/>
            <a:chOff x="1286" y="2148"/>
            <a:chExt cx="412" cy="1920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355" y="3160"/>
              <a:ext cx="274" cy="908"/>
            </a:xfrm>
            <a:custGeom>
              <a:avLst/>
              <a:gdLst>
                <a:gd name="T0" fmla="*/ 0 w 384"/>
                <a:gd name="T1" fmla="*/ 0 h 1152"/>
                <a:gd name="T2" fmla="*/ 0 w 384"/>
                <a:gd name="T3" fmla="*/ 2147483647 h 1152"/>
                <a:gd name="T4" fmla="*/ 2147483647 w 384"/>
                <a:gd name="T5" fmla="*/ 2147483647 h 1152"/>
                <a:gd name="T6" fmla="*/ 2147483647 w 384"/>
                <a:gd name="T7" fmla="*/ 2147483647 h 1152"/>
                <a:gd name="T8" fmla="*/ 2147483647 w 384"/>
                <a:gd name="T9" fmla="*/ 2147483647 h 1152"/>
                <a:gd name="T10" fmla="*/ 2147483647 w 384"/>
                <a:gd name="T11" fmla="*/ 0 h 1152"/>
                <a:gd name="T12" fmla="*/ 0 w 384"/>
                <a:gd name="T13" fmla="*/ 0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1152"/>
                <a:gd name="T23" fmla="*/ 384 w 384"/>
                <a:gd name="T24" fmla="*/ 1152 h 1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1152">
                  <a:moveTo>
                    <a:pt x="0" y="0"/>
                  </a:moveTo>
                  <a:lnTo>
                    <a:pt x="0" y="864"/>
                  </a:lnTo>
                  <a:lnTo>
                    <a:pt x="96" y="1152"/>
                  </a:lnTo>
                  <a:lnTo>
                    <a:pt x="288" y="1152"/>
                  </a:lnTo>
                  <a:lnTo>
                    <a:pt x="384" y="86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24" descr="Úzký svislý"/>
            <p:cNvSpPr>
              <a:spLocks noChangeArrowheads="1"/>
            </p:cNvSpPr>
            <p:nvPr/>
          </p:nvSpPr>
          <p:spPr bwMode="auto">
            <a:xfrm>
              <a:off x="1286" y="2148"/>
              <a:ext cx="412" cy="240"/>
            </a:xfrm>
            <a:prstGeom prst="rect">
              <a:avLst/>
            </a:prstGeom>
            <a:pattFill prst="narVert">
              <a:fgClr>
                <a:srgbClr val="00CCFF"/>
              </a:fgClr>
              <a:bgClr>
                <a:srgbClr val="0066FF"/>
              </a:bgClr>
            </a:pattFill>
            <a:ln w="190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 pitchFamily="34" charset="0"/>
              </a:endParaRPr>
            </a:p>
          </p:txBody>
        </p:sp>
        <p:sp>
          <p:nvSpPr>
            <p:cNvPr id="27" name="Freeform 26" descr="80%"/>
            <p:cNvSpPr>
              <a:spLocks/>
            </p:cNvSpPr>
            <p:nvPr/>
          </p:nvSpPr>
          <p:spPr bwMode="auto">
            <a:xfrm>
              <a:off x="1470" y="3855"/>
              <a:ext cx="147" cy="207"/>
            </a:xfrm>
            <a:custGeom>
              <a:avLst/>
              <a:gdLst>
                <a:gd name="T0" fmla="*/ 0 w 204"/>
                <a:gd name="T1" fmla="*/ 2147482503 h 207"/>
                <a:gd name="T2" fmla="*/ 1547450620 w 204"/>
                <a:gd name="T3" fmla="*/ 2147482503 h 207"/>
                <a:gd name="T4" fmla="*/ 1547450620 w 204"/>
                <a:gd name="T5" fmla="*/ 0 h 207"/>
                <a:gd name="T6" fmla="*/ 0 w 204"/>
                <a:gd name="T7" fmla="*/ 2147482503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207"/>
                <a:gd name="T14" fmla="*/ 204 w 204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207">
                  <a:moveTo>
                    <a:pt x="0" y="207"/>
                  </a:moveTo>
                  <a:lnTo>
                    <a:pt x="138" y="207"/>
                  </a:lnTo>
                  <a:lnTo>
                    <a:pt x="204" y="0"/>
                  </a:lnTo>
                  <a:lnTo>
                    <a:pt x="0" y="207"/>
                  </a:lnTo>
                  <a:close/>
                </a:path>
              </a:pathLst>
            </a:custGeom>
            <a:pattFill prst="pct80">
              <a:fgClr>
                <a:srgbClr val="993300"/>
              </a:fgClr>
              <a:bgClr>
                <a:srgbClr val="CC0000"/>
              </a:bgClr>
            </a:patt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1355" y="2388"/>
              <a:ext cx="274" cy="1680"/>
              <a:chOff x="2256" y="1248"/>
              <a:chExt cx="384" cy="2352"/>
            </a:xfrm>
          </p:grpSpPr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>
                <a:off x="2256" y="1248"/>
                <a:ext cx="0" cy="206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0" cy="206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2256" y="3312"/>
                <a:ext cx="96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 flipH="1">
                <a:off x="2544" y="3312"/>
                <a:ext cx="96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>
                <a:off x="2352" y="3600"/>
                <a:ext cx="19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Zahnutá šipka doprava 38"/>
          <p:cNvSpPr/>
          <p:nvPr/>
        </p:nvSpPr>
        <p:spPr>
          <a:xfrm rot="2032541" flipH="1">
            <a:off x="8016730" y="4030574"/>
            <a:ext cx="807015" cy="13948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Zaoblený obdélník 39"/>
          <p:cNvSpPr/>
          <p:nvPr/>
        </p:nvSpPr>
        <p:spPr>
          <a:xfrm>
            <a:off x="5157065" y="4554125"/>
            <a:ext cx="405045" cy="1755195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ovéPole 40"/>
          <p:cNvSpPr txBox="1"/>
          <p:nvPr/>
        </p:nvSpPr>
        <p:spPr>
          <a:xfrm>
            <a:off x="4432107" y="6337953"/>
            <a:ext cx="221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vzorek – 5 sekund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591780" y="414908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Přímá analýza v reálném čase</a:t>
            </a:r>
            <a:endParaRPr lang="en-US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2"/>
          <p:cNvGrpSpPr/>
          <p:nvPr/>
        </p:nvGrpSpPr>
        <p:grpSpPr>
          <a:xfrm>
            <a:off x="1016604" y="3609020"/>
            <a:ext cx="7965886" cy="3248981"/>
            <a:chOff x="1016604" y="3609020"/>
            <a:chExt cx="7965886" cy="3248981"/>
          </a:xfrm>
        </p:grpSpPr>
        <p:grpSp>
          <p:nvGrpSpPr>
            <p:cNvPr id="5" name="Skupina 29"/>
            <p:cNvGrpSpPr/>
            <p:nvPr/>
          </p:nvGrpSpPr>
          <p:grpSpPr>
            <a:xfrm>
              <a:off x="1016604" y="3609020"/>
              <a:ext cx="7965886" cy="3248981"/>
              <a:chOff x="1016604" y="3609020"/>
              <a:chExt cx="7965886" cy="3248981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16604" y="3620307"/>
                <a:ext cx="7965886" cy="3237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Zaoblený obdélník 28"/>
              <p:cNvSpPr/>
              <p:nvPr/>
            </p:nvSpPr>
            <p:spPr>
              <a:xfrm>
                <a:off x="4076945" y="3609020"/>
                <a:ext cx="1125125" cy="130514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Zaoblený obdélník 31"/>
            <p:cNvSpPr/>
            <p:nvPr/>
          </p:nvSpPr>
          <p:spPr>
            <a:xfrm>
              <a:off x="5337085" y="4059070"/>
              <a:ext cx="3555395" cy="4500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611560" y="368660"/>
            <a:ext cx="80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itchFamily="34" charset="0"/>
                <a:cs typeface="Arial" pitchFamily="34" charset="0"/>
              </a:rPr>
              <a:t>MS spektrum - „</a:t>
            </a:r>
            <a:r>
              <a:rPr lang="cs-CZ" sz="3200" b="1" dirty="0" err="1" smtClean="0">
                <a:latin typeface="Arial" pitchFamily="34" charset="0"/>
                <a:cs typeface="Arial" pitchFamily="34" charset="0"/>
              </a:rPr>
              <a:t>fingerprint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“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525" y="953725"/>
            <a:ext cx="7430010" cy="275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aoblený obdélník 8"/>
          <p:cNvSpPr/>
          <p:nvPr/>
        </p:nvSpPr>
        <p:spPr>
          <a:xfrm>
            <a:off x="1965895" y="1313765"/>
            <a:ext cx="855095" cy="13951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aoblený obdélník 9"/>
          <p:cNvSpPr/>
          <p:nvPr/>
        </p:nvSpPr>
        <p:spPr>
          <a:xfrm>
            <a:off x="3631080" y="1898831"/>
            <a:ext cx="1350150" cy="11701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kupina 20"/>
          <p:cNvGrpSpPr/>
          <p:nvPr/>
        </p:nvGrpSpPr>
        <p:grpSpPr>
          <a:xfrm>
            <a:off x="3541070" y="1763815"/>
            <a:ext cx="1415391" cy="1440160"/>
            <a:chOff x="3266855" y="1628800"/>
            <a:chExt cx="1415391" cy="1440160"/>
          </a:xfrm>
        </p:grpSpPr>
        <p:grpSp>
          <p:nvGrpSpPr>
            <p:cNvPr id="11" name="Skupina 14"/>
            <p:cNvGrpSpPr/>
            <p:nvPr/>
          </p:nvGrpSpPr>
          <p:grpSpPr>
            <a:xfrm>
              <a:off x="3266855" y="1628800"/>
              <a:ext cx="1415391" cy="1440160"/>
              <a:chOff x="3941930" y="1628800"/>
              <a:chExt cx="1415391" cy="1440160"/>
            </a:xfrm>
          </p:grpSpPr>
          <p:pic>
            <p:nvPicPr>
              <p:cNvPr id="12" name="Picture 8" descr="http://upload.wikimedia.org/wikipedia/commons/thumb/3/3f/Tadalafil_skeletal.svg/2000px-Tadalafil_skeletal.sv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41930" y="1628800"/>
                <a:ext cx="1415391" cy="1440160"/>
              </a:xfrm>
              <a:prstGeom prst="rect">
                <a:avLst/>
              </a:prstGeom>
              <a:noFill/>
            </p:spPr>
          </p:pic>
          <p:sp>
            <p:nvSpPr>
              <p:cNvPr id="13" name="Obdélník 12"/>
              <p:cNvSpPr/>
              <p:nvPr/>
            </p:nvSpPr>
            <p:spPr>
              <a:xfrm>
                <a:off x="4526994" y="2303875"/>
                <a:ext cx="315035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4707015" y="2573905"/>
                <a:ext cx="315035" cy="450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ovéPole 15"/>
            <p:cNvSpPr txBox="1"/>
            <p:nvPr/>
          </p:nvSpPr>
          <p:spPr>
            <a:xfrm>
              <a:off x="3986935" y="2168860"/>
              <a:ext cx="405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/>
                <a:t>(+)</a:t>
              </a:r>
              <a:endParaRPr lang="en-US" sz="1000" dirty="0"/>
            </a:p>
          </p:txBody>
        </p:sp>
        <p:cxnSp>
          <p:nvCxnSpPr>
            <p:cNvPr id="20" name="Přímá spojovací čára 19"/>
            <p:cNvCxnSpPr/>
            <p:nvPr/>
          </p:nvCxnSpPr>
          <p:spPr>
            <a:xfrm flipV="1">
              <a:off x="3986935" y="2168860"/>
              <a:ext cx="90010" cy="450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3586075" y="2618910"/>
            <a:ext cx="112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C</a:t>
            </a:r>
            <a:r>
              <a:rPr lang="cs-CZ" sz="1200" b="1" baseline="-25000" dirty="0" smtClean="0"/>
              <a:t>15</a:t>
            </a:r>
            <a:r>
              <a:rPr lang="cs-CZ" sz="1200" b="1" dirty="0" smtClean="0"/>
              <a:t>H</a:t>
            </a:r>
            <a:r>
              <a:rPr lang="cs-CZ" sz="1200" b="1" baseline="-25000" dirty="0" smtClean="0"/>
              <a:t>14</a:t>
            </a:r>
            <a:r>
              <a:rPr lang="cs-CZ" sz="1200" b="1" dirty="0" smtClean="0"/>
              <a:t>O</a:t>
            </a:r>
            <a:r>
              <a:rPr lang="cs-CZ" sz="1200" b="1" baseline="-25000" dirty="0" smtClean="0"/>
              <a:t>2</a:t>
            </a:r>
            <a:r>
              <a:rPr lang="cs-CZ" sz="1200" b="1" dirty="0" smtClean="0"/>
              <a:t>N</a:t>
            </a:r>
            <a:r>
              <a:rPr lang="cs-CZ" sz="1200" b="1" baseline="-25000" dirty="0" smtClean="0"/>
              <a:t>3</a:t>
            </a:r>
          </a:p>
          <a:p>
            <a:r>
              <a:rPr lang="cs-CZ" sz="1200" b="1" dirty="0" smtClean="0"/>
              <a:t>3 </a:t>
            </a:r>
            <a:r>
              <a:rPr lang="cs-CZ" sz="1200" b="1" dirty="0" err="1" smtClean="0"/>
              <a:t>ppm</a:t>
            </a:r>
            <a:endParaRPr lang="en-US" sz="1200" b="1" dirty="0"/>
          </a:p>
        </p:txBody>
      </p:sp>
      <p:sp>
        <p:nvSpPr>
          <p:cNvPr id="24" name="Zaoblený obdélník 23"/>
          <p:cNvSpPr/>
          <p:nvPr/>
        </p:nvSpPr>
        <p:spPr>
          <a:xfrm>
            <a:off x="5656305" y="1133745"/>
            <a:ext cx="1665185" cy="19802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8" descr="http://upload.wikimedia.org/wikipedia/commons/thumb/3/3f/Tadalafil_skeletal.svg/2000px-Tadalafil_skelet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1300" y="998730"/>
            <a:ext cx="1415391" cy="1440160"/>
          </a:xfrm>
          <a:prstGeom prst="rect">
            <a:avLst/>
          </a:prstGeom>
          <a:noFill/>
        </p:spPr>
      </p:pic>
      <p:sp>
        <p:nvSpPr>
          <p:cNvPr id="27" name="TextovéPole 26"/>
          <p:cNvSpPr txBox="1"/>
          <p:nvPr/>
        </p:nvSpPr>
        <p:spPr>
          <a:xfrm>
            <a:off x="5611300" y="2528900"/>
            <a:ext cx="112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C</a:t>
            </a:r>
            <a:r>
              <a:rPr lang="cs-CZ" sz="1200" b="1" baseline="-25000" dirty="0" smtClean="0"/>
              <a:t>22</a:t>
            </a:r>
            <a:r>
              <a:rPr lang="cs-CZ" sz="1200" b="1" dirty="0" smtClean="0"/>
              <a:t>H</a:t>
            </a:r>
            <a:r>
              <a:rPr lang="cs-CZ" sz="1200" b="1" baseline="-25000" dirty="0" smtClean="0"/>
              <a:t>19</a:t>
            </a:r>
            <a:r>
              <a:rPr lang="cs-CZ" sz="1200" b="1" dirty="0" smtClean="0"/>
              <a:t>O</a:t>
            </a:r>
            <a:r>
              <a:rPr lang="cs-CZ" sz="1200" b="1" baseline="-25000" dirty="0" smtClean="0"/>
              <a:t>4</a:t>
            </a:r>
            <a:r>
              <a:rPr lang="cs-CZ" sz="1200" b="1" dirty="0" smtClean="0"/>
              <a:t>N</a:t>
            </a:r>
            <a:r>
              <a:rPr lang="cs-CZ" sz="1200" b="1" baseline="-25000" dirty="0" smtClean="0"/>
              <a:t>3</a:t>
            </a:r>
          </a:p>
          <a:p>
            <a:r>
              <a:rPr lang="cs-CZ" sz="1200" b="1" dirty="0" smtClean="0"/>
              <a:t>2 </a:t>
            </a:r>
            <a:r>
              <a:rPr lang="cs-CZ" sz="1200" b="1" dirty="0" err="1" smtClean="0"/>
              <a:t>ppm</a:t>
            </a:r>
            <a:endParaRPr lang="en-US" sz="1200" b="1" dirty="0"/>
          </a:p>
        </p:txBody>
      </p:sp>
      <p:sp>
        <p:nvSpPr>
          <p:cNvPr id="28" name="Obdélník 27"/>
          <p:cNvSpPr/>
          <p:nvPr/>
        </p:nvSpPr>
        <p:spPr>
          <a:xfrm>
            <a:off x="6642230" y="2483895"/>
            <a:ext cx="1679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70C0"/>
                </a:solidFill>
              </a:rPr>
              <a:t>Tadalafil</a:t>
            </a:r>
            <a:r>
              <a:rPr lang="cs-CZ" b="1" dirty="0" smtClean="0">
                <a:solidFill>
                  <a:srgbClr val="0070C0"/>
                </a:solidFill>
              </a:rPr>
              <a:t> (</a:t>
            </a:r>
            <a:r>
              <a:rPr lang="cs-CZ" b="1" dirty="0" err="1" smtClean="0">
                <a:solidFill>
                  <a:srgbClr val="0070C0"/>
                </a:solidFill>
              </a:rPr>
              <a:t>Cialis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282190" y="3924055"/>
            <a:ext cx="2565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přípravku – – o 6 měsíců později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aoblený obdélník 35"/>
          <p:cNvSpPr/>
          <p:nvPr/>
        </p:nvSpPr>
        <p:spPr>
          <a:xfrm>
            <a:off x="4166955" y="4959169"/>
            <a:ext cx="4725525" cy="11402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  Ve spektru pouze látky přirozeně se vyskytující v rostlinách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  </a:t>
            </a:r>
            <a:r>
              <a:rPr lang="cs-CZ" b="1" dirty="0" smtClean="0">
                <a:solidFill>
                  <a:schemeClr val="bg1"/>
                </a:solidFill>
              </a:rPr>
              <a:t>Účinné látky léků nebyly prokázány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96525" y="368660"/>
            <a:ext cx="180020" cy="6750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Zaoblený obdélník 36"/>
          <p:cNvSpPr/>
          <p:nvPr/>
        </p:nvSpPr>
        <p:spPr>
          <a:xfrm>
            <a:off x="4319355" y="5111569"/>
            <a:ext cx="4725525" cy="11402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  Ve spektru pouze látky přirozeně se vyskytující v rostlinách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  </a:t>
            </a:r>
            <a:r>
              <a:rPr lang="cs-CZ" b="1" dirty="0" smtClean="0">
                <a:solidFill>
                  <a:schemeClr val="bg1"/>
                </a:solidFill>
              </a:rPr>
              <a:t>Účinné látky léků nebyly prokázány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9" name="Přímá spojovací šipka 38"/>
          <p:cNvCxnSpPr/>
          <p:nvPr/>
        </p:nvCxnSpPr>
        <p:spPr>
          <a:xfrm>
            <a:off x="5742130" y="5139190"/>
            <a:ext cx="675075" cy="9901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4436985" y="4329100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Léčivo neprokázáno</a:t>
            </a:r>
            <a:endParaRPr lang="en-US" sz="24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34" grpId="0"/>
      <p:bldP spid="36" grpId="0" animBg="1"/>
      <p:bldP spid="37" grpId="0" animBg="1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1540" y="2438891"/>
            <a:ext cx="747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cap="small" dirty="0" smtClean="0">
                <a:latin typeface="Arial" pitchFamily="34" charset="0"/>
                <a:cs typeface="Arial" pitchFamily="34" charset="0"/>
              </a:rPr>
              <a:t>Doplňky stravy na bázi šafránu setého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Crocus </a:t>
            </a:r>
            <a:r>
              <a:rPr lang="cs-CZ" sz="2800" i="1" dirty="0" err="1" smtClean="0">
                <a:latin typeface="Arial" pitchFamily="34" charset="0"/>
                <a:cs typeface="Arial" pitchFamily="34" charset="0"/>
              </a:rPr>
              <a:t>sativus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 L.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135" y="5465183"/>
            <a:ext cx="1449283" cy="13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ovéPole 4"/>
          <p:cNvSpPr txBox="1"/>
          <p:nvPr/>
        </p:nvSpPr>
        <p:spPr>
          <a:xfrm>
            <a:off x="386535" y="1583796"/>
            <a:ext cx="481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Případová studie # 3</a:t>
            </a:r>
            <a:endParaRPr lang="en-US" sz="3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50" y="3924056"/>
            <a:ext cx="2057035" cy="18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791580" y="3834045"/>
            <a:ext cx="5535615" cy="175519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cap="small" dirty="0" smtClean="0">
                <a:solidFill>
                  <a:schemeClr val="tx1"/>
                </a:solidFill>
              </a:rPr>
              <a:t>Předmět falšování / potenciálně rizikové látky:</a:t>
            </a:r>
          </a:p>
          <a:p>
            <a:pPr marL="342900" indent="-342900"/>
            <a:endParaRPr lang="cs-CZ" b="1" dirty="0" smtClean="0">
              <a:solidFill>
                <a:schemeClr val="tx1"/>
              </a:solidFill>
            </a:endParaRPr>
          </a:p>
          <a:p>
            <a:pPr marL="360000" indent="-342900"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Složky surovin použitých k falšování</a:t>
            </a:r>
          </a:p>
          <a:p>
            <a:pPr marL="360000" indent="-342900"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Nedeklarovaná potravinářská barviva</a:t>
            </a:r>
          </a:p>
        </p:txBody>
      </p:sp>
    </p:spTree>
    <p:extLst>
      <p:ext uri="{BB962C8B-B14F-4D97-AF65-F5344CB8AC3E}">
        <p14:creationId xmlns:p14="http://schemas.microsoft.com/office/powerpoint/2010/main" val="1810165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540" y="1313765"/>
            <a:ext cx="8229600" cy="521744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cs-CZ" sz="2400" b="1" dirty="0" smtClean="0"/>
              <a:t>Nejdražší koření na světě (až 500 Kč/g), surovina pro výrobu potravních doplňků</a:t>
            </a:r>
          </a:p>
          <a:p>
            <a:pPr>
              <a:spcBef>
                <a:spcPts val="600"/>
              </a:spcBef>
            </a:pPr>
            <a:r>
              <a:rPr lang="cs-CZ" sz="2400" dirty="0" smtClean="0"/>
              <a:t>Především k barvení pokrmů, nicméně šafrán </a:t>
            </a:r>
            <a:r>
              <a:rPr lang="cs-CZ" sz="2400" dirty="0"/>
              <a:t>je </a:t>
            </a:r>
            <a:r>
              <a:rPr lang="cs-CZ" sz="2400" dirty="0" smtClean="0"/>
              <a:t>také nositelem charakteristické chuti a aroma</a:t>
            </a:r>
          </a:p>
          <a:p>
            <a:pPr>
              <a:spcBef>
                <a:spcPts val="600"/>
              </a:spcBef>
            </a:pPr>
            <a:r>
              <a:rPr lang="cs-CZ" sz="2200" dirty="0" smtClean="0"/>
              <a:t>Produkován především v několika oblastech ve Španělsku, Itálii, Řecku, Turecku, Maroku, Íránu a Indii.</a:t>
            </a:r>
          </a:p>
          <a:p>
            <a:pPr>
              <a:spcBef>
                <a:spcPts val="600"/>
              </a:spcBef>
            </a:pPr>
            <a:r>
              <a:rPr lang="cs-CZ" sz="2400" b="1" dirty="0" smtClean="0"/>
              <a:t>Vysoká cena je důvod častého falšování:</a:t>
            </a:r>
          </a:p>
          <a:p>
            <a:pPr lvl="1">
              <a:spcBef>
                <a:spcPts val="600"/>
              </a:spcBef>
            </a:pPr>
            <a:r>
              <a:rPr lang="cs-CZ" sz="2000" b="1" dirty="0" smtClean="0"/>
              <a:t>Používání </a:t>
            </a:r>
            <a:r>
              <a:rPr lang="cs-CZ" sz="2000" b="1" dirty="0" smtClean="0">
                <a:solidFill>
                  <a:srgbClr val="0070C0"/>
                </a:solidFill>
              </a:rPr>
              <a:t>i jiných částí květů </a:t>
            </a:r>
            <a:r>
              <a:rPr lang="cs-CZ" sz="2000" b="1" dirty="0" smtClean="0"/>
              <a:t>než </a:t>
            </a:r>
            <a:r>
              <a:rPr lang="cs-CZ" sz="2000" b="1" dirty="0" smtClean="0">
                <a:solidFill>
                  <a:srgbClr val="0070C0"/>
                </a:solidFill>
              </a:rPr>
              <a:t>blizen</a:t>
            </a:r>
            <a:r>
              <a:rPr lang="cs-CZ" sz="2000" b="1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Ředění</a:t>
            </a:r>
            <a:r>
              <a:rPr lang="cs-CZ" sz="2000" b="1" dirty="0" smtClean="0"/>
              <a:t> šafránu jinými zástupci čeledi </a:t>
            </a:r>
            <a:r>
              <a:rPr lang="cs-CZ" sz="2000" b="1" dirty="0" err="1" smtClean="0"/>
              <a:t>kosatcovité</a:t>
            </a:r>
            <a:r>
              <a:rPr lang="cs-CZ" sz="2000" b="1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cs-CZ" sz="2000" b="1" dirty="0" smtClean="0"/>
              <a:t>Používání </a:t>
            </a:r>
            <a:r>
              <a:rPr lang="cs-CZ" sz="2000" b="1" dirty="0" smtClean="0">
                <a:solidFill>
                  <a:srgbClr val="0070C0"/>
                </a:solidFill>
              </a:rPr>
              <a:t>jiných rostlin </a:t>
            </a:r>
            <a:r>
              <a:rPr lang="cs-CZ" sz="2000" b="1" dirty="0" smtClean="0"/>
              <a:t>obsahujících </a:t>
            </a:r>
            <a:r>
              <a:rPr lang="cs-CZ" sz="2000" b="1" dirty="0" err="1" smtClean="0"/>
              <a:t>krocetin</a:t>
            </a:r>
            <a:r>
              <a:rPr lang="cs-CZ" sz="2000" b="1" dirty="0" smtClean="0"/>
              <a:t> (</a:t>
            </a:r>
            <a:r>
              <a:rPr lang="en-US" sz="2000" b="1" i="1" dirty="0"/>
              <a:t>Gardenia </a:t>
            </a:r>
            <a:r>
              <a:rPr lang="en-US" sz="2000" b="1" i="1" dirty="0" err="1" smtClean="0"/>
              <a:t>jasminoides</a:t>
            </a:r>
            <a:r>
              <a:rPr lang="cs-CZ" sz="2000" b="1" i="1" dirty="0" smtClean="0"/>
              <a:t>).</a:t>
            </a:r>
          </a:p>
          <a:p>
            <a:pPr lvl="1">
              <a:spcBef>
                <a:spcPts val="600"/>
              </a:spcBef>
            </a:pPr>
            <a:r>
              <a:rPr lang="cs-CZ" sz="2000" b="1" dirty="0" smtClean="0"/>
              <a:t>Ředění přídavkem jiných materiálů (např. dřevo) obarvených především </a:t>
            </a:r>
            <a:r>
              <a:rPr lang="cs-CZ" sz="2000" b="1" dirty="0" smtClean="0">
                <a:solidFill>
                  <a:srgbClr val="0070C0"/>
                </a:solidFill>
              </a:rPr>
              <a:t>azobarvivy</a:t>
            </a:r>
            <a:r>
              <a:rPr lang="cs-CZ" sz="2000" b="1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Nepravdivé informování o zemi původu </a:t>
            </a:r>
            <a:r>
              <a:rPr lang="cs-CZ" sz="2000" b="1" dirty="0" smtClean="0"/>
              <a:t>(nejhodnotnější je šafrán produkovaný ve Španělsku v oblasti La </a:t>
            </a:r>
            <a:r>
              <a:rPr lang="cs-CZ" sz="2000" b="1" dirty="0" err="1" smtClean="0"/>
              <a:t>Mancha</a:t>
            </a:r>
            <a:r>
              <a:rPr lang="cs-CZ" sz="2000" b="1" dirty="0" smtClean="0"/>
              <a:t>, méně hodnotný šafrán z Íránu nebo Indie).</a:t>
            </a:r>
            <a:endParaRPr lang="en-US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6575" y="36866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Šafrán setý (</a:t>
            </a:r>
            <a:r>
              <a:rPr lang="cs-CZ" sz="4000" b="1" i="1" dirty="0" err="1" smtClean="0"/>
              <a:t>Crocus</a:t>
            </a:r>
            <a:r>
              <a:rPr lang="cs-CZ" sz="4000" b="1" i="1" dirty="0" smtClean="0"/>
              <a:t> </a:t>
            </a:r>
            <a:r>
              <a:rPr lang="cs-CZ" sz="4000" b="1" i="1" dirty="0" err="1" smtClean="0"/>
              <a:t>sativus</a:t>
            </a:r>
            <a:r>
              <a:rPr lang="cs-CZ" sz="4000" b="1" i="1" dirty="0" smtClean="0"/>
              <a:t> </a:t>
            </a:r>
            <a:r>
              <a:rPr lang="cs-CZ" sz="4000" b="1" dirty="0" smtClean="0"/>
              <a:t>L.) </a:t>
            </a:r>
            <a:endParaRPr lang="en-US" sz="4000" b="1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7663" y="434975"/>
            <a:ext cx="177800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386535" y="1178750"/>
            <a:ext cx="8229600" cy="900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cs-CZ" sz="22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iologicky </a:t>
            </a:r>
            <a:r>
              <a:rPr lang="cs-CZ" sz="2200" b="1" dirty="0" smtClean="0"/>
              <a:t>aktivní látky šafránu </a:t>
            </a:r>
            <a:r>
              <a:rPr lang="cs-CZ" sz="2000" dirty="0" smtClean="0"/>
              <a:t>– karotenoidy, xantofyly, antokyany, </a:t>
            </a:r>
            <a:r>
              <a:rPr lang="cs-CZ" sz="2000" dirty="0" err="1" smtClean="0"/>
              <a:t>flavonoidy</a:t>
            </a:r>
            <a:r>
              <a:rPr lang="cs-CZ" sz="2000" dirty="0" smtClean="0"/>
              <a:t>, </a:t>
            </a:r>
            <a:r>
              <a:rPr lang="cs-CZ" sz="2000" dirty="0" err="1" smtClean="0"/>
              <a:t>tanniny</a:t>
            </a:r>
            <a:r>
              <a:rPr lang="cs-CZ" sz="2000" dirty="0" smtClean="0"/>
              <a:t>, aj.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413665"/>
            <a:ext cx="80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Doplňky stravy na bázi šafránu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525" y="368660"/>
            <a:ext cx="180020" cy="6750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Picrocroc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31" y="4968615"/>
            <a:ext cx="1953660" cy="138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afra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670" y="4779150"/>
            <a:ext cx="2466845" cy="168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C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5371" y="4734145"/>
            <a:ext cx="2516056" cy="171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Zeaxanthin"/>
          <p:cNvPicPr>
            <a:picLocks noChangeAspect="1" noChangeArrowheads="1"/>
          </p:cNvPicPr>
          <p:nvPr/>
        </p:nvPicPr>
        <p:blipFill rotWithShape="1">
          <a:blip r:embed="rId6" cstate="print"/>
          <a:srcRect b="19203"/>
          <a:stretch/>
        </p:blipFill>
        <p:spPr bwMode="auto">
          <a:xfrm flipV="1">
            <a:off x="1305081" y="3699030"/>
            <a:ext cx="5985665" cy="12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395091" y="3519010"/>
            <a:ext cx="1419271" cy="1185807"/>
          </a:xfrm>
          <a:prstGeom prst="ellipse">
            <a:avLst/>
          </a:prstGeom>
          <a:solidFill>
            <a:srgbClr val="FF6600">
              <a:alpha val="12157"/>
            </a:srgbClr>
          </a:solidFill>
          <a:ln w="1905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195291" y="5094185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smtClean="0"/>
              <a:t>sušení</a:t>
            </a:r>
            <a:endParaRPr lang="en-US" b="1" dirty="0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006270" y="5625293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1" dirty="0">
                <a:cs typeface="Arial" charset="0"/>
              </a:rPr>
              <a:t>β</a:t>
            </a:r>
            <a:r>
              <a:rPr lang="cs-CZ" sz="1600" b="1" dirty="0" smtClean="0">
                <a:cs typeface="Arial" charset="0"/>
              </a:rPr>
              <a:t>-</a:t>
            </a:r>
            <a:r>
              <a:rPr lang="cs-CZ" sz="1600" b="1" dirty="0" err="1" smtClean="0">
                <a:cs typeface="Arial" charset="0"/>
              </a:rPr>
              <a:t>glukuronidáza</a:t>
            </a:r>
            <a:endParaRPr lang="el-GR" sz="1600" b="1" dirty="0">
              <a:cs typeface="Arial" charset="0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6464019" y="5625293"/>
            <a:ext cx="922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464019" y="5258581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smtClean="0"/>
              <a:t>sušení</a:t>
            </a:r>
            <a:endParaRPr lang="en-US" b="1" dirty="0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6535456" y="562529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cs typeface="Arial" charset="0"/>
              </a:rPr>
              <a:t>-H</a:t>
            </a:r>
            <a:r>
              <a:rPr lang="cs-CZ" sz="1600" b="1" baseline="-25000" dirty="0">
                <a:cs typeface="Arial" charset="0"/>
              </a:rPr>
              <a:t>2</a:t>
            </a:r>
            <a:r>
              <a:rPr lang="cs-CZ" sz="1600" b="1" dirty="0">
                <a:cs typeface="Arial" charset="0"/>
              </a:rPr>
              <a:t>O</a:t>
            </a:r>
            <a:endParaRPr lang="el-GR" sz="1600" b="1" dirty="0">
              <a:cs typeface="Arial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50586" y="3699030"/>
            <a:ext cx="1361007" cy="1227980"/>
          </a:xfrm>
          <a:prstGeom prst="ellipse">
            <a:avLst/>
          </a:prstGeom>
          <a:solidFill>
            <a:srgbClr val="FF6600">
              <a:alpha val="12157"/>
            </a:srgbClr>
          </a:solidFill>
          <a:ln w="1905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ovéPole 24"/>
          <p:cNvSpPr txBox="1"/>
          <p:nvPr/>
        </p:nvSpPr>
        <p:spPr>
          <a:xfrm>
            <a:off x="3001548" y="4453507"/>
            <a:ext cx="266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Zeaxanthin</a:t>
            </a:r>
            <a:endParaRPr lang="cs-CZ" dirty="0"/>
          </a:p>
        </p:txBody>
      </p:sp>
      <p:sp>
        <p:nvSpPr>
          <p:cNvPr id="26" name="Rovnoramenný trojúhelník 25"/>
          <p:cNvSpPr/>
          <p:nvPr/>
        </p:nvSpPr>
        <p:spPr>
          <a:xfrm rot="11044283" flipH="1">
            <a:off x="2459423" y="3880765"/>
            <a:ext cx="77680" cy="825767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ovnoramenný trojúhelník 26"/>
          <p:cNvSpPr/>
          <p:nvPr/>
        </p:nvSpPr>
        <p:spPr>
          <a:xfrm rot="11044283" flipH="1">
            <a:off x="6149833" y="3880765"/>
            <a:ext cx="77680" cy="825767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Pravá složená závorka 27"/>
          <p:cNvSpPr/>
          <p:nvPr/>
        </p:nvSpPr>
        <p:spPr>
          <a:xfrm rot="16200000">
            <a:off x="4126764" y="1732441"/>
            <a:ext cx="477315" cy="3690410"/>
          </a:xfrm>
          <a:prstGeom prst="rightBrace">
            <a:avLst>
              <a:gd name="adj1" fmla="val 8333"/>
              <a:gd name="adj2" fmla="val 24396"/>
            </a:avLst>
          </a:prstGeom>
          <a:ln w="190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855031" y="6039290"/>
            <a:ext cx="13951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latin typeface="Arial" pitchFamily="34" charset="0"/>
                <a:cs typeface="Arial" pitchFamily="34" charset="0"/>
              </a:rPr>
              <a:t>Pikrokrocin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073770" y="5904275"/>
            <a:ext cx="13951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err="1" smtClean="0">
                <a:latin typeface="Arial" pitchFamily="34" charset="0"/>
                <a:cs typeface="Arial" pitchFamily="34" charset="0"/>
              </a:rPr>
              <a:t>Safranal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34"/>
          <p:cNvGrpSpPr/>
          <p:nvPr/>
        </p:nvGrpSpPr>
        <p:grpSpPr>
          <a:xfrm>
            <a:off x="341530" y="2123855"/>
            <a:ext cx="5175575" cy="1316760"/>
            <a:chOff x="0" y="2303875"/>
            <a:chExt cx="5175575" cy="1316760"/>
          </a:xfrm>
        </p:grpSpPr>
        <p:pic>
          <p:nvPicPr>
            <p:cNvPr id="17" name="Picture 2" descr="http://wwwchem.uwimona.edu.jm/courses/CHEM2402/Textiles/crocin_bixin_curcumin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" b="68149"/>
            <a:stretch/>
          </p:blipFill>
          <p:spPr bwMode="auto">
            <a:xfrm>
              <a:off x="0" y="2303875"/>
              <a:ext cx="5175575" cy="1234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Zaoblený obdélník 33"/>
            <p:cNvSpPr/>
            <p:nvPr/>
          </p:nvSpPr>
          <p:spPr>
            <a:xfrm>
              <a:off x="1781690" y="3158970"/>
              <a:ext cx="1620180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06515" y="3158970"/>
              <a:ext cx="24302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R = H, </a:t>
              </a:r>
              <a:r>
                <a:rPr lang="cs-CZ" sz="1200" b="1" dirty="0" err="1" smtClean="0">
                  <a:latin typeface="Arial" pitchFamily="34" charset="0"/>
                  <a:cs typeface="Arial" pitchFamily="34" charset="0"/>
                </a:rPr>
                <a:t>krocetin</a:t>
              </a:r>
              <a:endParaRPr lang="cs-CZ" sz="12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R = </a:t>
              </a:r>
              <a:r>
                <a:rPr lang="cs-CZ" sz="1200" b="1" dirty="0" err="1" smtClean="0">
                  <a:latin typeface="Arial" pitchFamily="34" charset="0"/>
                  <a:cs typeface="Arial" pitchFamily="34" charset="0"/>
                </a:rPr>
                <a:t>gentiobióza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cs-CZ" sz="1200" b="1" dirty="0" err="1" smtClean="0">
                  <a:latin typeface="Arial" pitchFamily="34" charset="0"/>
                  <a:cs typeface="Arial" pitchFamily="34" charset="0"/>
                </a:rPr>
                <a:t>krocin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Zaoblený obdélník 35"/>
          <p:cNvSpPr/>
          <p:nvPr/>
        </p:nvSpPr>
        <p:spPr>
          <a:xfrm>
            <a:off x="5742130" y="1943835"/>
            <a:ext cx="2925325" cy="12151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ts val="600"/>
              </a:spcBef>
              <a:spcAft>
                <a:spcPts val="1000"/>
              </a:spcAft>
            </a:pPr>
            <a:r>
              <a:rPr lang="cs-C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Vysoká cena šafránu – důvod falšování</a:t>
            </a:r>
            <a:endParaRPr lang="cs-CZ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Přímá spojovací šipka 37"/>
          <p:cNvCxnSpPr/>
          <p:nvPr/>
        </p:nvCxnSpPr>
        <p:spPr>
          <a:xfrm flipH="1">
            <a:off x="1268127" y="4734145"/>
            <a:ext cx="315033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>
            <a:off x="2773069" y="5544235"/>
            <a:ext cx="182542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4662010" y="6174305"/>
            <a:ext cx="2475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/>
              <a:t>(4-</a:t>
            </a:r>
            <a:r>
              <a:rPr lang="cs-CZ" sz="1200" b="1" dirty="0" err="1" smtClean="0"/>
              <a:t>hydroxy</a:t>
            </a:r>
            <a:r>
              <a:rPr lang="cs-CZ" sz="1200" b="1" dirty="0" smtClean="0"/>
              <a:t> 2,6,6-</a:t>
            </a:r>
            <a:r>
              <a:rPr lang="cs-CZ" sz="1200" b="1" dirty="0" err="1" smtClean="0"/>
              <a:t>trimethyl</a:t>
            </a:r>
            <a:r>
              <a:rPr lang="cs-CZ" sz="1200" b="1" dirty="0" smtClean="0"/>
              <a:t> 1-</a:t>
            </a:r>
            <a:r>
              <a:rPr lang="cs-CZ" sz="1200" b="1" dirty="0" err="1" smtClean="0"/>
              <a:t>cyclohexen</a:t>
            </a:r>
            <a:r>
              <a:rPr lang="cs-CZ" sz="1200" b="1" dirty="0" smtClean="0"/>
              <a:t>-1-</a:t>
            </a:r>
            <a:r>
              <a:rPr lang="cs-CZ" sz="1200" b="1" dirty="0" err="1" smtClean="0"/>
              <a:t>carboxaldehyd</a:t>
            </a:r>
            <a:r>
              <a:rPr lang="cs-CZ" sz="1200" b="1" dirty="0" smtClean="0"/>
              <a:t>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66555" y="368660"/>
            <a:ext cx="841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Falšování šafránu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6525" y="368660"/>
            <a:ext cx="135015" cy="8100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583795"/>
            <a:ext cx="4275475" cy="483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/>
          <p:cNvSpPr txBox="1"/>
          <p:nvPr/>
        </p:nvSpPr>
        <p:spPr>
          <a:xfrm>
            <a:off x="5202070" y="2663915"/>
            <a:ext cx="3313112" cy="38472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i="1" dirty="0" smtClean="0">
                <a:latin typeface="+mn-lt"/>
              </a:rPr>
              <a:t>„Top 7“ komodit které tvoří 50% případů falšování na světovém trhu potravin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</a:t>
            </a:r>
            <a:r>
              <a:rPr lang="cs-CZ" sz="2000" b="1" dirty="0" smtClean="0">
                <a:latin typeface="+mn-lt"/>
              </a:rPr>
              <a:t>olivový olej</a:t>
            </a:r>
            <a:endParaRPr lang="en-US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</a:t>
            </a:r>
            <a:r>
              <a:rPr lang="cs-CZ" sz="2000" b="1" dirty="0" smtClean="0">
                <a:latin typeface="+mn-lt"/>
              </a:rPr>
              <a:t>mléko</a:t>
            </a:r>
            <a:endParaRPr lang="en-US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</a:t>
            </a:r>
            <a:r>
              <a:rPr lang="cs-CZ" sz="2000" b="1" dirty="0" smtClean="0">
                <a:latin typeface="+mn-lt"/>
              </a:rPr>
              <a:t>med</a:t>
            </a:r>
            <a:endParaRPr lang="en-US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ŠAFRÁN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n-lt"/>
              </a:rPr>
              <a:t> </a:t>
            </a:r>
            <a:r>
              <a:rPr lang="cs-CZ" sz="2000" b="1" dirty="0" smtClean="0">
                <a:latin typeface="+mn-lt"/>
              </a:rPr>
              <a:t>pomerančový džus</a:t>
            </a:r>
            <a:endParaRPr lang="en-US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</a:t>
            </a:r>
            <a:r>
              <a:rPr lang="cs-CZ" sz="2000" b="1" dirty="0" smtClean="0"/>
              <a:t>káva</a:t>
            </a:r>
            <a:endParaRPr lang="en-US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</a:t>
            </a:r>
            <a:r>
              <a:rPr lang="cs-CZ" sz="2000" b="1" dirty="0" smtClean="0">
                <a:latin typeface="+mn-lt"/>
              </a:rPr>
              <a:t>jablečný džus</a:t>
            </a:r>
            <a:endParaRPr lang="en-US" sz="2000" b="1" dirty="0">
              <a:latin typeface="+mn-lt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860" y="1088740"/>
            <a:ext cx="5479257" cy="1305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6554" y="413665"/>
            <a:ext cx="8577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Variabilita v preferencích doplňků stravy v Evropě</a:t>
            </a:r>
          </a:p>
        </p:txBody>
      </p:sp>
      <p:sp>
        <p:nvSpPr>
          <p:cNvPr id="3" name="Obdélník 2"/>
          <p:cNvSpPr/>
          <p:nvPr/>
        </p:nvSpPr>
        <p:spPr>
          <a:xfrm>
            <a:off x="296525" y="548680"/>
            <a:ext cx="135015" cy="99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206515" y="1853825"/>
            <a:ext cx="166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small" dirty="0" smtClean="0">
                <a:solidFill>
                  <a:srgbClr val="C00000"/>
                </a:solidFill>
              </a:rPr>
              <a:t>Finsko</a:t>
            </a:r>
            <a:endParaRPr lang="en-US" sz="2400" b="1" cap="small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62010" y="6444335"/>
            <a:ext cx="41640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 err="1" smtClean="0"/>
              <a:t>Euromonitor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International</a:t>
            </a:r>
            <a:r>
              <a:rPr lang="cs-CZ" sz="1200" i="1" dirty="0" smtClean="0"/>
              <a:t>, </a:t>
            </a:r>
            <a:r>
              <a:rPr lang="en-US" sz="1200" i="1" dirty="0" smtClean="0"/>
              <a:t>http://www.euromonitor.com/</a:t>
            </a:r>
            <a:endParaRPr lang="en-US" sz="1200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587335" y="1853825"/>
            <a:ext cx="121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cap="small" dirty="0" smtClean="0">
                <a:solidFill>
                  <a:srgbClr val="C00000"/>
                </a:solidFill>
              </a:rPr>
              <a:t>Itálie</a:t>
            </a:r>
            <a:endParaRPr lang="en-US" sz="2400" b="1" cap="small" dirty="0">
              <a:solidFill>
                <a:srgbClr val="C00000"/>
              </a:solidFill>
            </a:endParaRPr>
          </a:p>
        </p:txBody>
      </p:sp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4216690845"/>
              </p:ext>
            </p:extLst>
          </p:nvPr>
        </p:nvGraphicFramePr>
        <p:xfrm>
          <a:off x="4391980" y="2528900"/>
          <a:ext cx="4752020" cy="387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/>
          <p:cNvGraphicFramePr/>
          <p:nvPr/>
        </p:nvGraphicFramePr>
        <p:xfrm>
          <a:off x="161510" y="2258870"/>
          <a:ext cx="423047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2"/>
          <p:cNvGrpSpPr/>
          <p:nvPr/>
        </p:nvGrpSpPr>
        <p:grpSpPr>
          <a:xfrm>
            <a:off x="206515" y="2078850"/>
            <a:ext cx="2295255" cy="3533620"/>
            <a:chOff x="-762543" y="2078850"/>
            <a:chExt cx="2295255" cy="3533620"/>
          </a:xfrm>
        </p:grpSpPr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-762543" y="2078850"/>
              <a:ext cx="2295255" cy="46166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cap="small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Homogeniza</a:t>
              </a:r>
              <a:r>
                <a:rPr lang="cs-CZ" sz="2400" b="1" cap="small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</a:t>
              </a:r>
              <a:endParaRPr lang="en-US" sz="2400" b="1" cap="sm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-627528" y="3023955"/>
              <a:ext cx="1890210" cy="1154162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cap="small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Extra</a:t>
              </a:r>
              <a:r>
                <a:rPr lang="cs-CZ" sz="2400" b="1" cap="small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kce</a:t>
              </a:r>
              <a:endParaRPr lang="en-US" sz="2400" b="1" cap="sm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spcBef>
                  <a:spcPct val="50000"/>
                </a:spcBef>
              </a:pPr>
              <a:r>
                <a:rPr lang="en-US" dirty="0" smtClean="0">
                  <a:latin typeface="Calibri" pitchFamily="34" charset="0"/>
                </a:rPr>
                <a:t>50 mg</a:t>
              </a:r>
              <a:r>
                <a:rPr lang="cs-CZ" dirty="0" smtClean="0">
                  <a:latin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</a:rPr>
                <a:t>+</a:t>
              </a:r>
              <a:r>
                <a:rPr lang="cs-CZ" dirty="0" smtClean="0">
                  <a:latin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</a:rPr>
                <a:t>5 ml </a:t>
              </a:r>
              <a:r>
                <a:rPr lang="en-US" dirty="0" err="1" smtClean="0">
                  <a:latin typeface="Calibri" pitchFamily="34" charset="0"/>
                </a:rPr>
                <a:t>EtOH</a:t>
              </a:r>
              <a:r>
                <a:rPr lang="en-US" dirty="0" smtClean="0">
                  <a:latin typeface="Calibri" pitchFamily="34" charset="0"/>
                </a:rPr>
                <a:t>/H</a:t>
              </a:r>
              <a:r>
                <a:rPr lang="en-US" baseline="-25000" dirty="0" smtClean="0">
                  <a:latin typeface="Calibri" pitchFamily="34" charset="0"/>
                </a:rPr>
                <a:t>2</a:t>
              </a:r>
              <a:r>
                <a:rPr lang="en-US" dirty="0" smtClean="0">
                  <a:latin typeface="Calibri" pitchFamily="34" charset="0"/>
                </a:rPr>
                <a:t>O (70/30)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-222483" y="4689140"/>
              <a:ext cx="1125125" cy="923330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400" b="1" cap="small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Detekce</a:t>
              </a:r>
            </a:p>
            <a:p>
              <a:pPr algn="ctr">
                <a:spcBef>
                  <a:spcPct val="50000"/>
                </a:spcBef>
              </a:pPr>
              <a:r>
                <a:rPr lang="cs-CZ" sz="2000" b="1" dirty="0" smtClean="0"/>
                <a:t>LC-MS</a:t>
              </a:r>
              <a:endParaRPr lang="en-US" sz="2000" b="1" dirty="0"/>
            </a:p>
          </p:txBody>
        </p:sp>
      </p:grpSp>
      <p:grpSp>
        <p:nvGrpSpPr>
          <p:cNvPr id="6" name="Skupina 19"/>
          <p:cNvGrpSpPr/>
          <p:nvPr/>
        </p:nvGrpSpPr>
        <p:grpSpPr>
          <a:xfrm>
            <a:off x="2321750" y="3564015"/>
            <a:ext cx="6615735" cy="2943935"/>
            <a:chOff x="645667" y="3968452"/>
            <a:chExt cx="7556500" cy="2628900"/>
          </a:xfrm>
        </p:grpSpPr>
        <p:pic>
          <p:nvPicPr>
            <p:cNvPr id="21" name="Picture 7" descr="200px-Isophor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1112" y="4627464"/>
              <a:ext cx="644720" cy="64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5471592" y="5199557"/>
              <a:ext cx="838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200" b="1" dirty="0" err="1"/>
                <a:t>Crocetin</a:t>
              </a:r>
              <a:endParaRPr lang="en-US" sz="1200" b="1" dirty="0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>
              <a:off x="3084067" y="5263852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1255267" y="5144790"/>
              <a:ext cx="12954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200" b="1"/>
                <a:t>Isophoron</a:t>
              </a:r>
              <a:endParaRPr lang="en-US" sz="1200" b="1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>
              <a:off x="2855467" y="4959052"/>
              <a:ext cx="304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>
              <a:off x="2747517" y="5187652"/>
              <a:ext cx="31750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2018854" y="5384502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8" name="Obrázek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9" t="10975" r="12766" b="34114"/>
            <a:stretch/>
          </p:blipFill>
          <p:spPr>
            <a:xfrm>
              <a:off x="4445348" y="4892150"/>
              <a:ext cx="1743075" cy="334736"/>
            </a:xfrm>
            <a:prstGeom prst="rect">
              <a:avLst/>
            </a:prstGeom>
          </p:spPr>
        </p:pic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645667" y="3968452"/>
              <a:ext cx="7556500" cy="2628900"/>
              <a:chOff x="0" y="696"/>
              <a:chExt cx="4760" cy="1656"/>
            </a:xfrm>
          </p:grpSpPr>
          <p:pic>
            <p:nvPicPr>
              <p:cNvPr id="39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768"/>
                <a:ext cx="4760" cy="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Text Box 9"/>
              <p:cNvSpPr txBox="1">
                <a:spLocks noChangeArrowheads="1"/>
              </p:cNvSpPr>
              <p:nvPr/>
            </p:nvSpPr>
            <p:spPr bwMode="auto">
              <a:xfrm>
                <a:off x="0" y="696"/>
                <a:ext cx="4368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endParaRPr lang="en-US"/>
              </a:p>
            </p:txBody>
          </p:sp>
        </p:grpSp>
        <p:pic>
          <p:nvPicPr>
            <p:cNvPr id="30" name="Picture 4" descr="Safranal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52579" t="13554" b="33681"/>
            <a:stretch/>
          </p:blipFill>
          <p:spPr bwMode="auto">
            <a:xfrm>
              <a:off x="2015208" y="4476175"/>
              <a:ext cx="744646" cy="565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236467" y="5035252"/>
              <a:ext cx="838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200" b="1" dirty="0"/>
                <a:t>HTCC</a:t>
              </a:r>
              <a:endParaRPr lang="en-US" sz="1200" b="1" dirty="0"/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2159224" y="4959052"/>
              <a:ext cx="1143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200" b="1"/>
                <a:t>Safranal</a:t>
              </a:r>
              <a:endParaRPr lang="en-US" sz="1200" b="1"/>
            </a:p>
          </p:txBody>
        </p:sp>
        <p:pic>
          <p:nvPicPr>
            <p:cNvPr id="33" name="Picture 5" descr="HTCC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40469" t="15253" b="28141"/>
            <a:stretch/>
          </p:blipFill>
          <p:spPr bwMode="auto">
            <a:xfrm>
              <a:off x="3599384" y="4525922"/>
              <a:ext cx="845964" cy="549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0" descr="Figure imgf000035_00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29640" y="4046217"/>
              <a:ext cx="513760" cy="635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2703067" y="4524077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200" b="1" dirty="0" err="1"/>
                <a:t>Hydroxy</a:t>
              </a:r>
              <a:r>
                <a:rPr lang="cs-CZ" sz="1200" b="1" dirty="0"/>
                <a:t> </a:t>
              </a:r>
              <a:r>
                <a:rPr lang="cs-CZ" sz="1200" b="1" dirty="0" err="1"/>
                <a:t>isophoron</a:t>
              </a:r>
              <a:endParaRPr lang="en-US" sz="1200" b="1" dirty="0"/>
            </a:p>
          </p:txBody>
        </p:sp>
        <p:pic>
          <p:nvPicPr>
            <p:cNvPr id="36" name="Picture 3" descr="Picrocrocin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b="20791"/>
            <a:stretch/>
          </p:blipFill>
          <p:spPr bwMode="auto">
            <a:xfrm>
              <a:off x="6660024" y="4089019"/>
              <a:ext cx="1158378" cy="65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615608" y="4034035"/>
              <a:ext cx="1143000" cy="247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200" b="1" dirty="0" err="1" smtClean="0"/>
                <a:t>Pikrokrocin</a:t>
              </a:r>
              <a:endParaRPr lang="en-US" sz="1200" b="1" dirty="0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645667" y="3968452"/>
              <a:ext cx="7556500" cy="261257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5" name="Obdélník 44"/>
          <p:cNvSpPr/>
          <p:nvPr/>
        </p:nvSpPr>
        <p:spPr>
          <a:xfrm>
            <a:off x="296525" y="368659"/>
            <a:ext cx="180020" cy="12151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ovéPole 45"/>
          <p:cNvSpPr txBox="1"/>
          <p:nvPr/>
        </p:nvSpPr>
        <p:spPr>
          <a:xfrm>
            <a:off x="656565" y="368660"/>
            <a:ext cx="848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Analýza doplňků stravy na bázi šafránu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1313765"/>
            <a:ext cx="2906800" cy="21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Šipka doprava se zářezem 49"/>
          <p:cNvSpPr/>
          <p:nvPr/>
        </p:nvSpPr>
        <p:spPr>
          <a:xfrm rot="5400000">
            <a:off x="1106615" y="2573905"/>
            <a:ext cx="405044" cy="405045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Šipka doprava se zářezem 50"/>
          <p:cNvSpPr/>
          <p:nvPr/>
        </p:nvSpPr>
        <p:spPr>
          <a:xfrm rot="5400000">
            <a:off x="1106615" y="4239090"/>
            <a:ext cx="405044" cy="405045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352704" y="4936331"/>
            <a:ext cx="85509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err="1" smtClean="0"/>
              <a:t>Krocetin</a:t>
            </a:r>
            <a:endParaRPr lang="en-US" sz="1200" b="1" dirty="0"/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206515" y="4644135"/>
            <a:ext cx="450050" cy="1337810"/>
            <a:chOff x="1286" y="2148"/>
            <a:chExt cx="412" cy="1920"/>
          </a:xfrm>
        </p:grpSpPr>
        <p:sp>
          <p:nvSpPr>
            <p:cNvPr id="3" name="Freeform 23"/>
            <p:cNvSpPr>
              <a:spLocks/>
            </p:cNvSpPr>
            <p:nvPr/>
          </p:nvSpPr>
          <p:spPr bwMode="auto">
            <a:xfrm>
              <a:off x="1355" y="3160"/>
              <a:ext cx="274" cy="908"/>
            </a:xfrm>
            <a:custGeom>
              <a:avLst/>
              <a:gdLst>
                <a:gd name="T0" fmla="*/ 0 w 384"/>
                <a:gd name="T1" fmla="*/ 0 h 1152"/>
                <a:gd name="T2" fmla="*/ 0 w 384"/>
                <a:gd name="T3" fmla="*/ 2147483647 h 1152"/>
                <a:gd name="T4" fmla="*/ 2147483647 w 384"/>
                <a:gd name="T5" fmla="*/ 2147483647 h 1152"/>
                <a:gd name="T6" fmla="*/ 2147483647 w 384"/>
                <a:gd name="T7" fmla="*/ 2147483647 h 1152"/>
                <a:gd name="T8" fmla="*/ 2147483647 w 384"/>
                <a:gd name="T9" fmla="*/ 2147483647 h 1152"/>
                <a:gd name="T10" fmla="*/ 2147483647 w 384"/>
                <a:gd name="T11" fmla="*/ 0 h 1152"/>
                <a:gd name="T12" fmla="*/ 0 w 384"/>
                <a:gd name="T13" fmla="*/ 0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1152"/>
                <a:gd name="T23" fmla="*/ 384 w 384"/>
                <a:gd name="T24" fmla="*/ 1152 h 1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1152">
                  <a:moveTo>
                    <a:pt x="0" y="0"/>
                  </a:moveTo>
                  <a:lnTo>
                    <a:pt x="0" y="864"/>
                  </a:lnTo>
                  <a:lnTo>
                    <a:pt x="96" y="1152"/>
                  </a:lnTo>
                  <a:lnTo>
                    <a:pt x="288" y="1152"/>
                  </a:lnTo>
                  <a:lnTo>
                    <a:pt x="384" y="86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>
                    <a:alpha val="50000"/>
                  </a:srgbClr>
                </a:gs>
                <a:gs pos="50000">
                  <a:srgbClr val="FF6600"/>
                </a:gs>
                <a:gs pos="100000">
                  <a:srgbClr val="FF9900">
                    <a:alpha val="50000"/>
                  </a:srgbClr>
                </a:gs>
              </a:gsLst>
              <a:lin ang="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Rectangle 24" descr="Úzký svislý"/>
            <p:cNvSpPr>
              <a:spLocks noChangeArrowheads="1"/>
            </p:cNvSpPr>
            <p:nvPr/>
          </p:nvSpPr>
          <p:spPr bwMode="auto">
            <a:xfrm>
              <a:off x="1286" y="2148"/>
              <a:ext cx="412" cy="240"/>
            </a:xfrm>
            <a:prstGeom prst="rect">
              <a:avLst/>
            </a:prstGeom>
            <a:pattFill prst="narVert">
              <a:fgClr>
                <a:srgbClr val="00CCFF"/>
              </a:fgClr>
              <a:bgClr>
                <a:srgbClr val="0066FF"/>
              </a:bgClr>
            </a:pattFill>
            <a:ln w="190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 pitchFamily="34" charset="0"/>
              </a:endParaRPr>
            </a:p>
          </p:txBody>
        </p:sp>
        <p:sp>
          <p:nvSpPr>
            <p:cNvPr id="5" name="Freeform 26" descr="80%"/>
            <p:cNvSpPr>
              <a:spLocks/>
            </p:cNvSpPr>
            <p:nvPr/>
          </p:nvSpPr>
          <p:spPr bwMode="auto">
            <a:xfrm>
              <a:off x="1470" y="3855"/>
              <a:ext cx="147" cy="207"/>
            </a:xfrm>
            <a:custGeom>
              <a:avLst/>
              <a:gdLst>
                <a:gd name="T0" fmla="*/ 0 w 204"/>
                <a:gd name="T1" fmla="*/ 2147482503 h 207"/>
                <a:gd name="T2" fmla="*/ 1547450620 w 204"/>
                <a:gd name="T3" fmla="*/ 2147482503 h 207"/>
                <a:gd name="T4" fmla="*/ 1547450620 w 204"/>
                <a:gd name="T5" fmla="*/ 0 h 207"/>
                <a:gd name="T6" fmla="*/ 0 w 204"/>
                <a:gd name="T7" fmla="*/ 2147482503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207"/>
                <a:gd name="T14" fmla="*/ 204 w 204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207">
                  <a:moveTo>
                    <a:pt x="0" y="207"/>
                  </a:moveTo>
                  <a:lnTo>
                    <a:pt x="138" y="207"/>
                  </a:lnTo>
                  <a:lnTo>
                    <a:pt x="204" y="0"/>
                  </a:lnTo>
                  <a:lnTo>
                    <a:pt x="0" y="207"/>
                  </a:lnTo>
                  <a:close/>
                </a:path>
              </a:pathLst>
            </a:custGeom>
            <a:pattFill prst="pct80">
              <a:fgClr>
                <a:srgbClr val="993300"/>
              </a:fgClr>
              <a:bgClr>
                <a:srgbClr val="CC0000"/>
              </a:bgClr>
            </a:patt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1355" y="2388"/>
              <a:ext cx="274" cy="1680"/>
              <a:chOff x="2256" y="1248"/>
              <a:chExt cx="384" cy="2352"/>
            </a:xfrm>
          </p:grpSpPr>
          <p:sp>
            <p:nvSpPr>
              <p:cNvPr id="7" name="Line 30"/>
              <p:cNvSpPr>
                <a:spLocks noChangeShapeType="1"/>
              </p:cNvSpPr>
              <p:nvPr/>
            </p:nvSpPr>
            <p:spPr bwMode="auto">
              <a:xfrm>
                <a:off x="2256" y="1248"/>
                <a:ext cx="0" cy="206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31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0" cy="206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32"/>
              <p:cNvSpPr>
                <a:spLocks noChangeShapeType="1"/>
              </p:cNvSpPr>
              <p:nvPr/>
            </p:nvSpPr>
            <p:spPr bwMode="auto">
              <a:xfrm>
                <a:off x="2256" y="3312"/>
                <a:ext cx="96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33"/>
              <p:cNvSpPr>
                <a:spLocks noChangeShapeType="1"/>
              </p:cNvSpPr>
              <p:nvPr/>
            </p:nvSpPr>
            <p:spPr bwMode="auto">
              <a:xfrm flipH="1">
                <a:off x="2544" y="3312"/>
                <a:ext cx="96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34"/>
              <p:cNvSpPr>
                <a:spLocks noChangeShapeType="1"/>
              </p:cNvSpPr>
              <p:nvPr/>
            </p:nvSpPr>
            <p:spPr bwMode="auto">
              <a:xfrm>
                <a:off x="2352" y="3600"/>
                <a:ext cx="19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Skupina 43"/>
          <p:cNvGrpSpPr/>
          <p:nvPr/>
        </p:nvGrpSpPr>
        <p:grpSpPr>
          <a:xfrm>
            <a:off x="2501770" y="1718810"/>
            <a:ext cx="3150349" cy="1755195"/>
            <a:chOff x="341530" y="4149080"/>
            <a:chExt cx="4243942" cy="1991280"/>
          </a:xfrm>
        </p:grpSpPr>
        <p:pic>
          <p:nvPicPr>
            <p:cNvPr id="47" name="Picture 2149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6535" y="4194085"/>
              <a:ext cx="4198937" cy="19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bdélník 47"/>
            <p:cNvSpPr/>
            <p:nvPr/>
          </p:nvSpPr>
          <p:spPr>
            <a:xfrm>
              <a:off x="341530" y="4149080"/>
              <a:ext cx="4005445" cy="135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ovéPole 51"/>
          <p:cNvSpPr txBox="1"/>
          <p:nvPr/>
        </p:nvSpPr>
        <p:spPr>
          <a:xfrm>
            <a:off x="2591780" y="1448780"/>
            <a:ext cx="3285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35 vzorků ze světového trhu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413665"/>
            <a:ext cx="8057037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Chemometrická analýza LC-MS dat</a:t>
            </a:r>
            <a:endParaRPr kumimoji="0" lang="cs-CZ" sz="3600" b="1" i="0" u="none" strike="noStrike" kern="1200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2078850"/>
            <a:ext cx="7534344" cy="436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4"/>
          <p:cNvSpPr/>
          <p:nvPr/>
        </p:nvSpPr>
        <p:spPr>
          <a:xfrm>
            <a:off x="5427095" y="2078850"/>
            <a:ext cx="1755195" cy="2385264"/>
          </a:xfrm>
          <a:prstGeom prst="ellipse">
            <a:avLst/>
          </a:prstGeom>
          <a:noFill/>
          <a:ln>
            <a:solidFill>
              <a:srgbClr val="92D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Elipse 4"/>
          <p:cNvSpPr/>
          <p:nvPr/>
        </p:nvSpPr>
        <p:spPr>
          <a:xfrm rot="1756514">
            <a:off x="3459010" y="4244868"/>
            <a:ext cx="2718843" cy="136804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  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6" name="Elipse 4"/>
          <p:cNvSpPr/>
          <p:nvPr/>
        </p:nvSpPr>
        <p:spPr>
          <a:xfrm rot="1642474">
            <a:off x="3684897" y="5480675"/>
            <a:ext cx="1169369" cy="341317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Elipse 4"/>
          <p:cNvSpPr/>
          <p:nvPr/>
        </p:nvSpPr>
        <p:spPr>
          <a:xfrm>
            <a:off x="2951820" y="5814264"/>
            <a:ext cx="1066085" cy="43493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41530" y="1853824"/>
            <a:ext cx="4005445" cy="405045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i="1" dirty="0" smtClean="0">
                <a:solidFill>
                  <a:schemeClr val="tx1"/>
                </a:solidFill>
              </a:rPr>
              <a:t>PCA, graf komponentního skóre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Elipse 4"/>
          <p:cNvSpPr/>
          <p:nvPr/>
        </p:nvSpPr>
        <p:spPr>
          <a:xfrm>
            <a:off x="1421650" y="2933945"/>
            <a:ext cx="1665185" cy="160777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971599" y="2573905"/>
            <a:ext cx="202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Odlehlý vzorek č.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82290" y="3338989"/>
            <a:ext cx="1233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Španělsko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La Mancha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Aragon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896925" y="3654024"/>
            <a:ext cx="136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Španělsko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96525" y="368660"/>
            <a:ext cx="135015" cy="8100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2300" y="1718810"/>
            <a:ext cx="1260140" cy="139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e 4"/>
          <p:cNvSpPr/>
          <p:nvPr/>
        </p:nvSpPr>
        <p:spPr>
          <a:xfrm>
            <a:off x="926595" y="3293985"/>
            <a:ext cx="307876" cy="693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1511660" y="4554124"/>
            <a:ext cx="162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Španělsko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V="1">
            <a:off x="1106615" y="3023955"/>
            <a:ext cx="135015" cy="225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2726795" y="5544234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Indie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305320" y="5004174"/>
            <a:ext cx="75020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Řecko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27195" y="5229199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Odlehlý vzorek č.2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Elipse 4"/>
          <p:cNvSpPr/>
          <p:nvPr/>
        </p:nvSpPr>
        <p:spPr>
          <a:xfrm>
            <a:off x="6327195" y="4734143"/>
            <a:ext cx="352881" cy="468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6" name="TextovéPole 25"/>
          <p:cNvSpPr txBox="1"/>
          <p:nvPr/>
        </p:nvSpPr>
        <p:spPr>
          <a:xfrm>
            <a:off x="656565" y="113374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vzorků ze světového trhu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4710" b="1"/>
          <a:stretch/>
        </p:blipFill>
        <p:spPr bwMode="auto">
          <a:xfrm>
            <a:off x="7227295" y="4239090"/>
            <a:ext cx="809900" cy="77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808820"/>
            <a:ext cx="8529637" cy="465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296526" y="1448780"/>
            <a:ext cx="8595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rgbClr val="CC0000"/>
              </a:buClr>
            </a:pP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Charakteristický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iont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m/z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611.1616 / 2.86 min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86635" y="1988840"/>
            <a:ext cx="13051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Chromatogram</a:t>
            </a:r>
            <a:endParaRPr lang="en-US" sz="1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32040" y="1943835"/>
            <a:ext cx="10610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MS s</a:t>
            </a:r>
            <a:r>
              <a:rPr lang="en-US" sz="1400" b="1" dirty="0" err="1" smtClean="0"/>
              <a:t>pe</a:t>
            </a:r>
            <a:r>
              <a:rPr lang="cs-CZ" sz="1400" b="1" dirty="0" smtClean="0"/>
              <a:t>k</a:t>
            </a:r>
            <a:r>
              <a:rPr lang="en-US" sz="1400" b="1" dirty="0" err="1" smtClean="0"/>
              <a:t>trum</a:t>
            </a:r>
            <a:endParaRPr lang="en-US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52220" y="1943835"/>
            <a:ext cx="13327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MS/MS spektrum</a:t>
            </a:r>
            <a:endParaRPr lang="en-US" sz="1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6535" y="5319210"/>
            <a:ext cx="252028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Sumární vzorec </a:t>
            </a:r>
            <a:r>
              <a:rPr lang="en-US" b="1" dirty="0" smtClean="0"/>
              <a:t>(</a:t>
            </a:r>
            <a:r>
              <a:rPr lang="cs-CZ" b="1" dirty="0" smtClean="0"/>
              <a:t>na základě přesné hmoty</a:t>
            </a:r>
            <a:r>
              <a:rPr lang="en-US" b="1" dirty="0" smtClean="0"/>
              <a:t>):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27</a:t>
            </a:r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32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57165" y="4509120"/>
            <a:ext cx="24080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+mn-lt"/>
              </a:rPr>
              <a:t>Isotopový profil (teoretický vs. změřený)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6525" y="368660"/>
            <a:ext cx="135015" cy="9001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566555" y="1268760"/>
            <a:ext cx="2970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Odlehlý vzorek č. 1</a:t>
            </a:r>
            <a:endParaRPr lang="en-US" sz="2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566555" y="413665"/>
            <a:ext cx="8280921" cy="85509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Retrospektivní analýza </a:t>
            </a:r>
            <a:r>
              <a:rPr lang="cs-CZ" sz="3200" b="1" dirty="0" smtClean="0">
                <a:ln w="1905"/>
                <a:latin typeface="Arial" pitchFamily="34" charset="0"/>
                <a:cs typeface="Arial" pitchFamily="34" charset="0"/>
              </a:rPr>
              <a:t>LC-MS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</a:t>
            </a:r>
            <a:endParaRPr kumimoji="0" 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6525" y="368660"/>
            <a:ext cx="135015" cy="9001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7" t="6080" r="38899" b="2953"/>
          <a:stretch/>
        </p:blipFill>
        <p:spPr bwMode="auto">
          <a:xfrm>
            <a:off x="566555" y="1268760"/>
            <a:ext cx="2664297" cy="512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851920" y="5634245"/>
            <a:ext cx="3825426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dirty="0" smtClean="0"/>
              <a:t>Žluté barvivo </a:t>
            </a:r>
            <a:r>
              <a:rPr lang="cs-CZ" sz="2200" b="1" dirty="0" smtClean="0"/>
              <a:t>světlice barvířské (nepravý šafrán)</a:t>
            </a:r>
            <a:endParaRPr lang="en-US" sz="2200" b="1" dirty="0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6925" y="2573905"/>
            <a:ext cx="3074766" cy="175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délník 17"/>
          <p:cNvSpPr/>
          <p:nvPr/>
        </p:nvSpPr>
        <p:spPr>
          <a:xfrm>
            <a:off x="4797025" y="2033845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3300"/>
                </a:solidFill>
              </a:rPr>
              <a:t>C</a:t>
            </a:r>
            <a:r>
              <a:rPr lang="en-US" sz="2200" b="1" baseline="-25000" dirty="0" smtClean="0">
                <a:solidFill>
                  <a:srgbClr val="FF3300"/>
                </a:solidFill>
              </a:rPr>
              <a:t>27</a:t>
            </a:r>
            <a:r>
              <a:rPr lang="en-US" sz="2200" b="1" dirty="0" smtClean="0">
                <a:solidFill>
                  <a:srgbClr val="FF3300"/>
                </a:solidFill>
              </a:rPr>
              <a:t>H</a:t>
            </a:r>
            <a:r>
              <a:rPr lang="en-US" sz="2200" b="1" baseline="-25000" dirty="0" smtClean="0">
                <a:solidFill>
                  <a:srgbClr val="FF3300"/>
                </a:solidFill>
              </a:rPr>
              <a:t>32</a:t>
            </a:r>
            <a:r>
              <a:rPr lang="en-US" sz="2200" b="1" dirty="0" smtClean="0">
                <a:solidFill>
                  <a:srgbClr val="FF3300"/>
                </a:solidFill>
              </a:rPr>
              <a:t>O</a:t>
            </a:r>
            <a:r>
              <a:rPr lang="en-US" sz="2200" b="1" baseline="-25000" dirty="0" smtClean="0">
                <a:solidFill>
                  <a:srgbClr val="FF3300"/>
                </a:solidFill>
              </a:rPr>
              <a:t>16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611560" y="2978950"/>
            <a:ext cx="2790310" cy="4500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Přímá spojovací šipka 21"/>
          <p:cNvCxnSpPr/>
          <p:nvPr/>
        </p:nvCxnSpPr>
        <p:spPr>
          <a:xfrm flipV="1">
            <a:off x="3446875" y="2978950"/>
            <a:ext cx="630070" cy="2250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aoblený obdélník 22"/>
          <p:cNvSpPr/>
          <p:nvPr/>
        </p:nvSpPr>
        <p:spPr>
          <a:xfrm>
            <a:off x="3491880" y="5004175"/>
            <a:ext cx="3015335" cy="5400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Hydroxysaflorová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žluť 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818" name="Picture 2" descr="http://www.botanickafotogalerie.cz/highslide/images/large/141/Carthamus_tinctoriu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58" y="3474005"/>
            <a:ext cx="2643142" cy="25333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5" name="Zaoblený obdélník 14"/>
          <p:cNvSpPr/>
          <p:nvPr/>
        </p:nvSpPr>
        <p:spPr>
          <a:xfrm>
            <a:off x="611560" y="1223755"/>
            <a:ext cx="3150350" cy="14851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555" y="1358770"/>
            <a:ext cx="3177053" cy="1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Marcador de contenido 2"/>
          <p:cNvSpPr txBox="1">
            <a:spLocks/>
          </p:cNvSpPr>
          <p:nvPr/>
        </p:nvSpPr>
        <p:spPr>
          <a:xfrm>
            <a:off x="566555" y="413665"/>
            <a:ext cx="8280921" cy="85509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Retrospektivní analýza </a:t>
            </a:r>
            <a:r>
              <a:rPr lang="cs-CZ" sz="3200" b="1" dirty="0" smtClean="0">
                <a:ln w="1905"/>
                <a:latin typeface="Arial" pitchFamily="34" charset="0"/>
                <a:cs typeface="Arial" pitchFamily="34" charset="0"/>
              </a:rPr>
              <a:t>LC-MS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</a:t>
            </a:r>
            <a:endParaRPr kumimoji="0" 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56565" y="998730"/>
            <a:ext cx="279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Odlehlý vzorek č. 1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0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64" y="5094185"/>
            <a:ext cx="3111292" cy="157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66655" y="5274205"/>
            <a:ext cx="14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Tartrazin</a:t>
            </a:r>
            <a:r>
              <a:rPr lang="cs-CZ" b="1" dirty="0" smtClean="0"/>
              <a:t> (E102)</a:t>
            </a:r>
            <a:endParaRPr lang="en-US" b="1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55" y="2123855"/>
            <a:ext cx="2021228" cy="139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17305" y="3699030"/>
            <a:ext cx="123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Azorubin</a:t>
            </a:r>
            <a:r>
              <a:rPr lang="cs-CZ" b="1" dirty="0" smtClean="0"/>
              <a:t> (E122)</a:t>
            </a:r>
            <a:endParaRPr lang="en-US" b="1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83" y="4554125"/>
            <a:ext cx="1794534" cy="207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742130" y="5319210"/>
            <a:ext cx="159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Košenilová červeň </a:t>
            </a:r>
          </a:p>
          <a:p>
            <a:pPr algn="ctr"/>
            <a:r>
              <a:rPr lang="cs-CZ" b="1" dirty="0" smtClean="0"/>
              <a:t>(E124)</a:t>
            </a:r>
            <a:endParaRPr lang="en-US" b="1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583795"/>
            <a:ext cx="6368837" cy="351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96525" y="368660"/>
            <a:ext cx="135015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566555" y="413665"/>
            <a:ext cx="8280921" cy="85509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Retrospektivní analýza </a:t>
            </a:r>
            <a:r>
              <a:rPr lang="cs-CZ" sz="3200" b="1" dirty="0" smtClean="0">
                <a:ln w="1905"/>
                <a:latin typeface="Arial" pitchFamily="34" charset="0"/>
                <a:cs typeface="Arial" pitchFamily="34" charset="0"/>
              </a:rPr>
              <a:t>LC-MS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</a:t>
            </a:r>
            <a:endParaRPr kumimoji="0" 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21550" y="1043735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Odlehlý vzorek č. 2</a:t>
            </a:r>
            <a:endParaRPr lang="en-US" sz="2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1151620" y="3699030"/>
            <a:ext cx="7335815" cy="22052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contenido 2"/>
          <p:cNvSpPr txBox="1">
            <a:spLocks/>
          </p:cNvSpPr>
          <p:nvPr/>
        </p:nvSpPr>
        <p:spPr>
          <a:xfrm>
            <a:off x="566555" y="413665"/>
            <a:ext cx="8280921" cy="8550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800" b="1" i="0" u="none" strike="noStrike" kern="1200" cap="small" spc="0" normalizeH="0" noProof="0" dirty="0" smtClean="0">
                <a:ln w="1905"/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Závěry</a:t>
            </a:r>
            <a:endParaRPr kumimoji="0" lang="en-US" sz="4800" b="1" i="0" u="none" strike="noStrike" kern="1200" cap="small" spc="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6525" y="368660"/>
            <a:ext cx="135015" cy="9001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/>
          <p:cNvSpPr/>
          <p:nvPr/>
        </p:nvSpPr>
        <p:spPr>
          <a:xfrm>
            <a:off x="971600" y="216886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cs typeface="Arial" pitchFamily="34" charset="0"/>
              </a:rPr>
              <a:t>…v kontextu </a:t>
            </a:r>
            <a:r>
              <a:rPr lang="cs-CZ" sz="2400" b="1" dirty="0">
                <a:cs typeface="Arial" pitchFamily="34" charset="0"/>
              </a:rPr>
              <a:t>chemické bezpečnosti </a:t>
            </a:r>
            <a:r>
              <a:rPr lang="cs-CZ" sz="2400" dirty="0" err="1">
                <a:cs typeface="Arial" pitchFamily="34" charset="0"/>
              </a:rPr>
              <a:t>herbálních</a:t>
            </a:r>
            <a:r>
              <a:rPr lang="cs-CZ" sz="2400" dirty="0">
                <a:cs typeface="Arial" pitchFamily="34" charset="0"/>
              </a:rPr>
              <a:t> doplňků </a:t>
            </a:r>
            <a:r>
              <a:rPr lang="cs-CZ" sz="2400" dirty="0" smtClean="0">
                <a:cs typeface="Arial" pitchFamily="34" charset="0"/>
              </a:rPr>
              <a:t>stravy</a:t>
            </a:r>
            <a:endParaRPr lang="cs-CZ" sz="2200" b="1" dirty="0"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1550" y="14487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Otázka:  přírodní = zdravé?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11560" y="2933945"/>
            <a:ext cx="3414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cap="small" dirty="0" smtClean="0"/>
              <a:t>Odpověď: </a:t>
            </a:r>
            <a:r>
              <a:rPr lang="cs-CZ" sz="2800" b="1" dirty="0" smtClean="0"/>
              <a:t>Ne vždy…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601670" y="3789040"/>
            <a:ext cx="6975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Klíčové aspekty – </a:t>
            </a:r>
          </a:p>
          <a:p>
            <a:pPr>
              <a:buBlip>
                <a:blip r:embed="rId3"/>
              </a:buBlip>
            </a:pPr>
            <a:r>
              <a:rPr lang="cs-CZ" sz="2400" dirty="0" smtClean="0"/>
              <a:t>    Informace o přítomnosti nežádoucí složky</a:t>
            </a:r>
          </a:p>
          <a:p>
            <a:pPr>
              <a:buBlip>
                <a:blip r:embed="rId3"/>
              </a:buBlip>
            </a:pPr>
            <a:r>
              <a:rPr lang="cs-CZ" sz="2400" dirty="0" smtClean="0"/>
              <a:t>    Informace o biologické dostupnosti a toxicitě</a:t>
            </a:r>
          </a:p>
          <a:p>
            <a:pPr>
              <a:buBlip>
                <a:blip r:embed="rId3"/>
              </a:buBlip>
            </a:pPr>
            <a:r>
              <a:rPr lang="cs-CZ" sz="2400" dirty="0" smtClean="0"/>
              <a:t>    </a:t>
            </a:r>
            <a:r>
              <a:rPr lang="cs-CZ" sz="3200" b="1" dirty="0" smtClean="0"/>
              <a:t>Analýza rizika</a:t>
            </a:r>
            <a:endParaRPr lang="en-US" sz="3200" b="1" dirty="0"/>
          </a:p>
        </p:txBody>
      </p:sp>
      <p:sp>
        <p:nvSpPr>
          <p:cNvPr id="20" name="Šipka doprava 19"/>
          <p:cNvSpPr/>
          <p:nvPr/>
        </p:nvSpPr>
        <p:spPr>
          <a:xfrm>
            <a:off x="1286635" y="5094185"/>
            <a:ext cx="720080" cy="45005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57616" y="3488840"/>
            <a:ext cx="2295525" cy="7159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Rezidua pesticidů / veterinárních léčiv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657616" y="2678750"/>
            <a:ext cx="2295525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Environmentální kontaminanty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18063" y="5559070"/>
            <a:ext cx="3187600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latin typeface="+mj-lt"/>
              </a:rPr>
              <a:t>Procesní kontaminanty</a:t>
            </a:r>
            <a:endParaRPr lang="cs-CZ" sz="2000" b="1" dirty="0">
              <a:latin typeface="+mj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57616" y="4343935"/>
            <a:ext cx="2295525" cy="407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Migranty z plastů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102828" y="6189140"/>
            <a:ext cx="3084306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latin typeface="+mj-lt"/>
              </a:rPr>
              <a:t>Aditivní látky </a:t>
            </a:r>
            <a:endParaRPr lang="cs-CZ" sz="2000" dirty="0">
              <a:latin typeface="+mj-lt"/>
            </a:endParaRPr>
          </a:p>
        </p:txBody>
      </p:sp>
      <p:pic>
        <p:nvPicPr>
          <p:cNvPr id="10" name="Picture 5" descr="devon-foo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235" y="2768760"/>
            <a:ext cx="2401852" cy="20252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932698" y="2768759"/>
            <a:ext cx="1935252" cy="15751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Hlavní živiny</a:t>
            </a:r>
            <a:endParaRPr lang="cs-CZ" sz="2000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cs-CZ" sz="800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bílkoviny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lipidy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sacharidy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6657616" y="4883995"/>
            <a:ext cx="2295525" cy="4095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Toxické kovy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37543" y="4478950"/>
            <a:ext cx="1725613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Senzoricky  </a:t>
            </a: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aktivní </a:t>
            </a: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látky</a:t>
            </a:r>
            <a:endParaRPr lang="cs-CZ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57523" y="3263815"/>
            <a:ext cx="1873250" cy="10215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Antioxidanty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a jiné 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biologicky aktivní látky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73258" y="2003675"/>
            <a:ext cx="1684337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Přírodní 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toxiny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1302628" y="5469060"/>
            <a:ext cx="3084306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Produkty biotechnologií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66555" y="413665"/>
            <a:ext cx="7290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small" dirty="0" smtClean="0">
                <a:latin typeface="Arial" pitchFamily="34" charset="0"/>
                <a:cs typeface="Arial" pitchFamily="34" charset="0"/>
              </a:rPr>
              <a:t>Běžné složky potravin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96525" y="413665"/>
            <a:ext cx="135015" cy="6300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2652778" y="4703975"/>
            <a:ext cx="1665185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Vláknina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357523" y="2183695"/>
            <a:ext cx="1710190" cy="9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Minerální látky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Vitamíny 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51520" y="149378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s pozitivním biologickým efektem</a:t>
            </a:r>
            <a:endParaRPr 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795120" y="1268760"/>
            <a:ext cx="3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Rizikové komponenty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57616" y="3488840"/>
            <a:ext cx="2295525" cy="7159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Rezidua pesticidů / veterinárních léčiv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657616" y="2678750"/>
            <a:ext cx="2295525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Environmentální kontaminanty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18063" y="5559070"/>
            <a:ext cx="3187600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Procesní kontaminanty</a:t>
            </a:r>
            <a:endParaRPr lang="cs-CZ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57616" y="4343935"/>
            <a:ext cx="2295525" cy="407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Migranty z plastů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102828" y="6189140"/>
            <a:ext cx="3084306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Aditivní látky </a:t>
            </a:r>
            <a:endParaRPr lang="cs-CZ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932698" y="2768759"/>
            <a:ext cx="1935252" cy="15751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Hlavní živiny</a:t>
            </a:r>
            <a:endParaRPr lang="cs-CZ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cs-CZ" sz="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bílkoviny</a:t>
            </a:r>
            <a:endParaRPr lang="cs-CZ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lipidy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sacharidy</a:t>
            </a:r>
            <a:endParaRPr lang="cs-CZ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6657616" y="4883995"/>
            <a:ext cx="2295525" cy="4095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Toxické kovy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37543" y="4478950"/>
            <a:ext cx="1725613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Senzoricky  </a:t>
            </a:r>
            <a:r>
              <a:rPr lang="cs-CZ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aktivní </a:t>
            </a:r>
            <a:r>
              <a:rPr lang="cs-CZ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látky</a:t>
            </a:r>
            <a:endParaRPr lang="cs-CZ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57523" y="3263815"/>
            <a:ext cx="1873250" cy="10215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Antioxidanty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a jiné 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biologicky aktivní látky</a:t>
            </a:r>
            <a:endParaRPr lang="cs-CZ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73258" y="2003675"/>
            <a:ext cx="1684337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Přírodní </a:t>
            </a:r>
            <a:r>
              <a:rPr lang="cs-CZ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toxiny</a:t>
            </a:r>
            <a:endParaRPr lang="cs-CZ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1302628" y="5469060"/>
            <a:ext cx="3084306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Produkty biotechnologií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66555" y="413665"/>
            <a:ext cx="7290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small" dirty="0" err="1" smtClean="0">
                <a:latin typeface="Arial" pitchFamily="34" charset="0"/>
                <a:cs typeface="Arial" pitchFamily="34" charset="0"/>
              </a:rPr>
              <a:t>Herbální</a:t>
            </a:r>
            <a:r>
              <a:rPr lang="cs-CZ" sz="4000" b="1" cap="small" dirty="0" smtClean="0">
                <a:latin typeface="Arial" pitchFamily="34" charset="0"/>
                <a:cs typeface="Arial" pitchFamily="34" charset="0"/>
              </a:rPr>
              <a:t> doplňky stravy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96525" y="413665"/>
            <a:ext cx="135015" cy="6300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2652778" y="4703975"/>
            <a:ext cx="1665185" cy="442674"/>
          </a:xfrm>
          <a:prstGeom prst="roundRect">
            <a:avLst/>
          </a:prstGeom>
          <a:solidFill>
            <a:srgbClr val="6BA42C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/>
                </a:solidFill>
                <a:latin typeface="+mj-lt"/>
              </a:rPr>
              <a:t>Vláknina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357523" y="2183695"/>
            <a:ext cx="1710190" cy="900100"/>
          </a:xfrm>
          <a:prstGeom prst="roundRect">
            <a:avLst/>
          </a:prstGeom>
          <a:solidFill>
            <a:srgbClr val="6BA42C"/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</a:rPr>
              <a:t>Minerální látky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</a:rPr>
              <a:t>Vitamíny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51520" y="149378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s pozitivním biologickým efektem</a:t>
            </a:r>
            <a:endParaRPr 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795120" y="1268760"/>
            <a:ext cx="3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Rizikové komponenty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6955" y="2528900"/>
            <a:ext cx="1980220" cy="17693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341530" y="3248980"/>
            <a:ext cx="1873250" cy="1021556"/>
          </a:xfrm>
          <a:prstGeom prst="roundRect">
            <a:avLst/>
          </a:prstGeom>
          <a:solidFill>
            <a:srgbClr val="6BA42C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Antioxidanty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a jiné </a:t>
            </a:r>
            <a:r>
              <a:rPr lang="cs-CZ" dirty="0" smtClean="0">
                <a:solidFill>
                  <a:schemeClr val="bg1"/>
                </a:solidFill>
                <a:latin typeface="+mj-lt"/>
              </a:rPr>
              <a:t>biologicky aktivní látky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060" y="4599130"/>
            <a:ext cx="1069319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6957265" y="1988840"/>
            <a:ext cx="1684337" cy="408623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Přírodní </a:t>
            </a:r>
            <a:r>
              <a:rPr lang="cs-CZ" b="1" dirty="0" smtClean="0">
                <a:solidFill>
                  <a:schemeClr val="bg1"/>
                </a:solidFill>
                <a:latin typeface="+mj-lt"/>
              </a:rPr>
              <a:t>toxiny</a:t>
            </a:r>
            <a:endParaRPr lang="cs-CZ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6642230" y="2663915"/>
            <a:ext cx="2295525" cy="714375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Environmentální kontaminanty</a:t>
            </a: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6678960" y="3477714"/>
            <a:ext cx="2295525" cy="715089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Rezidua </a:t>
            </a:r>
            <a:r>
              <a:rPr lang="cs-CZ" b="1" dirty="0" smtClean="0">
                <a:solidFill>
                  <a:schemeClr val="bg1"/>
                </a:solidFill>
                <a:latin typeface="+mj-lt"/>
              </a:rPr>
              <a:t>pesticidů        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cs-C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6642230" y="4869160"/>
            <a:ext cx="2295525" cy="409575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 Toxické kovy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5562110" y="1358770"/>
            <a:ext cx="2880320" cy="11701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 potravin</a:t>
            </a:r>
            <a:endParaRPr lang="en-US" sz="36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1601670" y="2213865"/>
            <a:ext cx="3150350" cy="10351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rizika</a:t>
            </a:r>
            <a:endParaRPr lang="en-US" sz="36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ahnutá šipka doprava 23"/>
          <p:cNvSpPr/>
          <p:nvPr/>
        </p:nvSpPr>
        <p:spPr>
          <a:xfrm rot="14893206">
            <a:off x="5274745" y="2361223"/>
            <a:ext cx="799375" cy="1570308"/>
          </a:xfrm>
          <a:prstGeom prst="curvedRightArrow">
            <a:avLst>
              <a:gd name="adj1" fmla="val 27731"/>
              <a:gd name="adj2" fmla="val 58087"/>
              <a:gd name="adj3" fmla="val 49193"/>
            </a:avLst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Zahnutá šipka doprava 24"/>
          <p:cNvSpPr/>
          <p:nvPr/>
        </p:nvSpPr>
        <p:spPr>
          <a:xfrm rot="13986473" flipH="1" flipV="1">
            <a:off x="4200409" y="937942"/>
            <a:ext cx="752814" cy="1585337"/>
          </a:xfrm>
          <a:prstGeom prst="curvedRightArrow">
            <a:avLst>
              <a:gd name="adj1" fmla="val 25000"/>
              <a:gd name="adj2" fmla="val 50000"/>
              <a:gd name="adj3" fmla="val 48315"/>
            </a:avLst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31540" y="323655"/>
            <a:ext cx="8460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small" dirty="0" smtClean="0">
                <a:latin typeface="Arial" pitchFamily="34" charset="0"/>
                <a:cs typeface="Arial" pitchFamily="34" charset="0"/>
              </a:rPr>
              <a:t>Globální politika bezpečnosti potravin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61510" y="323655"/>
            <a:ext cx="135015" cy="11251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006715" y="5049180"/>
            <a:ext cx="1890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/>
              <a:t>Riziko =</a:t>
            </a:r>
            <a:endParaRPr lang="en-US" sz="36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1826695" y="4014065"/>
            <a:ext cx="6345705" cy="2475275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aoblený obdélník 11"/>
          <p:cNvSpPr/>
          <p:nvPr/>
        </p:nvSpPr>
        <p:spPr>
          <a:xfrm>
            <a:off x="3581890" y="4239090"/>
            <a:ext cx="4095455" cy="8550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chemeClr val="tx1"/>
                </a:solidFill>
              </a:rPr>
              <a:t>Kontaminant / nebezpečná látka </a:t>
            </a:r>
            <a:r>
              <a:rPr lang="cs-CZ" sz="2200" b="1" dirty="0" smtClean="0">
                <a:solidFill>
                  <a:srgbClr val="FF0000"/>
                </a:solidFill>
              </a:rPr>
              <a:t>(toxicita)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941931" y="5544235"/>
            <a:ext cx="3240360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chemeClr val="tx1"/>
                </a:solidFill>
              </a:rPr>
              <a:t>Expozice </a:t>
            </a:r>
            <a:r>
              <a:rPr lang="cs-CZ" sz="2200" b="1" dirty="0" smtClean="0">
                <a:solidFill>
                  <a:srgbClr val="FF0000"/>
                </a:solidFill>
              </a:rPr>
              <a:t>(dávka)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067055" y="5094185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566555" y="4104075"/>
          <a:ext cx="988970" cy="196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4" imgW="1867320" imgH="4941360" progId="">
                  <p:embed/>
                </p:oleObj>
              </mc:Choice>
              <mc:Fallback>
                <p:oleObj name="Clip" r:id="rId4" imgW="1867320" imgH="4941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55" y="4104075"/>
                        <a:ext cx="988970" cy="1962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ývojový diagram: uložená data 20"/>
          <p:cNvSpPr/>
          <p:nvPr/>
        </p:nvSpPr>
        <p:spPr>
          <a:xfrm>
            <a:off x="2276744" y="2348881"/>
            <a:ext cx="3060341" cy="1125125"/>
          </a:xfrm>
          <a:prstGeom prst="flowChartOnlineStorag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ětiúhelník 14"/>
          <p:cNvSpPr/>
          <p:nvPr/>
        </p:nvSpPr>
        <p:spPr>
          <a:xfrm>
            <a:off x="1961710" y="5679251"/>
            <a:ext cx="1530170" cy="900100"/>
          </a:xfrm>
          <a:prstGeom prst="homePlat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611560" y="368660"/>
            <a:ext cx="805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small" dirty="0" smtClean="0">
                <a:latin typeface="Arial" pitchFamily="34" charset="0"/>
                <a:cs typeface="Arial" pitchFamily="34" charset="0"/>
              </a:rPr>
              <a:t>Analýza rizika na úrovni EU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6525" y="368660"/>
            <a:ext cx="135015" cy="9001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s odříznutým rohem na stejné straně 4"/>
          <p:cNvSpPr/>
          <p:nvPr/>
        </p:nvSpPr>
        <p:spPr>
          <a:xfrm>
            <a:off x="1826694" y="4869161"/>
            <a:ext cx="5580619" cy="1620180"/>
          </a:xfrm>
          <a:prstGeom prst="snip2SameRect">
            <a:avLst>
              <a:gd name="adj1" fmla="val 27455"/>
              <a:gd name="adj2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200" cap="small" dirty="0" smtClean="0">
              <a:solidFill>
                <a:schemeClr val="tx1"/>
              </a:solidFill>
            </a:endParaRPr>
          </a:p>
        </p:txBody>
      </p:sp>
      <p:sp>
        <p:nvSpPr>
          <p:cNvPr id="6" name="Šrafovaná šipka doprava 5"/>
          <p:cNvSpPr/>
          <p:nvPr/>
        </p:nvSpPr>
        <p:spPr>
          <a:xfrm rot="16200000">
            <a:off x="4076946" y="3519010"/>
            <a:ext cx="945106" cy="1305145"/>
          </a:xfrm>
          <a:prstGeom prst="stripedRightArrow">
            <a:avLst>
              <a:gd name="adj1" fmla="val 47253"/>
              <a:gd name="adj2" fmla="val 6305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aoblený obdélník 6"/>
          <p:cNvSpPr/>
          <p:nvPr/>
        </p:nvSpPr>
        <p:spPr>
          <a:xfrm>
            <a:off x="2141730" y="1628800"/>
            <a:ext cx="4725524" cy="193521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cap="small" dirty="0" smtClean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51719" y="5724256"/>
            <a:ext cx="117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EFSA</a:t>
            </a:r>
            <a:endParaRPr lang="en-US" sz="2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16905" y="6039290"/>
            <a:ext cx="26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Vědecké názory 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141729" y="5049181"/>
            <a:ext cx="50006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000" b="1" cap="small" dirty="0" smtClean="0"/>
              <a:t>Hodnocení rizika </a:t>
            </a:r>
            <a:r>
              <a:rPr lang="cs-CZ" sz="2200" b="1" cap="small" dirty="0" smtClean="0">
                <a:solidFill>
                  <a:schemeClr val="tx1"/>
                </a:solidFill>
              </a:rPr>
              <a:t>(„risk </a:t>
            </a:r>
            <a:r>
              <a:rPr lang="cs-CZ" sz="2200" b="1" cap="small" dirty="0" err="1" smtClean="0">
                <a:solidFill>
                  <a:schemeClr val="tx1"/>
                </a:solidFill>
              </a:rPr>
              <a:t>assessment</a:t>
            </a:r>
            <a:r>
              <a:rPr lang="cs-CZ" sz="2200" b="1" cap="small" dirty="0" smtClean="0">
                <a:solidFill>
                  <a:schemeClr val="tx1"/>
                </a:solidFill>
              </a:rPr>
              <a:t>“)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288471" y="1718811"/>
            <a:ext cx="44246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000" b="1" cap="small" dirty="0" smtClean="0">
                <a:solidFill>
                  <a:schemeClr val="tx1"/>
                </a:solidFill>
              </a:rPr>
              <a:t>Řízení rizika </a:t>
            </a:r>
            <a:r>
              <a:rPr lang="cs-CZ" sz="2200" b="1" cap="small" dirty="0" smtClean="0">
                <a:solidFill>
                  <a:schemeClr val="tx1"/>
                </a:solidFill>
              </a:rPr>
              <a:t>(„risk management“)</a:t>
            </a:r>
            <a:endParaRPr lang="en-US" sz="2200" b="1" cap="small" dirty="0">
              <a:solidFill>
                <a:schemeClr val="tx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456764" y="2348881"/>
            <a:ext cx="2610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Evropská komise</a:t>
            </a:r>
          </a:p>
          <a:p>
            <a:r>
              <a:rPr lang="cs-CZ" sz="2200" b="1" dirty="0" smtClean="0"/>
              <a:t>Členské státy</a:t>
            </a:r>
          </a:p>
          <a:p>
            <a:r>
              <a:rPr lang="cs-CZ" sz="2200" b="1" dirty="0" smtClean="0"/>
              <a:t>Evropský parlament</a:t>
            </a:r>
            <a:endParaRPr lang="en-US" sz="22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292079" y="2753926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Legislativa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ovéPole 33"/>
          <p:cNvSpPr txBox="1"/>
          <p:nvPr/>
        </p:nvSpPr>
        <p:spPr>
          <a:xfrm rot="16200000">
            <a:off x="-191562" y="3242012"/>
            <a:ext cx="3060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cap="small" dirty="0" smtClean="0"/>
              <a:t>Komunikace rizika</a:t>
            </a:r>
            <a:endParaRPr lang="en-US" sz="3000" b="1" cap="small" dirty="0"/>
          </a:p>
        </p:txBody>
      </p:sp>
      <p:grpSp>
        <p:nvGrpSpPr>
          <p:cNvPr id="2" name="Skupina 40"/>
          <p:cNvGrpSpPr/>
          <p:nvPr/>
        </p:nvGrpSpPr>
        <p:grpSpPr>
          <a:xfrm>
            <a:off x="845661" y="1718811"/>
            <a:ext cx="891023" cy="4725525"/>
            <a:chOff x="1610747" y="1358769"/>
            <a:chExt cx="891023" cy="5175575"/>
          </a:xfrm>
        </p:grpSpPr>
        <p:grpSp>
          <p:nvGrpSpPr>
            <p:cNvPr id="10" name="Skupina 38"/>
            <p:cNvGrpSpPr/>
            <p:nvPr/>
          </p:nvGrpSpPr>
          <p:grpSpPr>
            <a:xfrm>
              <a:off x="1646675" y="1358769"/>
              <a:ext cx="855095" cy="5175575"/>
              <a:chOff x="1736685" y="1583795"/>
              <a:chExt cx="855095" cy="4860540"/>
            </a:xfrm>
          </p:grpSpPr>
          <p:cxnSp>
            <p:nvCxnSpPr>
              <p:cNvPr id="36" name="Přímá spojovací čára 35"/>
              <p:cNvCxnSpPr/>
              <p:nvPr/>
            </p:nvCxnSpPr>
            <p:spPr>
              <a:xfrm>
                <a:off x="1736685" y="1583795"/>
                <a:ext cx="0" cy="486054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šipka 37"/>
              <p:cNvCxnSpPr/>
              <p:nvPr/>
            </p:nvCxnSpPr>
            <p:spPr>
              <a:xfrm>
                <a:off x="1736685" y="1583795"/>
                <a:ext cx="855095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  <a:tailEnd type="arrow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Přímá spojovací šipka 39"/>
            <p:cNvCxnSpPr/>
            <p:nvPr/>
          </p:nvCxnSpPr>
          <p:spPr>
            <a:xfrm>
              <a:off x="1610747" y="6486628"/>
              <a:ext cx="85509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295" y="2573905"/>
            <a:ext cx="1628776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2290" y="3879050"/>
            <a:ext cx="1610078" cy="8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ovéPole 41"/>
          <p:cNvSpPr txBox="1"/>
          <p:nvPr/>
        </p:nvSpPr>
        <p:spPr>
          <a:xfrm>
            <a:off x="3536885" y="5589240"/>
            <a:ext cx="310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TOXICITA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DÁVKA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5" grpId="0" animBg="1"/>
      <p:bldP spid="6" grpId="0" animBg="1"/>
      <p:bldP spid="7" grpId="0" animBg="1"/>
      <p:bldP spid="8" grpId="0"/>
      <p:bldP spid="9" grpId="0"/>
      <p:bldP spid="13" grpId="0"/>
      <p:bldP spid="16" grpId="0"/>
      <p:bldP spid="18" grpId="0"/>
      <p:bldP spid="22" grpId="0"/>
      <p:bldP spid="34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59" y="413665"/>
            <a:ext cx="8532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small" dirty="0" smtClean="0">
                <a:latin typeface="Arial" pitchFamily="34" charset="0"/>
                <a:cs typeface="Arial" pitchFamily="34" charset="0"/>
              </a:rPr>
              <a:t>Možná zdravotní rizika spojená s užíváním doplňků stravy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6525" y="458670"/>
            <a:ext cx="135015" cy="9451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431800" y="1898830"/>
            <a:ext cx="832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Nadměrná konzumace přirozených biologicky aktivních složek </a:t>
            </a:r>
            <a:r>
              <a:rPr lang="cs-CZ" sz="2400" dirty="0" smtClean="0"/>
              <a:t>doplňků stravy</a:t>
            </a:r>
            <a:endParaRPr lang="en-US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41313" y="1628801"/>
            <a:ext cx="8371147" cy="1395154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998730"/>
            <a:ext cx="1847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vislý svitek 10"/>
          <p:cNvSpPr/>
          <p:nvPr/>
        </p:nvSpPr>
        <p:spPr>
          <a:xfrm>
            <a:off x="161510" y="3203975"/>
            <a:ext cx="4500500" cy="2520280"/>
          </a:xfrm>
          <a:prstGeom prst="verticalScroll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cap="small" dirty="0" smtClean="0">
                <a:solidFill>
                  <a:schemeClr val="tx1"/>
                </a:solidFill>
              </a:rPr>
              <a:t>Vědecký názor EFSA</a:t>
            </a:r>
          </a:p>
          <a:p>
            <a:pPr algn="ctr"/>
            <a:r>
              <a:rPr lang="cs-CZ" sz="2200" i="1" dirty="0" smtClean="0">
                <a:solidFill>
                  <a:schemeClr val="tx1"/>
                </a:solidFill>
              </a:rPr>
              <a:t>Ohledně bezpečnosti užívání                   </a:t>
            </a:r>
            <a:r>
              <a:rPr lang="el-GR" sz="2200" b="1" i="1" dirty="0" smtClean="0">
                <a:solidFill>
                  <a:schemeClr val="tx1"/>
                </a:solidFill>
              </a:rPr>
              <a:t>β</a:t>
            </a:r>
            <a:r>
              <a:rPr lang="cs-CZ" sz="2200" b="1" i="1" dirty="0" smtClean="0">
                <a:solidFill>
                  <a:schemeClr val="tx1"/>
                </a:solidFill>
              </a:rPr>
              <a:t>-karotenu </a:t>
            </a:r>
            <a:r>
              <a:rPr lang="cs-CZ" sz="2200" i="1" dirty="0" smtClean="0">
                <a:solidFill>
                  <a:schemeClr val="tx1"/>
                </a:solidFill>
              </a:rPr>
              <a:t>těžkými kuřáky</a:t>
            </a:r>
          </a:p>
          <a:p>
            <a:pPr algn="ctr"/>
            <a:endParaRPr lang="cs-CZ" i="1" dirty="0" smtClean="0">
              <a:solidFill>
                <a:schemeClr val="tx1"/>
              </a:solidFill>
            </a:endParaRPr>
          </a:p>
          <a:p>
            <a:pPr algn="r"/>
            <a:r>
              <a:rPr lang="en-US" sz="1200" b="1" i="1" dirty="0" smtClean="0">
                <a:solidFill>
                  <a:schemeClr val="tx1"/>
                </a:solidFill>
              </a:rPr>
              <a:t>EFSA Panel on Food Additives and Nutrient Sources added to Food</a:t>
            </a:r>
            <a:r>
              <a:rPr lang="cs-CZ" sz="1200" b="1" i="1" dirty="0" smtClean="0">
                <a:solidFill>
                  <a:schemeClr val="tx1"/>
                </a:solidFill>
              </a:rPr>
              <a:t>, EFSA Journal 2012;10(12):2953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5" name="Svislý svitek 14"/>
          <p:cNvSpPr/>
          <p:nvPr/>
        </p:nvSpPr>
        <p:spPr>
          <a:xfrm>
            <a:off x="3086835" y="3699030"/>
            <a:ext cx="5202070" cy="2565285"/>
          </a:xfrm>
          <a:prstGeom prst="verticalScroll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cap="small" dirty="0" smtClean="0">
                <a:solidFill>
                  <a:schemeClr val="tx1"/>
                </a:solidFill>
              </a:rPr>
              <a:t>Vědecký názor EFSA</a:t>
            </a:r>
          </a:p>
          <a:p>
            <a:pPr algn="ctr"/>
            <a:r>
              <a:rPr lang="cs-CZ" sz="2200" i="1" dirty="0" smtClean="0">
                <a:solidFill>
                  <a:schemeClr val="tx1"/>
                </a:solidFill>
              </a:rPr>
              <a:t>Na omezení denního příjmu mastných kyselin </a:t>
            </a:r>
            <a:r>
              <a:rPr lang="cs-CZ" sz="2200" b="1" i="1" dirty="0" err="1" smtClean="0">
                <a:solidFill>
                  <a:schemeClr val="tx1"/>
                </a:solidFill>
              </a:rPr>
              <a:t>eikosapentaenové</a:t>
            </a:r>
            <a:r>
              <a:rPr lang="cs-CZ" sz="2200" b="1" i="1" dirty="0" smtClean="0">
                <a:solidFill>
                  <a:schemeClr val="tx1"/>
                </a:solidFill>
              </a:rPr>
              <a:t> (EPA) </a:t>
            </a:r>
            <a:r>
              <a:rPr lang="cs-CZ" sz="2200" i="1" dirty="0" smtClean="0">
                <a:solidFill>
                  <a:schemeClr val="tx1"/>
                </a:solidFill>
              </a:rPr>
              <a:t>a </a:t>
            </a:r>
            <a:r>
              <a:rPr lang="cs-CZ" sz="2200" b="1" i="1" dirty="0" err="1" smtClean="0">
                <a:solidFill>
                  <a:schemeClr val="tx1"/>
                </a:solidFill>
              </a:rPr>
              <a:t>dokosahexaenové</a:t>
            </a:r>
            <a:r>
              <a:rPr lang="cs-CZ" sz="2200" b="1" i="1" dirty="0" smtClean="0">
                <a:solidFill>
                  <a:schemeClr val="tx1"/>
                </a:solidFill>
              </a:rPr>
              <a:t>  (DHA)</a:t>
            </a:r>
          </a:p>
          <a:p>
            <a:pPr algn="ctr"/>
            <a:endParaRPr lang="cs-CZ" sz="2200" b="1" i="1" dirty="0" smtClean="0">
              <a:solidFill>
                <a:schemeClr val="tx1"/>
              </a:solidFill>
            </a:endParaRPr>
          </a:p>
          <a:p>
            <a:pPr algn="r"/>
            <a:r>
              <a:rPr lang="en-US" sz="1200" b="1" i="1" dirty="0" smtClean="0">
                <a:solidFill>
                  <a:schemeClr val="tx1"/>
                </a:solidFill>
              </a:rPr>
              <a:t>EFSA Panel on Dietetic Products, Nutrition and Allergies</a:t>
            </a:r>
            <a:r>
              <a:rPr lang="cs-CZ" sz="1200" b="1" i="1" dirty="0" smtClean="0">
                <a:solidFill>
                  <a:schemeClr val="tx1"/>
                </a:solidFill>
              </a:rPr>
              <a:t>, EFSA Journal 2012;10(7):2815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5670</TotalTime>
  <Words>2989</Words>
  <Application>Microsoft Office PowerPoint</Application>
  <PresentationFormat>Předvádění na obrazovce (4:3)</PresentationFormat>
  <Paragraphs>596</Paragraphs>
  <Slides>45</Slides>
  <Notes>39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7" baseType="lpstr">
      <vt:lpstr>Arial Unicode MS</vt:lpstr>
      <vt:lpstr>AdvOT2e364b11</vt:lpstr>
      <vt:lpstr>AdvOT2e364b11+fb</vt:lpstr>
      <vt:lpstr>Arial</vt:lpstr>
      <vt:lpstr>Arial Black</vt:lpstr>
      <vt:lpstr>Calibri</vt:lpstr>
      <vt:lpstr>Teen Light</vt:lpstr>
      <vt:lpstr>Times New Roman</vt:lpstr>
      <vt:lpstr>Wingdings</vt:lpstr>
      <vt:lpstr>Wingdings 3</vt:lpstr>
      <vt:lpstr>Motiv sady Office</vt:lpstr>
      <vt:lpstr>Clip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Případová studie: Doplněk stravy Elixirman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Milena Zachariášová</dc:creator>
  <cp:lastModifiedBy>Zachariasova Milena</cp:lastModifiedBy>
  <cp:revision>37</cp:revision>
  <dcterms:created xsi:type="dcterms:W3CDTF">2014-04-28T18:05:50Z</dcterms:created>
  <dcterms:modified xsi:type="dcterms:W3CDTF">2019-05-22T09:09:14Z</dcterms:modified>
</cp:coreProperties>
</file>