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6.xml" ContentType="application/vnd.openxmlformats-officedocument.presentationml.notesSlide+xml"/>
  <Override PartName="/ppt/ink/ink8.xml" ContentType="application/inkml+xml"/>
  <Override PartName="/ppt/notesSlides/notesSlide3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38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12"/>
  </p:notesMasterIdLst>
  <p:handoutMasterIdLst>
    <p:handoutMasterId r:id="rId113"/>
  </p:handoutMasterIdLst>
  <p:sldIdLst>
    <p:sldId id="404" r:id="rId3"/>
    <p:sldId id="262" r:id="rId4"/>
    <p:sldId id="263" r:id="rId5"/>
    <p:sldId id="264" r:id="rId6"/>
    <p:sldId id="265" r:id="rId7"/>
    <p:sldId id="266" r:id="rId8"/>
    <p:sldId id="402" r:id="rId9"/>
    <p:sldId id="272" r:id="rId10"/>
    <p:sldId id="403" r:id="rId11"/>
    <p:sldId id="401" r:id="rId12"/>
    <p:sldId id="275" r:id="rId13"/>
    <p:sldId id="276" r:id="rId14"/>
    <p:sldId id="274" r:id="rId15"/>
    <p:sldId id="280" r:id="rId16"/>
    <p:sldId id="281" r:id="rId17"/>
    <p:sldId id="284" r:id="rId18"/>
    <p:sldId id="368" r:id="rId19"/>
    <p:sldId id="282" r:id="rId20"/>
    <p:sldId id="369" r:id="rId21"/>
    <p:sldId id="285" r:id="rId22"/>
    <p:sldId id="371" r:id="rId23"/>
    <p:sldId id="370" r:id="rId24"/>
    <p:sldId id="372" r:id="rId25"/>
    <p:sldId id="289" r:id="rId26"/>
    <p:sldId id="290" r:id="rId27"/>
    <p:sldId id="292" r:id="rId28"/>
    <p:sldId id="293" r:id="rId29"/>
    <p:sldId id="295" r:id="rId30"/>
    <p:sldId id="296" r:id="rId31"/>
    <p:sldId id="297" r:id="rId32"/>
    <p:sldId id="298" r:id="rId33"/>
    <p:sldId id="300" r:id="rId34"/>
    <p:sldId id="299" r:id="rId35"/>
    <p:sldId id="301" r:id="rId36"/>
    <p:sldId id="303" r:id="rId37"/>
    <p:sldId id="302" r:id="rId38"/>
    <p:sldId id="376" r:id="rId39"/>
    <p:sldId id="304" r:id="rId40"/>
    <p:sldId id="305" r:id="rId41"/>
    <p:sldId id="306" r:id="rId42"/>
    <p:sldId id="307" r:id="rId43"/>
    <p:sldId id="308" r:id="rId44"/>
    <p:sldId id="380" r:id="rId45"/>
    <p:sldId id="381" r:id="rId46"/>
    <p:sldId id="382" r:id="rId47"/>
    <p:sldId id="384" r:id="rId48"/>
    <p:sldId id="386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294" r:id="rId61"/>
    <p:sldId id="287" r:id="rId62"/>
    <p:sldId id="291" r:id="rId63"/>
    <p:sldId id="408" r:id="rId64"/>
    <p:sldId id="271" r:id="rId65"/>
    <p:sldId id="409" r:id="rId66"/>
    <p:sldId id="410" r:id="rId67"/>
    <p:sldId id="411" r:id="rId68"/>
    <p:sldId id="412" r:id="rId69"/>
    <p:sldId id="286" r:id="rId70"/>
    <p:sldId id="288" r:id="rId71"/>
    <p:sldId id="413" r:id="rId72"/>
    <p:sldId id="414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1" r:id="rId94"/>
    <p:sldId id="389" r:id="rId95"/>
    <p:sldId id="390" r:id="rId96"/>
    <p:sldId id="391" r:id="rId97"/>
    <p:sldId id="392" r:id="rId98"/>
    <p:sldId id="388" r:id="rId99"/>
    <p:sldId id="399" r:id="rId100"/>
    <p:sldId id="347" r:id="rId101"/>
    <p:sldId id="394" r:id="rId102"/>
    <p:sldId id="345" r:id="rId103"/>
    <p:sldId id="350" r:id="rId104"/>
    <p:sldId id="393" r:id="rId105"/>
    <p:sldId id="395" r:id="rId106"/>
    <p:sldId id="354" r:id="rId107"/>
    <p:sldId id="396" r:id="rId108"/>
    <p:sldId id="397" r:id="rId109"/>
    <p:sldId id="398" r:id="rId110"/>
    <p:sldId id="400" r:id="rId111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712"/>
    <a:srgbClr val="FF2600"/>
    <a:srgbClr val="E93C09"/>
    <a:srgbClr val="F73609"/>
    <a:srgbClr val="F73C09"/>
    <a:srgbClr val="F74409"/>
    <a:srgbClr val="FF2700"/>
    <a:srgbClr val="E12700"/>
    <a:srgbClr val="EE2E00"/>
    <a:srgbClr val="FF3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28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ableStyles" Target="tableStyle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608C4-098E-4080-AEC7-9D4DB16822C4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15CF3-83F2-49DA-BDCF-0C2ADF6F92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60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9T09:50:14.19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21,'7'-2,"0"1,0-1,0 1,0 1,0-1,0 1,10 1,4-1,422 19,-182-3,-177-12,730 18,-525-12,-24 0,47 10,-168-7,306-7,-252-9,523 3,-598 9,-3 1,1508-11,-1589 1,52-6,-78 3,-1 1,1-1,-1 0,0-1,0 0,-1-1,0-1,14-8,-9 4,-1 2,2 0,-1 0,2 2,-1 0,0 1,1 1,0 1,23-2,53-12,-65 11,-1 1,31-2,165 6,-106 2,-82 3,-24-1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6:15:44.2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1,'1549'0,"-1401"10,9 0,-154-10,65-2,0 4,119 19,-126-12,117 3,27 3,-127-5,144 1,-183-10,43 7,25 2,-101-10,182 11,-117-5,97-3,-97-4,-65 0,0 0,0 1,0-2,0 1,0-2,0 1,-1 0,1 0,-1-1,9-7,-5 5,-1 0,0 1,18-7,3 1,-18 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6:15:58.29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6:26:43.2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0 197,'2'-4,"-1"0,1 1,1 0,-1-1,0 0,0 1,1 0,0 0,0 0,0 0,0 0,0 1,0 0,1-1,0 1,-1 1,1-2,-1 2,2-1,-1 1,-1 0,2 0,3 0,14-3,1 1,0 2,22 0,-19 0,620 0,-304 4,-190-2,285-10,-414 9,1 1,-1 0,-1 2,43 10,-37-7,0-1,44 3,65-17,-29 0,208-19,-5 0,435-41,-637 59,202 6,-160 6,1530-2,-1664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6:26:43.5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 1,'-14'3,"-3"2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6:26:50.4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80,'0'0,"1"-2,-1 1,1 0,-1 0,0 0,1 0,0 0,0 0,-1 0,1 0,0 0,0 1,-1-2,2 1,-1 1,-1 0,1-1,1 0,-2 0,3 0,28-12,-21 9,3-1,2 1,-1-1,0 2,0 0,1 1,14 0,92 2,-51 3,1960-3,-1907-10,-16 0,575 7,-349 5,-261-2,-60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9T09:37:22.95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42,'142'-10,"-25"1,-22 6,788-16,-766 18,358 14,-339 0,437 23,-550-36,1 0,-1 1,0 2,26 5,-20-2,34 3,-14-3,48 3,13 3,-66-7,0-1,65-4,-54-1,-36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9T09:37:27.81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65,'39'-3,"-1"0,46-12,52-4,671-5,1 25,-312 0,2763-1,-3240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9T09:50:16.47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2,'49'0,"258"12,-185-3,140-9,-116-2,275-10,-358 9,733-3,-462 8,316-2,-522 9,-15 0,-58-9,-36-2,-1 1,1 2,-1 0,29 6,-33-1,-4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5:40:53.83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1,'910'25,"-781"-13,249 10,-13-13,-24 1,3132-11,-3452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5:11:41.8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0,'50'12,"175"12,34 4,-248-27,0 1,-1 0,1 1,-1 0,0 1,0 0,0 0,-1 1,1 1,-1 0,10 7,-17-10,0-1,0 1,0 0,0 0,-1 1,1-1,-1 0,0 1,0-1,0 1,-1-1,1 0,0 1,-1 0,0 4,0 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5:11:47.5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59,'0'0,"0"-1,1 0,-1 0,1 1,-1-1,0 0,0 0,1 1,-1 0,1-1,0 0,-1 0,0 1,1 0,0-1,0 1,-1-1,1 1,0-1,0 1,-1 0,1 0,0-1,0 1,-1 0,1 0,1-1,28-3,-21 4,5-3,-1-1,23-8,-24 7,-1 2,1-1,-1 1,24-2,38 3,103 13,-71-3,61-6,-96-3,117 14,-92 1,146 0,-7-4,-21-1,-95-10,78 2,-119 8,-49-4,38 0,38 5,-3 0,847-9,-460-2,-58 1,-415-1,1-1,25-5,25-3,399 7,-238 5,1019-2,-1233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6:01:28.83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129 149,'216'-9,"-41"1,421 6,-352 3,-185-4,61-10,3-1,454-25,384-4,-930 42,41-7,22-1,388 8,-230 3,-197-3,1 2,-1 3,79 16,-121-15,-1 0,1 0,-1 1,-1 1,0 0,1 0,-2 2,1-1,13 14,-12-10,0-1,1-1,1 0,0-1,21 11,-13-11,-2 1,0 1,0 0,-1 2,0 0,-1 1,-1 1,0 0,-1 1,16 21,-30-34,0 0,0 0,0 0,0 0,-1 1,1-1,-2 0,2 0,-1 1,-1-1,1 1,0 0,-1-1,0 1,0-1,0 1,0 0,-2 4,1-4,-1 0,1 0,-1 0,0-1,0 1,-1-1,1 1,-1-1,0 0,0 0,0 0,0 0,-5 3,-10 4,0 1,0-2,-1-1,0 0,-21 5,17-5,-6 2,-1-1,0-1,0-1,-63 4,-129 7,-330-18,534-1,1-1,-22-4,21 2,1 1,-23 0,-807 4,645 8,11 0,-346-9,517 0,-39 9,-12 0,-82-6,-96 6,51-4,36-3,-100 18,179-12,-49 2,-254-11,371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5:58:57.7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1,'365'12,"92"-2,-284-12,306 14,189-3,-410-11,4137 2,-4274-10,3 0,1048 11,-1151-1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5:49:22.04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43,'2'-3,"1"0,-1 0,1 0,-1 1,1-1,0 0,0 1,0 0,0 0,0 0,1 0,-1 0,1 1,-1-1,1 2,-1-1,1-1,0 2,-1 0,8-1,1 0,0 0,0 2,0 0,0 0,15 4,27 5,0-1,99 3,110-24,-107-9,-103 16,-2 2,61 5,-24 0,1432-2,-1503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7T16:15:37.50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1 157,'5'-7,"-1"-1,1 1,1 1,0-1,0 1,0 0,0 0,2 1,-1-1,0 2,1-1,-1 1,1 0,0 1,0-1,0 2,12-3,14-3,0 2,67-5,295 9,-202 4,-148-2,20-1,0 2,0 4,77 15,-121-15,126 24,-127-27,1-1,0-1,-1 0,44-7,-20 1,91 0,19-2,80-5,-21 2,-139 6,78 4,21-1,-79-7,37-2,27 13,129-3,-208-8,-44 3,43 1,1842 6,-1729 9,13-1,839-9,-1027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1F576-58BC-4916-B5C5-7411F48EF15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78189-8480-4AD6-8EC3-CE318F69AB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1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Glukon%C3%A1t_%C5%BEeleznat%C3%BD#cite_note-5" TargetMode="External"/><Relationship Id="rId3" Type="http://schemas.openxmlformats.org/officeDocument/2006/relationships/hyperlink" Target="https://cs.wikipedia.org/wiki/Sliznice" TargetMode="External"/><Relationship Id="rId7" Type="http://schemas.openxmlformats.org/officeDocument/2006/relationships/hyperlink" Target="https://cs.wikipedia.org/wiki/Glukon%C3%A1t_%C5%BEeleznat%C3%BD#cite_note-4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%C5%A0ok_(l%C3%A9ka%C5%99stv%C3%AD)" TargetMode="External"/><Relationship Id="rId5" Type="http://schemas.openxmlformats.org/officeDocument/2006/relationships/hyperlink" Target="https://cs.wikipedia.org/wiki/Krevn%C3%AD_tlak" TargetMode="External"/><Relationship Id="rId4" Type="http://schemas.openxmlformats.org/officeDocument/2006/relationships/hyperlink" Target="https://cs.wikipedia.org/wiki/Dehydratace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693CC6-9508-456F-99B5-5C1BC81B98EC}" type="slidenum">
              <a:rPr lang="cs-CZ" altLang="cs-CZ"/>
              <a:pPr eaLnBrk="1" hangingPunct="1"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3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9EE3D8-AA61-4571-B9D8-6081BE6BB683}" type="slidenum">
              <a:rPr lang="cs-CZ" altLang="cs-CZ"/>
              <a:pPr eaLnBrk="1" hangingPunct="1"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08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260D42-31B4-4790-9A60-F998FC47F508}" type="slidenum">
              <a:rPr lang="cs-CZ" altLang="cs-CZ"/>
              <a:pPr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55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37DF1D-64CA-49C1-A34B-2C8C9D58E246}" type="slidenum">
              <a:rPr lang="cs-CZ" altLang="cs-CZ"/>
              <a:pPr eaLnBrk="1" hangingPunct="1"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2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B35E9D-3DEC-42E7-9C42-AD49A29800DD}" type="slidenum">
              <a:rPr lang="cs-CZ" altLang="cs-CZ"/>
              <a:pPr eaLnBrk="1" hangingPunct="1"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62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F41072-4CC3-493D-89D2-95EAF33F2300}" type="slidenum">
              <a:rPr lang="cs-CZ" altLang="cs-CZ"/>
              <a:pPr eaLnBrk="1" hangingPunct="1"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20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3C6F6B-08AD-4522-A5E5-613B6E27209E}" type="slidenum">
              <a:rPr lang="cs-CZ" altLang="cs-CZ"/>
              <a:pPr eaLnBrk="1" hangingPunct="1"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43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003086-2ECD-4F06-BD67-F88B92C6D71A}" type="slidenum">
              <a:rPr lang="cs-CZ" altLang="cs-CZ"/>
              <a:pPr eaLnBrk="1" hangingPunct="1"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11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BEE2A0-FAF6-45F2-A3CA-C08368340801}" type="slidenum">
              <a:rPr lang="cs-CZ" altLang="cs-CZ"/>
              <a:pPr eaLnBrk="1" hangingPunct="1"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11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E6F3BE-CCDF-4967-BE3A-BF5A47D1E1F2}" type="slidenum">
              <a:rPr lang="cs-CZ" altLang="cs-CZ"/>
              <a:pPr eaLnBrk="1" hangingPunct="1"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20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9354CC-8C44-4DE7-B280-CADE88222371}" type="slidenum">
              <a:rPr lang="cs-CZ" altLang="cs-CZ"/>
              <a:pPr eaLnBrk="1" hangingPunct="1"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2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0F0B38-35B5-4672-B2DB-8B879D73E391}" type="slidenum">
              <a:rPr lang="cs-CZ" altLang="cs-CZ"/>
              <a:pPr eaLnBrk="1" hangingPunct="1"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37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E8EC61-35EB-4C92-BFF0-8FF108A301D5}" type="slidenum">
              <a:rPr lang="cs-CZ" altLang="cs-CZ"/>
              <a:pPr eaLnBrk="1" hangingPunct="1"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70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9603E2-D903-42DC-B635-E6643D39E82D}" type="slidenum">
              <a:rPr lang="cs-CZ" altLang="cs-CZ"/>
              <a:pPr eaLnBrk="1" hangingPunct="1"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89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9ED469-BFB5-4022-AEAC-EF86728A358E}" type="slidenum">
              <a:rPr lang="cs-CZ" altLang="cs-CZ"/>
              <a:pPr eaLnBrk="1" hangingPunct="1"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51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D6E03A-A75C-431C-B1C7-F12627A68872}" type="slidenum">
              <a:rPr lang="cs-CZ" altLang="cs-CZ"/>
              <a:pPr eaLnBrk="1" hangingPunct="1"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21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6A47E5-EA2D-4CDA-9089-FC051B18CDEF}" type="slidenum">
              <a:rPr lang="cs-CZ" altLang="cs-CZ"/>
              <a:pPr eaLnBrk="1" hangingPunct="1"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66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B9175-ED06-4BD1-97A1-A564929A9F94}" type="slidenum">
              <a:rPr lang="cs-CZ" altLang="cs-CZ"/>
              <a:pPr eaLnBrk="1" hangingPunct="1">
                <a:spcBef>
                  <a:spcPct val="0"/>
                </a:spcBef>
              </a:pPr>
              <a:t>50</a:t>
            </a:fld>
            <a:endParaRPr lang="cs-CZ" altLang="cs-CZ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28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AFF54D-D711-4F8E-AC93-1569907D2C4E}" type="slidenum">
              <a:rPr lang="cs-CZ" altLang="cs-CZ"/>
              <a:pPr eaLnBrk="1" hangingPunct="1"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9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2A1C53-51A2-488F-939E-A17E10034F8A}" type="slidenum">
              <a:rPr lang="cs-CZ" altLang="cs-CZ"/>
              <a:pPr eaLnBrk="1" hangingPunct="1">
                <a:spcBef>
                  <a:spcPct val="0"/>
                </a:spcBef>
              </a:pPr>
              <a:t>52</a:t>
            </a:fld>
            <a:endParaRPr lang="cs-CZ" alt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1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4C5CB7-3AE5-479C-BD58-EC66E315F5E7}" type="slidenum">
              <a:rPr lang="cs-CZ" altLang="cs-CZ"/>
              <a:pPr eaLnBrk="1" hangingPunct="1">
                <a:spcBef>
                  <a:spcPct val="0"/>
                </a:spcBef>
              </a:pPr>
              <a:t>53</a:t>
            </a:fld>
            <a:endParaRPr lang="cs-CZ" altLang="cs-CZ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55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3080D6-670F-4433-A965-414C5CE23EEF}" type="slidenum">
              <a:rPr lang="cs-CZ" altLang="cs-CZ"/>
              <a:pPr eaLnBrk="1" hangingPunct="1">
                <a:spcBef>
                  <a:spcPct val="0"/>
                </a:spcBef>
              </a:pPr>
              <a:t>54</a:t>
            </a:fld>
            <a:endParaRPr lang="cs-CZ" altLang="cs-CZ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6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247C98-493F-4A29-AAA6-A6F91C5247AD}" type="slidenum">
              <a:rPr lang="cs-CZ" altLang="cs-CZ"/>
              <a:pPr eaLnBrk="1" hangingPunct="1"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74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C75F44-607E-4F00-A4DF-D52CDEF904EB}" type="slidenum">
              <a:rPr lang="cs-CZ" altLang="cs-CZ"/>
              <a:pPr eaLnBrk="1" hangingPunct="1">
                <a:spcBef>
                  <a:spcPct val="0"/>
                </a:spcBef>
              </a:pPr>
              <a:t>55</a:t>
            </a:fld>
            <a:endParaRPr lang="cs-CZ" altLang="cs-CZ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845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152AF2-11AC-43CC-8E89-153721BECAA2}" type="slidenum">
              <a:rPr lang="cs-CZ" altLang="cs-CZ"/>
              <a:pPr eaLnBrk="1" hangingPunct="1">
                <a:spcBef>
                  <a:spcPct val="0"/>
                </a:spcBef>
              </a:pPr>
              <a:t>57</a:t>
            </a:fld>
            <a:endParaRPr lang="cs-CZ" altLang="cs-CZ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47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D99D9-E004-42BA-8733-01D5A480C6A4}" type="slidenum">
              <a:rPr lang="cs-CZ" altLang="cs-CZ"/>
              <a:pPr eaLnBrk="1" hangingPunct="1">
                <a:spcBef>
                  <a:spcPct val="0"/>
                </a:spcBef>
              </a:pPr>
              <a:t>58</a:t>
            </a:fld>
            <a:endParaRPr lang="cs-CZ" altLang="cs-CZ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36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Zástupci na českém trhu, výběr s ohledem na formu železa, snaha o průřez širokým spektrem přípravků, snaha o zasažení všech možných forem podání (roztok, tablety, šumivé tablety), </a:t>
            </a:r>
            <a:r>
              <a:rPr lang="cs-CZ" dirty="0" err="1"/>
              <a:t>iloutrace</a:t>
            </a:r>
            <a:r>
              <a:rPr lang="cs-CZ" dirty="0"/>
              <a:t> kombinace s dalšími mikronutrienty pro podporu absorpce případně účinku v organismu.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469FE-B102-4A57-98BA-5CBEC6353844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0294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Minerální železo – síran železnatý </a:t>
            </a:r>
            <a:r>
              <a:rPr lang="cs-CZ" dirty="0" err="1"/>
              <a:t>heptahydrát</a:t>
            </a:r>
            <a:r>
              <a:rPr lang="cs-CZ" dirty="0"/>
              <a:t> je velmi dobře rozpustný síran železnatý zároveň má referenční hodnotu </a:t>
            </a:r>
            <a:r>
              <a:rPr lang="cs-CZ" dirty="0" err="1"/>
              <a:t>biodostupnosti</a:t>
            </a:r>
            <a:r>
              <a:rPr lang="cs-CZ" dirty="0"/>
              <a:t> = 100 %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469FE-B102-4A57-98BA-5CBEC6353844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5694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Extrakt z </a:t>
            </a:r>
            <a:r>
              <a:rPr lang="cs-CZ" dirty="0" err="1"/>
              <a:t>Curry</a:t>
            </a:r>
            <a:r>
              <a:rPr lang="cs-CZ" dirty="0"/>
              <a:t> (</a:t>
            </a:r>
            <a:r>
              <a:rPr lang="cs-CZ" i="1" dirty="0" err="1"/>
              <a:t>Murraya</a:t>
            </a:r>
            <a:r>
              <a:rPr lang="cs-CZ" i="1" dirty="0"/>
              <a:t> </a:t>
            </a:r>
            <a:r>
              <a:rPr lang="cs-CZ" i="1" dirty="0" err="1"/>
              <a:t>koenigii</a:t>
            </a:r>
            <a:r>
              <a:rPr lang="cs-CZ" dirty="0"/>
              <a:t>) lístků, rostlinná komplexní forma železa, přiblížení dostupnosti k hemové struktuře?, forma extraktu je pod patentovou ochranou Evropské patentové agentury EP 229833011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469FE-B102-4A57-98BA-5CBEC6353844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086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469FE-B102-4A57-98BA-5CBEC6353844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0444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Atraktivní forma, relativně vysoká využitelnost, velmi </a:t>
            </a:r>
            <a:r>
              <a:rPr lang="cs-CZ" dirty="0" err="1"/>
              <a:t>koplexní</a:t>
            </a:r>
            <a:r>
              <a:rPr lang="cs-CZ" dirty="0"/>
              <a:t>, senzoricky přívětivé – ovocné koncentráty apod.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469FE-B102-4A57-98BA-5CBEC6353844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3308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Nutné dodržet dávku – </a:t>
            </a:r>
            <a:r>
              <a:rPr lang="cs-CZ" dirty="0" err="1"/>
              <a:t>glukonát</a:t>
            </a:r>
            <a:r>
              <a:rPr lang="cs-CZ" dirty="0"/>
              <a:t> železnatý při dávkách nad 60 mg/kg závažné negativní účinky</a:t>
            </a: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Glukonát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železnatý je při předávkování toxický. U dětí se mohou objevit příznaky otravy po pozření 10–20 mg elementárního železa na kilogram tělesné hmotnosti. Při dávkách nad 60 mg/kg lze očekávat závažné následky. Železo vyvolává lokální i systémové účinky: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poškoztuje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žaludeční a střevní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liznice"/>
              </a:rPr>
              <a:t>sliznice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může mít negativní dopad na oběhový systém (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Dehydratace"/>
              </a:rPr>
              <a:t>dehydratace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nízký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Krevní tlak"/>
              </a:rPr>
              <a:t>krevní tlak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zrychlený a slabý puls,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Šok (lékařství)"/>
              </a:rPr>
              <a:t>šokový stav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plíce, játra, trávicí soustavu (průjem, nevolnost, zvracení krve), nervovou soustavu (zimnice, křeče, bolesti hlavy, kóma) a kůži (zčervenání, ztráta barvy, namodralé rty a nehty na rukou).</a:t>
            </a:r>
            <a:r>
              <a:rPr lang="cs-CZ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[4]</a:t>
            </a:r>
            <a:r>
              <a:rPr lang="cs-CZ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[5]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Tyto příznaky mohou vymizet za několik hodin, ale také trvat déle než den.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469FE-B102-4A57-98BA-5CBEC6353844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953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021A76-B627-492E-9B23-77EB2FF3EBA2}" type="slidenum">
              <a:rPr lang="cs-CZ" altLang="cs-CZ"/>
              <a:pPr eaLnBrk="1" hangingPunct="1">
                <a:spcBef>
                  <a:spcPct val="0"/>
                </a:spcBef>
              </a:pPr>
              <a:t>72</a:t>
            </a:fld>
            <a:endParaRPr lang="cs-CZ" altLang="cs-CZ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22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963021-7749-48C2-942C-2DC38B8DD021}" type="slidenum">
              <a:rPr lang="cs-CZ" altLang="cs-CZ"/>
              <a:pPr eaLnBrk="1" hangingPunct="1"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860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8A03F6-D47B-4150-9A6B-15B21F23370B}" type="slidenum">
              <a:rPr lang="cs-CZ" altLang="cs-CZ"/>
              <a:pPr eaLnBrk="1" hangingPunct="1">
                <a:spcBef>
                  <a:spcPct val="0"/>
                </a:spcBef>
              </a:pPr>
              <a:t>73</a:t>
            </a:fld>
            <a:endParaRPr lang="cs-CZ" altLang="cs-CZ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4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093D17-8F65-4867-B798-2190E09B7733}" type="slidenum">
              <a:rPr lang="cs-CZ" altLang="cs-CZ"/>
              <a:pPr eaLnBrk="1" hangingPunct="1">
                <a:spcBef>
                  <a:spcPct val="0"/>
                </a:spcBef>
              </a:pPr>
              <a:t>74</a:t>
            </a:fld>
            <a:endParaRPr lang="cs-CZ" altLang="cs-CZ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5497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483035-009B-4EEA-9610-65C0C56DA9A6}" type="slidenum">
              <a:rPr lang="cs-CZ" altLang="cs-CZ"/>
              <a:pPr eaLnBrk="1" hangingPunct="1">
                <a:spcBef>
                  <a:spcPct val="0"/>
                </a:spcBef>
              </a:pPr>
              <a:t>75</a:t>
            </a:fld>
            <a:endParaRPr lang="cs-CZ" altLang="cs-CZ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653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F42653-5750-47DB-B11A-47738C611CF7}" type="slidenum">
              <a:rPr lang="cs-CZ" altLang="cs-CZ"/>
              <a:pPr eaLnBrk="1" hangingPunct="1">
                <a:spcBef>
                  <a:spcPct val="0"/>
                </a:spcBef>
              </a:pPr>
              <a:t>76</a:t>
            </a:fld>
            <a:endParaRPr lang="cs-CZ" altLang="cs-CZ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686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B82E9E-7FE3-4F0E-A5F6-2E704DFBB5D0}" type="slidenum">
              <a:rPr lang="cs-CZ" altLang="cs-CZ"/>
              <a:pPr eaLnBrk="1" hangingPunct="1">
                <a:spcBef>
                  <a:spcPct val="0"/>
                </a:spcBef>
              </a:pPr>
              <a:t>77</a:t>
            </a:fld>
            <a:endParaRPr lang="cs-CZ" altLang="cs-CZ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02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2E4E69-AF08-45C9-994E-D5AF926FF6D0}" type="slidenum">
              <a:rPr lang="cs-CZ" altLang="cs-CZ"/>
              <a:pPr eaLnBrk="1" hangingPunct="1">
                <a:spcBef>
                  <a:spcPct val="0"/>
                </a:spcBef>
              </a:pPr>
              <a:t>78</a:t>
            </a:fld>
            <a:endParaRPr lang="cs-CZ" altLang="cs-CZ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78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DCC967-1C81-420D-B9A5-A71E8C7ACC29}" type="slidenum">
              <a:rPr lang="cs-CZ" altLang="cs-CZ"/>
              <a:pPr eaLnBrk="1" hangingPunct="1">
                <a:spcBef>
                  <a:spcPct val="0"/>
                </a:spcBef>
              </a:pPr>
              <a:t>79</a:t>
            </a:fld>
            <a:endParaRPr lang="cs-CZ" altLang="cs-CZ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1899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E6A4DB-DEF8-4E68-A8D9-B9BD9A65F9E5}" type="slidenum">
              <a:rPr lang="cs-CZ" altLang="cs-CZ"/>
              <a:pPr eaLnBrk="1" hangingPunct="1">
                <a:spcBef>
                  <a:spcPct val="0"/>
                </a:spcBef>
              </a:pPr>
              <a:t>80</a:t>
            </a:fld>
            <a:endParaRPr lang="cs-CZ" altLang="cs-CZ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562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0C7C72-A9CE-49C0-B9D0-508809D0D573}" type="slidenum">
              <a:rPr lang="cs-CZ" altLang="cs-CZ"/>
              <a:pPr eaLnBrk="1" hangingPunct="1">
                <a:spcBef>
                  <a:spcPct val="0"/>
                </a:spcBef>
              </a:pPr>
              <a:t>82</a:t>
            </a:fld>
            <a:endParaRPr lang="cs-CZ" altLang="cs-CZ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851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9F47D6-9E38-40D1-9332-AB0117AAB7AA}" type="slidenum">
              <a:rPr lang="cs-CZ" altLang="cs-CZ"/>
              <a:pPr eaLnBrk="1" hangingPunct="1">
                <a:spcBef>
                  <a:spcPct val="0"/>
                </a:spcBef>
              </a:pPr>
              <a:t>83</a:t>
            </a:fld>
            <a:endParaRPr lang="cs-CZ" altLang="cs-CZ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38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718F1F-5938-4D5A-8079-960DD2694A19}" type="slidenum">
              <a:rPr lang="cs-CZ" altLang="cs-CZ"/>
              <a:pPr eaLnBrk="1" hangingPunct="1"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655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1C5AAC-C069-4F82-9324-B76E99F14379}" type="slidenum">
              <a:rPr lang="cs-CZ" altLang="cs-CZ"/>
              <a:pPr eaLnBrk="1" hangingPunct="1">
                <a:spcBef>
                  <a:spcPct val="0"/>
                </a:spcBef>
              </a:pPr>
              <a:t>84</a:t>
            </a:fld>
            <a:endParaRPr lang="cs-CZ" altLang="cs-CZ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3588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9D3106-B65F-4477-A256-ED2CB52F309D}" type="slidenum">
              <a:rPr lang="cs-CZ" altLang="cs-CZ"/>
              <a:pPr eaLnBrk="1" hangingPunct="1">
                <a:spcBef>
                  <a:spcPct val="0"/>
                </a:spcBef>
              </a:pPr>
              <a:t>85</a:t>
            </a:fld>
            <a:endParaRPr lang="cs-CZ" altLang="cs-CZ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407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EAA20E-B670-43CE-910A-F5A14DEC521F}" type="slidenum">
              <a:rPr lang="cs-CZ" altLang="cs-CZ"/>
              <a:pPr eaLnBrk="1" hangingPunct="1">
                <a:spcBef>
                  <a:spcPct val="0"/>
                </a:spcBef>
              </a:pPr>
              <a:t>86</a:t>
            </a:fld>
            <a:endParaRPr lang="cs-CZ" altLang="cs-CZ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50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305832-8A15-4FCA-A7BD-3D31C79C6C33}" type="slidenum">
              <a:rPr lang="cs-CZ" altLang="cs-CZ"/>
              <a:pPr eaLnBrk="1" hangingPunct="1">
                <a:spcBef>
                  <a:spcPct val="0"/>
                </a:spcBef>
              </a:pPr>
              <a:t>87</a:t>
            </a:fld>
            <a:endParaRPr lang="cs-CZ" alt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562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0041CB-18EC-4C8A-835E-6949A8A2F74F}" type="slidenum">
              <a:rPr lang="cs-CZ" altLang="cs-CZ"/>
              <a:pPr eaLnBrk="1" hangingPunct="1">
                <a:spcBef>
                  <a:spcPct val="0"/>
                </a:spcBef>
              </a:pPr>
              <a:t>89</a:t>
            </a:fld>
            <a:endParaRPr lang="cs-CZ" altLang="cs-CZ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811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DD382E-2390-4138-8E19-F8D7D8FE577C}" type="slidenum">
              <a:rPr lang="cs-CZ" altLang="cs-CZ"/>
              <a:pPr eaLnBrk="1" hangingPunct="1">
                <a:spcBef>
                  <a:spcPct val="0"/>
                </a:spcBef>
              </a:pPr>
              <a:t>90</a:t>
            </a:fld>
            <a:endParaRPr lang="cs-CZ" altLang="cs-CZ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24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50B7DB-53B6-4D5E-AC71-AFCB9CF86F9D}" type="slidenum">
              <a:rPr lang="cs-CZ" altLang="cs-CZ"/>
              <a:pPr eaLnBrk="1" hangingPunct="1">
                <a:spcBef>
                  <a:spcPct val="0"/>
                </a:spcBef>
              </a:pPr>
              <a:t>91</a:t>
            </a:fld>
            <a:endParaRPr lang="cs-CZ" altLang="cs-CZ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037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7B343C-37C1-4256-B382-BA9A13CF955E}" type="slidenum">
              <a:rPr lang="cs-CZ" altLang="cs-CZ"/>
              <a:pPr eaLnBrk="1" hangingPunct="1">
                <a:spcBef>
                  <a:spcPct val="0"/>
                </a:spcBef>
              </a:pPr>
              <a:t>92</a:t>
            </a:fld>
            <a:endParaRPr lang="cs-CZ" altLang="cs-CZ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907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Jodidové anionty snadno a úplně vstřebány v </a:t>
            </a:r>
            <a:r>
              <a:rPr lang="cs-CZ" dirty="0" err="1"/>
              <a:t>GITu</a:t>
            </a:r>
            <a:r>
              <a:rPr lang="cs-CZ" dirty="0"/>
              <a:t>. </a:t>
            </a:r>
          </a:p>
          <a:p>
            <a:r>
              <a:rPr lang="cs-CZ" dirty="0"/>
              <a:t>Jodičnany se nejdříve redukují na jodidové ionty. </a:t>
            </a:r>
          </a:p>
          <a:p>
            <a:endParaRPr lang="cs-CZ" dirty="0"/>
          </a:p>
          <a:p>
            <a:r>
              <a:rPr lang="cs-CZ" dirty="0"/>
              <a:t>Syntéza hormonů: oxidace jodidových iontů na I+ </a:t>
            </a:r>
            <a:r>
              <a:rPr lang="cs-CZ" dirty="0" err="1"/>
              <a:t>půspbením</a:t>
            </a:r>
            <a:r>
              <a:rPr lang="cs-CZ" dirty="0"/>
              <a:t> specifické peroxidázy. Ta reaguje s </a:t>
            </a:r>
            <a:r>
              <a:rPr lang="cs-CZ" dirty="0" err="1"/>
              <a:t>tyrosylovými</a:t>
            </a:r>
            <a:r>
              <a:rPr lang="cs-CZ" dirty="0"/>
              <a:t> zbytky </a:t>
            </a:r>
            <a:r>
              <a:rPr lang="cs-CZ" dirty="0" err="1"/>
              <a:t>thyreoglobulinu</a:t>
            </a:r>
            <a:r>
              <a:rPr lang="cs-CZ" dirty="0"/>
              <a:t> za vzniku 3-jodthyrosinu a 3,5-dijodthyrosinu. Jejich kondenzací vznikají </a:t>
            </a:r>
            <a:r>
              <a:rPr lang="cs-CZ" dirty="0" err="1"/>
              <a:t>trijodthyronin</a:t>
            </a:r>
            <a:r>
              <a:rPr lang="cs-CZ" dirty="0"/>
              <a:t> a </a:t>
            </a:r>
            <a:r>
              <a:rPr lang="cs-CZ" dirty="0" err="1"/>
              <a:t>thyroxin</a:t>
            </a:r>
            <a:r>
              <a:rPr lang="cs-CZ" dirty="0"/>
              <a:t> vázané na </a:t>
            </a:r>
            <a:r>
              <a:rPr lang="cs-CZ" dirty="0" err="1"/>
              <a:t>thyreoglobulin</a:t>
            </a:r>
            <a:r>
              <a:rPr lang="cs-CZ" dirty="0"/>
              <a:t>. Tyto hormony se pak uvolňují do krve.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D62F-0557-41C9-AC68-E696B24C0BB6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5026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Setiny až </a:t>
            </a:r>
            <a:r>
              <a:rPr lang="cs-CZ" dirty="0" err="1"/>
              <a:t>desteniny</a:t>
            </a:r>
            <a:r>
              <a:rPr lang="cs-CZ" dirty="0"/>
              <a:t> mg/kg </a:t>
            </a:r>
          </a:p>
          <a:p>
            <a:endParaRPr lang="cs-CZ" dirty="0"/>
          </a:p>
          <a:p>
            <a:r>
              <a:rPr lang="cs-CZ" dirty="0"/>
              <a:t>Nejvíc mořské ryby a řasy, mléčné výrobky, vejce. </a:t>
            </a:r>
          </a:p>
          <a:p>
            <a:endParaRPr lang="cs-CZ" dirty="0"/>
          </a:p>
          <a:p>
            <a:r>
              <a:rPr lang="cs-CZ" dirty="0"/>
              <a:t>Koncentrace v živočišných produktech ovlivněna složením krmiv, </a:t>
            </a:r>
            <a:r>
              <a:rPr lang="cs-CZ" dirty="0" err="1"/>
              <a:t>suplementací</a:t>
            </a:r>
            <a:r>
              <a:rPr lang="cs-CZ" dirty="0"/>
              <a:t> krmiv jodem a veterinárními farmaky. Jodičnan vápenatý pro </a:t>
            </a:r>
            <a:r>
              <a:rPr lang="cs-CZ" dirty="0" err="1"/>
              <a:t>stabilizci</a:t>
            </a:r>
            <a:r>
              <a:rPr lang="cs-CZ" dirty="0"/>
              <a:t> těst, dezinfekce na vemena. </a:t>
            </a:r>
          </a:p>
          <a:p>
            <a:r>
              <a:rPr lang="cs-CZ" dirty="0"/>
              <a:t>U rostlinných potravin to záleží na složení půdy.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D62F-0557-41C9-AC68-E696B24C0BB6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19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AA74F3-5337-4C4B-85CF-30E89F53D3A1}" type="slidenum">
              <a:rPr lang="cs-CZ" altLang="cs-CZ"/>
              <a:pPr eaLnBrk="1" hangingPunct="1"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291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4851D2-13F6-4043-85AD-411D283DF6F2}" type="slidenum">
              <a:rPr lang="cs-CZ" altLang="cs-CZ"/>
              <a:pPr eaLnBrk="1" hangingPunct="1">
                <a:spcBef>
                  <a:spcPct val="0"/>
                </a:spcBef>
              </a:pPr>
              <a:t>97</a:t>
            </a:fld>
            <a:endParaRPr lang="cs-CZ" altLang="cs-CZ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296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B26BA9-5EB7-4517-A840-32A1CE40E16F}" type="slidenum">
              <a:rPr lang="cs-CZ" altLang="cs-CZ"/>
              <a:pPr eaLnBrk="1" hangingPunct="1">
                <a:spcBef>
                  <a:spcPct val="0"/>
                </a:spcBef>
              </a:pPr>
              <a:t>99</a:t>
            </a:fld>
            <a:endParaRPr lang="cs-CZ" altLang="cs-CZ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747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70B31E-DD5B-4D6B-840C-DD4AF72EBEA4}" type="slidenum">
              <a:rPr lang="cs-CZ" altLang="cs-CZ"/>
              <a:pPr eaLnBrk="1" hangingPunct="1">
                <a:spcBef>
                  <a:spcPct val="0"/>
                </a:spcBef>
              </a:pPr>
              <a:t>102</a:t>
            </a:fld>
            <a:endParaRPr lang="cs-CZ" altLang="cs-CZ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863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D62F-0557-41C9-AC68-E696B24C0BB6}" type="slidenum">
              <a:rPr lang="cs-CZ" smtClean="0"/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609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B3665E-60FF-48D0-89D4-F82FC16A7DDF}" type="slidenum">
              <a:rPr lang="cs-CZ" altLang="cs-CZ"/>
              <a:pPr eaLnBrk="1" hangingPunct="1">
                <a:spcBef>
                  <a:spcPct val="0"/>
                </a:spcBef>
              </a:pPr>
              <a:t>105</a:t>
            </a:fld>
            <a:endParaRPr lang="cs-CZ" altLang="cs-CZ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89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9F34B-747F-4DF2-B2E7-0D5F5ED413B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680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59EB9D-9F50-47AD-A43C-60952E45DF74}" type="slidenum">
              <a:rPr lang="cs-CZ" altLang="cs-CZ"/>
              <a:pPr eaLnBrk="1" hangingPunct="1"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7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0AED22-926A-49B8-8D49-A069FA28B834}" type="slidenum">
              <a:rPr lang="cs-CZ" altLang="cs-CZ"/>
              <a:pPr eaLnBrk="1" hangingPunct="1"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7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10" name="Obdélník 9"/>
          <p:cNvSpPr/>
          <p:nvPr userDrawn="1"/>
        </p:nvSpPr>
        <p:spPr>
          <a:xfrm>
            <a:off x="0" y="6608558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pic>
        <p:nvPicPr>
          <p:cNvPr id="2050" name="Picture 2" descr="ustav_logoVSCHT_FPBT_323UAPV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33" y="588555"/>
            <a:ext cx="7151730" cy="8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28330" y="2196252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E93C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185530" y="467592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9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89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141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12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69FAF3B-D1D6-4BDD-9837-B5A08E2B6E0C}" type="datetime1">
              <a:rPr lang="cs-CZ" smtClean="0"/>
              <a:t>03.10.2022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2266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9E8F18-1AB1-4FB7-AE2F-5C6CB3664580}" type="datetime1">
              <a:rPr lang="cs-CZ" smtClean="0"/>
              <a:t>03.10.2022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1824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F9D481-3A95-49AC-9583-33E2F002C93B}" type="datetime1">
              <a:rPr lang="cs-CZ" smtClean="0"/>
              <a:t>03.10.2022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172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840B5A-BAE2-45E9-BA13-103A49802F22}" type="datetime1">
              <a:rPr lang="cs-CZ" smtClean="0"/>
              <a:t>03.10.2022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099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07A991-BDF2-4F03-AE1D-854D8694ADC6}" type="datetime1">
              <a:rPr lang="cs-CZ" smtClean="0"/>
              <a:t>03.10.2022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7332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016159" y="6379314"/>
            <a:ext cx="2057400" cy="365125"/>
          </a:xfrm>
        </p:spPr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106"/>
            <a:ext cx="1338263" cy="4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5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270800" cy="900148"/>
          </a:xfrm>
        </p:spPr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77926"/>
            <a:ext cx="8270801" cy="4699037"/>
          </a:xfrm>
        </p:spPr>
        <p:txBody>
          <a:bodyPr/>
          <a:lstStyle>
            <a:lvl1pPr marL="228600" indent="-228600">
              <a:buClr>
                <a:srgbClr val="E93C09"/>
              </a:buClr>
              <a:buSzPct val="120000"/>
              <a:buFont typeface="Wingdings" panose="05000000000000000000" pitchFamily="2" charset="2"/>
              <a:buChar char="§"/>
              <a:defRPr/>
            </a:lvl1pPr>
            <a:lvl2pPr>
              <a:buClr>
                <a:srgbClr val="E93C09"/>
              </a:buClr>
              <a:buSzPct val="134000"/>
              <a:defRPr/>
            </a:lvl2pPr>
            <a:lvl3pPr marL="1143000" indent="-228600">
              <a:buClr>
                <a:srgbClr val="E93C09"/>
              </a:buClr>
              <a:buFont typeface="Symbol" panose="05050102010706020507" pitchFamily="18" charset="2"/>
              <a:buChar char=""/>
              <a:defRPr/>
            </a:lvl3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323528" y="400050"/>
            <a:ext cx="179387" cy="703536"/>
          </a:xfrm>
          <a:prstGeom prst="rect">
            <a:avLst/>
          </a:prstGeom>
          <a:solidFill>
            <a:srgbClr val="EE371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455233" y="6443104"/>
            <a:ext cx="621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lang="cs-CZ" sz="12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053A2-2E3D-49F1-872A-1EFF434DFC22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3"/>
            <a:ext cx="1481860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0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DB7EE5-79F5-476C-A806-2E310EB59511}" type="datetime1">
              <a:rPr lang="cs-CZ" smtClean="0"/>
              <a:t>03.10.2022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4988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7926BAE-C027-4711-947C-48C8F87BE812}" type="datetime1">
              <a:rPr lang="cs-CZ" smtClean="0"/>
              <a:t>03.10.2022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4420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/>
          <p:cNvSpPr/>
          <p:nvPr userDrawn="1"/>
        </p:nvSpPr>
        <p:spPr>
          <a:xfrm>
            <a:off x="1944689" y="-7938"/>
            <a:ext cx="52466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7</a:t>
            </a:r>
            <a:r>
              <a:rPr lang="en-US" sz="750" baseline="30000" dirty="0">
                <a:solidFill>
                  <a:schemeClr val="bg1"/>
                </a:solidFill>
                <a:latin typeface="Humanst521 CE" pitchFamily="34" charset="0"/>
              </a:rPr>
              <a:t>th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 Interntional Conference on </a:t>
            </a:r>
            <a:endParaRPr lang="cs-CZ" sz="750" dirty="0">
              <a:solidFill>
                <a:schemeClr val="bg1"/>
              </a:solidFill>
              <a:latin typeface="Humanst521 CE" pitchFamily="34" charset="0"/>
            </a:endParaRP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1" cap="small" baseline="0" dirty="0">
                <a:solidFill>
                  <a:schemeClr val="bg1"/>
                </a:solidFill>
                <a:latin typeface="Humanst521 CE" pitchFamily="34" charset="0"/>
              </a:rPr>
              <a:t>Chemical Reactions in Foods</a:t>
            </a:r>
          </a:p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November 1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4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–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16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, 201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2 ●  Prague, Czech Republic</a:t>
            </a:r>
          </a:p>
          <a:p>
            <a:pPr algn="ctr">
              <a:defRPr/>
            </a:pPr>
            <a:endParaRPr lang="en-US" sz="750" dirty="0">
              <a:solidFill>
                <a:schemeClr val="bg1"/>
              </a:solidFill>
              <a:latin typeface="Humanst521 C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31840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455233" y="6443104"/>
            <a:ext cx="621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lang="cs-CZ" sz="12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053A2-2E3D-49F1-872A-1EFF434DFC22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3"/>
            <a:ext cx="1481860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9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44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75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09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63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17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7081D-E8E7-4222-ABB3-0A2A93151179}" type="datetimeFigureOut">
              <a:rPr lang="cs-CZ" smtClean="0"/>
              <a:pPr/>
              <a:t>03.10.2022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39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38903" cy="85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488559"/>
            <a:ext cx="8238904" cy="468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11880" y="64822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D06E-711A-4F51-A3C9-8BD73F9EA84F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-1" y="3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013" dirty="0">
              <a:solidFill>
                <a:srgbClr val="FF33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242647" y="400050"/>
            <a:ext cx="148100" cy="822694"/>
          </a:xfrm>
          <a:prstGeom prst="rect">
            <a:avLst/>
          </a:prstGeom>
          <a:solidFill>
            <a:srgbClr val="EE371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4"/>
            <a:ext cx="1111395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E93C09"/>
        </a:buClr>
        <a:buSzPct val="12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93C09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1.xml"/><Relationship Id="rId5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56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8.png"/><Relationship Id="rId7" Type="http://schemas.openxmlformats.org/officeDocument/2006/relationships/customXml" Target="../ink/ink5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emf"/><Relationship Id="rId11" Type="http://schemas.openxmlformats.org/officeDocument/2006/relationships/image" Target="../media/image60.gif"/><Relationship Id="rId5" Type="http://schemas.openxmlformats.org/officeDocument/2006/relationships/customXml" Target="../ink/ink4.xml"/><Relationship Id="rId10" Type="http://schemas.openxmlformats.org/officeDocument/2006/relationships/image" Target="../media/image67.emf"/><Relationship Id="rId4" Type="http://schemas.openxmlformats.org/officeDocument/2006/relationships/image" Target="../media/image59.png"/><Relationship Id="rId9" Type="http://schemas.openxmlformats.org/officeDocument/2006/relationships/customXml" Target="../ink/ink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emf"/><Relationship Id="rId5" Type="http://schemas.openxmlformats.org/officeDocument/2006/relationships/customXml" Target="../ink/ink7.xml"/><Relationship Id="rId4" Type="http://schemas.openxmlformats.org/officeDocument/2006/relationships/image" Target="../media/image4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jpe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67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9.xml"/><Relationship Id="rId11" Type="http://schemas.openxmlformats.org/officeDocument/2006/relationships/image" Target="../media/image82.emf"/><Relationship Id="rId5" Type="http://schemas.openxmlformats.org/officeDocument/2006/relationships/image" Target="../media/image69.png"/><Relationship Id="rId10" Type="http://schemas.openxmlformats.org/officeDocument/2006/relationships/customXml" Target="../ink/ink11.xml"/><Relationship Id="rId4" Type="http://schemas.openxmlformats.org/officeDocument/2006/relationships/image" Target="../media/image68.png"/><Relationship Id="rId9" Type="http://schemas.openxmlformats.org/officeDocument/2006/relationships/image" Target="../media/image8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70.png"/><Relationship Id="rId7" Type="http://schemas.openxmlformats.org/officeDocument/2006/relationships/customXml" Target="../ink/ink12.xml"/><Relationship Id="rId12" Type="http://schemas.openxmlformats.org/officeDocument/2006/relationships/image" Target="../media/image8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11" Type="http://schemas.openxmlformats.org/officeDocument/2006/relationships/customXml" Target="../ink/ink14.xml"/><Relationship Id="rId5" Type="http://schemas.openxmlformats.org/officeDocument/2006/relationships/image" Target="../media/image71.png"/><Relationship Id="rId10" Type="http://schemas.openxmlformats.org/officeDocument/2006/relationships/image" Target="../media/image87.emf"/><Relationship Id="rId4" Type="http://schemas.openxmlformats.org/officeDocument/2006/relationships/image" Target="../media/image48.png"/><Relationship Id="rId9" Type="http://schemas.openxmlformats.org/officeDocument/2006/relationships/customXml" Target="../ink/ink1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74.png"/><Relationship Id="rId7" Type="http://schemas.openxmlformats.org/officeDocument/2006/relationships/image" Target="../media/image60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5" Type="http://schemas.openxmlformats.org/officeDocument/2006/relationships/customXml" Target="../ink/ink15.xml"/><Relationship Id="rId4" Type="http://schemas.openxmlformats.org/officeDocument/2006/relationships/image" Target="../media/image75.png"/><Relationship Id="rId9" Type="http://schemas.openxmlformats.org/officeDocument/2006/relationships/image" Target="../media/image61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microsoft.com/office/2007/relationships/hdphoto" Target="../media/hdphoto1.wdp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23554" y="1779634"/>
            <a:ext cx="66402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Tento výukový materiál je autorským dílem, které je chráněno autorským právem VŠCHT Praha.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Některé části přednášky vycházejí z autorských děl třetích osob, která VŠCHT Praha užívá pro účely výuky svých studentů na základě zákonné licence.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Obsah této přednášky je určen výlučně pro výuku studentů VŠCHT Praha.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Obsah přednášky nesmí být rozmnožován, zaznamenáván, napodobován, publikován ani jinak rozšiřován bez písemného souhlasu majitele autorských práv.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dirty="0">
                <a:latin typeface="+mn-lt"/>
                <a:ea typeface="Calibri" panose="020F0502020204030204" pitchFamily="34" charset="0"/>
              </a:rPr>
              <a:t>Autorské právo neporušuje ten student VŠCHT Praha, který výlučně pro svou osobní potřebu zhotoví záznam či napodobeninu díla nebo užije dílo jiným způsobem, který dle zákona autorské právo neporušuje.</a:t>
            </a: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© VŠCHT Praha </a:t>
            </a:r>
            <a:r>
              <a:rPr lang="cs-CZ" sz="1400" b="1" dirty="0" smtClean="0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2022</a:t>
            </a:r>
            <a:endParaRPr lang="cs-CZ" sz="1400" dirty="0">
              <a:solidFill>
                <a:srgbClr val="FF3300"/>
              </a:solidFill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6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3059113" y="6165850"/>
            <a:ext cx="42497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452437"/>
            <a:ext cx="8923337" cy="503238"/>
          </a:xfrm>
        </p:spPr>
        <p:txBody>
          <a:bodyPr>
            <a:normAutofit fontScale="90000"/>
          </a:bodyPr>
          <a:lstStyle/>
          <a:p>
            <a:pPr marL="609600" indent="-609600">
              <a:defRPr/>
            </a:pPr>
            <a:r>
              <a:rPr lang="cs-CZ" sz="3200" b="1" dirty="0">
                <a:solidFill>
                  <a:srgbClr val="990033"/>
                </a:solidFill>
                <a:latin typeface="Comic Sans MS" pitchFamily="66" charset="0"/>
              </a:rPr>
              <a:t>  </a:t>
            </a:r>
            <a:r>
              <a:rPr lang="cs-CZ" sz="3600" b="0" kern="1200" dirty="0">
                <a:solidFill>
                  <a:srgbClr val="EE371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Referenční dávky vitaminů a minerálních látek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" y="6490141"/>
            <a:ext cx="1121829" cy="36785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A8BD5B3-EBA1-4C5B-8172-D09286B4E6EA}"/>
              </a:ext>
            </a:extLst>
          </p:cNvPr>
          <p:cNvSpPr/>
          <p:nvPr/>
        </p:nvSpPr>
        <p:spPr>
          <a:xfrm>
            <a:off x="1697013" y="955675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>
              <a:defRPr/>
            </a:pPr>
            <a:r>
              <a:rPr lang="cs-CZ" dirty="0"/>
              <a:t>(Nařízení 1169/2011/ES platnost od 13.12.2016 )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836F09-C318-431F-BE52-D344002C9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50" y="1416368"/>
            <a:ext cx="6779067" cy="53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38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1F7B21-E55E-2040-87DA-98F5CE856C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65125"/>
            <a:ext cx="8270875" cy="900113"/>
          </a:xfrm>
        </p:spPr>
        <p:txBody>
          <a:bodyPr/>
          <a:lstStyle/>
          <a:p>
            <a:r>
              <a:rPr lang="cs-CZ" dirty="0"/>
              <a:t>Důsledky nedostatku jodu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193D42-A423-644F-A167-081ADE218C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3125" y="1079500"/>
            <a:ext cx="8270875" cy="4699000"/>
          </a:xfrm>
        </p:spPr>
        <p:txBody>
          <a:bodyPr/>
          <a:lstStyle/>
          <a:p>
            <a:r>
              <a:rPr lang="cs-CZ" dirty="0"/>
              <a:t>Děti</a:t>
            </a:r>
          </a:p>
          <a:p>
            <a:pPr lvl="1"/>
            <a:r>
              <a:rPr lang="cs-CZ" dirty="0"/>
              <a:t>Zpožděný duševní a fyzický vývoj</a:t>
            </a:r>
          </a:p>
          <a:p>
            <a:r>
              <a:rPr lang="cs-CZ" dirty="0"/>
              <a:t>Dospělí</a:t>
            </a:r>
          </a:p>
          <a:p>
            <a:pPr lvl="1"/>
            <a:r>
              <a:rPr lang="cs-CZ" dirty="0"/>
              <a:t>Struma, </a:t>
            </a:r>
            <a:r>
              <a:rPr lang="cs-CZ" dirty="0" err="1"/>
              <a:t>hypo</a:t>
            </a:r>
            <a:r>
              <a:rPr lang="cs-CZ" dirty="0"/>
              <a:t> a </a:t>
            </a:r>
            <a:r>
              <a:rPr lang="cs-CZ" dirty="0" err="1"/>
              <a:t>hyperthyreoidizmus</a:t>
            </a:r>
            <a:r>
              <a:rPr lang="cs-CZ" dirty="0"/>
              <a:t>, poškozené duševní funkce, zvýšená vnímavost k záření </a:t>
            </a:r>
          </a:p>
          <a:p>
            <a:r>
              <a:rPr lang="cs-CZ" dirty="0"/>
              <a:t>Těhotné ženy </a:t>
            </a:r>
          </a:p>
          <a:p>
            <a:pPr lvl="1"/>
            <a:r>
              <a:rPr lang="cs-CZ" dirty="0"/>
              <a:t>Potraty, porody mrtvých dětí, vrozené vady, neurologický kretenismus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6A46E44-3898-B542-A053-C1C7845E7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73" y="327540"/>
            <a:ext cx="1731778" cy="207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www.prolekare.cz/dbpic/jp_52115_t_1-x1000_1600">
            <a:extLst>
              <a:ext uri="{FF2B5EF4-FFF2-40B4-BE49-F238E27FC236}">
                <a16:creationId xmlns:a16="http://schemas.microsoft.com/office/drawing/2014/main" id="{D7B73623-0A6B-4105-9354-1ABACDAC2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22" y="4147127"/>
            <a:ext cx="4457771" cy="2710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9AB5C23-458A-4DEE-B676-92F29D0C9256}"/>
              </a:ext>
            </a:extLst>
          </p:cNvPr>
          <p:cNvSpPr txBox="1"/>
          <p:nvPr/>
        </p:nvSpPr>
        <p:spPr>
          <a:xfrm>
            <a:off x="7483993" y="5778518"/>
            <a:ext cx="155829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http://www.kardiologickarevue.cz/kardiologicka-revue-clanek/saturace-jodem-v-ceske-republice-a-ve-svete-nedostatky-a-perspektivy-52115?confirm_rules=1&amp;fbclid=IwAR31vMjKpSnnvMp2ifUoc4DUC8SVNWcD3MvJtV1G3DX0MEWVdD9dfJA8amY</a:t>
            </a:r>
          </a:p>
        </p:txBody>
      </p:sp>
    </p:spTree>
    <p:extLst>
      <p:ext uri="{BB962C8B-B14F-4D97-AF65-F5344CB8AC3E}">
        <p14:creationId xmlns:p14="http://schemas.microsoft.com/office/powerpoint/2010/main" val="36265296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Strumigeny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965" y="1205345"/>
            <a:ext cx="8617526" cy="540327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a)</a:t>
            </a:r>
            <a:r>
              <a:rPr lang="cs-CZ" altLang="cs-CZ" sz="2400" b="1" dirty="0"/>
              <a:t> strumigeny I. řádu</a:t>
            </a:r>
            <a:r>
              <a:rPr lang="cs-CZ" altLang="cs-CZ" sz="2400" dirty="0"/>
              <a:t> znemožňují zachytávání jódu ve štítné žláze - např. </a:t>
            </a:r>
            <a:r>
              <a:rPr lang="cs-CZ" altLang="cs-CZ" sz="2400" b="1" dirty="0">
                <a:solidFill>
                  <a:srgbClr val="FF0000"/>
                </a:solidFill>
              </a:rPr>
              <a:t>dusičnany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b)</a:t>
            </a:r>
            <a:r>
              <a:rPr lang="cs-CZ" altLang="cs-CZ" sz="2400" b="1" dirty="0"/>
              <a:t> strumigeny II. řádu</a:t>
            </a:r>
            <a:r>
              <a:rPr lang="cs-CZ" altLang="cs-CZ" sz="2400" dirty="0"/>
              <a:t>, jsou přítomny například v křížaté zelenině (</a:t>
            </a:r>
            <a:r>
              <a:rPr lang="cs-CZ" altLang="cs-CZ" sz="2400" b="1" dirty="0" err="1">
                <a:solidFill>
                  <a:srgbClr val="FF0000"/>
                </a:solidFill>
              </a:rPr>
              <a:t>glukosinoláty</a:t>
            </a:r>
            <a:r>
              <a:rPr lang="cs-CZ" altLang="cs-CZ" sz="2400" dirty="0"/>
              <a:t> - růžičková kapusta, květák) nedovolí převést jód ve štítné žláze na aktivní formu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c) strumigeny III. řádu </a:t>
            </a:r>
            <a:r>
              <a:rPr lang="cs-CZ" altLang="cs-CZ" sz="2400" dirty="0"/>
              <a:t>blokují tvorbu </a:t>
            </a:r>
            <a:r>
              <a:rPr lang="cs-CZ" altLang="cs-CZ" sz="2400" dirty="0" err="1"/>
              <a:t>thyroxinu</a:t>
            </a:r>
            <a:r>
              <a:rPr lang="cs-CZ" altLang="cs-CZ" sz="2400" dirty="0"/>
              <a:t> a zabraňují uvolňování </a:t>
            </a:r>
            <a:r>
              <a:rPr lang="cs-CZ" altLang="cs-CZ" sz="2400" dirty="0" err="1"/>
              <a:t>thyroxinu</a:t>
            </a:r>
            <a:r>
              <a:rPr lang="cs-CZ" altLang="cs-CZ" sz="2400" dirty="0"/>
              <a:t> navázaného na krevní bílkoviny (např. </a:t>
            </a:r>
            <a:r>
              <a:rPr lang="cs-CZ" altLang="cs-CZ" sz="2400" b="1" dirty="0">
                <a:solidFill>
                  <a:srgbClr val="FF0000"/>
                </a:solidFill>
              </a:rPr>
              <a:t>sulfonamidy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d)</a:t>
            </a:r>
            <a:r>
              <a:rPr lang="cs-CZ" altLang="cs-CZ" sz="2400" b="1" dirty="0"/>
              <a:t> strumigeny IV. řádu </a:t>
            </a:r>
            <a:r>
              <a:rPr lang="cs-CZ" altLang="cs-CZ" sz="2400" dirty="0"/>
              <a:t>kompetitivně vytěsňují </a:t>
            </a:r>
            <a:r>
              <a:rPr lang="cs-CZ" altLang="cs-CZ" sz="2400" dirty="0" err="1"/>
              <a:t>thyroxin</a:t>
            </a:r>
            <a:r>
              <a:rPr lang="cs-CZ" altLang="cs-CZ" sz="2400" dirty="0"/>
              <a:t> a inhibují sekreci </a:t>
            </a:r>
            <a:r>
              <a:rPr lang="cs-CZ" altLang="cs-CZ" sz="2400" dirty="0" err="1"/>
              <a:t>thyreotropního</a:t>
            </a:r>
            <a:r>
              <a:rPr lang="cs-CZ" altLang="cs-CZ" sz="2400" dirty="0"/>
              <a:t> hormonu hypofýzy (patří sem </a:t>
            </a:r>
            <a:r>
              <a:rPr lang="cs-CZ" altLang="cs-CZ" sz="2400" b="1" dirty="0" err="1">
                <a:solidFill>
                  <a:srgbClr val="FF0000"/>
                </a:solidFill>
              </a:rPr>
              <a:t>dijodtyrosin</a:t>
            </a:r>
            <a:r>
              <a:rPr lang="cs-CZ" altLang="cs-CZ" sz="2400" dirty="0"/>
              <a:t> nebo analogy </a:t>
            </a:r>
            <a:r>
              <a:rPr lang="cs-CZ" altLang="cs-CZ" sz="2400" dirty="0" err="1"/>
              <a:t>tyroninu</a:t>
            </a:r>
            <a:r>
              <a:rPr lang="cs-CZ" altLang="cs-CZ" sz="2400" dirty="0"/>
              <a:t> s fluorem, bromem nebo chlorem nahrazujícím jód) </a:t>
            </a:r>
          </a:p>
        </p:txBody>
      </p:sp>
    </p:spTree>
    <p:extLst>
      <p:ext uri="{BB962C8B-B14F-4D97-AF65-F5344CB8AC3E}">
        <p14:creationId xmlns:p14="http://schemas.microsoft.com/office/powerpoint/2010/main" val="5484492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0" dirty="0" err="1"/>
              <a:t>Potřeba</a:t>
            </a:r>
            <a:r>
              <a:rPr lang="en-GB" altLang="cs-CZ" b="0" dirty="0"/>
              <a:t> </a:t>
            </a:r>
            <a:r>
              <a:rPr lang="en-GB" altLang="cs-CZ" b="0" dirty="0" err="1"/>
              <a:t>jódu</a:t>
            </a:r>
            <a:r>
              <a:rPr lang="en-GB" altLang="cs-CZ" b="0" dirty="0"/>
              <a:t> v </a:t>
            </a:r>
            <a:r>
              <a:rPr lang="en-GB" altLang="cs-CZ" b="0" dirty="0" err="1"/>
              <a:t>organizmu</a:t>
            </a:r>
            <a:endParaRPr lang="en-GB" altLang="cs-CZ" b="0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650" y="1265275"/>
            <a:ext cx="8686800" cy="512618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</a:t>
            </a:r>
            <a:r>
              <a:rPr lang="en-GB" altLang="cs-CZ" sz="2400" dirty="0" err="1"/>
              <a:t>egionální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rozdíl</a:t>
            </a:r>
            <a:r>
              <a:rPr lang="cs-CZ" altLang="cs-CZ" sz="2400" dirty="0"/>
              <a:t>y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přívodu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jódu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přirozený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dietě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S</a:t>
            </a:r>
            <a:r>
              <a:rPr lang="en-GB" altLang="cs-CZ" sz="2000" dirty="0" err="1"/>
              <a:t>kupiny</a:t>
            </a:r>
            <a:r>
              <a:rPr lang="en-GB" altLang="cs-CZ" sz="2000" dirty="0"/>
              <a:t> v </a:t>
            </a:r>
            <a:r>
              <a:rPr lang="en-GB" altLang="cs-CZ" sz="2000" dirty="0" err="1"/>
              <a:t>populaci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náchylnější</a:t>
            </a:r>
            <a:r>
              <a:rPr lang="en-GB" altLang="cs-CZ" sz="2000" dirty="0"/>
              <a:t> k </a:t>
            </a:r>
            <a:r>
              <a:rPr lang="en-GB" altLang="cs-CZ" sz="2000" dirty="0" err="1"/>
              <a:t>nedostatku</a:t>
            </a:r>
            <a:r>
              <a:rPr lang="en-GB" altLang="cs-CZ" sz="2000" dirty="0"/>
              <a:t> </a:t>
            </a:r>
            <a:r>
              <a:rPr lang="en-GB" altLang="cs-CZ" sz="2000" dirty="0" err="1"/>
              <a:t>jódu</a:t>
            </a:r>
            <a:r>
              <a:rPr lang="en-GB" altLang="cs-CZ" sz="2000" dirty="0"/>
              <a:t> v </a:t>
            </a:r>
            <a:r>
              <a:rPr lang="en-GB" altLang="cs-CZ" sz="2000" dirty="0" err="1"/>
              <a:t>dietě</a:t>
            </a:r>
            <a:r>
              <a:rPr lang="cs-CZ" altLang="cs-CZ" sz="2000" dirty="0"/>
              <a:t>: 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vegetariáni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lidé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stravující</a:t>
            </a:r>
            <a:r>
              <a:rPr lang="en-GB" altLang="cs-CZ" sz="2000" dirty="0"/>
              <a:t> se </a:t>
            </a:r>
            <a:r>
              <a:rPr lang="en-GB" altLang="cs-CZ" sz="2000" dirty="0" err="1"/>
              <a:t>alternativním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způsobem</a:t>
            </a:r>
            <a:r>
              <a:rPr lang="cs-CZ" altLang="cs-CZ" sz="2000" dirty="0"/>
              <a:t>, </a:t>
            </a:r>
            <a:r>
              <a:rPr lang="en-GB" altLang="cs-CZ" sz="2000" dirty="0" err="1"/>
              <a:t>lidé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alergičtí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nebo</a:t>
            </a:r>
            <a:r>
              <a:rPr lang="en-GB" altLang="cs-CZ" sz="2000" dirty="0"/>
              <a:t> </a:t>
            </a:r>
            <a:r>
              <a:rPr lang="en-GB" altLang="cs-CZ" sz="2000" dirty="0" err="1"/>
              <a:t>intolerantní</a:t>
            </a:r>
            <a:r>
              <a:rPr lang="en-GB" altLang="cs-CZ" sz="2000" dirty="0"/>
              <a:t> k </a:t>
            </a:r>
            <a:r>
              <a:rPr lang="en-GB" altLang="cs-CZ" sz="2000" dirty="0" err="1"/>
              <a:t>mléku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rybám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nebo</a:t>
            </a:r>
            <a:r>
              <a:rPr lang="en-GB" altLang="cs-CZ" sz="2000" dirty="0"/>
              <a:t> </a:t>
            </a:r>
            <a:r>
              <a:rPr lang="en-GB" altLang="cs-CZ" sz="2000" dirty="0" err="1"/>
              <a:t>lidé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vyhýbající</a:t>
            </a:r>
            <a:r>
              <a:rPr lang="en-GB" altLang="cs-CZ" sz="2000" dirty="0"/>
              <a:t> se </a:t>
            </a:r>
            <a:r>
              <a:rPr lang="en-GB" altLang="cs-CZ" sz="2000" dirty="0" err="1"/>
              <a:t>použití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jódované</a:t>
            </a:r>
            <a:r>
              <a:rPr lang="en-GB" altLang="cs-CZ" sz="2000" dirty="0"/>
              <a:t> soli. </a:t>
            </a:r>
            <a:r>
              <a:rPr lang="en-GB" altLang="cs-CZ" sz="2000" dirty="0" err="1"/>
              <a:t>Těhotné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kojící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ženy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potřebují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vyšší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přívod</a:t>
            </a:r>
            <a:r>
              <a:rPr lang="en-GB" altLang="cs-CZ" sz="2000" dirty="0"/>
              <a:t> </a:t>
            </a:r>
            <a:r>
              <a:rPr lang="en-GB" altLang="cs-CZ" sz="2000" dirty="0" err="1"/>
              <a:t>jódu</a:t>
            </a:r>
            <a:r>
              <a:rPr lang="cs-CZ" altLang="cs-CZ" sz="2000" dirty="0"/>
              <a:t> -</a:t>
            </a:r>
            <a:r>
              <a:rPr lang="en-GB" altLang="cs-CZ" sz="2000" dirty="0"/>
              <a:t> </a:t>
            </a:r>
            <a:r>
              <a:rPr lang="en-GB" altLang="cs-CZ" sz="2000" dirty="0" err="1"/>
              <a:t>vyšší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renální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tlak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krve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zvyšuje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ztráty</a:t>
            </a:r>
            <a:r>
              <a:rPr lang="en-GB" altLang="cs-CZ" sz="2000" dirty="0"/>
              <a:t> </a:t>
            </a:r>
            <a:r>
              <a:rPr lang="en-GB" altLang="cs-CZ" sz="2000" dirty="0" err="1"/>
              <a:t>jódu</a:t>
            </a:r>
            <a:r>
              <a:rPr lang="en-GB" altLang="cs-CZ" sz="2000" dirty="0"/>
              <a:t> do </a:t>
            </a:r>
            <a:r>
              <a:rPr lang="en-GB" altLang="cs-CZ" sz="2000" dirty="0" err="1"/>
              <a:t>moče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zásoben</a:t>
            </a:r>
            <a:r>
              <a:rPr lang="en-GB" altLang="cs-CZ" sz="2000" dirty="0"/>
              <a:t> </a:t>
            </a:r>
            <a:r>
              <a:rPr lang="en-GB" altLang="cs-CZ" sz="2000" dirty="0" err="1"/>
              <a:t>musí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být</a:t>
            </a:r>
            <a:r>
              <a:rPr lang="en-GB" altLang="cs-CZ" sz="2000" dirty="0"/>
              <a:t> </a:t>
            </a:r>
            <a:r>
              <a:rPr lang="en-GB" altLang="cs-CZ" sz="2000" dirty="0" err="1"/>
              <a:t>i</a:t>
            </a:r>
            <a:r>
              <a:rPr lang="en-GB" altLang="cs-CZ" sz="2000" dirty="0"/>
              <a:t> plod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b="1" dirty="0"/>
              <a:t>Kompenzace jodového deficitu - </a:t>
            </a:r>
            <a:r>
              <a:rPr lang="cs-CZ" altLang="cs-CZ" sz="2400" b="1" dirty="0" err="1"/>
              <a:t>jodopreventivní</a:t>
            </a:r>
            <a:r>
              <a:rPr lang="cs-CZ" altLang="cs-CZ" sz="2400" b="1" dirty="0"/>
              <a:t> opatření  – </a:t>
            </a:r>
            <a:r>
              <a:rPr lang="cs-CZ" altLang="cs-CZ" sz="2400" b="1" dirty="0" err="1"/>
              <a:t>suplementace</a:t>
            </a:r>
            <a:r>
              <a:rPr lang="cs-CZ" altLang="cs-CZ" sz="2400" b="1" dirty="0"/>
              <a:t> jodem – </a:t>
            </a:r>
            <a:r>
              <a:rPr lang="cs-CZ" altLang="cs-CZ" sz="2400" b="1" dirty="0" err="1"/>
              <a:t>jodace</a:t>
            </a:r>
            <a:r>
              <a:rPr lang="cs-CZ" altLang="cs-CZ" sz="2400" b="1" dirty="0"/>
              <a:t> jedlé soli (od roku 1920)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Jodovaná sůl – 25-35 g jodičnanu draselného (KIO3 – silné oxidační činidlo x ničí enzymové fermentativní systémy) na 1 t soli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Hodnocení rizik nadměrného přívodu jodu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Monitorace saturace populace jodem, řešení problému deficitu jodu?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0264138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05A27-6671-9941-BD62-7E5733A248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65125"/>
            <a:ext cx="8270875" cy="900113"/>
          </a:xfrm>
        </p:spPr>
        <p:txBody>
          <a:bodyPr/>
          <a:lstStyle/>
          <a:p>
            <a:r>
              <a:rPr lang="cs-CZ" dirty="0" err="1"/>
              <a:t>Jodurie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04B003-5820-414C-B46D-DD70D91080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3344" y="992469"/>
            <a:ext cx="8270875" cy="4699000"/>
          </a:xfrm>
        </p:spPr>
        <p:txBody>
          <a:bodyPr/>
          <a:lstStyle/>
          <a:p>
            <a:r>
              <a:rPr lang="cs-CZ" dirty="0"/>
              <a:t>Hodnocení obsahu jódu v moči</a:t>
            </a:r>
          </a:p>
          <a:p>
            <a:endParaRPr lang="cs-CZ" dirty="0"/>
          </a:p>
        </p:txBody>
      </p:sp>
      <p:pic>
        <p:nvPicPr>
          <p:cNvPr id="1026" name="Picture 2" descr="http://www.prolekare.cz/dbpic/jp_52115_t_3-x1000_1600">
            <a:extLst>
              <a:ext uri="{FF2B5EF4-FFF2-40B4-BE49-F238E27FC236}">
                <a16:creationId xmlns:a16="http://schemas.microsoft.com/office/drawing/2014/main" id="{C2A6CB8B-AE01-48AF-A471-C3CA4E787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6" y="1559233"/>
            <a:ext cx="8013444" cy="4032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0CA49F1-D61C-48EB-9771-D7037AD8E2B4}"/>
              </a:ext>
            </a:extLst>
          </p:cNvPr>
          <p:cNvSpPr txBox="1"/>
          <p:nvPr/>
        </p:nvSpPr>
        <p:spPr>
          <a:xfrm>
            <a:off x="5659988" y="6340655"/>
            <a:ext cx="285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http://www.kardiologickarevue.cz/kardiologicka-revue-clanek/saturace-jodem-v-ceske-republice-a-ve-svete-nedostatky-a-perspektivy-52115?confirm_rules=1&amp;fbclid=IwAR31vMjKpSnnvMp2ifUoc4DUC8SVNWcD3MvJtV1G3DX0MEWVdD9dfJA8amY</a:t>
            </a:r>
          </a:p>
        </p:txBody>
      </p:sp>
      <p:sp>
        <p:nvSpPr>
          <p:cNvPr id="4" name="Obdélník 3"/>
          <p:cNvSpPr/>
          <p:nvPr/>
        </p:nvSpPr>
        <p:spPr>
          <a:xfrm>
            <a:off x="380622" y="5592200"/>
            <a:ext cx="7700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WHO/UNICEF/ICCIDD: </a:t>
            </a:r>
            <a:r>
              <a:rPr lang="en-US" dirty="0" err="1"/>
              <a:t>Epidemiologická</a:t>
            </a:r>
            <a:r>
              <a:rPr lang="en-US" dirty="0"/>
              <a:t> </a:t>
            </a:r>
            <a:r>
              <a:rPr lang="en-US" dirty="0" err="1"/>
              <a:t>kritéria</a:t>
            </a:r>
            <a:r>
              <a:rPr lang="cs-CZ" dirty="0"/>
              <a:t> -</a:t>
            </a:r>
            <a:r>
              <a:rPr lang="en-US" dirty="0"/>
              <a:t> </a:t>
            </a:r>
            <a:r>
              <a:rPr lang="en-US" dirty="0" err="1"/>
              <a:t>medián</a:t>
            </a:r>
            <a:r>
              <a:rPr lang="en-US" dirty="0"/>
              <a:t> </a:t>
            </a:r>
            <a:r>
              <a:rPr lang="en-US" dirty="0" err="1"/>
              <a:t>obsahu</a:t>
            </a:r>
            <a:r>
              <a:rPr lang="en-US" dirty="0"/>
              <a:t> </a:t>
            </a:r>
            <a:r>
              <a:rPr lang="en-US" dirty="0" err="1"/>
              <a:t>jódu</a:t>
            </a:r>
            <a:r>
              <a:rPr lang="en-US" dirty="0"/>
              <a:t> v </a:t>
            </a:r>
            <a:r>
              <a:rPr lang="en-US" dirty="0" err="1"/>
              <a:t>moči</a:t>
            </a:r>
            <a:endParaRPr lang="cs-CZ" dirty="0"/>
          </a:p>
          <a:p>
            <a:r>
              <a:rPr lang="en-US" dirty="0"/>
              <a:t>populace pod 100 µg/l &lt;50% a pod 50 µg/l &lt;20%. </a:t>
            </a:r>
          </a:p>
          <a:p>
            <a:r>
              <a:rPr lang="en-US" dirty="0" err="1"/>
              <a:t>Hodnoty</a:t>
            </a:r>
            <a:r>
              <a:rPr lang="en-US" dirty="0"/>
              <a:t> &gt; 300 µg/l </a:t>
            </a:r>
            <a:r>
              <a:rPr lang="en-US" dirty="0" err="1"/>
              <a:t>riziko</a:t>
            </a:r>
            <a:r>
              <a:rPr lang="en-US" dirty="0"/>
              <a:t> </a:t>
            </a:r>
            <a:r>
              <a:rPr lang="en-US" dirty="0" err="1"/>
              <a:t>škodlivého</a:t>
            </a:r>
            <a:r>
              <a:rPr lang="en-US" dirty="0"/>
              <a:t> </a:t>
            </a:r>
            <a:r>
              <a:rPr lang="en-US" dirty="0" err="1"/>
              <a:t>efektu</a:t>
            </a:r>
            <a:r>
              <a:rPr lang="en-US" dirty="0"/>
              <a:t> </a:t>
            </a:r>
            <a:r>
              <a:rPr lang="en-US" dirty="0" err="1"/>
              <a:t>jódu</a:t>
            </a:r>
            <a:endParaRPr lang="en-US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87985D41-572F-4841-A595-DFDE44A38F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82" y="224988"/>
            <a:ext cx="1427536" cy="201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54676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00BCA-7DD6-4C90-9936-83035ED6C8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65125"/>
            <a:ext cx="8270875" cy="900113"/>
          </a:xfrm>
        </p:spPr>
        <p:txBody>
          <a:bodyPr/>
          <a:lstStyle/>
          <a:p>
            <a:r>
              <a:rPr lang="cs-CZ" dirty="0"/>
              <a:t>Nadbytek a nedostatek jódu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B24653-500F-4693-89FF-428B6DFEF3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6562" y="1265238"/>
            <a:ext cx="8270875" cy="4699000"/>
          </a:xfrm>
        </p:spPr>
        <p:txBody>
          <a:bodyPr/>
          <a:lstStyle/>
          <a:p>
            <a:r>
              <a:rPr lang="cs-CZ" dirty="0"/>
              <a:t>Hodnoty &gt; 300 µg/l nadměrné</a:t>
            </a:r>
          </a:p>
          <a:p>
            <a:pPr lvl="1"/>
            <a:r>
              <a:rPr lang="cs-CZ" dirty="0"/>
              <a:t>Riziko škodlivého efektu jódu </a:t>
            </a:r>
          </a:p>
          <a:p>
            <a:pPr lvl="2"/>
            <a:r>
              <a:rPr lang="cs-CZ" dirty="0" err="1"/>
              <a:t>Hyperthyreoidizmus</a:t>
            </a:r>
            <a:r>
              <a:rPr lang="cs-CZ" dirty="0"/>
              <a:t>, autoimunitní onemocnění štítné žlázy</a:t>
            </a:r>
          </a:p>
        </p:txBody>
      </p:sp>
      <p:pic>
        <p:nvPicPr>
          <p:cNvPr id="4098" name="Picture 2" descr="VÃ½sledek obrÃ¡zku pro Å¡tÃ­tnÃ¡ Å¾lÃ¡za">
            <a:extLst>
              <a:ext uri="{FF2B5EF4-FFF2-40B4-BE49-F238E27FC236}">
                <a16:creationId xmlns:a16="http://schemas.microsoft.com/office/drawing/2014/main" id="{9BDFD659-4CD1-435E-8D88-00C5EE0F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81" y="2816011"/>
            <a:ext cx="69913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6562" y="5838826"/>
            <a:ext cx="8431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Hypothyreosa</a:t>
            </a:r>
            <a:r>
              <a:rPr lang="cs-CZ" dirty="0"/>
              <a:t> - </a:t>
            </a:r>
            <a:r>
              <a:rPr lang="en-US" dirty="0" err="1"/>
              <a:t>Deficience</a:t>
            </a:r>
            <a:r>
              <a:rPr lang="cs-CZ" dirty="0"/>
              <a:t> </a:t>
            </a:r>
          </a:p>
          <a:p>
            <a:r>
              <a:rPr lang="en-US" dirty="0" err="1"/>
              <a:t>Hyperthyreosa</a:t>
            </a:r>
            <a:r>
              <a:rPr lang="en-US" dirty="0"/>
              <a:t> – </a:t>
            </a:r>
            <a:r>
              <a:rPr lang="en-US" dirty="0" err="1"/>
              <a:t>tyreotoxikóza</a:t>
            </a:r>
            <a:r>
              <a:rPr lang="en-US" dirty="0"/>
              <a:t>- </a:t>
            </a:r>
            <a:r>
              <a:rPr lang="en-US" dirty="0" err="1"/>
              <a:t>nadbytek</a:t>
            </a:r>
            <a:r>
              <a:rPr lang="en-US" dirty="0"/>
              <a:t> </a:t>
            </a:r>
            <a:r>
              <a:rPr lang="en-US" dirty="0" err="1"/>
              <a:t>jodu</a:t>
            </a:r>
            <a:r>
              <a:rPr lang="en-US" dirty="0"/>
              <a:t>, </a:t>
            </a:r>
            <a:r>
              <a:rPr lang="en-US" dirty="0" err="1"/>
              <a:t>struma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597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cs-CZ" b="0" dirty="0" err="1"/>
              <a:t>Epidemiologick</a:t>
            </a:r>
            <a:r>
              <a:rPr lang="cs-CZ" altLang="cs-CZ" b="0" dirty="0"/>
              <a:t>é hodnocení</a:t>
            </a:r>
            <a:endParaRPr lang="en-GB" altLang="cs-CZ" b="0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302328"/>
            <a:ext cx="8594650" cy="498763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400" dirty="0" err="1"/>
              <a:t>Rychlé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zvýšení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přívodu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jódu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z </a:t>
            </a:r>
            <a:r>
              <a:rPr lang="en-GB" altLang="cs-CZ" sz="2400" dirty="0" err="1"/>
              <a:t>vysoce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jódované</a:t>
            </a:r>
            <a:r>
              <a:rPr lang="en-GB" altLang="cs-CZ" sz="2400" dirty="0"/>
              <a:t> soli </a:t>
            </a:r>
            <a:r>
              <a:rPr lang="en-GB" altLang="cs-CZ" sz="2400" dirty="0" err="1"/>
              <a:t>nebo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doplňků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stravy</a:t>
            </a:r>
            <a:r>
              <a:rPr lang="cs-CZ" altLang="cs-CZ" sz="2400" dirty="0"/>
              <a:t>) </a:t>
            </a:r>
            <a:r>
              <a:rPr lang="en-GB" altLang="cs-CZ" sz="2400" dirty="0"/>
              <a:t>v </a:t>
            </a:r>
            <a:r>
              <a:rPr lang="en-GB" altLang="cs-CZ" sz="2400" dirty="0" err="1"/>
              <a:t>populaci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nedostatkem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může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vést</a:t>
            </a:r>
            <a:r>
              <a:rPr lang="en-GB" altLang="cs-CZ" sz="2400" dirty="0"/>
              <a:t> k </a:t>
            </a:r>
            <a:r>
              <a:rPr lang="en-GB" altLang="cs-CZ" sz="2400" dirty="0" err="1"/>
              <a:t>indukci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hypertyreoidizmu</a:t>
            </a:r>
            <a:r>
              <a:rPr lang="cs-CZ" altLang="cs-CZ" sz="2400" dirty="0"/>
              <a:t> (</a:t>
            </a:r>
            <a:r>
              <a:rPr lang="en-GB" altLang="cs-CZ" sz="2400" dirty="0" err="1"/>
              <a:t>především</a:t>
            </a:r>
            <a:r>
              <a:rPr lang="en-GB" altLang="cs-CZ" sz="2400" dirty="0"/>
              <a:t> u </a:t>
            </a:r>
            <a:r>
              <a:rPr lang="en-GB" altLang="cs-CZ" sz="2400" dirty="0" err="1"/>
              <a:t>starších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osob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nodulární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formou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strumy</a:t>
            </a:r>
            <a:r>
              <a:rPr lang="cs-CZ" altLang="cs-CZ" sz="2400" dirty="0"/>
              <a:t>)</a:t>
            </a:r>
          </a:p>
          <a:p>
            <a:r>
              <a:rPr lang="en-GB" altLang="cs-CZ" sz="2400" dirty="0" err="1"/>
              <a:t>Doporučení</a:t>
            </a:r>
            <a:r>
              <a:rPr lang="en-GB" altLang="cs-CZ" sz="2400" dirty="0"/>
              <a:t> WHO/UNICEF/ICCIDD 2001</a:t>
            </a:r>
            <a:r>
              <a:rPr lang="cs-CZ" altLang="cs-CZ" sz="2400" dirty="0"/>
              <a:t>: </a:t>
            </a:r>
            <a:r>
              <a:rPr lang="en-GB" altLang="cs-CZ" sz="2400" dirty="0" err="1"/>
              <a:t>nadbyt</a:t>
            </a:r>
            <a:r>
              <a:rPr lang="cs-CZ" altLang="cs-CZ" sz="2400" dirty="0"/>
              <a:t>e</a:t>
            </a:r>
            <a:r>
              <a:rPr lang="en-GB" altLang="cs-CZ" sz="2400" dirty="0"/>
              <a:t>k </a:t>
            </a:r>
            <a:r>
              <a:rPr lang="en-GB" altLang="cs-CZ" sz="2400" dirty="0" err="1"/>
              <a:t>jódu</a:t>
            </a:r>
            <a:r>
              <a:rPr lang="en-GB" altLang="cs-CZ" sz="2400" dirty="0"/>
              <a:t> </a:t>
            </a:r>
            <a:r>
              <a:rPr lang="cs-CZ" altLang="cs-CZ" sz="2400" dirty="0"/>
              <a:t>=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jódem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indukovaný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hypertyreoidizmus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nebezpečn</a:t>
            </a:r>
            <a:r>
              <a:rPr lang="cs-CZ" altLang="cs-CZ" sz="2400" dirty="0"/>
              <a:t>ý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kombinaci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onemocněním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srdce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letální</a:t>
            </a:r>
            <a:r>
              <a:rPr lang="en-GB" altLang="cs-CZ" sz="2400" dirty="0"/>
              <a:t>. </a:t>
            </a:r>
            <a:r>
              <a:rPr lang="cs-CZ" altLang="cs-CZ" sz="2400" dirty="0"/>
              <a:t>Ne </a:t>
            </a:r>
            <a:r>
              <a:rPr lang="en-GB" altLang="cs-CZ" sz="2400" dirty="0" err="1"/>
              <a:t>jodurie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vyšší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než</a:t>
            </a:r>
            <a:r>
              <a:rPr lang="en-GB" altLang="cs-CZ" sz="2400" dirty="0"/>
              <a:t> 300 </a:t>
            </a:r>
            <a:r>
              <a:rPr lang="en-GB" altLang="cs-CZ" sz="2400" dirty="0" err="1"/>
              <a:t>ug</a:t>
            </a:r>
            <a:r>
              <a:rPr lang="en-GB" altLang="cs-CZ" sz="2400" dirty="0"/>
              <a:t> / </a:t>
            </a:r>
            <a:r>
              <a:rPr lang="en-GB" altLang="cs-CZ" sz="2400" dirty="0" err="1"/>
              <a:t>litr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moče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zvláště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oblastech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kde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existoval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nedostatek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jódu</a:t>
            </a:r>
            <a:r>
              <a:rPr lang="en-GB" altLang="cs-CZ" sz="2400" dirty="0"/>
              <a:t>. </a:t>
            </a:r>
            <a:r>
              <a:rPr lang="cs-CZ" altLang="cs-CZ" sz="2400" dirty="0"/>
              <a:t>Š</a:t>
            </a:r>
            <a:r>
              <a:rPr lang="en-GB" altLang="cs-CZ" sz="2400" dirty="0" err="1"/>
              <a:t>kodlivý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efekt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jodace</a:t>
            </a:r>
            <a:r>
              <a:rPr lang="en-GB" altLang="cs-CZ" sz="2400" dirty="0"/>
              <a:t> soli</a:t>
            </a:r>
            <a:r>
              <a:rPr lang="cs-CZ" altLang="cs-CZ" sz="2400" dirty="0"/>
              <a:t> </a:t>
            </a:r>
            <a:r>
              <a:rPr lang="en-GB" altLang="cs-CZ" sz="2400" dirty="0"/>
              <a:t>v </a:t>
            </a:r>
            <a:r>
              <a:rPr lang="en-GB" altLang="cs-CZ" sz="2400" dirty="0" err="1"/>
              <a:t>rozmezí</a:t>
            </a:r>
            <a:r>
              <a:rPr lang="en-GB" altLang="cs-CZ" sz="2400" dirty="0"/>
              <a:t> 5 – 10 </a:t>
            </a:r>
            <a:r>
              <a:rPr lang="en-GB" altLang="cs-CZ" sz="2400" dirty="0" err="1"/>
              <a:t>roků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zavedení</a:t>
            </a:r>
            <a:r>
              <a:rPr lang="cs-CZ" altLang="cs-CZ" sz="2400" dirty="0"/>
              <a:t>.</a:t>
            </a:r>
          </a:p>
          <a:p>
            <a:r>
              <a:rPr lang="en-GB" altLang="cs-CZ" sz="2400" dirty="0" err="1"/>
              <a:t>Hodnota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nejvyššího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denního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přívodu</a:t>
            </a:r>
            <a:r>
              <a:rPr lang="en-GB" altLang="cs-CZ" sz="2400" dirty="0"/>
              <a:t> by (EFSA 2006) v </a:t>
            </a:r>
            <a:r>
              <a:rPr lang="en-GB" altLang="cs-CZ" sz="2400" dirty="0" err="1"/>
              <a:t>zemích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dlouhodobým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deficitem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jódu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neměla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přesáhnout</a:t>
            </a:r>
            <a:r>
              <a:rPr lang="en-GB" altLang="cs-CZ" sz="2400" dirty="0"/>
              <a:t> 500 </a:t>
            </a:r>
            <a:r>
              <a:rPr lang="en-GB" altLang="cs-CZ" sz="2400" dirty="0" err="1"/>
              <a:t>ug</a:t>
            </a:r>
            <a:r>
              <a:rPr lang="en-GB" altLang="cs-CZ" sz="2400" dirty="0"/>
              <a:t>/den, aby se </a:t>
            </a:r>
            <a:r>
              <a:rPr lang="en-GB" altLang="cs-CZ" sz="2400" dirty="0" err="1"/>
              <a:t>zabránilo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hyperthyreoidizmu</a:t>
            </a:r>
            <a:r>
              <a:rPr lang="en-GB" altLang="cs-CZ" sz="2400" dirty="0"/>
              <a:t>.</a:t>
            </a:r>
          </a:p>
          <a:p>
            <a:r>
              <a:rPr lang="en-GB" altLang="cs-CZ" sz="2400" dirty="0"/>
              <a:t>? </a:t>
            </a:r>
            <a:r>
              <a:rPr lang="en-GB" altLang="cs-CZ" sz="2400" dirty="0" err="1"/>
              <a:t>bezpečná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hodnota</a:t>
            </a:r>
            <a:r>
              <a:rPr lang="en-GB" altLang="cs-CZ" sz="2400" dirty="0"/>
              <a:t> pro </a:t>
            </a:r>
            <a:r>
              <a:rPr lang="en-GB" altLang="cs-CZ" sz="2400" dirty="0" err="1"/>
              <a:t>jód-senzitivní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jedince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Jaký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jejich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počet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populaci</a:t>
            </a:r>
            <a:r>
              <a:rPr lang="en-GB" altLang="cs-CZ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232983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DDC34730-B990-B445-81CF-7ACCA8D13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06" y="3879132"/>
            <a:ext cx="4537495" cy="297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3EB5CC-0FFD-C04B-AC09-1E7D24E3D0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65125"/>
            <a:ext cx="8270875" cy="900113"/>
          </a:xfrm>
        </p:spPr>
        <p:txBody>
          <a:bodyPr/>
          <a:lstStyle/>
          <a:p>
            <a:r>
              <a:rPr lang="cs-CZ"/>
              <a:t>Vývoj saturace populace jodem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FBDACF-6F27-434F-9DB6-A864D91E07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8069" y="1265238"/>
            <a:ext cx="8270875" cy="4699000"/>
          </a:xfrm>
        </p:spPr>
        <p:txBody>
          <a:bodyPr/>
          <a:lstStyle/>
          <a:p>
            <a:r>
              <a:rPr lang="cs-CZ" dirty="0"/>
              <a:t>Dynamický stav</a:t>
            </a:r>
          </a:p>
          <a:p>
            <a:pPr lvl="1"/>
            <a:r>
              <a:rPr lang="cs-CZ" dirty="0"/>
              <a:t>Mění se rychle v krátkém čase vlivem změn celkové životosprávy (dietní návyky)</a:t>
            </a:r>
          </a:p>
          <a:p>
            <a:r>
              <a:rPr lang="cs-CZ" dirty="0"/>
              <a:t>V ČR saturace jodem roste </a:t>
            </a:r>
          </a:p>
          <a:p>
            <a:pPr lvl="1"/>
            <a:r>
              <a:rPr lang="cs-CZ" dirty="0"/>
              <a:t>Hlavní příjem kravské mléko a výrobky z něj</a:t>
            </a:r>
          </a:p>
          <a:p>
            <a:pPr lvl="2"/>
            <a:r>
              <a:rPr lang="cs-CZ" dirty="0"/>
              <a:t>Jód se dostává z krmných směsí užívaných zemědělci (značné kolísání koncentrace jódu)</a:t>
            </a:r>
          </a:p>
          <a:p>
            <a:pPr lvl="1"/>
            <a:r>
              <a:rPr lang="cs-CZ" dirty="0"/>
              <a:t>Běžné pečivo, vejce</a:t>
            </a:r>
          </a:p>
          <a:p>
            <a:r>
              <a:rPr lang="cs-CZ" dirty="0"/>
              <a:t>2005 odstranění nedostatku </a:t>
            </a:r>
          </a:p>
        </p:txBody>
      </p:sp>
    </p:spTree>
    <p:extLst>
      <p:ext uri="{BB962C8B-B14F-4D97-AF65-F5344CB8AC3E}">
        <p14:creationId xmlns:p14="http://schemas.microsoft.com/office/powerpoint/2010/main" val="8680127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13E5C-16FB-CD4D-A8C1-15C3FDCF76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65125"/>
            <a:ext cx="8270875" cy="900113"/>
          </a:xfrm>
        </p:spPr>
        <p:txBody>
          <a:bodyPr>
            <a:normAutofit fontScale="90000"/>
          </a:bodyPr>
          <a:lstStyle/>
          <a:p>
            <a:r>
              <a:rPr lang="cs-CZ" dirty="0"/>
              <a:t>Biomonitoring </a:t>
            </a:r>
            <a:r>
              <a:rPr lang="cs-CZ" dirty="0" err="1"/>
              <a:t>jodurie</a:t>
            </a:r>
            <a:r>
              <a:rPr lang="cs-CZ" dirty="0"/>
              <a:t> u české populace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FB4702-3450-4B75-8894-3ED4FAC4E810}"/>
              </a:ext>
            </a:extLst>
          </p:cNvPr>
          <p:cNvSpPr txBox="1"/>
          <p:nvPr/>
        </p:nvSpPr>
        <p:spPr>
          <a:xfrm>
            <a:off x="3333503" y="6627168"/>
            <a:ext cx="55659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http://www.szu.cz/uploads/documents/czzp/seminare/2018/6_hanzlikova_aktualni_vysledky_biomonitoringu.pdf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E09046A-313C-4CA3-8655-10347E304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4" t="62920" r="45814" b="9173"/>
          <a:stretch/>
        </p:blipFill>
        <p:spPr>
          <a:xfrm>
            <a:off x="5497030" y="1116072"/>
            <a:ext cx="2560203" cy="20820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90CBC58-895A-463C-874E-F8D4C9828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89" t="20268" r="45387" b="49517"/>
          <a:stretch/>
        </p:blipFill>
        <p:spPr>
          <a:xfrm>
            <a:off x="628649" y="1116072"/>
            <a:ext cx="2560203" cy="21950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97A3D3-9500-4805-9447-E32BE92E1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16" t="24677" r="35930" b="38734"/>
          <a:stretch/>
        </p:blipFill>
        <p:spPr>
          <a:xfrm>
            <a:off x="155488" y="3198166"/>
            <a:ext cx="4285127" cy="30460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698800-1065-49B2-A2FA-2B6B666949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92" t="31292" r="36455" b="30258"/>
          <a:stretch/>
        </p:blipFill>
        <p:spPr>
          <a:xfrm>
            <a:off x="4703387" y="3198166"/>
            <a:ext cx="4077780" cy="30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090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83E17-E8AB-41D3-9130-EF7C779F3C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65125"/>
            <a:ext cx="8270875" cy="900113"/>
          </a:xfrm>
        </p:spPr>
        <p:txBody>
          <a:bodyPr/>
          <a:lstStyle/>
          <a:p>
            <a:r>
              <a:rPr lang="cs-CZ" dirty="0"/>
              <a:t>Výsledky biologického monitoringu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D5F4F9-F442-4FF9-B30D-919FC4E072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4287" y="1124280"/>
            <a:ext cx="8695425" cy="4699000"/>
          </a:xfrm>
        </p:spPr>
        <p:txBody>
          <a:bodyPr/>
          <a:lstStyle/>
          <a:p>
            <a:r>
              <a:rPr lang="cs-CZ" sz="2400" dirty="0"/>
              <a:t>Prokázaly u sledované skupiny dětí </a:t>
            </a:r>
            <a:r>
              <a:rPr lang="cs-CZ" sz="2400" dirty="0" err="1"/>
              <a:t>jodurii</a:t>
            </a:r>
            <a:r>
              <a:rPr lang="cs-CZ" sz="2400" dirty="0"/>
              <a:t> na horní hranici optima</a:t>
            </a:r>
          </a:p>
          <a:p>
            <a:pPr lvl="1"/>
            <a:r>
              <a:rPr lang="cs-CZ" sz="2000" dirty="0"/>
              <a:t>Je tedy nutné dále sledovat její vývoj nejen z hlediska nedostatečné, ale i narůstající nadměrné saturace a podporovat optimální zásobení jódem</a:t>
            </a:r>
          </a:p>
          <a:p>
            <a:pPr lvl="1"/>
            <a:r>
              <a:rPr lang="cs-CZ" sz="2000" dirty="0"/>
              <a:t>Tyto vyšší hodnoty u dětí mohou být způsobeny větší konzumací mléka a mléčných produktů, které obsahují jód a jsou dětmi konzumovány častěji než u dospělé populace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01C022-1E70-4062-AAFB-4BE14C3CB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65" t="28605" r="36163" b="33566"/>
          <a:stretch/>
        </p:blipFill>
        <p:spPr>
          <a:xfrm>
            <a:off x="1754039" y="2958861"/>
            <a:ext cx="5198852" cy="38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339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2C38F-D818-244D-9D96-DCEB5B5519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65125"/>
            <a:ext cx="8270875" cy="900113"/>
          </a:xfrm>
        </p:spPr>
        <p:txBody>
          <a:bodyPr/>
          <a:lstStyle/>
          <a:p>
            <a:r>
              <a:rPr lang="cs-CZ" dirty="0"/>
              <a:t>Doporučení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83CB80-5DF6-F54F-BD06-99A73D192A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8069" y="1805431"/>
            <a:ext cx="8270875" cy="4699000"/>
          </a:xfrm>
        </p:spPr>
        <p:txBody>
          <a:bodyPr>
            <a:normAutofit/>
          </a:bodyPr>
          <a:lstStyle/>
          <a:p>
            <a:r>
              <a:rPr lang="cs-CZ" dirty="0"/>
              <a:t>Jodový deficit </a:t>
            </a:r>
          </a:p>
          <a:p>
            <a:pPr lvl="1"/>
            <a:r>
              <a:rPr lang="cs-CZ" dirty="0"/>
              <a:t>Závažný celospolečenský problém zejména pro těhotné a kojící ženy</a:t>
            </a:r>
          </a:p>
          <a:p>
            <a:r>
              <a:rPr lang="cs-CZ" dirty="0"/>
              <a:t>Nadměrná saturace jódem</a:t>
            </a:r>
          </a:p>
          <a:p>
            <a:pPr lvl="1"/>
            <a:r>
              <a:rPr lang="cs-CZ" dirty="0"/>
              <a:t>Zvýšená </a:t>
            </a:r>
            <a:r>
              <a:rPr lang="cs-CZ"/>
              <a:t>jodurie </a:t>
            </a:r>
            <a:r>
              <a:rPr lang="cs-CZ" dirty="0"/>
              <a:t>(až 600 µg/ l) u ně­kte­rých dětí</a:t>
            </a:r>
          </a:p>
          <a:p>
            <a:pPr lvl="1"/>
            <a:r>
              <a:rPr lang="cs-CZ" dirty="0"/>
              <a:t>Starší osoby - vyšší přívod vyšším použitím jódované soli?</a:t>
            </a:r>
          </a:p>
          <a:p>
            <a:r>
              <a:rPr lang="cs-CZ" sz="2400" dirty="0"/>
              <a:t>Omezit produkci potravin s nestandardní koncentrací jódu, omezit nadbytečně vysoký obsah jódu v konzumním mléce. </a:t>
            </a:r>
          </a:p>
          <a:p>
            <a:r>
              <a:rPr lang="cs-CZ" sz="2400" dirty="0"/>
              <a:t>Je neustále nutné věnovat pozornost optimální saturaci jodem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B47FC8A-26A0-034E-A574-8097CDD3F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26" y="223628"/>
            <a:ext cx="3374547" cy="208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2951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6" y="2158072"/>
            <a:ext cx="87852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037"/>
            <a:ext cx="914479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9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864076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44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7122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35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5088"/>
            <a:ext cx="7956550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11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757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cs-CZ" sz="5400" dirty="0"/>
              <a:t>SODÍK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cs-CZ" sz="2800"/>
              <a:t>Hlavní funkc</a:t>
            </a:r>
            <a:r>
              <a:rPr lang="cs-CZ" altLang="cs-CZ" sz="2800"/>
              <a:t>e - </a:t>
            </a:r>
            <a:r>
              <a:rPr lang="en-GB" altLang="cs-CZ" sz="2800"/>
              <a:t>udržování stálého</a:t>
            </a:r>
            <a:r>
              <a:rPr lang="en-GB" altLang="cs-CZ" sz="2800" b="1"/>
              <a:t> osmotického tlaku v těle, udržování vodní rovnováhy a homeostázy krve</a:t>
            </a:r>
            <a:endParaRPr lang="cs-CZ" altLang="cs-CZ" sz="2800" b="1"/>
          </a:p>
          <a:p>
            <a:pPr eaLnBrk="1" hangingPunct="1"/>
            <a:r>
              <a:rPr lang="cs-CZ" altLang="cs-CZ" sz="2800"/>
              <a:t>Hlavně v mimobuněčných tělních tekutinách </a:t>
            </a:r>
          </a:p>
          <a:p>
            <a:pPr eaLnBrk="1" hangingPunct="1"/>
            <a:r>
              <a:rPr lang="cs-CZ" altLang="cs-CZ" sz="2800"/>
              <a:t>Aktivní transport látek do buňky – spolu s draslíkem – sodíková pumpa</a:t>
            </a:r>
          </a:p>
          <a:p>
            <a:pPr eaLnBrk="1" hangingPunct="1"/>
            <a:r>
              <a:rPr lang="cs-CZ" altLang="cs-CZ" sz="2800"/>
              <a:t>H</a:t>
            </a:r>
            <a:r>
              <a:rPr lang="en-GB" altLang="cs-CZ" sz="2800"/>
              <a:t>lavním kationtem extracelulární tekutiny </a:t>
            </a:r>
            <a:endParaRPr lang="cs-CZ" altLang="cs-CZ" sz="2800"/>
          </a:p>
          <a:p>
            <a:pPr eaLnBrk="1" hangingPunct="1"/>
            <a:r>
              <a:rPr lang="cs-CZ" altLang="cs-CZ" sz="2800"/>
              <a:t>V</a:t>
            </a:r>
            <a:r>
              <a:rPr lang="en-GB" altLang="cs-CZ" sz="2800"/>
              <a:t> těle přítomen ve zcela disociované formě jako iont</a:t>
            </a:r>
            <a:r>
              <a:rPr lang="cs-CZ" altLang="cs-CZ" sz="2800"/>
              <a:t> -</a:t>
            </a:r>
            <a:r>
              <a:rPr lang="en-GB" altLang="cs-CZ" sz="2800"/>
              <a:t> </a:t>
            </a:r>
            <a:r>
              <a:rPr lang="cs-CZ" altLang="cs-CZ" sz="2800"/>
              <a:t>Na</a:t>
            </a:r>
            <a:r>
              <a:rPr lang="cs-CZ" altLang="cs-CZ" sz="2800" baseline="30000"/>
              <a:t>+ (</a:t>
            </a:r>
            <a:r>
              <a:rPr lang="cs-CZ" altLang="cs-CZ" sz="2800"/>
              <a:t>Jako Na</a:t>
            </a:r>
            <a:r>
              <a:rPr lang="cs-CZ" altLang="cs-CZ" sz="2800" baseline="30000"/>
              <a:t>+ </a:t>
            </a:r>
            <a:r>
              <a:rPr lang="cs-CZ" altLang="cs-CZ" sz="2800"/>
              <a:t> -  hlavně NaCl)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355" y="4757701"/>
            <a:ext cx="3749478" cy="21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4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 b="1">
                <a:solidFill>
                  <a:schemeClr val="tx1"/>
                </a:solidFill>
                <a:cs typeface="Arial" panose="020B0604020202020204" pitchFamily="34" charset="0"/>
              </a:rPr>
              <a:t>Potřeba a příjem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603" y="1339903"/>
            <a:ext cx="8270801" cy="469903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Asi 5 - 8 g </a:t>
            </a:r>
            <a:r>
              <a:rPr lang="cs-CZ" altLang="cs-CZ" dirty="0" err="1">
                <a:cs typeface="Arial" panose="020B0604020202020204" pitchFamily="34" charset="0"/>
              </a:rPr>
              <a:t>NaCl</a:t>
            </a:r>
            <a:r>
              <a:rPr lang="cs-CZ" altLang="cs-CZ" dirty="0">
                <a:cs typeface="Arial" panose="020B0604020202020204" pitchFamily="34" charset="0"/>
              </a:rPr>
              <a:t> / den</a:t>
            </a:r>
          </a:p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Příjem - odhad: ve světě 4 – 20 g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cs typeface="Arial" panose="020B0604020202020204" pitchFamily="34" charset="0"/>
              </a:rPr>
              <a:t>                             u nás 14 – 15 g / den</a:t>
            </a:r>
          </a:p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Vyšší příjem  -  HYPERTENZE – epidemiologicky prokázáno</a:t>
            </a:r>
          </a:p>
          <a:p>
            <a:r>
              <a:rPr lang="cs-CZ" dirty="0">
                <a:solidFill>
                  <a:prstClr val="black"/>
                </a:solidFill>
              </a:rPr>
              <a:t>Zvýšený obsah soli v potravě kojenců zakládá dispozici k vývoji hypertenze v pozdějším věku.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prstClr val="black"/>
                </a:solidFill>
              </a:rPr>
              <a:t>Příjem soli: zpracované potraviny 80%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prstClr val="black"/>
                </a:solidFill>
              </a:rPr>
              <a:t>                       kulinární úpravy 10%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prstClr val="black"/>
                </a:solidFill>
              </a:rPr>
              <a:t>                       přirozený obsah 10%</a:t>
            </a:r>
          </a:p>
          <a:p>
            <a:pPr eaLnBrk="1" hangingPunct="1"/>
            <a:endParaRPr lang="cs-CZ" altLang="cs-CZ" dirty="0">
              <a:cs typeface="Arial" panose="020B0604020202020204" pitchFamily="34" charset="0"/>
            </a:endParaRPr>
          </a:p>
          <a:p>
            <a:pPr eaLnBrk="1" hangingPunct="1"/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154" y="-64295"/>
            <a:ext cx="3366846" cy="22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66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v organismu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265275"/>
            <a:ext cx="8270801" cy="5446076"/>
          </a:xfrm>
        </p:spPr>
        <p:txBody>
          <a:bodyPr>
            <a:normAutofit/>
          </a:bodyPr>
          <a:lstStyle/>
          <a:p>
            <a:r>
              <a:rPr lang="cs-CZ" dirty="0"/>
              <a:t>Převažuje forma volného iontu – Na</a:t>
            </a:r>
            <a:r>
              <a:rPr lang="cs-CZ" baseline="30000" dirty="0"/>
              <a:t>+</a:t>
            </a:r>
          </a:p>
          <a:p>
            <a:r>
              <a:rPr lang="cs-CZ" dirty="0"/>
              <a:t>Především v extracelulárních tekutinách</a:t>
            </a:r>
          </a:p>
          <a:p>
            <a:pPr lvl="1"/>
            <a:r>
              <a:rPr lang="cs-CZ" dirty="0"/>
              <a:t>Spolu s K</a:t>
            </a:r>
            <a:r>
              <a:rPr lang="cs-CZ" baseline="30000" dirty="0"/>
              <a:t>+ </a:t>
            </a:r>
            <a:r>
              <a:rPr lang="cs-CZ" dirty="0"/>
              <a:t> hlavní kationty </a:t>
            </a:r>
          </a:p>
          <a:p>
            <a:r>
              <a:rPr lang="cs-CZ" dirty="0"/>
              <a:t>Metabolismus</a:t>
            </a:r>
          </a:p>
          <a:p>
            <a:pPr lvl="1"/>
            <a:r>
              <a:rPr lang="cs-CZ" dirty="0"/>
              <a:t>Příjem z potravy a nápojů (resorpce až 90 %)</a:t>
            </a:r>
          </a:p>
          <a:p>
            <a:pPr lvl="1"/>
            <a:r>
              <a:rPr lang="cs-CZ" dirty="0"/>
              <a:t>Vylučování především močí, nezanedbatelně pak potem</a:t>
            </a:r>
          </a:p>
          <a:p>
            <a:pPr marL="266700" lvl="1" indent="-266700">
              <a:buFont typeface="Wingdings" panose="05000000000000000000" pitchFamily="2" charset="2"/>
              <a:buChar char="§"/>
            </a:pPr>
            <a:r>
              <a:rPr lang="cs-CZ" altLang="cs-CZ" b="1" dirty="0"/>
              <a:t>Rovnováha v těle </a:t>
            </a:r>
            <a:r>
              <a:rPr lang="cs-CZ" altLang="cs-CZ" dirty="0"/>
              <a:t>- k</a:t>
            </a:r>
            <a:r>
              <a:rPr lang="en-GB" altLang="cs-CZ" dirty="0" err="1"/>
              <a:t>oncentrace</a:t>
            </a:r>
            <a:r>
              <a:rPr lang="en-GB" altLang="cs-CZ" dirty="0"/>
              <a:t> </a:t>
            </a:r>
            <a:r>
              <a:rPr lang="en-GB" altLang="cs-CZ" dirty="0" err="1"/>
              <a:t>sodíkových</a:t>
            </a:r>
            <a:r>
              <a:rPr lang="en-GB" altLang="cs-CZ" dirty="0"/>
              <a:t> </a:t>
            </a:r>
            <a:r>
              <a:rPr lang="en-GB" altLang="cs-CZ" dirty="0" err="1"/>
              <a:t>iontů</a:t>
            </a:r>
            <a:r>
              <a:rPr lang="cs-CZ" altLang="cs-CZ" dirty="0"/>
              <a:t> – kontrola</a:t>
            </a:r>
          </a:p>
          <a:p>
            <a:pPr marL="266700" lvl="1" indent="-266700">
              <a:buFont typeface="Wingdings" panose="05000000000000000000" pitchFamily="2" charset="2"/>
              <a:buChar char="§"/>
            </a:pPr>
            <a:r>
              <a:rPr lang="cs-CZ" altLang="cs-CZ" b="1" dirty="0"/>
              <a:t>Os</a:t>
            </a:r>
            <a:r>
              <a:rPr lang="en-GB" altLang="cs-CZ" b="1" dirty="0" err="1"/>
              <a:t>motický</a:t>
            </a:r>
            <a:r>
              <a:rPr lang="en-GB" altLang="cs-CZ" b="1" dirty="0"/>
              <a:t> </a:t>
            </a:r>
            <a:r>
              <a:rPr lang="en-GB" altLang="cs-CZ" b="1" dirty="0" err="1"/>
              <a:t>tlak</a:t>
            </a:r>
            <a:r>
              <a:rPr lang="en-GB" altLang="cs-CZ" b="1" dirty="0"/>
              <a:t> </a:t>
            </a:r>
            <a:r>
              <a:rPr lang="en-GB" altLang="cs-CZ" dirty="0" err="1"/>
              <a:t>extracelulární</a:t>
            </a:r>
            <a:r>
              <a:rPr lang="en-GB" altLang="cs-CZ" dirty="0"/>
              <a:t> </a:t>
            </a:r>
            <a:r>
              <a:rPr lang="en-GB" altLang="cs-CZ" dirty="0" err="1"/>
              <a:t>tekutiny</a:t>
            </a:r>
            <a:r>
              <a:rPr lang="cs-CZ" altLang="cs-CZ" dirty="0"/>
              <a:t> - j</a:t>
            </a:r>
            <a:r>
              <a:rPr lang="en-GB" altLang="cs-CZ" dirty="0" err="1"/>
              <a:t>akmile</a:t>
            </a:r>
            <a:r>
              <a:rPr lang="en-GB" altLang="cs-CZ" dirty="0"/>
              <a:t> se </a:t>
            </a:r>
            <a:r>
              <a:rPr lang="en-GB" altLang="cs-CZ" dirty="0" err="1"/>
              <a:t>zvýší</a:t>
            </a:r>
            <a:r>
              <a:rPr lang="en-GB" altLang="cs-CZ" dirty="0"/>
              <a:t> </a:t>
            </a:r>
            <a:r>
              <a:rPr lang="en-GB" altLang="cs-CZ" dirty="0" err="1"/>
              <a:t>vstřebávání</a:t>
            </a:r>
            <a:r>
              <a:rPr lang="en-GB" altLang="cs-CZ" dirty="0"/>
              <a:t> </a:t>
            </a:r>
            <a:r>
              <a:rPr lang="en-GB" altLang="cs-CZ" dirty="0" err="1"/>
              <a:t>sodíku</a:t>
            </a:r>
            <a:r>
              <a:rPr lang="en-GB" altLang="cs-CZ" dirty="0"/>
              <a:t> z </a:t>
            </a:r>
            <a:r>
              <a:rPr lang="en-GB" altLang="cs-CZ" dirty="0" err="1"/>
              <a:t>potravy</a:t>
            </a:r>
            <a:r>
              <a:rPr lang="en-GB" altLang="cs-CZ" dirty="0"/>
              <a:t>, </a:t>
            </a:r>
            <a:r>
              <a:rPr lang="en-GB" altLang="cs-CZ" dirty="0" err="1"/>
              <a:t>ledviny</a:t>
            </a:r>
            <a:r>
              <a:rPr lang="en-GB" altLang="cs-CZ" dirty="0"/>
              <a:t> </a:t>
            </a:r>
            <a:r>
              <a:rPr lang="en-GB" altLang="cs-CZ" dirty="0" err="1"/>
              <a:t>zvýší</a:t>
            </a:r>
            <a:r>
              <a:rPr lang="en-GB" altLang="cs-CZ" dirty="0"/>
              <a:t> </a:t>
            </a:r>
            <a:r>
              <a:rPr lang="en-GB" altLang="cs-CZ" dirty="0" err="1"/>
              <a:t>zpětnou</a:t>
            </a:r>
            <a:r>
              <a:rPr lang="en-GB" altLang="cs-CZ" dirty="0"/>
              <a:t> </a:t>
            </a:r>
            <a:r>
              <a:rPr lang="en-GB" altLang="cs-CZ" dirty="0" err="1"/>
              <a:t>resorpci</a:t>
            </a:r>
            <a:r>
              <a:rPr lang="en-GB" altLang="cs-CZ" dirty="0"/>
              <a:t> </a:t>
            </a:r>
            <a:r>
              <a:rPr lang="en-GB" altLang="cs-CZ" dirty="0" err="1"/>
              <a:t>vody</a:t>
            </a:r>
            <a:r>
              <a:rPr lang="en-GB" altLang="cs-CZ" dirty="0"/>
              <a:t> a </a:t>
            </a:r>
            <a:r>
              <a:rPr lang="en-GB" altLang="cs-CZ" dirty="0" err="1"/>
              <a:t>zároveň</a:t>
            </a:r>
            <a:r>
              <a:rPr lang="en-GB" altLang="cs-CZ" dirty="0"/>
              <a:t> </a:t>
            </a:r>
            <a:r>
              <a:rPr lang="en-GB" altLang="cs-CZ" dirty="0" err="1"/>
              <a:t>zvýší</a:t>
            </a:r>
            <a:r>
              <a:rPr lang="en-GB" altLang="cs-CZ" dirty="0"/>
              <a:t> </a:t>
            </a:r>
            <a:r>
              <a:rPr lang="en-GB" altLang="cs-CZ" dirty="0" err="1"/>
              <a:t>exkreci</a:t>
            </a:r>
            <a:r>
              <a:rPr lang="en-GB" altLang="cs-CZ" dirty="0"/>
              <a:t> </a:t>
            </a:r>
            <a:r>
              <a:rPr lang="en-GB" altLang="cs-CZ" dirty="0" err="1"/>
              <a:t>sodíku</a:t>
            </a:r>
            <a:r>
              <a:rPr lang="en-GB" altLang="cs-CZ" dirty="0"/>
              <a:t>. V </a:t>
            </a:r>
            <a:r>
              <a:rPr lang="en-GB" altLang="cs-CZ" dirty="0" err="1"/>
              <a:t>opačném</a:t>
            </a:r>
            <a:r>
              <a:rPr lang="en-GB" altLang="cs-CZ" dirty="0"/>
              <a:t> </a:t>
            </a:r>
            <a:r>
              <a:rPr lang="en-GB" altLang="cs-CZ" dirty="0" err="1"/>
              <a:t>případě</a:t>
            </a:r>
            <a:r>
              <a:rPr lang="en-GB" altLang="cs-CZ" dirty="0"/>
              <a:t> -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příjmu</a:t>
            </a:r>
            <a:r>
              <a:rPr lang="en-GB" altLang="cs-CZ" dirty="0"/>
              <a:t> </a:t>
            </a:r>
            <a:r>
              <a:rPr lang="en-GB" altLang="cs-CZ" dirty="0" err="1"/>
              <a:t>většího</a:t>
            </a:r>
            <a:r>
              <a:rPr lang="en-GB" altLang="cs-CZ" dirty="0"/>
              <a:t> </a:t>
            </a:r>
            <a:r>
              <a:rPr lang="en-GB" altLang="cs-CZ" dirty="0" err="1"/>
              <a:t>množství</a:t>
            </a:r>
            <a:r>
              <a:rPr lang="en-GB" altLang="cs-CZ" dirty="0"/>
              <a:t> </a:t>
            </a:r>
            <a:r>
              <a:rPr lang="en-GB" altLang="cs-CZ" dirty="0" err="1"/>
              <a:t>hypoosmotické</a:t>
            </a:r>
            <a:r>
              <a:rPr lang="en-GB" altLang="cs-CZ" dirty="0"/>
              <a:t> </a:t>
            </a:r>
            <a:r>
              <a:rPr lang="en-GB" altLang="cs-CZ" dirty="0" err="1"/>
              <a:t>tekutiny</a:t>
            </a:r>
            <a:r>
              <a:rPr lang="en-GB" altLang="cs-CZ" dirty="0"/>
              <a:t> (</a:t>
            </a:r>
            <a:r>
              <a:rPr lang="en-GB" altLang="cs-CZ" dirty="0" err="1"/>
              <a:t>vody</a:t>
            </a:r>
            <a:r>
              <a:rPr lang="en-GB" altLang="cs-CZ" dirty="0"/>
              <a:t>) </a:t>
            </a:r>
            <a:r>
              <a:rPr lang="en-GB" altLang="cs-CZ" dirty="0" err="1"/>
              <a:t>ledviny</a:t>
            </a:r>
            <a:r>
              <a:rPr lang="en-GB" altLang="cs-CZ" dirty="0"/>
              <a:t> </a:t>
            </a:r>
            <a:r>
              <a:rPr lang="en-GB" altLang="cs-CZ" dirty="0" err="1"/>
              <a:t>zvýší</a:t>
            </a:r>
            <a:r>
              <a:rPr lang="en-GB" altLang="cs-CZ" dirty="0"/>
              <a:t> </a:t>
            </a:r>
            <a:r>
              <a:rPr lang="en-GB" altLang="cs-CZ" dirty="0" err="1"/>
              <a:t>zpětnou</a:t>
            </a:r>
            <a:r>
              <a:rPr lang="en-GB" altLang="cs-CZ" dirty="0"/>
              <a:t> </a:t>
            </a:r>
            <a:r>
              <a:rPr lang="en-GB" altLang="cs-CZ" dirty="0" err="1"/>
              <a:t>resorpci</a:t>
            </a:r>
            <a:r>
              <a:rPr lang="en-GB" altLang="cs-CZ" dirty="0"/>
              <a:t> </a:t>
            </a:r>
            <a:r>
              <a:rPr lang="en-GB" altLang="cs-CZ" dirty="0" err="1"/>
              <a:t>sodíku</a:t>
            </a:r>
            <a:r>
              <a:rPr lang="en-GB" altLang="cs-CZ" dirty="0"/>
              <a:t> a </a:t>
            </a:r>
            <a:r>
              <a:rPr lang="en-GB" altLang="cs-CZ" dirty="0" err="1"/>
              <a:t>omezí</a:t>
            </a:r>
            <a:r>
              <a:rPr lang="en-GB" altLang="cs-CZ" dirty="0"/>
              <a:t> </a:t>
            </a:r>
            <a:r>
              <a:rPr lang="en-GB" altLang="cs-CZ" dirty="0" err="1"/>
              <a:t>resorpci</a:t>
            </a:r>
            <a:r>
              <a:rPr lang="en-GB" altLang="cs-CZ" dirty="0"/>
              <a:t> </a:t>
            </a:r>
            <a:r>
              <a:rPr lang="en-GB" altLang="cs-CZ" dirty="0" err="1"/>
              <a:t>vody</a:t>
            </a:r>
            <a:r>
              <a:rPr lang="en-GB" altLang="cs-CZ" dirty="0"/>
              <a:t>. </a:t>
            </a:r>
          </a:p>
          <a:p>
            <a:pPr lvl="1"/>
            <a:endParaRPr lang="cs-CZ" dirty="0"/>
          </a:p>
        </p:txBody>
      </p:sp>
      <p:pic>
        <p:nvPicPr>
          <p:cNvPr id="4" name="Grafický objekt 3" descr="Te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7851" y="2248822"/>
            <a:ext cx="914400" cy="914400"/>
          </a:xfrm>
          <a:prstGeom prst="rect">
            <a:avLst/>
          </a:prstGeom>
        </p:spPr>
      </p:pic>
      <p:pic>
        <p:nvPicPr>
          <p:cNvPr id="5" name="Grafický objekt 4" descr="Stetosko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1200" y="527040"/>
            <a:ext cx="1278834" cy="12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13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/>
              <a:t>Sodíko</a:t>
            </a:r>
            <a:r>
              <a:rPr lang="cs-CZ" altLang="cs-CZ"/>
              <a:t>-</a:t>
            </a:r>
            <a:r>
              <a:rPr lang="en-GB" altLang="cs-CZ"/>
              <a:t>draslíková pumpa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430" y="1265275"/>
            <a:ext cx="8629891" cy="54892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sz="2400" dirty="0" err="1"/>
              <a:t>Sodíko</a:t>
            </a:r>
            <a:r>
              <a:rPr lang="cs-CZ" altLang="cs-CZ" sz="2400" dirty="0"/>
              <a:t>-draslíková pumpa (Na+/K+ </a:t>
            </a:r>
            <a:r>
              <a:rPr lang="cs-CZ" altLang="cs-CZ" sz="2400" dirty="0" err="1"/>
              <a:t>ATPasa</a:t>
            </a:r>
            <a:r>
              <a:rPr lang="cs-CZ" altLang="cs-CZ" sz="2400" dirty="0"/>
              <a:t>) je přítomna v membránách všech buněk, včetně buněk nervových</a:t>
            </a:r>
          </a:p>
          <a:p>
            <a:pPr marL="0" indent="0">
              <a:buNone/>
            </a:pPr>
            <a:r>
              <a:rPr lang="cs-CZ" altLang="cs-CZ" sz="2400" dirty="0"/>
              <a:t>Vysoká extracelulární koncentrace sodíku a intracelulární koncentrace draslíku je udržována díky činnosti </a:t>
            </a:r>
            <a:r>
              <a:rPr lang="cs-CZ" altLang="cs-CZ" sz="2400" b="1" dirty="0" err="1"/>
              <a:t>sodíkodraslíkové</a:t>
            </a:r>
            <a:r>
              <a:rPr lang="cs-CZ" altLang="cs-CZ" sz="2400" b="1" dirty="0"/>
              <a:t> pumpy - </a:t>
            </a:r>
            <a:r>
              <a:rPr lang="cs-CZ" altLang="cs-CZ" sz="2400" dirty="0"/>
              <a:t>čerpá sodík z buněk do extracelulárního prostoru a zároveň draslík dovnitř – potřeba energie ve formě ATP.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Výsledkem je </a:t>
            </a:r>
            <a:r>
              <a:rPr lang="cs-CZ" altLang="cs-CZ" sz="2400" dirty="0" err="1"/>
              <a:t>sodíkodraslíkový</a:t>
            </a:r>
            <a:r>
              <a:rPr lang="cs-CZ" altLang="cs-CZ" sz="2400" dirty="0"/>
              <a:t> gradient na buněčné membráně a vytvoření elektrického potenciálu. Membránový potenciál, jako výsledek aktivní činnosti Na-K pumpy činí u neuronů -70mV. </a:t>
            </a:r>
          </a:p>
          <a:p>
            <a:r>
              <a:rPr lang="cs-CZ" dirty="0"/>
              <a:t>Význam</a:t>
            </a:r>
          </a:p>
          <a:p>
            <a:pPr lvl="1"/>
            <a:r>
              <a:rPr lang="cs-CZ" dirty="0" err="1"/>
              <a:t>Sodno</a:t>
            </a:r>
            <a:r>
              <a:rPr lang="cs-CZ" dirty="0"/>
              <a:t>-draselná pumpa (nervové vzruchy)</a:t>
            </a:r>
          </a:p>
          <a:p>
            <a:pPr lvl="1"/>
            <a:r>
              <a:rPr lang="cs-CZ" dirty="0"/>
              <a:t>Regulace:</a:t>
            </a:r>
          </a:p>
          <a:p>
            <a:pPr lvl="2"/>
            <a:r>
              <a:rPr lang="cs-CZ" dirty="0"/>
              <a:t>Krevního tlaku</a:t>
            </a:r>
          </a:p>
          <a:p>
            <a:pPr lvl="2"/>
            <a:r>
              <a:rPr lang="cs-CZ" dirty="0"/>
              <a:t>Osmotického tlaku buněk</a:t>
            </a:r>
          </a:p>
          <a:p>
            <a:pPr lvl="2"/>
            <a:r>
              <a:rPr lang="cs-CZ" dirty="0"/>
              <a:t>Acidobazické rovnováhy</a:t>
            </a:r>
          </a:p>
          <a:p>
            <a:pPr lvl="1"/>
            <a:r>
              <a:rPr lang="cs-CZ" dirty="0"/>
              <a:t>Aktivace enzymů (např. </a:t>
            </a:r>
            <a:r>
              <a:rPr lang="el-GR" dirty="0"/>
              <a:t>α</a:t>
            </a:r>
            <a:r>
              <a:rPr lang="cs-CZ" dirty="0"/>
              <a:t>-amyláza)</a:t>
            </a:r>
            <a:endParaRPr lang="cs-CZ" altLang="cs-CZ" sz="2400" dirty="0"/>
          </a:p>
          <a:p>
            <a:pPr marL="0" indent="0" eaLnBrk="1" hangingPunct="1">
              <a:lnSpc>
                <a:spcPct val="90000"/>
              </a:lnSpc>
            </a:pPr>
            <a:endParaRPr lang="cs-CZ" altLang="cs-CZ" sz="2400" dirty="0"/>
          </a:p>
        </p:txBody>
      </p:sp>
      <p:pic>
        <p:nvPicPr>
          <p:cNvPr id="4" name="Picture 8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21" y="4749420"/>
            <a:ext cx="3086100" cy="12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12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4906617" y="679020"/>
            <a:ext cx="4237383" cy="4070484"/>
            <a:chOff x="1381539" y="924339"/>
            <a:chExt cx="4330148" cy="4330148"/>
          </a:xfrm>
        </p:grpSpPr>
        <p:pic>
          <p:nvPicPr>
            <p:cNvPr id="4102" name="Picture 6" descr="Související obráze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539" y="924339"/>
              <a:ext cx="4330148" cy="4330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3154019" y="2835965"/>
              <a:ext cx="1232452" cy="357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výskytu v potravinách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77926"/>
            <a:ext cx="8422586" cy="4699037"/>
          </a:xfrm>
        </p:spPr>
        <p:txBody>
          <a:bodyPr/>
          <a:lstStyle/>
          <a:p>
            <a:r>
              <a:rPr lang="cs-CZ" dirty="0"/>
              <a:t>Převážně ve formě volných iontů</a:t>
            </a:r>
          </a:p>
          <a:p>
            <a:r>
              <a:rPr lang="cs-CZ" dirty="0"/>
              <a:t>Velice častý </a:t>
            </a:r>
            <a:r>
              <a:rPr lang="cs-CZ" dirty="0" err="1"/>
              <a:t>protiion</a:t>
            </a:r>
            <a:endParaRPr lang="cs-CZ" dirty="0"/>
          </a:p>
          <a:p>
            <a:pPr lvl="1"/>
            <a:r>
              <a:rPr lang="cs-CZ" b="1" dirty="0"/>
              <a:t>Chloridy </a:t>
            </a:r>
          </a:p>
          <a:p>
            <a:pPr lvl="1"/>
            <a:r>
              <a:rPr lang="cs-CZ" dirty="0"/>
              <a:t>Organické kyseliny </a:t>
            </a:r>
          </a:p>
          <a:p>
            <a:pPr lvl="2"/>
            <a:r>
              <a:rPr lang="cs-CZ" dirty="0"/>
              <a:t>Citronová kyselina</a:t>
            </a:r>
          </a:p>
          <a:p>
            <a:pPr lvl="2"/>
            <a:r>
              <a:rPr lang="cs-CZ" dirty="0"/>
              <a:t>L-askorbová kyselina</a:t>
            </a:r>
          </a:p>
          <a:p>
            <a:pPr lvl="1"/>
            <a:r>
              <a:rPr lang="cs-CZ" dirty="0"/>
              <a:t>Některá aditiva („éčka“)</a:t>
            </a:r>
          </a:p>
          <a:p>
            <a:r>
              <a:rPr lang="cs-CZ" dirty="0"/>
              <a:t>V kontrolní praxi se sůl bere jako 2,5x násobek obsahu sodíku </a:t>
            </a:r>
            <a:r>
              <a:rPr lang="nl-NL" dirty="0"/>
              <a:t>(1 g NaCl = 0,4 g Na)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6470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7200" b="1" dirty="0">
                <a:solidFill>
                  <a:srgbClr val="008000"/>
                </a:solidFill>
              </a:rPr>
              <a:t>Minerální látky</a:t>
            </a:r>
            <a:endParaRPr lang="en-US" altLang="cs-CZ" sz="7200" b="1" dirty="0">
              <a:solidFill>
                <a:srgbClr val="008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z="6000"/>
              <a:t>a stopové prvky</a:t>
            </a:r>
            <a:endParaRPr lang="en-GB" altLang="cs-CZ" sz="6000"/>
          </a:p>
        </p:txBody>
      </p:sp>
    </p:spTree>
    <p:extLst>
      <p:ext uri="{BB962C8B-B14F-4D97-AF65-F5344CB8AC3E}">
        <p14:creationId xmlns:p14="http://schemas.microsoft.com/office/powerpoint/2010/main" val="3268024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Zdroje sodíku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818" y="1246910"/>
            <a:ext cx="8936182" cy="561109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  <a:cs typeface="Arial" panose="020B0604020202020204" pitchFamily="34" charset="0"/>
              </a:rPr>
              <a:t>Jedlá sůl; minerálky</a:t>
            </a:r>
            <a:r>
              <a:rPr lang="cs-CZ" altLang="cs-CZ" sz="2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altLang="cs-CZ" sz="2800" u="sng" dirty="0"/>
              <a:t>K</a:t>
            </a:r>
            <a:r>
              <a:rPr lang="en-GB" altLang="cs-CZ" sz="2800" u="sng" dirty="0" err="1"/>
              <a:t>uchyňská</a:t>
            </a:r>
            <a:r>
              <a:rPr lang="en-GB" altLang="cs-CZ" sz="2800" u="sng" dirty="0"/>
              <a:t> </a:t>
            </a:r>
            <a:r>
              <a:rPr lang="en-GB" altLang="cs-CZ" sz="2800" u="sng" dirty="0" err="1"/>
              <a:t>sůl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NaCl</a:t>
            </a:r>
            <a:r>
              <a:rPr lang="en-GB" altLang="cs-CZ" sz="2800" b="1" dirty="0"/>
              <a:t> </a:t>
            </a:r>
            <a:r>
              <a:rPr lang="en-GB" altLang="cs-CZ" sz="2800" dirty="0"/>
              <a:t>a to </a:t>
            </a:r>
            <a:r>
              <a:rPr lang="en-GB" altLang="cs-CZ" sz="2800" dirty="0" err="1"/>
              <a:t>přímo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formě</a:t>
            </a:r>
            <a:r>
              <a:rPr lang="en-GB" altLang="cs-CZ" sz="2800" dirty="0"/>
              <a:t> soli, </a:t>
            </a:r>
            <a:r>
              <a:rPr lang="en-GB" altLang="cs-CZ" sz="2800" dirty="0" err="1"/>
              <a:t>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jako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sůl</a:t>
            </a:r>
            <a:r>
              <a:rPr lang="en-GB" altLang="cs-CZ" sz="2800" dirty="0"/>
              <a:t> </a:t>
            </a:r>
            <a:r>
              <a:rPr lang="en-GB" altLang="cs-CZ" sz="2800" dirty="0" err="1"/>
              <a:t>už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obsažená</a:t>
            </a:r>
            <a:r>
              <a:rPr lang="en-GB" altLang="cs-CZ" sz="2800" dirty="0"/>
              <a:t> v </a:t>
            </a:r>
            <a:r>
              <a:rPr lang="en-GB" altLang="cs-CZ" sz="2800" dirty="0" err="1"/>
              <a:t>poživatinách</a:t>
            </a:r>
            <a:r>
              <a:rPr lang="en-GB" altLang="cs-CZ" sz="2800" dirty="0"/>
              <a:t> </a:t>
            </a:r>
            <a:r>
              <a:rPr lang="en-GB" altLang="cs-CZ" sz="2800" b="1" dirty="0" err="1"/>
              <a:t>uzeniny</a:t>
            </a:r>
            <a:r>
              <a:rPr lang="en-GB" altLang="cs-CZ" sz="2800" b="1" dirty="0"/>
              <a:t>,</a:t>
            </a:r>
            <a:r>
              <a:rPr lang="en-GB" altLang="cs-CZ" sz="2800" dirty="0"/>
              <a:t> </a:t>
            </a:r>
            <a:r>
              <a:rPr lang="en-GB" altLang="cs-CZ" sz="2800" b="1" dirty="0" err="1"/>
              <a:t>solené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ryby</a:t>
            </a:r>
            <a:endParaRPr lang="cs-CZ" altLang="cs-CZ" sz="2800" b="1" dirty="0"/>
          </a:p>
          <a:p>
            <a:pPr>
              <a:buNone/>
            </a:pPr>
            <a:r>
              <a:rPr lang="cs-CZ" altLang="cs-CZ" b="1" dirty="0">
                <a:solidFill>
                  <a:schemeClr val="hlink"/>
                </a:solidFill>
                <a:cs typeface="Arial" panose="020B0604020202020204" pitchFamily="34" charset="0"/>
              </a:rPr>
              <a:t>Solení - </a:t>
            </a:r>
            <a:r>
              <a:rPr lang="cs-CZ" altLang="cs-CZ" dirty="0">
                <a:cs typeface="Arial" panose="020B0604020202020204" pitchFamily="34" charset="0"/>
              </a:rPr>
              <a:t>Tradice; konzumní zvyklosti; konzervační látka</a:t>
            </a:r>
          </a:p>
          <a:p>
            <a:pPr>
              <a:buNone/>
            </a:pPr>
            <a:r>
              <a:rPr lang="cs-CZ" altLang="cs-CZ" b="1" dirty="0">
                <a:solidFill>
                  <a:srgbClr val="CC3300"/>
                </a:solidFill>
                <a:cs typeface="Arial" panose="020B0604020202020204" pitchFamily="34" charset="0"/>
              </a:rPr>
              <a:t>Vstřebatelnost </a:t>
            </a:r>
            <a:r>
              <a:rPr lang="cs-CZ" altLang="cs-CZ" dirty="0">
                <a:cs typeface="Arial" panose="020B0604020202020204" pitchFamily="34" charset="0"/>
              </a:rPr>
              <a:t>Velmi dobrá</a:t>
            </a:r>
          </a:p>
          <a:p>
            <a:pPr>
              <a:buNone/>
            </a:pPr>
            <a:r>
              <a:rPr lang="cs-CZ" altLang="cs-CZ" b="1" dirty="0">
                <a:solidFill>
                  <a:srgbClr val="FF9900"/>
                </a:solidFill>
              </a:rPr>
              <a:t>Náhradní slané látky</a:t>
            </a:r>
          </a:p>
          <a:p>
            <a:pPr>
              <a:buNone/>
            </a:pPr>
            <a:r>
              <a:rPr lang="cs-CZ" altLang="cs-CZ" dirty="0"/>
              <a:t>K a NH</a:t>
            </a:r>
            <a:r>
              <a:rPr lang="cs-CZ" altLang="cs-CZ" baseline="-25000" dirty="0"/>
              <a:t>4</a:t>
            </a:r>
            <a:r>
              <a:rPr lang="cs-CZ" altLang="cs-CZ" dirty="0"/>
              <a:t> soli; některé peptidy (obsahující </a:t>
            </a:r>
            <a:r>
              <a:rPr lang="cs-CZ" altLang="cs-CZ" dirty="0" err="1"/>
              <a:t>taurin</a:t>
            </a:r>
            <a:r>
              <a:rPr lang="cs-CZ" altLang="cs-CZ" dirty="0"/>
              <a:t>);  senzoricky odlišná chuť</a:t>
            </a:r>
            <a:endParaRPr lang="en-GB" altLang="cs-CZ" dirty="0"/>
          </a:p>
          <a:p>
            <a:pPr eaLnBrk="1" hangingPunct="1">
              <a:buFontTx/>
              <a:buNone/>
            </a:pPr>
            <a:r>
              <a:rPr lang="cs-CZ" altLang="cs-CZ" sz="2800" b="1" dirty="0"/>
              <a:t>G</a:t>
            </a:r>
            <a:r>
              <a:rPr lang="en-GB" altLang="cs-CZ" sz="2800" b="1" dirty="0" err="1"/>
              <a:t>lutaman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sodný</a:t>
            </a:r>
            <a:r>
              <a:rPr lang="cs-CZ" altLang="cs-CZ" sz="2800" b="1" dirty="0"/>
              <a:t> - </a:t>
            </a:r>
            <a:r>
              <a:rPr lang="en-GB" altLang="cs-CZ" sz="2800" dirty="0" err="1"/>
              <a:t>jako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chuťová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látka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řadě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potravin</a:t>
            </a:r>
            <a:endParaRPr lang="cs-CZ" altLang="cs-CZ" sz="2800" dirty="0"/>
          </a:p>
          <a:p>
            <a:pPr eaLnBrk="1" hangingPunct="1">
              <a:buFontTx/>
              <a:buNone/>
            </a:pPr>
            <a:r>
              <a:rPr lang="en-GB" altLang="cs-CZ" sz="2800" dirty="0" err="1"/>
              <a:t>Denní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potřeba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sodíku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odhaduje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1100 – 3300 mg</a:t>
            </a:r>
            <a:endParaRPr lang="cs-CZ" altLang="cs-CZ" sz="2800" dirty="0"/>
          </a:p>
          <a:p>
            <a:pPr eaLnBrk="1" hangingPunct="1">
              <a:buFontTx/>
              <a:buNone/>
            </a:pPr>
            <a:r>
              <a:rPr lang="cs-CZ" altLang="cs-CZ" sz="2800" dirty="0"/>
              <a:t>V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našich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podmínkách</a:t>
            </a:r>
            <a:r>
              <a:rPr lang="en-GB" altLang="cs-CZ" sz="2800" dirty="0"/>
              <a:t> je </a:t>
            </a:r>
            <a:r>
              <a:rPr lang="en-GB" altLang="cs-CZ" sz="2800" dirty="0" err="1"/>
              <a:t>pokryta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až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nadbytečně</a:t>
            </a:r>
            <a:r>
              <a:rPr lang="en-GB" altLang="cs-CZ" sz="2800" dirty="0"/>
              <a:t>.  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745238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Příjem sodíku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551" y="1265275"/>
            <a:ext cx="5096337" cy="4221677"/>
          </a:xfrm>
        </p:spPr>
        <p:txBody>
          <a:bodyPr>
            <a:normAutofit/>
          </a:bodyPr>
          <a:lstStyle/>
          <a:p>
            <a:r>
              <a:rPr lang="cs-CZ" sz="2400" dirty="0"/>
              <a:t>WHO – doporučení na max. </a:t>
            </a:r>
            <a:br>
              <a:rPr lang="cs-CZ" sz="2400" dirty="0"/>
            </a:br>
            <a:r>
              <a:rPr lang="cs-CZ" sz="2400" dirty="0"/>
              <a:t>2 - 2,4 g Na/den</a:t>
            </a:r>
          </a:p>
          <a:p>
            <a:pPr lvl="1"/>
            <a:r>
              <a:rPr lang="cs-CZ" sz="2000" dirty="0"/>
              <a:t>ČR – u mužů 6,6 g/den, u žen </a:t>
            </a:r>
            <a:br>
              <a:rPr lang="cs-CZ" sz="2000" dirty="0"/>
            </a:br>
            <a:r>
              <a:rPr lang="cs-CZ" sz="2000" dirty="0"/>
              <a:t>4,2 g/den</a:t>
            </a:r>
          </a:p>
          <a:p>
            <a:r>
              <a:rPr lang="cs-CZ" sz="2400" dirty="0"/>
              <a:t>Deficience </a:t>
            </a:r>
            <a:endParaRPr lang="cs-CZ" sz="2400" b="1" dirty="0">
              <a:solidFill>
                <a:schemeClr val="accent6"/>
              </a:solidFill>
            </a:endParaRPr>
          </a:p>
          <a:p>
            <a:pPr lvl="1"/>
            <a:r>
              <a:rPr lang="cs-CZ" sz="2000" dirty="0"/>
              <a:t>Méně pravděpodobné</a:t>
            </a:r>
          </a:p>
          <a:p>
            <a:pPr lvl="1"/>
            <a:r>
              <a:rPr lang="cs-CZ" sz="2000" dirty="0"/>
              <a:t>Intenzivní sport bez dodávek Na</a:t>
            </a:r>
          </a:p>
          <a:p>
            <a:pPr lvl="1"/>
            <a:r>
              <a:rPr lang="cs-CZ" sz="2000" dirty="0"/>
              <a:t>Velké ztráta tělesných elektrolytů (při dlouhotrvajících průjmech)</a:t>
            </a:r>
          </a:p>
          <a:p>
            <a:pPr lvl="1"/>
            <a:r>
              <a:rPr lang="cs-CZ" sz="2000" dirty="0"/>
              <a:t>Důsledkem je </a:t>
            </a:r>
            <a:r>
              <a:rPr lang="cs-CZ" sz="2000" dirty="0" err="1"/>
              <a:t>hyponatremická</a:t>
            </a:r>
            <a:r>
              <a:rPr lang="cs-CZ" sz="2000" dirty="0"/>
              <a:t> </a:t>
            </a:r>
            <a:r>
              <a:rPr lang="cs-CZ" sz="2000" dirty="0" err="1"/>
              <a:t>hypoosmolární</a:t>
            </a:r>
            <a:r>
              <a:rPr lang="cs-CZ" sz="2000" dirty="0"/>
              <a:t> dehydratace </a:t>
            </a:r>
          </a:p>
          <a:p>
            <a:pPr lvl="1"/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1" descr="C:\Users\Misa\Desktop\mapasoli.png"/>
          <p:cNvPicPr/>
          <p:nvPr/>
        </p:nvPicPr>
        <p:blipFill rotWithShape="1">
          <a:blip r:embed="rId2"/>
          <a:srcRect r="10749"/>
          <a:stretch/>
        </p:blipFill>
        <p:spPr bwMode="auto">
          <a:xfrm>
            <a:off x="5406889" y="1477926"/>
            <a:ext cx="3631094" cy="334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310550" y="5036442"/>
            <a:ext cx="8409333" cy="214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93C09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Negativní vlivy na organismus při </a:t>
            </a: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vyšší spotřebě - nadbytek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3C09"/>
              </a:buClr>
              <a:buSzPct val="134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vyšší zatěžování srdce, ledvin, vysoký krevní tlak, vznik kardiovaskulárních chorob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E93C09"/>
              </a:buClr>
              <a:buSzPct val="134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Důležitou roli hraje poměr mezi koncentrací Na+ a K+ v těle.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3C09"/>
              </a:buClr>
              <a:buSzPct val="134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59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Výskyt v potravinách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/>
          </p:nvPr>
        </p:nvGraphicFramePr>
        <p:xfrm>
          <a:off x="408593" y="1630308"/>
          <a:ext cx="8490857" cy="40395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57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9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Kategorie (legislativní)</a:t>
                      </a:r>
                      <a:endParaRPr lang="cs-CZ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Množství Na (g.kg</a:t>
                      </a:r>
                      <a:r>
                        <a:rPr lang="cs-CZ" sz="1800" b="1" baseline="30000" dirty="0">
                          <a:effectLst/>
                        </a:rPr>
                        <a:t>-1</a:t>
                      </a:r>
                      <a:r>
                        <a:rPr lang="cs-CZ" sz="1800" b="1" dirty="0">
                          <a:effectLst/>
                        </a:rPr>
                        <a:t>)</a:t>
                      </a:r>
                      <a:endParaRPr lang="cs-CZ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Příklad potraviny</a:t>
                      </a:r>
                      <a:endParaRPr lang="cs-CZ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3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 velmi nízkým obsahem Na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Do 0,4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Ovoce,</a:t>
                      </a:r>
                      <a:r>
                        <a:rPr lang="cs-CZ" sz="1800" baseline="0" dirty="0">
                          <a:effectLst/>
                        </a:rPr>
                        <a:t> </a:t>
                      </a:r>
                      <a:r>
                        <a:rPr lang="cs-CZ" sz="1800" dirty="0">
                          <a:effectLst/>
                        </a:rPr>
                        <a:t>zelenina, cukrovinky, většina tuků, některé mléčné výrobky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3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800" kern="1200" dirty="0">
                          <a:effectLst/>
                        </a:rPr>
                        <a:t>S nízkým obsahem Na</a:t>
                      </a:r>
                      <a:endParaRPr lang="cs-CZ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0,4-1,2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Čerstvé maso, ryby, mléko, nepřisolované mléčné výrobky, některé jedlé tuku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800" kern="1200" dirty="0">
                          <a:effectLst/>
                        </a:rPr>
                        <a:t>S vysokým obsahem Na</a:t>
                      </a:r>
                      <a:endParaRPr lang="cs-CZ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1,2-4,0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Některé druhy chleba a pečiva, nakládaná zelenina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84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800" kern="1200" dirty="0">
                          <a:effectLst/>
                        </a:rPr>
                        <a:t>S velmi vysokým obsahem Na</a:t>
                      </a:r>
                      <a:endParaRPr lang="cs-CZ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Nad 4,0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Uzené mastné výrobky, tvrdé a tavené sýry, některé pekárenské výrobky, sušené polévky, zelenina ve slaném nálevu, slané pochutiny</a:t>
                      </a:r>
                      <a:endParaRPr lang="cs-CZ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1460665" y="5562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93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doporučení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4295" y="1485804"/>
            <a:ext cx="8270801" cy="4699037"/>
          </a:xfrm>
        </p:spPr>
        <p:txBody>
          <a:bodyPr/>
          <a:lstStyle/>
          <a:p>
            <a:r>
              <a:rPr lang="cs-CZ" dirty="0"/>
              <a:t>Doporučuje se konzumovat menší množství </a:t>
            </a:r>
            <a:br>
              <a:rPr lang="cs-CZ" dirty="0"/>
            </a:br>
            <a:r>
              <a:rPr lang="cs-CZ" dirty="0"/>
              <a:t>slaných potravin (fast food, hotové pokrmy, dochucovadla, uzeniny)</a:t>
            </a:r>
          </a:p>
          <a:p>
            <a:r>
              <a:rPr lang="cs-CZ" dirty="0"/>
              <a:t>Další možnosti snížení příjmu sodíku</a:t>
            </a:r>
          </a:p>
          <a:p>
            <a:pPr lvl="1"/>
            <a:r>
              <a:rPr lang="cs-CZ" dirty="0"/>
              <a:t>Potraviny se sníženým obsahem sodíku</a:t>
            </a:r>
          </a:p>
          <a:p>
            <a:pPr lvl="1"/>
            <a:r>
              <a:rPr lang="cs-CZ" dirty="0"/>
              <a:t>Nahrazení soli kořením a bylinami</a:t>
            </a:r>
          </a:p>
          <a:p>
            <a:pPr lvl="1"/>
            <a:r>
              <a:rPr lang="cs-CZ" dirty="0"/>
              <a:t>Náhražky soli – chlorid draselný, </a:t>
            </a:r>
            <a:br>
              <a:rPr lang="cs-CZ" dirty="0"/>
            </a:br>
            <a:r>
              <a:rPr lang="cs-CZ" dirty="0"/>
              <a:t>vápenatý či hořečnatý</a:t>
            </a:r>
          </a:p>
          <a:p>
            <a:pPr lvl="1"/>
            <a:endParaRPr lang="cs-CZ" dirty="0"/>
          </a:p>
        </p:txBody>
      </p:sp>
      <p:pic>
        <p:nvPicPr>
          <p:cNvPr id="3075" name="Picture 3" descr="C:\Users\Misa\Desktop\Solte mene! 1_230x153.jpg"/>
          <p:cNvPicPr>
            <a:picLocks noChangeAspect="1" noChangeArrowheads="1"/>
          </p:cNvPicPr>
          <p:nvPr/>
        </p:nvPicPr>
        <p:blipFill>
          <a:blip r:embed="rId2"/>
          <a:srcRect l="7783" r="13752"/>
          <a:stretch>
            <a:fillRect/>
          </a:stretch>
        </p:blipFill>
        <p:spPr bwMode="auto">
          <a:xfrm>
            <a:off x="5664167" y="4412788"/>
            <a:ext cx="2370229" cy="2009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Generica Redusalt 150 g: Dietní sůl, která má o 50 % méně sodíku než běžná kuchyňská, kamenná či mořská sůl, při zachování stejné slané chuti. Cena: 45 Kč |  Foto:&#10;  lekarna.cz&#10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25628"/>
          <a:stretch/>
        </p:blipFill>
        <p:spPr bwMode="auto">
          <a:xfrm>
            <a:off x="7158096" y="800022"/>
            <a:ext cx="14986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ýsledek obrázku pro low sodium d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9" y="49149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42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34567" y="327459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800" b="1" dirty="0">
                <a:solidFill>
                  <a:schemeClr val="tx1"/>
                </a:solidFill>
              </a:rPr>
              <a:t>Draslík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96963"/>
            <a:ext cx="8229600" cy="57610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Jako K</a:t>
            </a:r>
            <a:r>
              <a:rPr lang="cs-CZ" altLang="cs-CZ" baseline="30000"/>
              <a:t>+  </a:t>
            </a:r>
            <a:r>
              <a:rPr lang="cs-CZ" altLang="cs-CZ"/>
              <a:t>- hlavně KCl</a:t>
            </a:r>
          </a:p>
          <a:p>
            <a:pPr eaLnBrk="1" hangingPunct="1">
              <a:buFontTx/>
              <a:buNone/>
            </a:pPr>
            <a:r>
              <a:rPr lang="cs-CZ" altLang="cs-CZ" sz="3600" b="1">
                <a:solidFill>
                  <a:srgbClr val="A50021"/>
                </a:solidFill>
              </a:rPr>
              <a:t>Regulace poměru Na</a:t>
            </a:r>
            <a:r>
              <a:rPr lang="cs-CZ" altLang="cs-CZ" sz="3600" b="1" baseline="30000">
                <a:solidFill>
                  <a:srgbClr val="A50021"/>
                </a:solidFill>
              </a:rPr>
              <a:t>+</a:t>
            </a:r>
            <a:r>
              <a:rPr lang="cs-CZ" altLang="cs-CZ" sz="3600" b="1">
                <a:solidFill>
                  <a:srgbClr val="A50021"/>
                </a:solidFill>
              </a:rPr>
              <a:t> : K</a:t>
            </a:r>
            <a:r>
              <a:rPr lang="cs-CZ" altLang="cs-CZ" sz="3600" b="1" baseline="30000">
                <a:solidFill>
                  <a:srgbClr val="A50021"/>
                </a:solidFill>
              </a:rPr>
              <a:t>+</a:t>
            </a:r>
            <a:r>
              <a:rPr lang="cs-CZ" altLang="cs-CZ" sz="3600" b="1">
                <a:solidFill>
                  <a:srgbClr val="A50021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altLang="cs-CZ"/>
              <a:t>Kortikoidní hormony (např. aldosteron) - ledvinách</a:t>
            </a:r>
          </a:p>
          <a:p>
            <a:pPr eaLnBrk="1" hangingPunct="1">
              <a:buFontTx/>
              <a:buNone/>
            </a:pPr>
            <a:r>
              <a:rPr lang="cs-CZ" altLang="cs-CZ" sz="3600" b="1">
                <a:solidFill>
                  <a:srgbClr val="CC3300"/>
                </a:solidFill>
                <a:cs typeface="Arial" panose="020B0604020202020204" pitchFamily="34" charset="0"/>
              </a:rPr>
              <a:t>Vstřebatelnost</a:t>
            </a:r>
          </a:p>
          <a:p>
            <a:pPr eaLnBrk="1" hangingPunct="1">
              <a:buFontTx/>
              <a:buNone/>
            </a:pPr>
            <a:r>
              <a:rPr lang="cs-CZ" altLang="cs-CZ"/>
              <a:t>Velmi dobrá</a:t>
            </a:r>
          </a:p>
          <a:p>
            <a:pPr eaLnBrk="1" hangingPunct="1">
              <a:buFontTx/>
              <a:buNone/>
            </a:pPr>
            <a:r>
              <a:rPr lang="en-GB" altLang="cs-CZ" b="1"/>
              <a:t>Denní potřeba</a:t>
            </a:r>
            <a:r>
              <a:rPr lang="en-GB" altLang="cs-CZ"/>
              <a:t> </a:t>
            </a:r>
            <a:r>
              <a:rPr lang="cs-CZ" altLang="cs-CZ"/>
              <a:t>   </a:t>
            </a:r>
            <a:r>
              <a:rPr lang="en-GB" altLang="cs-CZ" b="1"/>
              <a:t>2.5 - 4 g</a:t>
            </a:r>
            <a:r>
              <a:rPr lang="cs-CZ" altLang="cs-CZ" b="1"/>
              <a:t> </a:t>
            </a:r>
            <a:r>
              <a:rPr lang="cs-CZ" altLang="cs-CZ">
                <a:cs typeface="Arial" panose="020B0604020202020204" pitchFamily="34" charset="0"/>
              </a:rPr>
              <a:t>KCl / den</a:t>
            </a:r>
          </a:p>
          <a:p>
            <a:pPr eaLnBrk="1" hangingPunct="1">
              <a:buFontTx/>
              <a:buNone/>
            </a:pPr>
            <a:r>
              <a:rPr lang="cs-CZ" altLang="cs-CZ"/>
              <a:t>DDD 2 g</a:t>
            </a:r>
          </a:p>
        </p:txBody>
      </p:sp>
    </p:spTree>
    <p:extLst>
      <p:ext uri="{BB962C8B-B14F-4D97-AF65-F5344CB8AC3E}">
        <p14:creationId xmlns:p14="http://schemas.microsoft.com/office/powerpoint/2010/main" val="1130146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DRASLÍK</a:t>
            </a:r>
            <a:r>
              <a:rPr lang="cs-CZ" altLang="cs-CZ" b="1"/>
              <a:t> – funkce </a:t>
            </a:r>
            <a:endParaRPr lang="en-GB" altLang="cs-CZ" b="1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15" y="1265275"/>
            <a:ext cx="8583283" cy="53684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H</a:t>
            </a:r>
            <a:r>
              <a:rPr lang="en-GB" altLang="cs-CZ" sz="2400" dirty="0" err="1"/>
              <a:t>lavní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jednomocný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kationt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intracelulární</a:t>
            </a:r>
            <a:r>
              <a:rPr lang="en-GB" altLang="cs-CZ" sz="2400" b="1" dirty="0"/>
              <a:t> </a:t>
            </a:r>
            <a:r>
              <a:rPr lang="cs-CZ" altLang="cs-CZ" sz="2400" b="1" dirty="0"/>
              <a:t>tělní </a:t>
            </a:r>
            <a:r>
              <a:rPr lang="en-GB" altLang="cs-CZ" sz="2400" b="1" dirty="0" err="1"/>
              <a:t>tekutiny</a:t>
            </a:r>
            <a:endParaRPr lang="cs-CZ" altLang="cs-CZ" sz="24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400" dirty="0"/>
              <a:t>         – stabilní osmotické poměry – aktivní transport (viz Na)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Z</a:t>
            </a:r>
            <a:r>
              <a:rPr lang="en-GB" altLang="cs-CZ" sz="2400" dirty="0" err="1"/>
              <a:t>achování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acidobazické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rovnováhy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stálého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osmotického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tlaku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Stimuluje svalovou aktivitu - </a:t>
            </a:r>
            <a:r>
              <a:rPr lang="cs-CZ" altLang="cs-CZ" sz="2400" dirty="0"/>
              <a:t>n</a:t>
            </a:r>
            <a:r>
              <a:rPr lang="en-GB" altLang="cs-CZ" sz="2400" dirty="0" err="1"/>
              <a:t>ezbytný</a:t>
            </a:r>
            <a:r>
              <a:rPr lang="en-GB" altLang="cs-CZ" sz="2400" dirty="0"/>
              <a:t> pro </a:t>
            </a:r>
            <a:r>
              <a:rPr lang="en-GB" altLang="cs-CZ" sz="2400" dirty="0" err="1"/>
              <a:t>správnou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činnost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svalů</a:t>
            </a:r>
            <a:r>
              <a:rPr lang="en-GB" altLang="cs-CZ" sz="2400" b="1" dirty="0"/>
              <a:t>,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zejména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srdečního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svalu</a:t>
            </a:r>
            <a:r>
              <a:rPr lang="en-GB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Vysokou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koncentraci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draslíku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intracelulární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tekutině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zajišťuje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činnost</a:t>
            </a:r>
            <a:r>
              <a:rPr lang="en-GB" altLang="cs-CZ" sz="2400" dirty="0"/>
              <a:t> Na - K </a:t>
            </a:r>
            <a:r>
              <a:rPr lang="en-GB" altLang="cs-CZ" sz="2400" dirty="0" err="1"/>
              <a:t>pumpy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Vylučování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draslíku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těla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probíhá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ledvinami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jejichž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tubuly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nemají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schopnost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zpětné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resorpce</a:t>
            </a:r>
            <a:r>
              <a:rPr lang="en-GB" altLang="cs-CZ" sz="2400" dirty="0"/>
              <a:t> pro </a:t>
            </a:r>
            <a:r>
              <a:rPr lang="en-GB" altLang="cs-CZ" sz="2400" dirty="0" err="1"/>
              <a:t>tento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prvek</a:t>
            </a:r>
            <a:r>
              <a:rPr lang="en-GB" altLang="cs-CZ" sz="2400" dirty="0"/>
              <a:t> </a:t>
            </a:r>
            <a:endParaRPr lang="cs-CZ" altLang="cs-CZ" sz="2400" dirty="0"/>
          </a:p>
          <a:p>
            <a:r>
              <a:rPr lang="cs-CZ" altLang="cs-CZ" sz="2400" dirty="0"/>
              <a:t>Pomáhá přenášet nervové vzruchy a reguluje srdeční tep a tlak </a:t>
            </a:r>
          </a:p>
          <a:p>
            <a:r>
              <a:rPr lang="cs-CZ" altLang="cs-CZ" sz="2400" dirty="0"/>
              <a:t>Přeměna krevní cukr na glykogen (skladovatelná forma energie ukládaná v játrech a ve svalech)</a:t>
            </a:r>
          </a:p>
          <a:p>
            <a:r>
              <a:rPr lang="cs-CZ" altLang="cs-CZ" sz="2400" dirty="0"/>
              <a:t>Přirozené diuretikum, pomáhá odstraňovat z těla škodlivé látky a zplodiny metabolismu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19876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Zdroje draslíku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dirty="0"/>
              <a:t>z </a:t>
            </a:r>
            <a:r>
              <a:rPr lang="en-GB" altLang="cs-CZ" sz="2800" dirty="0" err="1"/>
              <a:t>výživy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běžně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dostupný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b="1" dirty="0" err="1"/>
              <a:t>zdrojem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jsou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prakticky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všechny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rostliny</a:t>
            </a:r>
            <a:r>
              <a:rPr lang="cs-CZ" altLang="cs-CZ" sz="2800" dirty="0"/>
              <a:t> (čerstvé ovoce a zelenina)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zejména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ořechy</a:t>
            </a:r>
            <a:r>
              <a:rPr lang="en-GB" altLang="cs-CZ" sz="2800" b="1" dirty="0"/>
              <a:t>, </a:t>
            </a:r>
            <a:r>
              <a:rPr lang="en-GB" altLang="cs-CZ" sz="2800" b="1" dirty="0" err="1"/>
              <a:t>celozrnné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cereálie</a:t>
            </a:r>
            <a:r>
              <a:rPr lang="en-GB" altLang="cs-CZ" sz="2800" b="1" dirty="0"/>
              <a:t> a </a:t>
            </a:r>
            <a:r>
              <a:rPr lang="en-GB" altLang="cs-CZ" sz="2800" b="1" dirty="0" err="1"/>
              <a:t>ovoce</a:t>
            </a:r>
            <a:r>
              <a:rPr lang="en-GB" altLang="cs-CZ" sz="2800" b="1" dirty="0"/>
              <a:t>. </a:t>
            </a:r>
            <a:r>
              <a:rPr lang="en-GB" altLang="cs-CZ" sz="2800" dirty="0"/>
              <a:t>Z </a:t>
            </a:r>
            <a:r>
              <a:rPr lang="en-GB" altLang="cs-CZ" sz="2800" dirty="0" err="1"/>
              <a:t>potravin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živočišného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původu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pak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maso</a:t>
            </a:r>
            <a:r>
              <a:rPr lang="cs-CZ" altLang="cs-CZ" sz="2800" dirty="0"/>
              <a:t> (drůbež) a mléčné produkty.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/>
              <a:t>Brambory</a:t>
            </a:r>
            <a:r>
              <a:rPr lang="cs-CZ" altLang="cs-CZ" sz="2800" dirty="0"/>
              <a:t> (vařením brambor ve vodě se ztrácí až 50 % draslíku, kdežto vařením v páře jen necelých 6 %)</a:t>
            </a:r>
            <a:endParaRPr lang="en-US" altLang="cs-CZ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Náhradní solidla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KCL za </a:t>
            </a:r>
            <a:r>
              <a:rPr lang="cs-CZ" altLang="cs-CZ" sz="2800" dirty="0" err="1"/>
              <a:t>NaCl</a:t>
            </a:r>
            <a:r>
              <a:rPr lang="cs-CZ" altLang="cs-CZ" sz="2800" dirty="0"/>
              <a:t> (hypertenze, poruchy regulace)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335475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/>
              <a:t>DRASLÍK</a:t>
            </a:r>
            <a:r>
              <a:rPr lang="cs-CZ" altLang="cs-CZ" b="1" dirty="0"/>
              <a:t> – deficience x nadbytek</a:t>
            </a:r>
            <a:endParaRPr lang="en-GB" altLang="cs-CZ" b="1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7420" y="1147313"/>
            <a:ext cx="8540150" cy="551228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 dirty="0" err="1">
                <a:solidFill>
                  <a:srgbClr val="FF0000"/>
                </a:solidFill>
              </a:rPr>
              <a:t>Deficience</a:t>
            </a:r>
            <a:r>
              <a:rPr lang="en-GB" altLang="cs-CZ" sz="2800" b="1" dirty="0">
                <a:solidFill>
                  <a:srgbClr val="FF0000"/>
                </a:solidFill>
              </a:rPr>
              <a:t> </a:t>
            </a:r>
            <a:r>
              <a:rPr lang="en-GB" altLang="cs-CZ" sz="2800" dirty="0" err="1"/>
              <a:t>při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průjmech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zvracení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nebo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nadměrném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pocení</a:t>
            </a:r>
            <a:r>
              <a:rPr lang="cs-CZ" altLang="cs-CZ" sz="2800" dirty="0"/>
              <a:t>, </a:t>
            </a:r>
            <a:r>
              <a:rPr lang="en-GB" altLang="cs-CZ" sz="2800" dirty="0" err="1"/>
              <a:t>při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vysokých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ztrátách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ledvinami</a:t>
            </a:r>
            <a:r>
              <a:rPr lang="en-GB" altLang="cs-CZ" sz="2800" dirty="0"/>
              <a:t>. Deficit se </a:t>
            </a:r>
            <a:r>
              <a:rPr lang="en-GB" altLang="cs-CZ" sz="2800" dirty="0" err="1"/>
              <a:t>projevuje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arytmií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svalovou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slabostí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Z</a:t>
            </a:r>
            <a:r>
              <a:rPr lang="en-GB" altLang="cs-CZ" sz="2800" dirty="0" err="1"/>
              <a:t>výšení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příjmu</a:t>
            </a:r>
            <a:r>
              <a:rPr lang="en-GB" altLang="cs-CZ" sz="2800" dirty="0"/>
              <a:t> K+ </a:t>
            </a:r>
            <a:r>
              <a:rPr lang="en-GB" altLang="cs-CZ" sz="2800" dirty="0" err="1"/>
              <a:t>může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krevní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tlak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snižovat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naopak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nedostatek</a:t>
            </a:r>
            <a:r>
              <a:rPr lang="en-GB" altLang="cs-CZ" sz="2800" dirty="0"/>
              <a:t> K+ </a:t>
            </a:r>
            <a:r>
              <a:rPr lang="en-GB" altLang="cs-CZ" sz="2800" dirty="0" err="1"/>
              <a:t>krevní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tlak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zvyšuje</a:t>
            </a:r>
            <a:r>
              <a:rPr lang="en-GB" altLang="cs-CZ" sz="2800" dirty="0"/>
              <a:t>. </a:t>
            </a:r>
            <a:r>
              <a:rPr lang="en-GB" altLang="cs-CZ" sz="2800" dirty="0" err="1"/>
              <a:t>Při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nedostatku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draslíku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popsána</a:t>
            </a:r>
            <a:r>
              <a:rPr lang="en-GB" altLang="cs-CZ" sz="2800" dirty="0"/>
              <a:t> "salt sensitivity", </a:t>
            </a:r>
            <a:r>
              <a:rPr lang="en-GB" altLang="cs-CZ" sz="2800" dirty="0" err="1"/>
              <a:t>která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vede</a:t>
            </a:r>
            <a:r>
              <a:rPr lang="en-GB" altLang="cs-CZ" sz="2800" dirty="0"/>
              <a:t> k </a:t>
            </a:r>
            <a:r>
              <a:rPr lang="en-GB" altLang="cs-CZ" sz="2800" dirty="0" err="1"/>
              <a:t>signifikantnímu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zvýšení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krevního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tlaku</a:t>
            </a:r>
            <a:r>
              <a:rPr lang="en-GB" altLang="cs-CZ" sz="2800" dirty="0"/>
              <a:t>. </a:t>
            </a:r>
            <a:r>
              <a:rPr lang="en-GB" altLang="cs-CZ" sz="2800" dirty="0" err="1"/>
              <a:t>Zvýšení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krevního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tlaku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vyšší</a:t>
            </a:r>
            <a:r>
              <a:rPr lang="en-GB" altLang="cs-CZ" sz="2800" dirty="0"/>
              <a:t> prevalence </a:t>
            </a:r>
            <a:r>
              <a:rPr lang="en-GB" altLang="cs-CZ" sz="2800" dirty="0" err="1"/>
              <a:t>mozkových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příhod</a:t>
            </a:r>
            <a:r>
              <a:rPr lang="en-GB" altLang="cs-CZ" sz="2800" dirty="0"/>
              <a:t> </a:t>
            </a:r>
            <a:r>
              <a:rPr lang="en-GB" altLang="cs-CZ" sz="2800" dirty="0" err="1"/>
              <a:t>byly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popsány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epidemiologicky</a:t>
            </a:r>
            <a:r>
              <a:rPr lang="en-GB" altLang="cs-CZ" sz="2800" dirty="0"/>
              <a:t> u </a:t>
            </a:r>
            <a:r>
              <a:rPr lang="en-GB" altLang="cs-CZ" sz="2800" dirty="0" err="1"/>
              <a:t>populací</a:t>
            </a:r>
            <a:r>
              <a:rPr lang="en-GB" altLang="cs-CZ" sz="2800" dirty="0"/>
              <a:t> s </a:t>
            </a:r>
            <a:r>
              <a:rPr lang="en-GB" altLang="cs-CZ" sz="2800" dirty="0" err="1"/>
              <a:t>nízkým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příjmem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draslíku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N</a:t>
            </a:r>
            <a:r>
              <a:rPr lang="en-GB" altLang="cs-CZ" b="1" dirty="0" err="1">
                <a:solidFill>
                  <a:srgbClr val="FF0000"/>
                </a:solidFill>
              </a:rPr>
              <a:t>adbyt</a:t>
            </a:r>
            <a:r>
              <a:rPr lang="cs-CZ" altLang="cs-CZ" b="1" dirty="0" err="1">
                <a:solidFill>
                  <a:srgbClr val="FF0000"/>
                </a:solidFill>
              </a:rPr>
              <a:t>ek</a:t>
            </a:r>
            <a:r>
              <a:rPr lang="cs-CZ" altLang="cs-CZ" b="1" dirty="0">
                <a:solidFill>
                  <a:srgbClr val="FF0000"/>
                </a:solidFill>
              </a:rPr>
              <a:t> -</a:t>
            </a:r>
            <a:r>
              <a:rPr lang="en-GB" altLang="cs-CZ" dirty="0">
                <a:solidFill>
                  <a:srgbClr val="FF0000"/>
                </a:solidFill>
              </a:rPr>
              <a:t>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dlouhodobém</a:t>
            </a:r>
            <a:r>
              <a:rPr lang="en-GB" altLang="cs-CZ" dirty="0"/>
              <a:t> </a:t>
            </a:r>
            <a:r>
              <a:rPr lang="en-GB" altLang="cs-CZ" dirty="0" err="1"/>
              <a:t>vysokém</a:t>
            </a:r>
            <a:r>
              <a:rPr lang="en-GB" altLang="cs-CZ" dirty="0"/>
              <a:t> </a:t>
            </a:r>
            <a:r>
              <a:rPr lang="en-GB" altLang="cs-CZ" dirty="0" err="1"/>
              <a:t>přívodu</a:t>
            </a:r>
            <a:r>
              <a:rPr lang="en-GB" altLang="cs-CZ" dirty="0"/>
              <a:t> </a:t>
            </a:r>
            <a:r>
              <a:rPr lang="en-GB" altLang="cs-CZ" dirty="0" err="1"/>
              <a:t>draslíku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selhání</a:t>
            </a:r>
            <a:r>
              <a:rPr lang="en-GB" altLang="cs-CZ" dirty="0"/>
              <a:t> </a:t>
            </a:r>
            <a:r>
              <a:rPr lang="en-GB" altLang="cs-CZ" dirty="0" err="1"/>
              <a:t>ledvin</a:t>
            </a:r>
            <a:r>
              <a:rPr lang="cs-CZ" altLang="cs-CZ" dirty="0"/>
              <a:t>. Z</a:t>
            </a:r>
            <a:r>
              <a:rPr lang="en-GB" altLang="cs-CZ" dirty="0" err="1"/>
              <a:t>pomalení</a:t>
            </a:r>
            <a:r>
              <a:rPr lang="en-GB" altLang="cs-CZ" dirty="0"/>
              <a:t> </a:t>
            </a:r>
            <a:r>
              <a:rPr lang="en-GB" altLang="cs-CZ" dirty="0" err="1"/>
              <a:t>srdeční</a:t>
            </a:r>
            <a:r>
              <a:rPr lang="en-GB" altLang="cs-CZ" dirty="0"/>
              <a:t> </a:t>
            </a:r>
            <a:r>
              <a:rPr lang="en-GB" altLang="cs-CZ" dirty="0" err="1"/>
              <a:t>činnosti</a:t>
            </a:r>
            <a:r>
              <a:rPr lang="en-GB" altLang="cs-CZ" dirty="0"/>
              <a:t>, </a:t>
            </a:r>
            <a:r>
              <a:rPr lang="en-GB" altLang="cs-CZ" dirty="0" err="1"/>
              <a:t>svalov</a:t>
            </a:r>
            <a:r>
              <a:rPr lang="cs-CZ" altLang="cs-CZ" dirty="0"/>
              <a:t>á</a:t>
            </a:r>
            <a:r>
              <a:rPr lang="en-GB" altLang="cs-CZ" dirty="0"/>
              <a:t> </a:t>
            </a:r>
            <a:r>
              <a:rPr lang="en-GB" altLang="cs-CZ" dirty="0" err="1"/>
              <a:t>paralýz</a:t>
            </a:r>
            <a:r>
              <a:rPr lang="cs-CZ" altLang="cs-CZ" dirty="0"/>
              <a:t>a</a:t>
            </a:r>
            <a:r>
              <a:rPr lang="en-GB" altLang="cs-CZ" dirty="0"/>
              <a:t> a </a:t>
            </a:r>
            <a:r>
              <a:rPr lang="en-GB" altLang="cs-CZ" dirty="0" err="1"/>
              <a:t>ochablost</a:t>
            </a:r>
            <a:r>
              <a:rPr lang="en-GB" altLang="cs-CZ" dirty="0"/>
              <a:t> </a:t>
            </a:r>
            <a:r>
              <a:rPr lang="en-GB" altLang="cs-CZ" dirty="0" err="1"/>
              <a:t>dýchacích</a:t>
            </a:r>
            <a:r>
              <a:rPr lang="en-GB" altLang="cs-CZ" dirty="0"/>
              <a:t> </a:t>
            </a:r>
            <a:r>
              <a:rPr lang="en-GB" altLang="cs-CZ" dirty="0" err="1"/>
              <a:t>svalů</a:t>
            </a:r>
            <a:endParaRPr lang="cs-CZ" altLang="cs-CZ" dirty="0"/>
          </a:p>
          <a:p>
            <a:pPr>
              <a:buNone/>
            </a:pPr>
            <a:r>
              <a:rPr lang="cs-CZ" altLang="cs-CZ" dirty="0"/>
              <a:t>Srdeční arytmie  </a:t>
            </a:r>
            <a:endParaRPr lang="en-GB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65793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</a:rPr>
              <a:t>Vápník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713788" cy="52562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Jako Ca</a:t>
            </a:r>
            <a:r>
              <a:rPr lang="cs-CZ" altLang="cs-CZ" sz="2800" baseline="30000"/>
              <a:t>2+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solidFill>
                  <a:srgbClr val="00CC00"/>
                </a:solidFill>
                <a:cs typeface="Arial" panose="020B0604020202020204" pitchFamily="34" charset="0"/>
              </a:rPr>
              <a:t>Potřeba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cs typeface="Arial" panose="020B0604020202020204" pitchFamily="34" charset="0"/>
              </a:rPr>
              <a:t>800 – 1000 mg / 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/>
              <a:t>D</a:t>
            </a:r>
            <a:r>
              <a:rPr lang="cs-CZ" altLang="cs-CZ" sz="2800" b="1"/>
              <a:t>DD </a:t>
            </a:r>
            <a:r>
              <a:rPr lang="en-GB" altLang="cs-CZ" sz="2800"/>
              <a:t>záleží na věku a stavu organismu</a:t>
            </a:r>
            <a:r>
              <a:rPr lang="cs-CZ" altLang="cs-CZ" sz="280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/>
              <a:t>dospěl</a:t>
            </a:r>
            <a:r>
              <a:rPr lang="cs-CZ" altLang="cs-CZ" sz="2800" b="1"/>
              <a:t>ý</a:t>
            </a:r>
            <a:r>
              <a:rPr lang="en-GB" altLang="cs-CZ" sz="2800" b="1"/>
              <a:t> 800 mg/den</a:t>
            </a:r>
            <a:endParaRPr lang="cs-CZ" altLang="cs-CZ" sz="2800" b="1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/>
              <a:t>děti a mládež 700-1400 mg/den</a:t>
            </a:r>
            <a:endParaRPr lang="cs-CZ" altLang="cs-CZ" sz="2800" b="1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/>
              <a:t>těhotné ženy 1200 mg/den</a:t>
            </a:r>
            <a:endParaRPr lang="cs-CZ" altLang="cs-CZ" sz="2800" b="1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/>
              <a:t>kojící ženy 1500 mg/den </a:t>
            </a:r>
            <a:r>
              <a:rPr lang="en-GB" altLang="cs-CZ" sz="2800"/>
              <a:t> </a:t>
            </a:r>
            <a:endParaRPr lang="en-GB" altLang="cs-CZ" sz="2800" b="1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>
                <a:cs typeface="Arial" panose="020B0604020202020204" pitchFamily="34" charset="0"/>
              </a:rPr>
              <a:t>Vyšší potřeba – těhotné a kojící ženy – až 1500 mg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V</a:t>
            </a:r>
            <a:r>
              <a:rPr lang="en-GB" altLang="cs-CZ" sz="2800"/>
              <a:t> lidském těle kolem 1200 g u dospělého, 70 kg vážícího člověka</a:t>
            </a:r>
            <a:endParaRPr lang="cs-CZ" altLang="cs-CZ" sz="2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74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Vápník funkce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63" y="1477926"/>
            <a:ext cx="8519888" cy="494875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Mineralizace kostí a zubů - </a:t>
            </a:r>
            <a:r>
              <a:rPr lang="en-US" altLang="cs-CZ" sz="2800" b="1" dirty="0">
                <a:solidFill>
                  <a:srgbClr val="FF0000"/>
                </a:solidFill>
                <a:cs typeface="Arial" panose="020B0604020202020204" pitchFamily="34" charset="0"/>
              </a:rPr>
              <a:t>&gt;</a:t>
            </a:r>
            <a:r>
              <a:rPr lang="cs-CZ" altLang="cs-CZ" sz="2800" b="1" dirty="0">
                <a:solidFill>
                  <a:srgbClr val="FF0000"/>
                </a:solidFill>
                <a:cs typeface="Arial" panose="020B0604020202020204" pitchFamily="34" charset="0"/>
              </a:rPr>
              <a:t> 90 % Ca</a:t>
            </a:r>
            <a:endParaRPr lang="en-US" altLang="cs-CZ" sz="28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N</a:t>
            </a:r>
            <a:r>
              <a:rPr lang="en-GB" altLang="cs-CZ" sz="2800" dirty="0" err="1"/>
              <a:t>ezbytn</a:t>
            </a:r>
            <a:r>
              <a:rPr lang="cs-CZ" altLang="cs-CZ" sz="2800" dirty="0"/>
              <a:t>á</a:t>
            </a:r>
            <a:r>
              <a:rPr lang="en-GB" altLang="cs-CZ" sz="2800" dirty="0"/>
              <a:t> </a:t>
            </a:r>
            <a:r>
              <a:rPr lang="en-GB" altLang="cs-CZ" sz="2800" b="1" dirty="0" err="1"/>
              <a:t>součást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kostí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obsažen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formě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hydroxyapatitu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Aktivace svalových kontrakcí – </a:t>
            </a:r>
            <a:r>
              <a:rPr lang="cs-CZ" altLang="cs-CZ" sz="2800" b="1" dirty="0" err="1">
                <a:solidFill>
                  <a:srgbClr val="FF0000"/>
                </a:solidFill>
              </a:rPr>
              <a:t>myosin</a:t>
            </a:r>
            <a:endParaRPr lang="cs-CZ" altLang="cs-CZ" sz="2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N</a:t>
            </a:r>
            <a:r>
              <a:rPr lang="en-GB" altLang="cs-CZ" sz="2800" dirty="0" err="1"/>
              <a:t>ezbytný</a:t>
            </a:r>
            <a:r>
              <a:rPr lang="en-GB" altLang="cs-CZ" sz="2800" dirty="0"/>
              <a:t> pro </a:t>
            </a:r>
            <a:r>
              <a:rPr lang="en-GB" altLang="cs-CZ" sz="2800" b="1" dirty="0" err="1"/>
              <a:t>svalový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stah</a:t>
            </a:r>
            <a:r>
              <a:rPr lang="en-GB" altLang="cs-CZ" sz="2800" b="1" dirty="0"/>
              <a:t>, </a:t>
            </a:r>
            <a:r>
              <a:rPr lang="en-GB" altLang="cs-CZ" sz="2800" dirty="0" err="1"/>
              <a:t>uplatňuje</a:t>
            </a:r>
            <a:r>
              <a:rPr lang="en-GB" altLang="cs-CZ" sz="2800" dirty="0"/>
              <a:t> se </a:t>
            </a:r>
            <a:r>
              <a:rPr lang="en-GB" altLang="cs-CZ" sz="2800" b="1" dirty="0"/>
              <a:t> </a:t>
            </a:r>
            <a:r>
              <a:rPr lang="en-GB" altLang="cs-CZ" sz="2800" dirty="0" err="1"/>
              <a:t>při</a:t>
            </a:r>
            <a:r>
              <a:rPr lang="en-GB" altLang="cs-CZ" sz="2800" dirty="0"/>
              <a:t> </a:t>
            </a:r>
            <a:r>
              <a:rPr lang="en-GB" altLang="cs-CZ" sz="2800" b="1" dirty="0" err="1"/>
              <a:t>nervosvalovém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přenosu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vzruchu</a:t>
            </a:r>
            <a:r>
              <a:rPr lang="en-GB" altLang="cs-CZ" sz="2800" b="1" dirty="0"/>
              <a:t> </a:t>
            </a:r>
            <a:r>
              <a:rPr lang="en-GB" altLang="cs-CZ" sz="2800" dirty="0"/>
              <a:t>a  </a:t>
            </a:r>
            <a:r>
              <a:rPr lang="en-GB" altLang="cs-CZ" sz="2800" dirty="0" err="1"/>
              <a:t>umožňuje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správnou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funkci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převodního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systému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srdce</a:t>
            </a:r>
            <a:endParaRPr lang="cs-CZ" altLang="cs-CZ" sz="28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Srážlivost krve -  fibrinogen </a:t>
            </a:r>
            <a:r>
              <a:rPr lang="cs-CZ" altLang="cs-CZ" sz="2800" b="1" dirty="0">
                <a:solidFill>
                  <a:srgbClr val="FF0000"/>
                </a:solidFill>
                <a:cs typeface="Arial" panose="020B0604020202020204" pitchFamily="34" charset="0"/>
              </a:rPr>
              <a:t>→ fibrin</a:t>
            </a:r>
            <a:endParaRPr lang="cs-CZ" altLang="cs-CZ" sz="2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dirty="0" err="1"/>
              <a:t>Významnou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roli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hraje</a:t>
            </a:r>
            <a:r>
              <a:rPr lang="en-GB" altLang="cs-CZ" sz="2800" b="1" dirty="0"/>
              <a:t> </a:t>
            </a:r>
            <a:r>
              <a:rPr lang="en-GB" altLang="cs-CZ" sz="2800" dirty="0"/>
              <a:t>v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procesu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srážení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krve</a:t>
            </a:r>
            <a:r>
              <a:rPr lang="cs-CZ" altLang="cs-CZ" sz="2800" b="1" dirty="0"/>
              <a:t> -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převádí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protrombin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trombin</a:t>
            </a:r>
            <a:r>
              <a:rPr lang="en-GB" altLang="cs-CZ" sz="2800" dirty="0"/>
              <a:t> </a:t>
            </a:r>
            <a:endParaRPr lang="en-GB" altLang="cs-CZ" sz="2800" b="1" dirty="0"/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6772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1928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0066FF"/>
                </a:solidFill>
              </a:rPr>
              <a:t>  </a:t>
            </a:r>
            <a:r>
              <a:rPr lang="cs-CZ" altLang="cs-CZ" sz="4400" b="1" dirty="0"/>
              <a:t>Anorganické látky</a:t>
            </a:r>
          </a:p>
          <a:p>
            <a:pPr eaLnBrk="1" hangingPunct="1">
              <a:buFontTx/>
              <a:buNone/>
            </a:pPr>
            <a:endParaRPr lang="cs-CZ" altLang="cs-CZ" b="1" dirty="0">
              <a:solidFill>
                <a:srgbClr val="0066FF"/>
              </a:solidFill>
            </a:endParaRPr>
          </a:p>
          <a:p>
            <a:pPr eaLnBrk="1" hangingPunct="1"/>
            <a:r>
              <a:rPr lang="cs-CZ" altLang="cs-CZ" dirty="0"/>
              <a:t>Součásti tkání</a:t>
            </a:r>
          </a:p>
          <a:p>
            <a:pPr eaLnBrk="1" hangingPunct="1"/>
            <a:r>
              <a:rPr lang="cs-CZ" altLang="cs-CZ" dirty="0"/>
              <a:t>Extra- a intracelulární kapaliny</a:t>
            </a:r>
          </a:p>
          <a:p>
            <a:pPr eaLnBrk="1" hangingPunct="1"/>
            <a:r>
              <a:rPr lang="cs-CZ" altLang="cs-CZ" dirty="0"/>
              <a:t>Aktivátor enzymů  -  Mg</a:t>
            </a:r>
          </a:p>
          <a:p>
            <a:pPr eaLnBrk="1" hangingPunct="1"/>
            <a:r>
              <a:rPr lang="cs-CZ" altLang="cs-CZ" dirty="0"/>
              <a:t>Okolo 70 % všech anorganických látek v organismu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Ca, Mg, Na, K, P, S, Cl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00CC00"/>
                </a:solidFill>
              </a:rPr>
              <a:t>Anorganické biokatalyzátory; mikroelementy</a:t>
            </a:r>
          </a:p>
        </p:txBody>
      </p:sp>
    </p:spTree>
    <p:extLst>
      <p:ext uri="{BB962C8B-B14F-4D97-AF65-F5344CB8AC3E}">
        <p14:creationId xmlns:p14="http://schemas.microsoft.com/office/powerpoint/2010/main" val="1030070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Zdroje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>
                <a:cs typeface="Arial" panose="020B0604020202020204" pitchFamily="34" charset="0"/>
              </a:rPr>
              <a:t>Mléko </a:t>
            </a:r>
            <a:r>
              <a:rPr lang="en-GB" altLang="cs-CZ" sz="2800" b="1" dirty="0"/>
              <a:t>a </a:t>
            </a:r>
            <a:r>
              <a:rPr lang="en-GB" altLang="cs-CZ" sz="2800" b="1" dirty="0" err="1"/>
              <a:t>mléčné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výrobky</a:t>
            </a:r>
            <a:r>
              <a:rPr lang="cs-CZ" altLang="cs-CZ" sz="2800" b="1" dirty="0">
                <a:cs typeface="Arial" panose="020B0604020202020204" pitchFamily="34" charset="0"/>
              </a:rPr>
              <a:t>, sýry</a:t>
            </a:r>
            <a:r>
              <a:rPr lang="cs-CZ" altLang="cs-CZ" sz="2800" dirty="0">
                <a:cs typeface="Arial" panose="020B0604020202020204" pitchFamily="34" charset="0"/>
              </a:rPr>
              <a:t> (ne tavené)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doplňkový zdroj ořechy, mák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/>
              <a:t>T</a:t>
            </a:r>
            <a:r>
              <a:rPr lang="en-GB" altLang="cs-CZ" sz="2800" b="1" dirty="0" err="1"/>
              <a:t>vrdá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pitná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voda</a:t>
            </a:r>
            <a:endParaRPr lang="cs-CZ" altLang="cs-CZ" sz="2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dirty="0" err="1"/>
              <a:t>Zelenin</a:t>
            </a:r>
            <a:r>
              <a:rPr lang="cs-CZ" altLang="cs-CZ" sz="2800" dirty="0"/>
              <a:t>a</a:t>
            </a:r>
            <a:r>
              <a:rPr lang="en-GB" altLang="cs-CZ" sz="2800" dirty="0"/>
              <a:t> </a:t>
            </a:r>
            <a:r>
              <a:rPr lang="cs-CZ" altLang="cs-CZ" sz="2800" dirty="0"/>
              <a:t> - </a:t>
            </a:r>
            <a:r>
              <a:rPr lang="en-GB" altLang="cs-CZ" sz="2800" b="1" dirty="0" err="1"/>
              <a:t>brokolice</a:t>
            </a:r>
            <a:r>
              <a:rPr lang="en-GB" altLang="cs-CZ" sz="2800" dirty="0"/>
              <a:t> 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671807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260350"/>
            <a:ext cx="8713787" cy="64087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200" b="1" dirty="0">
                <a:solidFill>
                  <a:srgbClr val="FF0000"/>
                </a:solidFill>
              </a:rPr>
              <a:t>Nevstřebatelné formy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/>
              <a:t>Fytáty</a:t>
            </a:r>
            <a:r>
              <a:rPr lang="cs-CZ" altLang="cs-CZ" sz="2800" dirty="0"/>
              <a:t> – obiloviny, luštěniny, zelenina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Oxaláty (šťavelany) – některá zelenina (špenát)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Fosfáty – nadbytek – tavené sýry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009900"/>
                </a:solidFill>
              </a:rPr>
              <a:t>Vlivy na vstřebávání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Vitamin D, hormony kalcitonin, parathormon – ovlivňují celkové hospodaření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Příjem fosforu v potravě – nadbytek fosforu zhoršuje vstřebávání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Optimální poměr Ca : P   2 : 3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Realita	2 : 5; v některých zemích až 1 : 5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Potraviny obsahující velké množství fosfátů – kolové nápoje (</a:t>
            </a:r>
            <a:r>
              <a:rPr lang="cs-CZ" altLang="cs-CZ" sz="2800" dirty="0" err="1"/>
              <a:t>kys</a:t>
            </a:r>
            <a:r>
              <a:rPr lang="cs-CZ" altLang="cs-CZ" sz="2800" dirty="0"/>
              <a:t>. fosforečná), šunka, tavené sýry</a:t>
            </a:r>
          </a:p>
        </p:txBody>
      </p:sp>
    </p:spTree>
    <p:extLst>
      <p:ext uri="{BB962C8B-B14F-4D97-AF65-F5344CB8AC3E}">
        <p14:creationId xmlns:p14="http://schemas.microsoft.com/office/powerpoint/2010/main" val="1362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891" y="449263"/>
            <a:ext cx="8850558" cy="640873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4000" b="1" dirty="0">
                <a:solidFill>
                  <a:srgbClr val="FF3300"/>
                </a:solidFill>
              </a:rPr>
              <a:t>  Poruchy metabolismu vápníku - deficit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solidFill>
                  <a:srgbClr val="FF9900"/>
                </a:solidFill>
              </a:rPr>
              <a:t>Osteomalacie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 dětství označována jako rachitis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Klesá mineralizace bílkovinného kostního základu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Projevy: 	měknutí kostí; bolestivé stavy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Léčba:  přívod Ca a vitaminu 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err="1">
                <a:solidFill>
                  <a:srgbClr val="0066FF"/>
                </a:solidFill>
              </a:rPr>
              <a:t>Osteoporosa</a:t>
            </a:r>
            <a:endParaRPr lang="cs-CZ" altLang="cs-CZ" b="1" dirty="0">
              <a:solidFill>
                <a:srgbClr val="0066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Úbytek kostní hmoty; mineralizace normální nebo snížená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Kyčelní kloub – menopauza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Předloktí, páteř, kotník (zánártní kosti)  -  mladší populace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Zlomeniny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Léčba: hormony; Ca; vitamin D</a:t>
            </a:r>
          </a:p>
        </p:txBody>
      </p:sp>
    </p:spTree>
    <p:extLst>
      <p:ext uri="{BB962C8B-B14F-4D97-AF65-F5344CB8AC3E}">
        <p14:creationId xmlns:p14="http://schemas.microsoft.com/office/powerpoint/2010/main" val="1579527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068" y="489818"/>
            <a:ext cx="8270800" cy="90014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cs-CZ" sz="4000" b="1" dirty="0"/>
              <a:t>VÁPNÍK</a:t>
            </a:r>
            <a:r>
              <a:rPr lang="cs-CZ" altLang="cs-CZ" sz="4000" b="1" dirty="0"/>
              <a:t> potřeba</a:t>
            </a:r>
            <a:r>
              <a:rPr lang="en-GB" altLang="cs-CZ" sz="4000" dirty="0"/>
              <a:t/>
            </a:r>
            <a:br>
              <a:rPr lang="en-GB" altLang="cs-CZ" sz="4000" dirty="0"/>
            </a:br>
            <a:endParaRPr lang="en-GB" altLang="cs-CZ" sz="40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b="1"/>
              <a:t>Deficience vápníku</a:t>
            </a:r>
            <a:endParaRPr lang="cs-CZ" altLang="cs-CZ" sz="28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R</a:t>
            </a:r>
            <a:r>
              <a:rPr lang="en-GB" altLang="cs-CZ" sz="2800"/>
              <a:t>izikový faktor </a:t>
            </a:r>
            <a:r>
              <a:rPr lang="en-GB" altLang="cs-CZ" sz="2800" b="1">
                <a:solidFill>
                  <a:srgbClr val="FF0000"/>
                </a:solidFill>
              </a:rPr>
              <a:t>osteoporózy</a:t>
            </a:r>
            <a:r>
              <a:rPr lang="en-GB" altLang="cs-CZ" sz="2800"/>
              <a:t> </a:t>
            </a:r>
            <a:endParaRPr lang="cs-CZ" altLang="cs-CZ" sz="2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/>
              <a:t>V důsledku deficitu vitamínu D, který hraje významnou roli v regulaci kalciového metabolismu, hrozí rachitis, resp. osteomalacie. Při velkém nedostatku vápníku může dojít ke zvýšení nervosvalové dráždivosti, ve výjimečných případech až k tetanii.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b="1"/>
              <a:t>Nadbytek vápníku</a:t>
            </a:r>
            <a:r>
              <a:rPr lang="en-GB" altLang="cs-CZ" sz="2800"/>
              <a:t> z výživy nehrozí, může nastat jako důsledek nadprodukce parathormonu, případně intoxikace vitaminem D. Pak dochází k ukládání vápníku do sliznice žaludku, plic a ledvin. </a:t>
            </a:r>
          </a:p>
        </p:txBody>
      </p:sp>
    </p:spTree>
    <p:extLst>
      <p:ext uri="{BB962C8B-B14F-4D97-AF65-F5344CB8AC3E}">
        <p14:creationId xmlns:p14="http://schemas.microsoft.com/office/powerpoint/2010/main" val="1665905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68036" y="341314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z="4800" b="1" dirty="0">
                <a:solidFill>
                  <a:schemeClr val="tx1"/>
                </a:solidFill>
              </a:rPr>
              <a:t>Fosfor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965" y="1108364"/>
            <a:ext cx="8645236" cy="574963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  <a:buFontTx/>
              <a:buNone/>
            </a:pPr>
            <a:r>
              <a:rPr lang="cs-CZ" altLang="cs-CZ" sz="3600" dirty="0"/>
              <a:t>Jako PO</a:t>
            </a:r>
            <a:r>
              <a:rPr lang="cs-CZ" altLang="cs-CZ" sz="3600" baseline="-25000" dirty="0"/>
              <a:t>4</a:t>
            </a:r>
            <a:r>
              <a:rPr lang="cs-CZ" altLang="cs-CZ" sz="3600" baseline="30000" dirty="0"/>
              <a:t>3-</a:t>
            </a:r>
            <a:r>
              <a:rPr lang="cs-CZ" altLang="cs-CZ" sz="2400" baseline="30000" dirty="0"/>
              <a:t>  </a:t>
            </a:r>
            <a:r>
              <a:rPr lang="cs-CZ" altLang="cs-CZ" sz="2400" dirty="0"/>
              <a:t>a jiné</a:t>
            </a:r>
            <a:endParaRPr lang="cs-CZ" altLang="cs-CZ" sz="2400" b="1" dirty="0">
              <a:solidFill>
                <a:srgbClr val="0066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solidFill>
                  <a:srgbClr val="00CC00"/>
                </a:solidFill>
                <a:cs typeface="Arial" panose="020B0604020202020204" pitchFamily="34" charset="0"/>
              </a:rPr>
              <a:t>Potřeba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1,0 – 1,2 g / den     DDD   700 mg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 err="1"/>
              <a:t>Celkový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fosforu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lidském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asi</a:t>
            </a:r>
            <a:r>
              <a:rPr lang="en-GB" altLang="cs-CZ" sz="2400" dirty="0"/>
              <a:t> 600 - 700 g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b="1" dirty="0" err="1"/>
              <a:t>Denní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příjem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fosforu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kolísá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odhad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kolem</a:t>
            </a:r>
            <a:r>
              <a:rPr lang="en-GB" altLang="cs-CZ" sz="2400" b="1" dirty="0"/>
              <a:t> 1 g /den</a:t>
            </a:r>
            <a:endParaRPr lang="cs-CZ" altLang="cs-CZ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dirty="0" err="1"/>
              <a:t>Zvýšená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potřeba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fosforu</a:t>
            </a:r>
            <a:r>
              <a:rPr lang="en-GB" altLang="cs-CZ" sz="2400" dirty="0"/>
              <a:t> u </a:t>
            </a:r>
            <a:r>
              <a:rPr lang="en-GB" altLang="cs-CZ" sz="2400" dirty="0" err="1"/>
              <a:t>těhotných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kojících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žen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rostoucích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dětí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b="1" dirty="0" err="1"/>
              <a:t>Deficience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fosforu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prakticky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nevyskytuje</a:t>
            </a:r>
            <a:r>
              <a:rPr lang="en-GB" altLang="cs-CZ" sz="2400" dirty="0"/>
              <a:t>. </a:t>
            </a:r>
            <a:r>
              <a:rPr lang="cs-CZ" altLang="cs-CZ" sz="2400" dirty="0"/>
              <a:t>P</a:t>
            </a:r>
            <a:r>
              <a:rPr lang="en-GB" altLang="cs-CZ" sz="2400" dirty="0" err="1"/>
              <a:t>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běžné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výživě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potřeba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pokryta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experimentálních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studiích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zvířatech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nedostatku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fosforu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vyvinula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rachitis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která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neustupovala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ani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zvýšení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dávek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vitaminu</a:t>
            </a:r>
            <a:r>
              <a:rPr lang="en-GB" altLang="cs-CZ" sz="2400" dirty="0"/>
              <a:t> D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07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Fosfor - zdroje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637" y="1491781"/>
            <a:ext cx="8483814" cy="4699037"/>
          </a:xfrm>
        </p:spPr>
        <p:txBody>
          <a:bodyPr>
            <a:normAutofit/>
          </a:bodyPr>
          <a:lstStyle/>
          <a:p>
            <a:r>
              <a:rPr lang="cs-CZ" altLang="cs-CZ" sz="2400" b="1" dirty="0"/>
              <a:t>M</a:t>
            </a:r>
            <a:r>
              <a:rPr lang="en-GB" altLang="cs-CZ" sz="2400" b="1" dirty="0" err="1"/>
              <a:t>léko</a:t>
            </a:r>
            <a:r>
              <a:rPr lang="en-GB" altLang="cs-CZ" sz="2400" b="1" dirty="0"/>
              <a:t>, </a:t>
            </a:r>
            <a:r>
              <a:rPr lang="en-GB" altLang="cs-CZ" sz="2400" b="1" dirty="0" err="1"/>
              <a:t>mléčné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výrobky</a:t>
            </a:r>
            <a:r>
              <a:rPr lang="en-GB" altLang="cs-CZ" sz="2400" b="1" dirty="0"/>
              <a:t>, </a:t>
            </a:r>
            <a:r>
              <a:rPr lang="en-GB" altLang="cs-CZ" sz="2400" b="1" dirty="0" err="1"/>
              <a:t>maso</a:t>
            </a:r>
            <a:r>
              <a:rPr lang="en-GB" altLang="cs-CZ" sz="2400" b="1" dirty="0"/>
              <a:t>, </a:t>
            </a:r>
            <a:r>
              <a:rPr lang="cs-CZ" altLang="cs-CZ" sz="2400" b="1" dirty="0"/>
              <a:t>vnitřnosti </a:t>
            </a:r>
            <a:r>
              <a:rPr lang="cs-CZ" sz="2400" dirty="0"/>
              <a:t>(</a:t>
            </a:r>
            <a:r>
              <a:rPr lang="cs-CZ" sz="2400" dirty="0" err="1"/>
              <a:t>vepř.játra</a:t>
            </a:r>
            <a:r>
              <a:rPr lang="cs-CZ" sz="2400" dirty="0"/>
              <a:t> 3600-4800 mg/kg),</a:t>
            </a:r>
            <a:r>
              <a:rPr lang="cs-CZ" altLang="cs-CZ" sz="2400" b="1" dirty="0"/>
              <a:t> </a:t>
            </a:r>
            <a:r>
              <a:rPr lang="en-GB" altLang="cs-CZ" sz="2400" b="1" dirty="0" err="1"/>
              <a:t>masné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výrobky</a:t>
            </a:r>
            <a:r>
              <a:rPr lang="en-GB" altLang="cs-CZ" sz="2400" b="1" dirty="0"/>
              <a:t>, </a:t>
            </a:r>
            <a:r>
              <a:rPr lang="cs-CZ" altLang="cs-CZ" sz="2400" b="1" dirty="0"/>
              <a:t>šunka, </a:t>
            </a:r>
            <a:r>
              <a:rPr lang="en-GB" altLang="cs-CZ" sz="2400" b="1" dirty="0" err="1"/>
              <a:t>ryby</a:t>
            </a:r>
            <a:r>
              <a:rPr lang="en-GB" altLang="cs-CZ" sz="2400" b="1" dirty="0"/>
              <a:t>, a </a:t>
            </a:r>
            <a:r>
              <a:rPr lang="en-GB" altLang="cs-CZ" sz="2400" b="1" dirty="0" err="1"/>
              <a:t>tavené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sýry</a:t>
            </a:r>
            <a:r>
              <a:rPr lang="cs-CZ" altLang="cs-CZ" sz="2400" b="1" dirty="0"/>
              <a:t>, </a:t>
            </a:r>
            <a:r>
              <a:rPr lang="en-GB" altLang="cs-CZ" sz="2400" dirty="0" err="1"/>
              <a:t>vaječn</a:t>
            </a:r>
            <a:r>
              <a:rPr lang="cs-CZ" altLang="cs-CZ" sz="2400" dirty="0"/>
              <a:t>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žlout</a:t>
            </a:r>
            <a:r>
              <a:rPr lang="cs-CZ" altLang="cs-CZ" sz="2400" dirty="0"/>
              <a:t>e</a:t>
            </a:r>
            <a:r>
              <a:rPr lang="en-GB" altLang="cs-CZ" sz="2400" dirty="0"/>
              <a:t>k</a:t>
            </a:r>
            <a:r>
              <a:rPr lang="cs-CZ" altLang="cs-CZ" sz="2400" dirty="0"/>
              <a:t>. </a:t>
            </a:r>
            <a:r>
              <a:rPr lang="cs-CZ" altLang="cs-CZ" sz="2400" b="1" dirty="0"/>
              <a:t>čokoláda</a:t>
            </a:r>
            <a:r>
              <a:rPr lang="en-GB" altLang="cs-CZ" sz="2400" b="1" dirty="0"/>
              <a:t>. </a:t>
            </a:r>
            <a:endParaRPr lang="cs-CZ" altLang="cs-CZ" sz="2400" b="1" dirty="0"/>
          </a:p>
          <a:p>
            <a:r>
              <a:rPr lang="cs-CZ" altLang="cs-CZ" sz="2400" dirty="0">
                <a:cs typeface="Arial" panose="020B0604020202020204" pitchFamily="34" charset="0"/>
              </a:rPr>
              <a:t>Ořechy </a:t>
            </a:r>
            <a:r>
              <a:rPr lang="cs-CZ" altLang="cs-CZ" sz="2000" dirty="0">
                <a:cs typeface="Arial" panose="020B0604020202020204" pitchFamily="34" charset="0"/>
              </a:rPr>
              <a:t>(4300-5100mg/kg), </a:t>
            </a:r>
            <a:r>
              <a:rPr lang="cs-CZ" altLang="cs-CZ" sz="2400" dirty="0">
                <a:cs typeface="Arial" panose="020B0604020202020204" pitchFamily="34" charset="0"/>
              </a:rPr>
              <a:t>luštěniny </a:t>
            </a:r>
            <a:r>
              <a:rPr lang="cs-CZ" altLang="cs-CZ" sz="2000" dirty="0">
                <a:cs typeface="Arial" panose="020B0604020202020204" pitchFamily="34" charset="0"/>
              </a:rPr>
              <a:t>(čočka 2400mg/kg), </a:t>
            </a:r>
            <a:r>
              <a:rPr lang="cs-CZ" altLang="cs-CZ" sz="2400" dirty="0">
                <a:cs typeface="Arial" panose="020B0604020202020204" pitchFamily="34" charset="0"/>
              </a:rPr>
              <a:t>(fosfolipidy)</a:t>
            </a:r>
          </a:p>
          <a:p>
            <a:r>
              <a:rPr lang="cs-CZ" altLang="cs-CZ" sz="2400" dirty="0">
                <a:cs typeface="Arial" panose="020B0604020202020204" pitchFamily="34" charset="0"/>
              </a:rPr>
              <a:t>Obiloviny – </a:t>
            </a:r>
            <a:r>
              <a:rPr lang="cs-CZ" altLang="cs-CZ" sz="2400" dirty="0" err="1">
                <a:cs typeface="Arial" panose="020B0604020202020204" pitchFamily="34" charset="0"/>
              </a:rPr>
              <a:t>fytáty</a:t>
            </a:r>
            <a:r>
              <a:rPr lang="cs-CZ" altLang="cs-CZ" sz="2400" dirty="0"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N</a:t>
            </a:r>
            <a:r>
              <a:rPr lang="en-GB" altLang="cs-CZ" sz="2400" b="1" dirty="0" err="1"/>
              <a:t>ealkoholické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nápoje</a:t>
            </a:r>
            <a:r>
              <a:rPr lang="en-GB" altLang="cs-CZ" sz="2400" b="1" dirty="0"/>
              <a:t> (</a:t>
            </a:r>
            <a:r>
              <a:rPr lang="en-GB" altLang="cs-CZ" sz="2400" b="1" dirty="0" err="1"/>
              <a:t>kolové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limonády</a:t>
            </a:r>
            <a:r>
              <a:rPr lang="en-GB" altLang="cs-CZ" sz="2400" b="1" dirty="0"/>
              <a:t>)</a:t>
            </a:r>
            <a:endParaRPr lang="cs-CZ" altLang="cs-CZ" sz="2400" dirty="0">
              <a:cs typeface="Arial" panose="020B0604020202020204" pitchFamily="34" charset="0"/>
            </a:endParaRPr>
          </a:p>
          <a:p>
            <a:r>
              <a:rPr lang="en-GB" altLang="cs-CZ" sz="2400" dirty="0"/>
              <a:t>DÝŇOVÁ SEMÍNKA A MÁK !!! (11700</a:t>
            </a:r>
            <a:r>
              <a:rPr lang="cs-CZ" altLang="cs-CZ" sz="2400" dirty="0"/>
              <a:t> </a:t>
            </a:r>
            <a:r>
              <a:rPr lang="en-GB" altLang="cs-CZ" sz="2400" dirty="0"/>
              <a:t>mg/kg)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/>
              <a:t>Pro </a:t>
            </a:r>
            <a:r>
              <a:rPr lang="en-GB" altLang="cs-CZ" sz="2400" dirty="0" err="1"/>
              <a:t>organismus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využitelný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především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fosfor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anorganický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který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dobře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vstřebává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Méně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využitelný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fosfor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rostlinného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původu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obsažený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fytové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kyselině</a:t>
            </a:r>
            <a:r>
              <a:rPr lang="en-GB" altLang="cs-CZ" sz="2400" dirty="0"/>
              <a:t>.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38545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FOSFOR</a:t>
            </a:r>
            <a:r>
              <a:rPr lang="cs-CZ" altLang="cs-CZ" b="1"/>
              <a:t> - funkce</a:t>
            </a:r>
            <a:endParaRPr lang="en-GB" altLang="cs-CZ" b="1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913" y="1302327"/>
            <a:ext cx="8666538" cy="555567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u="sng" dirty="0"/>
              <a:t>A</a:t>
            </a:r>
            <a:r>
              <a:rPr lang="en-GB" altLang="cs-CZ" sz="2400" u="sng" dirty="0" err="1"/>
              <a:t>norganická</a:t>
            </a:r>
            <a:r>
              <a:rPr lang="en-GB" altLang="cs-CZ" sz="2400" u="sng" dirty="0"/>
              <a:t> forma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přítomna</a:t>
            </a:r>
            <a:r>
              <a:rPr lang="en-GB" altLang="cs-CZ" sz="2400" b="1" dirty="0"/>
              <a:t> v </a:t>
            </a:r>
            <a:r>
              <a:rPr lang="en-GB" altLang="cs-CZ" sz="2400" b="1" dirty="0" err="1"/>
              <a:t>kostech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zubech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kde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společně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vápníkem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rozhodující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mírou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podílí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jejich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stavbě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Mineralizace kostí a zubů – fosfáty Ca, Mg a jiné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u="sng" dirty="0"/>
              <a:t>V </a:t>
            </a:r>
            <a:r>
              <a:rPr lang="en-GB" altLang="cs-CZ" sz="2400" u="sng" dirty="0" err="1"/>
              <a:t>organické</a:t>
            </a:r>
            <a:r>
              <a:rPr lang="en-GB" altLang="cs-CZ" sz="2400" u="sng" dirty="0"/>
              <a:t> </a:t>
            </a:r>
            <a:r>
              <a:rPr lang="en-GB" altLang="cs-CZ" sz="2400" u="sng" dirty="0" err="1"/>
              <a:t>formě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fosfor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součástí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fosfolipidů</a:t>
            </a:r>
            <a:r>
              <a:rPr lang="cs-CZ" altLang="cs-CZ" sz="2400" b="1" dirty="0"/>
              <a:t> </a:t>
            </a:r>
            <a:r>
              <a:rPr lang="cs-CZ" altLang="cs-CZ" sz="2400" dirty="0"/>
              <a:t>(buněčné membrány)</a:t>
            </a:r>
            <a:r>
              <a:rPr lang="en-GB" altLang="cs-CZ" sz="2400" b="1" dirty="0"/>
              <a:t>, </a:t>
            </a:r>
            <a:r>
              <a:rPr lang="en-GB" altLang="cs-CZ" sz="2400" b="1" dirty="0" err="1"/>
              <a:t>fosfoproteinů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nukleových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kyselin</a:t>
            </a:r>
            <a:endParaRPr lang="cs-CZ" altLang="cs-CZ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R</a:t>
            </a:r>
            <a:r>
              <a:rPr lang="en-GB" altLang="cs-CZ" sz="2400" dirty="0" err="1"/>
              <a:t>ozhodující</a:t>
            </a:r>
            <a:r>
              <a:rPr lang="en-GB" altLang="cs-CZ" sz="2400" dirty="0"/>
              <a:t> pro </a:t>
            </a:r>
            <a:r>
              <a:rPr lang="en-GB" altLang="cs-CZ" sz="2400" b="1" dirty="0" err="1"/>
              <a:t>energetický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metabolismus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ve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formě</a:t>
            </a:r>
            <a:r>
              <a:rPr lang="en-GB" altLang="cs-CZ" sz="2400" b="1" dirty="0"/>
              <a:t> ATP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nositel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makroerg</a:t>
            </a:r>
            <a:r>
              <a:rPr lang="cs-CZ" altLang="cs-CZ" sz="2400" b="1" dirty="0" err="1"/>
              <a:t>ických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vazeb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přenášejících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energii</a:t>
            </a:r>
            <a:r>
              <a:rPr lang="en-GB" altLang="cs-CZ" sz="2400" b="1" dirty="0"/>
              <a:t>.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Látková přeměna – fosforylace (např. glukosa)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Nukleotidy (nukleové kyseliny, NAD</a:t>
            </a:r>
            <a:r>
              <a:rPr lang="cs-CZ" altLang="cs-CZ" sz="2400" baseline="30000" dirty="0"/>
              <a:t>+</a:t>
            </a:r>
            <a:r>
              <a:rPr lang="cs-CZ" altLang="cs-CZ" sz="2400" dirty="0"/>
              <a:t>, NADP</a:t>
            </a:r>
            <a:r>
              <a:rPr lang="cs-CZ" altLang="cs-CZ" sz="2400" baseline="30000" dirty="0"/>
              <a:t>+</a:t>
            </a:r>
            <a:r>
              <a:rPr lang="cs-CZ" altLang="cs-CZ" sz="2400" dirty="0"/>
              <a:t>, FAD, ATP, koenzym A</a:t>
            </a:r>
          </a:p>
          <a:p>
            <a:r>
              <a:rPr lang="en-GB" altLang="cs-CZ" sz="2400" b="1" dirty="0" err="1"/>
              <a:t>Referenční</a:t>
            </a:r>
            <a:r>
              <a:rPr lang="en-GB" altLang="cs-CZ" sz="2400" b="1" dirty="0"/>
              <a:t> meze:  </a:t>
            </a:r>
            <a:r>
              <a:rPr lang="en-GB" altLang="cs-CZ" sz="2400" b="1" dirty="0" err="1"/>
              <a:t>sérum</a:t>
            </a:r>
            <a:r>
              <a:rPr lang="en-GB" altLang="cs-CZ" sz="2400" b="1" dirty="0"/>
              <a:t> 0,7-1,5 </a:t>
            </a:r>
            <a:r>
              <a:rPr lang="en-GB" altLang="cs-CZ" sz="2400" b="1" dirty="0" err="1"/>
              <a:t>mmol</a:t>
            </a:r>
            <a:r>
              <a:rPr lang="en-GB" altLang="cs-CZ" sz="2400" b="1" dirty="0"/>
              <a:t>/l</a:t>
            </a:r>
          </a:p>
          <a:p>
            <a:r>
              <a:rPr lang="en-GB" altLang="cs-CZ" sz="2400" b="1" dirty="0"/>
              <a:t>			    </a:t>
            </a:r>
            <a:r>
              <a:rPr lang="en-GB" altLang="cs-CZ" sz="2400" b="1" dirty="0" err="1"/>
              <a:t>moč</a:t>
            </a:r>
            <a:r>
              <a:rPr lang="en-GB" altLang="cs-CZ" sz="2400" b="1" dirty="0"/>
              <a:t> 15-90 </a:t>
            </a:r>
            <a:r>
              <a:rPr lang="en-GB" altLang="cs-CZ" sz="2400" b="1" dirty="0" err="1"/>
              <a:t>mmol</a:t>
            </a:r>
            <a:r>
              <a:rPr lang="en-GB" altLang="cs-CZ" sz="2400" b="1" dirty="0"/>
              <a:t>/l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978" y="5913321"/>
            <a:ext cx="4524339" cy="8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60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Hypofosfatémie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2627" y="1130047"/>
            <a:ext cx="8962846" cy="212791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koncentrace fosfátu v plazmě &lt; 0,97 </a:t>
            </a:r>
            <a:r>
              <a:rPr lang="cs-CZ" sz="2400" dirty="0" err="1"/>
              <a:t>mmol</a:t>
            </a:r>
            <a:r>
              <a:rPr lang="cs-CZ" sz="2400" dirty="0"/>
              <a:t>/l u dospělých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Porucha vstřebávání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Chronický alkoholismus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Chudokrevnost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Slabost, malátnost, rychlá únava, bolesti svalů, otoky dolních končetin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55188" y="3876204"/>
            <a:ext cx="8390492" cy="3399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3C09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3C09"/>
              </a:buClr>
              <a:buSzPct val="134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3C09"/>
              </a:buClr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Vyloučí se ledvinami jako fosforečnan vápenatý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Při renálním selhání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Hojení rozsáhlých fraktur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Průjem, nevolnost, zvracení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Předávkování – negativní vliv na vstřebávání železa a vápníku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cs-CZ" sz="2400" dirty="0"/>
              <a:t>Snížený krevní tlak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cs-CZ" sz="2400" dirty="0"/>
              <a:t>Zvýšená teplota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703413" y="3122734"/>
            <a:ext cx="8270800" cy="90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Hyperfosfatémie</a:t>
            </a:r>
            <a:r>
              <a:rPr lang="cs-CZ" dirty="0"/>
              <a:t> </a:t>
            </a:r>
            <a:r>
              <a:rPr lang="cs-CZ" sz="2600" dirty="0"/>
              <a:t>nadměrná hladina fosfátů v krvi </a:t>
            </a:r>
          </a:p>
        </p:txBody>
      </p:sp>
      <p:sp>
        <p:nvSpPr>
          <p:cNvPr id="6" name="Obdélník 5"/>
          <p:cNvSpPr/>
          <p:nvPr/>
        </p:nvSpPr>
        <p:spPr>
          <a:xfrm>
            <a:off x="5318662" y="2938068"/>
            <a:ext cx="3580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referenční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rozmezí</a:t>
            </a:r>
            <a:r>
              <a:rPr lang="en-US" b="1" dirty="0">
                <a:solidFill>
                  <a:srgbClr val="FF0000"/>
                </a:solidFill>
              </a:rPr>
              <a:t> 1,2–2,0 </a:t>
            </a:r>
            <a:r>
              <a:rPr lang="en-US" b="1" dirty="0" err="1">
                <a:solidFill>
                  <a:srgbClr val="FF0000"/>
                </a:solidFill>
              </a:rPr>
              <a:t>mmol</a:t>
            </a:r>
            <a:r>
              <a:rPr lang="en-US" b="1" dirty="0">
                <a:solidFill>
                  <a:srgbClr val="FF0000"/>
                </a:solidFill>
              </a:rPr>
              <a:t>/l </a:t>
            </a:r>
          </a:p>
        </p:txBody>
      </p:sp>
    </p:spTree>
    <p:extLst>
      <p:ext uri="{BB962C8B-B14F-4D97-AF65-F5344CB8AC3E}">
        <p14:creationId xmlns:p14="http://schemas.microsoft.com/office/powerpoint/2010/main" val="2422873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2129" y="437477"/>
            <a:ext cx="8700654" cy="61928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cs typeface="Arial" panose="020B0604020202020204" pitchFamily="34" charset="0"/>
              </a:rPr>
              <a:t>        </a:t>
            </a:r>
            <a:r>
              <a:rPr lang="cs-CZ" altLang="cs-CZ" sz="3200" b="1" dirty="0">
                <a:solidFill>
                  <a:srgbClr val="FF0000"/>
                </a:solidFill>
                <a:cs typeface="Arial" panose="020B0604020202020204" pitchFamily="34" charset="0"/>
              </a:rPr>
              <a:t>Vliv na vstřebávání vápníku</a:t>
            </a:r>
          </a:p>
          <a:p>
            <a:pPr eaLnBrk="1" hangingPunct="1">
              <a:buFontTx/>
              <a:buNone/>
            </a:pPr>
            <a:endParaRPr lang="cs-CZ" altLang="cs-CZ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Optimální poměr P : Ca v potravě   3  :  2</a:t>
            </a:r>
          </a:p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Vyšší poměr – zhoršené vstřebávání Ca (problémy – viz Ca)</a:t>
            </a:r>
          </a:p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Realita – odhad: u nás 4 – 5 : 2;  ve světě i vyšší – až  5 : 1</a:t>
            </a:r>
          </a:p>
          <a:p>
            <a:pPr eaLnBrk="1" hangingPunct="1">
              <a:buFontTx/>
              <a:buNone/>
            </a:pPr>
            <a:r>
              <a:rPr lang="cs-CZ" altLang="cs-CZ" sz="3600" b="1" dirty="0">
                <a:solidFill>
                  <a:srgbClr val="CC3300"/>
                </a:solidFill>
                <a:cs typeface="Arial" panose="020B0604020202020204" pitchFamily="34" charset="0"/>
              </a:rPr>
              <a:t>Vstřebatelnost</a:t>
            </a:r>
          </a:p>
          <a:p>
            <a:pPr eaLnBrk="1" hangingPunct="1"/>
            <a:r>
              <a:rPr lang="cs-CZ" altLang="cs-CZ" dirty="0"/>
              <a:t>Organicky vázané fosfáty; anorganické jednoduché fosfáty a jejich estery – dobrá</a:t>
            </a:r>
          </a:p>
          <a:p>
            <a:pPr eaLnBrk="1" hangingPunct="1"/>
            <a:r>
              <a:rPr lang="cs-CZ" altLang="cs-CZ" dirty="0"/>
              <a:t>Anorganické </a:t>
            </a:r>
            <a:r>
              <a:rPr lang="cs-CZ" altLang="cs-CZ" dirty="0" err="1"/>
              <a:t>polyfosfáty</a:t>
            </a:r>
            <a:r>
              <a:rPr lang="cs-CZ" altLang="cs-CZ" dirty="0"/>
              <a:t>, </a:t>
            </a:r>
            <a:r>
              <a:rPr lang="cs-CZ" altLang="cs-CZ" dirty="0" err="1"/>
              <a:t>fytáty</a:t>
            </a:r>
            <a:r>
              <a:rPr lang="cs-CZ" altLang="cs-CZ" dirty="0"/>
              <a:t> – prakticky </a:t>
            </a:r>
            <a:r>
              <a:rPr lang="cs-CZ" altLang="cs-CZ" dirty="0" err="1"/>
              <a:t>netravitelné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58509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313603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sz="4800" b="1" dirty="0">
                <a:solidFill>
                  <a:schemeClr val="tx1"/>
                </a:solidFill>
              </a:rPr>
              <a:t>Hořčík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96963"/>
            <a:ext cx="8229600" cy="57610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4000" dirty="0"/>
              <a:t>Jako Mg</a:t>
            </a:r>
            <a:r>
              <a:rPr lang="cs-CZ" altLang="cs-CZ" sz="4000" baseline="30000" dirty="0"/>
              <a:t>2+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600" b="1" dirty="0">
                <a:solidFill>
                  <a:srgbClr val="00CC00"/>
                </a:solidFill>
                <a:cs typeface="Arial" panose="020B0604020202020204" pitchFamily="34" charset="0"/>
              </a:rPr>
              <a:t>Potřeba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cs typeface="Arial" panose="020B0604020202020204" pitchFamily="34" charset="0"/>
              </a:rPr>
              <a:t>300 – 600 mg / den   -   podle rozsahu energetického metabolismu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b="1" dirty="0"/>
              <a:t>DDD:</a:t>
            </a:r>
            <a:r>
              <a:rPr lang="cs-CZ" altLang="cs-CZ" sz="2800" dirty="0"/>
              <a:t> Dospělí odhad 375 mg denně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Zhruba</a:t>
            </a:r>
            <a:r>
              <a:rPr lang="en-GB" altLang="cs-CZ" sz="2800" dirty="0"/>
              <a:t> 70 % v </a:t>
            </a:r>
            <a:r>
              <a:rPr lang="en-GB" altLang="cs-CZ" sz="2800" dirty="0" err="1"/>
              <a:t>těle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přítomno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anorganické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formě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kostech</a:t>
            </a:r>
            <a:r>
              <a:rPr lang="en-GB" altLang="cs-CZ" sz="2800" dirty="0"/>
              <a:t>. </a:t>
            </a:r>
            <a:r>
              <a:rPr lang="en-GB" altLang="cs-CZ" sz="2800" dirty="0" err="1"/>
              <a:t>Zbytek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měkkých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tkáních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zejména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svalech</a:t>
            </a:r>
            <a:r>
              <a:rPr lang="cs-CZ" altLang="cs-CZ" sz="2800" dirty="0"/>
              <a:t>.</a:t>
            </a:r>
            <a:endParaRPr lang="cs-CZ" altLang="cs-CZ" sz="2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600" b="1" dirty="0">
                <a:solidFill>
                  <a:srgbClr val="CC3300"/>
                </a:solidFill>
                <a:cs typeface="Arial" panose="020B0604020202020204" pitchFamily="34" charset="0"/>
              </a:rPr>
              <a:t>Vstřebatelnost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cs typeface="Arial" panose="020B0604020202020204" pitchFamily="34" charset="0"/>
              </a:rPr>
              <a:t>Organické formy velmi dobře – chlorofyl, laktát …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cs typeface="Arial" panose="020B0604020202020204" pitchFamily="34" charset="0"/>
              </a:rPr>
              <a:t>Chloridy, uhličitany – relativně dobře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cs typeface="Arial" panose="020B0604020202020204" pitchFamily="34" charset="0"/>
              </a:rPr>
              <a:t>Sírany, fosfáty – velmi obtížně</a:t>
            </a:r>
          </a:p>
        </p:txBody>
      </p:sp>
    </p:spTree>
    <p:extLst>
      <p:ext uri="{BB962C8B-B14F-4D97-AF65-F5344CB8AC3E}">
        <p14:creationId xmlns:p14="http://schemas.microsoft.com/office/powerpoint/2010/main" val="689232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52090" y="491706"/>
            <a:ext cx="8229600" cy="64919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200" b="1" dirty="0">
                <a:solidFill>
                  <a:srgbClr val="00B050"/>
                </a:solidFill>
              </a:rPr>
              <a:t>P</a:t>
            </a:r>
            <a:r>
              <a:rPr lang="en-GB" altLang="cs-CZ" sz="3200" b="1" dirty="0" err="1">
                <a:solidFill>
                  <a:srgbClr val="00B050"/>
                </a:solidFill>
              </a:rPr>
              <a:t>rvk</a:t>
            </a:r>
            <a:r>
              <a:rPr lang="cs-CZ" altLang="cs-CZ" sz="3200" b="1" dirty="0">
                <a:solidFill>
                  <a:srgbClr val="00B050"/>
                </a:solidFill>
              </a:rPr>
              <a:t>y</a:t>
            </a:r>
            <a:r>
              <a:rPr lang="en-GB" altLang="cs-CZ" sz="3200" b="1" dirty="0">
                <a:solidFill>
                  <a:srgbClr val="00B050"/>
                </a:solidFill>
              </a:rPr>
              <a:t> </a:t>
            </a:r>
            <a:r>
              <a:rPr lang="en-GB" altLang="cs-CZ" sz="3200" b="1" dirty="0" err="1">
                <a:solidFill>
                  <a:srgbClr val="00B050"/>
                </a:solidFill>
              </a:rPr>
              <a:t>biogenní</a:t>
            </a:r>
            <a:r>
              <a:rPr lang="cs-CZ" altLang="cs-CZ" sz="3200" b="1" dirty="0">
                <a:solidFill>
                  <a:srgbClr val="00B050"/>
                </a:solidFill>
              </a:rPr>
              <a:t> - </a:t>
            </a:r>
            <a:r>
              <a:rPr lang="en-GB" altLang="cs-CZ" sz="3200" b="1" dirty="0" err="1">
                <a:solidFill>
                  <a:srgbClr val="00B050"/>
                </a:solidFill>
              </a:rPr>
              <a:t>uhlík</a:t>
            </a:r>
            <a:r>
              <a:rPr lang="en-GB" altLang="cs-CZ" sz="3200" b="1" dirty="0">
                <a:solidFill>
                  <a:srgbClr val="00B050"/>
                </a:solidFill>
              </a:rPr>
              <a:t>, </a:t>
            </a:r>
            <a:r>
              <a:rPr lang="en-GB" altLang="cs-CZ" sz="3200" b="1" dirty="0" err="1">
                <a:solidFill>
                  <a:srgbClr val="00B050"/>
                </a:solidFill>
              </a:rPr>
              <a:t>vodík</a:t>
            </a:r>
            <a:r>
              <a:rPr lang="en-GB" altLang="cs-CZ" sz="3200" b="1" dirty="0">
                <a:solidFill>
                  <a:srgbClr val="00B050"/>
                </a:solidFill>
              </a:rPr>
              <a:t>, </a:t>
            </a:r>
            <a:r>
              <a:rPr lang="en-GB" altLang="cs-CZ" sz="3200" b="1" dirty="0" err="1">
                <a:solidFill>
                  <a:srgbClr val="00B050"/>
                </a:solidFill>
              </a:rPr>
              <a:t>kyslík</a:t>
            </a:r>
            <a:r>
              <a:rPr lang="en-GB" altLang="cs-CZ" sz="3200" b="1" dirty="0">
                <a:solidFill>
                  <a:srgbClr val="00B050"/>
                </a:solidFill>
              </a:rPr>
              <a:t> a </a:t>
            </a:r>
            <a:r>
              <a:rPr lang="en-GB" altLang="cs-CZ" sz="3200" b="1" dirty="0" err="1">
                <a:solidFill>
                  <a:srgbClr val="00B050"/>
                </a:solidFill>
              </a:rPr>
              <a:t>dusík</a:t>
            </a:r>
            <a:endParaRPr lang="cs-CZ" altLang="cs-CZ" sz="3200" b="1" dirty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/>
              <a:t>M</a:t>
            </a:r>
            <a:r>
              <a:rPr lang="en-GB" altLang="cs-CZ" sz="2800" b="1" dirty="0" err="1"/>
              <a:t>inerální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látky</a:t>
            </a:r>
            <a:r>
              <a:rPr lang="en-GB" altLang="cs-CZ" sz="2800" dirty="0"/>
              <a:t> </a:t>
            </a:r>
            <a:r>
              <a:rPr lang="cs-CZ" altLang="cs-CZ" sz="2800" dirty="0"/>
              <a:t> 10 – 100 g, v těle obsaženy jen v malých množstvích – celkově tvoří přibližně 4% tělesné váhy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Anorganické látky nezbytné pro řadu životních procesů, nedílná součást struktury antioxidačních enzymů, prevenci rakoviny, osteoporózy a mnoha jiných chronických chorob.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Tělo si je nedokáže vytvořit, musíme je přijímat stravou nebo potravními doplňky.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 err="1"/>
              <a:t>Makroprvky</a:t>
            </a:r>
            <a:r>
              <a:rPr lang="cs-CZ" altLang="cs-CZ" sz="2800" dirty="0"/>
              <a:t> – vápník, hořčík, chlor, fosfor, draslík, sodík a síra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 err="1"/>
              <a:t>Mikroprvky</a:t>
            </a:r>
            <a:r>
              <a:rPr lang="cs-CZ" altLang="cs-CZ" sz="2800" dirty="0"/>
              <a:t> (potřebné množství velmi malé – udává se v mikrogramech).</a:t>
            </a:r>
          </a:p>
        </p:txBody>
      </p:sp>
    </p:spTree>
    <p:extLst>
      <p:ext uri="{BB962C8B-B14F-4D97-AF65-F5344CB8AC3E}">
        <p14:creationId xmlns:p14="http://schemas.microsoft.com/office/powerpoint/2010/main" val="3674152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HOŘČÍK</a:t>
            </a:r>
            <a:r>
              <a:rPr lang="cs-CZ" altLang="cs-CZ" b="1"/>
              <a:t> – funkce </a:t>
            </a:r>
            <a:r>
              <a:rPr lang="en-GB" altLang="cs-CZ"/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655" y="1427018"/>
            <a:ext cx="8580795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Hlavní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úloh</a:t>
            </a:r>
            <a:r>
              <a:rPr lang="cs-CZ" altLang="cs-CZ" sz="2800" dirty="0"/>
              <a:t>a </a:t>
            </a:r>
            <a:r>
              <a:rPr lang="en-GB" altLang="cs-CZ" sz="2800" b="1" dirty="0" err="1"/>
              <a:t>stavba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kostí</a:t>
            </a:r>
            <a:r>
              <a:rPr lang="cs-CZ" altLang="cs-CZ" sz="2800" b="1" dirty="0"/>
              <a:t> a zubů –</a:t>
            </a:r>
            <a:r>
              <a:rPr lang="cs-CZ" altLang="cs-CZ" sz="2800" dirty="0"/>
              <a:t>mineralizace kostí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Tělní tekutiny – aktivátor enzymů – energetický metabolismus (</a:t>
            </a:r>
            <a:r>
              <a:rPr lang="en-GB" altLang="cs-CZ" sz="2800" dirty="0" err="1"/>
              <a:t>součást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řady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enzymů</a:t>
            </a:r>
            <a:r>
              <a:rPr lang="cs-CZ" altLang="cs-CZ" sz="2800" b="1" dirty="0"/>
              <a:t>,</a:t>
            </a:r>
            <a:r>
              <a:rPr lang="en-GB" altLang="cs-CZ" sz="2800" dirty="0"/>
              <a:t> </a:t>
            </a:r>
            <a:r>
              <a:rPr lang="en-GB" altLang="cs-CZ" sz="2800" b="1" dirty="0" err="1"/>
              <a:t>snižuje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nervosvalovou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dráždivost</a:t>
            </a:r>
            <a:r>
              <a:rPr lang="cs-CZ" altLang="cs-CZ" sz="2800" b="1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Účast při  tvorbě energie, důležitá role při nervových funkcích a svalové relaxaci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Společně s vápníkem a draslíkem reguluje srdeční rytmus a krevní srážlivost a pomáhá při tvorbě a využití inzulínu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102723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Hořčík - funkce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55" y="1219200"/>
            <a:ext cx="8733195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Pravidelný a přiměřený příjem hořčíku může pomáhat v prevenci cukrovky II. typu (tj. nezávislé na podávání inzulínu). Hořčík také uvolňuje svaly - doplněk při sportovní činnosti a chronické únavě.</a:t>
            </a:r>
            <a:endParaRPr lang="cs-CZ" altLang="cs-CZ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Hořčík je vhodné užívat společně s vápníkem v poměru 1:2,5 , jinak dochází ke snížen jejich účinku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b="1" dirty="0" err="1"/>
              <a:t>Deficience</a:t>
            </a:r>
            <a:r>
              <a:rPr lang="en-GB" altLang="cs-CZ" b="1" dirty="0"/>
              <a:t> </a:t>
            </a:r>
            <a:r>
              <a:rPr lang="en-GB" altLang="cs-CZ" b="1" dirty="0" err="1"/>
              <a:t>hořčíku</a:t>
            </a:r>
            <a:r>
              <a:rPr lang="en-GB" altLang="cs-CZ" dirty="0"/>
              <a:t> </a:t>
            </a:r>
            <a:r>
              <a:rPr lang="en-GB" altLang="cs-CZ" dirty="0" err="1"/>
              <a:t>vzniká</a:t>
            </a:r>
            <a:r>
              <a:rPr lang="en-GB" altLang="cs-CZ" dirty="0"/>
              <a:t>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malnutrici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</a:t>
            </a:r>
            <a:r>
              <a:rPr lang="en-GB" altLang="cs-CZ" dirty="0" err="1"/>
              <a:t>malabsorpci</a:t>
            </a:r>
            <a:r>
              <a:rPr lang="en-GB" altLang="cs-CZ" dirty="0"/>
              <a:t> </a:t>
            </a:r>
            <a:r>
              <a:rPr lang="en-GB" altLang="cs-CZ" dirty="0" err="1"/>
              <a:t>různého</a:t>
            </a:r>
            <a:r>
              <a:rPr lang="en-GB" altLang="cs-CZ" dirty="0"/>
              <a:t> </a:t>
            </a:r>
            <a:r>
              <a:rPr lang="en-GB" altLang="cs-CZ" dirty="0" err="1"/>
              <a:t>původu</a:t>
            </a:r>
            <a:r>
              <a:rPr lang="en-GB" altLang="cs-CZ" dirty="0"/>
              <a:t>. </a:t>
            </a:r>
            <a:r>
              <a:rPr lang="en-GB" altLang="cs-CZ" dirty="0" err="1"/>
              <a:t>Relativní</a:t>
            </a:r>
            <a:r>
              <a:rPr lang="en-GB" altLang="cs-CZ" dirty="0"/>
              <a:t> </a:t>
            </a:r>
            <a:r>
              <a:rPr lang="en-GB" altLang="cs-CZ" dirty="0" err="1"/>
              <a:t>nedostatek</a:t>
            </a:r>
            <a:r>
              <a:rPr lang="en-GB" altLang="cs-CZ" dirty="0"/>
              <a:t> je </a:t>
            </a:r>
            <a:r>
              <a:rPr lang="en-GB" altLang="cs-CZ" dirty="0" err="1"/>
              <a:t>častý</a:t>
            </a:r>
            <a:r>
              <a:rPr lang="en-GB" altLang="cs-CZ" dirty="0"/>
              <a:t> v </a:t>
            </a:r>
            <a:r>
              <a:rPr lang="en-GB" altLang="cs-CZ" dirty="0" err="1"/>
              <a:t>těhotenství</a:t>
            </a:r>
            <a:r>
              <a:rPr lang="en-GB" altLang="cs-CZ" dirty="0"/>
              <a:t>, v </a:t>
            </a:r>
            <a:r>
              <a:rPr lang="en-GB" altLang="cs-CZ" dirty="0" err="1"/>
              <a:t>důsledku</a:t>
            </a:r>
            <a:r>
              <a:rPr lang="en-GB" altLang="cs-CZ" dirty="0"/>
              <a:t> </a:t>
            </a:r>
            <a:r>
              <a:rPr lang="en-GB" altLang="cs-CZ" dirty="0" err="1"/>
              <a:t>jeho</a:t>
            </a:r>
            <a:r>
              <a:rPr lang="en-GB" altLang="cs-CZ" dirty="0"/>
              <a:t> </a:t>
            </a:r>
            <a:r>
              <a:rPr lang="en-GB" altLang="cs-CZ" dirty="0" err="1"/>
              <a:t>zvýšené</a:t>
            </a:r>
            <a:r>
              <a:rPr lang="en-GB" altLang="cs-CZ" dirty="0"/>
              <a:t> </a:t>
            </a:r>
            <a:r>
              <a:rPr lang="en-GB" altLang="cs-CZ" dirty="0" err="1"/>
              <a:t>potřeby</a:t>
            </a:r>
            <a:r>
              <a:rPr lang="en-GB" altLang="cs-CZ" dirty="0"/>
              <a:t>. K </a:t>
            </a:r>
            <a:r>
              <a:rPr lang="en-GB" altLang="cs-CZ" dirty="0" err="1"/>
              <a:t>projevům</a:t>
            </a:r>
            <a:r>
              <a:rPr lang="en-GB" altLang="cs-CZ" dirty="0"/>
              <a:t> </a:t>
            </a:r>
            <a:r>
              <a:rPr lang="en-GB" altLang="cs-CZ" dirty="0" err="1"/>
              <a:t>patří</a:t>
            </a:r>
            <a:r>
              <a:rPr lang="en-GB" altLang="cs-CZ" dirty="0"/>
              <a:t> </a:t>
            </a:r>
            <a:r>
              <a:rPr lang="en-GB" altLang="cs-CZ" dirty="0" err="1"/>
              <a:t>zvýšení</a:t>
            </a:r>
            <a:r>
              <a:rPr lang="en-GB" altLang="cs-CZ" dirty="0"/>
              <a:t> </a:t>
            </a:r>
            <a:r>
              <a:rPr lang="en-GB" altLang="cs-CZ" dirty="0" err="1"/>
              <a:t>nervosvalové</a:t>
            </a:r>
            <a:r>
              <a:rPr lang="en-GB" altLang="cs-CZ" dirty="0"/>
              <a:t> </a:t>
            </a:r>
            <a:r>
              <a:rPr lang="en-GB" altLang="cs-CZ" dirty="0" err="1"/>
              <a:t>dráždivosti</a:t>
            </a:r>
            <a:r>
              <a:rPr lang="en-GB" altLang="cs-CZ" dirty="0"/>
              <a:t>, </a:t>
            </a:r>
            <a:r>
              <a:rPr lang="en-GB" altLang="cs-CZ" dirty="0" err="1"/>
              <a:t>křeče</a:t>
            </a:r>
            <a:r>
              <a:rPr lang="en-GB" altLang="cs-CZ" dirty="0"/>
              <a:t>, </a:t>
            </a:r>
            <a:r>
              <a:rPr lang="en-GB" altLang="cs-CZ" dirty="0" err="1"/>
              <a:t>arytmie</a:t>
            </a:r>
            <a:r>
              <a:rPr lang="en-GB" altLang="cs-CZ" dirty="0"/>
              <a:t>, </a:t>
            </a:r>
            <a:r>
              <a:rPr lang="en-GB" altLang="cs-CZ" dirty="0" err="1"/>
              <a:t>únava</a:t>
            </a:r>
            <a:r>
              <a:rPr lang="en-GB" altLang="cs-CZ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08248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Hořčík - zdroje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>
                <a:cs typeface="Arial" panose="020B0604020202020204" pitchFamily="34" charset="0"/>
              </a:rPr>
              <a:t>Maso, </a:t>
            </a:r>
            <a:r>
              <a:rPr lang="cs-CZ" altLang="cs-CZ" dirty="0"/>
              <a:t>zástupci mořské fauny (korýši, </a:t>
            </a:r>
            <a:r>
              <a:rPr lang="cs-CZ" altLang="cs-CZ" dirty="0" smtClean="0"/>
              <a:t>měkkýši</a:t>
            </a:r>
            <a:r>
              <a:rPr lang="cs-CZ" altLang="cs-CZ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Tmavozelená listová zelenina</a:t>
            </a:r>
            <a:r>
              <a:rPr lang="cs-CZ" altLang="cs-CZ" dirty="0">
                <a:cs typeface="Arial" panose="020B0604020202020204" pitchFamily="34" charset="0"/>
              </a:rPr>
              <a:t> - </a:t>
            </a:r>
            <a:r>
              <a:rPr lang="en-GB" altLang="cs-CZ" dirty="0" err="1"/>
              <a:t>zejména</a:t>
            </a:r>
            <a:r>
              <a:rPr lang="en-GB" altLang="cs-CZ" b="1" dirty="0"/>
              <a:t> </a:t>
            </a:r>
            <a:r>
              <a:rPr lang="en-GB" altLang="cs-CZ" b="1" dirty="0" err="1"/>
              <a:t>zelené</a:t>
            </a:r>
            <a:r>
              <a:rPr lang="en-GB" altLang="cs-CZ" b="1" dirty="0"/>
              <a:t> </a:t>
            </a:r>
            <a:r>
              <a:rPr lang="en-GB" altLang="cs-CZ" b="1" dirty="0" err="1"/>
              <a:t>části</a:t>
            </a:r>
            <a:r>
              <a:rPr lang="en-GB" altLang="cs-CZ" b="1" dirty="0"/>
              <a:t> </a:t>
            </a:r>
            <a:r>
              <a:rPr lang="en-GB" altLang="cs-CZ" b="1" dirty="0" err="1"/>
              <a:t>rostlin</a:t>
            </a:r>
            <a:r>
              <a:rPr lang="cs-CZ" altLang="cs-CZ" b="1" dirty="0"/>
              <a:t> - </a:t>
            </a:r>
            <a:r>
              <a:rPr lang="en-GB" altLang="cs-CZ" dirty="0" err="1"/>
              <a:t>hořčík</a:t>
            </a:r>
            <a:r>
              <a:rPr lang="en-GB" altLang="cs-CZ" dirty="0"/>
              <a:t> je </a:t>
            </a:r>
            <a:r>
              <a:rPr lang="en-GB" altLang="cs-CZ" dirty="0" err="1"/>
              <a:t>součástí</a:t>
            </a:r>
            <a:r>
              <a:rPr lang="en-GB" altLang="cs-CZ" dirty="0"/>
              <a:t> </a:t>
            </a:r>
            <a:r>
              <a:rPr lang="en-GB" altLang="cs-CZ" dirty="0" err="1"/>
              <a:t>chlorofylu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b="1" dirty="0"/>
              <a:t>M</a:t>
            </a:r>
            <a:r>
              <a:rPr lang="en-GB" altLang="cs-CZ" b="1" dirty="0" err="1"/>
              <a:t>lé</a:t>
            </a:r>
            <a:r>
              <a:rPr lang="cs-CZ" altLang="cs-CZ" b="1" dirty="0" err="1"/>
              <a:t>ko</a:t>
            </a:r>
            <a:r>
              <a:rPr lang="en-GB" altLang="cs-CZ" b="1" dirty="0"/>
              <a:t> a </a:t>
            </a:r>
            <a:r>
              <a:rPr lang="en-GB" altLang="cs-CZ" b="1" dirty="0" err="1"/>
              <a:t>mléčn</a:t>
            </a:r>
            <a:r>
              <a:rPr lang="cs-CZ" altLang="cs-CZ" b="1" dirty="0"/>
              <a:t>é</a:t>
            </a:r>
            <a:r>
              <a:rPr lang="en-GB" altLang="cs-CZ" b="1" dirty="0"/>
              <a:t> </a:t>
            </a:r>
            <a:r>
              <a:rPr lang="en-GB" altLang="cs-CZ" b="1" dirty="0" err="1"/>
              <a:t>výrob</a:t>
            </a:r>
            <a:r>
              <a:rPr lang="cs-CZ" altLang="cs-CZ" b="1" dirty="0" err="1"/>
              <a:t>ky</a:t>
            </a:r>
            <a:r>
              <a:rPr lang="en-GB" altLang="cs-CZ" b="1" dirty="0"/>
              <a:t>, </a:t>
            </a:r>
            <a:r>
              <a:rPr lang="en-GB" altLang="cs-CZ" b="1" dirty="0" err="1"/>
              <a:t>obilnin</a:t>
            </a:r>
            <a:r>
              <a:rPr lang="cs-CZ" altLang="cs-CZ" b="1" dirty="0"/>
              <a:t>y</a:t>
            </a:r>
            <a:r>
              <a:rPr lang="en-GB" altLang="cs-CZ" b="1" dirty="0"/>
              <a:t> </a:t>
            </a:r>
            <a:r>
              <a:rPr lang="cs-CZ" altLang="cs-CZ" dirty="0"/>
              <a:t>(celá zrna)</a:t>
            </a:r>
            <a:r>
              <a:rPr lang="en-GB" altLang="cs-CZ" b="1" dirty="0"/>
              <a:t> a </a:t>
            </a:r>
            <a:r>
              <a:rPr lang="en-GB" altLang="cs-CZ" b="1" dirty="0" err="1"/>
              <a:t>luštěnin</a:t>
            </a:r>
            <a:r>
              <a:rPr lang="cs-CZ" altLang="cs-CZ" b="1" dirty="0"/>
              <a:t>y, </a:t>
            </a:r>
            <a:r>
              <a:rPr lang="cs-CZ" altLang="cs-CZ" dirty="0"/>
              <a:t>ořechy</a:t>
            </a:r>
            <a:r>
              <a:rPr lang="cs-CZ" altLang="cs-CZ" b="1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cs typeface="Arial" panose="020B0604020202020204" pitchFamily="34" charset="0"/>
              </a:rPr>
              <a:t>Minerálky - Magnesie</a:t>
            </a:r>
          </a:p>
        </p:txBody>
      </p:sp>
    </p:spTree>
    <p:extLst>
      <p:ext uri="{BB962C8B-B14F-4D97-AF65-F5344CB8AC3E}">
        <p14:creationId xmlns:p14="http://schemas.microsoft.com/office/powerpoint/2010/main" val="1489699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Iontový nápoj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471" y="1360878"/>
            <a:ext cx="8270801" cy="4699037"/>
          </a:xfrm>
        </p:spPr>
        <p:txBody>
          <a:bodyPr>
            <a:normAutofit/>
          </a:bodyPr>
          <a:lstStyle/>
          <a:p>
            <a:r>
              <a:rPr lang="cs-CZ" sz="2400" b="1" dirty="0"/>
              <a:t>Vyhláška č. 54/2004 Sb., o potravinách určených pro zvláštní výživu a o způsobu jejich použití § 28</a:t>
            </a:r>
          </a:p>
          <a:p>
            <a:pPr lvl="1"/>
            <a:r>
              <a:rPr lang="cs-CZ" sz="2000" b="1" dirty="0"/>
              <a:t>d) </a:t>
            </a:r>
            <a:r>
              <a:rPr lang="cs-CZ" sz="2000" b="1" dirty="0">
                <a:solidFill>
                  <a:srgbClr val="FF0000"/>
                </a:solidFill>
              </a:rPr>
              <a:t>nápoj</a:t>
            </a:r>
            <a:r>
              <a:rPr lang="cs-CZ" sz="2000" dirty="0"/>
              <a:t>, jehož účelem je </a:t>
            </a:r>
            <a:r>
              <a:rPr lang="cs-CZ" sz="2000" b="1" dirty="0">
                <a:solidFill>
                  <a:srgbClr val="FF0000"/>
                </a:solidFill>
              </a:rPr>
              <a:t>náhrada minerálů</a:t>
            </a:r>
            <a:r>
              <a:rPr lang="cs-CZ" sz="2000" dirty="0"/>
              <a:t>, k jejichž úbytku došlo v důsledku zvýšeného tělesného (sportovního) výkonu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Funkce v organismu</a:t>
            </a:r>
          </a:p>
          <a:p>
            <a:pPr lvl="1"/>
            <a:r>
              <a:rPr lang="cs-CZ" sz="2000" dirty="0"/>
              <a:t>Doplnění tekutin</a:t>
            </a:r>
          </a:p>
          <a:p>
            <a:pPr lvl="1"/>
            <a:r>
              <a:rPr lang="cs-CZ" sz="2000" dirty="0"/>
              <a:t>Doplnění minerálních látek a iontů</a:t>
            </a:r>
          </a:p>
          <a:p>
            <a:pPr lvl="1"/>
            <a:r>
              <a:rPr lang="cs-CZ" sz="2000" dirty="0"/>
              <a:t>Dodání potřebného množství energie </a:t>
            </a:r>
          </a:p>
          <a:p>
            <a:pPr lvl="1"/>
            <a:r>
              <a:rPr lang="cs-CZ" sz="2000" dirty="0"/>
              <a:t>Udržení konstantní hladiny výkonu</a:t>
            </a:r>
          </a:p>
          <a:p>
            <a:pPr lvl="1"/>
            <a:r>
              <a:rPr lang="cs-CZ" sz="2000" dirty="0"/>
              <a:t>Zabránění negativních projevů (např. křeče, kolaps)</a:t>
            </a:r>
          </a:p>
          <a:p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A533D7-747D-4AF3-AC6D-E0A3F58DE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44" y="-43122"/>
            <a:ext cx="1270055" cy="14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65A3E5-46F3-42E4-AB7E-888D974FD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33" y="5255088"/>
            <a:ext cx="221400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207" y="5388741"/>
            <a:ext cx="3341252" cy="120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51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Hypotonické</a:t>
            </a:r>
          </a:p>
          <a:p>
            <a:pPr lvl="1"/>
            <a:r>
              <a:rPr lang="cs-CZ" dirty="0"/>
              <a:t>Osmolalita činí 250 nebo méně </a:t>
            </a:r>
            <a:r>
              <a:rPr lang="cs-CZ" dirty="0" err="1"/>
              <a:t>miliosmolů</a:t>
            </a:r>
            <a:r>
              <a:rPr lang="cs-CZ" dirty="0"/>
              <a:t> v 1 l nápoje připraveného ke spotřebě</a:t>
            </a:r>
          </a:p>
          <a:p>
            <a:pPr lvl="1"/>
            <a:r>
              <a:rPr lang="cs-CZ" dirty="0"/>
              <a:t>Při tělesné zátěži </a:t>
            </a:r>
          </a:p>
          <a:p>
            <a:r>
              <a:rPr lang="cs-CZ" b="1" dirty="0">
                <a:solidFill>
                  <a:srgbClr val="FF0000"/>
                </a:solidFill>
              </a:rPr>
              <a:t>Isotonické</a:t>
            </a:r>
          </a:p>
          <a:p>
            <a:pPr lvl="1"/>
            <a:r>
              <a:rPr lang="cs-CZ" dirty="0"/>
              <a:t>Osmolalita činí 290 +- 15 </a:t>
            </a:r>
            <a:r>
              <a:rPr lang="cs-CZ" dirty="0" err="1"/>
              <a:t>miliosmolů</a:t>
            </a:r>
            <a:r>
              <a:rPr lang="cs-CZ" dirty="0"/>
              <a:t> v 1 l nápoje připraveného ke spotřebě</a:t>
            </a:r>
          </a:p>
          <a:p>
            <a:pPr lvl="1"/>
            <a:r>
              <a:rPr lang="cs-CZ" dirty="0"/>
              <a:t>Osmolalita stejná jako krev</a:t>
            </a:r>
          </a:p>
          <a:p>
            <a:pPr lvl="1"/>
            <a:r>
              <a:rPr lang="cs-CZ" dirty="0"/>
              <a:t>V regenerační fázi po fyzickém výkonu</a:t>
            </a:r>
          </a:p>
          <a:p>
            <a:r>
              <a:rPr lang="cs-CZ" b="1" dirty="0">
                <a:solidFill>
                  <a:srgbClr val="FF0000"/>
                </a:solidFill>
              </a:rPr>
              <a:t>Hypertonické</a:t>
            </a:r>
          </a:p>
          <a:p>
            <a:pPr lvl="1"/>
            <a:r>
              <a:rPr lang="cs-CZ" dirty="0"/>
              <a:t>Osmolalita činí 340 nebo více </a:t>
            </a:r>
            <a:r>
              <a:rPr lang="cs-CZ" dirty="0" err="1"/>
              <a:t>miliosmolů</a:t>
            </a:r>
            <a:r>
              <a:rPr lang="cs-CZ" dirty="0"/>
              <a:t> v 1 l nápoje připraveného ke spotřebě</a:t>
            </a:r>
          </a:p>
          <a:p>
            <a:pPr lvl="1"/>
            <a:r>
              <a:rPr lang="cs-CZ" dirty="0"/>
              <a:t>Léčebné účely (nitrožilně)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A76CF09-9193-4D19-9BA0-57568FA45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19" y="-50984"/>
            <a:ext cx="2349646" cy="182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431321" y="6106971"/>
            <a:ext cx="8528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osmolalita</a:t>
            </a:r>
            <a:r>
              <a:rPr lang="cs-CZ" i="1" dirty="0"/>
              <a:t> - látkové množství osmoticky aktivních částic rozpuštěných v kg vody </a:t>
            </a:r>
          </a:p>
        </p:txBody>
      </p:sp>
    </p:spTree>
    <p:extLst>
      <p:ext uri="{BB962C8B-B14F-4D97-AF65-F5344CB8AC3E}">
        <p14:creationId xmlns:p14="http://schemas.microsoft.com/office/powerpoint/2010/main" val="18693805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404731"/>
            <a:ext cx="8270801" cy="4699037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Minerální látky</a:t>
            </a:r>
          </a:p>
          <a:p>
            <a:pPr lvl="1"/>
            <a:r>
              <a:rPr lang="cs-CZ" dirty="0"/>
              <a:t>Sodík</a:t>
            </a:r>
          </a:p>
          <a:p>
            <a:pPr lvl="1"/>
            <a:r>
              <a:rPr lang="cs-CZ" dirty="0"/>
              <a:t>Draslík</a:t>
            </a:r>
          </a:p>
          <a:p>
            <a:pPr lvl="1"/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Hořčík</a:t>
            </a:r>
            <a:r>
              <a:rPr lang="cs-CZ" dirty="0"/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Energetický zdroj</a:t>
            </a:r>
          </a:p>
          <a:p>
            <a:pPr lvl="1"/>
            <a:r>
              <a:rPr lang="cs-CZ" dirty="0"/>
              <a:t>Glukóza</a:t>
            </a:r>
          </a:p>
          <a:p>
            <a:pPr lvl="1"/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Sacharóza</a:t>
            </a:r>
          </a:p>
          <a:p>
            <a:r>
              <a:rPr lang="cs-CZ" dirty="0"/>
              <a:t>Vitaminy, vápník, stopové prvky </a:t>
            </a:r>
            <a:r>
              <a:rPr lang="cs-CZ" dirty="0">
                <a:sym typeface="Wingdings" panose="05000000000000000000" pitchFamily="2" charset="2"/>
              </a:rPr>
              <a:t> nemají opodstatnění </a:t>
            </a:r>
            <a:endParaRPr lang="cs-CZ" dirty="0"/>
          </a:p>
        </p:txBody>
      </p:sp>
      <p:pic>
        <p:nvPicPr>
          <p:cNvPr id="1028" name="Picture 4" descr="Výsledek obrázku pro draslík">
            <a:extLst>
              <a:ext uri="{FF2B5EF4-FFF2-40B4-BE49-F238E27FC236}">
                <a16:creationId xmlns:a16="http://schemas.microsoft.com/office/drawing/2014/main" id="{DCF451DF-EF46-4485-AEA1-546923FC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09" y="1493520"/>
            <a:ext cx="23328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ek obrázku pro natrium">
            <a:extLst>
              <a:ext uri="{FF2B5EF4-FFF2-40B4-BE49-F238E27FC236}">
                <a16:creationId xmlns:a16="http://schemas.microsoft.com/office/drawing/2014/main" id="{0C7E0272-60F3-4970-A116-6E9AB415E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6"/>
          <a:stretch/>
        </p:blipFill>
        <p:spPr bwMode="auto">
          <a:xfrm>
            <a:off x="6041950" y="225671"/>
            <a:ext cx="2857500" cy="1537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ýsledek obrázku pro vitamins">
            <a:extLst>
              <a:ext uri="{FF2B5EF4-FFF2-40B4-BE49-F238E27FC236}">
                <a16:creationId xmlns:a16="http://schemas.microsoft.com/office/drawing/2014/main" id="{1D1E2E0B-92F0-4BB5-B555-8DBB86C5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58" y="5068366"/>
            <a:ext cx="3874392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ýsledek obrázku pro magnesium">
            <a:extLst>
              <a:ext uri="{FF2B5EF4-FFF2-40B4-BE49-F238E27FC236}">
                <a16:creationId xmlns:a16="http://schemas.microsoft.com/office/drawing/2014/main" id="{43CF4663-3BDF-4807-97E9-B861A0A0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971" y="2302121"/>
            <a:ext cx="1784558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90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Minerální látky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Zdroj elektrolytů</a:t>
            </a:r>
          </a:p>
          <a:p>
            <a:r>
              <a:rPr lang="cs-CZ" dirty="0"/>
              <a:t>Sodík a draslík</a:t>
            </a:r>
          </a:p>
          <a:p>
            <a:pPr lvl="1"/>
            <a:r>
              <a:rPr lang="cs-CZ" dirty="0"/>
              <a:t>Před a při výkonu 3–4:1</a:t>
            </a:r>
          </a:p>
          <a:p>
            <a:pPr lvl="1"/>
            <a:r>
              <a:rPr lang="cs-CZ" dirty="0"/>
              <a:t>Po výkonu 1:3–4 </a:t>
            </a:r>
          </a:p>
          <a:p>
            <a:pPr lvl="1"/>
            <a:r>
              <a:rPr lang="cs-CZ" dirty="0"/>
              <a:t>Na </a:t>
            </a:r>
            <a:r>
              <a:rPr lang="cs-CZ" dirty="0" err="1"/>
              <a:t>opt</a:t>
            </a:r>
            <a:r>
              <a:rPr lang="cs-CZ" dirty="0"/>
              <a:t>. 400–500 mg</a:t>
            </a:r>
            <a:r>
              <a:rPr lang="cs-CZ"/>
              <a:t>/l, </a:t>
            </a:r>
            <a:r>
              <a:rPr lang="cs-CZ" dirty="0"/>
              <a:t>max. 800 mg/l</a:t>
            </a:r>
          </a:p>
          <a:p>
            <a:pPr lvl="1"/>
            <a:r>
              <a:rPr lang="cs-CZ" dirty="0"/>
              <a:t>K max. 225 mg/l </a:t>
            </a:r>
          </a:p>
          <a:p>
            <a:r>
              <a:rPr lang="cs-CZ" dirty="0"/>
              <a:t>Hořčík </a:t>
            </a:r>
          </a:p>
          <a:p>
            <a:pPr lvl="1"/>
            <a:r>
              <a:rPr lang="cs-CZ" dirty="0"/>
              <a:t>Tlumivé sedativní účinky </a:t>
            </a:r>
            <a:r>
              <a:rPr lang="cs-CZ" dirty="0">
                <a:sym typeface="Wingdings" panose="05000000000000000000" pitchFamily="2" charset="2"/>
              </a:rPr>
              <a:t> snížení výkonu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Doplnění až po sportovním výkonu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Max. 100 mg/l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351488-5695-4119-8A0F-9F0BCCFA6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27" y="365127"/>
            <a:ext cx="1714286" cy="22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615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Před výkonem</a:t>
            </a:r>
          </a:p>
          <a:p>
            <a:pPr lvl="1"/>
            <a:r>
              <a:rPr lang="cs-CZ" dirty="0"/>
              <a:t>60-90 min před cca 250-500 ml iontového nápoje </a:t>
            </a:r>
            <a:r>
              <a:rPr lang="cs-CZ" dirty="0">
                <a:sym typeface="Wingdings" panose="05000000000000000000" pitchFamily="2" charset="2"/>
              </a:rPr>
              <a:t> čas na vyloučení přebytku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Během výkonu</a:t>
            </a:r>
          </a:p>
          <a:p>
            <a:pPr lvl="1"/>
            <a:r>
              <a:rPr lang="cs-CZ" dirty="0"/>
              <a:t>Max. 800 ml za hodinu rozdělit na menší dávky 150-200 ml</a:t>
            </a:r>
          </a:p>
          <a:p>
            <a:r>
              <a:rPr lang="cs-CZ" b="1" dirty="0">
                <a:solidFill>
                  <a:srgbClr val="FF0000"/>
                </a:solidFill>
              </a:rPr>
              <a:t>Po výkonu</a:t>
            </a:r>
          </a:p>
          <a:p>
            <a:pPr lvl="1"/>
            <a:r>
              <a:rPr lang="cs-CZ" dirty="0"/>
              <a:t>Ihned po výkonu častěji v malých dávkách</a:t>
            </a:r>
          </a:p>
          <a:p>
            <a:pPr lvl="1"/>
            <a:r>
              <a:rPr lang="cs-CZ" dirty="0"/>
              <a:t>Do 2 hodin: ledový čaj, minerální vody (např. Magnesia pro prevenci křečí), zředěný 100% džus 1:1, nealkoholické pivo</a:t>
            </a:r>
          </a:p>
          <a:p>
            <a:pPr lvl="1"/>
            <a:r>
              <a:rPr lang="cs-CZ" dirty="0"/>
              <a:t>Ne černá káva, mléko</a:t>
            </a:r>
          </a:p>
        </p:txBody>
      </p:sp>
      <p:pic>
        <p:nvPicPr>
          <p:cNvPr id="4098" name="Picture 2" descr="Výsledek obrázku pro recommendation">
            <a:extLst>
              <a:ext uri="{FF2B5EF4-FFF2-40B4-BE49-F238E27FC236}">
                <a16:creationId xmlns:a16="http://schemas.microsoft.com/office/drawing/2014/main" id="{3C4BEC8C-706A-4C2F-9B7B-F7DE9FD3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15" y="345441"/>
            <a:ext cx="2218035" cy="14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34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92726" y="274638"/>
            <a:ext cx="7994073" cy="850900"/>
          </a:xfrm>
        </p:spPr>
        <p:txBody>
          <a:bodyPr/>
          <a:lstStyle/>
          <a:p>
            <a:pPr eaLnBrk="1" hangingPunct="1"/>
            <a:r>
              <a:rPr lang="cs-CZ" altLang="cs-CZ" sz="4800" b="1" dirty="0">
                <a:solidFill>
                  <a:schemeClr val="tx1"/>
                </a:solidFill>
              </a:rPr>
              <a:t>Síra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326582" cy="54006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>
                <a:solidFill>
                  <a:srgbClr val="0066FF"/>
                </a:solidFill>
              </a:rPr>
              <a:t>Funkce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Hlavně sirné aminokyseliny (</a:t>
            </a:r>
            <a:r>
              <a:rPr lang="cs-CZ" altLang="cs-CZ" sz="2400" dirty="0" err="1"/>
              <a:t>CySH</a:t>
            </a:r>
            <a:r>
              <a:rPr lang="cs-CZ" altLang="cs-CZ" sz="2400" dirty="0"/>
              <a:t>; </a:t>
            </a:r>
            <a:r>
              <a:rPr lang="cs-CZ" altLang="cs-CZ" sz="2400" dirty="0" err="1"/>
              <a:t>CySS</a:t>
            </a:r>
            <a:r>
              <a:rPr lang="cs-CZ" altLang="cs-CZ" sz="2400" dirty="0"/>
              <a:t>) a jejich peptidy (</a:t>
            </a:r>
            <a:r>
              <a:rPr lang="cs-CZ" altLang="cs-CZ" sz="2400" dirty="0" err="1"/>
              <a:t>glutathion</a:t>
            </a:r>
            <a:r>
              <a:rPr lang="cs-CZ" altLang="cs-CZ" sz="2400" dirty="0"/>
              <a:t> …)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Koenzym 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Thiamin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dirty="0" err="1"/>
              <a:t>Síra</a:t>
            </a:r>
            <a:r>
              <a:rPr lang="en-GB" altLang="cs-CZ" sz="2400" dirty="0"/>
              <a:t> je v </a:t>
            </a:r>
            <a:r>
              <a:rPr lang="en-GB" altLang="cs-CZ" sz="2400" dirty="0" err="1"/>
              <a:t>lidském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zastoupena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aminokyselinách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cysteinu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methioninu</a:t>
            </a:r>
            <a:r>
              <a:rPr lang="en-GB" altLang="cs-CZ" sz="2400" b="1" dirty="0"/>
              <a:t>.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Vyskytuje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především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pojivových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tkáních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zejména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chrupavce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S</a:t>
            </a:r>
            <a:r>
              <a:rPr lang="en-GB" altLang="cs-CZ" sz="2400" dirty="0" err="1"/>
              <a:t>oučást</a:t>
            </a:r>
            <a:r>
              <a:rPr lang="en-GB" altLang="cs-CZ" sz="2400" b="1" dirty="0"/>
              <a:t>  </a:t>
            </a:r>
            <a:r>
              <a:rPr lang="en-GB" altLang="cs-CZ" sz="2400" b="1" dirty="0" err="1"/>
              <a:t>glutathionu</a:t>
            </a:r>
            <a:r>
              <a:rPr lang="cs-CZ" altLang="cs-CZ" sz="2400" b="1" dirty="0"/>
              <a:t> </a:t>
            </a:r>
            <a:r>
              <a:rPr lang="cs-CZ" altLang="cs-CZ" sz="2400" dirty="0"/>
              <a:t>(</a:t>
            </a:r>
            <a:r>
              <a:rPr lang="en-GB" altLang="cs-CZ" sz="2400" dirty="0" err="1"/>
              <a:t>schopnost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organismu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detoxikovat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cizorodé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látky</a:t>
            </a:r>
            <a:r>
              <a:rPr lang="cs-CZ" altLang="cs-CZ" sz="2400" dirty="0"/>
              <a:t>)</a:t>
            </a:r>
            <a:r>
              <a:rPr lang="en-GB" altLang="cs-CZ" sz="2400" dirty="0"/>
              <a:t>.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>
                <a:solidFill>
                  <a:srgbClr val="00CC00"/>
                </a:solidFill>
                <a:cs typeface="Arial" panose="020B0604020202020204" pitchFamily="34" charset="0"/>
              </a:rPr>
              <a:t>Potřeba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Do 1 g / den  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Denní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příjem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odhadován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b="1" dirty="0"/>
              <a:t> 0.5 - 1 g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35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SÍRA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91" y="1288474"/>
            <a:ext cx="8631382" cy="523615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>
                <a:solidFill>
                  <a:srgbClr val="FF9900"/>
                </a:solidFill>
                <a:cs typeface="Arial" panose="020B0604020202020204" pitchFamily="34" charset="0"/>
              </a:rPr>
              <a:t>Zdroje v potravě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B</a:t>
            </a:r>
            <a:r>
              <a:rPr lang="en-GB" altLang="cs-CZ" sz="2400"/>
              <a:t>ílkoviny živočišného i rostlinného původu </a:t>
            </a:r>
            <a:r>
              <a:rPr lang="cs-CZ" altLang="cs-CZ" sz="2400">
                <a:cs typeface="Arial" panose="020B0604020202020204" pitchFamily="34" charset="0"/>
              </a:rPr>
              <a:t>bohaté na sirné aminokyseliny – maso, mléko, obiloviny</a:t>
            </a:r>
            <a:r>
              <a:rPr lang="en-GB" altLang="cs-CZ" sz="2400"/>
              <a:t>. </a:t>
            </a: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/>
              <a:t>Významným zdrojem</a:t>
            </a:r>
            <a:r>
              <a:rPr lang="cs-CZ" altLang="cs-CZ" sz="2400"/>
              <a:t>: </a:t>
            </a:r>
            <a:r>
              <a:rPr lang="en-GB" altLang="cs-CZ" sz="2400" b="1"/>
              <a:t>vejce a mléčné výrobky (sýry).</a:t>
            </a:r>
            <a:r>
              <a:rPr lang="en-GB" altLang="cs-CZ" sz="2400"/>
              <a:t> </a:t>
            </a: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4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b="1"/>
              <a:t>Deficience síry</a:t>
            </a:r>
            <a:r>
              <a:rPr lang="en-GB" altLang="cs-CZ" sz="2400"/>
              <a:t> se u člověka nevyskytuje, také onemocnění z nadbytku v potravě nepřichází v úvahu. Toxické pro člověka jsou anorganické oxidované sloučeniny síry.</a:t>
            </a: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b="1">
              <a:solidFill>
                <a:srgbClr val="CC33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>
                <a:solidFill>
                  <a:srgbClr val="CC3300"/>
                </a:solidFill>
                <a:cs typeface="Arial" panose="020B0604020202020204" pitchFamily="34" charset="0"/>
              </a:rPr>
              <a:t>Vstřebatelnost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AK - velmi dobrá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Sulfáty – obtížně vstřebatelné</a:t>
            </a:r>
          </a:p>
        </p:txBody>
      </p:sp>
    </p:spTree>
    <p:extLst>
      <p:ext uri="{BB962C8B-B14F-4D97-AF65-F5344CB8AC3E}">
        <p14:creationId xmlns:p14="http://schemas.microsoft.com/office/powerpoint/2010/main" val="7408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cs-CZ" sz="4400" dirty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Minerální látky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 err="1"/>
              <a:t>Makroprvky</a:t>
            </a:r>
            <a:r>
              <a:rPr lang="cs-CZ" altLang="cs-CZ" sz="2800" dirty="0"/>
              <a:t>: látky, které potřebujeme ve větším množství (g, mg)</a:t>
            </a:r>
          </a:p>
          <a:p>
            <a:pPr lvl="1" eaLnBrk="1" hangingPunct="1"/>
            <a:r>
              <a:rPr lang="cs-CZ" altLang="cs-CZ" sz="2400" u="sng" dirty="0"/>
              <a:t>Vápník:</a:t>
            </a:r>
            <a:r>
              <a:rPr lang="cs-CZ" altLang="cs-CZ" sz="2400" dirty="0"/>
              <a:t> 90 % v  kostech a zubech</a:t>
            </a:r>
          </a:p>
          <a:p>
            <a:pPr lvl="2" eaLnBrk="1" hangingPunct="1"/>
            <a:r>
              <a:rPr lang="cs-CZ" altLang="cs-CZ" sz="2200" dirty="0"/>
              <a:t>Nedostatek: osteoporóza nebo osteomalacie </a:t>
            </a:r>
            <a:br>
              <a:rPr lang="cs-CZ" altLang="cs-CZ" sz="2200" dirty="0"/>
            </a:br>
            <a:r>
              <a:rPr lang="cs-CZ" altLang="cs-CZ" sz="2200" dirty="0"/>
              <a:t>v dospělosti, u dětí zhoršená mineralizace kostí a porucha růstu</a:t>
            </a:r>
          </a:p>
          <a:p>
            <a:pPr lvl="1" eaLnBrk="1" hangingPunct="1"/>
            <a:r>
              <a:rPr lang="cs-CZ" altLang="cs-CZ" sz="2400" u="sng" dirty="0"/>
              <a:t>Fosfor:</a:t>
            </a:r>
            <a:r>
              <a:rPr lang="cs-CZ" altLang="cs-CZ" sz="2400" dirty="0"/>
              <a:t> ovlivňuje ukládání vápníku do kostí, je nutný správný poměr!! </a:t>
            </a:r>
          </a:p>
          <a:p>
            <a:pPr lvl="2" eaLnBrk="1" hangingPunct="1"/>
            <a:r>
              <a:rPr lang="cs-CZ" altLang="cs-CZ" sz="2200" dirty="0"/>
              <a:t>Nadbytek: odebírání vápníku z kostí!!</a:t>
            </a:r>
          </a:p>
          <a:p>
            <a:pPr lvl="1" eaLnBrk="1" hangingPunct="1"/>
            <a:r>
              <a:rPr lang="cs-CZ" altLang="cs-CZ" sz="2400" u="sng" dirty="0"/>
              <a:t>Draslík:</a:t>
            </a:r>
            <a:r>
              <a:rPr lang="cs-CZ" altLang="cs-CZ" sz="2400" dirty="0"/>
              <a:t> správná funkce nervové soustavy, srdeční činnost, regulace krevního tlaku</a:t>
            </a:r>
          </a:p>
          <a:p>
            <a:pPr lvl="2" eaLnBrk="1" hangingPunct="1">
              <a:buFontTx/>
              <a:buNone/>
            </a:pPr>
            <a:endParaRPr lang="cs-CZ" altLang="cs-CZ" sz="2200" dirty="0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FF505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360363" cy="6858000"/>
          </a:xfrm>
          <a:prstGeom prst="rect">
            <a:avLst/>
          </a:prstGeom>
          <a:solidFill>
            <a:srgbClr val="FF5050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33375"/>
            <a:ext cx="1885950" cy="1171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757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Chlor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330036"/>
            <a:ext cx="8594650" cy="50153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Jako Cl</a:t>
            </a:r>
            <a:r>
              <a:rPr lang="cs-CZ" altLang="cs-CZ" baseline="30000" dirty="0"/>
              <a:t>-</a:t>
            </a:r>
            <a:r>
              <a:rPr lang="cs-CZ" altLang="cs-CZ" sz="2400" baseline="30000" dirty="0"/>
              <a:t>  </a:t>
            </a:r>
            <a:r>
              <a:rPr lang="cs-CZ" altLang="cs-CZ" sz="2400" dirty="0"/>
              <a:t>- hlavně </a:t>
            </a:r>
            <a:r>
              <a:rPr lang="cs-CZ" altLang="cs-CZ" sz="2400" dirty="0" err="1"/>
              <a:t>KCl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NaCl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>
                <a:solidFill>
                  <a:srgbClr val="0066FF"/>
                </a:solidFill>
              </a:rPr>
              <a:t>Funkce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Fyziologické působení spolu s K a 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Tvorba </a:t>
            </a:r>
            <a:r>
              <a:rPr lang="cs-CZ" altLang="cs-CZ" sz="2400" dirty="0" err="1"/>
              <a:t>HCl</a:t>
            </a:r>
            <a:r>
              <a:rPr lang="cs-CZ" altLang="cs-CZ" sz="2400" dirty="0"/>
              <a:t> v žaludku, úprava pH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>
                <a:solidFill>
                  <a:srgbClr val="00CC00"/>
                </a:solidFill>
                <a:cs typeface="Arial" panose="020B0604020202020204" pitchFamily="34" charset="0"/>
              </a:rPr>
              <a:t>Potřeba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Asi 8 g (jako </a:t>
            </a:r>
            <a:r>
              <a:rPr lang="cs-CZ" altLang="cs-CZ" sz="2400" dirty="0" err="1">
                <a:cs typeface="Arial" panose="020B0604020202020204" pitchFamily="34" charset="0"/>
              </a:rPr>
              <a:t>NaCl</a:t>
            </a:r>
            <a:r>
              <a:rPr lang="cs-CZ" altLang="cs-CZ" sz="2400" dirty="0">
                <a:cs typeface="Arial" panose="020B0604020202020204" pitchFamily="34" charset="0"/>
              </a:rPr>
              <a:t>) / den , DDD chloridy 800 mg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>
                <a:solidFill>
                  <a:srgbClr val="FF9900"/>
                </a:solidFill>
                <a:cs typeface="Arial" panose="020B0604020202020204" pitchFamily="34" charset="0"/>
              </a:rPr>
              <a:t>Zdroje v potravě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Hlavně </a:t>
            </a:r>
            <a:r>
              <a:rPr lang="cs-CZ" altLang="cs-CZ" sz="2400" dirty="0" err="1">
                <a:cs typeface="Arial" panose="020B0604020202020204" pitchFamily="34" charset="0"/>
              </a:rPr>
              <a:t>NaCl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>
                <a:solidFill>
                  <a:srgbClr val="CC3300"/>
                </a:solidFill>
                <a:cs typeface="Arial" panose="020B0604020202020204" pitchFamily="34" charset="0"/>
              </a:rPr>
              <a:t>Vstřebatelnost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Velmi dobrá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774395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65018" y="39932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FF3300"/>
                </a:solidFill>
              </a:rPr>
              <a:t>MIKROELEMENTY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964" y="1440873"/>
            <a:ext cx="8686800" cy="514003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0066FF"/>
                </a:solidFill>
              </a:rPr>
              <a:t>Biokatalyzátory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	aktivátory enzymů, </a:t>
            </a:r>
            <a:r>
              <a:rPr lang="cs-CZ" altLang="cs-CZ" dirty="0" err="1"/>
              <a:t>kofaktory</a:t>
            </a:r>
            <a:r>
              <a:rPr lang="cs-CZ" altLang="cs-CZ" dirty="0"/>
              <a:t>, porfyriny, </a:t>
            </a:r>
            <a:r>
              <a:rPr lang="cs-CZ" altLang="cs-CZ" dirty="0" err="1"/>
              <a:t>metaloproteiny</a:t>
            </a:r>
            <a:r>
              <a:rPr lang="cs-CZ" altLang="cs-CZ" dirty="0"/>
              <a:t> …..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A50021"/>
                </a:solidFill>
              </a:rPr>
              <a:t>Koncentrace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	esenciální </a:t>
            </a:r>
            <a:r>
              <a:rPr lang="cs-CZ" altLang="cs-CZ" dirty="0">
                <a:cs typeface="Arial" panose="020B0604020202020204" pitchFamily="34" charset="0"/>
              </a:rPr>
              <a:t>→  toxické  (u většiny)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CC00FF"/>
                </a:solidFill>
                <a:cs typeface="Arial" panose="020B0604020202020204" pitchFamily="34" charset="0"/>
              </a:rPr>
              <a:t>Toxické prvky</a:t>
            </a:r>
          </a:p>
          <a:p>
            <a:pPr eaLnBrk="1" hangingPunct="1">
              <a:buFontTx/>
              <a:buNone/>
            </a:pPr>
            <a:r>
              <a:rPr lang="cs-CZ" altLang="cs-CZ" dirty="0" err="1">
                <a:cs typeface="Arial" panose="020B0604020202020204" pitchFamily="34" charset="0"/>
              </a:rPr>
              <a:t>Pb</a:t>
            </a:r>
            <a:r>
              <a:rPr lang="cs-CZ" altLang="cs-CZ" dirty="0">
                <a:cs typeface="Arial" panose="020B0604020202020204" pitchFamily="34" charset="0"/>
              </a:rPr>
              <a:t>, Cd, </a:t>
            </a:r>
            <a:r>
              <a:rPr lang="cs-CZ" altLang="cs-CZ" dirty="0" err="1">
                <a:cs typeface="Arial" panose="020B0604020202020204" pitchFamily="34" charset="0"/>
              </a:rPr>
              <a:t>Hg</a:t>
            </a:r>
            <a:r>
              <a:rPr lang="cs-CZ" altLang="cs-CZ" dirty="0">
                <a:cs typeface="Arial" panose="020B0604020202020204" pitchFamily="34" charset="0"/>
              </a:rPr>
              <a:t>, (As)</a:t>
            </a:r>
          </a:p>
        </p:txBody>
      </p:sp>
    </p:spTree>
    <p:extLst>
      <p:ext uri="{BB962C8B-B14F-4D97-AF65-F5344CB8AC3E}">
        <p14:creationId xmlns:p14="http://schemas.microsoft.com/office/powerpoint/2010/main" val="1217048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1673" y="429491"/>
            <a:ext cx="8603672" cy="64285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000" b="1" dirty="0">
                <a:solidFill>
                  <a:srgbClr val="0066FF"/>
                </a:solidFill>
              </a:rPr>
              <a:t>     Obsah v potravinách a využitelnost  -  vliv</a:t>
            </a:r>
          </a:p>
          <a:p>
            <a:pPr eaLnBrk="1" hangingPunct="1"/>
            <a:r>
              <a:rPr lang="cs-CZ" altLang="cs-CZ" sz="2800" dirty="0"/>
              <a:t>Biologické formy - využitelnost</a:t>
            </a:r>
          </a:p>
          <a:p>
            <a:pPr eaLnBrk="1" hangingPunct="1"/>
            <a:r>
              <a:rPr lang="cs-CZ" altLang="cs-CZ" sz="2800" dirty="0"/>
              <a:t>Druhu potraviny – biologické formy</a:t>
            </a:r>
          </a:p>
          <a:p>
            <a:pPr eaLnBrk="1" hangingPunct="1"/>
            <a:r>
              <a:rPr lang="cs-CZ" altLang="cs-CZ" sz="2800" dirty="0"/>
              <a:t>Lokality a klimatu</a:t>
            </a:r>
          </a:p>
          <a:p>
            <a:pPr eaLnBrk="1" hangingPunct="1"/>
            <a:r>
              <a:rPr lang="cs-CZ" altLang="cs-CZ" sz="2800" dirty="0"/>
              <a:t>Výživy – využitelnost</a:t>
            </a:r>
          </a:p>
          <a:p>
            <a:pPr eaLnBrk="1" hangingPunct="1"/>
            <a:r>
              <a:rPr lang="cs-CZ" altLang="cs-CZ" sz="2800" dirty="0"/>
              <a:t>Technologie</a:t>
            </a:r>
          </a:p>
          <a:p>
            <a:pPr eaLnBrk="1" hangingPunct="1"/>
            <a:r>
              <a:rPr lang="cs-CZ" altLang="cs-CZ" sz="2800" dirty="0"/>
              <a:t>Kontaminace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A50021"/>
                </a:solidFill>
              </a:rPr>
              <a:t>Výběr prvků</a:t>
            </a:r>
          </a:p>
          <a:p>
            <a:pPr eaLnBrk="1" hangingPunct="1"/>
            <a:r>
              <a:rPr lang="cs-CZ" altLang="cs-CZ" sz="2800" dirty="0"/>
              <a:t>Známa biologická funkce</a:t>
            </a:r>
          </a:p>
          <a:p>
            <a:pPr eaLnBrk="1" hangingPunct="1"/>
            <a:r>
              <a:rPr lang="cs-CZ" altLang="cs-CZ" sz="2800" dirty="0"/>
              <a:t>Známa potřeba</a:t>
            </a:r>
          </a:p>
          <a:p>
            <a:pPr eaLnBrk="1" hangingPunct="1"/>
            <a:r>
              <a:rPr lang="cs-CZ" altLang="cs-CZ" sz="2800" dirty="0"/>
              <a:t>Známy projevy deficience</a:t>
            </a:r>
          </a:p>
          <a:p>
            <a:pPr eaLnBrk="1" hangingPunct="1"/>
            <a:r>
              <a:rPr lang="cs-CZ" altLang="cs-CZ" sz="2800" dirty="0"/>
              <a:t>U kterých mohou být výživové problémy</a:t>
            </a:r>
          </a:p>
        </p:txBody>
      </p:sp>
    </p:spTree>
    <p:extLst>
      <p:ext uri="{BB962C8B-B14F-4D97-AF65-F5344CB8AC3E}">
        <p14:creationId xmlns:p14="http://schemas.microsoft.com/office/powerpoint/2010/main" val="622406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S</a:t>
            </a:r>
            <a:r>
              <a:rPr lang="en-GB" altLang="cs-CZ" b="1"/>
              <a:t>topové prvky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345" y="1491781"/>
            <a:ext cx="8456105" cy="4699037"/>
          </a:xfrm>
        </p:spPr>
        <p:txBody>
          <a:bodyPr/>
          <a:lstStyle/>
          <a:p>
            <a:pPr eaLnBrk="1" hangingPunct="1"/>
            <a:r>
              <a:rPr lang="en-GB" altLang="cs-CZ" dirty="0"/>
              <a:t>V </a:t>
            </a:r>
            <a:r>
              <a:rPr lang="en-GB" altLang="cs-CZ" dirty="0" err="1"/>
              <a:t>řádově</a:t>
            </a:r>
            <a:r>
              <a:rPr lang="en-GB" altLang="cs-CZ" dirty="0"/>
              <a:t> </a:t>
            </a:r>
            <a:r>
              <a:rPr lang="en-GB" altLang="cs-CZ" dirty="0" err="1"/>
              <a:t>nižších</a:t>
            </a:r>
            <a:r>
              <a:rPr lang="en-GB" altLang="cs-CZ" dirty="0"/>
              <a:t> </a:t>
            </a:r>
            <a:r>
              <a:rPr lang="en-GB" altLang="cs-CZ" dirty="0" err="1"/>
              <a:t>koncentracích</a:t>
            </a:r>
            <a:r>
              <a:rPr lang="en-GB" altLang="cs-CZ" dirty="0"/>
              <a:t> </a:t>
            </a:r>
            <a:r>
              <a:rPr lang="en-GB" altLang="cs-CZ" dirty="0" err="1"/>
              <a:t>než</a:t>
            </a:r>
            <a:r>
              <a:rPr lang="en-GB" altLang="cs-CZ" dirty="0"/>
              <a:t> </a:t>
            </a:r>
            <a:r>
              <a:rPr lang="en-GB" altLang="cs-CZ" dirty="0" err="1"/>
              <a:t>hlavní</a:t>
            </a:r>
            <a:r>
              <a:rPr lang="en-GB" altLang="cs-CZ" dirty="0"/>
              <a:t> </a:t>
            </a:r>
            <a:r>
              <a:rPr lang="en-GB" altLang="cs-CZ" dirty="0" err="1"/>
              <a:t>minerální</a:t>
            </a:r>
            <a:r>
              <a:rPr lang="en-GB" altLang="cs-CZ" dirty="0"/>
              <a:t> </a:t>
            </a:r>
            <a:r>
              <a:rPr lang="en-GB" altLang="cs-CZ" dirty="0" err="1"/>
              <a:t>látky</a:t>
            </a:r>
            <a:endParaRPr lang="cs-CZ" altLang="cs-CZ" dirty="0"/>
          </a:p>
          <a:p>
            <a:pPr eaLnBrk="1" hangingPunct="1"/>
            <a:r>
              <a:rPr lang="en-GB" altLang="cs-CZ" dirty="0" err="1"/>
              <a:t>Nejvíce</a:t>
            </a:r>
            <a:r>
              <a:rPr lang="en-GB" altLang="cs-CZ" dirty="0"/>
              <a:t> je </a:t>
            </a:r>
            <a:r>
              <a:rPr lang="en-GB" altLang="cs-CZ" dirty="0" err="1"/>
              <a:t>železa</a:t>
            </a:r>
            <a:r>
              <a:rPr lang="en-GB" altLang="cs-CZ" dirty="0"/>
              <a:t> a </a:t>
            </a:r>
            <a:r>
              <a:rPr lang="en-GB" altLang="cs-CZ" dirty="0" err="1"/>
              <a:t>fluoru</a:t>
            </a:r>
            <a:r>
              <a:rPr lang="cs-CZ" altLang="cs-CZ" dirty="0"/>
              <a:t> (</a:t>
            </a:r>
            <a:r>
              <a:rPr lang="en-GB" altLang="cs-CZ" dirty="0" err="1"/>
              <a:t>obsah</a:t>
            </a:r>
            <a:r>
              <a:rPr lang="en-GB" altLang="cs-CZ" dirty="0"/>
              <a:t> se </a:t>
            </a:r>
            <a:r>
              <a:rPr lang="en-GB" altLang="cs-CZ" dirty="0" err="1"/>
              <a:t>pohybuje</a:t>
            </a:r>
            <a:r>
              <a:rPr lang="en-GB" altLang="cs-CZ" dirty="0"/>
              <a:t> v </a:t>
            </a:r>
            <a:r>
              <a:rPr lang="en-GB" altLang="cs-CZ" dirty="0" err="1"/>
              <a:t>gramech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/>
              <a:t>Nejméně </a:t>
            </a:r>
            <a:r>
              <a:rPr lang="en-GB" altLang="cs-CZ" dirty="0"/>
              <a:t>lithium, </a:t>
            </a:r>
            <a:r>
              <a:rPr lang="en-GB" altLang="cs-CZ" dirty="0" err="1"/>
              <a:t>chrom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</a:t>
            </a:r>
            <a:r>
              <a:rPr lang="en-GB" altLang="cs-CZ" dirty="0" err="1"/>
              <a:t>kobalt</a:t>
            </a:r>
            <a:r>
              <a:rPr lang="en-GB" altLang="cs-CZ" dirty="0"/>
              <a:t> </a:t>
            </a:r>
            <a:r>
              <a:rPr lang="cs-CZ" altLang="cs-CZ" dirty="0"/>
              <a:t>(</a:t>
            </a:r>
            <a:r>
              <a:rPr lang="en-GB" altLang="cs-CZ" dirty="0"/>
              <a:t>s </a:t>
            </a:r>
            <a:r>
              <a:rPr lang="en-GB" altLang="cs-CZ" dirty="0" err="1"/>
              <a:t>obsahem</a:t>
            </a:r>
            <a:r>
              <a:rPr lang="en-GB" altLang="cs-CZ" dirty="0"/>
              <a:t> </a:t>
            </a:r>
            <a:r>
              <a:rPr lang="en-GB" altLang="cs-CZ" dirty="0" err="1"/>
              <a:t>řádově</a:t>
            </a:r>
            <a:r>
              <a:rPr lang="en-GB" altLang="cs-CZ" dirty="0"/>
              <a:t> </a:t>
            </a:r>
            <a:r>
              <a:rPr lang="en-GB" altLang="cs-CZ" dirty="0" err="1"/>
              <a:t>miligramy</a:t>
            </a:r>
            <a:r>
              <a:rPr lang="en-GB" altLang="cs-CZ" dirty="0"/>
              <a:t> </a:t>
            </a:r>
            <a:r>
              <a:rPr lang="en-GB" altLang="cs-CZ" dirty="0" err="1"/>
              <a:t>až</a:t>
            </a:r>
            <a:r>
              <a:rPr lang="en-GB" altLang="cs-CZ" dirty="0"/>
              <a:t> </a:t>
            </a:r>
            <a:r>
              <a:rPr lang="en-GB" altLang="cs-CZ" dirty="0" err="1"/>
              <a:t>desetiny</a:t>
            </a:r>
            <a:r>
              <a:rPr lang="en-GB" altLang="cs-CZ" dirty="0"/>
              <a:t> </a:t>
            </a:r>
            <a:r>
              <a:rPr lang="en-GB" altLang="cs-CZ" dirty="0" err="1"/>
              <a:t>miligramů</a:t>
            </a:r>
            <a:r>
              <a:rPr lang="cs-CZ" alt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8241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35516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Železo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382" y="1117166"/>
            <a:ext cx="8686800" cy="574083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600" dirty="0"/>
              <a:t>Jako Fe</a:t>
            </a:r>
            <a:r>
              <a:rPr lang="cs-CZ" altLang="cs-CZ" sz="3600" baseline="30000" dirty="0"/>
              <a:t>2+</a:t>
            </a:r>
            <a:r>
              <a:rPr lang="cs-CZ" altLang="cs-CZ" sz="3600" dirty="0"/>
              <a:t>, Fe</a:t>
            </a:r>
            <a:r>
              <a:rPr lang="cs-CZ" altLang="cs-CZ" sz="3600" baseline="30000" dirty="0"/>
              <a:t>3+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N</a:t>
            </a:r>
            <a:r>
              <a:rPr lang="en-GB" altLang="cs-CZ" sz="2800" dirty="0" err="1"/>
              <a:t>ejhojnější</a:t>
            </a:r>
            <a:r>
              <a:rPr lang="cs-CZ" altLang="cs-CZ" sz="2800" dirty="0"/>
              <a:t> </a:t>
            </a:r>
            <a:r>
              <a:rPr lang="en-GB" altLang="cs-CZ" sz="2800" dirty="0" err="1"/>
              <a:t>stopový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prv</a:t>
            </a:r>
            <a:r>
              <a:rPr lang="cs-CZ" altLang="cs-CZ" sz="2800" dirty="0"/>
              <a:t>e</a:t>
            </a:r>
            <a:r>
              <a:rPr lang="en-GB" altLang="cs-CZ" sz="2800" dirty="0"/>
              <a:t>k</a:t>
            </a:r>
            <a:r>
              <a:rPr lang="cs-CZ" altLang="cs-CZ" sz="2800" dirty="0"/>
              <a:t> (</a:t>
            </a:r>
            <a:r>
              <a:rPr lang="en-GB" altLang="cs-CZ" sz="2800" dirty="0" err="1"/>
              <a:t>hlavní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minerál</a:t>
            </a:r>
            <a:r>
              <a:rPr lang="cs-CZ" altLang="cs-CZ" sz="2800" dirty="0"/>
              <a:t>)</a:t>
            </a:r>
            <a:r>
              <a:rPr lang="en-GB" altLang="cs-CZ" sz="2800" dirty="0"/>
              <a:t>. V </a:t>
            </a:r>
            <a:r>
              <a:rPr lang="en-GB" altLang="cs-CZ" sz="2800" dirty="0" err="1"/>
              <a:t>těle</a:t>
            </a:r>
            <a:r>
              <a:rPr lang="en-GB" altLang="cs-CZ" sz="2800" dirty="0"/>
              <a:t> je </a:t>
            </a:r>
            <a:r>
              <a:rPr lang="en-GB" altLang="cs-CZ" sz="2800" dirty="0" err="1"/>
              <a:t>přítomno</a:t>
            </a:r>
            <a:r>
              <a:rPr lang="en-GB" altLang="cs-CZ" sz="2800" dirty="0"/>
              <a:t> </a:t>
            </a:r>
            <a:r>
              <a:rPr lang="cs-CZ" altLang="cs-CZ" sz="2800" dirty="0"/>
              <a:t>3 - 5</a:t>
            </a:r>
            <a:r>
              <a:rPr lang="en-GB" altLang="cs-CZ" sz="2800" dirty="0"/>
              <a:t> g </a:t>
            </a:r>
            <a:r>
              <a:rPr lang="en-GB" altLang="cs-CZ" sz="2800" dirty="0" err="1"/>
              <a:t>železa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různé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formě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solidFill>
                  <a:srgbClr val="00CC00"/>
                </a:solidFill>
              </a:rPr>
              <a:t>Potřeba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Muži	</a:t>
            </a:r>
            <a:r>
              <a:rPr lang="en-US" altLang="cs-CZ" sz="2800" dirty="0">
                <a:cs typeface="Arial" panose="020B0604020202020204" pitchFamily="34" charset="0"/>
              </a:rPr>
              <a:t>~</a:t>
            </a:r>
            <a:r>
              <a:rPr lang="cs-CZ" altLang="cs-CZ" sz="2800" dirty="0">
                <a:cs typeface="Arial" panose="020B0604020202020204" pitchFamily="34" charset="0"/>
              </a:rPr>
              <a:t> 10 mg / den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Ženy	</a:t>
            </a:r>
            <a:r>
              <a:rPr lang="en-US" altLang="cs-CZ" sz="2800" dirty="0">
                <a:cs typeface="Arial" panose="020B0604020202020204" pitchFamily="34" charset="0"/>
              </a:rPr>
              <a:t>~</a:t>
            </a:r>
            <a:r>
              <a:rPr lang="cs-CZ" altLang="cs-CZ" sz="2800" dirty="0">
                <a:cs typeface="Arial" panose="020B0604020202020204" pitchFamily="34" charset="0"/>
              </a:rPr>
              <a:t> 15 mg / den                     DDD 14 mg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b="1" dirty="0" err="1"/>
              <a:t>Doporučená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denní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dávka</a:t>
            </a:r>
            <a:r>
              <a:rPr lang="en-GB" altLang="cs-CZ" sz="2800" dirty="0"/>
              <a:t> pro </a:t>
            </a:r>
            <a:r>
              <a:rPr lang="en-GB" altLang="cs-CZ" sz="2800" dirty="0" err="1"/>
              <a:t>dospělé</a:t>
            </a:r>
            <a:r>
              <a:rPr lang="en-GB" altLang="cs-CZ" sz="2800" dirty="0"/>
              <a:t> je 10-20mg/den v </a:t>
            </a:r>
            <a:r>
              <a:rPr lang="en-GB" altLang="cs-CZ" sz="2800" dirty="0" err="1"/>
              <a:t>závislosti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stavu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organismu</a:t>
            </a:r>
            <a:r>
              <a:rPr lang="en-GB" altLang="cs-CZ" sz="2800" dirty="0"/>
              <a:t>. </a:t>
            </a:r>
            <a:r>
              <a:rPr lang="en-GB" altLang="cs-CZ" sz="2800" dirty="0" err="1"/>
              <a:t>Ztráty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železa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jsou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poměrně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konstantní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činí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asi</a:t>
            </a:r>
            <a:r>
              <a:rPr lang="en-GB" altLang="cs-CZ" sz="2800" dirty="0"/>
              <a:t> 1 mg </a:t>
            </a:r>
            <a:r>
              <a:rPr lang="en-GB" altLang="cs-CZ" sz="2800" dirty="0" err="1"/>
              <a:t>denně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zvyšují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při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ztrátě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krve</a:t>
            </a:r>
            <a:r>
              <a:rPr lang="en-GB" altLang="cs-CZ" sz="2800" dirty="0"/>
              <a:t>, </a:t>
            </a:r>
            <a:r>
              <a:rPr lang="en-GB" altLang="cs-CZ" sz="2800" i="1" dirty="0" err="1"/>
              <a:t>například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během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menstruace</a:t>
            </a:r>
            <a:r>
              <a:rPr lang="en-GB" altLang="cs-CZ" sz="2800" i="1" dirty="0"/>
              <a:t> je </a:t>
            </a:r>
            <a:r>
              <a:rPr lang="en-GB" altLang="cs-CZ" sz="2800" i="1" dirty="0" err="1"/>
              <a:t>celková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ztráta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železa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až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přes</a:t>
            </a:r>
            <a:r>
              <a:rPr lang="en-GB" altLang="cs-CZ" sz="2800" i="1" dirty="0"/>
              <a:t> 20 mg</a:t>
            </a:r>
            <a:r>
              <a:rPr lang="en-GB" altLang="cs-CZ" sz="2800" dirty="0"/>
              <a:t>. </a:t>
            </a:r>
            <a:r>
              <a:rPr lang="en-GB" altLang="cs-CZ" sz="2800" dirty="0" err="1"/>
              <a:t>Zvýšenou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potřebu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železa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mají</a:t>
            </a:r>
            <a:r>
              <a:rPr lang="en-GB" altLang="cs-CZ" sz="2800" dirty="0"/>
              <a:t>  </a:t>
            </a:r>
            <a:r>
              <a:rPr lang="en-GB" altLang="cs-CZ" sz="2800" dirty="0" err="1"/>
              <a:t>těhotné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kojící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ženy</a:t>
            </a:r>
            <a:r>
              <a:rPr lang="en-GB" altLang="cs-CZ" sz="2800" dirty="0"/>
              <a:t> </a:t>
            </a:r>
            <a:r>
              <a:rPr lang="cs-CZ" altLang="cs-CZ" sz="2800" dirty="0"/>
              <a:t>(až 30 mg)</a:t>
            </a:r>
            <a:endParaRPr lang="en-US" altLang="cs-CZ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91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ŽELEZO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383" y="1288474"/>
            <a:ext cx="8650068" cy="516774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0066FF"/>
                </a:solidFill>
              </a:rPr>
              <a:t>Formy a biologická funkce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Hem – hemoglobin – přenos kyslíku; myoglobin – skladování kyslíku ve svalu - krev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/>
              <a:t>Ferritin</a:t>
            </a:r>
            <a:r>
              <a:rPr lang="cs-CZ" altLang="cs-CZ" sz="2800" dirty="0"/>
              <a:t> – rezervní </a:t>
            </a:r>
            <a:r>
              <a:rPr lang="cs-CZ" altLang="cs-CZ" sz="2800" dirty="0" err="1"/>
              <a:t>metaloprotein</a:t>
            </a:r>
            <a:r>
              <a:rPr lang="cs-CZ" altLang="cs-CZ" dirty="0"/>
              <a:t> </a:t>
            </a:r>
            <a:r>
              <a:rPr lang="cs-CZ" altLang="cs-CZ" sz="2800" dirty="0"/>
              <a:t>– játra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/>
              <a:t>Transferrin</a:t>
            </a:r>
            <a:r>
              <a:rPr lang="cs-CZ" altLang="cs-CZ" sz="2800" dirty="0"/>
              <a:t> – transportní </a:t>
            </a:r>
            <a:r>
              <a:rPr lang="cs-CZ" altLang="cs-CZ" sz="2800" dirty="0" err="1"/>
              <a:t>metaloprotein</a:t>
            </a:r>
            <a:endParaRPr lang="en-GB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S</a:t>
            </a:r>
            <a:r>
              <a:rPr lang="en-GB" altLang="cs-CZ" sz="2800" dirty="0" err="1"/>
              <a:t>oučást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barviv</a:t>
            </a:r>
            <a:r>
              <a:rPr lang="en-GB" altLang="cs-CZ" sz="2800" dirty="0"/>
              <a:t> -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hemoglobinu</a:t>
            </a:r>
            <a:r>
              <a:rPr lang="en-GB" altLang="cs-CZ" sz="2800" b="1" dirty="0"/>
              <a:t> </a:t>
            </a:r>
            <a:r>
              <a:rPr lang="en-GB" altLang="cs-CZ" sz="2800" dirty="0"/>
              <a:t>v </a:t>
            </a:r>
            <a:r>
              <a:rPr lang="en-GB" altLang="cs-CZ" sz="2800" dirty="0" err="1"/>
              <a:t>erytrocytech</a:t>
            </a:r>
            <a:r>
              <a:rPr lang="en-GB" altLang="cs-CZ" sz="2800" dirty="0"/>
              <a:t> a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myoglobinu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svalech</a:t>
            </a:r>
            <a:r>
              <a:rPr lang="cs-CZ" altLang="cs-CZ" sz="2800" dirty="0"/>
              <a:t> – skladování kyslíku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R</a:t>
            </a:r>
            <a:r>
              <a:rPr lang="en-GB" altLang="cs-CZ" sz="2800" dirty="0" err="1"/>
              <a:t>ozhodující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úloh</a:t>
            </a:r>
            <a:r>
              <a:rPr lang="cs-CZ" altLang="cs-CZ" sz="2800" dirty="0"/>
              <a:t>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při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procesu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transportu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elektronů</a:t>
            </a:r>
            <a:r>
              <a:rPr lang="en-GB" altLang="cs-CZ" sz="2800" b="1" dirty="0"/>
              <a:t> v </a:t>
            </a:r>
            <a:r>
              <a:rPr lang="en-GB" altLang="cs-CZ" sz="2800" b="1" dirty="0" err="1"/>
              <a:t>dýchacím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řetězci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kde</a:t>
            </a:r>
            <a:r>
              <a:rPr lang="en-GB" altLang="cs-CZ" sz="2800" dirty="0"/>
              <a:t> je </a:t>
            </a:r>
            <a:r>
              <a:rPr lang="en-GB" altLang="cs-CZ" sz="2800" dirty="0" err="1"/>
              <a:t>součástí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různých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enzymatických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systémů</a:t>
            </a:r>
            <a:r>
              <a:rPr lang="cs-CZ" altLang="cs-CZ" sz="2800" dirty="0"/>
              <a:t> - </a:t>
            </a:r>
            <a:r>
              <a:rPr lang="cs-CZ" dirty="0"/>
              <a:t>Katalýza oxidačně-redukčních reakcí (hemové enzymy)</a:t>
            </a:r>
          </a:p>
          <a:p>
            <a:pPr eaLnBrk="1" hangingPunct="1">
              <a:lnSpc>
                <a:spcPct val="90000"/>
              </a:lnSpc>
            </a:pPr>
            <a:endParaRPr lang="en-GB" altLang="cs-CZ" sz="2800" dirty="0"/>
          </a:p>
        </p:txBody>
      </p:sp>
      <p:pic>
        <p:nvPicPr>
          <p:cNvPr id="4" name="Picture 2" descr="Hemoglobin - an overview | ScienceDirect Topics">
            <a:extLst>
              <a:ext uri="{FF2B5EF4-FFF2-40B4-BE49-F238E27FC236}">
                <a16:creationId xmlns:a16="http://schemas.microsoft.com/office/drawing/2014/main" id="{E8C00B1C-7A15-467A-9A6B-83F744E1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7" y="57963"/>
            <a:ext cx="210026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28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Zdroje železa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655" y="1413163"/>
            <a:ext cx="8575963" cy="500149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Maso, vnitřnosti, masné výrobky – hemová barviva (</a:t>
            </a:r>
            <a:r>
              <a:rPr lang="en-GB" altLang="cs-CZ" sz="2800" dirty="0" err="1"/>
              <a:t>myoglobin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svalovině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hemoglobin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zbytcích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krve</a:t>
            </a:r>
            <a:r>
              <a:rPr lang="cs-CZ" altLang="cs-CZ" sz="2800" dirty="0"/>
              <a:t>)</a:t>
            </a:r>
            <a:r>
              <a:rPr lang="en-GB" altLang="cs-CZ" sz="2800" dirty="0"/>
              <a:t> 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b="1" dirty="0"/>
              <a:t>J</a:t>
            </a:r>
            <a:r>
              <a:rPr lang="en-GB" altLang="cs-CZ" sz="2800" b="1" dirty="0" err="1"/>
              <a:t>átra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méně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už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pak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žloutky</a:t>
            </a:r>
            <a:r>
              <a:rPr lang="en-GB" altLang="cs-CZ" sz="2800" b="1" dirty="0"/>
              <a:t>, </a:t>
            </a:r>
            <a:r>
              <a:rPr lang="en-GB" altLang="cs-CZ" sz="2800" b="1" dirty="0" err="1"/>
              <a:t>ovoce</a:t>
            </a:r>
            <a:r>
              <a:rPr lang="en-GB" altLang="cs-CZ" sz="2800" b="1" dirty="0"/>
              <a:t> a </a:t>
            </a:r>
            <a:r>
              <a:rPr lang="en-GB" altLang="cs-CZ" sz="2800" b="1" dirty="0" err="1"/>
              <a:t>zelenina</a:t>
            </a:r>
            <a:endParaRPr lang="cs-CZ" altLang="cs-CZ" sz="2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Vejce – výrazně méně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b="1" dirty="0" err="1"/>
              <a:t>Špenát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sice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obsahuje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hodně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železa</a:t>
            </a:r>
            <a:r>
              <a:rPr lang="en-GB" altLang="cs-CZ" sz="2800" dirty="0"/>
              <a:t>, ale </a:t>
            </a:r>
            <a:r>
              <a:rPr lang="en-GB" altLang="cs-CZ" sz="2800" dirty="0" err="1"/>
              <a:t>má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také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hodně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oxalátu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který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využití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železa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významně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snižuje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/>
              <a:t>Pro </a:t>
            </a:r>
            <a:r>
              <a:rPr lang="en-GB" altLang="cs-CZ" sz="2800" dirty="0" err="1"/>
              <a:t>vstřebávání</a:t>
            </a:r>
            <a:r>
              <a:rPr lang="en-GB" altLang="cs-CZ" sz="2800" dirty="0"/>
              <a:t> je </a:t>
            </a:r>
            <a:r>
              <a:rPr lang="en-GB" altLang="cs-CZ" sz="2800" dirty="0" err="1"/>
              <a:t>lépe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využiteln</a:t>
            </a:r>
            <a:r>
              <a:rPr lang="cs-CZ" altLang="cs-CZ" sz="2800" dirty="0"/>
              <a:t>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železo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dvojmocné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než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trojmocn</a:t>
            </a:r>
            <a:r>
              <a:rPr lang="cs-CZ" altLang="cs-CZ" sz="2800" dirty="0"/>
              <a:t>é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Využitelnost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železa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zvyšuje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dostatečný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příjem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vitaminu</a:t>
            </a:r>
            <a:r>
              <a:rPr lang="en-GB" altLang="cs-CZ" sz="2800" dirty="0"/>
              <a:t> </a:t>
            </a:r>
            <a:r>
              <a:rPr lang="en-GB" altLang="cs-CZ" sz="2800" dirty="0" smtClean="0"/>
              <a:t>C </a:t>
            </a:r>
            <a:endParaRPr lang="en-GB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931309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6943" y="551462"/>
            <a:ext cx="8575965" cy="6192837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3600" b="1" dirty="0">
                <a:solidFill>
                  <a:srgbClr val="FF3300"/>
                </a:solidFill>
              </a:rPr>
              <a:t>  Vstřebávání a využitelnost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rgbClr val="00CC00"/>
                </a:solidFill>
              </a:rPr>
              <a:t>Rostlinné potraviny:</a:t>
            </a:r>
          </a:p>
          <a:p>
            <a:pPr eaLnBrk="1" hangingPunct="1"/>
            <a:r>
              <a:rPr lang="cs-CZ" altLang="cs-CZ" sz="2800" dirty="0"/>
              <a:t>Téměř nevyužitelné – </a:t>
            </a:r>
            <a:r>
              <a:rPr lang="cs-CZ" altLang="cs-CZ" sz="2800" dirty="0" err="1"/>
              <a:t>fytáty</a:t>
            </a:r>
            <a:r>
              <a:rPr lang="cs-CZ" altLang="cs-CZ" sz="2800" dirty="0"/>
              <a:t> – obiloviny, luštěniny, zelenina</a:t>
            </a:r>
          </a:p>
          <a:p>
            <a:pPr eaLnBrk="1" hangingPunct="1"/>
            <a:r>
              <a:rPr lang="cs-CZ" altLang="cs-CZ" sz="2800" dirty="0"/>
              <a:t>Tráveny až </a:t>
            </a:r>
            <a:r>
              <a:rPr lang="cs-CZ" altLang="cs-CZ" sz="2800" dirty="0" err="1"/>
              <a:t>mikroflorou</a:t>
            </a:r>
            <a:r>
              <a:rPr lang="cs-CZ" altLang="cs-CZ" sz="2800" dirty="0"/>
              <a:t> tlustého střeva – vstřebávání </a:t>
            </a:r>
            <a:r>
              <a:rPr lang="cs-CZ" altLang="cs-CZ" sz="2800" dirty="0">
                <a:cs typeface="Arial" panose="020B0604020202020204" pitchFamily="34" charset="0"/>
              </a:rPr>
              <a:t>→ 0</a:t>
            </a:r>
          </a:p>
          <a:p>
            <a:pPr eaLnBrk="1" hangingPunct="1"/>
            <a:r>
              <a:rPr lang="cs-CZ" altLang="cs-CZ" sz="2800" dirty="0">
                <a:cs typeface="Arial" panose="020B0604020202020204" pitchFamily="34" charset="0"/>
              </a:rPr>
              <a:t>Zcela nevyužitelné – oxaláty (šťavelany) – některá zelenina (významné u špenátu)</a:t>
            </a:r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rgbClr val="A50021"/>
                </a:solidFill>
                <a:cs typeface="Arial" panose="020B0604020202020204" pitchFamily="34" charset="0"/>
              </a:rPr>
              <a:t>Resorpce</a:t>
            </a:r>
          </a:p>
          <a:p>
            <a:pPr eaLnBrk="1" hangingPunct="1"/>
            <a:r>
              <a:rPr lang="cs-CZ" altLang="cs-CZ" sz="2800" dirty="0">
                <a:cs typeface="Arial" panose="020B0604020202020204" pitchFamily="34" charset="0"/>
              </a:rPr>
              <a:t>Fe</a:t>
            </a:r>
            <a:r>
              <a:rPr lang="cs-CZ" altLang="cs-CZ" sz="2800" baseline="30000" dirty="0">
                <a:cs typeface="Arial" panose="020B0604020202020204" pitchFamily="34" charset="0"/>
              </a:rPr>
              <a:t>2+ </a:t>
            </a:r>
            <a:r>
              <a:rPr lang="cs-CZ" altLang="cs-CZ" sz="2800" dirty="0">
                <a:cs typeface="Arial" panose="020B0604020202020204" pitchFamily="34" charset="0"/>
              </a:rPr>
              <a:t>  </a:t>
            </a:r>
            <a:r>
              <a:rPr lang="en-US" altLang="cs-CZ" sz="2800" dirty="0">
                <a:cs typeface="Arial" panose="020B0604020202020204" pitchFamily="34" charset="0"/>
              </a:rPr>
              <a:t>&gt;</a:t>
            </a:r>
            <a:r>
              <a:rPr lang="cs-CZ" altLang="cs-CZ" sz="2800" dirty="0">
                <a:cs typeface="Arial" panose="020B0604020202020204" pitchFamily="34" charset="0"/>
              </a:rPr>
              <a:t>  Fe</a:t>
            </a:r>
            <a:r>
              <a:rPr lang="cs-CZ" altLang="cs-CZ" sz="2800" baseline="30000" dirty="0">
                <a:cs typeface="Arial" panose="020B0604020202020204" pitchFamily="34" charset="0"/>
              </a:rPr>
              <a:t>3+</a:t>
            </a:r>
          </a:p>
          <a:p>
            <a:pPr eaLnBrk="1" hangingPunct="1"/>
            <a:r>
              <a:rPr lang="cs-CZ" altLang="cs-CZ" sz="2800" dirty="0">
                <a:cs typeface="Arial" panose="020B0604020202020204" pitchFamily="34" charset="0"/>
              </a:rPr>
              <a:t>Resorpci zhoršuje nadbytek fosfátů</a:t>
            </a:r>
          </a:p>
          <a:p>
            <a:r>
              <a:rPr lang="cs-CZ" altLang="cs-CZ" sz="2800" dirty="0"/>
              <a:t>Aktivní transport</a:t>
            </a:r>
          </a:p>
          <a:p>
            <a:pPr marL="0" lvl="1" indent="0">
              <a:buNone/>
            </a:pPr>
            <a:r>
              <a:rPr lang="cs-CZ" sz="2100" dirty="0"/>
              <a:t>Z běžné stravy se v trávicím traktu vstřebá 5-15 % železa</a:t>
            </a:r>
          </a:p>
          <a:p>
            <a:pPr marL="342900" lvl="2" indent="0">
              <a:buNone/>
            </a:pPr>
            <a:r>
              <a:rPr lang="cs-CZ" dirty="0"/>
              <a:t>Vegetariánská strava vstřebatelnost 5 % (neobsahuje hemové železo), bohatá na vlákninu, </a:t>
            </a:r>
            <a:r>
              <a:rPr lang="cs-CZ" dirty="0" err="1"/>
              <a:t>fytáty</a:t>
            </a:r>
            <a:r>
              <a:rPr lang="cs-CZ" dirty="0"/>
              <a:t>, rostlinné fenoly</a:t>
            </a:r>
          </a:p>
          <a:p>
            <a:pPr eaLnBrk="1" hangingPunct="1">
              <a:buFontTx/>
              <a:buNone/>
            </a:pPr>
            <a:endParaRPr lang="cs-CZ" altLang="cs-CZ" sz="2800" dirty="0"/>
          </a:p>
          <a:p>
            <a:pPr eaLnBrk="1" hangingPunct="1"/>
            <a:endParaRPr lang="cs-CZ" altLang="cs-CZ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556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/>
              <a:t>ŽELEZO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945" y="1149928"/>
            <a:ext cx="8608505" cy="570807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Deficience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Anemie</a:t>
            </a:r>
            <a:r>
              <a:rPr lang="cs-CZ" altLang="cs-CZ" dirty="0"/>
              <a:t> (chudokrevnost) – nedostatečná tvorba hemu</a:t>
            </a:r>
            <a:endParaRPr lang="cs-CZ" altLang="cs-CZ" b="1" dirty="0"/>
          </a:p>
          <a:p>
            <a:pPr eaLnBrk="1" hangingPunct="1">
              <a:lnSpc>
                <a:spcPct val="90000"/>
              </a:lnSpc>
            </a:pPr>
            <a:r>
              <a:rPr lang="en-GB" altLang="cs-CZ" dirty="0" err="1"/>
              <a:t>Klesá</a:t>
            </a:r>
            <a:r>
              <a:rPr lang="en-GB" altLang="cs-CZ" dirty="0"/>
              <a:t> </a:t>
            </a:r>
            <a:r>
              <a:rPr lang="en-GB" altLang="cs-CZ" dirty="0" err="1"/>
              <a:t>obsah</a:t>
            </a:r>
            <a:r>
              <a:rPr lang="en-GB" altLang="cs-CZ" dirty="0"/>
              <a:t> </a:t>
            </a:r>
            <a:r>
              <a:rPr lang="en-GB" altLang="cs-CZ" dirty="0" err="1"/>
              <a:t>železa</a:t>
            </a:r>
            <a:r>
              <a:rPr lang="en-GB" altLang="cs-CZ" dirty="0"/>
              <a:t> v </a:t>
            </a:r>
            <a:r>
              <a:rPr lang="en-GB" altLang="cs-CZ" dirty="0" err="1"/>
              <a:t>krevní</a:t>
            </a:r>
            <a:r>
              <a:rPr lang="en-GB" altLang="cs-CZ" dirty="0"/>
              <a:t> </a:t>
            </a:r>
            <a:r>
              <a:rPr lang="en-GB" altLang="cs-CZ" dirty="0" err="1"/>
              <a:t>plazmě</a:t>
            </a:r>
            <a:r>
              <a:rPr lang="cs-CZ" altLang="cs-CZ" dirty="0"/>
              <a:t>, </a:t>
            </a:r>
            <a:r>
              <a:rPr lang="en-GB" altLang="cs-CZ" dirty="0" err="1"/>
              <a:t>nedostatek</a:t>
            </a:r>
            <a:r>
              <a:rPr lang="en-GB" altLang="cs-CZ" dirty="0"/>
              <a:t> </a:t>
            </a:r>
            <a:r>
              <a:rPr lang="en-GB" altLang="cs-CZ" dirty="0" err="1"/>
              <a:t>také</a:t>
            </a:r>
            <a:r>
              <a:rPr lang="en-GB" altLang="cs-CZ" dirty="0"/>
              <a:t> v </a:t>
            </a:r>
            <a:r>
              <a:rPr lang="en-GB" altLang="cs-CZ" dirty="0" err="1"/>
              <a:t>kostní</a:t>
            </a:r>
            <a:r>
              <a:rPr lang="en-GB" altLang="cs-CZ" dirty="0"/>
              <a:t> </a:t>
            </a:r>
            <a:r>
              <a:rPr lang="en-GB" altLang="cs-CZ" dirty="0" err="1"/>
              <a:t>dřeni</a:t>
            </a:r>
            <a:r>
              <a:rPr lang="en-GB" altLang="cs-CZ" dirty="0"/>
              <a:t>. </a:t>
            </a:r>
            <a:r>
              <a:rPr lang="cs-CZ" altLang="cs-CZ" dirty="0"/>
              <a:t>S</a:t>
            </a:r>
            <a:r>
              <a:rPr lang="en-GB" altLang="cs-CZ" dirty="0" err="1"/>
              <a:t>nížena</a:t>
            </a:r>
            <a:r>
              <a:rPr lang="en-GB" altLang="cs-CZ" dirty="0"/>
              <a:t> </a:t>
            </a:r>
            <a:r>
              <a:rPr lang="en-GB" altLang="cs-CZ" dirty="0" err="1"/>
              <a:t>obranyschopnost</a:t>
            </a:r>
            <a:r>
              <a:rPr lang="en-GB" altLang="cs-CZ" dirty="0"/>
              <a:t> </a:t>
            </a:r>
            <a:r>
              <a:rPr lang="en-GB" altLang="cs-CZ" dirty="0" err="1"/>
              <a:t>organismu</a:t>
            </a:r>
            <a:r>
              <a:rPr lang="en-GB" altLang="cs-CZ" dirty="0"/>
              <a:t>, </a:t>
            </a:r>
            <a:r>
              <a:rPr lang="en-GB" altLang="cs-CZ" dirty="0" err="1"/>
              <a:t>železo</a:t>
            </a:r>
            <a:r>
              <a:rPr lang="en-GB" altLang="cs-CZ" dirty="0"/>
              <a:t> je </a:t>
            </a:r>
            <a:r>
              <a:rPr lang="en-GB" altLang="cs-CZ" dirty="0" err="1"/>
              <a:t>nezbytné</a:t>
            </a:r>
            <a:r>
              <a:rPr lang="en-GB" altLang="cs-CZ" dirty="0"/>
              <a:t> pro </a:t>
            </a:r>
            <a:r>
              <a:rPr lang="en-GB" altLang="cs-CZ" dirty="0" err="1"/>
              <a:t>správnou</a:t>
            </a:r>
            <a:r>
              <a:rPr lang="en-GB" altLang="cs-CZ" dirty="0"/>
              <a:t> </a:t>
            </a:r>
            <a:r>
              <a:rPr lang="en-GB" altLang="cs-CZ" dirty="0" err="1"/>
              <a:t>funkci</a:t>
            </a:r>
            <a:r>
              <a:rPr lang="en-GB" altLang="cs-CZ" dirty="0"/>
              <a:t> </a:t>
            </a:r>
            <a:r>
              <a:rPr lang="en-GB" altLang="cs-CZ" dirty="0" err="1"/>
              <a:t>myeloperoxidázy</a:t>
            </a:r>
            <a:r>
              <a:rPr lang="en-GB" altLang="cs-CZ" dirty="0"/>
              <a:t>, </a:t>
            </a:r>
            <a:r>
              <a:rPr lang="en-GB" altLang="cs-CZ" dirty="0" err="1"/>
              <a:t>podílející</a:t>
            </a:r>
            <a:r>
              <a:rPr lang="en-GB" altLang="cs-CZ" dirty="0"/>
              <a:t> se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ničení</a:t>
            </a:r>
            <a:r>
              <a:rPr lang="en-GB" altLang="cs-CZ" dirty="0"/>
              <a:t> </a:t>
            </a:r>
            <a:r>
              <a:rPr lang="en-GB" altLang="cs-CZ" dirty="0" err="1"/>
              <a:t>bakterií</a:t>
            </a:r>
            <a:r>
              <a:rPr lang="en-GB" altLang="cs-CZ" dirty="0"/>
              <a:t> </a:t>
            </a:r>
            <a:r>
              <a:rPr lang="en-GB" altLang="cs-CZ" dirty="0" err="1"/>
              <a:t>prostřednictvím</a:t>
            </a:r>
            <a:r>
              <a:rPr lang="en-GB" altLang="cs-CZ" dirty="0"/>
              <a:t> </a:t>
            </a:r>
            <a:r>
              <a:rPr lang="en-GB" altLang="cs-CZ" dirty="0" err="1"/>
              <a:t>oxidovaných</a:t>
            </a:r>
            <a:r>
              <a:rPr lang="en-GB" altLang="cs-CZ" dirty="0"/>
              <a:t> </a:t>
            </a:r>
            <a:r>
              <a:rPr lang="en-GB" altLang="cs-CZ" dirty="0" err="1"/>
              <a:t>sloučenin</a:t>
            </a:r>
            <a:r>
              <a:rPr lang="en-GB" altLang="cs-CZ" dirty="0"/>
              <a:t> </a:t>
            </a:r>
            <a:r>
              <a:rPr lang="en-GB" altLang="cs-CZ" dirty="0" err="1"/>
              <a:t>halogenů</a:t>
            </a:r>
            <a:r>
              <a:rPr lang="en-GB" altLang="cs-CZ" dirty="0"/>
              <a:t>.</a:t>
            </a:r>
            <a:endParaRPr lang="cs-CZ" altLang="cs-CZ" dirty="0"/>
          </a:p>
          <a:p>
            <a:pPr lvl="1"/>
            <a:r>
              <a:rPr lang="cs-CZ" dirty="0"/>
              <a:t>Nedostatečný příjem</a:t>
            </a:r>
          </a:p>
          <a:p>
            <a:pPr lvl="1"/>
            <a:r>
              <a:rPr lang="cs-CZ" dirty="0"/>
              <a:t>Špatná biologická dostupnost</a:t>
            </a:r>
          </a:p>
          <a:p>
            <a:pPr lvl="1"/>
            <a:r>
              <a:rPr lang="cs-CZ" dirty="0"/>
              <a:t>Vysoké ztráty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b="1" dirty="0" err="1"/>
              <a:t>Nadbytek</a:t>
            </a:r>
            <a:endParaRPr lang="cs-CZ" altLang="cs-CZ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/>
              <a:t>zvýšené</a:t>
            </a:r>
            <a:r>
              <a:rPr lang="en-GB" altLang="cs-CZ" dirty="0"/>
              <a:t> </a:t>
            </a:r>
            <a:r>
              <a:rPr lang="en-GB" altLang="cs-CZ" dirty="0" err="1"/>
              <a:t>zásoby</a:t>
            </a:r>
            <a:r>
              <a:rPr lang="en-GB" altLang="cs-CZ" dirty="0"/>
              <a:t> </a:t>
            </a:r>
            <a:r>
              <a:rPr lang="en-GB" altLang="cs-CZ" dirty="0" err="1"/>
              <a:t>železa</a:t>
            </a:r>
            <a:r>
              <a:rPr lang="en-GB" altLang="cs-CZ" dirty="0"/>
              <a:t> v </a:t>
            </a:r>
            <a:r>
              <a:rPr lang="en-GB" altLang="cs-CZ" dirty="0" err="1"/>
              <a:t>organismu</a:t>
            </a:r>
            <a:r>
              <a:rPr lang="en-GB" altLang="cs-CZ" dirty="0"/>
              <a:t> </a:t>
            </a:r>
            <a:r>
              <a:rPr lang="en-GB" altLang="cs-CZ" dirty="0" err="1"/>
              <a:t>představují</a:t>
            </a:r>
            <a:r>
              <a:rPr lang="en-GB" altLang="cs-CZ" dirty="0"/>
              <a:t> </a:t>
            </a:r>
            <a:r>
              <a:rPr lang="en-GB" altLang="cs-CZ" dirty="0" err="1"/>
              <a:t>rizikový</a:t>
            </a:r>
            <a:r>
              <a:rPr lang="en-GB" altLang="cs-CZ" dirty="0"/>
              <a:t> </a:t>
            </a:r>
            <a:r>
              <a:rPr lang="en-GB" altLang="cs-CZ" dirty="0" err="1"/>
              <a:t>faktor</a:t>
            </a:r>
            <a:r>
              <a:rPr lang="en-GB" altLang="cs-CZ" dirty="0"/>
              <a:t> pro </a:t>
            </a:r>
            <a:r>
              <a:rPr lang="en-GB" altLang="cs-CZ" dirty="0" err="1"/>
              <a:t>aterosklerózu</a:t>
            </a:r>
            <a:r>
              <a:rPr lang="en-GB" altLang="cs-CZ" dirty="0"/>
              <a:t> (</a:t>
            </a:r>
            <a:r>
              <a:rPr lang="en-GB" altLang="cs-CZ" dirty="0" err="1"/>
              <a:t>železo</a:t>
            </a:r>
            <a:r>
              <a:rPr lang="en-GB" altLang="cs-CZ" dirty="0"/>
              <a:t> se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jejím</a:t>
            </a:r>
            <a:r>
              <a:rPr lang="en-GB" altLang="cs-CZ" dirty="0"/>
              <a:t> </a:t>
            </a:r>
            <a:r>
              <a:rPr lang="en-GB" altLang="cs-CZ" dirty="0" err="1"/>
              <a:t>rozvoji</a:t>
            </a:r>
            <a:r>
              <a:rPr lang="en-GB" altLang="cs-CZ" dirty="0"/>
              <a:t> </a:t>
            </a:r>
            <a:r>
              <a:rPr lang="en-GB" altLang="cs-CZ" dirty="0" err="1"/>
              <a:t>pravděpodobně</a:t>
            </a:r>
            <a:r>
              <a:rPr lang="en-GB" altLang="cs-CZ" dirty="0"/>
              <a:t> </a:t>
            </a:r>
            <a:r>
              <a:rPr lang="en-GB" altLang="cs-CZ" dirty="0" err="1"/>
              <a:t>uplatňuje</a:t>
            </a:r>
            <a:r>
              <a:rPr lang="en-GB" altLang="cs-CZ" dirty="0"/>
              <a:t> </a:t>
            </a:r>
            <a:r>
              <a:rPr lang="en-GB" altLang="cs-CZ" dirty="0" err="1"/>
              <a:t>svými</a:t>
            </a:r>
            <a:r>
              <a:rPr lang="en-GB" altLang="cs-CZ" dirty="0"/>
              <a:t> </a:t>
            </a:r>
            <a:r>
              <a:rPr lang="en-GB" altLang="cs-CZ" dirty="0" err="1"/>
              <a:t>prooxidačními</a:t>
            </a:r>
            <a:r>
              <a:rPr lang="en-GB" altLang="cs-CZ" dirty="0"/>
              <a:t> </a:t>
            </a:r>
            <a:r>
              <a:rPr lang="en-GB" altLang="cs-CZ" dirty="0" err="1"/>
              <a:t>účinky</a:t>
            </a:r>
            <a:r>
              <a:rPr lang="en-GB" altLang="cs-CZ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04988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23F3D6-1BB4-4D97-9B82-DB90806F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0" dirty="0"/>
              <a:t>Schválená zdravotní tvrzení - EFSA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468AC-222B-45FD-9F0A-FF268F9FA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459851"/>
            <a:ext cx="8440631" cy="3398476"/>
          </a:xfrm>
        </p:spPr>
        <p:txBody>
          <a:bodyPr>
            <a:normAutofit/>
          </a:bodyPr>
          <a:lstStyle/>
          <a:p>
            <a:r>
              <a:rPr lang="cs-CZ" sz="2400" dirty="0"/>
              <a:t>Přispívá k normální tvorbě červených krvinek a hemoglobinu</a:t>
            </a:r>
          </a:p>
          <a:p>
            <a:r>
              <a:rPr lang="cs-CZ" sz="2400" dirty="0"/>
              <a:t>Přispívá k normálnímu transportu kyslíku</a:t>
            </a:r>
          </a:p>
          <a:p>
            <a:r>
              <a:rPr lang="cs-CZ" sz="2400" dirty="0"/>
              <a:t>Přispívá k normálnímu energetickému metabolismu</a:t>
            </a:r>
          </a:p>
          <a:p>
            <a:r>
              <a:rPr lang="cs-CZ" sz="2400" dirty="0"/>
              <a:t>Železo může přispět ke snížení únavy a vyčerpání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F465911-5DCB-4483-9F2F-194535EF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E2D06E-711A-4F51-A3C9-8BD73F9EA84F}" type="slidenum">
              <a:rPr lang="cs-CZ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59</a:t>
            </a:fld>
            <a:endParaRPr lang="cs-CZ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363F47-C42E-419B-BBF7-7EDF08686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660" y="3565233"/>
            <a:ext cx="1783080" cy="8422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B9A89E-8616-4E6C-946D-488B36C1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3565233"/>
            <a:ext cx="4075838" cy="2290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02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cs-CZ" sz="440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Minerální látky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Stopové prvky: potřebujeme jich sice nepatrné množství, jsou ale nezbytné</a:t>
            </a:r>
          </a:p>
          <a:p>
            <a:pPr lvl="1" eaLnBrk="1" hangingPunct="1"/>
            <a:r>
              <a:rPr lang="cs-CZ" altLang="cs-CZ" u="sng" dirty="0"/>
              <a:t>Železo:</a:t>
            </a:r>
            <a:r>
              <a:rPr lang="cs-CZ" altLang="cs-CZ" dirty="0"/>
              <a:t> součást hemoglobinu </a:t>
            </a:r>
            <a:br>
              <a:rPr lang="cs-CZ" altLang="cs-CZ" dirty="0"/>
            </a:br>
            <a:r>
              <a:rPr lang="cs-CZ" altLang="cs-CZ" dirty="0"/>
              <a:t>a myoglobinu</a:t>
            </a:r>
          </a:p>
          <a:p>
            <a:pPr lvl="2" eaLnBrk="1" hangingPunct="1"/>
            <a:r>
              <a:rPr lang="cs-CZ" altLang="cs-CZ" dirty="0"/>
              <a:t>Nedostatek: </a:t>
            </a:r>
            <a:r>
              <a:rPr lang="cs-CZ" altLang="cs-CZ" dirty="0" err="1"/>
              <a:t>aménie</a:t>
            </a:r>
            <a:endParaRPr lang="cs-CZ" altLang="cs-CZ" dirty="0"/>
          </a:p>
          <a:p>
            <a:pPr lvl="1" eaLnBrk="1" hangingPunct="1"/>
            <a:r>
              <a:rPr lang="cs-CZ" altLang="cs-CZ" u="sng" dirty="0"/>
              <a:t>Jód:</a:t>
            </a:r>
            <a:r>
              <a:rPr lang="cs-CZ" altLang="cs-CZ" dirty="0"/>
              <a:t> nutný pro funkci štítné žlázy</a:t>
            </a:r>
          </a:p>
          <a:p>
            <a:pPr lvl="2" eaLnBrk="1" hangingPunct="1"/>
            <a:r>
              <a:rPr lang="cs-CZ" altLang="cs-CZ" dirty="0"/>
              <a:t>Nedostatek: pokud chybí ve stravě těhotných a kojících, může dojít </a:t>
            </a:r>
            <a:br>
              <a:rPr lang="cs-CZ" altLang="cs-CZ" dirty="0"/>
            </a:br>
            <a:r>
              <a:rPr lang="cs-CZ" altLang="cs-CZ" dirty="0"/>
              <a:t>k nedostatečnému vývoji CNS dítěte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solidFill>
            <a:srgbClr val="FF505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0" y="0"/>
            <a:ext cx="360363" cy="6858000"/>
          </a:xfrm>
          <a:prstGeom prst="rect">
            <a:avLst/>
          </a:prstGeom>
          <a:solidFill>
            <a:srgbClr val="FF5050">
              <a:alpha val="3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33375"/>
            <a:ext cx="1885950" cy="1171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1426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650" y="286327"/>
            <a:ext cx="8238903" cy="1713923"/>
          </a:xfrm>
        </p:spPr>
        <p:txBody>
          <a:bodyPr>
            <a:normAutofit/>
          </a:bodyPr>
          <a:lstStyle/>
          <a:p>
            <a:r>
              <a:rPr lang="cs-CZ" sz="2700" dirty="0"/>
              <a:t>Formy železa, které mohou být používány při výrobě doplňků stravy </a:t>
            </a:r>
            <a:r>
              <a:rPr lang="cs-CZ" sz="3000" dirty="0"/>
              <a:t>(SMĚRNICE EVROPSKÉHO PARLAMENTU A RADY 2002/46/ES)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44946" y="2249632"/>
            <a:ext cx="4599709" cy="3763241"/>
          </a:xfrm>
        </p:spPr>
        <p:txBody>
          <a:bodyPr>
            <a:normAutofit fontScale="92500" lnSpcReduction="20000"/>
          </a:bodyPr>
          <a:lstStyle/>
          <a:p>
            <a:r>
              <a:rPr lang="cs-CZ" sz="2600" dirty="0"/>
              <a:t>Uhličitan železnatý</a:t>
            </a:r>
          </a:p>
          <a:p>
            <a:r>
              <a:rPr lang="cs-CZ" sz="2600" dirty="0"/>
              <a:t>Citrát železnatý</a:t>
            </a:r>
          </a:p>
          <a:p>
            <a:r>
              <a:rPr lang="cs-CZ" sz="2600" dirty="0"/>
              <a:t>Citrát amono-železitý</a:t>
            </a:r>
          </a:p>
          <a:p>
            <a:r>
              <a:rPr lang="cs-CZ" sz="2600" dirty="0"/>
              <a:t>Glukonan železnatý</a:t>
            </a:r>
          </a:p>
          <a:p>
            <a:r>
              <a:rPr lang="cs-CZ" sz="2600" dirty="0"/>
              <a:t>Fumarát železnatý</a:t>
            </a:r>
          </a:p>
          <a:p>
            <a:r>
              <a:rPr lang="cs-CZ" sz="2600" dirty="0"/>
              <a:t>Difosforečnan sodno-železitý</a:t>
            </a:r>
          </a:p>
          <a:p>
            <a:r>
              <a:rPr lang="cs-CZ" sz="2600" dirty="0"/>
              <a:t>Mléčnan železnatý</a:t>
            </a:r>
          </a:p>
          <a:p>
            <a:r>
              <a:rPr lang="cs-CZ" sz="2600" dirty="0"/>
              <a:t>Síran železnatý</a:t>
            </a:r>
          </a:p>
          <a:p>
            <a:r>
              <a:rPr lang="cs-CZ" sz="2600" dirty="0"/>
              <a:t>Difosforečnan železitý</a:t>
            </a:r>
          </a:p>
          <a:p>
            <a:endParaRPr lang="cs-CZ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3E73E4B-3E42-4B36-8057-7AD5CBC19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8241" y="2114960"/>
            <a:ext cx="4469312" cy="3763241"/>
          </a:xfrm>
        </p:spPr>
        <p:txBody>
          <a:bodyPr>
            <a:normAutofit fontScale="92500" lnSpcReduction="20000"/>
          </a:bodyPr>
          <a:lstStyle/>
          <a:p>
            <a:r>
              <a:rPr lang="cs-CZ" sz="2600" dirty="0"/>
              <a:t>Sacharát železitý</a:t>
            </a:r>
          </a:p>
          <a:p>
            <a:r>
              <a:rPr lang="cs-CZ" sz="2600" dirty="0"/>
              <a:t>Elementární železo (karbonylové železo  a elektrolyticky nebo vodíkem redukované železo)</a:t>
            </a:r>
          </a:p>
          <a:p>
            <a:r>
              <a:rPr lang="cs-CZ" sz="2600" dirty="0"/>
              <a:t>Bisglycinát železnatý</a:t>
            </a:r>
          </a:p>
          <a:p>
            <a:r>
              <a:rPr lang="cs-CZ" sz="2600" dirty="0"/>
              <a:t>L-pyroglutaman (pidolát) železnatý</a:t>
            </a:r>
          </a:p>
          <a:p>
            <a:r>
              <a:rPr lang="cs-CZ" sz="2600" dirty="0"/>
              <a:t>Fosforečnan železnatý</a:t>
            </a:r>
          </a:p>
          <a:p>
            <a:r>
              <a:rPr lang="cs-CZ" sz="2600" dirty="0"/>
              <a:t>Fosforečnan železnatoamonný</a:t>
            </a:r>
          </a:p>
          <a:p>
            <a:r>
              <a:rPr lang="cs-CZ" sz="2600" dirty="0"/>
              <a:t>Železito-sodná sůl EDTA</a:t>
            </a:r>
          </a:p>
          <a:p>
            <a:r>
              <a:rPr lang="cs-CZ" sz="2600" dirty="0"/>
              <a:t>Taurát železnatý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38473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12D6A-62F0-4ACA-B13B-185EB117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dostupnost jednotlivých forem železa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4A955AB3-E2D2-4F9D-8152-3C96E421645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40783421"/>
              </p:ext>
            </p:extLst>
          </p:nvPr>
        </p:nvGraphicFramePr>
        <p:xfrm>
          <a:off x="544945" y="1302327"/>
          <a:ext cx="7837056" cy="44711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59264">
                  <a:extLst>
                    <a:ext uri="{9D8B030D-6E8A-4147-A177-3AD203B41FA5}">
                      <a16:colId xmlns:a16="http://schemas.microsoft.com/office/drawing/2014/main" val="4108702125"/>
                    </a:ext>
                  </a:extLst>
                </a:gridCol>
                <a:gridCol w="1959264">
                  <a:extLst>
                    <a:ext uri="{9D8B030D-6E8A-4147-A177-3AD203B41FA5}">
                      <a16:colId xmlns:a16="http://schemas.microsoft.com/office/drawing/2014/main" val="2659546911"/>
                    </a:ext>
                  </a:extLst>
                </a:gridCol>
                <a:gridCol w="1959264">
                  <a:extLst>
                    <a:ext uri="{9D8B030D-6E8A-4147-A177-3AD203B41FA5}">
                      <a16:colId xmlns:a16="http://schemas.microsoft.com/office/drawing/2014/main" val="287457622"/>
                    </a:ext>
                  </a:extLst>
                </a:gridCol>
                <a:gridCol w="1959264">
                  <a:extLst>
                    <a:ext uri="{9D8B030D-6E8A-4147-A177-3AD203B41FA5}">
                      <a16:colId xmlns:a16="http://schemas.microsoft.com/office/drawing/2014/main" val="1637186350"/>
                    </a:ext>
                  </a:extLst>
                </a:gridCol>
              </a:tblGrid>
              <a:tr h="1135123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Forma železa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Relativní biologická dostupnost [%]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Obsah železa [%]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Relativní cenová náročnost (na mg železa)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7469643"/>
                  </a:ext>
                </a:extLst>
              </a:tr>
              <a:tr h="493316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Síran železnatý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48537785"/>
                  </a:ext>
                </a:extLst>
              </a:tr>
              <a:tr h="783147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Glukonan železnatý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89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6,7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75327464"/>
                  </a:ext>
                </a:extLst>
              </a:tr>
              <a:tr h="493316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Laktát železnatý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7,5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6283619"/>
                  </a:ext>
                </a:extLst>
              </a:tr>
              <a:tr h="783147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Fumarát železnatý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2,2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012373"/>
                  </a:ext>
                </a:extLst>
              </a:tr>
              <a:tr h="783147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Elementární železo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 – 75 (dle způsobu výroby)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97–99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0,8–2,2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62475007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589336-57BF-4ED8-9B3F-5E7B653A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E2D06E-711A-4F51-A3C9-8BD73F9EA84F}" type="slidenum">
              <a:rPr lang="cs-CZ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61</a:t>
            </a:fld>
            <a:endParaRPr lang="cs-CZ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8365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4C405-A790-46E6-8F2D-72B062AA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Český trh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DB3F8D-8ED4-42B8-9384-3BCAAE4F1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140" y="1368028"/>
            <a:ext cx="7760970" cy="3261122"/>
          </a:xfrm>
        </p:spPr>
        <p:txBody>
          <a:bodyPr/>
          <a:lstStyle/>
          <a:p>
            <a:r>
              <a:rPr lang="cs-CZ" sz="2400" dirty="0"/>
              <a:t>Nejčastěji ve formě fumarátu železnatého a glukonanu železnatého</a:t>
            </a:r>
          </a:p>
          <a:p>
            <a:pPr marL="197644" indent="-197644"/>
            <a:r>
              <a:rPr lang="cs-CZ" sz="2400" dirty="0"/>
              <a:t>Dále: difosforečnan železitý, síran železnatý, laktát železa, elementární železo </a:t>
            </a:r>
          </a:p>
          <a:p>
            <a:r>
              <a:rPr lang="cs-CZ" sz="2400" dirty="0"/>
              <a:t>Často kombinace s vitaminem C</a:t>
            </a:r>
          </a:p>
          <a:p>
            <a:r>
              <a:rPr lang="cs-CZ" sz="2400" dirty="0"/>
              <a:t>Obsah železa 10,6–35 mg (76–250 % ref. hodnoty příjmu)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0E8938-C822-4044-AD00-7AF4D598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E2D06E-711A-4F51-A3C9-8BD73F9EA84F}" type="slidenum">
              <a:rPr lang="cs-CZ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62</a:t>
            </a:fld>
            <a:endParaRPr lang="cs-CZ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C5AA08-003A-448A-89F9-CF612C45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83" y="4024232"/>
            <a:ext cx="1580477" cy="24686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A507BD-52B2-406D-9AA1-06AFCAFCC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417" y="4774433"/>
            <a:ext cx="2053166" cy="12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89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18E40-576E-4D3F-A3DF-FE629A10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PŘÍKLADY DDOPLŇKŮ STRAVY s obsahem </a:t>
            </a:r>
            <a:r>
              <a:rPr lang="cs-CZ" b="1" dirty="0" err="1">
                <a:solidFill>
                  <a:srgbClr val="000000"/>
                </a:solidFill>
              </a:rPr>
              <a:t>Fe</a:t>
            </a:r>
            <a:endParaRPr lang="cs-CZ" b="1" dirty="0">
              <a:solidFill>
                <a:srgbClr val="00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2D28FE-776E-4735-9C70-D83E5A2FA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778" y="2683387"/>
            <a:ext cx="1694770" cy="11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plněk stravy s obsahem přírodního železa nezpůsobuje žádné trávicí obtíže spojené s doplňováním železa do organismu">
            <a:extLst>
              <a:ext uri="{FF2B5EF4-FFF2-40B4-BE49-F238E27FC236}">
                <a16:creationId xmlns:a16="http://schemas.microsoft.com/office/drawing/2014/main" id="{A3C68CAB-0E5C-41C4-BFEA-393F95F1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74" y="4344754"/>
            <a:ext cx="1415354" cy="13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DAD39ED-9E1F-4390-8FB4-A71E17839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6850" y="2923999"/>
            <a:ext cx="1201661" cy="201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tasLife 100% přírodní Železo 14 mg + Vitamín C 80 mg">
            <a:extLst>
              <a:ext uri="{FF2B5EF4-FFF2-40B4-BE49-F238E27FC236}">
                <a16:creationId xmlns:a16="http://schemas.microsoft.com/office/drawing/2014/main" id="{44F10F3A-F76D-40BD-8D9F-359881058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1431" y="1878911"/>
            <a:ext cx="1001742" cy="16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8320DDE-E234-433B-A571-5CE5EC94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328" y="2214210"/>
            <a:ext cx="1607561" cy="12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defined undefined">
            <a:extLst>
              <a:ext uri="{FF2B5EF4-FFF2-40B4-BE49-F238E27FC236}">
                <a16:creationId xmlns:a16="http://schemas.microsoft.com/office/drawing/2014/main" id="{761F8A23-AA09-427C-8D51-62B5764B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689" y="2047379"/>
            <a:ext cx="734689" cy="16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undefined undefined">
            <a:extLst>
              <a:ext uri="{FF2B5EF4-FFF2-40B4-BE49-F238E27FC236}">
                <a16:creationId xmlns:a16="http://schemas.microsoft.com/office/drawing/2014/main" id="{400022F5-055F-4394-B1A4-EF13A218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148" y="4188937"/>
            <a:ext cx="918632" cy="15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Sanct Bernhard Elixir železa 500 ml">
            <a:extLst>
              <a:ext uri="{FF2B5EF4-FFF2-40B4-BE49-F238E27FC236}">
                <a16:creationId xmlns:a16="http://schemas.microsoft.com/office/drawing/2014/main" id="{CD641191-7ACA-4AE3-A10A-C25D08D5B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876" y="3886902"/>
            <a:ext cx="892313" cy="19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09A6299-BF4F-4B49-ABEE-C95EE370F1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423" y="3886902"/>
            <a:ext cx="1001742" cy="18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232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fický objekt 3">
            <a:extLst>
              <a:ext uri="{FF2B5EF4-FFF2-40B4-BE49-F238E27FC236}">
                <a16:creationId xmlns:a16="http://schemas.microsoft.com/office/drawing/2014/main" id="{7AA8B4FC-7F3C-4496-B48A-D20B9FC0B6DB}"/>
              </a:ext>
            </a:extLst>
          </p:cNvPr>
          <p:cNvSpPr/>
          <p:nvPr/>
        </p:nvSpPr>
        <p:spPr>
          <a:xfrm>
            <a:off x="202458" y="4190383"/>
            <a:ext cx="1614860" cy="1457051"/>
          </a:xfrm>
          <a:custGeom>
            <a:avLst/>
            <a:gdLst>
              <a:gd name="connsiteX0" fmla="*/ 700592 w 3074078"/>
              <a:gd name="connsiteY0" fmla="*/ 3404384 h 3407989"/>
              <a:gd name="connsiteX1" fmla="*/ 661910 w 3074078"/>
              <a:gd name="connsiteY1" fmla="*/ 3370056 h 3407989"/>
              <a:gd name="connsiteX2" fmla="*/ 654686 w 3074078"/>
              <a:gd name="connsiteY2" fmla="*/ 3330606 h 3407989"/>
              <a:gd name="connsiteX3" fmla="*/ 661961 w 3074078"/>
              <a:gd name="connsiteY3" fmla="*/ 3291667 h 3407989"/>
              <a:gd name="connsiteX4" fmla="*/ 745166 w 3074078"/>
              <a:gd name="connsiteY4" fmla="*/ 3257340 h 3407989"/>
              <a:gd name="connsiteX5" fmla="*/ 791892 w 3074078"/>
              <a:gd name="connsiteY5" fmla="*/ 3323433 h 3407989"/>
              <a:gd name="connsiteX6" fmla="*/ 727695 w 3074078"/>
              <a:gd name="connsiteY6" fmla="*/ 3406945 h 3407989"/>
              <a:gd name="connsiteX7" fmla="*/ 700592 w 3074078"/>
              <a:gd name="connsiteY7" fmla="*/ 3404384 h 3407989"/>
              <a:gd name="connsiteX8" fmla="*/ 750700 w 3074078"/>
              <a:gd name="connsiteY8" fmla="*/ 3380815 h 3407989"/>
              <a:gd name="connsiteX9" fmla="*/ 771347 w 3074078"/>
              <a:gd name="connsiteY9" fmla="*/ 3338291 h 3407989"/>
              <a:gd name="connsiteX10" fmla="*/ 742707 w 3074078"/>
              <a:gd name="connsiteY10" fmla="*/ 3276297 h 3407989"/>
              <a:gd name="connsiteX11" fmla="*/ 677844 w 3074078"/>
              <a:gd name="connsiteY11" fmla="*/ 3306013 h 3407989"/>
              <a:gd name="connsiteX12" fmla="*/ 726209 w 3074078"/>
              <a:gd name="connsiteY12" fmla="*/ 3389526 h 3407989"/>
              <a:gd name="connsiteX13" fmla="*/ 750700 w 3074078"/>
              <a:gd name="connsiteY13" fmla="*/ 3380815 h 3407989"/>
              <a:gd name="connsiteX14" fmla="*/ 818483 w 3074078"/>
              <a:gd name="connsiteY14" fmla="*/ 3330606 h 3407989"/>
              <a:gd name="connsiteX15" fmla="*/ 818483 w 3074078"/>
              <a:gd name="connsiteY15" fmla="*/ 3255803 h 3407989"/>
              <a:gd name="connsiteX16" fmla="*/ 828781 w 3074078"/>
              <a:gd name="connsiteY16" fmla="*/ 3255803 h 3407989"/>
              <a:gd name="connsiteX17" fmla="*/ 839079 w 3074078"/>
              <a:gd name="connsiteY17" fmla="*/ 3255803 h 3407989"/>
              <a:gd name="connsiteX18" fmla="*/ 839079 w 3074078"/>
              <a:gd name="connsiteY18" fmla="*/ 3287056 h 3407989"/>
              <a:gd name="connsiteX19" fmla="*/ 839079 w 3074078"/>
              <a:gd name="connsiteY19" fmla="*/ 3317797 h 3407989"/>
              <a:gd name="connsiteX20" fmla="*/ 877813 w 3074078"/>
              <a:gd name="connsiteY20" fmla="*/ 3317797 h 3407989"/>
              <a:gd name="connsiteX21" fmla="*/ 916495 w 3074078"/>
              <a:gd name="connsiteY21" fmla="*/ 3317797 h 3407989"/>
              <a:gd name="connsiteX22" fmla="*/ 916495 w 3074078"/>
              <a:gd name="connsiteY22" fmla="*/ 3287056 h 3407989"/>
              <a:gd name="connsiteX23" fmla="*/ 916495 w 3074078"/>
              <a:gd name="connsiteY23" fmla="*/ 3255803 h 3407989"/>
              <a:gd name="connsiteX24" fmla="*/ 926793 w 3074078"/>
              <a:gd name="connsiteY24" fmla="*/ 3255803 h 3407989"/>
              <a:gd name="connsiteX25" fmla="*/ 937091 w 3074078"/>
              <a:gd name="connsiteY25" fmla="*/ 3255803 h 3407989"/>
              <a:gd name="connsiteX26" fmla="*/ 937091 w 3074078"/>
              <a:gd name="connsiteY26" fmla="*/ 3330606 h 3407989"/>
              <a:gd name="connsiteX27" fmla="*/ 937091 w 3074078"/>
              <a:gd name="connsiteY27" fmla="*/ 3405408 h 3407989"/>
              <a:gd name="connsiteX28" fmla="*/ 926793 w 3074078"/>
              <a:gd name="connsiteY28" fmla="*/ 3405408 h 3407989"/>
              <a:gd name="connsiteX29" fmla="*/ 916495 w 3074078"/>
              <a:gd name="connsiteY29" fmla="*/ 3405408 h 3407989"/>
              <a:gd name="connsiteX30" fmla="*/ 916495 w 3074078"/>
              <a:gd name="connsiteY30" fmla="*/ 3370568 h 3407989"/>
              <a:gd name="connsiteX31" fmla="*/ 916495 w 3074078"/>
              <a:gd name="connsiteY31" fmla="*/ 3335729 h 3407989"/>
              <a:gd name="connsiteX32" fmla="*/ 877813 w 3074078"/>
              <a:gd name="connsiteY32" fmla="*/ 3335729 h 3407989"/>
              <a:gd name="connsiteX33" fmla="*/ 839079 w 3074078"/>
              <a:gd name="connsiteY33" fmla="*/ 3335729 h 3407989"/>
              <a:gd name="connsiteX34" fmla="*/ 839079 w 3074078"/>
              <a:gd name="connsiteY34" fmla="*/ 3370568 h 3407989"/>
              <a:gd name="connsiteX35" fmla="*/ 839079 w 3074078"/>
              <a:gd name="connsiteY35" fmla="*/ 3405408 h 3407989"/>
              <a:gd name="connsiteX36" fmla="*/ 828781 w 3074078"/>
              <a:gd name="connsiteY36" fmla="*/ 3405408 h 3407989"/>
              <a:gd name="connsiteX37" fmla="*/ 818483 w 3074078"/>
              <a:gd name="connsiteY37" fmla="*/ 3405408 h 3407989"/>
              <a:gd name="connsiteX38" fmla="*/ 818483 w 3074078"/>
              <a:gd name="connsiteY38" fmla="*/ 3330606 h 3407989"/>
              <a:gd name="connsiteX39" fmla="*/ 2255666 w 3074078"/>
              <a:gd name="connsiteY39" fmla="*/ 3386452 h 3407989"/>
              <a:gd name="connsiteX40" fmla="*/ 2216984 w 3074078"/>
              <a:gd name="connsiteY40" fmla="*/ 3352124 h 3407989"/>
              <a:gd name="connsiteX41" fmla="*/ 2209760 w 3074078"/>
              <a:gd name="connsiteY41" fmla="*/ 3312674 h 3407989"/>
              <a:gd name="connsiteX42" fmla="*/ 2216984 w 3074078"/>
              <a:gd name="connsiteY42" fmla="*/ 3273735 h 3407989"/>
              <a:gd name="connsiteX43" fmla="*/ 2300292 w 3074078"/>
              <a:gd name="connsiteY43" fmla="*/ 3239408 h 3407989"/>
              <a:gd name="connsiteX44" fmla="*/ 2346966 w 3074078"/>
              <a:gd name="connsiteY44" fmla="*/ 3305501 h 3407989"/>
              <a:gd name="connsiteX45" fmla="*/ 2282718 w 3074078"/>
              <a:gd name="connsiteY45" fmla="*/ 3389013 h 3407989"/>
              <a:gd name="connsiteX46" fmla="*/ 2255666 w 3074078"/>
              <a:gd name="connsiteY46" fmla="*/ 3386452 h 3407989"/>
              <a:gd name="connsiteX47" fmla="*/ 2305927 w 3074078"/>
              <a:gd name="connsiteY47" fmla="*/ 3362883 h 3407989"/>
              <a:gd name="connsiteX48" fmla="*/ 2326575 w 3074078"/>
              <a:gd name="connsiteY48" fmla="*/ 3320359 h 3407989"/>
              <a:gd name="connsiteX49" fmla="*/ 2297679 w 3074078"/>
              <a:gd name="connsiteY49" fmla="*/ 3258365 h 3407989"/>
              <a:gd name="connsiteX50" fmla="*/ 2232969 w 3074078"/>
              <a:gd name="connsiteY50" fmla="*/ 3288081 h 3407989"/>
              <a:gd name="connsiteX51" fmla="*/ 2281437 w 3074078"/>
              <a:gd name="connsiteY51" fmla="*/ 3371081 h 3407989"/>
              <a:gd name="connsiteX52" fmla="*/ 2305927 w 3074078"/>
              <a:gd name="connsiteY52" fmla="*/ 3362883 h 3407989"/>
              <a:gd name="connsiteX53" fmla="*/ 115134 w 3074078"/>
              <a:gd name="connsiteY53" fmla="*/ 3324457 h 3407989"/>
              <a:gd name="connsiteX54" fmla="*/ 76503 w 3074078"/>
              <a:gd name="connsiteY54" fmla="*/ 3290130 h 3407989"/>
              <a:gd name="connsiteX55" fmla="*/ 69279 w 3074078"/>
              <a:gd name="connsiteY55" fmla="*/ 3250680 h 3407989"/>
              <a:gd name="connsiteX56" fmla="*/ 76503 w 3074078"/>
              <a:gd name="connsiteY56" fmla="*/ 3211741 h 3407989"/>
              <a:gd name="connsiteX57" fmla="*/ 159708 w 3074078"/>
              <a:gd name="connsiteY57" fmla="*/ 3177414 h 3407989"/>
              <a:gd name="connsiteX58" fmla="*/ 206485 w 3074078"/>
              <a:gd name="connsiteY58" fmla="*/ 3243507 h 3407989"/>
              <a:gd name="connsiteX59" fmla="*/ 142237 w 3074078"/>
              <a:gd name="connsiteY59" fmla="*/ 3327019 h 3407989"/>
              <a:gd name="connsiteX60" fmla="*/ 115134 w 3074078"/>
              <a:gd name="connsiteY60" fmla="*/ 3324457 h 3407989"/>
              <a:gd name="connsiteX61" fmla="*/ 165293 w 3074078"/>
              <a:gd name="connsiteY61" fmla="*/ 3300889 h 3407989"/>
              <a:gd name="connsiteX62" fmla="*/ 185940 w 3074078"/>
              <a:gd name="connsiteY62" fmla="*/ 3258365 h 3407989"/>
              <a:gd name="connsiteX63" fmla="*/ 157249 w 3074078"/>
              <a:gd name="connsiteY63" fmla="*/ 3196371 h 3407989"/>
              <a:gd name="connsiteX64" fmla="*/ 92437 w 3074078"/>
              <a:gd name="connsiteY64" fmla="*/ 3226087 h 3407989"/>
              <a:gd name="connsiteX65" fmla="*/ 140803 w 3074078"/>
              <a:gd name="connsiteY65" fmla="*/ 3309087 h 3407989"/>
              <a:gd name="connsiteX66" fmla="*/ 165293 w 3074078"/>
              <a:gd name="connsiteY66" fmla="*/ 3300889 h 3407989"/>
              <a:gd name="connsiteX67" fmla="*/ 2838512 w 3074078"/>
              <a:gd name="connsiteY67" fmla="*/ 3283469 h 3407989"/>
              <a:gd name="connsiteX68" fmla="*/ 2799829 w 3074078"/>
              <a:gd name="connsiteY68" fmla="*/ 3248630 h 3407989"/>
              <a:gd name="connsiteX69" fmla="*/ 2792605 w 3074078"/>
              <a:gd name="connsiteY69" fmla="*/ 3209692 h 3407989"/>
              <a:gd name="connsiteX70" fmla="*/ 2799829 w 3074078"/>
              <a:gd name="connsiteY70" fmla="*/ 3170241 h 3407989"/>
              <a:gd name="connsiteX71" fmla="*/ 2883137 w 3074078"/>
              <a:gd name="connsiteY71" fmla="*/ 3135914 h 3407989"/>
              <a:gd name="connsiteX72" fmla="*/ 2929812 w 3074078"/>
              <a:gd name="connsiteY72" fmla="*/ 3202519 h 3407989"/>
              <a:gd name="connsiteX73" fmla="*/ 2865615 w 3074078"/>
              <a:gd name="connsiteY73" fmla="*/ 3286031 h 3407989"/>
              <a:gd name="connsiteX74" fmla="*/ 2838512 w 3074078"/>
              <a:gd name="connsiteY74" fmla="*/ 3283469 h 3407989"/>
              <a:gd name="connsiteX75" fmla="*/ 2888568 w 3074078"/>
              <a:gd name="connsiteY75" fmla="*/ 3259389 h 3407989"/>
              <a:gd name="connsiteX76" fmla="*/ 2909164 w 3074078"/>
              <a:gd name="connsiteY76" fmla="*/ 3217377 h 3407989"/>
              <a:gd name="connsiteX77" fmla="*/ 2880575 w 3074078"/>
              <a:gd name="connsiteY77" fmla="*/ 3154871 h 3407989"/>
              <a:gd name="connsiteX78" fmla="*/ 2815815 w 3074078"/>
              <a:gd name="connsiteY78" fmla="*/ 3184587 h 3407989"/>
              <a:gd name="connsiteX79" fmla="*/ 2864026 w 3074078"/>
              <a:gd name="connsiteY79" fmla="*/ 3268099 h 3407989"/>
              <a:gd name="connsiteX80" fmla="*/ 2888568 w 3074078"/>
              <a:gd name="connsiteY80" fmla="*/ 3259389 h 3407989"/>
              <a:gd name="connsiteX81" fmla="*/ 2956403 w 3074078"/>
              <a:gd name="connsiteY81" fmla="*/ 3209692 h 3407989"/>
              <a:gd name="connsiteX82" fmla="*/ 2956403 w 3074078"/>
              <a:gd name="connsiteY82" fmla="*/ 3134889 h 3407989"/>
              <a:gd name="connsiteX83" fmla="*/ 2966701 w 3074078"/>
              <a:gd name="connsiteY83" fmla="*/ 3134889 h 3407989"/>
              <a:gd name="connsiteX84" fmla="*/ 2976999 w 3074078"/>
              <a:gd name="connsiteY84" fmla="*/ 3134889 h 3407989"/>
              <a:gd name="connsiteX85" fmla="*/ 2976999 w 3074078"/>
              <a:gd name="connsiteY85" fmla="*/ 3165630 h 3407989"/>
              <a:gd name="connsiteX86" fmla="*/ 2976999 w 3074078"/>
              <a:gd name="connsiteY86" fmla="*/ 3196883 h 3407989"/>
              <a:gd name="connsiteX87" fmla="*/ 3015681 w 3074078"/>
              <a:gd name="connsiteY87" fmla="*/ 3196883 h 3407989"/>
              <a:gd name="connsiteX88" fmla="*/ 3054363 w 3074078"/>
              <a:gd name="connsiteY88" fmla="*/ 3196883 h 3407989"/>
              <a:gd name="connsiteX89" fmla="*/ 3054363 w 3074078"/>
              <a:gd name="connsiteY89" fmla="*/ 3165630 h 3407989"/>
              <a:gd name="connsiteX90" fmla="*/ 3054363 w 3074078"/>
              <a:gd name="connsiteY90" fmla="*/ 3134889 h 3407989"/>
              <a:gd name="connsiteX91" fmla="*/ 3064712 w 3074078"/>
              <a:gd name="connsiteY91" fmla="*/ 3134889 h 3407989"/>
              <a:gd name="connsiteX92" fmla="*/ 3075011 w 3074078"/>
              <a:gd name="connsiteY92" fmla="*/ 3134889 h 3407989"/>
              <a:gd name="connsiteX93" fmla="*/ 3075011 w 3074078"/>
              <a:gd name="connsiteY93" fmla="*/ 3209692 h 3407989"/>
              <a:gd name="connsiteX94" fmla="*/ 3075011 w 3074078"/>
              <a:gd name="connsiteY94" fmla="*/ 3284494 h 3407989"/>
              <a:gd name="connsiteX95" fmla="*/ 3064712 w 3074078"/>
              <a:gd name="connsiteY95" fmla="*/ 3284494 h 3407989"/>
              <a:gd name="connsiteX96" fmla="*/ 3054363 w 3074078"/>
              <a:gd name="connsiteY96" fmla="*/ 3284494 h 3407989"/>
              <a:gd name="connsiteX97" fmla="*/ 3054363 w 3074078"/>
              <a:gd name="connsiteY97" fmla="*/ 3249655 h 3407989"/>
              <a:gd name="connsiteX98" fmla="*/ 3054363 w 3074078"/>
              <a:gd name="connsiteY98" fmla="*/ 3214816 h 3407989"/>
              <a:gd name="connsiteX99" fmla="*/ 3015681 w 3074078"/>
              <a:gd name="connsiteY99" fmla="*/ 3214816 h 3407989"/>
              <a:gd name="connsiteX100" fmla="*/ 2976999 w 3074078"/>
              <a:gd name="connsiteY100" fmla="*/ 3214816 h 3407989"/>
              <a:gd name="connsiteX101" fmla="*/ 2976999 w 3074078"/>
              <a:gd name="connsiteY101" fmla="*/ 3249655 h 3407989"/>
              <a:gd name="connsiteX102" fmla="*/ 2976999 w 3074078"/>
              <a:gd name="connsiteY102" fmla="*/ 3284494 h 3407989"/>
              <a:gd name="connsiteX103" fmla="*/ 2966701 w 3074078"/>
              <a:gd name="connsiteY103" fmla="*/ 3284494 h 3407989"/>
              <a:gd name="connsiteX104" fmla="*/ 2956403 w 3074078"/>
              <a:gd name="connsiteY104" fmla="*/ 3284494 h 3407989"/>
              <a:gd name="connsiteX105" fmla="*/ 2956403 w 3074078"/>
              <a:gd name="connsiteY105" fmla="*/ 3209692 h 3407989"/>
              <a:gd name="connsiteX106" fmla="*/ 2365001 w 3074078"/>
              <a:gd name="connsiteY106" fmla="*/ 3270661 h 3407989"/>
              <a:gd name="connsiteX107" fmla="*/ 2457838 w 3074078"/>
              <a:gd name="connsiteY107" fmla="*/ 3183050 h 3407989"/>
              <a:gd name="connsiteX108" fmla="*/ 2536791 w 3074078"/>
              <a:gd name="connsiteY108" fmla="*/ 3094926 h 3407989"/>
              <a:gd name="connsiteX109" fmla="*/ 2533409 w 3074078"/>
              <a:gd name="connsiteY109" fmla="*/ 3087753 h 3407989"/>
              <a:gd name="connsiteX110" fmla="*/ 2437754 w 3074078"/>
              <a:gd name="connsiteY110" fmla="*/ 3151797 h 3407989"/>
              <a:gd name="connsiteX111" fmla="*/ 2341792 w 3074078"/>
              <a:gd name="connsiteY111" fmla="*/ 3232235 h 3407989"/>
              <a:gd name="connsiteX112" fmla="*/ 2332262 w 3074078"/>
              <a:gd name="connsiteY112" fmla="*/ 3231210 h 3407989"/>
              <a:gd name="connsiteX113" fmla="*/ 2427661 w 3074078"/>
              <a:gd name="connsiteY113" fmla="*/ 3141037 h 3407989"/>
              <a:gd name="connsiteX114" fmla="*/ 2528235 w 3074078"/>
              <a:gd name="connsiteY114" fmla="*/ 3056500 h 3407989"/>
              <a:gd name="connsiteX115" fmla="*/ 2501695 w 3074078"/>
              <a:gd name="connsiteY115" fmla="*/ 2908432 h 3407989"/>
              <a:gd name="connsiteX116" fmla="*/ 2472799 w 3074078"/>
              <a:gd name="connsiteY116" fmla="*/ 2758314 h 3407989"/>
              <a:gd name="connsiteX117" fmla="*/ 2314176 w 3074078"/>
              <a:gd name="connsiteY117" fmla="*/ 2700420 h 3407989"/>
              <a:gd name="connsiteX118" fmla="*/ 2155861 w 3074078"/>
              <a:gd name="connsiteY118" fmla="*/ 2642012 h 3407989"/>
              <a:gd name="connsiteX119" fmla="*/ 2123635 w 3074078"/>
              <a:gd name="connsiteY119" fmla="*/ 2472938 h 3407989"/>
              <a:gd name="connsiteX120" fmla="*/ 2093457 w 3074078"/>
              <a:gd name="connsiteY120" fmla="*/ 2305913 h 3407989"/>
              <a:gd name="connsiteX121" fmla="*/ 1932785 w 3074078"/>
              <a:gd name="connsiteY121" fmla="*/ 2230598 h 3407989"/>
              <a:gd name="connsiteX122" fmla="*/ 1772114 w 3074078"/>
              <a:gd name="connsiteY122" fmla="*/ 2154771 h 3407989"/>
              <a:gd name="connsiteX123" fmla="*/ 1627734 w 3074078"/>
              <a:gd name="connsiteY123" fmla="*/ 2234697 h 3407989"/>
              <a:gd name="connsiteX124" fmla="*/ 1483355 w 3074078"/>
              <a:gd name="connsiteY124" fmla="*/ 2314622 h 3407989"/>
              <a:gd name="connsiteX125" fmla="*/ 1473928 w 3074078"/>
              <a:gd name="connsiteY125" fmla="*/ 2309499 h 3407989"/>
              <a:gd name="connsiteX126" fmla="*/ 1322683 w 3074078"/>
              <a:gd name="connsiteY126" fmla="*/ 2227011 h 3407989"/>
              <a:gd name="connsiteX127" fmla="*/ 1179431 w 3074078"/>
              <a:gd name="connsiteY127" fmla="*/ 2148622 h 3407989"/>
              <a:gd name="connsiteX128" fmla="*/ 872997 w 3074078"/>
              <a:gd name="connsiteY128" fmla="*/ 2316160 h 3407989"/>
              <a:gd name="connsiteX129" fmla="*/ 848865 w 3074078"/>
              <a:gd name="connsiteY129" fmla="*/ 2485234 h 3407989"/>
              <a:gd name="connsiteX130" fmla="*/ 824939 w 3074078"/>
              <a:gd name="connsiteY130" fmla="*/ 2654308 h 3407989"/>
              <a:gd name="connsiteX131" fmla="*/ 668570 w 3074078"/>
              <a:gd name="connsiteY131" fmla="*/ 2718864 h 3407989"/>
              <a:gd name="connsiteX132" fmla="*/ 511075 w 3074078"/>
              <a:gd name="connsiteY132" fmla="*/ 2783932 h 3407989"/>
              <a:gd name="connsiteX133" fmla="*/ 465169 w 3074078"/>
              <a:gd name="connsiteY133" fmla="*/ 3109272 h 3407989"/>
              <a:gd name="connsiteX134" fmla="*/ 562002 w 3074078"/>
              <a:gd name="connsiteY134" fmla="*/ 3189198 h 3407989"/>
              <a:gd name="connsiteX135" fmla="*/ 653661 w 3074078"/>
              <a:gd name="connsiteY135" fmla="*/ 3269636 h 3407989"/>
              <a:gd name="connsiteX136" fmla="*/ 638752 w 3074078"/>
              <a:gd name="connsiteY136" fmla="*/ 3267075 h 3407989"/>
              <a:gd name="connsiteX137" fmla="*/ 553651 w 3074078"/>
              <a:gd name="connsiteY137" fmla="*/ 3201494 h 3407989"/>
              <a:gd name="connsiteX138" fmla="*/ 478336 w 3074078"/>
              <a:gd name="connsiteY138" fmla="*/ 3142574 h 3407989"/>
              <a:gd name="connsiteX139" fmla="*/ 358345 w 3074078"/>
              <a:gd name="connsiteY139" fmla="*/ 3191760 h 3407989"/>
              <a:gd name="connsiteX140" fmla="*/ 235996 w 3074078"/>
              <a:gd name="connsiteY140" fmla="*/ 3240433 h 3407989"/>
              <a:gd name="connsiteX141" fmla="*/ 233793 w 3074078"/>
              <a:gd name="connsiteY141" fmla="*/ 3227111 h 3407989"/>
              <a:gd name="connsiteX142" fmla="*/ 349071 w 3074078"/>
              <a:gd name="connsiteY142" fmla="*/ 3179463 h 3407989"/>
              <a:gd name="connsiteX143" fmla="*/ 462556 w 3074078"/>
              <a:gd name="connsiteY143" fmla="*/ 3132840 h 3407989"/>
              <a:gd name="connsiteX144" fmla="*/ 456459 w 3074078"/>
              <a:gd name="connsiteY144" fmla="*/ 3125667 h 3407989"/>
              <a:gd name="connsiteX145" fmla="*/ 450106 w 3074078"/>
              <a:gd name="connsiteY145" fmla="*/ 3109272 h 3407989"/>
              <a:gd name="connsiteX146" fmla="*/ 448467 w 3074078"/>
              <a:gd name="connsiteY146" fmla="*/ 3099538 h 3407989"/>
              <a:gd name="connsiteX147" fmla="*/ 333906 w 3074078"/>
              <a:gd name="connsiteY147" fmla="*/ 3146161 h 3407989"/>
              <a:gd name="connsiteX148" fmla="*/ 218935 w 3074078"/>
              <a:gd name="connsiteY148" fmla="*/ 3192784 h 3407989"/>
              <a:gd name="connsiteX149" fmla="*/ 212889 w 3074078"/>
              <a:gd name="connsiteY149" fmla="*/ 3187661 h 3407989"/>
              <a:gd name="connsiteX150" fmla="*/ 219550 w 3074078"/>
              <a:gd name="connsiteY150" fmla="*/ 3177414 h 3407989"/>
              <a:gd name="connsiteX151" fmla="*/ 341335 w 3074078"/>
              <a:gd name="connsiteY151" fmla="*/ 3127717 h 3407989"/>
              <a:gd name="connsiteX152" fmla="*/ 453539 w 3074078"/>
              <a:gd name="connsiteY152" fmla="*/ 3082118 h 3407989"/>
              <a:gd name="connsiteX153" fmla="*/ 474647 w 3074078"/>
              <a:gd name="connsiteY153" fmla="*/ 2928926 h 3407989"/>
              <a:gd name="connsiteX154" fmla="*/ 497857 w 3074078"/>
              <a:gd name="connsiteY154" fmla="*/ 2773685 h 3407989"/>
              <a:gd name="connsiteX155" fmla="*/ 656018 w 3074078"/>
              <a:gd name="connsiteY155" fmla="*/ 2708105 h 3407989"/>
              <a:gd name="connsiteX156" fmla="*/ 812079 w 3074078"/>
              <a:gd name="connsiteY156" fmla="*/ 2644574 h 3407989"/>
              <a:gd name="connsiteX157" fmla="*/ 834827 w 3074078"/>
              <a:gd name="connsiteY157" fmla="*/ 2479598 h 3407989"/>
              <a:gd name="connsiteX158" fmla="*/ 857575 w 3074078"/>
              <a:gd name="connsiteY158" fmla="*/ 2314622 h 3407989"/>
              <a:gd name="connsiteX159" fmla="*/ 769042 w 3074078"/>
              <a:gd name="connsiteY159" fmla="*/ 2227524 h 3407989"/>
              <a:gd name="connsiteX160" fmla="*/ 655352 w 3074078"/>
              <a:gd name="connsiteY160" fmla="*/ 2116345 h 3407989"/>
              <a:gd name="connsiteX161" fmla="*/ 630298 w 3074078"/>
              <a:gd name="connsiteY161" fmla="*/ 2092264 h 3407989"/>
              <a:gd name="connsiteX162" fmla="*/ 505388 w 3074078"/>
              <a:gd name="connsiteY162" fmla="*/ 2120443 h 3407989"/>
              <a:gd name="connsiteX163" fmla="*/ 380478 w 3074078"/>
              <a:gd name="connsiteY163" fmla="*/ 2148622 h 3407989"/>
              <a:gd name="connsiteX164" fmla="*/ 379197 w 3074078"/>
              <a:gd name="connsiteY164" fmla="*/ 2141962 h 3407989"/>
              <a:gd name="connsiteX165" fmla="*/ 378634 w 3074078"/>
              <a:gd name="connsiteY165" fmla="*/ 2134789 h 3407989"/>
              <a:gd name="connsiteX166" fmla="*/ 502416 w 3074078"/>
              <a:gd name="connsiteY166" fmla="*/ 2106098 h 3407989"/>
              <a:gd name="connsiteX167" fmla="*/ 627839 w 3074078"/>
              <a:gd name="connsiteY167" fmla="*/ 2075357 h 3407989"/>
              <a:gd name="connsiteX168" fmla="*/ 704896 w 3074078"/>
              <a:gd name="connsiteY168" fmla="*/ 1920628 h 3407989"/>
              <a:gd name="connsiteX169" fmla="*/ 779647 w 3074078"/>
              <a:gd name="connsiteY169" fmla="*/ 1767949 h 3407989"/>
              <a:gd name="connsiteX170" fmla="*/ 699721 w 3074078"/>
              <a:gd name="connsiteY170" fmla="*/ 1623467 h 3407989"/>
              <a:gd name="connsiteX171" fmla="*/ 619744 w 3074078"/>
              <a:gd name="connsiteY171" fmla="*/ 1478986 h 3407989"/>
              <a:gd name="connsiteX172" fmla="*/ 697057 w 3074078"/>
              <a:gd name="connsiteY172" fmla="*/ 1320670 h 3407989"/>
              <a:gd name="connsiteX173" fmla="*/ 774421 w 3074078"/>
              <a:gd name="connsiteY173" fmla="*/ 1162355 h 3407989"/>
              <a:gd name="connsiteX174" fmla="*/ 702129 w 3074078"/>
              <a:gd name="connsiteY174" fmla="*/ 1020948 h 3407989"/>
              <a:gd name="connsiteX175" fmla="*/ 629837 w 3074078"/>
              <a:gd name="connsiteY175" fmla="*/ 879540 h 3407989"/>
              <a:gd name="connsiteX176" fmla="*/ 517172 w 3074078"/>
              <a:gd name="connsiteY176" fmla="*/ 856997 h 3407989"/>
              <a:gd name="connsiteX177" fmla="*/ 392313 w 3074078"/>
              <a:gd name="connsiteY177" fmla="*/ 831379 h 3407989"/>
              <a:gd name="connsiteX178" fmla="*/ 380068 w 3074078"/>
              <a:gd name="connsiteY178" fmla="*/ 823182 h 3407989"/>
              <a:gd name="connsiteX179" fmla="*/ 381452 w 3074078"/>
              <a:gd name="connsiteY179" fmla="*/ 816009 h 3407989"/>
              <a:gd name="connsiteX180" fmla="*/ 626660 w 3074078"/>
              <a:gd name="connsiteY180" fmla="*/ 864170 h 3407989"/>
              <a:gd name="connsiteX181" fmla="*/ 749624 w 3074078"/>
              <a:gd name="connsiteY181" fmla="*/ 745818 h 3407989"/>
              <a:gd name="connsiteX182" fmla="*/ 867054 w 3074078"/>
              <a:gd name="connsiteY182" fmla="*/ 626441 h 3407989"/>
              <a:gd name="connsiteX183" fmla="*/ 837645 w 3074078"/>
              <a:gd name="connsiteY183" fmla="*/ 463003 h 3407989"/>
              <a:gd name="connsiteX184" fmla="*/ 808185 w 3074078"/>
              <a:gd name="connsiteY184" fmla="*/ 294133 h 3407989"/>
              <a:gd name="connsiteX185" fmla="*/ 895335 w 3074078"/>
              <a:gd name="connsiteY185" fmla="*/ 201808 h 3407989"/>
              <a:gd name="connsiteX186" fmla="*/ 982485 w 3074078"/>
              <a:gd name="connsiteY186" fmla="*/ 114709 h 3407989"/>
              <a:gd name="connsiteX187" fmla="*/ 987404 w 3074078"/>
              <a:gd name="connsiteY187" fmla="*/ 120089 h 3407989"/>
              <a:gd name="connsiteX188" fmla="*/ 907375 w 3074078"/>
              <a:gd name="connsiteY188" fmla="*/ 210416 h 3407989"/>
              <a:gd name="connsiteX189" fmla="*/ 822531 w 3074078"/>
              <a:gd name="connsiteY189" fmla="*/ 295311 h 3407989"/>
              <a:gd name="connsiteX190" fmla="*/ 850300 w 3074078"/>
              <a:gd name="connsiteY190" fmla="*/ 450706 h 3407989"/>
              <a:gd name="connsiteX191" fmla="*/ 880016 w 3074078"/>
              <a:gd name="connsiteY191" fmla="*/ 615170 h 3407989"/>
              <a:gd name="connsiteX192" fmla="*/ 881860 w 3074078"/>
              <a:gd name="connsiteY192" fmla="*/ 624391 h 3407989"/>
              <a:gd name="connsiteX193" fmla="*/ 1028750 w 3074078"/>
              <a:gd name="connsiteY193" fmla="*/ 693046 h 3407989"/>
              <a:gd name="connsiteX194" fmla="*/ 1178099 w 3074078"/>
              <a:gd name="connsiteY194" fmla="*/ 762213 h 3407989"/>
              <a:gd name="connsiteX195" fmla="*/ 1330163 w 3074078"/>
              <a:gd name="connsiteY195" fmla="*/ 682799 h 3407989"/>
              <a:gd name="connsiteX196" fmla="*/ 1481152 w 3074078"/>
              <a:gd name="connsiteY196" fmla="*/ 603898 h 3407989"/>
              <a:gd name="connsiteX197" fmla="*/ 1626197 w 3074078"/>
              <a:gd name="connsiteY197" fmla="*/ 680749 h 3407989"/>
              <a:gd name="connsiteX198" fmla="*/ 1772114 w 3074078"/>
              <a:gd name="connsiteY198" fmla="*/ 757089 h 3407989"/>
              <a:gd name="connsiteX199" fmla="*/ 2078753 w 3074078"/>
              <a:gd name="connsiteY199" fmla="*/ 601336 h 3407989"/>
              <a:gd name="connsiteX200" fmla="*/ 2104524 w 3074078"/>
              <a:gd name="connsiteY200" fmla="*/ 484009 h 3407989"/>
              <a:gd name="connsiteX201" fmla="*/ 2129834 w 3074078"/>
              <a:gd name="connsiteY201" fmla="*/ 367706 h 3407989"/>
              <a:gd name="connsiteX202" fmla="*/ 2136238 w 3074078"/>
              <a:gd name="connsiteY202" fmla="*/ 369243 h 3407989"/>
              <a:gd name="connsiteX203" fmla="*/ 2143462 w 3074078"/>
              <a:gd name="connsiteY203" fmla="*/ 371292 h 3407989"/>
              <a:gd name="connsiteX204" fmla="*/ 2118716 w 3074078"/>
              <a:gd name="connsiteY204" fmla="*/ 487595 h 3407989"/>
              <a:gd name="connsiteX205" fmla="*/ 2093457 w 3074078"/>
              <a:gd name="connsiteY205" fmla="*/ 603385 h 3407989"/>
              <a:gd name="connsiteX206" fmla="*/ 2185270 w 3074078"/>
              <a:gd name="connsiteY206" fmla="*/ 694071 h 3407989"/>
              <a:gd name="connsiteX207" fmla="*/ 2298703 w 3074078"/>
              <a:gd name="connsiteY207" fmla="*/ 805250 h 3407989"/>
              <a:gd name="connsiteX208" fmla="*/ 2320632 w 3074078"/>
              <a:gd name="connsiteY208" fmla="*/ 826256 h 3407989"/>
              <a:gd name="connsiteX209" fmla="*/ 2484173 w 3074078"/>
              <a:gd name="connsiteY209" fmla="*/ 800639 h 3407989"/>
              <a:gd name="connsiteX210" fmla="*/ 2648687 w 3074078"/>
              <a:gd name="connsiteY210" fmla="*/ 773997 h 3407989"/>
              <a:gd name="connsiteX211" fmla="*/ 2691263 w 3074078"/>
              <a:gd name="connsiteY211" fmla="*/ 666404 h 3407989"/>
              <a:gd name="connsiteX212" fmla="*/ 2733276 w 3074078"/>
              <a:gd name="connsiteY212" fmla="*/ 558811 h 3407989"/>
              <a:gd name="connsiteX213" fmla="*/ 2744906 w 3074078"/>
              <a:gd name="connsiteY213" fmla="*/ 564959 h 3407989"/>
              <a:gd name="connsiteX214" fmla="*/ 2702586 w 3074078"/>
              <a:gd name="connsiteY214" fmla="*/ 677163 h 3407989"/>
              <a:gd name="connsiteX215" fmla="*/ 2655655 w 3074078"/>
              <a:gd name="connsiteY215" fmla="*/ 788342 h 3407989"/>
              <a:gd name="connsiteX216" fmla="*/ 2486478 w 3074078"/>
              <a:gd name="connsiteY216" fmla="*/ 815497 h 3407989"/>
              <a:gd name="connsiteX217" fmla="*/ 2322220 w 3074078"/>
              <a:gd name="connsiteY217" fmla="*/ 840602 h 3407989"/>
              <a:gd name="connsiteX218" fmla="*/ 2246905 w 3074078"/>
              <a:gd name="connsiteY218" fmla="*/ 984059 h 3407989"/>
              <a:gd name="connsiteX219" fmla="*/ 2165135 w 3074078"/>
              <a:gd name="connsiteY219" fmla="*/ 1138787 h 3407989"/>
              <a:gd name="connsiteX220" fmla="*/ 2158935 w 3074078"/>
              <a:gd name="connsiteY220" fmla="*/ 1150059 h 3407989"/>
              <a:gd name="connsiteX221" fmla="*/ 2244292 w 3074078"/>
              <a:gd name="connsiteY221" fmla="*/ 1299664 h 3407989"/>
              <a:gd name="connsiteX222" fmla="*/ 2329700 w 3074078"/>
              <a:gd name="connsiteY222" fmla="*/ 1451319 h 3407989"/>
              <a:gd name="connsiteX223" fmla="*/ 2253053 w 3074078"/>
              <a:gd name="connsiteY223" fmla="*/ 1598875 h 3407989"/>
              <a:gd name="connsiteX224" fmla="*/ 2176765 w 3074078"/>
              <a:gd name="connsiteY224" fmla="*/ 1744893 h 3407989"/>
              <a:gd name="connsiteX225" fmla="*/ 2333799 w 3074078"/>
              <a:gd name="connsiteY225" fmla="*/ 2061523 h 3407989"/>
              <a:gd name="connsiteX226" fmla="*/ 2458863 w 3074078"/>
              <a:gd name="connsiteY226" fmla="*/ 2089190 h 3407989"/>
              <a:gd name="connsiteX227" fmla="*/ 2583722 w 3074078"/>
              <a:gd name="connsiteY227" fmla="*/ 2116345 h 3407989"/>
              <a:gd name="connsiteX228" fmla="*/ 2583209 w 3074078"/>
              <a:gd name="connsiteY228" fmla="*/ 2124030 h 3407989"/>
              <a:gd name="connsiteX229" fmla="*/ 2581877 w 3074078"/>
              <a:gd name="connsiteY229" fmla="*/ 2130690 h 3407989"/>
              <a:gd name="connsiteX230" fmla="*/ 2457838 w 3074078"/>
              <a:gd name="connsiteY230" fmla="*/ 2104048 h 3407989"/>
              <a:gd name="connsiteX231" fmla="*/ 2332006 w 3074078"/>
              <a:gd name="connsiteY231" fmla="*/ 2077406 h 3407989"/>
              <a:gd name="connsiteX232" fmla="*/ 2219290 w 3074078"/>
              <a:gd name="connsiteY232" fmla="*/ 2190635 h 3407989"/>
              <a:gd name="connsiteX233" fmla="*/ 2108162 w 3074078"/>
              <a:gd name="connsiteY233" fmla="*/ 2303351 h 3407989"/>
              <a:gd name="connsiteX234" fmla="*/ 2137314 w 3074078"/>
              <a:gd name="connsiteY234" fmla="*/ 2466790 h 3407989"/>
              <a:gd name="connsiteX235" fmla="*/ 2169541 w 3074078"/>
              <a:gd name="connsiteY235" fmla="*/ 2631765 h 3407989"/>
              <a:gd name="connsiteX236" fmla="*/ 2329137 w 3074078"/>
              <a:gd name="connsiteY236" fmla="*/ 2689660 h 3407989"/>
              <a:gd name="connsiteX237" fmla="*/ 2486991 w 3074078"/>
              <a:gd name="connsiteY237" fmla="*/ 2748067 h 3407989"/>
              <a:gd name="connsiteX238" fmla="*/ 2517680 w 3074078"/>
              <a:gd name="connsiteY238" fmla="*/ 2916117 h 3407989"/>
              <a:gd name="connsiteX239" fmla="*/ 2547601 w 3074078"/>
              <a:gd name="connsiteY239" fmla="*/ 3082630 h 3407989"/>
              <a:gd name="connsiteX240" fmla="*/ 2662623 w 3074078"/>
              <a:gd name="connsiteY240" fmla="*/ 3124642 h 3407989"/>
              <a:gd name="connsiteX241" fmla="*/ 2777645 w 3074078"/>
              <a:gd name="connsiteY241" fmla="*/ 3166655 h 3407989"/>
              <a:gd name="connsiteX242" fmla="*/ 2771958 w 3074078"/>
              <a:gd name="connsiteY242" fmla="*/ 3178438 h 3407989"/>
              <a:gd name="connsiteX243" fmla="*/ 2669847 w 3074078"/>
              <a:gd name="connsiteY243" fmla="*/ 3142574 h 3407989"/>
              <a:gd name="connsiteX244" fmla="*/ 2566917 w 3074078"/>
              <a:gd name="connsiteY244" fmla="*/ 3109784 h 3407989"/>
              <a:gd name="connsiteX245" fmla="*/ 2373250 w 3074078"/>
              <a:gd name="connsiteY245" fmla="*/ 3273222 h 3407989"/>
              <a:gd name="connsiteX246" fmla="*/ 2365001 w 3074078"/>
              <a:gd name="connsiteY246" fmla="*/ 3270661 h 3407989"/>
              <a:gd name="connsiteX247" fmla="*/ 1019015 w 3074078"/>
              <a:gd name="connsiteY247" fmla="*/ 2218814 h 3407989"/>
              <a:gd name="connsiteX248" fmla="*/ 1167596 w 3074078"/>
              <a:gd name="connsiteY248" fmla="*/ 2136839 h 3407989"/>
              <a:gd name="connsiteX249" fmla="*/ 1145975 w 3074078"/>
              <a:gd name="connsiteY249" fmla="*/ 2032832 h 3407989"/>
              <a:gd name="connsiteX250" fmla="*/ 1121741 w 3074078"/>
              <a:gd name="connsiteY250" fmla="*/ 1927801 h 3407989"/>
              <a:gd name="connsiteX251" fmla="*/ 1128043 w 3074078"/>
              <a:gd name="connsiteY251" fmla="*/ 1922677 h 3407989"/>
              <a:gd name="connsiteX252" fmla="*/ 1134550 w 3074078"/>
              <a:gd name="connsiteY252" fmla="*/ 1920628 h 3407989"/>
              <a:gd name="connsiteX253" fmla="*/ 1158732 w 3074078"/>
              <a:gd name="connsiteY253" fmla="*/ 2024122 h 3407989"/>
              <a:gd name="connsiteX254" fmla="*/ 1185733 w 3074078"/>
              <a:gd name="connsiteY254" fmla="*/ 2132227 h 3407989"/>
              <a:gd name="connsiteX255" fmla="*/ 1335646 w 3074078"/>
              <a:gd name="connsiteY255" fmla="*/ 2217277 h 3407989"/>
              <a:gd name="connsiteX256" fmla="*/ 1482740 w 3074078"/>
              <a:gd name="connsiteY256" fmla="*/ 2298228 h 3407989"/>
              <a:gd name="connsiteX257" fmla="*/ 1622970 w 3074078"/>
              <a:gd name="connsiteY257" fmla="*/ 2220351 h 3407989"/>
              <a:gd name="connsiteX258" fmla="*/ 1765146 w 3074078"/>
              <a:gd name="connsiteY258" fmla="*/ 2137863 h 3407989"/>
              <a:gd name="connsiteX259" fmla="*/ 1784461 w 3074078"/>
              <a:gd name="connsiteY259" fmla="*/ 2034881 h 3407989"/>
              <a:gd name="connsiteX260" fmla="*/ 1802803 w 3074078"/>
              <a:gd name="connsiteY260" fmla="*/ 1930875 h 3407989"/>
              <a:gd name="connsiteX261" fmla="*/ 1810283 w 3074078"/>
              <a:gd name="connsiteY261" fmla="*/ 1925239 h 3407989"/>
              <a:gd name="connsiteX262" fmla="*/ 1816483 w 3074078"/>
              <a:gd name="connsiteY262" fmla="*/ 1930875 h 3407989"/>
              <a:gd name="connsiteX263" fmla="*/ 1798397 w 3074078"/>
              <a:gd name="connsiteY263" fmla="*/ 2038468 h 3407989"/>
              <a:gd name="connsiteX264" fmla="*/ 1781643 w 3074078"/>
              <a:gd name="connsiteY264" fmla="*/ 2141962 h 3407989"/>
              <a:gd name="connsiteX265" fmla="*/ 2098324 w 3074078"/>
              <a:gd name="connsiteY265" fmla="*/ 2291567 h 3407989"/>
              <a:gd name="connsiteX266" fmla="*/ 2209504 w 3074078"/>
              <a:gd name="connsiteY266" fmla="*/ 2179363 h 3407989"/>
              <a:gd name="connsiteX267" fmla="*/ 2319351 w 3074078"/>
              <a:gd name="connsiteY267" fmla="*/ 2067672 h 3407989"/>
              <a:gd name="connsiteX268" fmla="*/ 2243011 w 3074078"/>
              <a:gd name="connsiteY268" fmla="*/ 1911918 h 3407989"/>
              <a:gd name="connsiteX269" fmla="*/ 2164622 w 3074078"/>
              <a:gd name="connsiteY269" fmla="*/ 1754115 h 3407989"/>
              <a:gd name="connsiteX270" fmla="*/ 2040839 w 3074078"/>
              <a:gd name="connsiteY270" fmla="*/ 1779733 h 3407989"/>
              <a:gd name="connsiteX271" fmla="*/ 1915519 w 3074078"/>
              <a:gd name="connsiteY271" fmla="*/ 1806887 h 3407989"/>
              <a:gd name="connsiteX272" fmla="*/ 1911369 w 3074078"/>
              <a:gd name="connsiteY272" fmla="*/ 1800226 h 3407989"/>
              <a:gd name="connsiteX273" fmla="*/ 1915519 w 3074078"/>
              <a:gd name="connsiteY273" fmla="*/ 1792541 h 3407989"/>
              <a:gd name="connsiteX274" fmla="*/ 2041864 w 3074078"/>
              <a:gd name="connsiteY274" fmla="*/ 1764362 h 3407989"/>
              <a:gd name="connsiteX275" fmla="*/ 2163341 w 3074078"/>
              <a:gd name="connsiteY275" fmla="*/ 1736696 h 3407989"/>
              <a:gd name="connsiteX276" fmla="*/ 2239169 w 3074078"/>
              <a:gd name="connsiteY276" fmla="*/ 1593751 h 3407989"/>
              <a:gd name="connsiteX277" fmla="*/ 2314484 w 3074078"/>
              <a:gd name="connsiteY277" fmla="*/ 1451831 h 3407989"/>
              <a:gd name="connsiteX278" fmla="*/ 2230664 w 3074078"/>
              <a:gd name="connsiteY278" fmla="*/ 1304788 h 3407989"/>
              <a:gd name="connsiteX279" fmla="*/ 2140901 w 3074078"/>
              <a:gd name="connsiteY279" fmla="*/ 1156207 h 3407989"/>
              <a:gd name="connsiteX280" fmla="*/ 2023317 w 3074078"/>
              <a:gd name="connsiteY280" fmla="*/ 1133152 h 3407989"/>
              <a:gd name="connsiteX281" fmla="*/ 1911625 w 3074078"/>
              <a:gd name="connsiteY281" fmla="*/ 1111633 h 3407989"/>
              <a:gd name="connsiteX282" fmla="*/ 1913163 w 3074078"/>
              <a:gd name="connsiteY282" fmla="*/ 1105485 h 3407989"/>
              <a:gd name="connsiteX283" fmla="*/ 1915519 w 3074078"/>
              <a:gd name="connsiteY283" fmla="*/ 1098312 h 3407989"/>
              <a:gd name="connsiteX284" fmla="*/ 2031822 w 3074078"/>
              <a:gd name="connsiteY284" fmla="*/ 1120343 h 3407989"/>
              <a:gd name="connsiteX285" fmla="*/ 2148381 w 3074078"/>
              <a:gd name="connsiteY285" fmla="*/ 1139812 h 3407989"/>
              <a:gd name="connsiteX286" fmla="*/ 2228819 w 3074078"/>
              <a:gd name="connsiteY286" fmla="*/ 986621 h 3407989"/>
              <a:gd name="connsiteX287" fmla="*/ 2308540 w 3074078"/>
              <a:gd name="connsiteY287" fmla="*/ 835991 h 3407989"/>
              <a:gd name="connsiteX288" fmla="*/ 2212578 w 3074078"/>
              <a:gd name="connsiteY288" fmla="*/ 741719 h 3407989"/>
              <a:gd name="connsiteX289" fmla="*/ 2100169 w 3074078"/>
              <a:gd name="connsiteY289" fmla="*/ 631564 h 3407989"/>
              <a:gd name="connsiteX290" fmla="*/ 2083364 w 3074078"/>
              <a:gd name="connsiteY290" fmla="*/ 615170 h 3407989"/>
              <a:gd name="connsiteX291" fmla="*/ 1933298 w 3074078"/>
              <a:gd name="connsiteY291" fmla="*/ 692021 h 3407989"/>
              <a:gd name="connsiteX292" fmla="*/ 1781900 w 3074078"/>
              <a:gd name="connsiteY292" fmla="*/ 770410 h 3407989"/>
              <a:gd name="connsiteX293" fmla="*/ 1825244 w 3074078"/>
              <a:gd name="connsiteY293" fmla="*/ 1010701 h 3407989"/>
              <a:gd name="connsiteX294" fmla="*/ 1820069 w 3074078"/>
              <a:gd name="connsiteY294" fmla="*/ 1016336 h 3407989"/>
              <a:gd name="connsiteX295" fmla="*/ 1812589 w 3074078"/>
              <a:gd name="connsiteY295" fmla="*/ 1016849 h 3407989"/>
              <a:gd name="connsiteX296" fmla="*/ 1789380 w 3074078"/>
              <a:gd name="connsiteY296" fmla="*/ 898497 h 3407989"/>
              <a:gd name="connsiteX297" fmla="*/ 1766427 w 3074078"/>
              <a:gd name="connsiteY297" fmla="*/ 776559 h 3407989"/>
              <a:gd name="connsiteX298" fmla="*/ 1623226 w 3074078"/>
              <a:gd name="connsiteY298" fmla="*/ 695608 h 3407989"/>
              <a:gd name="connsiteX299" fmla="*/ 1480179 w 3074078"/>
              <a:gd name="connsiteY299" fmla="*/ 620293 h 3407989"/>
              <a:gd name="connsiteX300" fmla="*/ 1185579 w 3074078"/>
              <a:gd name="connsiteY300" fmla="*/ 776046 h 3407989"/>
              <a:gd name="connsiteX301" fmla="*/ 1160526 w 3074078"/>
              <a:gd name="connsiteY301" fmla="*/ 892349 h 3407989"/>
              <a:gd name="connsiteX302" fmla="*/ 1135011 w 3074078"/>
              <a:gd name="connsiteY302" fmla="*/ 1008651 h 3407989"/>
              <a:gd name="connsiteX303" fmla="*/ 1127684 w 3074078"/>
              <a:gd name="connsiteY303" fmla="*/ 1007627 h 3407989"/>
              <a:gd name="connsiteX304" fmla="*/ 1121229 w 3074078"/>
              <a:gd name="connsiteY304" fmla="*/ 1006089 h 3407989"/>
              <a:gd name="connsiteX305" fmla="*/ 1145155 w 3074078"/>
              <a:gd name="connsiteY305" fmla="*/ 894911 h 3407989"/>
              <a:gd name="connsiteX306" fmla="*/ 1168467 w 3074078"/>
              <a:gd name="connsiteY306" fmla="*/ 779120 h 3407989"/>
              <a:gd name="connsiteX307" fmla="*/ 1022807 w 3074078"/>
              <a:gd name="connsiteY307" fmla="*/ 706367 h 3407989"/>
              <a:gd name="connsiteX308" fmla="*/ 876788 w 3074078"/>
              <a:gd name="connsiteY308" fmla="*/ 638225 h 3407989"/>
              <a:gd name="connsiteX309" fmla="*/ 759768 w 3074078"/>
              <a:gd name="connsiteY309" fmla="*/ 756577 h 3407989"/>
              <a:gd name="connsiteX310" fmla="*/ 643670 w 3074078"/>
              <a:gd name="connsiteY310" fmla="*/ 874417 h 3407989"/>
              <a:gd name="connsiteX311" fmla="*/ 714272 w 3074078"/>
              <a:gd name="connsiteY311" fmla="*/ 1012750 h 3407989"/>
              <a:gd name="connsiteX312" fmla="*/ 785539 w 3074078"/>
              <a:gd name="connsiteY312" fmla="*/ 1152621 h 3407989"/>
              <a:gd name="connsiteX313" fmla="*/ 903584 w 3074078"/>
              <a:gd name="connsiteY313" fmla="*/ 1131614 h 3407989"/>
              <a:gd name="connsiteX314" fmla="*/ 1020911 w 3074078"/>
              <a:gd name="connsiteY314" fmla="*/ 1108559 h 3407989"/>
              <a:gd name="connsiteX315" fmla="*/ 1023114 w 3074078"/>
              <a:gd name="connsiteY315" fmla="*/ 1114707 h 3407989"/>
              <a:gd name="connsiteX316" fmla="*/ 1024293 w 3074078"/>
              <a:gd name="connsiteY316" fmla="*/ 1122393 h 3407989"/>
              <a:gd name="connsiteX317" fmla="*/ 905992 w 3074078"/>
              <a:gd name="connsiteY317" fmla="*/ 1145448 h 3407989"/>
              <a:gd name="connsiteX318" fmla="*/ 788818 w 3074078"/>
              <a:gd name="connsiteY318" fmla="*/ 1168504 h 3407989"/>
              <a:gd name="connsiteX319" fmla="*/ 767504 w 3074078"/>
              <a:gd name="connsiteY319" fmla="*/ 1211028 h 3407989"/>
              <a:gd name="connsiteX320" fmla="*/ 691216 w 3074078"/>
              <a:gd name="connsiteY320" fmla="*/ 1365757 h 3407989"/>
              <a:gd name="connsiteX321" fmla="*/ 636190 w 3074078"/>
              <a:gd name="connsiteY321" fmla="*/ 1477961 h 3407989"/>
              <a:gd name="connsiteX322" fmla="*/ 714477 w 3074078"/>
              <a:gd name="connsiteY322" fmla="*/ 1619881 h 3407989"/>
              <a:gd name="connsiteX323" fmla="*/ 792763 w 3074078"/>
              <a:gd name="connsiteY323" fmla="*/ 1761288 h 3407989"/>
              <a:gd name="connsiteX324" fmla="*/ 921567 w 3074078"/>
              <a:gd name="connsiteY324" fmla="*/ 1789980 h 3407989"/>
              <a:gd name="connsiteX325" fmla="*/ 1050422 w 3074078"/>
              <a:gd name="connsiteY325" fmla="*/ 1818159 h 3407989"/>
              <a:gd name="connsiteX326" fmla="*/ 1048834 w 3074078"/>
              <a:gd name="connsiteY326" fmla="*/ 1824819 h 3407989"/>
              <a:gd name="connsiteX327" fmla="*/ 1046836 w 3074078"/>
              <a:gd name="connsiteY327" fmla="*/ 1831992 h 3407989"/>
              <a:gd name="connsiteX328" fmla="*/ 920184 w 3074078"/>
              <a:gd name="connsiteY328" fmla="*/ 1804325 h 3407989"/>
              <a:gd name="connsiteX329" fmla="*/ 792097 w 3074078"/>
              <a:gd name="connsiteY329" fmla="*/ 1778196 h 3407989"/>
              <a:gd name="connsiteX330" fmla="*/ 643619 w 3074078"/>
              <a:gd name="connsiteY330" fmla="*/ 2082530 h 3407989"/>
              <a:gd name="connsiteX331" fmla="*/ 755157 w 3074078"/>
              <a:gd name="connsiteY331" fmla="*/ 2193197 h 3407989"/>
              <a:gd name="connsiteX332" fmla="*/ 869308 w 3074078"/>
              <a:gd name="connsiteY332" fmla="*/ 2300789 h 3407989"/>
              <a:gd name="connsiteX333" fmla="*/ 1019015 w 3074078"/>
              <a:gd name="connsiteY333" fmla="*/ 2218814 h 3407989"/>
              <a:gd name="connsiteX334" fmla="*/ 776471 w 3074078"/>
              <a:gd name="connsiteY334" fmla="*/ 2167067 h 3407989"/>
              <a:gd name="connsiteX335" fmla="*/ 692139 w 3074078"/>
              <a:gd name="connsiteY335" fmla="*/ 2073307 h 3407989"/>
              <a:gd name="connsiteX336" fmla="*/ 812591 w 3074078"/>
              <a:gd name="connsiteY336" fmla="*/ 2181925 h 3407989"/>
              <a:gd name="connsiteX337" fmla="*/ 873407 w 3074078"/>
              <a:gd name="connsiteY337" fmla="*/ 2250579 h 3407989"/>
              <a:gd name="connsiteX338" fmla="*/ 867719 w 3074078"/>
              <a:gd name="connsiteY338" fmla="*/ 2255190 h 3407989"/>
              <a:gd name="connsiteX339" fmla="*/ 776471 w 3074078"/>
              <a:gd name="connsiteY339" fmla="*/ 2167067 h 3407989"/>
              <a:gd name="connsiteX340" fmla="*/ 1481972 w 3074078"/>
              <a:gd name="connsiteY340" fmla="*/ 2249555 h 3407989"/>
              <a:gd name="connsiteX341" fmla="*/ 1600785 w 3074078"/>
              <a:gd name="connsiteY341" fmla="*/ 2176289 h 3407989"/>
              <a:gd name="connsiteX342" fmla="*/ 1722314 w 3074078"/>
              <a:gd name="connsiteY342" fmla="*/ 2108659 h 3407989"/>
              <a:gd name="connsiteX343" fmla="*/ 1726720 w 3074078"/>
              <a:gd name="connsiteY343" fmla="*/ 2114295 h 3407989"/>
              <a:gd name="connsiteX344" fmla="*/ 1729281 w 3074078"/>
              <a:gd name="connsiteY344" fmla="*/ 2121468 h 3407989"/>
              <a:gd name="connsiteX345" fmla="*/ 1487659 w 3074078"/>
              <a:gd name="connsiteY345" fmla="*/ 2254678 h 3407989"/>
              <a:gd name="connsiteX346" fmla="*/ 1481972 w 3074078"/>
              <a:gd name="connsiteY346" fmla="*/ 2249555 h 3407989"/>
              <a:gd name="connsiteX347" fmla="*/ 2089307 w 3074078"/>
              <a:gd name="connsiteY347" fmla="*/ 2240844 h 3407989"/>
              <a:gd name="connsiteX348" fmla="*/ 2174408 w 3074078"/>
              <a:gd name="connsiteY348" fmla="*/ 2145548 h 3407989"/>
              <a:gd name="connsiteX349" fmla="*/ 2263915 w 3074078"/>
              <a:gd name="connsiteY349" fmla="*/ 2054351 h 3407989"/>
              <a:gd name="connsiteX350" fmla="*/ 2269090 w 3074078"/>
              <a:gd name="connsiteY350" fmla="*/ 2059474 h 3407989"/>
              <a:gd name="connsiteX351" fmla="*/ 2274213 w 3074078"/>
              <a:gd name="connsiteY351" fmla="*/ 2064598 h 3407989"/>
              <a:gd name="connsiteX352" fmla="*/ 2245880 w 3074078"/>
              <a:gd name="connsiteY352" fmla="*/ 2093801 h 3407989"/>
              <a:gd name="connsiteX353" fmla="*/ 2094994 w 3074078"/>
              <a:gd name="connsiteY353" fmla="*/ 2244943 h 3407989"/>
              <a:gd name="connsiteX354" fmla="*/ 2089307 w 3074078"/>
              <a:gd name="connsiteY354" fmla="*/ 2240844 h 3407989"/>
              <a:gd name="connsiteX355" fmla="*/ 1115029 w 3074078"/>
              <a:gd name="connsiteY355" fmla="*/ 2111733 h 3407989"/>
              <a:gd name="connsiteX356" fmla="*/ 1094587 w 3074078"/>
              <a:gd name="connsiteY356" fmla="*/ 2023610 h 3407989"/>
              <a:gd name="connsiteX357" fmla="*/ 1084288 w 3074078"/>
              <a:gd name="connsiteY357" fmla="*/ 1933437 h 3407989"/>
              <a:gd name="connsiteX358" fmla="*/ 1127070 w 3074078"/>
              <a:gd name="connsiteY358" fmla="*/ 2111733 h 3407989"/>
              <a:gd name="connsiteX359" fmla="*/ 1115029 w 3074078"/>
              <a:gd name="connsiteY359" fmla="*/ 2111733 h 3407989"/>
              <a:gd name="connsiteX360" fmla="*/ 1068611 w 3074078"/>
              <a:gd name="connsiteY360" fmla="*/ 1829943 h 3407989"/>
              <a:gd name="connsiteX361" fmla="*/ 1068611 w 3074078"/>
              <a:gd name="connsiteY361" fmla="*/ 1755140 h 3407989"/>
              <a:gd name="connsiteX362" fmla="*/ 1079575 w 3074078"/>
              <a:gd name="connsiteY362" fmla="*/ 1755140 h 3407989"/>
              <a:gd name="connsiteX363" fmla="*/ 1090539 w 3074078"/>
              <a:gd name="connsiteY363" fmla="*/ 1755140 h 3407989"/>
              <a:gd name="connsiteX364" fmla="*/ 1128607 w 3074078"/>
              <a:gd name="connsiteY364" fmla="*/ 1812523 h 3407989"/>
              <a:gd name="connsiteX365" fmla="*/ 1166623 w 3074078"/>
              <a:gd name="connsiteY365" fmla="*/ 1869906 h 3407989"/>
              <a:gd name="connsiteX366" fmla="*/ 1166623 w 3074078"/>
              <a:gd name="connsiteY366" fmla="*/ 1812523 h 3407989"/>
              <a:gd name="connsiteX367" fmla="*/ 1166623 w 3074078"/>
              <a:gd name="connsiteY367" fmla="*/ 1755140 h 3407989"/>
              <a:gd name="connsiteX368" fmla="*/ 1176921 w 3074078"/>
              <a:gd name="connsiteY368" fmla="*/ 1755140 h 3407989"/>
              <a:gd name="connsiteX369" fmla="*/ 1187219 w 3074078"/>
              <a:gd name="connsiteY369" fmla="*/ 1755140 h 3407989"/>
              <a:gd name="connsiteX370" fmla="*/ 1187219 w 3074078"/>
              <a:gd name="connsiteY370" fmla="*/ 1829943 h 3407989"/>
              <a:gd name="connsiteX371" fmla="*/ 1187219 w 3074078"/>
              <a:gd name="connsiteY371" fmla="*/ 1904745 h 3407989"/>
              <a:gd name="connsiteX372" fmla="*/ 1176306 w 3074078"/>
              <a:gd name="connsiteY372" fmla="*/ 1904745 h 3407989"/>
              <a:gd name="connsiteX373" fmla="*/ 1165342 w 3074078"/>
              <a:gd name="connsiteY373" fmla="*/ 1904745 h 3407989"/>
              <a:gd name="connsiteX374" fmla="*/ 1127274 w 3074078"/>
              <a:gd name="connsiteY374" fmla="*/ 1847363 h 3407989"/>
              <a:gd name="connsiteX375" fmla="*/ 1089258 w 3074078"/>
              <a:gd name="connsiteY375" fmla="*/ 1789980 h 3407989"/>
              <a:gd name="connsiteX376" fmla="*/ 1089258 w 3074078"/>
              <a:gd name="connsiteY376" fmla="*/ 1847363 h 3407989"/>
              <a:gd name="connsiteX377" fmla="*/ 1089258 w 3074078"/>
              <a:gd name="connsiteY377" fmla="*/ 1904745 h 3407989"/>
              <a:gd name="connsiteX378" fmla="*/ 1078960 w 3074078"/>
              <a:gd name="connsiteY378" fmla="*/ 1904745 h 3407989"/>
              <a:gd name="connsiteX379" fmla="*/ 1068611 w 3074078"/>
              <a:gd name="connsiteY379" fmla="*/ 1904745 h 3407989"/>
              <a:gd name="connsiteX380" fmla="*/ 1068611 w 3074078"/>
              <a:gd name="connsiteY380" fmla="*/ 1829943 h 3407989"/>
              <a:gd name="connsiteX381" fmla="*/ 1770064 w 3074078"/>
              <a:gd name="connsiteY381" fmla="*/ 1824819 h 3407989"/>
              <a:gd name="connsiteX382" fmla="*/ 1770064 w 3074078"/>
              <a:gd name="connsiteY382" fmla="*/ 1750017 h 3407989"/>
              <a:gd name="connsiteX383" fmla="*/ 1781131 w 3074078"/>
              <a:gd name="connsiteY383" fmla="*/ 1750017 h 3407989"/>
              <a:gd name="connsiteX384" fmla="*/ 1791941 w 3074078"/>
              <a:gd name="connsiteY384" fmla="*/ 1750017 h 3407989"/>
              <a:gd name="connsiteX385" fmla="*/ 1830111 w 3074078"/>
              <a:gd name="connsiteY385" fmla="*/ 1807399 h 3407989"/>
              <a:gd name="connsiteX386" fmla="*/ 1868025 w 3074078"/>
              <a:gd name="connsiteY386" fmla="*/ 1864783 h 3407989"/>
              <a:gd name="connsiteX387" fmla="*/ 1868025 w 3074078"/>
              <a:gd name="connsiteY387" fmla="*/ 1807399 h 3407989"/>
              <a:gd name="connsiteX388" fmla="*/ 1868025 w 3074078"/>
              <a:gd name="connsiteY388" fmla="*/ 1750017 h 3407989"/>
              <a:gd name="connsiteX389" fmla="*/ 1878374 w 3074078"/>
              <a:gd name="connsiteY389" fmla="*/ 1750017 h 3407989"/>
              <a:gd name="connsiteX390" fmla="*/ 1888672 w 3074078"/>
              <a:gd name="connsiteY390" fmla="*/ 1750017 h 3407989"/>
              <a:gd name="connsiteX391" fmla="*/ 1888672 w 3074078"/>
              <a:gd name="connsiteY391" fmla="*/ 1824819 h 3407989"/>
              <a:gd name="connsiteX392" fmla="*/ 1888672 w 3074078"/>
              <a:gd name="connsiteY392" fmla="*/ 1899622 h 3407989"/>
              <a:gd name="connsiteX393" fmla="*/ 1877862 w 3074078"/>
              <a:gd name="connsiteY393" fmla="*/ 1899622 h 3407989"/>
              <a:gd name="connsiteX394" fmla="*/ 1866744 w 3074078"/>
              <a:gd name="connsiteY394" fmla="*/ 1899622 h 3407989"/>
              <a:gd name="connsiteX395" fmla="*/ 1828830 w 3074078"/>
              <a:gd name="connsiteY395" fmla="*/ 1842239 h 3407989"/>
              <a:gd name="connsiteX396" fmla="*/ 1790660 w 3074078"/>
              <a:gd name="connsiteY396" fmla="*/ 1784856 h 3407989"/>
              <a:gd name="connsiteX397" fmla="*/ 1790660 w 3074078"/>
              <a:gd name="connsiteY397" fmla="*/ 1842239 h 3407989"/>
              <a:gd name="connsiteX398" fmla="*/ 1790660 w 3074078"/>
              <a:gd name="connsiteY398" fmla="*/ 1899622 h 3407989"/>
              <a:gd name="connsiteX399" fmla="*/ 1780362 w 3074078"/>
              <a:gd name="connsiteY399" fmla="*/ 1899622 h 3407989"/>
              <a:gd name="connsiteX400" fmla="*/ 1770064 w 3074078"/>
              <a:gd name="connsiteY400" fmla="*/ 1899622 h 3407989"/>
              <a:gd name="connsiteX401" fmla="*/ 1770064 w 3074078"/>
              <a:gd name="connsiteY401" fmla="*/ 1824819 h 3407989"/>
              <a:gd name="connsiteX402" fmla="*/ 1199515 w 3074078"/>
              <a:gd name="connsiteY402" fmla="*/ 1745406 h 3407989"/>
              <a:gd name="connsiteX403" fmla="*/ 1207866 w 3074078"/>
              <a:gd name="connsiteY403" fmla="*/ 1727474 h 3407989"/>
              <a:gd name="connsiteX404" fmla="*/ 1224364 w 3074078"/>
              <a:gd name="connsiteY404" fmla="*/ 1718764 h 3407989"/>
              <a:gd name="connsiteX405" fmla="*/ 1228514 w 3074078"/>
              <a:gd name="connsiteY405" fmla="*/ 1724912 h 3407989"/>
              <a:gd name="connsiteX406" fmla="*/ 1205407 w 3074078"/>
              <a:gd name="connsiteY406" fmla="*/ 1750017 h 3407989"/>
              <a:gd name="connsiteX407" fmla="*/ 1199515 w 3074078"/>
              <a:gd name="connsiteY407" fmla="*/ 1745406 h 3407989"/>
              <a:gd name="connsiteX408" fmla="*/ 1665084 w 3074078"/>
              <a:gd name="connsiteY408" fmla="*/ 1657795 h 3407989"/>
              <a:gd name="connsiteX409" fmla="*/ 1584544 w 3074078"/>
              <a:gd name="connsiteY409" fmla="*/ 1563010 h 3407989"/>
              <a:gd name="connsiteX410" fmla="*/ 1673589 w 3074078"/>
              <a:gd name="connsiteY410" fmla="*/ 1645498 h 3407989"/>
              <a:gd name="connsiteX411" fmla="*/ 1747880 w 3074078"/>
              <a:gd name="connsiteY411" fmla="*/ 1723375 h 3407989"/>
              <a:gd name="connsiteX412" fmla="*/ 1760996 w 3074078"/>
              <a:gd name="connsiteY412" fmla="*/ 1737208 h 3407989"/>
              <a:gd name="connsiteX413" fmla="*/ 1755872 w 3074078"/>
              <a:gd name="connsiteY413" fmla="*/ 1742332 h 3407989"/>
              <a:gd name="connsiteX414" fmla="*/ 1750441 w 3074078"/>
              <a:gd name="connsiteY414" fmla="*/ 1747455 h 3407989"/>
              <a:gd name="connsiteX415" fmla="*/ 1665084 w 3074078"/>
              <a:gd name="connsiteY415" fmla="*/ 1657795 h 3407989"/>
              <a:gd name="connsiteX416" fmla="*/ 806033 w 3074078"/>
              <a:gd name="connsiteY416" fmla="*/ 1713128 h 3407989"/>
              <a:gd name="connsiteX417" fmla="*/ 679227 w 3074078"/>
              <a:gd name="connsiteY417" fmla="*/ 1481547 h 3407989"/>
              <a:gd name="connsiteX418" fmla="*/ 690704 w 3074078"/>
              <a:gd name="connsiteY418" fmla="*/ 1474374 h 3407989"/>
              <a:gd name="connsiteX419" fmla="*/ 753979 w 3074078"/>
              <a:gd name="connsiteY419" fmla="*/ 1588628 h 3407989"/>
              <a:gd name="connsiteX420" fmla="*/ 821403 w 3074078"/>
              <a:gd name="connsiteY420" fmla="*/ 1710566 h 3407989"/>
              <a:gd name="connsiteX421" fmla="*/ 826219 w 3074078"/>
              <a:gd name="connsiteY421" fmla="*/ 1718251 h 3407989"/>
              <a:gd name="connsiteX422" fmla="*/ 819918 w 3074078"/>
              <a:gd name="connsiteY422" fmla="*/ 1722350 h 3407989"/>
              <a:gd name="connsiteX423" fmla="*/ 806033 w 3074078"/>
              <a:gd name="connsiteY423" fmla="*/ 1713128 h 3407989"/>
              <a:gd name="connsiteX424" fmla="*/ 2134189 w 3074078"/>
              <a:gd name="connsiteY424" fmla="*/ 1700319 h 3407989"/>
              <a:gd name="connsiteX425" fmla="*/ 2129014 w 3074078"/>
              <a:gd name="connsiteY425" fmla="*/ 1695708 h 3407989"/>
              <a:gd name="connsiteX426" fmla="*/ 2261609 w 3074078"/>
              <a:gd name="connsiteY426" fmla="*/ 1450806 h 3407989"/>
              <a:gd name="connsiteX427" fmla="*/ 2268270 w 3074078"/>
              <a:gd name="connsiteY427" fmla="*/ 1453880 h 3407989"/>
              <a:gd name="connsiteX428" fmla="*/ 2207454 w 3074078"/>
              <a:gd name="connsiteY428" fmla="*/ 1578893 h 3407989"/>
              <a:gd name="connsiteX429" fmla="*/ 2141413 w 3074078"/>
              <a:gd name="connsiteY429" fmla="*/ 1701856 h 3407989"/>
              <a:gd name="connsiteX430" fmla="*/ 2134189 w 3074078"/>
              <a:gd name="connsiteY430" fmla="*/ 1700319 h 3407989"/>
              <a:gd name="connsiteX431" fmla="*/ 1256181 w 3074078"/>
              <a:gd name="connsiteY431" fmla="*/ 1683412 h 3407989"/>
              <a:gd name="connsiteX432" fmla="*/ 1264686 w 3074078"/>
              <a:gd name="connsiteY432" fmla="*/ 1665992 h 3407989"/>
              <a:gd name="connsiteX433" fmla="*/ 1277238 w 3074078"/>
              <a:gd name="connsiteY433" fmla="*/ 1652671 h 3407989"/>
              <a:gd name="connsiteX434" fmla="*/ 1282515 w 3074078"/>
              <a:gd name="connsiteY434" fmla="*/ 1658307 h 3407989"/>
              <a:gd name="connsiteX435" fmla="*/ 1287793 w 3074078"/>
              <a:gd name="connsiteY435" fmla="*/ 1663942 h 3407989"/>
              <a:gd name="connsiteX436" fmla="*/ 1275445 w 3074078"/>
              <a:gd name="connsiteY436" fmla="*/ 1675727 h 3407989"/>
              <a:gd name="connsiteX437" fmla="*/ 1261714 w 3074078"/>
              <a:gd name="connsiteY437" fmla="*/ 1688023 h 3407989"/>
              <a:gd name="connsiteX438" fmla="*/ 1256181 w 3074078"/>
              <a:gd name="connsiteY438" fmla="*/ 1683412 h 3407989"/>
              <a:gd name="connsiteX439" fmla="*/ 1314947 w 3074078"/>
              <a:gd name="connsiteY439" fmla="*/ 1620905 h 3407989"/>
              <a:gd name="connsiteX440" fmla="*/ 1322735 w 3074078"/>
              <a:gd name="connsiteY440" fmla="*/ 1602973 h 3407989"/>
              <a:gd name="connsiteX441" fmla="*/ 1335389 w 3074078"/>
              <a:gd name="connsiteY441" fmla="*/ 1590164 h 3407989"/>
              <a:gd name="connsiteX442" fmla="*/ 1340564 w 3074078"/>
              <a:gd name="connsiteY442" fmla="*/ 1595288 h 3407989"/>
              <a:gd name="connsiteX443" fmla="*/ 1345790 w 3074078"/>
              <a:gd name="connsiteY443" fmla="*/ 1600411 h 3407989"/>
              <a:gd name="connsiteX444" fmla="*/ 1332776 w 3074078"/>
              <a:gd name="connsiteY444" fmla="*/ 1613733 h 3407989"/>
              <a:gd name="connsiteX445" fmla="*/ 1319814 w 3074078"/>
              <a:gd name="connsiteY445" fmla="*/ 1626542 h 3407989"/>
              <a:gd name="connsiteX446" fmla="*/ 1314947 w 3074078"/>
              <a:gd name="connsiteY446" fmla="*/ 1620905 h 3407989"/>
              <a:gd name="connsiteX447" fmla="*/ 1371612 w 3074078"/>
              <a:gd name="connsiteY447" fmla="*/ 1558911 h 3407989"/>
              <a:gd name="connsiteX448" fmla="*/ 1379502 w 3074078"/>
              <a:gd name="connsiteY448" fmla="*/ 1540979 h 3407989"/>
              <a:gd name="connsiteX449" fmla="*/ 1397178 w 3074078"/>
              <a:gd name="connsiteY449" fmla="*/ 1533294 h 3407989"/>
              <a:gd name="connsiteX450" fmla="*/ 1390825 w 3074078"/>
              <a:gd name="connsiteY450" fmla="*/ 1551226 h 3407989"/>
              <a:gd name="connsiteX451" fmla="*/ 1377863 w 3074078"/>
              <a:gd name="connsiteY451" fmla="*/ 1564035 h 3407989"/>
              <a:gd name="connsiteX452" fmla="*/ 1371612 w 3074078"/>
              <a:gd name="connsiteY452" fmla="*/ 1558911 h 3407989"/>
              <a:gd name="connsiteX453" fmla="*/ 1570147 w 3074078"/>
              <a:gd name="connsiteY453" fmla="*/ 1526121 h 3407989"/>
              <a:gd name="connsiteX454" fmla="*/ 1540635 w 3074078"/>
              <a:gd name="connsiteY454" fmla="*/ 1473862 h 3407989"/>
              <a:gd name="connsiteX455" fmla="*/ 1570249 w 3074078"/>
              <a:gd name="connsiteY455" fmla="*/ 1422115 h 3407989"/>
              <a:gd name="connsiteX456" fmla="*/ 1641106 w 3074078"/>
              <a:gd name="connsiteY456" fmla="*/ 1470788 h 3407989"/>
              <a:gd name="connsiteX457" fmla="*/ 1641106 w 3074078"/>
              <a:gd name="connsiteY457" fmla="*/ 1478986 h 3407989"/>
              <a:gd name="connsiteX458" fmla="*/ 1599863 w 3074078"/>
              <a:gd name="connsiteY458" fmla="*/ 1478986 h 3407989"/>
              <a:gd name="connsiteX459" fmla="*/ 1558619 w 3074078"/>
              <a:gd name="connsiteY459" fmla="*/ 1482059 h 3407989"/>
              <a:gd name="connsiteX460" fmla="*/ 1562308 w 3074078"/>
              <a:gd name="connsiteY460" fmla="*/ 1493331 h 3407989"/>
              <a:gd name="connsiteX461" fmla="*/ 1619230 w 3074078"/>
              <a:gd name="connsiteY461" fmla="*/ 1501017 h 3407989"/>
              <a:gd name="connsiteX462" fmla="*/ 1632653 w 3074078"/>
              <a:gd name="connsiteY462" fmla="*/ 1495893 h 3407989"/>
              <a:gd name="connsiteX463" fmla="*/ 1640850 w 3074078"/>
              <a:gd name="connsiteY463" fmla="*/ 1497942 h 3407989"/>
              <a:gd name="connsiteX464" fmla="*/ 1635983 w 3074078"/>
              <a:gd name="connsiteY464" fmla="*/ 1507677 h 3407989"/>
              <a:gd name="connsiteX465" fmla="*/ 1596481 w 3074078"/>
              <a:gd name="connsiteY465" fmla="*/ 1529708 h 3407989"/>
              <a:gd name="connsiteX466" fmla="*/ 1570095 w 3074078"/>
              <a:gd name="connsiteY466" fmla="*/ 1526121 h 3407989"/>
              <a:gd name="connsiteX467" fmla="*/ 1623123 w 3074078"/>
              <a:gd name="connsiteY467" fmla="*/ 1457467 h 3407989"/>
              <a:gd name="connsiteX468" fmla="*/ 1607599 w 3074078"/>
              <a:gd name="connsiteY468" fmla="*/ 1439022 h 3407989"/>
              <a:gd name="connsiteX469" fmla="*/ 1562820 w 3074078"/>
              <a:gd name="connsiteY469" fmla="*/ 1448245 h 3407989"/>
              <a:gd name="connsiteX470" fmla="*/ 1590897 w 3074078"/>
              <a:gd name="connsiteY470" fmla="*/ 1461053 h 3407989"/>
              <a:gd name="connsiteX471" fmla="*/ 1623123 w 3074078"/>
              <a:gd name="connsiteY471" fmla="*/ 1457467 h 3407989"/>
              <a:gd name="connsiteX472" fmla="*/ 1421976 w 3074078"/>
              <a:gd name="connsiteY472" fmla="*/ 1453368 h 3407989"/>
              <a:gd name="connsiteX473" fmla="*/ 1421976 w 3074078"/>
              <a:gd name="connsiteY473" fmla="*/ 1378566 h 3407989"/>
              <a:gd name="connsiteX474" fmla="*/ 1472237 w 3074078"/>
              <a:gd name="connsiteY474" fmla="*/ 1378566 h 3407989"/>
              <a:gd name="connsiteX475" fmla="*/ 1522550 w 3074078"/>
              <a:gd name="connsiteY475" fmla="*/ 1378566 h 3407989"/>
              <a:gd name="connsiteX476" fmla="*/ 1522550 w 3074078"/>
              <a:gd name="connsiteY476" fmla="*/ 1387788 h 3407989"/>
              <a:gd name="connsiteX477" fmla="*/ 1522550 w 3074078"/>
              <a:gd name="connsiteY477" fmla="*/ 1396498 h 3407989"/>
              <a:gd name="connsiteX478" fmla="*/ 1482586 w 3074078"/>
              <a:gd name="connsiteY478" fmla="*/ 1396498 h 3407989"/>
              <a:gd name="connsiteX479" fmla="*/ 1442572 w 3074078"/>
              <a:gd name="connsiteY479" fmla="*/ 1396498 h 3407989"/>
              <a:gd name="connsiteX480" fmla="*/ 1442572 w 3074078"/>
              <a:gd name="connsiteY480" fmla="*/ 1419553 h 3407989"/>
              <a:gd name="connsiteX481" fmla="*/ 1442572 w 3074078"/>
              <a:gd name="connsiteY481" fmla="*/ 1443121 h 3407989"/>
              <a:gd name="connsiteX482" fmla="*/ 1476131 w 3074078"/>
              <a:gd name="connsiteY482" fmla="*/ 1443121 h 3407989"/>
              <a:gd name="connsiteX483" fmla="*/ 1509639 w 3074078"/>
              <a:gd name="connsiteY483" fmla="*/ 1443121 h 3407989"/>
              <a:gd name="connsiteX484" fmla="*/ 1509639 w 3074078"/>
              <a:gd name="connsiteY484" fmla="*/ 1451831 h 3407989"/>
              <a:gd name="connsiteX485" fmla="*/ 1509639 w 3074078"/>
              <a:gd name="connsiteY485" fmla="*/ 1461053 h 3407989"/>
              <a:gd name="connsiteX486" fmla="*/ 1476131 w 3074078"/>
              <a:gd name="connsiteY486" fmla="*/ 1461053 h 3407989"/>
              <a:gd name="connsiteX487" fmla="*/ 1442572 w 3074078"/>
              <a:gd name="connsiteY487" fmla="*/ 1461053 h 3407989"/>
              <a:gd name="connsiteX488" fmla="*/ 1442572 w 3074078"/>
              <a:gd name="connsiteY488" fmla="*/ 1494356 h 3407989"/>
              <a:gd name="connsiteX489" fmla="*/ 1442572 w 3074078"/>
              <a:gd name="connsiteY489" fmla="*/ 1528171 h 3407989"/>
              <a:gd name="connsiteX490" fmla="*/ 1432274 w 3074078"/>
              <a:gd name="connsiteY490" fmla="*/ 1528171 h 3407989"/>
              <a:gd name="connsiteX491" fmla="*/ 1421976 w 3074078"/>
              <a:gd name="connsiteY491" fmla="*/ 1528171 h 3407989"/>
              <a:gd name="connsiteX492" fmla="*/ 1421976 w 3074078"/>
              <a:gd name="connsiteY492" fmla="*/ 1453368 h 3407989"/>
              <a:gd name="connsiteX493" fmla="*/ 1661703 w 3074078"/>
              <a:gd name="connsiteY493" fmla="*/ 1392911 h 3407989"/>
              <a:gd name="connsiteX494" fmla="*/ 1661703 w 3074078"/>
              <a:gd name="connsiteY494" fmla="*/ 1337066 h 3407989"/>
              <a:gd name="connsiteX495" fmla="*/ 1669439 w 3074078"/>
              <a:gd name="connsiteY495" fmla="*/ 1337066 h 3407989"/>
              <a:gd name="connsiteX496" fmla="*/ 1677176 w 3074078"/>
              <a:gd name="connsiteY496" fmla="*/ 1337066 h 3407989"/>
              <a:gd name="connsiteX497" fmla="*/ 1677176 w 3074078"/>
              <a:gd name="connsiteY497" fmla="*/ 1392911 h 3407989"/>
              <a:gd name="connsiteX498" fmla="*/ 1677176 w 3074078"/>
              <a:gd name="connsiteY498" fmla="*/ 1448245 h 3407989"/>
              <a:gd name="connsiteX499" fmla="*/ 1669439 w 3074078"/>
              <a:gd name="connsiteY499" fmla="*/ 1448245 h 3407989"/>
              <a:gd name="connsiteX500" fmla="*/ 1661703 w 3074078"/>
              <a:gd name="connsiteY500" fmla="*/ 1448245 h 3407989"/>
              <a:gd name="connsiteX501" fmla="*/ 1661703 w 3074078"/>
              <a:gd name="connsiteY501" fmla="*/ 1392911 h 3407989"/>
              <a:gd name="connsiteX502" fmla="*/ 1702998 w 3074078"/>
              <a:gd name="connsiteY502" fmla="*/ 1392911 h 3407989"/>
              <a:gd name="connsiteX503" fmla="*/ 1702998 w 3074078"/>
              <a:gd name="connsiteY503" fmla="*/ 1337066 h 3407989"/>
              <a:gd name="connsiteX504" fmla="*/ 1710735 w 3074078"/>
              <a:gd name="connsiteY504" fmla="*/ 1337066 h 3407989"/>
              <a:gd name="connsiteX505" fmla="*/ 1718471 w 3074078"/>
              <a:gd name="connsiteY505" fmla="*/ 1337066 h 3407989"/>
              <a:gd name="connsiteX506" fmla="*/ 1718471 w 3074078"/>
              <a:gd name="connsiteY506" fmla="*/ 1392911 h 3407989"/>
              <a:gd name="connsiteX507" fmla="*/ 1718471 w 3074078"/>
              <a:gd name="connsiteY507" fmla="*/ 1448245 h 3407989"/>
              <a:gd name="connsiteX508" fmla="*/ 1710735 w 3074078"/>
              <a:gd name="connsiteY508" fmla="*/ 1448245 h 3407989"/>
              <a:gd name="connsiteX509" fmla="*/ 1702998 w 3074078"/>
              <a:gd name="connsiteY509" fmla="*/ 1448245 h 3407989"/>
              <a:gd name="connsiteX510" fmla="*/ 1702998 w 3074078"/>
              <a:gd name="connsiteY510" fmla="*/ 1392911 h 3407989"/>
              <a:gd name="connsiteX511" fmla="*/ 1303009 w 3074078"/>
              <a:gd name="connsiteY511" fmla="*/ 1294541 h 3407989"/>
              <a:gd name="connsiteX512" fmla="*/ 1200232 w 3074078"/>
              <a:gd name="connsiteY512" fmla="*/ 1196683 h 3407989"/>
              <a:gd name="connsiteX513" fmla="*/ 1191215 w 3074078"/>
              <a:gd name="connsiteY513" fmla="*/ 1187460 h 3407989"/>
              <a:gd name="connsiteX514" fmla="*/ 1196441 w 3074078"/>
              <a:gd name="connsiteY514" fmla="*/ 1182337 h 3407989"/>
              <a:gd name="connsiteX515" fmla="*/ 1201565 w 3074078"/>
              <a:gd name="connsiteY515" fmla="*/ 1177213 h 3407989"/>
              <a:gd name="connsiteX516" fmla="*/ 1273703 w 3074078"/>
              <a:gd name="connsiteY516" fmla="*/ 1246380 h 3407989"/>
              <a:gd name="connsiteX517" fmla="*/ 1376531 w 3074078"/>
              <a:gd name="connsiteY517" fmla="*/ 1344751 h 3407989"/>
              <a:gd name="connsiteX518" fmla="*/ 1407169 w 3074078"/>
              <a:gd name="connsiteY518" fmla="*/ 1373954 h 3407989"/>
              <a:gd name="connsiteX519" fmla="*/ 1401994 w 3074078"/>
              <a:gd name="connsiteY519" fmla="*/ 1379078 h 3407989"/>
              <a:gd name="connsiteX520" fmla="*/ 1396768 w 3074078"/>
              <a:gd name="connsiteY520" fmla="*/ 1384201 h 3407989"/>
              <a:gd name="connsiteX521" fmla="*/ 1303009 w 3074078"/>
              <a:gd name="connsiteY521" fmla="*/ 1294541 h 3407989"/>
              <a:gd name="connsiteX522" fmla="*/ 1547450 w 3074078"/>
              <a:gd name="connsiteY522" fmla="*/ 1379078 h 3407989"/>
              <a:gd name="connsiteX523" fmla="*/ 1556057 w 3074078"/>
              <a:gd name="connsiteY523" fmla="*/ 1361658 h 3407989"/>
              <a:gd name="connsiteX524" fmla="*/ 1574092 w 3074078"/>
              <a:gd name="connsiteY524" fmla="*/ 1353973 h 3407989"/>
              <a:gd name="connsiteX525" fmla="*/ 1579420 w 3074078"/>
              <a:gd name="connsiteY525" fmla="*/ 1359096 h 3407989"/>
              <a:gd name="connsiteX526" fmla="*/ 1567226 w 3074078"/>
              <a:gd name="connsiteY526" fmla="*/ 1371393 h 3407989"/>
              <a:gd name="connsiteX527" fmla="*/ 1553342 w 3074078"/>
              <a:gd name="connsiteY527" fmla="*/ 1383689 h 3407989"/>
              <a:gd name="connsiteX528" fmla="*/ 1547450 w 3074078"/>
              <a:gd name="connsiteY528" fmla="*/ 1379078 h 3407989"/>
              <a:gd name="connsiteX529" fmla="*/ 1606370 w 3074078"/>
              <a:gd name="connsiteY529" fmla="*/ 1324257 h 3407989"/>
              <a:gd name="connsiteX530" fmla="*/ 1614157 w 3074078"/>
              <a:gd name="connsiteY530" fmla="*/ 1306325 h 3407989"/>
              <a:gd name="connsiteX531" fmla="*/ 1626812 w 3074078"/>
              <a:gd name="connsiteY531" fmla="*/ 1293516 h 3407989"/>
              <a:gd name="connsiteX532" fmla="*/ 1632038 w 3074078"/>
              <a:gd name="connsiteY532" fmla="*/ 1298640 h 3407989"/>
              <a:gd name="connsiteX533" fmla="*/ 1637213 w 3074078"/>
              <a:gd name="connsiteY533" fmla="*/ 1303763 h 3407989"/>
              <a:gd name="connsiteX534" fmla="*/ 1624199 w 3074078"/>
              <a:gd name="connsiteY534" fmla="*/ 1317084 h 3407989"/>
              <a:gd name="connsiteX535" fmla="*/ 1611237 w 3074078"/>
              <a:gd name="connsiteY535" fmla="*/ 1329893 h 3407989"/>
              <a:gd name="connsiteX536" fmla="*/ 1606370 w 3074078"/>
              <a:gd name="connsiteY536" fmla="*/ 1324257 h 3407989"/>
              <a:gd name="connsiteX537" fmla="*/ 1663547 w 3074078"/>
              <a:gd name="connsiteY537" fmla="*/ 1268411 h 3407989"/>
              <a:gd name="connsiteX538" fmla="*/ 1672052 w 3074078"/>
              <a:gd name="connsiteY538" fmla="*/ 1250991 h 3407989"/>
              <a:gd name="connsiteX539" fmla="*/ 1690087 w 3074078"/>
              <a:gd name="connsiteY539" fmla="*/ 1243306 h 3407989"/>
              <a:gd name="connsiteX540" fmla="*/ 1695518 w 3074078"/>
              <a:gd name="connsiteY540" fmla="*/ 1247917 h 3407989"/>
              <a:gd name="connsiteX541" fmla="*/ 1683119 w 3074078"/>
              <a:gd name="connsiteY541" fmla="*/ 1260214 h 3407989"/>
              <a:gd name="connsiteX542" fmla="*/ 1669439 w 3074078"/>
              <a:gd name="connsiteY542" fmla="*/ 1273022 h 3407989"/>
              <a:gd name="connsiteX543" fmla="*/ 1663547 w 3074078"/>
              <a:gd name="connsiteY543" fmla="*/ 1268411 h 3407989"/>
              <a:gd name="connsiteX544" fmla="*/ 1722826 w 3074078"/>
              <a:gd name="connsiteY544" fmla="*/ 1211541 h 3407989"/>
              <a:gd name="connsiteX545" fmla="*/ 1731382 w 3074078"/>
              <a:gd name="connsiteY545" fmla="*/ 1194121 h 3407989"/>
              <a:gd name="connsiteX546" fmla="*/ 1749417 w 3074078"/>
              <a:gd name="connsiteY546" fmla="*/ 1186436 h 3407989"/>
              <a:gd name="connsiteX547" fmla="*/ 1754847 w 3074078"/>
              <a:gd name="connsiteY547" fmla="*/ 1191559 h 3407989"/>
              <a:gd name="connsiteX548" fmla="*/ 1742449 w 3074078"/>
              <a:gd name="connsiteY548" fmla="*/ 1203856 h 3407989"/>
              <a:gd name="connsiteX549" fmla="*/ 1728769 w 3074078"/>
              <a:gd name="connsiteY549" fmla="*/ 1216152 h 3407989"/>
              <a:gd name="connsiteX550" fmla="*/ 1722826 w 3074078"/>
              <a:gd name="connsiteY550" fmla="*/ 1211541 h 3407989"/>
              <a:gd name="connsiteX551" fmla="*/ 1775188 w 3074078"/>
              <a:gd name="connsiteY551" fmla="*/ 1110096 h 3407989"/>
              <a:gd name="connsiteX552" fmla="*/ 1775188 w 3074078"/>
              <a:gd name="connsiteY552" fmla="*/ 1035294 h 3407989"/>
              <a:gd name="connsiteX553" fmla="*/ 1786306 w 3074078"/>
              <a:gd name="connsiteY553" fmla="*/ 1035294 h 3407989"/>
              <a:gd name="connsiteX554" fmla="*/ 1797116 w 3074078"/>
              <a:gd name="connsiteY554" fmla="*/ 1035294 h 3407989"/>
              <a:gd name="connsiteX555" fmla="*/ 1835286 w 3074078"/>
              <a:gd name="connsiteY555" fmla="*/ 1093188 h 3407989"/>
              <a:gd name="connsiteX556" fmla="*/ 1873199 w 3074078"/>
              <a:gd name="connsiteY556" fmla="*/ 1150059 h 3407989"/>
              <a:gd name="connsiteX557" fmla="*/ 1873199 w 3074078"/>
              <a:gd name="connsiteY557" fmla="*/ 1092676 h 3407989"/>
              <a:gd name="connsiteX558" fmla="*/ 1873199 w 3074078"/>
              <a:gd name="connsiteY558" fmla="*/ 1035294 h 3407989"/>
              <a:gd name="connsiteX559" fmla="*/ 1883498 w 3074078"/>
              <a:gd name="connsiteY559" fmla="*/ 1035294 h 3407989"/>
              <a:gd name="connsiteX560" fmla="*/ 1893847 w 3074078"/>
              <a:gd name="connsiteY560" fmla="*/ 1035294 h 3407989"/>
              <a:gd name="connsiteX561" fmla="*/ 1893847 w 3074078"/>
              <a:gd name="connsiteY561" fmla="*/ 1110096 h 3407989"/>
              <a:gd name="connsiteX562" fmla="*/ 1893847 w 3074078"/>
              <a:gd name="connsiteY562" fmla="*/ 1184899 h 3407989"/>
              <a:gd name="connsiteX563" fmla="*/ 1882985 w 3074078"/>
              <a:gd name="connsiteY563" fmla="*/ 1184899 h 3407989"/>
              <a:gd name="connsiteX564" fmla="*/ 1871919 w 3074078"/>
              <a:gd name="connsiteY564" fmla="*/ 1184899 h 3407989"/>
              <a:gd name="connsiteX565" fmla="*/ 1834005 w 3074078"/>
              <a:gd name="connsiteY565" fmla="*/ 1128028 h 3407989"/>
              <a:gd name="connsiteX566" fmla="*/ 1795835 w 3074078"/>
              <a:gd name="connsiteY566" fmla="*/ 1070133 h 3407989"/>
              <a:gd name="connsiteX567" fmla="*/ 1795835 w 3074078"/>
              <a:gd name="connsiteY567" fmla="*/ 1128028 h 3407989"/>
              <a:gd name="connsiteX568" fmla="*/ 1795835 w 3074078"/>
              <a:gd name="connsiteY568" fmla="*/ 1184899 h 3407989"/>
              <a:gd name="connsiteX569" fmla="*/ 1785537 w 3074078"/>
              <a:gd name="connsiteY569" fmla="*/ 1184899 h 3407989"/>
              <a:gd name="connsiteX570" fmla="*/ 1775188 w 3074078"/>
              <a:gd name="connsiteY570" fmla="*/ 1184899 h 3407989"/>
              <a:gd name="connsiteX571" fmla="*/ 1775188 w 3074078"/>
              <a:gd name="connsiteY571" fmla="*/ 1110096 h 3407989"/>
              <a:gd name="connsiteX572" fmla="*/ 1048014 w 3074078"/>
              <a:gd name="connsiteY572" fmla="*/ 1104973 h 3407989"/>
              <a:gd name="connsiteX573" fmla="*/ 1048014 w 3074078"/>
              <a:gd name="connsiteY573" fmla="*/ 1030170 h 3407989"/>
              <a:gd name="connsiteX574" fmla="*/ 1058978 w 3074078"/>
              <a:gd name="connsiteY574" fmla="*/ 1030170 h 3407989"/>
              <a:gd name="connsiteX575" fmla="*/ 1069943 w 3074078"/>
              <a:gd name="connsiteY575" fmla="*/ 1030170 h 3407989"/>
              <a:gd name="connsiteX576" fmla="*/ 1107959 w 3074078"/>
              <a:gd name="connsiteY576" fmla="*/ 1088065 h 3407989"/>
              <a:gd name="connsiteX577" fmla="*/ 1145975 w 3074078"/>
              <a:gd name="connsiteY577" fmla="*/ 1144936 h 3407989"/>
              <a:gd name="connsiteX578" fmla="*/ 1145975 w 3074078"/>
              <a:gd name="connsiteY578" fmla="*/ 1087553 h 3407989"/>
              <a:gd name="connsiteX579" fmla="*/ 1145975 w 3074078"/>
              <a:gd name="connsiteY579" fmla="*/ 1030170 h 3407989"/>
              <a:gd name="connsiteX580" fmla="*/ 1156273 w 3074078"/>
              <a:gd name="connsiteY580" fmla="*/ 1030170 h 3407989"/>
              <a:gd name="connsiteX581" fmla="*/ 1166623 w 3074078"/>
              <a:gd name="connsiteY581" fmla="*/ 1030170 h 3407989"/>
              <a:gd name="connsiteX582" fmla="*/ 1166623 w 3074078"/>
              <a:gd name="connsiteY582" fmla="*/ 1104973 h 3407989"/>
              <a:gd name="connsiteX583" fmla="*/ 1166623 w 3074078"/>
              <a:gd name="connsiteY583" fmla="*/ 1179775 h 3407989"/>
              <a:gd name="connsiteX584" fmla="*/ 1155658 w 3074078"/>
              <a:gd name="connsiteY584" fmla="*/ 1179775 h 3407989"/>
              <a:gd name="connsiteX585" fmla="*/ 1144694 w 3074078"/>
              <a:gd name="connsiteY585" fmla="*/ 1179775 h 3407989"/>
              <a:gd name="connsiteX586" fmla="*/ 1106627 w 3074078"/>
              <a:gd name="connsiteY586" fmla="*/ 1122905 h 3407989"/>
              <a:gd name="connsiteX587" fmla="*/ 1068611 w 3074078"/>
              <a:gd name="connsiteY587" fmla="*/ 1065009 h 3407989"/>
              <a:gd name="connsiteX588" fmla="*/ 1068611 w 3074078"/>
              <a:gd name="connsiteY588" fmla="*/ 1122905 h 3407989"/>
              <a:gd name="connsiteX589" fmla="*/ 1068611 w 3074078"/>
              <a:gd name="connsiteY589" fmla="*/ 1179775 h 3407989"/>
              <a:gd name="connsiteX590" fmla="*/ 1058312 w 3074078"/>
              <a:gd name="connsiteY590" fmla="*/ 1179775 h 3407989"/>
              <a:gd name="connsiteX591" fmla="*/ 1048014 w 3074078"/>
              <a:gd name="connsiteY591" fmla="*/ 1179775 h 3407989"/>
              <a:gd name="connsiteX592" fmla="*/ 1048014 w 3074078"/>
              <a:gd name="connsiteY592" fmla="*/ 1104973 h 3407989"/>
              <a:gd name="connsiteX593" fmla="*/ 790560 w 3074078"/>
              <a:gd name="connsiteY593" fmla="*/ 1086528 h 3407989"/>
              <a:gd name="connsiteX594" fmla="*/ 689525 w 3074078"/>
              <a:gd name="connsiteY594" fmla="*/ 886713 h 3407989"/>
              <a:gd name="connsiteX595" fmla="*/ 695315 w 3074078"/>
              <a:gd name="connsiteY595" fmla="*/ 881590 h 3407989"/>
              <a:gd name="connsiteX596" fmla="*/ 758436 w 3074078"/>
              <a:gd name="connsiteY596" fmla="*/ 991744 h 3407989"/>
              <a:gd name="connsiteX597" fmla="*/ 815768 w 3074078"/>
              <a:gd name="connsiteY597" fmla="*/ 1104460 h 3407989"/>
              <a:gd name="connsiteX598" fmla="*/ 809517 w 3074078"/>
              <a:gd name="connsiteY598" fmla="*/ 1107022 h 3407989"/>
              <a:gd name="connsiteX599" fmla="*/ 790560 w 3074078"/>
              <a:gd name="connsiteY599" fmla="*/ 1086528 h 3407989"/>
              <a:gd name="connsiteX600" fmla="*/ 2017118 w 3074078"/>
              <a:gd name="connsiteY600" fmla="*/ 1083967 h 3407989"/>
              <a:gd name="connsiteX601" fmla="*/ 1922180 w 3074078"/>
              <a:gd name="connsiteY601" fmla="*/ 1059886 h 3407989"/>
              <a:gd name="connsiteX602" fmla="*/ 1924537 w 3074078"/>
              <a:gd name="connsiteY602" fmla="*/ 1052714 h 3407989"/>
              <a:gd name="connsiteX603" fmla="*/ 2024342 w 3074078"/>
              <a:gd name="connsiteY603" fmla="*/ 1070133 h 3407989"/>
              <a:gd name="connsiteX604" fmla="*/ 2122097 w 3074078"/>
              <a:gd name="connsiteY604" fmla="*/ 1089090 h 3407989"/>
              <a:gd name="connsiteX605" fmla="*/ 2122866 w 3074078"/>
              <a:gd name="connsiteY605" fmla="*/ 1095750 h 3407989"/>
              <a:gd name="connsiteX606" fmla="*/ 2117691 w 3074078"/>
              <a:gd name="connsiteY606" fmla="*/ 1102411 h 3407989"/>
              <a:gd name="connsiteX607" fmla="*/ 2017118 w 3074078"/>
              <a:gd name="connsiteY607" fmla="*/ 1083967 h 3407989"/>
              <a:gd name="connsiteX608" fmla="*/ 2161292 w 3074078"/>
              <a:gd name="connsiteY608" fmla="*/ 759139 h 3407989"/>
              <a:gd name="connsiteX609" fmla="*/ 2076704 w 3074078"/>
              <a:gd name="connsiteY609" fmla="*/ 665892 h 3407989"/>
              <a:gd name="connsiteX610" fmla="*/ 2172102 w 3074078"/>
              <a:gd name="connsiteY610" fmla="*/ 749404 h 3407989"/>
              <a:gd name="connsiteX611" fmla="*/ 2258228 w 3074078"/>
              <a:gd name="connsiteY611" fmla="*/ 842651 h 3407989"/>
              <a:gd name="connsiteX612" fmla="*/ 2252541 w 3074078"/>
              <a:gd name="connsiteY612" fmla="*/ 847262 h 3407989"/>
              <a:gd name="connsiteX613" fmla="*/ 2161292 w 3074078"/>
              <a:gd name="connsiteY613" fmla="*/ 759139 h 3407989"/>
              <a:gd name="connsiteX614" fmla="*/ 1000315 w 3074078"/>
              <a:gd name="connsiteY614" fmla="*/ 751454 h 3407989"/>
              <a:gd name="connsiteX615" fmla="*/ 883398 w 3074078"/>
              <a:gd name="connsiteY615" fmla="*/ 696633 h 3407989"/>
              <a:gd name="connsiteX616" fmla="*/ 885959 w 3074078"/>
              <a:gd name="connsiteY616" fmla="*/ 689460 h 3407989"/>
              <a:gd name="connsiteX617" fmla="*/ 889392 w 3074078"/>
              <a:gd name="connsiteY617" fmla="*/ 683311 h 3407989"/>
              <a:gd name="connsiteX618" fmla="*/ 1004157 w 3074078"/>
              <a:gd name="connsiteY618" fmla="*/ 737108 h 3407989"/>
              <a:gd name="connsiteX619" fmla="*/ 1120767 w 3074078"/>
              <a:gd name="connsiteY619" fmla="*/ 792953 h 3407989"/>
              <a:gd name="connsiteX620" fmla="*/ 1117950 w 3074078"/>
              <a:gd name="connsiteY620" fmla="*/ 805762 h 3407989"/>
              <a:gd name="connsiteX621" fmla="*/ 1000315 w 3074078"/>
              <a:gd name="connsiteY621" fmla="*/ 751454 h 3407989"/>
              <a:gd name="connsiteX622" fmla="*/ 1598889 w 3074078"/>
              <a:gd name="connsiteY622" fmla="*/ 739157 h 3407989"/>
              <a:gd name="connsiteX623" fmla="*/ 1476951 w 3074078"/>
              <a:gd name="connsiteY623" fmla="*/ 673577 h 3407989"/>
              <a:gd name="connsiteX624" fmla="*/ 1480537 w 3074078"/>
              <a:gd name="connsiteY624" fmla="*/ 667429 h 3407989"/>
              <a:gd name="connsiteX625" fmla="*/ 1485148 w 3074078"/>
              <a:gd name="connsiteY625" fmla="*/ 661793 h 3407989"/>
              <a:gd name="connsiteX626" fmla="*/ 1605857 w 3074078"/>
              <a:gd name="connsiteY626" fmla="*/ 725836 h 3407989"/>
              <a:gd name="connsiteX627" fmla="*/ 1728001 w 3074078"/>
              <a:gd name="connsiteY627" fmla="*/ 791417 h 3407989"/>
              <a:gd name="connsiteX628" fmla="*/ 1722826 w 3074078"/>
              <a:gd name="connsiteY628" fmla="*/ 803200 h 3407989"/>
              <a:gd name="connsiteX629" fmla="*/ 1598889 w 3074078"/>
              <a:gd name="connsiteY629" fmla="*/ 739157 h 3407989"/>
              <a:gd name="connsiteX630" fmla="*/ 158888 w 3074078"/>
              <a:gd name="connsiteY630" fmla="*/ 2260314 h 3407989"/>
              <a:gd name="connsiteX631" fmla="*/ 146028 w 3074078"/>
              <a:gd name="connsiteY631" fmla="*/ 2246481 h 3407989"/>
              <a:gd name="connsiteX632" fmla="*/ 145465 w 3074078"/>
              <a:gd name="connsiteY632" fmla="*/ 2234697 h 3407989"/>
              <a:gd name="connsiteX633" fmla="*/ 158325 w 3074078"/>
              <a:gd name="connsiteY633" fmla="*/ 2240332 h 3407989"/>
              <a:gd name="connsiteX634" fmla="*/ 178819 w 3074078"/>
              <a:gd name="connsiteY634" fmla="*/ 2252629 h 3407989"/>
              <a:gd name="connsiteX635" fmla="*/ 196956 w 3074078"/>
              <a:gd name="connsiteY635" fmla="*/ 2221888 h 3407989"/>
              <a:gd name="connsiteX636" fmla="*/ 172619 w 3074078"/>
              <a:gd name="connsiteY636" fmla="*/ 2213178 h 3407989"/>
              <a:gd name="connsiteX637" fmla="*/ 168982 w 3074078"/>
              <a:gd name="connsiteY637" fmla="*/ 2209079 h 3407989"/>
              <a:gd name="connsiteX638" fmla="*/ 179894 w 3074078"/>
              <a:gd name="connsiteY638" fmla="*/ 2199857 h 3407989"/>
              <a:gd name="connsiteX639" fmla="*/ 189219 w 3074078"/>
              <a:gd name="connsiteY639" fmla="*/ 2175264 h 3407989"/>
              <a:gd name="connsiteX640" fmla="*/ 155302 w 3074078"/>
              <a:gd name="connsiteY640" fmla="*/ 2185511 h 3407989"/>
              <a:gd name="connsiteX641" fmla="*/ 148334 w 3074078"/>
              <a:gd name="connsiteY641" fmla="*/ 2187048 h 3407989"/>
              <a:gd name="connsiteX642" fmla="*/ 153099 w 3074078"/>
              <a:gd name="connsiteY642" fmla="*/ 2166554 h 3407989"/>
              <a:gd name="connsiteX643" fmla="*/ 194138 w 3074078"/>
              <a:gd name="connsiteY643" fmla="*/ 2162968 h 3407989"/>
              <a:gd name="connsiteX644" fmla="*/ 199671 w 3074078"/>
              <a:gd name="connsiteY644" fmla="*/ 2200370 h 3407989"/>
              <a:gd name="connsiteX645" fmla="*/ 203616 w 3074078"/>
              <a:gd name="connsiteY645" fmla="*/ 2213178 h 3407989"/>
              <a:gd name="connsiteX646" fmla="*/ 158888 w 3074078"/>
              <a:gd name="connsiteY646" fmla="*/ 2260314 h 3407989"/>
              <a:gd name="connsiteX647" fmla="*/ 2910496 w 3074078"/>
              <a:gd name="connsiteY647" fmla="*/ 2242382 h 3407989"/>
              <a:gd name="connsiteX648" fmla="*/ 2897841 w 3074078"/>
              <a:gd name="connsiteY648" fmla="*/ 2228036 h 3407989"/>
              <a:gd name="connsiteX649" fmla="*/ 2897073 w 3074078"/>
              <a:gd name="connsiteY649" fmla="*/ 2216764 h 3407989"/>
              <a:gd name="connsiteX650" fmla="*/ 2909933 w 3074078"/>
              <a:gd name="connsiteY650" fmla="*/ 2221888 h 3407989"/>
              <a:gd name="connsiteX651" fmla="*/ 2930580 w 3074078"/>
              <a:gd name="connsiteY651" fmla="*/ 2234697 h 3407989"/>
              <a:gd name="connsiteX652" fmla="*/ 2948615 w 3074078"/>
              <a:gd name="connsiteY652" fmla="*/ 2203956 h 3407989"/>
              <a:gd name="connsiteX653" fmla="*/ 2924381 w 3074078"/>
              <a:gd name="connsiteY653" fmla="*/ 2194733 h 3407989"/>
              <a:gd name="connsiteX654" fmla="*/ 2920794 w 3074078"/>
              <a:gd name="connsiteY654" fmla="*/ 2191147 h 3407989"/>
              <a:gd name="connsiteX655" fmla="*/ 2931605 w 3074078"/>
              <a:gd name="connsiteY655" fmla="*/ 2181925 h 3407989"/>
              <a:gd name="connsiteX656" fmla="*/ 2940878 w 3074078"/>
              <a:gd name="connsiteY656" fmla="*/ 2157332 h 3407989"/>
              <a:gd name="connsiteX657" fmla="*/ 2907115 w 3074078"/>
              <a:gd name="connsiteY657" fmla="*/ 2167579 h 3407989"/>
              <a:gd name="connsiteX658" fmla="*/ 2900147 w 3074078"/>
              <a:gd name="connsiteY658" fmla="*/ 2169116 h 3407989"/>
              <a:gd name="connsiteX659" fmla="*/ 2904809 w 3074078"/>
              <a:gd name="connsiteY659" fmla="*/ 2148622 h 3407989"/>
              <a:gd name="connsiteX660" fmla="*/ 2945797 w 3074078"/>
              <a:gd name="connsiteY660" fmla="*/ 2145036 h 3407989"/>
              <a:gd name="connsiteX661" fmla="*/ 2951484 w 3074078"/>
              <a:gd name="connsiteY661" fmla="*/ 2182437 h 3407989"/>
              <a:gd name="connsiteX662" fmla="*/ 2955326 w 3074078"/>
              <a:gd name="connsiteY662" fmla="*/ 2194733 h 3407989"/>
              <a:gd name="connsiteX663" fmla="*/ 2910496 w 3074078"/>
              <a:gd name="connsiteY663" fmla="*/ 2242382 h 3407989"/>
              <a:gd name="connsiteX664" fmla="*/ 273500 w 3074078"/>
              <a:gd name="connsiteY664" fmla="*/ 2220863 h 3407989"/>
              <a:gd name="connsiteX665" fmla="*/ 238763 w 3074078"/>
              <a:gd name="connsiteY665" fmla="*/ 2185511 h 3407989"/>
              <a:gd name="connsiteX666" fmla="*/ 231795 w 3074078"/>
              <a:gd name="connsiteY666" fmla="*/ 2147085 h 3407989"/>
              <a:gd name="connsiteX667" fmla="*/ 250598 w 3074078"/>
              <a:gd name="connsiteY667" fmla="*/ 2089702 h 3407989"/>
              <a:gd name="connsiteX668" fmla="*/ 317767 w 3074078"/>
              <a:gd name="connsiteY668" fmla="*/ 2072283 h 3407989"/>
              <a:gd name="connsiteX669" fmla="*/ 352914 w 3074078"/>
              <a:gd name="connsiteY669" fmla="*/ 2103536 h 3407989"/>
              <a:gd name="connsiteX670" fmla="*/ 356808 w 3074078"/>
              <a:gd name="connsiteY670" fmla="*/ 2113271 h 3407989"/>
              <a:gd name="connsiteX671" fmla="*/ 347124 w 3074078"/>
              <a:gd name="connsiteY671" fmla="*/ 2115832 h 3407989"/>
              <a:gd name="connsiteX672" fmla="*/ 336826 w 3074078"/>
              <a:gd name="connsiteY672" fmla="*/ 2116857 h 3407989"/>
              <a:gd name="connsiteX673" fmla="*/ 317511 w 3074078"/>
              <a:gd name="connsiteY673" fmla="*/ 2092777 h 3407989"/>
              <a:gd name="connsiteX674" fmla="*/ 258847 w 3074078"/>
              <a:gd name="connsiteY674" fmla="*/ 2110709 h 3407989"/>
              <a:gd name="connsiteX675" fmla="*/ 252391 w 3074078"/>
              <a:gd name="connsiteY675" fmla="*/ 2147085 h 3407989"/>
              <a:gd name="connsiteX676" fmla="*/ 258847 w 3074078"/>
              <a:gd name="connsiteY676" fmla="*/ 2182950 h 3407989"/>
              <a:gd name="connsiteX677" fmla="*/ 300911 w 3074078"/>
              <a:gd name="connsiteY677" fmla="*/ 2205493 h 3407989"/>
              <a:gd name="connsiteX678" fmla="*/ 333598 w 3074078"/>
              <a:gd name="connsiteY678" fmla="*/ 2182437 h 3407989"/>
              <a:gd name="connsiteX679" fmla="*/ 349071 w 3074078"/>
              <a:gd name="connsiteY679" fmla="*/ 2171678 h 3407989"/>
              <a:gd name="connsiteX680" fmla="*/ 358959 w 3074078"/>
              <a:gd name="connsiteY680" fmla="*/ 2174239 h 3407989"/>
              <a:gd name="connsiteX681" fmla="*/ 338466 w 3074078"/>
              <a:gd name="connsiteY681" fmla="*/ 2210104 h 3407989"/>
              <a:gd name="connsiteX682" fmla="*/ 273500 w 3074078"/>
              <a:gd name="connsiteY682" fmla="*/ 2220863 h 3407989"/>
              <a:gd name="connsiteX683" fmla="*/ 932 w 3074078"/>
              <a:gd name="connsiteY683" fmla="*/ 2147085 h 3407989"/>
              <a:gd name="connsiteX684" fmla="*/ 932 w 3074078"/>
              <a:gd name="connsiteY684" fmla="*/ 2072283 h 3407989"/>
              <a:gd name="connsiteX685" fmla="*/ 11230 w 3074078"/>
              <a:gd name="connsiteY685" fmla="*/ 2072283 h 3407989"/>
              <a:gd name="connsiteX686" fmla="*/ 21579 w 3074078"/>
              <a:gd name="connsiteY686" fmla="*/ 2072283 h 3407989"/>
              <a:gd name="connsiteX687" fmla="*/ 21579 w 3074078"/>
              <a:gd name="connsiteY687" fmla="*/ 2103024 h 3407989"/>
              <a:gd name="connsiteX688" fmla="*/ 21579 w 3074078"/>
              <a:gd name="connsiteY688" fmla="*/ 2134277 h 3407989"/>
              <a:gd name="connsiteX689" fmla="*/ 60262 w 3074078"/>
              <a:gd name="connsiteY689" fmla="*/ 2134277 h 3407989"/>
              <a:gd name="connsiteX690" fmla="*/ 98944 w 3074078"/>
              <a:gd name="connsiteY690" fmla="*/ 2134277 h 3407989"/>
              <a:gd name="connsiteX691" fmla="*/ 98944 w 3074078"/>
              <a:gd name="connsiteY691" fmla="*/ 2103024 h 3407989"/>
              <a:gd name="connsiteX692" fmla="*/ 98944 w 3074078"/>
              <a:gd name="connsiteY692" fmla="*/ 2072283 h 3407989"/>
              <a:gd name="connsiteX693" fmla="*/ 109242 w 3074078"/>
              <a:gd name="connsiteY693" fmla="*/ 2072283 h 3407989"/>
              <a:gd name="connsiteX694" fmla="*/ 119540 w 3074078"/>
              <a:gd name="connsiteY694" fmla="*/ 2072283 h 3407989"/>
              <a:gd name="connsiteX695" fmla="*/ 119540 w 3074078"/>
              <a:gd name="connsiteY695" fmla="*/ 2147085 h 3407989"/>
              <a:gd name="connsiteX696" fmla="*/ 119540 w 3074078"/>
              <a:gd name="connsiteY696" fmla="*/ 2221888 h 3407989"/>
              <a:gd name="connsiteX697" fmla="*/ 109242 w 3074078"/>
              <a:gd name="connsiteY697" fmla="*/ 2221888 h 3407989"/>
              <a:gd name="connsiteX698" fmla="*/ 98944 w 3074078"/>
              <a:gd name="connsiteY698" fmla="*/ 2221888 h 3407989"/>
              <a:gd name="connsiteX699" fmla="*/ 98944 w 3074078"/>
              <a:gd name="connsiteY699" fmla="*/ 2187048 h 3407989"/>
              <a:gd name="connsiteX700" fmla="*/ 98944 w 3074078"/>
              <a:gd name="connsiteY700" fmla="*/ 2152209 h 3407989"/>
              <a:gd name="connsiteX701" fmla="*/ 60262 w 3074078"/>
              <a:gd name="connsiteY701" fmla="*/ 2152209 h 3407989"/>
              <a:gd name="connsiteX702" fmla="*/ 21579 w 3074078"/>
              <a:gd name="connsiteY702" fmla="*/ 2152209 h 3407989"/>
              <a:gd name="connsiteX703" fmla="*/ 21579 w 3074078"/>
              <a:gd name="connsiteY703" fmla="*/ 2187048 h 3407989"/>
              <a:gd name="connsiteX704" fmla="*/ 21579 w 3074078"/>
              <a:gd name="connsiteY704" fmla="*/ 2221888 h 3407989"/>
              <a:gd name="connsiteX705" fmla="*/ 11230 w 3074078"/>
              <a:gd name="connsiteY705" fmla="*/ 2221888 h 3407989"/>
              <a:gd name="connsiteX706" fmla="*/ 932 w 3074078"/>
              <a:gd name="connsiteY706" fmla="*/ 2221888 h 3407989"/>
              <a:gd name="connsiteX707" fmla="*/ 932 w 3074078"/>
              <a:gd name="connsiteY707" fmla="*/ 2147085 h 3407989"/>
              <a:gd name="connsiteX708" fmla="*/ 2643513 w 3074078"/>
              <a:gd name="connsiteY708" fmla="*/ 2202931 h 3407989"/>
              <a:gd name="connsiteX709" fmla="*/ 2608724 w 3074078"/>
              <a:gd name="connsiteY709" fmla="*/ 2167579 h 3407989"/>
              <a:gd name="connsiteX710" fmla="*/ 2601756 w 3074078"/>
              <a:gd name="connsiteY710" fmla="*/ 2129153 h 3407989"/>
              <a:gd name="connsiteX711" fmla="*/ 2620559 w 3074078"/>
              <a:gd name="connsiteY711" fmla="*/ 2071258 h 3407989"/>
              <a:gd name="connsiteX712" fmla="*/ 2687882 w 3074078"/>
              <a:gd name="connsiteY712" fmla="*/ 2054351 h 3407989"/>
              <a:gd name="connsiteX713" fmla="*/ 2722977 w 3074078"/>
              <a:gd name="connsiteY713" fmla="*/ 2085604 h 3407989"/>
              <a:gd name="connsiteX714" fmla="*/ 2726871 w 3074078"/>
              <a:gd name="connsiteY714" fmla="*/ 2095339 h 3407989"/>
              <a:gd name="connsiteX715" fmla="*/ 2717034 w 3074078"/>
              <a:gd name="connsiteY715" fmla="*/ 2097900 h 3407989"/>
              <a:gd name="connsiteX716" fmla="*/ 2706736 w 3074078"/>
              <a:gd name="connsiteY716" fmla="*/ 2098925 h 3407989"/>
              <a:gd name="connsiteX717" fmla="*/ 2687625 w 3074078"/>
              <a:gd name="connsiteY717" fmla="*/ 2074845 h 3407989"/>
              <a:gd name="connsiteX718" fmla="*/ 2628859 w 3074078"/>
              <a:gd name="connsiteY718" fmla="*/ 2092777 h 3407989"/>
              <a:gd name="connsiteX719" fmla="*/ 2622404 w 3074078"/>
              <a:gd name="connsiteY719" fmla="*/ 2129153 h 3407989"/>
              <a:gd name="connsiteX720" fmla="*/ 2628859 w 3074078"/>
              <a:gd name="connsiteY720" fmla="*/ 2165018 h 3407989"/>
              <a:gd name="connsiteX721" fmla="*/ 2670872 w 3074078"/>
              <a:gd name="connsiteY721" fmla="*/ 2187561 h 3407989"/>
              <a:gd name="connsiteX722" fmla="*/ 2703611 w 3074078"/>
              <a:gd name="connsiteY722" fmla="*/ 2164505 h 3407989"/>
              <a:gd name="connsiteX723" fmla="*/ 2719135 w 3074078"/>
              <a:gd name="connsiteY723" fmla="*/ 2153746 h 3407989"/>
              <a:gd name="connsiteX724" fmla="*/ 2728921 w 3074078"/>
              <a:gd name="connsiteY724" fmla="*/ 2155795 h 3407989"/>
              <a:gd name="connsiteX725" fmla="*/ 2708529 w 3074078"/>
              <a:gd name="connsiteY725" fmla="*/ 2191659 h 3407989"/>
              <a:gd name="connsiteX726" fmla="*/ 2643513 w 3074078"/>
              <a:gd name="connsiteY726" fmla="*/ 2202931 h 3407989"/>
              <a:gd name="connsiteX727" fmla="*/ 2752642 w 3074078"/>
              <a:gd name="connsiteY727" fmla="*/ 2129153 h 3407989"/>
              <a:gd name="connsiteX728" fmla="*/ 2752642 w 3074078"/>
              <a:gd name="connsiteY728" fmla="*/ 2054351 h 3407989"/>
              <a:gd name="connsiteX729" fmla="*/ 2762940 w 3074078"/>
              <a:gd name="connsiteY729" fmla="*/ 2054351 h 3407989"/>
              <a:gd name="connsiteX730" fmla="*/ 2773290 w 3074078"/>
              <a:gd name="connsiteY730" fmla="*/ 2054351 h 3407989"/>
              <a:gd name="connsiteX731" fmla="*/ 2773290 w 3074078"/>
              <a:gd name="connsiteY731" fmla="*/ 2085092 h 3407989"/>
              <a:gd name="connsiteX732" fmla="*/ 2773290 w 3074078"/>
              <a:gd name="connsiteY732" fmla="*/ 2115832 h 3407989"/>
              <a:gd name="connsiteX733" fmla="*/ 2811972 w 3074078"/>
              <a:gd name="connsiteY733" fmla="*/ 2115832 h 3407989"/>
              <a:gd name="connsiteX734" fmla="*/ 2850654 w 3074078"/>
              <a:gd name="connsiteY734" fmla="*/ 2115832 h 3407989"/>
              <a:gd name="connsiteX735" fmla="*/ 2850654 w 3074078"/>
              <a:gd name="connsiteY735" fmla="*/ 2085092 h 3407989"/>
              <a:gd name="connsiteX736" fmla="*/ 2850654 w 3074078"/>
              <a:gd name="connsiteY736" fmla="*/ 2054351 h 3407989"/>
              <a:gd name="connsiteX737" fmla="*/ 2860952 w 3074078"/>
              <a:gd name="connsiteY737" fmla="*/ 2054351 h 3407989"/>
              <a:gd name="connsiteX738" fmla="*/ 2871250 w 3074078"/>
              <a:gd name="connsiteY738" fmla="*/ 2054351 h 3407989"/>
              <a:gd name="connsiteX739" fmla="*/ 2871250 w 3074078"/>
              <a:gd name="connsiteY739" fmla="*/ 2129153 h 3407989"/>
              <a:gd name="connsiteX740" fmla="*/ 2871250 w 3074078"/>
              <a:gd name="connsiteY740" fmla="*/ 2203956 h 3407989"/>
              <a:gd name="connsiteX741" fmla="*/ 2860952 w 3074078"/>
              <a:gd name="connsiteY741" fmla="*/ 2203956 h 3407989"/>
              <a:gd name="connsiteX742" fmla="*/ 2850654 w 3074078"/>
              <a:gd name="connsiteY742" fmla="*/ 2203956 h 3407989"/>
              <a:gd name="connsiteX743" fmla="*/ 2850654 w 3074078"/>
              <a:gd name="connsiteY743" fmla="*/ 2169116 h 3407989"/>
              <a:gd name="connsiteX744" fmla="*/ 2850654 w 3074078"/>
              <a:gd name="connsiteY744" fmla="*/ 2134277 h 3407989"/>
              <a:gd name="connsiteX745" fmla="*/ 2811972 w 3074078"/>
              <a:gd name="connsiteY745" fmla="*/ 2134277 h 3407989"/>
              <a:gd name="connsiteX746" fmla="*/ 2773290 w 3074078"/>
              <a:gd name="connsiteY746" fmla="*/ 2134277 h 3407989"/>
              <a:gd name="connsiteX747" fmla="*/ 2773290 w 3074078"/>
              <a:gd name="connsiteY747" fmla="*/ 2169116 h 3407989"/>
              <a:gd name="connsiteX748" fmla="*/ 2773290 w 3074078"/>
              <a:gd name="connsiteY748" fmla="*/ 2203956 h 3407989"/>
              <a:gd name="connsiteX749" fmla="*/ 2762940 w 3074078"/>
              <a:gd name="connsiteY749" fmla="*/ 2203956 h 3407989"/>
              <a:gd name="connsiteX750" fmla="*/ 2752642 w 3074078"/>
              <a:gd name="connsiteY750" fmla="*/ 2203956 h 3407989"/>
              <a:gd name="connsiteX751" fmla="*/ 2752642 w 3074078"/>
              <a:gd name="connsiteY751" fmla="*/ 2129153 h 3407989"/>
              <a:gd name="connsiteX752" fmla="*/ 158888 w 3074078"/>
              <a:gd name="connsiteY752" fmla="*/ 939997 h 3407989"/>
              <a:gd name="connsiteX753" fmla="*/ 146028 w 3074078"/>
              <a:gd name="connsiteY753" fmla="*/ 926164 h 3407989"/>
              <a:gd name="connsiteX754" fmla="*/ 145465 w 3074078"/>
              <a:gd name="connsiteY754" fmla="*/ 914380 h 3407989"/>
              <a:gd name="connsiteX755" fmla="*/ 158325 w 3074078"/>
              <a:gd name="connsiteY755" fmla="*/ 919503 h 3407989"/>
              <a:gd name="connsiteX756" fmla="*/ 178819 w 3074078"/>
              <a:gd name="connsiteY756" fmla="*/ 932312 h 3407989"/>
              <a:gd name="connsiteX757" fmla="*/ 196956 w 3074078"/>
              <a:gd name="connsiteY757" fmla="*/ 901571 h 3407989"/>
              <a:gd name="connsiteX758" fmla="*/ 172619 w 3074078"/>
              <a:gd name="connsiteY758" fmla="*/ 892861 h 3407989"/>
              <a:gd name="connsiteX759" fmla="*/ 168982 w 3074078"/>
              <a:gd name="connsiteY759" fmla="*/ 888763 h 3407989"/>
              <a:gd name="connsiteX760" fmla="*/ 179894 w 3074078"/>
              <a:gd name="connsiteY760" fmla="*/ 879540 h 3407989"/>
              <a:gd name="connsiteX761" fmla="*/ 189219 w 3074078"/>
              <a:gd name="connsiteY761" fmla="*/ 854947 h 3407989"/>
              <a:gd name="connsiteX762" fmla="*/ 155302 w 3074078"/>
              <a:gd name="connsiteY762" fmla="*/ 865194 h 3407989"/>
              <a:gd name="connsiteX763" fmla="*/ 148334 w 3074078"/>
              <a:gd name="connsiteY763" fmla="*/ 866731 h 3407989"/>
              <a:gd name="connsiteX764" fmla="*/ 153099 w 3074078"/>
              <a:gd name="connsiteY764" fmla="*/ 846238 h 3407989"/>
              <a:gd name="connsiteX765" fmla="*/ 194138 w 3074078"/>
              <a:gd name="connsiteY765" fmla="*/ 842651 h 3407989"/>
              <a:gd name="connsiteX766" fmla="*/ 199671 w 3074078"/>
              <a:gd name="connsiteY766" fmla="*/ 880052 h 3407989"/>
              <a:gd name="connsiteX767" fmla="*/ 203616 w 3074078"/>
              <a:gd name="connsiteY767" fmla="*/ 892861 h 3407989"/>
              <a:gd name="connsiteX768" fmla="*/ 158888 w 3074078"/>
              <a:gd name="connsiteY768" fmla="*/ 939997 h 3407989"/>
              <a:gd name="connsiteX769" fmla="*/ 276062 w 3074078"/>
              <a:gd name="connsiteY769" fmla="*/ 900546 h 3407989"/>
              <a:gd name="connsiteX770" fmla="*/ 241325 w 3074078"/>
              <a:gd name="connsiteY770" fmla="*/ 865194 h 3407989"/>
              <a:gd name="connsiteX771" fmla="*/ 234357 w 3074078"/>
              <a:gd name="connsiteY771" fmla="*/ 826768 h 3407989"/>
              <a:gd name="connsiteX772" fmla="*/ 253160 w 3074078"/>
              <a:gd name="connsiteY772" fmla="*/ 768873 h 3407989"/>
              <a:gd name="connsiteX773" fmla="*/ 320380 w 3074078"/>
              <a:gd name="connsiteY773" fmla="*/ 751966 h 3407989"/>
              <a:gd name="connsiteX774" fmla="*/ 355476 w 3074078"/>
              <a:gd name="connsiteY774" fmla="*/ 783219 h 3407989"/>
              <a:gd name="connsiteX775" fmla="*/ 359369 w 3074078"/>
              <a:gd name="connsiteY775" fmla="*/ 792953 h 3407989"/>
              <a:gd name="connsiteX776" fmla="*/ 349737 w 3074078"/>
              <a:gd name="connsiteY776" fmla="*/ 795515 h 3407989"/>
              <a:gd name="connsiteX777" fmla="*/ 339439 w 3074078"/>
              <a:gd name="connsiteY777" fmla="*/ 796540 h 3407989"/>
              <a:gd name="connsiteX778" fmla="*/ 320124 w 3074078"/>
              <a:gd name="connsiteY778" fmla="*/ 772460 h 3407989"/>
              <a:gd name="connsiteX779" fmla="*/ 261409 w 3074078"/>
              <a:gd name="connsiteY779" fmla="*/ 790392 h 3407989"/>
              <a:gd name="connsiteX780" fmla="*/ 254953 w 3074078"/>
              <a:gd name="connsiteY780" fmla="*/ 826768 h 3407989"/>
              <a:gd name="connsiteX781" fmla="*/ 261409 w 3074078"/>
              <a:gd name="connsiteY781" fmla="*/ 862632 h 3407989"/>
              <a:gd name="connsiteX782" fmla="*/ 303524 w 3074078"/>
              <a:gd name="connsiteY782" fmla="*/ 885176 h 3407989"/>
              <a:gd name="connsiteX783" fmla="*/ 336211 w 3074078"/>
              <a:gd name="connsiteY783" fmla="*/ 862120 h 3407989"/>
              <a:gd name="connsiteX784" fmla="*/ 351684 w 3074078"/>
              <a:gd name="connsiteY784" fmla="*/ 851361 h 3407989"/>
              <a:gd name="connsiteX785" fmla="*/ 361521 w 3074078"/>
              <a:gd name="connsiteY785" fmla="*/ 853923 h 3407989"/>
              <a:gd name="connsiteX786" fmla="*/ 341027 w 3074078"/>
              <a:gd name="connsiteY786" fmla="*/ 889787 h 3407989"/>
              <a:gd name="connsiteX787" fmla="*/ 276062 w 3074078"/>
              <a:gd name="connsiteY787" fmla="*/ 900546 h 3407989"/>
              <a:gd name="connsiteX788" fmla="*/ 3493 w 3074078"/>
              <a:gd name="connsiteY788" fmla="*/ 826768 h 3407989"/>
              <a:gd name="connsiteX789" fmla="*/ 3493 w 3074078"/>
              <a:gd name="connsiteY789" fmla="*/ 751966 h 3407989"/>
              <a:gd name="connsiteX790" fmla="*/ 13843 w 3074078"/>
              <a:gd name="connsiteY790" fmla="*/ 751966 h 3407989"/>
              <a:gd name="connsiteX791" fmla="*/ 24141 w 3074078"/>
              <a:gd name="connsiteY791" fmla="*/ 751966 h 3407989"/>
              <a:gd name="connsiteX792" fmla="*/ 24141 w 3074078"/>
              <a:gd name="connsiteY792" fmla="*/ 782707 h 3407989"/>
              <a:gd name="connsiteX793" fmla="*/ 24141 w 3074078"/>
              <a:gd name="connsiteY793" fmla="*/ 813960 h 3407989"/>
              <a:gd name="connsiteX794" fmla="*/ 62823 w 3074078"/>
              <a:gd name="connsiteY794" fmla="*/ 813960 h 3407989"/>
              <a:gd name="connsiteX795" fmla="*/ 101505 w 3074078"/>
              <a:gd name="connsiteY795" fmla="*/ 813960 h 3407989"/>
              <a:gd name="connsiteX796" fmla="*/ 101505 w 3074078"/>
              <a:gd name="connsiteY796" fmla="*/ 782707 h 3407989"/>
              <a:gd name="connsiteX797" fmla="*/ 101505 w 3074078"/>
              <a:gd name="connsiteY797" fmla="*/ 751966 h 3407989"/>
              <a:gd name="connsiteX798" fmla="*/ 111804 w 3074078"/>
              <a:gd name="connsiteY798" fmla="*/ 751966 h 3407989"/>
              <a:gd name="connsiteX799" fmla="*/ 122153 w 3074078"/>
              <a:gd name="connsiteY799" fmla="*/ 751966 h 3407989"/>
              <a:gd name="connsiteX800" fmla="*/ 122153 w 3074078"/>
              <a:gd name="connsiteY800" fmla="*/ 826768 h 3407989"/>
              <a:gd name="connsiteX801" fmla="*/ 122153 w 3074078"/>
              <a:gd name="connsiteY801" fmla="*/ 901571 h 3407989"/>
              <a:gd name="connsiteX802" fmla="*/ 111804 w 3074078"/>
              <a:gd name="connsiteY802" fmla="*/ 901571 h 3407989"/>
              <a:gd name="connsiteX803" fmla="*/ 101505 w 3074078"/>
              <a:gd name="connsiteY803" fmla="*/ 901571 h 3407989"/>
              <a:gd name="connsiteX804" fmla="*/ 101505 w 3074078"/>
              <a:gd name="connsiteY804" fmla="*/ 866731 h 3407989"/>
              <a:gd name="connsiteX805" fmla="*/ 101505 w 3074078"/>
              <a:gd name="connsiteY805" fmla="*/ 831892 h 3407989"/>
              <a:gd name="connsiteX806" fmla="*/ 62823 w 3074078"/>
              <a:gd name="connsiteY806" fmla="*/ 831892 h 3407989"/>
              <a:gd name="connsiteX807" fmla="*/ 24141 w 3074078"/>
              <a:gd name="connsiteY807" fmla="*/ 831892 h 3407989"/>
              <a:gd name="connsiteX808" fmla="*/ 24141 w 3074078"/>
              <a:gd name="connsiteY808" fmla="*/ 866731 h 3407989"/>
              <a:gd name="connsiteX809" fmla="*/ 24141 w 3074078"/>
              <a:gd name="connsiteY809" fmla="*/ 901571 h 3407989"/>
              <a:gd name="connsiteX810" fmla="*/ 13843 w 3074078"/>
              <a:gd name="connsiteY810" fmla="*/ 901571 h 3407989"/>
              <a:gd name="connsiteX811" fmla="*/ 3493 w 3074078"/>
              <a:gd name="connsiteY811" fmla="*/ 901571 h 3407989"/>
              <a:gd name="connsiteX812" fmla="*/ 3493 w 3074078"/>
              <a:gd name="connsiteY812" fmla="*/ 826768 h 3407989"/>
              <a:gd name="connsiteX813" fmla="*/ 2614155 w 3074078"/>
              <a:gd name="connsiteY813" fmla="*/ 734546 h 3407989"/>
              <a:gd name="connsiteX814" fmla="*/ 2688445 w 3074078"/>
              <a:gd name="connsiteY814" fmla="*/ 541392 h 3407989"/>
              <a:gd name="connsiteX815" fmla="*/ 2662111 w 3074078"/>
              <a:gd name="connsiteY815" fmla="*/ 640787 h 3407989"/>
              <a:gd name="connsiteX816" fmla="*/ 2614155 w 3074078"/>
              <a:gd name="connsiteY816" fmla="*/ 734546 h 3407989"/>
              <a:gd name="connsiteX817" fmla="*/ 2979612 w 3074078"/>
              <a:gd name="connsiteY817" fmla="*/ 576231 h 3407989"/>
              <a:gd name="connsiteX818" fmla="*/ 3012095 w 3074078"/>
              <a:gd name="connsiteY818" fmla="*/ 536268 h 3407989"/>
              <a:gd name="connsiteX819" fmla="*/ 3038890 w 3074078"/>
              <a:gd name="connsiteY819" fmla="*/ 502453 h 3407989"/>
              <a:gd name="connsiteX820" fmla="*/ 3001489 w 3074078"/>
              <a:gd name="connsiteY820" fmla="*/ 490157 h 3407989"/>
              <a:gd name="connsiteX821" fmla="*/ 2995085 w 3074078"/>
              <a:gd name="connsiteY821" fmla="*/ 500404 h 3407989"/>
              <a:gd name="connsiteX822" fmla="*/ 2984991 w 3074078"/>
              <a:gd name="connsiteY822" fmla="*/ 501941 h 3407989"/>
              <a:gd name="connsiteX823" fmla="*/ 2989654 w 3074078"/>
              <a:gd name="connsiteY823" fmla="*/ 482984 h 3407989"/>
              <a:gd name="connsiteX824" fmla="*/ 3051033 w 3074078"/>
              <a:gd name="connsiteY824" fmla="*/ 504503 h 3407989"/>
              <a:gd name="connsiteX825" fmla="*/ 3018294 w 3074078"/>
              <a:gd name="connsiteY825" fmla="*/ 547539 h 3407989"/>
              <a:gd name="connsiteX826" fmla="*/ 3000208 w 3074078"/>
              <a:gd name="connsiteY826" fmla="*/ 563935 h 3407989"/>
              <a:gd name="connsiteX827" fmla="*/ 3026030 w 3074078"/>
              <a:gd name="connsiteY827" fmla="*/ 565984 h 3407989"/>
              <a:gd name="connsiteX828" fmla="*/ 3051801 w 3074078"/>
              <a:gd name="connsiteY828" fmla="*/ 572645 h 3407989"/>
              <a:gd name="connsiteX829" fmla="*/ 3051801 w 3074078"/>
              <a:gd name="connsiteY829" fmla="*/ 579305 h 3407989"/>
              <a:gd name="connsiteX830" fmla="*/ 3015681 w 3074078"/>
              <a:gd name="connsiteY830" fmla="*/ 579305 h 3407989"/>
              <a:gd name="connsiteX831" fmla="*/ 2979612 w 3074078"/>
              <a:gd name="connsiteY831" fmla="*/ 576231 h 3407989"/>
              <a:gd name="connsiteX832" fmla="*/ 2731226 w 3074078"/>
              <a:gd name="connsiteY832" fmla="*/ 534219 h 3407989"/>
              <a:gd name="connsiteX833" fmla="*/ 2696438 w 3074078"/>
              <a:gd name="connsiteY833" fmla="*/ 499379 h 3407989"/>
              <a:gd name="connsiteX834" fmla="*/ 2689470 w 3074078"/>
              <a:gd name="connsiteY834" fmla="*/ 460441 h 3407989"/>
              <a:gd name="connsiteX835" fmla="*/ 2708273 w 3074078"/>
              <a:gd name="connsiteY835" fmla="*/ 403058 h 3407989"/>
              <a:gd name="connsiteX836" fmla="*/ 2775595 w 3074078"/>
              <a:gd name="connsiteY836" fmla="*/ 385638 h 3407989"/>
              <a:gd name="connsiteX837" fmla="*/ 2810640 w 3074078"/>
              <a:gd name="connsiteY837" fmla="*/ 417404 h 3407989"/>
              <a:gd name="connsiteX838" fmla="*/ 2814534 w 3074078"/>
              <a:gd name="connsiteY838" fmla="*/ 426626 h 3407989"/>
              <a:gd name="connsiteX839" fmla="*/ 2804748 w 3074078"/>
              <a:gd name="connsiteY839" fmla="*/ 429188 h 3407989"/>
              <a:gd name="connsiteX840" fmla="*/ 2794398 w 3074078"/>
              <a:gd name="connsiteY840" fmla="*/ 430212 h 3407989"/>
              <a:gd name="connsiteX841" fmla="*/ 2775339 w 3074078"/>
              <a:gd name="connsiteY841" fmla="*/ 406132 h 3407989"/>
              <a:gd name="connsiteX842" fmla="*/ 2716522 w 3074078"/>
              <a:gd name="connsiteY842" fmla="*/ 424577 h 3407989"/>
              <a:gd name="connsiteX843" fmla="*/ 2710066 w 3074078"/>
              <a:gd name="connsiteY843" fmla="*/ 460441 h 3407989"/>
              <a:gd name="connsiteX844" fmla="*/ 2716522 w 3074078"/>
              <a:gd name="connsiteY844" fmla="*/ 496817 h 3407989"/>
              <a:gd name="connsiteX845" fmla="*/ 2758585 w 3074078"/>
              <a:gd name="connsiteY845" fmla="*/ 518848 h 3407989"/>
              <a:gd name="connsiteX846" fmla="*/ 2791324 w 3074078"/>
              <a:gd name="connsiteY846" fmla="*/ 495793 h 3407989"/>
              <a:gd name="connsiteX847" fmla="*/ 2806797 w 3074078"/>
              <a:gd name="connsiteY847" fmla="*/ 485033 h 3407989"/>
              <a:gd name="connsiteX848" fmla="*/ 2816583 w 3074078"/>
              <a:gd name="connsiteY848" fmla="*/ 487595 h 3407989"/>
              <a:gd name="connsiteX849" fmla="*/ 2796243 w 3074078"/>
              <a:gd name="connsiteY849" fmla="*/ 523459 h 3407989"/>
              <a:gd name="connsiteX850" fmla="*/ 2731226 w 3074078"/>
              <a:gd name="connsiteY850" fmla="*/ 534219 h 3407989"/>
              <a:gd name="connsiteX851" fmla="*/ 2842918 w 3074078"/>
              <a:gd name="connsiteY851" fmla="*/ 460441 h 3407989"/>
              <a:gd name="connsiteX852" fmla="*/ 2842918 w 3074078"/>
              <a:gd name="connsiteY852" fmla="*/ 385638 h 3407989"/>
              <a:gd name="connsiteX853" fmla="*/ 2853216 w 3074078"/>
              <a:gd name="connsiteY853" fmla="*/ 385638 h 3407989"/>
              <a:gd name="connsiteX854" fmla="*/ 2863514 w 3074078"/>
              <a:gd name="connsiteY854" fmla="*/ 385638 h 3407989"/>
              <a:gd name="connsiteX855" fmla="*/ 2863514 w 3074078"/>
              <a:gd name="connsiteY855" fmla="*/ 416891 h 3407989"/>
              <a:gd name="connsiteX856" fmla="*/ 2863514 w 3074078"/>
              <a:gd name="connsiteY856" fmla="*/ 447632 h 3407989"/>
              <a:gd name="connsiteX857" fmla="*/ 2902196 w 3074078"/>
              <a:gd name="connsiteY857" fmla="*/ 447632 h 3407989"/>
              <a:gd name="connsiteX858" fmla="*/ 2940878 w 3074078"/>
              <a:gd name="connsiteY858" fmla="*/ 447632 h 3407989"/>
              <a:gd name="connsiteX859" fmla="*/ 2940878 w 3074078"/>
              <a:gd name="connsiteY859" fmla="*/ 416891 h 3407989"/>
              <a:gd name="connsiteX860" fmla="*/ 2940878 w 3074078"/>
              <a:gd name="connsiteY860" fmla="*/ 385638 h 3407989"/>
              <a:gd name="connsiteX861" fmla="*/ 2951228 w 3074078"/>
              <a:gd name="connsiteY861" fmla="*/ 385638 h 3407989"/>
              <a:gd name="connsiteX862" fmla="*/ 2961526 w 3074078"/>
              <a:gd name="connsiteY862" fmla="*/ 385638 h 3407989"/>
              <a:gd name="connsiteX863" fmla="*/ 2961526 w 3074078"/>
              <a:gd name="connsiteY863" fmla="*/ 460441 h 3407989"/>
              <a:gd name="connsiteX864" fmla="*/ 2961526 w 3074078"/>
              <a:gd name="connsiteY864" fmla="*/ 535244 h 3407989"/>
              <a:gd name="connsiteX865" fmla="*/ 2951228 w 3074078"/>
              <a:gd name="connsiteY865" fmla="*/ 535244 h 3407989"/>
              <a:gd name="connsiteX866" fmla="*/ 2940878 w 3074078"/>
              <a:gd name="connsiteY866" fmla="*/ 535244 h 3407989"/>
              <a:gd name="connsiteX867" fmla="*/ 2940878 w 3074078"/>
              <a:gd name="connsiteY867" fmla="*/ 500404 h 3407989"/>
              <a:gd name="connsiteX868" fmla="*/ 2940878 w 3074078"/>
              <a:gd name="connsiteY868" fmla="*/ 465564 h 3407989"/>
              <a:gd name="connsiteX869" fmla="*/ 2902196 w 3074078"/>
              <a:gd name="connsiteY869" fmla="*/ 465564 h 3407989"/>
              <a:gd name="connsiteX870" fmla="*/ 2863514 w 3074078"/>
              <a:gd name="connsiteY870" fmla="*/ 465564 h 3407989"/>
              <a:gd name="connsiteX871" fmla="*/ 2863514 w 3074078"/>
              <a:gd name="connsiteY871" fmla="*/ 500404 h 3407989"/>
              <a:gd name="connsiteX872" fmla="*/ 2863514 w 3074078"/>
              <a:gd name="connsiteY872" fmla="*/ 535244 h 3407989"/>
              <a:gd name="connsiteX873" fmla="*/ 2853216 w 3074078"/>
              <a:gd name="connsiteY873" fmla="*/ 535244 h 3407989"/>
              <a:gd name="connsiteX874" fmla="*/ 2842918 w 3074078"/>
              <a:gd name="connsiteY874" fmla="*/ 535244 h 3407989"/>
              <a:gd name="connsiteX875" fmla="*/ 2842918 w 3074078"/>
              <a:gd name="connsiteY875" fmla="*/ 460441 h 3407989"/>
              <a:gd name="connsiteX876" fmla="*/ 2382011 w 3074078"/>
              <a:gd name="connsiteY876" fmla="*/ 388200 h 3407989"/>
              <a:gd name="connsiteX877" fmla="*/ 2369151 w 3074078"/>
              <a:gd name="connsiteY877" fmla="*/ 373854 h 3407989"/>
              <a:gd name="connsiteX878" fmla="*/ 2368639 w 3074078"/>
              <a:gd name="connsiteY878" fmla="*/ 362582 h 3407989"/>
              <a:gd name="connsiteX879" fmla="*/ 2381242 w 3074078"/>
              <a:gd name="connsiteY879" fmla="*/ 367706 h 3407989"/>
              <a:gd name="connsiteX880" fmla="*/ 2401890 w 3074078"/>
              <a:gd name="connsiteY880" fmla="*/ 380515 h 3407989"/>
              <a:gd name="connsiteX881" fmla="*/ 2419924 w 3074078"/>
              <a:gd name="connsiteY881" fmla="*/ 349774 h 3407989"/>
              <a:gd name="connsiteX882" fmla="*/ 2395691 w 3074078"/>
              <a:gd name="connsiteY882" fmla="*/ 341064 h 3407989"/>
              <a:gd name="connsiteX883" fmla="*/ 2392104 w 3074078"/>
              <a:gd name="connsiteY883" fmla="*/ 336812 h 3407989"/>
              <a:gd name="connsiteX884" fmla="*/ 2402915 w 3074078"/>
              <a:gd name="connsiteY884" fmla="*/ 327589 h 3407989"/>
              <a:gd name="connsiteX885" fmla="*/ 2412188 w 3074078"/>
              <a:gd name="connsiteY885" fmla="*/ 303202 h 3407989"/>
              <a:gd name="connsiteX886" fmla="*/ 2378424 w 3074078"/>
              <a:gd name="connsiteY886" fmla="*/ 313346 h 3407989"/>
              <a:gd name="connsiteX887" fmla="*/ 2371457 w 3074078"/>
              <a:gd name="connsiteY887" fmla="*/ 314934 h 3407989"/>
              <a:gd name="connsiteX888" fmla="*/ 2376119 w 3074078"/>
              <a:gd name="connsiteY888" fmla="*/ 294440 h 3407989"/>
              <a:gd name="connsiteX889" fmla="*/ 2417107 w 3074078"/>
              <a:gd name="connsiteY889" fmla="*/ 290700 h 3407989"/>
              <a:gd name="connsiteX890" fmla="*/ 2422794 w 3074078"/>
              <a:gd name="connsiteY890" fmla="*/ 328153 h 3407989"/>
              <a:gd name="connsiteX891" fmla="*/ 2426636 w 3074078"/>
              <a:gd name="connsiteY891" fmla="*/ 340552 h 3407989"/>
              <a:gd name="connsiteX892" fmla="*/ 2382011 w 3074078"/>
              <a:gd name="connsiteY892" fmla="*/ 388200 h 3407989"/>
              <a:gd name="connsiteX893" fmla="*/ 2114873 w 3074078"/>
              <a:gd name="connsiteY893" fmla="*/ 348237 h 3407989"/>
              <a:gd name="connsiteX894" fmla="*/ 2080034 w 3074078"/>
              <a:gd name="connsiteY894" fmla="*/ 313500 h 3407989"/>
              <a:gd name="connsiteX895" fmla="*/ 2073066 w 3074078"/>
              <a:gd name="connsiteY895" fmla="*/ 274818 h 3407989"/>
              <a:gd name="connsiteX896" fmla="*/ 2091920 w 3074078"/>
              <a:gd name="connsiteY896" fmla="*/ 217179 h 3407989"/>
              <a:gd name="connsiteX897" fmla="*/ 2159191 w 3074078"/>
              <a:gd name="connsiteY897" fmla="*/ 199912 h 3407989"/>
              <a:gd name="connsiteX898" fmla="*/ 2194287 w 3074078"/>
              <a:gd name="connsiteY898" fmla="*/ 231473 h 3407989"/>
              <a:gd name="connsiteX899" fmla="*/ 2198130 w 3074078"/>
              <a:gd name="connsiteY899" fmla="*/ 241054 h 3407989"/>
              <a:gd name="connsiteX900" fmla="*/ 2188600 w 3074078"/>
              <a:gd name="connsiteY900" fmla="*/ 243718 h 3407989"/>
              <a:gd name="connsiteX901" fmla="*/ 2178302 w 3074078"/>
              <a:gd name="connsiteY901" fmla="*/ 244487 h 3407989"/>
              <a:gd name="connsiteX902" fmla="*/ 2158935 w 3074078"/>
              <a:gd name="connsiteY902" fmla="*/ 220611 h 3407989"/>
              <a:gd name="connsiteX903" fmla="*/ 2100169 w 3074078"/>
              <a:gd name="connsiteY903" fmla="*/ 238697 h 3407989"/>
              <a:gd name="connsiteX904" fmla="*/ 2093713 w 3074078"/>
              <a:gd name="connsiteY904" fmla="*/ 274818 h 3407989"/>
              <a:gd name="connsiteX905" fmla="*/ 2100169 w 3074078"/>
              <a:gd name="connsiteY905" fmla="*/ 310938 h 3407989"/>
              <a:gd name="connsiteX906" fmla="*/ 2142181 w 3074078"/>
              <a:gd name="connsiteY906" fmla="*/ 333379 h 3407989"/>
              <a:gd name="connsiteX907" fmla="*/ 2174920 w 3074078"/>
              <a:gd name="connsiteY907" fmla="*/ 309965 h 3407989"/>
              <a:gd name="connsiteX908" fmla="*/ 2190393 w 3074078"/>
              <a:gd name="connsiteY908" fmla="*/ 299410 h 3407989"/>
              <a:gd name="connsiteX909" fmla="*/ 2200230 w 3074078"/>
              <a:gd name="connsiteY909" fmla="*/ 301870 h 3407989"/>
              <a:gd name="connsiteX910" fmla="*/ 2179839 w 3074078"/>
              <a:gd name="connsiteY910" fmla="*/ 337683 h 3407989"/>
              <a:gd name="connsiteX911" fmla="*/ 2114873 w 3074078"/>
              <a:gd name="connsiteY911" fmla="*/ 348237 h 3407989"/>
              <a:gd name="connsiteX912" fmla="*/ 2226514 w 3074078"/>
              <a:gd name="connsiteY912" fmla="*/ 274818 h 3407989"/>
              <a:gd name="connsiteX913" fmla="*/ 2226514 w 3074078"/>
              <a:gd name="connsiteY913" fmla="*/ 200015 h 3407989"/>
              <a:gd name="connsiteX914" fmla="*/ 2236812 w 3074078"/>
              <a:gd name="connsiteY914" fmla="*/ 200015 h 3407989"/>
              <a:gd name="connsiteX915" fmla="*/ 2247161 w 3074078"/>
              <a:gd name="connsiteY915" fmla="*/ 200015 h 3407989"/>
              <a:gd name="connsiteX916" fmla="*/ 2247161 w 3074078"/>
              <a:gd name="connsiteY916" fmla="*/ 230961 h 3407989"/>
              <a:gd name="connsiteX917" fmla="*/ 2247161 w 3074078"/>
              <a:gd name="connsiteY917" fmla="*/ 261907 h 3407989"/>
              <a:gd name="connsiteX918" fmla="*/ 2285843 w 3074078"/>
              <a:gd name="connsiteY918" fmla="*/ 261907 h 3407989"/>
              <a:gd name="connsiteX919" fmla="*/ 2324526 w 3074078"/>
              <a:gd name="connsiteY919" fmla="*/ 261907 h 3407989"/>
              <a:gd name="connsiteX920" fmla="*/ 2324526 w 3074078"/>
              <a:gd name="connsiteY920" fmla="*/ 230961 h 3407989"/>
              <a:gd name="connsiteX921" fmla="*/ 2324526 w 3074078"/>
              <a:gd name="connsiteY921" fmla="*/ 200015 h 3407989"/>
              <a:gd name="connsiteX922" fmla="*/ 2334824 w 3074078"/>
              <a:gd name="connsiteY922" fmla="*/ 200015 h 3407989"/>
              <a:gd name="connsiteX923" fmla="*/ 2345173 w 3074078"/>
              <a:gd name="connsiteY923" fmla="*/ 200015 h 3407989"/>
              <a:gd name="connsiteX924" fmla="*/ 2345173 w 3074078"/>
              <a:gd name="connsiteY924" fmla="*/ 274818 h 3407989"/>
              <a:gd name="connsiteX925" fmla="*/ 2345173 w 3074078"/>
              <a:gd name="connsiteY925" fmla="*/ 349774 h 3407989"/>
              <a:gd name="connsiteX926" fmla="*/ 2334824 w 3074078"/>
              <a:gd name="connsiteY926" fmla="*/ 349774 h 3407989"/>
              <a:gd name="connsiteX927" fmla="*/ 2324526 w 3074078"/>
              <a:gd name="connsiteY927" fmla="*/ 349774 h 3407989"/>
              <a:gd name="connsiteX928" fmla="*/ 2324526 w 3074078"/>
              <a:gd name="connsiteY928" fmla="*/ 314781 h 3407989"/>
              <a:gd name="connsiteX929" fmla="*/ 2324526 w 3074078"/>
              <a:gd name="connsiteY929" fmla="*/ 279992 h 3407989"/>
              <a:gd name="connsiteX930" fmla="*/ 2285843 w 3074078"/>
              <a:gd name="connsiteY930" fmla="*/ 279992 h 3407989"/>
              <a:gd name="connsiteX931" fmla="*/ 2247161 w 3074078"/>
              <a:gd name="connsiteY931" fmla="*/ 279992 h 3407989"/>
              <a:gd name="connsiteX932" fmla="*/ 2247161 w 3074078"/>
              <a:gd name="connsiteY932" fmla="*/ 314781 h 3407989"/>
              <a:gd name="connsiteX933" fmla="*/ 2247161 w 3074078"/>
              <a:gd name="connsiteY933" fmla="*/ 349774 h 3407989"/>
              <a:gd name="connsiteX934" fmla="*/ 2236812 w 3074078"/>
              <a:gd name="connsiteY934" fmla="*/ 349774 h 3407989"/>
              <a:gd name="connsiteX935" fmla="*/ 2226514 w 3074078"/>
              <a:gd name="connsiteY935" fmla="*/ 349774 h 3407989"/>
              <a:gd name="connsiteX936" fmla="*/ 2226514 w 3074078"/>
              <a:gd name="connsiteY936" fmla="*/ 274818 h 3407989"/>
              <a:gd name="connsiteX937" fmla="*/ 869257 w 3074078"/>
              <a:gd name="connsiteY937" fmla="*/ 308889 h 3407989"/>
              <a:gd name="connsiteX938" fmla="*/ 941856 w 3074078"/>
              <a:gd name="connsiteY938" fmla="*/ 227528 h 3407989"/>
              <a:gd name="connsiteX939" fmla="*/ 1018606 w 3074078"/>
              <a:gd name="connsiteY939" fmla="*/ 150779 h 3407989"/>
              <a:gd name="connsiteX940" fmla="*/ 1023524 w 3074078"/>
              <a:gd name="connsiteY940" fmla="*/ 156158 h 3407989"/>
              <a:gd name="connsiteX941" fmla="*/ 952462 w 3074078"/>
              <a:gd name="connsiteY941" fmla="*/ 237570 h 3407989"/>
              <a:gd name="connsiteX942" fmla="*/ 874995 w 3074078"/>
              <a:gd name="connsiteY942" fmla="*/ 313500 h 3407989"/>
              <a:gd name="connsiteX943" fmla="*/ 869257 w 3074078"/>
              <a:gd name="connsiteY943" fmla="*/ 308889 h 3407989"/>
              <a:gd name="connsiteX944" fmla="*/ 1300755 w 3074078"/>
              <a:gd name="connsiteY944" fmla="*/ 192125 h 3407989"/>
              <a:gd name="connsiteX945" fmla="*/ 1333289 w 3074078"/>
              <a:gd name="connsiteY945" fmla="*/ 152316 h 3407989"/>
              <a:gd name="connsiteX946" fmla="*/ 1360085 w 3074078"/>
              <a:gd name="connsiteY946" fmla="*/ 118296 h 3407989"/>
              <a:gd name="connsiteX947" fmla="*/ 1322530 w 3074078"/>
              <a:gd name="connsiteY947" fmla="*/ 105743 h 3407989"/>
              <a:gd name="connsiteX948" fmla="*/ 1316228 w 3074078"/>
              <a:gd name="connsiteY948" fmla="*/ 116093 h 3407989"/>
              <a:gd name="connsiteX949" fmla="*/ 1306237 w 3074078"/>
              <a:gd name="connsiteY949" fmla="*/ 117784 h 3407989"/>
              <a:gd name="connsiteX950" fmla="*/ 1310746 w 3074078"/>
              <a:gd name="connsiteY950" fmla="*/ 98519 h 3407989"/>
              <a:gd name="connsiteX951" fmla="*/ 1372227 w 3074078"/>
              <a:gd name="connsiteY951" fmla="*/ 120448 h 3407989"/>
              <a:gd name="connsiteX952" fmla="*/ 1339386 w 3074078"/>
              <a:gd name="connsiteY952" fmla="*/ 163024 h 3407989"/>
              <a:gd name="connsiteX953" fmla="*/ 1321351 w 3074078"/>
              <a:gd name="connsiteY953" fmla="*/ 179931 h 3407989"/>
              <a:gd name="connsiteX954" fmla="*/ 1347173 w 3074078"/>
              <a:gd name="connsiteY954" fmla="*/ 181980 h 3407989"/>
              <a:gd name="connsiteX955" fmla="*/ 1372945 w 3074078"/>
              <a:gd name="connsiteY955" fmla="*/ 188436 h 3407989"/>
              <a:gd name="connsiteX956" fmla="*/ 1372945 w 3074078"/>
              <a:gd name="connsiteY956" fmla="*/ 194840 h 3407989"/>
              <a:gd name="connsiteX957" fmla="*/ 1336824 w 3074078"/>
              <a:gd name="connsiteY957" fmla="*/ 194840 h 3407989"/>
              <a:gd name="connsiteX958" fmla="*/ 1300755 w 3074078"/>
              <a:gd name="connsiteY958" fmla="*/ 192125 h 3407989"/>
              <a:gd name="connsiteX959" fmla="*/ 1052318 w 3074078"/>
              <a:gd name="connsiteY959" fmla="*/ 149856 h 3407989"/>
              <a:gd name="connsiteX960" fmla="*/ 1017581 w 3074078"/>
              <a:gd name="connsiteY960" fmla="*/ 114914 h 3407989"/>
              <a:gd name="connsiteX961" fmla="*/ 1010664 w 3074078"/>
              <a:gd name="connsiteY961" fmla="*/ 76232 h 3407989"/>
              <a:gd name="connsiteX962" fmla="*/ 1029416 w 3074078"/>
              <a:gd name="connsiteY962" fmla="*/ 18593 h 3407989"/>
              <a:gd name="connsiteX963" fmla="*/ 1096636 w 3074078"/>
              <a:gd name="connsiteY963" fmla="*/ 1327 h 3407989"/>
              <a:gd name="connsiteX964" fmla="*/ 1131783 w 3074078"/>
              <a:gd name="connsiteY964" fmla="*/ 32888 h 3407989"/>
              <a:gd name="connsiteX965" fmla="*/ 1135677 w 3074078"/>
              <a:gd name="connsiteY965" fmla="*/ 42469 h 3407989"/>
              <a:gd name="connsiteX966" fmla="*/ 1125993 w 3074078"/>
              <a:gd name="connsiteY966" fmla="*/ 45133 h 3407989"/>
              <a:gd name="connsiteX967" fmla="*/ 1115695 w 3074078"/>
              <a:gd name="connsiteY967" fmla="*/ 45901 h 3407989"/>
              <a:gd name="connsiteX968" fmla="*/ 1096380 w 3074078"/>
              <a:gd name="connsiteY968" fmla="*/ 22026 h 3407989"/>
              <a:gd name="connsiteX969" fmla="*/ 1037665 w 3074078"/>
              <a:gd name="connsiteY969" fmla="*/ 40112 h 3407989"/>
              <a:gd name="connsiteX970" fmla="*/ 1031261 w 3074078"/>
              <a:gd name="connsiteY970" fmla="*/ 76232 h 3407989"/>
              <a:gd name="connsiteX971" fmla="*/ 1037665 w 3074078"/>
              <a:gd name="connsiteY971" fmla="*/ 112353 h 3407989"/>
              <a:gd name="connsiteX972" fmla="*/ 1079780 w 3074078"/>
              <a:gd name="connsiteY972" fmla="*/ 134793 h 3407989"/>
              <a:gd name="connsiteX973" fmla="*/ 1112467 w 3074078"/>
              <a:gd name="connsiteY973" fmla="*/ 111379 h 3407989"/>
              <a:gd name="connsiteX974" fmla="*/ 1127940 w 3074078"/>
              <a:gd name="connsiteY974" fmla="*/ 100825 h 3407989"/>
              <a:gd name="connsiteX975" fmla="*/ 1137777 w 3074078"/>
              <a:gd name="connsiteY975" fmla="*/ 103284 h 3407989"/>
              <a:gd name="connsiteX976" fmla="*/ 1117284 w 3074078"/>
              <a:gd name="connsiteY976" fmla="*/ 139097 h 3407989"/>
              <a:gd name="connsiteX977" fmla="*/ 1052318 w 3074078"/>
              <a:gd name="connsiteY977" fmla="*/ 149856 h 3407989"/>
              <a:gd name="connsiteX978" fmla="*/ 1161499 w 3074078"/>
              <a:gd name="connsiteY978" fmla="*/ 76232 h 3407989"/>
              <a:gd name="connsiteX979" fmla="*/ 1161499 w 3074078"/>
              <a:gd name="connsiteY979" fmla="*/ 1430 h 3407989"/>
              <a:gd name="connsiteX980" fmla="*/ 1171797 w 3074078"/>
              <a:gd name="connsiteY980" fmla="*/ 1430 h 3407989"/>
              <a:gd name="connsiteX981" fmla="*/ 1182095 w 3074078"/>
              <a:gd name="connsiteY981" fmla="*/ 1430 h 3407989"/>
              <a:gd name="connsiteX982" fmla="*/ 1182095 w 3074078"/>
              <a:gd name="connsiteY982" fmla="*/ 32375 h 3407989"/>
              <a:gd name="connsiteX983" fmla="*/ 1182095 w 3074078"/>
              <a:gd name="connsiteY983" fmla="*/ 63321 h 3407989"/>
              <a:gd name="connsiteX984" fmla="*/ 1220778 w 3074078"/>
              <a:gd name="connsiteY984" fmla="*/ 63321 h 3407989"/>
              <a:gd name="connsiteX985" fmla="*/ 1259460 w 3074078"/>
              <a:gd name="connsiteY985" fmla="*/ 63321 h 3407989"/>
              <a:gd name="connsiteX986" fmla="*/ 1259460 w 3074078"/>
              <a:gd name="connsiteY986" fmla="*/ 32375 h 3407989"/>
              <a:gd name="connsiteX987" fmla="*/ 1259460 w 3074078"/>
              <a:gd name="connsiteY987" fmla="*/ 1430 h 3407989"/>
              <a:gd name="connsiteX988" fmla="*/ 1269809 w 3074078"/>
              <a:gd name="connsiteY988" fmla="*/ 1430 h 3407989"/>
              <a:gd name="connsiteX989" fmla="*/ 1280107 w 3074078"/>
              <a:gd name="connsiteY989" fmla="*/ 1430 h 3407989"/>
              <a:gd name="connsiteX990" fmla="*/ 1280107 w 3074078"/>
              <a:gd name="connsiteY990" fmla="*/ 76232 h 3407989"/>
              <a:gd name="connsiteX991" fmla="*/ 1280107 w 3074078"/>
              <a:gd name="connsiteY991" fmla="*/ 151035 h 3407989"/>
              <a:gd name="connsiteX992" fmla="*/ 1269809 w 3074078"/>
              <a:gd name="connsiteY992" fmla="*/ 151035 h 3407989"/>
              <a:gd name="connsiteX993" fmla="*/ 1259460 w 3074078"/>
              <a:gd name="connsiteY993" fmla="*/ 151035 h 3407989"/>
              <a:gd name="connsiteX994" fmla="*/ 1259460 w 3074078"/>
              <a:gd name="connsiteY994" fmla="*/ 116195 h 3407989"/>
              <a:gd name="connsiteX995" fmla="*/ 1259460 w 3074078"/>
              <a:gd name="connsiteY995" fmla="*/ 81407 h 3407989"/>
              <a:gd name="connsiteX996" fmla="*/ 1220778 w 3074078"/>
              <a:gd name="connsiteY996" fmla="*/ 81407 h 3407989"/>
              <a:gd name="connsiteX997" fmla="*/ 1182095 w 3074078"/>
              <a:gd name="connsiteY997" fmla="*/ 81407 h 3407989"/>
              <a:gd name="connsiteX998" fmla="*/ 1182095 w 3074078"/>
              <a:gd name="connsiteY998" fmla="*/ 116195 h 3407989"/>
              <a:gd name="connsiteX999" fmla="*/ 1182095 w 3074078"/>
              <a:gd name="connsiteY999" fmla="*/ 151035 h 3407989"/>
              <a:gd name="connsiteX1000" fmla="*/ 1171797 w 3074078"/>
              <a:gd name="connsiteY1000" fmla="*/ 151035 h 3407989"/>
              <a:gd name="connsiteX1001" fmla="*/ 1161499 w 3074078"/>
              <a:gd name="connsiteY1001" fmla="*/ 151035 h 3407989"/>
              <a:gd name="connsiteX1002" fmla="*/ 1161499 w 3074078"/>
              <a:gd name="connsiteY1002" fmla="*/ 76232 h 340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</a:cxnLst>
            <a:rect l="l" t="t" r="r" b="b"/>
            <a:pathLst>
              <a:path w="3074078" h="3407989">
                <a:moveTo>
                  <a:pt x="700592" y="3404384"/>
                </a:moveTo>
                <a:cubicBezTo>
                  <a:pt x="684197" y="3399260"/>
                  <a:pt x="670108" y="3386452"/>
                  <a:pt x="661910" y="3370056"/>
                </a:cubicBezTo>
                <a:cubicBezTo>
                  <a:pt x="655557" y="3357247"/>
                  <a:pt x="654686" y="3352636"/>
                  <a:pt x="654686" y="3330606"/>
                </a:cubicBezTo>
                <a:cubicBezTo>
                  <a:pt x="654686" y="3309087"/>
                  <a:pt x="655557" y="3304476"/>
                  <a:pt x="661961" y="3291667"/>
                </a:cubicBezTo>
                <a:cubicBezTo>
                  <a:pt x="677485" y="3259902"/>
                  <a:pt x="709712" y="3246581"/>
                  <a:pt x="745166" y="3257340"/>
                </a:cubicBezTo>
                <a:cubicBezTo>
                  <a:pt x="772474" y="3265025"/>
                  <a:pt x="789279" y="3289106"/>
                  <a:pt x="791892" y="3323433"/>
                </a:cubicBezTo>
                <a:cubicBezTo>
                  <a:pt x="795479" y="3371081"/>
                  <a:pt x="769810" y="3404384"/>
                  <a:pt x="727695" y="3406945"/>
                </a:cubicBezTo>
                <a:cubicBezTo>
                  <a:pt x="718166" y="3407458"/>
                  <a:pt x="706945" y="3406433"/>
                  <a:pt x="700592" y="3404384"/>
                </a:cubicBezTo>
                <a:close/>
                <a:moveTo>
                  <a:pt x="750700" y="3380815"/>
                </a:moveTo>
                <a:cubicBezTo>
                  <a:pt x="763201" y="3370568"/>
                  <a:pt x="769605" y="3357760"/>
                  <a:pt x="771347" y="3338291"/>
                </a:cubicBezTo>
                <a:cubicBezTo>
                  <a:pt x="774011" y="3309087"/>
                  <a:pt x="763150" y="3285519"/>
                  <a:pt x="742707" y="3276297"/>
                </a:cubicBezTo>
                <a:cubicBezTo>
                  <a:pt x="716014" y="3264001"/>
                  <a:pt x="686195" y="3277834"/>
                  <a:pt x="677844" y="3306013"/>
                </a:cubicBezTo>
                <a:cubicBezTo>
                  <a:pt x="664113" y="3352124"/>
                  <a:pt x="687117" y="3392087"/>
                  <a:pt x="726209" y="3389526"/>
                </a:cubicBezTo>
                <a:cubicBezTo>
                  <a:pt x="737942" y="3389013"/>
                  <a:pt x="743014" y="3386964"/>
                  <a:pt x="750700" y="3380815"/>
                </a:cubicBezTo>
                <a:close/>
                <a:moveTo>
                  <a:pt x="818483" y="3330606"/>
                </a:moveTo>
                <a:lnTo>
                  <a:pt x="818483" y="3255803"/>
                </a:lnTo>
                <a:lnTo>
                  <a:pt x="828781" y="3255803"/>
                </a:lnTo>
                <a:lnTo>
                  <a:pt x="839079" y="3255803"/>
                </a:lnTo>
                <a:lnTo>
                  <a:pt x="839079" y="3287056"/>
                </a:lnTo>
                <a:lnTo>
                  <a:pt x="839079" y="3317797"/>
                </a:lnTo>
                <a:lnTo>
                  <a:pt x="877813" y="3317797"/>
                </a:lnTo>
                <a:lnTo>
                  <a:pt x="916495" y="3317797"/>
                </a:lnTo>
                <a:lnTo>
                  <a:pt x="916495" y="3287056"/>
                </a:lnTo>
                <a:lnTo>
                  <a:pt x="916495" y="3255803"/>
                </a:lnTo>
                <a:lnTo>
                  <a:pt x="926793" y="3255803"/>
                </a:lnTo>
                <a:lnTo>
                  <a:pt x="937091" y="3255803"/>
                </a:lnTo>
                <a:lnTo>
                  <a:pt x="937091" y="3330606"/>
                </a:lnTo>
                <a:lnTo>
                  <a:pt x="937091" y="3405408"/>
                </a:lnTo>
                <a:lnTo>
                  <a:pt x="926793" y="3405408"/>
                </a:lnTo>
                <a:lnTo>
                  <a:pt x="916495" y="3405408"/>
                </a:lnTo>
                <a:lnTo>
                  <a:pt x="916495" y="3370568"/>
                </a:lnTo>
                <a:lnTo>
                  <a:pt x="916495" y="3335729"/>
                </a:lnTo>
                <a:lnTo>
                  <a:pt x="877813" y="3335729"/>
                </a:lnTo>
                <a:lnTo>
                  <a:pt x="839079" y="3335729"/>
                </a:lnTo>
                <a:lnTo>
                  <a:pt x="839079" y="3370568"/>
                </a:lnTo>
                <a:lnTo>
                  <a:pt x="839079" y="3405408"/>
                </a:lnTo>
                <a:lnTo>
                  <a:pt x="828781" y="3405408"/>
                </a:lnTo>
                <a:lnTo>
                  <a:pt x="818483" y="3405408"/>
                </a:lnTo>
                <a:lnTo>
                  <a:pt x="818483" y="3330606"/>
                </a:lnTo>
                <a:close/>
                <a:moveTo>
                  <a:pt x="2255666" y="3386452"/>
                </a:moveTo>
                <a:cubicBezTo>
                  <a:pt x="2239425" y="3380815"/>
                  <a:pt x="2225233" y="3368519"/>
                  <a:pt x="2216984" y="3352124"/>
                </a:cubicBezTo>
                <a:cubicBezTo>
                  <a:pt x="2210785" y="3338803"/>
                  <a:pt x="2209760" y="3334192"/>
                  <a:pt x="2209760" y="3312674"/>
                </a:cubicBezTo>
                <a:cubicBezTo>
                  <a:pt x="2209760" y="3291155"/>
                  <a:pt x="2210785" y="3286544"/>
                  <a:pt x="2216984" y="3273735"/>
                </a:cubicBezTo>
                <a:cubicBezTo>
                  <a:pt x="2232713" y="3241969"/>
                  <a:pt x="2264684" y="3228649"/>
                  <a:pt x="2300292" y="3239408"/>
                </a:cubicBezTo>
                <a:cubicBezTo>
                  <a:pt x="2327600" y="3247093"/>
                  <a:pt x="2344353" y="3271174"/>
                  <a:pt x="2346966" y="3305501"/>
                </a:cubicBezTo>
                <a:cubicBezTo>
                  <a:pt x="2350553" y="3353149"/>
                  <a:pt x="2325038" y="3386452"/>
                  <a:pt x="2282718" y="3389013"/>
                </a:cubicBezTo>
                <a:cubicBezTo>
                  <a:pt x="2273189" y="3389526"/>
                  <a:pt x="2262122" y="3388500"/>
                  <a:pt x="2255666" y="3386452"/>
                </a:cubicBezTo>
                <a:close/>
                <a:moveTo>
                  <a:pt x="2305927" y="3362883"/>
                </a:moveTo>
                <a:cubicBezTo>
                  <a:pt x="2318326" y="3352636"/>
                  <a:pt x="2324782" y="3339315"/>
                  <a:pt x="2326575" y="3320359"/>
                </a:cubicBezTo>
                <a:cubicBezTo>
                  <a:pt x="2329137" y="3291155"/>
                  <a:pt x="2318326" y="3267587"/>
                  <a:pt x="2297679" y="3258365"/>
                </a:cubicBezTo>
                <a:cubicBezTo>
                  <a:pt x="2271139" y="3246069"/>
                  <a:pt x="2241218" y="3259902"/>
                  <a:pt x="2232969" y="3288081"/>
                </a:cubicBezTo>
                <a:cubicBezTo>
                  <a:pt x="2219290" y="3334192"/>
                  <a:pt x="2242243" y="3373643"/>
                  <a:pt x="2281437" y="3371081"/>
                </a:cubicBezTo>
                <a:cubicBezTo>
                  <a:pt x="2293068" y="3370568"/>
                  <a:pt x="2298191" y="3369032"/>
                  <a:pt x="2305927" y="3362883"/>
                </a:cubicBezTo>
                <a:close/>
                <a:moveTo>
                  <a:pt x="115134" y="3324457"/>
                </a:moveTo>
                <a:cubicBezTo>
                  <a:pt x="98739" y="3319334"/>
                  <a:pt x="84649" y="3306525"/>
                  <a:pt x="76503" y="3290130"/>
                </a:cubicBezTo>
                <a:cubicBezTo>
                  <a:pt x="70150" y="3277322"/>
                  <a:pt x="69279" y="3272198"/>
                  <a:pt x="69279" y="3250680"/>
                </a:cubicBezTo>
                <a:cubicBezTo>
                  <a:pt x="69279" y="3229161"/>
                  <a:pt x="70150" y="3224550"/>
                  <a:pt x="76503" y="3211741"/>
                </a:cubicBezTo>
                <a:cubicBezTo>
                  <a:pt x="92027" y="3179976"/>
                  <a:pt x="124254" y="3166655"/>
                  <a:pt x="159708" y="3177414"/>
                </a:cubicBezTo>
                <a:cubicBezTo>
                  <a:pt x="187016" y="3185099"/>
                  <a:pt x="203872" y="3209179"/>
                  <a:pt x="206485" y="3243507"/>
                </a:cubicBezTo>
                <a:cubicBezTo>
                  <a:pt x="210072" y="3291155"/>
                  <a:pt x="184352" y="3324457"/>
                  <a:pt x="142237" y="3327019"/>
                </a:cubicBezTo>
                <a:cubicBezTo>
                  <a:pt x="132707" y="3327532"/>
                  <a:pt x="121538" y="3326507"/>
                  <a:pt x="115134" y="3324457"/>
                </a:cubicBezTo>
                <a:close/>
                <a:moveTo>
                  <a:pt x="165293" y="3300889"/>
                </a:moveTo>
                <a:cubicBezTo>
                  <a:pt x="177794" y="3290642"/>
                  <a:pt x="184198" y="3277834"/>
                  <a:pt x="185940" y="3258365"/>
                </a:cubicBezTo>
                <a:cubicBezTo>
                  <a:pt x="188604" y="3229161"/>
                  <a:pt x="177691" y="3205593"/>
                  <a:pt x="157249" y="3196371"/>
                </a:cubicBezTo>
                <a:cubicBezTo>
                  <a:pt x="130607" y="3184075"/>
                  <a:pt x="100788" y="3197908"/>
                  <a:pt x="92437" y="3226087"/>
                </a:cubicBezTo>
                <a:cubicBezTo>
                  <a:pt x="78706" y="3272198"/>
                  <a:pt x="101659" y="3312161"/>
                  <a:pt x="140803" y="3309087"/>
                </a:cubicBezTo>
                <a:cubicBezTo>
                  <a:pt x="152535" y="3308575"/>
                  <a:pt x="157607" y="3307038"/>
                  <a:pt x="165293" y="3300889"/>
                </a:cubicBezTo>
                <a:close/>
                <a:moveTo>
                  <a:pt x="2838512" y="3283469"/>
                </a:moveTo>
                <a:cubicBezTo>
                  <a:pt x="2822014" y="3277834"/>
                  <a:pt x="2808078" y="3265025"/>
                  <a:pt x="2799829" y="3248630"/>
                </a:cubicBezTo>
                <a:cubicBezTo>
                  <a:pt x="2793374" y="3235822"/>
                  <a:pt x="2792605" y="3231210"/>
                  <a:pt x="2792605" y="3209692"/>
                </a:cubicBezTo>
                <a:cubicBezTo>
                  <a:pt x="2792605" y="3187661"/>
                  <a:pt x="2793374" y="3183050"/>
                  <a:pt x="2799829" y="3170241"/>
                </a:cubicBezTo>
                <a:cubicBezTo>
                  <a:pt x="2815302" y="3138476"/>
                  <a:pt x="2847529" y="3125667"/>
                  <a:pt x="2883137" y="3135914"/>
                </a:cubicBezTo>
                <a:cubicBezTo>
                  <a:pt x="2910496" y="3144111"/>
                  <a:pt x="2927250" y="3168191"/>
                  <a:pt x="2929812" y="3202519"/>
                </a:cubicBezTo>
                <a:cubicBezTo>
                  <a:pt x="2933449" y="3249655"/>
                  <a:pt x="2907627" y="3283469"/>
                  <a:pt x="2865615" y="3286031"/>
                </a:cubicBezTo>
                <a:cubicBezTo>
                  <a:pt x="2856034" y="3286544"/>
                  <a:pt x="2844967" y="3285519"/>
                  <a:pt x="2838512" y="3283469"/>
                </a:cubicBezTo>
                <a:close/>
                <a:moveTo>
                  <a:pt x="2888568" y="3259389"/>
                </a:moveTo>
                <a:cubicBezTo>
                  <a:pt x="2901171" y="3249655"/>
                  <a:pt x="2907627" y="3236334"/>
                  <a:pt x="2909164" y="3217377"/>
                </a:cubicBezTo>
                <a:cubicBezTo>
                  <a:pt x="2912033" y="3188173"/>
                  <a:pt x="2900915" y="3164605"/>
                  <a:pt x="2880575" y="3154871"/>
                </a:cubicBezTo>
                <a:cubicBezTo>
                  <a:pt x="2853984" y="3143087"/>
                  <a:pt x="2824063" y="3156408"/>
                  <a:pt x="2815815" y="3184587"/>
                </a:cubicBezTo>
                <a:cubicBezTo>
                  <a:pt x="2801879" y="3230698"/>
                  <a:pt x="2825088" y="3270661"/>
                  <a:pt x="2864026" y="3268099"/>
                </a:cubicBezTo>
                <a:cubicBezTo>
                  <a:pt x="2875913" y="3267587"/>
                  <a:pt x="2881088" y="3265537"/>
                  <a:pt x="2888568" y="3259389"/>
                </a:cubicBezTo>
                <a:close/>
                <a:moveTo>
                  <a:pt x="2956403" y="3209692"/>
                </a:moveTo>
                <a:lnTo>
                  <a:pt x="2956403" y="3134889"/>
                </a:lnTo>
                <a:lnTo>
                  <a:pt x="2966701" y="3134889"/>
                </a:lnTo>
                <a:lnTo>
                  <a:pt x="2976999" y="3134889"/>
                </a:lnTo>
                <a:lnTo>
                  <a:pt x="2976999" y="3165630"/>
                </a:lnTo>
                <a:lnTo>
                  <a:pt x="2976999" y="3196883"/>
                </a:lnTo>
                <a:lnTo>
                  <a:pt x="3015681" y="3196883"/>
                </a:lnTo>
                <a:lnTo>
                  <a:pt x="3054363" y="3196883"/>
                </a:lnTo>
                <a:lnTo>
                  <a:pt x="3054363" y="3165630"/>
                </a:lnTo>
                <a:lnTo>
                  <a:pt x="3054363" y="3134889"/>
                </a:lnTo>
                <a:lnTo>
                  <a:pt x="3064712" y="3134889"/>
                </a:lnTo>
                <a:lnTo>
                  <a:pt x="3075011" y="3134889"/>
                </a:lnTo>
                <a:lnTo>
                  <a:pt x="3075011" y="3209692"/>
                </a:lnTo>
                <a:lnTo>
                  <a:pt x="3075011" y="3284494"/>
                </a:lnTo>
                <a:lnTo>
                  <a:pt x="3064712" y="3284494"/>
                </a:lnTo>
                <a:lnTo>
                  <a:pt x="3054363" y="3284494"/>
                </a:lnTo>
                <a:lnTo>
                  <a:pt x="3054363" y="3249655"/>
                </a:lnTo>
                <a:lnTo>
                  <a:pt x="3054363" y="3214816"/>
                </a:lnTo>
                <a:lnTo>
                  <a:pt x="3015681" y="3214816"/>
                </a:lnTo>
                <a:lnTo>
                  <a:pt x="2976999" y="3214816"/>
                </a:lnTo>
                <a:lnTo>
                  <a:pt x="2976999" y="3249655"/>
                </a:lnTo>
                <a:lnTo>
                  <a:pt x="2976999" y="3284494"/>
                </a:lnTo>
                <a:lnTo>
                  <a:pt x="2966701" y="3284494"/>
                </a:lnTo>
                <a:lnTo>
                  <a:pt x="2956403" y="3284494"/>
                </a:lnTo>
                <a:lnTo>
                  <a:pt x="2956403" y="3209692"/>
                </a:lnTo>
                <a:close/>
                <a:moveTo>
                  <a:pt x="2365001" y="3270661"/>
                </a:moveTo>
                <a:cubicBezTo>
                  <a:pt x="2361158" y="3264513"/>
                  <a:pt x="2361671" y="3264001"/>
                  <a:pt x="2457838" y="3183050"/>
                </a:cubicBezTo>
                <a:cubicBezTo>
                  <a:pt x="2563586" y="3093389"/>
                  <a:pt x="2556362" y="3101586"/>
                  <a:pt x="2536791" y="3094926"/>
                </a:cubicBezTo>
                <a:cubicBezTo>
                  <a:pt x="2534946" y="3094414"/>
                  <a:pt x="2533409" y="3090827"/>
                  <a:pt x="2533409" y="3087753"/>
                </a:cubicBezTo>
                <a:cubicBezTo>
                  <a:pt x="2533409" y="3071871"/>
                  <a:pt x="2530847" y="3073407"/>
                  <a:pt x="2437754" y="3151797"/>
                </a:cubicBezTo>
                <a:cubicBezTo>
                  <a:pt x="2387442" y="3194322"/>
                  <a:pt x="2344097" y="3230186"/>
                  <a:pt x="2341792" y="3232235"/>
                </a:cubicBezTo>
                <a:cubicBezTo>
                  <a:pt x="2337693" y="3235822"/>
                  <a:pt x="2336617" y="3235822"/>
                  <a:pt x="2332262" y="3231210"/>
                </a:cubicBezTo>
                <a:cubicBezTo>
                  <a:pt x="2327087" y="3226087"/>
                  <a:pt x="2327856" y="3225575"/>
                  <a:pt x="2427661" y="3141037"/>
                </a:cubicBezTo>
                <a:cubicBezTo>
                  <a:pt x="2483148" y="3094414"/>
                  <a:pt x="2528235" y="3056500"/>
                  <a:pt x="2528235" y="3056500"/>
                </a:cubicBezTo>
                <a:cubicBezTo>
                  <a:pt x="2528235" y="3055988"/>
                  <a:pt x="2516143" y="2989383"/>
                  <a:pt x="2501695" y="2908432"/>
                </a:cubicBezTo>
                <a:cubicBezTo>
                  <a:pt x="2486991" y="2826969"/>
                  <a:pt x="2474080" y="2759852"/>
                  <a:pt x="2472799" y="2758314"/>
                </a:cubicBezTo>
                <a:cubicBezTo>
                  <a:pt x="2471262" y="2757290"/>
                  <a:pt x="2400097" y="2731160"/>
                  <a:pt x="2314176" y="2700420"/>
                </a:cubicBezTo>
                <a:cubicBezTo>
                  <a:pt x="2228563" y="2669167"/>
                  <a:pt x="2157142" y="2643036"/>
                  <a:pt x="2155861" y="2642012"/>
                </a:cubicBezTo>
                <a:cubicBezTo>
                  <a:pt x="2154580" y="2640475"/>
                  <a:pt x="2139876" y="2564648"/>
                  <a:pt x="2123635" y="2472938"/>
                </a:cubicBezTo>
                <a:lnTo>
                  <a:pt x="2093457" y="2305913"/>
                </a:lnTo>
                <a:lnTo>
                  <a:pt x="1932785" y="2230598"/>
                </a:lnTo>
                <a:lnTo>
                  <a:pt x="1772114" y="2154771"/>
                </a:lnTo>
                <a:lnTo>
                  <a:pt x="1627734" y="2234697"/>
                </a:lnTo>
                <a:lnTo>
                  <a:pt x="1483355" y="2314622"/>
                </a:lnTo>
                <a:lnTo>
                  <a:pt x="1473928" y="2309499"/>
                </a:lnTo>
                <a:cubicBezTo>
                  <a:pt x="1468753" y="2306937"/>
                  <a:pt x="1400662" y="2270049"/>
                  <a:pt x="1322683" y="2227011"/>
                </a:cubicBezTo>
                <a:cubicBezTo>
                  <a:pt x="1244653" y="2184486"/>
                  <a:pt x="1180200" y="2149135"/>
                  <a:pt x="1179431" y="2148622"/>
                </a:cubicBezTo>
                <a:cubicBezTo>
                  <a:pt x="1178304" y="2148622"/>
                  <a:pt x="876020" y="2313598"/>
                  <a:pt x="872997" y="2316160"/>
                </a:cubicBezTo>
                <a:cubicBezTo>
                  <a:pt x="872485" y="2316672"/>
                  <a:pt x="861623" y="2393012"/>
                  <a:pt x="848865" y="2485234"/>
                </a:cubicBezTo>
                <a:cubicBezTo>
                  <a:pt x="836108" y="2577969"/>
                  <a:pt x="825349" y="2653796"/>
                  <a:pt x="824939" y="2654308"/>
                </a:cubicBezTo>
                <a:cubicBezTo>
                  <a:pt x="824426" y="2654821"/>
                  <a:pt x="754184" y="2684024"/>
                  <a:pt x="668570" y="2718864"/>
                </a:cubicBezTo>
                <a:cubicBezTo>
                  <a:pt x="582906" y="2753704"/>
                  <a:pt x="512049" y="2782907"/>
                  <a:pt x="511075" y="2783932"/>
                </a:cubicBezTo>
                <a:cubicBezTo>
                  <a:pt x="509385" y="2784957"/>
                  <a:pt x="465169" y="3099538"/>
                  <a:pt x="465169" y="3109272"/>
                </a:cubicBezTo>
                <a:cubicBezTo>
                  <a:pt x="465169" y="3112346"/>
                  <a:pt x="501546" y="3142062"/>
                  <a:pt x="562002" y="3189198"/>
                </a:cubicBezTo>
                <a:cubicBezTo>
                  <a:pt x="658580" y="3264513"/>
                  <a:pt x="658785" y="3264513"/>
                  <a:pt x="653661" y="3269636"/>
                </a:cubicBezTo>
                <a:cubicBezTo>
                  <a:pt x="648589" y="3274760"/>
                  <a:pt x="648538" y="3274760"/>
                  <a:pt x="638752" y="3267075"/>
                </a:cubicBezTo>
                <a:cubicBezTo>
                  <a:pt x="633321" y="3263488"/>
                  <a:pt x="595049" y="3233260"/>
                  <a:pt x="553651" y="3201494"/>
                </a:cubicBezTo>
                <a:lnTo>
                  <a:pt x="478336" y="3142574"/>
                </a:lnTo>
                <a:lnTo>
                  <a:pt x="358345" y="3191760"/>
                </a:lnTo>
                <a:cubicBezTo>
                  <a:pt x="292354" y="3218402"/>
                  <a:pt x="237277" y="3240433"/>
                  <a:pt x="235996" y="3240433"/>
                </a:cubicBezTo>
                <a:cubicBezTo>
                  <a:pt x="232205" y="3240433"/>
                  <a:pt x="230361" y="3229161"/>
                  <a:pt x="233793" y="3227111"/>
                </a:cubicBezTo>
                <a:cubicBezTo>
                  <a:pt x="235484" y="3226087"/>
                  <a:pt x="287385" y="3204569"/>
                  <a:pt x="349071" y="3179463"/>
                </a:cubicBezTo>
                <a:cubicBezTo>
                  <a:pt x="410809" y="3154358"/>
                  <a:pt x="461839" y="3133865"/>
                  <a:pt x="462556" y="3132840"/>
                </a:cubicBezTo>
                <a:cubicBezTo>
                  <a:pt x="463273" y="3132327"/>
                  <a:pt x="460558" y="3129253"/>
                  <a:pt x="456459" y="3125667"/>
                </a:cubicBezTo>
                <a:cubicBezTo>
                  <a:pt x="450055" y="3120544"/>
                  <a:pt x="449235" y="3118494"/>
                  <a:pt x="450106" y="3109272"/>
                </a:cubicBezTo>
                <a:cubicBezTo>
                  <a:pt x="450721" y="3102612"/>
                  <a:pt x="450106" y="3099025"/>
                  <a:pt x="448467" y="3099538"/>
                </a:cubicBezTo>
                <a:cubicBezTo>
                  <a:pt x="446981" y="3100050"/>
                  <a:pt x="395438" y="3121056"/>
                  <a:pt x="333906" y="3146161"/>
                </a:cubicBezTo>
                <a:cubicBezTo>
                  <a:pt x="272373" y="3171266"/>
                  <a:pt x="220626" y="3192272"/>
                  <a:pt x="218935" y="3192784"/>
                </a:cubicBezTo>
                <a:cubicBezTo>
                  <a:pt x="217296" y="3193809"/>
                  <a:pt x="214529" y="3191247"/>
                  <a:pt x="212889" y="3187661"/>
                </a:cubicBezTo>
                <a:cubicBezTo>
                  <a:pt x="210072" y="3181513"/>
                  <a:pt x="210482" y="3181000"/>
                  <a:pt x="219550" y="3177414"/>
                </a:cubicBezTo>
                <a:cubicBezTo>
                  <a:pt x="224827" y="3174852"/>
                  <a:pt x="279648" y="3152821"/>
                  <a:pt x="341335" y="3127717"/>
                </a:cubicBezTo>
                <a:lnTo>
                  <a:pt x="453539" y="3082118"/>
                </a:lnTo>
                <a:lnTo>
                  <a:pt x="474647" y="2928926"/>
                </a:lnTo>
                <a:cubicBezTo>
                  <a:pt x="486278" y="2844389"/>
                  <a:pt x="496729" y="2774710"/>
                  <a:pt x="497857" y="2773685"/>
                </a:cubicBezTo>
                <a:cubicBezTo>
                  <a:pt x="499035" y="2772148"/>
                  <a:pt x="570200" y="2742944"/>
                  <a:pt x="656018" y="2708105"/>
                </a:cubicBezTo>
                <a:lnTo>
                  <a:pt x="812079" y="2644574"/>
                </a:lnTo>
                <a:lnTo>
                  <a:pt x="834827" y="2479598"/>
                </a:lnTo>
                <a:lnTo>
                  <a:pt x="857575" y="2314622"/>
                </a:lnTo>
                <a:lnTo>
                  <a:pt x="769042" y="2227524"/>
                </a:lnTo>
                <a:cubicBezTo>
                  <a:pt x="720318" y="2179876"/>
                  <a:pt x="669185" y="2129666"/>
                  <a:pt x="655352" y="2116345"/>
                </a:cubicBezTo>
                <a:lnTo>
                  <a:pt x="630298" y="2092264"/>
                </a:lnTo>
                <a:lnTo>
                  <a:pt x="505388" y="2120443"/>
                </a:lnTo>
                <a:lnTo>
                  <a:pt x="380478" y="2148622"/>
                </a:lnTo>
                <a:lnTo>
                  <a:pt x="379197" y="2141962"/>
                </a:lnTo>
                <a:cubicBezTo>
                  <a:pt x="378480" y="2138375"/>
                  <a:pt x="378224" y="2135301"/>
                  <a:pt x="378634" y="2134789"/>
                </a:cubicBezTo>
                <a:cubicBezTo>
                  <a:pt x="379146" y="2134277"/>
                  <a:pt x="434736" y="2121468"/>
                  <a:pt x="502416" y="2106098"/>
                </a:cubicBezTo>
                <a:cubicBezTo>
                  <a:pt x="570098" y="2090727"/>
                  <a:pt x="626558" y="2076894"/>
                  <a:pt x="627839" y="2075357"/>
                </a:cubicBezTo>
                <a:cubicBezTo>
                  <a:pt x="629120" y="2074332"/>
                  <a:pt x="663806" y="2004653"/>
                  <a:pt x="704896" y="1920628"/>
                </a:cubicBezTo>
                <a:lnTo>
                  <a:pt x="779647" y="1767949"/>
                </a:lnTo>
                <a:lnTo>
                  <a:pt x="699721" y="1623467"/>
                </a:lnTo>
                <a:lnTo>
                  <a:pt x="619744" y="1478986"/>
                </a:lnTo>
                <a:lnTo>
                  <a:pt x="697057" y="1320670"/>
                </a:lnTo>
                <a:lnTo>
                  <a:pt x="774421" y="1162355"/>
                </a:lnTo>
                <a:lnTo>
                  <a:pt x="702129" y="1020948"/>
                </a:lnTo>
                <a:lnTo>
                  <a:pt x="629837" y="879540"/>
                </a:lnTo>
                <a:lnTo>
                  <a:pt x="517172" y="856997"/>
                </a:lnTo>
                <a:cubicBezTo>
                  <a:pt x="455230" y="844188"/>
                  <a:pt x="399025" y="832917"/>
                  <a:pt x="392313" y="831379"/>
                </a:cubicBezTo>
                <a:cubicBezTo>
                  <a:pt x="382066" y="829330"/>
                  <a:pt x="380068" y="827793"/>
                  <a:pt x="380068" y="823182"/>
                </a:cubicBezTo>
                <a:cubicBezTo>
                  <a:pt x="380068" y="820108"/>
                  <a:pt x="380683" y="816521"/>
                  <a:pt x="381452" y="816009"/>
                </a:cubicBezTo>
                <a:cubicBezTo>
                  <a:pt x="382476" y="814985"/>
                  <a:pt x="592999" y="856485"/>
                  <a:pt x="626660" y="864170"/>
                </a:cubicBezTo>
                <a:cubicBezTo>
                  <a:pt x="631220" y="865194"/>
                  <a:pt x="653251" y="843676"/>
                  <a:pt x="749624" y="745818"/>
                </a:cubicBezTo>
                <a:lnTo>
                  <a:pt x="867054" y="626441"/>
                </a:lnTo>
                <a:lnTo>
                  <a:pt x="837645" y="463003"/>
                </a:lnTo>
                <a:cubicBezTo>
                  <a:pt x="821455" y="372829"/>
                  <a:pt x="808185" y="297002"/>
                  <a:pt x="808185" y="294133"/>
                </a:cubicBezTo>
                <a:cubicBezTo>
                  <a:pt x="808185" y="290803"/>
                  <a:pt x="838465" y="258627"/>
                  <a:pt x="895335" y="201808"/>
                </a:cubicBezTo>
                <a:lnTo>
                  <a:pt x="982485" y="114709"/>
                </a:lnTo>
                <a:lnTo>
                  <a:pt x="987404" y="120089"/>
                </a:lnTo>
                <a:cubicBezTo>
                  <a:pt x="992271" y="125469"/>
                  <a:pt x="992117" y="125622"/>
                  <a:pt x="907375" y="210416"/>
                </a:cubicBezTo>
                <a:lnTo>
                  <a:pt x="822531" y="295311"/>
                </a:lnTo>
                <a:lnTo>
                  <a:pt x="850300" y="450706"/>
                </a:lnTo>
                <a:cubicBezTo>
                  <a:pt x="865619" y="536268"/>
                  <a:pt x="878991" y="610046"/>
                  <a:pt x="880016" y="615170"/>
                </a:cubicBezTo>
                <a:lnTo>
                  <a:pt x="881860" y="624391"/>
                </a:lnTo>
                <a:lnTo>
                  <a:pt x="1028750" y="693046"/>
                </a:lnTo>
                <a:cubicBezTo>
                  <a:pt x="1109547" y="731472"/>
                  <a:pt x="1176767" y="762213"/>
                  <a:pt x="1178099" y="762213"/>
                </a:cubicBezTo>
                <a:cubicBezTo>
                  <a:pt x="1179431" y="762213"/>
                  <a:pt x="1247829" y="726348"/>
                  <a:pt x="1330163" y="682799"/>
                </a:cubicBezTo>
                <a:cubicBezTo>
                  <a:pt x="1412395" y="639250"/>
                  <a:pt x="1480383" y="603898"/>
                  <a:pt x="1481152" y="603898"/>
                </a:cubicBezTo>
                <a:cubicBezTo>
                  <a:pt x="1481920" y="604410"/>
                  <a:pt x="1547194" y="638737"/>
                  <a:pt x="1626197" y="680749"/>
                </a:cubicBezTo>
                <a:cubicBezTo>
                  <a:pt x="1705048" y="722762"/>
                  <a:pt x="1770833" y="757089"/>
                  <a:pt x="1772114" y="757089"/>
                </a:cubicBezTo>
                <a:cubicBezTo>
                  <a:pt x="1773650" y="757089"/>
                  <a:pt x="2076447" y="603385"/>
                  <a:pt x="2078753" y="601336"/>
                </a:cubicBezTo>
                <a:cubicBezTo>
                  <a:pt x="2078753" y="601336"/>
                  <a:pt x="2090588" y="548564"/>
                  <a:pt x="2104524" y="484009"/>
                </a:cubicBezTo>
                <a:lnTo>
                  <a:pt x="2129834" y="367706"/>
                </a:lnTo>
                <a:lnTo>
                  <a:pt x="2136238" y="369243"/>
                </a:lnTo>
                <a:cubicBezTo>
                  <a:pt x="2139876" y="369755"/>
                  <a:pt x="2142950" y="370780"/>
                  <a:pt x="2143462" y="371292"/>
                </a:cubicBezTo>
                <a:cubicBezTo>
                  <a:pt x="2143462" y="371805"/>
                  <a:pt x="2132652" y="424064"/>
                  <a:pt x="2118716" y="487595"/>
                </a:cubicBezTo>
                <a:lnTo>
                  <a:pt x="2093457" y="603385"/>
                </a:lnTo>
                <a:lnTo>
                  <a:pt x="2185270" y="694071"/>
                </a:lnTo>
                <a:cubicBezTo>
                  <a:pt x="2235531" y="743768"/>
                  <a:pt x="2286868" y="793466"/>
                  <a:pt x="2298703" y="805250"/>
                </a:cubicBezTo>
                <a:lnTo>
                  <a:pt x="2320632" y="826256"/>
                </a:lnTo>
                <a:lnTo>
                  <a:pt x="2484173" y="800639"/>
                </a:lnTo>
                <a:cubicBezTo>
                  <a:pt x="2573885" y="786806"/>
                  <a:pt x="2648175" y="775021"/>
                  <a:pt x="2648687" y="773997"/>
                </a:cubicBezTo>
                <a:cubicBezTo>
                  <a:pt x="2649456" y="773485"/>
                  <a:pt x="2668566" y="724812"/>
                  <a:pt x="2691263" y="666404"/>
                </a:cubicBezTo>
                <a:cubicBezTo>
                  <a:pt x="2713960" y="607484"/>
                  <a:pt x="2733019" y="559324"/>
                  <a:pt x="2733276" y="558811"/>
                </a:cubicBezTo>
                <a:cubicBezTo>
                  <a:pt x="2735376" y="556762"/>
                  <a:pt x="2744906" y="561885"/>
                  <a:pt x="2744906" y="564959"/>
                </a:cubicBezTo>
                <a:cubicBezTo>
                  <a:pt x="2744906" y="566497"/>
                  <a:pt x="2725795" y="617731"/>
                  <a:pt x="2702586" y="677163"/>
                </a:cubicBezTo>
                <a:cubicBezTo>
                  <a:pt x="2671896" y="757089"/>
                  <a:pt x="2659293" y="786806"/>
                  <a:pt x="2655655" y="788342"/>
                </a:cubicBezTo>
                <a:cubicBezTo>
                  <a:pt x="2652837" y="789367"/>
                  <a:pt x="2576754" y="801664"/>
                  <a:pt x="2486478" y="815497"/>
                </a:cubicBezTo>
                <a:lnTo>
                  <a:pt x="2322220" y="840602"/>
                </a:lnTo>
                <a:lnTo>
                  <a:pt x="2246905" y="984059"/>
                </a:lnTo>
                <a:cubicBezTo>
                  <a:pt x="2205354" y="1062448"/>
                  <a:pt x="2168721" y="1132127"/>
                  <a:pt x="2165135" y="1138787"/>
                </a:cubicBezTo>
                <a:lnTo>
                  <a:pt x="2158935" y="1150059"/>
                </a:lnTo>
                <a:lnTo>
                  <a:pt x="2244292" y="1299664"/>
                </a:lnTo>
                <a:cubicBezTo>
                  <a:pt x="2291223" y="1381640"/>
                  <a:pt x="2329700" y="1449782"/>
                  <a:pt x="2329700" y="1451319"/>
                </a:cubicBezTo>
                <a:cubicBezTo>
                  <a:pt x="2329700" y="1452856"/>
                  <a:pt x="2295117" y="1519461"/>
                  <a:pt x="2253053" y="1598875"/>
                </a:cubicBezTo>
                <a:cubicBezTo>
                  <a:pt x="2210785" y="1678288"/>
                  <a:pt x="2176457" y="1743868"/>
                  <a:pt x="2176765" y="1744893"/>
                </a:cubicBezTo>
                <a:cubicBezTo>
                  <a:pt x="2178046" y="1748480"/>
                  <a:pt x="2332518" y="2060499"/>
                  <a:pt x="2333799" y="2061523"/>
                </a:cubicBezTo>
                <a:cubicBezTo>
                  <a:pt x="2334568" y="2062548"/>
                  <a:pt x="2390772" y="2074845"/>
                  <a:pt x="2458863" y="2089190"/>
                </a:cubicBezTo>
                <a:cubicBezTo>
                  <a:pt x="2527210" y="2104048"/>
                  <a:pt x="2583209" y="2115832"/>
                  <a:pt x="2583722" y="2116345"/>
                </a:cubicBezTo>
                <a:cubicBezTo>
                  <a:pt x="2584234" y="2116857"/>
                  <a:pt x="2584234" y="2120443"/>
                  <a:pt x="2583209" y="2124030"/>
                </a:cubicBezTo>
                <a:lnTo>
                  <a:pt x="2581877" y="2130690"/>
                </a:lnTo>
                <a:lnTo>
                  <a:pt x="2457838" y="2104048"/>
                </a:lnTo>
                <a:cubicBezTo>
                  <a:pt x="2389491" y="2089702"/>
                  <a:pt x="2332774" y="2077406"/>
                  <a:pt x="2332006" y="2077406"/>
                </a:cubicBezTo>
                <a:cubicBezTo>
                  <a:pt x="2331237" y="2077406"/>
                  <a:pt x="2280413" y="2128641"/>
                  <a:pt x="2219290" y="2190635"/>
                </a:cubicBezTo>
                <a:lnTo>
                  <a:pt x="2108162" y="2303351"/>
                </a:lnTo>
                <a:lnTo>
                  <a:pt x="2137314" y="2466790"/>
                </a:lnTo>
                <a:cubicBezTo>
                  <a:pt x="2153504" y="2557475"/>
                  <a:pt x="2167952" y="2630741"/>
                  <a:pt x="2169541" y="2631765"/>
                </a:cubicBezTo>
                <a:cubicBezTo>
                  <a:pt x="2171078" y="2632789"/>
                  <a:pt x="2243011" y="2658920"/>
                  <a:pt x="2329137" y="2689660"/>
                </a:cubicBezTo>
                <a:cubicBezTo>
                  <a:pt x="2415313" y="2720913"/>
                  <a:pt x="2486478" y="2747043"/>
                  <a:pt x="2486991" y="2748067"/>
                </a:cubicBezTo>
                <a:cubicBezTo>
                  <a:pt x="2487759" y="2749092"/>
                  <a:pt x="2501695" y="2824919"/>
                  <a:pt x="2517680" y="2916117"/>
                </a:cubicBezTo>
                <a:cubicBezTo>
                  <a:pt x="2533922" y="3007315"/>
                  <a:pt x="2547345" y="3082118"/>
                  <a:pt x="2547601" y="3082630"/>
                </a:cubicBezTo>
                <a:cubicBezTo>
                  <a:pt x="2547601" y="3083142"/>
                  <a:pt x="2599707" y="3102099"/>
                  <a:pt x="2662623" y="3124642"/>
                </a:cubicBezTo>
                <a:cubicBezTo>
                  <a:pt x="2725539" y="3147185"/>
                  <a:pt x="2777132" y="3166143"/>
                  <a:pt x="2777645" y="3166655"/>
                </a:cubicBezTo>
                <a:cubicBezTo>
                  <a:pt x="2779438" y="3168704"/>
                  <a:pt x="2774827" y="3178438"/>
                  <a:pt x="2771958" y="3178438"/>
                </a:cubicBezTo>
                <a:cubicBezTo>
                  <a:pt x="2770421" y="3178438"/>
                  <a:pt x="2724258" y="3162556"/>
                  <a:pt x="2669847" y="3142574"/>
                </a:cubicBezTo>
                <a:cubicBezTo>
                  <a:pt x="2587820" y="3112858"/>
                  <a:pt x="2570042" y="3107223"/>
                  <a:pt x="2566917" y="3109784"/>
                </a:cubicBezTo>
                <a:cubicBezTo>
                  <a:pt x="2427405" y="3227111"/>
                  <a:pt x="2376631" y="3270149"/>
                  <a:pt x="2373250" y="3273222"/>
                </a:cubicBezTo>
                <a:cubicBezTo>
                  <a:pt x="2369663" y="3276297"/>
                  <a:pt x="2368639" y="3276297"/>
                  <a:pt x="2365001" y="3270661"/>
                </a:cubicBezTo>
                <a:close/>
                <a:moveTo>
                  <a:pt x="1019015" y="2218814"/>
                </a:moveTo>
                <a:cubicBezTo>
                  <a:pt x="1099505" y="2174752"/>
                  <a:pt x="1166366" y="2137863"/>
                  <a:pt x="1167596" y="2136839"/>
                </a:cubicBezTo>
                <a:cubicBezTo>
                  <a:pt x="1168928" y="2135301"/>
                  <a:pt x="1159603" y="2091239"/>
                  <a:pt x="1145975" y="2032832"/>
                </a:cubicBezTo>
                <a:cubicBezTo>
                  <a:pt x="1132756" y="1977499"/>
                  <a:pt x="1121895" y="1929850"/>
                  <a:pt x="1121741" y="1927801"/>
                </a:cubicBezTo>
                <a:cubicBezTo>
                  <a:pt x="1121741" y="1925751"/>
                  <a:pt x="1124457" y="1923702"/>
                  <a:pt x="1128043" y="1922677"/>
                </a:cubicBezTo>
                <a:lnTo>
                  <a:pt x="1134550" y="1920628"/>
                </a:lnTo>
                <a:lnTo>
                  <a:pt x="1158732" y="2024122"/>
                </a:lnTo>
                <a:cubicBezTo>
                  <a:pt x="1172002" y="2080993"/>
                  <a:pt x="1184196" y="2129666"/>
                  <a:pt x="1185733" y="2132227"/>
                </a:cubicBezTo>
                <a:cubicBezTo>
                  <a:pt x="1187270" y="2134789"/>
                  <a:pt x="1254746" y="2173215"/>
                  <a:pt x="1335646" y="2217277"/>
                </a:cubicBezTo>
                <a:lnTo>
                  <a:pt x="1482740" y="2298228"/>
                </a:lnTo>
                <a:lnTo>
                  <a:pt x="1622970" y="2220351"/>
                </a:lnTo>
                <a:cubicBezTo>
                  <a:pt x="1712528" y="2171165"/>
                  <a:pt x="1763865" y="2141450"/>
                  <a:pt x="1765146" y="2137863"/>
                </a:cubicBezTo>
                <a:cubicBezTo>
                  <a:pt x="1766427" y="2135301"/>
                  <a:pt x="1774931" y="2088678"/>
                  <a:pt x="1784461" y="2034881"/>
                </a:cubicBezTo>
                <a:cubicBezTo>
                  <a:pt x="1793786" y="1981085"/>
                  <a:pt x="1802035" y="1934462"/>
                  <a:pt x="1802803" y="1930875"/>
                </a:cubicBezTo>
                <a:cubicBezTo>
                  <a:pt x="1803828" y="1926776"/>
                  <a:pt x="1806133" y="1925239"/>
                  <a:pt x="1810283" y="1925239"/>
                </a:cubicBezTo>
                <a:cubicBezTo>
                  <a:pt x="1815151" y="1925239"/>
                  <a:pt x="1816483" y="1926776"/>
                  <a:pt x="1816483" y="1930875"/>
                </a:cubicBezTo>
                <a:cubicBezTo>
                  <a:pt x="1816483" y="1934462"/>
                  <a:pt x="1808490" y="1982622"/>
                  <a:pt x="1798397" y="2038468"/>
                </a:cubicBezTo>
                <a:cubicBezTo>
                  <a:pt x="1788611" y="2094313"/>
                  <a:pt x="1781131" y="2140937"/>
                  <a:pt x="1781643" y="2141962"/>
                </a:cubicBezTo>
                <a:cubicBezTo>
                  <a:pt x="1782668" y="2143499"/>
                  <a:pt x="2095763" y="2291567"/>
                  <a:pt x="2098324" y="2291567"/>
                </a:cubicBezTo>
                <a:cubicBezTo>
                  <a:pt x="2098888" y="2291567"/>
                  <a:pt x="2148893" y="2241357"/>
                  <a:pt x="2209504" y="2179363"/>
                </a:cubicBezTo>
                <a:lnTo>
                  <a:pt x="2319351" y="2067672"/>
                </a:lnTo>
                <a:lnTo>
                  <a:pt x="2243011" y="1911918"/>
                </a:lnTo>
                <a:cubicBezTo>
                  <a:pt x="2200999" y="1826357"/>
                  <a:pt x="2165647" y="1755653"/>
                  <a:pt x="2164622" y="1754115"/>
                </a:cubicBezTo>
                <a:cubicBezTo>
                  <a:pt x="2163854" y="1753091"/>
                  <a:pt x="2107905" y="1764875"/>
                  <a:pt x="2040839" y="1779733"/>
                </a:cubicBezTo>
                <a:cubicBezTo>
                  <a:pt x="1973517" y="1794591"/>
                  <a:pt x="1917313" y="1806887"/>
                  <a:pt x="1915519" y="1806887"/>
                </a:cubicBezTo>
                <a:cubicBezTo>
                  <a:pt x="1913931" y="1806887"/>
                  <a:pt x="1911882" y="1803813"/>
                  <a:pt x="1911369" y="1800226"/>
                </a:cubicBezTo>
                <a:cubicBezTo>
                  <a:pt x="1910344" y="1795103"/>
                  <a:pt x="1911369" y="1793566"/>
                  <a:pt x="1915519" y="1792541"/>
                </a:cubicBezTo>
                <a:cubicBezTo>
                  <a:pt x="1918594" y="1791517"/>
                  <a:pt x="1975310" y="1779220"/>
                  <a:pt x="2041864" y="1764362"/>
                </a:cubicBezTo>
                <a:cubicBezTo>
                  <a:pt x="2108418" y="1749505"/>
                  <a:pt x="2163085" y="1737208"/>
                  <a:pt x="2163341" y="1736696"/>
                </a:cubicBezTo>
                <a:cubicBezTo>
                  <a:pt x="2163854" y="1736183"/>
                  <a:pt x="2197874" y="1671628"/>
                  <a:pt x="2239169" y="1593751"/>
                </a:cubicBezTo>
                <a:lnTo>
                  <a:pt x="2314484" y="1451831"/>
                </a:lnTo>
                <a:lnTo>
                  <a:pt x="2230664" y="1304788"/>
                </a:lnTo>
                <a:cubicBezTo>
                  <a:pt x="2167440" y="1194633"/>
                  <a:pt x="2145307" y="1157745"/>
                  <a:pt x="2140901" y="1156207"/>
                </a:cubicBezTo>
                <a:cubicBezTo>
                  <a:pt x="2137570" y="1155695"/>
                  <a:pt x="2084696" y="1144936"/>
                  <a:pt x="2023317" y="1133152"/>
                </a:cubicBezTo>
                <a:lnTo>
                  <a:pt x="1911625" y="1111633"/>
                </a:lnTo>
                <a:lnTo>
                  <a:pt x="1913163" y="1105485"/>
                </a:lnTo>
                <a:cubicBezTo>
                  <a:pt x="1914187" y="1101899"/>
                  <a:pt x="1915263" y="1098312"/>
                  <a:pt x="1915519" y="1098312"/>
                </a:cubicBezTo>
                <a:cubicBezTo>
                  <a:pt x="1915519" y="1097800"/>
                  <a:pt x="1968086" y="1108047"/>
                  <a:pt x="2031822" y="1120343"/>
                </a:cubicBezTo>
                <a:cubicBezTo>
                  <a:pt x="2096787" y="1132639"/>
                  <a:pt x="2147868" y="1141349"/>
                  <a:pt x="2148381" y="1139812"/>
                </a:cubicBezTo>
                <a:cubicBezTo>
                  <a:pt x="2148893" y="1138787"/>
                  <a:pt x="2185014" y="1069621"/>
                  <a:pt x="2228819" y="986621"/>
                </a:cubicBezTo>
                <a:lnTo>
                  <a:pt x="2308540" y="835991"/>
                </a:lnTo>
                <a:lnTo>
                  <a:pt x="2212578" y="741719"/>
                </a:lnTo>
                <a:cubicBezTo>
                  <a:pt x="2159960" y="689460"/>
                  <a:pt x="2109442" y="640275"/>
                  <a:pt x="2100169" y="631564"/>
                </a:cubicBezTo>
                <a:lnTo>
                  <a:pt x="2083364" y="615170"/>
                </a:lnTo>
                <a:lnTo>
                  <a:pt x="1933298" y="692021"/>
                </a:lnTo>
                <a:cubicBezTo>
                  <a:pt x="1850759" y="734546"/>
                  <a:pt x="1782668" y="769898"/>
                  <a:pt x="1781900" y="770410"/>
                </a:cubicBezTo>
                <a:cubicBezTo>
                  <a:pt x="1780619" y="771435"/>
                  <a:pt x="1820069" y="989182"/>
                  <a:pt x="1825244" y="1010701"/>
                </a:cubicBezTo>
                <a:cubicBezTo>
                  <a:pt x="1826012" y="1013775"/>
                  <a:pt x="1824475" y="1015312"/>
                  <a:pt x="1820069" y="1016336"/>
                </a:cubicBezTo>
                <a:cubicBezTo>
                  <a:pt x="1816483" y="1017361"/>
                  <a:pt x="1813101" y="1017874"/>
                  <a:pt x="1812589" y="1016849"/>
                </a:cubicBezTo>
                <a:cubicBezTo>
                  <a:pt x="1811820" y="1016336"/>
                  <a:pt x="1801522" y="963053"/>
                  <a:pt x="1789380" y="898497"/>
                </a:cubicBezTo>
                <a:cubicBezTo>
                  <a:pt x="1777544" y="834453"/>
                  <a:pt x="1766939" y="779120"/>
                  <a:pt x="1766427" y="776559"/>
                </a:cubicBezTo>
                <a:cubicBezTo>
                  <a:pt x="1765402" y="772460"/>
                  <a:pt x="1729794" y="752478"/>
                  <a:pt x="1623226" y="695608"/>
                </a:cubicBezTo>
                <a:cubicBezTo>
                  <a:pt x="1545247" y="654620"/>
                  <a:pt x="1480845" y="620293"/>
                  <a:pt x="1480179" y="620293"/>
                </a:cubicBezTo>
                <a:cubicBezTo>
                  <a:pt x="1479205" y="620293"/>
                  <a:pt x="1187834" y="774509"/>
                  <a:pt x="1185579" y="776046"/>
                </a:cubicBezTo>
                <a:cubicBezTo>
                  <a:pt x="1185579" y="776559"/>
                  <a:pt x="1174103" y="828306"/>
                  <a:pt x="1160526" y="892349"/>
                </a:cubicBezTo>
                <a:cubicBezTo>
                  <a:pt x="1147000" y="955880"/>
                  <a:pt x="1135523" y="1008139"/>
                  <a:pt x="1135011" y="1008651"/>
                </a:cubicBezTo>
                <a:cubicBezTo>
                  <a:pt x="1134498" y="1009164"/>
                  <a:pt x="1131270" y="1008651"/>
                  <a:pt x="1127684" y="1007627"/>
                </a:cubicBezTo>
                <a:lnTo>
                  <a:pt x="1121229" y="1006089"/>
                </a:lnTo>
                <a:lnTo>
                  <a:pt x="1145155" y="894911"/>
                </a:lnTo>
                <a:cubicBezTo>
                  <a:pt x="1158323" y="833941"/>
                  <a:pt x="1168826" y="782194"/>
                  <a:pt x="1168467" y="779120"/>
                </a:cubicBezTo>
                <a:cubicBezTo>
                  <a:pt x="1167955" y="775534"/>
                  <a:pt x="1134191" y="758627"/>
                  <a:pt x="1022807" y="706367"/>
                </a:cubicBezTo>
                <a:cubicBezTo>
                  <a:pt x="942983" y="668966"/>
                  <a:pt x="877249" y="638225"/>
                  <a:pt x="876788" y="638225"/>
                </a:cubicBezTo>
                <a:cubicBezTo>
                  <a:pt x="876276" y="638225"/>
                  <a:pt x="823658" y="691509"/>
                  <a:pt x="759768" y="756577"/>
                </a:cubicBezTo>
                <a:lnTo>
                  <a:pt x="643670" y="874417"/>
                </a:lnTo>
                <a:lnTo>
                  <a:pt x="714272" y="1012750"/>
                </a:lnTo>
                <a:cubicBezTo>
                  <a:pt x="753057" y="1088578"/>
                  <a:pt x="785129" y="1151084"/>
                  <a:pt x="785539" y="1152621"/>
                </a:cubicBezTo>
                <a:cubicBezTo>
                  <a:pt x="786052" y="1153646"/>
                  <a:pt x="839028" y="1143911"/>
                  <a:pt x="903584" y="1131614"/>
                </a:cubicBezTo>
                <a:lnTo>
                  <a:pt x="1020911" y="1108559"/>
                </a:lnTo>
                <a:lnTo>
                  <a:pt x="1023114" y="1114707"/>
                </a:lnTo>
                <a:cubicBezTo>
                  <a:pt x="1024344" y="1118293"/>
                  <a:pt x="1024856" y="1121367"/>
                  <a:pt x="1024293" y="1122393"/>
                </a:cubicBezTo>
                <a:cubicBezTo>
                  <a:pt x="1023678" y="1122905"/>
                  <a:pt x="970496" y="1133152"/>
                  <a:pt x="905992" y="1145448"/>
                </a:cubicBezTo>
                <a:lnTo>
                  <a:pt x="788818" y="1168504"/>
                </a:lnTo>
                <a:lnTo>
                  <a:pt x="767504" y="1211028"/>
                </a:lnTo>
                <a:cubicBezTo>
                  <a:pt x="755823" y="1234597"/>
                  <a:pt x="721496" y="1303763"/>
                  <a:pt x="691216" y="1365757"/>
                </a:cubicBezTo>
                <a:lnTo>
                  <a:pt x="636190" y="1477961"/>
                </a:lnTo>
                <a:lnTo>
                  <a:pt x="714477" y="1619881"/>
                </a:lnTo>
                <a:lnTo>
                  <a:pt x="792763" y="1761288"/>
                </a:lnTo>
                <a:lnTo>
                  <a:pt x="921567" y="1789980"/>
                </a:lnTo>
                <a:lnTo>
                  <a:pt x="1050422" y="1818159"/>
                </a:lnTo>
                <a:lnTo>
                  <a:pt x="1048834" y="1824819"/>
                </a:lnTo>
                <a:cubicBezTo>
                  <a:pt x="1047963" y="1828406"/>
                  <a:pt x="1047092" y="1831480"/>
                  <a:pt x="1046836" y="1831992"/>
                </a:cubicBezTo>
                <a:cubicBezTo>
                  <a:pt x="1046836" y="1831992"/>
                  <a:pt x="989607" y="1819696"/>
                  <a:pt x="920184" y="1804325"/>
                </a:cubicBezTo>
                <a:cubicBezTo>
                  <a:pt x="850761" y="1788955"/>
                  <a:pt x="793122" y="1777171"/>
                  <a:pt x="792097" y="1778196"/>
                </a:cubicBezTo>
                <a:cubicBezTo>
                  <a:pt x="788870" y="1781270"/>
                  <a:pt x="642851" y="2080480"/>
                  <a:pt x="643619" y="2082530"/>
                </a:cubicBezTo>
                <a:cubicBezTo>
                  <a:pt x="644132" y="2083554"/>
                  <a:pt x="694239" y="2133765"/>
                  <a:pt x="755157" y="2193197"/>
                </a:cubicBezTo>
                <a:cubicBezTo>
                  <a:pt x="821352" y="2258264"/>
                  <a:pt x="867258" y="2301302"/>
                  <a:pt x="869308" y="2300789"/>
                </a:cubicBezTo>
                <a:cubicBezTo>
                  <a:pt x="871204" y="2299764"/>
                  <a:pt x="938577" y="2263388"/>
                  <a:pt x="1019015" y="2218814"/>
                </a:cubicBezTo>
                <a:close/>
                <a:moveTo>
                  <a:pt x="776471" y="2167067"/>
                </a:moveTo>
                <a:cubicBezTo>
                  <a:pt x="687169" y="2078431"/>
                  <a:pt x="686810" y="2078431"/>
                  <a:pt x="692139" y="2073307"/>
                </a:cubicBezTo>
                <a:cubicBezTo>
                  <a:pt x="698287" y="2068184"/>
                  <a:pt x="691524" y="2062036"/>
                  <a:pt x="812591" y="2181925"/>
                </a:cubicBezTo>
                <a:cubicBezTo>
                  <a:pt x="873816" y="2242382"/>
                  <a:pt x="877352" y="2246481"/>
                  <a:pt x="873407" y="2250579"/>
                </a:cubicBezTo>
                <a:cubicBezTo>
                  <a:pt x="871152" y="2253141"/>
                  <a:pt x="868539" y="2255190"/>
                  <a:pt x="867719" y="2255190"/>
                </a:cubicBezTo>
                <a:cubicBezTo>
                  <a:pt x="866900" y="2255190"/>
                  <a:pt x="825810" y="2215227"/>
                  <a:pt x="776471" y="2167067"/>
                </a:cubicBezTo>
                <a:close/>
                <a:moveTo>
                  <a:pt x="1481972" y="2249555"/>
                </a:moveTo>
                <a:cubicBezTo>
                  <a:pt x="1479308" y="2243919"/>
                  <a:pt x="1481972" y="2241870"/>
                  <a:pt x="1600785" y="2176289"/>
                </a:cubicBezTo>
                <a:lnTo>
                  <a:pt x="1722314" y="2108659"/>
                </a:lnTo>
                <a:lnTo>
                  <a:pt x="1726720" y="2114295"/>
                </a:lnTo>
                <a:cubicBezTo>
                  <a:pt x="1729281" y="2117369"/>
                  <a:pt x="1730306" y="2120443"/>
                  <a:pt x="1729281" y="2121468"/>
                </a:cubicBezTo>
                <a:cubicBezTo>
                  <a:pt x="1726464" y="2124030"/>
                  <a:pt x="1490938" y="2254166"/>
                  <a:pt x="1487659" y="2254678"/>
                </a:cubicBezTo>
                <a:cubicBezTo>
                  <a:pt x="1486070" y="2255190"/>
                  <a:pt x="1483509" y="2252629"/>
                  <a:pt x="1481972" y="2249555"/>
                </a:cubicBezTo>
                <a:close/>
                <a:moveTo>
                  <a:pt x="2089307" y="2240844"/>
                </a:moveTo>
                <a:cubicBezTo>
                  <a:pt x="2085465" y="2236746"/>
                  <a:pt x="2091408" y="2230085"/>
                  <a:pt x="2174408" y="2145548"/>
                </a:cubicBezTo>
                <a:lnTo>
                  <a:pt x="2263915" y="2054351"/>
                </a:lnTo>
                <a:lnTo>
                  <a:pt x="2269090" y="2059474"/>
                </a:lnTo>
                <a:lnTo>
                  <a:pt x="2274213" y="2064598"/>
                </a:lnTo>
                <a:lnTo>
                  <a:pt x="2245880" y="2093801"/>
                </a:lnTo>
                <a:cubicBezTo>
                  <a:pt x="2182401" y="2158357"/>
                  <a:pt x="2096275" y="2244943"/>
                  <a:pt x="2094994" y="2244943"/>
                </a:cubicBezTo>
                <a:cubicBezTo>
                  <a:pt x="2094226" y="2244943"/>
                  <a:pt x="2091664" y="2243406"/>
                  <a:pt x="2089307" y="2240844"/>
                </a:cubicBezTo>
                <a:close/>
                <a:moveTo>
                  <a:pt x="1115029" y="2111733"/>
                </a:moveTo>
                <a:cubicBezTo>
                  <a:pt x="1115029" y="2110709"/>
                  <a:pt x="1105807" y="2070746"/>
                  <a:pt x="1094587" y="2023610"/>
                </a:cubicBezTo>
                <a:cubicBezTo>
                  <a:pt x="1073785" y="1935486"/>
                  <a:pt x="1073529" y="1933437"/>
                  <a:pt x="1084288" y="1933437"/>
                </a:cubicBezTo>
                <a:cubicBezTo>
                  <a:pt x="1089668" y="1933437"/>
                  <a:pt x="1131732" y="2108659"/>
                  <a:pt x="1127070" y="2111733"/>
                </a:cubicBezTo>
                <a:cubicBezTo>
                  <a:pt x="1123176" y="2113783"/>
                  <a:pt x="1115080" y="2113783"/>
                  <a:pt x="1115029" y="2111733"/>
                </a:cubicBezTo>
                <a:close/>
                <a:moveTo>
                  <a:pt x="1068611" y="1829943"/>
                </a:moveTo>
                <a:lnTo>
                  <a:pt x="1068611" y="1755140"/>
                </a:lnTo>
                <a:lnTo>
                  <a:pt x="1079575" y="1755140"/>
                </a:lnTo>
                <a:lnTo>
                  <a:pt x="1090539" y="1755140"/>
                </a:lnTo>
                <a:lnTo>
                  <a:pt x="1128607" y="1812523"/>
                </a:lnTo>
                <a:lnTo>
                  <a:pt x="1166623" y="1869906"/>
                </a:lnTo>
                <a:lnTo>
                  <a:pt x="1166623" y="1812523"/>
                </a:lnTo>
                <a:lnTo>
                  <a:pt x="1166623" y="1755140"/>
                </a:lnTo>
                <a:lnTo>
                  <a:pt x="1176921" y="1755140"/>
                </a:lnTo>
                <a:lnTo>
                  <a:pt x="1187219" y="1755140"/>
                </a:lnTo>
                <a:lnTo>
                  <a:pt x="1187219" y="1829943"/>
                </a:lnTo>
                <a:lnTo>
                  <a:pt x="1187219" y="1904745"/>
                </a:lnTo>
                <a:lnTo>
                  <a:pt x="1176306" y="1904745"/>
                </a:lnTo>
                <a:lnTo>
                  <a:pt x="1165342" y="1904745"/>
                </a:lnTo>
                <a:lnTo>
                  <a:pt x="1127274" y="1847363"/>
                </a:lnTo>
                <a:lnTo>
                  <a:pt x="1089258" y="1789980"/>
                </a:lnTo>
                <a:lnTo>
                  <a:pt x="1089258" y="1847363"/>
                </a:lnTo>
                <a:lnTo>
                  <a:pt x="1089258" y="1904745"/>
                </a:lnTo>
                <a:lnTo>
                  <a:pt x="1078960" y="1904745"/>
                </a:lnTo>
                <a:lnTo>
                  <a:pt x="1068611" y="1904745"/>
                </a:lnTo>
                <a:lnTo>
                  <a:pt x="1068611" y="1829943"/>
                </a:lnTo>
                <a:close/>
                <a:moveTo>
                  <a:pt x="1770064" y="1824819"/>
                </a:moveTo>
                <a:lnTo>
                  <a:pt x="1770064" y="1750017"/>
                </a:lnTo>
                <a:lnTo>
                  <a:pt x="1781131" y="1750017"/>
                </a:lnTo>
                <a:lnTo>
                  <a:pt x="1791941" y="1750017"/>
                </a:lnTo>
                <a:lnTo>
                  <a:pt x="1830111" y="1807399"/>
                </a:lnTo>
                <a:lnTo>
                  <a:pt x="1868025" y="1864783"/>
                </a:lnTo>
                <a:lnTo>
                  <a:pt x="1868025" y="1807399"/>
                </a:lnTo>
                <a:lnTo>
                  <a:pt x="1868025" y="1750017"/>
                </a:lnTo>
                <a:lnTo>
                  <a:pt x="1878374" y="1750017"/>
                </a:lnTo>
                <a:lnTo>
                  <a:pt x="1888672" y="1750017"/>
                </a:lnTo>
                <a:lnTo>
                  <a:pt x="1888672" y="1824819"/>
                </a:lnTo>
                <a:lnTo>
                  <a:pt x="1888672" y="1899622"/>
                </a:lnTo>
                <a:lnTo>
                  <a:pt x="1877862" y="1899622"/>
                </a:lnTo>
                <a:lnTo>
                  <a:pt x="1866744" y="1899622"/>
                </a:lnTo>
                <a:lnTo>
                  <a:pt x="1828830" y="1842239"/>
                </a:lnTo>
                <a:lnTo>
                  <a:pt x="1790660" y="1784856"/>
                </a:lnTo>
                <a:lnTo>
                  <a:pt x="1790660" y="1842239"/>
                </a:lnTo>
                <a:lnTo>
                  <a:pt x="1790660" y="1899622"/>
                </a:lnTo>
                <a:lnTo>
                  <a:pt x="1780362" y="1899622"/>
                </a:lnTo>
                <a:lnTo>
                  <a:pt x="1770064" y="1899622"/>
                </a:lnTo>
                <a:lnTo>
                  <a:pt x="1770064" y="1824819"/>
                </a:lnTo>
                <a:close/>
                <a:moveTo>
                  <a:pt x="1199515" y="1745406"/>
                </a:moveTo>
                <a:cubicBezTo>
                  <a:pt x="1195775" y="1741307"/>
                  <a:pt x="1196441" y="1739770"/>
                  <a:pt x="1207866" y="1727474"/>
                </a:cubicBezTo>
                <a:cubicBezTo>
                  <a:pt x="1219548" y="1714665"/>
                  <a:pt x="1220470" y="1714153"/>
                  <a:pt x="1224364" y="1718764"/>
                </a:cubicBezTo>
                <a:cubicBezTo>
                  <a:pt x="1226670" y="1721326"/>
                  <a:pt x="1228514" y="1723887"/>
                  <a:pt x="1228514" y="1724912"/>
                </a:cubicBezTo>
                <a:cubicBezTo>
                  <a:pt x="1228514" y="1727474"/>
                  <a:pt x="1207713" y="1750017"/>
                  <a:pt x="1205407" y="1750017"/>
                </a:cubicBezTo>
                <a:cubicBezTo>
                  <a:pt x="1204382" y="1750017"/>
                  <a:pt x="1201718" y="1747967"/>
                  <a:pt x="1199515" y="1745406"/>
                </a:cubicBezTo>
                <a:close/>
                <a:moveTo>
                  <a:pt x="1665084" y="1657795"/>
                </a:moveTo>
                <a:cubicBezTo>
                  <a:pt x="1579779" y="1568646"/>
                  <a:pt x="1579471" y="1568134"/>
                  <a:pt x="1584544" y="1563010"/>
                </a:cubicBezTo>
                <a:cubicBezTo>
                  <a:pt x="1590487" y="1556862"/>
                  <a:pt x="1579266" y="1546615"/>
                  <a:pt x="1673589" y="1645498"/>
                </a:cubicBezTo>
                <a:cubicBezTo>
                  <a:pt x="1707353" y="1680850"/>
                  <a:pt x="1740912" y="1716202"/>
                  <a:pt x="1747880" y="1723375"/>
                </a:cubicBezTo>
                <a:lnTo>
                  <a:pt x="1760996" y="1737208"/>
                </a:lnTo>
                <a:lnTo>
                  <a:pt x="1755872" y="1742332"/>
                </a:lnTo>
                <a:lnTo>
                  <a:pt x="1750441" y="1747455"/>
                </a:lnTo>
                <a:lnTo>
                  <a:pt x="1665084" y="1657795"/>
                </a:lnTo>
                <a:close/>
                <a:moveTo>
                  <a:pt x="806033" y="1713128"/>
                </a:moveTo>
                <a:cubicBezTo>
                  <a:pt x="773653" y="1656257"/>
                  <a:pt x="679227" y="1483597"/>
                  <a:pt x="679227" y="1481547"/>
                </a:cubicBezTo>
                <a:cubicBezTo>
                  <a:pt x="679227" y="1479498"/>
                  <a:pt x="689372" y="1472838"/>
                  <a:pt x="690704" y="1474374"/>
                </a:cubicBezTo>
                <a:cubicBezTo>
                  <a:pt x="691216" y="1474886"/>
                  <a:pt x="719549" y="1526121"/>
                  <a:pt x="753979" y="1588628"/>
                </a:cubicBezTo>
                <a:cubicBezTo>
                  <a:pt x="788357" y="1651134"/>
                  <a:pt x="818688" y="1705955"/>
                  <a:pt x="821403" y="1710566"/>
                </a:cubicBezTo>
                <a:lnTo>
                  <a:pt x="826219" y="1718251"/>
                </a:lnTo>
                <a:lnTo>
                  <a:pt x="819918" y="1722350"/>
                </a:lnTo>
                <a:cubicBezTo>
                  <a:pt x="813718" y="1726961"/>
                  <a:pt x="813565" y="1726449"/>
                  <a:pt x="806033" y="1713128"/>
                </a:cubicBezTo>
                <a:close/>
                <a:moveTo>
                  <a:pt x="2134189" y="1700319"/>
                </a:moveTo>
                <a:cubicBezTo>
                  <a:pt x="2131115" y="1698782"/>
                  <a:pt x="2128758" y="1696733"/>
                  <a:pt x="2129014" y="1695708"/>
                </a:cubicBezTo>
                <a:cubicBezTo>
                  <a:pt x="2134189" y="1682900"/>
                  <a:pt x="2259509" y="1450806"/>
                  <a:pt x="2261609" y="1450806"/>
                </a:cubicBezTo>
                <a:cubicBezTo>
                  <a:pt x="2263146" y="1450806"/>
                  <a:pt x="2265964" y="1452344"/>
                  <a:pt x="2268270" y="1453880"/>
                </a:cubicBezTo>
                <a:cubicBezTo>
                  <a:pt x="2271908" y="1456954"/>
                  <a:pt x="2264427" y="1472325"/>
                  <a:pt x="2207454" y="1578893"/>
                </a:cubicBezTo>
                <a:cubicBezTo>
                  <a:pt x="2171846" y="1646010"/>
                  <a:pt x="2142181" y="1701344"/>
                  <a:pt x="2141413" y="1701856"/>
                </a:cubicBezTo>
                <a:cubicBezTo>
                  <a:pt x="2140901" y="1702368"/>
                  <a:pt x="2137570" y="1701856"/>
                  <a:pt x="2134189" y="1700319"/>
                </a:cubicBezTo>
                <a:close/>
                <a:moveTo>
                  <a:pt x="1256181" y="1683412"/>
                </a:moveTo>
                <a:cubicBezTo>
                  <a:pt x="1252389" y="1679313"/>
                  <a:pt x="1253004" y="1677776"/>
                  <a:pt x="1264686" y="1665992"/>
                </a:cubicBezTo>
                <a:lnTo>
                  <a:pt x="1277238" y="1652671"/>
                </a:lnTo>
                <a:lnTo>
                  <a:pt x="1282515" y="1658307"/>
                </a:lnTo>
                <a:lnTo>
                  <a:pt x="1287793" y="1663942"/>
                </a:lnTo>
                <a:lnTo>
                  <a:pt x="1275445" y="1675727"/>
                </a:lnTo>
                <a:cubicBezTo>
                  <a:pt x="1268733" y="1682387"/>
                  <a:pt x="1262534" y="1688023"/>
                  <a:pt x="1261714" y="1688023"/>
                </a:cubicBezTo>
                <a:cubicBezTo>
                  <a:pt x="1260945" y="1688023"/>
                  <a:pt x="1258435" y="1685974"/>
                  <a:pt x="1256181" y="1683412"/>
                </a:cubicBezTo>
                <a:close/>
                <a:moveTo>
                  <a:pt x="1314947" y="1620905"/>
                </a:moveTo>
                <a:cubicBezTo>
                  <a:pt x="1310182" y="1615782"/>
                  <a:pt x="1310284" y="1615782"/>
                  <a:pt x="1322735" y="1602973"/>
                </a:cubicBezTo>
                <a:lnTo>
                  <a:pt x="1335389" y="1590164"/>
                </a:lnTo>
                <a:lnTo>
                  <a:pt x="1340564" y="1595288"/>
                </a:lnTo>
                <a:lnTo>
                  <a:pt x="1345790" y="1600411"/>
                </a:lnTo>
                <a:lnTo>
                  <a:pt x="1332776" y="1613733"/>
                </a:lnTo>
                <a:lnTo>
                  <a:pt x="1319814" y="1626542"/>
                </a:lnTo>
                <a:lnTo>
                  <a:pt x="1314947" y="1620905"/>
                </a:lnTo>
                <a:close/>
                <a:moveTo>
                  <a:pt x="1371612" y="1558911"/>
                </a:moveTo>
                <a:cubicBezTo>
                  <a:pt x="1366950" y="1553788"/>
                  <a:pt x="1367052" y="1553788"/>
                  <a:pt x="1379502" y="1540979"/>
                </a:cubicBezTo>
                <a:cubicBezTo>
                  <a:pt x="1392055" y="1528171"/>
                  <a:pt x="1392158" y="1528171"/>
                  <a:pt x="1397178" y="1533294"/>
                </a:cubicBezTo>
                <a:cubicBezTo>
                  <a:pt x="1402251" y="1538418"/>
                  <a:pt x="1402199" y="1538418"/>
                  <a:pt x="1390825" y="1551226"/>
                </a:cubicBezTo>
                <a:cubicBezTo>
                  <a:pt x="1384524" y="1557887"/>
                  <a:pt x="1378683" y="1564035"/>
                  <a:pt x="1377863" y="1564035"/>
                </a:cubicBezTo>
                <a:cubicBezTo>
                  <a:pt x="1377043" y="1564035"/>
                  <a:pt x="1374174" y="1561985"/>
                  <a:pt x="1371612" y="1558911"/>
                </a:cubicBezTo>
                <a:close/>
                <a:moveTo>
                  <a:pt x="1570147" y="1526121"/>
                </a:moveTo>
                <a:cubicBezTo>
                  <a:pt x="1550678" y="1516899"/>
                  <a:pt x="1540635" y="1499479"/>
                  <a:pt x="1540635" y="1473862"/>
                </a:cubicBezTo>
                <a:cubicBezTo>
                  <a:pt x="1540635" y="1449269"/>
                  <a:pt x="1551190" y="1430825"/>
                  <a:pt x="1570249" y="1422115"/>
                </a:cubicBezTo>
                <a:cubicBezTo>
                  <a:pt x="1604576" y="1406233"/>
                  <a:pt x="1641106" y="1431337"/>
                  <a:pt x="1641106" y="1470788"/>
                </a:cubicBezTo>
                <a:lnTo>
                  <a:pt x="1641106" y="1478986"/>
                </a:lnTo>
                <a:lnTo>
                  <a:pt x="1599863" y="1478986"/>
                </a:lnTo>
                <a:cubicBezTo>
                  <a:pt x="1573221" y="1478986"/>
                  <a:pt x="1558619" y="1480010"/>
                  <a:pt x="1558619" y="1482059"/>
                </a:cubicBezTo>
                <a:cubicBezTo>
                  <a:pt x="1558619" y="1483085"/>
                  <a:pt x="1560310" y="1488208"/>
                  <a:pt x="1562308" y="1493331"/>
                </a:cubicBezTo>
                <a:cubicBezTo>
                  <a:pt x="1571376" y="1514850"/>
                  <a:pt x="1604269" y="1519461"/>
                  <a:pt x="1619230" y="1501017"/>
                </a:cubicBezTo>
                <a:cubicBezTo>
                  <a:pt x="1623482" y="1495380"/>
                  <a:pt x="1625839" y="1494868"/>
                  <a:pt x="1632653" y="1495893"/>
                </a:cubicBezTo>
                <a:lnTo>
                  <a:pt x="1640850" y="1497942"/>
                </a:lnTo>
                <a:lnTo>
                  <a:pt x="1635983" y="1507677"/>
                </a:lnTo>
                <a:cubicBezTo>
                  <a:pt x="1629015" y="1520998"/>
                  <a:pt x="1616002" y="1528683"/>
                  <a:pt x="1596481" y="1529708"/>
                </a:cubicBezTo>
                <a:cubicBezTo>
                  <a:pt x="1584492" y="1530732"/>
                  <a:pt x="1577934" y="1529708"/>
                  <a:pt x="1570095" y="1526121"/>
                </a:cubicBezTo>
                <a:close/>
                <a:moveTo>
                  <a:pt x="1623123" y="1457467"/>
                </a:moveTo>
                <a:cubicBezTo>
                  <a:pt x="1623123" y="1452344"/>
                  <a:pt x="1615540" y="1443121"/>
                  <a:pt x="1607599" y="1439022"/>
                </a:cubicBezTo>
                <a:cubicBezTo>
                  <a:pt x="1593407" y="1431850"/>
                  <a:pt x="1571325" y="1436461"/>
                  <a:pt x="1562820" y="1448245"/>
                </a:cubicBezTo>
                <a:cubicBezTo>
                  <a:pt x="1554571" y="1460541"/>
                  <a:pt x="1556313" y="1461053"/>
                  <a:pt x="1590897" y="1461053"/>
                </a:cubicBezTo>
                <a:cubicBezTo>
                  <a:pt x="1615336" y="1461053"/>
                  <a:pt x="1623123" y="1460541"/>
                  <a:pt x="1623123" y="1457467"/>
                </a:cubicBezTo>
                <a:close/>
                <a:moveTo>
                  <a:pt x="1421976" y="1453368"/>
                </a:moveTo>
                <a:lnTo>
                  <a:pt x="1421976" y="1378566"/>
                </a:lnTo>
                <a:lnTo>
                  <a:pt x="1472237" y="1378566"/>
                </a:lnTo>
                <a:lnTo>
                  <a:pt x="1522550" y="1378566"/>
                </a:lnTo>
                <a:lnTo>
                  <a:pt x="1522550" y="1387788"/>
                </a:lnTo>
                <a:lnTo>
                  <a:pt x="1522550" y="1396498"/>
                </a:lnTo>
                <a:lnTo>
                  <a:pt x="1482586" y="1396498"/>
                </a:lnTo>
                <a:lnTo>
                  <a:pt x="1442572" y="1396498"/>
                </a:lnTo>
                <a:lnTo>
                  <a:pt x="1442572" y="1419553"/>
                </a:lnTo>
                <a:lnTo>
                  <a:pt x="1442572" y="1443121"/>
                </a:lnTo>
                <a:lnTo>
                  <a:pt x="1476131" y="1443121"/>
                </a:lnTo>
                <a:lnTo>
                  <a:pt x="1509639" y="1443121"/>
                </a:lnTo>
                <a:lnTo>
                  <a:pt x="1509639" y="1451831"/>
                </a:lnTo>
                <a:lnTo>
                  <a:pt x="1509639" y="1461053"/>
                </a:lnTo>
                <a:lnTo>
                  <a:pt x="1476131" y="1461053"/>
                </a:lnTo>
                <a:lnTo>
                  <a:pt x="1442572" y="1461053"/>
                </a:lnTo>
                <a:lnTo>
                  <a:pt x="1442572" y="1494356"/>
                </a:lnTo>
                <a:lnTo>
                  <a:pt x="1442572" y="1528171"/>
                </a:lnTo>
                <a:lnTo>
                  <a:pt x="1432274" y="1528171"/>
                </a:lnTo>
                <a:lnTo>
                  <a:pt x="1421976" y="1528171"/>
                </a:lnTo>
                <a:lnTo>
                  <a:pt x="1421976" y="1453368"/>
                </a:lnTo>
                <a:close/>
                <a:moveTo>
                  <a:pt x="1661703" y="1392911"/>
                </a:moveTo>
                <a:lnTo>
                  <a:pt x="1661703" y="1337066"/>
                </a:lnTo>
                <a:lnTo>
                  <a:pt x="1669439" y="1337066"/>
                </a:lnTo>
                <a:lnTo>
                  <a:pt x="1677176" y="1337066"/>
                </a:lnTo>
                <a:lnTo>
                  <a:pt x="1677176" y="1392911"/>
                </a:lnTo>
                <a:lnTo>
                  <a:pt x="1677176" y="1448245"/>
                </a:lnTo>
                <a:lnTo>
                  <a:pt x="1669439" y="1448245"/>
                </a:lnTo>
                <a:lnTo>
                  <a:pt x="1661703" y="1448245"/>
                </a:lnTo>
                <a:lnTo>
                  <a:pt x="1661703" y="1392911"/>
                </a:lnTo>
                <a:close/>
                <a:moveTo>
                  <a:pt x="1702998" y="1392911"/>
                </a:moveTo>
                <a:lnTo>
                  <a:pt x="1702998" y="1337066"/>
                </a:lnTo>
                <a:lnTo>
                  <a:pt x="1710735" y="1337066"/>
                </a:lnTo>
                <a:lnTo>
                  <a:pt x="1718471" y="1337066"/>
                </a:lnTo>
                <a:lnTo>
                  <a:pt x="1718471" y="1392911"/>
                </a:lnTo>
                <a:lnTo>
                  <a:pt x="1718471" y="1448245"/>
                </a:lnTo>
                <a:lnTo>
                  <a:pt x="1710735" y="1448245"/>
                </a:lnTo>
                <a:lnTo>
                  <a:pt x="1702998" y="1448245"/>
                </a:lnTo>
                <a:lnTo>
                  <a:pt x="1702998" y="1392911"/>
                </a:lnTo>
                <a:close/>
                <a:moveTo>
                  <a:pt x="1303009" y="1294541"/>
                </a:moveTo>
                <a:cubicBezTo>
                  <a:pt x="1251416" y="1245356"/>
                  <a:pt x="1205151" y="1201294"/>
                  <a:pt x="1200232" y="1196683"/>
                </a:cubicBezTo>
                <a:lnTo>
                  <a:pt x="1191215" y="1187460"/>
                </a:lnTo>
                <a:lnTo>
                  <a:pt x="1196441" y="1182337"/>
                </a:lnTo>
                <a:lnTo>
                  <a:pt x="1201565" y="1177213"/>
                </a:lnTo>
                <a:lnTo>
                  <a:pt x="1273703" y="1246380"/>
                </a:lnTo>
                <a:cubicBezTo>
                  <a:pt x="1313410" y="1284294"/>
                  <a:pt x="1359675" y="1328356"/>
                  <a:pt x="1376531" y="1344751"/>
                </a:cubicBezTo>
                <a:lnTo>
                  <a:pt x="1407169" y="1373954"/>
                </a:lnTo>
                <a:lnTo>
                  <a:pt x="1401994" y="1379078"/>
                </a:lnTo>
                <a:lnTo>
                  <a:pt x="1396768" y="1384201"/>
                </a:lnTo>
                <a:lnTo>
                  <a:pt x="1303009" y="1294541"/>
                </a:lnTo>
                <a:close/>
                <a:moveTo>
                  <a:pt x="1547450" y="1379078"/>
                </a:moveTo>
                <a:cubicBezTo>
                  <a:pt x="1543505" y="1374467"/>
                  <a:pt x="1544068" y="1373442"/>
                  <a:pt x="1556057" y="1361658"/>
                </a:cubicBezTo>
                <a:cubicBezTo>
                  <a:pt x="1568610" y="1349362"/>
                  <a:pt x="1568866" y="1349362"/>
                  <a:pt x="1574092" y="1353973"/>
                </a:cubicBezTo>
                <a:lnTo>
                  <a:pt x="1579420" y="1359096"/>
                </a:lnTo>
                <a:lnTo>
                  <a:pt x="1567226" y="1371393"/>
                </a:lnTo>
                <a:cubicBezTo>
                  <a:pt x="1560463" y="1378054"/>
                  <a:pt x="1554213" y="1383689"/>
                  <a:pt x="1553342" y="1383689"/>
                </a:cubicBezTo>
                <a:cubicBezTo>
                  <a:pt x="1552419" y="1383689"/>
                  <a:pt x="1549806" y="1381640"/>
                  <a:pt x="1547450" y="1379078"/>
                </a:cubicBezTo>
                <a:close/>
                <a:moveTo>
                  <a:pt x="1606370" y="1324257"/>
                </a:moveTo>
                <a:cubicBezTo>
                  <a:pt x="1601605" y="1319134"/>
                  <a:pt x="1601707" y="1319134"/>
                  <a:pt x="1614157" y="1306325"/>
                </a:cubicBezTo>
                <a:lnTo>
                  <a:pt x="1626812" y="1293516"/>
                </a:lnTo>
                <a:lnTo>
                  <a:pt x="1632038" y="1298640"/>
                </a:lnTo>
                <a:lnTo>
                  <a:pt x="1637213" y="1303763"/>
                </a:lnTo>
                <a:lnTo>
                  <a:pt x="1624199" y="1317084"/>
                </a:lnTo>
                <a:lnTo>
                  <a:pt x="1611237" y="1329893"/>
                </a:lnTo>
                <a:lnTo>
                  <a:pt x="1606370" y="1324257"/>
                </a:lnTo>
                <a:close/>
                <a:moveTo>
                  <a:pt x="1663547" y="1268411"/>
                </a:moveTo>
                <a:cubicBezTo>
                  <a:pt x="1659653" y="1263800"/>
                  <a:pt x="1660166" y="1262776"/>
                  <a:pt x="1672052" y="1250991"/>
                </a:cubicBezTo>
                <a:cubicBezTo>
                  <a:pt x="1684656" y="1238695"/>
                  <a:pt x="1684912" y="1238695"/>
                  <a:pt x="1690087" y="1243306"/>
                </a:cubicBezTo>
                <a:lnTo>
                  <a:pt x="1695518" y="1247917"/>
                </a:lnTo>
                <a:lnTo>
                  <a:pt x="1683119" y="1260214"/>
                </a:lnTo>
                <a:cubicBezTo>
                  <a:pt x="1676407" y="1267386"/>
                  <a:pt x="1670259" y="1273022"/>
                  <a:pt x="1669439" y="1273022"/>
                </a:cubicBezTo>
                <a:cubicBezTo>
                  <a:pt x="1668415" y="1273022"/>
                  <a:pt x="1665853" y="1270973"/>
                  <a:pt x="1663547" y="1268411"/>
                </a:cubicBezTo>
                <a:close/>
                <a:moveTo>
                  <a:pt x="1722826" y="1211541"/>
                </a:moveTo>
                <a:cubicBezTo>
                  <a:pt x="1718983" y="1206930"/>
                  <a:pt x="1719495" y="1205905"/>
                  <a:pt x="1731382" y="1194121"/>
                </a:cubicBezTo>
                <a:cubicBezTo>
                  <a:pt x="1743986" y="1181825"/>
                  <a:pt x="1744242" y="1181825"/>
                  <a:pt x="1749417" y="1186436"/>
                </a:cubicBezTo>
                <a:lnTo>
                  <a:pt x="1754847" y="1191559"/>
                </a:lnTo>
                <a:lnTo>
                  <a:pt x="1742449" y="1203856"/>
                </a:lnTo>
                <a:cubicBezTo>
                  <a:pt x="1735737" y="1210516"/>
                  <a:pt x="1729538" y="1216152"/>
                  <a:pt x="1728769" y="1216152"/>
                </a:cubicBezTo>
                <a:cubicBezTo>
                  <a:pt x="1727744" y="1216152"/>
                  <a:pt x="1725183" y="1214103"/>
                  <a:pt x="1722826" y="1211541"/>
                </a:cubicBezTo>
                <a:close/>
                <a:moveTo>
                  <a:pt x="1775188" y="1110096"/>
                </a:moveTo>
                <a:lnTo>
                  <a:pt x="1775188" y="1035294"/>
                </a:lnTo>
                <a:lnTo>
                  <a:pt x="1786306" y="1035294"/>
                </a:lnTo>
                <a:lnTo>
                  <a:pt x="1797116" y="1035294"/>
                </a:lnTo>
                <a:lnTo>
                  <a:pt x="1835286" y="1093188"/>
                </a:lnTo>
                <a:lnTo>
                  <a:pt x="1873199" y="1150059"/>
                </a:lnTo>
                <a:lnTo>
                  <a:pt x="1873199" y="1092676"/>
                </a:lnTo>
                <a:lnTo>
                  <a:pt x="1873199" y="1035294"/>
                </a:lnTo>
                <a:lnTo>
                  <a:pt x="1883498" y="1035294"/>
                </a:lnTo>
                <a:lnTo>
                  <a:pt x="1893847" y="1035294"/>
                </a:lnTo>
                <a:lnTo>
                  <a:pt x="1893847" y="1110096"/>
                </a:lnTo>
                <a:lnTo>
                  <a:pt x="1893847" y="1184899"/>
                </a:lnTo>
                <a:lnTo>
                  <a:pt x="1882985" y="1184899"/>
                </a:lnTo>
                <a:lnTo>
                  <a:pt x="1871919" y="1184899"/>
                </a:lnTo>
                <a:lnTo>
                  <a:pt x="1834005" y="1128028"/>
                </a:lnTo>
                <a:lnTo>
                  <a:pt x="1795835" y="1070133"/>
                </a:lnTo>
                <a:lnTo>
                  <a:pt x="1795835" y="1128028"/>
                </a:lnTo>
                <a:lnTo>
                  <a:pt x="1795835" y="1184899"/>
                </a:lnTo>
                <a:lnTo>
                  <a:pt x="1785537" y="1184899"/>
                </a:lnTo>
                <a:lnTo>
                  <a:pt x="1775188" y="1184899"/>
                </a:lnTo>
                <a:lnTo>
                  <a:pt x="1775188" y="1110096"/>
                </a:lnTo>
                <a:close/>
                <a:moveTo>
                  <a:pt x="1048014" y="1104973"/>
                </a:moveTo>
                <a:lnTo>
                  <a:pt x="1048014" y="1030170"/>
                </a:lnTo>
                <a:lnTo>
                  <a:pt x="1058978" y="1030170"/>
                </a:lnTo>
                <a:lnTo>
                  <a:pt x="1069943" y="1030170"/>
                </a:lnTo>
                <a:lnTo>
                  <a:pt x="1107959" y="1088065"/>
                </a:lnTo>
                <a:lnTo>
                  <a:pt x="1145975" y="1144936"/>
                </a:lnTo>
                <a:lnTo>
                  <a:pt x="1145975" y="1087553"/>
                </a:lnTo>
                <a:lnTo>
                  <a:pt x="1145975" y="1030170"/>
                </a:lnTo>
                <a:lnTo>
                  <a:pt x="1156273" y="1030170"/>
                </a:lnTo>
                <a:lnTo>
                  <a:pt x="1166623" y="1030170"/>
                </a:lnTo>
                <a:lnTo>
                  <a:pt x="1166623" y="1104973"/>
                </a:lnTo>
                <a:lnTo>
                  <a:pt x="1166623" y="1179775"/>
                </a:lnTo>
                <a:lnTo>
                  <a:pt x="1155658" y="1179775"/>
                </a:lnTo>
                <a:lnTo>
                  <a:pt x="1144694" y="1179775"/>
                </a:lnTo>
                <a:lnTo>
                  <a:pt x="1106627" y="1122905"/>
                </a:lnTo>
                <a:lnTo>
                  <a:pt x="1068611" y="1065009"/>
                </a:lnTo>
                <a:lnTo>
                  <a:pt x="1068611" y="1122905"/>
                </a:lnTo>
                <a:lnTo>
                  <a:pt x="1068611" y="1179775"/>
                </a:lnTo>
                <a:lnTo>
                  <a:pt x="1058312" y="1179775"/>
                </a:lnTo>
                <a:lnTo>
                  <a:pt x="1048014" y="1179775"/>
                </a:lnTo>
                <a:lnTo>
                  <a:pt x="1048014" y="1104973"/>
                </a:lnTo>
                <a:close/>
                <a:moveTo>
                  <a:pt x="790560" y="1086528"/>
                </a:moveTo>
                <a:cubicBezTo>
                  <a:pt x="766582" y="1041442"/>
                  <a:pt x="689525" y="889275"/>
                  <a:pt x="689525" y="886713"/>
                </a:cubicBezTo>
                <a:cubicBezTo>
                  <a:pt x="689525" y="885688"/>
                  <a:pt x="692139" y="883126"/>
                  <a:pt x="695315" y="881590"/>
                </a:cubicBezTo>
                <a:cubicBezTo>
                  <a:pt x="700951" y="879028"/>
                  <a:pt x="703205" y="882614"/>
                  <a:pt x="758436" y="991744"/>
                </a:cubicBezTo>
                <a:lnTo>
                  <a:pt x="815768" y="1104460"/>
                </a:lnTo>
                <a:lnTo>
                  <a:pt x="809517" y="1107022"/>
                </a:lnTo>
                <a:cubicBezTo>
                  <a:pt x="803471" y="1110096"/>
                  <a:pt x="802754" y="1109072"/>
                  <a:pt x="790560" y="1086528"/>
                </a:cubicBezTo>
                <a:close/>
                <a:moveTo>
                  <a:pt x="2017118" y="1083967"/>
                </a:moveTo>
                <a:cubicBezTo>
                  <a:pt x="1926330" y="1066034"/>
                  <a:pt x="1922180" y="1065009"/>
                  <a:pt x="1922180" y="1059886"/>
                </a:cubicBezTo>
                <a:cubicBezTo>
                  <a:pt x="1922180" y="1056300"/>
                  <a:pt x="1923256" y="1053226"/>
                  <a:pt x="1924537" y="1052714"/>
                </a:cubicBezTo>
                <a:cubicBezTo>
                  <a:pt x="1925561" y="1052201"/>
                  <a:pt x="1970699" y="1059886"/>
                  <a:pt x="2024342" y="1070133"/>
                </a:cubicBezTo>
                <a:lnTo>
                  <a:pt x="2122097" y="1089090"/>
                </a:lnTo>
                <a:lnTo>
                  <a:pt x="2122866" y="1095750"/>
                </a:lnTo>
                <a:cubicBezTo>
                  <a:pt x="2123635" y="1101386"/>
                  <a:pt x="2122354" y="1102411"/>
                  <a:pt x="2117691" y="1102411"/>
                </a:cubicBezTo>
                <a:cubicBezTo>
                  <a:pt x="2114617" y="1102411"/>
                  <a:pt x="2069223" y="1093701"/>
                  <a:pt x="2017118" y="1083967"/>
                </a:cubicBezTo>
                <a:close/>
                <a:moveTo>
                  <a:pt x="2161292" y="759139"/>
                </a:moveTo>
                <a:cubicBezTo>
                  <a:pt x="2071529" y="671015"/>
                  <a:pt x="2071529" y="671015"/>
                  <a:pt x="2076704" y="665892"/>
                </a:cubicBezTo>
                <a:cubicBezTo>
                  <a:pt x="2081827" y="660768"/>
                  <a:pt x="2081827" y="660768"/>
                  <a:pt x="2172102" y="749404"/>
                </a:cubicBezTo>
                <a:cubicBezTo>
                  <a:pt x="2256691" y="832405"/>
                  <a:pt x="2262122" y="838552"/>
                  <a:pt x="2258228" y="842651"/>
                </a:cubicBezTo>
                <a:cubicBezTo>
                  <a:pt x="2255922" y="845213"/>
                  <a:pt x="2253361" y="847262"/>
                  <a:pt x="2252541" y="847262"/>
                </a:cubicBezTo>
                <a:cubicBezTo>
                  <a:pt x="2251516" y="847262"/>
                  <a:pt x="2210528" y="807812"/>
                  <a:pt x="2161292" y="759139"/>
                </a:cubicBezTo>
                <a:close/>
                <a:moveTo>
                  <a:pt x="1000315" y="751454"/>
                </a:moveTo>
                <a:cubicBezTo>
                  <a:pt x="936477" y="721737"/>
                  <a:pt x="883858" y="697145"/>
                  <a:pt x="883398" y="696633"/>
                </a:cubicBezTo>
                <a:cubicBezTo>
                  <a:pt x="882885" y="696120"/>
                  <a:pt x="884063" y="693046"/>
                  <a:pt x="885959" y="689460"/>
                </a:cubicBezTo>
                <a:lnTo>
                  <a:pt x="889392" y="683311"/>
                </a:lnTo>
                <a:lnTo>
                  <a:pt x="1004157" y="737108"/>
                </a:lnTo>
                <a:cubicBezTo>
                  <a:pt x="1067278" y="766824"/>
                  <a:pt x="1119743" y="791929"/>
                  <a:pt x="1120767" y="792953"/>
                </a:cubicBezTo>
                <a:cubicBezTo>
                  <a:pt x="1122868" y="795003"/>
                  <a:pt x="1120255" y="805762"/>
                  <a:pt x="1117950" y="805762"/>
                </a:cubicBezTo>
                <a:cubicBezTo>
                  <a:pt x="1117079" y="805762"/>
                  <a:pt x="1064102" y="781682"/>
                  <a:pt x="1000315" y="751454"/>
                </a:cubicBezTo>
                <a:close/>
                <a:moveTo>
                  <a:pt x="1598889" y="739157"/>
                </a:moveTo>
                <a:cubicBezTo>
                  <a:pt x="1532387" y="703805"/>
                  <a:pt x="1477514" y="674089"/>
                  <a:pt x="1476951" y="673577"/>
                </a:cubicBezTo>
                <a:cubicBezTo>
                  <a:pt x="1476439" y="673064"/>
                  <a:pt x="1478027" y="670503"/>
                  <a:pt x="1480537" y="667429"/>
                </a:cubicBezTo>
                <a:lnTo>
                  <a:pt x="1485148" y="661793"/>
                </a:lnTo>
                <a:lnTo>
                  <a:pt x="1605857" y="725836"/>
                </a:lnTo>
                <a:cubicBezTo>
                  <a:pt x="1672309" y="761188"/>
                  <a:pt x="1727232" y="790904"/>
                  <a:pt x="1728001" y="791417"/>
                </a:cubicBezTo>
                <a:cubicBezTo>
                  <a:pt x="1730306" y="793466"/>
                  <a:pt x="1726207" y="803200"/>
                  <a:pt x="1722826" y="803200"/>
                </a:cubicBezTo>
                <a:cubicBezTo>
                  <a:pt x="1721289" y="803200"/>
                  <a:pt x="1665341" y="774509"/>
                  <a:pt x="1598889" y="739157"/>
                </a:cubicBezTo>
                <a:close/>
                <a:moveTo>
                  <a:pt x="158888" y="2260314"/>
                </a:moveTo>
                <a:cubicBezTo>
                  <a:pt x="154226" y="2257752"/>
                  <a:pt x="148488" y="2251091"/>
                  <a:pt x="146028" y="2246481"/>
                </a:cubicBezTo>
                <a:cubicBezTo>
                  <a:pt x="142237" y="2238283"/>
                  <a:pt x="142134" y="2236746"/>
                  <a:pt x="145465" y="2234697"/>
                </a:cubicBezTo>
                <a:cubicBezTo>
                  <a:pt x="151869" y="2230598"/>
                  <a:pt x="154943" y="2231623"/>
                  <a:pt x="158325" y="2240332"/>
                </a:cubicBezTo>
                <a:cubicBezTo>
                  <a:pt x="162116" y="2249042"/>
                  <a:pt x="167803" y="2252629"/>
                  <a:pt x="178819" y="2252629"/>
                </a:cubicBezTo>
                <a:cubicBezTo>
                  <a:pt x="194035" y="2252629"/>
                  <a:pt x="204231" y="2235209"/>
                  <a:pt x="196956" y="2221888"/>
                </a:cubicBezTo>
                <a:cubicBezTo>
                  <a:pt x="193882" y="2216252"/>
                  <a:pt x="178870" y="2210617"/>
                  <a:pt x="172619" y="2213178"/>
                </a:cubicBezTo>
                <a:cubicBezTo>
                  <a:pt x="169033" y="2214715"/>
                  <a:pt x="168264" y="2213690"/>
                  <a:pt x="168982" y="2209079"/>
                </a:cubicBezTo>
                <a:cubicBezTo>
                  <a:pt x="169596" y="2204980"/>
                  <a:pt x="172824" y="2202418"/>
                  <a:pt x="179894" y="2199857"/>
                </a:cubicBezTo>
                <a:cubicBezTo>
                  <a:pt x="195214" y="2194733"/>
                  <a:pt x="198851" y="2184999"/>
                  <a:pt x="189219" y="2175264"/>
                </a:cubicBezTo>
                <a:cubicBezTo>
                  <a:pt x="179587" y="2166042"/>
                  <a:pt x="159913" y="2171678"/>
                  <a:pt x="155302" y="2185511"/>
                </a:cubicBezTo>
                <a:cubicBezTo>
                  <a:pt x="154533" y="2188073"/>
                  <a:pt x="152228" y="2188585"/>
                  <a:pt x="148334" y="2187048"/>
                </a:cubicBezTo>
                <a:cubicBezTo>
                  <a:pt x="141007" y="2184999"/>
                  <a:pt x="142800" y="2177314"/>
                  <a:pt x="153099" y="2166554"/>
                </a:cubicBezTo>
                <a:cubicBezTo>
                  <a:pt x="163346" y="2156307"/>
                  <a:pt x="181739" y="2154258"/>
                  <a:pt x="194138" y="2162968"/>
                </a:cubicBezTo>
                <a:cubicBezTo>
                  <a:pt x="208381" y="2172703"/>
                  <a:pt x="211045" y="2190635"/>
                  <a:pt x="199671" y="2200370"/>
                </a:cubicBezTo>
                <a:cubicBezTo>
                  <a:pt x="194957" y="2204468"/>
                  <a:pt x="195060" y="2204980"/>
                  <a:pt x="203616" y="2213178"/>
                </a:cubicBezTo>
                <a:cubicBezTo>
                  <a:pt x="230771" y="2238283"/>
                  <a:pt x="191422" y="2280296"/>
                  <a:pt x="158888" y="2260314"/>
                </a:cubicBezTo>
                <a:close/>
                <a:moveTo>
                  <a:pt x="2910496" y="2242382"/>
                </a:moveTo>
                <a:cubicBezTo>
                  <a:pt x="2905834" y="2239820"/>
                  <a:pt x="2900147" y="2233159"/>
                  <a:pt x="2897841" y="2228036"/>
                </a:cubicBezTo>
                <a:cubicBezTo>
                  <a:pt x="2893947" y="2220351"/>
                  <a:pt x="2893947" y="2218814"/>
                  <a:pt x="2897073" y="2216764"/>
                </a:cubicBezTo>
                <a:cubicBezTo>
                  <a:pt x="2903528" y="2212665"/>
                  <a:pt x="2906602" y="2213690"/>
                  <a:pt x="2909933" y="2221888"/>
                </a:cubicBezTo>
                <a:cubicBezTo>
                  <a:pt x="2913826" y="2231110"/>
                  <a:pt x="2919514" y="2234697"/>
                  <a:pt x="2930580" y="2234697"/>
                </a:cubicBezTo>
                <a:cubicBezTo>
                  <a:pt x="2945797" y="2234697"/>
                  <a:pt x="2955839" y="2217277"/>
                  <a:pt x="2948615" y="2203956"/>
                </a:cubicBezTo>
                <a:cubicBezTo>
                  <a:pt x="2945541" y="2197808"/>
                  <a:pt x="2930580" y="2192684"/>
                  <a:pt x="2924381" y="2194733"/>
                </a:cubicBezTo>
                <a:cubicBezTo>
                  <a:pt x="2920794" y="2196271"/>
                  <a:pt x="2920026" y="2195758"/>
                  <a:pt x="2920794" y="2191147"/>
                </a:cubicBezTo>
                <a:cubicBezTo>
                  <a:pt x="2921307" y="2187048"/>
                  <a:pt x="2924637" y="2183974"/>
                  <a:pt x="2931605" y="2181925"/>
                </a:cubicBezTo>
                <a:cubicBezTo>
                  <a:pt x="2946822" y="2176801"/>
                  <a:pt x="2950459" y="2167067"/>
                  <a:pt x="2940878" y="2157332"/>
                </a:cubicBezTo>
                <a:cubicBezTo>
                  <a:pt x="2931349" y="2147598"/>
                  <a:pt x="2911521" y="2153746"/>
                  <a:pt x="2907115" y="2167579"/>
                </a:cubicBezTo>
                <a:cubicBezTo>
                  <a:pt x="2906346" y="2170141"/>
                  <a:pt x="2904041" y="2170653"/>
                  <a:pt x="2900147" y="2169116"/>
                </a:cubicBezTo>
                <a:cubicBezTo>
                  <a:pt x="2892667" y="2167067"/>
                  <a:pt x="2894460" y="2159382"/>
                  <a:pt x="2904809" y="2148622"/>
                </a:cubicBezTo>
                <a:cubicBezTo>
                  <a:pt x="2915107" y="2138375"/>
                  <a:pt x="2933449" y="2136326"/>
                  <a:pt x="2945797" y="2145036"/>
                </a:cubicBezTo>
                <a:cubicBezTo>
                  <a:pt x="2959989" y="2154771"/>
                  <a:pt x="2962807" y="2172703"/>
                  <a:pt x="2951484" y="2182437"/>
                </a:cubicBezTo>
                <a:cubicBezTo>
                  <a:pt x="2946565" y="2186536"/>
                  <a:pt x="2946822" y="2186536"/>
                  <a:pt x="2955326" y="2194733"/>
                </a:cubicBezTo>
                <a:cubicBezTo>
                  <a:pt x="2982430" y="2220351"/>
                  <a:pt x="2943235" y="2262363"/>
                  <a:pt x="2910496" y="2242382"/>
                </a:cubicBezTo>
                <a:close/>
                <a:moveTo>
                  <a:pt x="273500" y="2220863"/>
                </a:moveTo>
                <a:cubicBezTo>
                  <a:pt x="257208" y="2214715"/>
                  <a:pt x="248754" y="2206517"/>
                  <a:pt x="238763" y="2185511"/>
                </a:cubicBezTo>
                <a:cubicBezTo>
                  <a:pt x="232768" y="2173727"/>
                  <a:pt x="231846" y="2168604"/>
                  <a:pt x="231795" y="2147085"/>
                </a:cubicBezTo>
                <a:cubicBezTo>
                  <a:pt x="231795" y="2119931"/>
                  <a:pt x="237072" y="2103536"/>
                  <a:pt x="250598" y="2089702"/>
                </a:cubicBezTo>
                <a:cubicBezTo>
                  <a:pt x="265969" y="2073307"/>
                  <a:pt x="294557" y="2066134"/>
                  <a:pt x="317767" y="2072283"/>
                </a:cubicBezTo>
                <a:cubicBezTo>
                  <a:pt x="331293" y="2075869"/>
                  <a:pt x="347483" y="2090215"/>
                  <a:pt x="352914" y="2103536"/>
                </a:cubicBezTo>
                <a:lnTo>
                  <a:pt x="356808" y="2113271"/>
                </a:lnTo>
                <a:lnTo>
                  <a:pt x="347124" y="2115832"/>
                </a:lnTo>
                <a:cubicBezTo>
                  <a:pt x="341847" y="2117369"/>
                  <a:pt x="337185" y="2117881"/>
                  <a:pt x="336826" y="2116857"/>
                </a:cubicBezTo>
                <a:cubicBezTo>
                  <a:pt x="334213" y="2109172"/>
                  <a:pt x="324530" y="2097387"/>
                  <a:pt x="317511" y="2092777"/>
                </a:cubicBezTo>
                <a:cubicBezTo>
                  <a:pt x="298861" y="2081505"/>
                  <a:pt x="270324" y="2090215"/>
                  <a:pt x="258847" y="2110709"/>
                </a:cubicBezTo>
                <a:cubicBezTo>
                  <a:pt x="253211" y="2120956"/>
                  <a:pt x="252391" y="2126079"/>
                  <a:pt x="252391" y="2147085"/>
                </a:cubicBezTo>
                <a:cubicBezTo>
                  <a:pt x="252391" y="2168604"/>
                  <a:pt x="253211" y="2173215"/>
                  <a:pt x="258847" y="2182950"/>
                </a:cubicBezTo>
                <a:cubicBezTo>
                  <a:pt x="267454" y="2198320"/>
                  <a:pt x="283388" y="2207030"/>
                  <a:pt x="300911" y="2205493"/>
                </a:cubicBezTo>
                <a:cubicBezTo>
                  <a:pt x="316435" y="2204468"/>
                  <a:pt x="325350" y="2197808"/>
                  <a:pt x="333598" y="2182437"/>
                </a:cubicBezTo>
                <a:cubicBezTo>
                  <a:pt x="339849" y="2170653"/>
                  <a:pt x="340413" y="2170141"/>
                  <a:pt x="349071" y="2171678"/>
                </a:cubicBezTo>
                <a:cubicBezTo>
                  <a:pt x="354092" y="2172703"/>
                  <a:pt x="358499" y="2173727"/>
                  <a:pt x="358959" y="2174239"/>
                </a:cubicBezTo>
                <a:cubicBezTo>
                  <a:pt x="361675" y="2176801"/>
                  <a:pt x="346817" y="2202931"/>
                  <a:pt x="338466" y="2210104"/>
                </a:cubicBezTo>
                <a:cubicBezTo>
                  <a:pt x="321917" y="2223937"/>
                  <a:pt x="295275" y="2228549"/>
                  <a:pt x="273500" y="2220863"/>
                </a:cubicBezTo>
                <a:close/>
                <a:moveTo>
                  <a:pt x="932" y="2147085"/>
                </a:moveTo>
                <a:lnTo>
                  <a:pt x="932" y="2072283"/>
                </a:lnTo>
                <a:lnTo>
                  <a:pt x="11230" y="2072283"/>
                </a:lnTo>
                <a:lnTo>
                  <a:pt x="21579" y="2072283"/>
                </a:lnTo>
                <a:lnTo>
                  <a:pt x="21579" y="2103024"/>
                </a:lnTo>
                <a:lnTo>
                  <a:pt x="21579" y="2134277"/>
                </a:lnTo>
                <a:lnTo>
                  <a:pt x="60262" y="2134277"/>
                </a:lnTo>
                <a:lnTo>
                  <a:pt x="98944" y="2134277"/>
                </a:lnTo>
                <a:lnTo>
                  <a:pt x="98944" y="2103024"/>
                </a:lnTo>
                <a:lnTo>
                  <a:pt x="98944" y="2072283"/>
                </a:lnTo>
                <a:lnTo>
                  <a:pt x="109242" y="2072283"/>
                </a:lnTo>
                <a:lnTo>
                  <a:pt x="119540" y="2072283"/>
                </a:lnTo>
                <a:lnTo>
                  <a:pt x="119540" y="2147085"/>
                </a:lnTo>
                <a:lnTo>
                  <a:pt x="119540" y="2221888"/>
                </a:lnTo>
                <a:lnTo>
                  <a:pt x="109242" y="2221888"/>
                </a:lnTo>
                <a:lnTo>
                  <a:pt x="98944" y="2221888"/>
                </a:lnTo>
                <a:lnTo>
                  <a:pt x="98944" y="2187048"/>
                </a:lnTo>
                <a:lnTo>
                  <a:pt x="98944" y="2152209"/>
                </a:lnTo>
                <a:lnTo>
                  <a:pt x="60262" y="2152209"/>
                </a:lnTo>
                <a:lnTo>
                  <a:pt x="21579" y="2152209"/>
                </a:lnTo>
                <a:lnTo>
                  <a:pt x="21579" y="2187048"/>
                </a:lnTo>
                <a:lnTo>
                  <a:pt x="21579" y="2221888"/>
                </a:lnTo>
                <a:lnTo>
                  <a:pt x="11230" y="2221888"/>
                </a:lnTo>
                <a:lnTo>
                  <a:pt x="932" y="2221888"/>
                </a:lnTo>
                <a:lnTo>
                  <a:pt x="932" y="2147085"/>
                </a:lnTo>
                <a:close/>
                <a:moveTo>
                  <a:pt x="2643513" y="2202931"/>
                </a:moveTo>
                <a:cubicBezTo>
                  <a:pt x="2627271" y="2196783"/>
                  <a:pt x="2618766" y="2188073"/>
                  <a:pt x="2608724" y="2167579"/>
                </a:cubicBezTo>
                <a:cubicBezTo>
                  <a:pt x="2602781" y="2155283"/>
                  <a:pt x="2601756" y="2150159"/>
                  <a:pt x="2601756" y="2129153"/>
                </a:cubicBezTo>
                <a:cubicBezTo>
                  <a:pt x="2601756" y="2101999"/>
                  <a:pt x="2607187" y="2085604"/>
                  <a:pt x="2620559" y="2071258"/>
                </a:cubicBezTo>
                <a:cubicBezTo>
                  <a:pt x="2636083" y="2055375"/>
                  <a:pt x="2664672" y="2048202"/>
                  <a:pt x="2687882" y="2054351"/>
                </a:cubicBezTo>
                <a:cubicBezTo>
                  <a:pt x="2701305" y="2057937"/>
                  <a:pt x="2717546" y="2072283"/>
                  <a:pt x="2722977" y="2085604"/>
                </a:cubicBezTo>
                <a:lnTo>
                  <a:pt x="2726871" y="2095339"/>
                </a:lnTo>
                <a:lnTo>
                  <a:pt x="2717034" y="2097900"/>
                </a:lnTo>
                <a:cubicBezTo>
                  <a:pt x="2711911" y="2099437"/>
                  <a:pt x="2707248" y="2099949"/>
                  <a:pt x="2706736" y="2098925"/>
                </a:cubicBezTo>
                <a:cubicBezTo>
                  <a:pt x="2704174" y="2091239"/>
                  <a:pt x="2694593" y="2078943"/>
                  <a:pt x="2687625" y="2074845"/>
                </a:cubicBezTo>
                <a:cubicBezTo>
                  <a:pt x="2668822" y="2063573"/>
                  <a:pt x="2640182" y="2072283"/>
                  <a:pt x="2628859" y="2092777"/>
                </a:cubicBezTo>
                <a:cubicBezTo>
                  <a:pt x="2623172" y="2103024"/>
                  <a:pt x="2622404" y="2107634"/>
                  <a:pt x="2622404" y="2129153"/>
                </a:cubicBezTo>
                <a:cubicBezTo>
                  <a:pt x="2622404" y="2150159"/>
                  <a:pt x="2623172" y="2154771"/>
                  <a:pt x="2628859" y="2165018"/>
                </a:cubicBezTo>
                <a:cubicBezTo>
                  <a:pt x="2637364" y="2180388"/>
                  <a:pt x="2653349" y="2189098"/>
                  <a:pt x="2670872" y="2187561"/>
                </a:cubicBezTo>
                <a:cubicBezTo>
                  <a:pt x="2686345" y="2186024"/>
                  <a:pt x="2695362" y="2179876"/>
                  <a:pt x="2703611" y="2164505"/>
                </a:cubicBezTo>
                <a:cubicBezTo>
                  <a:pt x="2709810" y="2152209"/>
                  <a:pt x="2710322" y="2151697"/>
                  <a:pt x="2719135" y="2153746"/>
                </a:cubicBezTo>
                <a:cubicBezTo>
                  <a:pt x="2724002" y="2154258"/>
                  <a:pt x="2728408" y="2155283"/>
                  <a:pt x="2728921" y="2155795"/>
                </a:cubicBezTo>
                <a:cubicBezTo>
                  <a:pt x="2731739" y="2158869"/>
                  <a:pt x="2716778" y="2184486"/>
                  <a:pt x="2708529" y="2191659"/>
                </a:cubicBezTo>
                <a:cubicBezTo>
                  <a:pt x="2692032" y="2206005"/>
                  <a:pt x="2665185" y="2210617"/>
                  <a:pt x="2643513" y="2202931"/>
                </a:cubicBezTo>
                <a:close/>
                <a:moveTo>
                  <a:pt x="2752642" y="2129153"/>
                </a:moveTo>
                <a:lnTo>
                  <a:pt x="2752642" y="2054351"/>
                </a:lnTo>
                <a:lnTo>
                  <a:pt x="2762940" y="2054351"/>
                </a:lnTo>
                <a:lnTo>
                  <a:pt x="2773290" y="2054351"/>
                </a:lnTo>
                <a:lnTo>
                  <a:pt x="2773290" y="2085092"/>
                </a:lnTo>
                <a:lnTo>
                  <a:pt x="2773290" y="2115832"/>
                </a:lnTo>
                <a:lnTo>
                  <a:pt x="2811972" y="2115832"/>
                </a:lnTo>
                <a:lnTo>
                  <a:pt x="2850654" y="2115832"/>
                </a:lnTo>
                <a:lnTo>
                  <a:pt x="2850654" y="2085092"/>
                </a:lnTo>
                <a:lnTo>
                  <a:pt x="2850654" y="2054351"/>
                </a:lnTo>
                <a:lnTo>
                  <a:pt x="2860952" y="2054351"/>
                </a:lnTo>
                <a:lnTo>
                  <a:pt x="2871250" y="2054351"/>
                </a:lnTo>
                <a:lnTo>
                  <a:pt x="2871250" y="2129153"/>
                </a:lnTo>
                <a:lnTo>
                  <a:pt x="2871250" y="2203956"/>
                </a:lnTo>
                <a:lnTo>
                  <a:pt x="2860952" y="2203956"/>
                </a:lnTo>
                <a:lnTo>
                  <a:pt x="2850654" y="2203956"/>
                </a:lnTo>
                <a:lnTo>
                  <a:pt x="2850654" y="2169116"/>
                </a:lnTo>
                <a:lnTo>
                  <a:pt x="2850654" y="2134277"/>
                </a:lnTo>
                <a:lnTo>
                  <a:pt x="2811972" y="2134277"/>
                </a:lnTo>
                <a:lnTo>
                  <a:pt x="2773290" y="2134277"/>
                </a:lnTo>
                <a:lnTo>
                  <a:pt x="2773290" y="2169116"/>
                </a:lnTo>
                <a:lnTo>
                  <a:pt x="2773290" y="2203956"/>
                </a:lnTo>
                <a:lnTo>
                  <a:pt x="2762940" y="2203956"/>
                </a:lnTo>
                <a:lnTo>
                  <a:pt x="2752642" y="2203956"/>
                </a:lnTo>
                <a:lnTo>
                  <a:pt x="2752642" y="2129153"/>
                </a:lnTo>
                <a:close/>
                <a:moveTo>
                  <a:pt x="158888" y="939997"/>
                </a:moveTo>
                <a:cubicBezTo>
                  <a:pt x="154226" y="937436"/>
                  <a:pt x="148488" y="930775"/>
                  <a:pt x="146028" y="926164"/>
                </a:cubicBezTo>
                <a:cubicBezTo>
                  <a:pt x="142237" y="917966"/>
                  <a:pt x="142134" y="916429"/>
                  <a:pt x="145465" y="914380"/>
                </a:cubicBezTo>
                <a:cubicBezTo>
                  <a:pt x="151869" y="910281"/>
                  <a:pt x="154943" y="911305"/>
                  <a:pt x="158325" y="919503"/>
                </a:cubicBezTo>
                <a:cubicBezTo>
                  <a:pt x="162116" y="928725"/>
                  <a:pt x="167803" y="932312"/>
                  <a:pt x="178819" y="932312"/>
                </a:cubicBezTo>
                <a:cubicBezTo>
                  <a:pt x="194035" y="932312"/>
                  <a:pt x="204231" y="914892"/>
                  <a:pt x="196956" y="901571"/>
                </a:cubicBezTo>
                <a:cubicBezTo>
                  <a:pt x="193882" y="895935"/>
                  <a:pt x="178870" y="890299"/>
                  <a:pt x="172619" y="892861"/>
                </a:cubicBezTo>
                <a:cubicBezTo>
                  <a:pt x="169033" y="894398"/>
                  <a:pt x="168264" y="893373"/>
                  <a:pt x="168982" y="888763"/>
                </a:cubicBezTo>
                <a:cubicBezTo>
                  <a:pt x="169596" y="884664"/>
                  <a:pt x="172824" y="881590"/>
                  <a:pt x="179894" y="879540"/>
                </a:cubicBezTo>
                <a:cubicBezTo>
                  <a:pt x="195214" y="874417"/>
                  <a:pt x="198851" y="864682"/>
                  <a:pt x="189219" y="854947"/>
                </a:cubicBezTo>
                <a:cubicBezTo>
                  <a:pt x="179587" y="845213"/>
                  <a:pt x="159913" y="851361"/>
                  <a:pt x="155302" y="865194"/>
                </a:cubicBezTo>
                <a:cubicBezTo>
                  <a:pt x="154533" y="867756"/>
                  <a:pt x="152228" y="868269"/>
                  <a:pt x="148334" y="866731"/>
                </a:cubicBezTo>
                <a:cubicBezTo>
                  <a:pt x="141007" y="864682"/>
                  <a:pt x="142800" y="856997"/>
                  <a:pt x="153099" y="846238"/>
                </a:cubicBezTo>
                <a:cubicBezTo>
                  <a:pt x="163346" y="835991"/>
                  <a:pt x="181739" y="833941"/>
                  <a:pt x="194138" y="842651"/>
                </a:cubicBezTo>
                <a:cubicBezTo>
                  <a:pt x="208381" y="852386"/>
                  <a:pt x="211045" y="870318"/>
                  <a:pt x="199671" y="880052"/>
                </a:cubicBezTo>
                <a:cubicBezTo>
                  <a:pt x="194957" y="884151"/>
                  <a:pt x="195060" y="884664"/>
                  <a:pt x="203616" y="892861"/>
                </a:cubicBezTo>
                <a:cubicBezTo>
                  <a:pt x="230771" y="917966"/>
                  <a:pt x="191422" y="959978"/>
                  <a:pt x="158888" y="939997"/>
                </a:cubicBezTo>
                <a:close/>
                <a:moveTo>
                  <a:pt x="276062" y="900546"/>
                </a:moveTo>
                <a:cubicBezTo>
                  <a:pt x="259821" y="894398"/>
                  <a:pt x="251315" y="886201"/>
                  <a:pt x="241325" y="865194"/>
                </a:cubicBezTo>
                <a:cubicBezTo>
                  <a:pt x="235330" y="853411"/>
                  <a:pt x="234408" y="848287"/>
                  <a:pt x="234357" y="826768"/>
                </a:cubicBezTo>
                <a:cubicBezTo>
                  <a:pt x="234357" y="799614"/>
                  <a:pt x="239634" y="783219"/>
                  <a:pt x="253160" y="768873"/>
                </a:cubicBezTo>
                <a:cubicBezTo>
                  <a:pt x="268530" y="752991"/>
                  <a:pt x="297119" y="745818"/>
                  <a:pt x="320380" y="751966"/>
                </a:cubicBezTo>
                <a:cubicBezTo>
                  <a:pt x="333855" y="755553"/>
                  <a:pt x="350045" y="769898"/>
                  <a:pt x="355476" y="783219"/>
                </a:cubicBezTo>
                <a:lnTo>
                  <a:pt x="359369" y="792953"/>
                </a:lnTo>
                <a:lnTo>
                  <a:pt x="349737" y="795515"/>
                </a:lnTo>
                <a:cubicBezTo>
                  <a:pt x="344409" y="797053"/>
                  <a:pt x="339798" y="797565"/>
                  <a:pt x="339439" y="796540"/>
                </a:cubicBezTo>
                <a:cubicBezTo>
                  <a:pt x="336775" y="788855"/>
                  <a:pt x="327143" y="777071"/>
                  <a:pt x="320124" y="772460"/>
                </a:cubicBezTo>
                <a:cubicBezTo>
                  <a:pt x="301474" y="761188"/>
                  <a:pt x="272885" y="769898"/>
                  <a:pt x="261409" y="790392"/>
                </a:cubicBezTo>
                <a:cubicBezTo>
                  <a:pt x="255773" y="800639"/>
                  <a:pt x="254953" y="805250"/>
                  <a:pt x="254953" y="826768"/>
                </a:cubicBezTo>
                <a:cubicBezTo>
                  <a:pt x="254953" y="848287"/>
                  <a:pt x="255773" y="852898"/>
                  <a:pt x="261409" y="862632"/>
                </a:cubicBezTo>
                <a:cubicBezTo>
                  <a:pt x="270016" y="878003"/>
                  <a:pt x="285950" y="886713"/>
                  <a:pt x="303524" y="885176"/>
                </a:cubicBezTo>
                <a:cubicBezTo>
                  <a:pt x="319048" y="883639"/>
                  <a:pt x="327911" y="877491"/>
                  <a:pt x="336211" y="862120"/>
                </a:cubicBezTo>
                <a:cubicBezTo>
                  <a:pt x="342411" y="850337"/>
                  <a:pt x="342974" y="849824"/>
                  <a:pt x="351684" y="851361"/>
                </a:cubicBezTo>
                <a:cubicBezTo>
                  <a:pt x="356654" y="852386"/>
                  <a:pt x="361060" y="853411"/>
                  <a:pt x="361521" y="853923"/>
                </a:cubicBezTo>
                <a:cubicBezTo>
                  <a:pt x="364237" y="856485"/>
                  <a:pt x="349379" y="882102"/>
                  <a:pt x="341027" y="889787"/>
                </a:cubicBezTo>
                <a:cubicBezTo>
                  <a:pt x="324530" y="903620"/>
                  <a:pt x="297888" y="908231"/>
                  <a:pt x="276062" y="900546"/>
                </a:cubicBezTo>
                <a:close/>
                <a:moveTo>
                  <a:pt x="3493" y="826768"/>
                </a:moveTo>
                <a:lnTo>
                  <a:pt x="3493" y="751966"/>
                </a:lnTo>
                <a:lnTo>
                  <a:pt x="13843" y="751966"/>
                </a:lnTo>
                <a:lnTo>
                  <a:pt x="24141" y="751966"/>
                </a:lnTo>
                <a:lnTo>
                  <a:pt x="24141" y="782707"/>
                </a:lnTo>
                <a:lnTo>
                  <a:pt x="24141" y="813960"/>
                </a:lnTo>
                <a:lnTo>
                  <a:pt x="62823" y="813960"/>
                </a:lnTo>
                <a:lnTo>
                  <a:pt x="101505" y="813960"/>
                </a:lnTo>
                <a:lnTo>
                  <a:pt x="101505" y="782707"/>
                </a:lnTo>
                <a:lnTo>
                  <a:pt x="101505" y="751966"/>
                </a:lnTo>
                <a:lnTo>
                  <a:pt x="111804" y="751966"/>
                </a:lnTo>
                <a:lnTo>
                  <a:pt x="122153" y="751966"/>
                </a:lnTo>
                <a:lnTo>
                  <a:pt x="122153" y="826768"/>
                </a:lnTo>
                <a:lnTo>
                  <a:pt x="122153" y="901571"/>
                </a:lnTo>
                <a:lnTo>
                  <a:pt x="111804" y="901571"/>
                </a:lnTo>
                <a:lnTo>
                  <a:pt x="101505" y="901571"/>
                </a:lnTo>
                <a:lnTo>
                  <a:pt x="101505" y="866731"/>
                </a:lnTo>
                <a:lnTo>
                  <a:pt x="101505" y="831892"/>
                </a:lnTo>
                <a:lnTo>
                  <a:pt x="62823" y="831892"/>
                </a:lnTo>
                <a:lnTo>
                  <a:pt x="24141" y="831892"/>
                </a:lnTo>
                <a:lnTo>
                  <a:pt x="24141" y="866731"/>
                </a:lnTo>
                <a:lnTo>
                  <a:pt x="24141" y="901571"/>
                </a:lnTo>
                <a:lnTo>
                  <a:pt x="13843" y="901571"/>
                </a:lnTo>
                <a:lnTo>
                  <a:pt x="3493" y="901571"/>
                </a:lnTo>
                <a:lnTo>
                  <a:pt x="3493" y="826768"/>
                </a:lnTo>
                <a:close/>
                <a:moveTo>
                  <a:pt x="2614155" y="734546"/>
                </a:moveTo>
                <a:cubicBezTo>
                  <a:pt x="2610005" y="731984"/>
                  <a:pt x="2682758" y="542416"/>
                  <a:pt x="2688445" y="541392"/>
                </a:cubicBezTo>
                <a:cubicBezTo>
                  <a:pt x="2700793" y="538830"/>
                  <a:pt x="2699768" y="543441"/>
                  <a:pt x="2662111" y="640787"/>
                </a:cubicBezTo>
                <a:cubicBezTo>
                  <a:pt x="2625222" y="736083"/>
                  <a:pt x="2623172" y="740182"/>
                  <a:pt x="2614155" y="734546"/>
                </a:cubicBezTo>
                <a:close/>
                <a:moveTo>
                  <a:pt x="2979612" y="576231"/>
                </a:moveTo>
                <a:cubicBezTo>
                  <a:pt x="2979612" y="569571"/>
                  <a:pt x="2987092" y="560861"/>
                  <a:pt x="3012095" y="536268"/>
                </a:cubicBezTo>
                <a:cubicBezTo>
                  <a:pt x="3035304" y="514237"/>
                  <a:pt x="3038890" y="509626"/>
                  <a:pt x="3038890" y="502453"/>
                </a:cubicBezTo>
                <a:cubicBezTo>
                  <a:pt x="3038890" y="485546"/>
                  <a:pt x="3014144" y="477348"/>
                  <a:pt x="3001489" y="490157"/>
                </a:cubicBezTo>
                <a:cubicBezTo>
                  <a:pt x="2997902" y="493743"/>
                  <a:pt x="2995085" y="498354"/>
                  <a:pt x="2995085" y="500404"/>
                </a:cubicBezTo>
                <a:cubicBezTo>
                  <a:pt x="2995085" y="504503"/>
                  <a:pt x="2990678" y="505527"/>
                  <a:pt x="2984991" y="501941"/>
                </a:cubicBezTo>
                <a:cubicBezTo>
                  <a:pt x="2980893" y="499379"/>
                  <a:pt x="2983198" y="490157"/>
                  <a:pt x="2989654" y="482984"/>
                </a:cubicBezTo>
                <a:cubicBezTo>
                  <a:pt x="3011326" y="458391"/>
                  <a:pt x="3055132" y="473762"/>
                  <a:pt x="3051033" y="504503"/>
                </a:cubicBezTo>
                <a:cubicBezTo>
                  <a:pt x="3049240" y="517824"/>
                  <a:pt x="3040735" y="528583"/>
                  <a:pt x="3018294" y="547539"/>
                </a:cubicBezTo>
                <a:cubicBezTo>
                  <a:pt x="3008201" y="555225"/>
                  <a:pt x="3000208" y="562910"/>
                  <a:pt x="3000208" y="563935"/>
                </a:cubicBezTo>
                <a:cubicBezTo>
                  <a:pt x="3000208" y="565472"/>
                  <a:pt x="3011838" y="565984"/>
                  <a:pt x="3026030" y="565984"/>
                </a:cubicBezTo>
                <a:cubicBezTo>
                  <a:pt x="3051801" y="565984"/>
                  <a:pt x="3051801" y="565984"/>
                  <a:pt x="3051801" y="572645"/>
                </a:cubicBezTo>
                <a:lnTo>
                  <a:pt x="3051801" y="579305"/>
                </a:lnTo>
                <a:lnTo>
                  <a:pt x="3015681" y="579305"/>
                </a:lnTo>
                <a:cubicBezTo>
                  <a:pt x="2991959" y="579305"/>
                  <a:pt x="2979612" y="578280"/>
                  <a:pt x="2979612" y="576231"/>
                </a:cubicBezTo>
                <a:close/>
                <a:moveTo>
                  <a:pt x="2731226" y="534219"/>
                </a:moveTo>
                <a:cubicBezTo>
                  <a:pt x="2714985" y="528071"/>
                  <a:pt x="2706480" y="519873"/>
                  <a:pt x="2696438" y="499379"/>
                </a:cubicBezTo>
                <a:cubicBezTo>
                  <a:pt x="2690495" y="487083"/>
                  <a:pt x="2689470" y="481959"/>
                  <a:pt x="2689470" y="460441"/>
                </a:cubicBezTo>
                <a:cubicBezTo>
                  <a:pt x="2689470" y="433287"/>
                  <a:pt x="2694850" y="417404"/>
                  <a:pt x="2708273" y="403058"/>
                </a:cubicBezTo>
                <a:cubicBezTo>
                  <a:pt x="2723746" y="386663"/>
                  <a:pt x="2752386" y="379490"/>
                  <a:pt x="2775595" y="385638"/>
                </a:cubicBezTo>
                <a:cubicBezTo>
                  <a:pt x="2789019" y="389225"/>
                  <a:pt x="2805260" y="403570"/>
                  <a:pt x="2810640" y="417404"/>
                </a:cubicBezTo>
                <a:lnTo>
                  <a:pt x="2814534" y="426626"/>
                </a:lnTo>
                <a:lnTo>
                  <a:pt x="2804748" y="429188"/>
                </a:lnTo>
                <a:cubicBezTo>
                  <a:pt x="2799573" y="430725"/>
                  <a:pt x="2794911" y="431237"/>
                  <a:pt x="2794398" y="430212"/>
                </a:cubicBezTo>
                <a:cubicBezTo>
                  <a:pt x="2791837" y="422527"/>
                  <a:pt x="2782307" y="410743"/>
                  <a:pt x="2775339" y="406132"/>
                </a:cubicBezTo>
                <a:cubicBezTo>
                  <a:pt x="2756485" y="394861"/>
                  <a:pt x="2727896" y="403570"/>
                  <a:pt x="2716522" y="424577"/>
                </a:cubicBezTo>
                <a:cubicBezTo>
                  <a:pt x="2710835" y="434311"/>
                  <a:pt x="2710066" y="438922"/>
                  <a:pt x="2710066" y="460441"/>
                </a:cubicBezTo>
                <a:cubicBezTo>
                  <a:pt x="2710066" y="481959"/>
                  <a:pt x="2710835" y="486570"/>
                  <a:pt x="2716522" y="496817"/>
                </a:cubicBezTo>
                <a:cubicBezTo>
                  <a:pt x="2725027" y="512188"/>
                  <a:pt x="2741012" y="520385"/>
                  <a:pt x="2758585" y="518848"/>
                </a:cubicBezTo>
                <a:cubicBezTo>
                  <a:pt x="2774058" y="517824"/>
                  <a:pt x="2783076" y="511163"/>
                  <a:pt x="2791324" y="495793"/>
                </a:cubicBezTo>
                <a:cubicBezTo>
                  <a:pt x="2797524" y="484009"/>
                  <a:pt x="2798036" y="483496"/>
                  <a:pt x="2806797" y="485033"/>
                </a:cubicBezTo>
                <a:cubicBezTo>
                  <a:pt x="2811716" y="486058"/>
                  <a:pt x="2816071" y="487083"/>
                  <a:pt x="2816583" y="487595"/>
                </a:cubicBezTo>
                <a:cubicBezTo>
                  <a:pt x="2819452" y="490157"/>
                  <a:pt x="2804492" y="516286"/>
                  <a:pt x="2796243" y="523459"/>
                </a:cubicBezTo>
                <a:cubicBezTo>
                  <a:pt x="2779694" y="537292"/>
                  <a:pt x="2752899" y="541904"/>
                  <a:pt x="2731226" y="534219"/>
                </a:cubicBezTo>
                <a:close/>
                <a:moveTo>
                  <a:pt x="2842918" y="460441"/>
                </a:moveTo>
                <a:lnTo>
                  <a:pt x="2842918" y="385638"/>
                </a:lnTo>
                <a:lnTo>
                  <a:pt x="2853216" y="385638"/>
                </a:lnTo>
                <a:lnTo>
                  <a:pt x="2863514" y="385638"/>
                </a:lnTo>
                <a:lnTo>
                  <a:pt x="2863514" y="416891"/>
                </a:lnTo>
                <a:lnTo>
                  <a:pt x="2863514" y="447632"/>
                </a:lnTo>
                <a:lnTo>
                  <a:pt x="2902196" y="447632"/>
                </a:lnTo>
                <a:lnTo>
                  <a:pt x="2940878" y="447632"/>
                </a:lnTo>
                <a:lnTo>
                  <a:pt x="2940878" y="416891"/>
                </a:lnTo>
                <a:lnTo>
                  <a:pt x="2940878" y="385638"/>
                </a:lnTo>
                <a:lnTo>
                  <a:pt x="2951228" y="385638"/>
                </a:lnTo>
                <a:lnTo>
                  <a:pt x="2961526" y="385638"/>
                </a:lnTo>
                <a:lnTo>
                  <a:pt x="2961526" y="460441"/>
                </a:lnTo>
                <a:lnTo>
                  <a:pt x="2961526" y="535244"/>
                </a:lnTo>
                <a:lnTo>
                  <a:pt x="2951228" y="535244"/>
                </a:lnTo>
                <a:lnTo>
                  <a:pt x="2940878" y="535244"/>
                </a:lnTo>
                <a:lnTo>
                  <a:pt x="2940878" y="500404"/>
                </a:lnTo>
                <a:lnTo>
                  <a:pt x="2940878" y="465564"/>
                </a:lnTo>
                <a:lnTo>
                  <a:pt x="2902196" y="465564"/>
                </a:lnTo>
                <a:lnTo>
                  <a:pt x="2863514" y="465564"/>
                </a:lnTo>
                <a:lnTo>
                  <a:pt x="2863514" y="500404"/>
                </a:lnTo>
                <a:lnTo>
                  <a:pt x="2863514" y="535244"/>
                </a:lnTo>
                <a:lnTo>
                  <a:pt x="2853216" y="535244"/>
                </a:lnTo>
                <a:lnTo>
                  <a:pt x="2842918" y="535244"/>
                </a:lnTo>
                <a:lnTo>
                  <a:pt x="2842918" y="460441"/>
                </a:lnTo>
                <a:close/>
                <a:moveTo>
                  <a:pt x="2382011" y="388200"/>
                </a:moveTo>
                <a:cubicBezTo>
                  <a:pt x="2377400" y="385638"/>
                  <a:pt x="2371457" y="378978"/>
                  <a:pt x="2369151" y="373854"/>
                </a:cubicBezTo>
                <a:cubicBezTo>
                  <a:pt x="2365257" y="366169"/>
                  <a:pt x="2365257" y="364632"/>
                  <a:pt x="2368639" y="362582"/>
                </a:cubicBezTo>
                <a:cubicBezTo>
                  <a:pt x="2374787" y="358484"/>
                  <a:pt x="2377912" y="359509"/>
                  <a:pt x="2381242" y="367706"/>
                </a:cubicBezTo>
                <a:cubicBezTo>
                  <a:pt x="2385136" y="376928"/>
                  <a:pt x="2390772" y="380515"/>
                  <a:pt x="2401890" y="380515"/>
                </a:cubicBezTo>
                <a:cubicBezTo>
                  <a:pt x="2417107" y="380515"/>
                  <a:pt x="2427149" y="363095"/>
                  <a:pt x="2419924" y="349774"/>
                </a:cubicBezTo>
                <a:cubicBezTo>
                  <a:pt x="2416850" y="343626"/>
                  <a:pt x="2401890" y="338451"/>
                  <a:pt x="2395691" y="341064"/>
                </a:cubicBezTo>
                <a:cubicBezTo>
                  <a:pt x="2392104" y="342089"/>
                  <a:pt x="2391336" y="341576"/>
                  <a:pt x="2392104" y="336812"/>
                </a:cubicBezTo>
                <a:cubicBezTo>
                  <a:pt x="2392616" y="332713"/>
                  <a:pt x="2395947" y="330049"/>
                  <a:pt x="2402915" y="327589"/>
                </a:cubicBezTo>
                <a:cubicBezTo>
                  <a:pt x="2418387" y="322363"/>
                  <a:pt x="2422025" y="312834"/>
                  <a:pt x="2412188" y="303202"/>
                </a:cubicBezTo>
                <a:cubicBezTo>
                  <a:pt x="2402658" y="293570"/>
                  <a:pt x="2383036" y="299513"/>
                  <a:pt x="2378424" y="313346"/>
                </a:cubicBezTo>
                <a:cubicBezTo>
                  <a:pt x="2377656" y="315600"/>
                  <a:pt x="2375299" y="316164"/>
                  <a:pt x="2371457" y="314934"/>
                </a:cubicBezTo>
                <a:cubicBezTo>
                  <a:pt x="2363976" y="312578"/>
                  <a:pt x="2365769" y="305097"/>
                  <a:pt x="2376119" y="294440"/>
                </a:cubicBezTo>
                <a:cubicBezTo>
                  <a:pt x="2386417" y="283886"/>
                  <a:pt x="2404708" y="282195"/>
                  <a:pt x="2417107" y="290700"/>
                </a:cubicBezTo>
                <a:cubicBezTo>
                  <a:pt x="2431555" y="300435"/>
                  <a:pt x="2434117" y="318418"/>
                  <a:pt x="2422794" y="328153"/>
                </a:cubicBezTo>
                <a:cubicBezTo>
                  <a:pt x="2418131" y="332149"/>
                  <a:pt x="2418131" y="332559"/>
                  <a:pt x="2426636" y="340552"/>
                </a:cubicBezTo>
                <a:cubicBezTo>
                  <a:pt x="2453739" y="366169"/>
                  <a:pt x="2414545" y="408181"/>
                  <a:pt x="2382011" y="388200"/>
                </a:cubicBezTo>
                <a:close/>
                <a:moveTo>
                  <a:pt x="2114873" y="348237"/>
                </a:moveTo>
                <a:cubicBezTo>
                  <a:pt x="2098581" y="342601"/>
                  <a:pt x="2090076" y="334147"/>
                  <a:pt x="2080034" y="313500"/>
                </a:cubicBezTo>
                <a:cubicBezTo>
                  <a:pt x="2074091" y="301203"/>
                  <a:pt x="2073322" y="296080"/>
                  <a:pt x="2073066" y="274818"/>
                </a:cubicBezTo>
                <a:cubicBezTo>
                  <a:pt x="2073066" y="247714"/>
                  <a:pt x="2078497" y="231473"/>
                  <a:pt x="2091920" y="217179"/>
                </a:cubicBezTo>
                <a:cubicBezTo>
                  <a:pt x="2107393" y="200989"/>
                  <a:pt x="2135982" y="193611"/>
                  <a:pt x="2159191" y="199912"/>
                </a:cubicBezTo>
                <a:cubicBezTo>
                  <a:pt x="2172615" y="203550"/>
                  <a:pt x="2188856" y="218152"/>
                  <a:pt x="2194287" y="231473"/>
                </a:cubicBezTo>
                <a:lnTo>
                  <a:pt x="2198130" y="241054"/>
                </a:lnTo>
                <a:lnTo>
                  <a:pt x="2188600" y="243718"/>
                </a:lnTo>
                <a:cubicBezTo>
                  <a:pt x="2183169" y="245204"/>
                  <a:pt x="2178558" y="245563"/>
                  <a:pt x="2178302" y="244487"/>
                </a:cubicBezTo>
                <a:cubicBezTo>
                  <a:pt x="2175689" y="236853"/>
                  <a:pt x="2165903" y="224915"/>
                  <a:pt x="2158935" y="220611"/>
                </a:cubicBezTo>
                <a:cubicBezTo>
                  <a:pt x="2140388" y="209237"/>
                  <a:pt x="2111748" y="218050"/>
                  <a:pt x="2100169" y="238697"/>
                </a:cubicBezTo>
                <a:cubicBezTo>
                  <a:pt x="2094482" y="248842"/>
                  <a:pt x="2093713" y="253504"/>
                  <a:pt x="2093713" y="274818"/>
                </a:cubicBezTo>
                <a:cubicBezTo>
                  <a:pt x="2093713" y="296131"/>
                  <a:pt x="2094482" y="300794"/>
                  <a:pt x="2100169" y="310938"/>
                </a:cubicBezTo>
                <a:cubicBezTo>
                  <a:pt x="2108930" y="326411"/>
                  <a:pt x="2124659" y="334916"/>
                  <a:pt x="2142181" y="333379"/>
                </a:cubicBezTo>
                <a:cubicBezTo>
                  <a:pt x="2157911" y="331996"/>
                  <a:pt x="2166672" y="325643"/>
                  <a:pt x="2174920" y="309965"/>
                </a:cubicBezTo>
                <a:cubicBezTo>
                  <a:pt x="2181120" y="298232"/>
                  <a:pt x="2181888" y="297822"/>
                  <a:pt x="2190393" y="299410"/>
                </a:cubicBezTo>
                <a:cubicBezTo>
                  <a:pt x="2195312" y="300333"/>
                  <a:pt x="2199974" y="301408"/>
                  <a:pt x="2200230" y="301870"/>
                </a:cubicBezTo>
                <a:cubicBezTo>
                  <a:pt x="2203048" y="304534"/>
                  <a:pt x="2188088" y="330561"/>
                  <a:pt x="2179839" y="337683"/>
                </a:cubicBezTo>
                <a:cubicBezTo>
                  <a:pt x="2163341" y="351823"/>
                  <a:pt x="2136751" y="356435"/>
                  <a:pt x="2114873" y="348237"/>
                </a:cubicBezTo>
                <a:close/>
                <a:moveTo>
                  <a:pt x="2226514" y="274818"/>
                </a:moveTo>
                <a:lnTo>
                  <a:pt x="2226514" y="200015"/>
                </a:lnTo>
                <a:lnTo>
                  <a:pt x="2236812" y="200015"/>
                </a:lnTo>
                <a:lnTo>
                  <a:pt x="2247161" y="200015"/>
                </a:lnTo>
                <a:lnTo>
                  <a:pt x="2247161" y="230961"/>
                </a:lnTo>
                <a:lnTo>
                  <a:pt x="2247161" y="261907"/>
                </a:lnTo>
                <a:lnTo>
                  <a:pt x="2285843" y="261907"/>
                </a:lnTo>
                <a:lnTo>
                  <a:pt x="2324526" y="261907"/>
                </a:lnTo>
                <a:lnTo>
                  <a:pt x="2324526" y="230961"/>
                </a:lnTo>
                <a:lnTo>
                  <a:pt x="2324526" y="200015"/>
                </a:lnTo>
                <a:lnTo>
                  <a:pt x="2334824" y="200015"/>
                </a:lnTo>
                <a:lnTo>
                  <a:pt x="2345173" y="200015"/>
                </a:lnTo>
                <a:lnTo>
                  <a:pt x="2345173" y="274818"/>
                </a:lnTo>
                <a:lnTo>
                  <a:pt x="2345173" y="349774"/>
                </a:lnTo>
                <a:lnTo>
                  <a:pt x="2334824" y="349774"/>
                </a:lnTo>
                <a:lnTo>
                  <a:pt x="2324526" y="349774"/>
                </a:lnTo>
                <a:lnTo>
                  <a:pt x="2324526" y="314781"/>
                </a:lnTo>
                <a:lnTo>
                  <a:pt x="2324526" y="279992"/>
                </a:lnTo>
                <a:lnTo>
                  <a:pt x="2285843" y="279992"/>
                </a:lnTo>
                <a:lnTo>
                  <a:pt x="2247161" y="279992"/>
                </a:lnTo>
                <a:lnTo>
                  <a:pt x="2247161" y="314781"/>
                </a:lnTo>
                <a:lnTo>
                  <a:pt x="2247161" y="349774"/>
                </a:lnTo>
                <a:lnTo>
                  <a:pt x="2236812" y="349774"/>
                </a:lnTo>
                <a:lnTo>
                  <a:pt x="2226514" y="349774"/>
                </a:lnTo>
                <a:lnTo>
                  <a:pt x="2226514" y="274818"/>
                </a:lnTo>
                <a:close/>
                <a:moveTo>
                  <a:pt x="869257" y="308889"/>
                </a:moveTo>
                <a:cubicBezTo>
                  <a:pt x="865312" y="304534"/>
                  <a:pt x="869769" y="299769"/>
                  <a:pt x="941856" y="227528"/>
                </a:cubicBezTo>
                <a:lnTo>
                  <a:pt x="1018606" y="150779"/>
                </a:lnTo>
                <a:lnTo>
                  <a:pt x="1023524" y="156158"/>
                </a:lnTo>
                <a:cubicBezTo>
                  <a:pt x="1028392" y="161589"/>
                  <a:pt x="1028238" y="161743"/>
                  <a:pt x="952462" y="237570"/>
                </a:cubicBezTo>
                <a:cubicBezTo>
                  <a:pt x="910705" y="279326"/>
                  <a:pt x="875815" y="313500"/>
                  <a:pt x="874995" y="313500"/>
                </a:cubicBezTo>
                <a:cubicBezTo>
                  <a:pt x="874124" y="313500"/>
                  <a:pt x="871562" y="311399"/>
                  <a:pt x="869257" y="308889"/>
                </a:cubicBezTo>
                <a:close/>
                <a:moveTo>
                  <a:pt x="1300755" y="192125"/>
                </a:moveTo>
                <a:cubicBezTo>
                  <a:pt x="1300755" y="185516"/>
                  <a:pt x="1308133" y="176499"/>
                  <a:pt x="1333289" y="152316"/>
                </a:cubicBezTo>
                <a:cubicBezTo>
                  <a:pt x="1356345" y="130131"/>
                  <a:pt x="1360136" y="125366"/>
                  <a:pt x="1360085" y="118296"/>
                </a:cubicBezTo>
                <a:cubicBezTo>
                  <a:pt x="1360085" y="101184"/>
                  <a:pt x="1335389" y="92935"/>
                  <a:pt x="1322530" y="105743"/>
                </a:cubicBezTo>
                <a:cubicBezTo>
                  <a:pt x="1319046" y="109227"/>
                  <a:pt x="1316228" y="113890"/>
                  <a:pt x="1316228" y="116093"/>
                </a:cubicBezTo>
                <a:cubicBezTo>
                  <a:pt x="1316228" y="120448"/>
                  <a:pt x="1311719" y="121216"/>
                  <a:pt x="1306237" y="117784"/>
                </a:cubicBezTo>
                <a:cubicBezTo>
                  <a:pt x="1302138" y="115170"/>
                  <a:pt x="1304341" y="105794"/>
                  <a:pt x="1310746" y="98519"/>
                </a:cubicBezTo>
                <a:cubicBezTo>
                  <a:pt x="1332366" y="73927"/>
                  <a:pt x="1376326" y="89604"/>
                  <a:pt x="1372227" y="120448"/>
                </a:cubicBezTo>
                <a:cubicBezTo>
                  <a:pt x="1370434" y="133410"/>
                  <a:pt x="1361929" y="144477"/>
                  <a:pt x="1339386" y="163024"/>
                </a:cubicBezTo>
                <a:cubicBezTo>
                  <a:pt x="1329497" y="171170"/>
                  <a:pt x="1321351" y="178753"/>
                  <a:pt x="1321351" y="179931"/>
                </a:cubicBezTo>
                <a:cubicBezTo>
                  <a:pt x="1321351" y="181058"/>
                  <a:pt x="1332982" y="181980"/>
                  <a:pt x="1347173" y="181980"/>
                </a:cubicBezTo>
                <a:cubicBezTo>
                  <a:pt x="1372945" y="181980"/>
                  <a:pt x="1372945" y="181980"/>
                  <a:pt x="1372945" y="188436"/>
                </a:cubicBezTo>
                <a:lnTo>
                  <a:pt x="1372945" y="194840"/>
                </a:lnTo>
                <a:lnTo>
                  <a:pt x="1336824" y="194840"/>
                </a:lnTo>
                <a:cubicBezTo>
                  <a:pt x="1313000" y="194840"/>
                  <a:pt x="1300755" y="193918"/>
                  <a:pt x="1300755" y="192125"/>
                </a:cubicBezTo>
                <a:close/>
                <a:moveTo>
                  <a:pt x="1052318" y="149856"/>
                </a:moveTo>
                <a:cubicBezTo>
                  <a:pt x="1036077" y="144067"/>
                  <a:pt x="1027623" y="135511"/>
                  <a:pt x="1017581" y="114914"/>
                </a:cubicBezTo>
                <a:cubicBezTo>
                  <a:pt x="1011638" y="102618"/>
                  <a:pt x="1010664" y="97494"/>
                  <a:pt x="1010664" y="76232"/>
                </a:cubicBezTo>
                <a:cubicBezTo>
                  <a:pt x="1010664" y="49129"/>
                  <a:pt x="1015942" y="32888"/>
                  <a:pt x="1029416" y="18593"/>
                </a:cubicBezTo>
                <a:cubicBezTo>
                  <a:pt x="1044838" y="2403"/>
                  <a:pt x="1073427" y="-4975"/>
                  <a:pt x="1096636" y="1327"/>
                </a:cubicBezTo>
                <a:cubicBezTo>
                  <a:pt x="1110111" y="4965"/>
                  <a:pt x="1126301" y="19567"/>
                  <a:pt x="1131783" y="32888"/>
                </a:cubicBezTo>
                <a:lnTo>
                  <a:pt x="1135677" y="42469"/>
                </a:lnTo>
                <a:lnTo>
                  <a:pt x="1125993" y="45133"/>
                </a:lnTo>
                <a:cubicBezTo>
                  <a:pt x="1120665" y="46619"/>
                  <a:pt x="1116054" y="46977"/>
                  <a:pt x="1115695" y="45901"/>
                </a:cubicBezTo>
                <a:cubicBezTo>
                  <a:pt x="1113082" y="38267"/>
                  <a:pt x="1103399" y="26329"/>
                  <a:pt x="1096380" y="22026"/>
                </a:cubicBezTo>
                <a:cubicBezTo>
                  <a:pt x="1077731" y="10652"/>
                  <a:pt x="1049142" y="19464"/>
                  <a:pt x="1037665" y="40112"/>
                </a:cubicBezTo>
                <a:cubicBezTo>
                  <a:pt x="1032080" y="50256"/>
                  <a:pt x="1031261" y="54919"/>
                  <a:pt x="1031261" y="76232"/>
                </a:cubicBezTo>
                <a:cubicBezTo>
                  <a:pt x="1031261" y="97546"/>
                  <a:pt x="1032080" y="102208"/>
                  <a:pt x="1037665" y="112353"/>
                </a:cubicBezTo>
                <a:cubicBezTo>
                  <a:pt x="1046324" y="127826"/>
                  <a:pt x="1062258" y="136330"/>
                  <a:pt x="1079780" y="134793"/>
                </a:cubicBezTo>
                <a:cubicBezTo>
                  <a:pt x="1095304" y="133410"/>
                  <a:pt x="1104219" y="127057"/>
                  <a:pt x="1112467" y="111379"/>
                </a:cubicBezTo>
                <a:cubicBezTo>
                  <a:pt x="1118667" y="99647"/>
                  <a:pt x="1119282" y="99237"/>
                  <a:pt x="1127940" y="100825"/>
                </a:cubicBezTo>
                <a:cubicBezTo>
                  <a:pt x="1132910" y="101747"/>
                  <a:pt x="1137316" y="102823"/>
                  <a:pt x="1137777" y="103284"/>
                </a:cubicBezTo>
                <a:cubicBezTo>
                  <a:pt x="1140544" y="105948"/>
                  <a:pt x="1125635" y="131976"/>
                  <a:pt x="1117284" y="139097"/>
                </a:cubicBezTo>
                <a:cubicBezTo>
                  <a:pt x="1100786" y="153238"/>
                  <a:pt x="1074144" y="157644"/>
                  <a:pt x="1052318" y="149856"/>
                </a:cubicBezTo>
                <a:close/>
                <a:moveTo>
                  <a:pt x="1161499" y="76232"/>
                </a:moveTo>
                <a:lnTo>
                  <a:pt x="1161499" y="1430"/>
                </a:lnTo>
                <a:lnTo>
                  <a:pt x="1171797" y="1430"/>
                </a:lnTo>
                <a:lnTo>
                  <a:pt x="1182095" y="1430"/>
                </a:lnTo>
                <a:lnTo>
                  <a:pt x="1182095" y="32375"/>
                </a:lnTo>
                <a:lnTo>
                  <a:pt x="1182095" y="63321"/>
                </a:lnTo>
                <a:lnTo>
                  <a:pt x="1220778" y="63321"/>
                </a:lnTo>
                <a:lnTo>
                  <a:pt x="1259460" y="63321"/>
                </a:lnTo>
                <a:lnTo>
                  <a:pt x="1259460" y="32375"/>
                </a:lnTo>
                <a:lnTo>
                  <a:pt x="1259460" y="1430"/>
                </a:lnTo>
                <a:lnTo>
                  <a:pt x="1269809" y="1430"/>
                </a:lnTo>
                <a:lnTo>
                  <a:pt x="1280107" y="1430"/>
                </a:lnTo>
                <a:lnTo>
                  <a:pt x="1280107" y="76232"/>
                </a:lnTo>
                <a:lnTo>
                  <a:pt x="1280107" y="151035"/>
                </a:lnTo>
                <a:lnTo>
                  <a:pt x="1269809" y="151035"/>
                </a:lnTo>
                <a:lnTo>
                  <a:pt x="1259460" y="151035"/>
                </a:lnTo>
                <a:lnTo>
                  <a:pt x="1259460" y="116195"/>
                </a:lnTo>
                <a:lnTo>
                  <a:pt x="1259460" y="81407"/>
                </a:lnTo>
                <a:lnTo>
                  <a:pt x="1220778" y="81407"/>
                </a:lnTo>
                <a:lnTo>
                  <a:pt x="1182095" y="81407"/>
                </a:lnTo>
                <a:lnTo>
                  <a:pt x="1182095" y="116195"/>
                </a:lnTo>
                <a:lnTo>
                  <a:pt x="1182095" y="151035"/>
                </a:lnTo>
                <a:lnTo>
                  <a:pt x="1171797" y="151035"/>
                </a:lnTo>
                <a:lnTo>
                  <a:pt x="1161499" y="151035"/>
                </a:lnTo>
                <a:lnTo>
                  <a:pt x="1161499" y="76232"/>
                </a:lnTo>
                <a:close/>
              </a:path>
            </a:pathLst>
          </a:custGeom>
          <a:solidFill>
            <a:srgbClr val="000000"/>
          </a:solidFill>
          <a:ln w="5116" cap="flat">
            <a:noFill/>
            <a:prstDash val="solid"/>
            <a:miter/>
          </a:ln>
        </p:spPr>
        <p:txBody>
          <a:bodyPr rtlCol="0" anchor="ctr"/>
          <a:lstStyle/>
          <a:p>
            <a:endParaRPr lang="cs-CZ" sz="135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4AE17D9-2E11-4FAE-B708-F17F40292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747" y="2920446"/>
            <a:ext cx="5846192" cy="2635167"/>
          </a:xfrm>
          <a:prstGeom prst="rect">
            <a:avLst/>
          </a:prstGeom>
        </p:spPr>
      </p:pic>
      <p:pic>
        <p:nvPicPr>
          <p:cNvPr id="2052" name="Picture 4" descr="Doplněk stravy s obsahem přírodního železa nezpůsobuje žádné trávicí obtíže spojené s doplňováním železa do organismu">
            <a:extLst>
              <a:ext uri="{FF2B5EF4-FFF2-40B4-BE49-F238E27FC236}">
                <a16:creationId xmlns:a16="http://schemas.microsoft.com/office/drawing/2014/main" id="{A3C68CAB-0E5C-41C4-BFEA-393F95F1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11" y="1017602"/>
            <a:ext cx="2292878" cy="22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499D16FB-EC27-4A2D-BEE4-8D96181FEEB2}"/>
              </a:ext>
            </a:extLst>
          </p:cNvPr>
          <p:cNvSpPr/>
          <p:nvPr/>
        </p:nvSpPr>
        <p:spPr>
          <a:xfrm>
            <a:off x="202458" y="6198248"/>
            <a:ext cx="5371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https://globifer.cz/fortifikovane-zelezo-zelezo-s-prirodnim-hemoglobinem/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A9063DB-BCDC-4040-9EB4-D09FECB70134}"/>
              </a:ext>
            </a:extLst>
          </p:cNvPr>
          <p:cNvSpPr/>
          <p:nvPr/>
        </p:nvSpPr>
        <p:spPr>
          <a:xfrm>
            <a:off x="1953184" y="4448083"/>
            <a:ext cx="139910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350" dirty="0"/>
              <a:t>+   FeSO</a:t>
            </a:r>
            <a:r>
              <a:rPr lang="cs-CZ" sz="1350" baseline="-25000" dirty="0"/>
              <a:t>4</a:t>
            </a:r>
            <a:r>
              <a:rPr lang="cs-CZ" sz="1350" dirty="0"/>
              <a:t> . ? H</a:t>
            </a:r>
            <a:r>
              <a:rPr lang="cs-CZ" sz="1350" baseline="-25000" dirty="0"/>
              <a:t>2</a:t>
            </a:r>
            <a:r>
              <a:rPr lang="cs-CZ" sz="1350" dirty="0"/>
              <a:t>O</a:t>
            </a:r>
            <a:r>
              <a:rPr lang="cs-CZ" sz="1350" baseline="-25000" dirty="0"/>
              <a:t> </a:t>
            </a:r>
            <a:endParaRPr lang="cs-CZ" sz="135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8D322AD-A2F0-45EE-9D1D-ABCA6BE618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020" y="505475"/>
            <a:ext cx="5041646" cy="22616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3D19F24C-44AF-48CD-A726-4F01AECC0E99}"/>
                  </a:ext>
                </a:extLst>
              </p14:cNvPr>
              <p14:cNvContentPartPr/>
              <p14:nvPr/>
            </p14:nvContentPartPr>
            <p14:xfrm>
              <a:off x="4201211" y="2094870"/>
              <a:ext cx="2514240" cy="5427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3D19F24C-44AF-48CD-A726-4F01AECC0E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5211" y="2022989"/>
                <a:ext cx="2585880" cy="197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006DBDE7-AA94-4CE0-B0F3-748DB4FCDAC8}"/>
                  </a:ext>
                </a:extLst>
              </p14:cNvPr>
              <p14:cNvContentPartPr/>
              <p14:nvPr/>
            </p14:nvContentPartPr>
            <p14:xfrm>
              <a:off x="4167731" y="2241210"/>
              <a:ext cx="1293030" cy="145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006DBDE7-AA94-4CE0-B0F3-748DB4FCDAC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1744" y="2170088"/>
                <a:ext cx="1364645" cy="15646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bdélník 4">
            <a:extLst>
              <a:ext uri="{FF2B5EF4-FFF2-40B4-BE49-F238E27FC236}">
                <a16:creationId xmlns:a16="http://schemas.microsoft.com/office/drawing/2014/main" id="{BD76F8B0-F83F-41C6-8B96-415897F94B4F}"/>
              </a:ext>
            </a:extLst>
          </p:cNvPr>
          <p:cNvSpPr/>
          <p:nvPr/>
        </p:nvSpPr>
        <p:spPr>
          <a:xfrm>
            <a:off x="2017326" y="5161349"/>
            <a:ext cx="40895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b="1" dirty="0"/>
              <a:t>Minerální železo – síran železnatý </a:t>
            </a:r>
            <a:r>
              <a:rPr lang="cs-CZ" sz="1350" b="1" dirty="0" err="1"/>
              <a:t>heptahydrát</a:t>
            </a:r>
            <a:r>
              <a:rPr lang="cs-CZ" sz="1350" b="1" dirty="0"/>
              <a:t> je velmi dobře rozpustný síran železnatý zároveň má referenční hodnotu </a:t>
            </a:r>
            <a:r>
              <a:rPr lang="cs-CZ" sz="1350" b="1" dirty="0" err="1"/>
              <a:t>biodostupnosti</a:t>
            </a:r>
            <a:r>
              <a:rPr lang="cs-CZ" sz="1350" b="1" dirty="0"/>
              <a:t> = 100 %</a:t>
            </a:r>
          </a:p>
        </p:txBody>
      </p:sp>
    </p:spTree>
    <p:extLst>
      <p:ext uri="{BB962C8B-B14F-4D97-AF65-F5344CB8AC3E}">
        <p14:creationId xmlns:p14="http://schemas.microsoft.com/office/powerpoint/2010/main" val="40655215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18968FB-EBF8-4A87-89CF-88E4D79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14" y="3702390"/>
            <a:ext cx="8353232" cy="29530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EE5A73-0C48-4C05-8821-CF4E50A5E3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5828" y="266653"/>
            <a:ext cx="3843983" cy="3280123"/>
          </a:xfrm>
          <a:prstGeom prst="rect">
            <a:avLst/>
          </a:prstGeom>
        </p:spPr>
      </p:pic>
      <p:pic>
        <p:nvPicPr>
          <p:cNvPr id="2056" name="Picture 8" descr="VitasLife 100% přírodní Železo 14 mg + Vitamín C 80 mg">
            <a:extLst>
              <a:ext uri="{FF2B5EF4-FFF2-40B4-BE49-F238E27FC236}">
                <a16:creationId xmlns:a16="http://schemas.microsoft.com/office/drawing/2014/main" id="{44F10F3A-F76D-40BD-8D9F-359881058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08" t="5324" r="23952" b="8187"/>
          <a:stretch/>
        </p:blipFill>
        <p:spPr bwMode="auto">
          <a:xfrm>
            <a:off x="157370" y="757711"/>
            <a:ext cx="2435291" cy="41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29DD91B-C1FA-4485-B299-EFEDE3F5C81E}"/>
              </a:ext>
            </a:extLst>
          </p:cNvPr>
          <p:cNvSpPr/>
          <p:nvPr/>
        </p:nvSpPr>
        <p:spPr>
          <a:xfrm>
            <a:off x="4329043" y="6595587"/>
            <a:ext cx="4814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https://vitaslife.cz/product/vitaslife-100-prirodni-zelezo-vitamin-c/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D5FF6217-5E93-468B-8A2E-9392F6C871EE}"/>
                  </a:ext>
                </a:extLst>
              </p14:cNvPr>
              <p14:cNvContentPartPr/>
              <p14:nvPr/>
            </p14:nvContentPartPr>
            <p14:xfrm>
              <a:off x="2658883" y="2557424"/>
              <a:ext cx="2022570" cy="2862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D5FF6217-5E93-468B-8A2E-9392F6C871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22881" y="2484968"/>
                <a:ext cx="2094213" cy="173169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bdélník 1">
            <a:extLst>
              <a:ext uri="{FF2B5EF4-FFF2-40B4-BE49-F238E27FC236}">
                <a16:creationId xmlns:a16="http://schemas.microsoft.com/office/drawing/2014/main" id="{4AF94E24-1877-40F7-B04B-9F4A33A323E4}"/>
              </a:ext>
            </a:extLst>
          </p:cNvPr>
          <p:cNvSpPr/>
          <p:nvPr/>
        </p:nvSpPr>
        <p:spPr>
          <a:xfrm>
            <a:off x="131343" y="5431249"/>
            <a:ext cx="30562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dirty="0"/>
              <a:t>Extrakt z </a:t>
            </a:r>
            <a:r>
              <a:rPr lang="cs-CZ" sz="1350" dirty="0" err="1"/>
              <a:t>Curry</a:t>
            </a:r>
            <a:r>
              <a:rPr lang="cs-CZ" sz="1350" dirty="0"/>
              <a:t> (</a:t>
            </a:r>
            <a:r>
              <a:rPr lang="cs-CZ" sz="1350" i="1" dirty="0" err="1"/>
              <a:t>Murraya</a:t>
            </a:r>
            <a:r>
              <a:rPr lang="cs-CZ" sz="1350" i="1" dirty="0"/>
              <a:t> </a:t>
            </a:r>
            <a:r>
              <a:rPr lang="cs-CZ" sz="1350" i="1" dirty="0" err="1"/>
              <a:t>koenigii</a:t>
            </a:r>
            <a:r>
              <a:rPr lang="cs-CZ" sz="1350" dirty="0"/>
              <a:t>) </a:t>
            </a:r>
          </a:p>
          <a:p>
            <a:r>
              <a:rPr lang="cs-CZ" sz="1350" dirty="0"/>
              <a:t>Evropský patent EP 229833011</a:t>
            </a:r>
          </a:p>
        </p:txBody>
      </p:sp>
      <p:pic>
        <p:nvPicPr>
          <p:cNvPr id="10244" name="Picture 4" descr="Karapincha (Curry Leaves) – Saaraketha Lifestyle Shop">
            <a:extLst>
              <a:ext uri="{FF2B5EF4-FFF2-40B4-BE49-F238E27FC236}">
                <a16:creationId xmlns:a16="http://schemas.microsoft.com/office/drawing/2014/main" id="{E84BB4D2-B3B7-45B9-A9CC-10A6F2447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372977">
            <a:off x="6285939" y="963373"/>
            <a:ext cx="2705301" cy="27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0740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82D28FE-776E-4735-9C70-D83E5A2FA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886" y="570380"/>
            <a:ext cx="2969264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758976-02B0-4B64-9BD6-0675B5270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0" y="3367439"/>
            <a:ext cx="6697048" cy="25690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C4458A-608C-455A-B596-C0E88AB1CA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5112" y="819510"/>
            <a:ext cx="4618889" cy="40659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9EE84552-F5B5-4C62-B526-081B2542B660}"/>
                  </a:ext>
                </a:extLst>
              </p14:cNvPr>
              <p14:cNvContentPartPr/>
              <p14:nvPr/>
            </p14:nvContentPartPr>
            <p14:xfrm>
              <a:off x="5742990" y="5013812"/>
              <a:ext cx="246240" cy="6858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9EE84552-F5B5-4C62-B526-081B2542B6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8990" y="4906095"/>
                <a:ext cx="353880" cy="2836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357D82AE-7E03-416C-BE9A-F92BC6C1C2AF}"/>
                  </a:ext>
                </a:extLst>
              </p14:cNvPr>
              <p14:cNvContentPartPr/>
              <p14:nvPr/>
            </p14:nvContentPartPr>
            <p14:xfrm>
              <a:off x="646574" y="5153380"/>
              <a:ext cx="2306070" cy="4347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357D82AE-7E03-416C-BE9A-F92BC6C1C2A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2576" y="5045603"/>
                <a:ext cx="2413706" cy="258664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Obdélník 13">
            <a:extLst>
              <a:ext uri="{FF2B5EF4-FFF2-40B4-BE49-F238E27FC236}">
                <a16:creationId xmlns:a16="http://schemas.microsoft.com/office/drawing/2014/main" id="{45622AC4-B81C-4681-8E57-2B05232C3051}"/>
              </a:ext>
            </a:extLst>
          </p:cNvPr>
          <p:cNvSpPr/>
          <p:nvPr/>
        </p:nvSpPr>
        <p:spPr>
          <a:xfrm>
            <a:off x="5000347" y="5659511"/>
            <a:ext cx="41436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https://www.barnys.cz/cs/vyhodna-nabidka/41-novoferrin.html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8372CF7B-29A5-49FB-956B-B7B76BE1A046}"/>
                  </a:ext>
                </a:extLst>
              </p14:cNvPr>
              <p14:cNvContentPartPr/>
              <p14:nvPr/>
            </p14:nvContentPartPr>
            <p14:xfrm>
              <a:off x="4907261" y="2667810"/>
              <a:ext cx="1763370" cy="24057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8372CF7B-29A5-49FB-956B-B7B76BE1A04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71259" y="2595891"/>
                <a:ext cx="1835014" cy="384049"/>
              </a:xfrm>
              <a:prstGeom prst="rect">
                <a:avLst/>
              </a:prstGeom>
            </p:spPr>
          </p:pic>
        </mc:Fallback>
      </mc:AlternateContent>
      <p:pic>
        <p:nvPicPr>
          <p:cNvPr id="12290" name="Picture 2" descr="CAS Č. 10058-44-3 Ferric Pyrofosfát">
            <a:extLst>
              <a:ext uri="{FF2B5EF4-FFF2-40B4-BE49-F238E27FC236}">
                <a16:creationId xmlns:a16="http://schemas.microsoft.com/office/drawing/2014/main" id="{FD4DDD14-BF0D-4A54-AF91-D11682D2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396" y="3798775"/>
            <a:ext cx="1968366" cy="124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359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A33C60F-4FFE-4162-B30A-0FDC7C6869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690" y="3025353"/>
            <a:ext cx="4481310" cy="29271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F96C4E3-572B-4907-81FA-AB5D19A8E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08" y="1017220"/>
            <a:ext cx="4467568" cy="3977386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8320DDE-E234-433B-A571-5CE5EC94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253" y="456206"/>
            <a:ext cx="2979381" cy="235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84B0466F-D921-4348-85F1-49B5E6D1E1E2}"/>
                  </a:ext>
                </a:extLst>
              </p14:cNvPr>
              <p14:cNvContentPartPr/>
              <p14:nvPr/>
            </p14:nvContentPartPr>
            <p14:xfrm>
              <a:off x="668253" y="4550110"/>
              <a:ext cx="2964060" cy="151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84B0466F-D921-4348-85F1-49B5E6D1E1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2255" y="4478110"/>
                <a:ext cx="3035696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bdélník 9">
            <a:extLst>
              <a:ext uri="{FF2B5EF4-FFF2-40B4-BE49-F238E27FC236}">
                <a16:creationId xmlns:a16="http://schemas.microsoft.com/office/drawing/2014/main" id="{78B39312-23F2-42B1-8BE1-834561086D69}"/>
              </a:ext>
            </a:extLst>
          </p:cNvPr>
          <p:cNvSpPr/>
          <p:nvPr/>
        </p:nvSpPr>
        <p:spPr>
          <a:xfrm>
            <a:off x="369232" y="5675527"/>
            <a:ext cx="3938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https://www.generica-bohemia.cz/produkt/ferrigen-cps-30/</a:t>
            </a:r>
          </a:p>
        </p:txBody>
      </p:sp>
    </p:spTree>
    <p:extLst>
      <p:ext uri="{BB962C8B-B14F-4D97-AF65-F5344CB8AC3E}">
        <p14:creationId xmlns:p14="http://schemas.microsoft.com/office/powerpoint/2010/main" val="15275319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4DAD39ED-9E1F-4390-8FB4-A71E17839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85134"/>
            <a:ext cx="1647090" cy="38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B012F5-6D17-48E7-B8E8-07790ABC8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562" y="1285134"/>
            <a:ext cx="3778897" cy="338316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25F468E-067D-4E77-84A1-3608EAEA46C0}"/>
              </a:ext>
            </a:extLst>
          </p:cNvPr>
          <p:cNvSpPr/>
          <p:nvPr/>
        </p:nvSpPr>
        <p:spPr>
          <a:xfrm>
            <a:off x="293914" y="5626885"/>
            <a:ext cx="49895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https://www.vitar.cz/znacky/revital/sumive-tablety/revital-ferrodyn/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0F8E2C0-0E92-48AF-BC1F-703F82F6FF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459" y="979252"/>
            <a:ext cx="3718248" cy="48994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FB82CD76-202E-4857-84AD-FC2F8CABBB98}"/>
                  </a:ext>
                </a:extLst>
              </p14:cNvPr>
              <p14:cNvContentPartPr/>
              <p14:nvPr/>
            </p14:nvContentPartPr>
            <p14:xfrm>
              <a:off x="5864053" y="5306294"/>
              <a:ext cx="965250" cy="156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FB82CD76-202E-4857-84AD-FC2F8CABBB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8063" y="5235112"/>
                <a:ext cx="1036870" cy="157668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73618958-79AA-4751-B679-687F33142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583" y="3274464"/>
            <a:ext cx="1647090" cy="8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609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640C995-BFB8-419A-AD3F-1B356A70D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0654" y="3589953"/>
            <a:ext cx="7209260" cy="2319823"/>
          </a:xfrm>
          <a:prstGeom prst="rect">
            <a:avLst/>
          </a:prstGeom>
        </p:spPr>
      </p:pic>
      <p:pic>
        <p:nvPicPr>
          <p:cNvPr id="17" name="Picture 12" descr="undefined undefined">
            <a:extLst>
              <a:ext uri="{FF2B5EF4-FFF2-40B4-BE49-F238E27FC236}">
                <a16:creationId xmlns:a16="http://schemas.microsoft.com/office/drawing/2014/main" id="{504784BE-F225-43D7-B225-17DDB1BF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75" y="1655760"/>
            <a:ext cx="1772261" cy="38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F06A75B-EAD8-4814-9E76-670080F841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419" y="1373603"/>
            <a:ext cx="7217522" cy="258850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DB6B95A-18E5-4B76-BBD7-2A62ADDC7298}"/>
              </a:ext>
            </a:extLst>
          </p:cNvPr>
          <p:cNvSpPr/>
          <p:nvPr/>
        </p:nvSpPr>
        <p:spPr>
          <a:xfrm>
            <a:off x="6245833" y="286398"/>
            <a:ext cx="2993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https://floradix-zelezo.cz/floradix-zelezo-plus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EFECB490-8909-4AA4-8ECB-A70121243DA7}"/>
                  </a:ext>
                </a:extLst>
              </p14:cNvPr>
              <p14:cNvContentPartPr/>
              <p14:nvPr/>
            </p14:nvContentPartPr>
            <p14:xfrm>
              <a:off x="4380403" y="1528454"/>
              <a:ext cx="2532870" cy="5643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EFECB490-8909-4AA4-8ECB-A70121243D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4404" y="1456569"/>
                <a:ext cx="2604507" cy="199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E1292CBC-FEB5-435A-BA3E-F459C2C92D9F}"/>
                  </a:ext>
                </a:extLst>
              </p14:cNvPr>
              <p14:cNvContentPartPr/>
              <p14:nvPr/>
            </p14:nvContentPartPr>
            <p14:xfrm>
              <a:off x="2035993" y="4796804"/>
              <a:ext cx="1375110" cy="4941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E1292CBC-FEB5-435A-BA3E-F459C2C92D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99995" y="4725195"/>
                <a:ext cx="1446745" cy="19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F9D2C6B0-3601-4ABA-810A-EDEAFA81145E}"/>
                  </a:ext>
                </a:extLst>
              </p14:cNvPr>
              <p14:cNvContentPartPr/>
              <p14:nvPr/>
            </p14:nvContentPartPr>
            <p14:xfrm>
              <a:off x="4961173" y="1556804"/>
              <a:ext cx="270" cy="27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F9D2C6B0-3601-4ABA-810A-EDEAFA8114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34173" y="1502804"/>
                <a:ext cx="5400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953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9A381B-7F25-4145-AB3A-8CF22E8B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7"/>
            <a:ext cx="8432223" cy="900148"/>
          </a:xfrm>
        </p:spPr>
        <p:txBody>
          <a:bodyPr>
            <a:normAutofit/>
          </a:bodyPr>
          <a:lstStyle/>
          <a:p>
            <a:r>
              <a:rPr lang="cs-CZ" sz="3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Přidávání vitaminů a minerálních látek</a:t>
            </a:r>
            <a:endParaRPr lang="cs-CZ" sz="3600" b="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5569F2-9678-49B0-A808-97A569AE7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1D19980C-8D1B-4C88-8765-5C009A25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4313"/>
            <a:ext cx="9144000" cy="1552575"/>
          </a:xfrm>
          <a:prstGeom prst="rect">
            <a:avLst/>
          </a:prstGeom>
          <a:noFill/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64B4A042-10CF-4D19-B696-3B93C661E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3206750"/>
            <a:ext cx="4895850" cy="887413"/>
          </a:xfrm>
          <a:prstGeom prst="rect">
            <a:avLst/>
          </a:prstGeom>
          <a:noFill/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96BCFD08-0035-48BC-A20F-44989023C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6165850"/>
            <a:ext cx="42497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F4BF71AC-CFD0-404D-8136-7AEB20D1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6308725"/>
            <a:ext cx="43211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C045C82-1169-4DEF-A6B9-A0C5B1785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" y="6490141"/>
            <a:ext cx="1121829" cy="367859"/>
          </a:xfrm>
          <a:prstGeom prst="rect">
            <a:avLst/>
          </a:prstGeom>
        </p:spPr>
      </p:pic>
      <p:sp>
        <p:nvSpPr>
          <p:cNvPr id="9" name="Zástupný symbol pro obsah 1">
            <a:extLst>
              <a:ext uri="{FF2B5EF4-FFF2-40B4-BE49-F238E27FC236}">
                <a16:creationId xmlns:a16="http://schemas.microsoft.com/office/drawing/2014/main" id="{EE5538F0-39D7-4B3F-8871-85CF23F2E68D}"/>
              </a:ext>
            </a:extLst>
          </p:cNvPr>
          <p:cNvSpPr txBox="1">
            <a:spLocks/>
          </p:cNvSpPr>
          <p:nvPr/>
        </p:nvSpPr>
        <p:spPr>
          <a:xfrm>
            <a:off x="395536" y="4121150"/>
            <a:ext cx="8360537" cy="2368991"/>
          </a:xfrm>
          <a:prstGeom prst="rect">
            <a:avLst/>
          </a:prstGeom>
          <a:solidFill>
            <a:srgbClr val="FEFFE7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1500" dirty="0"/>
              <a:t>Vitaminy a minerální látky se nesmějí přidávat do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500" dirty="0"/>
              <a:t>a) nezpracovaných potravin, například ovoce, zeleniny, masa, drůbeže a ryb;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500" dirty="0"/>
              <a:t>b) nápojů obsahujících více než 1,2 % </a:t>
            </a:r>
            <a:r>
              <a:rPr lang="cs-CZ" sz="1500" dirty="0" err="1"/>
              <a:t>obj</a:t>
            </a:r>
            <a:r>
              <a:rPr lang="cs-CZ" sz="1500" dirty="0"/>
              <a:t>. alkoholu,….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500" dirty="0"/>
              <a:t>2. Označování, obchodní úprava a reklama u potravin, do nichž byly přidány vitaminy a minerální látky, nesmějí uvádět v omyl ani klamat spotřebitele ohledně výživové hodnoty potraviny, která by mohla být důsledkem přidání těchto živin.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500" dirty="0"/>
              <a:t>3. Výživové označování výrobků, do kterých byly přidány vitaminy a minerální látky a na něž se vztahuje toto nařízení, je povinné….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B217001-BD03-49C6-8233-FF39B6526361}"/>
              </a:ext>
            </a:extLst>
          </p:cNvPr>
          <p:cNvSpPr/>
          <p:nvPr/>
        </p:nvSpPr>
        <p:spPr>
          <a:xfrm flipH="1">
            <a:off x="6457309" y="1101488"/>
            <a:ext cx="3028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Calibri Light"/>
                <a:ea typeface="+mj-ea"/>
                <a:cs typeface="+mj-cs"/>
                <a:sym typeface="Wingdings" pitchFamily="2" charset="2"/>
              </a:rPr>
              <a:t>Nařízení 1925/2006/ES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52336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FB7D262-5CF6-40D7-8BF9-3D551236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3" y="3188597"/>
            <a:ext cx="4039322" cy="2722206"/>
          </a:xfrm>
          <a:prstGeom prst="rect">
            <a:avLst/>
          </a:prstGeom>
        </p:spPr>
      </p:pic>
      <p:pic>
        <p:nvPicPr>
          <p:cNvPr id="2062" name="Picture 14" descr="undefined undefined">
            <a:extLst>
              <a:ext uri="{FF2B5EF4-FFF2-40B4-BE49-F238E27FC236}">
                <a16:creationId xmlns:a16="http://schemas.microsoft.com/office/drawing/2014/main" id="{400022F5-055F-4394-B1A4-EF13A218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716" y="947198"/>
            <a:ext cx="2191194" cy="36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B45BB67-C23F-41FD-A019-B5683A42A0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551" y="947198"/>
            <a:ext cx="4342567" cy="4306816"/>
          </a:xfrm>
          <a:prstGeom prst="rect">
            <a:avLst/>
          </a:prstGeom>
        </p:spPr>
      </p:pic>
      <p:pic>
        <p:nvPicPr>
          <p:cNvPr id="6146" name="Picture 2" descr="Strukturní vzorec">
            <a:extLst>
              <a:ext uri="{FF2B5EF4-FFF2-40B4-BE49-F238E27FC236}">
                <a16:creationId xmlns:a16="http://schemas.microsoft.com/office/drawing/2014/main" id="{0FACA238-429F-4B3F-A11C-CA2ADD32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2" y="1921312"/>
            <a:ext cx="2191194" cy="57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5047BBE7-69D6-46AF-935E-3437A064F0D6}"/>
                  </a:ext>
                </a:extLst>
              </p14:cNvPr>
              <p14:cNvContentPartPr/>
              <p14:nvPr/>
            </p14:nvContentPartPr>
            <p14:xfrm>
              <a:off x="4856413" y="1374014"/>
              <a:ext cx="2147850" cy="7074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5047BBE7-69D6-46AF-935E-3437A064F0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20418" y="1302197"/>
                <a:ext cx="2219481" cy="21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848CAAFF-0C76-4DA4-8EAD-EC5514F096CF}"/>
                  </a:ext>
                </a:extLst>
              </p14:cNvPr>
              <p14:cNvContentPartPr/>
              <p14:nvPr/>
            </p14:nvContentPartPr>
            <p14:xfrm>
              <a:off x="6986713" y="1374824"/>
              <a:ext cx="11340" cy="297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848CAAFF-0C76-4DA4-8EAD-EC5514F096C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51275" y="1308824"/>
                <a:ext cx="81861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87B671F6-71FA-47B5-8E9B-48DF418929E4}"/>
                  </a:ext>
                </a:extLst>
              </p14:cNvPr>
              <p14:cNvContentPartPr/>
              <p14:nvPr/>
            </p14:nvContentPartPr>
            <p14:xfrm>
              <a:off x="7214863" y="4103174"/>
              <a:ext cx="1340280" cy="291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87B671F6-71FA-47B5-8E9B-48DF418929E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78863" y="4031174"/>
                <a:ext cx="1411920" cy="1728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Obdélník 21">
            <a:extLst>
              <a:ext uri="{FF2B5EF4-FFF2-40B4-BE49-F238E27FC236}">
                <a16:creationId xmlns:a16="http://schemas.microsoft.com/office/drawing/2014/main" id="{F8F69BF9-EBA5-4DCC-B308-7F2F7EFBEE48}"/>
              </a:ext>
            </a:extLst>
          </p:cNvPr>
          <p:cNvSpPr/>
          <p:nvPr/>
        </p:nvSpPr>
        <p:spPr>
          <a:xfrm>
            <a:off x="4823260" y="5680233"/>
            <a:ext cx="4435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https://www.dm.cz/mivolis-tablety-zelezo-p4058172323270.html</a:t>
            </a:r>
          </a:p>
        </p:txBody>
      </p:sp>
    </p:spTree>
    <p:extLst>
      <p:ext uri="{BB962C8B-B14F-4D97-AF65-F5344CB8AC3E}">
        <p14:creationId xmlns:p14="http://schemas.microsoft.com/office/powerpoint/2010/main" val="30384401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312AD78-2730-4ABC-9B9D-BC4360A54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53" y="1717140"/>
            <a:ext cx="1703005" cy="312808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12ABC36-2E4F-4BBA-820F-E65EEC45F6C3}"/>
              </a:ext>
            </a:extLst>
          </p:cNvPr>
          <p:cNvSpPr/>
          <p:nvPr/>
        </p:nvSpPr>
        <p:spPr>
          <a:xfrm>
            <a:off x="0" y="5743336"/>
            <a:ext cx="63774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https://www.pharmaactiv.com/imunitni-system/koloidni-tekute-zelezo-vitamin-c-300ml/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EF0B7E63-DF24-4BC7-8CF2-EBCB3D182A14}"/>
              </a:ext>
            </a:extLst>
          </p:cNvPr>
          <p:cNvGrpSpPr/>
          <p:nvPr/>
        </p:nvGrpSpPr>
        <p:grpSpPr>
          <a:xfrm>
            <a:off x="1920011" y="1593086"/>
            <a:ext cx="7150676" cy="3671828"/>
            <a:chOff x="2661199" y="1087491"/>
            <a:chExt cx="9371192" cy="4645905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37A30203-A29A-4471-9889-BF90ABA79ABB}"/>
                </a:ext>
              </a:extLst>
            </p:cNvPr>
            <p:cNvGrpSpPr/>
            <p:nvPr/>
          </p:nvGrpSpPr>
          <p:grpSpPr>
            <a:xfrm>
              <a:off x="2661199" y="1087491"/>
              <a:ext cx="9371192" cy="4645905"/>
              <a:chOff x="2661199" y="1087491"/>
              <a:chExt cx="9371192" cy="4645905"/>
            </a:xfrm>
          </p:grpSpPr>
          <p:pic>
            <p:nvPicPr>
              <p:cNvPr id="3" name="Obrázek 2">
                <a:extLst>
                  <a:ext uri="{FF2B5EF4-FFF2-40B4-BE49-F238E27FC236}">
                    <a16:creationId xmlns:a16="http://schemas.microsoft.com/office/drawing/2014/main" id="{7C13E2E4-5038-4247-AC80-107CF49093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85433" y="1087491"/>
                <a:ext cx="9346958" cy="2296609"/>
              </a:xfrm>
              <a:prstGeom prst="rect">
                <a:avLst/>
              </a:prstGeom>
            </p:spPr>
          </p:pic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A059D80C-160C-42AD-BCFD-8D10B52E38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61199" y="3584700"/>
                <a:ext cx="9352530" cy="214869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9064F38B-EDE8-4D7D-A32B-96AF66BCEFF9}"/>
                    </a:ext>
                  </a:extLst>
                </p14:cNvPr>
                <p14:cNvContentPartPr/>
                <p14:nvPr/>
              </p14:nvContentPartPr>
              <p14:xfrm>
                <a:off x="6371408" y="5145134"/>
                <a:ext cx="1557000" cy="5724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9064F38B-EDE8-4D7D-A32B-96AF66BCEFF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36375" y="5076583"/>
                  <a:ext cx="1627419" cy="1939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90C55E78-E3F2-472D-8202-2EFE643F16D9}"/>
                    </a:ext>
                  </a:extLst>
                </p14:cNvPr>
                <p14:cNvContentPartPr/>
                <p14:nvPr/>
              </p14:nvContentPartPr>
              <p14:xfrm>
                <a:off x="9096248" y="3893774"/>
                <a:ext cx="2682720" cy="2952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90C55E78-E3F2-472D-8202-2EFE643F16D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60865" y="3825123"/>
                  <a:ext cx="2753132" cy="16647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Obdélník 16">
            <a:extLst>
              <a:ext uri="{FF2B5EF4-FFF2-40B4-BE49-F238E27FC236}">
                <a16:creationId xmlns:a16="http://schemas.microsoft.com/office/drawing/2014/main" id="{2BAD07C1-C82B-4073-98F7-57848A9FD815}"/>
              </a:ext>
            </a:extLst>
          </p:cNvPr>
          <p:cNvSpPr/>
          <p:nvPr/>
        </p:nvSpPr>
        <p:spPr>
          <a:xfrm>
            <a:off x="7242507" y="2136133"/>
            <a:ext cx="12225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2700" dirty="0"/>
              <a:t>FeSO</a:t>
            </a:r>
            <a:r>
              <a:rPr lang="cs-CZ" sz="2700" baseline="-25000" dirty="0"/>
              <a:t>4</a:t>
            </a:r>
            <a:endParaRPr lang="cs-CZ" sz="2700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33E271E-E071-4819-948E-1E8AD9D735A9}"/>
              </a:ext>
            </a:extLst>
          </p:cNvPr>
          <p:cNvSpPr/>
          <p:nvPr/>
        </p:nvSpPr>
        <p:spPr>
          <a:xfrm>
            <a:off x="7483876" y="1213969"/>
            <a:ext cx="1498107" cy="342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6447514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49" y="235527"/>
            <a:ext cx="8229600" cy="1125538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Zinek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218" y="1385887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4000" dirty="0"/>
              <a:t>Jako Zn</a:t>
            </a:r>
            <a:r>
              <a:rPr lang="cs-CZ" altLang="cs-CZ" sz="4000" baseline="30000" dirty="0"/>
              <a:t>2+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600" b="1" dirty="0">
                <a:solidFill>
                  <a:srgbClr val="FF3300"/>
                </a:solidFill>
              </a:rPr>
              <a:t>Potřeba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cs-CZ" sz="3600" dirty="0">
                <a:cs typeface="Arial" panose="020B0604020202020204" pitchFamily="34" charset="0"/>
              </a:rPr>
              <a:t>~</a:t>
            </a:r>
            <a:r>
              <a:rPr lang="cs-CZ" altLang="cs-CZ" sz="3600" dirty="0">
                <a:cs typeface="Arial" panose="020B0604020202020204" pitchFamily="34" charset="0"/>
              </a:rPr>
              <a:t> 10 mg / den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b="1" dirty="0"/>
              <a:t>D</a:t>
            </a:r>
            <a:r>
              <a:rPr lang="cs-CZ" altLang="cs-CZ" b="1" dirty="0"/>
              <a:t>DD</a:t>
            </a:r>
            <a:r>
              <a:rPr lang="en-GB" altLang="cs-CZ" dirty="0"/>
              <a:t> pro </a:t>
            </a:r>
            <a:r>
              <a:rPr lang="en-GB" altLang="cs-CZ" dirty="0" err="1"/>
              <a:t>dospělé</a:t>
            </a:r>
            <a:r>
              <a:rPr lang="en-GB" altLang="cs-CZ" dirty="0"/>
              <a:t> je</a:t>
            </a:r>
            <a:r>
              <a:rPr lang="en-GB" altLang="cs-CZ" b="1" dirty="0"/>
              <a:t> 10 mg/den</a:t>
            </a:r>
            <a:endParaRPr lang="cs-CZ" altLang="cs-CZ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</a:t>
            </a:r>
            <a:r>
              <a:rPr lang="en-GB" altLang="cs-CZ" dirty="0"/>
              <a:t> </a:t>
            </a:r>
            <a:r>
              <a:rPr lang="en-GB" altLang="cs-CZ" dirty="0" err="1"/>
              <a:t>lidském</a:t>
            </a:r>
            <a:r>
              <a:rPr lang="en-GB" altLang="cs-CZ" dirty="0"/>
              <a:t> </a:t>
            </a:r>
            <a:r>
              <a:rPr lang="en-GB" altLang="cs-CZ" dirty="0" err="1"/>
              <a:t>těle</a:t>
            </a:r>
            <a:r>
              <a:rPr lang="en-GB" altLang="cs-CZ" dirty="0"/>
              <a:t> v </a:t>
            </a:r>
            <a:r>
              <a:rPr lang="en-GB" altLang="cs-CZ" dirty="0" err="1"/>
              <a:t>poměrně</a:t>
            </a:r>
            <a:r>
              <a:rPr lang="en-GB" altLang="cs-CZ" dirty="0"/>
              <a:t> </a:t>
            </a:r>
            <a:r>
              <a:rPr lang="en-GB" altLang="cs-CZ" dirty="0" err="1"/>
              <a:t>značném</a:t>
            </a:r>
            <a:r>
              <a:rPr lang="en-GB" altLang="cs-CZ" dirty="0"/>
              <a:t> </a:t>
            </a:r>
            <a:r>
              <a:rPr lang="en-GB" altLang="cs-CZ" dirty="0" err="1"/>
              <a:t>množství</a:t>
            </a:r>
            <a:r>
              <a:rPr lang="en-GB" altLang="cs-CZ" dirty="0"/>
              <a:t> - </a:t>
            </a:r>
            <a:r>
              <a:rPr lang="en-GB" altLang="cs-CZ" dirty="0" err="1"/>
              <a:t>celkem</a:t>
            </a:r>
            <a:r>
              <a:rPr lang="en-GB" altLang="cs-CZ" dirty="0"/>
              <a:t> </a:t>
            </a:r>
            <a:r>
              <a:rPr lang="en-GB" altLang="cs-CZ" dirty="0" err="1"/>
              <a:t>asi</a:t>
            </a:r>
            <a:r>
              <a:rPr lang="en-GB" altLang="cs-CZ" b="1" dirty="0"/>
              <a:t> 1.5 - 2.5 g</a:t>
            </a:r>
            <a:endParaRPr lang="cs-CZ" altLang="cs-CZ" b="1" dirty="0"/>
          </a:p>
          <a:p>
            <a:pPr eaLnBrk="1" hangingPunct="1">
              <a:lnSpc>
                <a:spcPct val="90000"/>
              </a:lnSpc>
            </a:pPr>
            <a:r>
              <a:rPr lang="en-GB" altLang="cs-CZ" dirty="0" err="1"/>
              <a:t>Nejvíce</a:t>
            </a:r>
            <a:r>
              <a:rPr lang="en-GB" altLang="cs-CZ" dirty="0"/>
              <a:t> </a:t>
            </a:r>
            <a:r>
              <a:rPr lang="en-GB" altLang="cs-CZ" dirty="0" err="1"/>
              <a:t>obsažen</a:t>
            </a:r>
            <a:r>
              <a:rPr lang="en-GB" altLang="cs-CZ" dirty="0"/>
              <a:t> v </a:t>
            </a:r>
            <a:r>
              <a:rPr lang="en-GB" altLang="cs-CZ" dirty="0" err="1"/>
              <a:t>pojivových</a:t>
            </a:r>
            <a:r>
              <a:rPr lang="en-GB" altLang="cs-CZ" dirty="0"/>
              <a:t> </a:t>
            </a:r>
            <a:r>
              <a:rPr lang="en-GB" altLang="cs-CZ" dirty="0" err="1"/>
              <a:t>tkáních</a:t>
            </a:r>
            <a:r>
              <a:rPr lang="en-GB" altLang="cs-CZ" dirty="0"/>
              <a:t>, v </a:t>
            </a:r>
            <a:r>
              <a:rPr lang="en-GB" altLang="cs-CZ" dirty="0" err="1"/>
              <a:t>sítnici</a:t>
            </a:r>
            <a:r>
              <a:rPr lang="en-GB" altLang="cs-CZ" dirty="0"/>
              <a:t>, </a:t>
            </a:r>
            <a:r>
              <a:rPr lang="en-GB" altLang="cs-CZ" dirty="0" err="1"/>
              <a:t>rohovce</a:t>
            </a:r>
            <a:r>
              <a:rPr lang="en-GB" altLang="cs-CZ" dirty="0"/>
              <a:t>, </a:t>
            </a:r>
            <a:r>
              <a:rPr lang="en-GB" altLang="cs-CZ" dirty="0" err="1"/>
              <a:t>pankreatu</a:t>
            </a:r>
            <a:r>
              <a:rPr lang="en-GB" altLang="cs-CZ" dirty="0"/>
              <a:t> a </a:t>
            </a:r>
            <a:r>
              <a:rPr lang="en-GB" altLang="cs-CZ" dirty="0" err="1"/>
              <a:t>prostatě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cs-CZ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404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ZINEK</a:t>
            </a:r>
            <a:r>
              <a:rPr lang="cs-CZ" altLang="cs-CZ" b="1"/>
              <a:t> - funkce</a:t>
            </a:r>
            <a:endParaRPr lang="en-GB" alt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673" y="1268413"/>
            <a:ext cx="8562109" cy="5473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 err="1"/>
              <a:t>Kofaktor</a:t>
            </a:r>
            <a:r>
              <a:rPr lang="cs-CZ" altLang="cs-CZ" sz="2400" b="1" dirty="0"/>
              <a:t> některých </a:t>
            </a:r>
            <a:r>
              <a:rPr lang="cs-CZ" altLang="cs-CZ" sz="2400" b="1" dirty="0" err="1"/>
              <a:t>metaloenzymů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superoxiddismutasa</a:t>
            </a:r>
            <a:r>
              <a:rPr lang="cs-CZ" altLang="cs-CZ" sz="2400" b="1" dirty="0"/>
              <a:t> – O</a:t>
            </a:r>
            <a:r>
              <a:rPr lang="cs-CZ" altLang="cs-CZ" sz="2400" b="1" baseline="-25000" dirty="0"/>
              <a:t>2</a:t>
            </a:r>
            <a:r>
              <a:rPr lang="cs-CZ" altLang="cs-CZ" sz="2400" b="1" baseline="30000" dirty="0"/>
              <a:t>-</a:t>
            </a:r>
            <a:r>
              <a:rPr lang="cs-CZ" altLang="cs-CZ" sz="2400" b="1" dirty="0">
                <a:cs typeface="Arial" panose="020B0604020202020204" pitchFamily="34" charset="0"/>
              </a:rPr>
              <a:t>•  -  antioxidační efekt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S</a:t>
            </a:r>
            <a:r>
              <a:rPr lang="en-GB" altLang="cs-CZ" sz="2400" b="1" dirty="0" err="1"/>
              <a:t>oučást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více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než</a:t>
            </a:r>
            <a:r>
              <a:rPr lang="en-GB" altLang="cs-CZ" sz="2400" b="1" dirty="0"/>
              <a:t> 100 </a:t>
            </a:r>
            <a:r>
              <a:rPr lang="en-GB" altLang="cs-CZ" sz="2400" b="1" dirty="0" err="1"/>
              <a:t>enzymů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podílejících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energetickém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metabolismu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štěpení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bílkovin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syntéze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nukleových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kyselin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jiných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procesech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Metabolismus vitaminu A – stimulace uvolňování z jater – udržování stabilní hladiny v krevní plasmě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</a:t>
            </a:r>
            <a:r>
              <a:rPr lang="en-GB" altLang="cs-CZ" sz="2400" dirty="0" err="1"/>
              <a:t>odílí</a:t>
            </a:r>
            <a:r>
              <a:rPr lang="en-GB" altLang="cs-CZ" sz="2400" dirty="0"/>
              <a:t> </a:t>
            </a:r>
            <a:r>
              <a:rPr lang="cs-CZ" altLang="cs-CZ" sz="2400" dirty="0"/>
              <a:t>se </a:t>
            </a:r>
            <a:r>
              <a:rPr lang="en-GB" altLang="cs-CZ" sz="2400" dirty="0" err="1"/>
              <a:t>na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procesu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tvorby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inzulinu</a:t>
            </a:r>
            <a:r>
              <a:rPr lang="en-GB" altLang="cs-CZ" sz="2400" b="1" dirty="0"/>
              <a:t>,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vlastní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výkonnou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funkci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nemá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vliv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</a:t>
            </a:r>
            <a:r>
              <a:rPr lang="en-GB" altLang="cs-CZ" sz="2400" dirty="0" err="1"/>
              <a:t>ezbytný</a:t>
            </a:r>
            <a:r>
              <a:rPr lang="en-GB" altLang="cs-CZ" sz="2400" dirty="0"/>
              <a:t> pro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správný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vývoj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fungování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mužských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pohlavních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orgánů</a:t>
            </a:r>
            <a:r>
              <a:rPr lang="en-GB" altLang="cs-CZ" sz="2400" b="1" dirty="0"/>
              <a:t> - </a:t>
            </a:r>
            <a:r>
              <a:rPr lang="en-GB" altLang="cs-CZ" sz="2400" b="1" dirty="0" err="1"/>
              <a:t>spermatogenezi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tvorbu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testosteronu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Leidigových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buňkách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 err="1"/>
              <a:t>Příznivě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ovlivňuje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vývoj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tkání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proces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hojení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zranění</a:t>
            </a:r>
            <a:r>
              <a:rPr lang="en-GB" altLang="cs-CZ" sz="2400" dirty="0"/>
              <a:t>.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113778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0724" y="1365250"/>
            <a:ext cx="7870825" cy="5000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600" b="1" dirty="0">
                <a:solidFill>
                  <a:srgbClr val="FF3300"/>
                </a:solidFill>
              </a:rPr>
              <a:t>Zdroje v potravě</a:t>
            </a:r>
          </a:p>
          <a:p>
            <a:pPr eaLnBrk="1" hangingPunct="1"/>
            <a:r>
              <a:rPr lang="cs-CZ" altLang="cs-CZ" dirty="0"/>
              <a:t>Maso, játra, vejce, (mléko)</a:t>
            </a:r>
          </a:p>
          <a:p>
            <a:pPr eaLnBrk="1" hangingPunct="1"/>
            <a:r>
              <a:rPr lang="cs-CZ" altLang="cs-CZ" dirty="0"/>
              <a:t>Cereálie celozrnné – hlavně oves  x  </a:t>
            </a:r>
            <a:r>
              <a:rPr lang="cs-CZ" altLang="cs-CZ" dirty="0" err="1"/>
              <a:t>fytáty</a:t>
            </a:r>
            <a:endParaRPr lang="cs-CZ" altLang="cs-CZ" dirty="0"/>
          </a:p>
          <a:p>
            <a:pPr eaLnBrk="1" hangingPunct="1"/>
            <a:r>
              <a:rPr lang="cs-CZ" altLang="cs-CZ" b="1" dirty="0"/>
              <a:t>mořští korýši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sz="3600" b="1" dirty="0">
                <a:solidFill>
                  <a:schemeClr val="hlink"/>
                </a:solidFill>
              </a:rPr>
              <a:t>Resorpce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X  </a:t>
            </a:r>
            <a:r>
              <a:rPr lang="cs-CZ" altLang="cs-CZ" dirty="0" err="1"/>
              <a:t>fytáty</a:t>
            </a:r>
            <a:endParaRPr lang="cs-CZ" altLang="cs-CZ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8270800" cy="900148"/>
          </a:xfrm>
        </p:spPr>
        <p:txBody>
          <a:bodyPr/>
          <a:lstStyle/>
          <a:p>
            <a:pPr eaLnBrk="1" hangingPunct="1"/>
            <a:r>
              <a:rPr lang="en-GB" altLang="cs-CZ" b="1" dirty="0"/>
              <a:t>ZINEK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4916676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/>
              <a:t>ZINEK</a:t>
            </a:r>
            <a:r>
              <a:rPr lang="cs-CZ" altLang="cs-CZ" b="1" dirty="0"/>
              <a:t> -  nedostatek</a:t>
            </a:r>
            <a:endParaRPr lang="en-GB" altLang="cs-CZ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600" b="1"/>
              <a:t>Deficience</a:t>
            </a:r>
          </a:p>
          <a:p>
            <a:pPr eaLnBrk="1" hangingPunct="1"/>
            <a:r>
              <a:rPr lang="cs-CZ" altLang="cs-CZ"/>
              <a:t>Poruchy růstu</a:t>
            </a:r>
          </a:p>
          <a:p>
            <a:pPr eaLnBrk="1" hangingPunct="1"/>
            <a:r>
              <a:rPr lang="cs-CZ" altLang="cs-CZ"/>
              <a:t>Nízká resorpce fosforu</a:t>
            </a:r>
          </a:p>
          <a:p>
            <a:pPr eaLnBrk="1" hangingPunct="1"/>
            <a:r>
              <a:rPr lang="cs-CZ" altLang="cs-CZ"/>
              <a:t>R</a:t>
            </a:r>
            <a:r>
              <a:rPr lang="en-GB" altLang="cs-CZ"/>
              <a:t>etardac</a:t>
            </a:r>
            <a:r>
              <a:rPr lang="cs-CZ" altLang="cs-CZ"/>
              <a:t>e</a:t>
            </a:r>
            <a:r>
              <a:rPr lang="en-GB" altLang="cs-CZ"/>
              <a:t> růstu a vývoje a špatn</a:t>
            </a:r>
            <a:r>
              <a:rPr lang="cs-CZ" altLang="cs-CZ"/>
              <a:t>á</a:t>
            </a:r>
            <a:r>
              <a:rPr lang="en-GB" altLang="cs-CZ"/>
              <a:t> funkc</a:t>
            </a:r>
            <a:r>
              <a:rPr lang="cs-CZ" altLang="cs-CZ"/>
              <a:t>e</a:t>
            </a:r>
            <a:r>
              <a:rPr lang="en-GB" altLang="cs-CZ"/>
              <a:t> pohlavních orgánů. </a:t>
            </a:r>
            <a:r>
              <a:rPr lang="cs-CZ" altLang="cs-CZ"/>
              <a:t>P</a:t>
            </a:r>
            <a:r>
              <a:rPr lang="en-GB" altLang="cs-CZ"/>
              <a:t>oškození kůže, nehtů, vypadávání vlasů. Při nedostatku zinku je rovněž zpomalen proces hojení ran. </a:t>
            </a:r>
            <a:endParaRPr lang="cs-CZ" altLang="cs-CZ"/>
          </a:p>
          <a:p>
            <a:pPr eaLnBrk="1" hangingPunct="1">
              <a:buFontTx/>
              <a:buNone/>
            </a:pPr>
            <a:endParaRPr lang="cs-CZ" altLang="cs-CZ" sz="3600" b="1">
              <a:solidFill>
                <a:srgbClr val="FF9900"/>
              </a:solidFill>
            </a:endParaRPr>
          </a:p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980857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8422" y="351415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sz="4800" b="1" dirty="0">
                <a:solidFill>
                  <a:schemeClr val="tx1"/>
                </a:solidFill>
              </a:rPr>
              <a:t>Selen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007" y="1202315"/>
            <a:ext cx="8575964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solidFill>
                  <a:srgbClr val="FF9900"/>
                </a:solidFill>
              </a:rPr>
              <a:t>Potřeba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Asi 0,1 mg / den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b="1" dirty="0"/>
              <a:t>D</a:t>
            </a:r>
            <a:r>
              <a:rPr lang="cs-CZ" altLang="cs-CZ" sz="2800" b="1" dirty="0"/>
              <a:t>DD -</a:t>
            </a:r>
            <a:r>
              <a:rPr lang="en-GB" altLang="cs-CZ" sz="2800" dirty="0"/>
              <a:t> 55 µg/den</a:t>
            </a:r>
            <a:endParaRPr lang="en-GB" altLang="cs-CZ" sz="2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solidFill>
                  <a:srgbClr val="00CC00"/>
                </a:solidFill>
              </a:rPr>
              <a:t>Zdroje v potravě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Selenové analogy sirných aminokyselin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O</a:t>
            </a:r>
            <a:r>
              <a:rPr lang="en-GB" altLang="cs-CZ" sz="2800" dirty="0" err="1"/>
              <a:t>bsah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záleží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jeho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obsahu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půdě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Střední Evropa – málo Se v půdě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</a:t>
            </a:r>
            <a:r>
              <a:rPr lang="en-GB" altLang="cs-CZ" sz="2800" dirty="0"/>
              <a:t> </a:t>
            </a:r>
            <a:r>
              <a:rPr lang="en-GB" altLang="cs-CZ" sz="2800" b="1" dirty="0" err="1"/>
              <a:t>mořských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produktech</a:t>
            </a:r>
            <a:r>
              <a:rPr lang="en-GB" altLang="cs-CZ" sz="2800" dirty="0"/>
              <a:t> a v </a:t>
            </a:r>
            <a:r>
              <a:rPr lang="en-GB" altLang="cs-CZ" sz="2800" dirty="0" err="1"/>
              <a:t>mase</a:t>
            </a:r>
            <a:r>
              <a:rPr lang="en-GB" altLang="cs-CZ" sz="2800" dirty="0"/>
              <a:t>, z </a:t>
            </a:r>
            <a:r>
              <a:rPr lang="en-GB" altLang="cs-CZ" sz="2800" dirty="0" err="1"/>
              <a:t>jedlých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rostlin</a:t>
            </a:r>
            <a:r>
              <a:rPr lang="en-GB" altLang="cs-CZ" sz="2800" dirty="0"/>
              <a:t> je </a:t>
            </a:r>
            <a:r>
              <a:rPr lang="en-GB" altLang="cs-CZ" sz="2800" dirty="0" err="1"/>
              <a:t>nejvíce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obsažen</a:t>
            </a:r>
            <a:r>
              <a:rPr lang="en-GB" altLang="cs-CZ" sz="2800" dirty="0"/>
              <a:t> v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chřestu</a:t>
            </a:r>
            <a:r>
              <a:rPr lang="en-GB" altLang="cs-CZ" sz="2800" b="1" dirty="0"/>
              <a:t>.</a:t>
            </a:r>
            <a:r>
              <a:rPr lang="en-GB" altLang="cs-CZ" sz="2800" dirty="0"/>
              <a:t> </a:t>
            </a:r>
            <a:endParaRPr lang="en-GB" altLang="cs-CZ" sz="2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Příjem pod 50 % potřeby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Doplňky - ??? – toxicita selenu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9094824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SELEN</a:t>
            </a:r>
            <a:r>
              <a:rPr lang="cs-CZ" altLang="cs-CZ" b="1"/>
              <a:t> - funkce</a:t>
            </a:r>
            <a:endParaRPr lang="en-GB" altLang="cs-CZ" b="1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41438"/>
            <a:ext cx="8326582" cy="55165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 err="1"/>
              <a:t>Kofaktor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glutathionperoxidasy</a:t>
            </a:r>
            <a:r>
              <a:rPr lang="cs-CZ" altLang="cs-CZ" sz="2400" b="1" dirty="0"/>
              <a:t> – inaktivace volných radikálů – hlavně HO</a:t>
            </a:r>
            <a:r>
              <a:rPr lang="cs-CZ" altLang="cs-CZ" sz="2400" b="1" dirty="0">
                <a:cs typeface="Arial" panose="020B0604020202020204" pitchFamily="34" charset="0"/>
              </a:rPr>
              <a:t>•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Synergismus s vitaminem 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 err="1"/>
              <a:t>enzym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glutathion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peroxidáz</a:t>
            </a:r>
            <a:r>
              <a:rPr lang="cs-CZ" altLang="cs-CZ" sz="2400" dirty="0"/>
              <a:t>a </a:t>
            </a:r>
            <a:r>
              <a:rPr lang="en-GB" altLang="cs-CZ" sz="2400" dirty="0"/>
              <a:t>se </a:t>
            </a:r>
            <a:r>
              <a:rPr lang="en-GB" altLang="cs-CZ" sz="2400" dirty="0" err="1"/>
              <a:t>společně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vitaminem</a:t>
            </a:r>
            <a:r>
              <a:rPr lang="en-GB" altLang="cs-CZ" sz="2400" dirty="0"/>
              <a:t> E </a:t>
            </a:r>
            <a:r>
              <a:rPr lang="en-GB" altLang="cs-CZ" sz="2400" dirty="0" err="1"/>
              <a:t>významně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podílí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odstraňování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peroxidů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volných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radikálů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buněk</a:t>
            </a:r>
            <a:r>
              <a:rPr lang="cs-CZ" altLang="cs-CZ" sz="2400" dirty="0"/>
              <a:t>. Rozklad peroxidů lipidů – ochrana jater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u="sng" dirty="0" err="1"/>
              <a:t>úloha</a:t>
            </a:r>
            <a:r>
              <a:rPr lang="en-GB" altLang="cs-CZ" sz="2400" u="sng" dirty="0"/>
              <a:t> v </a:t>
            </a:r>
            <a:r>
              <a:rPr lang="en-GB" altLang="cs-CZ" sz="2400" u="sng" dirty="0" err="1"/>
              <a:t>lidském</a:t>
            </a:r>
            <a:r>
              <a:rPr lang="en-GB" altLang="cs-CZ" sz="2400" u="sng" dirty="0"/>
              <a:t> </a:t>
            </a:r>
            <a:r>
              <a:rPr lang="en-GB" altLang="cs-CZ" sz="2400" u="sng" dirty="0" err="1"/>
              <a:t>organismu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přízniv</a:t>
            </a:r>
            <a:r>
              <a:rPr lang="cs-CZ" altLang="cs-CZ" sz="2400" b="1" dirty="0"/>
              <a:t>é i </a:t>
            </a:r>
            <a:r>
              <a:rPr lang="en-GB" altLang="cs-CZ" sz="2400" b="1" dirty="0" err="1"/>
              <a:t>toxick</a:t>
            </a:r>
            <a:r>
              <a:rPr lang="cs-CZ" altLang="cs-CZ" sz="2400" b="1" dirty="0"/>
              <a:t>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účinky</a:t>
            </a:r>
            <a:endParaRPr lang="cs-CZ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předávkování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toxický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b="1" dirty="0" err="1"/>
              <a:t>Deficienc</a:t>
            </a:r>
            <a:r>
              <a:rPr lang="cs-CZ" altLang="cs-CZ" sz="2400" b="1" dirty="0"/>
              <a:t>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selenu</a:t>
            </a:r>
            <a:r>
              <a:rPr lang="en-GB" altLang="cs-CZ" sz="2400" dirty="0"/>
              <a:t> </a:t>
            </a:r>
            <a:r>
              <a:rPr lang="cs-CZ" altLang="cs-CZ" sz="2400" dirty="0"/>
              <a:t>- Oxidace lipidů</a:t>
            </a:r>
          </a:p>
        </p:txBody>
      </p:sp>
    </p:spTree>
    <p:extLst>
      <p:ext uri="{BB962C8B-B14F-4D97-AF65-F5344CB8AC3E}">
        <p14:creationId xmlns:p14="http://schemas.microsoft.com/office/powerpoint/2010/main" val="7499315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SELEN</a:t>
            </a:r>
            <a:r>
              <a:rPr lang="cs-CZ" altLang="cs-CZ" b="1"/>
              <a:t> - studie</a:t>
            </a:r>
            <a:endParaRPr lang="en-GB" altLang="cs-CZ" b="1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673" y="1233055"/>
            <a:ext cx="8728363" cy="591824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některých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typů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rakoviny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jícen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žaludek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močový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měchýř</a:t>
            </a:r>
            <a:r>
              <a:rPr lang="en-GB" altLang="cs-CZ" sz="2400" dirty="0"/>
              <a:t>) </a:t>
            </a:r>
            <a:r>
              <a:rPr lang="cs-CZ" altLang="cs-CZ" sz="2400" dirty="0" err="1"/>
              <a:t>odli</a:t>
            </a:r>
            <a:r>
              <a:rPr lang="en-GB" altLang="cs-CZ" sz="2400" dirty="0"/>
              <a:t>š</a:t>
            </a:r>
            <a:r>
              <a:rPr lang="cs-CZ" altLang="cs-CZ" sz="2400" dirty="0" err="1"/>
              <a:t>ná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koncentrace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selenu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krevním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séru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pacientů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kontrolních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osob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Nízké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koncentrace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séru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korespondují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nízkým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selenu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půdě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Finsk</a:t>
            </a:r>
            <a:r>
              <a:rPr lang="cs-CZ" altLang="cs-CZ" sz="2400" dirty="0"/>
              <a:t>o - </a:t>
            </a:r>
            <a:r>
              <a:rPr lang="en-GB" altLang="cs-CZ" sz="2400" dirty="0" err="1"/>
              <a:t>obsah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selenu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půdě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abnormálně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nízký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denní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přívod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kolem</a:t>
            </a:r>
            <a:r>
              <a:rPr lang="en-GB" altLang="cs-CZ" sz="2400" dirty="0"/>
              <a:t> 20</a:t>
            </a:r>
            <a:r>
              <a:rPr lang="cs-CZ" altLang="cs-CZ" sz="2400" dirty="0"/>
              <a:t> </a:t>
            </a:r>
            <a:r>
              <a:rPr lang="en-GB" altLang="cs-CZ" sz="2400" dirty="0"/>
              <a:t>µg/den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přidávání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selenu</a:t>
            </a:r>
            <a:r>
              <a:rPr lang="en-GB" altLang="cs-CZ" sz="2400" dirty="0"/>
              <a:t> do </a:t>
            </a:r>
            <a:r>
              <a:rPr lang="en-GB" altLang="cs-CZ" sz="2400" dirty="0" err="1"/>
              <a:t>umělých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hnojiv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Nedostatek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selenu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rovněž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spojen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tzv</a:t>
            </a:r>
            <a:r>
              <a:rPr lang="en-GB" altLang="cs-CZ" sz="2400" dirty="0"/>
              <a:t>.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nemocí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Keshan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podle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stejnojmenné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čínské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provincie</a:t>
            </a:r>
            <a:r>
              <a:rPr lang="en-GB" altLang="cs-CZ" sz="2400" dirty="0"/>
              <a:t>). Ta se </a:t>
            </a:r>
            <a:r>
              <a:rPr lang="en-GB" altLang="cs-CZ" sz="2400" dirty="0" err="1"/>
              <a:t>projevuje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jako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kardiomyopatie</a:t>
            </a:r>
            <a:r>
              <a:rPr lang="en-GB" altLang="cs-CZ" sz="2400" dirty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</a:t>
            </a:r>
            <a:r>
              <a:rPr lang="en-GB" altLang="cs-CZ" sz="2400" b="1" dirty="0" err="1"/>
              <a:t>adměrn</a:t>
            </a:r>
            <a:r>
              <a:rPr lang="cs-CZ" altLang="cs-CZ" sz="2400" b="1" dirty="0"/>
              <a:t>ý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přívod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česnekov</a:t>
            </a:r>
            <a:r>
              <a:rPr lang="cs-CZ" altLang="cs-CZ" sz="2400" dirty="0"/>
              <a:t>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zápach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úst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vypadávání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vlasů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změn</a:t>
            </a:r>
            <a:r>
              <a:rPr lang="cs-CZ" altLang="cs-CZ" sz="2400" dirty="0"/>
              <a:t>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nehtů</a:t>
            </a:r>
            <a:r>
              <a:rPr lang="en-GB" altLang="cs-CZ" sz="2400" dirty="0"/>
              <a:t>, a </a:t>
            </a:r>
            <a:r>
              <a:rPr lang="en-GB" altLang="cs-CZ" sz="2400" dirty="0" err="1"/>
              <a:t>nakonec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nekróz</a:t>
            </a:r>
            <a:r>
              <a:rPr lang="cs-CZ" altLang="cs-CZ" sz="2400" dirty="0"/>
              <a:t>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jater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poškození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srdečního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svalu</a:t>
            </a:r>
            <a:r>
              <a:rPr lang="en-GB" altLang="cs-CZ" sz="2400" dirty="0"/>
              <a:t>. </a:t>
            </a:r>
            <a:r>
              <a:rPr lang="cs-CZ" altLang="cs-CZ" sz="2400" dirty="0"/>
              <a:t>A</a:t>
            </a:r>
            <a:r>
              <a:rPr lang="en-GB" altLang="cs-CZ" sz="2400" dirty="0" err="1"/>
              <a:t>kutní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toxick</a:t>
            </a:r>
            <a:r>
              <a:rPr lang="cs-CZ" altLang="cs-CZ" sz="2400" dirty="0"/>
              <a:t>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otrav</a:t>
            </a:r>
            <a:r>
              <a:rPr lang="cs-CZ" altLang="cs-CZ" sz="2400" dirty="0"/>
              <a:t>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edémy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plic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pouze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oblastech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velmi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vysokým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selenu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půdě</a:t>
            </a:r>
            <a:r>
              <a:rPr lang="en-GB" altLang="cs-CZ" sz="2400" dirty="0"/>
              <a:t> (Venezuela, </a:t>
            </a:r>
            <a:r>
              <a:rPr lang="en-GB" altLang="cs-CZ" sz="2400" dirty="0" err="1"/>
              <a:t>některé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oblasti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Číny</a:t>
            </a:r>
            <a:r>
              <a:rPr lang="en-GB" altLang="cs-CZ" sz="2400" dirty="0"/>
              <a:t>).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České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země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patří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spíše</a:t>
            </a:r>
            <a:r>
              <a:rPr lang="en-GB" altLang="cs-CZ" sz="2400" dirty="0"/>
              <a:t> k </a:t>
            </a:r>
            <a:r>
              <a:rPr lang="en-GB" altLang="cs-CZ" sz="2400" dirty="0" err="1"/>
              <a:t>oblastem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nedostatečným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množstvím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selenu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půdě</a:t>
            </a:r>
            <a:r>
              <a:rPr lang="en-GB" altLang="cs-CZ" sz="2400" dirty="0"/>
              <a:t>. 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9105522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55167"/>
            <a:ext cx="82296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800" b="1" dirty="0">
                <a:solidFill>
                  <a:schemeClr val="tx1"/>
                </a:solidFill>
              </a:rPr>
              <a:t>Fluor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07932"/>
            <a:ext cx="8478982" cy="55451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rgbClr val="FF9900"/>
                </a:solidFill>
              </a:rPr>
              <a:t>Potřeba</a:t>
            </a:r>
          </a:p>
          <a:p>
            <a:pPr eaLnBrk="1" hangingPunct="1">
              <a:buFontTx/>
              <a:buNone/>
            </a:pPr>
            <a:r>
              <a:rPr lang="cs-CZ" altLang="cs-CZ" sz="2800" dirty="0"/>
              <a:t>Asi 0,5 mg / den</a:t>
            </a:r>
          </a:p>
          <a:p>
            <a:pPr eaLnBrk="1" hangingPunct="1">
              <a:buFontTx/>
              <a:buNone/>
            </a:pPr>
            <a:r>
              <a:rPr lang="en-GB" altLang="cs-CZ" sz="2800" dirty="0" err="1"/>
              <a:t>Celkový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obsah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těle</a:t>
            </a:r>
            <a:r>
              <a:rPr lang="en-GB" altLang="cs-CZ" sz="2800" dirty="0"/>
              <a:t> je </a:t>
            </a:r>
            <a:r>
              <a:rPr lang="en-GB" altLang="cs-CZ" sz="2800" dirty="0" err="1"/>
              <a:t>asi</a:t>
            </a:r>
            <a:r>
              <a:rPr lang="en-GB" altLang="cs-CZ" sz="2800" dirty="0"/>
              <a:t> 3.5 - 4 g</a:t>
            </a:r>
            <a:endParaRPr lang="cs-CZ" altLang="cs-CZ" sz="2800" dirty="0"/>
          </a:p>
          <a:p>
            <a:pPr eaLnBrk="1" hangingPunct="1">
              <a:buFontTx/>
              <a:buNone/>
            </a:pPr>
            <a:r>
              <a:rPr lang="en-GB" altLang="cs-CZ" sz="2800" b="1" dirty="0"/>
              <a:t>D</a:t>
            </a:r>
            <a:r>
              <a:rPr lang="cs-CZ" altLang="cs-CZ" sz="2800" b="1" dirty="0"/>
              <a:t>DD</a:t>
            </a:r>
            <a:r>
              <a:rPr lang="en-GB" altLang="cs-CZ" sz="2800" b="1" dirty="0"/>
              <a:t> </a:t>
            </a:r>
            <a:r>
              <a:rPr lang="en-GB" altLang="cs-CZ" sz="2800" dirty="0" err="1"/>
              <a:t>není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přesně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stanovena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odhaduje</a:t>
            </a:r>
            <a:r>
              <a:rPr lang="en-GB" altLang="cs-CZ" sz="2800" dirty="0"/>
              <a:t> se u </a:t>
            </a:r>
            <a:r>
              <a:rPr lang="en-GB" altLang="cs-CZ" sz="2800" dirty="0" err="1"/>
              <a:t>dospělých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kolem</a:t>
            </a:r>
            <a:r>
              <a:rPr lang="en-GB" altLang="cs-CZ" sz="2800" dirty="0"/>
              <a:t> 3,0 mg</a:t>
            </a:r>
            <a:r>
              <a:rPr lang="cs-CZ" altLang="cs-CZ" sz="2800" dirty="0"/>
              <a:t> – </a:t>
            </a:r>
            <a:r>
              <a:rPr lang="cs-CZ" altLang="cs-CZ" sz="2800" i="1" dirty="0"/>
              <a:t>DDD fluoridy</a:t>
            </a:r>
            <a:r>
              <a:rPr lang="en-GB" altLang="cs-CZ" sz="2800" i="1" dirty="0"/>
              <a:t> </a:t>
            </a:r>
            <a:r>
              <a:rPr lang="cs-CZ" altLang="cs-CZ" sz="2800" i="1" dirty="0"/>
              <a:t>3,5 mg</a:t>
            </a:r>
            <a:endParaRPr lang="en-GB" altLang="cs-CZ" sz="2800" i="1" dirty="0"/>
          </a:p>
          <a:p>
            <a:pPr eaLnBrk="1" hangingPunct="1">
              <a:buFontTx/>
              <a:buNone/>
            </a:pPr>
            <a:r>
              <a:rPr lang="cs-CZ" altLang="cs-CZ" sz="2800" b="1" dirty="0">
                <a:solidFill>
                  <a:srgbClr val="00CC00"/>
                </a:solidFill>
              </a:rPr>
              <a:t>Zdroje v potravě</a:t>
            </a:r>
          </a:p>
          <a:p>
            <a:pPr eaLnBrk="1" hangingPunct="1"/>
            <a:r>
              <a:rPr lang="en-GB" altLang="cs-CZ" sz="2800" b="1" dirty="0" err="1"/>
              <a:t>Zdrojem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fluoru</a:t>
            </a:r>
            <a:r>
              <a:rPr lang="en-GB" altLang="cs-CZ" sz="2800" dirty="0"/>
              <a:t> je </a:t>
            </a:r>
            <a:r>
              <a:rPr lang="en-GB" altLang="cs-CZ" sz="2800" b="1" dirty="0" err="1"/>
              <a:t>pitná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voda</a:t>
            </a:r>
            <a:r>
              <a:rPr lang="cs-CZ" altLang="cs-CZ" sz="2800" dirty="0"/>
              <a:t> (</a:t>
            </a:r>
            <a:r>
              <a:rPr lang="en-GB" altLang="cs-CZ" sz="2800" dirty="0" err="1"/>
              <a:t>optimální</a:t>
            </a:r>
            <a:r>
              <a:rPr lang="en-GB" altLang="cs-CZ" sz="2800" dirty="0"/>
              <a:t> je</a:t>
            </a:r>
            <a:r>
              <a:rPr lang="en-GB" altLang="cs-CZ" sz="2800" b="1" dirty="0"/>
              <a:t> 1 mg/</a:t>
            </a:r>
            <a:r>
              <a:rPr lang="en-GB" altLang="cs-CZ" sz="2800" b="1" dirty="0" err="1"/>
              <a:t>litr</a:t>
            </a:r>
            <a:r>
              <a:rPr lang="cs-CZ" altLang="cs-CZ" sz="2800" dirty="0"/>
              <a:t>)</a:t>
            </a:r>
          </a:p>
          <a:p>
            <a:pPr eaLnBrk="1" hangingPunct="1"/>
            <a:r>
              <a:rPr lang="cs-CZ" altLang="cs-CZ" sz="2800" dirty="0"/>
              <a:t>Fluoridace pitné vody  ???  XXX</a:t>
            </a:r>
          </a:p>
          <a:p>
            <a:pPr eaLnBrk="1" hangingPunct="1"/>
            <a:r>
              <a:rPr lang="cs-CZ" altLang="cs-CZ" sz="2800" dirty="0"/>
              <a:t>Běžná potrava, </a:t>
            </a:r>
            <a:r>
              <a:rPr lang="en-GB" altLang="cs-CZ" sz="2800" b="1" dirty="0" err="1"/>
              <a:t>mořské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ryby</a:t>
            </a:r>
            <a:r>
              <a:rPr lang="en-GB" altLang="cs-CZ" sz="2800" b="1" dirty="0"/>
              <a:t> a </a:t>
            </a:r>
            <a:r>
              <a:rPr lang="en-GB" altLang="cs-CZ" sz="2800" b="1" dirty="0" err="1"/>
              <a:t>čaj</a:t>
            </a:r>
            <a:endParaRPr lang="cs-CZ" altLang="cs-CZ" sz="2800" b="1" dirty="0"/>
          </a:p>
          <a:p>
            <a:pPr eaLnBrk="1" hangingPunct="1"/>
            <a:r>
              <a:rPr lang="cs-CZ" altLang="cs-CZ" sz="2800" dirty="0"/>
              <a:t>Příjem okolo 80 % potřeby </a:t>
            </a:r>
            <a:r>
              <a:rPr lang="en-GB" altLang="cs-CZ" sz="2800" dirty="0"/>
              <a:t>. 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60723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450"/>
            <a:ext cx="7345363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0301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81891" y="365127"/>
            <a:ext cx="8317559" cy="900148"/>
          </a:xfrm>
        </p:spPr>
        <p:txBody>
          <a:bodyPr/>
          <a:lstStyle/>
          <a:p>
            <a:pPr eaLnBrk="1" hangingPunct="1"/>
            <a:r>
              <a:rPr lang="en-GB" altLang="cs-CZ" b="1" dirty="0"/>
              <a:t>FLUOR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672" y="1147313"/>
            <a:ext cx="8859328" cy="594359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0066FF"/>
                </a:solidFill>
              </a:rPr>
              <a:t>Funkce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Mineralizace kostí a zubů - sklovina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nezbytný</a:t>
            </a:r>
            <a:r>
              <a:rPr lang="en-GB" altLang="cs-CZ" sz="2400" dirty="0"/>
              <a:t> pro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správnou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stavbu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kostí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zubů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Většina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fluoru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lidském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těle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kostech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kde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váže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sloučeninami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vápníku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tvoří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nerozpustný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fluorhydroxyapatit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Stejný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proces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probíhá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zubní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sklovině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nejtvrdší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hmotě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lidského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těla</a:t>
            </a:r>
            <a:r>
              <a:rPr lang="en-GB" altLang="cs-CZ" sz="2400" dirty="0"/>
              <a:t>.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A50021"/>
                </a:solidFill>
              </a:rPr>
              <a:t>Deficience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zvýšen</a:t>
            </a:r>
            <a:r>
              <a:rPr lang="cs-CZ" altLang="cs-CZ" sz="2400" dirty="0"/>
              <a:t>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kazivostí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zubů</a:t>
            </a:r>
            <a:r>
              <a:rPr lang="cs-CZ" altLang="cs-CZ" sz="2400" dirty="0"/>
              <a:t> -</a:t>
            </a:r>
            <a:r>
              <a:rPr lang="en-GB" altLang="cs-CZ" sz="2400" dirty="0"/>
              <a:t> </a:t>
            </a:r>
            <a:r>
              <a:rPr lang="cs-CZ" altLang="cs-CZ" sz="2400" dirty="0"/>
              <a:t>měkká sklovina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špatn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ukládání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vápníku</a:t>
            </a:r>
            <a:r>
              <a:rPr lang="en-GB" altLang="cs-CZ" sz="2400" dirty="0"/>
              <a:t> do </a:t>
            </a:r>
            <a:r>
              <a:rPr lang="en-GB" altLang="cs-CZ" sz="2400" dirty="0" err="1"/>
              <a:t>kostí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Nadbytek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Patologické změny zubní skloviny – příliš tvrdá a křehká sklovina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Z</a:t>
            </a:r>
            <a:r>
              <a:rPr lang="en-GB" altLang="cs-CZ" sz="2400" dirty="0" err="1"/>
              <a:t>ubní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fluoróz</a:t>
            </a:r>
            <a:r>
              <a:rPr lang="cs-CZ" altLang="cs-CZ" sz="2400" dirty="0"/>
              <a:t>a - </a:t>
            </a:r>
            <a:r>
              <a:rPr lang="en-GB" altLang="cs-CZ" sz="2400" dirty="0" err="1"/>
              <a:t>tečkování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zubní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skloviny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zuby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stávají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křehkými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Dlouhodobý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excesivní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příjem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vede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kostní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fluoróze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úzká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hranice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mezi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prospěšnými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toxickými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účinky</a:t>
            </a:r>
            <a:endParaRPr lang="en-GB" altLang="cs-CZ" sz="2200" dirty="0"/>
          </a:p>
        </p:txBody>
      </p:sp>
    </p:spTree>
    <p:extLst>
      <p:ext uri="{BB962C8B-B14F-4D97-AF65-F5344CB8AC3E}">
        <p14:creationId xmlns:p14="http://schemas.microsoft.com/office/powerpoint/2010/main" val="14220319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 b="1">
                <a:solidFill>
                  <a:schemeClr val="tx1"/>
                </a:solidFill>
              </a:rPr>
              <a:t>Hliník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237" y="1219200"/>
            <a:ext cx="8714508" cy="5001491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90000"/>
              </a:lnSpc>
            </a:pPr>
            <a:r>
              <a:rPr lang="en-GB" altLang="cs-CZ" sz="2400" dirty="0" err="1"/>
              <a:t>Hojně</a:t>
            </a:r>
            <a:r>
              <a:rPr lang="cs-CZ" altLang="cs-CZ" sz="2400" dirty="0"/>
              <a:t> zastoupen </a:t>
            </a:r>
            <a:r>
              <a:rPr lang="en-GB" altLang="cs-CZ" sz="2400" dirty="0"/>
              <a:t>v </a:t>
            </a:r>
            <a:r>
              <a:rPr lang="en-GB" altLang="cs-CZ" sz="2400" dirty="0" err="1"/>
              <a:t>prostředí</a:t>
            </a:r>
            <a:endParaRPr lang="cs-CZ" altLang="cs-CZ" sz="2400" dirty="0"/>
          </a:p>
          <a:p>
            <a:pPr marL="457200" indent="-457200" eaLnBrk="1" hangingPunct="1">
              <a:lnSpc>
                <a:spcPct val="90000"/>
              </a:lnSpc>
            </a:pPr>
            <a:r>
              <a:rPr lang="cs-CZ" altLang="cs-CZ" sz="2400" b="1" dirty="0"/>
              <a:t>B</a:t>
            </a:r>
            <a:r>
              <a:rPr lang="en-GB" altLang="cs-CZ" sz="2400" b="1" dirty="0" err="1"/>
              <a:t>iologický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význam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nejasný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zřejmě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nepatrný</a:t>
            </a:r>
            <a:r>
              <a:rPr lang="cs-CZ" altLang="cs-CZ" sz="2400" b="1" dirty="0"/>
              <a:t>, </a:t>
            </a:r>
            <a:r>
              <a:rPr lang="en-GB" altLang="cs-CZ" sz="2400" dirty="0" err="1"/>
              <a:t>všudypřítomný</a:t>
            </a:r>
            <a:endParaRPr lang="cs-CZ" altLang="cs-CZ" sz="2400" dirty="0"/>
          </a:p>
          <a:p>
            <a:pPr marL="457200" indent="-457200" eaLnBrk="1" hangingPunct="1">
              <a:lnSpc>
                <a:spcPct val="90000"/>
              </a:lnSpc>
            </a:pPr>
            <a:r>
              <a:rPr lang="cs-CZ" altLang="cs-CZ" sz="2400" dirty="0"/>
              <a:t>Esenciální prvek  ???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GB" altLang="cs-CZ" sz="2400" b="1" dirty="0" err="1"/>
              <a:t>Doporučená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denní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dávka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stanovena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údaje</a:t>
            </a:r>
            <a:r>
              <a:rPr lang="en-GB" altLang="cs-CZ" sz="2400" dirty="0"/>
              <a:t> o </a:t>
            </a:r>
            <a:r>
              <a:rPr lang="en-GB" altLang="cs-CZ" sz="2400" dirty="0" err="1"/>
              <a:t>denním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příjmu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velice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různí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udávají</a:t>
            </a:r>
            <a:r>
              <a:rPr lang="en-GB" altLang="cs-CZ" sz="2400" dirty="0"/>
              <a:t> se v </a:t>
            </a:r>
            <a:r>
              <a:rPr lang="en-GB" altLang="cs-CZ" sz="2400" dirty="0" err="1"/>
              <a:t>jednotkách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desítkách</a:t>
            </a:r>
            <a:r>
              <a:rPr lang="en-GB" altLang="cs-CZ" sz="2400" dirty="0"/>
              <a:t> mg de</a:t>
            </a:r>
            <a:r>
              <a:rPr lang="cs-CZ" altLang="cs-CZ" sz="2400" dirty="0"/>
              <a:t>n</a:t>
            </a:r>
            <a:r>
              <a:rPr lang="en-GB" altLang="cs-CZ" sz="2400" dirty="0" err="1"/>
              <a:t>ně</a:t>
            </a:r>
            <a:endParaRPr lang="cs-CZ" altLang="cs-CZ" sz="2400" dirty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Z</a:t>
            </a:r>
            <a:r>
              <a:rPr lang="en-GB" altLang="cs-CZ" sz="2400" b="1" dirty="0" err="1"/>
              <a:t>droje</a:t>
            </a:r>
            <a:endParaRPr lang="cs-CZ" altLang="cs-CZ" sz="2400" b="1" dirty="0"/>
          </a:p>
          <a:p>
            <a:pPr marL="457200" indent="-457200" eaLnBrk="1" hangingPunct="1">
              <a:lnSpc>
                <a:spcPct val="90000"/>
              </a:lnSpc>
            </a:pPr>
            <a:r>
              <a:rPr lang="cs-CZ" altLang="cs-CZ" sz="2400" dirty="0"/>
              <a:t>O</a:t>
            </a:r>
            <a:r>
              <a:rPr lang="en-GB" altLang="cs-CZ" sz="2400" dirty="0" err="1"/>
              <a:t>těry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hliníkového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nádobí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případně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hliník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obsažený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nápojích</a:t>
            </a:r>
            <a:r>
              <a:rPr lang="cs-CZ" altLang="cs-CZ" sz="2400" dirty="0"/>
              <a:t>,</a:t>
            </a:r>
            <a:r>
              <a:rPr lang="en-GB" altLang="cs-CZ" sz="2400" dirty="0"/>
              <a:t> </a:t>
            </a:r>
            <a:r>
              <a:rPr lang="cs-CZ" altLang="cs-CZ" sz="2400" dirty="0" err="1"/>
              <a:t>Al</a:t>
            </a:r>
            <a:r>
              <a:rPr lang="cs-CZ" altLang="cs-CZ" sz="2400" dirty="0"/>
              <a:t> sudy </a:t>
            </a:r>
          </a:p>
          <a:p>
            <a:pPr marL="457200" indent="-457200" eaLnBrk="1" hangingPunct="1">
              <a:lnSpc>
                <a:spcPct val="90000"/>
              </a:lnSpc>
            </a:pPr>
            <a:r>
              <a:rPr lang="en-GB" altLang="cs-CZ" sz="2400" dirty="0"/>
              <a:t>Z </a:t>
            </a:r>
            <a:r>
              <a:rPr lang="en-GB" altLang="cs-CZ" sz="2400" dirty="0" err="1"/>
              <a:t>potravin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přítomen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spíše</a:t>
            </a:r>
            <a:r>
              <a:rPr lang="en-GB" altLang="cs-CZ" sz="2400" dirty="0"/>
              <a:t> v </a:t>
            </a:r>
            <a:r>
              <a:rPr lang="en-GB" altLang="cs-CZ" sz="2400" dirty="0" err="1"/>
              <a:t>potravinách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rostlinného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původu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poměrně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vysoký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čaj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marL="457200" indent="-457200"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9949201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HLINÍK</a:t>
            </a:r>
            <a:endParaRPr lang="en-GB" altLang="cs-CZ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655" y="1246910"/>
            <a:ext cx="8603672" cy="5611090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Alzheimerova choroba  -  vysoké koncentrace v mozku  -  příčina?  důsledek??</a:t>
            </a:r>
          </a:p>
          <a:p>
            <a:pPr eaLnBrk="1" hangingPunct="1"/>
            <a:endParaRPr lang="cs-CZ" altLang="cs-CZ" sz="2800" dirty="0"/>
          </a:p>
          <a:p>
            <a:pPr eaLnBrk="1" hangingPunct="1">
              <a:buFontTx/>
              <a:buNone/>
            </a:pPr>
            <a:r>
              <a:rPr lang="en-GB" altLang="cs-CZ" sz="2800" b="1" dirty="0" err="1"/>
              <a:t>Deficience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hliníku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nebyla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popsána</a:t>
            </a:r>
            <a:r>
              <a:rPr lang="en-GB" altLang="cs-CZ" sz="2800" dirty="0"/>
              <a:t>. </a:t>
            </a:r>
            <a:endParaRPr lang="en-GB" altLang="cs-CZ" sz="2800" b="1" dirty="0"/>
          </a:p>
          <a:p>
            <a:pPr eaLnBrk="1" hangingPunct="1">
              <a:buFontTx/>
              <a:buNone/>
            </a:pPr>
            <a:r>
              <a:rPr lang="en-GB" altLang="cs-CZ" sz="2800" b="1" dirty="0" err="1"/>
              <a:t>Onemocnění</a:t>
            </a:r>
            <a:r>
              <a:rPr lang="en-GB" altLang="cs-CZ" sz="2800" b="1" dirty="0"/>
              <a:t> z </a:t>
            </a:r>
            <a:r>
              <a:rPr lang="en-GB" altLang="cs-CZ" sz="2800" b="1" dirty="0" err="1"/>
              <a:t>nadbytku</a:t>
            </a:r>
            <a:r>
              <a:rPr lang="en-GB" altLang="cs-CZ" sz="2800" dirty="0"/>
              <a:t> je </a:t>
            </a:r>
            <a:r>
              <a:rPr lang="en-GB" altLang="cs-CZ" sz="2800" dirty="0" err="1"/>
              <a:t>spojeno</a:t>
            </a:r>
            <a:r>
              <a:rPr lang="en-GB" altLang="cs-CZ" sz="2800" dirty="0"/>
              <a:t> s </a:t>
            </a:r>
            <a:r>
              <a:rPr lang="en-GB" altLang="cs-CZ" sz="2800" dirty="0" err="1"/>
              <a:t>nálezem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větších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koncentrací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hliníku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mozku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osob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trpících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Alzheimerovou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chorobou</a:t>
            </a:r>
            <a:r>
              <a:rPr lang="en-GB" altLang="cs-CZ" sz="2800" dirty="0"/>
              <a:t>. Ta se </a:t>
            </a:r>
            <a:r>
              <a:rPr lang="en-GB" altLang="cs-CZ" sz="2800" dirty="0" err="1"/>
              <a:t>projevuje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jako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předčasná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senilní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demence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věku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už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kolem</a:t>
            </a:r>
            <a:r>
              <a:rPr lang="en-GB" altLang="cs-CZ" sz="2800" dirty="0"/>
              <a:t> 50 let. </a:t>
            </a:r>
            <a:r>
              <a:rPr lang="en-GB" altLang="cs-CZ" sz="2800" dirty="0" err="1"/>
              <a:t>Mechanismus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jasný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nicméně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nálezy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hliníku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vztah</a:t>
            </a:r>
            <a:r>
              <a:rPr lang="en-GB" altLang="cs-CZ" sz="2800" dirty="0"/>
              <a:t> k </a:t>
            </a:r>
            <a:r>
              <a:rPr lang="en-GB" altLang="cs-CZ" sz="2800" dirty="0" err="1"/>
              <a:t>Alzheimerově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chorobě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podporují</a:t>
            </a:r>
            <a:r>
              <a:rPr lang="en-GB" alt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3520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</a:rPr>
              <a:t>Měď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382" y="1149927"/>
            <a:ext cx="8437418" cy="544772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>
                <a:solidFill>
                  <a:srgbClr val="FF9900"/>
                </a:solidFill>
              </a:rPr>
              <a:t>Potřeba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Asi 2,5 mg / den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b="1" dirty="0"/>
              <a:t>D</a:t>
            </a:r>
            <a:r>
              <a:rPr lang="cs-CZ" altLang="cs-CZ" sz="2400" b="1" dirty="0"/>
              <a:t>DD  1 mg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b="1" dirty="0" err="1"/>
              <a:t>denní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příjem</a:t>
            </a:r>
            <a:r>
              <a:rPr lang="en-GB" altLang="cs-CZ" sz="2400" b="1" dirty="0"/>
              <a:t> se </a:t>
            </a:r>
            <a:r>
              <a:rPr lang="en-GB" altLang="cs-CZ" sz="2400" b="1" dirty="0" err="1"/>
              <a:t>odhaduje</a:t>
            </a:r>
            <a:r>
              <a:rPr lang="en-GB" altLang="cs-CZ" sz="2400" b="1" dirty="0"/>
              <a:t> 1 - 2 mg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dirty="0" err="1"/>
              <a:t>Příznaky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nedostatku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přívodu</a:t>
            </a:r>
            <a:r>
              <a:rPr lang="en-GB" altLang="cs-CZ" sz="2400" dirty="0"/>
              <a:t> pod</a:t>
            </a:r>
            <a:r>
              <a:rPr lang="en-GB" altLang="cs-CZ" sz="2400" b="1" dirty="0"/>
              <a:t> 0</a:t>
            </a:r>
            <a:r>
              <a:rPr lang="cs-CZ" altLang="cs-CZ" sz="2400" b="1" dirty="0"/>
              <a:t>,</a:t>
            </a:r>
            <a:r>
              <a:rPr lang="en-GB" altLang="cs-CZ" sz="2400" b="1" dirty="0"/>
              <a:t>6 mg.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Lidské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tělo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však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schopno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hospodařit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delší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dobu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zásobou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zhruba</a:t>
            </a:r>
            <a:r>
              <a:rPr lang="en-GB" altLang="cs-CZ" sz="2400" dirty="0"/>
              <a:t> 100</a:t>
            </a:r>
            <a:r>
              <a:rPr lang="cs-CZ" altLang="cs-CZ" sz="2400" dirty="0"/>
              <a:t> </a:t>
            </a:r>
            <a:r>
              <a:rPr lang="en-GB" altLang="cs-CZ" sz="2400" dirty="0"/>
              <a:t>-150 mg.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Celkový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mědi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lidském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těle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asi</a:t>
            </a:r>
            <a:r>
              <a:rPr lang="en-GB" altLang="cs-CZ" sz="2400" dirty="0"/>
              <a:t> 100 - 150 mg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Největší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mědi</a:t>
            </a:r>
            <a:r>
              <a:rPr lang="en-GB" altLang="cs-CZ" sz="2400" dirty="0"/>
              <a:t> je v </a:t>
            </a:r>
            <a:r>
              <a:rPr lang="en-GB" altLang="cs-CZ" sz="2400" dirty="0" err="1"/>
              <a:t>nehtech</a:t>
            </a:r>
            <a:r>
              <a:rPr lang="en-GB" altLang="cs-CZ" sz="2400" dirty="0"/>
              <a:t> a v </a:t>
            </a:r>
            <a:r>
              <a:rPr lang="en-GB" altLang="cs-CZ" sz="2400" dirty="0" err="1"/>
              <a:t>ledvinách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>
                <a:solidFill>
                  <a:srgbClr val="00CC00"/>
                </a:solidFill>
              </a:rPr>
              <a:t>Zdroje v potravě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Játra, maso, vejce, luštěniny – </a:t>
            </a:r>
            <a:r>
              <a:rPr lang="cs-CZ" altLang="cs-CZ" sz="2400" dirty="0" err="1"/>
              <a:t>fytáty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stopy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mědi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měděných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nástrojů</a:t>
            </a:r>
            <a:r>
              <a:rPr lang="en-GB" altLang="cs-CZ" sz="2400" b="1" dirty="0"/>
              <a:t> 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9813022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MĚĎ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551" y="1125538"/>
            <a:ext cx="8833450" cy="56165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0066FF"/>
                </a:solidFill>
              </a:rPr>
              <a:t>Funkce  </a:t>
            </a:r>
            <a:r>
              <a:rPr lang="cs-CZ" altLang="cs-CZ" sz="2400" dirty="0"/>
              <a:t>Účast na krvetvorbě (tvorbě hemu)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katalyzuje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vstup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železa</a:t>
            </a:r>
            <a:r>
              <a:rPr lang="en-GB" altLang="cs-CZ" sz="2400" b="1" dirty="0"/>
              <a:t> do </a:t>
            </a:r>
            <a:r>
              <a:rPr lang="en-GB" altLang="cs-CZ" sz="2400" b="1" dirty="0" err="1"/>
              <a:t>porfyrinového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jádra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hemoglobinu</a:t>
            </a:r>
            <a:r>
              <a:rPr lang="en-GB" altLang="cs-CZ" sz="2400" dirty="0"/>
              <a:t> a je </a:t>
            </a:r>
            <a:r>
              <a:rPr lang="en-GB" altLang="cs-CZ" sz="2400" dirty="0" err="1"/>
              <a:t>nutná</a:t>
            </a:r>
            <a:r>
              <a:rPr lang="en-GB" altLang="cs-CZ" sz="2400" dirty="0"/>
              <a:t> pro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tvorbu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pigmentu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vlasů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 err="1"/>
              <a:t>Metaloproteiny</a:t>
            </a:r>
            <a:r>
              <a:rPr lang="cs-CZ" altLang="cs-CZ" sz="2400" dirty="0"/>
              <a:t> – enzymy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součást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mnoha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enzymů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podílejících</a:t>
            </a:r>
            <a:r>
              <a:rPr lang="en-GB" altLang="cs-CZ" sz="2400" b="1" dirty="0"/>
              <a:t> se </a:t>
            </a:r>
            <a:r>
              <a:rPr lang="en-GB" altLang="cs-CZ" sz="2400" b="1" dirty="0" err="1"/>
              <a:t>na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buněčném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dýchání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A50021"/>
                </a:solidFill>
              </a:rPr>
              <a:t>Deficience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A</a:t>
            </a:r>
            <a:r>
              <a:rPr lang="en-GB" altLang="cs-CZ" sz="2400" b="1" dirty="0" err="1"/>
              <a:t>némi</a:t>
            </a:r>
            <a:r>
              <a:rPr lang="cs-CZ" altLang="cs-CZ" sz="2400" b="1" dirty="0"/>
              <a:t>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poruchy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vlasů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nehtů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pseudorachitis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opoždění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růstu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osteoporóz</a:t>
            </a:r>
            <a:r>
              <a:rPr lang="cs-CZ" altLang="cs-CZ" sz="2400" dirty="0"/>
              <a:t>a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poruch</a:t>
            </a:r>
            <a:r>
              <a:rPr lang="cs-CZ" altLang="cs-CZ" sz="2400" dirty="0"/>
              <a:t>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elastiky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cév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Získaný</a:t>
            </a:r>
            <a:r>
              <a:rPr lang="en-GB" altLang="cs-CZ" sz="2400" dirty="0"/>
              <a:t> deficit je </a:t>
            </a:r>
            <a:r>
              <a:rPr lang="en-GB" altLang="cs-CZ" sz="2400" dirty="0" err="1"/>
              <a:t>velmi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vzácný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dirty="0" err="1"/>
              <a:t>nedostatek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mědi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spojen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zvýšenou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hladinou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cholesterolu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krvi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?? </a:t>
            </a:r>
            <a:r>
              <a:rPr lang="en-GB" altLang="cs-CZ" sz="2400" dirty="0" err="1"/>
              <a:t>nízk</a:t>
            </a:r>
            <a:r>
              <a:rPr lang="cs-CZ" altLang="cs-CZ" sz="2400" dirty="0"/>
              <a:t>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přívod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mědi</a:t>
            </a:r>
            <a:r>
              <a:rPr lang="en-GB" altLang="cs-CZ" sz="2400" dirty="0"/>
              <a:t> </a:t>
            </a:r>
            <a:r>
              <a:rPr lang="cs-CZ" altLang="cs-CZ" sz="2400" dirty="0"/>
              <a:t>- výskyt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některých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druhů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rakoviny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žaludek</a:t>
            </a:r>
            <a:r>
              <a:rPr lang="en-GB" altLang="cs-CZ" sz="2400" dirty="0"/>
              <a:t>)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N</a:t>
            </a:r>
            <a:r>
              <a:rPr lang="en-GB" altLang="cs-CZ" sz="2400" b="1" dirty="0" err="1"/>
              <a:t>adbyt</a:t>
            </a:r>
            <a:r>
              <a:rPr lang="cs-CZ" altLang="cs-CZ" sz="2400" b="1" dirty="0"/>
              <a:t>e</a:t>
            </a:r>
            <a:r>
              <a:rPr lang="en-GB" altLang="cs-CZ" sz="2400" b="1" dirty="0"/>
              <a:t>k</a:t>
            </a:r>
            <a:r>
              <a:rPr lang="cs-CZ" altLang="cs-CZ" sz="2400" b="1" dirty="0"/>
              <a:t> - </a:t>
            </a:r>
            <a:r>
              <a:rPr lang="en-GB" altLang="cs-CZ" sz="2400" dirty="0" err="1"/>
              <a:t>jaterní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cirhóz</a:t>
            </a:r>
            <a:r>
              <a:rPr lang="cs-CZ" altLang="cs-CZ" sz="2400" dirty="0"/>
              <a:t>a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hromadění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mědi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mozkových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jádrech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demenc</a:t>
            </a:r>
            <a:r>
              <a:rPr lang="cs-CZ" altLang="cs-CZ" sz="2400" dirty="0"/>
              <a:t>e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křeče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poruch</a:t>
            </a:r>
            <a:r>
              <a:rPr lang="cs-CZ" altLang="cs-CZ" sz="2400" dirty="0"/>
              <a:t>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ledvin</a:t>
            </a:r>
            <a:r>
              <a:rPr lang="cs-CZ" altLang="cs-CZ" sz="2400" dirty="0"/>
              <a:t> (</a:t>
            </a:r>
            <a:r>
              <a:rPr lang="en-GB" altLang="cs-CZ" sz="2400" i="1" dirty="0" err="1"/>
              <a:t>Wilsonov</a:t>
            </a:r>
            <a:r>
              <a:rPr lang="cs-CZ" altLang="cs-CZ" sz="2400" i="1" dirty="0"/>
              <a:t>a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chorob</a:t>
            </a:r>
            <a:r>
              <a:rPr lang="cs-CZ" altLang="cs-CZ" sz="2400" i="1" dirty="0"/>
              <a:t>a - </a:t>
            </a:r>
            <a:r>
              <a:rPr lang="en-GB" altLang="cs-CZ" sz="2400" i="1" dirty="0" err="1"/>
              <a:t>geneticky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podmíněná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porucha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transportu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mědi</a:t>
            </a:r>
            <a:r>
              <a:rPr lang="en-GB" altLang="cs-CZ" sz="2400" i="1" dirty="0"/>
              <a:t>, </a:t>
            </a:r>
            <a:r>
              <a:rPr lang="en-GB" altLang="cs-CZ" sz="2400" i="1" dirty="0" err="1"/>
              <a:t>kumulac</a:t>
            </a:r>
            <a:r>
              <a:rPr lang="cs-CZ" altLang="cs-CZ" sz="2400" i="1" dirty="0"/>
              <a:t>e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mědi</a:t>
            </a:r>
            <a:r>
              <a:rPr lang="en-GB" altLang="cs-CZ" sz="2400" i="1" dirty="0"/>
              <a:t> v </a:t>
            </a:r>
            <a:r>
              <a:rPr lang="en-GB" altLang="cs-CZ" sz="2400" i="1" dirty="0" err="1"/>
              <a:t>různých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tkáních</a:t>
            </a:r>
            <a:r>
              <a:rPr lang="cs-CZ" altLang="cs-CZ" sz="2400" dirty="0"/>
              <a:t>)</a:t>
            </a:r>
            <a:r>
              <a:rPr lang="en-GB" alt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6015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0328" y="343911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Mangan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32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>
                <a:solidFill>
                  <a:srgbClr val="FF9900"/>
                </a:solidFill>
              </a:rPr>
              <a:t>Potřeba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Asi 5 mg / 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 dirty="0"/>
              <a:t>D</a:t>
            </a:r>
            <a:r>
              <a:rPr lang="cs-CZ" altLang="cs-CZ" sz="2800" b="1" dirty="0"/>
              <a:t>DD </a:t>
            </a:r>
            <a:r>
              <a:rPr lang="cs-CZ" altLang="cs-CZ" sz="2800" dirty="0"/>
              <a:t>2 mg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dirty="0" err="1"/>
              <a:t>denní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příjem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odhaduje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b="1" dirty="0"/>
              <a:t> 2 - 4 mg.</a:t>
            </a:r>
            <a:r>
              <a:rPr lang="en-GB" altLang="cs-CZ" sz="2800" dirty="0"/>
              <a:t> </a:t>
            </a:r>
            <a:endParaRPr lang="en-GB" altLang="cs-CZ" sz="2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>
                <a:solidFill>
                  <a:srgbClr val="00CC00"/>
                </a:solidFill>
              </a:rPr>
              <a:t>Zdroje v potravě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Rostlinné potraviny – oves, pšeničné klíčky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Maso, vnitřnosti – méně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 dirty="0" err="1"/>
              <a:t>ořechy</a:t>
            </a:r>
            <a:r>
              <a:rPr lang="en-GB" altLang="cs-CZ" sz="2800" b="1" dirty="0"/>
              <a:t> a </a:t>
            </a:r>
            <a:r>
              <a:rPr lang="en-GB" altLang="cs-CZ" sz="2800" b="1" dirty="0" err="1"/>
              <a:t>celozrnné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cereálie</a:t>
            </a:r>
            <a:r>
              <a:rPr lang="en-GB" altLang="cs-CZ" sz="2800" b="1" dirty="0"/>
              <a:t>, </a:t>
            </a:r>
            <a:r>
              <a:rPr lang="en-GB" altLang="cs-CZ" sz="2800" b="1" dirty="0" err="1"/>
              <a:t>čaj</a:t>
            </a:r>
            <a:r>
              <a:rPr lang="en-GB" altLang="cs-CZ" sz="2800" b="1" dirty="0"/>
              <a:t>, </a:t>
            </a:r>
            <a:r>
              <a:rPr lang="en-GB" altLang="cs-CZ" sz="2800" b="1" dirty="0" err="1"/>
              <a:t>kakao</a:t>
            </a:r>
            <a:r>
              <a:rPr lang="en-GB" altLang="cs-CZ" sz="2800" b="1" dirty="0"/>
              <a:t> a </a:t>
            </a:r>
            <a:r>
              <a:rPr lang="en-GB" altLang="cs-CZ" sz="2800" b="1" dirty="0" err="1"/>
              <a:t>zelená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listová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zelenina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mangan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součástí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elektrontransportního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řetězce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fotosyntézy</a:t>
            </a:r>
            <a:r>
              <a:rPr lang="en-GB" altLang="cs-CZ" sz="2800" dirty="0"/>
              <a:t>.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4111535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4795" y="281999"/>
            <a:ext cx="8270800" cy="900148"/>
          </a:xfrm>
        </p:spPr>
        <p:txBody>
          <a:bodyPr/>
          <a:lstStyle/>
          <a:p>
            <a:pPr eaLnBrk="1" hangingPunct="1"/>
            <a:r>
              <a:rPr lang="en-GB" altLang="cs-CZ" b="1" dirty="0"/>
              <a:t>MANGAN</a:t>
            </a:r>
            <a:r>
              <a:rPr lang="cs-CZ" altLang="cs-CZ" b="1" dirty="0"/>
              <a:t> - funkce</a:t>
            </a:r>
            <a:endParaRPr lang="en-GB" altLang="cs-CZ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6179" y="1038830"/>
            <a:ext cx="9157855" cy="554687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Účast na tvorbě skeletu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Funkce CNS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 err="1"/>
              <a:t>Metaloproteiny</a:t>
            </a:r>
            <a:r>
              <a:rPr lang="cs-CZ" altLang="cs-CZ" sz="2400" b="1" dirty="0"/>
              <a:t> – enzymy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</a:t>
            </a:r>
            <a:r>
              <a:rPr lang="en-GB" altLang="cs-CZ" sz="2400" b="1" dirty="0" err="1"/>
              <a:t>práv</a:t>
            </a:r>
            <a:r>
              <a:rPr lang="cs-CZ" altLang="cs-CZ" sz="2400" b="1" dirty="0"/>
              <a:t>á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funkc</a:t>
            </a:r>
            <a:r>
              <a:rPr lang="cs-CZ" altLang="cs-CZ" sz="2400" b="1" dirty="0"/>
              <a:t>e</a:t>
            </a:r>
            <a:r>
              <a:rPr lang="en-GB" altLang="cs-CZ" sz="2400" b="1" dirty="0"/>
              <a:t> </a:t>
            </a:r>
            <a:r>
              <a:rPr lang="cs-CZ" altLang="cs-CZ" sz="2400" b="1" dirty="0"/>
              <a:t>z</a:t>
            </a:r>
            <a:r>
              <a:rPr lang="en-GB" altLang="cs-CZ" sz="2400" b="1" dirty="0" err="1"/>
              <a:t>ákladních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metabolických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enzymů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pyruvát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karboxyláza</a:t>
            </a:r>
            <a:r>
              <a:rPr lang="en-GB" altLang="cs-CZ" sz="2400" dirty="0"/>
              <a:t>, acetyl-</a:t>
            </a:r>
            <a:r>
              <a:rPr lang="en-GB" altLang="cs-CZ" sz="2400" dirty="0" err="1"/>
              <a:t>koenzym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karboxyláza</a:t>
            </a:r>
            <a:r>
              <a:rPr lang="en-GB" altLang="cs-CZ" sz="2400" dirty="0"/>
              <a:t>)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Aktiv</a:t>
            </a:r>
            <a:r>
              <a:rPr lang="cs-CZ" altLang="cs-CZ" sz="2400" dirty="0" err="1"/>
              <a:t>ace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metabolismu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mědi</a:t>
            </a:r>
            <a:r>
              <a:rPr lang="en-GB" altLang="cs-CZ" sz="2400" dirty="0"/>
              <a:t>, je </a:t>
            </a:r>
            <a:r>
              <a:rPr lang="en-GB" altLang="cs-CZ" sz="2400" dirty="0" err="1"/>
              <a:t>nezbytný</a:t>
            </a:r>
            <a:r>
              <a:rPr lang="en-GB" altLang="cs-CZ" sz="2400" dirty="0"/>
              <a:t> pro </a:t>
            </a:r>
            <a:r>
              <a:rPr lang="en-GB" altLang="cs-CZ" sz="2400" dirty="0" err="1"/>
              <a:t>správnou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mineralizaci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kostí</a:t>
            </a:r>
            <a:r>
              <a:rPr lang="en-GB" altLang="cs-CZ" sz="2400" dirty="0"/>
              <a:t> a pro </a:t>
            </a:r>
            <a:r>
              <a:rPr lang="en-GB" altLang="cs-CZ" sz="2400" dirty="0" err="1"/>
              <a:t>správnou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funkci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nervového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systému</a:t>
            </a:r>
            <a:r>
              <a:rPr lang="en-GB" altLang="cs-CZ" sz="2400" dirty="0"/>
              <a:t>.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b="1" dirty="0" err="1"/>
              <a:t>Nedostatek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vzácný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dvoumocný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mangan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využívaný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lidským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může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být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zřejmě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nahrazován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dvoumocným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hořčíkem</a:t>
            </a:r>
            <a:r>
              <a:rPr lang="en-GB" altLang="cs-CZ" sz="2400" dirty="0"/>
              <a:t>. </a:t>
            </a:r>
            <a:r>
              <a:rPr lang="cs-CZ" altLang="cs-CZ" sz="2400" dirty="0"/>
              <a:t>O</a:t>
            </a:r>
            <a:r>
              <a:rPr lang="en-GB" altLang="cs-CZ" sz="2400" dirty="0" err="1"/>
              <a:t>poždění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růstu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špatn</a:t>
            </a:r>
            <a:r>
              <a:rPr lang="cs-CZ" altLang="cs-CZ" sz="2400" dirty="0"/>
              <a:t>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mineralizac</a:t>
            </a:r>
            <a:r>
              <a:rPr lang="cs-CZ" altLang="cs-CZ" sz="2400" dirty="0"/>
              <a:t>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kostí</a:t>
            </a:r>
            <a:r>
              <a:rPr lang="en-GB" altLang="cs-CZ" sz="2400" dirty="0"/>
              <a:t>.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</a:t>
            </a:r>
            <a:r>
              <a:rPr lang="en-GB" altLang="cs-CZ" sz="2400" dirty="0" err="1"/>
              <a:t>tudi</a:t>
            </a:r>
            <a:r>
              <a:rPr lang="cs-CZ" altLang="cs-CZ" sz="2400" dirty="0"/>
              <a:t>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zvířatech</a:t>
            </a:r>
            <a:r>
              <a:rPr lang="en-GB" altLang="cs-CZ" sz="2400" dirty="0"/>
              <a:t> </a:t>
            </a:r>
            <a:r>
              <a:rPr lang="cs-CZ" altLang="cs-CZ" sz="2400" dirty="0"/>
              <a:t>- </a:t>
            </a: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nedostatku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popsány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neplodnost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anémie</a:t>
            </a:r>
            <a:r>
              <a:rPr lang="en-GB" altLang="cs-CZ" sz="2400" dirty="0"/>
              <a:t>.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N</a:t>
            </a:r>
            <a:r>
              <a:rPr lang="en-GB" altLang="cs-CZ" sz="2400" b="1" dirty="0" err="1"/>
              <a:t>adbyt</a:t>
            </a:r>
            <a:r>
              <a:rPr lang="cs-CZ" altLang="cs-CZ" sz="2400" b="1" dirty="0"/>
              <a:t>e</a:t>
            </a:r>
            <a:r>
              <a:rPr lang="en-GB" altLang="cs-CZ" sz="2400" b="1" dirty="0"/>
              <a:t>k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mnohonásobné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překročení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denního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přívodu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profesionální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inhalační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otravy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pracovníků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manganových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dolech</a:t>
            </a:r>
            <a:r>
              <a:rPr lang="en-GB" altLang="cs-CZ" sz="2400" dirty="0"/>
              <a:t>. </a:t>
            </a:r>
            <a:r>
              <a:rPr lang="cs-CZ" altLang="cs-CZ" sz="2400" dirty="0"/>
              <a:t>P</a:t>
            </a:r>
            <a:r>
              <a:rPr lang="en-GB" altLang="cs-CZ" sz="2400" dirty="0" err="1"/>
              <a:t>oruch</a:t>
            </a:r>
            <a:r>
              <a:rPr lang="cs-CZ" altLang="cs-CZ" sz="2400" dirty="0"/>
              <a:t>y</a:t>
            </a:r>
            <a:r>
              <a:rPr lang="en-GB" altLang="cs-CZ" sz="2400" dirty="0"/>
              <a:t> </a:t>
            </a:r>
            <a:r>
              <a:rPr lang="cs-CZ" altLang="cs-CZ" sz="2400" dirty="0"/>
              <a:t>CNS</a:t>
            </a: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8596704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/>
              <a:t>KOBALT</a:t>
            </a:r>
            <a:r>
              <a:rPr lang="en-GB" altLang="cs-CZ" dirty="0"/>
              <a:t> 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236" y="1443486"/>
            <a:ext cx="8636214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Kobalt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lidském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součástí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vitaminu</a:t>
            </a:r>
            <a:r>
              <a:rPr lang="en-GB" altLang="cs-CZ" sz="2400" dirty="0"/>
              <a:t> B12 </a:t>
            </a:r>
            <a:r>
              <a:rPr lang="en-GB" altLang="cs-CZ" sz="2400" b="1" dirty="0"/>
              <a:t>KOBALAMIN (B12)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Skupina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korinoidů</a:t>
            </a:r>
            <a:r>
              <a:rPr lang="en-GB" altLang="cs-CZ" sz="2400" b="1" dirty="0"/>
              <a:t>:</a:t>
            </a:r>
            <a:r>
              <a:rPr lang="en-GB" altLang="cs-CZ" sz="2400" dirty="0"/>
              <a:t> amino-, </a:t>
            </a:r>
            <a:r>
              <a:rPr lang="en-GB" altLang="cs-CZ" sz="2400" dirty="0" err="1"/>
              <a:t>hydroxy</a:t>
            </a:r>
            <a:r>
              <a:rPr lang="en-GB" altLang="cs-CZ" sz="2400" dirty="0"/>
              <a:t>-, </a:t>
            </a:r>
            <a:r>
              <a:rPr lang="en-GB" altLang="cs-CZ" sz="2400" dirty="0" err="1"/>
              <a:t>nitrosokobalamin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Aktivní</a:t>
            </a:r>
            <a:r>
              <a:rPr lang="en-GB" altLang="cs-CZ" sz="2400" b="1" dirty="0"/>
              <a:t> forma: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kobamidy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koenzymy</a:t>
            </a:r>
            <a:r>
              <a:rPr lang="en-GB" altLang="cs-CZ" sz="2400" dirty="0"/>
              <a:t>) - </a:t>
            </a:r>
            <a:r>
              <a:rPr lang="en-GB" altLang="cs-CZ" sz="2400" dirty="0" err="1"/>
              <a:t>vázané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deoxyadenozin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</a:t>
            </a:r>
            <a:r>
              <a:rPr lang="cs-CZ" altLang="cs-CZ" sz="2400" dirty="0"/>
              <a:t> </a:t>
            </a:r>
            <a:r>
              <a:rPr lang="en-GB" altLang="cs-CZ" sz="2400" dirty="0"/>
              <a:t>v </a:t>
            </a:r>
            <a:r>
              <a:rPr lang="en-GB" altLang="cs-CZ" sz="2400" dirty="0" err="1"/>
              <a:t>isomerasách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Funkce</a:t>
            </a:r>
            <a:r>
              <a:rPr lang="en-GB" altLang="cs-CZ" sz="2400" b="1" dirty="0"/>
              <a:t>: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metabolismus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obecně</a:t>
            </a:r>
            <a:r>
              <a:rPr lang="en-GB" altLang="cs-CZ" sz="2400" dirty="0"/>
              <a:t>; 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syntéza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aminokyselin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hemu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Resorpce</a:t>
            </a:r>
            <a:r>
              <a:rPr lang="en-GB" altLang="cs-CZ" sz="2400" b="1" dirty="0"/>
              <a:t>: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nutný</a:t>
            </a:r>
            <a:r>
              <a:rPr lang="en-GB" altLang="cs-CZ" sz="2400" dirty="0"/>
              <a:t> "intrinsic </a:t>
            </a:r>
            <a:r>
              <a:rPr lang="en-GB" altLang="cs-CZ" sz="2400" dirty="0" err="1"/>
              <a:t>faktor</a:t>
            </a:r>
            <a:r>
              <a:rPr lang="en-GB" altLang="cs-CZ" sz="2400" dirty="0"/>
              <a:t>", </a:t>
            </a:r>
            <a:r>
              <a:rPr lang="en-GB" altLang="cs-CZ" sz="2400" dirty="0" err="1"/>
              <a:t>který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tvořen</a:t>
            </a:r>
            <a:r>
              <a:rPr lang="en-GB" altLang="cs-CZ" sz="2400" dirty="0"/>
              <a:t> v  </a:t>
            </a:r>
            <a:r>
              <a:rPr lang="en-GB" altLang="cs-CZ" sz="2400" dirty="0" err="1"/>
              <a:t>žaludku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jeho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nedostatek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nejčastější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příčinou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hypovitaminózy</a:t>
            </a:r>
            <a:r>
              <a:rPr lang="en-GB" altLang="cs-CZ" sz="2400" dirty="0"/>
              <a:t> B12)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Nedostatek</a:t>
            </a:r>
            <a:r>
              <a:rPr lang="en-GB" altLang="cs-CZ" sz="2400" b="1" dirty="0"/>
              <a:t>: </a:t>
            </a:r>
            <a:r>
              <a:rPr lang="en-GB" altLang="cs-CZ" sz="2400" dirty="0" err="1"/>
              <a:t>megaloblastická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anémie</a:t>
            </a:r>
            <a:r>
              <a:rPr lang="en-GB" altLang="cs-CZ" sz="2400" dirty="0"/>
              <a:t>,</a:t>
            </a:r>
            <a:r>
              <a:rPr lang="en-GB" altLang="cs-CZ" sz="2400" b="1" dirty="0"/>
              <a:t> </a:t>
            </a:r>
            <a:r>
              <a:rPr lang="en-GB" altLang="cs-CZ" sz="2400" dirty="0" err="1"/>
              <a:t>nervové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poruchy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Denní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dávka</a:t>
            </a:r>
            <a:r>
              <a:rPr lang="en-GB" altLang="cs-CZ" sz="2400" b="1" dirty="0"/>
              <a:t>: </a:t>
            </a:r>
            <a:r>
              <a:rPr lang="en-GB" altLang="cs-CZ" sz="2400" dirty="0"/>
              <a:t>2 - 3 µg 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b="1" dirty="0" err="1"/>
              <a:t>Zdroje</a:t>
            </a:r>
            <a:r>
              <a:rPr lang="en-GB" altLang="cs-CZ" sz="2400" b="1" dirty="0"/>
              <a:t>: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játra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maso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mléko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mléčné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výrobky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vejce</a:t>
            </a: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0535835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CHRÓM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945" y="1288474"/>
            <a:ext cx="8608505" cy="501534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dirty="0" err="1"/>
              <a:t>Chróm</a:t>
            </a:r>
            <a:r>
              <a:rPr lang="en-GB" altLang="cs-CZ" sz="2800" dirty="0"/>
              <a:t> se v </a:t>
            </a:r>
            <a:r>
              <a:rPr lang="en-GB" altLang="cs-CZ" sz="2800" dirty="0" err="1"/>
              <a:t>potravě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vyskytuje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jako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trojmocný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šestimocný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biologický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význam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pouze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trojmocný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solidFill>
                  <a:srgbClr val="FF9900"/>
                </a:solidFill>
              </a:rPr>
              <a:t>Potřeba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Asi 0,2 mg / den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800" b="1" dirty="0"/>
              <a:t>D</a:t>
            </a:r>
            <a:r>
              <a:rPr lang="cs-CZ" altLang="cs-CZ" sz="2800" b="1" dirty="0"/>
              <a:t>DD</a:t>
            </a:r>
            <a:r>
              <a:rPr lang="en-GB" altLang="cs-CZ" sz="2800" dirty="0"/>
              <a:t> </a:t>
            </a:r>
            <a:r>
              <a:rPr lang="cs-CZ" altLang="cs-CZ" sz="2800" b="1" dirty="0"/>
              <a:t>4</a:t>
            </a:r>
            <a:r>
              <a:rPr lang="en-GB" altLang="cs-CZ" sz="2800" b="1" dirty="0"/>
              <a:t>0 µg </a:t>
            </a:r>
            <a:r>
              <a:rPr lang="en-GB" altLang="cs-CZ" sz="2800" b="1" dirty="0" err="1"/>
              <a:t>denně</a:t>
            </a:r>
            <a:endParaRPr lang="cs-CZ" altLang="cs-CZ" sz="2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b="1" dirty="0" err="1">
                <a:solidFill>
                  <a:srgbClr val="008000"/>
                </a:solidFill>
              </a:rPr>
              <a:t>Zdroje</a:t>
            </a:r>
            <a:endParaRPr lang="cs-CZ" altLang="cs-CZ" sz="2800" b="1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800" b="1" dirty="0" err="1"/>
              <a:t>maso</a:t>
            </a:r>
            <a:r>
              <a:rPr lang="en-GB" altLang="cs-CZ" sz="2800" b="1" dirty="0"/>
              <a:t>, </a:t>
            </a:r>
            <a:r>
              <a:rPr lang="en-GB" altLang="cs-CZ" sz="2800" b="1" dirty="0" err="1"/>
              <a:t>sýry</a:t>
            </a:r>
            <a:r>
              <a:rPr lang="en-GB" altLang="cs-CZ" sz="2800" b="1" dirty="0"/>
              <a:t>,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také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některé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poživatiny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rostlinného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původu</a:t>
            </a:r>
            <a:r>
              <a:rPr lang="en-GB" altLang="cs-CZ" sz="2800" b="1" dirty="0"/>
              <a:t> - </a:t>
            </a:r>
            <a:r>
              <a:rPr lang="en-GB" altLang="cs-CZ" sz="2800" b="1" dirty="0" err="1"/>
              <a:t>ořechy</a:t>
            </a:r>
            <a:r>
              <a:rPr lang="en-GB" altLang="cs-CZ" sz="2800" b="1" dirty="0"/>
              <a:t> a </a:t>
            </a:r>
            <a:r>
              <a:rPr lang="en-GB" altLang="cs-CZ" sz="2800" b="1" dirty="0" err="1"/>
              <a:t>celozrnné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obilniny</a:t>
            </a:r>
            <a:r>
              <a:rPr lang="en-GB" alt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7630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CHRÓM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298" y="1302327"/>
            <a:ext cx="8850702" cy="536170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>
                <a:solidFill>
                  <a:srgbClr val="0066FF"/>
                </a:solidFill>
              </a:rPr>
              <a:t>Funkce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S</a:t>
            </a:r>
            <a:r>
              <a:rPr lang="en-GB" altLang="cs-CZ" sz="2400" b="1" dirty="0" err="1"/>
              <a:t>timulace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účinků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inzulínu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tím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zvyšení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glukózové</a:t>
            </a:r>
            <a:r>
              <a:rPr lang="en-GB" altLang="cs-CZ" sz="2400" b="1" dirty="0"/>
              <a:t> tolerance.</a:t>
            </a:r>
            <a:r>
              <a:rPr lang="en-GB" altLang="cs-CZ" sz="2400" dirty="0"/>
              <a:t> </a:t>
            </a:r>
            <a:endParaRPr lang="en-GB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Vyšší rozsah katabolismu tuků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Doplňky ?? – sloučeniny 6-mocného </a:t>
            </a:r>
            <a:r>
              <a:rPr lang="cs-CZ" altLang="cs-CZ" sz="2400" dirty="0" err="1"/>
              <a:t>Cr</a:t>
            </a:r>
            <a:r>
              <a:rPr lang="cs-CZ" altLang="cs-CZ" sz="2400" dirty="0"/>
              <a:t> jsou toxické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b="1" dirty="0" err="1"/>
              <a:t>Deficience</a:t>
            </a:r>
            <a:endParaRPr lang="cs-CZ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 err="1"/>
              <a:t>snížení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glukózové</a:t>
            </a:r>
            <a:r>
              <a:rPr lang="en-GB" altLang="cs-CZ" sz="2400" dirty="0"/>
              <a:t> tolerance a </a:t>
            </a:r>
            <a:r>
              <a:rPr lang="en-GB" altLang="cs-CZ" sz="2400" dirty="0" err="1"/>
              <a:t>opožďování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růstu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 err="1"/>
              <a:t>možn</a:t>
            </a:r>
            <a:r>
              <a:rPr lang="cs-CZ" altLang="cs-CZ" sz="2400" dirty="0"/>
              <a:t>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vztah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mezi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deficiencí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chrómu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zvýšenou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hladinou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cholesterolu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krvi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Mechanismus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objasněn</a:t>
            </a:r>
            <a:r>
              <a:rPr lang="en-GB" altLang="cs-CZ" sz="2400" dirty="0"/>
              <a:t> 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epidemiologické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ověření</a:t>
            </a:r>
            <a:r>
              <a:rPr lang="en-GB" alt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889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E1EF4-141E-44CF-8662-F21B1654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rgbClr val="FF2600"/>
                </a:solidFill>
                <a:sym typeface="Wingdings" pitchFamily="2" charset="2"/>
              </a:rPr>
              <a:t>Doplňky stravy</a:t>
            </a:r>
            <a:r>
              <a:rPr lang="cs-CZ" dirty="0">
                <a:solidFill>
                  <a:srgbClr val="FF2600"/>
                </a:solidFill>
                <a:sym typeface="Wingdings" pitchFamily="2" charset="2"/>
              </a:rPr>
              <a:t> </a:t>
            </a:r>
            <a:r>
              <a:rPr lang="cs-CZ" sz="2800" i="1" dirty="0" err="1">
                <a:solidFill>
                  <a:srgbClr val="FF2600"/>
                </a:solidFill>
                <a:sym typeface="Wingdings" pitchFamily="2" charset="2"/>
              </a:rPr>
              <a:t>Vyhl</a:t>
            </a:r>
            <a:r>
              <a:rPr lang="cs-CZ" sz="2800" i="1" dirty="0">
                <a:solidFill>
                  <a:srgbClr val="FF2600"/>
                </a:solidFill>
                <a:sym typeface="Wingdings" pitchFamily="2" charset="2"/>
              </a:rPr>
              <a:t>. 58/2018 Sb.</a:t>
            </a:r>
            <a:endParaRPr lang="cs-CZ" sz="2800" i="1" dirty="0">
              <a:solidFill>
                <a:srgbClr val="FF2600"/>
              </a:solidFill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93B081F-2716-4E0B-8B6B-45E176276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7963"/>
            <a:ext cx="8270875" cy="435811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dirty="0">
                <a:ea typeface="Times New Roman" panose="02020603050405020304" pitchFamily="18" charset="0"/>
                <a:cs typeface="Arial" panose="020B0604020202020204" pitchFamily="34" charset="0"/>
              </a:rPr>
              <a:t>„potravina, jejímž účelem je doplňovat běžnou stravu a která je koncentrovaným zdrojem vitaminů a minerálních látek nebo dalších látek s nutričním nebo fyziologickým účinkem, obsažených v potravině samostatně nebo v kombinaci, určená k přímé spotřebě v malých odměřených množstvích“.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dirty="0">
              <a:latin typeface="Arial"/>
              <a:sym typeface="Wingdings" pitchFamily="2" charset="2"/>
            </a:endParaRP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Arial"/>
                <a:sym typeface="Wingdings" pitchFamily="2" charset="2"/>
              </a:rPr>
              <a:t>Je-li do potravin přidáván vitamin nebo minerální látka, nesmí celkové množství daného vitaminu nebo minerální látky v prodávané potravině přesáhnout přípustné množství. </a:t>
            </a:r>
          </a:p>
        </p:txBody>
      </p:sp>
    </p:spTree>
    <p:extLst>
      <p:ext uri="{BB962C8B-B14F-4D97-AF65-F5344CB8AC3E}">
        <p14:creationId xmlns:p14="http://schemas.microsoft.com/office/powerpoint/2010/main" val="15941576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Další stopové prvky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cs-CZ" dirty="0"/>
              <a:t>V </a:t>
            </a:r>
            <a:r>
              <a:rPr lang="en-GB" altLang="cs-CZ" dirty="0" err="1"/>
              <a:t>lidském</a:t>
            </a:r>
            <a:r>
              <a:rPr lang="en-GB" altLang="cs-CZ" dirty="0"/>
              <a:t> </a:t>
            </a:r>
            <a:r>
              <a:rPr lang="en-GB" altLang="cs-CZ" dirty="0" err="1"/>
              <a:t>těle</a:t>
            </a:r>
            <a:r>
              <a:rPr lang="en-GB" altLang="cs-CZ" dirty="0"/>
              <a:t> je </a:t>
            </a:r>
            <a:r>
              <a:rPr lang="en-GB" altLang="cs-CZ" dirty="0" err="1"/>
              <a:t>možno</a:t>
            </a:r>
            <a:r>
              <a:rPr lang="en-GB" altLang="cs-CZ" dirty="0"/>
              <a:t> </a:t>
            </a:r>
            <a:r>
              <a:rPr lang="en-GB" altLang="cs-CZ" dirty="0" err="1"/>
              <a:t>chemicky</a:t>
            </a:r>
            <a:r>
              <a:rPr lang="en-GB" altLang="cs-CZ" dirty="0"/>
              <a:t> </a:t>
            </a:r>
            <a:r>
              <a:rPr lang="en-GB" altLang="cs-CZ" dirty="0" err="1"/>
              <a:t>detekovat</a:t>
            </a:r>
            <a:r>
              <a:rPr lang="en-GB" altLang="cs-CZ" dirty="0"/>
              <a:t> </a:t>
            </a:r>
            <a:r>
              <a:rPr lang="en-GB" altLang="cs-CZ" dirty="0" err="1"/>
              <a:t>ještě</a:t>
            </a:r>
            <a:r>
              <a:rPr lang="en-GB" altLang="cs-CZ" dirty="0"/>
              <a:t> </a:t>
            </a:r>
            <a:r>
              <a:rPr lang="en-GB" altLang="cs-CZ" dirty="0" err="1"/>
              <a:t>řadu</a:t>
            </a:r>
            <a:r>
              <a:rPr lang="en-GB" altLang="cs-CZ" dirty="0"/>
              <a:t> </a:t>
            </a:r>
            <a:r>
              <a:rPr lang="en-GB" altLang="cs-CZ" dirty="0" err="1"/>
              <a:t>dalších</a:t>
            </a:r>
            <a:r>
              <a:rPr lang="en-GB" altLang="cs-CZ" dirty="0"/>
              <a:t> </a:t>
            </a:r>
            <a:r>
              <a:rPr lang="en-GB" altLang="cs-CZ" dirty="0" err="1"/>
              <a:t>prvků</a:t>
            </a:r>
            <a:r>
              <a:rPr lang="en-GB" altLang="cs-CZ" dirty="0"/>
              <a:t> a to v </a:t>
            </a:r>
            <a:r>
              <a:rPr lang="en-GB" altLang="cs-CZ" dirty="0" err="1"/>
              <a:t>množství</a:t>
            </a:r>
            <a:r>
              <a:rPr lang="en-GB" altLang="cs-CZ" dirty="0"/>
              <a:t> </a:t>
            </a:r>
            <a:r>
              <a:rPr lang="en-GB" altLang="cs-CZ" dirty="0" err="1"/>
              <a:t>několika</a:t>
            </a:r>
            <a:r>
              <a:rPr lang="en-GB" altLang="cs-CZ" dirty="0"/>
              <a:t> </a:t>
            </a:r>
            <a:r>
              <a:rPr lang="en-GB" altLang="cs-CZ" dirty="0" err="1"/>
              <a:t>desítek</a:t>
            </a:r>
            <a:r>
              <a:rPr lang="en-GB" altLang="cs-CZ" dirty="0"/>
              <a:t> </a:t>
            </a:r>
            <a:r>
              <a:rPr lang="en-GB" altLang="cs-CZ" dirty="0" err="1"/>
              <a:t>až</a:t>
            </a:r>
            <a:r>
              <a:rPr lang="en-GB" altLang="cs-CZ" dirty="0"/>
              <a:t> </a:t>
            </a:r>
            <a:r>
              <a:rPr lang="en-GB" altLang="cs-CZ" dirty="0" err="1"/>
              <a:t>několika</a:t>
            </a:r>
            <a:r>
              <a:rPr lang="en-GB" altLang="cs-CZ" dirty="0"/>
              <a:t> </a:t>
            </a:r>
            <a:r>
              <a:rPr lang="en-GB" altLang="cs-CZ" dirty="0" err="1"/>
              <a:t>desetin</a:t>
            </a:r>
            <a:r>
              <a:rPr lang="en-GB" altLang="cs-CZ" dirty="0"/>
              <a:t> </a:t>
            </a:r>
            <a:r>
              <a:rPr lang="en-GB" altLang="cs-CZ" dirty="0" err="1"/>
              <a:t>miligramů</a:t>
            </a:r>
            <a:r>
              <a:rPr lang="en-GB" altLang="cs-CZ" dirty="0"/>
              <a:t>. 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en-GB" altLang="cs-CZ" dirty="0" err="1"/>
              <a:t>Některé</a:t>
            </a:r>
            <a:r>
              <a:rPr lang="en-GB" altLang="cs-CZ" dirty="0"/>
              <a:t> z </a:t>
            </a:r>
            <a:r>
              <a:rPr lang="en-GB" altLang="cs-CZ" dirty="0" err="1"/>
              <a:t>nich</a:t>
            </a:r>
            <a:r>
              <a:rPr lang="en-GB" altLang="cs-CZ" dirty="0"/>
              <a:t> </a:t>
            </a:r>
            <a:r>
              <a:rPr lang="en-GB" altLang="cs-CZ" dirty="0" err="1"/>
              <a:t>jsou</a:t>
            </a:r>
            <a:r>
              <a:rPr lang="en-GB" altLang="cs-CZ" dirty="0"/>
              <a:t> </a:t>
            </a:r>
            <a:r>
              <a:rPr lang="en-GB" altLang="cs-CZ" dirty="0" err="1"/>
              <a:t>pravděpodobně</a:t>
            </a:r>
            <a:r>
              <a:rPr lang="en-GB" altLang="cs-CZ" dirty="0"/>
              <a:t> </a:t>
            </a:r>
            <a:r>
              <a:rPr lang="en-GB" altLang="cs-CZ" dirty="0" err="1"/>
              <a:t>též</a:t>
            </a:r>
            <a:r>
              <a:rPr lang="en-GB" altLang="cs-CZ" dirty="0"/>
              <a:t> </a:t>
            </a:r>
            <a:r>
              <a:rPr lang="en-GB" altLang="cs-CZ" dirty="0" err="1"/>
              <a:t>biogenní</a:t>
            </a:r>
            <a:r>
              <a:rPr lang="en-GB" altLang="cs-CZ" dirty="0"/>
              <a:t> </a:t>
            </a:r>
            <a:r>
              <a:rPr lang="en-GB" altLang="cs-CZ" dirty="0" err="1"/>
              <a:t>stopové</a:t>
            </a:r>
            <a:r>
              <a:rPr lang="en-GB" altLang="cs-CZ" dirty="0"/>
              <a:t> </a:t>
            </a:r>
            <a:r>
              <a:rPr lang="en-GB" altLang="cs-CZ" dirty="0" err="1"/>
              <a:t>prvky</a:t>
            </a:r>
            <a:r>
              <a:rPr lang="en-GB" altLang="cs-CZ" dirty="0"/>
              <a:t> (</a:t>
            </a:r>
            <a:r>
              <a:rPr lang="en-GB" altLang="cs-CZ" b="1" dirty="0" err="1"/>
              <a:t>křemík</a:t>
            </a:r>
            <a:r>
              <a:rPr lang="en-GB" altLang="cs-CZ" b="1" dirty="0"/>
              <a:t>, </a:t>
            </a:r>
            <a:r>
              <a:rPr lang="en-GB" altLang="cs-CZ" b="1" dirty="0" err="1"/>
              <a:t>nikl</a:t>
            </a:r>
            <a:r>
              <a:rPr lang="en-GB" altLang="cs-CZ" b="1" dirty="0"/>
              <a:t>, </a:t>
            </a:r>
            <a:r>
              <a:rPr lang="en-GB" altLang="cs-CZ" b="1" dirty="0" err="1"/>
              <a:t>cín</a:t>
            </a:r>
            <a:r>
              <a:rPr lang="en-GB" altLang="cs-CZ" b="1" dirty="0"/>
              <a:t>, </a:t>
            </a:r>
            <a:r>
              <a:rPr lang="en-GB" altLang="cs-CZ" b="1" dirty="0" err="1"/>
              <a:t>bor</a:t>
            </a:r>
            <a:r>
              <a:rPr lang="en-GB" altLang="cs-CZ" dirty="0"/>
              <a:t>)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V</a:t>
            </a:r>
            <a:r>
              <a:rPr lang="en-GB" altLang="cs-CZ" dirty="0" err="1"/>
              <a:t>ýznam</a:t>
            </a:r>
            <a:r>
              <a:rPr lang="en-GB" altLang="cs-CZ" dirty="0"/>
              <a:t> </a:t>
            </a:r>
            <a:r>
              <a:rPr lang="en-GB" altLang="cs-CZ" dirty="0" err="1"/>
              <a:t>jiných</a:t>
            </a:r>
            <a:r>
              <a:rPr lang="en-GB" altLang="cs-CZ" dirty="0"/>
              <a:t> je pro </a:t>
            </a:r>
            <a:r>
              <a:rPr lang="en-GB" altLang="cs-CZ" dirty="0" err="1"/>
              <a:t>organismus</a:t>
            </a:r>
            <a:r>
              <a:rPr lang="en-GB" altLang="cs-CZ" dirty="0"/>
              <a:t> </a:t>
            </a:r>
            <a:r>
              <a:rPr lang="en-GB" altLang="cs-CZ" dirty="0" err="1"/>
              <a:t>buď</a:t>
            </a:r>
            <a:r>
              <a:rPr lang="en-GB" altLang="cs-CZ" dirty="0"/>
              <a:t> </a:t>
            </a:r>
            <a:r>
              <a:rPr lang="en-GB" altLang="cs-CZ" dirty="0" err="1"/>
              <a:t>nejasný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je </a:t>
            </a:r>
            <a:r>
              <a:rPr lang="en-GB" altLang="cs-CZ" dirty="0" err="1"/>
              <a:t>pouze</a:t>
            </a:r>
            <a:r>
              <a:rPr lang="en-GB" altLang="cs-CZ" dirty="0"/>
              <a:t> </a:t>
            </a:r>
            <a:r>
              <a:rPr lang="en-GB" altLang="cs-CZ" dirty="0" err="1"/>
              <a:t>záporný</a:t>
            </a:r>
            <a:r>
              <a:rPr lang="en-GB" altLang="cs-CZ" dirty="0"/>
              <a:t> (</a:t>
            </a:r>
            <a:r>
              <a:rPr lang="en-GB" altLang="cs-CZ" b="1" dirty="0" err="1"/>
              <a:t>kadmium</a:t>
            </a:r>
            <a:r>
              <a:rPr lang="en-GB" altLang="cs-CZ" b="1" dirty="0"/>
              <a:t>, </a:t>
            </a:r>
            <a:r>
              <a:rPr lang="en-GB" altLang="cs-CZ" b="1" dirty="0" err="1"/>
              <a:t>olovo</a:t>
            </a:r>
            <a:r>
              <a:rPr lang="en-GB" altLang="cs-CZ" b="1" dirty="0"/>
              <a:t>, </a:t>
            </a:r>
            <a:r>
              <a:rPr lang="en-GB" altLang="cs-CZ" b="1" dirty="0" err="1"/>
              <a:t>rtuť</a:t>
            </a:r>
            <a:r>
              <a:rPr lang="en-GB" altLang="cs-CZ" b="1" dirty="0"/>
              <a:t>, </a:t>
            </a:r>
            <a:r>
              <a:rPr lang="en-GB" altLang="cs-CZ" b="1" dirty="0" err="1"/>
              <a:t>berylium</a:t>
            </a:r>
            <a:r>
              <a:rPr lang="en-GB" altLang="cs-CZ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8628235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9343" y="267419"/>
            <a:ext cx="8273869" cy="6590581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solidFill>
                  <a:srgbClr val="FF3300"/>
                </a:solidFill>
              </a:rPr>
              <a:t>Molybden</a:t>
            </a:r>
            <a:r>
              <a:rPr lang="cs-CZ" altLang="cs-CZ" b="1" dirty="0">
                <a:solidFill>
                  <a:srgbClr val="0066FF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0066FF"/>
                </a:solidFill>
              </a:rPr>
              <a:t>Funkce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Aktivátor flavinových enzymů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Antagonismus s mědí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9900"/>
                </a:solidFill>
              </a:rPr>
              <a:t>Potřeba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Asi 0,5 mg / den            DDD 50 µg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00CC00"/>
                </a:solidFill>
              </a:rPr>
              <a:t>Zdroje v potravě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Játra, maso, luštěniny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solidFill>
                  <a:srgbClr val="FF3300"/>
                </a:solidFill>
              </a:rPr>
              <a:t>Nikl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0066FF"/>
                </a:solidFill>
              </a:rPr>
              <a:t>Funkce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Synergismus s Co na krvetvorbě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Synergismus s </a:t>
            </a:r>
            <a:r>
              <a:rPr lang="cs-CZ" altLang="cs-CZ" sz="2000" dirty="0" err="1"/>
              <a:t>Zn</a:t>
            </a:r>
            <a:r>
              <a:rPr lang="cs-CZ" altLang="cs-CZ" sz="2000" dirty="0"/>
              <a:t> na produkci inzulinu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9900"/>
                </a:solidFill>
              </a:rPr>
              <a:t>Potřeba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0,1 - 0,5 mg / den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00CC00"/>
                </a:solidFill>
              </a:rPr>
              <a:t>Zdroje v potravě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Játra, maso, luštěniny, zelené rostliny</a:t>
            </a:r>
          </a:p>
        </p:txBody>
      </p:sp>
    </p:spTree>
    <p:extLst>
      <p:ext uri="{BB962C8B-B14F-4D97-AF65-F5344CB8AC3E}">
        <p14:creationId xmlns:p14="http://schemas.microsoft.com/office/powerpoint/2010/main" val="18805073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1446" y="377825"/>
            <a:ext cx="8229600" cy="6480175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cs-CZ" altLang="cs-CZ" sz="4000" b="1" dirty="0">
                <a:solidFill>
                  <a:srgbClr val="FF3300"/>
                </a:solidFill>
              </a:rPr>
              <a:t>Brom</a:t>
            </a:r>
          </a:p>
          <a:p>
            <a:pPr eaLnBrk="1" hangingPunct="1"/>
            <a:r>
              <a:rPr lang="cs-CZ" altLang="cs-CZ" sz="2400" dirty="0"/>
              <a:t>Účast na tvorbě hormonů hypofýzy</a:t>
            </a:r>
          </a:p>
          <a:p>
            <a:pPr eaLnBrk="1" hangingPunct="1"/>
            <a:r>
              <a:rPr lang="cs-CZ" altLang="cs-CZ" sz="2400" dirty="0"/>
              <a:t>Pravděpodobně esenciální prvek</a:t>
            </a:r>
          </a:p>
          <a:p>
            <a:pPr algn="ctr" eaLnBrk="1" hangingPunct="1">
              <a:buFontTx/>
              <a:buNone/>
            </a:pPr>
            <a:r>
              <a:rPr lang="cs-CZ" altLang="cs-CZ" sz="4000" b="1" dirty="0">
                <a:solidFill>
                  <a:srgbClr val="FF3300"/>
                </a:solidFill>
              </a:rPr>
              <a:t>Křemík</a:t>
            </a:r>
          </a:p>
          <a:p>
            <a:pPr eaLnBrk="1" hangingPunct="1">
              <a:buFontTx/>
              <a:buNone/>
            </a:pPr>
            <a:r>
              <a:rPr lang="cs-CZ" altLang="cs-CZ" sz="2400" dirty="0"/>
              <a:t>Mineralizace kostí</a:t>
            </a:r>
          </a:p>
          <a:p>
            <a:pPr eaLnBrk="1" hangingPunct="1"/>
            <a:r>
              <a:rPr lang="cs-CZ" altLang="cs-CZ" sz="2400" dirty="0"/>
              <a:t>Potřeba  ???</a:t>
            </a:r>
          </a:p>
          <a:p>
            <a:pPr eaLnBrk="1" hangingPunct="1"/>
            <a:r>
              <a:rPr lang="cs-CZ" altLang="cs-CZ" sz="2400" dirty="0"/>
              <a:t>Mineralizace pojivových tkání</a:t>
            </a:r>
          </a:p>
          <a:p>
            <a:pPr algn="ctr">
              <a:buNone/>
            </a:pPr>
            <a:r>
              <a:rPr lang="cs-CZ" altLang="cs-CZ" sz="4000" b="1" dirty="0">
                <a:solidFill>
                  <a:srgbClr val="FF3300"/>
                </a:solidFill>
              </a:rPr>
              <a:t>Vanad</a:t>
            </a:r>
          </a:p>
          <a:p>
            <a:r>
              <a:rPr lang="cs-CZ" altLang="cs-CZ" sz="2400" dirty="0"/>
              <a:t>Podíl na mineralizaci kostí a zubů</a:t>
            </a:r>
          </a:p>
          <a:p>
            <a:pPr>
              <a:buNone/>
            </a:pPr>
            <a:r>
              <a:rPr lang="cs-CZ" altLang="cs-CZ" sz="2400" b="1" dirty="0">
                <a:solidFill>
                  <a:srgbClr val="FF9900"/>
                </a:solidFill>
              </a:rPr>
              <a:t>Potřeba</a:t>
            </a:r>
          </a:p>
          <a:p>
            <a:pPr>
              <a:buNone/>
            </a:pPr>
            <a:r>
              <a:rPr lang="cs-CZ" altLang="cs-CZ" sz="2400" dirty="0"/>
              <a:t>Asi 0,2 mg / den</a:t>
            </a:r>
          </a:p>
          <a:p>
            <a:pPr>
              <a:buNone/>
            </a:pPr>
            <a:r>
              <a:rPr lang="cs-CZ" altLang="cs-CZ" sz="2400" b="1" dirty="0">
                <a:solidFill>
                  <a:srgbClr val="A50021"/>
                </a:solidFill>
              </a:rPr>
              <a:t>Deficience    </a:t>
            </a:r>
            <a:r>
              <a:rPr lang="cs-CZ" altLang="cs-CZ" sz="2400" dirty="0"/>
              <a:t>???</a:t>
            </a:r>
          </a:p>
          <a:p>
            <a:pPr eaLnBrk="1" hangingPunct="1"/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0668467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 idx="4294967295"/>
          </p:nvPr>
        </p:nvSpPr>
        <p:spPr>
          <a:xfrm>
            <a:off x="1013727" y="1884530"/>
            <a:ext cx="7772400" cy="2387600"/>
          </a:xfrm>
        </p:spPr>
        <p:txBody>
          <a:bodyPr>
            <a:noAutofit/>
          </a:bodyPr>
          <a:lstStyle/>
          <a:p>
            <a:r>
              <a:rPr lang="pt-BR" sz="5000" b="1" dirty="0">
                <a:solidFill>
                  <a:srgbClr val="FF0000"/>
                </a:solidFill>
              </a:rPr>
              <a:t>Jód - problematika dietárního příjmu a suplementace, saturace populace</a:t>
            </a:r>
            <a:endParaRPr lang="cs-CZ" sz="5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VÃ½sledek obrÃ¡zku pro tvaroh">
            <a:extLst>
              <a:ext uri="{FF2B5EF4-FFF2-40B4-BE49-F238E27FC236}">
                <a16:creationId xmlns:a16="http://schemas.microsoft.com/office/drawing/2014/main" id="{528908D7-CF0E-403A-B062-EC2A09CE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35" y="4496417"/>
            <a:ext cx="1594469" cy="139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emental">
            <a:extLst>
              <a:ext uri="{FF2B5EF4-FFF2-40B4-BE49-F238E27FC236}">
                <a16:creationId xmlns:a16="http://schemas.microsoft.com/office/drawing/2014/main" id="{A6FDC356-362B-494E-BCDE-9FEBC162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95" y="4524393"/>
            <a:ext cx="2098874" cy="139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141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7671587-43E0-4459-82EF-E9F13F63BD40}"/>
              </a:ext>
            </a:extLst>
          </p:cNvPr>
          <p:cNvSpPr txBox="1"/>
          <p:nvPr/>
        </p:nvSpPr>
        <p:spPr>
          <a:xfrm>
            <a:off x="535577" y="444136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E93C09"/>
                </a:solidFill>
                <a:latin typeface="+mj-lt"/>
              </a:rPr>
              <a:t>Funkce jódu v lidském těle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4173BF4-7F51-4BAA-A402-21185887D2B7}"/>
              </a:ext>
            </a:extLst>
          </p:cNvPr>
          <p:cNvSpPr txBox="1"/>
          <p:nvPr/>
        </p:nvSpPr>
        <p:spPr>
          <a:xfrm>
            <a:off x="666205" y="1345475"/>
            <a:ext cx="816428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3609"/>
              </a:buClr>
              <a:buFont typeface="Wingdings" panose="05000000000000000000" pitchFamily="2" charset="2"/>
              <a:buChar char="§"/>
            </a:pPr>
            <a:r>
              <a:rPr lang="cs-CZ" sz="2500" dirty="0"/>
              <a:t>Potřeba 0,1-0,2 mg/den</a:t>
            </a:r>
          </a:p>
          <a:p>
            <a:pPr marL="285750" indent="-285750">
              <a:buClr>
                <a:srgbClr val="F73609"/>
              </a:buClr>
              <a:buFont typeface="Wingdings" panose="05000000000000000000" pitchFamily="2" charset="2"/>
              <a:buChar char="§"/>
            </a:pPr>
            <a:r>
              <a:rPr lang="cs-CZ" sz="2500" b="1" dirty="0"/>
              <a:t>DDD 150 µg/den </a:t>
            </a:r>
            <a:r>
              <a:rPr lang="cs-CZ" sz="2500" dirty="0"/>
              <a:t>dospělí, těhotné ženy více </a:t>
            </a:r>
          </a:p>
          <a:p>
            <a:pPr marL="285750" indent="-285750">
              <a:buClr>
                <a:srgbClr val="F73609"/>
              </a:buClr>
              <a:buFont typeface="Wingdings" panose="05000000000000000000" pitchFamily="2" charset="2"/>
              <a:buChar char="§"/>
            </a:pPr>
            <a:r>
              <a:rPr lang="cs-CZ" sz="2500" dirty="0"/>
              <a:t>Tělo dospělého člověka obsahuje 10 – 30 mg jódu </a:t>
            </a:r>
          </a:p>
          <a:p>
            <a:pPr marL="285750" indent="-285750">
              <a:buClr>
                <a:srgbClr val="F73609"/>
              </a:buClr>
              <a:buFont typeface="Wingdings" panose="05000000000000000000" pitchFamily="2" charset="2"/>
              <a:buChar char="§"/>
            </a:pPr>
            <a:r>
              <a:rPr lang="cs-CZ" sz="2500" dirty="0"/>
              <a:t>Součástí hormonů štítné žlázy </a:t>
            </a:r>
            <a:r>
              <a:rPr lang="cs-CZ" sz="2500" b="1" dirty="0" err="1">
                <a:solidFill>
                  <a:srgbClr val="E93C09"/>
                </a:solidFill>
              </a:rPr>
              <a:t>thyroxinu</a:t>
            </a:r>
            <a:r>
              <a:rPr lang="cs-CZ" sz="2500" b="1" dirty="0">
                <a:solidFill>
                  <a:srgbClr val="E93C09"/>
                </a:solidFill>
              </a:rPr>
              <a:t> </a:t>
            </a:r>
            <a:r>
              <a:rPr lang="cs-CZ" sz="2500" dirty="0"/>
              <a:t>a</a:t>
            </a:r>
            <a:r>
              <a:rPr lang="cs-CZ" sz="2500" b="1" dirty="0">
                <a:solidFill>
                  <a:srgbClr val="E93C09"/>
                </a:solidFill>
              </a:rPr>
              <a:t> </a:t>
            </a:r>
            <a:r>
              <a:rPr lang="cs-CZ" sz="2500" b="1" dirty="0" err="1">
                <a:solidFill>
                  <a:srgbClr val="E93C09"/>
                </a:solidFill>
              </a:rPr>
              <a:t>trijodthyroninu</a:t>
            </a:r>
            <a:endParaRPr lang="cs-CZ" sz="2500" b="1" dirty="0">
              <a:solidFill>
                <a:srgbClr val="E93C09"/>
              </a:solidFill>
            </a:endParaRPr>
          </a:p>
          <a:p>
            <a:r>
              <a:rPr lang="cs-CZ" sz="2500" b="1" dirty="0">
                <a:solidFill>
                  <a:srgbClr val="E93C09"/>
                </a:solidFill>
              </a:rPr>
              <a:t> </a:t>
            </a:r>
          </a:p>
          <a:p>
            <a:r>
              <a:rPr lang="cs-CZ" b="1" dirty="0"/>
              <a:t>				</a:t>
            </a:r>
            <a:r>
              <a:rPr lang="cs-CZ" b="1" dirty="0">
                <a:solidFill>
                  <a:srgbClr val="E93C09"/>
                </a:solidFill>
              </a:rPr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53AFF34-EFB6-4E70-8A3A-53E9732D4262}"/>
              </a:ext>
            </a:extLst>
          </p:cNvPr>
          <p:cNvSpPr txBox="1"/>
          <p:nvPr/>
        </p:nvSpPr>
        <p:spPr>
          <a:xfrm>
            <a:off x="1149531" y="3333420"/>
            <a:ext cx="7563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E93C09"/>
                </a:solidFill>
              </a:rPr>
              <a:t>Funkce</a:t>
            </a:r>
            <a:r>
              <a:rPr lang="cs-CZ" sz="2000" dirty="0"/>
              <a:t> → regulace rychlosti buněčných oxidačních procesů </a:t>
            </a:r>
          </a:p>
          <a:p>
            <a:r>
              <a:rPr lang="cs-CZ" sz="2000" dirty="0"/>
              <a:t>             → ovlivnění spotřeby kyslíku v jaterní, ledvinové a srdeční tkáni </a:t>
            </a:r>
          </a:p>
          <a:p>
            <a:r>
              <a:rPr lang="cs-CZ" sz="2000" dirty="0"/>
              <a:t>             → zvýšení resorpce glukózy a galaktózy, lipolýzy, </a:t>
            </a:r>
            <a:r>
              <a:rPr lang="cs-CZ" sz="2000" dirty="0" err="1"/>
              <a:t>glykogenolýzy</a:t>
            </a:r>
            <a:r>
              <a:rPr lang="cs-CZ" sz="2000" dirty="0"/>
              <a:t>  </a:t>
            </a:r>
          </a:p>
          <a:p>
            <a:r>
              <a:rPr lang="cs-CZ" sz="2000" dirty="0"/>
              <a:t>             → ovlivnění termoregulace 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21E37FB-49E8-44C7-842E-917F9D00093C}"/>
              </a:ext>
            </a:extLst>
          </p:cNvPr>
          <p:cNvCxnSpPr>
            <a:cxnSpLocks/>
          </p:cNvCxnSpPr>
          <p:nvPr/>
        </p:nvCxnSpPr>
        <p:spPr>
          <a:xfrm>
            <a:off x="5403272" y="2908531"/>
            <a:ext cx="0" cy="52046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4265757-4AE0-4DDD-9281-3492F7DE786E}"/>
              </a:ext>
            </a:extLst>
          </p:cNvPr>
          <p:cNvCxnSpPr>
            <a:cxnSpLocks/>
          </p:cNvCxnSpPr>
          <p:nvPr/>
        </p:nvCxnSpPr>
        <p:spPr>
          <a:xfrm>
            <a:off x="6896398" y="2908531"/>
            <a:ext cx="0" cy="52046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VÃ½sledek obrÃ¡zku pro trijodtyronin">
            <a:extLst>
              <a:ext uri="{FF2B5EF4-FFF2-40B4-BE49-F238E27FC236}">
                <a16:creationId xmlns:a16="http://schemas.microsoft.com/office/drawing/2014/main" id="{55BBF75B-0C34-4F83-AA58-CAB87983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48359"/>
            <a:ext cx="2351315" cy="152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Ã½sledek obrÃ¡zku pro thyroxin">
            <a:extLst>
              <a:ext uri="{FF2B5EF4-FFF2-40B4-BE49-F238E27FC236}">
                <a16:creationId xmlns:a16="http://schemas.microsoft.com/office/drawing/2014/main" id="{8E2C2C60-AE31-4F6E-A960-63DC5C09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31" y="4736589"/>
            <a:ext cx="2723950" cy="114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prolekare.cz/dbpic/jp_52115_t_2-x1000_1600">
            <a:extLst>
              <a:ext uri="{FF2B5EF4-FFF2-40B4-BE49-F238E27FC236}">
                <a16:creationId xmlns:a16="http://schemas.microsoft.com/office/drawing/2014/main" id="{7A07D432-5E3A-4C5F-9D74-E145F3BC8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98" y="547011"/>
            <a:ext cx="2081859" cy="145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8248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78A1D6C8-E76D-4B65-AC56-7F9B59703767}"/>
              </a:ext>
            </a:extLst>
          </p:cNvPr>
          <p:cNvSpPr txBox="1"/>
          <p:nvPr/>
        </p:nvSpPr>
        <p:spPr>
          <a:xfrm>
            <a:off x="535577" y="444136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E93C09"/>
                </a:solidFill>
                <a:latin typeface="+mj-lt"/>
              </a:rPr>
              <a:t>Metabolismus jódu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6DFED0-648E-4DEB-89F3-EB78AE74F96F}"/>
              </a:ext>
            </a:extLst>
          </p:cNvPr>
          <p:cNvSpPr txBox="1"/>
          <p:nvPr/>
        </p:nvSpPr>
        <p:spPr>
          <a:xfrm>
            <a:off x="640080" y="1716497"/>
            <a:ext cx="7863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3609"/>
              </a:buClr>
              <a:buFont typeface="Wingdings" panose="05000000000000000000" pitchFamily="2" charset="2"/>
              <a:buChar char="§"/>
            </a:pPr>
            <a:r>
              <a:rPr lang="cs-CZ" sz="2500" dirty="0"/>
              <a:t>Využitelné formy →</a:t>
            </a:r>
            <a:endParaRPr lang="cs-CZ" sz="2500" b="1" dirty="0">
              <a:solidFill>
                <a:srgbClr val="E93C09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4C281BB-9D23-40B4-BC2C-50E22EDBC64A}"/>
              </a:ext>
            </a:extLst>
          </p:cNvPr>
          <p:cNvSpPr/>
          <p:nvPr/>
        </p:nvSpPr>
        <p:spPr>
          <a:xfrm>
            <a:off x="3879668" y="1461772"/>
            <a:ext cx="2233749" cy="1005840"/>
          </a:xfrm>
          <a:prstGeom prst="roundRect">
            <a:avLst/>
          </a:prstGeom>
          <a:solidFill>
            <a:srgbClr val="FFDA65"/>
          </a:solidFill>
          <a:ln>
            <a:solidFill>
              <a:srgbClr val="E93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>
                <a:solidFill>
                  <a:schemeClr val="tx1"/>
                </a:solidFill>
              </a:rPr>
              <a:t>jodidové anionty</a:t>
            </a:r>
            <a:endParaRPr lang="cs-CZ" sz="2200" dirty="0">
              <a:solidFill>
                <a:schemeClr val="tx1"/>
              </a:solidFill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677F9B72-17B4-4B78-90E7-D9967C39D01D}"/>
              </a:ext>
            </a:extLst>
          </p:cNvPr>
          <p:cNvSpPr/>
          <p:nvPr/>
        </p:nvSpPr>
        <p:spPr>
          <a:xfrm>
            <a:off x="6503126" y="1461772"/>
            <a:ext cx="2233749" cy="1005840"/>
          </a:xfrm>
          <a:prstGeom prst="roundRect">
            <a:avLst/>
          </a:prstGeom>
          <a:solidFill>
            <a:srgbClr val="FFDA65"/>
          </a:solidFill>
          <a:ln>
            <a:solidFill>
              <a:srgbClr val="E93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>
                <a:solidFill>
                  <a:schemeClr val="tx1"/>
                </a:solidFill>
              </a:rPr>
              <a:t>jodičnany</a:t>
            </a:r>
            <a:endParaRPr lang="cs-CZ" sz="2200" dirty="0">
              <a:solidFill>
                <a:schemeClr val="tx1"/>
              </a:solidFill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3337BA0E-CDD0-4BF0-AB04-683540F36FFE}"/>
              </a:ext>
            </a:extLst>
          </p:cNvPr>
          <p:cNvSpPr/>
          <p:nvPr/>
        </p:nvSpPr>
        <p:spPr>
          <a:xfrm>
            <a:off x="3879668" y="3304903"/>
            <a:ext cx="4857207" cy="1085486"/>
          </a:xfrm>
          <a:prstGeom prst="roundRect">
            <a:avLst/>
          </a:prstGeom>
          <a:solidFill>
            <a:srgbClr val="FDB267"/>
          </a:solidFill>
          <a:ln>
            <a:solidFill>
              <a:srgbClr val="E93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>
                <a:solidFill>
                  <a:schemeClr val="tx1"/>
                </a:solidFill>
              </a:rPr>
              <a:t>Transport do štítné žlázy krví (denně zachyceno asi 60 µg) 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2D64063-5710-45D3-B395-6E27EE150579}"/>
              </a:ext>
            </a:extLst>
          </p:cNvPr>
          <p:cNvCxnSpPr/>
          <p:nvPr/>
        </p:nvCxnSpPr>
        <p:spPr>
          <a:xfrm>
            <a:off x="5016137" y="2717074"/>
            <a:ext cx="0" cy="483326"/>
          </a:xfrm>
          <a:prstGeom prst="straightConnector1">
            <a:avLst/>
          </a:prstGeom>
          <a:ln w="19050">
            <a:solidFill>
              <a:srgbClr val="E93C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E52FB1AA-A71C-4C23-A7D6-D4FD377ABA52}"/>
              </a:ext>
            </a:extLst>
          </p:cNvPr>
          <p:cNvCxnSpPr/>
          <p:nvPr/>
        </p:nvCxnSpPr>
        <p:spPr>
          <a:xfrm>
            <a:off x="7663543" y="2717074"/>
            <a:ext cx="0" cy="483326"/>
          </a:xfrm>
          <a:prstGeom prst="straightConnector1">
            <a:avLst/>
          </a:prstGeom>
          <a:ln w="19050">
            <a:solidFill>
              <a:srgbClr val="E93C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17B2B8F2-E230-4B83-9C98-FC9AECB8D6C9}"/>
              </a:ext>
            </a:extLst>
          </p:cNvPr>
          <p:cNvSpPr/>
          <p:nvPr/>
        </p:nvSpPr>
        <p:spPr>
          <a:xfrm>
            <a:off x="3879668" y="5227680"/>
            <a:ext cx="4857207" cy="1085486"/>
          </a:xfrm>
          <a:prstGeom prst="roundRect">
            <a:avLst/>
          </a:prstGeom>
          <a:solidFill>
            <a:srgbClr val="FE7166"/>
          </a:solidFill>
          <a:ln>
            <a:solidFill>
              <a:srgbClr val="E93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>
                <a:solidFill>
                  <a:schemeClr val="tx1"/>
                </a:solidFill>
              </a:rPr>
              <a:t>Syntéza </a:t>
            </a:r>
            <a:r>
              <a:rPr lang="cs-CZ" sz="2200" b="1" dirty="0" err="1">
                <a:solidFill>
                  <a:schemeClr val="tx1"/>
                </a:solidFill>
              </a:rPr>
              <a:t>thyroxinu</a:t>
            </a:r>
            <a:r>
              <a:rPr lang="cs-CZ" sz="2200" b="1" dirty="0">
                <a:solidFill>
                  <a:schemeClr val="tx1"/>
                </a:solidFill>
              </a:rPr>
              <a:t> a </a:t>
            </a:r>
            <a:r>
              <a:rPr lang="cs-CZ" sz="2200" b="1" dirty="0" err="1">
                <a:solidFill>
                  <a:schemeClr val="tx1"/>
                </a:solidFill>
              </a:rPr>
              <a:t>trijodthyroninu</a:t>
            </a:r>
            <a:r>
              <a:rPr lang="cs-CZ" sz="2200" b="1" dirty="0">
                <a:solidFill>
                  <a:schemeClr val="tx1"/>
                </a:solidFill>
              </a:rPr>
              <a:t>  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FF5FEDF-4632-46FA-BC4E-C1B545D1060F}"/>
              </a:ext>
            </a:extLst>
          </p:cNvPr>
          <p:cNvCxnSpPr/>
          <p:nvPr/>
        </p:nvCxnSpPr>
        <p:spPr>
          <a:xfrm>
            <a:off x="6308271" y="4580709"/>
            <a:ext cx="0" cy="483326"/>
          </a:xfrm>
          <a:prstGeom prst="straightConnector1">
            <a:avLst/>
          </a:prstGeom>
          <a:ln w="19050">
            <a:solidFill>
              <a:srgbClr val="E93C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VÃ½sledek obrÃ¡zku pro synteza tyroxinu">
            <a:extLst>
              <a:ext uri="{FF2B5EF4-FFF2-40B4-BE49-F238E27FC236}">
                <a16:creationId xmlns:a16="http://schemas.microsoft.com/office/drawing/2014/main" id="{A298A3AA-0071-448B-8AA3-780F2CC3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2" y="3056709"/>
            <a:ext cx="3489316" cy="21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650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08C8A1-B21E-4F84-84E9-F33DC2D035E4}"/>
              </a:ext>
            </a:extLst>
          </p:cNvPr>
          <p:cNvSpPr txBox="1"/>
          <p:nvPr/>
        </p:nvSpPr>
        <p:spPr>
          <a:xfrm>
            <a:off x="535577" y="444136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E93C09"/>
                </a:solidFill>
                <a:latin typeface="+mj-lt"/>
              </a:rPr>
              <a:t>Výskyt v potravinách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5E24932-9BBF-4E3B-9615-8CDC5B4B1E7D}"/>
              </a:ext>
            </a:extLst>
          </p:cNvPr>
          <p:cNvSpPr txBox="1"/>
          <p:nvPr/>
        </p:nvSpPr>
        <p:spPr>
          <a:xfrm>
            <a:off x="4102769" y="2139014"/>
            <a:ext cx="5551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Nejčastěji ve formě </a:t>
            </a:r>
            <a:r>
              <a:rPr lang="cs-CZ" sz="2200" b="1" dirty="0">
                <a:solidFill>
                  <a:srgbClr val="F73609"/>
                </a:solidFill>
              </a:rPr>
              <a:t>jodidových aniontů</a:t>
            </a:r>
          </a:p>
          <a:p>
            <a:endParaRPr lang="cs-CZ" sz="2200" b="1" dirty="0">
              <a:solidFill>
                <a:srgbClr val="F73609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F0A825-784E-42DD-BE63-A4294262D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0" t="18286" r="45103" b="33714"/>
          <a:stretch/>
        </p:blipFill>
        <p:spPr>
          <a:xfrm>
            <a:off x="535578" y="1213577"/>
            <a:ext cx="3001706" cy="5200287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B0A84787-EF7A-42BF-81A4-2105ECFA97CB}"/>
              </a:ext>
            </a:extLst>
          </p:cNvPr>
          <p:cNvSpPr/>
          <p:nvPr/>
        </p:nvSpPr>
        <p:spPr>
          <a:xfrm>
            <a:off x="980768" y="2088789"/>
            <a:ext cx="2160638" cy="160340"/>
          </a:xfrm>
          <a:prstGeom prst="roundRect">
            <a:avLst/>
          </a:prstGeom>
          <a:noFill/>
          <a:ln>
            <a:solidFill>
              <a:srgbClr val="F73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4BF72C80-5169-40E9-BBC1-799D151487FE}"/>
              </a:ext>
            </a:extLst>
          </p:cNvPr>
          <p:cNvSpPr/>
          <p:nvPr/>
        </p:nvSpPr>
        <p:spPr>
          <a:xfrm>
            <a:off x="980768" y="2249128"/>
            <a:ext cx="2160638" cy="49407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F8006CBD-459A-43B9-835E-CFE2552DCC2F}"/>
              </a:ext>
            </a:extLst>
          </p:cNvPr>
          <p:cNvSpPr/>
          <p:nvPr/>
        </p:nvSpPr>
        <p:spPr>
          <a:xfrm>
            <a:off x="980768" y="2748115"/>
            <a:ext cx="2160638" cy="16034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65865FF-AB52-4872-8F14-B7034C9D1A43}"/>
              </a:ext>
            </a:extLst>
          </p:cNvPr>
          <p:cNvSpPr/>
          <p:nvPr/>
        </p:nvSpPr>
        <p:spPr>
          <a:xfrm>
            <a:off x="4102769" y="2745628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200" dirty="0"/>
              <a:t>Nejvyšší koncentrace v </a:t>
            </a:r>
            <a:r>
              <a:rPr lang="cs-CZ" sz="2200" b="1" dirty="0">
                <a:solidFill>
                  <a:srgbClr val="F73609"/>
                </a:solidFill>
              </a:rPr>
              <a:t>mořských rybách a řasách</a:t>
            </a:r>
            <a:r>
              <a:rPr lang="cs-CZ" sz="2200" b="1" dirty="0"/>
              <a:t>, </a:t>
            </a:r>
            <a:r>
              <a:rPr lang="cs-CZ" sz="2200" b="1" dirty="0">
                <a:solidFill>
                  <a:srgbClr val="FFC000"/>
                </a:solidFill>
              </a:rPr>
              <a:t>mléčných výrobcích </a:t>
            </a:r>
            <a:r>
              <a:rPr lang="cs-CZ" sz="2200" dirty="0"/>
              <a:t>a</a:t>
            </a:r>
            <a:r>
              <a:rPr lang="cs-CZ" sz="2200" b="1" dirty="0"/>
              <a:t> </a:t>
            </a:r>
            <a:r>
              <a:rPr lang="cs-CZ" sz="2200" b="1" dirty="0">
                <a:solidFill>
                  <a:srgbClr val="00B050"/>
                </a:solidFill>
              </a:rPr>
              <a:t>vejcích</a:t>
            </a:r>
            <a:r>
              <a:rPr lang="cs-CZ" sz="2200" b="1" dirty="0"/>
              <a:t>  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691F1620-41CD-4299-A1FE-E4BCCF44C8C3}"/>
              </a:ext>
            </a:extLst>
          </p:cNvPr>
          <p:cNvSpPr/>
          <p:nvPr/>
        </p:nvSpPr>
        <p:spPr>
          <a:xfrm>
            <a:off x="4102769" y="390624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200" dirty="0"/>
              <a:t>Zdrojem může být kuchyňská sůl obohacená jódem (20 - 50 mg/kg)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18E60E-563B-414F-ACA9-FC2C5EECA1C4}"/>
              </a:ext>
            </a:extLst>
          </p:cNvPr>
          <p:cNvSpPr txBox="1"/>
          <p:nvPr/>
        </p:nvSpPr>
        <p:spPr>
          <a:xfrm>
            <a:off x="6616337" y="6657945"/>
            <a:ext cx="35661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Velíšek J., Hajšlová J.: Chemie potravin I, </a:t>
            </a:r>
            <a:r>
              <a:rPr lang="cs-CZ" sz="700" dirty="0" err="1"/>
              <a:t>Ossis</a:t>
            </a:r>
            <a:r>
              <a:rPr lang="cs-CZ" sz="700" dirty="0"/>
              <a:t>, Tábor, 2009  </a:t>
            </a:r>
          </a:p>
        </p:txBody>
      </p:sp>
      <p:pic>
        <p:nvPicPr>
          <p:cNvPr id="1026" name="Picture 2" descr="VÃ½sledek obrÃ¡zku pro losos">
            <a:extLst>
              <a:ext uri="{FF2B5EF4-FFF2-40B4-BE49-F238E27FC236}">
                <a16:creationId xmlns:a16="http://schemas.microsoft.com/office/drawing/2014/main" id="{D40BE01C-8F80-48B9-8493-4A253F5C0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6479" y="440660"/>
            <a:ext cx="2367947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syr">
            <a:extLst>
              <a:ext uri="{FF2B5EF4-FFF2-40B4-BE49-F238E27FC236}">
                <a16:creationId xmlns:a16="http://schemas.microsoft.com/office/drawing/2014/main" id="{C0FF249E-3FE1-456A-B56B-0CF5085F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135" y="5191999"/>
            <a:ext cx="1968791" cy="10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ek obrÃ¡zku pro vejce">
            <a:extLst>
              <a:ext uri="{FF2B5EF4-FFF2-40B4-BE49-F238E27FC236}">
                <a16:creationId xmlns:a16="http://schemas.microsoft.com/office/drawing/2014/main" id="{FDEB3DA3-2B32-4A43-821D-45849FE4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61" y="5316584"/>
            <a:ext cx="1592208" cy="12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9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21" grpId="0" animBg="1"/>
      <p:bldP spid="22" grpId="0" animBg="1"/>
      <p:bldP spid="10" grpId="0"/>
      <p:bldP spid="2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Zdroje jodu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62" y="1181818"/>
            <a:ext cx="8734375" cy="546086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b="1" dirty="0"/>
              <a:t>M</a:t>
            </a:r>
            <a:r>
              <a:rPr lang="en-GB" altLang="cs-CZ" sz="2400" b="1" dirty="0" err="1"/>
              <a:t>ořská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voda</a:t>
            </a:r>
            <a:r>
              <a:rPr lang="cs-CZ" altLang="cs-CZ" sz="2400" b="1" dirty="0"/>
              <a:t> - </a:t>
            </a:r>
            <a:r>
              <a:rPr lang="en-GB" altLang="cs-CZ" sz="2400" dirty="0" err="1"/>
              <a:t>čím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větší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vzdálenost</a:t>
            </a:r>
            <a:r>
              <a:rPr lang="en-GB" altLang="cs-CZ" sz="2400" dirty="0"/>
              <a:t> od </a:t>
            </a:r>
            <a:r>
              <a:rPr lang="en-GB" altLang="cs-CZ" sz="2400" dirty="0" err="1"/>
              <a:t>moře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tím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menší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přívod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jódu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Nejnižší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půdě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poživatinách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Švýcarsku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Tyrolsku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M</a:t>
            </a:r>
            <a:r>
              <a:rPr lang="en-GB" altLang="cs-CZ" sz="2400" b="1" dirty="0" err="1"/>
              <a:t>ořské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ryby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další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mořští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živočichové</a:t>
            </a:r>
            <a:r>
              <a:rPr lang="cs-CZ" altLang="cs-CZ" sz="2400" b="1" dirty="0"/>
              <a:t> </a:t>
            </a:r>
            <a:r>
              <a:rPr lang="cs-CZ" altLang="cs-CZ" sz="2400" dirty="0"/>
              <a:t>(</a:t>
            </a:r>
            <a:r>
              <a:rPr lang="en-GB" altLang="cs-CZ" sz="2400" dirty="0" err="1"/>
              <a:t>nízk</a:t>
            </a:r>
            <a:r>
              <a:rPr lang="cs-CZ" altLang="cs-CZ" sz="2400" dirty="0"/>
              <a:t>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spotřeb</a:t>
            </a:r>
            <a:r>
              <a:rPr lang="cs-CZ" altLang="cs-CZ" sz="2400" dirty="0"/>
              <a:t>a</a:t>
            </a:r>
            <a:r>
              <a:rPr lang="en-GB" altLang="cs-CZ" sz="2400" dirty="0"/>
              <a:t> do 3%)</a:t>
            </a:r>
            <a:r>
              <a:rPr lang="cs-CZ" altLang="cs-CZ" sz="2400" dirty="0"/>
              <a:t>, </a:t>
            </a:r>
            <a:r>
              <a:rPr lang="en-GB" altLang="cs-CZ" sz="2400" b="1" dirty="0" err="1"/>
              <a:t>mléko</a:t>
            </a:r>
            <a:r>
              <a:rPr lang="cs-CZ" altLang="cs-CZ" sz="2400" b="1" dirty="0"/>
              <a:t> </a:t>
            </a:r>
            <a:r>
              <a:rPr lang="cs-CZ" altLang="cs-CZ" sz="2400" i="1" dirty="0"/>
              <a:t>(</a:t>
            </a:r>
            <a:r>
              <a:rPr lang="en-GB" altLang="cs-CZ" sz="2400" i="1" dirty="0" err="1"/>
              <a:t>zvýš</a:t>
            </a:r>
            <a:r>
              <a:rPr lang="cs-CZ" altLang="cs-CZ" sz="2400" i="1" dirty="0" err="1"/>
              <a:t>ení</a:t>
            </a:r>
            <a:r>
              <a:rPr lang="cs-CZ" altLang="cs-CZ" sz="2400" i="1" dirty="0"/>
              <a:t> o</a:t>
            </a:r>
            <a:r>
              <a:rPr lang="en-GB" altLang="cs-CZ" sz="2400" i="1" dirty="0" err="1"/>
              <a:t>bsah</a:t>
            </a:r>
            <a:r>
              <a:rPr lang="cs-CZ" altLang="cs-CZ" sz="2400" i="1" dirty="0"/>
              <a:t>u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používáním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obohaceného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krmiva</a:t>
            </a:r>
            <a:r>
              <a:rPr lang="cs-CZ" altLang="cs-CZ" sz="2400" i="1" dirty="0"/>
              <a:t>)</a:t>
            </a:r>
            <a:r>
              <a:rPr lang="en-GB" altLang="cs-CZ" sz="2400" b="1" i="1" dirty="0"/>
              <a:t> </a:t>
            </a:r>
            <a:endParaRPr lang="cs-CZ" altLang="cs-CZ" sz="2400" b="1" i="1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Další potraviny – podle obsahu v půdě; střední Evropa – málo;  některé oblasti (hory) téměř 0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Maso málo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jódu</a:t>
            </a:r>
            <a:r>
              <a:rPr lang="en-GB" altLang="cs-CZ" sz="2400" dirty="0"/>
              <a:t> (9 – 83 </a:t>
            </a:r>
            <a:r>
              <a:rPr lang="en-GB" altLang="cs-CZ" sz="2400" dirty="0" err="1"/>
              <a:t>ug</a:t>
            </a:r>
            <a:r>
              <a:rPr lang="en-GB" altLang="cs-CZ" sz="2400" dirty="0"/>
              <a:t>/kg)</a:t>
            </a:r>
            <a:r>
              <a:rPr lang="cs-CZ" altLang="cs-CZ" sz="2400" dirty="0"/>
              <a:t>, </a:t>
            </a:r>
            <a:r>
              <a:rPr lang="en-GB" altLang="cs-CZ" sz="2400" dirty="0"/>
              <a:t>j</a:t>
            </a:r>
            <a:r>
              <a:rPr lang="cs-CZ" altLang="cs-CZ" sz="2400" dirty="0"/>
              <a:t>o</a:t>
            </a:r>
            <a:r>
              <a:rPr lang="en-GB" altLang="cs-CZ" sz="2400" dirty="0" err="1"/>
              <a:t>dovan</a:t>
            </a:r>
            <a:r>
              <a:rPr lang="cs-CZ" altLang="cs-CZ" sz="2400" dirty="0"/>
              <a:t>á</a:t>
            </a:r>
            <a:r>
              <a:rPr lang="en-GB" altLang="cs-CZ" sz="2400" dirty="0"/>
              <a:t> s</a:t>
            </a:r>
            <a:r>
              <a:rPr lang="cs-CZ" altLang="cs-CZ" sz="2400" dirty="0"/>
              <a:t>ů</a:t>
            </a:r>
            <a:r>
              <a:rPr lang="en-GB" altLang="cs-CZ" sz="2400" dirty="0"/>
              <a:t>l 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en-GB" altLang="cs-CZ" sz="2400" dirty="0" err="1"/>
              <a:t>Žloutky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velkochovů</a:t>
            </a:r>
            <a:r>
              <a:rPr lang="en-GB" altLang="cs-CZ" sz="2400" dirty="0"/>
              <a:t> </a:t>
            </a:r>
            <a:r>
              <a:rPr lang="cs-CZ" altLang="cs-CZ" sz="2400" dirty="0"/>
              <a:t>- </a:t>
            </a:r>
            <a:r>
              <a:rPr lang="en-GB" altLang="cs-CZ" sz="2400" dirty="0"/>
              <a:t>do 4 %</a:t>
            </a:r>
            <a:r>
              <a:rPr lang="cs-CZ" altLang="cs-CZ" sz="2400" dirty="0"/>
              <a:t> </a:t>
            </a:r>
            <a:r>
              <a:rPr lang="en-GB" altLang="cs-CZ" sz="2400" dirty="0" err="1"/>
              <a:t>denní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dáv</a:t>
            </a:r>
            <a:r>
              <a:rPr lang="cs-CZ" altLang="cs-CZ" sz="2400" dirty="0" err="1"/>
              <a:t>ky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malochov</a:t>
            </a:r>
            <a:r>
              <a:rPr lang="en-GB" altLang="cs-CZ" sz="2400" dirty="0"/>
              <a:t> </a:t>
            </a:r>
            <a:r>
              <a:rPr lang="cs-CZ" altLang="cs-CZ" sz="2400" dirty="0"/>
              <a:t>méně, IQ vejce</a:t>
            </a:r>
            <a:r>
              <a:rPr lang="en-GB" altLang="cs-CZ" sz="2400" dirty="0"/>
              <a:t> </a:t>
            </a:r>
          </a:p>
          <a:p>
            <a:r>
              <a:rPr lang="cs-CZ" altLang="cs-CZ" sz="2400" dirty="0"/>
              <a:t>P</a:t>
            </a:r>
            <a:r>
              <a:rPr lang="en-GB" altLang="cs-CZ" sz="2400" dirty="0" err="1"/>
              <a:t>ečivo</a:t>
            </a:r>
            <a:r>
              <a:rPr lang="en-GB" altLang="cs-CZ" sz="2400" dirty="0"/>
              <a:t> </a:t>
            </a:r>
            <a:r>
              <a:rPr lang="cs-CZ" altLang="cs-CZ" sz="2400" dirty="0"/>
              <a:t>v</a:t>
            </a:r>
            <a:r>
              <a:rPr lang="en-GB" altLang="cs-CZ" sz="2400" dirty="0" err="1"/>
              <a:t>ýznamným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zdroj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okolo</a:t>
            </a:r>
            <a:r>
              <a:rPr lang="en-GB" altLang="cs-CZ" sz="2400" dirty="0"/>
              <a:t> 20 % </a:t>
            </a:r>
            <a:r>
              <a:rPr lang="en-GB" altLang="cs-CZ" sz="2400" dirty="0" err="1"/>
              <a:t>denní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dávky</a:t>
            </a:r>
            <a:r>
              <a:rPr lang="cs-CZ" altLang="cs-CZ" sz="2400" dirty="0"/>
              <a:t> -</a:t>
            </a:r>
            <a:r>
              <a:rPr lang="en-GB" altLang="cs-CZ" sz="2400" dirty="0" err="1"/>
              <a:t>jódovan</a:t>
            </a:r>
            <a:r>
              <a:rPr lang="cs-CZ" altLang="cs-CZ" sz="2400" dirty="0"/>
              <a:t>á</a:t>
            </a:r>
            <a:r>
              <a:rPr lang="en-GB" altLang="cs-CZ" sz="2400" dirty="0"/>
              <a:t> s</a:t>
            </a:r>
            <a:r>
              <a:rPr lang="cs-CZ" altLang="cs-CZ" sz="2400" dirty="0"/>
              <a:t>ů</a:t>
            </a:r>
            <a:r>
              <a:rPr lang="en-GB" altLang="cs-CZ" sz="2400" dirty="0"/>
              <a:t>l, </a:t>
            </a:r>
            <a:r>
              <a:rPr lang="en-GB" altLang="cs-CZ" sz="2400" dirty="0" err="1"/>
              <a:t>dospělé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starší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osoby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Příjem okolo 80 % potřeby – </a:t>
            </a:r>
            <a:r>
              <a:rPr lang="en-GB" altLang="cs-CZ" sz="2400" dirty="0" err="1"/>
              <a:t>jódovan</a:t>
            </a:r>
            <a:r>
              <a:rPr lang="cs-CZ" altLang="cs-CZ" sz="2400" dirty="0"/>
              <a:t>á sůl d</a:t>
            </a:r>
            <a:r>
              <a:rPr lang="en-GB" altLang="cs-CZ" sz="2400" dirty="0" err="1"/>
              <a:t>ůležitý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zdroj</a:t>
            </a:r>
            <a:r>
              <a:rPr lang="en-GB" altLang="cs-CZ" sz="2400" dirty="0"/>
              <a:t> </a:t>
            </a:r>
            <a:r>
              <a:rPr lang="cs-CZ" altLang="cs-CZ" sz="2400" b="1" dirty="0"/>
              <a:t>- </a:t>
            </a:r>
            <a:r>
              <a:rPr lang="en-GB" altLang="cs-CZ" sz="2400" dirty="0" err="1"/>
              <a:t>jodem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obohacen</a:t>
            </a:r>
            <a:r>
              <a:rPr lang="cs-CZ" altLang="cs-CZ" sz="2400" dirty="0"/>
              <a:t>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další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potraviny</a:t>
            </a:r>
            <a:r>
              <a:rPr lang="cs-CZ" altLang="cs-CZ" sz="2400" dirty="0"/>
              <a:t>, kulinární úprava</a:t>
            </a: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2655131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FFA3D3-88CC-7048-9018-65E41BDF32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65125"/>
            <a:ext cx="8270875" cy="900113"/>
          </a:xfrm>
        </p:spPr>
        <p:txBody>
          <a:bodyPr/>
          <a:lstStyle/>
          <a:p>
            <a:r>
              <a:rPr lang="cs-CZ"/>
              <a:t>Sůl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975B45-21C4-BA48-AC90-62BC223585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3125" y="1477963"/>
            <a:ext cx="8270875" cy="4699000"/>
          </a:xfrm>
        </p:spPr>
        <p:txBody>
          <a:bodyPr/>
          <a:lstStyle/>
          <a:p>
            <a:r>
              <a:rPr lang="cs-CZ" dirty="0"/>
              <a:t>Přijímáme 12 g/den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doporučení 5 g/den</a:t>
            </a:r>
          </a:p>
          <a:p>
            <a:r>
              <a:rPr lang="cs-CZ" dirty="0"/>
              <a:t>Snížení příjmu jódu o více než polovinu</a:t>
            </a:r>
          </a:p>
          <a:p>
            <a:r>
              <a:rPr lang="cs-CZ" dirty="0"/>
              <a:t>Řešení</a:t>
            </a:r>
          </a:p>
          <a:p>
            <a:pPr lvl="1"/>
            <a:r>
              <a:rPr lang="cs-CZ" dirty="0"/>
              <a:t>Navýšit obsah jódu v soli </a:t>
            </a:r>
          </a:p>
          <a:p>
            <a:pPr lvl="2"/>
            <a:r>
              <a:rPr lang="cs-CZ" dirty="0"/>
              <a:t>Z 20-30 mg/kg na 60 mg/kg</a:t>
            </a:r>
          </a:p>
          <a:p>
            <a:pPr lvl="1"/>
            <a:r>
              <a:rPr lang="cs-CZ" dirty="0" err="1"/>
              <a:t>Suplementace</a:t>
            </a:r>
            <a:r>
              <a:rPr lang="cs-CZ" dirty="0"/>
              <a:t> jiných složek potravy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1EDA06E-6610-C74C-AC63-20145F4A6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431" y="2213429"/>
            <a:ext cx="173592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VÃ½sledek obrÃ¡zku pro sÅ¯l">
            <a:extLst>
              <a:ext uri="{FF2B5EF4-FFF2-40B4-BE49-F238E27FC236}">
                <a16:creationId xmlns:a16="http://schemas.microsoft.com/office/drawing/2014/main" id="{7CD118B8-1145-4A9D-8A40-C8240AC1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82" y="4387589"/>
            <a:ext cx="3737192" cy="2105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054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>
                <a:solidFill>
                  <a:srgbClr val="FF0000"/>
                </a:solidFill>
              </a:rPr>
              <a:t>Role </a:t>
            </a:r>
            <a:r>
              <a:rPr lang="en-GB" altLang="cs-CZ" b="1" dirty="0" err="1">
                <a:solidFill>
                  <a:srgbClr val="FF0000"/>
                </a:solidFill>
              </a:rPr>
              <a:t>jódu</a:t>
            </a:r>
            <a:r>
              <a:rPr lang="en-GB" altLang="cs-CZ" b="1" dirty="0">
                <a:solidFill>
                  <a:srgbClr val="FF0000"/>
                </a:solidFill>
              </a:rPr>
              <a:t> v </a:t>
            </a:r>
            <a:r>
              <a:rPr lang="en-GB" altLang="cs-CZ" b="1" dirty="0" err="1">
                <a:solidFill>
                  <a:srgbClr val="FF0000"/>
                </a:solidFill>
              </a:rPr>
              <a:t>organizmu</a:t>
            </a:r>
            <a:endParaRPr lang="en-GB" altLang="cs-CZ" dirty="0">
              <a:solidFill>
                <a:srgbClr val="FF0000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74619"/>
            <a:ext cx="8560666" cy="527858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600" dirty="0"/>
              <a:t>Nedostatek jódu - problémy s funkcí štítné žlázy. </a:t>
            </a:r>
          </a:p>
          <a:p>
            <a:pPr>
              <a:buNone/>
            </a:pPr>
            <a:r>
              <a:rPr lang="cs-CZ" altLang="cs-CZ" sz="2600" dirty="0"/>
              <a:t>Hormony štítné žlázy ovlivňují fyziologické procesy, včetně reprodukčních funkcí, růstu a vývoje organizmu.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600" dirty="0"/>
              <a:t>Během těhotenství prochází hormony štítné žlázy placentou do zárodku, především v prvním trimestru, do doby zahájení vlastní produkce hormonů.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600" dirty="0"/>
              <a:t>V období vývoje podporují tyto hormony vývoj mozku, ale i periferních tkání a kostry. </a:t>
            </a:r>
          </a:p>
          <a:p>
            <a:pPr>
              <a:buNone/>
            </a:pPr>
            <a:r>
              <a:rPr lang="cs-CZ" altLang="cs-CZ" sz="2600" dirty="0"/>
              <a:t>Těžká deficience jódu v průběhu gravidity – porucha normálního vývoje  CNS (endemický kretenismus)</a:t>
            </a:r>
          </a:p>
          <a:p>
            <a:pPr>
              <a:buNone/>
            </a:pPr>
            <a:r>
              <a:rPr lang="cs-CZ" altLang="cs-CZ" sz="2600" dirty="0"/>
              <a:t>Mírný deficit u dětí - endemická kognitivní porucha. Projevem nedostatku jódu je také endemická struma - zvětšení štítné žlázy. Důsledek nedostatku jódu, ale i reakce na přítomnost nadměrného množství strumigenů v potravě.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38128676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6169</TotalTime>
  <Words>6964</Words>
  <Application>Microsoft Office PowerPoint</Application>
  <PresentationFormat>Předvádění na obrazovce (4:3)</PresentationFormat>
  <Paragraphs>872</Paragraphs>
  <Slides>109</Slides>
  <Notes>64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109</vt:i4>
      </vt:variant>
    </vt:vector>
  </HeadingPairs>
  <TitlesOfParts>
    <vt:vector size="119" baseType="lpstr">
      <vt:lpstr>Arial</vt:lpstr>
      <vt:lpstr>Calibri</vt:lpstr>
      <vt:lpstr>Calibri Light</vt:lpstr>
      <vt:lpstr>Comic Sans MS</vt:lpstr>
      <vt:lpstr>Humanst521 CE</vt:lpstr>
      <vt:lpstr>Symbol</vt:lpstr>
      <vt:lpstr>Times New Roman</vt:lpstr>
      <vt:lpstr>Wingdings</vt:lpstr>
      <vt:lpstr>Motiv Office</vt:lpstr>
      <vt:lpstr>1_Motiv Office</vt:lpstr>
      <vt:lpstr>Prezentace aplikace PowerPoint</vt:lpstr>
      <vt:lpstr>Minerální látky</vt:lpstr>
      <vt:lpstr>Prezentace aplikace PowerPoint</vt:lpstr>
      <vt:lpstr>Prezentace aplikace PowerPoint</vt:lpstr>
      <vt:lpstr>Prezentace aplikace PowerPoint</vt:lpstr>
      <vt:lpstr>Prezentace aplikace PowerPoint</vt:lpstr>
      <vt:lpstr>Přidávání vitaminů a minerálních látek</vt:lpstr>
      <vt:lpstr>Prezentace aplikace PowerPoint</vt:lpstr>
      <vt:lpstr>Doplňky stravy Vyhl. 58/2018 Sb.</vt:lpstr>
      <vt:lpstr>  Referenční dávky vitaminů a minerálních látek</vt:lpstr>
      <vt:lpstr>Prezentace aplikace PowerPoint</vt:lpstr>
      <vt:lpstr>Prezentace aplikace PowerPoint</vt:lpstr>
      <vt:lpstr>Prezentace aplikace PowerPoint</vt:lpstr>
      <vt:lpstr>Prezentace aplikace PowerPoint</vt:lpstr>
      <vt:lpstr>SODÍK</vt:lpstr>
      <vt:lpstr>Potřeba a příjem</vt:lpstr>
      <vt:lpstr>Funkce v organismu</vt:lpstr>
      <vt:lpstr>Sodíko-draslíková pumpa</vt:lpstr>
      <vt:lpstr>Formy výskytu v potravinách</vt:lpstr>
      <vt:lpstr>Zdroje sodíku</vt:lpstr>
      <vt:lpstr>Příjem sodíku</vt:lpstr>
      <vt:lpstr>Výskyt v potravinách</vt:lpstr>
      <vt:lpstr>Výživová doporučení</vt:lpstr>
      <vt:lpstr>Draslík</vt:lpstr>
      <vt:lpstr>DRASLÍK – funkce </vt:lpstr>
      <vt:lpstr>Zdroje draslíku</vt:lpstr>
      <vt:lpstr>DRASLÍK – deficience x nadbytek</vt:lpstr>
      <vt:lpstr>Vápník</vt:lpstr>
      <vt:lpstr>Vápník funkce </vt:lpstr>
      <vt:lpstr>Zdroje</vt:lpstr>
      <vt:lpstr>Prezentace aplikace PowerPoint</vt:lpstr>
      <vt:lpstr>Prezentace aplikace PowerPoint</vt:lpstr>
      <vt:lpstr>VÁPNÍK potřeba </vt:lpstr>
      <vt:lpstr>Fosfor</vt:lpstr>
      <vt:lpstr>Fosfor - zdroje</vt:lpstr>
      <vt:lpstr>FOSFOR - funkce</vt:lpstr>
      <vt:lpstr>Hypofosfatémie</vt:lpstr>
      <vt:lpstr>Prezentace aplikace PowerPoint</vt:lpstr>
      <vt:lpstr>Hořčík</vt:lpstr>
      <vt:lpstr>HOŘČÍK – funkce  </vt:lpstr>
      <vt:lpstr>Hořčík - funkce</vt:lpstr>
      <vt:lpstr>Hořčík - zdroje</vt:lpstr>
      <vt:lpstr>Iontový nápoj</vt:lpstr>
      <vt:lpstr>Klasifikace</vt:lpstr>
      <vt:lpstr>Složení </vt:lpstr>
      <vt:lpstr> Minerální látky</vt:lpstr>
      <vt:lpstr>Doporučení</vt:lpstr>
      <vt:lpstr>Síra</vt:lpstr>
      <vt:lpstr>SÍRA</vt:lpstr>
      <vt:lpstr>Chlor</vt:lpstr>
      <vt:lpstr>MIKROELEMENTY</vt:lpstr>
      <vt:lpstr>Prezentace aplikace PowerPoint</vt:lpstr>
      <vt:lpstr>Stopové prvky</vt:lpstr>
      <vt:lpstr>Železo</vt:lpstr>
      <vt:lpstr>ŽELEZO</vt:lpstr>
      <vt:lpstr>Zdroje železa</vt:lpstr>
      <vt:lpstr>Prezentace aplikace PowerPoint</vt:lpstr>
      <vt:lpstr>ŽELEZO</vt:lpstr>
      <vt:lpstr>Schválená zdravotní tvrzení - EFSA</vt:lpstr>
      <vt:lpstr>Formy železa, které mohou být používány při výrobě doplňků stravy (SMĚRNICE EVROPSKÉHO PARLAMENTU A RADY 2002/46/ES)</vt:lpstr>
      <vt:lpstr>Biologická dostupnost jednotlivých forem železa</vt:lpstr>
      <vt:lpstr>Český trh</vt:lpstr>
      <vt:lpstr>PŘÍKLADY DDOPLŇKŮ STRAVY s obsahem Fe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Zinek</vt:lpstr>
      <vt:lpstr>ZINEK - funkce</vt:lpstr>
      <vt:lpstr>ZINEK</vt:lpstr>
      <vt:lpstr>ZINEK -  nedostatek</vt:lpstr>
      <vt:lpstr>Selen</vt:lpstr>
      <vt:lpstr>SELEN - funkce</vt:lpstr>
      <vt:lpstr>SELEN - studie</vt:lpstr>
      <vt:lpstr>Fluor</vt:lpstr>
      <vt:lpstr>FLUOR</vt:lpstr>
      <vt:lpstr>Hliník</vt:lpstr>
      <vt:lpstr>HLINÍK</vt:lpstr>
      <vt:lpstr>Měď</vt:lpstr>
      <vt:lpstr>MĚĎ</vt:lpstr>
      <vt:lpstr>Mangan</vt:lpstr>
      <vt:lpstr>MANGAN - funkce</vt:lpstr>
      <vt:lpstr>KOBALT </vt:lpstr>
      <vt:lpstr>CHRÓM</vt:lpstr>
      <vt:lpstr>CHRÓM</vt:lpstr>
      <vt:lpstr>Další stopové prvky</vt:lpstr>
      <vt:lpstr>Prezentace aplikace PowerPoint</vt:lpstr>
      <vt:lpstr>Prezentace aplikace PowerPoint</vt:lpstr>
      <vt:lpstr>Jód - problematika dietárního příjmu a suplementace, saturace populace</vt:lpstr>
      <vt:lpstr>Prezentace aplikace PowerPoint</vt:lpstr>
      <vt:lpstr>Prezentace aplikace PowerPoint</vt:lpstr>
      <vt:lpstr>Prezentace aplikace PowerPoint</vt:lpstr>
      <vt:lpstr>Zdroje jodu</vt:lpstr>
      <vt:lpstr>Sůl</vt:lpstr>
      <vt:lpstr>Role jódu v organizmu</vt:lpstr>
      <vt:lpstr>Důsledky nedostatku jodu</vt:lpstr>
      <vt:lpstr>Strumigeny</vt:lpstr>
      <vt:lpstr>Potřeba jódu v organizmu</vt:lpstr>
      <vt:lpstr>Jodurie</vt:lpstr>
      <vt:lpstr>Nadbytek a nedostatek jódu</vt:lpstr>
      <vt:lpstr>Epidemiologické hodnocení</vt:lpstr>
      <vt:lpstr>Vývoj saturace populace jodem</vt:lpstr>
      <vt:lpstr>Biomonitoring jodurie u české populace</vt:lpstr>
      <vt:lpstr>Výsledky biologického monitoringu</vt:lpstr>
      <vt:lpstr>Doporučení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Pulkrabova Jana</dc:creator>
  <cp:lastModifiedBy>Schulzova Vera</cp:lastModifiedBy>
  <cp:revision>106</cp:revision>
  <cp:lastPrinted>2019-10-02T13:04:53Z</cp:lastPrinted>
  <dcterms:created xsi:type="dcterms:W3CDTF">2014-09-16T12:28:36Z</dcterms:created>
  <dcterms:modified xsi:type="dcterms:W3CDTF">2022-10-03T14:30:52Z</dcterms:modified>
</cp:coreProperties>
</file>