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9" r:id="rId2"/>
    <p:sldId id="260" r:id="rId3"/>
    <p:sldId id="262" r:id="rId4"/>
    <p:sldId id="263" r:id="rId5"/>
    <p:sldId id="264" r:id="rId6"/>
    <p:sldId id="266" r:id="rId7"/>
    <p:sldId id="274" r:id="rId8"/>
    <p:sldId id="267" r:id="rId9"/>
    <p:sldId id="270" r:id="rId10"/>
    <p:sldId id="273" r:id="rId11"/>
    <p:sldId id="268" r:id="rId12"/>
    <p:sldId id="269" r:id="rId13"/>
    <p:sldId id="272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609"/>
    <a:srgbClr val="FE7166"/>
    <a:srgbClr val="E93C09"/>
    <a:srgbClr val="FDB267"/>
    <a:srgbClr val="FFDA65"/>
    <a:srgbClr val="F73C09"/>
    <a:srgbClr val="F74409"/>
    <a:srgbClr val="FF2700"/>
    <a:srgbClr val="E12700"/>
    <a:srgbClr val="EE2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353" autoAdjust="0"/>
  </p:normalViewPr>
  <p:slideViewPr>
    <p:cSldViewPr snapToGrid="0" showGuides="1">
      <p:cViewPr varScale="1">
        <p:scale>
          <a:sx n="83" d="100"/>
          <a:sy n="83" d="100"/>
        </p:scale>
        <p:origin x="117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DCA25-2DEA-44B3-BBB8-776EC6A562BD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0D62F-0557-41C9-AC68-E696B24C0B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81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Jodidové anionty snadno a úplně vstřebány v </a:t>
            </a:r>
            <a:r>
              <a:rPr lang="cs-CZ" dirty="0" err="1"/>
              <a:t>GITu</a:t>
            </a:r>
            <a:r>
              <a:rPr lang="cs-CZ" dirty="0"/>
              <a:t>. </a:t>
            </a:r>
          </a:p>
          <a:p>
            <a:r>
              <a:rPr lang="cs-CZ" dirty="0"/>
              <a:t>Jodičnany se nejdříve redukují na jodidové ionty. </a:t>
            </a:r>
          </a:p>
          <a:p>
            <a:endParaRPr lang="cs-CZ" dirty="0"/>
          </a:p>
          <a:p>
            <a:r>
              <a:rPr lang="cs-CZ" dirty="0"/>
              <a:t>Syntéza hormonů: oxidace jodidových iontů na I+ </a:t>
            </a:r>
            <a:r>
              <a:rPr lang="cs-CZ" dirty="0" err="1"/>
              <a:t>půspbením</a:t>
            </a:r>
            <a:r>
              <a:rPr lang="cs-CZ" dirty="0"/>
              <a:t> specifické peroxidázy. Ta reaguje s </a:t>
            </a:r>
            <a:r>
              <a:rPr lang="cs-CZ" dirty="0" err="1"/>
              <a:t>tyrosylovými</a:t>
            </a:r>
            <a:r>
              <a:rPr lang="cs-CZ" dirty="0"/>
              <a:t> zbytky </a:t>
            </a:r>
            <a:r>
              <a:rPr lang="cs-CZ" dirty="0" err="1"/>
              <a:t>thyreoglobulinu</a:t>
            </a:r>
            <a:r>
              <a:rPr lang="cs-CZ" dirty="0"/>
              <a:t> za vzniku 3-jodthyrosinu a 3,5-dijodthyrosinu. Jejich kondenzací vznikají </a:t>
            </a:r>
            <a:r>
              <a:rPr lang="cs-CZ" dirty="0" err="1"/>
              <a:t>trijodthyronin</a:t>
            </a:r>
            <a:r>
              <a:rPr lang="cs-CZ" dirty="0"/>
              <a:t> a </a:t>
            </a:r>
            <a:r>
              <a:rPr lang="cs-CZ" dirty="0" err="1"/>
              <a:t>thyroxin</a:t>
            </a:r>
            <a:r>
              <a:rPr lang="cs-CZ" dirty="0"/>
              <a:t> vázané na </a:t>
            </a:r>
            <a:r>
              <a:rPr lang="cs-CZ" dirty="0" err="1"/>
              <a:t>thyreoglobulin</a:t>
            </a:r>
            <a:r>
              <a:rPr lang="cs-CZ" dirty="0"/>
              <a:t>. Tyto hormony se pak uvolňují do krve.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0D62F-0557-41C9-AC68-E696B24C0BB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53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Setiny až </a:t>
            </a:r>
            <a:r>
              <a:rPr lang="cs-CZ" dirty="0" err="1"/>
              <a:t>desteniny</a:t>
            </a:r>
            <a:r>
              <a:rPr lang="cs-CZ" dirty="0"/>
              <a:t> mg/kg </a:t>
            </a:r>
          </a:p>
          <a:p>
            <a:endParaRPr lang="cs-CZ" dirty="0"/>
          </a:p>
          <a:p>
            <a:r>
              <a:rPr lang="cs-CZ" dirty="0"/>
              <a:t>Nejvíc mořské ryby a řasy, mléčné výrobky, vejce. </a:t>
            </a:r>
          </a:p>
          <a:p>
            <a:endParaRPr lang="cs-CZ" dirty="0"/>
          </a:p>
          <a:p>
            <a:r>
              <a:rPr lang="cs-CZ" dirty="0"/>
              <a:t>Koncentrace v živočišných produktech ovlivněna složením krmiv, </a:t>
            </a:r>
            <a:r>
              <a:rPr lang="cs-CZ" dirty="0" err="1"/>
              <a:t>suplementací</a:t>
            </a:r>
            <a:r>
              <a:rPr lang="cs-CZ" dirty="0"/>
              <a:t> krmiv jodem a veterinárními farmaky. Jodičnan vápenatý pro </a:t>
            </a:r>
            <a:r>
              <a:rPr lang="cs-CZ" dirty="0" err="1"/>
              <a:t>stabilizci</a:t>
            </a:r>
            <a:r>
              <a:rPr lang="cs-CZ" dirty="0"/>
              <a:t> těst, dezinfekce na vemena. </a:t>
            </a:r>
          </a:p>
          <a:p>
            <a:r>
              <a:rPr lang="cs-CZ" dirty="0"/>
              <a:t>U rostlinných potravin to záleží na složení půdy.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0D62F-0557-41C9-AC68-E696B24C0BB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77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0D62F-0557-41C9-AC68-E696B24C0BB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64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6608558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pic>
        <p:nvPicPr>
          <p:cNvPr id="2050" name="Picture 2" descr="ustav_logoVSCHT_FPBT_323UAP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33" y="588555"/>
            <a:ext cx="7151730" cy="88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28330" y="2196252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E9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85530" y="46759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9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16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89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14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1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70800" cy="900148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77926"/>
            <a:ext cx="8270801" cy="4699037"/>
          </a:xfrm>
        </p:spPr>
        <p:txBody>
          <a:bodyPr/>
          <a:lstStyle>
            <a:lvl1pPr marL="228600" indent="-228600"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/>
            </a:lvl1pPr>
            <a:lvl2pPr>
              <a:buClr>
                <a:srgbClr val="E93C09"/>
              </a:buClr>
              <a:buSzPct val="134000"/>
              <a:defRPr/>
            </a:lvl2pPr>
            <a:lvl3pPr marL="1143000" indent="-228600">
              <a:buClr>
                <a:srgbClr val="E93C09"/>
              </a:buClr>
              <a:buFont typeface="Symbol" panose="05050102010706020507" pitchFamily="18" charset="2"/>
              <a:buChar char=""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323528" y="400050"/>
            <a:ext cx="179387" cy="703536"/>
          </a:xfrm>
          <a:prstGeom prst="rect">
            <a:avLst/>
          </a:prstGeom>
          <a:solidFill>
            <a:srgbClr val="EE371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4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4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4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9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44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7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09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63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7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081D-E8E7-4222-ABB3-0A2A93151179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3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728330" y="1699864"/>
            <a:ext cx="7772400" cy="2387600"/>
          </a:xfrm>
        </p:spPr>
        <p:txBody>
          <a:bodyPr>
            <a:noAutofit/>
          </a:bodyPr>
          <a:lstStyle/>
          <a:p>
            <a:r>
              <a:rPr lang="pt-BR" sz="5000" dirty="0"/>
              <a:t>Jód - problematika dietárního příjmu a suplementace, saturace populace</a:t>
            </a:r>
            <a:endParaRPr lang="cs-CZ" sz="50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185530" y="4330255"/>
            <a:ext cx="6858000" cy="1655762"/>
          </a:xfrm>
        </p:spPr>
        <p:txBody>
          <a:bodyPr>
            <a:normAutofit/>
          </a:bodyPr>
          <a:lstStyle/>
          <a:p>
            <a:r>
              <a:rPr lang="cs-CZ" dirty="0"/>
              <a:t>Petra Peukertová</a:t>
            </a:r>
          </a:p>
          <a:p>
            <a:r>
              <a:rPr lang="cs-CZ" dirty="0"/>
              <a:t>Michaela </a:t>
            </a:r>
            <a:r>
              <a:rPr lang="cs-CZ" dirty="0" err="1"/>
              <a:t>Podestátová</a:t>
            </a:r>
            <a:r>
              <a:rPr lang="cs-CZ" dirty="0"/>
              <a:t> </a:t>
            </a:r>
          </a:p>
          <a:p>
            <a:r>
              <a:rPr lang="cs-CZ" dirty="0"/>
              <a:t>Pavlína </a:t>
            </a:r>
            <a:r>
              <a:rPr lang="cs-CZ" dirty="0" err="1"/>
              <a:t>Vágenknechtová</a:t>
            </a:r>
            <a:endParaRPr lang="cs-CZ" dirty="0"/>
          </a:p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E918EBB-9274-4F30-AECA-601FF4BE0B15}"/>
              </a:ext>
            </a:extLst>
          </p:cNvPr>
          <p:cNvSpPr txBox="1"/>
          <p:nvPr/>
        </p:nvSpPr>
        <p:spPr>
          <a:xfrm>
            <a:off x="2975141" y="6044142"/>
            <a:ext cx="327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>
                <a:solidFill>
                  <a:schemeClr val="bg2">
                    <a:lumMod val="25000"/>
                  </a:schemeClr>
                </a:solidFill>
              </a:rPr>
              <a:t>Nutraceutika</a:t>
            </a:r>
            <a:r>
              <a:rPr lang="cs-CZ" i="1" dirty="0">
                <a:solidFill>
                  <a:schemeClr val="bg2">
                    <a:lumMod val="25000"/>
                  </a:schemeClr>
                </a:solidFill>
              </a:rPr>
              <a:t> a funkční potraviny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06083D0-0BD1-4A5A-9BD2-DBE3AFBA19F3}"/>
              </a:ext>
            </a:extLst>
          </p:cNvPr>
          <p:cNvSpPr txBox="1"/>
          <p:nvPr/>
        </p:nvSpPr>
        <p:spPr>
          <a:xfrm>
            <a:off x="7850777" y="6044142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chemeClr val="bg2">
                    <a:lumMod val="25000"/>
                  </a:schemeClr>
                </a:solidFill>
              </a:rPr>
              <a:t>1.11.2018</a:t>
            </a:r>
          </a:p>
        </p:txBody>
      </p:sp>
      <p:pic>
        <p:nvPicPr>
          <p:cNvPr id="1026" name="Picture 2" descr="VÃ½sledek obrÃ¡zku pro tvaroh">
            <a:extLst>
              <a:ext uri="{FF2B5EF4-FFF2-40B4-BE49-F238E27FC236}">
                <a16:creationId xmlns:a16="http://schemas.microsoft.com/office/drawing/2014/main" id="{528908D7-CF0E-403A-B062-EC2A09CE9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90" y="4272130"/>
            <a:ext cx="1594469" cy="139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emental">
            <a:extLst>
              <a:ext uri="{FF2B5EF4-FFF2-40B4-BE49-F238E27FC236}">
                <a16:creationId xmlns:a16="http://schemas.microsoft.com/office/drawing/2014/main" id="{A6FDC356-362B-494E-BCDE-9FEBC1624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4366615"/>
            <a:ext cx="2098874" cy="139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7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A83E17-E8AB-41D3-9130-EF7C779F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biologického monitoringu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D5F4F9-F442-4FF9-B30D-919FC4E07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Prokázaly u sledované skupiny dětí </a:t>
            </a:r>
            <a:r>
              <a:rPr lang="cs-CZ" dirty="0" err="1"/>
              <a:t>jodurii</a:t>
            </a:r>
            <a:r>
              <a:rPr lang="cs-CZ" dirty="0"/>
              <a:t> na horní hranici optima</a:t>
            </a:r>
          </a:p>
          <a:p>
            <a:pPr lvl="1"/>
            <a:r>
              <a:rPr lang="cs-CZ" dirty="0"/>
              <a:t>Je tedy nutné dále sledovat její vývoj nejen z hlediska nedostatečné, ale i narůstající nadměrné saturace a podporovat optimální zásobení jódem</a:t>
            </a:r>
          </a:p>
          <a:p>
            <a:pPr lvl="1"/>
            <a:r>
              <a:rPr lang="cs-CZ" dirty="0"/>
              <a:t>Tyto vyšší hodnoty u dětí mohou být způsobeny větší konzumací mléka a mléčných produktů, které obsahují jód a jsou dětmi konzumovány častěji než u dospělé populace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01C022-1E70-4062-AAFB-4BE14C3CB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65" t="28605" r="36163" b="33566"/>
          <a:stretch/>
        </p:blipFill>
        <p:spPr>
          <a:xfrm>
            <a:off x="2961167" y="4441750"/>
            <a:ext cx="3221666" cy="24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9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FFA3D3-88CC-7048-9018-65E41BDF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Sůl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975B45-21C4-BA48-AC90-62BC22358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Přijímáme 12 g/den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doporučení 5 g/den</a:t>
            </a:r>
          </a:p>
          <a:p>
            <a:r>
              <a:rPr lang="cs-CZ" dirty="0"/>
              <a:t>Snížení příjmu jódu o více než polovinu</a:t>
            </a:r>
          </a:p>
          <a:p>
            <a:r>
              <a:rPr lang="cs-CZ" dirty="0"/>
              <a:t>Řešení</a:t>
            </a:r>
          </a:p>
          <a:p>
            <a:pPr lvl="1"/>
            <a:r>
              <a:rPr lang="cs-CZ" dirty="0"/>
              <a:t>Navýšit obsah jódu v soli </a:t>
            </a:r>
          </a:p>
          <a:p>
            <a:pPr lvl="2"/>
            <a:r>
              <a:rPr lang="cs-CZ" dirty="0"/>
              <a:t>Z 20-30 mg/kg na 60 mg/kg</a:t>
            </a:r>
          </a:p>
          <a:p>
            <a:pPr lvl="1"/>
            <a:r>
              <a:rPr lang="cs-CZ" dirty="0" err="1"/>
              <a:t>Suplementace</a:t>
            </a:r>
            <a:r>
              <a:rPr lang="cs-CZ" dirty="0"/>
              <a:t> jiných složek potravy 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51EDA06E-6610-C74C-AC63-20145F4A6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431" y="2213429"/>
            <a:ext cx="173592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VÃ½sledek obrÃ¡zku pro sÅ¯l">
            <a:extLst>
              <a:ext uri="{FF2B5EF4-FFF2-40B4-BE49-F238E27FC236}">
                <a16:creationId xmlns:a16="http://schemas.microsoft.com/office/drawing/2014/main" id="{7CD118B8-1145-4A9D-8A40-C8240AC17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82" y="4387589"/>
            <a:ext cx="3737192" cy="2105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6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2C38F-D818-244D-9D96-DCEB5B55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83CB80-5DF6-F54F-BD06-99A73D192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71600"/>
            <a:ext cx="8270801" cy="4699037"/>
          </a:xfrm>
        </p:spPr>
        <p:txBody>
          <a:bodyPr>
            <a:normAutofit/>
          </a:bodyPr>
          <a:lstStyle/>
          <a:p>
            <a:r>
              <a:rPr lang="cs-CZ" dirty="0"/>
              <a:t>Jodový deficit </a:t>
            </a:r>
          </a:p>
          <a:p>
            <a:pPr lvl="1"/>
            <a:r>
              <a:rPr lang="cs-CZ" dirty="0"/>
              <a:t>Závažný celospolečenský problém zejména pro těhotné a kojící ženy</a:t>
            </a:r>
          </a:p>
          <a:p>
            <a:r>
              <a:rPr lang="cs-CZ" dirty="0"/>
              <a:t>Nadměrná saturace jódem</a:t>
            </a:r>
          </a:p>
          <a:p>
            <a:pPr lvl="1"/>
            <a:r>
              <a:rPr lang="cs-CZ" dirty="0"/>
              <a:t>Zvýšená </a:t>
            </a:r>
            <a:r>
              <a:rPr lang="cs-CZ" dirty="0" err="1"/>
              <a:t>jodurii</a:t>
            </a:r>
            <a:r>
              <a:rPr lang="cs-CZ" dirty="0"/>
              <a:t> (až 600 µg/ l) u ně­kte­rých dětí</a:t>
            </a:r>
          </a:p>
          <a:p>
            <a:pPr lvl="1"/>
            <a:r>
              <a:rPr lang="cs-CZ" dirty="0"/>
              <a:t>Nutno věnovat pozornost i této problematice</a:t>
            </a:r>
          </a:p>
          <a:p>
            <a:r>
              <a:rPr lang="cs-CZ" dirty="0"/>
              <a:t>Je neustále nutné věnovat pozornost optimální saturaci jodem 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B47FC8A-26A0-034E-A574-8097CDD3F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26" y="4646636"/>
            <a:ext cx="3374547" cy="208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9450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728330" y="1699864"/>
            <a:ext cx="7772400" cy="2387600"/>
          </a:xfrm>
        </p:spPr>
        <p:txBody>
          <a:bodyPr>
            <a:noAutofit/>
          </a:bodyPr>
          <a:lstStyle/>
          <a:p>
            <a:r>
              <a:rPr lang="pt-BR" sz="5000" dirty="0"/>
              <a:t>Jód - problematika dietárního příjmu a suplementace, saturace populace</a:t>
            </a:r>
            <a:endParaRPr lang="cs-CZ" sz="50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185530" y="4330255"/>
            <a:ext cx="6858000" cy="1655762"/>
          </a:xfrm>
        </p:spPr>
        <p:txBody>
          <a:bodyPr>
            <a:normAutofit/>
          </a:bodyPr>
          <a:lstStyle/>
          <a:p>
            <a:r>
              <a:rPr lang="cs-CZ" dirty="0"/>
              <a:t>Petra Peukertová</a:t>
            </a:r>
          </a:p>
          <a:p>
            <a:r>
              <a:rPr lang="cs-CZ" dirty="0"/>
              <a:t>Michaela </a:t>
            </a:r>
            <a:r>
              <a:rPr lang="cs-CZ" dirty="0" err="1"/>
              <a:t>Podestátová</a:t>
            </a:r>
            <a:r>
              <a:rPr lang="cs-CZ" dirty="0"/>
              <a:t> </a:t>
            </a:r>
          </a:p>
          <a:p>
            <a:r>
              <a:rPr lang="cs-CZ" dirty="0"/>
              <a:t>Pavlína </a:t>
            </a:r>
            <a:r>
              <a:rPr lang="cs-CZ" dirty="0" err="1"/>
              <a:t>Vágenknechtová</a:t>
            </a:r>
            <a:endParaRPr lang="cs-CZ" dirty="0"/>
          </a:p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E918EBB-9274-4F30-AECA-601FF4BE0B15}"/>
              </a:ext>
            </a:extLst>
          </p:cNvPr>
          <p:cNvSpPr txBox="1"/>
          <p:nvPr/>
        </p:nvSpPr>
        <p:spPr>
          <a:xfrm>
            <a:off x="2975141" y="6044142"/>
            <a:ext cx="327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>
                <a:solidFill>
                  <a:schemeClr val="bg2">
                    <a:lumMod val="25000"/>
                  </a:schemeClr>
                </a:solidFill>
              </a:rPr>
              <a:t>Nutraceutika</a:t>
            </a:r>
            <a:r>
              <a:rPr lang="cs-CZ" i="1" dirty="0">
                <a:solidFill>
                  <a:schemeClr val="bg2">
                    <a:lumMod val="25000"/>
                  </a:schemeClr>
                </a:solidFill>
              </a:rPr>
              <a:t> a funkční potraviny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06083D0-0BD1-4A5A-9BD2-DBE3AFBA19F3}"/>
              </a:ext>
            </a:extLst>
          </p:cNvPr>
          <p:cNvSpPr txBox="1"/>
          <p:nvPr/>
        </p:nvSpPr>
        <p:spPr>
          <a:xfrm>
            <a:off x="7850777" y="6044142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chemeClr val="bg2">
                    <a:lumMod val="25000"/>
                  </a:schemeClr>
                </a:solidFill>
              </a:rPr>
              <a:t>1.11.2018</a:t>
            </a:r>
          </a:p>
        </p:txBody>
      </p:sp>
      <p:pic>
        <p:nvPicPr>
          <p:cNvPr id="1026" name="Picture 2" descr="VÃ½sledek obrÃ¡zku pro tvaroh">
            <a:extLst>
              <a:ext uri="{FF2B5EF4-FFF2-40B4-BE49-F238E27FC236}">
                <a16:creationId xmlns:a16="http://schemas.microsoft.com/office/drawing/2014/main" id="{528908D7-CF0E-403A-B062-EC2A09CE9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90" y="4272130"/>
            <a:ext cx="1594469" cy="139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emental">
            <a:extLst>
              <a:ext uri="{FF2B5EF4-FFF2-40B4-BE49-F238E27FC236}">
                <a16:creationId xmlns:a16="http://schemas.microsoft.com/office/drawing/2014/main" id="{A6FDC356-362B-494E-BCDE-9FEBC1624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4366615"/>
            <a:ext cx="2098874" cy="139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9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F7671587-43E0-4459-82EF-E9F13F63BD40}"/>
              </a:ext>
            </a:extLst>
          </p:cNvPr>
          <p:cNvSpPr txBox="1"/>
          <p:nvPr/>
        </p:nvSpPr>
        <p:spPr>
          <a:xfrm>
            <a:off x="535577" y="444136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E93C09"/>
                </a:solidFill>
                <a:latin typeface="+mj-lt"/>
              </a:rPr>
              <a:t>Funkce jódu v lidském těle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4173BF4-7F51-4BAA-A402-21185887D2B7}"/>
              </a:ext>
            </a:extLst>
          </p:cNvPr>
          <p:cNvSpPr txBox="1"/>
          <p:nvPr/>
        </p:nvSpPr>
        <p:spPr>
          <a:xfrm>
            <a:off x="666205" y="1345475"/>
            <a:ext cx="816428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3609"/>
              </a:buClr>
              <a:buFont typeface="Wingdings" panose="05000000000000000000" pitchFamily="2" charset="2"/>
              <a:buChar char="§"/>
            </a:pPr>
            <a:r>
              <a:rPr lang="cs-CZ" sz="2500" dirty="0"/>
              <a:t>Potřeba 0,1-0,2 mg/den</a:t>
            </a:r>
          </a:p>
          <a:p>
            <a:pPr marL="285750" indent="-285750">
              <a:buClr>
                <a:srgbClr val="F73609"/>
              </a:buClr>
              <a:buFont typeface="Wingdings" panose="05000000000000000000" pitchFamily="2" charset="2"/>
              <a:buChar char="§"/>
            </a:pPr>
            <a:r>
              <a:rPr lang="cs-CZ" sz="2500" dirty="0"/>
              <a:t>DDD 150 µg/den dospělí, těhotné ženy více </a:t>
            </a:r>
          </a:p>
          <a:p>
            <a:pPr marL="285750" indent="-285750">
              <a:buClr>
                <a:srgbClr val="F73609"/>
              </a:buClr>
              <a:buFont typeface="Wingdings" panose="05000000000000000000" pitchFamily="2" charset="2"/>
              <a:buChar char="§"/>
            </a:pPr>
            <a:r>
              <a:rPr lang="cs-CZ" sz="2500" dirty="0"/>
              <a:t>Tělo dospělého člověka obsahuje 10 – 30 mg jódu </a:t>
            </a:r>
          </a:p>
          <a:p>
            <a:pPr marL="285750" indent="-285750">
              <a:buClr>
                <a:srgbClr val="F73609"/>
              </a:buClr>
              <a:buFont typeface="Wingdings" panose="05000000000000000000" pitchFamily="2" charset="2"/>
              <a:buChar char="§"/>
            </a:pPr>
            <a:r>
              <a:rPr lang="cs-CZ" sz="2500" dirty="0"/>
              <a:t>Součástí hormonů štítné žlázy </a:t>
            </a:r>
            <a:r>
              <a:rPr lang="cs-CZ" sz="2500" b="1" dirty="0" err="1">
                <a:solidFill>
                  <a:srgbClr val="E93C09"/>
                </a:solidFill>
              </a:rPr>
              <a:t>thyroxinu</a:t>
            </a:r>
            <a:r>
              <a:rPr lang="cs-CZ" sz="2500" b="1" dirty="0">
                <a:solidFill>
                  <a:srgbClr val="E93C09"/>
                </a:solidFill>
              </a:rPr>
              <a:t> </a:t>
            </a:r>
            <a:r>
              <a:rPr lang="cs-CZ" sz="2500" dirty="0"/>
              <a:t>a</a:t>
            </a:r>
            <a:r>
              <a:rPr lang="cs-CZ" sz="2500" b="1" dirty="0">
                <a:solidFill>
                  <a:srgbClr val="E93C09"/>
                </a:solidFill>
              </a:rPr>
              <a:t> </a:t>
            </a:r>
            <a:r>
              <a:rPr lang="cs-CZ" sz="2500" b="1" dirty="0" err="1">
                <a:solidFill>
                  <a:srgbClr val="E93C09"/>
                </a:solidFill>
              </a:rPr>
              <a:t>trijodthyroninu</a:t>
            </a:r>
            <a:endParaRPr lang="cs-CZ" sz="2500" b="1" dirty="0">
              <a:solidFill>
                <a:srgbClr val="E93C09"/>
              </a:solidFill>
            </a:endParaRPr>
          </a:p>
          <a:p>
            <a:r>
              <a:rPr lang="cs-CZ" sz="2500" b="1" dirty="0">
                <a:solidFill>
                  <a:srgbClr val="E93C09"/>
                </a:solidFill>
              </a:rPr>
              <a:t> </a:t>
            </a:r>
          </a:p>
          <a:p>
            <a:r>
              <a:rPr lang="cs-CZ" b="1" dirty="0"/>
              <a:t>				</a:t>
            </a:r>
            <a:r>
              <a:rPr lang="cs-CZ" b="1" dirty="0">
                <a:solidFill>
                  <a:srgbClr val="E93C09"/>
                </a:solidFill>
              </a:rPr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53AFF34-EFB6-4E70-8A3A-53E9732D4262}"/>
              </a:ext>
            </a:extLst>
          </p:cNvPr>
          <p:cNvSpPr txBox="1"/>
          <p:nvPr/>
        </p:nvSpPr>
        <p:spPr>
          <a:xfrm>
            <a:off x="1149531" y="3333420"/>
            <a:ext cx="7563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E93C09"/>
                </a:solidFill>
              </a:rPr>
              <a:t>Funkce</a:t>
            </a:r>
            <a:r>
              <a:rPr lang="cs-CZ" sz="2000" dirty="0"/>
              <a:t> → regulace rychlosti buněčných oxidačních procesů </a:t>
            </a:r>
          </a:p>
          <a:p>
            <a:r>
              <a:rPr lang="cs-CZ" sz="2000" dirty="0"/>
              <a:t>             → ovlivnění spotřeby kyslíku v jaterní, ledvinové a srdeční tkáni </a:t>
            </a:r>
          </a:p>
          <a:p>
            <a:r>
              <a:rPr lang="cs-CZ" sz="2000" dirty="0"/>
              <a:t>             → zvýšení resorpce glukózy a galaktózy, lipolýzy, </a:t>
            </a:r>
            <a:r>
              <a:rPr lang="cs-CZ" sz="2000" dirty="0" err="1"/>
              <a:t>glykogenolýzy</a:t>
            </a:r>
            <a:r>
              <a:rPr lang="cs-CZ" sz="2000" dirty="0"/>
              <a:t>  </a:t>
            </a:r>
          </a:p>
          <a:p>
            <a:r>
              <a:rPr lang="cs-CZ" sz="2000" dirty="0"/>
              <a:t>             → ovlivnění termoregulace 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221E37FB-49E8-44C7-842E-917F9D00093C}"/>
              </a:ext>
            </a:extLst>
          </p:cNvPr>
          <p:cNvCxnSpPr>
            <a:cxnSpLocks/>
          </p:cNvCxnSpPr>
          <p:nvPr/>
        </p:nvCxnSpPr>
        <p:spPr>
          <a:xfrm>
            <a:off x="5403272" y="2908531"/>
            <a:ext cx="0" cy="52046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E4265757-4AE0-4DDD-9281-3492F7DE786E}"/>
              </a:ext>
            </a:extLst>
          </p:cNvPr>
          <p:cNvCxnSpPr>
            <a:cxnSpLocks/>
          </p:cNvCxnSpPr>
          <p:nvPr/>
        </p:nvCxnSpPr>
        <p:spPr>
          <a:xfrm>
            <a:off x="6896398" y="2908531"/>
            <a:ext cx="0" cy="52046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VÃ½sledek obrÃ¡zku pro trijodtyronin">
            <a:extLst>
              <a:ext uri="{FF2B5EF4-FFF2-40B4-BE49-F238E27FC236}">
                <a16:creationId xmlns:a16="http://schemas.microsoft.com/office/drawing/2014/main" id="{55BBF75B-0C34-4F83-AA58-CAB879836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48359"/>
            <a:ext cx="2351315" cy="152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Ã½sledek obrÃ¡zku pro thyroxin">
            <a:extLst>
              <a:ext uri="{FF2B5EF4-FFF2-40B4-BE49-F238E27FC236}">
                <a16:creationId xmlns:a16="http://schemas.microsoft.com/office/drawing/2014/main" id="{8E2C2C60-AE31-4F6E-A960-63DC5C097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31" y="4736589"/>
            <a:ext cx="2723950" cy="11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rolekare.cz/dbpic/jp_52115_t_2-x1000_1600">
            <a:extLst>
              <a:ext uri="{FF2B5EF4-FFF2-40B4-BE49-F238E27FC236}">
                <a16:creationId xmlns:a16="http://schemas.microsoft.com/office/drawing/2014/main" id="{7A07D432-5E3A-4C5F-9D74-E145F3BC8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98" y="547011"/>
            <a:ext cx="2081859" cy="145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2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>
            <a:extLst>
              <a:ext uri="{FF2B5EF4-FFF2-40B4-BE49-F238E27FC236}">
                <a16:creationId xmlns:a16="http://schemas.microsoft.com/office/drawing/2014/main" id="{78A1D6C8-E76D-4B65-AC56-7F9B59703767}"/>
              </a:ext>
            </a:extLst>
          </p:cNvPr>
          <p:cNvSpPr txBox="1"/>
          <p:nvPr/>
        </p:nvSpPr>
        <p:spPr>
          <a:xfrm>
            <a:off x="535577" y="444136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E93C09"/>
                </a:solidFill>
                <a:latin typeface="+mj-lt"/>
              </a:rPr>
              <a:t>Metabolismus jódu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16DFED0-648E-4DEB-89F3-EB78AE74F96F}"/>
              </a:ext>
            </a:extLst>
          </p:cNvPr>
          <p:cNvSpPr txBox="1"/>
          <p:nvPr/>
        </p:nvSpPr>
        <p:spPr>
          <a:xfrm>
            <a:off x="640080" y="1716497"/>
            <a:ext cx="78638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3609"/>
              </a:buClr>
              <a:buFont typeface="Wingdings" panose="05000000000000000000" pitchFamily="2" charset="2"/>
              <a:buChar char="§"/>
            </a:pPr>
            <a:r>
              <a:rPr lang="cs-CZ" sz="2500" dirty="0"/>
              <a:t>Využitelné formy →</a:t>
            </a:r>
            <a:endParaRPr lang="cs-CZ" sz="2500" b="1" dirty="0">
              <a:solidFill>
                <a:srgbClr val="E93C09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54C281BB-9D23-40B4-BC2C-50E22EDBC64A}"/>
              </a:ext>
            </a:extLst>
          </p:cNvPr>
          <p:cNvSpPr/>
          <p:nvPr/>
        </p:nvSpPr>
        <p:spPr>
          <a:xfrm>
            <a:off x="3879668" y="1461772"/>
            <a:ext cx="2233749" cy="1005840"/>
          </a:xfrm>
          <a:prstGeom prst="roundRect">
            <a:avLst/>
          </a:prstGeom>
          <a:solidFill>
            <a:srgbClr val="FFDA65"/>
          </a:solidFill>
          <a:ln>
            <a:solidFill>
              <a:srgbClr val="E93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chemeClr val="tx1"/>
                </a:solidFill>
              </a:rPr>
              <a:t>jodidové anionty</a:t>
            </a:r>
            <a:endParaRPr lang="cs-CZ" sz="2200" dirty="0">
              <a:solidFill>
                <a:schemeClr val="tx1"/>
              </a:solidFill>
            </a:endParaRP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677F9B72-17B4-4B78-90E7-D9967C39D01D}"/>
              </a:ext>
            </a:extLst>
          </p:cNvPr>
          <p:cNvSpPr/>
          <p:nvPr/>
        </p:nvSpPr>
        <p:spPr>
          <a:xfrm>
            <a:off x="6503126" y="1461772"/>
            <a:ext cx="2233749" cy="1005840"/>
          </a:xfrm>
          <a:prstGeom prst="roundRect">
            <a:avLst/>
          </a:prstGeom>
          <a:solidFill>
            <a:srgbClr val="FFDA65"/>
          </a:solidFill>
          <a:ln>
            <a:solidFill>
              <a:srgbClr val="E93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chemeClr val="tx1"/>
                </a:solidFill>
              </a:rPr>
              <a:t>jodičnany</a:t>
            </a:r>
            <a:endParaRPr lang="cs-CZ" sz="2200" dirty="0">
              <a:solidFill>
                <a:schemeClr val="tx1"/>
              </a:solidFill>
            </a:endParaRP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3337BA0E-CDD0-4BF0-AB04-683540F36FFE}"/>
              </a:ext>
            </a:extLst>
          </p:cNvPr>
          <p:cNvSpPr/>
          <p:nvPr/>
        </p:nvSpPr>
        <p:spPr>
          <a:xfrm>
            <a:off x="3879668" y="3304903"/>
            <a:ext cx="4857207" cy="1085486"/>
          </a:xfrm>
          <a:prstGeom prst="roundRect">
            <a:avLst/>
          </a:prstGeom>
          <a:solidFill>
            <a:srgbClr val="FDB267"/>
          </a:solidFill>
          <a:ln>
            <a:solidFill>
              <a:srgbClr val="E93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chemeClr val="tx1"/>
                </a:solidFill>
              </a:rPr>
              <a:t>Transport do štítné žlázy krví (denně zachyceno asi 60 µg) 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72D64063-5710-45D3-B395-6E27EE150579}"/>
              </a:ext>
            </a:extLst>
          </p:cNvPr>
          <p:cNvCxnSpPr/>
          <p:nvPr/>
        </p:nvCxnSpPr>
        <p:spPr>
          <a:xfrm>
            <a:off x="5016137" y="2717074"/>
            <a:ext cx="0" cy="483326"/>
          </a:xfrm>
          <a:prstGeom prst="straightConnector1">
            <a:avLst/>
          </a:prstGeom>
          <a:ln w="19050">
            <a:solidFill>
              <a:srgbClr val="E93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E52FB1AA-A71C-4C23-A7D6-D4FD377ABA52}"/>
              </a:ext>
            </a:extLst>
          </p:cNvPr>
          <p:cNvCxnSpPr/>
          <p:nvPr/>
        </p:nvCxnSpPr>
        <p:spPr>
          <a:xfrm>
            <a:off x="7663543" y="2717074"/>
            <a:ext cx="0" cy="483326"/>
          </a:xfrm>
          <a:prstGeom prst="straightConnector1">
            <a:avLst/>
          </a:prstGeom>
          <a:ln w="19050">
            <a:solidFill>
              <a:srgbClr val="E93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17B2B8F2-E230-4B83-9C98-FC9AECB8D6C9}"/>
              </a:ext>
            </a:extLst>
          </p:cNvPr>
          <p:cNvSpPr/>
          <p:nvPr/>
        </p:nvSpPr>
        <p:spPr>
          <a:xfrm>
            <a:off x="3879668" y="5227680"/>
            <a:ext cx="4857207" cy="1085486"/>
          </a:xfrm>
          <a:prstGeom prst="roundRect">
            <a:avLst/>
          </a:prstGeom>
          <a:solidFill>
            <a:srgbClr val="FE7166"/>
          </a:solidFill>
          <a:ln>
            <a:solidFill>
              <a:srgbClr val="E93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chemeClr val="tx1"/>
                </a:solidFill>
              </a:rPr>
              <a:t>Syntéza </a:t>
            </a:r>
            <a:r>
              <a:rPr lang="cs-CZ" sz="2200" b="1" dirty="0" err="1">
                <a:solidFill>
                  <a:schemeClr val="tx1"/>
                </a:solidFill>
              </a:rPr>
              <a:t>thyroxinu</a:t>
            </a:r>
            <a:r>
              <a:rPr lang="cs-CZ" sz="2200" b="1" dirty="0">
                <a:solidFill>
                  <a:schemeClr val="tx1"/>
                </a:solidFill>
              </a:rPr>
              <a:t> a </a:t>
            </a:r>
            <a:r>
              <a:rPr lang="cs-CZ" sz="2200" b="1" dirty="0" err="1">
                <a:solidFill>
                  <a:schemeClr val="tx1"/>
                </a:solidFill>
              </a:rPr>
              <a:t>trijodthyroninu</a:t>
            </a:r>
            <a:r>
              <a:rPr lang="cs-CZ" sz="2200" b="1" dirty="0">
                <a:solidFill>
                  <a:schemeClr val="tx1"/>
                </a:solidFill>
              </a:rPr>
              <a:t>  </a:t>
            </a: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CFF5FEDF-4632-46FA-BC4E-C1B545D1060F}"/>
              </a:ext>
            </a:extLst>
          </p:cNvPr>
          <p:cNvCxnSpPr/>
          <p:nvPr/>
        </p:nvCxnSpPr>
        <p:spPr>
          <a:xfrm>
            <a:off x="6308271" y="4580709"/>
            <a:ext cx="0" cy="483326"/>
          </a:xfrm>
          <a:prstGeom prst="straightConnector1">
            <a:avLst/>
          </a:prstGeom>
          <a:ln w="19050">
            <a:solidFill>
              <a:srgbClr val="E93C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VÃ½sledek obrÃ¡zku pro synteza tyroxinu">
            <a:extLst>
              <a:ext uri="{FF2B5EF4-FFF2-40B4-BE49-F238E27FC236}">
                <a16:creationId xmlns:a16="http://schemas.microsoft.com/office/drawing/2014/main" id="{A298A3AA-0071-448B-8AA3-780F2CC3D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2" y="3056709"/>
            <a:ext cx="3489316" cy="217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7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5F08C8A1-B21E-4F84-84E9-F33DC2D035E4}"/>
              </a:ext>
            </a:extLst>
          </p:cNvPr>
          <p:cNvSpPr txBox="1"/>
          <p:nvPr/>
        </p:nvSpPr>
        <p:spPr>
          <a:xfrm>
            <a:off x="535577" y="444136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E93C09"/>
                </a:solidFill>
                <a:latin typeface="+mj-lt"/>
              </a:rPr>
              <a:t>Výskyt v potravinách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5E24932-9BBF-4E3B-9615-8CDC5B4B1E7D}"/>
              </a:ext>
            </a:extLst>
          </p:cNvPr>
          <p:cNvSpPr txBox="1"/>
          <p:nvPr/>
        </p:nvSpPr>
        <p:spPr>
          <a:xfrm>
            <a:off x="4102769" y="2139014"/>
            <a:ext cx="5551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Nejčastěji ve formě </a:t>
            </a:r>
            <a:r>
              <a:rPr lang="cs-CZ" sz="2200" b="1" dirty="0">
                <a:solidFill>
                  <a:srgbClr val="F73609"/>
                </a:solidFill>
              </a:rPr>
              <a:t>jodidových aniontů</a:t>
            </a:r>
          </a:p>
          <a:p>
            <a:endParaRPr lang="cs-CZ" sz="2200" b="1" dirty="0">
              <a:solidFill>
                <a:srgbClr val="F73609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CF0A825-784E-42DD-BE63-A4294262D8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0" t="18286" r="45103" b="33714"/>
          <a:stretch/>
        </p:blipFill>
        <p:spPr>
          <a:xfrm>
            <a:off x="535578" y="1213577"/>
            <a:ext cx="3001706" cy="5200287"/>
          </a:xfrm>
          <a:prstGeom prst="rect">
            <a:avLst/>
          </a:prstGeom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B0A84787-EF7A-42BF-81A4-2105ECFA97CB}"/>
              </a:ext>
            </a:extLst>
          </p:cNvPr>
          <p:cNvSpPr/>
          <p:nvPr/>
        </p:nvSpPr>
        <p:spPr>
          <a:xfrm>
            <a:off x="980768" y="2088789"/>
            <a:ext cx="2160638" cy="160340"/>
          </a:xfrm>
          <a:prstGeom prst="roundRect">
            <a:avLst/>
          </a:prstGeom>
          <a:noFill/>
          <a:ln>
            <a:solidFill>
              <a:srgbClr val="F736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4BF72C80-5169-40E9-BBC1-799D151487FE}"/>
              </a:ext>
            </a:extLst>
          </p:cNvPr>
          <p:cNvSpPr/>
          <p:nvPr/>
        </p:nvSpPr>
        <p:spPr>
          <a:xfrm>
            <a:off x="980768" y="2249128"/>
            <a:ext cx="2160638" cy="49407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F8006CBD-459A-43B9-835E-CFE2552DCC2F}"/>
              </a:ext>
            </a:extLst>
          </p:cNvPr>
          <p:cNvSpPr/>
          <p:nvPr/>
        </p:nvSpPr>
        <p:spPr>
          <a:xfrm>
            <a:off x="980768" y="2748115"/>
            <a:ext cx="2160638" cy="1603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65865FF-AB52-4872-8F14-B7034C9D1A43}"/>
              </a:ext>
            </a:extLst>
          </p:cNvPr>
          <p:cNvSpPr/>
          <p:nvPr/>
        </p:nvSpPr>
        <p:spPr>
          <a:xfrm>
            <a:off x="4102769" y="274562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200" dirty="0"/>
              <a:t>Nejvyšší koncentrace v </a:t>
            </a:r>
            <a:r>
              <a:rPr lang="cs-CZ" sz="2200" b="1" dirty="0">
                <a:solidFill>
                  <a:srgbClr val="F73609"/>
                </a:solidFill>
              </a:rPr>
              <a:t>mořských rybách a řasách</a:t>
            </a:r>
            <a:r>
              <a:rPr lang="cs-CZ" sz="2200" b="1" dirty="0"/>
              <a:t>, </a:t>
            </a:r>
            <a:r>
              <a:rPr lang="cs-CZ" sz="2200" b="1" dirty="0">
                <a:solidFill>
                  <a:srgbClr val="FFC000"/>
                </a:solidFill>
              </a:rPr>
              <a:t>mléčných výrobcích </a:t>
            </a:r>
            <a:r>
              <a:rPr lang="cs-CZ" sz="2200" dirty="0"/>
              <a:t>a</a:t>
            </a:r>
            <a:r>
              <a:rPr lang="cs-CZ" sz="2200" b="1" dirty="0"/>
              <a:t> </a:t>
            </a:r>
            <a:r>
              <a:rPr lang="cs-CZ" sz="2200" b="1" dirty="0">
                <a:solidFill>
                  <a:srgbClr val="00B050"/>
                </a:solidFill>
              </a:rPr>
              <a:t>vejcích</a:t>
            </a:r>
            <a:r>
              <a:rPr lang="cs-CZ" sz="2200" b="1" dirty="0"/>
              <a:t>  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691F1620-41CD-4299-A1FE-E4BCCF44C8C3}"/>
              </a:ext>
            </a:extLst>
          </p:cNvPr>
          <p:cNvSpPr/>
          <p:nvPr/>
        </p:nvSpPr>
        <p:spPr>
          <a:xfrm>
            <a:off x="4102769" y="390624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200" dirty="0"/>
              <a:t>Zdrojem může být kuchyňská sůl obohacená jódem (20 - 50 mg/kg)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918E60E-563B-414F-ACA9-FC2C5EECA1C4}"/>
              </a:ext>
            </a:extLst>
          </p:cNvPr>
          <p:cNvSpPr txBox="1"/>
          <p:nvPr/>
        </p:nvSpPr>
        <p:spPr>
          <a:xfrm>
            <a:off x="6616337" y="6657945"/>
            <a:ext cx="35661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/>
              <a:t>Velíšek J., Hajšlová J.: Chemie potravin I, </a:t>
            </a:r>
            <a:r>
              <a:rPr lang="cs-CZ" sz="700" dirty="0" err="1"/>
              <a:t>Ossis</a:t>
            </a:r>
            <a:r>
              <a:rPr lang="cs-CZ" sz="700" dirty="0"/>
              <a:t>, Tábor, 2009  </a:t>
            </a:r>
          </a:p>
        </p:txBody>
      </p:sp>
      <p:pic>
        <p:nvPicPr>
          <p:cNvPr id="1026" name="Picture 2" descr="VÃ½sledek obrÃ¡zku pro losos">
            <a:extLst>
              <a:ext uri="{FF2B5EF4-FFF2-40B4-BE49-F238E27FC236}">
                <a16:creationId xmlns:a16="http://schemas.microsoft.com/office/drawing/2014/main" id="{D40BE01C-8F80-48B9-8493-4A253F5C0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6479" y="440660"/>
            <a:ext cx="2367947" cy="167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Ã½sledek obrÃ¡zku pro syr">
            <a:extLst>
              <a:ext uri="{FF2B5EF4-FFF2-40B4-BE49-F238E27FC236}">
                <a16:creationId xmlns:a16="http://schemas.microsoft.com/office/drawing/2014/main" id="{C0FF249E-3FE1-456A-B56B-0CF5085FC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35" y="5191999"/>
            <a:ext cx="1968791" cy="104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Ã½sledek obrÃ¡zku pro vejce">
            <a:extLst>
              <a:ext uri="{FF2B5EF4-FFF2-40B4-BE49-F238E27FC236}">
                <a16:creationId xmlns:a16="http://schemas.microsoft.com/office/drawing/2014/main" id="{FDEB3DA3-2B32-4A43-821D-45849FE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61" y="5316584"/>
            <a:ext cx="1592208" cy="12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7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21" grpId="0" animBg="1"/>
      <p:bldP spid="22" grpId="0" animBg="1"/>
      <p:bldP spid="1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05A27-6671-9941-BD62-7E5733A24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Jodurie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04B003-5820-414C-B46D-DD70D9108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Hodnocení obsahu jódu v moči</a:t>
            </a:r>
          </a:p>
          <a:p>
            <a:endParaRPr lang="cs-CZ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87985D41-572F-4841-A595-DFDE44A38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41" y="362060"/>
            <a:ext cx="1427536" cy="2019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prolekare.cz/dbpic/jp_52115_t_3-x1000_1600">
            <a:extLst>
              <a:ext uri="{FF2B5EF4-FFF2-40B4-BE49-F238E27FC236}">
                <a16:creationId xmlns:a16="http://schemas.microsoft.com/office/drawing/2014/main" id="{C2A6CB8B-AE01-48AF-A471-C3CA4E787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8" y="2225842"/>
            <a:ext cx="8013444" cy="4032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0CA49F1-D61C-48EB-9771-D7037AD8E2B4}"/>
              </a:ext>
            </a:extLst>
          </p:cNvPr>
          <p:cNvSpPr txBox="1"/>
          <p:nvPr/>
        </p:nvSpPr>
        <p:spPr>
          <a:xfrm>
            <a:off x="5659988" y="6340655"/>
            <a:ext cx="2855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/>
              <a:t>http://www.kardiologickarevue.cz/kardiologicka-revue-clanek/saturace-jodem-v-ceske-republice-a-ve-svete-nedostatky-a-perspektivy-52115?confirm_rules=1&amp;fbclid=IwAR31vMjKpSnnvMp2ifUoc4DUC8SVNWcD3MvJtV1G3DX0MEWVdD9dfJA8amY</a:t>
            </a:r>
          </a:p>
        </p:txBody>
      </p:sp>
    </p:spTree>
    <p:extLst>
      <p:ext uri="{BB962C8B-B14F-4D97-AF65-F5344CB8AC3E}">
        <p14:creationId xmlns:p14="http://schemas.microsoft.com/office/powerpoint/2010/main" val="155929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F7B21-E55E-2040-87DA-98F5CE856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nedostatku jodu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193D42-A423-644F-A167-081ADE218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79481"/>
            <a:ext cx="8270801" cy="4699037"/>
          </a:xfrm>
        </p:spPr>
        <p:txBody>
          <a:bodyPr/>
          <a:lstStyle/>
          <a:p>
            <a:r>
              <a:rPr lang="cs-CZ" dirty="0"/>
              <a:t>Děti</a:t>
            </a:r>
          </a:p>
          <a:p>
            <a:pPr lvl="1"/>
            <a:r>
              <a:rPr lang="cs-CZ" dirty="0"/>
              <a:t>Zpožděný vývoj</a:t>
            </a:r>
          </a:p>
          <a:p>
            <a:r>
              <a:rPr lang="cs-CZ" dirty="0"/>
              <a:t>Dospělí</a:t>
            </a:r>
          </a:p>
          <a:p>
            <a:pPr lvl="1"/>
            <a:r>
              <a:rPr lang="cs-CZ" dirty="0"/>
              <a:t>Struma, </a:t>
            </a:r>
            <a:r>
              <a:rPr lang="cs-CZ" dirty="0" err="1"/>
              <a:t>hypo</a:t>
            </a:r>
            <a:r>
              <a:rPr lang="cs-CZ" dirty="0"/>
              <a:t> a </a:t>
            </a:r>
            <a:r>
              <a:rPr lang="cs-CZ" dirty="0" err="1"/>
              <a:t>hyperthyreoidizmus</a:t>
            </a:r>
            <a:r>
              <a:rPr lang="cs-CZ" dirty="0"/>
              <a:t>, poškozené duševní funkce, zvýšená vnímavost k záření </a:t>
            </a:r>
          </a:p>
          <a:p>
            <a:r>
              <a:rPr lang="cs-CZ" dirty="0"/>
              <a:t>Těhotné ženy </a:t>
            </a:r>
          </a:p>
          <a:p>
            <a:pPr lvl="1"/>
            <a:r>
              <a:rPr lang="cs-CZ" dirty="0"/>
              <a:t>Potraty, porody mrtvých dětí, vrozené vady, neurologický kretenismus 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6A46E44-3898-B542-A053-C1C7845E7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73" y="327540"/>
            <a:ext cx="1731778" cy="207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www.prolekare.cz/dbpic/jp_52115_t_1-x1000_1600">
            <a:extLst>
              <a:ext uri="{FF2B5EF4-FFF2-40B4-BE49-F238E27FC236}">
                <a16:creationId xmlns:a16="http://schemas.microsoft.com/office/drawing/2014/main" id="{D7B73623-0A6B-4105-9354-1ABACDAC2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22" y="4147127"/>
            <a:ext cx="4457771" cy="2710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9AB5C23-458A-4DEE-B676-92F29D0C9256}"/>
              </a:ext>
            </a:extLst>
          </p:cNvPr>
          <p:cNvSpPr txBox="1"/>
          <p:nvPr/>
        </p:nvSpPr>
        <p:spPr>
          <a:xfrm>
            <a:off x="7483993" y="5778518"/>
            <a:ext cx="155829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/>
              <a:t>http://www.kardiologickarevue.cz/kardiologicka-revue-clanek/saturace-jodem-v-ceske-republice-a-ve-svete-nedostatky-a-perspektivy-52115?confirm_rules=1&amp;fbclid=IwAR31vMjKpSnnvMp2ifUoc4DUC8SVNWcD3MvJtV1G3DX0MEWVdD9dfJA8amY</a:t>
            </a:r>
          </a:p>
        </p:txBody>
      </p:sp>
    </p:spTree>
    <p:extLst>
      <p:ext uri="{BB962C8B-B14F-4D97-AF65-F5344CB8AC3E}">
        <p14:creationId xmlns:p14="http://schemas.microsoft.com/office/powerpoint/2010/main" val="187284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800BCA-7DD6-4C90-9936-83035ED6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Nadbytek jódu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B24653-500F-4693-89FF-428B6DFEF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Hodnoty &gt; 300 µg/l nadměrné</a:t>
            </a:r>
          </a:p>
          <a:p>
            <a:pPr lvl="1"/>
            <a:r>
              <a:rPr lang="cs-CZ" dirty="0"/>
              <a:t>Riziko škodlivého efektu jódu </a:t>
            </a:r>
          </a:p>
          <a:p>
            <a:pPr lvl="2"/>
            <a:r>
              <a:rPr lang="cs-CZ" dirty="0" err="1"/>
              <a:t>Hyperthyreoidizmus</a:t>
            </a:r>
            <a:r>
              <a:rPr lang="cs-CZ" dirty="0"/>
              <a:t>, autoimunitní onemocnění štítné žlázy</a:t>
            </a:r>
          </a:p>
        </p:txBody>
      </p:sp>
      <p:pic>
        <p:nvPicPr>
          <p:cNvPr id="4098" name="Picture 2" descr="VÃ½sledek obrÃ¡zku pro Å¡tÃ­tnÃ¡ Å¾lÃ¡za">
            <a:extLst>
              <a:ext uri="{FF2B5EF4-FFF2-40B4-BE49-F238E27FC236}">
                <a16:creationId xmlns:a16="http://schemas.microsoft.com/office/drawing/2014/main" id="{9BDFD659-4CD1-435E-8D88-00C5EE0F9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074804"/>
            <a:ext cx="69913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70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EB5CC-0FFD-C04B-AC09-1E7D24E3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Vývoj saturace populace jodem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FBDACF-6F27-434F-9DB6-A864D91E0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Dynamický stav</a:t>
            </a:r>
          </a:p>
          <a:p>
            <a:pPr lvl="1"/>
            <a:r>
              <a:rPr lang="cs-CZ" dirty="0"/>
              <a:t>Mění se rychle v krátkém čase vlivem změn celkové životosprávy (dietní návyky)</a:t>
            </a:r>
          </a:p>
          <a:p>
            <a:r>
              <a:rPr lang="cs-CZ" dirty="0"/>
              <a:t>V ČR saturace jodem roste </a:t>
            </a:r>
          </a:p>
          <a:p>
            <a:pPr lvl="1"/>
            <a:r>
              <a:rPr lang="cs-CZ" dirty="0"/>
              <a:t>Hlavní příjem kravské mléko a výrobky z něj</a:t>
            </a:r>
          </a:p>
          <a:p>
            <a:pPr lvl="2"/>
            <a:r>
              <a:rPr lang="cs-CZ"/>
              <a:t>Jód </a:t>
            </a:r>
            <a:r>
              <a:rPr lang="cs-CZ" dirty="0"/>
              <a:t>se dostává z krmných směsí užívaných zemědělci (značné kolísání </a:t>
            </a:r>
            <a:r>
              <a:rPr lang="cs-CZ"/>
              <a:t>koncentrace jódu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Běžné pečivo, vejce</a:t>
            </a:r>
          </a:p>
          <a:p>
            <a:r>
              <a:rPr lang="cs-CZ" dirty="0"/>
              <a:t>2005 odstranění nedostatku 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DC34730-B990-B445-81CF-7ACCA8D13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77" y="3867150"/>
            <a:ext cx="3999573" cy="2625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351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13E5C-16FB-CD4D-A8C1-15C3FDCF7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Biomonitoring </a:t>
            </a:r>
            <a:r>
              <a:rPr lang="cs-CZ" dirty="0" err="1"/>
              <a:t>jodurie</a:t>
            </a:r>
            <a:r>
              <a:rPr lang="cs-CZ" dirty="0"/>
              <a:t> u české populace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BFB4702-3450-4B75-8894-3ED4FAC4E810}"/>
              </a:ext>
            </a:extLst>
          </p:cNvPr>
          <p:cNvSpPr txBox="1"/>
          <p:nvPr/>
        </p:nvSpPr>
        <p:spPr>
          <a:xfrm>
            <a:off x="3333503" y="6627168"/>
            <a:ext cx="55659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http://www.szu.cz/uploads/documents/czzp/seminare/2018/6_hanzlikova_aktualni_vysledky_biomonitoringu.pdf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E09046A-313C-4CA3-8655-10347E304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84" t="62920" r="45814" b="9173"/>
          <a:stretch/>
        </p:blipFill>
        <p:spPr>
          <a:xfrm>
            <a:off x="5497030" y="1116072"/>
            <a:ext cx="2560203" cy="20820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90CBC58-895A-463C-874E-F8D4C9828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89" t="20268" r="45387" b="49517"/>
          <a:stretch/>
        </p:blipFill>
        <p:spPr>
          <a:xfrm>
            <a:off x="628649" y="1116072"/>
            <a:ext cx="2560203" cy="219502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B97A3D3-9500-4805-9447-E32BE92E13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16" t="24677" r="35930" b="38734"/>
          <a:stretch/>
        </p:blipFill>
        <p:spPr>
          <a:xfrm>
            <a:off x="155488" y="3198166"/>
            <a:ext cx="4285127" cy="304605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9698800-1065-49B2-A2FA-2B6B666949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92" t="31292" r="36455" b="30258"/>
          <a:stretch/>
        </p:blipFill>
        <p:spPr>
          <a:xfrm>
            <a:off x="4703387" y="3198166"/>
            <a:ext cx="4077780" cy="304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015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592</Words>
  <Application>Microsoft Office PowerPoint</Application>
  <PresentationFormat>Předvádění na obrazovce (4:3)</PresentationFormat>
  <Paragraphs>90</Paragraphs>
  <Slides>13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Wingdings</vt:lpstr>
      <vt:lpstr>Motiv Office</vt:lpstr>
      <vt:lpstr>Jód - problematika dietárního příjmu a suplementace, saturace populace</vt:lpstr>
      <vt:lpstr>Prezentace aplikace PowerPoint</vt:lpstr>
      <vt:lpstr>Prezentace aplikace PowerPoint</vt:lpstr>
      <vt:lpstr>Prezentace aplikace PowerPoint</vt:lpstr>
      <vt:lpstr>Jodurie</vt:lpstr>
      <vt:lpstr>Důsledky nedostatku jodu</vt:lpstr>
      <vt:lpstr>Nadbytek jódu</vt:lpstr>
      <vt:lpstr>Vývoj saturace populace jodem</vt:lpstr>
      <vt:lpstr>Biomonitoring jodurie u české populace</vt:lpstr>
      <vt:lpstr>Výsledky biologického monitoringu</vt:lpstr>
      <vt:lpstr>Sůl</vt:lpstr>
      <vt:lpstr>Závěr</vt:lpstr>
      <vt:lpstr>Jód - problematika dietárního příjmu a suplementace, saturace populace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Pulkrabova Jana</dc:creator>
  <cp:lastModifiedBy>Pavlína Vágenknechtová</cp:lastModifiedBy>
  <cp:revision>65</cp:revision>
  <dcterms:created xsi:type="dcterms:W3CDTF">2014-09-16T12:28:36Z</dcterms:created>
  <dcterms:modified xsi:type="dcterms:W3CDTF">2018-10-22T19:03:37Z</dcterms:modified>
</cp:coreProperties>
</file>