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sldIdLst>
    <p:sldId id="381" r:id="rId2"/>
    <p:sldId id="259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1" r:id="rId11"/>
    <p:sldId id="275" r:id="rId12"/>
    <p:sldId id="277" r:id="rId13"/>
    <p:sldId id="276" r:id="rId14"/>
    <p:sldId id="273" r:id="rId15"/>
    <p:sldId id="274" r:id="rId16"/>
    <p:sldId id="278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300" r:id="rId38"/>
    <p:sldId id="301" r:id="rId39"/>
    <p:sldId id="302" r:id="rId40"/>
    <p:sldId id="303" r:id="rId41"/>
    <p:sldId id="304" r:id="rId42"/>
    <p:sldId id="305" r:id="rId43"/>
    <p:sldId id="306" r:id="rId44"/>
    <p:sldId id="307" r:id="rId4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3C09"/>
    <a:srgbClr val="F73609"/>
    <a:srgbClr val="F73C09"/>
    <a:srgbClr val="F74409"/>
    <a:srgbClr val="FF2700"/>
    <a:srgbClr val="E12700"/>
    <a:srgbClr val="EE2E00"/>
    <a:srgbClr val="EE3712"/>
    <a:srgbClr val="FF2600"/>
    <a:srgbClr val="FF3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1157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499D8-B9E8-4C8C-821B-BB575528ADEE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96280B-2318-4A3F-8202-989A9C43A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5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BEC882-7777-4F5A-B293-2DA5C32C86D0}" type="slidenum">
              <a:rPr lang="cs-CZ" altLang="cs-CZ" smtClean="0"/>
              <a:pPr/>
              <a:t>3</a:t>
            </a:fld>
            <a:endParaRPr lang="cs-CZ" altLang="cs-CZ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1370397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937A46-778F-4DB2-BDC6-6985EF1433D8}" type="slidenum">
              <a:rPr lang="cs-CZ" altLang="cs-CZ" smtClean="0"/>
              <a:pPr/>
              <a:t>12</a:t>
            </a:fld>
            <a:endParaRPr lang="cs-CZ" altLang="cs-CZ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6506530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18DED3-0ED3-4697-89C4-559C65725625}" type="slidenum">
              <a:rPr lang="cs-CZ" altLang="cs-CZ" smtClean="0"/>
              <a:pPr/>
              <a:t>13</a:t>
            </a:fld>
            <a:endParaRPr lang="cs-CZ" altLang="cs-CZ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2445122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34963E-8426-4772-861C-1382E685252E}" type="slidenum">
              <a:rPr lang="cs-CZ" altLang="cs-CZ" smtClean="0"/>
              <a:pPr/>
              <a:t>14</a:t>
            </a:fld>
            <a:endParaRPr lang="cs-CZ" altLang="cs-CZ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580082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2D883B-AF17-4F9D-8144-32E9BB4D9AB5}" type="slidenum">
              <a:rPr lang="cs-CZ" altLang="cs-CZ" smtClean="0"/>
              <a:pPr/>
              <a:t>15</a:t>
            </a:fld>
            <a:endParaRPr lang="cs-CZ" altLang="cs-CZ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6927493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336BD0-6FAD-47B9-B2C0-2FD93B2FC474}" type="slidenum">
              <a:rPr lang="cs-CZ" altLang="cs-CZ" smtClean="0"/>
              <a:pPr/>
              <a:t>16</a:t>
            </a:fld>
            <a:endParaRPr lang="cs-CZ" altLang="cs-CZ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1015947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BE31B5-D198-4CE2-A9DC-FE29C20D5A5B}" type="slidenum">
              <a:rPr lang="cs-CZ" altLang="cs-CZ" smtClean="0"/>
              <a:pPr/>
              <a:t>17</a:t>
            </a:fld>
            <a:endParaRPr lang="cs-CZ" altLang="cs-CZ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8905501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96835A-0491-4C29-9B33-946C87BDEB37}" type="slidenum">
              <a:rPr lang="cs-CZ" altLang="cs-CZ" smtClean="0"/>
              <a:pPr/>
              <a:t>18</a:t>
            </a:fld>
            <a:endParaRPr lang="cs-CZ" altLang="cs-CZ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6029527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C5F201-31D1-4E89-A9D3-3838DF57FC47}" type="slidenum">
              <a:rPr lang="cs-CZ" altLang="cs-CZ" smtClean="0"/>
              <a:pPr/>
              <a:t>19</a:t>
            </a:fld>
            <a:endParaRPr lang="cs-CZ" altLang="cs-CZ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529354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40DE1E-A8F3-4D0F-964D-106C5D702346}" type="slidenum">
              <a:rPr lang="cs-CZ" altLang="cs-CZ" smtClean="0"/>
              <a:pPr/>
              <a:t>20</a:t>
            </a:fld>
            <a:endParaRPr lang="cs-CZ" altLang="cs-CZ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5831984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B4A3FE-594C-4564-B39C-9598CF8B93F6}" type="slidenum">
              <a:rPr lang="cs-CZ" altLang="cs-CZ" smtClean="0"/>
              <a:pPr/>
              <a:t>21</a:t>
            </a:fld>
            <a:endParaRPr lang="cs-CZ" altLang="cs-CZ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963514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2DB8A4-BDA4-473C-8424-2FA107C75EAF}" type="slidenum">
              <a:rPr lang="cs-CZ" altLang="cs-CZ" smtClean="0"/>
              <a:pPr/>
              <a:t>4</a:t>
            </a:fld>
            <a:endParaRPr lang="cs-CZ" altLang="cs-CZ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799538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4FDFB7-C34D-457B-BB58-E6F666C3DE48}" type="slidenum">
              <a:rPr lang="cs-CZ" altLang="cs-CZ" smtClean="0"/>
              <a:pPr/>
              <a:t>22</a:t>
            </a:fld>
            <a:endParaRPr lang="cs-CZ" altLang="cs-CZ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1864606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20FBAB-17A1-4FB5-936B-A013B18F9831}" type="slidenum">
              <a:rPr lang="cs-CZ" altLang="cs-CZ" smtClean="0"/>
              <a:pPr/>
              <a:t>23</a:t>
            </a:fld>
            <a:endParaRPr lang="cs-CZ" altLang="cs-CZ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1696534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6EFCD3-D4C3-4EC5-8B11-3F294CCB5246}" type="slidenum">
              <a:rPr lang="cs-CZ" altLang="cs-CZ" smtClean="0"/>
              <a:pPr/>
              <a:t>24</a:t>
            </a:fld>
            <a:endParaRPr lang="cs-CZ" altLang="cs-CZ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8272469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B6981F-397E-42C3-BF6E-6A05616CB3B9}" type="slidenum">
              <a:rPr lang="cs-CZ" altLang="cs-CZ" smtClean="0"/>
              <a:pPr/>
              <a:t>25</a:t>
            </a:fld>
            <a:endParaRPr lang="cs-CZ" altLang="cs-CZ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2887196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6286C7-0C5A-45B8-9F4B-12BD9B04E5FA}" type="slidenum">
              <a:rPr lang="cs-CZ" altLang="cs-CZ" smtClean="0"/>
              <a:pPr/>
              <a:t>26</a:t>
            </a:fld>
            <a:endParaRPr lang="cs-CZ" altLang="cs-CZ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90095141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12C507-654F-4AA9-95F2-1DF9B997869F}" type="slidenum">
              <a:rPr lang="cs-CZ" altLang="cs-CZ" smtClean="0"/>
              <a:pPr/>
              <a:t>27</a:t>
            </a:fld>
            <a:endParaRPr lang="cs-CZ" altLang="cs-CZ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67264552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B91C50-8E66-43CD-9512-C3A67B118805}" type="slidenum">
              <a:rPr lang="cs-CZ" altLang="cs-CZ" smtClean="0"/>
              <a:pPr/>
              <a:t>28</a:t>
            </a:fld>
            <a:endParaRPr lang="cs-CZ" altLang="cs-CZ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18295124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C2B4DB-A23E-43B9-8E26-7BBB24AF13DF}" type="slidenum">
              <a:rPr lang="cs-CZ" altLang="cs-CZ" smtClean="0"/>
              <a:pPr/>
              <a:t>29</a:t>
            </a:fld>
            <a:endParaRPr lang="cs-CZ" altLang="cs-CZ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99669141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EC20BC-260A-4569-891C-95BB3FDE96C4}" type="slidenum">
              <a:rPr lang="cs-CZ" altLang="cs-CZ" smtClean="0"/>
              <a:pPr/>
              <a:t>30</a:t>
            </a:fld>
            <a:endParaRPr lang="cs-CZ" altLang="cs-CZ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90754203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2ED305-6B73-41DB-B34A-B1F7633F39ED}" type="slidenum">
              <a:rPr lang="cs-CZ" altLang="cs-CZ" smtClean="0"/>
              <a:pPr/>
              <a:t>31</a:t>
            </a:fld>
            <a:endParaRPr lang="cs-CZ" altLang="cs-CZ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415256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54352A-09DD-4A65-8ECB-D9F4B388D575}" type="slidenum">
              <a:rPr lang="cs-CZ" altLang="cs-CZ" smtClean="0"/>
              <a:pPr/>
              <a:t>5</a:t>
            </a:fld>
            <a:endParaRPr lang="cs-CZ" altLang="cs-CZ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61524555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D05ACF-4E9C-441C-9700-B2C63BD70E02}" type="slidenum">
              <a:rPr lang="cs-CZ" altLang="cs-CZ" smtClean="0"/>
              <a:pPr/>
              <a:t>32</a:t>
            </a:fld>
            <a:endParaRPr lang="cs-CZ" altLang="cs-CZ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36766417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077634-E78C-4126-A270-7ADDE7AADB6A}" type="slidenum">
              <a:rPr lang="cs-CZ" altLang="cs-CZ" smtClean="0"/>
              <a:pPr/>
              <a:t>33</a:t>
            </a:fld>
            <a:endParaRPr lang="cs-CZ" altLang="cs-CZ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46794499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090A18-5A60-42A8-B5A6-DF91B3C61947}" type="slidenum">
              <a:rPr lang="cs-CZ" altLang="cs-CZ" smtClean="0"/>
              <a:pPr/>
              <a:t>34</a:t>
            </a:fld>
            <a:endParaRPr lang="cs-CZ" altLang="cs-CZ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57698905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253488-0AF6-412F-BF17-58D860AD0C41}" type="slidenum">
              <a:rPr lang="cs-CZ" altLang="cs-CZ" smtClean="0"/>
              <a:pPr/>
              <a:t>35</a:t>
            </a:fld>
            <a:endParaRPr lang="cs-CZ" altLang="cs-CZ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63270967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7BEA06-940A-466B-962F-581FD3383384}" type="slidenum">
              <a:rPr lang="cs-CZ" altLang="cs-CZ" smtClean="0"/>
              <a:pPr/>
              <a:t>36</a:t>
            </a:fld>
            <a:endParaRPr lang="cs-CZ" altLang="cs-CZ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19727821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EE32AE-A365-4AFE-A5C8-D53425C52E1B}" type="slidenum">
              <a:rPr lang="cs-CZ" altLang="cs-CZ" smtClean="0"/>
              <a:pPr/>
              <a:t>37</a:t>
            </a:fld>
            <a:endParaRPr lang="cs-CZ" altLang="cs-CZ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01025730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79E24F-17E9-4C99-9BBA-B81BB361BA70}" type="slidenum">
              <a:rPr lang="cs-CZ" altLang="cs-CZ" smtClean="0"/>
              <a:pPr/>
              <a:t>38</a:t>
            </a:fld>
            <a:endParaRPr lang="cs-CZ" altLang="cs-CZ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64584367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EFA8C7-8BA0-48EC-AC3F-887C1889168E}" type="slidenum">
              <a:rPr lang="cs-CZ" altLang="cs-CZ" smtClean="0"/>
              <a:pPr/>
              <a:t>39</a:t>
            </a:fld>
            <a:endParaRPr lang="cs-CZ" altLang="cs-CZ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71601424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BE8B61-73CF-4997-AB73-B164E2D5ED01}" type="slidenum">
              <a:rPr lang="cs-CZ" altLang="cs-CZ" smtClean="0"/>
              <a:pPr/>
              <a:t>40</a:t>
            </a:fld>
            <a:endParaRPr lang="cs-CZ" altLang="cs-CZ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43773177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3F1E46-DBC6-4395-99A2-8F2935F8B4A1}" type="slidenum">
              <a:rPr lang="cs-CZ" altLang="cs-CZ" smtClean="0"/>
              <a:pPr/>
              <a:t>41</a:t>
            </a:fld>
            <a:endParaRPr lang="cs-CZ" altLang="cs-CZ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562672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B63A31-A967-4ECB-93CE-E4240A325B36}" type="slidenum">
              <a:rPr lang="cs-CZ" altLang="cs-CZ" smtClean="0"/>
              <a:pPr/>
              <a:t>6</a:t>
            </a:fld>
            <a:endParaRPr lang="cs-CZ" altLang="cs-CZ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84056629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61F47B-8B45-47EA-B61E-E7C4592A3D64}" type="slidenum">
              <a:rPr lang="cs-CZ" altLang="cs-CZ" smtClean="0"/>
              <a:pPr/>
              <a:t>42</a:t>
            </a:fld>
            <a:endParaRPr lang="cs-CZ" altLang="cs-CZ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99578543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3056F2-9F42-4928-99F3-C0A172B0F1BE}" type="slidenum">
              <a:rPr lang="cs-CZ" altLang="cs-CZ" smtClean="0"/>
              <a:pPr/>
              <a:t>43</a:t>
            </a:fld>
            <a:endParaRPr lang="cs-CZ" altLang="cs-CZ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188126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133807-4071-49B6-AD85-A6706E54591E}" type="slidenum">
              <a:rPr lang="cs-CZ" altLang="cs-CZ" smtClean="0"/>
              <a:pPr/>
              <a:t>7</a:t>
            </a:fld>
            <a:endParaRPr lang="cs-CZ" altLang="cs-CZ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683768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1475E9-216F-4F14-97C0-C17170B5FF39}" type="slidenum">
              <a:rPr lang="cs-CZ" altLang="cs-CZ" smtClean="0"/>
              <a:pPr/>
              <a:t>8</a:t>
            </a:fld>
            <a:endParaRPr lang="cs-CZ" altLang="cs-CZ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5157843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963DB2-84F3-4B51-87A3-B6C1B2A265FE}" type="slidenum">
              <a:rPr lang="cs-CZ" altLang="cs-CZ" smtClean="0"/>
              <a:pPr/>
              <a:t>9</a:t>
            </a:fld>
            <a:endParaRPr lang="cs-CZ" altLang="cs-CZ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5177152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F562FD-80D4-44F9-8826-CF9B5C57BD91}" type="slidenum">
              <a:rPr lang="cs-CZ" altLang="cs-CZ" smtClean="0"/>
              <a:pPr/>
              <a:t>10</a:t>
            </a:fld>
            <a:endParaRPr lang="cs-CZ" altLang="cs-CZ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9925131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E279E4-85B1-4FF8-AA3D-6759C8A42485}" type="slidenum">
              <a:rPr lang="cs-CZ" altLang="cs-CZ" smtClean="0"/>
              <a:pPr/>
              <a:t>11</a:t>
            </a:fld>
            <a:endParaRPr lang="cs-CZ" altLang="cs-CZ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090812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 userDrawn="1"/>
        </p:nvSpPr>
        <p:spPr>
          <a:xfrm>
            <a:off x="-2" y="1"/>
            <a:ext cx="9144001" cy="249443"/>
          </a:xfrm>
          <a:prstGeom prst="rect">
            <a:avLst/>
          </a:prstGeom>
          <a:solidFill>
            <a:srgbClr val="E93C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350">
              <a:solidFill>
                <a:srgbClr val="FF3300"/>
              </a:solidFill>
            </a:endParaRPr>
          </a:p>
        </p:txBody>
      </p:sp>
      <p:sp>
        <p:nvSpPr>
          <p:cNvPr id="10" name="Obdélník 9"/>
          <p:cNvSpPr/>
          <p:nvPr userDrawn="1"/>
        </p:nvSpPr>
        <p:spPr>
          <a:xfrm>
            <a:off x="0" y="6608558"/>
            <a:ext cx="9144001" cy="249443"/>
          </a:xfrm>
          <a:prstGeom prst="rect">
            <a:avLst/>
          </a:prstGeom>
          <a:solidFill>
            <a:srgbClr val="E93C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350">
              <a:solidFill>
                <a:srgbClr val="FF3300"/>
              </a:solidFill>
            </a:endParaRPr>
          </a:p>
        </p:txBody>
      </p:sp>
      <p:pic>
        <p:nvPicPr>
          <p:cNvPr id="2050" name="Picture 2" descr="ustav_logoVSCHT_FPBT_323UAPV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133" y="588555"/>
            <a:ext cx="7151730" cy="883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728330" y="2196252"/>
            <a:ext cx="7772400" cy="2387600"/>
          </a:xfrm>
        </p:spPr>
        <p:txBody>
          <a:bodyPr anchor="b"/>
          <a:lstStyle>
            <a:lvl1pPr algn="ctr">
              <a:defRPr sz="6000" b="1">
                <a:solidFill>
                  <a:srgbClr val="E93C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185530" y="4675927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49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081D-E8E7-4222-ABB3-0A2A93151179}" type="datetimeFigureOut">
              <a:rPr lang="cs-CZ" smtClean="0"/>
              <a:pPr/>
              <a:t>24.10.2022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2D36-DB87-4D8F-9769-3C42BA4F2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16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081D-E8E7-4222-ABB3-0A2A93151179}" type="datetimeFigureOut">
              <a:rPr lang="cs-CZ" smtClean="0"/>
              <a:pPr/>
              <a:t>24.10.2022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2D36-DB87-4D8F-9769-3C42BA4F2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3891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081D-E8E7-4222-ABB3-0A2A93151179}" type="datetimeFigureOut">
              <a:rPr lang="cs-CZ" smtClean="0"/>
              <a:pPr/>
              <a:t>24.10.2022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2D36-DB87-4D8F-9769-3C42BA4F2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141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081D-E8E7-4222-ABB3-0A2A93151179}" type="datetimeFigureOut">
              <a:rPr lang="cs-CZ" smtClean="0"/>
              <a:pPr/>
              <a:t>24.10.2022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2D36-DB87-4D8F-9769-3C42BA4F2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912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00188" y="228600"/>
            <a:ext cx="760095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500188" y="1524000"/>
            <a:ext cx="3724275" cy="47148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376863" y="1524000"/>
            <a:ext cx="3724275" cy="228123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376863" y="3957638"/>
            <a:ext cx="3724275" cy="2281237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390FC-9FCE-4715-973E-0A2DE08E94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00188" y="228600"/>
            <a:ext cx="760095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00188" y="1524000"/>
            <a:ext cx="3724275" cy="47148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376863" y="1524000"/>
            <a:ext cx="3724275" cy="228123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376863" y="3957638"/>
            <a:ext cx="3724275" cy="2281237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B4A5A-D30D-4036-9731-8919BDD754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00188" y="228600"/>
            <a:ext cx="760095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500188" y="1524000"/>
            <a:ext cx="3724275" cy="47148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76863" y="1524000"/>
            <a:ext cx="3724275" cy="47148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6A59D-B939-4CCA-9604-55037A34EA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8270800" cy="900148"/>
          </a:xfrm>
        </p:spPr>
        <p:txBody>
          <a:bodyPr/>
          <a:lstStyle>
            <a:lvl1pPr>
              <a:defRPr b="1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477926"/>
            <a:ext cx="8270801" cy="4699037"/>
          </a:xfrm>
        </p:spPr>
        <p:txBody>
          <a:bodyPr/>
          <a:lstStyle>
            <a:lvl1pPr marL="228600" indent="-228600">
              <a:buClr>
                <a:srgbClr val="E93C09"/>
              </a:buClr>
              <a:buSzPct val="120000"/>
              <a:buFont typeface="Wingdings" panose="05000000000000000000" pitchFamily="2" charset="2"/>
              <a:buChar char="§"/>
              <a:defRPr/>
            </a:lvl1pPr>
            <a:lvl2pPr>
              <a:buClr>
                <a:srgbClr val="E93C09"/>
              </a:buClr>
              <a:buSzPct val="134000"/>
              <a:defRPr/>
            </a:lvl2pPr>
            <a:lvl3pPr marL="1143000" indent="-228600">
              <a:buClr>
                <a:srgbClr val="E93C09"/>
              </a:buClr>
              <a:buFont typeface="Symbol" panose="05050102010706020507" pitchFamily="18" charset="2"/>
              <a:buChar char=""/>
              <a:defRPr/>
            </a:lvl3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-2" y="1"/>
            <a:ext cx="9144001" cy="249443"/>
          </a:xfrm>
          <a:prstGeom prst="rect">
            <a:avLst/>
          </a:prstGeom>
          <a:solidFill>
            <a:srgbClr val="E93C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350">
              <a:solidFill>
                <a:srgbClr val="FF3300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323528" y="400050"/>
            <a:ext cx="179387" cy="703536"/>
          </a:xfrm>
          <a:prstGeom prst="rect">
            <a:avLst/>
          </a:prstGeom>
          <a:solidFill>
            <a:srgbClr val="EE3712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cs-CZ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Zástupný symbol pro číslo snímku 5"/>
          <p:cNvSpPr txBox="1">
            <a:spLocks/>
          </p:cNvSpPr>
          <p:nvPr userDrawn="1"/>
        </p:nvSpPr>
        <p:spPr>
          <a:xfrm>
            <a:off x="8455233" y="6443104"/>
            <a:ext cx="621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lang="cs-CZ" sz="1200" b="1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E6053A2-2E3D-49F1-872A-1EFF434DFC22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34433"/>
            <a:ext cx="1481860" cy="323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44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-2" y="1"/>
            <a:ext cx="9144001" cy="249443"/>
          </a:xfrm>
          <a:prstGeom prst="rect">
            <a:avLst/>
          </a:prstGeom>
          <a:solidFill>
            <a:srgbClr val="E93C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1350">
              <a:solidFill>
                <a:srgbClr val="FF3300"/>
              </a:solidFill>
            </a:endParaRPr>
          </a:p>
        </p:txBody>
      </p:sp>
      <p:sp>
        <p:nvSpPr>
          <p:cNvPr id="9" name="Zástupný symbol pro číslo snímku 5"/>
          <p:cNvSpPr txBox="1">
            <a:spLocks/>
          </p:cNvSpPr>
          <p:nvPr userDrawn="1"/>
        </p:nvSpPr>
        <p:spPr>
          <a:xfrm>
            <a:off x="8455233" y="6443104"/>
            <a:ext cx="621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lang="cs-CZ" sz="1200" b="1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E6053A2-2E3D-49F1-872A-1EFF434DFC22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34433"/>
            <a:ext cx="1481860" cy="323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4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081D-E8E7-4222-ABB3-0A2A93151179}" type="datetimeFigureOut">
              <a:rPr lang="cs-CZ" smtClean="0"/>
              <a:pPr/>
              <a:t>24.10.2022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2D36-DB87-4D8F-9769-3C42BA4F2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599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081D-E8E7-4222-ABB3-0A2A93151179}" type="datetimeFigureOut">
              <a:rPr lang="cs-CZ" smtClean="0"/>
              <a:pPr/>
              <a:t>24.10.2022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2D36-DB87-4D8F-9769-3C42BA4F2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0445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081D-E8E7-4222-ABB3-0A2A93151179}" type="datetimeFigureOut">
              <a:rPr lang="cs-CZ" smtClean="0"/>
              <a:pPr/>
              <a:t>24.10.2022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2D36-DB87-4D8F-9769-3C42BA4F2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7753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081D-E8E7-4222-ABB3-0A2A93151179}" type="datetimeFigureOut">
              <a:rPr lang="cs-CZ" smtClean="0"/>
              <a:pPr/>
              <a:t>24.10.2022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2D36-DB87-4D8F-9769-3C42BA4F2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6092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081D-E8E7-4222-ABB3-0A2A93151179}" type="datetimeFigureOut">
              <a:rPr lang="cs-CZ" smtClean="0"/>
              <a:pPr/>
              <a:t>24.10.2022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2D36-DB87-4D8F-9769-3C42BA4F2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3636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081D-E8E7-4222-ABB3-0A2A93151179}" type="datetimeFigureOut">
              <a:rPr lang="cs-CZ" smtClean="0"/>
              <a:pPr/>
              <a:t>24.10.2022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2D36-DB87-4D8F-9769-3C42BA4F2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4178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7081D-E8E7-4222-ABB3-0A2A93151179}" type="datetimeFigureOut">
              <a:rPr lang="cs-CZ" smtClean="0"/>
              <a:pPr/>
              <a:t>24.10.2022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E2D36-DB87-4D8F-9769-3C42BA4F28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0395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73" r:id="rId3"/>
    <p:sldLayoutId id="2147483661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wmf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web.cz/naturstuff/chemdir/farmako/glukosin-roz.html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web.cz/naturstuff/chemdir/farmako/glukosin-syn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nbest.com/nutrceut/sulforaphane.jpg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8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tox.cz/naturstoff/biologie/bi-2d-13-bru.html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11" Type="http://schemas.openxmlformats.org/officeDocument/2006/relationships/image" Target="../media/image11.png"/><Relationship Id="rId5" Type="http://schemas.openxmlformats.org/officeDocument/2006/relationships/oleObject" Target="../embeddings/oleObject1.bin"/><Relationship Id="rId10" Type="http://schemas.openxmlformats.org/officeDocument/2006/relationships/image" Target="../media/image8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223554" y="1779634"/>
            <a:ext cx="664028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sz="1400" b="1" dirty="0">
                <a:latin typeface="+mn-lt"/>
                <a:ea typeface="Calibri" panose="020F0502020204030204" pitchFamily="34" charset="0"/>
              </a:rPr>
              <a:t>Tento výukový materiál je autorským dílem, které je chráněno autorským právem VŠCHT Praha.</a:t>
            </a:r>
            <a:endParaRPr lang="cs-CZ" sz="1400" dirty="0">
              <a:latin typeface="+mn-lt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cs-CZ" sz="1400" b="1" dirty="0">
                <a:latin typeface="+mn-lt"/>
                <a:ea typeface="Calibri" panose="020F0502020204030204" pitchFamily="34" charset="0"/>
              </a:rPr>
              <a:t> </a:t>
            </a:r>
            <a:endParaRPr lang="cs-CZ" sz="1400" dirty="0">
              <a:latin typeface="+mn-lt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cs-CZ" sz="1400" b="1" dirty="0">
                <a:latin typeface="+mn-lt"/>
                <a:ea typeface="Calibri" panose="020F0502020204030204" pitchFamily="34" charset="0"/>
              </a:rPr>
              <a:t>Některé části přednášky vycházejí z autorských děl třetích osob, která VŠCHT Praha užívá pro účely výuky svých studentů na základě zákonné licence.</a:t>
            </a:r>
            <a:endParaRPr lang="cs-CZ" sz="1400" dirty="0">
              <a:latin typeface="+mn-lt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cs-CZ" sz="1400" b="1" dirty="0">
                <a:latin typeface="+mn-lt"/>
                <a:ea typeface="Calibri" panose="020F0502020204030204" pitchFamily="34" charset="0"/>
              </a:rPr>
              <a:t> </a:t>
            </a:r>
            <a:endParaRPr lang="cs-CZ" sz="1400" dirty="0">
              <a:latin typeface="+mn-lt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cs-CZ" sz="1400" b="1" dirty="0">
                <a:latin typeface="+mn-lt"/>
                <a:ea typeface="Calibri" panose="020F0502020204030204" pitchFamily="34" charset="0"/>
              </a:rPr>
              <a:t>Obsah této přednášky je určen výlučně pro výuku studentů VŠCHT Praha.</a:t>
            </a:r>
            <a:endParaRPr lang="cs-CZ" sz="1400" dirty="0">
              <a:latin typeface="+mn-lt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cs-CZ" sz="1400" b="1" dirty="0">
                <a:latin typeface="+mn-lt"/>
                <a:ea typeface="Calibri" panose="020F0502020204030204" pitchFamily="34" charset="0"/>
              </a:rPr>
              <a:t> </a:t>
            </a:r>
            <a:endParaRPr lang="cs-CZ" sz="1400" dirty="0">
              <a:latin typeface="+mn-lt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cs-CZ" sz="1400" b="1" dirty="0">
                <a:latin typeface="+mn-lt"/>
                <a:ea typeface="Calibri" panose="020F0502020204030204" pitchFamily="34" charset="0"/>
              </a:rPr>
              <a:t>Obsah přednášky nesmí být rozmnožován, zaznamenáván, napodobován, publikován ani jinak rozšiřován bez písemného souhlasu majitele autorských práv.</a:t>
            </a:r>
            <a:endParaRPr lang="cs-CZ" sz="1400" dirty="0">
              <a:latin typeface="+mn-lt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cs-CZ" sz="1400" b="1" dirty="0">
                <a:latin typeface="+mn-lt"/>
                <a:ea typeface="Calibri" panose="020F0502020204030204" pitchFamily="34" charset="0"/>
              </a:rPr>
              <a:t> </a:t>
            </a:r>
            <a:endParaRPr lang="cs-CZ" sz="1400" dirty="0">
              <a:latin typeface="+mn-lt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cs-CZ" sz="1400" dirty="0">
                <a:latin typeface="+mn-lt"/>
                <a:ea typeface="Calibri" panose="020F0502020204030204" pitchFamily="34" charset="0"/>
              </a:rPr>
              <a:t>Autorské právo neporušuje ten student VŠCHT Praha, který výlučně pro svou osobní potřebu zhotoví záznam či napodobeninu díla nebo užije dílo jiným způsobem, který dle zákona autorské právo neporušuje.</a:t>
            </a:r>
          </a:p>
          <a:p>
            <a:pPr algn="ctr">
              <a:spcAft>
                <a:spcPts val="0"/>
              </a:spcAft>
            </a:pPr>
            <a:r>
              <a:rPr lang="cs-CZ" sz="1400" b="1" dirty="0">
                <a:latin typeface="+mn-lt"/>
                <a:ea typeface="Calibri" panose="020F0502020204030204" pitchFamily="34" charset="0"/>
              </a:rPr>
              <a:t> </a:t>
            </a:r>
            <a:endParaRPr lang="cs-CZ" sz="1400" dirty="0">
              <a:latin typeface="+mn-lt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cs-CZ" sz="1400" b="1" dirty="0">
                <a:solidFill>
                  <a:srgbClr val="FF3300"/>
                </a:solidFill>
                <a:latin typeface="+mn-lt"/>
                <a:ea typeface="Calibri" panose="020F0502020204030204" pitchFamily="34" charset="0"/>
              </a:rPr>
              <a:t>© VŠCHT Praha 2022</a:t>
            </a:r>
            <a:endParaRPr lang="cs-CZ" sz="1400" dirty="0">
              <a:solidFill>
                <a:srgbClr val="FF3300"/>
              </a:solidFill>
              <a:latin typeface="+mn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761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Rozklad </a:t>
            </a:r>
            <a:endParaRPr lang="en-GB" altLang="cs-CZ" dirty="0"/>
          </a:p>
        </p:txBody>
      </p:sp>
      <p:pic>
        <p:nvPicPr>
          <p:cNvPr id="12292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318596" y="2133828"/>
            <a:ext cx="1857143" cy="819048"/>
          </a:xfrm>
          <a:noFill/>
        </p:spPr>
      </p:pic>
      <p:sp>
        <p:nvSpPr>
          <p:cNvPr id="1229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62309" y="1265276"/>
            <a:ext cx="8659416" cy="4800712"/>
          </a:xfrm>
        </p:spPr>
        <p:txBody>
          <a:bodyPr/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cs-CZ" altLang="cs-CZ" sz="2800" dirty="0">
                <a:solidFill>
                  <a:srgbClr val="FF0000"/>
                </a:solidFill>
              </a:rPr>
              <a:t>Při </a:t>
            </a:r>
            <a:r>
              <a:rPr kumimoji="0" lang="cs-CZ" altLang="cs-CZ" sz="2800" dirty="0" err="1">
                <a:solidFill>
                  <a:srgbClr val="FF0000"/>
                </a:solidFill>
              </a:rPr>
              <a:t>štepení</a:t>
            </a:r>
            <a:r>
              <a:rPr kumimoji="0" lang="cs-CZ" altLang="cs-CZ" sz="2800" dirty="0">
                <a:solidFill>
                  <a:srgbClr val="FF0000"/>
                </a:solidFill>
              </a:rPr>
              <a:t> vznik 3 různých hlavních metabolitů                         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cs-CZ" altLang="cs-CZ" sz="2800" dirty="0">
                <a:solidFill>
                  <a:srgbClr val="FF0000"/>
                </a:solidFill>
              </a:rPr>
              <a:t>                                                      </a:t>
            </a:r>
            <a:r>
              <a:rPr lang="cs-CZ" altLang="cs-CZ" sz="2400" dirty="0"/>
              <a:t>R-S-CN</a:t>
            </a:r>
          </a:p>
          <a:p>
            <a:pPr>
              <a:spcBef>
                <a:spcPct val="0"/>
              </a:spcBef>
              <a:buClrTx/>
              <a:buFontTx/>
              <a:buChar char="•"/>
            </a:pPr>
            <a:r>
              <a:rPr kumimoji="0" lang="cs-CZ" altLang="cs-CZ" sz="2800" dirty="0" err="1">
                <a:solidFill>
                  <a:srgbClr val="FF0000"/>
                </a:solidFill>
              </a:rPr>
              <a:t>Thiokyanátů</a:t>
            </a:r>
            <a:endParaRPr kumimoji="0" lang="cs-CZ" altLang="cs-CZ" sz="28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Tx/>
              <a:buFontTx/>
              <a:buChar char="•"/>
            </a:pPr>
            <a:endParaRPr kumimoji="0" lang="cs-CZ" altLang="cs-CZ" sz="28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Tx/>
              <a:buFontTx/>
              <a:buChar char="•"/>
            </a:pPr>
            <a:r>
              <a:rPr kumimoji="0" lang="cs-CZ" altLang="cs-CZ" sz="2800" dirty="0" err="1">
                <a:solidFill>
                  <a:srgbClr val="FF0000"/>
                </a:solidFill>
              </a:rPr>
              <a:t>Isothiokyanátů</a:t>
            </a:r>
            <a:endParaRPr kumimoji="0" lang="cs-CZ" altLang="cs-CZ" sz="28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Tx/>
              <a:buFontTx/>
              <a:buChar char="•"/>
            </a:pPr>
            <a:endParaRPr kumimoji="0" lang="cs-CZ" altLang="cs-CZ" sz="28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Tx/>
              <a:buFontTx/>
              <a:buChar char="•"/>
            </a:pPr>
            <a:r>
              <a:rPr kumimoji="0" lang="cs-CZ" altLang="cs-CZ" sz="2800" dirty="0" err="1">
                <a:solidFill>
                  <a:srgbClr val="FF0000"/>
                </a:solidFill>
              </a:rPr>
              <a:t>Oxazolidinu</a:t>
            </a:r>
            <a:endParaRPr kumimoji="0" lang="en-GB" altLang="cs-CZ" sz="2800" dirty="0">
              <a:solidFill>
                <a:srgbClr val="FF0000"/>
              </a:solidFill>
            </a:endParaRPr>
          </a:p>
        </p:txBody>
      </p:sp>
      <p:pic>
        <p:nvPicPr>
          <p:cNvPr id="12296" name="Picture 1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307498" y="3109824"/>
            <a:ext cx="2257425" cy="1066800"/>
          </a:xfrm>
          <a:noFill/>
        </p:spPr>
      </p:pic>
      <p:sp>
        <p:nvSpPr>
          <p:cNvPr id="12293" name="Rectangle 6"/>
          <p:cNvSpPr>
            <a:spLocks noChangeArrowheads="1"/>
          </p:cNvSpPr>
          <p:nvPr/>
        </p:nvSpPr>
        <p:spPr bwMode="auto">
          <a:xfrm>
            <a:off x="1476375" y="4797425"/>
            <a:ext cx="4765675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r>
              <a:rPr lang="cs-CZ" altLang="cs-CZ" sz="2000" b="1" dirty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N</a:t>
            </a:r>
            <a:r>
              <a:rPr lang="en-US" altLang="cs-CZ" sz="2000" b="1" dirty="0" err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itril</a:t>
            </a:r>
            <a:r>
              <a:rPr lang="cs-CZ" altLang="cs-CZ" sz="2000" b="1" dirty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y</a:t>
            </a:r>
            <a:r>
              <a:rPr lang="en-US" altLang="cs-CZ" sz="2000" dirty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altLang="cs-CZ" sz="2000" dirty="0">
                <a:latin typeface="Arial" charset="0"/>
                <a:cs typeface="Times New Roman" pitchFamily="18" charset="0"/>
              </a:rPr>
              <a:t>(</a:t>
            </a:r>
            <a:r>
              <a:rPr lang="cs-CZ" altLang="cs-CZ" sz="2000" dirty="0">
                <a:latin typeface="Arial" charset="0"/>
                <a:cs typeface="Times New Roman" pitchFamily="18" charset="0"/>
              </a:rPr>
              <a:t>obecně ze všech </a:t>
            </a:r>
            <a:r>
              <a:rPr lang="en-US" altLang="cs-CZ" sz="2000" dirty="0" err="1">
                <a:latin typeface="Arial" charset="0"/>
                <a:cs typeface="Times New Roman" pitchFamily="18" charset="0"/>
              </a:rPr>
              <a:t>glucosinol</a:t>
            </a:r>
            <a:r>
              <a:rPr lang="cs-CZ" altLang="cs-CZ" sz="2000" dirty="0" err="1">
                <a:latin typeface="Arial" charset="0"/>
                <a:cs typeface="Times New Roman" pitchFamily="18" charset="0"/>
              </a:rPr>
              <a:t>átů</a:t>
            </a:r>
            <a:r>
              <a:rPr lang="en-US" altLang="cs-CZ" sz="2000" dirty="0">
                <a:latin typeface="Arial" charset="0"/>
                <a:cs typeface="Times New Roman" pitchFamily="18" charset="0"/>
              </a:rPr>
              <a:t>)   </a:t>
            </a:r>
            <a:endParaRPr lang="en-US" altLang="cs-CZ" sz="2000" dirty="0">
              <a:latin typeface="Arial" charset="0"/>
            </a:endParaRPr>
          </a:p>
        </p:txBody>
      </p:sp>
      <p:pic>
        <p:nvPicPr>
          <p:cNvPr id="12294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9925" y="5084763"/>
            <a:ext cx="1223963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5" name="Rectangle 8"/>
          <p:cNvSpPr>
            <a:spLocks noChangeArrowheads="1"/>
          </p:cNvSpPr>
          <p:nvPr/>
        </p:nvSpPr>
        <p:spPr bwMode="auto">
          <a:xfrm>
            <a:off x="971550" y="5373688"/>
            <a:ext cx="8716963" cy="12049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rIns="755412" bIns="0" anchor="ctr">
            <a:spAutoFit/>
          </a:bodyPr>
          <a:lstStyle/>
          <a:p>
            <a:r>
              <a:rPr lang="en-US" altLang="cs-CZ" sz="1600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        </a:t>
            </a:r>
            <a:endParaRPr lang="cs-CZ" altLang="cs-CZ" sz="900" dirty="0"/>
          </a:p>
          <a:p>
            <a:r>
              <a:rPr lang="en-US" altLang="cs-CZ" sz="1600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         </a:t>
            </a:r>
            <a:r>
              <a:rPr lang="cs-CZ" altLang="cs-CZ" sz="2000" b="1" dirty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G</a:t>
            </a:r>
            <a:r>
              <a:rPr lang="en-US" altLang="cs-CZ" sz="2000" b="1" dirty="0" err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oitrin</a:t>
            </a:r>
            <a:r>
              <a:rPr lang="en-US" altLang="cs-CZ" sz="2000" dirty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altLang="cs-CZ" sz="2000" dirty="0">
                <a:latin typeface="Arial" charset="0"/>
                <a:cs typeface="Times New Roman" pitchFamily="18" charset="0"/>
              </a:rPr>
              <a:t>(</a:t>
            </a:r>
            <a:r>
              <a:rPr lang="cs-CZ" altLang="cs-CZ" sz="2000" dirty="0">
                <a:latin typeface="Arial" charset="0"/>
                <a:cs typeface="Times New Roman" pitchFamily="18" charset="0"/>
              </a:rPr>
              <a:t>z </a:t>
            </a:r>
            <a:r>
              <a:rPr lang="en-US" altLang="cs-CZ" sz="2000" dirty="0" err="1">
                <a:latin typeface="Arial" charset="0"/>
                <a:cs typeface="Times New Roman" pitchFamily="18" charset="0"/>
              </a:rPr>
              <a:t>progoitrin</a:t>
            </a:r>
            <a:r>
              <a:rPr lang="cs-CZ" altLang="cs-CZ" sz="2000" dirty="0">
                <a:latin typeface="Arial" charset="0"/>
                <a:cs typeface="Times New Roman" pitchFamily="18" charset="0"/>
              </a:rPr>
              <a:t>u</a:t>
            </a:r>
            <a:r>
              <a:rPr lang="en-US" altLang="cs-CZ" sz="2000" dirty="0">
                <a:latin typeface="Arial" charset="0"/>
                <a:cs typeface="Times New Roman" pitchFamily="18" charset="0"/>
              </a:rPr>
              <a:t>)</a:t>
            </a:r>
            <a:endParaRPr lang="cs-CZ" altLang="cs-CZ" sz="2000" dirty="0">
              <a:latin typeface="Arial" charset="0"/>
            </a:endParaRPr>
          </a:p>
          <a:p>
            <a:r>
              <a:rPr lang="en-US" altLang="cs-CZ" sz="2000" dirty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        </a:t>
            </a:r>
            <a:r>
              <a:rPr lang="cs-CZ" altLang="cs-CZ" sz="2000" b="1" dirty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I</a:t>
            </a:r>
            <a:r>
              <a:rPr lang="en-US" altLang="cs-CZ" sz="2000" b="1" dirty="0" err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ndol</a:t>
            </a:r>
            <a:r>
              <a:rPr lang="cs-CZ" altLang="cs-CZ" sz="2000" b="1" dirty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y</a:t>
            </a:r>
            <a:r>
              <a:rPr lang="en-US" altLang="cs-CZ" sz="2000" dirty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altLang="cs-CZ" sz="2000" dirty="0">
                <a:latin typeface="Arial" charset="0"/>
                <a:cs typeface="Times New Roman" pitchFamily="18" charset="0"/>
              </a:rPr>
              <a:t>(</a:t>
            </a:r>
            <a:r>
              <a:rPr lang="cs-CZ" altLang="cs-CZ" sz="2000" dirty="0">
                <a:latin typeface="Arial" charset="0"/>
                <a:cs typeface="Times New Roman" pitchFamily="18" charset="0"/>
              </a:rPr>
              <a:t>z</a:t>
            </a:r>
            <a:r>
              <a:rPr lang="en-US" altLang="cs-CZ" sz="2000" dirty="0">
                <a:latin typeface="Arial" charset="0"/>
                <a:cs typeface="Times New Roman" pitchFamily="18" charset="0"/>
              </a:rPr>
              <a:t> </a:t>
            </a:r>
            <a:r>
              <a:rPr lang="en-US" altLang="cs-CZ" sz="2000" dirty="0" err="1">
                <a:latin typeface="Arial" charset="0"/>
                <a:cs typeface="Times New Roman" pitchFamily="18" charset="0"/>
              </a:rPr>
              <a:t>glucobrassicin</a:t>
            </a:r>
            <a:r>
              <a:rPr lang="cs-CZ" altLang="cs-CZ" sz="2000" dirty="0">
                <a:latin typeface="Arial" charset="0"/>
                <a:cs typeface="Times New Roman" pitchFamily="18" charset="0"/>
              </a:rPr>
              <a:t>ů včetně </a:t>
            </a:r>
            <a:r>
              <a:rPr lang="en-US" altLang="cs-CZ" sz="2000" dirty="0" err="1">
                <a:latin typeface="Arial" charset="0"/>
                <a:cs typeface="Times New Roman" pitchFamily="18" charset="0"/>
              </a:rPr>
              <a:t>ascorbigen</a:t>
            </a:r>
            <a:r>
              <a:rPr lang="cs-CZ" altLang="cs-CZ" sz="2000" dirty="0">
                <a:latin typeface="Arial" charset="0"/>
                <a:cs typeface="Times New Roman" pitchFamily="18" charset="0"/>
              </a:rPr>
              <a:t>u</a:t>
            </a:r>
            <a:r>
              <a:rPr lang="en-US" altLang="cs-CZ" sz="2000" dirty="0">
                <a:latin typeface="Arial" charset="0"/>
                <a:cs typeface="Times New Roman" pitchFamily="18" charset="0"/>
              </a:rPr>
              <a:t> a indol-3-carbinol</a:t>
            </a:r>
            <a:r>
              <a:rPr lang="cs-CZ" altLang="cs-CZ" sz="2000" dirty="0">
                <a:latin typeface="Arial" charset="0"/>
                <a:cs typeface="Times New Roman" pitchFamily="18" charset="0"/>
              </a:rPr>
              <a:t>u</a:t>
            </a:r>
            <a:r>
              <a:rPr lang="en-US" altLang="cs-CZ" sz="2000" dirty="0">
                <a:latin typeface="Arial" charset="0"/>
                <a:cs typeface="Times New Roman" pitchFamily="18" charset="0"/>
              </a:rPr>
              <a:t>)</a:t>
            </a:r>
            <a:endParaRPr lang="en-US" altLang="cs-CZ" sz="2000" b="1" u="sng" dirty="0">
              <a:latin typeface="Arial" charset="0"/>
              <a:cs typeface="Times New Roman" pitchFamily="18" charset="0"/>
            </a:endParaRPr>
          </a:p>
          <a:p>
            <a:r>
              <a:rPr lang="cs-CZ" altLang="cs-CZ" sz="2000" dirty="0">
                <a:latin typeface="Arial" charset="0"/>
              </a:rPr>
              <a:t>                            </a:t>
            </a:r>
            <a:endParaRPr lang="en-US" altLang="cs-CZ" sz="20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Rozklad</a:t>
            </a:r>
            <a:endParaRPr lang="en-GB" altLang="cs-CZ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1782" y="1268413"/>
            <a:ext cx="8699356" cy="558958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400" dirty="0"/>
              <a:t>Hydrolýza pomocí enzymů </a:t>
            </a:r>
            <a:r>
              <a:rPr lang="cs-CZ" altLang="cs-CZ" sz="2400" dirty="0" err="1"/>
              <a:t>thioglukosidických</a:t>
            </a:r>
            <a:r>
              <a:rPr lang="cs-CZ" altLang="cs-CZ" sz="2400" dirty="0"/>
              <a:t> </a:t>
            </a:r>
            <a:r>
              <a:rPr lang="cs-CZ" altLang="cs-CZ" sz="2400" dirty="0" err="1"/>
              <a:t>glukohydrolas</a:t>
            </a:r>
            <a:r>
              <a:rPr lang="cs-CZ" altLang="cs-CZ" sz="2400" dirty="0"/>
              <a:t>, tzv. </a:t>
            </a:r>
            <a:r>
              <a:rPr lang="cs-CZ" altLang="cs-CZ" sz="2400" dirty="0" err="1">
                <a:solidFill>
                  <a:srgbClr val="FF0000"/>
                </a:solidFill>
              </a:rPr>
              <a:t>myrosinas</a:t>
            </a:r>
            <a:r>
              <a:rPr lang="cs-CZ" altLang="cs-CZ" sz="2400" dirty="0"/>
              <a:t>. Hydrolýzou  - glukosa, síran a nestabilní aglykon, který se dále přeměňuje za vzniku </a:t>
            </a:r>
            <a:r>
              <a:rPr lang="cs-CZ" altLang="cs-CZ" sz="2400" dirty="0" err="1"/>
              <a:t>isothiokyanátů</a:t>
            </a:r>
            <a:endParaRPr lang="cs-CZ" altLang="cs-CZ" sz="2400" dirty="0"/>
          </a:p>
          <a:p>
            <a:pPr>
              <a:lnSpc>
                <a:spcPct val="80000"/>
              </a:lnSpc>
            </a:pPr>
            <a:r>
              <a:rPr lang="cs-CZ" altLang="cs-CZ" sz="2400" dirty="0" err="1">
                <a:solidFill>
                  <a:srgbClr val="FF0000"/>
                </a:solidFill>
              </a:rPr>
              <a:t>Isothiokyanáty</a:t>
            </a:r>
            <a:r>
              <a:rPr lang="cs-CZ" altLang="cs-CZ" sz="2400" dirty="0"/>
              <a:t> jsou buď těkavé štiplavé látky, těkající s vodní parou (např. allyl-, sek.butyl-, </a:t>
            </a:r>
            <a:r>
              <a:rPr lang="cs-CZ" altLang="cs-CZ" sz="2400" dirty="0" err="1"/>
              <a:t>benzylisothiokyanát</a:t>
            </a:r>
            <a:r>
              <a:rPr lang="cs-CZ" altLang="cs-CZ" sz="2400" dirty="0"/>
              <a:t> - tzv. hořčičné silice), nebo netěkavé, nepáchnoucí látky, které chutnají ostře (např. p-</a:t>
            </a:r>
            <a:r>
              <a:rPr lang="cs-CZ" altLang="cs-CZ" sz="2400" dirty="0" err="1"/>
              <a:t>hydroxybenzylisothiokyanát</a:t>
            </a:r>
            <a:r>
              <a:rPr lang="cs-CZ" altLang="cs-CZ" sz="2400" dirty="0"/>
              <a:t>). Všechny </a:t>
            </a:r>
            <a:r>
              <a:rPr lang="cs-CZ" altLang="cs-CZ" sz="2400" dirty="0" err="1"/>
              <a:t>isothiokyanáty</a:t>
            </a:r>
            <a:r>
              <a:rPr lang="cs-CZ" altLang="cs-CZ" sz="2400" dirty="0"/>
              <a:t> mají antiseptické vlastnosti, působí lokální podráždění a lokální rozšiřování cév, zvyšují sekreci žaludečních šťáv, krevní tlak a aktivitu enzymu amylázy. 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U alifatických </a:t>
            </a:r>
            <a:r>
              <a:rPr lang="cs-CZ" altLang="cs-CZ" sz="2400" dirty="0" err="1"/>
              <a:t>glukosinolátů</a:t>
            </a:r>
            <a:r>
              <a:rPr lang="cs-CZ" altLang="cs-CZ" sz="2400" dirty="0"/>
              <a:t> s β-hydroxylovou skupinou (např. </a:t>
            </a:r>
            <a:r>
              <a:rPr lang="cs-CZ" altLang="cs-CZ" sz="2400" dirty="0" err="1"/>
              <a:t>glukorapiferin</a:t>
            </a:r>
            <a:r>
              <a:rPr lang="cs-CZ" altLang="cs-CZ" sz="2400" dirty="0"/>
              <a:t>) probíhá rozklad odlišným způsobem. Ihned po jejich rozštěpení vznikají spontánně </a:t>
            </a:r>
            <a:r>
              <a:rPr lang="cs-CZ" altLang="cs-CZ" sz="2400" dirty="0" err="1"/>
              <a:t>oxazolin</a:t>
            </a:r>
            <a:r>
              <a:rPr lang="cs-CZ" altLang="cs-CZ" sz="2400" dirty="0"/>
              <a:t>-2-</a:t>
            </a:r>
            <a:r>
              <a:rPr lang="cs-CZ" altLang="cs-CZ" sz="2400" dirty="0" err="1"/>
              <a:t>thionové</a:t>
            </a:r>
            <a:r>
              <a:rPr lang="cs-CZ" altLang="cs-CZ" sz="2400" dirty="0"/>
              <a:t> deriváty. Tyto </a:t>
            </a:r>
            <a:r>
              <a:rPr lang="cs-CZ" altLang="cs-CZ" sz="2400" dirty="0" err="1"/>
              <a:t>thiooxazolidony</a:t>
            </a:r>
            <a:r>
              <a:rPr lang="cs-CZ" altLang="cs-CZ" sz="2400" dirty="0"/>
              <a:t> patří k tzv. </a:t>
            </a:r>
            <a:r>
              <a:rPr lang="cs-CZ" altLang="cs-CZ" sz="2400" dirty="0" err="1"/>
              <a:t>brassica</a:t>
            </a:r>
            <a:r>
              <a:rPr lang="cs-CZ" altLang="cs-CZ" sz="2400" dirty="0"/>
              <a:t>-faktorům, které vyvolávají zvětšení štítné žlázy. K jinému typu </a:t>
            </a:r>
            <a:r>
              <a:rPr lang="cs-CZ" altLang="cs-CZ" sz="2400" dirty="0" err="1"/>
              <a:t>brassica</a:t>
            </a:r>
            <a:r>
              <a:rPr lang="cs-CZ" altLang="cs-CZ" sz="2400" dirty="0"/>
              <a:t>-faktorů patří látky, jejichž rozkladem vznikají </a:t>
            </a:r>
            <a:r>
              <a:rPr lang="cs-CZ" altLang="cs-CZ" sz="2400" dirty="0" err="1"/>
              <a:t>thiokyanáty</a:t>
            </a:r>
            <a:r>
              <a:rPr lang="cs-CZ" altLang="cs-CZ" sz="2400" dirty="0"/>
              <a:t> (např. </a:t>
            </a:r>
            <a:r>
              <a:rPr lang="cs-CZ" altLang="cs-CZ" sz="2400" dirty="0" err="1"/>
              <a:t>glukobrasicin</a:t>
            </a:r>
            <a:r>
              <a:rPr lang="cs-CZ" altLang="cs-CZ" sz="2400" dirty="0"/>
              <a:t>).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Myrosinasa</a:t>
            </a:r>
            <a:endParaRPr lang="en-GB" altLang="cs-CZ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 dirty="0"/>
              <a:t>lokalizována odděleně v buňkách idioblastů (k rozkladu dochází až po mechanickém porušení struktury)</a:t>
            </a:r>
          </a:p>
          <a:p>
            <a:pPr>
              <a:lnSpc>
                <a:spcPct val="90000"/>
              </a:lnSpc>
            </a:pPr>
            <a:r>
              <a:rPr lang="cs-CZ" altLang="cs-CZ" sz="2800" dirty="0" err="1"/>
              <a:t>Glukosinoláty</a:t>
            </a:r>
            <a:r>
              <a:rPr lang="cs-CZ" altLang="cs-CZ" sz="2800" dirty="0"/>
              <a:t> v parenchymatických pletivech</a:t>
            </a:r>
          </a:p>
          <a:p>
            <a:pPr>
              <a:lnSpc>
                <a:spcPct val="90000"/>
              </a:lnSpc>
            </a:pPr>
            <a:r>
              <a:rPr lang="cs-CZ" altLang="cs-CZ" sz="2800" dirty="0"/>
              <a:t>Poškozením pletiv (krájení, mletí, trávení, kousání, mechanické poškození, hmyz, ) dojde ke spojení a vlastní hydrolýze</a:t>
            </a:r>
          </a:p>
          <a:p>
            <a:pPr>
              <a:lnSpc>
                <a:spcPct val="90000"/>
              </a:lnSpc>
            </a:pPr>
            <a:r>
              <a:rPr lang="cs-CZ" altLang="cs-CZ" sz="2800" dirty="0"/>
              <a:t>Rychlost hydrolýzy je dána aktivitou enzymu (vliv teploty, pH, rostliny, aktivátorů, inhibitorů)</a:t>
            </a:r>
            <a:endParaRPr lang="en-GB" altLang="cs-CZ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cs-CZ"/>
          </a:p>
        </p:txBody>
      </p:sp>
      <p:pic>
        <p:nvPicPr>
          <p:cNvPr id="17411" name="Picture 4" descr="glukosin-roz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951983" y="0"/>
            <a:ext cx="6545668" cy="6858000"/>
          </a:xfrm>
          <a:noFill/>
        </p:spPr>
      </p:pic>
      <p:sp>
        <p:nvSpPr>
          <p:cNvPr id="17412" name="Rectangle 7"/>
          <p:cNvSpPr>
            <a:spLocks noChangeArrowheads="1"/>
          </p:cNvSpPr>
          <p:nvPr/>
        </p:nvSpPr>
        <p:spPr bwMode="auto">
          <a:xfrm>
            <a:off x="5148263" y="5516563"/>
            <a:ext cx="3311525" cy="676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kumimoji="1" lang="cs-CZ" altLang="cs-CZ" b="1"/>
              <a:t>R</a:t>
            </a:r>
            <a:r>
              <a:rPr kumimoji="1" lang="en-GB" altLang="cs-CZ" b="1"/>
              <a:t>ůzné možnosti </a:t>
            </a:r>
            <a:r>
              <a:rPr kumimoji="1" lang="en-GB" altLang="cs-CZ" b="1">
                <a:hlinkClick r:id="rId4"/>
              </a:rPr>
              <a:t>rozkladu glukosinolátů</a:t>
            </a:r>
            <a:endParaRPr kumimoji="1" lang="en-GB" alt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913" y="-125413"/>
            <a:ext cx="6346825" cy="69834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14339" name="Picture 6" descr="fig00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1285875"/>
            <a:ext cx="41148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b204039p-f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2750"/>
            <a:ext cx="9144000" cy="616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591" y="1545629"/>
            <a:ext cx="7682837" cy="6179544"/>
          </a:xfrm>
          <a:prstGeom prst="rect">
            <a:avLst/>
          </a:prstGeom>
        </p:spPr>
      </p:pic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Syntéza</a:t>
            </a:r>
            <a:endParaRPr lang="en-GB" altLang="cs-CZ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2912" y="1081105"/>
            <a:ext cx="8816196" cy="1141495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cs-CZ" altLang="cs-CZ" sz="2400" dirty="0" err="1"/>
              <a:t>Glukosinoláty</a:t>
            </a:r>
            <a:r>
              <a:rPr lang="cs-CZ" altLang="cs-CZ" sz="2400" dirty="0"/>
              <a:t> syntetizovány z aminokyselin, </a:t>
            </a:r>
            <a:r>
              <a:rPr lang="cs-CZ" altLang="cs-CZ" sz="2400" dirty="0" err="1"/>
              <a:t>proteinogenních</a:t>
            </a:r>
            <a:r>
              <a:rPr lang="cs-CZ" altLang="cs-CZ" sz="2400" dirty="0"/>
              <a:t> i </a:t>
            </a:r>
            <a:r>
              <a:rPr lang="cs-CZ" altLang="cs-CZ" sz="2400" dirty="0" err="1"/>
              <a:t>neproteinogenních</a:t>
            </a:r>
            <a:r>
              <a:rPr lang="cs-CZ" altLang="cs-CZ" sz="2400" dirty="0"/>
              <a:t> </a:t>
            </a:r>
          </a:p>
          <a:p>
            <a:r>
              <a:rPr lang="cs-CZ" altLang="cs-CZ" sz="2400" dirty="0"/>
              <a:t>Zdrojem síry nejčastěji L-cystein.</a:t>
            </a:r>
            <a:r>
              <a:rPr lang="en-GB" altLang="cs-CZ" sz="2400" dirty="0"/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3600" dirty="0" err="1">
                <a:hlinkClick r:id="rId3"/>
              </a:rPr>
              <a:t>Sy</a:t>
            </a:r>
            <a:r>
              <a:rPr lang="en-GB" altLang="cs-CZ" sz="3600" dirty="0" err="1">
                <a:hlinkClick r:id="rId3"/>
              </a:rPr>
              <a:t>ntéz</a:t>
            </a:r>
            <a:r>
              <a:rPr lang="cs-CZ" altLang="cs-CZ" sz="3600" dirty="0">
                <a:hlinkClick r:id="rId3"/>
              </a:rPr>
              <a:t>a</a:t>
            </a:r>
            <a:r>
              <a:rPr lang="en-GB" altLang="cs-CZ" sz="3600" dirty="0">
                <a:hlinkClick r:id="rId3"/>
              </a:rPr>
              <a:t> </a:t>
            </a:r>
            <a:r>
              <a:rPr lang="en-GB" altLang="cs-CZ" sz="3600" dirty="0" err="1">
                <a:hlinkClick r:id="rId3"/>
              </a:rPr>
              <a:t>glukosinolátu</a:t>
            </a:r>
            <a:r>
              <a:rPr lang="en-GB" altLang="cs-CZ" sz="3600" dirty="0">
                <a:hlinkClick r:id="rId3"/>
              </a:rPr>
              <a:t> </a:t>
            </a:r>
            <a:r>
              <a:rPr lang="en-GB" altLang="cs-CZ" sz="3600" dirty="0" err="1">
                <a:hlinkClick r:id="rId3"/>
              </a:rPr>
              <a:t>glukokonnigrinu</a:t>
            </a:r>
            <a:r>
              <a:rPr lang="en-GB" altLang="cs-CZ" sz="3600" dirty="0"/>
              <a:t> </a:t>
            </a:r>
            <a:br>
              <a:rPr lang="en-GB" altLang="cs-CZ" sz="3600" u="sng" dirty="0"/>
            </a:br>
            <a:endParaRPr lang="en-GB" altLang="cs-CZ" sz="3600" u="sng" dirty="0"/>
          </a:p>
        </p:txBody>
      </p:sp>
      <p:pic>
        <p:nvPicPr>
          <p:cNvPr id="21507" name="Picture 4" descr="glukosin-syn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331913" y="1014413"/>
            <a:ext cx="7812087" cy="5643562"/>
          </a:xfr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4000" dirty="0"/>
              <a:t>Hlavní prospěšné produkty – produkty degradace </a:t>
            </a:r>
            <a:r>
              <a:rPr lang="cs-CZ" altLang="cs-CZ" sz="4000" dirty="0" err="1"/>
              <a:t>glukosinolátů</a:t>
            </a:r>
            <a:endParaRPr lang="en-GB" altLang="cs-CZ" sz="4000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cs-CZ"/>
              <a:t>Isothio</a:t>
            </a:r>
            <a:r>
              <a:rPr lang="cs-CZ" altLang="cs-CZ"/>
              <a:t>k</a:t>
            </a:r>
            <a:r>
              <a:rPr lang="en-US" altLang="cs-CZ"/>
              <a:t>yan</a:t>
            </a:r>
            <a:r>
              <a:rPr lang="cs-CZ" altLang="cs-CZ"/>
              <a:t>á</a:t>
            </a:r>
            <a:r>
              <a:rPr lang="en-US" altLang="cs-CZ"/>
              <a:t>t</a:t>
            </a:r>
            <a:r>
              <a:rPr lang="cs-CZ" altLang="cs-CZ"/>
              <a:t>y</a:t>
            </a:r>
            <a:r>
              <a:rPr lang="en-US" altLang="cs-CZ"/>
              <a:t>: 	allyl, benzyl, 2-fenylethyl, 4-methylsulfinylbutyl (a</a:t>
            </a:r>
            <a:r>
              <a:rPr lang="cs-CZ" altLang="cs-CZ"/>
              <a:t>k</a:t>
            </a:r>
            <a:r>
              <a:rPr lang="en-US" altLang="cs-CZ"/>
              <a:t>tiva</a:t>
            </a:r>
            <a:r>
              <a:rPr lang="cs-CZ" altLang="cs-CZ"/>
              <a:t>ce důležitých </a:t>
            </a:r>
            <a:r>
              <a:rPr lang="en-US" altLang="cs-CZ"/>
              <a:t>detoxi</a:t>
            </a:r>
            <a:r>
              <a:rPr lang="cs-CZ" altLang="cs-CZ"/>
              <a:t>kačních </a:t>
            </a:r>
            <a:r>
              <a:rPr lang="en-US" altLang="cs-CZ"/>
              <a:t>enzym</a:t>
            </a:r>
            <a:r>
              <a:rPr lang="cs-CZ" altLang="cs-CZ"/>
              <a:t>ů</a:t>
            </a:r>
            <a:r>
              <a:rPr lang="en-US" altLang="cs-CZ"/>
              <a:t>)</a:t>
            </a:r>
            <a:endParaRPr lang="it-IT" altLang="cs-CZ"/>
          </a:p>
          <a:p>
            <a:r>
              <a:rPr lang="it-IT" altLang="cs-CZ"/>
              <a:t>Indol</a:t>
            </a:r>
            <a:r>
              <a:rPr lang="cs-CZ" altLang="cs-CZ"/>
              <a:t>y</a:t>
            </a:r>
            <a:r>
              <a:rPr lang="it-IT" altLang="cs-CZ"/>
              <a:t>:  ascorbigen, indol-3-carbinol (antimutagen</a:t>
            </a:r>
            <a:r>
              <a:rPr lang="cs-CZ" altLang="cs-CZ"/>
              <a:t>ní</a:t>
            </a:r>
            <a:r>
              <a:rPr lang="it-IT" altLang="cs-CZ"/>
              <a:t>, anticarcinogen</a:t>
            </a:r>
            <a:r>
              <a:rPr lang="cs-CZ" altLang="cs-CZ"/>
              <a:t>ní </a:t>
            </a:r>
            <a:r>
              <a:rPr lang="it-IT" altLang="cs-CZ"/>
              <a:t> produ</a:t>
            </a:r>
            <a:r>
              <a:rPr lang="cs-CZ" altLang="cs-CZ"/>
              <a:t>kty</a:t>
            </a:r>
            <a:r>
              <a:rPr lang="it-IT" altLang="cs-CZ"/>
              <a:t>)</a:t>
            </a:r>
            <a:endParaRPr lang="cs-CZ" altLang="cs-CZ"/>
          </a:p>
          <a:p>
            <a:r>
              <a:rPr lang="cs-CZ" altLang="cs-CZ"/>
              <a:t>Samotné glukosinoláty nemají biologické účinky</a:t>
            </a:r>
            <a:endParaRPr lang="en-GB" alt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Allyisothiokyanát AITK</a:t>
            </a:r>
            <a:endParaRPr lang="en-GB" altLang="cs-CZ"/>
          </a:p>
        </p:txBody>
      </p:sp>
      <p:pic>
        <p:nvPicPr>
          <p:cNvPr id="23556" name="Picture 5" descr="allylisothiocyanat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738850" y="3607522"/>
            <a:ext cx="3680304" cy="1380114"/>
          </a:xfrm>
          <a:noFill/>
        </p:spPr>
      </p:pic>
      <p:sp>
        <p:nvSpPr>
          <p:cNvPr id="2355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679575" y="1524000"/>
            <a:ext cx="7464425" cy="4714875"/>
          </a:xfrm>
        </p:spPr>
        <p:txBody>
          <a:bodyPr/>
          <a:lstStyle/>
          <a:p>
            <a:r>
              <a:rPr lang="cs-CZ" altLang="cs-CZ" sz="2800"/>
              <a:t>Vznik štěpením sinirginu</a:t>
            </a:r>
          </a:p>
          <a:p>
            <a:r>
              <a:rPr lang="cs-CZ" altLang="cs-CZ" sz="2800"/>
              <a:t>Neškodný vůči zdravým buňkám</a:t>
            </a:r>
          </a:p>
          <a:p>
            <a:r>
              <a:rPr lang="cs-CZ" altLang="cs-CZ" sz="2800"/>
              <a:t>Selektivně dokáže odstranit rakovinné buňky tlustého střeva</a:t>
            </a:r>
            <a:endParaRPr lang="en-GB" altLang="cs-CZ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dirty="0" err="1">
                <a:solidFill>
                  <a:srgbClr val="008000"/>
                </a:solidFill>
              </a:rPr>
              <a:t>Glukosinoláty</a:t>
            </a:r>
            <a:br>
              <a:rPr lang="cs-CZ" altLang="cs-CZ" dirty="0">
                <a:solidFill>
                  <a:srgbClr val="008000"/>
                </a:solidFill>
              </a:rPr>
            </a:br>
            <a:r>
              <a:rPr lang="cs-CZ" altLang="cs-CZ" dirty="0">
                <a:solidFill>
                  <a:srgbClr val="008000"/>
                </a:solidFill>
              </a:rPr>
              <a:t>a produkty jejich rozkladu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2" descr="bokcho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0290" y="4484964"/>
            <a:ext cx="2313709" cy="2373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65763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Sulforafan </a:t>
            </a:r>
            <a:r>
              <a:rPr lang="cs-CZ" altLang="cs-CZ" sz="2400"/>
              <a:t>(4-methylsulfinylisothiokyanát)</a:t>
            </a:r>
            <a:endParaRPr lang="en-GB" altLang="cs-CZ" sz="2400"/>
          </a:p>
        </p:txBody>
      </p:sp>
      <p:pic>
        <p:nvPicPr>
          <p:cNvPr id="24580" name="Picture 5" descr="sulforaphane">
            <a:hlinkClick r:id="rId3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4614864" y="5008382"/>
            <a:ext cx="3908604" cy="1005070"/>
          </a:xfrm>
        </p:spPr>
      </p:pic>
      <p:sp>
        <p:nvSpPr>
          <p:cNvPr id="2457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67472" y="1452129"/>
            <a:ext cx="7175500" cy="4714875"/>
          </a:xfrm>
        </p:spPr>
        <p:txBody>
          <a:bodyPr/>
          <a:lstStyle/>
          <a:p>
            <a:r>
              <a:rPr lang="cs-CZ" altLang="cs-CZ" sz="2800" dirty="0"/>
              <a:t>V brokolici, ředkvičce a ředkvi</a:t>
            </a:r>
          </a:p>
          <a:p>
            <a:r>
              <a:rPr lang="cs-CZ" altLang="cs-CZ" sz="2800" dirty="0"/>
              <a:t>Uvolňuje se z </a:t>
            </a:r>
            <a:r>
              <a:rPr lang="cs-CZ" altLang="cs-CZ" sz="2800" dirty="0" err="1"/>
              <a:t>glukorafaninu</a:t>
            </a:r>
            <a:endParaRPr lang="cs-CZ" altLang="cs-CZ" sz="2800" dirty="0"/>
          </a:p>
          <a:p>
            <a:r>
              <a:rPr lang="cs-CZ" altLang="cs-CZ" sz="2800" dirty="0"/>
              <a:t>Aktivuje enzymy obranného systému </a:t>
            </a:r>
          </a:p>
          <a:p>
            <a:endParaRPr lang="cs-CZ" altLang="cs-CZ" sz="2800" dirty="0"/>
          </a:p>
          <a:p>
            <a:endParaRPr lang="en-GB" altLang="cs-CZ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Indoly</a:t>
            </a:r>
            <a:endParaRPr lang="en-GB" altLang="cs-CZ"/>
          </a:p>
        </p:txBody>
      </p:sp>
      <p:pic>
        <p:nvPicPr>
          <p:cNvPr id="2560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386946" y="4430729"/>
            <a:ext cx="2068995" cy="2177889"/>
          </a:xfrm>
          <a:noFill/>
        </p:spPr>
      </p:pic>
      <p:sp>
        <p:nvSpPr>
          <p:cNvPr id="2560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78572" y="1190625"/>
            <a:ext cx="7464425" cy="4714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 dirty="0"/>
              <a:t>Vznik z </a:t>
            </a:r>
            <a:r>
              <a:rPr lang="cs-CZ" altLang="cs-CZ" sz="2400" dirty="0" err="1"/>
              <a:t>indolylglukosinolátů</a:t>
            </a:r>
            <a:r>
              <a:rPr lang="cs-CZ" altLang="cs-CZ" sz="2400" dirty="0"/>
              <a:t> - </a:t>
            </a:r>
            <a:r>
              <a:rPr lang="cs-CZ" altLang="cs-CZ" sz="2400" dirty="0" err="1"/>
              <a:t>glukobrassicinů</a:t>
            </a:r>
            <a:endParaRPr lang="cs-CZ" altLang="cs-CZ" sz="2400" dirty="0"/>
          </a:p>
          <a:p>
            <a:pPr>
              <a:lnSpc>
                <a:spcPct val="90000"/>
              </a:lnSpc>
            </a:pPr>
            <a:r>
              <a:rPr lang="cs-CZ" altLang="cs-CZ" sz="2400" dirty="0"/>
              <a:t>V čínském zelí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Urychlují odbourávání hormonů estrogenů, snižují riziko vzniku rakoviny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Ve vodném prostředí vznik</a:t>
            </a:r>
            <a:r>
              <a:rPr lang="cs-CZ" altLang="cs-CZ" sz="2400" dirty="0">
                <a:solidFill>
                  <a:srgbClr val="FF0000"/>
                </a:solidFill>
              </a:rPr>
              <a:t> 3-</a:t>
            </a:r>
            <a:r>
              <a:rPr lang="cs-CZ" altLang="cs-CZ" sz="2400" dirty="0" err="1">
                <a:solidFill>
                  <a:srgbClr val="FF0000"/>
                </a:solidFill>
              </a:rPr>
              <a:t>hydroxymethylindolu</a:t>
            </a:r>
            <a:r>
              <a:rPr lang="cs-CZ" altLang="cs-CZ" sz="2400" dirty="0">
                <a:solidFill>
                  <a:srgbClr val="FF0000"/>
                </a:solidFill>
              </a:rPr>
              <a:t>, </a:t>
            </a:r>
            <a:r>
              <a:rPr lang="cs-CZ" altLang="cs-CZ" sz="2400" b="0" dirty="0"/>
              <a:t>reakce s askorbovou kyselinou </a:t>
            </a:r>
            <a:r>
              <a:rPr lang="cs-CZ" altLang="cs-CZ" sz="2800" dirty="0">
                <a:cs typeface="Arial" charset="0"/>
              </a:rPr>
              <a:t>→</a:t>
            </a:r>
            <a:r>
              <a:rPr lang="cs-CZ" altLang="cs-CZ" sz="2400" b="0" dirty="0"/>
              <a:t> vázaná forma vitaminu C =</a:t>
            </a:r>
            <a:r>
              <a:rPr lang="cs-CZ" altLang="cs-CZ" sz="2400" dirty="0">
                <a:solidFill>
                  <a:srgbClr val="FF0000"/>
                </a:solidFill>
              </a:rPr>
              <a:t> </a:t>
            </a:r>
            <a:r>
              <a:rPr lang="cs-CZ" altLang="cs-CZ" sz="2400" dirty="0" err="1">
                <a:solidFill>
                  <a:srgbClr val="FF0000"/>
                </a:solidFill>
              </a:rPr>
              <a:t>Askorbigen</a:t>
            </a:r>
            <a:r>
              <a:rPr lang="cs-CZ" altLang="cs-CZ" sz="2400" dirty="0">
                <a:solidFill>
                  <a:srgbClr val="FF0000"/>
                </a:solidFill>
              </a:rPr>
              <a:t> </a:t>
            </a:r>
            <a:r>
              <a:rPr lang="cs-CZ" altLang="cs-CZ" sz="2400" b="0" dirty="0"/>
              <a:t>(5-60 mg/kg)</a:t>
            </a:r>
          </a:p>
          <a:p>
            <a:pPr>
              <a:lnSpc>
                <a:spcPct val="90000"/>
              </a:lnSpc>
            </a:pPr>
            <a:r>
              <a:rPr lang="cs-CZ" altLang="cs-CZ" sz="2400" dirty="0">
                <a:solidFill>
                  <a:srgbClr val="FF0000"/>
                </a:solidFill>
              </a:rPr>
              <a:t>Indole-3-</a:t>
            </a:r>
            <a:r>
              <a:rPr lang="cs-CZ" altLang="cs-CZ" sz="2400" dirty="0" err="1">
                <a:solidFill>
                  <a:srgbClr val="FF0000"/>
                </a:solidFill>
              </a:rPr>
              <a:t>carbinol</a:t>
            </a:r>
            <a:endParaRPr lang="cs-CZ" altLang="cs-CZ" sz="24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en-GB" altLang="cs-CZ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500188" y="1524000"/>
            <a:ext cx="7643812" cy="4714875"/>
          </a:xfrm>
        </p:spPr>
        <p:txBody>
          <a:bodyPr/>
          <a:lstStyle/>
          <a:p>
            <a:r>
              <a:rPr lang="cs-CZ" altLang="cs-CZ" sz="2800"/>
              <a:t>Příklady cyklizace:</a:t>
            </a:r>
            <a:r>
              <a:rPr lang="cs-CZ" altLang="cs-CZ" sz="2800" b="0"/>
              <a:t> progoitrin – goitrin (v řepce)</a:t>
            </a:r>
          </a:p>
          <a:p>
            <a:endParaRPr lang="cs-CZ" altLang="cs-CZ" sz="2800"/>
          </a:p>
        </p:txBody>
      </p:sp>
      <p:pic>
        <p:nvPicPr>
          <p:cNvPr id="26628" name="Picture 4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50925" y="3514292"/>
            <a:ext cx="3980458" cy="1182399"/>
          </a:xfrm>
          <a:noFill/>
        </p:spPr>
      </p:pic>
      <p:pic>
        <p:nvPicPr>
          <p:cNvPr id="26629" name="Picture 11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274618" y="3165620"/>
            <a:ext cx="2062163" cy="2647950"/>
          </a:xfr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Výskyt</a:t>
            </a:r>
            <a:endParaRPr lang="en-GB" altLang="cs-CZ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400"/>
              <a:t>Rod</a:t>
            </a:r>
            <a:r>
              <a:rPr lang="cs-CZ" altLang="cs-CZ" sz="2400" i="1"/>
              <a:t> </a:t>
            </a:r>
            <a:r>
              <a:rPr lang="en-US" altLang="cs-CZ" sz="2400" i="1">
                <a:solidFill>
                  <a:srgbClr val="008000"/>
                </a:solidFill>
              </a:rPr>
              <a:t>Allium</a:t>
            </a:r>
            <a:r>
              <a:rPr lang="en-US" altLang="cs-CZ" sz="2400"/>
              <a:t> a </a:t>
            </a:r>
            <a:r>
              <a:rPr lang="en-US" altLang="cs-CZ" sz="2400" i="1">
                <a:solidFill>
                  <a:srgbClr val="008000"/>
                </a:solidFill>
              </a:rPr>
              <a:t>Brassicaceae</a:t>
            </a:r>
            <a:endParaRPr lang="cs-CZ" altLang="cs-CZ" sz="2400" i="1">
              <a:solidFill>
                <a:srgbClr val="008000"/>
              </a:solidFill>
            </a:endParaRPr>
          </a:p>
          <a:p>
            <a:pPr>
              <a:lnSpc>
                <a:spcPct val="90000"/>
              </a:lnSpc>
            </a:pPr>
            <a:r>
              <a:rPr lang="cs-CZ" altLang="cs-CZ" sz="2400"/>
              <a:t>Rostliny čeledi brukvovitých (</a:t>
            </a:r>
            <a:r>
              <a:rPr lang="cs-CZ" altLang="cs-CZ" sz="2400" i="1"/>
              <a:t>Brassicaceae</a:t>
            </a:r>
            <a:r>
              <a:rPr lang="cs-CZ" altLang="cs-CZ" sz="2400"/>
              <a:t>)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Hořčičné oleje vznikají při rozkladu glukosinolátů, jsou odpovědné za typický dráždivý zápach (štiplavé aroma) rostlin této čeledi. Zápach může chránit rostlinu před škůdci a predátory.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Prokázána hormonální funkce některých sloučenin odvozených od glukosinolátů. Například indolacetonitril, odvozený od glukobrassicinu, exhibuje aktivitu auxinu v rostlinách. </a:t>
            </a:r>
            <a:endParaRPr lang="en-GB" altLang="cs-CZ" sz="24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Brukvovité (</a:t>
            </a:r>
            <a:r>
              <a:rPr lang="cs-CZ" altLang="cs-CZ" i="1">
                <a:solidFill>
                  <a:srgbClr val="008000"/>
                </a:solidFill>
              </a:rPr>
              <a:t>Brassicaceae</a:t>
            </a:r>
            <a:r>
              <a:rPr lang="cs-CZ" altLang="cs-CZ"/>
              <a:t>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6582" y="1268413"/>
            <a:ext cx="8007927" cy="55895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 dirty="0"/>
              <a:t>Byliny, vyskytující se v </a:t>
            </a:r>
            <a:r>
              <a:rPr lang="cs-CZ" altLang="cs-CZ" sz="2800" dirty="0" err="1"/>
              <a:t>mimotropických</a:t>
            </a:r>
            <a:r>
              <a:rPr lang="cs-CZ" altLang="cs-CZ" sz="2800" dirty="0"/>
              <a:t> oblastech severní polokoule, mnoho kulturních rostlin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 dirty="0"/>
              <a:t>V základních pletivech mají brukvovité rostliny idioblasty, obsahující enzym </a:t>
            </a:r>
            <a:r>
              <a:rPr lang="cs-CZ" altLang="cs-CZ" sz="2800" dirty="0" err="1"/>
              <a:t>myrosinasu</a:t>
            </a:r>
            <a:r>
              <a:rPr lang="cs-CZ" altLang="cs-CZ" sz="2800" dirty="0"/>
              <a:t>, která štěpí </a:t>
            </a:r>
            <a:r>
              <a:rPr lang="cs-CZ" altLang="cs-CZ" sz="2800" dirty="0" err="1"/>
              <a:t>glukosinoláty</a:t>
            </a:r>
            <a:r>
              <a:rPr lang="cs-CZ" altLang="cs-CZ" sz="2800" dirty="0"/>
              <a:t> na příslušné </a:t>
            </a:r>
            <a:r>
              <a:rPr lang="cs-CZ" altLang="cs-CZ" sz="2800" dirty="0" err="1"/>
              <a:t>isothiokyanáty</a:t>
            </a:r>
            <a:r>
              <a:rPr lang="cs-CZ" altLang="cs-CZ" sz="2800" dirty="0"/>
              <a:t>, hydrogensíran a glukosu. Přes velkou nestálost se </a:t>
            </a:r>
            <a:r>
              <a:rPr lang="cs-CZ" altLang="cs-CZ" sz="2800" dirty="0" err="1"/>
              <a:t>glukosinoláty</a:t>
            </a:r>
            <a:r>
              <a:rPr lang="cs-CZ" altLang="cs-CZ" sz="2800" dirty="0"/>
              <a:t> v rostlině neštěpí, k jejich rozkladu dochází až při poranění pletiva. Při štěpení vznikající </a:t>
            </a:r>
            <a:r>
              <a:rPr lang="cs-CZ" altLang="cs-CZ" sz="2800" dirty="0" err="1"/>
              <a:t>isothiokyanát</a:t>
            </a:r>
            <a:r>
              <a:rPr lang="cs-CZ" altLang="cs-CZ" sz="2800" dirty="0"/>
              <a:t> je příčinou typického zápachu brukvovitých rostlin. Kromě </a:t>
            </a:r>
            <a:r>
              <a:rPr lang="cs-CZ" altLang="cs-CZ" sz="2800" dirty="0" err="1"/>
              <a:t>glukosinolátů</a:t>
            </a:r>
            <a:r>
              <a:rPr lang="cs-CZ" altLang="cs-CZ" sz="2800" dirty="0"/>
              <a:t> obsahují některé druhy brukvovitých také </a:t>
            </a:r>
            <a:r>
              <a:rPr lang="cs-CZ" altLang="cs-CZ" sz="2800" dirty="0" err="1"/>
              <a:t>kardioglykosidy</a:t>
            </a:r>
            <a:r>
              <a:rPr lang="cs-CZ" altLang="cs-CZ" sz="2800" dirty="0"/>
              <a:t>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Brukvovité (</a:t>
            </a:r>
            <a:r>
              <a:rPr lang="cs-CZ" altLang="cs-CZ" i="1">
                <a:solidFill>
                  <a:srgbClr val="008000"/>
                </a:solidFill>
              </a:rPr>
              <a:t>Brassicaceae</a:t>
            </a:r>
            <a:r>
              <a:rPr lang="cs-CZ" altLang="cs-CZ"/>
              <a:t>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3345" y="1268413"/>
            <a:ext cx="8700655" cy="55895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>
                <a:solidFill>
                  <a:srgbClr val="008000"/>
                </a:solidFill>
                <a:latin typeface="Arial Black" pitchFamily="34" charset="0"/>
              </a:rPr>
              <a:t>Hořčice bílá (</a:t>
            </a:r>
            <a:r>
              <a:rPr lang="cs-CZ" altLang="cs-CZ" sz="2400" i="1" dirty="0" err="1">
                <a:solidFill>
                  <a:srgbClr val="008000"/>
                </a:solidFill>
                <a:latin typeface="Arial Black" pitchFamily="34" charset="0"/>
              </a:rPr>
              <a:t>Sinapis</a:t>
            </a:r>
            <a:r>
              <a:rPr lang="cs-CZ" altLang="cs-CZ" sz="2400" i="1" dirty="0">
                <a:solidFill>
                  <a:srgbClr val="008000"/>
                </a:solidFill>
                <a:latin typeface="Arial Black" pitchFamily="34" charset="0"/>
              </a:rPr>
              <a:t> alba</a:t>
            </a:r>
            <a:r>
              <a:rPr lang="cs-CZ" altLang="cs-CZ" sz="2400" dirty="0">
                <a:solidFill>
                  <a:srgbClr val="008000"/>
                </a:solidFill>
                <a:latin typeface="Arial Black" pitchFamily="34" charset="0"/>
              </a:rPr>
              <a:t>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/>
              <a:t>tenká jednoletá bylina se světle žlutými květy. Semena obsahují </a:t>
            </a:r>
            <a:r>
              <a:rPr lang="cs-CZ" altLang="cs-CZ" sz="2400" dirty="0" err="1"/>
              <a:t>glukosinolát</a:t>
            </a:r>
            <a:r>
              <a:rPr lang="cs-CZ" altLang="cs-CZ" sz="2400" dirty="0"/>
              <a:t> </a:t>
            </a:r>
            <a:r>
              <a:rPr lang="cs-CZ" altLang="cs-CZ" sz="2400" dirty="0" err="1">
                <a:solidFill>
                  <a:srgbClr val="FF0000"/>
                </a:solidFill>
                <a:latin typeface="Arial Black" pitchFamily="34" charset="0"/>
              </a:rPr>
              <a:t>sinalbin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isothiokyanát</a:t>
            </a:r>
            <a:r>
              <a:rPr lang="cs-CZ" altLang="cs-CZ" sz="2400" dirty="0"/>
              <a:t>, který se uvolňuje jeho rozkladem, je nedráždivý a podporuje trávení.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>
                <a:solidFill>
                  <a:srgbClr val="008000"/>
                </a:solidFill>
                <a:latin typeface="Arial Black" pitchFamily="34" charset="0"/>
              </a:rPr>
              <a:t>Brukev černá (</a:t>
            </a:r>
            <a:r>
              <a:rPr lang="cs-CZ" altLang="cs-CZ" sz="2400" i="1" dirty="0" err="1">
                <a:solidFill>
                  <a:srgbClr val="008000"/>
                </a:solidFill>
                <a:latin typeface="Arial Black" pitchFamily="34" charset="0"/>
              </a:rPr>
              <a:t>Brassica</a:t>
            </a:r>
            <a:r>
              <a:rPr lang="cs-CZ" altLang="cs-CZ" sz="2400" i="1" dirty="0">
                <a:solidFill>
                  <a:srgbClr val="008000"/>
                </a:solidFill>
                <a:latin typeface="Arial Black" pitchFamily="34" charset="0"/>
              </a:rPr>
              <a:t> </a:t>
            </a:r>
            <a:r>
              <a:rPr lang="cs-CZ" altLang="cs-CZ" sz="2400" i="1" dirty="0" err="1">
                <a:solidFill>
                  <a:srgbClr val="008000"/>
                </a:solidFill>
                <a:latin typeface="Arial Black" pitchFamily="34" charset="0"/>
              </a:rPr>
              <a:t>nigra</a:t>
            </a:r>
            <a:r>
              <a:rPr lang="cs-CZ" altLang="cs-CZ" sz="2400" dirty="0">
                <a:solidFill>
                  <a:srgbClr val="008000"/>
                </a:solidFill>
                <a:latin typeface="Arial Black" pitchFamily="34" charset="0"/>
              </a:rPr>
              <a:t>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/>
              <a:t>jednoletá bylina s rozvětvenou lodyhou. Semena obsahují </a:t>
            </a:r>
            <a:r>
              <a:rPr lang="cs-CZ" altLang="cs-CZ" sz="2400" dirty="0" err="1"/>
              <a:t>glukosinolát</a:t>
            </a:r>
            <a:r>
              <a:rPr lang="cs-CZ" altLang="cs-CZ" sz="2400" dirty="0"/>
              <a:t> </a:t>
            </a:r>
            <a:r>
              <a:rPr lang="cs-CZ" altLang="cs-CZ" sz="2400" dirty="0" err="1">
                <a:solidFill>
                  <a:srgbClr val="FF0000"/>
                </a:solidFill>
                <a:latin typeface="Arial Black" pitchFamily="34" charset="0"/>
              </a:rPr>
              <a:t>sinigrin</a:t>
            </a:r>
            <a:r>
              <a:rPr lang="cs-CZ" altLang="cs-CZ" sz="2400" dirty="0"/>
              <a:t>, jehož štěpením vzniká </a:t>
            </a:r>
            <a:r>
              <a:rPr lang="cs-CZ" altLang="cs-CZ" sz="2400" dirty="0" err="1"/>
              <a:t>allylisothiokyanát</a:t>
            </a:r>
            <a:r>
              <a:rPr lang="cs-CZ" altLang="cs-CZ" sz="2400" dirty="0"/>
              <a:t>, známý jako hořčičná silice (</a:t>
            </a:r>
            <a:r>
              <a:rPr lang="cs-CZ" altLang="cs-CZ" sz="2400" i="1" dirty="0"/>
              <a:t>Oleum </a:t>
            </a:r>
            <a:r>
              <a:rPr lang="cs-CZ" altLang="cs-CZ" sz="2400" i="1" dirty="0" err="1"/>
              <a:t>sinapis</a:t>
            </a:r>
            <a:r>
              <a:rPr lang="cs-CZ" altLang="cs-CZ" sz="2400" dirty="0"/>
              <a:t>).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>
                <a:solidFill>
                  <a:srgbClr val="008000"/>
                </a:solidFill>
                <a:latin typeface="Arial Black" pitchFamily="34" charset="0"/>
              </a:rPr>
              <a:t>Křen selský (</a:t>
            </a:r>
            <a:r>
              <a:rPr lang="cs-CZ" altLang="cs-CZ" sz="2400" i="1" dirty="0" err="1">
                <a:solidFill>
                  <a:srgbClr val="008000"/>
                </a:solidFill>
                <a:latin typeface="Arial Black" pitchFamily="34" charset="0"/>
              </a:rPr>
              <a:t>Armoracia</a:t>
            </a:r>
            <a:r>
              <a:rPr lang="cs-CZ" altLang="cs-CZ" sz="2400" i="1" dirty="0">
                <a:solidFill>
                  <a:srgbClr val="008000"/>
                </a:solidFill>
                <a:latin typeface="Arial Black" pitchFamily="34" charset="0"/>
              </a:rPr>
              <a:t> </a:t>
            </a:r>
            <a:r>
              <a:rPr lang="cs-CZ" altLang="cs-CZ" sz="2400" i="1" dirty="0" err="1">
                <a:solidFill>
                  <a:srgbClr val="008000"/>
                </a:solidFill>
                <a:latin typeface="Arial Black" pitchFamily="34" charset="0"/>
              </a:rPr>
              <a:t>rusticana</a:t>
            </a:r>
            <a:r>
              <a:rPr lang="cs-CZ" altLang="cs-CZ" sz="2400" dirty="0">
                <a:solidFill>
                  <a:srgbClr val="008000"/>
                </a:solidFill>
                <a:latin typeface="Arial Black" pitchFamily="34" charset="0"/>
              </a:rPr>
              <a:t>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/>
              <a:t>vytrvalá, lysá bylina s dlouze válcovitým kořenem a s velkými, podlouhlými listy. U nás se často pěstuje jako kořenná rostlina. Poskytuje čerstvý kořen (</a:t>
            </a:r>
            <a:r>
              <a:rPr lang="cs-CZ" altLang="cs-CZ" sz="2400" i="1" dirty="0"/>
              <a:t>Radix </a:t>
            </a:r>
            <a:r>
              <a:rPr lang="cs-CZ" altLang="cs-CZ" sz="2400" i="1" dirty="0" err="1"/>
              <a:t>armoraciae</a:t>
            </a:r>
            <a:r>
              <a:rPr lang="cs-CZ" altLang="cs-CZ" sz="2400" i="1" dirty="0"/>
              <a:t> </a:t>
            </a:r>
            <a:r>
              <a:rPr lang="cs-CZ" altLang="cs-CZ" sz="2400" i="1" dirty="0" err="1"/>
              <a:t>recens</a:t>
            </a:r>
            <a:r>
              <a:rPr lang="cs-CZ" altLang="cs-CZ" sz="2400" dirty="0"/>
              <a:t>).</a:t>
            </a:r>
            <a:endParaRPr lang="cs-CZ" altLang="cs-CZ" sz="2400" dirty="0">
              <a:hlinkClick r:id="rId3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4182" y="393123"/>
            <a:ext cx="8589818" cy="691356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>
                <a:solidFill>
                  <a:srgbClr val="008000"/>
                </a:solidFill>
                <a:latin typeface="Arial Black" pitchFamily="34" charset="0"/>
              </a:rPr>
              <a:t>Řeřišnice luční (</a:t>
            </a:r>
            <a:r>
              <a:rPr lang="cs-CZ" altLang="cs-CZ" sz="2400" i="1" dirty="0" err="1">
                <a:solidFill>
                  <a:srgbClr val="008000"/>
                </a:solidFill>
                <a:latin typeface="Arial Black" pitchFamily="34" charset="0"/>
              </a:rPr>
              <a:t>Cardamine</a:t>
            </a:r>
            <a:r>
              <a:rPr lang="cs-CZ" altLang="cs-CZ" sz="2400" i="1" dirty="0">
                <a:solidFill>
                  <a:srgbClr val="008000"/>
                </a:solidFill>
                <a:latin typeface="Arial Black" pitchFamily="34" charset="0"/>
              </a:rPr>
              <a:t> </a:t>
            </a:r>
            <a:r>
              <a:rPr lang="cs-CZ" altLang="cs-CZ" sz="2400" i="1" dirty="0" err="1">
                <a:solidFill>
                  <a:srgbClr val="008000"/>
                </a:solidFill>
                <a:latin typeface="Arial Black" pitchFamily="34" charset="0"/>
              </a:rPr>
              <a:t>pratensis</a:t>
            </a:r>
            <a:r>
              <a:rPr lang="cs-CZ" altLang="cs-CZ" sz="2400" dirty="0">
                <a:solidFill>
                  <a:srgbClr val="008000"/>
                </a:solidFill>
                <a:latin typeface="Arial Black" pitchFamily="34" charset="0"/>
              </a:rPr>
              <a:t>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>
                <a:solidFill>
                  <a:srgbClr val="008000"/>
                </a:solidFill>
                <a:latin typeface="Arial Black" pitchFamily="34" charset="0"/>
              </a:rPr>
              <a:t>Kokoška pastuší tobolka (</a:t>
            </a:r>
            <a:r>
              <a:rPr lang="cs-CZ" altLang="cs-CZ" sz="2400" i="1" dirty="0" err="1">
                <a:solidFill>
                  <a:srgbClr val="008000"/>
                </a:solidFill>
                <a:latin typeface="Arial Black" pitchFamily="34" charset="0"/>
              </a:rPr>
              <a:t>Capsella</a:t>
            </a:r>
            <a:r>
              <a:rPr lang="cs-CZ" altLang="cs-CZ" sz="2400" i="1" dirty="0">
                <a:solidFill>
                  <a:srgbClr val="008000"/>
                </a:solidFill>
                <a:latin typeface="Arial Black" pitchFamily="34" charset="0"/>
              </a:rPr>
              <a:t> bursa-</a:t>
            </a:r>
            <a:r>
              <a:rPr lang="cs-CZ" altLang="cs-CZ" sz="2400" i="1" dirty="0" err="1">
                <a:solidFill>
                  <a:srgbClr val="008000"/>
                </a:solidFill>
                <a:latin typeface="Arial Black" pitchFamily="34" charset="0"/>
              </a:rPr>
              <a:t>pastoris</a:t>
            </a:r>
            <a:r>
              <a:rPr lang="cs-CZ" altLang="cs-CZ" sz="2400" dirty="0">
                <a:solidFill>
                  <a:srgbClr val="008000"/>
                </a:solidFill>
                <a:latin typeface="Arial Black" pitchFamily="34" charset="0"/>
              </a:rPr>
              <a:t>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>
                <a:solidFill>
                  <a:srgbClr val="008000"/>
                </a:solidFill>
                <a:latin typeface="Arial Black" pitchFamily="34" charset="0"/>
              </a:rPr>
              <a:t>Řepka olejka (</a:t>
            </a:r>
            <a:r>
              <a:rPr lang="cs-CZ" altLang="cs-CZ" sz="2400" i="1" dirty="0" err="1">
                <a:solidFill>
                  <a:srgbClr val="008000"/>
                </a:solidFill>
                <a:latin typeface="Arial Black" pitchFamily="34" charset="0"/>
              </a:rPr>
              <a:t>Brassica</a:t>
            </a:r>
            <a:r>
              <a:rPr lang="cs-CZ" altLang="cs-CZ" sz="2400" i="1" dirty="0">
                <a:solidFill>
                  <a:srgbClr val="008000"/>
                </a:solidFill>
                <a:latin typeface="Arial Black" pitchFamily="34" charset="0"/>
              </a:rPr>
              <a:t> rapa</a:t>
            </a:r>
            <a:r>
              <a:rPr lang="cs-CZ" altLang="cs-CZ" sz="2400" dirty="0">
                <a:solidFill>
                  <a:srgbClr val="008000"/>
                </a:solidFill>
                <a:latin typeface="Arial Black" pitchFamily="34" charset="0"/>
              </a:rPr>
              <a:t>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/>
              <a:t>jednoletá až dvouletá bylina. Olej je jedlý, používá se v potravinářství, značné množství se využívá technicky (výroba mýdel, textilní průmysl, bionafta). V semenech některých odrůd řepky se vyskytují </a:t>
            </a:r>
            <a:r>
              <a:rPr lang="cs-CZ" altLang="cs-CZ" sz="2400" dirty="0" err="1"/>
              <a:t>glukosinoláty</a:t>
            </a:r>
            <a:r>
              <a:rPr lang="cs-CZ" altLang="cs-CZ" sz="2400" dirty="0"/>
              <a:t> (</a:t>
            </a:r>
            <a:r>
              <a:rPr lang="cs-CZ" altLang="cs-CZ" sz="2400" u="sng" dirty="0" err="1">
                <a:solidFill>
                  <a:srgbClr val="FF0000"/>
                </a:solidFill>
                <a:latin typeface="Arial Black" pitchFamily="34" charset="0"/>
              </a:rPr>
              <a:t>progoitrin</a:t>
            </a:r>
            <a:r>
              <a:rPr lang="cs-CZ" altLang="cs-CZ" sz="2400" dirty="0"/>
              <a:t>), které mohou negativně působit na činnost štítné žlázy, jater i ledvin, mohou přecházet do oleje (otruby).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b="1" dirty="0"/>
              <a:t>žádané </a:t>
            </a:r>
            <a:r>
              <a:rPr lang="cs-CZ" altLang="cs-CZ" sz="2400" b="1" dirty="0" err="1"/>
              <a:t>glukosinoláty</a:t>
            </a:r>
            <a:r>
              <a:rPr lang="cs-CZ" altLang="cs-CZ" sz="2400" b="1" dirty="0"/>
              <a:t> zeleniny</a:t>
            </a:r>
            <a:r>
              <a:rPr lang="cs-CZ" altLang="cs-CZ" sz="2400" dirty="0"/>
              <a:t>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 err="1">
                <a:solidFill>
                  <a:srgbClr val="FF0000"/>
                </a:solidFill>
              </a:rPr>
              <a:t>sulforafan</a:t>
            </a:r>
            <a:r>
              <a:rPr lang="cs-CZ" altLang="cs-CZ" sz="2400" dirty="0"/>
              <a:t> v brokolici a v menší míře i v ředkvičce a ředkvi,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/>
              <a:t>některé </a:t>
            </a:r>
            <a:r>
              <a:rPr lang="cs-CZ" altLang="cs-CZ" sz="2400" dirty="0">
                <a:solidFill>
                  <a:srgbClr val="FF0000"/>
                </a:solidFill>
              </a:rPr>
              <a:t>indolové deriváty</a:t>
            </a:r>
            <a:r>
              <a:rPr lang="cs-CZ" altLang="cs-CZ" sz="2400" dirty="0"/>
              <a:t> v čínském zelí </a:t>
            </a:r>
            <a:r>
              <a:rPr lang="cs-CZ" altLang="cs-CZ" sz="2400" dirty="0" err="1"/>
              <a:t>atd</a:t>
            </a:r>
            <a:endParaRPr lang="cs-CZ" altLang="cs-CZ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/>
              <a:t>vysoké zastoupení užitečných </a:t>
            </a:r>
            <a:r>
              <a:rPr lang="cs-CZ" altLang="cs-CZ" sz="2400" dirty="0" err="1"/>
              <a:t>glukosinolátů</a:t>
            </a:r>
            <a:r>
              <a:rPr lang="cs-CZ" altLang="cs-CZ" sz="2400" dirty="0"/>
              <a:t> najdeme v růžičkové kapustě (významný zdroj kyseliny listové)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053" name="Group 277"/>
          <p:cNvGraphicFramePr>
            <a:graphicFrameLocks noGrp="1"/>
          </p:cNvGraphicFramePr>
          <p:nvPr/>
        </p:nvGraphicFramePr>
        <p:xfrm>
          <a:off x="1323975" y="759259"/>
          <a:ext cx="7343775" cy="4773613"/>
        </p:xfrm>
        <a:graphic>
          <a:graphicData uri="http://schemas.openxmlformats.org/drawingml/2006/table">
            <a:tbl>
              <a:tblPr/>
              <a:tblGrid>
                <a:gridCol w="2217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0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5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Druh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Dominantní GSL*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mg/ 100g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Hlávkové zelí bílé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SINI, IBER, GB, NGB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26-275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Hlávkové zelí červ. 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SINI, IBER, GB, NGB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16-120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Kapusta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SINI, NAPI, PROG, GB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47-129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Květák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SINI, IBER, GB, NGB, MGB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14-208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Brokolice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SINI, RAFA, GB, NGB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40-340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Růžičková kapusta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SINI, NAPI, PROG, GB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145-394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Kadeřávek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SINI, PROG, GB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40-140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Kedluben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SINI, IBER, GB, NGB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109-200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Čínské zelí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SINI, GB, NGB, MGB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17-136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Ředkev, ředkvička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RAFS, RAFA, RAFE, NAST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4-218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Křen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SINI, NAST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Řeřicha zahradní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TROP.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95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1805" name="Rectangle 255"/>
          <p:cNvSpPr>
            <a:spLocks noChangeArrowheads="1"/>
          </p:cNvSpPr>
          <p:nvPr/>
        </p:nvSpPr>
        <p:spPr bwMode="auto">
          <a:xfrm>
            <a:off x="0" y="5575431"/>
            <a:ext cx="9144000" cy="107721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r>
              <a:rPr lang="cs-CZ" altLang="cs-CZ" sz="1600" b="1" dirty="0">
                <a:latin typeface="Arial" charset="0"/>
                <a:cs typeface="Times New Roman" pitchFamily="18" charset="0"/>
              </a:rPr>
              <a:t>Alifatické</a:t>
            </a:r>
            <a:r>
              <a:rPr lang="cs-CZ" altLang="cs-CZ" sz="1600" dirty="0">
                <a:latin typeface="Arial" charset="0"/>
                <a:cs typeface="Times New Roman" pitchFamily="18" charset="0"/>
              </a:rPr>
              <a:t> -SINI-</a:t>
            </a:r>
            <a:r>
              <a:rPr lang="cs-CZ" altLang="cs-CZ" sz="1600" dirty="0" err="1">
                <a:latin typeface="Arial" charset="0"/>
                <a:cs typeface="Times New Roman" pitchFamily="18" charset="0"/>
              </a:rPr>
              <a:t>sinigrin</a:t>
            </a:r>
            <a:r>
              <a:rPr lang="cs-CZ" altLang="cs-CZ" sz="1600" dirty="0">
                <a:latin typeface="Arial" charset="0"/>
                <a:cs typeface="Times New Roman" pitchFamily="18" charset="0"/>
              </a:rPr>
              <a:t>, NAPI </a:t>
            </a:r>
            <a:r>
              <a:rPr lang="cs-CZ" altLang="cs-CZ" sz="1600" dirty="0" err="1">
                <a:latin typeface="Arial" charset="0"/>
                <a:cs typeface="Times New Roman" pitchFamily="18" charset="0"/>
              </a:rPr>
              <a:t>glukonapi</a:t>
            </a:r>
            <a:r>
              <a:rPr lang="cs-CZ" altLang="cs-CZ" sz="1600" dirty="0">
                <a:latin typeface="Arial" charset="0"/>
                <a:cs typeface="Times New Roman" pitchFamily="18" charset="0"/>
              </a:rPr>
              <a:t>, BRNA </a:t>
            </a:r>
            <a:r>
              <a:rPr lang="cs-CZ" altLang="cs-CZ" sz="1600" dirty="0" err="1">
                <a:latin typeface="Arial" charset="0"/>
                <a:cs typeface="Times New Roman" pitchFamily="18" charset="0"/>
              </a:rPr>
              <a:t>glukobrassicanapin</a:t>
            </a:r>
            <a:r>
              <a:rPr lang="cs-CZ" altLang="cs-CZ" sz="1600" dirty="0">
                <a:latin typeface="Arial" charset="0"/>
                <a:cs typeface="Times New Roman" pitchFamily="18" charset="0"/>
              </a:rPr>
              <a:t>, PROG </a:t>
            </a:r>
            <a:r>
              <a:rPr lang="cs-CZ" altLang="cs-CZ" sz="1600" dirty="0" err="1">
                <a:latin typeface="Arial" charset="0"/>
                <a:cs typeface="Times New Roman" pitchFamily="18" charset="0"/>
              </a:rPr>
              <a:t>progoitrin</a:t>
            </a:r>
            <a:r>
              <a:rPr lang="cs-CZ" altLang="cs-CZ" sz="1600" dirty="0">
                <a:latin typeface="Arial" charset="0"/>
                <a:cs typeface="Times New Roman" pitchFamily="18" charset="0"/>
              </a:rPr>
              <a:t>, NAPO </a:t>
            </a:r>
            <a:r>
              <a:rPr lang="cs-CZ" altLang="cs-CZ" sz="1600" dirty="0" err="1">
                <a:latin typeface="Arial" charset="0"/>
                <a:cs typeface="Times New Roman" pitchFamily="18" charset="0"/>
              </a:rPr>
              <a:t>glukonapoleiferin</a:t>
            </a:r>
            <a:r>
              <a:rPr lang="cs-CZ" altLang="cs-CZ" sz="1600" dirty="0">
                <a:latin typeface="Arial" charset="0"/>
                <a:cs typeface="Times New Roman" pitchFamily="18" charset="0"/>
              </a:rPr>
              <a:t>, RAFS-</a:t>
            </a:r>
            <a:r>
              <a:rPr lang="cs-CZ" altLang="cs-CZ" sz="1600" dirty="0" err="1">
                <a:latin typeface="Arial" charset="0"/>
                <a:cs typeface="Times New Roman" pitchFamily="18" charset="0"/>
              </a:rPr>
              <a:t>glukorafesatin</a:t>
            </a:r>
            <a:r>
              <a:rPr lang="cs-CZ" altLang="cs-CZ" sz="1600" dirty="0">
                <a:latin typeface="Arial" charset="0"/>
                <a:cs typeface="Times New Roman" pitchFamily="18" charset="0"/>
              </a:rPr>
              <a:t>, IBER </a:t>
            </a:r>
            <a:r>
              <a:rPr lang="cs-CZ" altLang="cs-CZ" sz="1600" dirty="0" err="1">
                <a:latin typeface="Arial" charset="0"/>
                <a:cs typeface="Times New Roman" pitchFamily="18" charset="0"/>
              </a:rPr>
              <a:t>glukoiberin</a:t>
            </a:r>
            <a:r>
              <a:rPr lang="cs-CZ" altLang="cs-CZ" sz="1600" dirty="0">
                <a:latin typeface="Arial" charset="0"/>
                <a:cs typeface="Times New Roman" pitchFamily="18" charset="0"/>
              </a:rPr>
              <a:t>, RAFE </a:t>
            </a:r>
            <a:r>
              <a:rPr lang="cs-CZ" altLang="cs-CZ" sz="1600" dirty="0" err="1">
                <a:latin typeface="Arial" charset="0"/>
                <a:cs typeface="Times New Roman" pitchFamily="18" charset="0"/>
              </a:rPr>
              <a:t>glukorafanin</a:t>
            </a:r>
            <a:r>
              <a:rPr lang="cs-CZ" altLang="cs-CZ" sz="1600" dirty="0">
                <a:latin typeface="Arial" charset="0"/>
                <a:cs typeface="Times New Roman" pitchFamily="18" charset="0"/>
              </a:rPr>
              <a:t>, RAFE </a:t>
            </a:r>
            <a:r>
              <a:rPr lang="cs-CZ" altLang="cs-CZ" sz="1600" dirty="0" err="1">
                <a:latin typeface="Arial" charset="0"/>
                <a:cs typeface="Times New Roman" pitchFamily="18" charset="0"/>
              </a:rPr>
              <a:t>glukorafenin</a:t>
            </a:r>
            <a:r>
              <a:rPr lang="cs-CZ" altLang="cs-CZ" sz="1600" dirty="0">
                <a:latin typeface="Arial" charset="0"/>
                <a:cs typeface="Times New Roman" pitchFamily="18" charset="0"/>
              </a:rPr>
              <a:t>,</a:t>
            </a:r>
            <a:endParaRPr lang="cs-CZ" altLang="cs-CZ" sz="1600" dirty="0">
              <a:latin typeface="Arial" charset="0"/>
            </a:endParaRPr>
          </a:p>
          <a:p>
            <a:r>
              <a:rPr lang="cs-CZ" altLang="cs-CZ" sz="1600" b="1" dirty="0">
                <a:latin typeface="Arial" charset="0"/>
                <a:cs typeface="Times New Roman" pitchFamily="18" charset="0"/>
              </a:rPr>
              <a:t>Aromatické</a:t>
            </a:r>
            <a:r>
              <a:rPr lang="cs-CZ" altLang="cs-CZ" sz="1600" dirty="0">
                <a:latin typeface="Arial" charset="0"/>
                <a:cs typeface="Times New Roman" pitchFamily="18" charset="0"/>
              </a:rPr>
              <a:t> -TROP </a:t>
            </a:r>
            <a:r>
              <a:rPr lang="cs-CZ" altLang="cs-CZ" sz="1600" dirty="0" err="1">
                <a:latin typeface="Arial" charset="0"/>
                <a:cs typeface="Times New Roman" pitchFamily="18" charset="0"/>
              </a:rPr>
              <a:t>glukotropaeolin</a:t>
            </a:r>
            <a:r>
              <a:rPr lang="cs-CZ" altLang="cs-CZ" sz="1600" dirty="0">
                <a:latin typeface="Arial" charset="0"/>
                <a:cs typeface="Times New Roman" pitchFamily="18" charset="0"/>
              </a:rPr>
              <a:t>, NAST </a:t>
            </a:r>
            <a:r>
              <a:rPr lang="cs-CZ" altLang="cs-CZ" sz="1600" dirty="0" err="1">
                <a:latin typeface="Arial" charset="0"/>
                <a:cs typeface="Times New Roman" pitchFamily="18" charset="0"/>
              </a:rPr>
              <a:t>gluconasturtiin</a:t>
            </a:r>
            <a:r>
              <a:rPr lang="cs-CZ" altLang="cs-CZ" sz="1600" dirty="0">
                <a:latin typeface="Arial" charset="0"/>
                <a:cs typeface="Times New Roman" pitchFamily="18" charset="0"/>
              </a:rPr>
              <a:t>, </a:t>
            </a:r>
          </a:p>
          <a:p>
            <a:r>
              <a:rPr lang="cs-CZ" altLang="cs-CZ" sz="1600" b="1" dirty="0">
                <a:latin typeface="Arial" charset="0"/>
                <a:cs typeface="Times New Roman" pitchFamily="18" charset="0"/>
              </a:rPr>
              <a:t>Indolové</a:t>
            </a:r>
            <a:r>
              <a:rPr lang="cs-CZ" altLang="cs-CZ" sz="1600" dirty="0">
                <a:latin typeface="Arial" charset="0"/>
                <a:cs typeface="Times New Roman" pitchFamily="18" charset="0"/>
              </a:rPr>
              <a:t> -GB </a:t>
            </a:r>
            <a:r>
              <a:rPr lang="cs-CZ" altLang="cs-CZ" sz="1600" dirty="0" err="1">
                <a:latin typeface="Arial" charset="0"/>
                <a:cs typeface="Times New Roman" pitchFamily="18" charset="0"/>
              </a:rPr>
              <a:t>glukobrassicin</a:t>
            </a:r>
            <a:r>
              <a:rPr lang="cs-CZ" altLang="cs-CZ" sz="1600" dirty="0">
                <a:latin typeface="Arial" charset="0"/>
                <a:cs typeface="Times New Roman" pitchFamily="18" charset="0"/>
              </a:rPr>
              <a:t>, NGB </a:t>
            </a:r>
            <a:r>
              <a:rPr lang="cs-CZ" altLang="cs-CZ" sz="1600" dirty="0" err="1">
                <a:latin typeface="Arial" charset="0"/>
                <a:cs typeface="Times New Roman" pitchFamily="18" charset="0"/>
              </a:rPr>
              <a:t>neoglukobrassicin</a:t>
            </a:r>
            <a:r>
              <a:rPr lang="cs-CZ" altLang="cs-CZ" sz="1600" dirty="0">
                <a:latin typeface="Arial" charset="0"/>
                <a:cs typeface="Times New Roman" pitchFamily="18" charset="0"/>
              </a:rPr>
              <a:t>, MGB 4-</a:t>
            </a:r>
            <a:r>
              <a:rPr lang="cs-CZ" altLang="cs-CZ" sz="1600" dirty="0" err="1">
                <a:latin typeface="Arial" charset="0"/>
                <a:cs typeface="Times New Roman" pitchFamily="18" charset="0"/>
              </a:rPr>
              <a:t>ydroxyglukobrassicin</a:t>
            </a:r>
            <a:r>
              <a:rPr lang="cs-CZ" altLang="cs-CZ" sz="1600" dirty="0">
                <a:latin typeface="Arial" charset="0"/>
                <a:cs typeface="Times New Roman" pitchFamily="18" charset="0"/>
              </a:rPr>
              <a:t> </a:t>
            </a:r>
            <a:endParaRPr lang="cs-CZ" altLang="cs-CZ" sz="1600" dirty="0">
              <a:latin typeface="Arial" charset="0"/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540327" y="365127"/>
            <a:ext cx="8359123" cy="900148"/>
          </a:xfrm>
        </p:spPr>
        <p:txBody>
          <a:bodyPr>
            <a:normAutofit fontScale="90000"/>
          </a:bodyPr>
          <a:lstStyle/>
          <a:p>
            <a:r>
              <a:rPr lang="cs-CZ" altLang="cs-CZ" sz="3100" dirty="0">
                <a:solidFill>
                  <a:srgbClr val="008000"/>
                </a:solidFill>
                <a:latin typeface="Arial" charset="0"/>
                <a:cs typeface="Times New Roman" pitchFamily="18" charset="0"/>
              </a:rPr>
              <a:t>0bsah </a:t>
            </a:r>
            <a:r>
              <a:rPr lang="cs-CZ" altLang="cs-CZ" sz="3100" dirty="0" err="1">
                <a:solidFill>
                  <a:srgbClr val="008000"/>
                </a:solidFill>
                <a:latin typeface="Arial" charset="0"/>
                <a:cs typeface="Times New Roman" pitchFamily="18" charset="0"/>
              </a:rPr>
              <a:t>glukosinolátů</a:t>
            </a:r>
            <a:r>
              <a:rPr lang="cs-CZ" altLang="cs-CZ" sz="3100" dirty="0">
                <a:solidFill>
                  <a:srgbClr val="008000"/>
                </a:solidFill>
                <a:latin typeface="Arial" charset="0"/>
                <a:cs typeface="Times New Roman" pitchFamily="18" charset="0"/>
              </a:rPr>
              <a:t> v zelenině rodu </a:t>
            </a:r>
            <a:r>
              <a:rPr lang="cs-CZ" altLang="cs-CZ" sz="3100" i="1" dirty="0" err="1">
                <a:solidFill>
                  <a:srgbClr val="008000"/>
                </a:solidFill>
                <a:latin typeface="Arial" charset="0"/>
                <a:cs typeface="Times New Roman" pitchFamily="18" charset="0"/>
              </a:rPr>
              <a:t>Brassica</a:t>
            </a:r>
            <a:br>
              <a:rPr lang="cs-CZ" altLang="cs-CZ" i="1" dirty="0">
                <a:solidFill>
                  <a:srgbClr val="008000"/>
                </a:solidFill>
                <a:latin typeface="Arial" charset="0"/>
              </a:rPr>
            </a:b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8743" name="Group 215"/>
          <p:cNvGraphicFramePr>
            <a:graphicFrameLocks noGrp="1"/>
          </p:cNvGraphicFramePr>
          <p:nvPr/>
        </p:nvGraphicFramePr>
        <p:xfrm>
          <a:off x="1068820" y="1689677"/>
          <a:ext cx="6875463" cy="4023152"/>
        </p:xfrm>
        <a:graphic>
          <a:graphicData uri="http://schemas.openxmlformats.org/drawingml/2006/table">
            <a:tbl>
              <a:tblPr/>
              <a:tblGrid>
                <a:gridCol w="2700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12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Zelenina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Průměr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Rozsah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2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Zelí bílé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300-1200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2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Čínské zelí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100-350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83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Růžičková kapusta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600-3900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12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Brokolice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860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450-1200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2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Květák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200-750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12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Kedluben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160-550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12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Ředkev, ředkvička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400-1200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28650" y="725345"/>
            <a:ext cx="8270800" cy="900148"/>
          </a:xfrm>
        </p:spPr>
        <p:txBody>
          <a:bodyPr>
            <a:normAutofit fontScale="90000"/>
          </a:bodyPr>
          <a:lstStyle/>
          <a:p>
            <a:r>
              <a:rPr lang="cs-CZ" altLang="cs-CZ" sz="4000" dirty="0">
                <a:cs typeface="Times New Roman" pitchFamily="18" charset="0"/>
              </a:rPr>
              <a:t>Obsah </a:t>
            </a:r>
            <a:r>
              <a:rPr lang="cs-CZ" altLang="cs-CZ" sz="4000" dirty="0" err="1">
                <a:cs typeface="Times New Roman" pitchFamily="18" charset="0"/>
              </a:rPr>
              <a:t>glukosinolátů</a:t>
            </a:r>
            <a:r>
              <a:rPr lang="cs-CZ" altLang="cs-CZ" sz="4000" dirty="0">
                <a:cs typeface="Times New Roman" pitchFamily="18" charset="0"/>
              </a:rPr>
              <a:t> v zelenině (mg/kg jedlého podílu)</a:t>
            </a:r>
            <a:br>
              <a:rPr lang="cs-CZ" altLang="cs-CZ" i="1" dirty="0">
                <a:solidFill>
                  <a:srgbClr val="008000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Účinky glukosinolátů </a:t>
            </a:r>
            <a:endParaRPr lang="en-GB" altLang="cs-CZ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3345" y="1196975"/>
            <a:ext cx="8700655" cy="580548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400" dirty="0"/>
              <a:t>sloučeniny, obsahujících  síru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Brukvovité se konzumují tepelně upravené, zpracované za syrova (např. kysané zelí), a také ve formě salátů. Produkty odbourávání </a:t>
            </a:r>
            <a:r>
              <a:rPr lang="cs-CZ" altLang="cs-CZ" sz="2400" dirty="0" err="1"/>
              <a:t>glukosinolátů</a:t>
            </a:r>
            <a:r>
              <a:rPr lang="cs-CZ" altLang="cs-CZ" sz="2400" dirty="0"/>
              <a:t> (</a:t>
            </a:r>
            <a:r>
              <a:rPr lang="cs-CZ" altLang="cs-CZ" sz="2400" dirty="0" err="1"/>
              <a:t>isothiokyanáty</a:t>
            </a:r>
            <a:r>
              <a:rPr lang="cs-CZ" altLang="cs-CZ" sz="2400" dirty="0"/>
              <a:t>) dodávají jídlům jejich typickou pálivou / nahořklou chuť. 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Při kuchyňském zpracování zeleniny rozklad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???? mohou být ochranné vlastnosti těchto látek významným přínosem pro  udržení a upevnění lidského zdraví </a:t>
            </a:r>
          </a:p>
          <a:p>
            <a:pPr>
              <a:lnSpc>
                <a:spcPct val="80000"/>
              </a:lnSpc>
            </a:pPr>
            <a:r>
              <a:rPr lang="cs-CZ" altLang="cs-CZ" sz="2400" dirty="0"/>
              <a:t>???? je ovlivňování obsahu </a:t>
            </a:r>
            <a:r>
              <a:rPr lang="cs-CZ" altLang="cs-CZ" sz="2400" dirty="0" err="1"/>
              <a:t>glukosinolátů</a:t>
            </a:r>
            <a:r>
              <a:rPr lang="cs-CZ" altLang="cs-CZ" sz="2400" dirty="0"/>
              <a:t> vhodným cílem pro genetické manipulace při pěstování komerčně využívaných zeleninových odrůd</a:t>
            </a:r>
          </a:p>
          <a:p>
            <a:pPr>
              <a:lnSpc>
                <a:spcPct val="80000"/>
              </a:lnSpc>
            </a:pPr>
            <a:endParaRPr lang="cs-CZ" altLang="cs-CZ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 dirty="0">
                <a:solidFill>
                  <a:srgbClr val="FF0000"/>
                </a:solidFill>
              </a:rPr>
              <a:t>Účinky rozkladných produktů: </a:t>
            </a:r>
            <a:r>
              <a:rPr lang="cs-CZ" altLang="cs-CZ" sz="2800" dirty="0" err="1">
                <a:solidFill>
                  <a:srgbClr val="FF0000"/>
                </a:solidFill>
              </a:rPr>
              <a:t>antinutriční</a:t>
            </a:r>
            <a:r>
              <a:rPr lang="cs-CZ" altLang="cs-CZ" sz="2800" dirty="0">
                <a:solidFill>
                  <a:srgbClr val="FF0000"/>
                </a:solidFill>
              </a:rPr>
              <a:t>, antimikrobiální, </a:t>
            </a:r>
            <a:r>
              <a:rPr lang="cs-CZ" altLang="cs-CZ" sz="2800" dirty="0" err="1">
                <a:solidFill>
                  <a:srgbClr val="FF0000"/>
                </a:solidFill>
              </a:rPr>
              <a:t>antifungicidní</a:t>
            </a:r>
            <a:r>
              <a:rPr lang="cs-CZ" altLang="cs-CZ" sz="2800" dirty="0">
                <a:solidFill>
                  <a:srgbClr val="FF0000"/>
                </a:solidFill>
              </a:rPr>
              <a:t>, antibakteriální, přirozené </a:t>
            </a:r>
            <a:r>
              <a:rPr lang="cs-CZ" altLang="cs-CZ" sz="2800" dirty="0" err="1">
                <a:solidFill>
                  <a:srgbClr val="FF0000"/>
                </a:solidFill>
              </a:rPr>
              <a:t>biofumiganty</a:t>
            </a:r>
            <a:endParaRPr lang="cs-CZ" altLang="cs-CZ" sz="28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 dirty="0">
                <a:solidFill>
                  <a:srgbClr val="FF0000"/>
                </a:solidFill>
              </a:rPr>
              <a:t>       </a:t>
            </a:r>
            <a:r>
              <a:rPr lang="cs-CZ" altLang="cs-CZ" sz="2800" dirty="0" err="1">
                <a:solidFill>
                  <a:srgbClr val="FF0000"/>
                </a:solidFill>
              </a:rPr>
              <a:t>Antikarcinogenní</a:t>
            </a:r>
            <a:endParaRPr lang="cs-CZ" altLang="cs-CZ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4000"/>
              <a:t>Glukosinoláty: sekundární metabolity rostlin</a:t>
            </a:r>
            <a:endParaRPr lang="en-GB" altLang="cs-CZ" sz="400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 dirty="0" err="1"/>
              <a:t>Glukosinoláty</a:t>
            </a:r>
            <a:r>
              <a:rPr lang="cs-CZ" altLang="cs-CZ" sz="2800" dirty="0"/>
              <a:t> - hořčičné glykosidy (glykosidy hořčičných olejů – typické štiplavé aroma některých rostlin) - sirné </a:t>
            </a:r>
            <a:r>
              <a:rPr lang="cs-CZ" altLang="cs-CZ" sz="2800" dirty="0" err="1"/>
              <a:t>glukosidy</a:t>
            </a:r>
            <a:r>
              <a:rPr lang="cs-CZ" altLang="cs-CZ" sz="2800" dirty="0"/>
              <a:t> (dříve </a:t>
            </a:r>
            <a:r>
              <a:rPr lang="cs-CZ" altLang="cs-CZ" sz="2800" dirty="0" err="1">
                <a:solidFill>
                  <a:srgbClr val="FF0000"/>
                </a:solidFill>
              </a:rPr>
              <a:t>thioglukosidy</a:t>
            </a:r>
            <a:r>
              <a:rPr lang="cs-CZ" altLang="cs-CZ" sz="2800" dirty="0"/>
              <a:t>). Významné sekundární metabolity rostlin, působí jako obrana proti škůdcům </a:t>
            </a:r>
          </a:p>
          <a:p>
            <a:pPr>
              <a:lnSpc>
                <a:spcPct val="90000"/>
              </a:lnSpc>
            </a:pPr>
            <a:r>
              <a:rPr lang="cs-CZ" altLang="cs-CZ" sz="2800" dirty="0"/>
              <a:t>Aglykon je tvořen C=N skupinou substituovanou sulfátem na dusíku, na kterém je navázána S-glykosidickou vazbu ß-D-</a:t>
            </a:r>
            <a:r>
              <a:rPr lang="cs-CZ" altLang="cs-CZ" sz="2800" dirty="0" err="1"/>
              <a:t>glukopyranosa</a:t>
            </a:r>
            <a:r>
              <a:rPr lang="cs-CZ" altLang="cs-CZ" sz="2800" dirty="0"/>
              <a:t> další řetězec, charakteristický pro daný </a:t>
            </a:r>
            <a:r>
              <a:rPr lang="cs-CZ" altLang="cs-CZ" sz="2800" dirty="0" err="1"/>
              <a:t>glukosinolát</a:t>
            </a:r>
            <a:r>
              <a:rPr lang="cs-CZ" altLang="cs-CZ" sz="2800" dirty="0"/>
              <a:t>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Klinické studie </a:t>
            </a:r>
            <a:endParaRPr lang="en-GB" altLang="cs-CZ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7309" y="1341438"/>
            <a:ext cx="8506691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 dirty="0"/>
              <a:t>Konzumace zeleniny rodu brukvovitých pravděpodobně snižuje riziko vzniku nádorového onemocnění díky přítomnosti </a:t>
            </a:r>
            <a:r>
              <a:rPr lang="cs-CZ" altLang="cs-CZ" sz="2400" dirty="0" err="1"/>
              <a:t>glukosinolátů</a:t>
            </a:r>
            <a:r>
              <a:rPr lang="cs-CZ" altLang="cs-CZ" sz="2400" dirty="0"/>
              <a:t>.</a:t>
            </a:r>
            <a:endParaRPr lang="en-GB" altLang="cs-CZ" sz="2400" dirty="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cs-CZ" altLang="cs-CZ" sz="2400" dirty="0"/>
              <a:t>Produkty odbourávání </a:t>
            </a:r>
            <a:r>
              <a:rPr lang="cs-CZ" altLang="cs-CZ" sz="2400" dirty="0" err="1"/>
              <a:t>glukosinolátů</a:t>
            </a:r>
            <a:r>
              <a:rPr lang="cs-CZ" altLang="cs-CZ" sz="2400" dirty="0"/>
              <a:t> (</a:t>
            </a:r>
            <a:r>
              <a:rPr lang="cs-CZ" altLang="cs-CZ" sz="2400" dirty="0">
                <a:solidFill>
                  <a:srgbClr val="FF0000"/>
                </a:solidFill>
              </a:rPr>
              <a:t>GDP</a:t>
            </a:r>
            <a:r>
              <a:rPr lang="cs-CZ" altLang="cs-CZ" sz="2400" dirty="0"/>
              <a:t>) -součástí dvou </a:t>
            </a:r>
            <a:r>
              <a:rPr lang="cs-CZ" altLang="cs-CZ" sz="2400" dirty="0" err="1"/>
              <a:t>antikarcinogenních</a:t>
            </a:r>
            <a:r>
              <a:rPr lang="cs-CZ" altLang="cs-CZ" sz="2400" dirty="0"/>
              <a:t> mechanizmů. Konzumace zeleniny z rodu brukvovitých snižuje riziko vzniku nádoru plic a zažívacího traktu.</a:t>
            </a:r>
            <a:endParaRPr lang="en-GB" altLang="cs-CZ" sz="2400" dirty="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cs-CZ" altLang="cs-CZ" sz="2400" dirty="0"/>
              <a:t>Konzumace zeleniny rodu brukvovitých nepředstavuje u lidí žádné </a:t>
            </a:r>
            <a:r>
              <a:rPr lang="cs-CZ" altLang="cs-CZ" sz="2400" dirty="0" err="1"/>
              <a:t>genotoxické</a:t>
            </a:r>
            <a:r>
              <a:rPr lang="cs-CZ" altLang="cs-CZ" sz="2400" dirty="0"/>
              <a:t> riziko, ale potravní doplňky by neměly obsahovat extrémně vysoké množství </a:t>
            </a:r>
            <a:r>
              <a:rPr lang="cs-CZ" altLang="cs-CZ" sz="2400" dirty="0" err="1"/>
              <a:t>glukosinolátů</a:t>
            </a:r>
            <a:r>
              <a:rPr lang="cs-CZ" altLang="cs-CZ" sz="2400" dirty="0"/>
              <a:t>.</a:t>
            </a:r>
            <a:endParaRPr lang="en-GB" altLang="cs-CZ" sz="2400" dirty="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cs-CZ" altLang="cs-CZ" sz="2400" dirty="0"/>
              <a:t>Při tepelném zpracování se </a:t>
            </a:r>
            <a:r>
              <a:rPr lang="cs-CZ" altLang="cs-CZ" sz="2400" dirty="0" err="1"/>
              <a:t>glukosinoláty</a:t>
            </a:r>
            <a:r>
              <a:rPr lang="cs-CZ" altLang="cs-CZ" sz="2400" dirty="0"/>
              <a:t> výrazně mění a proto je doporučeno konzumovat zeleninu z rodu brukvovitých jak vařenou, tak v syrovém stavu. </a:t>
            </a:r>
            <a:endParaRPr lang="en-GB" altLang="cs-CZ" sz="2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Studie – otázky o glukosinolátech</a:t>
            </a:r>
            <a:endParaRPr lang="en-GB" altLang="cs-CZ" sz="400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1" y="1196975"/>
            <a:ext cx="8686800" cy="5661025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altLang="cs-CZ" sz="2400" i="1" dirty="0">
                <a:solidFill>
                  <a:srgbClr val="FF0000"/>
                </a:solidFill>
              </a:rPr>
              <a:t>Poskytují ochranu proti nádorovému onemocnění, pokud jsou konzumovány v množství odpovídajícím běžné evropské stravě?</a:t>
            </a:r>
            <a:r>
              <a:rPr lang="cs-CZ" altLang="cs-CZ" sz="2400" i="1" dirty="0"/>
              <a:t> </a:t>
            </a:r>
            <a:r>
              <a:rPr lang="cs-CZ" altLang="cs-CZ" sz="2400" dirty="0"/>
              <a:t>Ano, vykazují ochranné vlastnosti, díky kterým klesá rakovinotvorný účinek karcinogenů z životního prostředí na zvířecí modely. Dochází k posílení účinku detoxikačních a opravných enzymů na poškozenou DNA. Zároveň byla při klinických studiích potvrzena zvýšená aktivita GST </a:t>
            </a:r>
            <a:r>
              <a:rPr lang="cs-CZ" altLang="cs-CZ" sz="2400" b="0" dirty="0"/>
              <a:t>(</a:t>
            </a:r>
            <a:r>
              <a:rPr lang="en-US" altLang="cs-CZ" sz="2400" b="0" i="1" dirty="0" err="1"/>
              <a:t>Glutathion</a:t>
            </a:r>
            <a:r>
              <a:rPr lang="en-US" altLang="cs-CZ" sz="2400" b="0" i="1" dirty="0"/>
              <a:t> S-</a:t>
            </a:r>
            <a:r>
              <a:rPr lang="en-US" altLang="cs-CZ" sz="2400" b="0" i="1" dirty="0" err="1"/>
              <a:t>transferas</a:t>
            </a:r>
            <a:r>
              <a:rPr lang="cs-CZ" altLang="cs-CZ" sz="2400" b="0" i="1" dirty="0"/>
              <a:t>a</a:t>
            </a:r>
            <a:r>
              <a:rPr lang="cs-CZ" altLang="cs-CZ" sz="2400" b="0" dirty="0"/>
              <a:t>)</a:t>
            </a:r>
            <a:r>
              <a:rPr lang="en-US" altLang="cs-CZ" sz="2400" dirty="0"/>
              <a:t> </a:t>
            </a:r>
            <a:r>
              <a:rPr lang="cs-CZ" altLang="cs-CZ" sz="2400" dirty="0"/>
              <a:t>enzymů u lidí po požití růžičkové kapusty nebo červeného zelí. Dále bylo na zvířecích a </a:t>
            </a:r>
            <a:r>
              <a:rPr lang="cs-CZ" altLang="cs-CZ" sz="2400" i="1" dirty="0"/>
              <a:t>in </a:t>
            </a:r>
            <a:r>
              <a:rPr lang="cs-CZ" altLang="cs-CZ" sz="2400" i="1" dirty="0" err="1"/>
              <a:t>vitro</a:t>
            </a:r>
            <a:r>
              <a:rPr lang="cs-CZ" altLang="cs-CZ" sz="2400" dirty="0"/>
              <a:t> modelech zjištěno, že GDP (degradační produkty </a:t>
            </a:r>
            <a:r>
              <a:rPr lang="cs-CZ" altLang="cs-CZ" sz="2400" dirty="0" err="1"/>
              <a:t>glukosinolátů</a:t>
            </a:r>
            <a:r>
              <a:rPr lang="cs-CZ" altLang="cs-CZ" sz="2400" dirty="0"/>
              <a:t>) potlačují buněčné dělení a podporují kontrolovanou smrt buněk obsahujících poškozenou DNA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altLang="cs-CZ" sz="2400" i="1" dirty="0">
                <a:solidFill>
                  <a:srgbClr val="FF0000"/>
                </a:solidFill>
              </a:rPr>
              <a:t>Jsou GDP pro člověka škodlivé?</a:t>
            </a:r>
            <a:r>
              <a:rPr lang="cs-CZ" altLang="cs-CZ" sz="2400" i="1" dirty="0"/>
              <a:t> </a:t>
            </a:r>
            <a:r>
              <a:rPr lang="cs-CZ" altLang="cs-CZ" sz="2400" dirty="0"/>
              <a:t>Konzumace košťálové zeleniny nepředstavuje pro člověka </a:t>
            </a:r>
            <a:r>
              <a:rPr lang="cs-CZ" altLang="cs-CZ" sz="2400" dirty="0" err="1"/>
              <a:t>genotoxické</a:t>
            </a:r>
            <a:r>
              <a:rPr lang="cs-CZ" altLang="cs-CZ" sz="2400" dirty="0"/>
              <a:t> riziko, ale nelze vyloučit, že při požití extrémně vysokých dávek může dojít k nežádoucím účinkům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Studie – otázky o glukosinolátech</a:t>
            </a:r>
            <a:endParaRPr lang="en-GB" altLang="cs-CZ" sz="400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4909" y="1196975"/>
            <a:ext cx="8659091" cy="5661025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Font typeface="+mj-lt"/>
              <a:buAutoNum type="arabicPeriod" startAt="3"/>
            </a:pPr>
            <a:r>
              <a:rPr lang="cs-CZ" altLang="cs-CZ" sz="2800" i="1" dirty="0">
                <a:solidFill>
                  <a:srgbClr val="FF0000"/>
                </a:solidFill>
              </a:rPr>
              <a:t>Jsou v těle GDP absorbovány a metabolizovány?</a:t>
            </a:r>
            <a:r>
              <a:rPr lang="cs-CZ" altLang="cs-CZ" sz="2800" i="1" dirty="0"/>
              <a:t> </a:t>
            </a:r>
            <a:r>
              <a:rPr lang="cs-CZ" altLang="cs-CZ" sz="2800" dirty="0"/>
              <a:t>Ano.  Pokud dojde před požitím k hydrolýze, mohou se GDP absorbovat v tenkém střevu. Nehydrolyzované </a:t>
            </a:r>
            <a:r>
              <a:rPr lang="cs-CZ" altLang="cs-CZ" sz="2800" dirty="0" err="1"/>
              <a:t>glukosinoláty</a:t>
            </a:r>
            <a:r>
              <a:rPr lang="cs-CZ" altLang="cs-CZ" sz="2800" dirty="0"/>
              <a:t> jsou hydrolyzovány na GDP střevní mikroflórou a pak se absorbují v tlustém střevu</a:t>
            </a:r>
            <a:endParaRPr lang="cs-CZ" altLang="cs-CZ" sz="2800" i="1" dirty="0"/>
          </a:p>
          <a:p>
            <a:pPr marL="355600" indent="-355600">
              <a:lnSpc>
                <a:spcPct val="90000"/>
              </a:lnSpc>
              <a:buFont typeface="Wingdings" pitchFamily="2" charset="2"/>
              <a:buAutoNum type="arabicPeriod" startAt="3"/>
            </a:pPr>
            <a:r>
              <a:rPr lang="cs-CZ" altLang="cs-CZ" sz="2800" i="1" dirty="0">
                <a:solidFill>
                  <a:srgbClr val="FF0000"/>
                </a:solidFill>
              </a:rPr>
              <a:t>Jak je množství GDP v zelenině rodu (brukvovitých) </a:t>
            </a:r>
            <a:r>
              <a:rPr lang="cs-CZ" altLang="cs-CZ" sz="2800" i="1" dirty="0" err="1">
                <a:solidFill>
                  <a:srgbClr val="FF0000"/>
                </a:solidFill>
              </a:rPr>
              <a:t>Brassica</a:t>
            </a:r>
            <a:r>
              <a:rPr lang="cs-CZ" altLang="cs-CZ" sz="2800" i="1" dirty="0">
                <a:solidFill>
                  <a:srgbClr val="FF0000"/>
                </a:solidFill>
              </a:rPr>
              <a:t> ovlivněno způsobem zpracování?</a:t>
            </a:r>
            <a:r>
              <a:rPr lang="cs-CZ" altLang="cs-CZ" sz="2800" i="1" dirty="0"/>
              <a:t> </a:t>
            </a:r>
            <a:r>
              <a:rPr lang="cs-CZ" altLang="cs-CZ" sz="2800" dirty="0"/>
              <a:t>Množství </a:t>
            </a:r>
            <a:r>
              <a:rPr lang="cs-CZ" altLang="cs-CZ" sz="2800" dirty="0" err="1"/>
              <a:t>glukosinolátů</a:t>
            </a:r>
            <a:r>
              <a:rPr lang="cs-CZ" altLang="cs-CZ" sz="2800" dirty="0"/>
              <a:t> a GDP silně závisí na způsobu zpracování (na krájení, uložení, vaření a jiném tepelném ošetření) a na skladovacích podmínkách</a:t>
            </a:r>
            <a:endParaRPr lang="en-GB" altLang="cs-CZ" sz="28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4000"/>
              <a:t>Zdravotní prospěch zeleniny z čeledi brukvovitých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476" y="1265275"/>
            <a:ext cx="8449974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cs-CZ" altLang="cs-CZ" sz="2800" dirty="0"/>
          </a:p>
          <a:p>
            <a:pPr>
              <a:lnSpc>
                <a:spcPct val="90000"/>
              </a:lnSpc>
            </a:pPr>
            <a:r>
              <a:rPr lang="cs-CZ" altLang="cs-CZ" sz="2800" dirty="0"/>
              <a:t>Dosud získané epidemiologické důkazy jsou dostatečné pro tvrzení, že ovoce a zelenina má </a:t>
            </a:r>
            <a:r>
              <a:rPr lang="cs-CZ" altLang="cs-CZ" sz="2800" dirty="0" err="1"/>
              <a:t>antikancerogenní</a:t>
            </a:r>
            <a:r>
              <a:rPr lang="cs-CZ" altLang="cs-CZ" sz="2800" dirty="0"/>
              <a:t> účinky. Zelenina z čeledi brukvovitých představuje hlavní skupinu, kterou konzumujeme. </a:t>
            </a:r>
          </a:p>
          <a:p>
            <a:pPr>
              <a:lnSpc>
                <a:spcPct val="90000"/>
              </a:lnSpc>
            </a:pPr>
            <a:r>
              <a:rPr lang="cs-CZ" altLang="cs-CZ" sz="2800" dirty="0"/>
              <a:t>Potenciálně </a:t>
            </a:r>
            <a:r>
              <a:rPr lang="cs-CZ" altLang="cs-CZ" sz="2800" dirty="0" err="1"/>
              <a:t>antikancerogenní</a:t>
            </a:r>
            <a:r>
              <a:rPr lang="cs-CZ" altLang="cs-CZ" sz="2800" dirty="0"/>
              <a:t> skupinou látek jsou </a:t>
            </a:r>
            <a:r>
              <a:rPr lang="cs-CZ" altLang="cs-CZ" sz="2800" dirty="0" err="1"/>
              <a:t>isothiokyanáty</a:t>
            </a:r>
            <a:r>
              <a:rPr lang="cs-CZ" altLang="cs-CZ" sz="2800" dirty="0"/>
              <a:t>. Uvedené </a:t>
            </a:r>
            <a:r>
              <a:rPr lang="cs-CZ" altLang="cs-CZ" sz="2800" dirty="0" err="1"/>
              <a:t>isothiokyanáty</a:t>
            </a:r>
            <a:r>
              <a:rPr lang="cs-CZ" altLang="cs-CZ" sz="2800" dirty="0"/>
              <a:t> snižují toxicitu </a:t>
            </a:r>
            <a:r>
              <a:rPr lang="cs-CZ" altLang="cs-CZ" sz="2800" dirty="0" err="1"/>
              <a:t>xenobiotik</a:t>
            </a:r>
            <a:r>
              <a:rPr lang="cs-CZ" altLang="cs-CZ" sz="2800" dirty="0"/>
              <a:t> snižováním cytochrom-P450 enzymové aktivity a indukováním aktivity </a:t>
            </a:r>
            <a:r>
              <a:rPr lang="cs-CZ" altLang="cs-CZ" sz="2800" dirty="0" err="1"/>
              <a:t>glutathion</a:t>
            </a:r>
            <a:r>
              <a:rPr lang="cs-CZ" altLang="cs-CZ" sz="2800" dirty="0"/>
              <a:t>-S-transferázy.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8763" y="1289682"/>
            <a:ext cx="8146473" cy="6553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 dirty="0"/>
              <a:t>Konzumace brukvovité zeleniny vede k absorpci </a:t>
            </a:r>
            <a:r>
              <a:rPr lang="cs-CZ" altLang="cs-CZ" sz="2800" dirty="0" err="1"/>
              <a:t>glukosinolátů</a:t>
            </a:r>
            <a:r>
              <a:rPr lang="cs-CZ" altLang="cs-CZ" sz="2800" dirty="0"/>
              <a:t> nebo </a:t>
            </a:r>
            <a:r>
              <a:rPr lang="cs-CZ" altLang="cs-CZ" sz="2800" dirty="0" err="1"/>
              <a:t>isothiokyanátů</a:t>
            </a:r>
            <a:r>
              <a:rPr lang="cs-CZ" altLang="cs-CZ" sz="2800" dirty="0"/>
              <a:t>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 dirty="0"/>
              <a:t>Žvýkáním syrové zeleniny se </a:t>
            </a:r>
            <a:r>
              <a:rPr lang="cs-CZ" altLang="cs-CZ" sz="2800" dirty="0" err="1"/>
              <a:t>glukosinoláty</a:t>
            </a:r>
            <a:r>
              <a:rPr lang="cs-CZ" altLang="cs-CZ" sz="2800" dirty="0"/>
              <a:t> z velké části štěpí na příslušné </a:t>
            </a:r>
            <a:r>
              <a:rPr lang="cs-CZ" altLang="cs-CZ" sz="2800" dirty="0" err="1"/>
              <a:t>isothiokyanáty</a:t>
            </a:r>
            <a:r>
              <a:rPr lang="cs-CZ" altLang="cs-CZ" sz="2800" dirty="0"/>
              <a:t>. Procesem žvýkání se uvolňuje enzym </a:t>
            </a:r>
            <a:r>
              <a:rPr lang="cs-CZ" altLang="cs-CZ" sz="2800" dirty="0" err="1"/>
              <a:t>myrosináza</a:t>
            </a:r>
            <a:r>
              <a:rPr lang="cs-CZ" altLang="cs-CZ" sz="2800" dirty="0"/>
              <a:t>, která katalyzuje tento degradační proces.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 dirty="0"/>
              <a:t>Tepelnou úpravou zeleniny se tento enzym inaktivuje, a tak dochází výhradně k příjmu samotných výchozích </a:t>
            </a:r>
            <a:r>
              <a:rPr lang="cs-CZ" altLang="cs-CZ" sz="2800" dirty="0" err="1"/>
              <a:t>glukosinolátů</a:t>
            </a:r>
            <a:r>
              <a:rPr lang="cs-CZ" altLang="cs-CZ" sz="2800" dirty="0"/>
              <a:t>.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dirty="0"/>
              <a:t>Souhrnně platí</a:t>
            </a:r>
            <a:endParaRPr lang="en-US" dirty="0"/>
          </a:p>
        </p:txBody>
      </p:sp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 dirty="0">
                <a:solidFill>
                  <a:srgbClr val="FF0000"/>
                </a:solidFill>
              </a:rPr>
              <a:t>konzumace tepelně upravené brukvovité zeleniny vede k příjmu </a:t>
            </a:r>
            <a:r>
              <a:rPr lang="cs-CZ" altLang="cs-CZ" sz="2800" dirty="0" err="1">
                <a:solidFill>
                  <a:srgbClr val="FF0000"/>
                </a:solidFill>
              </a:rPr>
              <a:t>glukosinolátů</a:t>
            </a:r>
            <a:r>
              <a:rPr lang="cs-CZ" altLang="cs-CZ" sz="2800" dirty="0">
                <a:solidFill>
                  <a:srgbClr val="FF0000"/>
                </a:solidFill>
              </a:rPr>
              <a:t>, zatímco konzumace syrové zeleniny vede k příjmu směsi </a:t>
            </a:r>
            <a:r>
              <a:rPr lang="cs-CZ" altLang="cs-CZ" sz="2800" dirty="0" err="1">
                <a:solidFill>
                  <a:srgbClr val="FF0000"/>
                </a:solidFill>
              </a:rPr>
              <a:t>isothiokyanátů</a:t>
            </a:r>
            <a:r>
              <a:rPr lang="cs-CZ" altLang="cs-CZ" sz="2800" dirty="0">
                <a:solidFill>
                  <a:srgbClr val="FF0000"/>
                </a:solidFill>
              </a:rPr>
              <a:t> a </a:t>
            </a:r>
            <a:r>
              <a:rPr lang="cs-CZ" altLang="cs-CZ" sz="2800" dirty="0" err="1">
                <a:solidFill>
                  <a:srgbClr val="FF0000"/>
                </a:solidFill>
              </a:rPr>
              <a:t>glukosinolátů</a:t>
            </a:r>
            <a:r>
              <a:rPr lang="cs-CZ" altLang="cs-CZ" sz="2800" dirty="0"/>
              <a:t>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 dirty="0"/>
              <a:t>Faktor, který ovlivňuje poměr těchto dvou složek, je intenzita žvýkání.</a:t>
            </a:r>
            <a:br>
              <a:rPr lang="cs-CZ" altLang="cs-CZ" sz="2800" dirty="0"/>
            </a:br>
            <a:r>
              <a:rPr lang="cs-CZ" altLang="cs-CZ" sz="2400" dirty="0"/>
              <a:t>K absorpci </a:t>
            </a:r>
            <a:r>
              <a:rPr lang="cs-CZ" altLang="cs-CZ" sz="2400" dirty="0" err="1"/>
              <a:t>isothiokyanátů</a:t>
            </a:r>
            <a:r>
              <a:rPr lang="cs-CZ" altLang="cs-CZ" sz="2400" dirty="0"/>
              <a:t> dochází v tenkém střevu, zatímco </a:t>
            </a:r>
            <a:r>
              <a:rPr lang="cs-CZ" altLang="cs-CZ" sz="2400" dirty="0" err="1"/>
              <a:t>glukosinoláty</a:t>
            </a:r>
            <a:r>
              <a:rPr lang="cs-CZ" altLang="cs-CZ" sz="2400" dirty="0"/>
              <a:t> se musí podrobit kyselé hydrolýze nebo degradaci střevní mikroflórou na </a:t>
            </a:r>
            <a:r>
              <a:rPr lang="cs-CZ" altLang="cs-CZ" sz="2400" dirty="0" err="1"/>
              <a:t>isothiokyanáty</a:t>
            </a:r>
            <a:r>
              <a:rPr lang="cs-CZ" altLang="cs-CZ" sz="2400" dirty="0"/>
              <a:t>. Po absorpci mohou </a:t>
            </a:r>
            <a:r>
              <a:rPr lang="cs-CZ" altLang="cs-CZ" sz="2400" dirty="0" err="1"/>
              <a:t>isothiokyanáty</a:t>
            </a:r>
            <a:r>
              <a:rPr lang="cs-CZ" altLang="cs-CZ" sz="2400" dirty="0"/>
              <a:t> tvořit </a:t>
            </a:r>
            <a:r>
              <a:rPr lang="cs-CZ" altLang="cs-CZ" sz="2400" dirty="0" err="1"/>
              <a:t>konjugáty</a:t>
            </a:r>
            <a:r>
              <a:rPr lang="cs-CZ" altLang="cs-CZ" sz="2400" dirty="0"/>
              <a:t> s </a:t>
            </a:r>
            <a:r>
              <a:rPr lang="cs-CZ" altLang="cs-CZ" sz="2400" dirty="0" err="1"/>
              <a:t>glutathionem</a:t>
            </a:r>
            <a:r>
              <a:rPr lang="cs-CZ" altLang="cs-CZ" sz="2400" dirty="0"/>
              <a:t> a dále se metabolizovat jako </a:t>
            </a:r>
            <a:r>
              <a:rPr lang="cs-CZ" altLang="cs-CZ" sz="2400" dirty="0" err="1"/>
              <a:t>merkapturové</a:t>
            </a:r>
            <a:r>
              <a:rPr lang="cs-CZ" altLang="cs-CZ" sz="2400" dirty="0"/>
              <a:t> kyseliny. Absorbované </a:t>
            </a:r>
            <a:r>
              <a:rPr lang="cs-CZ" altLang="cs-CZ" sz="2400" dirty="0" err="1"/>
              <a:t>isothiokyanáty</a:t>
            </a:r>
            <a:r>
              <a:rPr lang="cs-CZ" altLang="cs-CZ" sz="2400" dirty="0"/>
              <a:t> se vylučují ledvinami jako jejich odpovídající </a:t>
            </a:r>
            <a:r>
              <a:rPr lang="cs-CZ" altLang="cs-CZ" sz="2400" dirty="0" err="1"/>
              <a:t>merkapturové</a:t>
            </a:r>
            <a:r>
              <a:rPr lang="cs-CZ" altLang="cs-CZ" sz="2400" dirty="0"/>
              <a:t> kyseliny </a:t>
            </a:r>
            <a:r>
              <a:rPr lang="cs-CZ" altLang="cs-CZ" sz="2400" dirty="0" err="1"/>
              <a:t>isothiokyanátů</a:t>
            </a:r>
            <a:r>
              <a:rPr lang="cs-CZ" altLang="cs-CZ" sz="2800" dirty="0"/>
              <a:t>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3454" y="673822"/>
            <a:ext cx="8319511" cy="6553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dirty="0"/>
              <a:t>Hlavní </a:t>
            </a:r>
            <a:r>
              <a:rPr lang="cs-CZ" altLang="cs-CZ" sz="2800" dirty="0" err="1"/>
              <a:t>glukosinolát</a:t>
            </a:r>
            <a:r>
              <a:rPr lang="cs-CZ" altLang="cs-CZ" sz="2800" dirty="0"/>
              <a:t> v </a:t>
            </a:r>
            <a:r>
              <a:rPr lang="cs-CZ" altLang="cs-CZ" sz="2800" u="sng" dirty="0">
                <a:solidFill>
                  <a:srgbClr val="008000"/>
                </a:solidFill>
              </a:rPr>
              <a:t>brokolici</a:t>
            </a:r>
            <a:r>
              <a:rPr lang="cs-CZ" altLang="cs-CZ" sz="2800" dirty="0"/>
              <a:t> je </a:t>
            </a:r>
            <a:r>
              <a:rPr lang="cs-CZ" altLang="cs-CZ" sz="2800" dirty="0" err="1"/>
              <a:t>glukorafanin</a:t>
            </a:r>
            <a:r>
              <a:rPr lang="cs-CZ" altLang="cs-CZ" sz="2800" dirty="0"/>
              <a:t>, ze kterého vzniká </a:t>
            </a:r>
            <a:r>
              <a:rPr lang="cs-CZ" altLang="cs-CZ" sz="2800" dirty="0" err="1"/>
              <a:t>isothiokyanát</a:t>
            </a:r>
            <a:r>
              <a:rPr lang="cs-CZ" altLang="cs-CZ" sz="2800" dirty="0"/>
              <a:t> </a:t>
            </a:r>
            <a:r>
              <a:rPr lang="cs-CZ" altLang="cs-CZ" sz="2800" dirty="0" err="1"/>
              <a:t>sulforaphan</a:t>
            </a:r>
            <a:r>
              <a:rPr lang="cs-CZ" altLang="cs-CZ" sz="2800" dirty="0"/>
              <a:t>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u="sng" dirty="0"/>
              <a:t>Klinické pokusy: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dirty="0"/>
              <a:t>konzumací tepelně upravené brokolice se získává hlavně </a:t>
            </a:r>
            <a:r>
              <a:rPr lang="cs-CZ" altLang="cs-CZ" sz="2800" dirty="0" err="1"/>
              <a:t>glukoraphanin</a:t>
            </a:r>
            <a:r>
              <a:rPr lang="cs-CZ" altLang="cs-CZ" sz="2800" dirty="0"/>
              <a:t>, zatímco konzumací syrové brokolice </a:t>
            </a:r>
            <a:r>
              <a:rPr lang="cs-CZ" altLang="cs-CZ" sz="2800" dirty="0" err="1"/>
              <a:t>sulforaphan</a:t>
            </a:r>
            <a:endParaRPr lang="cs-CZ" altLang="cs-CZ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dirty="0"/>
              <a:t>Analýza </a:t>
            </a:r>
            <a:r>
              <a:rPr lang="cs-CZ" altLang="cs-CZ" sz="2800" dirty="0" err="1"/>
              <a:t>merkapturových</a:t>
            </a:r>
            <a:r>
              <a:rPr lang="cs-CZ" altLang="cs-CZ" sz="2800" dirty="0"/>
              <a:t> kyselin odvozených od </a:t>
            </a:r>
            <a:r>
              <a:rPr lang="cs-CZ" altLang="cs-CZ" sz="2800" dirty="0" err="1"/>
              <a:t>isothiokyanátů</a:t>
            </a:r>
            <a:r>
              <a:rPr lang="cs-CZ" altLang="cs-CZ" sz="2800" dirty="0"/>
              <a:t> v moči je dobrým indikátorem příjmu </a:t>
            </a:r>
            <a:r>
              <a:rPr lang="cs-CZ" altLang="cs-CZ" sz="2800" dirty="0" err="1"/>
              <a:t>isothiokyanátů</a:t>
            </a:r>
            <a:endParaRPr lang="cs-CZ" altLang="cs-CZ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dirty="0"/>
              <a:t>Vylučuje se více </a:t>
            </a:r>
            <a:r>
              <a:rPr lang="cs-CZ" altLang="cs-CZ" sz="2800" dirty="0" err="1"/>
              <a:t>merkapturových</a:t>
            </a:r>
            <a:r>
              <a:rPr lang="cs-CZ" altLang="cs-CZ" sz="2800" dirty="0"/>
              <a:t> kyselin, pokud se brokolice konzumuje syrová než tepelně upravená.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4000" dirty="0" err="1"/>
              <a:t>Glukosinoláty</a:t>
            </a:r>
            <a:r>
              <a:rPr lang="cs-CZ" altLang="cs-CZ" sz="4000" dirty="0"/>
              <a:t> z brukvovitých udržují mozek v dobré kondici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008" y="1674920"/>
            <a:ext cx="8630083" cy="5334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b="0" dirty="0"/>
              <a:t>Extrakty z rostlin mají zřejmě srovnatelné účinky jako léky používané k léčbě pacientů s Alzheimerovou chorobou (Velká Británie)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b="0" dirty="0"/>
              <a:t>Extrakty z brokolice, ředkviček, ale také jablek, pomerančů a brambor zpomalovaly v pokusech odbourávání acetylcholinu – sloučeniny, která je v centrálním nervovém systému nezbytná pro přenos nervových vzruchů. Nejlepší účinek - brokolice. Při hledání aktivních látek byly jako inhibitory odbourávání acetylcholinu identifikovány </a:t>
            </a:r>
            <a:r>
              <a:rPr lang="cs-CZ" altLang="cs-CZ" sz="2400" b="0" dirty="0" err="1"/>
              <a:t>glukosinoláty</a:t>
            </a:r>
            <a:r>
              <a:rPr lang="cs-CZ" altLang="cs-CZ" sz="2400" b="0" dirty="0"/>
              <a:t> obsažené v košťálovinách a jiné zelenině z čeledi brukvovitých.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b="0" dirty="0"/>
              <a:t>Dlouhodobý příjem v brokolici obsažených látek může zpomalit odbourávání acetylcholinu a tak pozitivně ovlivnit paměťovou funkci mozku.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b="0" i="1" dirty="0" err="1"/>
              <a:t>Gemüse</a:t>
            </a:r>
            <a:r>
              <a:rPr lang="cs-CZ" altLang="cs-CZ" sz="2400" b="0" i="1" dirty="0"/>
              <a:t>, </a:t>
            </a:r>
            <a:r>
              <a:rPr lang="cs-CZ" altLang="cs-CZ" sz="2400" b="0" i="1" u="sng" dirty="0"/>
              <a:t>42</a:t>
            </a:r>
            <a:r>
              <a:rPr lang="cs-CZ" altLang="cs-CZ" sz="2400" b="0" i="1" dirty="0"/>
              <a:t>, 2006, č. 1, s. 4</a:t>
            </a:r>
            <a:r>
              <a:rPr lang="cs-CZ" altLang="cs-CZ" sz="2400" dirty="0"/>
              <a:t>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85" name="Group 85"/>
          <p:cNvGraphicFramePr>
            <a:graphicFrameLocks noGrp="1"/>
          </p:cNvGraphicFramePr>
          <p:nvPr/>
        </p:nvGraphicFramePr>
        <p:xfrm>
          <a:off x="1084841" y="1500620"/>
          <a:ext cx="6792912" cy="2682876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2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Stát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Odhadovaný příjem (mg/osobu/den)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3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Japonsko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112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3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Velká Britanie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46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3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USA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3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Kanada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3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ČR</a:t>
                      </a: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3034" name="Rectangle 79"/>
          <p:cNvSpPr>
            <a:spLocks noChangeArrowheads="1"/>
          </p:cNvSpPr>
          <p:nvPr/>
        </p:nvSpPr>
        <p:spPr bwMode="auto">
          <a:xfrm>
            <a:off x="332510" y="4285517"/>
            <a:ext cx="8453438" cy="224676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 anchor="ctr">
            <a:spAutoFit/>
          </a:bodyPr>
          <a:lstStyle/>
          <a:p>
            <a:pPr marL="452438" indent="-452438"/>
            <a:r>
              <a:rPr lang="cs-CZ" altLang="cs-CZ" sz="2000" i="1" dirty="0">
                <a:latin typeface="Arial" charset="0"/>
                <a:cs typeface="Times New Roman" pitchFamily="18" charset="0"/>
              </a:rPr>
              <a:t>Japonsko a Orient – vysoká konzumace brukvovitých zelenin </a:t>
            </a:r>
          </a:p>
          <a:p>
            <a:pPr marL="452438" indent="-452438"/>
            <a:r>
              <a:rPr lang="cs-CZ" altLang="cs-CZ" sz="2000" i="1" dirty="0">
                <a:latin typeface="Arial" charset="0"/>
                <a:cs typeface="Times New Roman" pitchFamily="18" charset="0"/>
              </a:rPr>
              <a:t>Velká Británie – růžičková kapusty </a:t>
            </a:r>
          </a:p>
          <a:p>
            <a:pPr marL="452438" indent="-452438"/>
            <a:r>
              <a:rPr lang="cs-CZ" altLang="cs-CZ" sz="2000" i="1" dirty="0">
                <a:latin typeface="Arial" charset="0"/>
                <a:cs typeface="Times New Roman" pitchFamily="18" charset="0"/>
              </a:rPr>
              <a:t>Denní příjem u častých konzumentů brukvovité zeleniny (např. vegetariánů) může být až stovky mg na osobu.</a:t>
            </a:r>
          </a:p>
          <a:p>
            <a:pPr marL="452438" indent="-452438"/>
            <a:r>
              <a:rPr lang="cs-CZ" altLang="cs-CZ" sz="2000" i="1" dirty="0">
                <a:latin typeface="Arial" charset="0"/>
                <a:cs typeface="Times New Roman" pitchFamily="18" charset="0"/>
              </a:rPr>
              <a:t>ČR – ¾ </a:t>
            </a:r>
            <a:r>
              <a:rPr lang="cs-CZ" altLang="cs-CZ" sz="2000" i="1" dirty="0" err="1">
                <a:latin typeface="Arial" charset="0"/>
                <a:cs typeface="Times New Roman" pitchFamily="18" charset="0"/>
              </a:rPr>
              <a:t>glukosinolátů</a:t>
            </a:r>
            <a:r>
              <a:rPr lang="cs-CZ" altLang="cs-CZ" sz="2000" i="1" dirty="0">
                <a:latin typeface="Arial" charset="0"/>
                <a:cs typeface="Times New Roman" pitchFamily="18" charset="0"/>
              </a:rPr>
              <a:t> ze zelí a květáku (</a:t>
            </a:r>
            <a:r>
              <a:rPr lang="cs-CZ" altLang="cs-CZ" sz="2000" i="1" dirty="0">
                <a:solidFill>
                  <a:srgbClr val="008000"/>
                </a:solidFill>
                <a:latin typeface="Arial" charset="0"/>
                <a:cs typeface="Times New Roman" pitchFamily="18" charset="0"/>
              </a:rPr>
              <a:t>brokolice</a:t>
            </a:r>
            <a:r>
              <a:rPr lang="cs-CZ" altLang="cs-CZ" sz="2000" i="1" dirty="0">
                <a:latin typeface="Arial" charset="0"/>
                <a:cs typeface="Times New Roman" pitchFamily="18" charset="0"/>
              </a:rPr>
              <a:t>) </a:t>
            </a:r>
          </a:p>
          <a:p>
            <a:pPr marL="452438" indent="-452438"/>
            <a:endParaRPr lang="cs-CZ" altLang="cs-CZ" sz="2000" i="1" dirty="0">
              <a:latin typeface="Arial" charset="0"/>
              <a:cs typeface="Times New Roman" pitchFamily="18" charset="0"/>
            </a:endParaRPr>
          </a:p>
          <a:p>
            <a:pPr marL="452438" indent="-452438"/>
            <a:r>
              <a:rPr lang="cs-CZ" altLang="cs-CZ" sz="2000" i="1" dirty="0">
                <a:latin typeface="Arial" charset="0"/>
                <a:cs typeface="Times New Roman" pitchFamily="18" charset="0"/>
              </a:rPr>
              <a:t>Doporučení: konzumace brukvovité zeleniny alespoň 2x týdně</a:t>
            </a:r>
            <a:endParaRPr lang="cs-CZ" altLang="cs-CZ" sz="2000" dirty="0">
              <a:latin typeface="Arial" charset="0"/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69137" y="405163"/>
            <a:ext cx="8270800" cy="900148"/>
          </a:xfrm>
        </p:spPr>
        <p:txBody>
          <a:bodyPr>
            <a:normAutofit/>
          </a:bodyPr>
          <a:lstStyle/>
          <a:p>
            <a:r>
              <a:rPr lang="cs-CZ" altLang="cs-CZ" i="1" dirty="0">
                <a:solidFill>
                  <a:srgbClr val="008000"/>
                </a:solidFill>
                <a:latin typeface="Arial" charset="0"/>
                <a:cs typeface="Times New Roman" pitchFamily="18" charset="0"/>
              </a:rPr>
              <a:t>Odhad příjmu </a:t>
            </a:r>
            <a:r>
              <a:rPr lang="cs-CZ" altLang="cs-CZ" i="1" dirty="0" err="1">
                <a:solidFill>
                  <a:srgbClr val="008000"/>
                </a:solidFill>
                <a:latin typeface="Arial" charset="0"/>
                <a:cs typeface="Times New Roman" pitchFamily="18" charset="0"/>
              </a:rPr>
              <a:t>glukosinolátů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Úbytek obsahu glukosinolátů</a:t>
            </a:r>
            <a:endParaRPr lang="en-GB" altLang="cs-CZ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/>
              <a:t>Tepelná úprava – úbytek</a:t>
            </a:r>
          </a:p>
          <a:p>
            <a:r>
              <a:rPr lang="cs-CZ" altLang="cs-CZ"/>
              <a:t>Nad 80°C potlačena činnost myrosinasy nedochází ke štěpení na biologicky účinné složky</a:t>
            </a:r>
          </a:p>
          <a:p>
            <a:r>
              <a:rPr lang="cs-CZ" altLang="cs-CZ"/>
              <a:t>Částečný rozklad indolů</a:t>
            </a:r>
          </a:p>
          <a:p>
            <a:r>
              <a:rPr lang="cs-CZ" altLang="cs-CZ"/>
              <a:t>Isothiokyanáty při záhřevu těkají</a:t>
            </a:r>
          </a:p>
          <a:p>
            <a:r>
              <a:rPr lang="cs-CZ" altLang="cs-CZ"/>
              <a:t>Celkové ztráty při tepelné úpravě 25 – 60 % oproti čerstvé zelenině</a:t>
            </a:r>
            <a:endParaRPr lang="en-GB" alt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543050" y="228600"/>
            <a:ext cx="7600950" cy="1143000"/>
          </a:xfrm>
        </p:spPr>
        <p:txBody>
          <a:bodyPr/>
          <a:lstStyle/>
          <a:p>
            <a:r>
              <a:rPr lang="en-US" altLang="cs-CZ" b="1" dirty="0"/>
              <a:t>Glu</a:t>
            </a:r>
            <a:r>
              <a:rPr lang="cs-CZ" altLang="cs-CZ" b="1" dirty="0"/>
              <a:t>k</a:t>
            </a:r>
            <a:r>
              <a:rPr lang="en-US" altLang="cs-CZ" b="1" dirty="0" err="1"/>
              <a:t>osinol</a:t>
            </a:r>
            <a:r>
              <a:rPr lang="cs-CZ" altLang="cs-CZ" b="1" dirty="0"/>
              <a:t>á</a:t>
            </a:r>
            <a:r>
              <a:rPr lang="en-US" altLang="cs-CZ" b="1" dirty="0"/>
              <a:t>t</a:t>
            </a:r>
            <a:r>
              <a:rPr lang="cs-CZ" altLang="cs-CZ" b="1" dirty="0"/>
              <a:t>y</a:t>
            </a:r>
            <a:endParaRPr lang="en-GB" altLang="cs-CZ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10883" y="1268413"/>
            <a:ext cx="8333117" cy="49704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cs-CZ" sz="2800" dirty="0"/>
              <a:t>Biologic</a:t>
            </a:r>
            <a:r>
              <a:rPr lang="cs-CZ" altLang="cs-CZ" sz="2800" dirty="0" err="1"/>
              <a:t>ky</a:t>
            </a:r>
            <a:r>
              <a:rPr lang="cs-CZ" altLang="cs-CZ" sz="2800" dirty="0"/>
              <a:t> aktivní látky</a:t>
            </a:r>
          </a:p>
          <a:p>
            <a:pPr>
              <a:buFont typeface="Wingdings" pitchFamily="2" charset="2"/>
              <a:buNone/>
            </a:pPr>
            <a:r>
              <a:rPr lang="cs-CZ" altLang="cs-CZ" sz="2800" dirty="0"/>
              <a:t>Cukerná složka – většinou </a:t>
            </a:r>
            <a:r>
              <a:rPr lang="en-GB" altLang="cs-CZ" sz="2800" dirty="0"/>
              <a:t>ß-D-</a:t>
            </a:r>
            <a:r>
              <a:rPr lang="en-GB" altLang="cs-CZ" sz="2800" dirty="0" err="1"/>
              <a:t>gluko</a:t>
            </a:r>
            <a:r>
              <a:rPr lang="cs-CZ" altLang="cs-CZ" sz="2800" dirty="0" err="1"/>
              <a:t>sa</a:t>
            </a:r>
            <a:endParaRPr lang="cs-CZ" altLang="cs-CZ" sz="2800" dirty="0"/>
          </a:p>
          <a:p>
            <a:pPr>
              <a:buFont typeface="Wingdings" pitchFamily="2" charset="2"/>
              <a:buNone/>
            </a:pPr>
            <a:r>
              <a:rPr lang="cs-CZ" altLang="cs-CZ" sz="2000" b="0" i="1" dirty="0"/>
              <a:t>Esterifikovaná </a:t>
            </a:r>
            <a:r>
              <a:rPr lang="cs-CZ" altLang="cs-CZ" sz="2000" b="0" i="1" dirty="0" err="1"/>
              <a:t>sinapovou</a:t>
            </a:r>
            <a:r>
              <a:rPr lang="cs-CZ" altLang="cs-CZ" sz="2000" b="0" i="1" dirty="0"/>
              <a:t> nebo jinou karboxylovou kyselinou </a:t>
            </a:r>
          </a:p>
          <a:p>
            <a:pPr>
              <a:buFont typeface="Wingdings" pitchFamily="2" charset="2"/>
              <a:buNone/>
            </a:pPr>
            <a:r>
              <a:rPr lang="cs-CZ" altLang="cs-CZ" sz="2800" dirty="0"/>
              <a:t>Aglykon – </a:t>
            </a:r>
            <a:r>
              <a:rPr lang="cs-CZ" altLang="cs-CZ" sz="2800" b="0" dirty="0"/>
              <a:t>sulfonovaný oxim</a:t>
            </a:r>
          </a:p>
          <a:p>
            <a:pPr>
              <a:buFont typeface="Wingdings" pitchFamily="2" charset="2"/>
              <a:buNone/>
            </a:pPr>
            <a:r>
              <a:rPr lang="cs-CZ" altLang="cs-CZ" sz="2800" b="0" dirty="0"/>
              <a:t>Více než 120 </a:t>
            </a:r>
            <a:r>
              <a:rPr lang="cs-CZ" altLang="cs-CZ" sz="2800" b="0" dirty="0" err="1"/>
              <a:t>glukosinolátů</a:t>
            </a:r>
            <a:r>
              <a:rPr lang="cs-CZ" altLang="cs-CZ" sz="2800" b="0" dirty="0"/>
              <a:t> – různý postranní řetězec</a:t>
            </a:r>
            <a:endParaRPr lang="en-GB" altLang="cs-CZ" sz="2800" b="0" dirty="0"/>
          </a:p>
        </p:txBody>
      </p:sp>
      <p:pic>
        <p:nvPicPr>
          <p:cNvPr id="5124" name="Picture 4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4365625"/>
            <a:ext cx="3743325" cy="2287588"/>
          </a:xfrm>
          <a:noFill/>
        </p:spPr>
      </p:pic>
      <p:pic>
        <p:nvPicPr>
          <p:cNvPr id="5125" name="Picture 7" descr="glucolat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795963" y="3860800"/>
            <a:ext cx="3348037" cy="2792413"/>
          </a:xfrm>
          <a:noFill/>
        </p:spPr>
      </p:pic>
      <p:pic>
        <p:nvPicPr>
          <p:cNvPr id="5126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59486" y="0"/>
            <a:ext cx="3584515" cy="182017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Úbytek obsahu glukosinolátů</a:t>
            </a:r>
            <a:endParaRPr lang="en-GB" altLang="cs-CZ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Účinné látky rozpustné ve vodě</a:t>
            </a:r>
          </a:p>
          <a:p>
            <a:pPr>
              <a:lnSpc>
                <a:spcPct val="90000"/>
              </a:lnSpc>
            </a:pPr>
            <a:r>
              <a:rPr lang="cs-CZ" altLang="cs-CZ"/>
              <a:t>Při vaření přecházejí do výluhu</a:t>
            </a:r>
          </a:p>
          <a:p>
            <a:pPr>
              <a:lnSpc>
                <a:spcPct val="90000"/>
              </a:lnSpc>
            </a:pPr>
            <a:r>
              <a:rPr lang="cs-CZ" altLang="cs-CZ"/>
              <a:t>Vhodnější vařit zeleninu v celku</a:t>
            </a:r>
          </a:p>
          <a:p>
            <a:pPr>
              <a:lnSpc>
                <a:spcPct val="90000"/>
              </a:lnSpc>
            </a:pPr>
            <a:r>
              <a:rPr lang="cs-CZ" altLang="cs-CZ"/>
              <a:t>Ve zmrazené zelenině není myrosinasa aktivní, aktivace po rozmražení</a:t>
            </a:r>
          </a:p>
          <a:p>
            <a:pPr>
              <a:lnSpc>
                <a:spcPct val="90000"/>
              </a:lnSpc>
            </a:pPr>
            <a:r>
              <a:rPr lang="cs-CZ" altLang="cs-CZ"/>
              <a:t>Dušení šetrnější než vaření</a:t>
            </a:r>
          </a:p>
          <a:p>
            <a:pPr>
              <a:lnSpc>
                <a:spcPct val="90000"/>
              </a:lnSpc>
            </a:pPr>
            <a:r>
              <a:rPr lang="cs-CZ" altLang="cs-CZ"/>
              <a:t>Šetrnější vyšší teplota po kratší dobu.</a:t>
            </a:r>
          </a:p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endParaRPr lang="en-GB" altLang="cs-CZ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Negativní účinky</a:t>
            </a:r>
            <a:endParaRPr lang="en-GB" altLang="cs-CZ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491538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 dirty="0" err="1"/>
              <a:t>Strumigenní</a:t>
            </a:r>
            <a:r>
              <a:rPr lang="cs-CZ" altLang="cs-CZ" sz="2800" dirty="0"/>
              <a:t> (</a:t>
            </a:r>
            <a:r>
              <a:rPr lang="cs-CZ" altLang="cs-CZ" sz="2800" dirty="0" err="1"/>
              <a:t>goitrogenní</a:t>
            </a:r>
            <a:r>
              <a:rPr lang="cs-CZ" altLang="cs-CZ" sz="2800" dirty="0"/>
              <a:t>) účinky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000" b="0" i="1" dirty="0"/>
              <a:t>Řepkové šroty – krmivo pro hospodářská zvířata</a:t>
            </a:r>
            <a:r>
              <a:rPr lang="cs-CZ" altLang="cs-CZ" sz="2800" dirty="0"/>
              <a:t> </a:t>
            </a:r>
            <a:r>
              <a:rPr lang="cs-CZ" altLang="cs-CZ" sz="2000" b="0" dirty="0"/>
              <a:t>(šlechtění řepky se sníženým obsahem </a:t>
            </a:r>
            <a:r>
              <a:rPr lang="cs-CZ" altLang="cs-CZ" sz="2000" b="0" dirty="0" err="1"/>
              <a:t>glukosinolátů</a:t>
            </a:r>
            <a:r>
              <a:rPr lang="cs-CZ" altLang="cs-CZ" sz="2000" b="0" dirty="0"/>
              <a:t>, řepka 00)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altLang="cs-CZ" sz="2800" dirty="0" err="1"/>
              <a:t>Antinutriční</a:t>
            </a:r>
            <a:r>
              <a:rPr lang="cs-CZ" altLang="cs-CZ" sz="2800" dirty="0"/>
              <a:t> faktory interferující s metabolismem jodu, poškození štítné žlázy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altLang="cs-CZ" sz="2800" dirty="0"/>
              <a:t>Biologické vlastnosti degradačních produktů – pozitivní x negativní působení na zdraví člověka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altLang="cs-CZ" sz="2800" dirty="0" err="1"/>
              <a:t>Hepatotoxicita</a:t>
            </a:r>
            <a:r>
              <a:rPr lang="cs-CZ" altLang="cs-CZ" sz="2800" dirty="0"/>
              <a:t>, </a:t>
            </a:r>
            <a:r>
              <a:rPr lang="cs-CZ" altLang="cs-CZ" sz="2800" dirty="0" err="1"/>
              <a:t>nefrotoxicita</a:t>
            </a:r>
            <a:endParaRPr lang="cs-CZ" altLang="cs-CZ" sz="2800" dirty="0"/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altLang="cs-CZ" sz="2800" dirty="0" err="1"/>
              <a:t>Strumigenní</a:t>
            </a:r>
            <a:r>
              <a:rPr lang="cs-CZ" altLang="cs-CZ" sz="2800" dirty="0"/>
              <a:t> účinky u lidí nebyly jednoznačně prokázány</a:t>
            </a:r>
            <a:endParaRPr lang="en-GB" altLang="cs-CZ" sz="28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Glukosinoláty a zdraví - shrnutí</a:t>
            </a:r>
            <a:endParaRPr lang="cs-CZ" altLang="cs-CZ" sz="4000" b="1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4183" y="1341438"/>
            <a:ext cx="8589818" cy="5516562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/>
              <a:t>mohou být hydrolyzovány za vzniku sloučenin, které jsou podle dřívějších výzkumů považovány za toxické a mutagenní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400" dirty="0"/>
              <a:t>šlechtění nových odrůd kapusty s nízkým obsahem </a:t>
            </a:r>
            <a:r>
              <a:rPr lang="cs-CZ" altLang="cs-CZ" sz="2400" dirty="0" err="1"/>
              <a:t>glukosinolátů</a:t>
            </a:r>
            <a:endParaRPr lang="cs-CZ" altLang="cs-CZ" sz="24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/>
              <a:t>Nový výzkum toxicity a mutagenity  - kladný přínos </a:t>
            </a:r>
            <a:r>
              <a:rPr lang="cs-CZ" altLang="cs-CZ" sz="2400" dirty="0" err="1"/>
              <a:t>glukosinolátů</a:t>
            </a:r>
            <a:r>
              <a:rPr lang="cs-CZ" altLang="cs-CZ" sz="2400" dirty="0"/>
              <a:t> a jejich degradačních produktů (GDP)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/>
              <a:t>Z výsledků epidemiologických studií vyplývá, že </a:t>
            </a:r>
            <a:r>
              <a:rPr lang="cs-CZ" altLang="cs-CZ" sz="2400" dirty="0">
                <a:solidFill>
                  <a:srgbClr val="FF0000"/>
                </a:solidFill>
              </a:rPr>
              <a:t>konzumace košťálové zeleniny příznivě ovlivňuje riziko vzniku nádorového onemocnění plic, žaludku, střev a rekta</a:t>
            </a:r>
            <a:r>
              <a:rPr lang="cs-CZ" altLang="cs-CZ" sz="2400" dirty="0"/>
              <a:t>.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92727" y="200891"/>
            <a:ext cx="8451273" cy="1143000"/>
          </a:xfrm>
        </p:spPr>
        <p:txBody>
          <a:bodyPr/>
          <a:lstStyle/>
          <a:p>
            <a:r>
              <a:rPr lang="cs-CZ" altLang="cs-CZ"/>
              <a:t>Intocel</a:t>
            </a:r>
            <a:endParaRPr lang="en-GB" altLang="cs-CZ"/>
          </a:p>
        </p:txBody>
      </p:sp>
      <p:pic>
        <p:nvPicPr>
          <p:cNvPr id="48132" name="Picture 5" descr="Intoce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543" y="1628775"/>
            <a:ext cx="36004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3" name="Picture 9" descr="newjrwithcaps-u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5045" y="2969481"/>
            <a:ext cx="379095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4" name="Picture 11" descr="1233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09258" y="656215"/>
            <a:ext cx="1133475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5775" y="862013"/>
            <a:ext cx="1845677" cy="184567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sp>
        <p:nvSpPr>
          <p:cNvPr id="49155" name="Rectangle 5"/>
          <p:cNvSpPr>
            <a:spLocks noChangeArrowheads="1"/>
          </p:cNvSpPr>
          <p:nvPr/>
        </p:nvSpPr>
        <p:spPr bwMode="auto">
          <a:xfrm>
            <a:off x="4073092" y="1002201"/>
            <a:ext cx="4027487" cy="120032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r>
              <a:rPr lang="cs-CZ" altLang="cs-CZ" sz="2400" dirty="0" err="1"/>
              <a:t>Reviva</a:t>
            </a:r>
            <a:r>
              <a:rPr lang="cs-CZ" altLang="cs-CZ" sz="2400" dirty="0"/>
              <a:t> </a:t>
            </a:r>
            <a:r>
              <a:rPr lang="cs-CZ" altLang="cs-CZ" sz="2400" dirty="0" err="1"/>
              <a:t>Labs</a:t>
            </a:r>
            <a:r>
              <a:rPr lang="cs-CZ" altLang="cs-CZ" sz="2400" dirty="0"/>
              <a:t> Ultra C </a:t>
            </a:r>
            <a:r>
              <a:rPr lang="cs-CZ" altLang="cs-CZ" sz="2400" dirty="0" err="1"/>
              <a:t>Cream</a:t>
            </a:r>
            <a:r>
              <a:rPr lang="cs-CZ" altLang="cs-CZ" sz="2400" dirty="0"/>
              <a:t> </a:t>
            </a:r>
            <a:r>
              <a:rPr lang="cs-CZ" altLang="cs-CZ" sz="2400" dirty="0" err="1"/>
              <a:t>with</a:t>
            </a:r>
            <a:r>
              <a:rPr lang="cs-CZ" altLang="cs-CZ" sz="2400" dirty="0"/>
              <a:t> </a:t>
            </a:r>
            <a:r>
              <a:rPr lang="cs-CZ" altLang="cs-CZ" sz="2400" dirty="0" err="1"/>
              <a:t>Ascorbigen</a:t>
            </a:r>
            <a:r>
              <a:rPr lang="cs-CZ" altLang="cs-CZ" sz="2400" dirty="0"/>
              <a:t> </a:t>
            </a:r>
            <a:r>
              <a:rPr lang="cs-CZ" altLang="cs-CZ" sz="2400" dirty="0" err="1"/>
              <a:t>from</a:t>
            </a:r>
            <a:r>
              <a:rPr lang="cs-CZ" altLang="cs-CZ" sz="2400" dirty="0"/>
              <a:t> </a:t>
            </a:r>
            <a:r>
              <a:rPr lang="cs-CZ" altLang="cs-CZ" sz="2400" dirty="0" err="1"/>
              <a:t>Cabbage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Juice</a:t>
            </a:r>
            <a:r>
              <a:rPr lang="cs-CZ" altLang="cs-CZ" sz="2400" dirty="0"/>
              <a:t> 0.25 </a:t>
            </a:r>
            <a:r>
              <a:rPr lang="cs-CZ" altLang="cs-CZ" sz="2400" dirty="0" err="1"/>
              <a:t>oz</a:t>
            </a:r>
            <a:r>
              <a:rPr lang="cs-CZ" altLang="cs-CZ" sz="2400" dirty="0"/>
              <a:t> X 12 Case</a:t>
            </a:r>
          </a:p>
        </p:txBody>
      </p:sp>
      <p:pic>
        <p:nvPicPr>
          <p:cNvPr id="4915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6487" y="3429000"/>
            <a:ext cx="4027487" cy="316334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11975" y="263236"/>
            <a:ext cx="2232025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1692275" y="1614488"/>
            <a:ext cx="4827588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>
              <a:tabLst>
                <a:tab pos="534988" algn="l"/>
              </a:tabLst>
            </a:pPr>
            <a:r>
              <a:rPr lang="en-US" altLang="cs-CZ" sz="20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sinigrin</a:t>
            </a:r>
            <a:r>
              <a:rPr lang="en-US" altLang="cs-CZ" sz="2000" b="1">
                <a:latin typeface="Arial" charset="0"/>
                <a:cs typeface="Times New Roman" pitchFamily="18" charset="0"/>
              </a:rPr>
              <a:t> </a:t>
            </a:r>
            <a:r>
              <a:rPr lang="en-US" altLang="cs-CZ" sz="2000">
                <a:latin typeface="Arial" charset="0"/>
                <a:cs typeface="Times New Roman" pitchFamily="18" charset="0"/>
              </a:rPr>
              <a:t>      2-propenyl (allyl)	</a:t>
            </a:r>
            <a:r>
              <a:rPr lang="en-US" altLang="cs-CZ" sz="1600">
                <a:latin typeface="Comic Sans MS" pitchFamily="66" charset="0"/>
                <a:cs typeface="Times New Roman" pitchFamily="18" charset="0"/>
              </a:rPr>
              <a:t>	</a:t>
            </a:r>
            <a:endParaRPr lang="en-US" altLang="cs-CZ"/>
          </a:p>
        </p:txBody>
      </p:sp>
      <p:graphicFrame>
        <p:nvGraphicFramePr>
          <p:cNvPr id="6148" name="Object 7"/>
          <p:cNvGraphicFramePr>
            <a:graphicFrameLocks noChangeAspect="1"/>
          </p:cNvGraphicFramePr>
          <p:nvPr/>
        </p:nvGraphicFramePr>
        <p:xfrm>
          <a:off x="5724525" y="1700213"/>
          <a:ext cx="2419350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Obrázek" r:id="rId5" imgW="2420112" imgH="362712" progId="Word.Picture.8">
                  <p:embed/>
                </p:oleObj>
              </mc:Choice>
              <mc:Fallback>
                <p:oleObj name="Obrázek" r:id="rId5" imgW="2420112" imgH="362712" progId="Word.Picture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1700213"/>
                        <a:ext cx="2419350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Rectangle 9"/>
          <p:cNvSpPr>
            <a:spLocks noChangeArrowheads="1"/>
          </p:cNvSpPr>
          <p:nvPr/>
        </p:nvSpPr>
        <p:spPr bwMode="auto">
          <a:xfrm>
            <a:off x="1692275" y="2565400"/>
            <a:ext cx="482758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r>
              <a:rPr lang="en-US" altLang="cs-CZ" sz="18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progoitrin</a:t>
            </a:r>
            <a:r>
              <a:rPr lang="en-US" altLang="cs-CZ" sz="1800" b="1">
                <a:latin typeface="Arial" charset="0"/>
                <a:cs typeface="Times New Roman" pitchFamily="18" charset="0"/>
              </a:rPr>
              <a:t>   </a:t>
            </a:r>
            <a:r>
              <a:rPr lang="en-US" altLang="cs-CZ" sz="1800">
                <a:latin typeface="Arial" charset="0"/>
                <a:cs typeface="Times New Roman" pitchFamily="18" charset="0"/>
              </a:rPr>
              <a:t>  (</a:t>
            </a:r>
            <a:r>
              <a:rPr lang="en-US" altLang="cs-CZ" sz="1800" i="1">
                <a:latin typeface="Arial" charset="0"/>
                <a:cs typeface="Times New Roman" pitchFamily="18" charset="0"/>
              </a:rPr>
              <a:t>R</a:t>
            </a:r>
            <a:r>
              <a:rPr lang="en-US" altLang="cs-CZ" sz="1800">
                <a:latin typeface="Arial" charset="0"/>
                <a:cs typeface="Times New Roman" pitchFamily="18" charset="0"/>
              </a:rPr>
              <a:t>)-2-hydroxy-3-butenyl</a:t>
            </a:r>
            <a:r>
              <a:rPr lang="en-US" altLang="cs-CZ" sz="1600">
                <a:latin typeface="Comic Sans MS" pitchFamily="66" charset="0"/>
                <a:cs typeface="Times New Roman" pitchFamily="18" charset="0"/>
              </a:rPr>
              <a:t>	</a:t>
            </a:r>
            <a:endParaRPr lang="en-US" altLang="cs-CZ"/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0425" y="2565400"/>
            <a:ext cx="1905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Rectangle 10"/>
          <p:cNvSpPr>
            <a:spLocks noChangeArrowheads="1"/>
          </p:cNvSpPr>
          <p:nvPr/>
        </p:nvSpPr>
        <p:spPr bwMode="auto">
          <a:xfrm>
            <a:off x="1692275" y="3363913"/>
            <a:ext cx="46799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r>
              <a:rPr lang="en-US" altLang="cs-CZ" sz="20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glu</a:t>
            </a:r>
            <a:r>
              <a:rPr lang="cs-CZ" altLang="cs-CZ" sz="20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k</a:t>
            </a:r>
            <a:r>
              <a:rPr lang="en-US" altLang="cs-CZ" sz="20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orafanin</a:t>
            </a:r>
            <a:r>
              <a:rPr lang="en-US" altLang="cs-CZ" sz="2000" b="1">
                <a:latin typeface="Arial" charset="0"/>
                <a:cs typeface="Times New Roman" pitchFamily="18" charset="0"/>
              </a:rPr>
              <a:t>  </a:t>
            </a:r>
            <a:r>
              <a:rPr lang="en-US" altLang="cs-CZ" sz="2000">
                <a:latin typeface="Arial" charset="0"/>
                <a:cs typeface="Times New Roman" pitchFamily="18" charset="0"/>
              </a:rPr>
              <a:t>4-methylsulfinylbutyl</a:t>
            </a:r>
            <a:r>
              <a:rPr lang="en-US" altLang="cs-CZ" sz="1600">
                <a:latin typeface="Comic Sans MS" pitchFamily="66" charset="0"/>
                <a:cs typeface="Times New Roman" pitchFamily="18" charset="0"/>
              </a:rPr>
              <a:t>	</a:t>
            </a:r>
            <a:endParaRPr lang="en-US" altLang="cs-CZ"/>
          </a:p>
        </p:txBody>
      </p:sp>
      <p:pic>
        <p:nvPicPr>
          <p:cNvPr id="6152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84888" y="3429000"/>
            <a:ext cx="24384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3" name="Rectangle 12"/>
          <p:cNvSpPr>
            <a:spLocks noChangeArrowheads="1"/>
          </p:cNvSpPr>
          <p:nvPr/>
        </p:nvSpPr>
        <p:spPr bwMode="auto">
          <a:xfrm>
            <a:off x="1619250" y="4149725"/>
            <a:ext cx="5184775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r>
              <a:rPr lang="en-US" altLang="cs-CZ" sz="20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glu</a:t>
            </a:r>
            <a:r>
              <a:rPr lang="cs-CZ" altLang="cs-CZ" sz="20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k</a:t>
            </a:r>
            <a:r>
              <a:rPr lang="en-US" altLang="cs-CZ" sz="20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obrassicin</a:t>
            </a:r>
            <a:r>
              <a:rPr lang="en-US" altLang="cs-CZ" sz="2000" b="1">
                <a:latin typeface="Arial" charset="0"/>
                <a:cs typeface="Times New Roman" pitchFamily="18" charset="0"/>
              </a:rPr>
              <a:t>	  </a:t>
            </a:r>
            <a:r>
              <a:rPr lang="en-US" altLang="cs-CZ" sz="2000">
                <a:latin typeface="Arial" charset="0"/>
                <a:cs typeface="Times New Roman" pitchFamily="18" charset="0"/>
              </a:rPr>
              <a:t>3-indolylmethyl</a:t>
            </a:r>
            <a:r>
              <a:rPr lang="en-US" altLang="cs-CZ" sz="1600">
                <a:latin typeface="Comic Sans MS" pitchFamily="66" charset="0"/>
                <a:cs typeface="Times New Roman" pitchFamily="18" charset="0"/>
              </a:rPr>
              <a:t>	</a:t>
            </a:r>
            <a:r>
              <a:rPr lang="en-US" altLang="cs-CZ" sz="120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altLang="cs-CZ" sz="1400">
                <a:cs typeface="Times New Roman" pitchFamily="18" charset="0"/>
              </a:rPr>
              <a:t>R=</a:t>
            </a:r>
            <a:r>
              <a:rPr lang="en-US" altLang="cs-CZ" sz="1600">
                <a:latin typeface="Comic Sans MS" pitchFamily="66" charset="0"/>
                <a:cs typeface="Times New Roman" pitchFamily="18" charset="0"/>
              </a:rPr>
              <a:t>	</a:t>
            </a:r>
            <a:endParaRPr lang="en-US" altLang="cs-CZ"/>
          </a:p>
        </p:txBody>
      </p:sp>
      <p:graphicFrame>
        <p:nvGraphicFramePr>
          <p:cNvPr id="6154" name="Object 11"/>
          <p:cNvGraphicFramePr>
            <a:graphicFrameLocks noChangeAspect="1"/>
          </p:cNvGraphicFramePr>
          <p:nvPr/>
        </p:nvGraphicFramePr>
        <p:xfrm>
          <a:off x="6804025" y="4149725"/>
          <a:ext cx="1447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Obrázek" r:id="rId9" imgW="1447800" imgH="990600" progId="Word.Picture.8">
                  <p:embed/>
                </p:oleObj>
              </mc:Choice>
              <mc:Fallback>
                <p:oleObj name="Obrázek" r:id="rId9" imgW="1447800" imgH="990600" progId="Word.Picture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4149725"/>
                        <a:ext cx="14478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5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Nejznámnější </a:t>
            </a:r>
            <a:r>
              <a:rPr lang="cs-CZ" altLang="cs-CZ" sz="2400"/>
              <a:t>- příklady</a:t>
            </a:r>
            <a:endParaRPr lang="en-GB" altLang="cs-CZ" sz="2400"/>
          </a:p>
        </p:txBody>
      </p:sp>
      <p:sp>
        <p:nvSpPr>
          <p:cNvPr id="6156" name="Rectangle 18"/>
          <p:cNvSpPr>
            <a:spLocks noChangeArrowheads="1"/>
          </p:cNvSpPr>
          <p:nvPr/>
        </p:nvSpPr>
        <p:spPr bwMode="auto">
          <a:xfrm>
            <a:off x="1692275" y="6072188"/>
            <a:ext cx="5040313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r>
              <a:rPr lang="cs-CZ" altLang="cs-CZ" sz="20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neo</a:t>
            </a:r>
            <a:r>
              <a:rPr lang="en-US" altLang="cs-CZ" sz="20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glu</a:t>
            </a:r>
            <a:r>
              <a:rPr lang="cs-CZ" altLang="cs-CZ" sz="20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k</a:t>
            </a:r>
            <a:r>
              <a:rPr lang="en-US" altLang="cs-CZ" sz="20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obrassicin</a:t>
            </a:r>
            <a:r>
              <a:rPr lang="en-US" altLang="cs-CZ" sz="2000" b="1">
                <a:latin typeface="Arial" charset="0"/>
                <a:cs typeface="Times New Roman" pitchFamily="18" charset="0"/>
              </a:rPr>
              <a:t>	 </a:t>
            </a:r>
            <a:r>
              <a:rPr lang="en-US" altLang="cs-CZ" sz="1600">
                <a:latin typeface="Comic Sans MS" pitchFamily="66" charset="0"/>
                <a:cs typeface="Times New Roman" pitchFamily="18" charset="0"/>
              </a:rPr>
              <a:t>	</a:t>
            </a:r>
            <a:r>
              <a:rPr lang="en-US" altLang="cs-CZ" sz="120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altLang="cs-CZ" sz="1400">
                <a:cs typeface="Times New Roman" pitchFamily="18" charset="0"/>
              </a:rPr>
              <a:t>R=</a:t>
            </a:r>
            <a:r>
              <a:rPr lang="en-US" altLang="cs-CZ" sz="1600">
                <a:latin typeface="Comic Sans MS" pitchFamily="66" charset="0"/>
                <a:cs typeface="Times New Roman" pitchFamily="18" charset="0"/>
              </a:rPr>
              <a:t>	</a:t>
            </a:r>
            <a:endParaRPr lang="en-US" altLang="cs-CZ"/>
          </a:p>
        </p:txBody>
      </p:sp>
      <p:pic>
        <p:nvPicPr>
          <p:cNvPr id="6157" name="Picture 20" descr="b204039p-u18"/>
          <p:cNvPicPr>
            <a:picLocks noGrp="1" noChangeAspect="1" noChangeArrowheads="1"/>
          </p:cNvPicPr>
          <p:nvPr>
            <p:ph idx="1"/>
          </p:nvPr>
        </p:nvPicPr>
        <p:blipFill>
          <a:blip r:embed="rId11" cstate="print"/>
          <a:srcRect/>
          <a:stretch>
            <a:fillRect/>
          </a:stretch>
        </p:blipFill>
        <p:spPr>
          <a:xfrm>
            <a:off x="6443663" y="5445125"/>
            <a:ext cx="1838325" cy="1162050"/>
          </a:xfr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glukosin-vz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627313" y="227013"/>
            <a:ext cx="6516687" cy="6284912"/>
          </a:xfrm>
          <a:noFill/>
        </p:spPr>
      </p:pic>
      <p:sp>
        <p:nvSpPr>
          <p:cNvPr id="7171" name="Rectangle 7"/>
          <p:cNvSpPr>
            <a:spLocks noChangeArrowheads="1"/>
          </p:cNvSpPr>
          <p:nvPr/>
        </p:nvSpPr>
        <p:spPr bwMode="auto">
          <a:xfrm rot="5400000" flipV="1">
            <a:off x="-1266032" y="2642394"/>
            <a:ext cx="6411913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r>
              <a:rPr kumimoji="1" lang="cs-CZ" altLang="cs-CZ" sz="3600">
                <a:solidFill>
                  <a:schemeClr val="tx2"/>
                </a:solidFill>
              </a:rPr>
              <a:t>Zástupci glukosinolátů</a:t>
            </a:r>
            <a:endParaRPr kumimoji="1" lang="en-US" altLang="cs-CZ" sz="36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4000"/>
              <a:t>Rozdělení do skupin </a:t>
            </a:r>
            <a:br>
              <a:rPr lang="cs-CZ" altLang="cs-CZ" sz="4000"/>
            </a:br>
            <a:r>
              <a:rPr lang="cs-CZ" altLang="cs-CZ" sz="2800" i="1"/>
              <a:t>podle struktury postranního řetězce</a:t>
            </a:r>
            <a:endParaRPr lang="en-GB" altLang="cs-CZ" sz="2800" i="1">
              <a:solidFill>
                <a:srgbClr val="FF0000"/>
              </a:solidFill>
            </a:endParaRPr>
          </a:p>
        </p:txBody>
      </p:sp>
      <p:sp>
        <p:nvSpPr>
          <p:cNvPr id="8195" name="Rectangle 1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kumimoji="0" lang="cs-CZ" altLang="cs-CZ" dirty="0">
                <a:solidFill>
                  <a:srgbClr val="FF0000"/>
                </a:solidFill>
              </a:rPr>
              <a:t>1- </a:t>
            </a:r>
            <a:r>
              <a:rPr kumimoji="0" lang="cs-CZ" altLang="cs-CZ" dirty="0" err="1">
                <a:solidFill>
                  <a:srgbClr val="FF0000"/>
                </a:solidFill>
              </a:rPr>
              <a:t>Glukosinoláty</a:t>
            </a:r>
            <a:r>
              <a:rPr kumimoji="0" lang="cs-CZ" altLang="cs-CZ" dirty="0">
                <a:solidFill>
                  <a:srgbClr val="FF0000"/>
                </a:solidFill>
              </a:rPr>
              <a:t> s alkylovou a </a:t>
            </a:r>
            <a:r>
              <a:rPr kumimoji="0" lang="cs-CZ" altLang="cs-CZ" dirty="0" err="1">
                <a:solidFill>
                  <a:srgbClr val="FF0000"/>
                </a:solidFill>
              </a:rPr>
              <a:t>alkenylovou</a:t>
            </a:r>
            <a:r>
              <a:rPr kumimoji="0" lang="cs-CZ" altLang="cs-CZ" dirty="0">
                <a:solidFill>
                  <a:srgbClr val="FF0000"/>
                </a:solidFill>
              </a:rPr>
              <a:t> skupinou </a:t>
            </a:r>
            <a:r>
              <a:rPr lang="cs-CZ" altLang="cs-CZ" sz="2400" b="0" dirty="0"/>
              <a:t>nejvíce zastoupené</a:t>
            </a:r>
            <a:endParaRPr lang="cs-CZ" altLang="cs-CZ" sz="2400" dirty="0">
              <a:solidFill>
                <a:srgbClr val="FF0000"/>
              </a:solidFill>
            </a:endParaRPr>
          </a:p>
          <a:p>
            <a:pPr marL="533400" indent="-533400"/>
            <a:r>
              <a:rPr lang="en-GB" altLang="cs-CZ" sz="2400" dirty="0" err="1">
                <a:solidFill>
                  <a:srgbClr val="008000"/>
                </a:solidFill>
              </a:rPr>
              <a:t>glukosinoláty</a:t>
            </a:r>
            <a:r>
              <a:rPr lang="cs-CZ" altLang="cs-CZ" sz="2400" dirty="0">
                <a:solidFill>
                  <a:srgbClr val="008000"/>
                </a:solidFill>
              </a:rPr>
              <a:t> alifatického charakteru</a:t>
            </a:r>
            <a:r>
              <a:rPr lang="en-GB" altLang="cs-CZ" sz="2400" dirty="0"/>
              <a:t>, </a:t>
            </a:r>
            <a:r>
              <a:rPr lang="en-GB" altLang="cs-CZ" sz="2400" dirty="0" err="1"/>
              <a:t>jejichž</a:t>
            </a:r>
            <a:r>
              <a:rPr lang="en-GB" altLang="cs-CZ" sz="2400" dirty="0"/>
              <a:t> </a:t>
            </a:r>
            <a:r>
              <a:rPr lang="en-GB" altLang="cs-CZ" sz="2400" dirty="0" err="1"/>
              <a:t>hydrolýzou</a:t>
            </a:r>
            <a:r>
              <a:rPr lang="en-GB" altLang="cs-CZ" sz="2400" dirty="0"/>
              <a:t> v </a:t>
            </a:r>
            <a:r>
              <a:rPr lang="en-GB" altLang="cs-CZ" sz="2400" dirty="0" err="1"/>
              <a:t>neutrálním</a:t>
            </a:r>
            <a:r>
              <a:rPr lang="en-GB" altLang="cs-CZ" sz="2400" dirty="0"/>
              <a:t> a </a:t>
            </a:r>
            <a:r>
              <a:rPr lang="en-GB" altLang="cs-CZ" sz="2400" dirty="0" err="1"/>
              <a:t>alkalickém</a:t>
            </a:r>
            <a:r>
              <a:rPr lang="en-GB" altLang="cs-CZ" sz="2400" dirty="0"/>
              <a:t> </a:t>
            </a:r>
            <a:r>
              <a:rPr lang="en-GB" altLang="cs-CZ" sz="2400" dirty="0" err="1"/>
              <a:t>prostředí</a:t>
            </a:r>
            <a:r>
              <a:rPr lang="en-GB" altLang="cs-CZ" sz="2400" dirty="0"/>
              <a:t> se </a:t>
            </a:r>
            <a:r>
              <a:rPr lang="en-GB" altLang="cs-CZ" sz="2400" dirty="0" err="1"/>
              <a:t>tvoří</a:t>
            </a:r>
            <a:r>
              <a:rPr lang="en-GB" altLang="cs-CZ" sz="2400" dirty="0"/>
              <a:t> </a:t>
            </a:r>
            <a:r>
              <a:rPr lang="en-GB" altLang="cs-CZ" sz="2400" dirty="0" err="1">
                <a:solidFill>
                  <a:srgbClr val="FF0000"/>
                </a:solidFill>
              </a:rPr>
              <a:t>isothiokyanáty</a:t>
            </a:r>
            <a:r>
              <a:rPr lang="en-GB" altLang="cs-CZ" sz="2400" dirty="0"/>
              <a:t> </a:t>
            </a:r>
            <a:endParaRPr lang="cs-CZ" altLang="cs-CZ" sz="2400" dirty="0"/>
          </a:p>
          <a:p>
            <a:pPr marL="533400" indent="-533400"/>
            <a:r>
              <a:rPr lang="en-GB" altLang="cs-CZ" sz="2400" b="0" i="1" dirty="0" err="1"/>
              <a:t>Antinutriční</a:t>
            </a:r>
            <a:r>
              <a:rPr lang="en-GB" altLang="cs-CZ" sz="2400" b="0" i="1" dirty="0"/>
              <a:t> </a:t>
            </a:r>
            <a:r>
              <a:rPr lang="en-GB" altLang="cs-CZ" sz="2400" b="0" i="1" dirty="0" err="1"/>
              <a:t>účinky</a:t>
            </a:r>
            <a:r>
              <a:rPr lang="cs-CZ" altLang="cs-CZ" sz="2400" b="0" i="1" dirty="0"/>
              <a:t> </a:t>
            </a:r>
            <a:r>
              <a:rPr lang="en-GB" altLang="cs-CZ" sz="2400" b="0" dirty="0"/>
              <a:t>- </a:t>
            </a:r>
            <a:r>
              <a:rPr lang="cs-CZ" altLang="cs-CZ" sz="2400" b="0" dirty="0"/>
              <a:t>s</a:t>
            </a:r>
            <a:r>
              <a:rPr lang="en-GB" altLang="cs-CZ" sz="2400" b="0" dirty="0" err="1"/>
              <a:t>elektivně</a:t>
            </a:r>
            <a:r>
              <a:rPr lang="en-GB" altLang="cs-CZ" sz="2400" b="0" dirty="0"/>
              <a:t> </a:t>
            </a:r>
            <a:r>
              <a:rPr lang="en-GB" altLang="cs-CZ" sz="2400" b="0" dirty="0" err="1"/>
              <a:t>váží</a:t>
            </a:r>
            <a:r>
              <a:rPr lang="en-GB" altLang="cs-CZ" sz="2400" b="0" dirty="0"/>
              <a:t> </a:t>
            </a:r>
            <a:r>
              <a:rPr lang="en-GB" altLang="cs-CZ" sz="2400" b="0" dirty="0" err="1"/>
              <a:t>jód</a:t>
            </a:r>
            <a:r>
              <a:rPr lang="en-GB" altLang="cs-CZ" sz="2400" b="0" dirty="0"/>
              <a:t> a </a:t>
            </a:r>
            <a:r>
              <a:rPr lang="en-GB" altLang="cs-CZ" sz="2400" b="0" dirty="0" err="1"/>
              <a:t>zabraňují</a:t>
            </a:r>
            <a:r>
              <a:rPr lang="en-GB" altLang="cs-CZ" sz="2400" b="0" dirty="0"/>
              <a:t> </a:t>
            </a:r>
            <a:r>
              <a:rPr lang="en-GB" altLang="cs-CZ" sz="2400" b="0" dirty="0" err="1"/>
              <a:t>štítné</a:t>
            </a:r>
            <a:r>
              <a:rPr lang="en-GB" altLang="cs-CZ" sz="2400" b="0" dirty="0"/>
              <a:t> </a:t>
            </a:r>
            <a:r>
              <a:rPr lang="en-GB" altLang="cs-CZ" sz="2400" b="0" dirty="0" err="1"/>
              <a:t>žláze</a:t>
            </a:r>
            <a:r>
              <a:rPr lang="en-GB" altLang="cs-CZ" sz="2400" b="0" dirty="0"/>
              <a:t> v </a:t>
            </a:r>
            <a:r>
              <a:rPr lang="en-GB" altLang="cs-CZ" sz="2400" b="0" dirty="0" err="1"/>
              <a:t>jeho</a:t>
            </a:r>
            <a:r>
              <a:rPr lang="en-GB" altLang="cs-CZ" sz="2400" b="0" dirty="0"/>
              <a:t> </a:t>
            </a:r>
            <a:r>
              <a:rPr lang="en-GB" altLang="cs-CZ" sz="2400" b="0" dirty="0" err="1"/>
              <a:t>příjmu</a:t>
            </a:r>
            <a:endParaRPr lang="cs-CZ" altLang="cs-CZ" sz="2400" b="0" dirty="0"/>
          </a:p>
          <a:p>
            <a:pPr marL="533400" indent="-533400"/>
            <a:r>
              <a:rPr lang="en-GB" altLang="cs-CZ" sz="2400" b="0" i="1" dirty="0" err="1"/>
              <a:t>Vlastnosti</a:t>
            </a:r>
            <a:r>
              <a:rPr lang="en-GB" altLang="cs-CZ" sz="2400" b="0" i="1" dirty="0"/>
              <a:t> </a:t>
            </a:r>
            <a:r>
              <a:rPr lang="en-GB" altLang="cs-CZ" sz="2400" b="0" i="1" dirty="0" err="1"/>
              <a:t>antimikrobiální</a:t>
            </a:r>
            <a:r>
              <a:rPr lang="en-GB" altLang="cs-CZ" sz="2400" b="0" i="1" dirty="0"/>
              <a:t>, </a:t>
            </a:r>
            <a:r>
              <a:rPr lang="en-GB" altLang="cs-CZ" sz="2400" b="0" i="1" dirty="0" err="1"/>
              <a:t>antifungicidní</a:t>
            </a:r>
            <a:r>
              <a:rPr lang="en-GB" altLang="cs-CZ" sz="2400" b="0" i="1" dirty="0"/>
              <a:t>, </a:t>
            </a:r>
            <a:r>
              <a:rPr lang="en-GB" altLang="cs-CZ" sz="2400" b="0" i="1" dirty="0" err="1"/>
              <a:t>antibakteriální</a:t>
            </a:r>
            <a:r>
              <a:rPr lang="en-GB" altLang="cs-CZ" sz="2400" b="0" i="1" dirty="0"/>
              <a:t> a </a:t>
            </a:r>
            <a:r>
              <a:rPr lang="en-GB" altLang="cs-CZ" sz="2400" b="0" i="1" dirty="0" err="1"/>
              <a:t>thyroidní</a:t>
            </a:r>
            <a:r>
              <a:rPr lang="en-GB" altLang="cs-CZ" sz="2400" b="0" dirty="0"/>
              <a:t>, </a:t>
            </a:r>
            <a:r>
              <a:rPr lang="en-GB" altLang="cs-CZ" sz="2400" b="0" dirty="0" err="1"/>
              <a:t>tvoří</a:t>
            </a:r>
            <a:r>
              <a:rPr lang="en-GB" altLang="cs-CZ" sz="2400" b="0" dirty="0"/>
              <a:t> </a:t>
            </a:r>
            <a:r>
              <a:rPr lang="en-GB" altLang="cs-CZ" sz="2400" b="0" i="1" dirty="0" err="1"/>
              <a:t>přirozenou</a:t>
            </a:r>
            <a:r>
              <a:rPr lang="en-GB" altLang="cs-CZ" sz="2400" b="0" i="1" dirty="0"/>
              <a:t> </a:t>
            </a:r>
            <a:r>
              <a:rPr lang="en-GB" altLang="cs-CZ" sz="2400" b="0" i="1" dirty="0" err="1"/>
              <a:t>ochranu</a:t>
            </a:r>
            <a:r>
              <a:rPr lang="en-GB" altLang="cs-CZ" sz="2400" b="0" i="1" dirty="0"/>
              <a:t> </a:t>
            </a:r>
            <a:r>
              <a:rPr lang="en-GB" altLang="cs-CZ" sz="2400" b="0" i="1" dirty="0" err="1"/>
              <a:t>vlastní</a:t>
            </a:r>
            <a:r>
              <a:rPr lang="en-GB" altLang="cs-CZ" sz="2400" b="0" i="1" dirty="0"/>
              <a:t> </a:t>
            </a:r>
            <a:r>
              <a:rPr lang="en-GB" altLang="cs-CZ" sz="2400" b="0" i="1" dirty="0" err="1"/>
              <a:t>rostliny</a:t>
            </a:r>
            <a:endParaRPr lang="cs-CZ" altLang="cs-CZ" sz="2400" b="0" i="1" dirty="0"/>
          </a:p>
          <a:p>
            <a:pPr marL="533400" indent="-533400"/>
            <a:r>
              <a:rPr lang="cs-CZ" altLang="cs-CZ" sz="2400" b="0" i="1" dirty="0" err="1"/>
              <a:t>Biofumiganty</a:t>
            </a:r>
            <a:r>
              <a:rPr lang="cs-CZ" altLang="cs-CZ" sz="2400" b="0" dirty="0"/>
              <a:t> </a:t>
            </a:r>
          </a:p>
        </p:txBody>
      </p:sp>
      <p:pic>
        <p:nvPicPr>
          <p:cNvPr id="8196" name="Picture 2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904745" y="4585854"/>
            <a:ext cx="3239255" cy="2008910"/>
          </a:xfr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Rozdělení do skupin</a:t>
            </a:r>
            <a:endParaRPr lang="en-GB" altLang="cs-CZ">
              <a:solidFill>
                <a:srgbClr val="FF00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kumimoji="0" lang="cs-CZ" altLang="cs-CZ" sz="2800" dirty="0">
                <a:solidFill>
                  <a:srgbClr val="FF0000"/>
                </a:solidFill>
              </a:rPr>
              <a:t>2 - </a:t>
            </a:r>
            <a:r>
              <a:rPr kumimoji="0" lang="cs-CZ" altLang="cs-CZ" sz="2800" dirty="0" err="1">
                <a:solidFill>
                  <a:srgbClr val="FF0000"/>
                </a:solidFill>
              </a:rPr>
              <a:t>Glukosinoláty</a:t>
            </a:r>
            <a:r>
              <a:rPr kumimoji="0" lang="cs-CZ" altLang="cs-CZ" sz="2800" dirty="0">
                <a:solidFill>
                  <a:srgbClr val="FF0000"/>
                </a:solidFill>
              </a:rPr>
              <a:t> obsahující na alkylovém nebo </a:t>
            </a:r>
            <a:r>
              <a:rPr kumimoji="0" lang="cs-CZ" altLang="cs-CZ" sz="2800" dirty="0" err="1">
                <a:solidFill>
                  <a:srgbClr val="FF0000"/>
                </a:solidFill>
              </a:rPr>
              <a:t>alkenylovém</a:t>
            </a:r>
            <a:r>
              <a:rPr kumimoji="0" lang="cs-CZ" altLang="cs-CZ" sz="2800" dirty="0">
                <a:solidFill>
                  <a:srgbClr val="FF0000"/>
                </a:solidFill>
              </a:rPr>
              <a:t> řetězci </a:t>
            </a:r>
            <a:r>
              <a:rPr kumimoji="0" lang="cs-CZ" altLang="cs-CZ" sz="2800" dirty="0" err="1">
                <a:solidFill>
                  <a:srgbClr val="FF0000"/>
                </a:solidFill>
              </a:rPr>
              <a:t>hydroxyskupinu</a:t>
            </a:r>
            <a:endParaRPr kumimoji="0" lang="cs-CZ" altLang="cs-CZ" sz="2800" dirty="0">
              <a:solidFill>
                <a:srgbClr val="FF0000"/>
              </a:solidFill>
            </a:endParaRPr>
          </a:p>
          <a:p>
            <a:pPr marL="533400" indent="-533400"/>
            <a:r>
              <a:rPr lang="cs-CZ" altLang="cs-CZ" sz="2000" dirty="0" err="1">
                <a:solidFill>
                  <a:srgbClr val="008000"/>
                </a:solidFill>
              </a:rPr>
              <a:t>hydroxy</a:t>
            </a:r>
            <a:r>
              <a:rPr lang="cs-CZ" altLang="cs-CZ" sz="2000" dirty="0">
                <a:solidFill>
                  <a:srgbClr val="008000"/>
                </a:solidFill>
              </a:rPr>
              <a:t>-</a:t>
            </a:r>
            <a:r>
              <a:rPr lang="en-GB" altLang="cs-CZ" sz="2000" dirty="0" err="1">
                <a:solidFill>
                  <a:srgbClr val="008000"/>
                </a:solidFill>
              </a:rPr>
              <a:t>glukosinoláty</a:t>
            </a:r>
            <a:r>
              <a:rPr lang="en-GB" altLang="cs-CZ" sz="2000" dirty="0"/>
              <a:t>, </a:t>
            </a:r>
            <a:r>
              <a:rPr lang="en-GB" altLang="cs-CZ" sz="2000" dirty="0" err="1"/>
              <a:t>jejichž</a:t>
            </a:r>
            <a:r>
              <a:rPr lang="en-GB" altLang="cs-CZ" sz="2000" dirty="0"/>
              <a:t> </a:t>
            </a:r>
            <a:r>
              <a:rPr lang="en-GB" altLang="cs-CZ" sz="2000" dirty="0" err="1"/>
              <a:t>rozkladné</a:t>
            </a:r>
            <a:r>
              <a:rPr lang="en-GB" altLang="cs-CZ" sz="2000" dirty="0"/>
              <a:t> </a:t>
            </a:r>
            <a:r>
              <a:rPr lang="en-GB" altLang="cs-CZ" sz="2000" dirty="0" err="1"/>
              <a:t>produkty</a:t>
            </a:r>
            <a:r>
              <a:rPr lang="en-GB" altLang="cs-CZ" sz="2000" dirty="0"/>
              <a:t> </a:t>
            </a:r>
            <a:r>
              <a:rPr lang="en-GB" altLang="cs-CZ" sz="2000" dirty="0" err="1"/>
              <a:t>isothiokyanáty</a:t>
            </a:r>
            <a:r>
              <a:rPr lang="en-GB" altLang="cs-CZ" sz="2000" dirty="0"/>
              <a:t> </a:t>
            </a:r>
            <a:r>
              <a:rPr lang="en-GB" altLang="cs-CZ" sz="2000" dirty="0" err="1"/>
              <a:t>nejsou</a:t>
            </a:r>
            <a:r>
              <a:rPr lang="en-GB" altLang="cs-CZ" sz="2000" dirty="0"/>
              <a:t> </a:t>
            </a:r>
            <a:r>
              <a:rPr lang="en-GB" altLang="cs-CZ" sz="2000" dirty="0" err="1"/>
              <a:t>stabilní</a:t>
            </a:r>
            <a:r>
              <a:rPr lang="en-GB" altLang="cs-CZ" sz="2000" dirty="0"/>
              <a:t> a </a:t>
            </a:r>
            <a:r>
              <a:rPr lang="en-GB" altLang="cs-CZ" sz="2000" dirty="0" err="1"/>
              <a:t>cyklizují</a:t>
            </a:r>
            <a:r>
              <a:rPr lang="en-GB" altLang="cs-CZ" sz="2000" dirty="0"/>
              <a:t> za </a:t>
            </a:r>
            <a:r>
              <a:rPr lang="en-GB" altLang="cs-CZ" sz="2000" dirty="0" err="1"/>
              <a:t>vzniku</a:t>
            </a:r>
            <a:r>
              <a:rPr lang="en-GB" altLang="cs-CZ" sz="2000" dirty="0"/>
              <a:t> </a:t>
            </a:r>
            <a:r>
              <a:rPr lang="en-GB" altLang="cs-CZ" sz="2000" dirty="0" err="1">
                <a:solidFill>
                  <a:srgbClr val="FF0000"/>
                </a:solidFill>
              </a:rPr>
              <a:t>substituovaného</a:t>
            </a:r>
            <a:r>
              <a:rPr lang="en-GB" altLang="cs-CZ" sz="2000" dirty="0">
                <a:solidFill>
                  <a:srgbClr val="FF0000"/>
                </a:solidFill>
              </a:rPr>
              <a:t> 2 </a:t>
            </a:r>
            <a:r>
              <a:rPr lang="en-GB" altLang="cs-CZ" sz="2000" dirty="0" err="1">
                <a:solidFill>
                  <a:srgbClr val="FF0000"/>
                </a:solidFill>
              </a:rPr>
              <a:t>oxazolidinthionu</a:t>
            </a:r>
            <a:r>
              <a:rPr lang="en-GB" altLang="cs-CZ" sz="2000" dirty="0"/>
              <a:t> </a:t>
            </a:r>
            <a:r>
              <a:rPr lang="cs-CZ" altLang="cs-CZ" sz="2000" dirty="0"/>
              <a:t> - </a:t>
            </a:r>
            <a:r>
              <a:rPr lang="cs-CZ" altLang="cs-CZ" sz="2000" dirty="0">
                <a:solidFill>
                  <a:srgbClr val="FF0000"/>
                </a:solidFill>
              </a:rPr>
              <a:t>OXAZOLIDINU   </a:t>
            </a:r>
            <a:r>
              <a:rPr lang="cs-CZ" altLang="cs-CZ" sz="2000" dirty="0"/>
              <a:t> </a:t>
            </a:r>
            <a:r>
              <a:rPr lang="en-GB" altLang="cs-CZ" sz="2000" dirty="0"/>
              <a:t>( </a:t>
            </a:r>
            <a:r>
              <a:rPr lang="en-GB" altLang="cs-CZ" sz="2000" dirty="0" err="1"/>
              <a:t>goitrinu</a:t>
            </a:r>
            <a:r>
              <a:rPr lang="en-GB" altLang="cs-CZ" sz="2000" dirty="0"/>
              <a:t> VTO</a:t>
            </a:r>
            <a:r>
              <a:rPr lang="cs-CZ" altLang="cs-CZ" sz="2000" dirty="0"/>
              <a:t>) – </a:t>
            </a:r>
            <a:r>
              <a:rPr lang="cs-CZ" altLang="cs-CZ" sz="2000" dirty="0" err="1"/>
              <a:t>antinutriční</a:t>
            </a:r>
            <a:r>
              <a:rPr lang="cs-CZ" altLang="cs-CZ" sz="2000" dirty="0"/>
              <a:t> účinky - </a:t>
            </a:r>
            <a:r>
              <a:rPr lang="en-GB" altLang="cs-CZ" sz="2000" dirty="0" err="1"/>
              <a:t>silně</a:t>
            </a:r>
            <a:r>
              <a:rPr lang="en-GB" altLang="cs-CZ" sz="2000" dirty="0"/>
              <a:t> </a:t>
            </a:r>
            <a:r>
              <a:rPr lang="en-GB" altLang="cs-CZ" sz="2000" dirty="0" err="1"/>
              <a:t>strumigenní</a:t>
            </a:r>
            <a:endParaRPr lang="cs-CZ" altLang="cs-CZ" sz="2000" dirty="0"/>
          </a:p>
        </p:txBody>
      </p:sp>
      <p:pic>
        <p:nvPicPr>
          <p:cNvPr id="9220" name="Picture 5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527964" y="3615887"/>
            <a:ext cx="3616036" cy="2910326"/>
          </a:xfr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Rozdělení do skupin</a:t>
            </a:r>
            <a:endParaRPr lang="en-GB" altLang="cs-CZ">
              <a:solidFill>
                <a:srgbClr val="FF00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kumimoji="0" lang="cs-CZ" altLang="cs-CZ" dirty="0">
                <a:solidFill>
                  <a:srgbClr val="FF0000"/>
                </a:solidFill>
              </a:rPr>
              <a:t>3- </a:t>
            </a:r>
            <a:r>
              <a:rPr kumimoji="0" lang="cs-CZ" altLang="cs-CZ" dirty="0" err="1">
                <a:solidFill>
                  <a:srgbClr val="FF0000"/>
                </a:solidFill>
              </a:rPr>
              <a:t>Glukosinoláty</a:t>
            </a:r>
            <a:r>
              <a:rPr kumimoji="0" lang="cs-CZ" altLang="cs-CZ" dirty="0">
                <a:solidFill>
                  <a:srgbClr val="FF0000"/>
                </a:solidFill>
              </a:rPr>
              <a:t> s indolovou skupinou </a:t>
            </a:r>
            <a:r>
              <a:rPr kumimoji="0" lang="cs-CZ" altLang="cs-CZ" sz="2000" b="0" dirty="0"/>
              <a:t>(méně zastoupeny)</a:t>
            </a:r>
          </a:p>
          <a:p>
            <a:r>
              <a:rPr lang="cs-CZ" altLang="cs-CZ" sz="2000" dirty="0" err="1">
                <a:solidFill>
                  <a:srgbClr val="008000"/>
                </a:solidFill>
              </a:rPr>
              <a:t>glukosinoláty</a:t>
            </a:r>
            <a:r>
              <a:rPr lang="cs-CZ" altLang="cs-CZ" sz="2000" dirty="0">
                <a:solidFill>
                  <a:srgbClr val="008000"/>
                </a:solidFill>
              </a:rPr>
              <a:t> obsahující indolovou skupinu</a:t>
            </a:r>
            <a:r>
              <a:rPr lang="cs-CZ" altLang="cs-CZ" sz="2000" dirty="0"/>
              <a:t> </a:t>
            </a:r>
            <a:r>
              <a:rPr lang="cs-CZ" altLang="cs-CZ" sz="2000" dirty="0">
                <a:solidFill>
                  <a:srgbClr val="008000"/>
                </a:solidFill>
              </a:rPr>
              <a:t>nebo benzenové jádro</a:t>
            </a:r>
            <a:r>
              <a:rPr lang="cs-CZ" altLang="cs-CZ" sz="2000" dirty="0"/>
              <a:t> (</a:t>
            </a:r>
            <a:r>
              <a:rPr lang="cs-CZ" altLang="cs-CZ" sz="2000" dirty="0" err="1"/>
              <a:t>Sinalbin</a:t>
            </a:r>
            <a:r>
              <a:rPr lang="cs-CZ" altLang="cs-CZ" sz="2000" dirty="0"/>
              <a:t>) hydrolýzou tvoří </a:t>
            </a:r>
            <a:r>
              <a:rPr lang="cs-CZ" altLang="cs-CZ" sz="2000" dirty="0" err="1">
                <a:solidFill>
                  <a:srgbClr val="FF0000"/>
                </a:solidFill>
              </a:rPr>
              <a:t>thiokyanáty</a:t>
            </a:r>
            <a:endParaRPr lang="cs-CZ" altLang="cs-CZ" sz="2000" dirty="0">
              <a:solidFill>
                <a:srgbClr val="FF0000"/>
              </a:solidFill>
            </a:endParaRPr>
          </a:p>
          <a:p>
            <a:r>
              <a:rPr lang="cs-CZ" altLang="cs-CZ" sz="2000" dirty="0" err="1"/>
              <a:t>Antikarcinogenní</a:t>
            </a:r>
            <a:r>
              <a:rPr lang="cs-CZ" altLang="cs-CZ" sz="2000" dirty="0"/>
              <a:t> vlastnosti, plní funkci aktivní obrany</a:t>
            </a:r>
          </a:p>
          <a:p>
            <a:endParaRPr lang="cs-CZ" altLang="cs-CZ" sz="2000" dirty="0"/>
          </a:p>
          <a:p>
            <a:endParaRPr lang="cs-CZ" altLang="cs-CZ" sz="2000" dirty="0"/>
          </a:p>
          <a:p>
            <a:pPr>
              <a:buFont typeface="Wingdings" pitchFamily="2" charset="2"/>
              <a:buNone/>
            </a:pPr>
            <a:r>
              <a:rPr lang="cs-CZ" altLang="cs-CZ" sz="2000" dirty="0"/>
              <a:t>                                     </a:t>
            </a:r>
            <a:r>
              <a:rPr lang="cs-CZ" altLang="cs-CZ" sz="3600" dirty="0"/>
              <a:t>R-S-CN</a:t>
            </a:r>
          </a:p>
        </p:txBody>
      </p:sp>
      <p:sp>
        <p:nvSpPr>
          <p:cNvPr id="2" name="Obdélník 1"/>
          <p:cNvSpPr/>
          <p:nvPr/>
        </p:nvSpPr>
        <p:spPr>
          <a:xfrm>
            <a:off x="517585" y="4829211"/>
            <a:ext cx="838186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cs-CZ" altLang="cs-CZ" sz="2800" dirty="0"/>
              <a:t>Dále pak:</a:t>
            </a:r>
          </a:p>
          <a:p>
            <a:pPr>
              <a:buFont typeface="Wingdings" pitchFamily="2" charset="2"/>
              <a:buNone/>
            </a:pPr>
            <a:r>
              <a:rPr lang="cs-CZ" altLang="cs-CZ" sz="2000" dirty="0">
                <a:solidFill>
                  <a:srgbClr val="FF0000"/>
                </a:solidFill>
              </a:rPr>
              <a:t>Sirné</a:t>
            </a:r>
            <a:r>
              <a:rPr lang="cs-CZ" altLang="cs-CZ" sz="2000" dirty="0"/>
              <a:t> – obsahující v postranním řetězci </a:t>
            </a:r>
            <a:r>
              <a:rPr lang="cs-CZ" altLang="cs-CZ" sz="2000" dirty="0" err="1"/>
              <a:t>methyl-thioskupinu</a:t>
            </a:r>
            <a:endParaRPr lang="cs-CZ" altLang="cs-CZ" sz="2000" dirty="0"/>
          </a:p>
          <a:p>
            <a:pPr>
              <a:buFont typeface="Wingdings" pitchFamily="2" charset="2"/>
              <a:buNone/>
            </a:pPr>
            <a:r>
              <a:rPr lang="cs-CZ" altLang="cs-CZ" sz="2000" dirty="0">
                <a:solidFill>
                  <a:srgbClr val="FF0000"/>
                </a:solidFill>
              </a:rPr>
              <a:t>Aromatické </a:t>
            </a:r>
            <a:r>
              <a:rPr lang="cs-CZ" altLang="cs-CZ" sz="2000" dirty="0"/>
              <a:t>– s nesubstituovaným nebo substituovaným benzenovým jádrem</a:t>
            </a:r>
          </a:p>
          <a:p>
            <a:pPr>
              <a:buFont typeface="Wingdings" pitchFamily="2" charset="2"/>
              <a:buNone/>
            </a:pPr>
            <a:endParaRPr lang="en-GB" altLang="cs-CZ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5946</TotalTime>
  <Words>2522</Words>
  <Application>Microsoft Office PowerPoint</Application>
  <PresentationFormat>Předvádění na obrazovce (4:3)</PresentationFormat>
  <Paragraphs>316</Paragraphs>
  <Slides>44</Slides>
  <Notes>41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53" baseType="lpstr">
      <vt:lpstr>Arial</vt:lpstr>
      <vt:lpstr>Arial Black</vt:lpstr>
      <vt:lpstr>Calibri</vt:lpstr>
      <vt:lpstr>Calibri Light</vt:lpstr>
      <vt:lpstr>Comic Sans MS</vt:lpstr>
      <vt:lpstr>Symbol</vt:lpstr>
      <vt:lpstr>Wingdings</vt:lpstr>
      <vt:lpstr>Motiv Office</vt:lpstr>
      <vt:lpstr>Obrázek</vt:lpstr>
      <vt:lpstr>Prezentace aplikace PowerPoint</vt:lpstr>
      <vt:lpstr>Glukosinoláty a produkty jejich rozkladu</vt:lpstr>
      <vt:lpstr>Glukosinoláty: sekundární metabolity rostlin</vt:lpstr>
      <vt:lpstr>Glukosinoláty</vt:lpstr>
      <vt:lpstr>Nejznámnější - příklady</vt:lpstr>
      <vt:lpstr>Prezentace aplikace PowerPoint</vt:lpstr>
      <vt:lpstr>Rozdělení do skupin  podle struktury postranního řetězce</vt:lpstr>
      <vt:lpstr>Rozdělení do skupin</vt:lpstr>
      <vt:lpstr>Rozdělení do skupin</vt:lpstr>
      <vt:lpstr>Rozklad </vt:lpstr>
      <vt:lpstr>Rozklad</vt:lpstr>
      <vt:lpstr>Myrosinasa</vt:lpstr>
      <vt:lpstr>Prezentace aplikace PowerPoint</vt:lpstr>
      <vt:lpstr>Prezentace aplikace PowerPoint</vt:lpstr>
      <vt:lpstr>Prezentace aplikace PowerPoint</vt:lpstr>
      <vt:lpstr>Syntéza</vt:lpstr>
      <vt:lpstr>Syntéza glukosinolátu glukokonnigrinu  </vt:lpstr>
      <vt:lpstr>Hlavní prospěšné produkty – produkty degradace glukosinolátů</vt:lpstr>
      <vt:lpstr>Allyisothiokyanát AITK</vt:lpstr>
      <vt:lpstr>Sulforafan (4-methylsulfinylisothiokyanát)</vt:lpstr>
      <vt:lpstr>Indoly</vt:lpstr>
      <vt:lpstr>Prezentace aplikace PowerPoint</vt:lpstr>
      <vt:lpstr>Výskyt</vt:lpstr>
      <vt:lpstr>Brukvovité (Brassicaceae)</vt:lpstr>
      <vt:lpstr>Brukvovité (Brassicaceae)</vt:lpstr>
      <vt:lpstr>Prezentace aplikace PowerPoint</vt:lpstr>
      <vt:lpstr>0bsah glukosinolátů v zelenině rodu Brassica </vt:lpstr>
      <vt:lpstr>Obsah glukosinolátů v zelenině (mg/kg jedlého podílu) </vt:lpstr>
      <vt:lpstr>Účinky glukosinolátů </vt:lpstr>
      <vt:lpstr>Klinické studie </vt:lpstr>
      <vt:lpstr>Studie – otázky o glukosinolátech</vt:lpstr>
      <vt:lpstr>Studie – otázky o glukosinolátech</vt:lpstr>
      <vt:lpstr>Zdravotní prospěch zeleniny z čeledi brukvovitých</vt:lpstr>
      <vt:lpstr>Prezentace aplikace PowerPoint</vt:lpstr>
      <vt:lpstr>Souhrnně platí</vt:lpstr>
      <vt:lpstr>Prezentace aplikace PowerPoint</vt:lpstr>
      <vt:lpstr>Glukosinoláty z brukvovitých udržují mozek v dobré kondici</vt:lpstr>
      <vt:lpstr>Odhad příjmu glukosinolátů</vt:lpstr>
      <vt:lpstr>Úbytek obsahu glukosinolátů</vt:lpstr>
      <vt:lpstr>Úbytek obsahu glukosinolátů</vt:lpstr>
      <vt:lpstr>Negativní účinky</vt:lpstr>
      <vt:lpstr>Glukosinoláty a zdraví - shrnutí</vt:lpstr>
      <vt:lpstr>Intocel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Pulkrabova Jana</dc:creator>
  <cp:lastModifiedBy>Schulzova Vera</cp:lastModifiedBy>
  <cp:revision>35</cp:revision>
  <dcterms:created xsi:type="dcterms:W3CDTF">2014-09-16T12:28:36Z</dcterms:created>
  <dcterms:modified xsi:type="dcterms:W3CDTF">2022-10-24T06:15:50Z</dcterms:modified>
</cp:coreProperties>
</file>