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57"/>
  </p:handoutMasterIdLst>
  <p:sldIdLst>
    <p:sldId id="381" r:id="rId5"/>
    <p:sldId id="259" r:id="rId6"/>
    <p:sldId id="263" r:id="rId7"/>
    <p:sldId id="265" r:id="rId8"/>
    <p:sldId id="264" r:id="rId9"/>
    <p:sldId id="269" r:id="rId10"/>
    <p:sldId id="266" r:id="rId11"/>
    <p:sldId id="267" r:id="rId12"/>
    <p:sldId id="270" r:id="rId13"/>
    <p:sldId id="271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7" r:id="rId26"/>
    <p:sldId id="288" r:id="rId27"/>
    <p:sldId id="289" r:id="rId28"/>
    <p:sldId id="333" r:id="rId29"/>
    <p:sldId id="290" r:id="rId30"/>
    <p:sldId id="291" r:id="rId31"/>
    <p:sldId id="293" r:id="rId32"/>
    <p:sldId id="294" r:id="rId33"/>
    <p:sldId id="295" r:id="rId34"/>
    <p:sldId id="296" r:id="rId35"/>
    <p:sldId id="297" r:id="rId36"/>
    <p:sldId id="300" r:id="rId37"/>
    <p:sldId id="301" r:id="rId38"/>
    <p:sldId id="303" r:id="rId39"/>
    <p:sldId id="304" r:id="rId40"/>
    <p:sldId id="306" r:id="rId41"/>
    <p:sldId id="307" r:id="rId42"/>
    <p:sldId id="309" r:id="rId43"/>
    <p:sldId id="313" r:id="rId44"/>
    <p:sldId id="315" r:id="rId45"/>
    <p:sldId id="317" r:id="rId46"/>
    <p:sldId id="319" r:id="rId47"/>
    <p:sldId id="311" r:id="rId48"/>
    <p:sldId id="320" r:id="rId49"/>
    <p:sldId id="322" r:id="rId50"/>
    <p:sldId id="323" r:id="rId51"/>
    <p:sldId id="324" r:id="rId52"/>
    <p:sldId id="326" r:id="rId53"/>
    <p:sldId id="334" r:id="rId54"/>
    <p:sldId id="329" r:id="rId55"/>
    <p:sldId id="332" r:id="rId56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5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zova Vera" userId="b7a6dc47-7875-4e7f-aa39-02d9b4da389e" providerId="ADAL" clId="{458F1A69-1DE2-488D-AED7-A381EB3784DB}"/>
    <pc:docChg chg="undo custSel modSld sldOrd">
      <pc:chgData name="Schulzova Vera" userId="b7a6dc47-7875-4e7f-aa39-02d9b4da389e" providerId="ADAL" clId="{458F1A69-1DE2-488D-AED7-A381EB3784DB}" dt="2022-11-13T22:43:42.859" v="113" actId="6549"/>
      <pc:docMkLst>
        <pc:docMk/>
      </pc:docMkLst>
      <pc:sldChg chg="modSp mod">
        <pc:chgData name="Schulzova Vera" userId="b7a6dc47-7875-4e7f-aa39-02d9b4da389e" providerId="ADAL" clId="{458F1A69-1DE2-488D-AED7-A381EB3784DB}" dt="2022-11-13T22:29:26.762" v="36" actId="6549"/>
        <pc:sldMkLst>
          <pc:docMk/>
          <pc:sldMk cId="0" sldId="289"/>
        </pc:sldMkLst>
        <pc:spChg chg="mod">
          <ac:chgData name="Schulzova Vera" userId="b7a6dc47-7875-4e7f-aa39-02d9b4da389e" providerId="ADAL" clId="{458F1A69-1DE2-488D-AED7-A381EB3784DB}" dt="2022-11-13T22:29:26.762" v="36" actId="6549"/>
          <ac:spMkLst>
            <pc:docMk/>
            <pc:sldMk cId="0" sldId="289"/>
            <ac:spMk id="30723" creationId="{00000000-0000-0000-0000-000000000000}"/>
          </ac:spMkLst>
        </pc:spChg>
      </pc:sldChg>
      <pc:sldChg chg="modSp mod">
        <pc:chgData name="Schulzova Vera" userId="b7a6dc47-7875-4e7f-aa39-02d9b4da389e" providerId="ADAL" clId="{458F1A69-1DE2-488D-AED7-A381EB3784DB}" dt="2022-11-13T22:32:19.295" v="66" actId="14100"/>
        <pc:sldMkLst>
          <pc:docMk/>
          <pc:sldMk cId="0" sldId="291"/>
        </pc:sldMkLst>
        <pc:spChg chg="mod">
          <ac:chgData name="Schulzova Vera" userId="b7a6dc47-7875-4e7f-aa39-02d9b4da389e" providerId="ADAL" clId="{458F1A69-1DE2-488D-AED7-A381EB3784DB}" dt="2022-11-13T22:32:10.446" v="64" actId="20577"/>
          <ac:spMkLst>
            <pc:docMk/>
            <pc:sldMk cId="0" sldId="291"/>
            <ac:spMk id="32771" creationId="{00000000-0000-0000-0000-000000000000}"/>
          </ac:spMkLst>
        </pc:spChg>
        <pc:picChg chg="mod">
          <ac:chgData name="Schulzova Vera" userId="b7a6dc47-7875-4e7f-aa39-02d9b4da389e" providerId="ADAL" clId="{458F1A69-1DE2-488D-AED7-A381EB3784DB}" dt="2022-11-13T22:32:19.295" v="66" actId="14100"/>
          <ac:picMkLst>
            <pc:docMk/>
            <pc:sldMk cId="0" sldId="291"/>
            <ac:picMk id="4" creationId="{00000000-0000-0000-0000-000000000000}"/>
          </ac:picMkLst>
        </pc:picChg>
      </pc:sldChg>
      <pc:sldChg chg="modSp mod">
        <pc:chgData name="Schulzova Vera" userId="b7a6dc47-7875-4e7f-aa39-02d9b4da389e" providerId="ADAL" clId="{458F1A69-1DE2-488D-AED7-A381EB3784DB}" dt="2022-11-13T22:33:03.787" v="69" actId="20577"/>
        <pc:sldMkLst>
          <pc:docMk/>
          <pc:sldMk cId="0" sldId="294"/>
        </pc:sldMkLst>
        <pc:spChg chg="mod">
          <ac:chgData name="Schulzova Vera" userId="b7a6dc47-7875-4e7f-aa39-02d9b4da389e" providerId="ADAL" clId="{458F1A69-1DE2-488D-AED7-A381EB3784DB}" dt="2022-11-13T22:33:03.787" v="69" actId="20577"/>
          <ac:spMkLst>
            <pc:docMk/>
            <pc:sldMk cId="0" sldId="294"/>
            <ac:spMk id="35843" creationId="{00000000-0000-0000-0000-000000000000}"/>
          </ac:spMkLst>
        </pc:spChg>
      </pc:sldChg>
      <pc:sldChg chg="modSp mod">
        <pc:chgData name="Schulzova Vera" userId="b7a6dc47-7875-4e7f-aa39-02d9b4da389e" providerId="ADAL" clId="{458F1A69-1DE2-488D-AED7-A381EB3784DB}" dt="2022-11-13T22:37:55.413" v="89" actId="20577"/>
        <pc:sldMkLst>
          <pc:docMk/>
          <pc:sldMk cId="0" sldId="307"/>
        </pc:sldMkLst>
        <pc:spChg chg="mod">
          <ac:chgData name="Schulzova Vera" userId="b7a6dc47-7875-4e7f-aa39-02d9b4da389e" providerId="ADAL" clId="{458F1A69-1DE2-488D-AED7-A381EB3784DB}" dt="2022-11-13T22:37:55.413" v="89" actId="20577"/>
          <ac:spMkLst>
            <pc:docMk/>
            <pc:sldMk cId="0" sldId="307"/>
            <ac:spMk id="49155" creationId="{00000000-0000-0000-0000-000000000000}"/>
          </ac:spMkLst>
        </pc:spChg>
      </pc:sldChg>
      <pc:sldChg chg="ord">
        <pc:chgData name="Schulzova Vera" userId="b7a6dc47-7875-4e7f-aa39-02d9b4da389e" providerId="ADAL" clId="{458F1A69-1DE2-488D-AED7-A381EB3784DB}" dt="2022-11-13T22:41:08.703" v="91"/>
        <pc:sldMkLst>
          <pc:docMk/>
          <pc:sldMk cId="0" sldId="311"/>
        </pc:sldMkLst>
      </pc:sldChg>
      <pc:sldChg chg="modSp mod">
        <pc:chgData name="Schulzova Vera" userId="b7a6dc47-7875-4e7f-aa39-02d9b4da389e" providerId="ADAL" clId="{458F1A69-1DE2-488D-AED7-A381EB3784DB}" dt="2022-11-13T22:43:42.859" v="113" actId="6549"/>
        <pc:sldMkLst>
          <pc:docMk/>
          <pc:sldMk cId="0" sldId="329"/>
        </pc:sldMkLst>
        <pc:spChg chg="mod">
          <ac:chgData name="Schulzova Vera" userId="b7a6dc47-7875-4e7f-aa39-02d9b4da389e" providerId="ADAL" clId="{458F1A69-1DE2-488D-AED7-A381EB3784DB}" dt="2022-11-13T22:43:42.859" v="113" actId="6549"/>
          <ac:spMkLst>
            <pc:docMk/>
            <pc:sldMk cId="0" sldId="329"/>
            <ac:spMk id="71683" creationId="{00000000-0000-0000-0000-000000000000}"/>
          </ac:spMkLst>
        </pc:spChg>
      </pc:sldChg>
      <pc:sldChg chg="modSp mod">
        <pc:chgData name="Schulzova Vera" userId="b7a6dc47-7875-4e7f-aa39-02d9b4da389e" providerId="ADAL" clId="{458F1A69-1DE2-488D-AED7-A381EB3784DB}" dt="2022-11-13T22:30:56.590" v="61" actId="6549"/>
        <pc:sldMkLst>
          <pc:docMk/>
          <pc:sldMk cId="757836125" sldId="333"/>
        </pc:sldMkLst>
        <pc:spChg chg="mod">
          <ac:chgData name="Schulzova Vera" userId="b7a6dc47-7875-4e7f-aa39-02d9b4da389e" providerId="ADAL" clId="{458F1A69-1DE2-488D-AED7-A381EB3784DB}" dt="2022-11-13T22:30:56.590" v="61" actId="6549"/>
          <ac:spMkLst>
            <pc:docMk/>
            <pc:sldMk cId="757836125" sldId="333"/>
            <ac:spMk id="3" creationId="{497BE080-85ED-4E73-AD65-84D987D69F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1B76-6FEC-415B-B166-AC4166C099A5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2BFE3-8004-415B-9B64-6D7B1FABAC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56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u.cz/ehes201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rhealth.com/drug_info/nmdrugprofiles/nutsupdrugs/images/phy0293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23554" y="1779634"/>
            <a:ext cx="6640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Tento výukový materiál je autorským dílem, které je chráněno autorským právem VŠCHT Praha.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Některé části přednášky vycházejí z autorských děl třetích osob, která VŠCHT Praha užívá pro účely výuky svých studentů na základě zákonné licence.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Obsah této přednášky je určen výlučně pro výuku studentů VŠCHT Praha.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Obsah přednášky nesmí být rozmnožován, zaznamenáván, napodobován, publikován ani jinak rozšiřován bez písemného souhlasu majitele autorských práv.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dirty="0">
                <a:latin typeface="+mn-lt"/>
                <a:ea typeface="Calibri" panose="020F0502020204030204" pitchFamily="34" charset="0"/>
              </a:rPr>
              <a:t>Autorské právo neporušuje ten student VŠCHT Praha, který výlučně pro svou osobní potřebu zhotoví záznam či napodobeninu díla nebo užije dílo jiným způsobem, který dle zákona autorské právo neporušuje.</a:t>
            </a:r>
          </a:p>
          <a:p>
            <a:pPr algn="ctr">
              <a:spcAft>
                <a:spcPts val="0"/>
              </a:spcAft>
            </a:pPr>
            <a:r>
              <a:rPr lang="cs-CZ" sz="1400" b="1" dirty="0">
                <a:latin typeface="+mn-lt"/>
                <a:ea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1400" b="1" dirty="0">
                <a:solidFill>
                  <a:srgbClr val="FF3300"/>
                </a:solidFill>
                <a:latin typeface="+mn-lt"/>
                <a:ea typeface="Calibri" panose="020F0502020204030204" pitchFamily="34" charset="0"/>
              </a:rPr>
              <a:t>© VŠCHT Praha 2022</a:t>
            </a:r>
            <a:endParaRPr lang="cs-CZ" sz="1400" dirty="0">
              <a:solidFill>
                <a:srgbClr val="FF33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800" b="1"/>
              <a:t>Přirozený výskyt v potravinách</a:t>
            </a:r>
            <a:endParaRPr lang="en-US" sz="3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</a:t>
            </a:r>
            <a:r>
              <a:rPr lang="en-US" dirty="0" err="1"/>
              <a:t>řirozen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olejů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semen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řady</a:t>
            </a:r>
            <a:r>
              <a:rPr lang="en-US" dirty="0"/>
              <a:t> </a:t>
            </a:r>
            <a:r>
              <a:rPr lang="en-US" dirty="0" err="1"/>
              <a:t>rostlin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řepkový</a:t>
            </a:r>
            <a:r>
              <a:rPr lang="en-US" dirty="0"/>
              <a:t>, </a:t>
            </a:r>
            <a:r>
              <a:rPr lang="en-US" dirty="0" err="1"/>
              <a:t>kukuřičný</a:t>
            </a:r>
            <a:r>
              <a:rPr lang="en-US" dirty="0"/>
              <a:t> /</a:t>
            </a:r>
            <a:r>
              <a:rPr lang="en-US" dirty="0" err="1"/>
              <a:t>klíčkový</a:t>
            </a:r>
            <a:r>
              <a:rPr lang="en-US" dirty="0"/>
              <a:t>/, </a:t>
            </a:r>
            <a:r>
              <a:rPr lang="en-US" dirty="0" err="1"/>
              <a:t>sezamový</a:t>
            </a:r>
            <a:r>
              <a:rPr lang="en-US" dirty="0"/>
              <a:t> a </a:t>
            </a:r>
            <a:r>
              <a:rPr lang="en-US" dirty="0" err="1"/>
              <a:t>olej</a:t>
            </a:r>
            <a:r>
              <a:rPr lang="en-US" dirty="0"/>
              <a:t> z </a:t>
            </a:r>
            <a:r>
              <a:rPr lang="en-US" dirty="0" err="1"/>
              <a:t>rýžových</a:t>
            </a:r>
            <a:r>
              <a:rPr lang="en-US" dirty="0"/>
              <a:t> </a:t>
            </a:r>
            <a:r>
              <a:rPr lang="en-US" dirty="0" err="1"/>
              <a:t>otrub</a:t>
            </a:r>
            <a:r>
              <a:rPr lang="en-US" dirty="0"/>
              <a:t>)</a:t>
            </a:r>
            <a:endParaRPr lang="cs-CZ" dirty="0"/>
          </a:p>
          <a:p>
            <a:pPr eaLnBrk="1" hangingPunct="1"/>
            <a:r>
              <a:rPr lang="en-US" dirty="0" err="1"/>
              <a:t>Ovoce</a:t>
            </a:r>
            <a:r>
              <a:rPr lang="en-US" dirty="0"/>
              <a:t> a </a:t>
            </a:r>
            <a:r>
              <a:rPr lang="en-US" dirty="0" err="1"/>
              <a:t>zelenina</a:t>
            </a:r>
            <a:r>
              <a:rPr lang="en-US" dirty="0"/>
              <a:t> </a:t>
            </a:r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fytosterolů</a:t>
            </a:r>
            <a:r>
              <a:rPr lang="en-US" dirty="0"/>
              <a:t> (od 5 - do 30 mg/100 g) </a:t>
            </a:r>
            <a:endParaRPr lang="cs-CZ" dirty="0"/>
          </a:p>
          <a:p>
            <a:r>
              <a:rPr lang="en-US" dirty="0" err="1"/>
              <a:t>Fytosteroly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v </a:t>
            </a:r>
            <a:r>
              <a:rPr lang="en-US" dirty="0" err="1"/>
              <a:t>malých</a:t>
            </a:r>
            <a:r>
              <a:rPr lang="en-US" dirty="0"/>
              <a:t> </a:t>
            </a:r>
            <a:r>
              <a:rPr lang="en-US" dirty="0" err="1"/>
              <a:t>množstvích</a:t>
            </a:r>
            <a:r>
              <a:rPr lang="en-US" dirty="0"/>
              <a:t> </a:t>
            </a:r>
            <a:r>
              <a:rPr lang="en-US" dirty="0" err="1"/>
              <a:t>obsaženy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potravinách</a:t>
            </a:r>
            <a:r>
              <a:rPr lang="en-US" dirty="0"/>
              <a:t> </a:t>
            </a:r>
            <a:r>
              <a:rPr lang="en-US" dirty="0" err="1"/>
              <a:t>živočišného</a:t>
            </a:r>
            <a:r>
              <a:rPr lang="en-US" dirty="0"/>
              <a:t> </a:t>
            </a:r>
            <a:r>
              <a:rPr lang="en-US" dirty="0" err="1"/>
              <a:t>původu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. v </a:t>
            </a:r>
            <a:r>
              <a:rPr lang="en-US" dirty="0" err="1"/>
              <a:t>rybách</a:t>
            </a:r>
            <a:r>
              <a:rPr lang="en-US" dirty="0"/>
              <a:t>. </a:t>
            </a:r>
          </a:p>
          <a:p>
            <a:r>
              <a:rPr lang="en-US" dirty="0" err="1"/>
              <a:t>Kapr</a:t>
            </a:r>
            <a:r>
              <a:rPr lang="en-US" dirty="0"/>
              <a:t> </a:t>
            </a:r>
            <a:r>
              <a:rPr lang="en-US" dirty="0" err="1"/>
              <a:t>obsahuje</a:t>
            </a:r>
            <a:r>
              <a:rPr lang="en-US" dirty="0"/>
              <a:t> 0,55 g β-</a:t>
            </a:r>
            <a:r>
              <a:rPr lang="en-US" dirty="0" err="1"/>
              <a:t>sitosterolu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100 g </a:t>
            </a:r>
            <a:r>
              <a:rPr lang="en-US" dirty="0" err="1"/>
              <a:t>tuku</a:t>
            </a:r>
            <a:r>
              <a:rPr lang="en-US" dirty="0"/>
              <a:t>, u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ryb</a:t>
            </a:r>
            <a:r>
              <a:rPr lang="en-US" dirty="0"/>
              <a:t> je to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dvojnásobek</a:t>
            </a:r>
            <a:endParaRPr lang="en-US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Zdroje - hladiny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24800" cy="4637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/>
              <a:t>Bohatým zdrojem jsou např. </a:t>
            </a:r>
          </a:p>
          <a:p>
            <a:pPr eaLnBrk="1" hangingPunct="1"/>
            <a:r>
              <a:rPr lang="en-US" sz="2800"/>
              <a:t>rýžové otruby (1325 mg/100 g)</a:t>
            </a:r>
          </a:p>
          <a:p>
            <a:pPr eaLnBrk="1" hangingPunct="1"/>
            <a:r>
              <a:rPr lang="en-US" sz="2800"/>
              <a:t>kukuřičný (klíčkový) olej (900 mg/100 g)</a:t>
            </a:r>
          </a:p>
          <a:p>
            <a:pPr eaLnBrk="1" hangingPunct="1"/>
            <a:r>
              <a:rPr lang="en-US" sz="2800"/>
              <a:t>sezamové semeno (700 mg/100 g)</a:t>
            </a:r>
          </a:p>
          <a:p>
            <a:pPr eaLnBrk="1" hangingPunct="1"/>
            <a:r>
              <a:rPr lang="en-US" sz="2800"/>
              <a:t>ořechy (22-700 mg/100 g)</a:t>
            </a:r>
          </a:p>
          <a:p>
            <a:pPr eaLnBrk="1" hangingPunct="1"/>
            <a:r>
              <a:rPr lang="en-US" sz="2800"/>
              <a:t>sója (350 mg/100 g)</a:t>
            </a:r>
          </a:p>
          <a:p>
            <a:pPr eaLnBrk="1" hangingPunct="1"/>
            <a:r>
              <a:rPr lang="en-US" sz="2800"/>
              <a:t>pohanka (200 mg/100 g)</a:t>
            </a:r>
          </a:p>
          <a:p>
            <a:pPr eaLnBrk="1" hangingPunct="1"/>
            <a:r>
              <a:rPr lang="en-US" sz="2800"/>
              <a:t>obiloviny (52-110 mg/100 g)</a:t>
            </a:r>
          </a:p>
          <a:p>
            <a:pPr eaLnBrk="1" hangingPunct="1"/>
            <a:r>
              <a:rPr lang="en-US" sz="2800"/>
              <a:t>mandle (140 mg/100 g) </a:t>
            </a:r>
            <a:endParaRPr lang="cs-CZ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/>
              <a:t>Fytosteroly jsou přirozenou součástí olejů ze semen celé řady rostlin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err="1"/>
              <a:t>Druh</a:t>
            </a:r>
            <a:r>
              <a:rPr lang="en-US" b="1" dirty="0"/>
              <a:t> </a:t>
            </a:r>
            <a:r>
              <a:rPr lang="en-US" b="1" dirty="0" err="1"/>
              <a:t>oleje</a:t>
            </a:r>
            <a:r>
              <a:rPr lang="en-US" b="1" dirty="0"/>
              <a:t> </a:t>
            </a:r>
            <a:r>
              <a:rPr lang="en-US" dirty="0"/>
              <a:t>	</a:t>
            </a:r>
            <a:r>
              <a:rPr lang="en-US" b="1" dirty="0" err="1"/>
              <a:t>Obsah</a:t>
            </a:r>
            <a:r>
              <a:rPr lang="en-US" b="1" dirty="0"/>
              <a:t> </a:t>
            </a:r>
            <a:r>
              <a:rPr lang="en-US" b="1" dirty="0" err="1"/>
              <a:t>celkových</a:t>
            </a:r>
            <a:r>
              <a:rPr lang="en-US" b="1" dirty="0"/>
              <a:t> </a:t>
            </a:r>
            <a:r>
              <a:rPr lang="en-US" b="1" dirty="0" err="1"/>
              <a:t>sterolů</a:t>
            </a:r>
            <a:r>
              <a:rPr lang="en-US" b="1" dirty="0"/>
              <a:t> </a:t>
            </a:r>
            <a:endParaRPr lang="cs-CZ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/>
              <a:t>                                   </a:t>
            </a:r>
            <a:r>
              <a:rPr lang="en-US" b="1" dirty="0"/>
              <a:t>(mg/100g) </a:t>
            </a:r>
            <a:r>
              <a:rPr lang="en-US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/>
              <a:t>Řepkový</a:t>
            </a:r>
            <a:r>
              <a:rPr lang="en-US" dirty="0"/>
              <a:t> </a:t>
            </a:r>
            <a:r>
              <a:rPr lang="cs-CZ" dirty="0"/>
              <a:t>              </a:t>
            </a:r>
            <a:r>
              <a:rPr lang="en-US" dirty="0"/>
              <a:t>	</a:t>
            </a:r>
            <a:r>
              <a:rPr lang="cs-CZ" dirty="0"/>
              <a:t>     </a:t>
            </a:r>
            <a:r>
              <a:rPr lang="en-US" dirty="0"/>
              <a:t>450-780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/>
              <a:t>Slunečnicový</a:t>
            </a:r>
            <a:r>
              <a:rPr lang="en-US" dirty="0"/>
              <a:t> </a:t>
            </a:r>
            <a:r>
              <a:rPr lang="cs-CZ" dirty="0"/>
              <a:t>   </a:t>
            </a:r>
            <a:r>
              <a:rPr lang="en-US" dirty="0"/>
              <a:t>	</a:t>
            </a:r>
            <a:r>
              <a:rPr lang="cs-CZ" dirty="0"/>
              <a:t>     </a:t>
            </a:r>
            <a:r>
              <a:rPr lang="en-US" dirty="0"/>
              <a:t>240-450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/>
              <a:t>Sójový</a:t>
            </a:r>
            <a:r>
              <a:rPr lang="en-US" dirty="0"/>
              <a:t> 	</a:t>
            </a:r>
            <a:r>
              <a:rPr lang="cs-CZ" dirty="0"/>
              <a:t>                </a:t>
            </a:r>
            <a:r>
              <a:rPr lang="en-US" dirty="0"/>
              <a:t>180-410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/>
              <a:t>Palmový</a:t>
            </a:r>
            <a:r>
              <a:rPr lang="en-US" dirty="0"/>
              <a:t> 	</a:t>
            </a:r>
            <a:r>
              <a:rPr lang="cs-CZ" dirty="0"/>
              <a:t>                  </a:t>
            </a:r>
            <a:r>
              <a:rPr lang="en-US" dirty="0"/>
              <a:t>40-60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err="1"/>
              <a:t>Olivový</a:t>
            </a:r>
            <a:r>
              <a:rPr lang="en-US" dirty="0"/>
              <a:t> 	</a:t>
            </a:r>
            <a:r>
              <a:rPr lang="cs-CZ" dirty="0"/>
              <a:t>                </a:t>
            </a:r>
            <a:r>
              <a:rPr lang="en-US" dirty="0"/>
              <a:t>100-200 	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2570670" y="5373951"/>
            <a:ext cx="6443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 méně běžných olejů jsou bohaté na </a:t>
            </a:r>
            <a:r>
              <a:rPr lang="cs-CZ" sz="2000" dirty="0" err="1"/>
              <a:t>fytosteroly</a:t>
            </a:r>
            <a:r>
              <a:rPr lang="cs-CZ" sz="2000" dirty="0"/>
              <a:t> kukuřičný (</a:t>
            </a:r>
            <a:r>
              <a:rPr lang="cs-CZ" sz="2000" dirty="0" err="1"/>
              <a:t>klíčkový</a:t>
            </a:r>
            <a:r>
              <a:rPr lang="cs-CZ" sz="2000" dirty="0"/>
              <a:t>) a sezamový olej a olej z rýžových otrub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/>
              <a:t>Složení fytosterolové frakce řepkového oleje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Sterol </a:t>
            </a:r>
            <a:r>
              <a:rPr lang="en-US" dirty="0"/>
              <a:t>	</a:t>
            </a:r>
            <a:r>
              <a:rPr lang="cs-CZ" dirty="0"/>
              <a:t>  </a:t>
            </a:r>
            <a:r>
              <a:rPr lang="en-US" b="1" dirty="0" err="1"/>
              <a:t>Obsah</a:t>
            </a:r>
            <a:r>
              <a:rPr lang="en-US" b="1" dirty="0"/>
              <a:t> v % </a:t>
            </a:r>
            <a:r>
              <a:rPr lang="en-US" b="1" dirty="0" err="1"/>
              <a:t>ze</a:t>
            </a:r>
            <a:r>
              <a:rPr lang="en-US" b="1" dirty="0"/>
              <a:t> </a:t>
            </a:r>
            <a:r>
              <a:rPr lang="en-US" b="1" dirty="0" err="1"/>
              <a:t>sumy</a:t>
            </a:r>
            <a:r>
              <a:rPr lang="en-US" b="1" dirty="0"/>
              <a:t> </a:t>
            </a:r>
            <a:r>
              <a:rPr lang="en-US" b="1" dirty="0" err="1"/>
              <a:t>sterolů</a:t>
            </a:r>
            <a:r>
              <a:rPr lang="en-US" dirty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β-</a:t>
            </a:r>
            <a:r>
              <a:rPr lang="en-US" dirty="0" err="1"/>
              <a:t>Sitosterol</a:t>
            </a:r>
            <a:r>
              <a:rPr lang="en-US" dirty="0"/>
              <a:t> </a:t>
            </a:r>
            <a:r>
              <a:rPr lang="cs-CZ" dirty="0"/>
              <a:t>                      </a:t>
            </a:r>
            <a:r>
              <a:rPr lang="en-US" dirty="0"/>
              <a:t>45,1-57,9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err="1"/>
              <a:t>Kampesterol</a:t>
            </a:r>
            <a:r>
              <a:rPr lang="en-US" dirty="0"/>
              <a:t> 	</a:t>
            </a:r>
            <a:r>
              <a:rPr lang="cs-CZ" dirty="0"/>
              <a:t>          </a:t>
            </a:r>
            <a:r>
              <a:rPr lang="en-US" dirty="0"/>
              <a:t>24,7-38,6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err="1"/>
              <a:t>Brasikasterol</a:t>
            </a:r>
            <a:r>
              <a:rPr lang="en-US" dirty="0"/>
              <a:t> </a:t>
            </a:r>
            <a:r>
              <a:rPr lang="cs-CZ" dirty="0"/>
              <a:t>                     </a:t>
            </a:r>
            <a:r>
              <a:rPr lang="en-US" dirty="0"/>
              <a:t>5,</a:t>
            </a:r>
            <a:r>
              <a:rPr lang="cs-CZ" dirty="0"/>
              <a:t>0</a:t>
            </a:r>
            <a:r>
              <a:rPr lang="en-US" dirty="0"/>
              <a:t>-13,0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5-Avenasterol 	</a:t>
            </a:r>
            <a:r>
              <a:rPr lang="cs-CZ" dirty="0"/>
              <a:t>           </a:t>
            </a:r>
            <a:r>
              <a:rPr lang="en-US" dirty="0"/>
              <a:t>3,1-6,6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Cholesterol 	</a:t>
            </a:r>
            <a:r>
              <a:rPr lang="cs-CZ" dirty="0"/>
              <a:t>                       </a:t>
            </a:r>
            <a:r>
              <a:rPr lang="en-US" dirty="0"/>
              <a:t>0,5-1,3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err="1"/>
              <a:t>Stigmasterol</a:t>
            </a:r>
            <a:r>
              <a:rPr lang="en-US" dirty="0"/>
              <a:t> 	</a:t>
            </a:r>
            <a:r>
              <a:rPr lang="cs-CZ" dirty="0"/>
              <a:t>            </a:t>
            </a:r>
            <a:r>
              <a:rPr lang="en-US" dirty="0"/>
              <a:t>0,1-1,6</a:t>
            </a:r>
          </a:p>
        </p:txBody>
      </p:sp>
      <p:sp>
        <p:nvSpPr>
          <p:cNvPr id="2" name="Obdélník 1"/>
          <p:cNvSpPr/>
          <p:nvPr/>
        </p:nvSpPr>
        <p:spPr>
          <a:xfrm>
            <a:off x="1828800" y="5122986"/>
            <a:ext cx="6849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Fytosteroly</a:t>
            </a:r>
            <a:r>
              <a:rPr lang="cs-CZ" dirty="0"/>
              <a:t> řepkového oleje, s výjimkou </a:t>
            </a:r>
            <a:r>
              <a:rPr lang="cs-CZ" dirty="0" err="1"/>
              <a:t>brasikasterolu</a:t>
            </a:r>
            <a:r>
              <a:rPr lang="cs-CZ" dirty="0"/>
              <a:t>, jsou přítomny ve větších množstvích i v ostatních běžných olejích, přičemž </a:t>
            </a:r>
            <a:r>
              <a:rPr lang="el-GR" dirty="0"/>
              <a:t>β-</a:t>
            </a:r>
            <a:r>
              <a:rPr lang="cs-CZ" dirty="0"/>
              <a:t>sitosterol tvoří u všech olejů více než polovinu obsahu veškerých </a:t>
            </a:r>
            <a:r>
              <a:rPr lang="cs-CZ" dirty="0" err="1"/>
              <a:t>fytosterolů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Zdroje - rafinace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Při rafinaci se obsah fytosterolů v rostlinných olejích sníží o jednu až dvě třetiny, a proto jsou z tohoto pohledu výživově hodnotnější nerafinované tzv. </a:t>
            </a:r>
            <a:r>
              <a:rPr lang="en-US" sz="2800" b="1"/>
              <a:t>panenské oleje</a:t>
            </a:r>
            <a:endParaRPr lang="cs-CZ" sz="2800" b="1"/>
          </a:p>
          <a:p>
            <a:pPr eaLnBrk="1" hangingPunct="1"/>
            <a:r>
              <a:rPr lang="en-GB" sz="2800"/>
              <a:t>Např</a:t>
            </a:r>
            <a:r>
              <a:rPr lang="cs-CZ" sz="2800"/>
              <a:t>. </a:t>
            </a:r>
            <a:r>
              <a:rPr lang="en-GB" sz="2800"/>
              <a:t>v nativním, lisováním získaném sójovém oleji činí obsah fytosterolů kolem 500 mg ve 100 g, po rafinaci klesne na pouhých 130 mg, tedy přibližně jen na čtvrtinu původní hodnoty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800"/>
              <a:t>Příjem dietou – různé literární zdroje</a:t>
            </a:r>
            <a:endParaRPr lang="en-US" sz="3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875"/>
            <a:ext cx="79248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150-500 mg/den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</a:t>
            </a:r>
            <a:r>
              <a:rPr lang="en-US" sz="2400" dirty="0" err="1"/>
              <a:t>růměrný</a:t>
            </a:r>
            <a:r>
              <a:rPr lang="en-US" sz="2400" dirty="0"/>
              <a:t> </a:t>
            </a:r>
            <a:r>
              <a:rPr lang="en-US" sz="2400" dirty="0" err="1"/>
              <a:t>přívod</a:t>
            </a:r>
            <a:r>
              <a:rPr lang="en-US" sz="2400" dirty="0"/>
              <a:t> v </a:t>
            </a:r>
            <a:r>
              <a:rPr lang="en-US" sz="2400" dirty="0" err="1"/>
              <a:t>západních</a:t>
            </a:r>
            <a:r>
              <a:rPr lang="en-US" sz="2400" dirty="0"/>
              <a:t> </a:t>
            </a:r>
            <a:r>
              <a:rPr lang="en-US" sz="2400" dirty="0" err="1"/>
              <a:t>zemích</a:t>
            </a:r>
            <a:r>
              <a:rPr lang="en-US" sz="2400" dirty="0"/>
              <a:t> 150-300 mg/den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/>
              <a:t>Přívod</a:t>
            </a:r>
            <a:r>
              <a:rPr lang="en-US" sz="2400" b="1" u="sng" dirty="0"/>
              <a:t> </a:t>
            </a:r>
            <a:r>
              <a:rPr lang="en-US" sz="2400" b="1" u="sng" dirty="0" err="1"/>
              <a:t>fytosterolů</a:t>
            </a:r>
            <a:r>
              <a:rPr lang="en-US" sz="2400" b="1" u="sng" dirty="0"/>
              <a:t> </a:t>
            </a:r>
            <a:r>
              <a:rPr lang="en-US" sz="2400" b="1" u="sng" dirty="0" err="1"/>
              <a:t>závisí</a:t>
            </a:r>
            <a:r>
              <a:rPr lang="en-US" sz="2400" b="1" u="sng" dirty="0"/>
              <a:t> </a:t>
            </a:r>
            <a:r>
              <a:rPr lang="en-US" sz="2400" b="1" u="sng" dirty="0" err="1"/>
              <a:t>na</a:t>
            </a:r>
            <a:r>
              <a:rPr lang="en-US" sz="2400" b="1" u="sng" dirty="0"/>
              <a:t> </a:t>
            </a:r>
            <a:r>
              <a:rPr lang="en-US" sz="2400" b="1" u="sng" dirty="0" err="1"/>
              <a:t>typu</a:t>
            </a:r>
            <a:r>
              <a:rPr lang="en-US" sz="2400" b="1" u="sng" dirty="0"/>
              <a:t> </a:t>
            </a:r>
            <a:r>
              <a:rPr lang="en-US" sz="2400" b="1" u="sng" dirty="0" err="1"/>
              <a:t>diety</a:t>
            </a:r>
            <a:r>
              <a:rPr lang="cs-CZ" sz="2400" b="1" u="sng" dirty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/>
              <a:t>Angli</a:t>
            </a:r>
            <a:r>
              <a:rPr lang="cs-CZ" sz="2400" b="1" dirty="0"/>
              <a:t>e</a:t>
            </a:r>
            <a:r>
              <a:rPr lang="en-US" sz="2400" dirty="0"/>
              <a:t> 167 mg/den </a:t>
            </a:r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cs-CZ" sz="2400" dirty="0"/>
              <a:t>h</a:t>
            </a:r>
            <a:r>
              <a:rPr lang="en-US" sz="2400" dirty="0" err="1"/>
              <a:t>lavním</a:t>
            </a:r>
            <a:r>
              <a:rPr lang="en-US" sz="2400" dirty="0"/>
              <a:t> </a:t>
            </a:r>
            <a:r>
              <a:rPr lang="en-US" sz="2400" dirty="0" err="1"/>
              <a:t>zdrojem</a:t>
            </a:r>
            <a:r>
              <a:rPr lang="en-US" sz="2400" dirty="0"/>
              <a:t> </a:t>
            </a:r>
            <a:r>
              <a:rPr lang="en-US" sz="2400" dirty="0" err="1"/>
              <a:t>rostlinné</a:t>
            </a:r>
            <a:r>
              <a:rPr lang="en-US" sz="2400" dirty="0"/>
              <a:t> </a:t>
            </a:r>
            <a:r>
              <a:rPr lang="en-US" sz="2400" dirty="0" err="1"/>
              <a:t>oleje</a:t>
            </a:r>
            <a:r>
              <a:rPr lang="en-US" sz="2400" dirty="0"/>
              <a:t> a </a:t>
            </a:r>
            <a:r>
              <a:rPr lang="en-US" sz="2400" dirty="0" err="1"/>
              <a:t>chléb</a:t>
            </a:r>
            <a:endParaRPr lang="cs-CZ" sz="2400" dirty="0"/>
          </a:p>
          <a:p>
            <a:pPr eaLnBrk="1" hangingPunct="1">
              <a:lnSpc>
                <a:spcPct val="80000"/>
              </a:lnSpc>
            </a:pPr>
            <a:r>
              <a:rPr lang="cs-CZ" sz="2400" b="1" dirty="0"/>
              <a:t>F</a:t>
            </a:r>
            <a:r>
              <a:rPr lang="en-US" sz="2400" b="1" dirty="0" err="1"/>
              <a:t>insk</a:t>
            </a:r>
            <a:r>
              <a:rPr lang="cs-CZ" sz="2400" b="1" dirty="0"/>
              <a:t>o</a:t>
            </a:r>
            <a:r>
              <a:rPr lang="en-US" sz="2400" dirty="0"/>
              <a:t> 300 mg/den</a:t>
            </a:r>
            <a:r>
              <a:rPr lang="cs-CZ" sz="2400" dirty="0"/>
              <a:t> - h</a:t>
            </a:r>
            <a:r>
              <a:rPr lang="en-US" sz="2400" dirty="0" err="1"/>
              <a:t>lavním</a:t>
            </a:r>
            <a:r>
              <a:rPr lang="en-US" sz="2400" dirty="0"/>
              <a:t> </a:t>
            </a:r>
            <a:r>
              <a:rPr lang="en-US" sz="2400" dirty="0" err="1"/>
              <a:t>zdrojem</a:t>
            </a:r>
            <a:r>
              <a:rPr lang="en-US" sz="2400" dirty="0"/>
              <a:t> </a:t>
            </a:r>
            <a:r>
              <a:rPr lang="en-US" sz="2400" dirty="0" err="1"/>
              <a:t>rostlinné</a:t>
            </a:r>
            <a:r>
              <a:rPr lang="en-US" sz="2400" dirty="0"/>
              <a:t> </a:t>
            </a:r>
            <a:r>
              <a:rPr lang="en-US" sz="2400" dirty="0" err="1"/>
              <a:t>oleje</a:t>
            </a:r>
            <a:r>
              <a:rPr lang="en-US" sz="2400" dirty="0"/>
              <a:t>, </a:t>
            </a:r>
            <a:r>
              <a:rPr lang="en-US" sz="2400" dirty="0" err="1"/>
              <a:t>margaríny</a:t>
            </a:r>
            <a:r>
              <a:rPr lang="en-US" sz="2400" dirty="0"/>
              <a:t> a </a:t>
            </a:r>
            <a:r>
              <a:rPr lang="en-US" sz="2400" dirty="0" err="1"/>
              <a:t>výrobky</a:t>
            </a:r>
            <a:r>
              <a:rPr lang="en-US" sz="2400" dirty="0"/>
              <a:t> z </a:t>
            </a:r>
            <a:r>
              <a:rPr lang="en-US" sz="2400" dirty="0" err="1"/>
              <a:t>obilovin</a:t>
            </a:r>
            <a:r>
              <a:rPr lang="en-US" sz="2400" dirty="0"/>
              <a:t> (</a:t>
            </a:r>
            <a:r>
              <a:rPr lang="en-US" sz="2400" dirty="0" err="1"/>
              <a:t>žita</a:t>
            </a:r>
            <a:r>
              <a:rPr lang="en-US" sz="2400" dirty="0"/>
              <a:t>)</a:t>
            </a:r>
            <a:endParaRPr lang="cs-CZ" sz="2400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err="1"/>
              <a:t>Japonsk</a:t>
            </a:r>
            <a:r>
              <a:rPr lang="cs-CZ" sz="2400" b="1" dirty="0"/>
              <a:t>o</a:t>
            </a:r>
            <a:r>
              <a:rPr lang="en-US" sz="2400" b="1" dirty="0"/>
              <a:t> </a:t>
            </a:r>
            <a:r>
              <a:rPr lang="en-US" sz="2400" dirty="0"/>
              <a:t>373 mg/den</a:t>
            </a:r>
            <a:endParaRPr lang="cs-CZ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Specifická</a:t>
            </a:r>
            <a:r>
              <a:rPr lang="en-US" sz="2400" dirty="0"/>
              <a:t> </a:t>
            </a:r>
            <a:r>
              <a:rPr lang="en-US" sz="2400" dirty="0" err="1"/>
              <a:t>indiánská</a:t>
            </a:r>
            <a:r>
              <a:rPr lang="en-US" sz="2400" dirty="0"/>
              <a:t> </a:t>
            </a:r>
            <a:r>
              <a:rPr lang="en-US" sz="2400" dirty="0" err="1"/>
              <a:t>dieta</a:t>
            </a:r>
            <a:r>
              <a:rPr lang="en-US" sz="2400" dirty="0"/>
              <a:t> "</a:t>
            </a:r>
            <a:r>
              <a:rPr lang="en-US" sz="2400" dirty="0" err="1"/>
              <a:t>Tarahumara</a:t>
            </a:r>
            <a:r>
              <a:rPr lang="en-US" sz="2400" dirty="0"/>
              <a:t>" v </a:t>
            </a:r>
            <a:r>
              <a:rPr lang="en-US" sz="2400" b="1" dirty="0" err="1"/>
              <a:t>Mexiku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je </a:t>
            </a:r>
            <a:r>
              <a:rPr lang="en-US" sz="2400" dirty="0" err="1"/>
              <a:t>bohatá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fazole</a:t>
            </a:r>
            <a:r>
              <a:rPr lang="en-US" sz="2400" dirty="0"/>
              <a:t> a </a:t>
            </a:r>
            <a:r>
              <a:rPr lang="en-US" sz="2400" dirty="0" err="1"/>
              <a:t>kukuřici</a:t>
            </a:r>
            <a:r>
              <a:rPr lang="en-US" sz="2400" dirty="0"/>
              <a:t> </a:t>
            </a:r>
            <a:r>
              <a:rPr lang="en-US" sz="2400" dirty="0" err="1"/>
              <a:t>obsahuje</a:t>
            </a:r>
            <a:r>
              <a:rPr lang="en-US" sz="2400" dirty="0"/>
              <a:t> 400 mg </a:t>
            </a:r>
            <a:r>
              <a:rPr lang="en-US" sz="2400" dirty="0" err="1"/>
              <a:t>fytosterolů</a:t>
            </a:r>
            <a:r>
              <a:rPr lang="en-US" sz="2400" dirty="0"/>
              <a:t>/</a:t>
            </a:r>
            <a:r>
              <a:rPr lang="cs-CZ" sz="2400" dirty="0"/>
              <a:t>den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</a:t>
            </a:r>
            <a:r>
              <a:rPr lang="en-US" sz="2400" dirty="0" err="1"/>
              <a:t>řívod</a:t>
            </a:r>
            <a:r>
              <a:rPr lang="en-US" sz="2400" dirty="0"/>
              <a:t> z </a:t>
            </a:r>
            <a:r>
              <a:rPr lang="en-US" sz="2400" b="1" dirty="0" err="1"/>
              <a:t>vegetariánské</a:t>
            </a:r>
            <a:r>
              <a:rPr lang="en-US" sz="2400" b="1" dirty="0"/>
              <a:t> </a:t>
            </a:r>
            <a:r>
              <a:rPr lang="en-US" sz="2400" b="1" dirty="0" err="1"/>
              <a:t>diety</a:t>
            </a:r>
            <a:r>
              <a:rPr lang="en-US" sz="2400" dirty="0"/>
              <a:t> 500-600 mg </a:t>
            </a:r>
            <a:r>
              <a:rPr lang="en-US" sz="2400" dirty="0" err="1"/>
              <a:t>fytosterolů</a:t>
            </a:r>
            <a:r>
              <a:rPr lang="en-US" sz="2400" dirty="0"/>
              <a:t> /den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Příjem fytosterolů v ČR (</a:t>
            </a:r>
            <a:r>
              <a:rPr lang="cs-CZ" i="1"/>
              <a:t>odhad</a:t>
            </a:r>
            <a:r>
              <a:rPr lang="cs-CZ"/>
              <a:t>)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 err="1"/>
              <a:t>Potravina</a:t>
            </a:r>
            <a:r>
              <a:rPr lang="en-US" sz="2400" b="1" dirty="0"/>
              <a:t> </a:t>
            </a:r>
            <a:r>
              <a:rPr lang="cs-CZ" sz="2400" b="1" dirty="0"/>
              <a:t>            </a:t>
            </a:r>
            <a:r>
              <a:rPr lang="en-US" sz="2400" dirty="0"/>
              <a:t>	</a:t>
            </a:r>
            <a:r>
              <a:rPr lang="en-US" sz="2400" b="1" dirty="0" err="1"/>
              <a:t>Přívod</a:t>
            </a:r>
            <a:r>
              <a:rPr lang="en-US" sz="2400" b="1" dirty="0"/>
              <a:t> </a:t>
            </a:r>
            <a:r>
              <a:rPr lang="en-US" sz="2400" b="1" dirty="0" err="1"/>
              <a:t>fytosterolů</a:t>
            </a:r>
            <a:r>
              <a:rPr lang="en-US" sz="2400" b="1" dirty="0"/>
              <a:t> </a:t>
            </a:r>
            <a:r>
              <a:rPr lang="en-US" sz="2400" i="1" dirty="0"/>
              <a:t>(g/</a:t>
            </a:r>
            <a:r>
              <a:rPr lang="en-US" sz="2400" i="1" dirty="0" err="1"/>
              <a:t>rok</a:t>
            </a:r>
            <a:r>
              <a:rPr lang="en-US" sz="2400" i="1" dirty="0"/>
              <a:t>) 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Rostlinné</a:t>
            </a:r>
            <a:r>
              <a:rPr lang="en-US" sz="2400" dirty="0"/>
              <a:t> </a:t>
            </a:r>
            <a:r>
              <a:rPr lang="en-US" sz="2400" dirty="0" err="1"/>
              <a:t>tuky</a:t>
            </a:r>
            <a:r>
              <a:rPr lang="en-US" sz="2400" dirty="0"/>
              <a:t> a </a:t>
            </a:r>
            <a:r>
              <a:rPr lang="en-US" sz="2400" dirty="0" err="1"/>
              <a:t>oleje</a:t>
            </a:r>
            <a:r>
              <a:rPr lang="en-US" sz="2400" dirty="0"/>
              <a:t> </a:t>
            </a:r>
            <a:r>
              <a:rPr lang="cs-CZ" sz="2400" dirty="0"/>
              <a:t>                   </a:t>
            </a:r>
            <a:r>
              <a:rPr lang="en-US" sz="2400" dirty="0"/>
              <a:t>77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Ořechy</a:t>
            </a:r>
            <a:r>
              <a:rPr lang="en-US" sz="2400" dirty="0"/>
              <a:t>, </a:t>
            </a:r>
            <a:r>
              <a:rPr lang="en-US" sz="2400" dirty="0" err="1"/>
              <a:t>mák</a:t>
            </a:r>
            <a:r>
              <a:rPr lang="en-US" sz="2400" dirty="0"/>
              <a:t> a </a:t>
            </a:r>
            <a:r>
              <a:rPr lang="en-US" sz="2400" dirty="0" err="1"/>
              <a:t>olivy</a:t>
            </a:r>
            <a:r>
              <a:rPr lang="en-US" sz="2400" dirty="0"/>
              <a:t> 	</a:t>
            </a:r>
            <a:r>
              <a:rPr lang="cs-CZ" sz="2400" dirty="0"/>
              <a:t>                    </a:t>
            </a:r>
            <a:r>
              <a:rPr lang="en-US" sz="2400" dirty="0"/>
              <a:t>1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Obiloviny</a:t>
            </a:r>
            <a:r>
              <a:rPr lang="en-US" sz="2400" dirty="0"/>
              <a:t>, </a:t>
            </a:r>
            <a:r>
              <a:rPr lang="en-US" sz="2400" dirty="0" err="1"/>
              <a:t>luštěniny</a:t>
            </a:r>
            <a:r>
              <a:rPr lang="en-US" sz="2400" dirty="0"/>
              <a:t> </a:t>
            </a:r>
            <a:r>
              <a:rPr lang="cs-CZ" sz="2400" dirty="0"/>
              <a:t>                        </a:t>
            </a:r>
            <a:r>
              <a:rPr lang="en-US" sz="2400" dirty="0"/>
              <a:t>3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Ovoce</a:t>
            </a:r>
            <a:r>
              <a:rPr lang="en-US" sz="2400" dirty="0"/>
              <a:t>, </a:t>
            </a:r>
            <a:r>
              <a:rPr lang="en-US" sz="2400" dirty="0" err="1"/>
              <a:t>zelenina</a:t>
            </a:r>
            <a:r>
              <a:rPr lang="en-US" sz="2400" dirty="0"/>
              <a:t> </a:t>
            </a:r>
            <a:r>
              <a:rPr lang="cs-CZ" sz="2400" dirty="0"/>
              <a:t>                               </a:t>
            </a:r>
            <a:r>
              <a:rPr lang="en-US" sz="2400" dirty="0"/>
              <a:t>3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Ostatní</a:t>
            </a:r>
            <a:r>
              <a:rPr lang="en-US" sz="2400" dirty="0"/>
              <a:t> </a:t>
            </a:r>
            <a:r>
              <a:rPr lang="cs-CZ" sz="2400" dirty="0"/>
              <a:t>                                               </a:t>
            </a:r>
            <a:r>
              <a:rPr lang="en-US" sz="2400" dirty="0"/>
              <a:t>2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Celkem</a:t>
            </a:r>
            <a:r>
              <a:rPr lang="en-US" sz="2400" dirty="0"/>
              <a:t> </a:t>
            </a:r>
            <a:r>
              <a:rPr lang="cs-CZ" sz="2400" dirty="0"/>
              <a:t>                                            </a:t>
            </a:r>
            <a:r>
              <a:rPr lang="en-US" sz="2400" dirty="0"/>
              <a:t>86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/>
              <a:t>Průměrný</a:t>
            </a:r>
            <a:r>
              <a:rPr lang="en-US" sz="2800" dirty="0"/>
              <a:t> </a:t>
            </a:r>
            <a:r>
              <a:rPr lang="en-US" sz="2800" dirty="0" err="1"/>
              <a:t>denní</a:t>
            </a:r>
            <a:r>
              <a:rPr lang="en-US" sz="2800" dirty="0"/>
              <a:t> </a:t>
            </a:r>
            <a:r>
              <a:rPr lang="en-US" sz="2800" dirty="0" err="1"/>
              <a:t>přívod</a:t>
            </a:r>
            <a:r>
              <a:rPr lang="en-US" sz="2800" dirty="0"/>
              <a:t> </a:t>
            </a:r>
            <a:r>
              <a:rPr lang="en-US" sz="2800" dirty="0" err="1"/>
              <a:t>fytosterolů</a:t>
            </a:r>
            <a:r>
              <a:rPr lang="en-US" sz="2800" dirty="0"/>
              <a:t> je </a:t>
            </a:r>
            <a:r>
              <a:rPr lang="en-US" sz="2800" dirty="0" err="1"/>
              <a:t>odhadován</a:t>
            </a:r>
            <a:r>
              <a:rPr lang="en-US" sz="2800" dirty="0"/>
              <a:t> v ČR </a:t>
            </a:r>
            <a:r>
              <a:rPr lang="en-US" sz="2800" dirty="0" err="1"/>
              <a:t>na</a:t>
            </a:r>
            <a:r>
              <a:rPr lang="en-US" sz="2800" dirty="0"/>
              <a:t> 236 mg/den</a:t>
            </a:r>
            <a:r>
              <a:rPr lang="cs-CZ" sz="2800" dirty="0"/>
              <a:t>, u veganů až 4x více.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/>
              <a:t>Pro </a:t>
            </a:r>
            <a:r>
              <a:rPr lang="cs-CZ" sz="2800" dirty="0" err="1"/>
              <a:t>fytostanoly</a:t>
            </a:r>
            <a:r>
              <a:rPr lang="en-US" sz="2800" dirty="0"/>
              <a:t> </a:t>
            </a:r>
            <a:r>
              <a:rPr lang="cs-CZ" sz="2800" dirty="0"/>
              <a:t>25 mg denně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Příjem dietou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3725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/>
              <a:t>Průměrný</a:t>
            </a:r>
            <a:r>
              <a:rPr lang="en-GB" sz="2800" dirty="0"/>
              <a:t> </a:t>
            </a:r>
            <a:r>
              <a:rPr lang="en-GB" sz="2800" dirty="0" err="1"/>
              <a:t>denní</a:t>
            </a:r>
            <a:r>
              <a:rPr lang="en-GB" sz="2800" dirty="0"/>
              <a:t> </a:t>
            </a:r>
            <a:r>
              <a:rPr lang="en-GB" sz="2800" dirty="0" err="1"/>
              <a:t>příjem</a:t>
            </a:r>
            <a:r>
              <a:rPr lang="en-GB" sz="2800" dirty="0"/>
              <a:t> </a:t>
            </a:r>
            <a:r>
              <a:rPr lang="en-GB" sz="2800" dirty="0" err="1"/>
              <a:t>fytosterolů</a:t>
            </a:r>
            <a:r>
              <a:rPr lang="en-GB" sz="2800" dirty="0"/>
              <a:t> </a:t>
            </a:r>
            <a:r>
              <a:rPr lang="cs-CZ" sz="2800" dirty="0"/>
              <a:t>v </a:t>
            </a:r>
            <a:r>
              <a:rPr lang="en-GB" sz="2800" dirty="0" err="1"/>
              <a:t>západní</a:t>
            </a:r>
            <a:r>
              <a:rPr lang="en-GB" sz="2800" dirty="0"/>
              <a:t> </a:t>
            </a:r>
            <a:r>
              <a:rPr lang="en-GB" sz="2800" dirty="0" err="1"/>
              <a:t>Evrop</a:t>
            </a:r>
            <a:r>
              <a:rPr lang="cs-CZ" sz="2800" dirty="0"/>
              <a:t>ě</a:t>
            </a:r>
            <a:r>
              <a:rPr lang="en-GB" sz="2800" dirty="0"/>
              <a:t> (</a:t>
            </a:r>
            <a:r>
              <a:rPr lang="en-GB" sz="2800" dirty="0" err="1"/>
              <a:t>i</a:t>
            </a:r>
            <a:r>
              <a:rPr lang="en-GB" sz="2800" dirty="0"/>
              <a:t> u </a:t>
            </a:r>
            <a:r>
              <a:rPr lang="en-GB" sz="2800" dirty="0" err="1"/>
              <a:t>nás</a:t>
            </a:r>
            <a:r>
              <a:rPr lang="en-GB" sz="2800" dirty="0"/>
              <a:t>) </a:t>
            </a:r>
            <a:r>
              <a:rPr lang="en-GB" sz="2800" dirty="0" err="1"/>
              <a:t>kolem</a:t>
            </a:r>
            <a:r>
              <a:rPr lang="en-GB" sz="2800" dirty="0"/>
              <a:t> 250 mg, u </a:t>
            </a:r>
            <a:r>
              <a:rPr lang="en-GB" sz="2800" dirty="0" err="1"/>
              <a:t>fytostanolů</a:t>
            </a:r>
            <a:r>
              <a:rPr lang="en-GB" sz="2800" dirty="0"/>
              <a:t> (</a:t>
            </a:r>
            <a:r>
              <a:rPr lang="en-GB" sz="2800" dirty="0" err="1"/>
              <a:t>hlavně</a:t>
            </a:r>
            <a:r>
              <a:rPr lang="en-GB" sz="2800" dirty="0"/>
              <a:t> z </a:t>
            </a:r>
            <a:r>
              <a:rPr lang="en-GB" sz="2800" dirty="0" err="1"/>
              <a:t>cereálií</a:t>
            </a:r>
            <a:r>
              <a:rPr lang="en-GB" sz="2800" dirty="0"/>
              <a:t>) je </a:t>
            </a:r>
            <a:r>
              <a:rPr lang="en-GB" sz="2800" dirty="0" err="1"/>
              <a:t>přibližně</a:t>
            </a:r>
            <a:r>
              <a:rPr lang="en-GB" sz="2800" dirty="0"/>
              <a:t> 10x </a:t>
            </a:r>
            <a:r>
              <a:rPr lang="en-GB" sz="2800" dirty="0" err="1"/>
              <a:t>nižší</a:t>
            </a:r>
            <a:r>
              <a:rPr lang="cs-CZ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Doporučená množství podstatně vyšší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/>
              <a:t>Experimentální studie: jsou-li pravidelně každodenně přijímány </a:t>
            </a:r>
            <a:r>
              <a:rPr lang="cs-CZ" sz="2800" b="1" dirty="0"/>
              <a:t>2 g</a:t>
            </a:r>
            <a:r>
              <a:rPr lang="cs-CZ" sz="2800" dirty="0"/>
              <a:t> </a:t>
            </a:r>
            <a:r>
              <a:rPr lang="cs-CZ" sz="2800" dirty="0" err="1"/>
              <a:t>fytosterolů</a:t>
            </a:r>
            <a:r>
              <a:rPr lang="cs-CZ" sz="2800" dirty="0"/>
              <a:t> a </a:t>
            </a:r>
            <a:r>
              <a:rPr lang="cs-CZ" sz="2800" dirty="0" err="1"/>
              <a:t>fytostanolů</a:t>
            </a:r>
            <a:r>
              <a:rPr lang="cs-CZ" sz="2800" dirty="0"/>
              <a:t> – omezuje se vstřebávání cholesterolu v tenkém střevě. Tím klesá jeho koncentrace v krevním séru (zvláště rizikové formy LDL) </a:t>
            </a:r>
            <a:r>
              <a:rPr lang="cs-CZ" sz="3600" b="1" dirty="0">
                <a:solidFill>
                  <a:srgbClr val="FF0000"/>
                </a:solidFill>
                <a:cs typeface="Arial" charset="0"/>
              </a:rPr>
              <a:t>→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příznivý </a:t>
            </a:r>
            <a:r>
              <a:rPr lang="cs-CZ" sz="2800" b="1" dirty="0" err="1">
                <a:solidFill>
                  <a:srgbClr val="FF0000"/>
                </a:solidFill>
              </a:rPr>
              <a:t>protisklerotický</a:t>
            </a:r>
            <a:r>
              <a:rPr lang="cs-CZ" sz="2800" b="1" dirty="0">
                <a:solidFill>
                  <a:srgbClr val="FF0000"/>
                </a:solidFill>
              </a:rPr>
              <a:t> efekt,  riziko vzniku onemocnění kardiovaskulárního typu klesá o 15 až 40 procent.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Působení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673" y="1246909"/>
            <a:ext cx="8922327" cy="54309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</a:t>
            </a:r>
            <a:r>
              <a:rPr lang="en-US" dirty="0" err="1"/>
              <a:t>reventivní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kardiovaskulárním</a:t>
            </a:r>
            <a:r>
              <a:rPr lang="en-US" dirty="0"/>
              <a:t> </a:t>
            </a:r>
            <a:r>
              <a:rPr lang="en-US" dirty="0" err="1"/>
              <a:t>onemocněním</a:t>
            </a:r>
            <a:r>
              <a:rPr lang="en-US" dirty="0"/>
              <a:t>, </a:t>
            </a:r>
            <a:r>
              <a:rPr lang="en-US" dirty="0" err="1"/>
              <a:t>vliv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metabolismus</a:t>
            </a:r>
            <a:r>
              <a:rPr lang="en-US" dirty="0"/>
              <a:t> </a:t>
            </a:r>
            <a:r>
              <a:rPr lang="en-US" dirty="0" err="1"/>
              <a:t>lipidů</a:t>
            </a:r>
            <a:r>
              <a:rPr lang="en-US" dirty="0"/>
              <a:t> (</a:t>
            </a:r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celkového</a:t>
            </a:r>
            <a:r>
              <a:rPr lang="en-US" dirty="0"/>
              <a:t> a LDL - </a:t>
            </a:r>
            <a:r>
              <a:rPr lang="en-US" dirty="0" err="1"/>
              <a:t>cholesterolu</a:t>
            </a:r>
            <a:r>
              <a:rPr lang="en-US" dirty="0"/>
              <a:t>) a </a:t>
            </a:r>
            <a:r>
              <a:rPr lang="en-US" dirty="0" err="1"/>
              <a:t>možn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protinádorov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aktivit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fytosterolů</a:t>
            </a:r>
            <a:endParaRPr lang="cs-CZ" dirty="0"/>
          </a:p>
          <a:p>
            <a:pPr eaLnBrk="1" hangingPunct="1">
              <a:lnSpc>
                <a:spcPct val="90000"/>
              </a:lnSpc>
            </a:pPr>
            <a:r>
              <a:rPr lang="cs-CZ" dirty="0"/>
              <a:t>I</a:t>
            </a:r>
            <a:r>
              <a:rPr lang="en-US" dirty="0" err="1"/>
              <a:t>nhibice</a:t>
            </a:r>
            <a:r>
              <a:rPr lang="en-US" dirty="0"/>
              <a:t> </a:t>
            </a:r>
            <a:r>
              <a:rPr lang="en-US" dirty="0" err="1"/>
              <a:t>intestinální</a:t>
            </a:r>
            <a:r>
              <a:rPr lang="en-US" dirty="0"/>
              <a:t> </a:t>
            </a:r>
            <a:r>
              <a:rPr lang="en-US" dirty="0" err="1"/>
              <a:t>absorpce</a:t>
            </a:r>
            <a:r>
              <a:rPr lang="en-US" dirty="0"/>
              <a:t> </a:t>
            </a:r>
            <a:r>
              <a:rPr lang="en-US" dirty="0" err="1"/>
              <a:t>cholesterolu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US" dirty="0"/>
              <a:t> </a:t>
            </a:r>
            <a:r>
              <a:rPr lang="en-US" dirty="0" err="1"/>
              <a:t>snížení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v </a:t>
            </a:r>
            <a:r>
              <a:rPr lang="en-US" dirty="0" err="1"/>
              <a:t>krevním</a:t>
            </a:r>
            <a:r>
              <a:rPr lang="en-US" dirty="0"/>
              <a:t> </a:t>
            </a:r>
            <a:r>
              <a:rPr lang="en-US" dirty="0" err="1"/>
              <a:t>séru</a:t>
            </a:r>
            <a:r>
              <a:rPr lang="en-US" dirty="0"/>
              <a:t> a to o 5-15 %</a:t>
            </a:r>
            <a:endParaRPr lang="cs-CZ" dirty="0"/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rgbClr val="990033"/>
                </a:solidFill>
              </a:rPr>
              <a:t>Vysoké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 err="1">
                <a:solidFill>
                  <a:srgbClr val="990033"/>
                </a:solidFill>
              </a:rPr>
              <a:t>dávky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 err="1">
                <a:solidFill>
                  <a:srgbClr val="990033"/>
                </a:solidFill>
              </a:rPr>
              <a:t>fytosterolů</a:t>
            </a:r>
            <a:r>
              <a:rPr lang="en-US" dirty="0">
                <a:solidFill>
                  <a:srgbClr val="990033"/>
                </a:solidFill>
              </a:rPr>
              <a:t> a </a:t>
            </a:r>
            <a:r>
              <a:rPr lang="en-US" dirty="0" err="1">
                <a:solidFill>
                  <a:srgbClr val="990033"/>
                </a:solidFill>
              </a:rPr>
              <a:t>fytostanolů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 err="1">
                <a:solidFill>
                  <a:srgbClr val="990033"/>
                </a:solidFill>
              </a:rPr>
              <a:t>nad</a:t>
            </a:r>
            <a:r>
              <a:rPr lang="en-US" dirty="0">
                <a:solidFill>
                  <a:srgbClr val="990033"/>
                </a:solidFill>
              </a:rPr>
              <a:t> 3g/</a:t>
            </a:r>
            <a:r>
              <a:rPr lang="en-US" dirty="0" err="1">
                <a:solidFill>
                  <a:srgbClr val="990033"/>
                </a:solidFill>
              </a:rPr>
              <a:t>osobu</a:t>
            </a:r>
            <a:r>
              <a:rPr lang="en-US" dirty="0">
                <a:solidFill>
                  <a:srgbClr val="990033"/>
                </a:solidFill>
              </a:rPr>
              <a:t>/den </a:t>
            </a:r>
            <a:r>
              <a:rPr lang="en-US" dirty="0" err="1">
                <a:solidFill>
                  <a:srgbClr val="990033"/>
                </a:solidFill>
              </a:rPr>
              <a:t>snižují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 err="1">
                <a:solidFill>
                  <a:srgbClr val="990033"/>
                </a:solidFill>
              </a:rPr>
              <a:t>absorpci</a:t>
            </a:r>
            <a:r>
              <a:rPr lang="en-US" dirty="0">
                <a:solidFill>
                  <a:srgbClr val="990033"/>
                </a:solidFill>
              </a:rPr>
              <a:t> ß-</a:t>
            </a:r>
            <a:r>
              <a:rPr lang="en-US" dirty="0" err="1">
                <a:solidFill>
                  <a:srgbClr val="990033"/>
                </a:solidFill>
              </a:rPr>
              <a:t>karotenu</a:t>
            </a:r>
            <a:r>
              <a:rPr lang="en-US" dirty="0">
                <a:solidFill>
                  <a:srgbClr val="990033"/>
                </a:solidFill>
              </a:rPr>
              <a:t> a </a:t>
            </a:r>
            <a:r>
              <a:rPr lang="en-US" dirty="0" err="1">
                <a:solidFill>
                  <a:srgbClr val="990033"/>
                </a:solidFill>
              </a:rPr>
              <a:t>vitaminů</a:t>
            </a:r>
            <a:r>
              <a:rPr lang="en-US" dirty="0">
                <a:solidFill>
                  <a:srgbClr val="990033"/>
                </a:solidFill>
              </a:rPr>
              <a:t> </a:t>
            </a:r>
            <a:r>
              <a:rPr lang="en-US" dirty="0" err="1">
                <a:solidFill>
                  <a:srgbClr val="990033"/>
                </a:solidFill>
              </a:rPr>
              <a:t>rozpustných</a:t>
            </a:r>
            <a:r>
              <a:rPr lang="en-US" dirty="0">
                <a:solidFill>
                  <a:srgbClr val="990033"/>
                </a:solidFill>
              </a:rPr>
              <a:t> v </a:t>
            </a:r>
            <a:r>
              <a:rPr lang="en-US" dirty="0" err="1">
                <a:solidFill>
                  <a:srgbClr val="990033"/>
                </a:solidFill>
              </a:rPr>
              <a:t>tucích</a:t>
            </a:r>
            <a:r>
              <a:rPr lang="cs-CZ" dirty="0">
                <a:solidFill>
                  <a:srgbClr val="990033"/>
                </a:solidFill>
              </a:rPr>
              <a:t> (až o 20%) v tenkém střevě.</a:t>
            </a:r>
            <a:r>
              <a:rPr lang="cs-CZ" dirty="0"/>
              <a:t> Někteří odborníci proto doporučují denní příjem poněkud nižší, cca </a:t>
            </a:r>
            <a:r>
              <a:rPr lang="cs-CZ" b="1" dirty="0">
                <a:solidFill>
                  <a:srgbClr val="FF0000"/>
                </a:solidFill>
              </a:rPr>
              <a:t>1,6 g</a:t>
            </a:r>
            <a:r>
              <a:rPr lang="cs-CZ" dirty="0"/>
              <a:t>.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cs-CZ" b="1" dirty="0"/>
              <a:t>P</a:t>
            </a:r>
            <a:r>
              <a:rPr lang="en-US" b="1" dirty="0" err="1"/>
              <a:t>rotinádorov</a:t>
            </a:r>
            <a:r>
              <a:rPr lang="cs-CZ" b="1" dirty="0"/>
              <a:t>á</a:t>
            </a:r>
            <a:r>
              <a:rPr lang="en-US" b="1" dirty="0"/>
              <a:t> </a:t>
            </a:r>
            <a:r>
              <a:rPr lang="en-US" b="1" dirty="0" err="1"/>
              <a:t>aktivit</a:t>
            </a:r>
            <a:r>
              <a:rPr lang="cs-CZ" b="1" dirty="0"/>
              <a:t>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střevě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PŘÍJEM - zvýšení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47" y="1412875"/>
            <a:ext cx="821234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Celkový</a:t>
            </a:r>
            <a:r>
              <a:rPr lang="en-US" sz="2400" dirty="0"/>
              <a:t> </a:t>
            </a:r>
            <a:r>
              <a:rPr lang="en-US" sz="2400" dirty="0" err="1"/>
              <a:t>přívod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</a:t>
            </a:r>
            <a:r>
              <a:rPr lang="en-US" sz="2400" dirty="0" err="1"/>
              <a:t>běžnou</a:t>
            </a:r>
            <a:r>
              <a:rPr lang="en-US" sz="2400" dirty="0"/>
              <a:t> </a:t>
            </a:r>
            <a:r>
              <a:rPr lang="en-US" sz="2400" dirty="0" err="1"/>
              <a:t>dietou</a:t>
            </a:r>
            <a:r>
              <a:rPr lang="en-US" sz="2400" dirty="0"/>
              <a:t> </a:t>
            </a:r>
            <a:r>
              <a:rPr lang="en-US" sz="2400" dirty="0" err="1"/>
              <a:t>těžko</a:t>
            </a:r>
            <a:r>
              <a:rPr lang="en-US" sz="2400" dirty="0"/>
              <a:t> </a:t>
            </a:r>
            <a:r>
              <a:rPr lang="en-US" sz="2400" dirty="0" err="1"/>
              <a:t>může</a:t>
            </a:r>
            <a:r>
              <a:rPr lang="en-US" sz="2400" dirty="0"/>
              <a:t> </a:t>
            </a:r>
            <a:r>
              <a:rPr lang="en-US" sz="2400" dirty="0" err="1"/>
              <a:t>dosáhnout</a:t>
            </a:r>
            <a:r>
              <a:rPr lang="en-US" sz="2400" dirty="0"/>
              <a:t> </a:t>
            </a:r>
            <a:r>
              <a:rPr lang="en-US" sz="2400" dirty="0" err="1"/>
              <a:t>efektivně</a:t>
            </a:r>
            <a:r>
              <a:rPr lang="en-US" sz="2400" dirty="0"/>
              <a:t> </a:t>
            </a:r>
            <a:r>
              <a:rPr lang="en-US" sz="2400" dirty="0" err="1"/>
              <a:t>účinné</a:t>
            </a:r>
            <a:r>
              <a:rPr lang="en-US" sz="2400" dirty="0"/>
              <a:t> </a:t>
            </a:r>
            <a:r>
              <a:rPr lang="en-US" sz="2400" dirty="0" err="1"/>
              <a:t>hladiny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1 g </a:t>
            </a:r>
            <a:r>
              <a:rPr lang="en-US" sz="2400" dirty="0" err="1"/>
              <a:t>fytosterolů</a:t>
            </a:r>
            <a:r>
              <a:rPr lang="en-US" sz="2400" dirty="0"/>
              <a:t>/den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Východiskem</a:t>
            </a:r>
            <a:r>
              <a:rPr lang="en-US" sz="2400" dirty="0"/>
              <a:t> je </a:t>
            </a:r>
            <a:r>
              <a:rPr lang="en-US" sz="2400" dirty="0" err="1"/>
              <a:t>průmyslová</a:t>
            </a:r>
            <a:r>
              <a:rPr lang="en-US" sz="2400" dirty="0"/>
              <a:t> </a:t>
            </a:r>
            <a:r>
              <a:rPr lang="en-US" sz="2400" dirty="0" err="1"/>
              <a:t>výroba</a:t>
            </a:r>
            <a:r>
              <a:rPr lang="en-US" sz="2400" dirty="0"/>
              <a:t> </a:t>
            </a:r>
            <a:r>
              <a:rPr lang="en-US" sz="2400" dirty="0" err="1"/>
              <a:t>fytosterolových</a:t>
            </a:r>
            <a:r>
              <a:rPr lang="en-US" sz="2400" dirty="0"/>
              <a:t> </a:t>
            </a:r>
            <a:r>
              <a:rPr lang="en-US" sz="2400" dirty="0" err="1"/>
              <a:t>přípravků</a:t>
            </a:r>
            <a:r>
              <a:rPr lang="en-US" sz="2400" dirty="0"/>
              <a:t> z </a:t>
            </a:r>
            <a:r>
              <a:rPr lang="en-US" sz="2400" dirty="0" err="1"/>
              <a:t>rostlin</a:t>
            </a:r>
            <a:r>
              <a:rPr lang="en-US" sz="2400" dirty="0"/>
              <a:t>, </a:t>
            </a:r>
            <a:r>
              <a:rPr lang="en-US" sz="2400" dirty="0" err="1"/>
              <a:t>přídav</a:t>
            </a:r>
            <a:r>
              <a:rPr lang="cs-CZ" sz="2400" dirty="0" err="1"/>
              <a:t>ek</a:t>
            </a:r>
            <a:r>
              <a:rPr lang="cs-CZ" sz="2400" dirty="0"/>
              <a:t> k</a:t>
            </a:r>
            <a:r>
              <a:rPr lang="en-US" sz="2400" dirty="0"/>
              <a:t> dos</a:t>
            </a:r>
            <a:r>
              <a:rPr lang="cs-CZ" sz="2400" dirty="0" err="1"/>
              <a:t>ažení</a:t>
            </a:r>
            <a:r>
              <a:rPr lang="en-US" sz="2400" dirty="0"/>
              <a:t> </a:t>
            </a:r>
            <a:r>
              <a:rPr lang="en-US" sz="2400" dirty="0" err="1"/>
              <a:t>účinné</a:t>
            </a:r>
            <a:r>
              <a:rPr lang="en-US" sz="2400" dirty="0"/>
              <a:t> </a:t>
            </a:r>
            <a:r>
              <a:rPr lang="en-US" sz="2400" dirty="0" err="1"/>
              <a:t>koncentrace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v </a:t>
            </a:r>
            <a:r>
              <a:rPr lang="en-US" sz="2400" dirty="0" err="1"/>
              <a:t>potravinách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Fytosteroly</a:t>
            </a:r>
            <a:r>
              <a:rPr lang="en-US" sz="2400" dirty="0"/>
              <a:t> a </a:t>
            </a:r>
            <a:r>
              <a:rPr lang="en-US" sz="2400" dirty="0" err="1"/>
              <a:t>fytostanoly</a:t>
            </a:r>
            <a:r>
              <a:rPr lang="en-US" sz="2400" dirty="0"/>
              <a:t> </a:t>
            </a:r>
            <a:r>
              <a:rPr lang="en-US" sz="2400" dirty="0" err="1"/>
              <a:t>získané</a:t>
            </a:r>
            <a:r>
              <a:rPr lang="en-US" sz="2400" dirty="0"/>
              <a:t> z </a:t>
            </a:r>
            <a:r>
              <a:rPr lang="en-US" sz="2400" dirty="0" err="1"/>
              <a:t>rostlin</a:t>
            </a:r>
            <a:r>
              <a:rPr lang="en-US" sz="2400" dirty="0"/>
              <a:t> </a:t>
            </a:r>
            <a:r>
              <a:rPr lang="en-US" sz="2400" dirty="0" err="1"/>
              <a:t>mají</a:t>
            </a:r>
            <a:r>
              <a:rPr lang="en-US" sz="2400" dirty="0"/>
              <a:t> </a:t>
            </a:r>
            <a:r>
              <a:rPr lang="en-US" sz="2400" dirty="0" err="1"/>
              <a:t>podobu</a:t>
            </a:r>
            <a:r>
              <a:rPr lang="en-US" sz="2400" dirty="0"/>
              <a:t> </a:t>
            </a:r>
            <a:r>
              <a:rPr lang="en-US" sz="2400" dirty="0" err="1"/>
              <a:t>volných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a </a:t>
            </a:r>
            <a:r>
              <a:rPr lang="en-US" sz="2400" dirty="0" err="1"/>
              <a:t>fytostanolů</a:t>
            </a:r>
            <a:r>
              <a:rPr lang="en-US" sz="2400" dirty="0"/>
              <a:t>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esterifikovaných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a </a:t>
            </a:r>
            <a:r>
              <a:rPr lang="en-US" sz="2400" dirty="0" err="1"/>
              <a:t>fytostanolů</a:t>
            </a:r>
            <a:r>
              <a:rPr lang="en-US" sz="2400" dirty="0"/>
              <a:t> s </a:t>
            </a:r>
            <a:r>
              <a:rPr lang="en-US" sz="2400" dirty="0" err="1"/>
              <a:t>mastnými</a:t>
            </a:r>
            <a:r>
              <a:rPr lang="en-US" sz="2400" dirty="0"/>
              <a:t> </a:t>
            </a:r>
            <a:r>
              <a:rPr lang="en-US" sz="2400" dirty="0" err="1"/>
              <a:t>kyselinami</a:t>
            </a:r>
            <a:r>
              <a:rPr lang="en-US" sz="2400" dirty="0"/>
              <a:t> </a:t>
            </a:r>
            <a:r>
              <a:rPr lang="en-US" sz="2400" dirty="0" err="1"/>
              <a:t>vhodnými</a:t>
            </a:r>
            <a:r>
              <a:rPr lang="en-US" sz="2400" dirty="0"/>
              <a:t> pro </a:t>
            </a:r>
            <a:r>
              <a:rPr lang="en-US" sz="2400" dirty="0" err="1"/>
              <a:t>použití</a:t>
            </a:r>
            <a:r>
              <a:rPr lang="en-US" sz="2400" dirty="0"/>
              <a:t> v </a:t>
            </a:r>
            <a:r>
              <a:rPr lang="en-US" sz="2400" dirty="0" err="1"/>
              <a:t>potravinách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Řada</a:t>
            </a:r>
            <a:r>
              <a:rPr lang="en-US" sz="2400" dirty="0"/>
              <a:t> </a:t>
            </a:r>
            <a:r>
              <a:rPr lang="en-US" sz="2400" dirty="0" err="1"/>
              <a:t>potravinářských</a:t>
            </a:r>
            <a:r>
              <a:rPr lang="en-US" sz="2400" dirty="0"/>
              <a:t> </a:t>
            </a:r>
            <a:r>
              <a:rPr lang="en-US" sz="2400" dirty="0" err="1"/>
              <a:t>firem</a:t>
            </a:r>
            <a:r>
              <a:rPr lang="en-US" sz="2400" dirty="0"/>
              <a:t> z </a:t>
            </a:r>
            <a:r>
              <a:rPr lang="en-US" sz="2400" dirty="0" err="1"/>
              <a:t>členských</a:t>
            </a:r>
            <a:r>
              <a:rPr lang="en-US" sz="2400" dirty="0"/>
              <a:t> </a:t>
            </a:r>
            <a:r>
              <a:rPr lang="en-US" sz="2400" dirty="0" err="1"/>
              <a:t>zemí</a:t>
            </a:r>
            <a:r>
              <a:rPr lang="en-US" sz="2400" dirty="0"/>
              <a:t> EU </a:t>
            </a:r>
            <a:r>
              <a:rPr lang="en-US" sz="2400" dirty="0" err="1"/>
              <a:t>zahrnula</a:t>
            </a:r>
            <a:r>
              <a:rPr lang="en-US" sz="2400" dirty="0"/>
              <a:t> do </a:t>
            </a:r>
            <a:r>
              <a:rPr lang="en-US" sz="2400" dirty="0" err="1"/>
              <a:t>svého</a:t>
            </a:r>
            <a:r>
              <a:rPr lang="en-US" sz="2400" dirty="0"/>
              <a:t> </a:t>
            </a:r>
            <a:r>
              <a:rPr lang="en-US" sz="2400" dirty="0" err="1"/>
              <a:t>výrobního</a:t>
            </a:r>
            <a:r>
              <a:rPr lang="en-US" sz="2400" dirty="0"/>
              <a:t> </a:t>
            </a:r>
            <a:r>
              <a:rPr lang="en-US" sz="2400" dirty="0" err="1"/>
              <a:t>programu</a:t>
            </a:r>
            <a:r>
              <a:rPr lang="en-US" sz="2400" dirty="0"/>
              <a:t> </a:t>
            </a:r>
            <a:r>
              <a:rPr lang="en-US" sz="2400" dirty="0" err="1"/>
              <a:t>vývoj</a:t>
            </a:r>
            <a:r>
              <a:rPr lang="en-US" sz="2400" dirty="0"/>
              <a:t> a </a:t>
            </a:r>
            <a:r>
              <a:rPr lang="en-US" sz="2400" dirty="0" err="1"/>
              <a:t>výrobu</a:t>
            </a:r>
            <a:r>
              <a:rPr lang="en-US" sz="2400" dirty="0"/>
              <a:t> </a:t>
            </a:r>
            <a:r>
              <a:rPr lang="en-US" sz="2400" dirty="0" err="1"/>
              <a:t>potravin</a:t>
            </a:r>
            <a:r>
              <a:rPr lang="en-US" sz="2400" dirty="0"/>
              <a:t> </a:t>
            </a:r>
            <a:r>
              <a:rPr lang="en-US" sz="2400" dirty="0" err="1"/>
              <a:t>obohacených</a:t>
            </a:r>
            <a:r>
              <a:rPr lang="en-US" sz="2400" dirty="0"/>
              <a:t> </a:t>
            </a:r>
            <a:r>
              <a:rPr lang="en-US" sz="2400" dirty="0" err="1"/>
              <a:t>uvedenými</a:t>
            </a:r>
            <a:r>
              <a:rPr lang="en-US" sz="2400" dirty="0"/>
              <a:t> </a:t>
            </a:r>
            <a:r>
              <a:rPr lang="en-US" sz="2400" dirty="0" err="1"/>
              <a:t>přípravky</a:t>
            </a:r>
            <a:r>
              <a:rPr lang="en-US" sz="2400" dirty="0"/>
              <a:t> s </a:t>
            </a:r>
            <a:r>
              <a:rPr lang="en-US" sz="2400" dirty="0" err="1"/>
              <a:t>fytosteroly</a:t>
            </a:r>
            <a:r>
              <a:rPr lang="en-US" sz="2400" dirty="0"/>
              <a:t>/</a:t>
            </a:r>
            <a:r>
              <a:rPr lang="en-US" sz="2400" dirty="0" err="1"/>
              <a:t>fytostanoly</a:t>
            </a:r>
            <a:r>
              <a:rPr lang="en-US" sz="2400" dirty="0"/>
              <a:t> s </a:t>
            </a:r>
            <a:r>
              <a:rPr lang="en-US" sz="2400" dirty="0" err="1"/>
              <a:t>cílem</a:t>
            </a:r>
            <a:r>
              <a:rPr lang="en-US" sz="2400" dirty="0"/>
              <a:t>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uvádění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trh</a:t>
            </a:r>
            <a:r>
              <a:rPr lang="en-US" sz="2400" dirty="0"/>
              <a:t> EU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24813" y="1762016"/>
            <a:ext cx="7772400" cy="2387600"/>
          </a:xfrm>
        </p:spPr>
        <p:txBody>
          <a:bodyPr/>
          <a:lstStyle/>
          <a:p>
            <a:r>
              <a:rPr lang="cs-CZ" dirty="0" err="1"/>
              <a:t>Fytosteroly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082013" y="4322244"/>
            <a:ext cx="6858000" cy="1655762"/>
          </a:xfrm>
        </p:spPr>
        <p:txBody>
          <a:bodyPr/>
          <a:lstStyle/>
          <a:p>
            <a:r>
              <a:rPr lang="cs-CZ" dirty="0"/>
              <a:t>Rostlinné steroly</a:t>
            </a:r>
          </a:p>
        </p:txBody>
      </p:sp>
      <p:pic>
        <p:nvPicPr>
          <p:cNvPr id="4" name="Picture 4" descr="Státní zemědělská a potravinářská inspek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737" y="4753155"/>
            <a:ext cx="3413263" cy="21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Biologické účinky fytosterolů</a:t>
            </a:r>
            <a:r>
              <a:rPr lang="en-U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P</a:t>
            </a:r>
            <a:r>
              <a:rPr lang="en-US" sz="2800"/>
              <a:t>reventivní působení</a:t>
            </a:r>
            <a:r>
              <a:rPr lang="cs-CZ" sz="2800"/>
              <a:t> </a:t>
            </a:r>
            <a:r>
              <a:rPr lang="en-US" sz="2800"/>
              <a:t>proti kardiovaskulárním onemocněním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Výzkum biologických účinků fytosterolů je zaměřen především třemi směry:</a:t>
            </a:r>
            <a:endParaRPr lang="cs-CZ" sz="280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na vliv fytosterolů na metabolismus lipidů </a:t>
            </a:r>
            <a:r>
              <a:rPr lang="cs-CZ" sz="2800"/>
              <a:t>  </a:t>
            </a:r>
            <a:r>
              <a:rPr lang="en-US" sz="2800"/>
              <a:t>(tzn. snížení celkového a LDL - cholesterolu) </a:t>
            </a:r>
            <a:endParaRPr lang="cs-CZ" sz="280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na vliv fytosterolů na metabolismus bakteriální flóry tlustého střeva. </a:t>
            </a:r>
            <a:endParaRPr lang="cs-CZ" sz="280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na objasnění možné protinádorové aktivity fytosterolů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Cholesterol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0700" y="1357745"/>
            <a:ext cx="8258355" cy="5703455"/>
          </a:xfrm>
        </p:spPr>
        <p:txBody>
          <a:bodyPr>
            <a:normAutofit/>
          </a:bodyPr>
          <a:lstStyle/>
          <a:p>
            <a:pPr lvl="1" algn="just" eaLnBrk="1" hangingPunct="1">
              <a:buFont typeface="Wingdings" pitchFamily="2" charset="2"/>
              <a:buNone/>
            </a:pPr>
            <a:r>
              <a:rPr lang="cs-CZ" sz="2400" dirty="0"/>
              <a:t>Látka živočišného původu - zoosterol (v másle a sádle, tučném mase a masných výrobcích, mléce a mléčných výrobcích, ve vejcích a výrobcích z nich)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cs-CZ" dirty="0"/>
              <a:t>Výskyt v tuku obratlovců jako látka provázející lipidy</a:t>
            </a:r>
          </a:p>
          <a:p>
            <a:pPr lvl="1" algn="just">
              <a:buNone/>
            </a:pPr>
            <a:r>
              <a:rPr lang="cs-CZ" dirty="0"/>
              <a:t>Nezbytný pro růst a v dospělosti pro obnovu tkání</a:t>
            </a:r>
          </a:p>
          <a:p>
            <a:pPr lvl="1" algn="just">
              <a:buNone/>
            </a:pPr>
            <a:r>
              <a:rPr lang="cs-CZ" dirty="0"/>
              <a:t>Nedílnou složkou všech buněčných membrán a krevních lipidů, zvlášť bohatými jsou orgány nervového systému, mozek, mícha, nadledvinky a krev</a:t>
            </a:r>
          </a:p>
          <a:p>
            <a:pPr lvl="1" algn="just">
              <a:buNone/>
            </a:pPr>
            <a:r>
              <a:rPr lang="cs-CZ" dirty="0"/>
              <a:t>Výchozí látkou pro biosyntézu vitaminu D, jakož i dalších steroidů, žlučových kyselin a některých hormonů</a:t>
            </a:r>
            <a:endParaRPr lang="cs-CZ" sz="2400" dirty="0"/>
          </a:p>
          <a:p>
            <a:pPr algn="just" eaLnBrk="1" hangingPunct="1"/>
            <a:r>
              <a:rPr lang="cs-CZ" sz="2400" b="1" dirty="0"/>
              <a:t>Obtížně </a:t>
            </a:r>
            <a:r>
              <a:rPr lang="cs-CZ" sz="2400" b="1" dirty="0" err="1"/>
              <a:t>syntetizovatelný</a:t>
            </a:r>
            <a:r>
              <a:rPr lang="cs-CZ" sz="2400" b="1" dirty="0"/>
              <a:t>, ale umí to většina tkání. </a:t>
            </a:r>
          </a:p>
          <a:p>
            <a:pPr algn="just" eaLnBrk="1" hangingPunct="1"/>
            <a:r>
              <a:rPr lang="cs-CZ" sz="2400" b="1" dirty="0"/>
              <a:t>V těle 70 –150 g. </a:t>
            </a:r>
          </a:p>
          <a:p>
            <a:pPr algn="just" eaLnBrk="1" hangingPunct="1"/>
            <a:r>
              <a:rPr lang="cs-CZ" sz="2400" b="1" dirty="0"/>
              <a:t>V potravě není nutný s výjimkou novorozenců.</a:t>
            </a:r>
          </a:p>
          <a:p>
            <a:pPr lvl="1" eaLnBrk="1" hangingPunct="1"/>
            <a:endParaRPr lang="cs-CZ" sz="2400" dirty="0"/>
          </a:p>
          <a:p>
            <a:pPr lvl="1" eaLnBrk="1" hangingPunct="1"/>
            <a:endParaRPr lang="cs-CZ" sz="2400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800"/>
              <a:t>Cholesterol – význam pro člověka </a:t>
            </a:r>
            <a:endParaRPr lang="en-US" sz="3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Vysoká hladina v krvi - škodlivý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Vznik aterosklerózy  a jejich komplikací: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Ischemické choroby srdeční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Infarktu myokardu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Cévní mozkové příhody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Uzávěr tepen dolních končetin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Nadměrná hladina cholesterolu v krvi zvyšuje nebezpečí jeho ukládání ve vnitřních stěnách tepen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Onemocnění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706" y="1484313"/>
            <a:ext cx="8042694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/>
              <a:t>Ateroskleróza</a:t>
            </a:r>
            <a:r>
              <a:rPr lang="en-US" sz="2400" dirty="0"/>
              <a:t> (</a:t>
            </a:r>
            <a:r>
              <a:rPr lang="en-US" sz="2400" dirty="0" err="1"/>
              <a:t>kornatění</a:t>
            </a:r>
            <a:r>
              <a:rPr lang="en-US" sz="2400" dirty="0"/>
              <a:t> </a:t>
            </a:r>
            <a:r>
              <a:rPr lang="en-US" sz="2400" dirty="0" err="1"/>
              <a:t>tepen</a:t>
            </a:r>
            <a:r>
              <a:rPr lang="en-US" sz="2400" dirty="0"/>
              <a:t>) </a:t>
            </a:r>
            <a:r>
              <a:rPr lang="en-US" sz="2400" dirty="0" err="1"/>
              <a:t>onemocnění</a:t>
            </a:r>
            <a:r>
              <a:rPr lang="en-US" sz="2400" dirty="0"/>
              <a:t> </a:t>
            </a:r>
            <a:r>
              <a:rPr lang="en-US" sz="2400" dirty="0" err="1"/>
              <a:t>tepen</a:t>
            </a:r>
            <a:r>
              <a:rPr lang="cs-CZ" sz="2400" dirty="0"/>
              <a:t>, </a:t>
            </a:r>
            <a:r>
              <a:rPr lang="en-US" sz="2400" dirty="0" err="1"/>
              <a:t>usazování</a:t>
            </a:r>
            <a:r>
              <a:rPr lang="cs-CZ" sz="2400" dirty="0"/>
              <a:t> </a:t>
            </a:r>
            <a:r>
              <a:rPr lang="en-US" sz="2400" dirty="0" err="1"/>
              <a:t>cholesterolu</a:t>
            </a:r>
            <a:r>
              <a:rPr lang="cs-CZ" sz="2400" dirty="0"/>
              <a:t>, t</a:t>
            </a:r>
            <a:r>
              <a:rPr lang="en-US" sz="2400" dirty="0" err="1"/>
              <a:t>epna</a:t>
            </a:r>
            <a:r>
              <a:rPr lang="en-US" sz="2400" dirty="0"/>
              <a:t> je </a:t>
            </a:r>
            <a:r>
              <a:rPr lang="en-US" sz="2400" dirty="0" err="1"/>
              <a:t>poškozována</a:t>
            </a:r>
            <a:r>
              <a:rPr lang="en-US" sz="2400" dirty="0"/>
              <a:t>, </a:t>
            </a:r>
            <a:r>
              <a:rPr lang="en-US" sz="2400" dirty="0" err="1"/>
              <a:t>ztrácí</a:t>
            </a:r>
            <a:r>
              <a:rPr lang="en-US" sz="2400" dirty="0"/>
              <a:t> </a:t>
            </a:r>
            <a:r>
              <a:rPr lang="en-US" sz="2400" dirty="0" err="1"/>
              <a:t>pružnost</a:t>
            </a:r>
            <a:r>
              <a:rPr lang="en-US" sz="2400" dirty="0"/>
              <a:t>, </a:t>
            </a:r>
            <a:r>
              <a:rPr lang="en-US" sz="2400" dirty="0" err="1"/>
              <a:t>postupně</a:t>
            </a:r>
            <a:r>
              <a:rPr lang="en-US" sz="2400" dirty="0"/>
              <a:t> se </a:t>
            </a:r>
            <a:r>
              <a:rPr lang="en-US" sz="2400" dirty="0" err="1"/>
              <a:t>zužuje</a:t>
            </a:r>
            <a:r>
              <a:rPr lang="en-US" sz="2400" dirty="0"/>
              <a:t> </a:t>
            </a:r>
            <a:r>
              <a:rPr lang="en-US" sz="2400" dirty="0" err="1"/>
              <a:t>dochází</a:t>
            </a:r>
            <a:r>
              <a:rPr lang="en-US" sz="2400" dirty="0"/>
              <a:t> k </a:t>
            </a:r>
            <a:r>
              <a:rPr lang="en-US" sz="2400" dirty="0" err="1"/>
              <a:t>následné</a:t>
            </a:r>
            <a:r>
              <a:rPr lang="en-US" sz="2400" dirty="0"/>
              <a:t> </a:t>
            </a:r>
            <a:r>
              <a:rPr lang="en-US" sz="2400" dirty="0" err="1"/>
              <a:t>ischemii</a:t>
            </a:r>
            <a:r>
              <a:rPr lang="en-US" sz="2400" dirty="0"/>
              <a:t> </a:t>
            </a:r>
            <a:r>
              <a:rPr lang="en-US" sz="2400" dirty="0" err="1"/>
              <a:t>příslušné</a:t>
            </a:r>
            <a:r>
              <a:rPr lang="en-US" sz="2400" dirty="0"/>
              <a:t> </a:t>
            </a:r>
            <a:r>
              <a:rPr lang="en-US" sz="2400" dirty="0" err="1"/>
              <a:t>části</a:t>
            </a:r>
            <a:r>
              <a:rPr lang="en-US" sz="2400" dirty="0"/>
              <a:t> </a:t>
            </a:r>
            <a:r>
              <a:rPr lang="en-US" sz="2400" dirty="0" err="1"/>
              <a:t>organismu</a:t>
            </a:r>
            <a:r>
              <a:rPr lang="en-US" sz="2400" dirty="0"/>
              <a:t> </a:t>
            </a:r>
            <a:r>
              <a:rPr lang="cs-CZ" sz="2400" dirty="0"/>
              <a:t>- </a:t>
            </a:r>
            <a:r>
              <a:rPr lang="en-US" sz="2400" dirty="0" err="1"/>
              <a:t>věnčit</a:t>
            </a:r>
            <a:r>
              <a:rPr lang="cs-CZ" sz="2400" dirty="0"/>
              <a:t>é</a:t>
            </a:r>
            <a:r>
              <a:rPr lang="en-US" sz="2400" dirty="0"/>
              <a:t> </a:t>
            </a:r>
            <a:r>
              <a:rPr lang="en-US" sz="2400" dirty="0" err="1"/>
              <a:t>tepn</a:t>
            </a:r>
            <a:r>
              <a:rPr lang="cs-CZ" sz="2400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srdce</a:t>
            </a:r>
            <a:r>
              <a:rPr lang="en-US" sz="2400" dirty="0"/>
              <a:t>, </a:t>
            </a:r>
            <a:r>
              <a:rPr lang="en-US" sz="2400" dirty="0" err="1"/>
              <a:t>dolních</a:t>
            </a:r>
            <a:r>
              <a:rPr lang="en-US" sz="2400" dirty="0"/>
              <a:t> </a:t>
            </a:r>
            <a:r>
              <a:rPr lang="en-US" sz="2400" dirty="0" err="1"/>
              <a:t>končetin</a:t>
            </a:r>
            <a:r>
              <a:rPr lang="en-US" sz="2400" dirty="0"/>
              <a:t> a </a:t>
            </a:r>
            <a:r>
              <a:rPr lang="en-US" sz="2400" dirty="0" err="1"/>
              <a:t>mozku</a:t>
            </a:r>
            <a:r>
              <a:rPr lang="en-US" sz="2400" dirty="0"/>
              <a:t>. </a:t>
            </a:r>
            <a:r>
              <a:rPr lang="cs-CZ" sz="2400" dirty="0"/>
              <a:t>P</a:t>
            </a:r>
            <a:r>
              <a:rPr lang="en-US" sz="2400" dirty="0" err="1"/>
              <a:t>říčinou</a:t>
            </a:r>
            <a:r>
              <a:rPr lang="en-US" sz="2400" dirty="0"/>
              <a:t> </a:t>
            </a:r>
            <a:r>
              <a:rPr lang="en-US" sz="2400" dirty="0" err="1"/>
              <a:t>infarktu</a:t>
            </a:r>
            <a:r>
              <a:rPr lang="en-US" sz="2400" dirty="0"/>
              <a:t> </a:t>
            </a:r>
            <a:r>
              <a:rPr lang="en-US" sz="2400" dirty="0" err="1"/>
              <a:t>myokardu</a:t>
            </a:r>
            <a:r>
              <a:rPr lang="en-US" sz="2400" dirty="0"/>
              <a:t> a </a:t>
            </a:r>
            <a:r>
              <a:rPr lang="en-US" sz="2400" dirty="0" err="1"/>
              <a:t>cévních</a:t>
            </a:r>
            <a:r>
              <a:rPr lang="en-US" sz="2400" dirty="0"/>
              <a:t> </a:t>
            </a:r>
            <a:r>
              <a:rPr lang="en-US" sz="2400" dirty="0" err="1"/>
              <a:t>mozkových</a:t>
            </a:r>
            <a:r>
              <a:rPr lang="en-US" sz="2400" dirty="0"/>
              <a:t> </a:t>
            </a:r>
            <a:r>
              <a:rPr lang="en-US" sz="2400" dirty="0" err="1"/>
              <a:t>příhod</a:t>
            </a:r>
            <a:r>
              <a:rPr lang="en-US" sz="2400" dirty="0"/>
              <a:t>. </a:t>
            </a:r>
            <a:r>
              <a:rPr lang="cs-CZ" sz="2400" dirty="0"/>
              <a:t>R</a:t>
            </a:r>
            <a:r>
              <a:rPr lang="en-US" sz="2400" dirty="0" err="1"/>
              <a:t>izikov</a:t>
            </a:r>
            <a:r>
              <a:rPr lang="cs-CZ" sz="2400" dirty="0"/>
              <a:t>é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cs-CZ" sz="2400" dirty="0"/>
              <a:t>y </a:t>
            </a:r>
            <a:r>
              <a:rPr lang="en-US" sz="2400" dirty="0" err="1"/>
              <a:t>vysoká</a:t>
            </a:r>
            <a:r>
              <a:rPr lang="en-US" sz="2400" dirty="0"/>
              <a:t> </a:t>
            </a:r>
            <a:r>
              <a:rPr lang="en-US" sz="2400" dirty="0" err="1"/>
              <a:t>hladina</a:t>
            </a:r>
            <a:r>
              <a:rPr lang="en-US" sz="2400" dirty="0"/>
              <a:t> </a:t>
            </a:r>
            <a:r>
              <a:rPr lang="en-US" sz="2400" dirty="0" err="1"/>
              <a:t>krevních</a:t>
            </a:r>
            <a:r>
              <a:rPr lang="en-US" sz="2400" dirty="0"/>
              <a:t> </a:t>
            </a:r>
            <a:r>
              <a:rPr lang="en-US" sz="2400" dirty="0" err="1"/>
              <a:t>tuků</a:t>
            </a:r>
            <a:r>
              <a:rPr lang="en-US" sz="2400" dirty="0"/>
              <a:t> (</a:t>
            </a:r>
            <a:r>
              <a:rPr lang="en-US" sz="2400" dirty="0" err="1"/>
              <a:t>zejména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), </a:t>
            </a:r>
            <a:r>
              <a:rPr lang="en-US" sz="2400" dirty="0" err="1"/>
              <a:t>hypertenze</a:t>
            </a:r>
            <a:r>
              <a:rPr lang="en-US" sz="2400" dirty="0"/>
              <a:t>, </a:t>
            </a:r>
            <a:r>
              <a:rPr lang="en-US" sz="2400" dirty="0" err="1"/>
              <a:t>kouření</a:t>
            </a:r>
            <a:r>
              <a:rPr lang="en-US" sz="2400" dirty="0"/>
              <a:t>, </a:t>
            </a:r>
            <a:r>
              <a:rPr lang="en-US" sz="2400" dirty="0" err="1"/>
              <a:t>obezita</a:t>
            </a:r>
            <a:r>
              <a:rPr lang="en-US" sz="2400" dirty="0"/>
              <a:t>, diabetes, </a:t>
            </a:r>
            <a:r>
              <a:rPr lang="en-US" sz="2400" dirty="0" err="1"/>
              <a:t>stres</a:t>
            </a:r>
            <a:r>
              <a:rPr lang="en-US" sz="2400" dirty="0"/>
              <a:t> a </a:t>
            </a:r>
            <a:r>
              <a:rPr lang="en-US" sz="2400" dirty="0" err="1"/>
              <a:t>nedostatek</a:t>
            </a:r>
            <a:r>
              <a:rPr lang="en-US" sz="2400" dirty="0"/>
              <a:t> </a:t>
            </a:r>
            <a:r>
              <a:rPr lang="en-US" sz="2400" dirty="0" err="1"/>
              <a:t>pohybu</a:t>
            </a:r>
            <a:r>
              <a:rPr lang="en-US" sz="2400" dirty="0"/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/>
              <a:t>Hypercholesterolémie</a:t>
            </a:r>
            <a:r>
              <a:rPr lang="en-US" sz="2400" dirty="0"/>
              <a:t> </a:t>
            </a:r>
            <a:r>
              <a:rPr lang="cs-CZ" sz="2400" dirty="0"/>
              <a:t>- </a:t>
            </a:r>
            <a:r>
              <a:rPr lang="en-US" sz="2400" dirty="0" err="1"/>
              <a:t>dědičně</a:t>
            </a:r>
            <a:r>
              <a:rPr lang="en-US" sz="2400" dirty="0"/>
              <a:t> </a:t>
            </a:r>
            <a:r>
              <a:rPr lang="en-US" sz="2400" dirty="0" err="1"/>
              <a:t>podmíněná</a:t>
            </a:r>
            <a:r>
              <a:rPr lang="en-US" sz="2400" dirty="0"/>
              <a:t> </a:t>
            </a:r>
            <a:r>
              <a:rPr lang="en-US" sz="2400" dirty="0" err="1"/>
              <a:t>metabolická</a:t>
            </a:r>
            <a:r>
              <a:rPr lang="en-US" sz="2400" dirty="0"/>
              <a:t> </a:t>
            </a:r>
            <a:r>
              <a:rPr lang="en-US" sz="2400" dirty="0" err="1"/>
              <a:t>porucha</a:t>
            </a:r>
            <a:r>
              <a:rPr lang="en-US" sz="2400" dirty="0"/>
              <a:t>, </a:t>
            </a:r>
            <a:r>
              <a:rPr lang="en-US" sz="2400" dirty="0" err="1"/>
              <a:t>zhoršené</a:t>
            </a:r>
            <a:r>
              <a:rPr lang="en-US" sz="2400" dirty="0"/>
              <a:t> </a:t>
            </a:r>
            <a:r>
              <a:rPr lang="en-US" sz="2400" dirty="0" err="1"/>
              <a:t>vychytávání</a:t>
            </a:r>
            <a:r>
              <a:rPr lang="en-US" sz="2400" dirty="0"/>
              <a:t> LDL-</a:t>
            </a:r>
            <a:r>
              <a:rPr lang="en-US" sz="2400" dirty="0" err="1"/>
              <a:t>cholesterolu</a:t>
            </a:r>
            <a:r>
              <a:rPr lang="en-US" sz="2400" dirty="0"/>
              <a:t> z </a:t>
            </a:r>
            <a:r>
              <a:rPr lang="en-US" sz="2400" dirty="0" err="1"/>
              <a:t>krve</a:t>
            </a:r>
            <a:r>
              <a:rPr lang="en-US" sz="2400" dirty="0"/>
              <a:t>. </a:t>
            </a:r>
            <a:endParaRPr lang="cs-CZ" sz="24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/>
              <a:t>Sitosterolémie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dědičně</a:t>
            </a:r>
            <a:r>
              <a:rPr lang="en-US" sz="2400" dirty="0"/>
              <a:t> </a:t>
            </a:r>
            <a:r>
              <a:rPr lang="en-US" sz="2400" dirty="0" err="1"/>
              <a:t>podmíněná</a:t>
            </a:r>
            <a:r>
              <a:rPr lang="en-US" sz="2400" dirty="0"/>
              <a:t> </a:t>
            </a:r>
            <a:r>
              <a:rPr lang="en-US" sz="2400" dirty="0" err="1"/>
              <a:t>metabolická</a:t>
            </a:r>
            <a:r>
              <a:rPr lang="en-US" sz="2400" dirty="0"/>
              <a:t> </a:t>
            </a:r>
            <a:r>
              <a:rPr lang="en-US" sz="2400" dirty="0" err="1"/>
              <a:t>porucha</a:t>
            </a:r>
            <a:r>
              <a:rPr lang="en-US" sz="2400" dirty="0"/>
              <a:t>, </a:t>
            </a:r>
            <a:r>
              <a:rPr lang="en-US" sz="2400" dirty="0" err="1"/>
              <a:t>charakterizována</a:t>
            </a:r>
            <a:r>
              <a:rPr lang="en-US" sz="2400" dirty="0"/>
              <a:t> </a:t>
            </a:r>
            <a:r>
              <a:rPr lang="en-US" sz="2400" dirty="0" err="1"/>
              <a:t>zvýšenou</a:t>
            </a:r>
            <a:r>
              <a:rPr lang="en-US" sz="2400" dirty="0"/>
              <a:t> </a:t>
            </a:r>
            <a:r>
              <a:rPr lang="en-US" sz="2400" dirty="0" err="1"/>
              <a:t>hladinou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(ß-</a:t>
            </a:r>
            <a:r>
              <a:rPr lang="en-US" sz="2400" dirty="0" err="1"/>
              <a:t>sitosterolu</a:t>
            </a:r>
            <a:r>
              <a:rPr lang="en-US" sz="2400" dirty="0"/>
              <a:t>, </a:t>
            </a:r>
            <a:r>
              <a:rPr lang="en-US" sz="2400" dirty="0" err="1"/>
              <a:t>campesterolu</a:t>
            </a:r>
            <a:r>
              <a:rPr lang="en-US" sz="2400" dirty="0"/>
              <a:t> a </a:t>
            </a:r>
            <a:r>
              <a:rPr lang="en-US" sz="2400" dirty="0" err="1"/>
              <a:t>stigmasterolu</a:t>
            </a:r>
            <a:r>
              <a:rPr lang="en-US" sz="2400" dirty="0"/>
              <a:t>) v </a:t>
            </a:r>
            <a:r>
              <a:rPr lang="en-US" sz="2400" dirty="0" err="1"/>
              <a:t>krvi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Česk</a:t>
            </a:r>
            <a:r>
              <a:rPr lang="cs-CZ"/>
              <a:t>á</a:t>
            </a:r>
            <a:r>
              <a:rPr lang="en-US"/>
              <a:t> republi</a:t>
            </a:r>
            <a:r>
              <a:rPr lang="cs-CZ"/>
              <a:t>ka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7" y="1412875"/>
            <a:ext cx="8593437" cy="4752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 </a:t>
            </a:r>
            <a:r>
              <a:rPr lang="en-US" sz="2400" dirty="0"/>
              <a:t>37,5 % </a:t>
            </a:r>
            <a:r>
              <a:rPr lang="en-US" sz="2400" dirty="0" err="1"/>
              <a:t>osob</a:t>
            </a:r>
            <a:r>
              <a:rPr lang="en-US" sz="2400" dirty="0"/>
              <a:t> </a:t>
            </a:r>
            <a:r>
              <a:rPr lang="en-US" sz="2400" dirty="0" err="1"/>
              <a:t>starších</a:t>
            </a:r>
            <a:r>
              <a:rPr lang="en-US" sz="2400" dirty="0"/>
              <a:t> 40 let </a:t>
            </a:r>
            <a:r>
              <a:rPr lang="cs-CZ" sz="2400" dirty="0"/>
              <a:t> - </a:t>
            </a:r>
            <a:r>
              <a:rPr lang="en-US" sz="2400" dirty="0" err="1"/>
              <a:t>hladin</a:t>
            </a:r>
            <a:r>
              <a:rPr lang="cs-CZ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sérového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</a:t>
            </a: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než</a:t>
            </a:r>
            <a:r>
              <a:rPr lang="en-US" sz="2400" dirty="0"/>
              <a:t> 6,2 </a:t>
            </a:r>
            <a:r>
              <a:rPr lang="en-US" sz="2400" dirty="0" err="1"/>
              <a:t>mmol</a:t>
            </a:r>
            <a:r>
              <a:rPr lang="en-US" sz="2400" dirty="0"/>
              <a:t>/l 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Doporučená hladina celkového cholesterolu (cholesterolemie) v krvi je do 5,00 </a:t>
            </a:r>
            <a:r>
              <a:rPr lang="cs-CZ" sz="2400" dirty="0" err="1"/>
              <a:t>mmol</a:t>
            </a:r>
            <a:r>
              <a:rPr lang="cs-CZ" sz="2400" dirty="0"/>
              <a:t>/l (</a:t>
            </a:r>
            <a:r>
              <a:rPr lang="cs-CZ" sz="2400" dirty="0" err="1"/>
              <a:t>milimolů</a:t>
            </a:r>
            <a:r>
              <a:rPr lang="cs-CZ" sz="2400" dirty="0"/>
              <a:t> na litr). Hladina od 5,01 do 6,5 </a:t>
            </a:r>
            <a:r>
              <a:rPr lang="cs-CZ" sz="2400" dirty="0" err="1"/>
              <a:t>mmol</a:t>
            </a:r>
            <a:r>
              <a:rPr lang="cs-CZ" sz="2400" dirty="0"/>
              <a:t>/l je označována za zvýšenou. Nad 6,5 </a:t>
            </a:r>
            <a:r>
              <a:rPr lang="cs-CZ" sz="2400" dirty="0" err="1"/>
              <a:t>mmol</a:t>
            </a:r>
            <a:r>
              <a:rPr lang="cs-CZ" sz="2400" dirty="0"/>
              <a:t>/l je hladina označována jako riziková.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V</a:t>
            </a:r>
            <a:r>
              <a:rPr lang="en-US" sz="2400" dirty="0" err="1"/>
              <a:t>elká</a:t>
            </a:r>
            <a:r>
              <a:rPr lang="en-US" sz="2400" dirty="0"/>
              <a:t> </a:t>
            </a:r>
            <a:r>
              <a:rPr lang="en-US" sz="2400" dirty="0" err="1"/>
              <a:t>část</a:t>
            </a:r>
            <a:r>
              <a:rPr lang="en-US" sz="2400" dirty="0"/>
              <a:t> populace v ČR </a:t>
            </a:r>
            <a:r>
              <a:rPr lang="en-US" sz="2400" dirty="0" err="1"/>
              <a:t>trpí</a:t>
            </a:r>
            <a:r>
              <a:rPr lang="en-US" sz="2400" dirty="0"/>
              <a:t> </a:t>
            </a:r>
            <a:r>
              <a:rPr lang="en-US" sz="2400" dirty="0" err="1"/>
              <a:t>zvýšenou</a:t>
            </a:r>
            <a:r>
              <a:rPr lang="en-US" sz="2400" dirty="0"/>
              <a:t> </a:t>
            </a:r>
            <a:r>
              <a:rPr lang="en-US" sz="2400" dirty="0" err="1"/>
              <a:t>hladinou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</a:t>
            </a:r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určeny</a:t>
            </a:r>
            <a:r>
              <a:rPr lang="en-US" sz="2400" dirty="0"/>
              <a:t> </a:t>
            </a:r>
            <a:r>
              <a:rPr lang="en-US" sz="2400" dirty="0" err="1"/>
              <a:t>potravinářské</a:t>
            </a:r>
            <a:r>
              <a:rPr lang="en-US" sz="2400" dirty="0"/>
              <a:t> </a:t>
            </a:r>
            <a:r>
              <a:rPr lang="en-US" sz="2400" dirty="0" err="1"/>
              <a:t>produkty</a:t>
            </a:r>
            <a:r>
              <a:rPr lang="en-US" sz="2400" dirty="0"/>
              <a:t> s </a:t>
            </a:r>
            <a:r>
              <a:rPr lang="en-US" sz="2400" dirty="0" err="1"/>
              <a:t>přídavkem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a </a:t>
            </a:r>
            <a:r>
              <a:rPr lang="en-US" sz="2400" dirty="0" err="1"/>
              <a:t>fytostanolů</a:t>
            </a:r>
            <a:endParaRPr lang="cs-CZ" sz="2400" dirty="0"/>
          </a:p>
          <a:p>
            <a:pPr>
              <a:buNone/>
            </a:pPr>
            <a:r>
              <a:rPr lang="cs-CZ" sz="2400" dirty="0"/>
              <a:t>Zvýšený cholesterol - problém 70 % dospělé populace - rizikový faktor srdečně-cévních onemocnění (více než 50 % všech úmrtí v ČR). </a:t>
            </a:r>
          </a:p>
          <a:p>
            <a:pPr>
              <a:buNone/>
            </a:pPr>
            <a:r>
              <a:rPr lang="cs-CZ" sz="2400" dirty="0"/>
              <a:t>Onemocnění charakteristické zvýšenou hladinou cholesterolu v krvi se nazývá </a:t>
            </a:r>
            <a:r>
              <a:rPr lang="cs-CZ" sz="2400" dirty="0" err="1"/>
              <a:t>hyperlipidemie</a:t>
            </a:r>
            <a:r>
              <a:rPr lang="cs-CZ" sz="2400" dirty="0"/>
              <a:t> neboli </a:t>
            </a:r>
            <a:r>
              <a:rPr lang="cs-CZ" sz="2400" dirty="0" err="1"/>
              <a:t>hyperlipoprotenie</a:t>
            </a:r>
            <a:r>
              <a:rPr lang="cs-CZ" sz="2400" dirty="0"/>
              <a:t> (HLP). </a:t>
            </a:r>
          </a:p>
          <a:p>
            <a:pPr>
              <a:buNone/>
            </a:pPr>
            <a:r>
              <a:rPr lang="cs-CZ" sz="2400" dirty="0"/>
              <a:t>N</a:t>
            </a:r>
            <a:r>
              <a:rPr lang="en-US" sz="2400" dirty="0" err="1"/>
              <a:t>ejméně</a:t>
            </a:r>
            <a:r>
              <a:rPr lang="en-US" sz="2400" dirty="0"/>
              <a:t> 3 </a:t>
            </a:r>
            <a:r>
              <a:rPr lang="en-US" sz="2400" dirty="0" err="1"/>
              <a:t>miliony</a:t>
            </a:r>
            <a:r>
              <a:rPr lang="en-US" sz="2400" dirty="0"/>
              <a:t> </a:t>
            </a:r>
            <a:r>
              <a:rPr lang="en-US" sz="2400" dirty="0" err="1"/>
              <a:t>dospělých</a:t>
            </a:r>
            <a:r>
              <a:rPr lang="en-US" sz="2400" dirty="0"/>
              <a:t> </a:t>
            </a:r>
            <a:r>
              <a:rPr lang="en-US" sz="2400" dirty="0" err="1"/>
              <a:t>osob</a:t>
            </a:r>
            <a:r>
              <a:rPr lang="en-US" sz="2400" dirty="0"/>
              <a:t> v ČR </a:t>
            </a:r>
            <a:r>
              <a:rPr lang="cs-CZ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doporučení</a:t>
            </a:r>
            <a:r>
              <a:rPr lang="en-US" sz="2400" dirty="0"/>
              <a:t>, </a:t>
            </a:r>
            <a:r>
              <a:rPr lang="en-US" sz="2400" dirty="0" err="1"/>
              <a:t>kontrolovat</a:t>
            </a:r>
            <a:r>
              <a:rPr lang="en-US" sz="2400" dirty="0"/>
              <a:t> </a:t>
            </a:r>
            <a:r>
              <a:rPr lang="en-US" sz="2400" dirty="0" err="1"/>
              <a:t>přívod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. 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A69E-8ECC-43C2-A832-023E3980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Cholesterol - SZU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BE080-85ED-4E73-AD65-84D987D69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1557846"/>
            <a:ext cx="7731107" cy="26334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Cholesterol je látka potřebná pro organismus, základní stavební jednotkou všech buněk, hormonů, žluče. Vytváří se v játrech a je přijímán potravou živočišného původu. Pokud je však hladina cholesterolu v krvi zvýšená, stoupá riziko vzniku srdečně cévních onemocnění. </a:t>
            </a:r>
          </a:p>
          <a:p>
            <a:pPr marL="0" indent="0">
              <a:buNone/>
            </a:pPr>
            <a:r>
              <a:rPr lang="cs-CZ" altLang="cs-CZ" dirty="0">
                <a:solidFill>
                  <a:srgbClr val="000000"/>
                </a:solidFill>
                <a:cs typeface="Arial" panose="020B0604020202020204" pitchFamily="34" charset="0"/>
              </a:rPr>
              <a:t>HDL-cholesterol ochranný účinek proti tepennému poškození (vzniku aterosklerózy), proto jsou žádoucí relativně co nejvyšší hodnoty. HDL-cholesterol má tvořit alespoň 20 % celkového cholesterolu.</a:t>
            </a:r>
          </a:p>
          <a:p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042" name="Picture 18" descr="ehes.png">
            <a:extLst>
              <a:ext uri="{FF2B5EF4-FFF2-40B4-BE49-F238E27FC236}">
                <a16:creationId xmlns:a16="http://schemas.microsoft.com/office/drawing/2014/main" id="{3258D801-0EE4-441E-B122-A1BE2064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0"/>
            <a:ext cx="1385455" cy="12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ZÚ">
            <a:extLst>
              <a:ext uri="{FF2B5EF4-FFF2-40B4-BE49-F238E27FC236}">
                <a16:creationId xmlns:a16="http://schemas.microsoft.com/office/drawing/2014/main" id="{7B90560D-C9FB-4BD3-82CA-E88E2548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2" y="4212050"/>
            <a:ext cx="27813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74DBBC04-A033-4C93-B655-53BFA0AEB199}"/>
              </a:ext>
            </a:extLst>
          </p:cNvPr>
          <p:cNvSpPr/>
          <p:nvPr/>
        </p:nvSpPr>
        <p:spPr>
          <a:xfrm>
            <a:off x="1048328" y="4191257"/>
            <a:ext cx="5103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14F03"/>
                </a:solidFill>
                <a:latin typeface="Arial" panose="020B0604020202020204" pitchFamily="34" charset="0"/>
              </a:rPr>
              <a:t>Norma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Celkový cholesterol         ≤5,0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mmol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LDL-cholesterol               &lt;3,0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mmol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/l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HDL-cholesterol  muži     &gt;1,0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mmol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/l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HDL-cholesterol  ženy     &gt;1,2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mmol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/l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Triglyceridy                      &lt;2,0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mmol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/l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EEA2AC9-EB32-459C-B3BC-B6329CBE496A}"/>
              </a:ext>
            </a:extLst>
          </p:cNvPr>
          <p:cNvSpPr/>
          <p:nvPr/>
        </p:nvSpPr>
        <p:spPr>
          <a:xfrm>
            <a:off x="1487055" y="6238153"/>
            <a:ext cx="810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publikace </a:t>
            </a:r>
            <a:r>
              <a:rPr lang="cs-CZ" u="sng" dirty="0">
                <a:solidFill>
                  <a:srgbClr val="666666"/>
                </a:solidFill>
                <a:latin typeface="Arial" panose="020B0604020202020204" pitchFamily="34" charset="0"/>
                <a:hlinkClick r:id="rId4" tooltip="EHES 2014"/>
              </a:rPr>
              <a:t>Zdravotní stav české populace – výsledky studie EHES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83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5400" b="1" dirty="0">
                <a:solidFill>
                  <a:schemeClr val="tx2"/>
                </a:solidFill>
              </a:rPr>
              <a:t>	</a:t>
            </a:r>
            <a:r>
              <a:rPr lang="cs-CZ" sz="3800" b="1" dirty="0">
                <a:solidFill>
                  <a:schemeClr val="tx2"/>
                </a:solidFill>
              </a:rPr>
              <a:t>				</a:t>
            </a:r>
            <a:endParaRPr lang="cs-CZ" sz="5400" b="1" dirty="0">
              <a:solidFill>
                <a:schemeClr val="tx2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8313" y="1916113"/>
            <a:ext cx="4027487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kalorickým přebytkem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trvale vysokým přívodem CH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hodně nasycených tuků (laurová, palmitová, stearová kyselina: mléčný tuk, kokosový tuk, lůj)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bezezbytkovou stravou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43438" y="1916113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polynenasycenými mastnými kyselinami (linolovou, </a:t>
            </a:r>
            <a:r>
              <a:rPr lang="cs-CZ" sz="2400" b="1" dirty="0" err="1"/>
              <a:t>linolenovou</a:t>
            </a:r>
            <a:r>
              <a:rPr lang="cs-CZ" sz="2400" b="1" dirty="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dostatkem fosfolipidů (1 žloutek)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nízkým příjmem CH i kalorií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cs-CZ" sz="2400" b="1" dirty="0"/>
              <a:t>dostatkem vlákniny, </a:t>
            </a:r>
            <a:r>
              <a:rPr lang="cs-CZ" sz="2400" b="1" dirty="0" err="1"/>
              <a:t>fytosteroly</a:t>
            </a:r>
            <a:endParaRPr lang="cs-CZ" sz="2400" b="1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47813" y="1341438"/>
            <a:ext cx="1098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800" b="1">
                <a:solidFill>
                  <a:srgbClr val="FF0000"/>
                </a:solidFill>
              </a:rPr>
              <a:t>+</a:t>
            </a:r>
            <a:r>
              <a:rPr lang="cs-CZ" b="1">
                <a:solidFill>
                  <a:srgbClr val="FF3300"/>
                </a:solidFill>
              </a:rPr>
              <a:t>	</a:t>
            </a: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651500" y="1341438"/>
            <a:ext cx="1098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800" b="1" dirty="0">
                <a:solidFill>
                  <a:srgbClr val="FF0000"/>
                </a:solidFill>
              </a:rPr>
              <a:t>-</a:t>
            </a:r>
            <a:r>
              <a:rPr lang="cs-CZ" b="1" dirty="0">
                <a:solidFill>
                  <a:srgbClr val="FF3300"/>
                </a:solidFill>
              </a:rPr>
              <a:t>	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ovlivnit</a:t>
            </a:r>
            <a:r>
              <a:rPr lang="en-US" dirty="0"/>
              <a:t> </a:t>
            </a:r>
            <a:r>
              <a:rPr lang="en-US" dirty="0" err="1"/>
              <a:t>cholesterolémii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Výskyt cholesterolu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93" y="1161759"/>
            <a:ext cx="8284234" cy="5043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V potravinách živočišného původu: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Mozeček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Vaječný žloutek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Vnitřnosti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Máslo</a:t>
            </a:r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</a:pP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dirty="0"/>
              <a:t>USA </a:t>
            </a:r>
            <a:r>
              <a:rPr lang="en-GB" sz="2000" i="1" dirty="0" err="1"/>
              <a:t>fytosteroly</a:t>
            </a:r>
            <a:r>
              <a:rPr lang="en-GB" sz="2000" i="1" dirty="0"/>
              <a:t> </a:t>
            </a:r>
            <a:r>
              <a:rPr lang="en-GB" sz="2000" i="1" dirty="0" err="1"/>
              <a:t>méně</a:t>
            </a:r>
            <a:r>
              <a:rPr lang="en-GB" sz="2000" i="1" dirty="0"/>
              <a:t> </a:t>
            </a:r>
            <a:r>
              <a:rPr lang="en-GB" sz="2000" i="1" dirty="0" err="1"/>
              <a:t>než</a:t>
            </a:r>
            <a:r>
              <a:rPr lang="en-GB" sz="2000" i="1" dirty="0"/>
              <a:t> </a:t>
            </a:r>
            <a:r>
              <a:rPr lang="en-GB" sz="2000" i="1" dirty="0" err="1"/>
              <a:t>polovin</a:t>
            </a:r>
            <a:r>
              <a:rPr lang="cs-CZ" sz="2000" i="1" dirty="0"/>
              <a:t>a</a:t>
            </a:r>
            <a:r>
              <a:rPr lang="en-GB" sz="2000" i="1" dirty="0"/>
              <a:t> </a:t>
            </a:r>
            <a:r>
              <a:rPr lang="en-GB" sz="2000" i="1" dirty="0" err="1"/>
              <a:t>konzumovaných</a:t>
            </a:r>
            <a:r>
              <a:rPr lang="en-GB" sz="2000" i="1" dirty="0"/>
              <a:t> </a:t>
            </a:r>
            <a:r>
              <a:rPr lang="en-GB" sz="2000" i="1" dirty="0" err="1"/>
              <a:t>sterolů</a:t>
            </a:r>
            <a:r>
              <a:rPr lang="en-GB" sz="2000" i="1" dirty="0"/>
              <a:t>, </a:t>
            </a:r>
            <a:r>
              <a:rPr lang="en-GB" sz="2000" i="1" dirty="0" err="1"/>
              <a:t>zbytek</a:t>
            </a:r>
            <a:r>
              <a:rPr lang="en-GB" sz="2000" i="1" dirty="0"/>
              <a:t> </a:t>
            </a:r>
            <a:r>
              <a:rPr lang="cs-CZ" sz="2000" i="1" dirty="0"/>
              <a:t> </a:t>
            </a:r>
            <a:r>
              <a:rPr lang="en-GB" sz="2000" i="1" dirty="0"/>
              <a:t>cholesterol. </a:t>
            </a:r>
            <a:endParaRPr lang="cs-CZ" sz="20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i="1" dirty="0"/>
              <a:t>V</a:t>
            </a:r>
            <a:r>
              <a:rPr lang="en-GB" sz="2000" i="1" dirty="0"/>
              <a:t> </a:t>
            </a:r>
            <a:r>
              <a:rPr lang="en-GB" sz="2000" i="1" dirty="0" err="1"/>
              <a:t>zemích</a:t>
            </a:r>
            <a:r>
              <a:rPr lang="en-GB" sz="2000" i="1" dirty="0"/>
              <a:t>, </a:t>
            </a:r>
            <a:r>
              <a:rPr lang="en-GB" sz="2000" i="1" dirty="0" err="1"/>
              <a:t>které</a:t>
            </a:r>
            <a:r>
              <a:rPr lang="en-GB" sz="2000" i="1" dirty="0"/>
              <a:t> </a:t>
            </a:r>
            <a:r>
              <a:rPr lang="en-GB" sz="2000" i="1" dirty="0" err="1"/>
              <a:t>konzumují</a:t>
            </a:r>
            <a:r>
              <a:rPr lang="en-GB" sz="2000" i="1" dirty="0"/>
              <a:t> </a:t>
            </a:r>
            <a:r>
              <a:rPr lang="en-GB" sz="2000" i="1" dirty="0" err="1"/>
              <a:t>převážně</a:t>
            </a:r>
            <a:r>
              <a:rPr lang="en-GB" sz="2000" i="1" dirty="0"/>
              <a:t> </a:t>
            </a:r>
            <a:r>
              <a:rPr lang="en-GB" sz="2000" i="1" dirty="0" err="1"/>
              <a:t>potraviny</a:t>
            </a:r>
            <a:r>
              <a:rPr lang="en-GB" sz="2000" i="1" dirty="0"/>
              <a:t> </a:t>
            </a:r>
            <a:r>
              <a:rPr lang="en-GB" sz="2000" i="1" dirty="0" err="1"/>
              <a:t>rostlinného</a:t>
            </a:r>
            <a:r>
              <a:rPr lang="en-GB" sz="2000" i="1" dirty="0"/>
              <a:t> </a:t>
            </a:r>
            <a:r>
              <a:rPr lang="en-GB" sz="2000" i="1" dirty="0" err="1"/>
              <a:t>původu</a:t>
            </a:r>
            <a:r>
              <a:rPr lang="en-GB" sz="2000" i="1" dirty="0"/>
              <a:t>, </a:t>
            </a:r>
            <a:r>
              <a:rPr lang="en-GB" sz="2000" i="1" dirty="0" err="1"/>
              <a:t>může</a:t>
            </a:r>
            <a:r>
              <a:rPr lang="en-GB" sz="2000" i="1" dirty="0"/>
              <a:t> </a:t>
            </a:r>
            <a:r>
              <a:rPr lang="en-GB" sz="2000" i="1" dirty="0" err="1"/>
              <a:t>být</a:t>
            </a:r>
            <a:r>
              <a:rPr lang="en-GB" sz="2000" i="1" dirty="0"/>
              <a:t> </a:t>
            </a:r>
            <a:r>
              <a:rPr lang="en-GB" sz="2000" i="1" dirty="0" err="1"/>
              <a:t>poměr</a:t>
            </a:r>
            <a:r>
              <a:rPr lang="en-GB" sz="2000" i="1" dirty="0"/>
              <a:t> cholesterol/</a:t>
            </a:r>
            <a:r>
              <a:rPr lang="en-GB" sz="2000" i="1" dirty="0" err="1"/>
              <a:t>fytosterol</a:t>
            </a:r>
            <a:r>
              <a:rPr lang="en-GB" sz="2000" i="1" dirty="0"/>
              <a:t> </a:t>
            </a:r>
            <a:r>
              <a:rPr lang="en-GB" sz="2000" i="1" dirty="0" err="1"/>
              <a:t>obrácen</a:t>
            </a:r>
            <a:r>
              <a:rPr lang="cs-CZ" sz="2000" dirty="0"/>
              <a:t> </a:t>
            </a:r>
            <a:endParaRPr lang="en-US" sz="2000" dirty="0"/>
          </a:p>
        </p:txBody>
      </p:sp>
      <p:pic>
        <p:nvPicPr>
          <p:cNvPr id="4" name="Picture 2" descr="choleste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006" y="255985"/>
            <a:ext cx="4136995" cy="3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Potřeba cholesterolu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Ve stravě 150 – 600 mg/den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Doporučeno 2 g/den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Zbytek do 2 g je syntetizován v organizmu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Na hladiny má vliv složení stravy (živočišné x rostlinné tuky) a pohybová aktivita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u="sng" dirty="0"/>
              <a:t>Doporučení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Nekonzumovat více než cca 80 g tuku denně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Konzumovat dostatek zeleniny a ovoce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en-US" sz="3800"/>
            </a:br>
            <a:r>
              <a:rPr lang="en-US" sz="3800" b="1"/>
              <a:t>Vliv fytosterolů na snížení celkového a LDL - cholesterolu </a:t>
            </a:r>
            <a:br>
              <a:rPr lang="en-US" sz="3800"/>
            </a:br>
            <a:endParaRPr lang="en-US" sz="38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313"/>
            <a:ext cx="7924800" cy="5141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/>
              <a:t>I</a:t>
            </a:r>
            <a:r>
              <a:rPr lang="en-US" sz="2400" b="1" dirty="0" err="1"/>
              <a:t>ntestinální</a:t>
            </a:r>
            <a:r>
              <a:rPr lang="en-US" sz="2400" b="1" dirty="0"/>
              <a:t> </a:t>
            </a:r>
            <a:r>
              <a:rPr lang="en-US" sz="2400" b="1" dirty="0" err="1"/>
              <a:t>absorpce</a:t>
            </a:r>
            <a:r>
              <a:rPr lang="en-US" sz="2400" b="1" dirty="0"/>
              <a:t> </a:t>
            </a:r>
            <a:r>
              <a:rPr lang="en-US" sz="2400" b="1" dirty="0" err="1"/>
              <a:t>cholesterolu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V</a:t>
            </a:r>
            <a:r>
              <a:rPr lang="en-US" sz="2400" dirty="0"/>
              <a:t>y</a:t>
            </a:r>
            <a:r>
              <a:rPr lang="cs-CZ" sz="2400" dirty="0" err="1"/>
              <a:t>šší</a:t>
            </a:r>
            <a:r>
              <a:rPr lang="cs-CZ" sz="2400" dirty="0"/>
              <a:t> přívod </a:t>
            </a:r>
            <a:r>
              <a:rPr lang="en-US" sz="2400" dirty="0" err="1"/>
              <a:t>fytosterolů</a:t>
            </a:r>
            <a:r>
              <a:rPr lang="en-US" sz="2400" dirty="0"/>
              <a:t> </a:t>
            </a:r>
            <a:r>
              <a:rPr lang="en-US" sz="2400" dirty="0" err="1"/>
              <a:t>snižuje</a:t>
            </a:r>
            <a:r>
              <a:rPr lang="en-US" sz="2400" dirty="0"/>
              <a:t> </a:t>
            </a:r>
            <a:r>
              <a:rPr lang="en-US" sz="2400" dirty="0" err="1"/>
              <a:t>absorpci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v </a:t>
            </a:r>
            <a:r>
              <a:rPr lang="en-US" sz="2400" dirty="0" err="1"/>
              <a:t>tenkém</a:t>
            </a:r>
            <a:r>
              <a:rPr lang="en-US" sz="2400" dirty="0"/>
              <a:t> </a:t>
            </a:r>
            <a:r>
              <a:rPr lang="en-US" sz="2400" dirty="0" err="1"/>
              <a:t>střevě</a:t>
            </a:r>
            <a:r>
              <a:rPr lang="cs-CZ" sz="2400" dirty="0"/>
              <a:t> -</a:t>
            </a:r>
            <a:r>
              <a:rPr lang="en-US" sz="2400" dirty="0"/>
              <a:t> </a:t>
            </a:r>
            <a:r>
              <a:rPr lang="en-US" sz="2400" dirty="0" err="1"/>
              <a:t>snížení</a:t>
            </a:r>
            <a:r>
              <a:rPr lang="en-US" sz="2400" dirty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hladiny</a:t>
            </a:r>
            <a:r>
              <a:rPr lang="en-US" sz="2400" dirty="0"/>
              <a:t> v </a:t>
            </a:r>
            <a:r>
              <a:rPr lang="en-US" sz="2400" dirty="0" err="1"/>
              <a:t>krevním</a:t>
            </a:r>
            <a:r>
              <a:rPr lang="en-US" sz="2400" dirty="0"/>
              <a:t> </a:t>
            </a:r>
            <a:r>
              <a:rPr lang="en-US" sz="2400" dirty="0" err="1"/>
              <a:t>séru</a:t>
            </a:r>
            <a:r>
              <a:rPr lang="en-US" sz="2400" dirty="0"/>
              <a:t>. </a:t>
            </a:r>
            <a:r>
              <a:rPr lang="en-US" sz="2400" dirty="0" err="1"/>
              <a:t>Absorpce</a:t>
            </a:r>
            <a:r>
              <a:rPr lang="en-US" sz="2400" dirty="0"/>
              <a:t> </a:t>
            </a:r>
            <a:r>
              <a:rPr lang="en-US" sz="2400" dirty="0" err="1"/>
              <a:t>tuků</a:t>
            </a:r>
            <a:r>
              <a:rPr lang="en-US" sz="2400" dirty="0"/>
              <a:t> </a:t>
            </a:r>
            <a:r>
              <a:rPr lang="en-US" sz="2400" dirty="0" err="1"/>
              <a:t>ovlivněna</a:t>
            </a:r>
            <a:r>
              <a:rPr lang="en-US" sz="2400" dirty="0"/>
              <a:t> </a:t>
            </a:r>
            <a:r>
              <a:rPr lang="en-US" sz="2400" dirty="0" err="1"/>
              <a:t>není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en-US" sz="2400" dirty="0" err="1"/>
              <a:t>fytosteroly</a:t>
            </a:r>
            <a:r>
              <a:rPr lang="en-US" sz="2400" dirty="0"/>
              <a:t> </a:t>
            </a:r>
            <a:r>
              <a:rPr lang="en-US" sz="2400" dirty="0" err="1"/>
              <a:t>při</a:t>
            </a:r>
            <a:r>
              <a:rPr lang="en-US" sz="2400" dirty="0"/>
              <a:t> </a:t>
            </a:r>
            <a:r>
              <a:rPr lang="en-US" sz="2400" dirty="0" err="1"/>
              <a:t>léčbě</a:t>
            </a:r>
            <a:r>
              <a:rPr lang="en-US" sz="2400" dirty="0"/>
              <a:t> </a:t>
            </a:r>
            <a:r>
              <a:rPr lang="en-US" sz="2400" dirty="0" err="1"/>
              <a:t>hypercholesterolémie</a:t>
            </a:r>
            <a:r>
              <a:rPr lang="en-US" sz="2400" dirty="0"/>
              <a:t>)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Vysoké</a:t>
            </a:r>
            <a:r>
              <a:rPr lang="en-US" sz="2400" dirty="0"/>
              <a:t> </a:t>
            </a:r>
            <a:r>
              <a:rPr lang="en-US" sz="2400" dirty="0" err="1"/>
              <a:t>dávky</a:t>
            </a:r>
            <a:r>
              <a:rPr lang="en-US" sz="2400" dirty="0"/>
              <a:t> </a:t>
            </a:r>
            <a:r>
              <a:rPr lang="en-US" sz="2400" dirty="0" err="1"/>
              <a:t>rostlinných</a:t>
            </a:r>
            <a:r>
              <a:rPr lang="en-US" sz="2400" dirty="0"/>
              <a:t> </a:t>
            </a:r>
            <a:r>
              <a:rPr lang="en-US" sz="2400" dirty="0" err="1"/>
              <a:t>sterolů</a:t>
            </a:r>
            <a:r>
              <a:rPr lang="en-US" sz="2400" dirty="0"/>
              <a:t> a </a:t>
            </a:r>
            <a:r>
              <a:rPr lang="en-US" sz="2400" dirty="0" err="1"/>
              <a:t>stanolů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3g/</a:t>
            </a:r>
            <a:r>
              <a:rPr lang="en-US" sz="2400" dirty="0" err="1"/>
              <a:t>osobu</a:t>
            </a:r>
            <a:r>
              <a:rPr lang="en-US" sz="2400" dirty="0"/>
              <a:t>/den </a:t>
            </a:r>
            <a:r>
              <a:rPr lang="cs-CZ" sz="2400" dirty="0"/>
              <a:t>s</a:t>
            </a:r>
            <a:r>
              <a:rPr lang="en-US" sz="2400" dirty="0" err="1"/>
              <a:t>nižují</a:t>
            </a:r>
            <a:r>
              <a:rPr lang="en-US" sz="2400" dirty="0"/>
              <a:t> </a:t>
            </a:r>
            <a:r>
              <a:rPr lang="en-US" sz="2400" dirty="0" err="1"/>
              <a:t>absorpci</a:t>
            </a:r>
            <a:r>
              <a:rPr lang="en-US" sz="2400" dirty="0"/>
              <a:t> ß-</a:t>
            </a:r>
            <a:r>
              <a:rPr lang="en-US" sz="2400" dirty="0" err="1"/>
              <a:t>karotenu</a:t>
            </a:r>
            <a:r>
              <a:rPr lang="en-US" sz="2400" dirty="0"/>
              <a:t> a </a:t>
            </a:r>
            <a:r>
              <a:rPr lang="en-US" sz="2400" dirty="0" err="1"/>
              <a:t>vitaminů</a:t>
            </a:r>
            <a:r>
              <a:rPr lang="en-US" sz="2400" dirty="0"/>
              <a:t> </a:t>
            </a:r>
            <a:r>
              <a:rPr lang="en-US" sz="2400" dirty="0" err="1"/>
              <a:t>rozpustných</a:t>
            </a:r>
            <a:r>
              <a:rPr lang="en-US" sz="2400" dirty="0"/>
              <a:t> v </a:t>
            </a:r>
            <a:r>
              <a:rPr lang="en-US" sz="2400" dirty="0" err="1"/>
              <a:t>tucích</a:t>
            </a:r>
            <a:r>
              <a:rPr lang="en-US" sz="2400" dirty="0"/>
              <a:t>. </a:t>
            </a: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dávky</a:t>
            </a:r>
            <a:r>
              <a:rPr lang="en-US" sz="2400" dirty="0"/>
              <a:t> </a:t>
            </a:r>
            <a:r>
              <a:rPr lang="en-US" sz="2400" dirty="0" err="1"/>
              <a:t>rostlinných</a:t>
            </a:r>
            <a:r>
              <a:rPr lang="en-US" sz="2400" dirty="0"/>
              <a:t> </a:t>
            </a:r>
            <a:r>
              <a:rPr lang="en-US" sz="2400" dirty="0" err="1"/>
              <a:t>sterolů</a:t>
            </a:r>
            <a:r>
              <a:rPr lang="en-US" sz="2400" dirty="0"/>
              <a:t> a </a:t>
            </a:r>
            <a:r>
              <a:rPr lang="en-US" sz="2400" dirty="0" err="1"/>
              <a:t>stanolů</a:t>
            </a:r>
            <a:r>
              <a:rPr lang="en-US" sz="2400" dirty="0"/>
              <a:t> </a:t>
            </a:r>
            <a:r>
              <a:rPr lang="en-US" sz="2400" dirty="0" err="1"/>
              <a:t>způsobují</a:t>
            </a:r>
            <a:r>
              <a:rPr lang="en-US" sz="2400" dirty="0"/>
              <a:t> </a:t>
            </a:r>
            <a:r>
              <a:rPr lang="en-US" sz="2400" dirty="0" err="1"/>
              <a:t>zdravotní</a:t>
            </a:r>
            <a:r>
              <a:rPr lang="en-US" sz="2400" dirty="0"/>
              <a:t> </a:t>
            </a:r>
            <a:r>
              <a:rPr lang="en-US" sz="2400" dirty="0" err="1"/>
              <a:t>problémy</a:t>
            </a:r>
            <a:r>
              <a:rPr lang="en-US" sz="2400" dirty="0"/>
              <a:t> u </a:t>
            </a:r>
            <a:r>
              <a:rPr lang="en-US" sz="2400" dirty="0" err="1"/>
              <a:t>pacientů</a:t>
            </a:r>
            <a:r>
              <a:rPr lang="en-US" sz="2400" dirty="0"/>
              <a:t> se </a:t>
            </a:r>
            <a:r>
              <a:rPr lang="en-US" sz="2400" dirty="0" err="1"/>
              <a:t>sitosterolémií</a:t>
            </a:r>
            <a:r>
              <a:rPr lang="en-US" sz="2400" dirty="0"/>
              <a:t> (</a:t>
            </a:r>
            <a:r>
              <a:rPr lang="en-US" sz="2400" dirty="0" err="1"/>
              <a:t>fytosterolémií</a:t>
            </a:r>
            <a:r>
              <a:rPr lang="en-US" sz="2400" dirty="0"/>
              <a:t>).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M</a:t>
            </a:r>
            <a:r>
              <a:rPr lang="en-US" sz="2400" dirty="0" err="1"/>
              <a:t>etabolity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, </a:t>
            </a:r>
            <a:r>
              <a:rPr lang="en-US" sz="2400" dirty="0" err="1"/>
              <a:t>převážně</a:t>
            </a:r>
            <a:r>
              <a:rPr lang="en-US" sz="2400" dirty="0"/>
              <a:t> </a:t>
            </a:r>
            <a:r>
              <a:rPr lang="en-US" sz="2400" dirty="0" err="1"/>
              <a:t>hydrogenované</a:t>
            </a:r>
            <a:r>
              <a:rPr lang="en-US" sz="2400" dirty="0"/>
              <a:t> </a:t>
            </a:r>
            <a:r>
              <a:rPr lang="en-US" sz="2400" dirty="0" err="1"/>
              <a:t>fytosteroly</a:t>
            </a:r>
            <a:r>
              <a:rPr lang="en-US" sz="2400" dirty="0"/>
              <a:t> (</a:t>
            </a:r>
            <a:r>
              <a:rPr lang="en-US" sz="2400" dirty="0" err="1"/>
              <a:t>fytostanoly</a:t>
            </a:r>
            <a:r>
              <a:rPr lang="en-US" sz="2400" dirty="0"/>
              <a:t>) a 3-oxosteroly se </a:t>
            </a:r>
            <a:r>
              <a:rPr lang="en-US" sz="2400" dirty="0" err="1"/>
              <a:t>nevstřebávají</a:t>
            </a:r>
            <a:r>
              <a:rPr lang="en-US" sz="2400" dirty="0"/>
              <a:t> a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spolu</a:t>
            </a:r>
            <a:r>
              <a:rPr lang="en-US" sz="2400" dirty="0"/>
              <a:t> s </a:t>
            </a:r>
            <a:r>
              <a:rPr lang="en-US" sz="2400" dirty="0" err="1"/>
              <a:t>netransformovanými</a:t>
            </a:r>
            <a:r>
              <a:rPr lang="en-US" sz="2400" dirty="0"/>
              <a:t> </a:t>
            </a:r>
            <a:r>
              <a:rPr lang="en-US" sz="2400" dirty="0" err="1"/>
              <a:t>fytosteroly</a:t>
            </a:r>
            <a:r>
              <a:rPr lang="en-US" sz="2400" dirty="0"/>
              <a:t> </a:t>
            </a:r>
            <a:r>
              <a:rPr lang="en-US" sz="2400" dirty="0" err="1"/>
              <a:t>vylučovány</a:t>
            </a:r>
            <a:r>
              <a:rPr lang="en-US" sz="2400" dirty="0"/>
              <a:t> </a:t>
            </a:r>
            <a:r>
              <a:rPr lang="en-US" sz="2400" dirty="0" err="1"/>
              <a:t>stolicí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Fytosteroly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err="1"/>
              <a:t>Fytosteroly</a:t>
            </a:r>
            <a:r>
              <a:rPr lang="en-US" sz="2800" b="1" dirty="0"/>
              <a:t> (</a:t>
            </a:r>
            <a:r>
              <a:rPr lang="en-US" sz="2800" b="1" dirty="0" err="1"/>
              <a:t>rostlinné</a:t>
            </a:r>
            <a:r>
              <a:rPr lang="en-US" sz="2800" b="1" dirty="0"/>
              <a:t> </a:t>
            </a:r>
            <a:r>
              <a:rPr lang="en-US" sz="2800" b="1" dirty="0" err="1"/>
              <a:t>steroly</a:t>
            </a:r>
            <a:r>
              <a:rPr lang="en-US" sz="2800" b="1" dirty="0"/>
              <a:t>)</a:t>
            </a:r>
            <a:r>
              <a:rPr lang="en-US" sz="2800" dirty="0"/>
              <a:t> </a:t>
            </a:r>
            <a:r>
              <a:rPr lang="cs-CZ" sz="2800" dirty="0"/>
              <a:t> - </a:t>
            </a:r>
            <a:r>
              <a:rPr lang="en-US" sz="2800" dirty="0" err="1"/>
              <a:t>lipofilní</a:t>
            </a:r>
            <a:r>
              <a:rPr lang="cs-CZ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přirozeně</a:t>
            </a:r>
            <a:r>
              <a:rPr lang="en-US" sz="2800" dirty="0"/>
              <a:t> se </a:t>
            </a:r>
            <a:r>
              <a:rPr lang="en-US" sz="2800" dirty="0" err="1"/>
              <a:t>vyskytující</a:t>
            </a:r>
            <a:r>
              <a:rPr lang="en-US" sz="2800" dirty="0"/>
              <a:t> </a:t>
            </a:r>
            <a:r>
              <a:rPr lang="en-US" sz="2800" dirty="0" err="1"/>
              <a:t>sloučeniny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</a:pPr>
            <a:r>
              <a:rPr lang="cs-CZ" dirty="0"/>
              <a:t>P</a:t>
            </a:r>
            <a:r>
              <a:rPr lang="en-US" sz="2800" dirty="0" err="1"/>
              <a:t>řítomny</a:t>
            </a:r>
            <a:r>
              <a:rPr lang="en-US" sz="2800" dirty="0"/>
              <a:t> v </a:t>
            </a:r>
            <a:r>
              <a:rPr lang="en-US" sz="2800" dirty="0" err="1"/>
              <a:t>potravinách</a:t>
            </a:r>
            <a:r>
              <a:rPr lang="en-US" sz="2800" dirty="0"/>
              <a:t> </a:t>
            </a:r>
            <a:r>
              <a:rPr lang="en-US" sz="2800" dirty="0" err="1"/>
              <a:t>rostlinného</a:t>
            </a:r>
            <a:r>
              <a:rPr lang="en-US" sz="2800" dirty="0"/>
              <a:t> </a:t>
            </a:r>
            <a:r>
              <a:rPr lang="en-US" sz="2800" dirty="0" err="1"/>
              <a:t>původu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/>
              <a:t>Dosud</a:t>
            </a:r>
            <a:r>
              <a:rPr lang="en-US" sz="2800" dirty="0"/>
              <a:t> v </a:t>
            </a:r>
            <a:r>
              <a:rPr lang="en-US" sz="2800" dirty="0" err="1"/>
              <a:t>rostlinách</a:t>
            </a:r>
            <a:r>
              <a:rPr lang="en-US" sz="2800" dirty="0"/>
              <a:t> </a:t>
            </a:r>
            <a:r>
              <a:rPr lang="en-US" sz="2800" dirty="0" err="1"/>
              <a:t>identifikováno</a:t>
            </a:r>
            <a:r>
              <a:rPr lang="en-US" sz="2800" dirty="0"/>
              <a:t> a </a:t>
            </a:r>
            <a:r>
              <a:rPr lang="en-US" sz="2800" dirty="0" err="1"/>
              <a:t>popsáno</a:t>
            </a:r>
            <a:r>
              <a:rPr lang="en-US" sz="2800" dirty="0"/>
              <a:t> </a:t>
            </a:r>
            <a:r>
              <a:rPr lang="en-US" sz="2800" dirty="0" err="1"/>
              <a:t>více</a:t>
            </a:r>
            <a:r>
              <a:rPr lang="en-US" sz="2800" dirty="0"/>
              <a:t> </a:t>
            </a:r>
            <a:r>
              <a:rPr lang="en-US" sz="2800" dirty="0" err="1"/>
              <a:t>než</a:t>
            </a:r>
            <a:r>
              <a:rPr lang="en-US" sz="2800" dirty="0"/>
              <a:t> 250 </a:t>
            </a:r>
            <a:r>
              <a:rPr lang="en-US" sz="2800" dirty="0" err="1"/>
              <a:t>různých</a:t>
            </a:r>
            <a:r>
              <a:rPr lang="en-US" sz="2800" dirty="0"/>
              <a:t> </a:t>
            </a:r>
            <a:r>
              <a:rPr lang="en-US" sz="2800" dirty="0" err="1"/>
              <a:t>fytosterolů</a:t>
            </a:r>
            <a:r>
              <a:rPr lang="en-US" sz="2800" dirty="0"/>
              <a:t> a </a:t>
            </a:r>
            <a:r>
              <a:rPr lang="en-US" sz="2800" dirty="0" err="1"/>
              <a:t>jim</a:t>
            </a:r>
            <a:r>
              <a:rPr lang="en-US" sz="2800" dirty="0"/>
              <a:t> </a:t>
            </a:r>
            <a:r>
              <a:rPr lang="en-US" sz="2800" dirty="0" err="1"/>
              <a:t>příbuzných</a:t>
            </a:r>
            <a:r>
              <a:rPr lang="en-US" sz="2800" dirty="0"/>
              <a:t> </a:t>
            </a:r>
            <a:r>
              <a:rPr lang="en-US" sz="2800" dirty="0" err="1"/>
              <a:t>sloučenin</a:t>
            </a:r>
            <a:r>
              <a:rPr lang="en-US" sz="2800" dirty="0"/>
              <a:t> </a:t>
            </a:r>
            <a:endParaRPr lang="cs-CZ" sz="2800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/>
              <a:t>Mezi</a:t>
            </a:r>
            <a:r>
              <a:rPr lang="en-US" sz="2800" dirty="0"/>
              <a:t> </a:t>
            </a:r>
            <a:r>
              <a:rPr lang="en-US" sz="2800" dirty="0" err="1"/>
              <a:t>nejrozšířenější</a:t>
            </a:r>
            <a:r>
              <a:rPr lang="en-US" sz="2800" dirty="0"/>
              <a:t> </a:t>
            </a:r>
            <a:r>
              <a:rPr lang="en-US" sz="2800" dirty="0" err="1"/>
              <a:t>patří</a:t>
            </a:r>
            <a:r>
              <a:rPr lang="cs-CZ" sz="2800" dirty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ß-</a:t>
            </a:r>
            <a:r>
              <a:rPr lang="en-US" sz="2800" dirty="0" err="1"/>
              <a:t>sitosterol</a:t>
            </a:r>
            <a:r>
              <a:rPr lang="cs-CZ" sz="2800" dirty="0"/>
              <a:t> (C29)</a:t>
            </a:r>
            <a:r>
              <a:rPr lang="en-US" sz="2800" dirty="0"/>
              <a:t>, </a:t>
            </a:r>
            <a:r>
              <a:rPr lang="en-US" sz="2800" dirty="0" err="1"/>
              <a:t>kampesterol</a:t>
            </a:r>
            <a:r>
              <a:rPr lang="cs-CZ" sz="2800" dirty="0"/>
              <a:t> (C28)</a:t>
            </a:r>
            <a:r>
              <a:rPr lang="en-US" sz="2800" dirty="0"/>
              <a:t> a </a:t>
            </a:r>
            <a:r>
              <a:rPr lang="en-US" sz="2800" dirty="0" err="1"/>
              <a:t>stigmasterol</a:t>
            </a:r>
            <a:r>
              <a:rPr lang="cs-CZ" sz="2800" dirty="0"/>
              <a:t> (C29)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800" b="1"/>
              <a:t>Absorpce a metabolismus fytosterolů</a:t>
            </a:r>
            <a:endParaRPr lang="en-US" sz="38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875"/>
            <a:ext cx="79248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/>
              <a:t>Oproti cholesterolu (je produkován ve zvířecích organismech a relativně snadno absorbován) jsou fytosteroly obtížněji vstřebatelné </a:t>
            </a:r>
            <a:r>
              <a:rPr lang="cs-CZ" sz="3600" b="1">
                <a:solidFill>
                  <a:srgbClr val="FF0000"/>
                </a:solidFill>
                <a:cs typeface="Arial" charset="0"/>
              </a:rPr>
              <a:t>→</a:t>
            </a:r>
            <a:r>
              <a:rPr lang="cs-CZ" sz="2800"/>
              <a:t> přítomné jen ve velmi nízkých koncentracích - </a:t>
            </a:r>
            <a:r>
              <a:rPr lang="en-GB" sz="2800" b="1">
                <a:solidFill>
                  <a:srgbClr val="FF0000"/>
                </a:solidFill>
              </a:rPr>
              <a:t>špatn</a:t>
            </a:r>
            <a:r>
              <a:rPr lang="cs-CZ" sz="2800" b="1">
                <a:solidFill>
                  <a:srgbClr val="FF0000"/>
                </a:solidFill>
              </a:rPr>
              <a:t>á</a:t>
            </a:r>
            <a:r>
              <a:rPr lang="en-GB" sz="2800" b="1">
                <a:solidFill>
                  <a:srgbClr val="FF0000"/>
                </a:solidFill>
              </a:rPr>
              <a:t> biologick</a:t>
            </a:r>
            <a:r>
              <a:rPr lang="cs-CZ" sz="2800" b="1">
                <a:solidFill>
                  <a:srgbClr val="FF0000"/>
                </a:solidFill>
              </a:rPr>
              <a:t>á</a:t>
            </a:r>
            <a:r>
              <a:rPr lang="en-GB" sz="2800" b="1">
                <a:solidFill>
                  <a:srgbClr val="FF0000"/>
                </a:solidFill>
              </a:rPr>
              <a:t> dostupnost</a:t>
            </a:r>
            <a:endParaRPr lang="cs-CZ" sz="2800" b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/>
              <a:t>M</a:t>
            </a:r>
            <a:r>
              <a:rPr lang="en-GB" sz="2800"/>
              <a:t>éně než 5% fytosterolů je absorbováno skrze intestinální trakt. Biologický poločas absorbovaných fytosterolů je nižší než u cholesterolu, a jsou buď konvertovány na žlučové kyseliny nebo vyloučeny ve žluči jako volné steroly. Plazmatické koncentrace cholesterolu jsou při běžných dietách 300-800krát vyšší než koncentrace fytosterolů </a:t>
            </a:r>
            <a:endParaRPr 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 dirty="0" err="1"/>
              <a:t>Mechanismus</a:t>
            </a:r>
            <a:r>
              <a:rPr lang="en-US" sz="3800" b="1" dirty="0"/>
              <a:t> </a:t>
            </a:r>
            <a:r>
              <a:rPr lang="en-US" sz="3800" b="1" dirty="0" err="1"/>
              <a:t>sniž</a:t>
            </a:r>
            <a:r>
              <a:rPr lang="cs-CZ" sz="3800" b="1" dirty="0"/>
              <a:t>ování</a:t>
            </a:r>
            <a:r>
              <a:rPr lang="en-US" sz="3800" b="1" dirty="0"/>
              <a:t> </a:t>
            </a:r>
            <a:r>
              <a:rPr lang="en-US" sz="3800" b="1" dirty="0" err="1"/>
              <a:t>hladin</a:t>
            </a:r>
            <a:r>
              <a:rPr lang="en-US" sz="3800" b="1" dirty="0"/>
              <a:t> </a:t>
            </a:r>
            <a:r>
              <a:rPr lang="en-US" sz="3800" b="1" dirty="0" err="1"/>
              <a:t>cholesterolu</a:t>
            </a:r>
            <a:r>
              <a:rPr lang="en-US" sz="3800" b="1" dirty="0"/>
              <a:t> v </a:t>
            </a:r>
            <a:r>
              <a:rPr lang="en-US" sz="3800" b="1" dirty="0" err="1"/>
              <a:t>krvi</a:t>
            </a:r>
            <a:r>
              <a:rPr lang="en-US" sz="3800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248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/>
              <a:t>R</a:t>
            </a:r>
            <a:r>
              <a:rPr lang="en-US" sz="2400"/>
              <a:t>edukce střevního vstřebávání cholesterolu z potravy i ze žluče</a:t>
            </a:r>
            <a:endParaRPr lang="cs-CZ" sz="2400"/>
          </a:p>
          <a:p>
            <a:pPr eaLnBrk="1" hangingPunct="1">
              <a:lnSpc>
                <a:spcPct val="80000"/>
              </a:lnSpc>
            </a:pPr>
            <a:r>
              <a:rPr lang="cs-CZ" sz="2400"/>
              <a:t>F</a:t>
            </a:r>
            <a:r>
              <a:rPr lang="en-US" sz="2400"/>
              <a:t>ytosteroly v tenkém střevě soutěží s cholesterolem o vazební místa v tzv. micelách, které vstřebávání umožňují (mechanismus kompetice)</a:t>
            </a:r>
            <a:endParaRPr lang="cs-CZ" sz="2400"/>
          </a:p>
          <a:p>
            <a:pPr eaLnBrk="1" hangingPunct="1">
              <a:lnSpc>
                <a:spcPct val="80000"/>
              </a:lnSpc>
            </a:pPr>
            <a:r>
              <a:rPr lang="cs-CZ" sz="2400" i="1"/>
              <a:t>C</a:t>
            </a:r>
            <a:r>
              <a:rPr lang="en-US" sz="2400" i="1"/>
              <a:t>holesterol ze žluče i z potravy </a:t>
            </a:r>
            <a:r>
              <a:rPr lang="cs-CZ" sz="2400" i="1"/>
              <a:t>se </a:t>
            </a:r>
            <a:r>
              <a:rPr lang="en-US" sz="2400" i="1"/>
              <a:t>ve střevě spolu s ostatními tukovými látkami nejprve rozloží na kapénky, které se smíchají s vodou a vytvoří emulzi. Účinkem žlučových kyselin se z této emulze vytvoří velmi drobné, ale komplexní částice - micely, pomocí kterých se může cholesterol vstřebávat</a:t>
            </a:r>
            <a:r>
              <a:rPr lang="cs-CZ" sz="2400" i="1"/>
              <a:t> (</a:t>
            </a:r>
            <a:r>
              <a:rPr lang="en-US" sz="2400" i="1"/>
              <a:t>je jimi jako nosičem přenášen přes střevní stěnu do krve</a:t>
            </a:r>
            <a:r>
              <a:rPr lang="cs-CZ" sz="2400" i="1"/>
              <a:t>)</a:t>
            </a:r>
            <a:r>
              <a:rPr lang="en-US" sz="2400" i="1"/>
              <a:t>.</a:t>
            </a:r>
            <a:r>
              <a:rPr lang="en-US" sz="2400"/>
              <a:t> </a:t>
            </a:r>
            <a:r>
              <a:rPr lang="en-US" sz="2400" b="1"/>
              <a:t>Fytosteroly</a:t>
            </a:r>
            <a:r>
              <a:rPr lang="en-US" sz="2400"/>
              <a:t> mají mnohem </a:t>
            </a:r>
            <a:r>
              <a:rPr lang="en-US" sz="2400" b="1"/>
              <a:t>větší afinitu k micelám</a:t>
            </a:r>
            <a:r>
              <a:rPr lang="en-US" sz="2400"/>
              <a:t> než cholesterol, jsou jeho konkurenty o vazební místa v micelách, vytlačují ho, a samy vazebná místa obsadí</a:t>
            </a:r>
            <a:endParaRPr lang="cs-CZ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/>
              <a:t>Mechanismus jakým fytosteroly snižují hladinu cholesterolu v krvi</a:t>
            </a:r>
            <a:r>
              <a:rPr lang="en-US" sz="380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N</a:t>
            </a:r>
            <a:r>
              <a:rPr lang="en-US" sz="2400" dirty="0"/>
              <a:t>a </a:t>
            </a:r>
            <a:r>
              <a:rPr lang="en-US" sz="2400" dirty="0" err="1"/>
              <a:t>rozdíl</a:t>
            </a:r>
            <a:r>
              <a:rPr lang="en-US" sz="2400" dirty="0"/>
              <a:t> od </a:t>
            </a:r>
            <a:r>
              <a:rPr lang="en-US" sz="2400" dirty="0" err="1"/>
              <a:t>cholesterolu</a:t>
            </a:r>
            <a:r>
              <a:rPr lang="en-US" sz="2400" dirty="0"/>
              <a:t>, </a:t>
            </a:r>
            <a:r>
              <a:rPr lang="en-US" sz="2400" dirty="0" err="1"/>
              <a:t>fytosteroly</a:t>
            </a:r>
            <a:r>
              <a:rPr lang="en-US" sz="2400" dirty="0"/>
              <a:t> </a:t>
            </a:r>
            <a:r>
              <a:rPr lang="en-US" sz="2400" dirty="0" err="1"/>
              <a:t>micely</a:t>
            </a:r>
            <a:r>
              <a:rPr lang="en-US" sz="2400" dirty="0"/>
              <a:t> </a:t>
            </a:r>
            <a:r>
              <a:rPr lang="en-US" sz="2400" dirty="0" err="1"/>
              <a:t>pouze</a:t>
            </a:r>
            <a:r>
              <a:rPr lang="en-US" sz="2400" dirty="0"/>
              <a:t> </a:t>
            </a:r>
            <a:r>
              <a:rPr lang="en-US" sz="2400" dirty="0" err="1"/>
              <a:t>zablokují</a:t>
            </a:r>
            <a:r>
              <a:rPr lang="en-US" sz="2400" dirty="0"/>
              <a:t>, </a:t>
            </a:r>
            <a:r>
              <a:rPr lang="en-US" sz="2400" dirty="0" err="1"/>
              <a:t>prakticky</a:t>
            </a:r>
            <a:r>
              <a:rPr lang="en-US" sz="2400" dirty="0"/>
              <a:t> </a:t>
            </a:r>
            <a:r>
              <a:rPr lang="en-US" sz="2400" dirty="0" err="1"/>
              <a:t>vůbec</a:t>
            </a:r>
            <a:r>
              <a:rPr lang="en-US" sz="2400" dirty="0"/>
              <a:t> se z </a:t>
            </a:r>
            <a:r>
              <a:rPr lang="en-US" sz="2400" dirty="0" err="1"/>
              <a:t>nich</a:t>
            </a:r>
            <a:r>
              <a:rPr lang="en-US" sz="2400" dirty="0"/>
              <a:t> </a:t>
            </a:r>
            <a:r>
              <a:rPr lang="en-US" sz="2400" dirty="0" err="1"/>
              <a:t>nedokáží</a:t>
            </a:r>
            <a:r>
              <a:rPr lang="en-US" sz="2400" dirty="0"/>
              <a:t> </a:t>
            </a:r>
            <a:r>
              <a:rPr lang="en-US" sz="2400" dirty="0" err="1"/>
              <a:t>vstřebat</a:t>
            </a:r>
            <a:r>
              <a:rPr lang="en-US" sz="2400" dirty="0"/>
              <a:t>.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US" sz="2400" dirty="0"/>
              <a:t> </a:t>
            </a:r>
            <a:r>
              <a:rPr lang="en-US" sz="2400" dirty="0" err="1"/>
              <a:t>mnohem</a:t>
            </a:r>
            <a:r>
              <a:rPr lang="en-US" sz="2400" dirty="0"/>
              <a:t> </a:t>
            </a:r>
            <a:r>
              <a:rPr lang="en-US" sz="2400" dirty="0" err="1"/>
              <a:t>větší</a:t>
            </a:r>
            <a:r>
              <a:rPr lang="en-US" sz="2400" dirty="0"/>
              <a:t> </a:t>
            </a:r>
            <a:r>
              <a:rPr lang="en-US" sz="2400" dirty="0" err="1"/>
              <a:t>množství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</a:t>
            </a:r>
            <a:r>
              <a:rPr lang="en-US" sz="2400" dirty="0" err="1"/>
              <a:t>odchází</a:t>
            </a:r>
            <a:r>
              <a:rPr lang="en-US" sz="2400" dirty="0"/>
              <a:t> </a:t>
            </a:r>
            <a:r>
              <a:rPr lang="en-US" sz="2400" dirty="0" err="1"/>
              <a:t>stolicí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→</a:t>
            </a:r>
            <a:r>
              <a:rPr lang="en-US" sz="2400" dirty="0"/>
              <a:t> </a:t>
            </a:r>
            <a:r>
              <a:rPr lang="en-US" sz="2400" dirty="0" err="1"/>
              <a:t>játra</a:t>
            </a:r>
            <a:r>
              <a:rPr lang="en-US" sz="2400" dirty="0"/>
              <a:t> </a:t>
            </a:r>
            <a:r>
              <a:rPr lang="en-US" sz="2400" dirty="0" err="1"/>
              <a:t>mají</a:t>
            </a:r>
            <a:r>
              <a:rPr lang="en-US" sz="2400" dirty="0"/>
              <a:t> </a:t>
            </a:r>
            <a:r>
              <a:rPr lang="en-US" sz="2400" dirty="0" err="1"/>
              <a:t>menší</a:t>
            </a:r>
            <a:r>
              <a:rPr lang="en-US" sz="2400" dirty="0"/>
              <a:t> </a:t>
            </a:r>
            <a:r>
              <a:rPr lang="en-US" sz="2400" dirty="0" err="1"/>
              <a:t>nabídku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2268747" y="6308725"/>
            <a:ext cx="674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Mechanismus vstřebávání cholesterolu v tenkém střevě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86" y="3423821"/>
            <a:ext cx="6974428" cy="27190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/>
              <a:t>Vztah mezi přívodem fytosterolů a snížením LDL cholesterolu 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196975"/>
            <a:ext cx="7775575" cy="4595813"/>
          </a:xfrm>
          <a:noFill/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0" y="5516563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Ú</a:t>
            </a:r>
            <a:r>
              <a:rPr lang="en-US" sz="2000" dirty="0" err="1"/>
              <a:t>činek</a:t>
            </a:r>
            <a:r>
              <a:rPr lang="en-US" sz="2000" dirty="0"/>
              <a:t> </a:t>
            </a:r>
            <a:r>
              <a:rPr lang="en-US" sz="2000" dirty="0" err="1"/>
              <a:t>fytosterolů</a:t>
            </a:r>
            <a:r>
              <a:rPr lang="en-US" sz="2000" dirty="0"/>
              <a:t> </a:t>
            </a:r>
            <a:r>
              <a:rPr lang="en-US" sz="2000" dirty="0" err="1"/>
              <a:t>závisí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dá</a:t>
            </a:r>
            <a:r>
              <a:rPr lang="cs-CZ" sz="2000" dirty="0" err="1"/>
              <a:t>vce</a:t>
            </a:r>
            <a:r>
              <a:rPr lang="cs-CZ" sz="2000" dirty="0"/>
              <a:t>. </a:t>
            </a:r>
            <a:r>
              <a:rPr lang="en-US" sz="2000" dirty="0" err="1"/>
              <a:t>Práh</a:t>
            </a:r>
            <a:r>
              <a:rPr lang="en-US" sz="2000" dirty="0"/>
              <a:t> </a:t>
            </a:r>
            <a:r>
              <a:rPr lang="en-US" sz="2000" dirty="0" err="1"/>
              <a:t>počátku</a:t>
            </a:r>
            <a:r>
              <a:rPr lang="en-US" sz="2000" dirty="0"/>
              <a:t> </a:t>
            </a:r>
            <a:r>
              <a:rPr lang="en-US" sz="2000" dirty="0" err="1"/>
              <a:t>účinnosti</a:t>
            </a:r>
            <a:r>
              <a:rPr lang="en-US" sz="2000" dirty="0"/>
              <a:t> je v </a:t>
            </a:r>
            <a:r>
              <a:rPr lang="en-US" sz="2000" dirty="0" err="1"/>
              <a:t>oblasti</a:t>
            </a:r>
            <a:r>
              <a:rPr lang="en-US" sz="2000" dirty="0"/>
              <a:t> 0,8 g /den. Se </a:t>
            </a:r>
            <a:r>
              <a:rPr lang="en-US" sz="2000" dirty="0" err="1"/>
              <a:t>stoupající</a:t>
            </a:r>
            <a:r>
              <a:rPr lang="en-US" sz="2000" dirty="0"/>
              <a:t> </a:t>
            </a:r>
            <a:r>
              <a:rPr lang="en-US" sz="2000" dirty="0" err="1"/>
              <a:t>dávkou</a:t>
            </a:r>
            <a:r>
              <a:rPr lang="en-US" sz="2000" dirty="0"/>
              <a:t> se </a:t>
            </a:r>
            <a:r>
              <a:rPr lang="en-US" sz="2000" dirty="0" err="1"/>
              <a:t>účinek</a:t>
            </a:r>
            <a:r>
              <a:rPr lang="en-US" sz="2000" dirty="0"/>
              <a:t> </a:t>
            </a:r>
            <a:r>
              <a:rPr lang="en-US" sz="2000" dirty="0" err="1"/>
              <a:t>kontinuálně</a:t>
            </a:r>
            <a:r>
              <a:rPr lang="en-US" sz="2000" dirty="0"/>
              <a:t> </a:t>
            </a:r>
            <a:r>
              <a:rPr lang="en-US" sz="2000" dirty="0" err="1"/>
              <a:t>zvyšuje</a:t>
            </a:r>
            <a:r>
              <a:rPr lang="en-US" sz="2000" dirty="0"/>
              <a:t>, ale </a:t>
            </a:r>
            <a:r>
              <a:rPr lang="en-US" sz="2000" dirty="0" err="1"/>
              <a:t>jen</a:t>
            </a:r>
            <a:r>
              <a:rPr lang="en-US" sz="2000" dirty="0"/>
              <a:t> do </a:t>
            </a:r>
            <a:r>
              <a:rPr lang="en-US" sz="2000" dirty="0" err="1"/>
              <a:t>dávky</a:t>
            </a:r>
            <a:r>
              <a:rPr lang="en-US" sz="2000" dirty="0"/>
              <a:t> </a:t>
            </a:r>
            <a:r>
              <a:rPr lang="en-US" sz="2000" dirty="0" err="1"/>
              <a:t>přibližně</a:t>
            </a:r>
            <a:r>
              <a:rPr lang="en-US" sz="2000" dirty="0"/>
              <a:t> 2 g/den.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tuto</a:t>
            </a:r>
            <a:r>
              <a:rPr lang="en-US" sz="2000" dirty="0"/>
              <a:t> </a:t>
            </a:r>
            <a:r>
              <a:rPr lang="en-US" sz="2000" dirty="0" err="1"/>
              <a:t>hranici</a:t>
            </a:r>
            <a:r>
              <a:rPr lang="en-US" sz="2000" dirty="0"/>
              <a:t> </a:t>
            </a:r>
            <a:r>
              <a:rPr lang="en-US" sz="2000" dirty="0" err="1"/>
              <a:t>již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zvyšování</a:t>
            </a:r>
            <a:r>
              <a:rPr lang="en-US" sz="2000" dirty="0"/>
              <a:t> </a:t>
            </a:r>
            <a:r>
              <a:rPr lang="en-US" sz="2000" dirty="0" err="1"/>
              <a:t>dávky</a:t>
            </a:r>
            <a:r>
              <a:rPr lang="en-US" sz="2000" dirty="0"/>
              <a:t> </a:t>
            </a:r>
            <a:r>
              <a:rPr lang="en-US" sz="2000" dirty="0" err="1"/>
              <a:t>nevede</a:t>
            </a:r>
            <a:r>
              <a:rPr lang="en-US" sz="2000" dirty="0"/>
              <a:t> k </a:t>
            </a:r>
            <a:r>
              <a:rPr lang="en-US" sz="2000" dirty="0" err="1"/>
              <a:t>větší</a:t>
            </a:r>
            <a:r>
              <a:rPr lang="en-US" sz="2000" dirty="0"/>
              <a:t> </a:t>
            </a:r>
            <a:r>
              <a:rPr lang="en-US" sz="2000" dirty="0" err="1"/>
              <a:t>redukci</a:t>
            </a:r>
            <a:r>
              <a:rPr lang="en-US" sz="2000" dirty="0"/>
              <a:t> </a:t>
            </a:r>
            <a:r>
              <a:rPr lang="en-US" sz="2000" dirty="0" err="1"/>
              <a:t>hladin</a:t>
            </a:r>
            <a:r>
              <a:rPr lang="en-US" sz="2000" dirty="0"/>
              <a:t> </a:t>
            </a:r>
            <a:r>
              <a:rPr lang="en-US" sz="2000" dirty="0" err="1"/>
              <a:t>cholesterolu</a:t>
            </a:r>
            <a:r>
              <a:rPr lang="en-US" sz="2000" dirty="0"/>
              <a:t>.</a:t>
            </a:r>
            <a:endParaRPr lang="en-GB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Výsledky studií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971" y="1161758"/>
            <a:ext cx="8210550" cy="5445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/>
              <a:t>Fytosteroly</a:t>
            </a:r>
            <a:r>
              <a:rPr lang="en-US" sz="2000" dirty="0"/>
              <a:t> v </a:t>
            </a:r>
            <a:r>
              <a:rPr lang="en-US" sz="2000" dirty="0" err="1"/>
              <a:t>dietě</a:t>
            </a:r>
            <a:r>
              <a:rPr lang="en-US" sz="2000" dirty="0"/>
              <a:t> </a:t>
            </a:r>
            <a:r>
              <a:rPr lang="en-US" sz="2000" dirty="0" err="1"/>
              <a:t>příznivě</a:t>
            </a:r>
            <a:r>
              <a:rPr lang="en-US" sz="2000" dirty="0"/>
              <a:t> </a:t>
            </a:r>
            <a:r>
              <a:rPr lang="en-US" sz="2000" dirty="0" err="1"/>
              <a:t>ovlivňují</a:t>
            </a:r>
            <a:r>
              <a:rPr lang="en-US" sz="2000" dirty="0"/>
              <a:t> </a:t>
            </a:r>
            <a:r>
              <a:rPr lang="en-US" sz="2000" dirty="0" err="1"/>
              <a:t>hladinu</a:t>
            </a:r>
            <a:r>
              <a:rPr lang="en-US" sz="2000" dirty="0"/>
              <a:t> </a:t>
            </a:r>
            <a:r>
              <a:rPr lang="en-US" sz="2000" dirty="0" err="1"/>
              <a:t>cholesterolu</a:t>
            </a:r>
            <a:r>
              <a:rPr lang="cs-CZ" sz="2000" dirty="0"/>
              <a:t>. </a:t>
            </a:r>
            <a:r>
              <a:rPr lang="en-US" sz="2000" dirty="0"/>
              <a:t> </a:t>
            </a:r>
            <a:r>
              <a:rPr lang="en-US" sz="2000" dirty="0" err="1"/>
              <a:t>Hladiny</a:t>
            </a:r>
            <a:r>
              <a:rPr lang="en-US" sz="2000" dirty="0"/>
              <a:t> HDL </a:t>
            </a:r>
            <a:r>
              <a:rPr lang="en-US" sz="2000" dirty="0" err="1"/>
              <a:t>cholesterolu</a:t>
            </a:r>
            <a:r>
              <a:rPr lang="en-US" sz="2000" dirty="0"/>
              <a:t> a </a:t>
            </a:r>
            <a:r>
              <a:rPr lang="en-US" sz="2000" dirty="0" err="1"/>
              <a:t>triacylglycerolů</a:t>
            </a:r>
            <a:r>
              <a:rPr lang="en-US" sz="2000" dirty="0"/>
              <a:t> </a:t>
            </a:r>
            <a:r>
              <a:rPr lang="en-US" sz="2000" dirty="0" err="1"/>
              <a:t>zůstávají</a:t>
            </a:r>
            <a:r>
              <a:rPr lang="en-US" sz="2000" dirty="0"/>
              <a:t> </a:t>
            </a:r>
            <a:r>
              <a:rPr lang="en-US" sz="2000" dirty="0" err="1"/>
              <a:t>nezměněny</a:t>
            </a:r>
            <a:r>
              <a:rPr lang="cs-CZ" sz="2000" dirty="0"/>
              <a:t>. 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cs-CZ" sz="2000" dirty="0"/>
              <a:t>K</a:t>
            </a:r>
            <a:r>
              <a:rPr lang="en-US" sz="2000" dirty="0" err="1"/>
              <a:t>ombinovan</a:t>
            </a:r>
            <a:r>
              <a:rPr lang="cs-CZ" sz="2000" dirty="0"/>
              <a:t>é</a:t>
            </a:r>
            <a:r>
              <a:rPr lang="en-US" sz="2000" dirty="0"/>
              <a:t> </a:t>
            </a:r>
            <a:r>
              <a:rPr lang="en-US" sz="2000" dirty="0" err="1"/>
              <a:t>působení</a:t>
            </a:r>
            <a:r>
              <a:rPr lang="en-US" sz="2000" dirty="0"/>
              <a:t> </a:t>
            </a:r>
            <a:r>
              <a:rPr lang="en-US" sz="2000" dirty="0" err="1"/>
              <a:t>fytosterolů</a:t>
            </a:r>
            <a:r>
              <a:rPr lang="en-US" sz="2000" dirty="0"/>
              <a:t> </a:t>
            </a:r>
            <a:r>
              <a:rPr lang="cs-CZ" sz="2000" dirty="0"/>
              <a:t>a </a:t>
            </a:r>
            <a:r>
              <a:rPr lang="cs-CZ" sz="2000" dirty="0" err="1"/>
              <a:t>fytostanolů</a:t>
            </a:r>
            <a:r>
              <a:rPr lang="cs-CZ" sz="2000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léků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snížení</a:t>
            </a:r>
            <a:r>
              <a:rPr lang="en-US" sz="2000" dirty="0"/>
              <a:t> </a:t>
            </a:r>
            <a:r>
              <a:rPr lang="en-US" sz="2000" dirty="0" err="1"/>
              <a:t>cholesterolu</a:t>
            </a:r>
            <a:r>
              <a:rPr lang="en-US" sz="2000" dirty="0"/>
              <a:t> (</a:t>
            </a:r>
            <a:r>
              <a:rPr lang="en-US" sz="2000" dirty="0" err="1"/>
              <a:t>statiny</a:t>
            </a:r>
            <a:r>
              <a:rPr lang="en-US" sz="2000" dirty="0"/>
              <a:t> a </a:t>
            </a:r>
            <a:r>
              <a:rPr lang="en-US" sz="2000" dirty="0" err="1"/>
              <a:t>fibráty</a:t>
            </a:r>
            <a:r>
              <a:rPr lang="en-US" sz="2000" dirty="0"/>
              <a:t>) u </a:t>
            </a:r>
            <a:r>
              <a:rPr lang="en-US" sz="2000" dirty="0" err="1"/>
              <a:t>nemocných</a:t>
            </a:r>
            <a:r>
              <a:rPr lang="en-US" sz="2000" dirty="0"/>
              <a:t> s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dirty="0" err="1"/>
              <a:t>dědičnou</a:t>
            </a:r>
            <a:r>
              <a:rPr lang="en-US" sz="2000" dirty="0"/>
              <a:t> </a:t>
            </a:r>
            <a:r>
              <a:rPr lang="en-US" sz="2000" dirty="0" err="1"/>
              <a:t>hypercholesterolemií</a:t>
            </a:r>
            <a:r>
              <a:rPr lang="cs-CZ" sz="2000" dirty="0"/>
              <a:t>: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společné</a:t>
            </a:r>
            <a:r>
              <a:rPr lang="en-US" sz="2000" dirty="0"/>
              <a:t> </a:t>
            </a:r>
            <a:r>
              <a:rPr lang="en-US" sz="2000" dirty="0" err="1"/>
              <a:t>aplikaci</a:t>
            </a:r>
            <a:r>
              <a:rPr lang="en-US" sz="2000" dirty="0"/>
              <a:t> </a:t>
            </a:r>
            <a:r>
              <a:rPr lang="en-US" sz="2000" dirty="0" err="1"/>
              <a:t>léků</a:t>
            </a:r>
            <a:r>
              <a:rPr lang="en-US" sz="2000" dirty="0"/>
              <a:t> a </a:t>
            </a:r>
            <a:r>
              <a:rPr lang="en-US" sz="2000" dirty="0" err="1"/>
              <a:t>fytosterolů</a:t>
            </a:r>
            <a:r>
              <a:rPr lang="en-US" sz="2000" dirty="0"/>
              <a:t> </a:t>
            </a:r>
            <a:r>
              <a:rPr lang="cs-CZ" sz="2000" dirty="0"/>
              <a:t>- </a:t>
            </a:r>
            <a:r>
              <a:rPr lang="en-US" sz="2000" dirty="0" err="1"/>
              <a:t>signifikantní</a:t>
            </a:r>
            <a:r>
              <a:rPr lang="en-US" sz="2000" dirty="0"/>
              <a:t> </a:t>
            </a:r>
            <a:r>
              <a:rPr lang="en-US" sz="2000" dirty="0" err="1"/>
              <a:t>snížení</a:t>
            </a:r>
            <a:r>
              <a:rPr lang="en-US" sz="2000" dirty="0"/>
              <a:t> </a:t>
            </a:r>
            <a:r>
              <a:rPr lang="en-US" sz="2000" dirty="0" err="1"/>
              <a:t>cholesterolu</a:t>
            </a:r>
            <a:r>
              <a:rPr lang="en-US" sz="2000" dirty="0"/>
              <a:t> </a:t>
            </a:r>
            <a:r>
              <a:rPr lang="en-US" sz="2000" dirty="0" err="1"/>
              <a:t>oproti</a:t>
            </a:r>
            <a:r>
              <a:rPr lang="en-US" sz="2000" dirty="0"/>
              <a:t> </a:t>
            </a:r>
            <a:r>
              <a:rPr lang="en-US" sz="2000" dirty="0" err="1"/>
              <a:t>kontrolní</a:t>
            </a:r>
            <a:r>
              <a:rPr lang="en-US" sz="2000" dirty="0"/>
              <a:t> </a:t>
            </a:r>
            <a:r>
              <a:rPr lang="en-US" sz="2000" dirty="0" err="1"/>
              <a:t>skupině</a:t>
            </a:r>
            <a:r>
              <a:rPr lang="en-US" sz="2000" dirty="0"/>
              <a:t> s </a:t>
            </a:r>
            <a:r>
              <a:rPr lang="en-US" sz="2000" dirty="0" err="1"/>
              <a:t>placebem</a:t>
            </a:r>
            <a:r>
              <a:rPr lang="en-US" sz="2000" dirty="0"/>
              <a:t> (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použit</a:t>
            </a:r>
            <a:r>
              <a:rPr lang="en-US" sz="2000" dirty="0"/>
              <a:t> </a:t>
            </a:r>
            <a:r>
              <a:rPr lang="en-US" sz="2000" dirty="0" err="1"/>
              <a:t>margarin</a:t>
            </a:r>
            <a:r>
              <a:rPr lang="en-US" sz="2000" dirty="0"/>
              <a:t> </a:t>
            </a:r>
            <a:r>
              <a:rPr lang="en-US" sz="2000" dirty="0" err="1"/>
              <a:t>neobohacený</a:t>
            </a:r>
            <a:r>
              <a:rPr lang="en-US" sz="2000" dirty="0"/>
              <a:t> </a:t>
            </a:r>
            <a:r>
              <a:rPr lang="en-US" sz="2000" dirty="0" err="1"/>
              <a:t>fytosteroly</a:t>
            </a:r>
            <a:r>
              <a:rPr lang="en-US" sz="2000" dirty="0"/>
              <a:t>). </a:t>
            </a:r>
            <a:r>
              <a:rPr lang="cs-CZ" sz="2000" dirty="0"/>
              <a:t>P</a:t>
            </a:r>
            <a:r>
              <a:rPr lang="en-US" sz="2000" dirty="0" err="1"/>
              <a:t>otraviny</a:t>
            </a:r>
            <a:r>
              <a:rPr lang="en-US" sz="2000" dirty="0"/>
              <a:t> s </a:t>
            </a:r>
            <a:r>
              <a:rPr lang="en-US" sz="2000" dirty="0" err="1"/>
              <a:t>fytosteroly</a:t>
            </a:r>
            <a:r>
              <a:rPr lang="en-US" sz="2000" dirty="0"/>
              <a:t> je </a:t>
            </a:r>
            <a:r>
              <a:rPr lang="en-US" sz="2000" dirty="0" err="1"/>
              <a:t>možné</a:t>
            </a:r>
            <a:r>
              <a:rPr lang="en-US" sz="2000" dirty="0"/>
              <a:t> </a:t>
            </a:r>
            <a:r>
              <a:rPr lang="en-US" sz="2000" dirty="0" err="1"/>
              <a:t>kombinovat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 </a:t>
            </a:r>
            <a:r>
              <a:rPr lang="en-US" sz="2000" dirty="0" err="1"/>
              <a:t>léky</a:t>
            </a:r>
            <a:r>
              <a:rPr lang="en-US" sz="2000" dirty="0"/>
              <a:t> (</a:t>
            </a:r>
            <a:r>
              <a:rPr lang="en-US" sz="2000" dirty="0" err="1"/>
              <a:t>statiny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fibráty</a:t>
            </a:r>
            <a:r>
              <a:rPr lang="en-US" sz="2000" dirty="0"/>
              <a:t>), </a:t>
            </a:r>
            <a:r>
              <a:rPr lang="cs-CZ" sz="2000" dirty="0"/>
              <a:t>aditivní </a:t>
            </a:r>
            <a:r>
              <a:rPr lang="en-US" sz="2000" dirty="0" err="1"/>
              <a:t>efekt</a:t>
            </a:r>
            <a:r>
              <a:rPr lang="en-US" sz="2000" dirty="0"/>
              <a:t> </a:t>
            </a:r>
            <a:r>
              <a:rPr lang="cs-CZ" sz="2000" dirty="0"/>
              <a:t>- </a:t>
            </a:r>
            <a:r>
              <a:rPr lang="en-US" sz="2000" dirty="0" err="1"/>
              <a:t>nižší</a:t>
            </a:r>
            <a:r>
              <a:rPr lang="en-US" sz="2000" dirty="0"/>
              <a:t> </a:t>
            </a:r>
            <a:r>
              <a:rPr lang="en-US" sz="2000" dirty="0" err="1"/>
              <a:t>dávkování</a:t>
            </a:r>
            <a:r>
              <a:rPr lang="en-US" sz="2000" dirty="0"/>
              <a:t> </a:t>
            </a:r>
            <a:r>
              <a:rPr lang="cs-CZ" sz="2000" dirty="0"/>
              <a:t>léků</a:t>
            </a:r>
            <a:r>
              <a:rPr lang="en-US" sz="2000" dirty="0"/>
              <a:t> </a:t>
            </a:r>
            <a:endParaRPr lang="cs-CZ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000" b="1" dirty="0"/>
              <a:t>Závěry studií</a:t>
            </a:r>
          </a:p>
          <a:p>
            <a:r>
              <a:rPr lang="cs-CZ" sz="2000" dirty="0" err="1"/>
              <a:t>Fytosteroly</a:t>
            </a:r>
            <a:r>
              <a:rPr lang="cs-CZ" sz="2000" dirty="0"/>
              <a:t> a </a:t>
            </a:r>
            <a:r>
              <a:rPr lang="cs-CZ" sz="2000" dirty="0" err="1"/>
              <a:t>fytostanoly</a:t>
            </a:r>
            <a:r>
              <a:rPr lang="cs-CZ" sz="2000" dirty="0"/>
              <a:t> – analogy cholesterolu snižují hladinu LDL cholesterolu až o 15% při konzumaci v dávce přibližně 2 g/den (obvyklý přívod </a:t>
            </a:r>
            <a:r>
              <a:rPr lang="cs-CZ" sz="2000" dirty="0" err="1"/>
              <a:t>fytosterolů</a:t>
            </a:r>
            <a:r>
              <a:rPr lang="cs-CZ" sz="2000" dirty="0"/>
              <a:t> potravou je do 0,5 g za den). </a:t>
            </a:r>
          </a:p>
          <a:p>
            <a:r>
              <a:rPr lang="cs-CZ" sz="2000" dirty="0"/>
              <a:t>Jejich účinnost lze zvýšit kombinací s dietními (n-3 </a:t>
            </a:r>
            <a:r>
              <a:rPr lang="cs-CZ" sz="2000" dirty="0" err="1"/>
              <a:t>vícenenasycené</a:t>
            </a:r>
            <a:r>
              <a:rPr lang="cs-CZ" sz="2000" dirty="0"/>
              <a:t> mastné kyseliny) a farmakologickými (</a:t>
            </a:r>
            <a:r>
              <a:rPr lang="cs-CZ" sz="2000" dirty="0" err="1"/>
              <a:t>statiny</a:t>
            </a:r>
            <a:r>
              <a:rPr lang="cs-CZ" sz="2000" dirty="0"/>
              <a:t>) režimy. </a:t>
            </a:r>
          </a:p>
          <a:p>
            <a:r>
              <a:rPr lang="cs-CZ" sz="2000" dirty="0"/>
              <a:t>Nutné současné monitorování hladin karotenoidů</a:t>
            </a:r>
          </a:p>
          <a:p>
            <a:pPr eaLnBrk="1" hangingPunct="1">
              <a:lnSpc>
                <a:spcPct val="90000"/>
              </a:lnSpc>
            </a:pPr>
            <a:endParaRPr lang="cs-CZ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/>
              <a:t>Vliv fytosterolů na metabolismus bakteriální flóry tlustého střeva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24800" cy="522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Fytosteroly se v tenkém střevě absorbují jen v omezené míře, přibližně 95 % fytosterolů přijatých potravou přechází do tlustého střeva, kde je menší část metabolizována bakteriálními enzymy (zejména cholesteroldehydrogenázou). </a:t>
            </a:r>
            <a:endParaRPr lang="cs-CZ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Metabolity, převážně hydrogenované fytosteroly (fytostanoly) a 3-oxosteroly, jsou spolu s netransformovanými fytosteroly vylučovány stolicí.</a:t>
            </a:r>
            <a:endParaRPr lang="cs-CZ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Studie na dobrovolnících konzumujících ztužené rostlinné oleje obohacené o fytosteroly (přívod 8,6 g fytosterolů na den)</a:t>
            </a:r>
            <a:r>
              <a:rPr lang="cs-CZ" sz="2400"/>
              <a:t>: </a:t>
            </a:r>
            <a:r>
              <a:rPr lang="en-US" sz="2400"/>
              <a:t>fytosteroly nemají prebiotický účinek a výrazně neovlivňují složení a metabolismus střevní mikroflóry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/>
              <a:t>Objasnění možné protinádorové aktivity fytosterolů</a:t>
            </a:r>
            <a:endParaRPr lang="en-US" sz="3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8516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E</a:t>
            </a:r>
            <a:r>
              <a:rPr lang="en-US" sz="2800"/>
              <a:t>xperimentální studi</a:t>
            </a:r>
            <a:r>
              <a:rPr lang="cs-CZ" sz="2800"/>
              <a:t>e: </a:t>
            </a:r>
            <a:r>
              <a:rPr lang="en-US" sz="2800"/>
              <a:t>protinádorov</a:t>
            </a:r>
            <a:r>
              <a:rPr lang="cs-CZ" sz="2800"/>
              <a:t>á</a:t>
            </a:r>
            <a:r>
              <a:rPr lang="en-US" sz="2800"/>
              <a:t> aktivit</a:t>
            </a:r>
            <a:r>
              <a:rPr lang="cs-CZ" sz="2800"/>
              <a:t>a</a:t>
            </a:r>
            <a:r>
              <a:rPr lang="en-US" sz="2800"/>
              <a:t> ve střevě. Dieta obohacená ß-sitosterolem (0,1-0,3 %) vedla u potkanů ke snížení vzniku nádorů indukovaných metylnitrozomočovinou. </a:t>
            </a:r>
            <a:endParaRPr lang="cs-CZ" sz="2800"/>
          </a:p>
          <a:p>
            <a:pPr eaLnBrk="1" hangingPunct="1">
              <a:lnSpc>
                <a:spcPct val="90000"/>
              </a:lnSpc>
            </a:pPr>
            <a:r>
              <a:rPr lang="cs-CZ" sz="2800"/>
              <a:t>F</a:t>
            </a:r>
            <a:r>
              <a:rPr lang="en-US" sz="2800"/>
              <a:t>ytosteroly potlačují bakteriální transformace cholesterolu a sekundárních žlučových kyselin v tlustém střevě a tím tvorbu metabolitů, které jsou považovány za nádorové promotory v tlustém střevě. </a:t>
            </a:r>
            <a:endParaRPr lang="cs-CZ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Fytosterol avenasterol, přítomný např. v ovsu a v olivovém oleji působí jako antioxidant. </a:t>
            </a:r>
            <a:endParaRPr lang="cs-CZ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b="1"/>
              <a:t>Cílová skupina populace pro potraviny obohacené fytosteroly</a:t>
            </a:r>
            <a:endParaRPr lang="en-US" sz="38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066087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/>
              <a:t>Potraviny</a:t>
            </a:r>
            <a:r>
              <a:rPr lang="en-US" sz="2800" dirty="0"/>
              <a:t> s </a:t>
            </a:r>
            <a:r>
              <a:rPr lang="en-US" sz="2800" dirty="0" err="1"/>
              <a:t>přidanými</a:t>
            </a:r>
            <a:r>
              <a:rPr lang="en-US" sz="2800" dirty="0"/>
              <a:t> </a:t>
            </a:r>
            <a:r>
              <a:rPr lang="en-US" sz="2800" dirty="0" err="1"/>
              <a:t>fytosteroly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určeny</a:t>
            </a:r>
            <a:r>
              <a:rPr lang="en-US" sz="2800" dirty="0"/>
              <a:t> pro </a:t>
            </a:r>
            <a:r>
              <a:rPr lang="en-US" sz="2800" dirty="0" err="1"/>
              <a:t>osoby</a:t>
            </a:r>
            <a:r>
              <a:rPr lang="en-US" sz="2800" dirty="0"/>
              <a:t>, u </a:t>
            </a:r>
            <a:r>
              <a:rPr lang="en-US" sz="2800" dirty="0" err="1"/>
              <a:t>kterých</a:t>
            </a:r>
            <a:r>
              <a:rPr lang="en-US" sz="2800" dirty="0"/>
              <a:t> je </a:t>
            </a:r>
            <a:r>
              <a:rPr lang="en-US" sz="2800" dirty="0" err="1"/>
              <a:t>žádoucí</a:t>
            </a:r>
            <a:r>
              <a:rPr lang="en-US" sz="2800" dirty="0"/>
              <a:t> </a:t>
            </a:r>
            <a:r>
              <a:rPr lang="en-US" sz="2800" dirty="0" err="1"/>
              <a:t>snížení</a:t>
            </a:r>
            <a:r>
              <a:rPr lang="en-US" sz="2800" dirty="0"/>
              <a:t> </a:t>
            </a:r>
            <a:r>
              <a:rPr lang="en-US" sz="2800" dirty="0" err="1"/>
              <a:t>krevního</a:t>
            </a:r>
            <a:r>
              <a:rPr lang="en-US" sz="2800" dirty="0"/>
              <a:t> </a:t>
            </a:r>
            <a:r>
              <a:rPr lang="en-US" sz="2800" dirty="0" err="1"/>
              <a:t>cholesterolu</a:t>
            </a:r>
            <a:r>
              <a:rPr lang="en-US" sz="2800" dirty="0"/>
              <a:t>. </a:t>
            </a:r>
            <a:r>
              <a:rPr lang="en-US" sz="2800" dirty="0" err="1"/>
              <a:t>Obecně</a:t>
            </a:r>
            <a:r>
              <a:rPr lang="en-US" sz="2800" dirty="0"/>
              <a:t> to </a:t>
            </a:r>
            <a:r>
              <a:rPr lang="en-US" sz="2800" dirty="0" err="1"/>
              <a:t>podle</a:t>
            </a:r>
            <a:r>
              <a:rPr lang="en-US" sz="2800" dirty="0"/>
              <a:t> </a:t>
            </a:r>
            <a:r>
              <a:rPr lang="en-US" sz="2800" dirty="0" err="1"/>
              <a:t>současných</a:t>
            </a:r>
            <a:r>
              <a:rPr lang="en-US" sz="2800" dirty="0"/>
              <a:t> </a:t>
            </a:r>
            <a:r>
              <a:rPr lang="en-US" sz="2800" dirty="0" err="1"/>
              <a:t>kritérií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: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osoby</a:t>
            </a:r>
            <a:r>
              <a:rPr lang="en-US" sz="2400" dirty="0"/>
              <a:t>, </a:t>
            </a:r>
            <a:r>
              <a:rPr lang="en-US" sz="2400" dirty="0" err="1"/>
              <a:t>jejichž</a:t>
            </a:r>
            <a:r>
              <a:rPr lang="en-US" sz="2400" dirty="0"/>
              <a:t> </a:t>
            </a:r>
            <a:r>
              <a:rPr lang="en-US" sz="2400" dirty="0" err="1"/>
              <a:t>hladina</a:t>
            </a:r>
            <a:r>
              <a:rPr lang="en-US" sz="2400" dirty="0"/>
              <a:t> </a:t>
            </a:r>
            <a:r>
              <a:rPr lang="en-US" sz="2400" dirty="0" err="1"/>
              <a:t>celkového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</a:t>
            </a:r>
            <a:r>
              <a:rPr lang="en-US" sz="2400" dirty="0" err="1"/>
              <a:t>přesahuje</a:t>
            </a:r>
            <a:r>
              <a:rPr lang="en-US" sz="2400" dirty="0"/>
              <a:t> </a:t>
            </a:r>
            <a:r>
              <a:rPr lang="en-US" sz="2400" dirty="0" err="1"/>
              <a:t>hranici</a:t>
            </a:r>
            <a:r>
              <a:rPr lang="en-US" sz="2400" dirty="0"/>
              <a:t> 5</a:t>
            </a:r>
            <a:r>
              <a:rPr lang="cs-CZ" sz="2400" dirty="0"/>
              <a:t>,2</a:t>
            </a:r>
            <a:r>
              <a:rPr lang="en-US" sz="2400" dirty="0"/>
              <a:t> </a:t>
            </a:r>
            <a:r>
              <a:rPr lang="en-US" sz="2400" dirty="0" err="1"/>
              <a:t>mmol</a:t>
            </a:r>
            <a:r>
              <a:rPr lang="en-US" sz="2400" dirty="0"/>
              <a:t>/l.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osoby</a:t>
            </a:r>
            <a:r>
              <a:rPr lang="en-US" sz="2400" dirty="0"/>
              <a:t> s </a:t>
            </a:r>
            <a:r>
              <a:rPr lang="en-US" sz="2400" dirty="0" err="1"/>
              <a:t>hladinou</a:t>
            </a:r>
            <a:r>
              <a:rPr lang="en-US" sz="2400" dirty="0"/>
              <a:t> </a:t>
            </a:r>
            <a:r>
              <a:rPr lang="en-US" sz="2400" dirty="0" err="1"/>
              <a:t>celkového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</a:t>
            </a:r>
            <a:r>
              <a:rPr lang="en-US" sz="2400" dirty="0" err="1"/>
              <a:t>přesahující</a:t>
            </a:r>
            <a:r>
              <a:rPr lang="en-US" sz="2400" dirty="0"/>
              <a:t> 4,5 </a:t>
            </a:r>
            <a:r>
              <a:rPr lang="en-US" sz="2400" dirty="0" err="1"/>
              <a:t>mmol</a:t>
            </a:r>
            <a:r>
              <a:rPr lang="en-US" sz="2400" dirty="0"/>
              <a:t>/l, u </a:t>
            </a:r>
            <a:r>
              <a:rPr lang="en-US" sz="2400" dirty="0" err="1"/>
              <a:t>nichž</a:t>
            </a:r>
            <a:r>
              <a:rPr lang="en-US" sz="2400" dirty="0"/>
              <a:t> je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rozvinuta</a:t>
            </a:r>
            <a:r>
              <a:rPr lang="en-US" sz="2400" dirty="0"/>
              <a:t> </a:t>
            </a:r>
            <a:r>
              <a:rPr lang="en-US" sz="2400" dirty="0" err="1"/>
              <a:t>ischemická</a:t>
            </a:r>
            <a:r>
              <a:rPr lang="en-US" sz="2400" dirty="0"/>
              <a:t> </a:t>
            </a:r>
            <a:r>
              <a:rPr lang="en-US" sz="2400" dirty="0" err="1"/>
              <a:t>chorobá</a:t>
            </a:r>
            <a:r>
              <a:rPr lang="en-US" sz="2400" dirty="0"/>
              <a:t> </a:t>
            </a:r>
            <a:r>
              <a:rPr lang="en-US" sz="2400" dirty="0" err="1"/>
              <a:t>srdeční</a:t>
            </a:r>
            <a:r>
              <a:rPr lang="en-US" sz="2400" dirty="0"/>
              <a:t>, diabetes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jiné</a:t>
            </a:r>
            <a:r>
              <a:rPr lang="en-US" sz="2400" dirty="0"/>
              <a:t> </a:t>
            </a:r>
            <a:r>
              <a:rPr lang="en-US" sz="2400" dirty="0" err="1"/>
              <a:t>rizikové</a:t>
            </a: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Funkční potraviny</a:t>
            </a: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713" y="1265275"/>
            <a:ext cx="8506725" cy="4699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dirty="0"/>
              <a:t>ve formě pomazánek, pokrmových tuků, </a:t>
            </a:r>
            <a:r>
              <a:rPr lang="cs-CZ" sz="2400" dirty="0" err="1"/>
              <a:t>dresingů</a:t>
            </a:r>
            <a:r>
              <a:rPr lang="cs-CZ" sz="2400" dirty="0"/>
              <a:t>, majonéz apod.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Výrobky obohacené </a:t>
            </a:r>
            <a:r>
              <a:rPr lang="cs-CZ" sz="2400" dirty="0" err="1"/>
              <a:t>fytosteroly</a:t>
            </a:r>
            <a:r>
              <a:rPr lang="cs-CZ" sz="2400" dirty="0"/>
              <a:t> a </a:t>
            </a:r>
            <a:r>
              <a:rPr lang="cs-CZ" sz="2400" dirty="0" err="1"/>
              <a:t>fytostanoly</a:t>
            </a:r>
            <a:r>
              <a:rPr lang="cs-CZ" sz="2400" dirty="0"/>
              <a:t> adresovány osobám se zvýšenou hladinou cholesterolu.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Účinnost </a:t>
            </a:r>
            <a:r>
              <a:rPr lang="cs-CZ" sz="2400" dirty="0" err="1"/>
              <a:t>fytosterolů</a:t>
            </a:r>
            <a:r>
              <a:rPr lang="cs-CZ" sz="2400" dirty="0"/>
              <a:t> a </a:t>
            </a:r>
            <a:r>
              <a:rPr lang="cs-CZ" sz="2400" dirty="0" err="1"/>
              <a:t>fytostanolů</a:t>
            </a:r>
            <a:r>
              <a:rPr lang="cs-CZ" sz="2400" dirty="0"/>
              <a:t> se zvyšuje v kombinaci s některými bílkovinami či fosfolipidy (lecitiny) - nové formy funkčních potravin, které by vůbec tuky neobsahovaly, např. speciální nápoje (např. nanočástice).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Dieta - </a:t>
            </a:r>
            <a:r>
              <a:rPr lang="en-US" sz="2400" dirty="0" err="1"/>
              <a:t>přívod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150-300 mg/den</a:t>
            </a:r>
            <a:r>
              <a:rPr lang="cs-CZ" sz="2400" dirty="0"/>
              <a:t> - </a:t>
            </a:r>
            <a:r>
              <a:rPr lang="en-US" sz="2400" dirty="0" err="1"/>
              <a:t>dosažení</a:t>
            </a:r>
            <a:r>
              <a:rPr lang="en-US" sz="2400" dirty="0"/>
              <a:t> </a:t>
            </a:r>
            <a:r>
              <a:rPr lang="en-US" sz="2400" dirty="0" err="1"/>
              <a:t>účinné</a:t>
            </a:r>
            <a:r>
              <a:rPr lang="en-US" sz="2400" dirty="0"/>
              <a:t> </a:t>
            </a:r>
            <a:r>
              <a:rPr lang="en-US" sz="2400" dirty="0" err="1"/>
              <a:t>koncentrace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</a:t>
            </a:r>
            <a:r>
              <a:rPr lang="cs-CZ" sz="2400" dirty="0"/>
              <a:t>a </a:t>
            </a:r>
            <a:r>
              <a:rPr lang="cs-CZ" sz="2400" dirty="0" err="1"/>
              <a:t>fytostanolů</a:t>
            </a:r>
            <a:r>
              <a:rPr lang="cs-CZ" sz="2400" dirty="0"/>
              <a:t> </a:t>
            </a:r>
            <a:r>
              <a:rPr lang="en-US" sz="2400" dirty="0"/>
              <a:t>v </a:t>
            </a:r>
            <a:r>
              <a:rPr lang="en-US" sz="2400" dirty="0" err="1"/>
              <a:t>potravinách</a:t>
            </a:r>
            <a:r>
              <a:rPr lang="cs-CZ" sz="2400" dirty="0"/>
              <a:t> (</a:t>
            </a:r>
            <a:r>
              <a:rPr lang="en-US" sz="2400" dirty="0" err="1"/>
              <a:t>izolované</a:t>
            </a:r>
            <a:r>
              <a:rPr lang="en-US" sz="2400" dirty="0"/>
              <a:t> z </a:t>
            </a:r>
            <a:r>
              <a:rPr lang="en-US" sz="2400" dirty="0" err="1"/>
              <a:t>rostlin</a:t>
            </a:r>
            <a:r>
              <a:rPr lang="en-US" sz="2400" dirty="0"/>
              <a:t> </a:t>
            </a:r>
            <a:r>
              <a:rPr lang="cs-CZ" sz="2400" dirty="0"/>
              <a:t> - </a:t>
            </a:r>
            <a:r>
              <a:rPr lang="en-US" sz="2400" dirty="0" err="1"/>
              <a:t>voln</a:t>
            </a:r>
            <a:r>
              <a:rPr lang="cs-CZ" sz="2400" dirty="0"/>
              <a:t>é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esterifikovan</a:t>
            </a:r>
            <a:r>
              <a:rPr lang="cs-CZ" sz="2400" dirty="0"/>
              <a:t>é)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Technologickou</a:t>
            </a:r>
            <a:r>
              <a:rPr lang="en-US" sz="2400" dirty="0"/>
              <a:t> </a:t>
            </a:r>
            <a:r>
              <a:rPr lang="en-US" sz="2400" dirty="0" err="1"/>
              <a:t>podmínkou</a:t>
            </a:r>
            <a:r>
              <a:rPr lang="en-US" sz="2400" dirty="0"/>
              <a:t> je, aby se </a:t>
            </a:r>
            <a:r>
              <a:rPr lang="en-US" sz="2400" dirty="0" err="1"/>
              <a:t>dobře</a:t>
            </a:r>
            <a:r>
              <a:rPr lang="en-US" sz="2400" dirty="0"/>
              <a:t> </a:t>
            </a:r>
            <a:r>
              <a:rPr lang="en-US" sz="2400" dirty="0" err="1"/>
              <a:t>přidávaly</a:t>
            </a:r>
            <a:r>
              <a:rPr lang="en-US" sz="2400" dirty="0"/>
              <a:t> do </a:t>
            </a:r>
            <a:r>
              <a:rPr lang="en-US" sz="2400" dirty="0" err="1"/>
              <a:t>potravin</a:t>
            </a:r>
            <a:r>
              <a:rPr lang="en-US" sz="2400" dirty="0"/>
              <a:t>; 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esterifikací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s </a:t>
            </a:r>
            <a:r>
              <a:rPr lang="en-US" sz="2400" dirty="0" err="1"/>
              <a:t>mastnými</a:t>
            </a:r>
            <a:r>
              <a:rPr lang="en-US" sz="2400" dirty="0"/>
              <a:t> </a:t>
            </a:r>
            <a:r>
              <a:rPr lang="en-US" sz="2400" dirty="0" err="1"/>
              <a:t>kyselinami</a:t>
            </a:r>
            <a:r>
              <a:rPr lang="en-US" sz="2400" dirty="0"/>
              <a:t> s </a:t>
            </a:r>
            <a:r>
              <a:rPr lang="en-US" sz="2400" dirty="0" err="1"/>
              <a:t>dlouhým</a:t>
            </a:r>
            <a:r>
              <a:rPr lang="en-US" sz="2400" dirty="0"/>
              <a:t> </a:t>
            </a:r>
            <a:r>
              <a:rPr lang="en-US" sz="2400" dirty="0" err="1"/>
              <a:t>řetězcem</a:t>
            </a:r>
            <a:r>
              <a:rPr lang="en-US" sz="2400" dirty="0"/>
              <a:t> se </a:t>
            </a:r>
            <a:r>
              <a:rPr lang="en-US" sz="2400" dirty="0" err="1"/>
              <a:t>zvyšuje</a:t>
            </a:r>
            <a:r>
              <a:rPr lang="en-US" sz="2400" dirty="0"/>
              <a:t>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rozpustnost</a:t>
            </a:r>
            <a:r>
              <a:rPr lang="en-US" sz="2400" dirty="0"/>
              <a:t> v </a:t>
            </a:r>
            <a:r>
              <a:rPr lang="en-US" sz="2400" dirty="0" err="1"/>
              <a:t>tucích</a:t>
            </a:r>
            <a:r>
              <a:rPr lang="en-US" sz="2400" dirty="0"/>
              <a:t> a </a:t>
            </a:r>
            <a:r>
              <a:rPr lang="en-US" sz="2400" dirty="0" err="1"/>
              <a:t>usnadňuje</a:t>
            </a:r>
            <a:r>
              <a:rPr lang="en-US" sz="2400" dirty="0"/>
              <a:t> se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přidávání</a:t>
            </a:r>
            <a:r>
              <a:rPr lang="en-US" sz="2400" dirty="0"/>
              <a:t> do </a:t>
            </a:r>
            <a:r>
              <a:rPr lang="en-US" sz="2400" dirty="0" err="1"/>
              <a:t>potravin</a:t>
            </a:r>
            <a:r>
              <a:rPr lang="en-US" sz="2400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Přípravky </a:t>
            </a:r>
            <a:r>
              <a:rPr lang="en-US" dirty="0"/>
              <a:t>s </a:t>
            </a:r>
            <a:r>
              <a:rPr lang="en-US" dirty="0" err="1"/>
              <a:t>fytosteroly</a:t>
            </a:r>
            <a:r>
              <a:rPr lang="en-US" dirty="0"/>
              <a:t> a </a:t>
            </a:r>
            <a:r>
              <a:rPr lang="en-US" dirty="0" err="1"/>
              <a:t>fytostanoly</a:t>
            </a:r>
            <a:r>
              <a:rPr lang="en-US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33" y="1412453"/>
            <a:ext cx="8721306" cy="4967287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b="1" dirty="0" err="1"/>
              <a:t>ProActiv</a:t>
            </a:r>
            <a:r>
              <a:rPr lang="en-US" b="1" dirty="0"/>
              <a:t> (firma UNILEVER) 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/>
              <a:t>VEGAPURE 95 ER, VEGAPURE® 67 WDP E, DANACOL</a:t>
            </a:r>
            <a:r>
              <a:rPr lang="en-US" i="1" dirty="0"/>
              <a:t>® </a:t>
            </a:r>
            <a:r>
              <a:rPr lang="en-US" dirty="0"/>
              <a:t>(firma COGNIS) 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Reducol</a:t>
            </a:r>
            <a:r>
              <a:rPr lang="en-US" i="1" dirty="0"/>
              <a:t>® </a:t>
            </a:r>
            <a:r>
              <a:rPr lang="en-US" dirty="0"/>
              <a:t>, </a:t>
            </a:r>
            <a:r>
              <a:rPr lang="en-US" dirty="0" err="1"/>
              <a:t>NutraphylTM</a:t>
            </a:r>
            <a:r>
              <a:rPr lang="en-US" dirty="0"/>
              <a:t> (firma Forbes </a:t>
            </a:r>
            <a:r>
              <a:rPr lang="en-US" dirty="0" err="1"/>
              <a:t>Medi.Tech</a:t>
            </a:r>
            <a:r>
              <a:rPr lang="en-US" dirty="0"/>
              <a:t> Inc.) 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/>
              <a:t>STEREST 113P (firma RAISIO) 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b="1" dirty="0" err="1"/>
              <a:t>Diminicol</a:t>
            </a:r>
            <a:r>
              <a:rPr lang="en-US" b="1" i="1" dirty="0"/>
              <a:t>® </a:t>
            </a:r>
            <a:r>
              <a:rPr lang="en-US" b="1" dirty="0"/>
              <a:t>(firma TERIAKA</a:t>
            </a:r>
            <a:r>
              <a:rPr lang="cs-CZ" b="1" dirty="0"/>
              <a:t>, Finsko</a:t>
            </a:r>
            <a:r>
              <a:rPr lang="en-US" b="1" dirty="0"/>
              <a:t>) </a:t>
            </a:r>
            <a:endParaRPr lang="cs-CZ" b="1" dirty="0"/>
          </a:p>
          <a:p>
            <a:pPr marL="0" lvl="1" indent="0">
              <a:lnSpc>
                <a:spcPct val="80000"/>
              </a:lnSpc>
              <a:buNone/>
            </a:pPr>
            <a:r>
              <a:rPr lang="en-US" sz="2000" dirty="0" err="1"/>
              <a:t>přípravek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bázi</a:t>
            </a:r>
            <a:r>
              <a:rPr lang="en-US" sz="2000" dirty="0"/>
              <a:t> </a:t>
            </a:r>
            <a:r>
              <a:rPr lang="en-US" sz="2000" dirty="0" err="1"/>
              <a:t>bylin</a:t>
            </a:r>
            <a:r>
              <a:rPr lang="en-US" sz="2000" dirty="0"/>
              <a:t>, </a:t>
            </a:r>
            <a:r>
              <a:rPr lang="en-US" sz="2000" dirty="0" err="1"/>
              <a:t>koření</a:t>
            </a:r>
            <a:r>
              <a:rPr lang="en-US" sz="2000" dirty="0"/>
              <a:t> a </a:t>
            </a:r>
            <a:r>
              <a:rPr lang="en-US" sz="2000" dirty="0" err="1"/>
              <a:t>dalších</a:t>
            </a:r>
            <a:r>
              <a:rPr lang="en-US" sz="2000" dirty="0"/>
              <a:t> </a:t>
            </a:r>
            <a:r>
              <a:rPr lang="en-US" sz="2000" dirty="0" err="1"/>
              <a:t>rostlin</a:t>
            </a:r>
            <a:r>
              <a:rPr lang="en-US" sz="2000" dirty="0"/>
              <a:t>: 65 % </a:t>
            </a:r>
            <a:r>
              <a:rPr lang="en-US" sz="2000" dirty="0" err="1"/>
              <a:t>tuku</a:t>
            </a:r>
            <a:r>
              <a:rPr lang="en-US" sz="2000" dirty="0"/>
              <a:t>, 30 % </a:t>
            </a:r>
            <a:r>
              <a:rPr lang="en-US" sz="2000" dirty="0" err="1"/>
              <a:t>fytosterolů</a:t>
            </a:r>
            <a:r>
              <a:rPr lang="en-US" sz="2000" dirty="0"/>
              <a:t> a </a:t>
            </a:r>
            <a:r>
              <a:rPr lang="en-US" sz="2000" dirty="0" err="1"/>
              <a:t>fytostanolů</a:t>
            </a:r>
            <a:r>
              <a:rPr lang="en-US" sz="2000" dirty="0"/>
              <a:t>, </a:t>
            </a:r>
            <a:r>
              <a:rPr lang="en-US" sz="2000" dirty="0" err="1"/>
              <a:t>voda</a:t>
            </a:r>
            <a:r>
              <a:rPr lang="en-US" sz="2000" dirty="0"/>
              <a:t> 5 %. </a:t>
            </a:r>
            <a:r>
              <a:rPr lang="en-US" sz="2000" dirty="0" err="1"/>
              <a:t>Světlá</a:t>
            </a:r>
            <a:r>
              <a:rPr lang="en-US" sz="2000" dirty="0"/>
              <a:t> </a:t>
            </a:r>
            <a:r>
              <a:rPr lang="en-US" sz="2000" dirty="0" err="1"/>
              <a:t>polotuhá</a:t>
            </a:r>
            <a:r>
              <a:rPr lang="en-US" sz="2000" dirty="0"/>
              <a:t> </a:t>
            </a:r>
            <a:r>
              <a:rPr lang="en-US" sz="2000" dirty="0" err="1"/>
              <a:t>hmota</a:t>
            </a:r>
            <a:r>
              <a:rPr lang="en-US" sz="2000" dirty="0"/>
              <a:t> s </a:t>
            </a:r>
            <a:r>
              <a:rPr lang="en-US" sz="2000" dirty="0" err="1"/>
              <a:t>chemicky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fyzikálně</a:t>
            </a:r>
            <a:r>
              <a:rPr lang="en-US" sz="2000" dirty="0"/>
              <a:t> </a:t>
            </a:r>
            <a:r>
              <a:rPr lang="en-US" sz="2000" dirty="0" err="1"/>
              <a:t>stabilní</a:t>
            </a:r>
            <a:r>
              <a:rPr lang="en-US" sz="2000" dirty="0"/>
              <a:t> </a:t>
            </a:r>
            <a:r>
              <a:rPr lang="en-US" sz="2000" dirty="0" err="1"/>
              <a:t>mikrokrystalickou</a:t>
            </a:r>
            <a:r>
              <a:rPr lang="en-US" sz="2000" dirty="0"/>
              <a:t> </a:t>
            </a:r>
            <a:r>
              <a:rPr lang="en-US" sz="2000" dirty="0" err="1"/>
              <a:t>máslovou</a:t>
            </a:r>
            <a:r>
              <a:rPr lang="en-US" sz="2000" dirty="0"/>
              <a:t> </a:t>
            </a:r>
            <a:r>
              <a:rPr lang="en-US" sz="2000" dirty="0" err="1"/>
              <a:t>strukturou</a:t>
            </a:r>
            <a:r>
              <a:rPr lang="en-US" sz="2000" dirty="0"/>
              <a:t> a </a:t>
            </a:r>
            <a:r>
              <a:rPr lang="en-US" sz="2000" dirty="0" err="1"/>
              <a:t>neutrální</a:t>
            </a:r>
            <a:r>
              <a:rPr lang="en-US" sz="2000" dirty="0"/>
              <a:t> </a:t>
            </a:r>
            <a:r>
              <a:rPr lang="en-US" sz="2000" dirty="0" err="1"/>
              <a:t>chutí</a:t>
            </a:r>
            <a:r>
              <a:rPr lang="en-US" sz="2000" dirty="0"/>
              <a:t>. </a:t>
            </a:r>
            <a:r>
              <a:rPr lang="en-US" sz="2000" dirty="0" err="1"/>
              <a:t>dobroá</a:t>
            </a:r>
            <a:r>
              <a:rPr lang="en-US" sz="2000" dirty="0"/>
              <a:t> </a:t>
            </a:r>
            <a:r>
              <a:rPr lang="en-US" sz="2000" dirty="0" err="1"/>
              <a:t>rozpustnost</a:t>
            </a:r>
            <a:r>
              <a:rPr lang="en-US" sz="2000" dirty="0"/>
              <a:t> v </a:t>
            </a:r>
            <a:r>
              <a:rPr lang="en-US" sz="2000" dirty="0" err="1"/>
              <a:t>tucích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vodě</a:t>
            </a:r>
            <a:r>
              <a:rPr lang="en-US" sz="2000" dirty="0"/>
              <a:t> - </a:t>
            </a:r>
            <a:r>
              <a:rPr lang="en-US" sz="2000" dirty="0" err="1"/>
              <a:t>snadná</a:t>
            </a:r>
            <a:r>
              <a:rPr lang="en-US" sz="2000" dirty="0"/>
              <a:t> </a:t>
            </a:r>
            <a:r>
              <a:rPr lang="en-US" sz="2000" dirty="0" err="1"/>
              <a:t>aplikace</a:t>
            </a:r>
            <a:r>
              <a:rPr lang="en-US" sz="2000" dirty="0"/>
              <a:t> do </a:t>
            </a:r>
            <a:r>
              <a:rPr lang="en-US" sz="2000" dirty="0" err="1"/>
              <a:t>potravin</a:t>
            </a:r>
            <a:r>
              <a:rPr lang="en-US" sz="2000" dirty="0"/>
              <a:t>. </a:t>
            </a:r>
            <a:r>
              <a:rPr lang="en-US" sz="2000" dirty="0" err="1"/>
              <a:t>Produkty</a:t>
            </a:r>
            <a:r>
              <a:rPr lang="en-US" sz="2000" dirty="0"/>
              <a:t> </a:t>
            </a:r>
            <a:r>
              <a:rPr lang="en-US" sz="2000" dirty="0" err="1"/>
              <a:t>rozděleny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porce</a:t>
            </a:r>
            <a:r>
              <a:rPr lang="en-US" sz="2000" dirty="0"/>
              <a:t> s </a:t>
            </a:r>
            <a:r>
              <a:rPr lang="en-US" sz="2000" dirty="0" err="1"/>
              <a:t>maximálním</a:t>
            </a:r>
            <a:r>
              <a:rPr lang="en-US" sz="2000" dirty="0"/>
              <a:t> </a:t>
            </a:r>
            <a:r>
              <a:rPr lang="en-US" sz="2000" dirty="0" err="1"/>
              <a:t>obsahem</a:t>
            </a:r>
            <a:r>
              <a:rPr lang="en-US" sz="2000" dirty="0"/>
              <a:t> </a:t>
            </a:r>
            <a:r>
              <a:rPr lang="en-US" sz="2000" dirty="0" err="1"/>
              <a:t>buď</a:t>
            </a:r>
            <a:r>
              <a:rPr lang="en-US" sz="2000" dirty="0"/>
              <a:t> 3 g (v </a:t>
            </a:r>
            <a:r>
              <a:rPr lang="en-US" sz="2000" dirty="0" err="1"/>
              <a:t>případě</a:t>
            </a:r>
            <a:r>
              <a:rPr lang="en-US" sz="2000" dirty="0"/>
              <a:t>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porce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den) </a:t>
            </a:r>
            <a:r>
              <a:rPr lang="en-US" sz="2000" dirty="0" err="1"/>
              <a:t>nebo</a:t>
            </a:r>
            <a:r>
              <a:rPr lang="en-US" sz="2000" dirty="0"/>
              <a:t> 1 g (v </a:t>
            </a:r>
            <a:r>
              <a:rPr lang="en-US" sz="2000" dirty="0" err="1"/>
              <a:t>případě</a:t>
            </a:r>
            <a:r>
              <a:rPr lang="en-US" sz="2000" dirty="0"/>
              <a:t> </a:t>
            </a:r>
            <a:r>
              <a:rPr lang="en-US" sz="2000" dirty="0" err="1"/>
              <a:t>tří</a:t>
            </a:r>
            <a:r>
              <a:rPr lang="en-US" sz="2000" dirty="0"/>
              <a:t> </a:t>
            </a:r>
            <a:r>
              <a:rPr lang="en-US" sz="2000" dirty="0" err="1"/>
              <a:t>porcí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den) </a:t>
            </a:r>
            <a:r>
              <a:rPr lang="en-US" sz="2000" dirty="0" err="1"/>
              <a:t>fytosterolů</a:t>
            </a:r>
            <a:r>
              <a:rPr lang="en-US" sz="2000" dirty="0"/>
              <a:t>/</a:t>
            </a:r>
            <a:r>
              <a:rPr lang="en-US" sz="2000" dirty="0" err="1"/>
              <a:t>fytostanolů</a:t>
            </a:r>
            <a:r>
              <a:rPr lang="en-US" sz="2000" dirty="0"/>
              <a:t> (</a:t>
            </a:r>
            <a:r>
              <a:rPr lang="en-US" sz="2000" dirty="0" err="1"/>
              <a:t>přepočteno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volné</a:t>
            </a:r>
            <a:r>
              <a:rPr lang="en-US" sz="2000" dirty="0"/>
              <a:t> </a:t>
            </a:r>
            <a:r>
              <a:rPr lang="en-US" sz="2000" dirty="0" err="1"/>
              <a:t>fytosteroly</a:t>
            </a:r>
            <a:r>
              <a:rPr lang="en-US" sz="2000" dirty="0"/>
              <a:t>/</a:t>
            </a:r>
            <a:r>
              <a:rPr lang="en-US" sz="2000" dirty="0" err="1"/>
              <a:t>fytostanoly</a:t>
            </a:r>
            <a:r>
              <a:rPr lang="en-US" sz="2000" dirty="0"/>
              <a:t>). 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b="1" dirty="0"/>
          </a:p>
        </p:txBody>
      </p:sp>
      <p:sp>
        <p:nvSpPr>
          <p:cNvPr id="2" name="Obdélník 1"/>
          <p:cNvSpPr/>
          <p:nvPr/>
        </p:nvSpPr>
        <p:spPr>
          <a:xfrm>
            <a:off x="337936" y="5456410"/>
            <a:ext cx="846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Fytosteroly</a:t>
            </a:r>
            <a:r>
              <a:rPr lang="cs-CZ" sz="2000" dirty="0"/>
              <a:t> a </a:t>
            </a:r>
            <a:r>
              <a:rPr lang="cs-CZ" sz="2000" dirty="0" err="1"/>
              <a:t>fytostanoly</a:t>
            </a:r>
            <a:r>
              <a:rPr lang="cs-CZ" sz="2000" dirty="0"/>
              <a:t> získané z jiných zdrojů než rostlinného oleje vhodného pro potraviny nesmějí obsahovat kontaminanty  - zajištěno při čistotě přesahující 99 % </a:t>
            </a:r>
            <a:r>
              <a:rPr lang="cs-CZ" sz="2000" dirty="0" err="1"/>
              <a:t>fytosterolové</a:t>
            </a:r>
            <a:r>
              <a:rPr lang="cs-CZ" sz="2000" dirty="0"/>
              <a:t>/</a:t>
            </a:r>
            <a:r>
              <a:rPr lang="cs-CZ" sz="2000" dirty="0" err="1"/>
              <a:t>fytostanolové</a:t>
            </a:r>
            <a:r>
              <a:rPr lang="cs-CZ" sz="2000" dirty="0"/>
              <a:t> složky.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Charakteristika fytosterolů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248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Fytosteroly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b="1" dirty="0" err="1"/>
              <a:t>rostlinné</a:t>
            </a:r>
            <a:r>
              <a:rPr lang="en-US" sz="2400" b="1" dirty="0"/>
              <a:t> </a:t>
            </a:r>
            <a:r>
              <a:rPr lang="en-US" sz="2400" b="1" dirty="0" err="1"/>
              <a:t>steroly</a:t>
            </a:r>
            <a:r>
              <a:rPr lang="en-US" sz="2400" dirty="0"/>
              <a:t>) 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V</a:t>
            </a:r>
            <a:r>
              <a:rPr lang="en-US" sz="2400" dirty="0" err="1"/>
              <a:t>yskytují</a:t>
            </a:r>
            <a:r>
              <a:rPr lang="en-US" sz="2400" dirty="0"/>
              <a:t> se v </a:t>
            </a:r>
            <a:r>
              <a:rPr lang="en-US" sz="2400" dirty="0" err="1"/>
              <a:t>rostlinných</a:t>
            </a:r>
            <a:r>
              <a:rPr lang="en-US" sz="2400" dirty="0"/>
              <a:t> </a:t>
            </a:r>
            <a:r>
              <a:rPr lang="en-US" sz="2400" dirty="0" err="1"/>
              <a:t>buňkách</a:t>
            </a:r>
            <a:r>
              <a:rPr lang="en-US" sz="2400" dirty="0"/>
              <a:t>, </a:t>
            </a:r>
            <a:r>
              <a:rPr lang="en-US" sz="2400" dirty="0" err="1"/>
              <a:t>zastávají</a:t>
            </a:r>
            <a:r>
              <a:rPr lang="en-US" sz="2400" dirty="0"/>
              <a:t> </a:t>
            </a:r>
            <a:r>
              <a:rPr lang="en-US" sz="2400" dirty="0" err="1"/>
              <a:t>řadu</a:t>
            </a:r>
            <a:r>
              <a:rPr lang="en-US" sz="2400" dirty="0"/>
              <a:t> </a:t>
            </a:r>
            <a:r>
              <a:rPr lang="en-US" sz="2400" dirty="0" err="1"/>
              <a:t>biologických</a:t>
            </a:r>
            <a:r>
              <a:rPr lang="en-US" sz="2400" dirty="0"/>
              <a:t> </a:t>
            </a:r>
            <a:r>
              <a:rPr lang="en-US" sz="2400" dirty="0" err="1"/>
              <a:t>funkcí</a:t>
            </a:r>
            <a:r>
              <a:rPr lang="en-US" sz="2400" dirty="0"/>
              <a:t>, </a:t>
            </a:r>
            <a:r>
              <a:rPr lang="en-US" sz="2400" dirty="0" err="1"/>
              <a:t>zejména</a:t>
            </a:r>
            <a:r>
              <a:rPr lang="en-US" sz="2400" dirty="0"/>
              <a:t> v </a:t>
            </a:r>
            <a:r>
              <a:rPr lang="en-US" sz="2400" dirty="0" err="1"/>
              <a:t>buněčných</a:t>
            </a:r>
            <a:r>
              <a:rPr lang="en-US" sz="2400" dirty="0"/>
              <a:t> </a:t>
            </a:r>
            <a:r>
              <a:rPr lang="en-US" sz="2400" dirty="0" err="1"/>
              <a:t>membránách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Většina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</a:t>
            </a:r>
            <a:r>
              <a:rPr lang="en-US" sz="2400" dirty="0" err="1"/>
              <a:t>obsahuje</a:t>
            </a:r>
            <a:r>
              <a:rPr lang="en-US" sz="2400" dirty="0"/>
              <a:t> 27 </a:t>
            </a:r>
            <a:r>
              <a:rPr lang="en-US" sz="2400" dirty="0" err="1"/>
              <a:t>až</a:t>
            </a:r>
            <a:r>
              <a:rPr lang="en-US" sz="2400" dirty="0"/>
              <a:t> 29 </a:t>
            </a:r>
            <a:r>
              <a:rPr lang="en-US" sz="2400" dirty="0" err="1"/>
              <a:t>uhlíkových</a:t>
            </a:r>
            <a:r>
              <a:rPr lang="en-US" sz="2400" dirty="0"/>
              <a:t> </a:t>
            </a:r>
            <a:r>
              <a:rPr lang="en-US" sz="2400" dirty="0" err="1"/>
              <a:t>atomů</a:t>
            </a:r>
            <a:r>
              <a:rPr lang="en-US" sz="2400" dirty="0"/>
              <a:t> a </a:t>
            </a:r>
            <a:r>
              <a:rPr lang="en-US" sz="2400" dirty="0" err="1"/>
              <a:t>jednu</a:t>
            </a:r>
            <a:r>
              <a:rPr lang="en-US" sz="2400" dirty="0"/>
              <a:t> </a:t>
            </a:r>
            <a:r>
              <a:rPr lang="en-US" sz="2400" dirty="0" err="1"/>
              <a:t>až</a:t>
            </a:r>
            <a:r>
              <a:rPr lang="en-US" sz="2400" dirty="0"/>
              <a:t> </a:t>
            </a:r>
            <a:r>
              <a:rPr lang="en-US" sz="2400" dirty="0" err="1"/>
              <a:t>dvě</a:t>
            </a:r>
            <a:r>
              <a:rPr lang="en-US" sz="2400" dirty="0"/>
              <a:t> </a:t>
            </a:r>
            <a:r>
              <a:rPr lang="en-US" sz="2400" dirty="0" err="1"/>
              <a:t>dvojné</a:t>
            </a:r>
            <a:r>
              <a:rPr lang="en-US" sz="2400" dirty="0"/>
              <a:t> </a:t>
            </a:r>
            <a:r>
              <a:rPr lang="en-US" sz="2400" dirty="0" err="1"/>
              <a:t>vazby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Fytosteroly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chemicky</a:t>
            </a:r>
            <a:r>
              <a:rPr lang="en-US" sz="2400" dirty="0"/>
              <a:t> </a:t>
            </a:r>
            <a:r>
              <a:rPr lang="en-US" sz="2400" dirty="0" err="1"/>
              <a:t>příbuzné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a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běžně</a:t>
            </a:r>
            <a:r>
              <a:rPr lang="en-US" sz="2400" dirty="0"/>
              <a:t> </a:t>
            </a:r>
            <a:r>
              <a:rPr lang="en-US" sz="2400" dirty="0" err="1"/>
              <a:t>přiváděny</a:t>
            </a:r>
            <a:r>
              <a:rPr lang="en-US" sz="2400" dirty="0"/>
              <a:t> v </a:t>
            </a:r>
            <a:r>
              <a:rPr lang="en-US" sz="2400" dirty="0" err="1"/>
              <a:t>dietě</a:t>
            </a:r>
            <a:r>
              <a:rPr lang="en-US" sz="2400" dirty="0"/>
              <a:t> v </a:t>
            </a:r>
            <a:r>
              <a:rPr lang="en-US" sz="2400" dirty="0" err="1"/>
              <a:t>množství</a:t>
            </a:r>
            <a:r>
              <a:rPr lang="en-US" sz="2400" dirty="0"/>
              <a:t> </a:t>
            </a:r>
            <a:r>
              <a:rPr lang="en-US" sz="2400" dirty="0" err="1"/>
              <a:t>asi</a:t>
            </a:r>
            <a:r>
              <a:rPr lang="en-US" sz="2400" dirty="0"/>
              <a:t> 150-500 mg/den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Biogeneze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u </a:t>
            </a:r>
            <a:r>
              <a:rPr lang="en-US" sz="2400" dirty="0" err="1"/>
              <a:t>fotosyntetizujících</a:t>
            </a:r>
            <a:r>
              <a:rPr lang="en-US" sz="2400" dirty="0"/>
              <a:t> </a:t>
            </a:r>
            <a:r>
              <a:rPr lang="en-US" sz="2400" dirty="0" err="1"/>
              <a:t>organismů</a:t>
            </a:r>
            <a:r>
              <a:rPr lang="en-US" sz="2400" dirty="0"/>
              <a:t> je </a:t>
            </a:r>
            <a:r>
              <a:rPr lang="en-US" sz="2400" dirty="0" err="1"/>
              <a:t>až</a:t>
            </a:r>
            <a:r>
              <a:rPr lang="en-US" sz="2400" dirty="0"/>
              <a:t> do </a:t>
            </a:r>
            <a:r>
              <a:rPr lang="en-US" sz="2400" dirty="0" err="1"/>
              <a:t>vzniku</a:t>
            </a:r>
            <a:r>
              <a:rPr lang="en-US" sz="2400" dirty="0"/>
              <a:t> </a:t>
            </a:r>
            <a:r>
              <a:rPr lang="en-US" sz="2400" dirty="0" err="1"/>
              <a:t>skvalenu</a:t>
            </a:r>
            <a:r>
              <a:rPr lang="en-US" sz="2400" dirty="0"/>
              <a:t> </a:t>
            </a:r>
            <a:r>
              <a:rPr lang="en-US" sz="2400" dirty="0" err="1"/>
              <a:t>identická</a:t>
            </a:r>
            <a:r>
              <a:rPr lang="en-US" sz="2400" dirty="0"/>
              <a:t> s </a:t>
            </a:r>
            <a:r>
              <a:rPr lang="en-US" sz="2400" dirty="0" err="1"/>
              <a:t>biosyntézou</a:t>
            </a:r>
            <a:r>
              <a:rPr lang="en-US" sz="2400" dirty="0"/>
              <a:t> </a:t>
            </a:r>
            <a:r>
              <a:rPr lang="en-US" sz="2400" dirty="0" err="1"/>
              <a:t>cholesterolu</a:t>
            </a:r>
            <a:r>
              <a:rPr lang="en-US" sz="2400" dirty="0"/>
              <a:t> u </a:t>
            </a:r>
            <a:r>
              <a:rPr lang="en-US" sz="2400" dirty="0" err="1"/>
              <a:t>obratlovců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V </a:t>
            </a:r>
            <a:r>
              <a:rPr lang="en-US" sz="2400" dirty="0" err="1"/>
              <a:t>lidském</a:t>
            </a:r>
            <a:r>
              <a:rPr lang="en-US" sz="2400" dirty="0"/>
              <a:t> </a:t>
            </a:r>
            <a:r>
              <a:rPr lang="en-US" sz="2400" dirty="0" err="1"/>
              <a:t>organizmu</a:t>
            </a:r>
            <a:r>
              <a:rPr lang="en-US" sz="2400" dirty="0"/>
              <a:t> se </a:t>
            </a:r>
            <a:r>
              <a:rPr lang="en-US" sz="2400" dirty="0" err="1"/>
              <a:t>fytosteroly</a:t>
            </a:r>
            <a:r>
              <a:rPr lang="en-US" sz="2400" dirty="0"/>
              <a:t> </a:t>
            </a:r>
            <a:r>
              <a:rPr lang="en-US" sz="2400" dirty="0" err="1"/>
              <a:t>netvoří</a:t>
            </a:r>
            <a:endParaRPr 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4026" y="325582"/>
            <a:ext cx="8769350" cy="914400"/>
          </a:xfrm>
        </p:spPr>
        <p:txBody>
          <a:bodyPr/>
          <a:lstStyle/>
          <a:p>
            <a:pPr eaLnBrk="1" hangingPunct="1"/>
            <a:r>
              <a:rPr lang="cs-CZ" sz="3800" dirty="0"/>
              <a:t>S</a:t>
            </a:r>
            <a:r>
              <a:rPr lang="en-US" sz="3800" dirty="0" err="1"/>
              <a:t>ložení</a:t>
            </a:r>
            <a:r>
              <a:rPr lang="en-US" sz="3800" dirty="0"/>
              <a:t> </a:t>
            </a:r>
            <a:r>
              <a:rPr lang="en-US" sz="3800" dirty="0" err="1"/>
              <a:t>přípravku</a:t>
            </a:r>
            <a:r>
              <a:rPr lang="en-US" sz="3800" dirty="0"/>
              <a:t> </a:t>
            </a:r>
            <a:r>
              <a:rPr lang="en-US" sz="3800" dirty="0" err="1"/>
              <a:t>ProActiv</a:t>
            </a:r>
            <a:r>
              <a:rPr lang="en-US" sz="3800" dirty="0"/>
              <a:t> UNILEVER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2875"/>
            <a:ext cx="7924800" cy="460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/>
              <a:t>Akceptovatelné</a:t>
            </a:r>
            <a:r>
              <a:rPr lang="en-US" sz="2400" dirty="0"/>
              <a:t> </a:t>
            </a:r>
            <a:r>
              <a:rPr lang="en-US" sz="2400" dirty="0" err="1"/>
              <a:t>složení</a:t>
            </a:r>
            <a:r>
              <a:rPr lang="en-US" sz="2400" dirty="0"/>
              <a:t> </a:t>
            </a:r>
            <a:r>
              <a:rPr lang="en-US" sz="2400" dirty="0" err="1"/>
              <a:t>fytosterolových</a:t>
            </a:r>
            <a:r>
              <a:rPr lang="en-US" sz="2400" dirty="0"/>
              <a:t> </a:t>
            </a:r>
            <a:r>
              <a:rPr lang="en-US" sz="2400" dirty="0" err="1"/>
              <a:t>přípravků</a:t>
            </a:r>
            <a:r>
              <a:rPr lang="en-US" sz="2400" dirty="0"/>
              <a:t> </a:t>
            </a:r>
            <a:r>
              <a:rPr lang="en-US" sz="2400" dirty="0" err="1"/>
              <a:t>vychází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složení</a:t>
            </a:r>
            <a:r>
              <a:rPr lang="en-US" sz="2400" dirty="0"/>
              <a:t> </a:t>
            </a:r>
            <a:r>
              <a:rPr lang="en-US" sz="2400" dirty="0" err="1"/>
              <a:t>přípravku</a:t>
            </a:r>
            <a:r>
              <a:rPr lang="en-US" sz="2400" dirty="0"/>
              <a:t> </a:t>
            </a:r>
            <a:r>
              <a:rPr lang="en-US" sz="2400" dirty="0" err="1"/>
              <a:t>ProActiv</a:t>
            </a:r>
            <a:r>
              <a:rPr lang="en-US" sz="2400" dirty="0"/>
              <a:t> </a:t>
            </a:r>
            <a:r>
              <a:rPr lang="en-US" sz="2400" dirty="0" err="1"/>
              <a:t>firmy</a:t>
            </a:r>
            <a:r>
              <a:rPr lang="en-US" sz="2400" dirty="0"/>
              <a:t> UNILEVER, </a:t>
            </a:r>
            <a:r>
              <a:rPr lang="en-US" sz="2400" dirty="0" err="1"/>
              <a:t>který</a:t>
            </a:r>
            <a:r>
              <a:rPr lang="en-US" sz="2400" dirty="0"/>
              <a:t> je </a:t>
            </a:r>
            <a:r>
              <a:rPr lang="en-US" sz="2400" dirty="0" err="1"/>
              <a:t>určitým</a:t>
            </a:r>
            <a:r>
              <a:rPr lang="en-US" sz="2400" dirty="0"/>
              <a:t> </a:t>
            </a:r>
            <a:r>
              <a:rPr lang="en-US" sz="2400" dirty="0" err="1"/>
              <a:t>standardem</a:t>
            </a:r>
            <a:r>
              <a:rPr lang="en-US" sz="2400" dirty="0"/>
              <a:t> pro </a:t>
            </a:r>
            <a:r>
              <a:rPr lang="en-US" sz="2400" dirty="0" err="1"/>
              <a:t>ostatní</a:t>
            </a:r>
            <a:r>
              <a:rPr lang="en-US" sz="2400" dirty="0"/>
              <a:t> </a:t>
            </a:r>
            <a:r>
              <a:rPr lang="en-US" sz="2400" dirty="0" err="1"/>
              <a:t>přípravky</a:t>
            </a:r>
            <a:r>
              <a:rPr lang="en-US" sz="2400" dirty="0"/>
              <a:t> z </a:t>
            </a:r>
            <a:r>
              <a:rPr lang="en-US" sz="2400" dirty="0" err="1"/>
              <a:t>hlediska</a:t>
            </a:r>
            <a:r>
              <a:rPr lang="en-US" sz="2400" dirty="0"/>
              <a:t> </a:t>
            </a:r>
            <a:r>
              <a:rPr lang="en-US" sz="2400" dirty="0" err="1"/>
              <a:t>posuzování</a:t>
            </a:r>
            <a:r>
              <a:rPr lang="en-US" sz="2400" dirty="0"/>
              <a:t> </a:t>
            </a:r>
            <a:r>
              <a:rPr lang="en-US" sz="2400" dirty="0" err="1"/>
              <a:t>jejich</a:t>
            </a:r>
            <a:r>
              <a:rPr lang="en-US" sz="2400" dirty="0"/>
              <a:t> </a:t>
            </a:r>
            <a:r>
              <a:rPr lang="en-US" sz="2400" dirty="0" err="1"/>
              <a:t>rovnocennosti</a:t>
            </a:r>
            <a:r>
              <a:rPr lang="en-US" sz="2400" dirty="0"/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/>
              <a:t>Akceptovatelné</a:t>
            </a:r>
            <a:r>
              <a:rPr lang="en-US" sz="2400" b="1" dirty="0"/>
              <a:t> </a:t>
            </a:r>
            <a:r>
              <a:rPr lang="en-US" sz="2400" b="1" dirty="0" err="1"/>
              <a:t>složení</a:t>
            </a:r>
            <a:r>
              <a:rPr lang="en-US" sz="2400" b="1" dirty="0"/>
              <a:t> </a:t>
            </a:r>
            <a:r>
              <a:rPr lang="en-US" sz="2400" b="1" dirty="0" err="1"/>
              <a:t>fytosterolových</a:t>
            </a:r>
            <a:r>
              <a:rPr lang="en-US" sz="2400" b="1" dirty="0"/>
              <a:t> </a:t>
            </a:r>
            <a:r>
              <a:rPr lang="en-US" sz="2400" b="1" dirty="0" err="1"/>
              <a:t>přípravků</a:t>
            </a:r>
            <a:r>
              <a:rPr lang="en-US" sz="2400" b="1" dirty="0"/>
              <a:t> je </a:t>
            </a:r>
            <a:r>
              <a:rPr lang="en-US" sz="2400" b="1" dirty="0" err="1"/>
              <a:t>následující</a:t>
            </a:r>
            <a:r>
              <a:rPr lang="en-US" sz="2400" b="1" dirty="0"/>
              <a:t>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 </a:t>
            </a:r>
            <a:r>
              <a:rPr lang="en-US" sz="2400" dirty="0"/>
              <a:t>&lt; 80 % β-</a:t>
            </a:r>
            <a:r>
              <a:rPr lang="en-US" sz="2400" dirty="0" err="1"/>
              <a:t>sitosterol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</a:t>
            </a:r>
            <a:r>
              <a:rPr lang="en-US" sz="2400" dirty="0"/>
              <a:t>&lt; 15 % β-</a:t>
            </a:r>
            <a:r>
              <a:rPr lang="en-US" sz="2400" dirty="0" err="1"/>
              <a:t>sitostanol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</a:t>
            </a:r>
            <a:r>
              <a:rPr lang="en-US" sz="2400" dirty="0"/>
              <a:t>&lt; 40 % </a:t>
            </a:r>
            <a:r>
              <a:rPr lang="en-US" sz="2400" dirty="0" err="1"/>
              <a:t>kampesterol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</a:t>
            </a:r>
            <a:r>
              <a:rPr lang="en-US" sz="2400" dirty="0"/>
              <a:t>&lt; 5 % </a:t>
            </a:r>
            <a:r>
              <a:rPr lang="en-US" sz="2400" dirty="0" err="1"/>
              <a:t>kampestanol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 </a:t>
            </a:r>
            <a:r>
              <a:rPr lang="en-US" sz="2400" dirty="0"/>
              <a:t>&lt; 30 % </a:t>
            </a:r>
            <a:r>
              <a:rPr lang="en-US" sz="2400" dirty="0" err="1"/>
              <a:t>stigmasterol</a:t>
            </a:r>
            <a:r>
              <a:rPr lang="en-US" sz="2400" dirty="0"/>
              <a:t>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  </a:t>
            </a:r>
            <a:r>
              <a:rPr lang="en-US" sz="2400" dirty="0"/>
              <a:t>&lt; 3 % </a:t>
            </a:r>
            <a:r>
              <a:rPr lang="en-US" sz="2400" dirty="0" err="1"/>
              <a:t>brasikasterol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            </a:t>
            </a:r>
            <a:r>
              <a:rPr lang="en-US" sz="2400" dirty="0"/>
              <a:t>&lt; 3 % </a:t>
            </a:r>
            <a:r>
              <a:rPr lang="en-US" sz="2400" dirty="0" err="1"/>
              <a:t>dalších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/</a:t>
            </a:r>
            <a:r>
              <a:rPr lang="en-US" sz="2400" dirty="0" err="1"/>
              <a:t>fytostanolů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Povolení přípravku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747" y="1265275"/>
            <a:ext cx="8852229" cy="4824413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90000"/>
              </a:lnSpc>
            </a:pPr>
            <a:r>
              <a:rPr lang="cs-CZ" sz="2000" dirty="0"/>
              <a:t>P</a:t>
            </a:r>
            <a:r>
              <a:rPr lang="en-US" sz="2000" dirty="0" err="1"/>
              <a:t>řídavek</a:t>
            </a:r>
            <a:r>
              <a:rPr lang="en-US" sz="2000" dirty="0"/>
              <a:t> </a:t>
            </a:r>
            <a:r>
              <a:rPr lang="en-US" sz="2000" dirty="0" err="1"/>
              <a:t>fytosterolů</a:t>
            </a:r>
            <a:r>
              <a:rPr lang="en-US" sz="2000" dirty="0"/>
              <a:t>/</a:t>
            </a:r>
            <a:r>
              <a:rPr lang="en-US" sz="2000" dirty="0" err="1"/>
              <a:t>fytostanolů</a:t>
            </a:r>
            <a:r>
              <a:rPr lang="en-US" sz="2000" dirty="0"/>
              <a:t> </a:t>
            </a:r>
            <a:r>
              <a:rPr lang="en-US" sz="2000" dirty="0" err="1"/>
              <a:t>povolen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do </a:t>
            </a:r>
            <a:r>
              <a:rPr lang="en-US" sz="2000" dirty="0" err="1"/>
              <a:t>vybraných</a:t>
            </a:r>
            <a:r>
              <a:rPr lang="en-US" sz="2000" dirty="0"/>
              <a:t> </a:t>
            </a:r>
            <a:r>
              <a:rPr lang="en-US" sz="2000" dirty="0" err="1"/>
              <a:t>druhů</a:t>
            </a:r>
            <a:r>
              <a:rPr lang="en-US" sz="2000" dirty="0"/>
              <a:t> </a:t>
            </a:r>
            <a:r>
              <a:rPr lang="en-US" sz="2000" dirty="0" err="1"/>
              <a:t>potravin</a:t>
            </a:r>
            <a:r>
              <a:rPr lang="en-US" sz="2000" dirty="0"/>
              <a:t>. </a:t>
            </a:r>
            <a:r>
              <a:rPr lang="en-US" sz="2000" dirty="0" err="1"/>
              <a:t>Vyloučeny</a:t>
            </a:r>
            <a:r>
              <a:rPr lang="en-US" sz="2000" dirty="0"/>
              <a:t> </a:t>
            </a:r>
            <a:r>
              <a:rPr lang="cs-CZ" sz="2000" dirty="0"/>
              <a:t>jsou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 err="1"/>
              <a:t>potraviny</a:t>
            </a:r>
            <a:r>
              <a:rPr lang="en-US" sz="2000" dirty="0"/>
              <a:t> </a:t>
            </a:r>
            <a:r>
              <a:rPr lang="en-US" sz="2000" dirty="0" err="1"/>
              <a:t>atraktivní</a:t>
            </a:r>
            <a:r>
              <a:rPr lang="en-US" sz="2000" dirty="0"/>
              <a:t> pro </a:t>
            </a:r>
            <a:r>
              <a:rPr lang="en-US" sz="2000" dirty="0" err="1"/>
              <a:t>děti</a:t>
            </a:r>
            <a:r>
              <a:rPr lang="en-US" sz="2000" dirty="0"/>
              <a:t> </a:t>
            </a:r>
            <a:endParaRPr lang="cs-CZ" sz="2000" dirty="0"/>
          </a:p>
          <a:p>
            <a:pPr lvl="1"/>
            <a:r>
              <a:rPr lang="en-US" sz="2000" dirty="0" err="1"/>
              <a:t>nápoje</a:t>
            </a:r>
            <a:r>
              <a:rPr lang="en-US" sz="2000" dirty="0"/>
              <a:t>, u </a:t>
            </a:r>
            <a:r>
              <a:rPr lang="en-US" sz="2000" dirty="0" err="1"/>
              <a:t>kterých</a:t>
            </a:r>
            <a:r>
              <a:rPr lang="en-US" sz="2000" dirty="0"/>
              <a:t> se </a:t>
            </a:r>
            <a:r>
              <a:rPr lang="en-US" sz="2000" dirty="0" err="1"/>
              <a:t>špatně</a:t>
            </a:r>
            <a:r>
              <a:rPr lang="en-US" sz="2000" dirty="0"/>
              <a:t> </a:t>
            </a:r>
            <a:r>
              <a:rPr lang="en-US" sz="2000" dirty="0" err="1"/>
              <a:t>kontroluje</a:t>
            </a:r>
            <a:r>
              <a:rPr lang="en-US" sz="2000" dirty="0"/>
              <a:t> </a:t>
            </a:r>
            <a:r>
              <a:rPr lang="en-US" sz="2000" dirty="0" err="1"/>
              <a:t>dávkování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potraviny</a:t>
            </a:r>
            <a:r>
              <a:rPr lang="en-US" sz="2000" dirty="0"/>
              <a:t> </a:t>
            </a:r>
            <a:r>
              <a:rPr lang="en-US" sz="2000" dirty="0" err="1"/>
              <a:t>bohaté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saturované</a:t>
            </a:r>
            <a:r>
              <a:rPr lang="en-US" sz="2000" dirty="0"/>
              <a:t> </a:t>
            </a:r>
            <a:r>
              <a:rPr lang="en-US" sz="2000" dirty="0" err="1"/>
              <a:t>tuky</a:t>
            </a:r>
            <a:r>
              <a:rPr lang="en-US" sz="2000" dirty="0"/>
              <a:t> a </a:t>
            </a:r>
            <a:r>
              <a:rPr lang="en-US" sz="2000" dirty="0" err="1"/>
              <a:t>cukry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nejsou</a:t>
            </a:r>
            <a:r>
              <a:rPr lang="en-US" sz="2000" dirty="0"/>
              <a:t> </a:t>
            </a:r>
            <a:r>
              <a:rPr lang="en-US" sz="2000" dirty="0" err="1"/>
              <a:t>vhodné</a:t>
            </a:r>
            <a:r>
              <a:rPr lang="en-US" sz="2000" dirty="0"/>
              <a:t> pro </a:t>
            </a:r>
            <a:r>
              <a:rPr lang="en-US" sz="2000" dirty="0" err="1"/>
              <a:t>stravování</a:t>
            </a:r>
            <a:r>
              <a:rPr lang="en-US" sz="2000" dirty="0"/>
              <a:t> </a:t>
            </a:r>
            <a:r>
              <a:rPr lang="en-US" sz="2000" dirty="0" err="1"/>
              <a:t>osob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cíleně</a:t>
            </a:r>
            <a:r>
              <a:rPr lang="en-US" sz="2000" dirty="0"/>
              <a:t> </a:t>
            </a:r>
            <a:r>
              <a:rPr lang="en-US" sz="2000" dirty="0" err="1"/>
              <a:t>snižují</a:t>
            </a:r>
            <a:r>
              <a:rPr lang="en-US" sz="2000" dirty="0"/>
              <a:t> </a:t>
            </a:r>
            <a:r>
              <a:rPr lang="en-US" sz="2000" dirty="0" err="1"/>
              <a:t>hladinu</a:t>
            </a:r>
            <a:r>
              <a:rPr lang="en-US" sz="2000" dirty="0"/>
              <a:t> </a:t>
            </a:r>
            <a:r>
              <a:rPr lang="en-US" sz="2000" dirty="0" err="1"/>
              <a:t>cholesterolu</a:t>
            </a:r>
            <a:r>
              <a:rPr lang="en-US" sz="2000" dirty="0"/>
              <a:t> v </a:t>
            </a:r>
            <a:r>
              <a:rPr lang="en-US" sz="2000" dirty="0" err="1"/>
              <a:t>krvi</a:t>
            </a: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000" dirty="0"/>
              <a:t>R</a:t>
            </a:r>
            <a:r>
              <a:rPr lang="en-US" sz="2000" dirty="0" err="1"/>
              <a:t>egulac</a:t>
            </a:r>
            <a:r>
              <a:rPr lang="cs-CZ" sz="2000" dirty="0"/>
              <a:t>e</a:t>
            </a:r>
            <a:r>
              <a:rPr lang="en-US" sz="2000" dirty="0"/>
              <a:t> u </a:t>
            </a:r>
            <a:r>
              <a:rPr lang="en-US" sz="2000" dirty="0" err="1"/>
              <a:t>pekárenských</a:t>
            </a:r>
            <a:r>
              <a:rPr lang="en-US" sz="2000" dirty="0"/>
              <a:t> </a:t>
            </a:r>
            <a:r>
              <a:rPr lang="en-US" sz="2000" dirty="0" err="1"/>
              <a:t>výrobků</a:t>
            </a:r>
            <a:r>
              <a:rPr lang="en-US" sz="2000" dirty="0"/>
              <a:t>, </a:t>
            </a:r>
            <a:r>
              <a:rPr lang="en-US" sz="2000" dirty="0" err="1"/>
              <a:t>omezení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žitný</a:t>
            </a:r>
            <a:r>
              <a:rPr lang="en-US" sz="2000" dirty="0"/>
              <a:t> </a:t>
            </a:r>
            <a:r>
              <a:rPr lang="en-US" sz="2000" dirty="0" err="1"/>
              <a:t>chléb</a:t>
            </a:r>
            <a:r>
              <a:rPr lang="en-US" sz="2000" dirty="0"/>
              <a:t> </a:t>
            </a:r>
            <a:r>
              <a:rPr lang="en-US" sz="2000" dirty="0" err="1"/>
              <a:t>obohacený</a:t>
            </a:r>
            <a:r>
              <a:rPr lang="en-US" sz="2000" dirty="0"/>
              <a:t> </a:t>
            </a:r>
            <a:r>
              <a:rPr lang="en-US" sz="2000" dirty="0" err="1"/>
              <a:t>fytosteroly</a:t>
            </a:r>
            <a:r>
              <a:rPr lang="en-US" sz="2000" dirty="0"/>
              <a:t> </a:t>
            </a: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en-US" sz="2000" b="1" dirty="0" err="1"/>
              <a:t>Povoleny</a:t>
            </a:r>
            <a:r>
              <a:rPr lang="en-US" sz="2000" b="1" dirty="0"/>
              <a:t> </a:t>
            </a:r>
            <a:r>
              <a:rPr lang="cs-CZ" sz="2000" b="1" dirty="0"/>
              <a:t>potraviny nového typu </a:t>
            </a:r>
            <a:r>
              <a:rPr lang="en-US" sz="2000" b="1" dirty="0" err="1"/>
              <a:t>bohacené</a:t>
            </a:r>
            <a:r>
              <a:rPr lang="en-US" sz="2000" b="1" dirty="0"/>
              <a:t> </a:t>
            </a:r>
            <a:r>
              <a:rPr lang="en-US" sz="2000" b="1" dirty="0" err="1"/>
              <a:t>fytosteroly</a:t>
            </a:r>
            <a:r>
              <a:rPr lang="en-US" sz="2000" b="1" dirty="0"/>
              <a:t>: </a:t>
            </a:r>
          </a:p>
          <a:p>
            <a:pPr marL="0" indent="0">
              <a:buNone/>
            </a:pPr>
            <a:r>
              <a:rPr lang="en-US" sz="2000" dirty="0" err="1"/>
              <a:t>mléčné</a:t>
            </a:r>
            <a:r>
              <a:rPr lang="en-US" sz="2000" dirty="0"/>
              <a:t> </a:t>
            </a:r>
            <a:r>
              <a:rPr lang="en-US" sz="2000" dirty="0" err="1"/>
              <a:t>nápoje</a:t>
            </a:r>
            <a:r>
              <a:rPr lang="cs-CZ" sz="2000" dirty="0"/>
              <a:t>, </a:t>
            </a:r>
            <a:r>
              <a:rPr lang="en-US" sz="2000" dirty="0" err="1"/>
              <a:t>mléčné</a:t>
            </a:r>
            <a:r>
              <a:rPr lang="en-US" sz="2000" dirty="0"/>
              <a:t> </a:t>
            </a:r>
            <a:r>
              <a:rPr lang="en-US" sz="2000" dirty="0" err="1"/>
              <a:t>výrobky</a:t>
            </a:r>
            <a:r>
              <a:rPr lang="en-US" sz="2000" dirty="0"/>
              <a:t>, </a:t>
            </a:r>
            <a:r>
              <a:rPr lang="en-US" sz="2000" dirty="0" err="1"/>
              <a:t>výrobky</a:t>
            </a:r>
            <a:r>
              <a:rPr lang="en-US" sz="2000" dirty="0"/>
              <a:t> </a:t>
            </a:r>
            <a:r>
              <a:rPr lang="en-US" sz="2000" dirty="0" err="1"/>
              <a:t>typu</a:t>
            </a:r>
            <a:r>
              <a:rPr lang="en-US" sz="2000" dirty="0"/>
              <a:t> </a:t>
            </a:r>
            <a:r>
              <a:rPr lang="en-US" sz="2000" dirty="0" err="1"/>
              <a:t>jogurtu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pomazánkové</a:t>
            </a:r>
            <a:r>
              <a:rPr lang="en-US" sz="2000" dirty="0"/>
              <a:t> </a:t>
            </a:r>
            <a:r>
              <a:rPr lang="en-US" sz="2000" dirty="0" err="1"/>
              <a:t>tuky</a:t>
            </a:r>
            <a:r>
              <a:rPr lang="en-US" sz="2000" dirty="0"/>
              <a:t>, </a:t>
            </a:r>
            <a:r>
              <a:rPr lang="en-US" sz="2000" dirty="0" err="1"/>
              <a:t>salátové</a:t>
            </a:r>
            <a:r>
              <a:rPr lang="en-US" sz="2000" dirty="0"/>
              <a:t> </a:t>
            </a:r>
            <a:r>
              <a:rPr lang="en-US" sz="2000" dirty="0" err="1"/>
              <a:t>dresingy</a:t>
            </a:r>
            <a:r>
              <a:rPr lang="en-US" sz="2000" dirty="0"/>
              <a:t>, </a:t>
            </a:r>
            <a:r>
              <a:rPr lang="en-US" sz="2000" dirty="0" err="1"/>
              <a:t>mléčné</a:t>
            </a:r>
            <a:r>
              <a:rPr lang="en-US" sz="2000" dirty="0"/>
              <a:t> </a:t>
            </a:r>
            <a:r>
              <a:rPr lang="en-US" sz="2000" dirty="0" err="1"/>
              <a:t>produkty</a:t>
            </a:r>
            <a:r>
              <a:rPr lang="en-US" sz="2000" dirty="0"/>
              <a:t>, </a:t>
            </a:r>
            <a:r>
              <a:rPr lang="en-US" sz="2000" dirty="0" err="1"/>
              <a:t>fermentované</a:t>
            </a:r>
            <a:r>
              <a:rPr lang="en-US" sz="2000" dirty="0"/>
              <a:t> </a:t>
            </a:r>
            <a:r>
              <a:rPr lang="en-US" sz="2000" dirty="0" err="1"/>
              <a:t>výrobky</a:t>
            </a:r>
            <a:r>
              <a:rPr lang="en-US" sz="2000" dirty="0"/>
              <a:t>, </a:t>
            </a:r>
            <a:r>
              <a:rPr lang="en-US" sz="2000" dirty="0" err="1"/>
              <a:t>sojové</a:t>
            </a:r>
            <a:r>
              <a:rPr lang="en-US" sz="2000" dirty="0"/>
              <a:t> </a:t>
            </a:r>
            <a:r>
              <a:rPr lang="en-US" sz="2000" dirty="0" err="1"/>
              <a:t>nápoje</a:t>
            </a:r>
            <a:r>
              <a:rPr lang="en-US" sz="2000" dirty="0"/>
              <a:t>, </a:t>
            </a:r>
            <a:r>
              <a:rPr lang="en-US" sz="2000" dirty="0" err="1"/>
              <a:t>sýry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kořenící</a:t>
            </a:r>
            <a:r>
              <a:rPr lang="en-US" sz="2000" dirty="0"/>
              <a:t> </a:t>
            </a:r>
            <a:r>
              <a:rPr lang="en-US" sz="2000" dirty="0" err="1"/>
              <a:t>omáčky</a:t>
            </a:r>
            <a:r>
              <a:rPr lang="cs-CZ" sz="2000" dirty="0"/>
              <a:t>, </a:t>
            </a:r>
            <a:r>
              <a:rPr lang="en-US" sz="2000" dirty="0" err="1"/>
              <a:t>ovocné</a:t>
            </a:r>
            <a:r>
              <a:rPr lang="en-US" sz="2000" dirty="0"/>
              <a:t> </a:t>
            </a:r>
            <a:r>
              <a:rPr lang="en-US" sz="2000" dirty="0" err="1"/>
              <a:t>nápoje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bázi</a:t>
            </a:r>
            <a:r>
              <a:rPr lang="en-US" sz="2000" dirty="0"/>
              <a:t> </a:t>
            </a:r>
            <a:r>
              <a:rPr lang="en-US" sz="2000" dirty="0" err="1"/>
              <a:t>mléka</a:t>
            </a:r>
            <a:r>
              <a:rPr lang="cs-CZ" sz="2000" dirty="0"/>
              <a:t>, </a:t>
            </a:r>
            <a:r>
              <a:rPr lang="en-US" sz="2000" dirty="0" err="1"/>
              <a:t>žitný</a:t>
            </a:r>
            <a:r>
              <a:rPr lang="en-US" sz="2000" dirty="0"/>
              <a:t> </a:t>
            </a:r>
            <a:r>
              <a:rPr lang="en-US" sz="2000" dirty="0" err="1"/>
              <a:t>chléb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Schvalování</a:t>
            </a:r>
            <a:r>
              <a:rPr lang="en-US" sz="2000" dirty="0"/>
              <a:t>: </a:t>
            </a:r>
            <a:r>
              <a:rPr lang="en-US" sz="2000" dirty="0" err="1"/>
              <a:t>masné</a:t>
            </a:r>
            <a:r>
              <a:rPr lang="en-US" sz="2000" dirty="0"/>
              <a:t> </a:t>
            </a:r>
            <a:r>
              <a:rPr lang="en-US" sz="2000" dirty="0" err="1"/>
              <a:t>výrobky</a:t>
            </a:r>
            <a:r>
              <a:rPr lang="en-US" sz="2000" dirty="0"/>
              <a:t>, </a:t>
            </a:r>
            <a:r>
              <a:rPr lang="en-US" sz="2000" dirty="0" err="1"/>
              <a:t>rýžový</a:t>
            </a:r>
            <a:r>
              <a:rPr lang="en-US" sz="2000" dirty="0"/>
              <a:t> </a:t>
            </a:r>
            <a:r>
              <a:rPr lang="en-US" sz="2000" dirty="0" err="1"/>
              <a:t>nápoj</a:t>
            </a:r>
            <a:r>
              <a:rPr lang="en-US" sz="2000" dirty="0"/>
              <a:t>, </a:t>
            </a:r>
            <a:r>
              <a:rPr lang="en-US" sz="2000" dirty="0" err="1"/>
              <a:t>džusy</a:t>
            </a:r>
            <a:r>
              <a:rPr lang="en-US" sz="2000" dirty="0"/>
              <a:t> a </a:t>
            </a:r>
            <a:r>
              <a:rPr lang="en-US" sz="2000" dirty="0" err="1"/>
              <a:t>nektary</a:t>
            </a:r>
            <a:r>
              <a:rPr lang="en-US" sz="20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Negativní účinky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139112" cy="54451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err="1"/>
              <a:t>Vědecký</a:t>
            </a:r>
            <a:r>
              <a:rPr lang="en-US" dirty="0"/>
              <a:t> </a:t>
            </a:r>
            <a:r>
              <a:rPr lang="en-US" dirty="0" err="1"/>
              <a:t>výbor</a:t>
            </a:r>
            <a:r>
              <a:rPr lang="en-US" dirty="0"/>
              <a:t> pro </a:t>
            </a:r>
            <a:r>
              <a:rPr lang="en-US" dirty="0" err="1"/>
              <a:t>potraviny</a:t>
            </a:r>
            <a:r>
              <a:rPr lang="en-US" dirty="0"/>
              <a:t> (SCF)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komise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 </a:t>
            </a:r>
            <a:r>
              <a:rPr lang="en-US" dirty="0" err="1"/>
              <a:t>hledisk</a:t>
            </a:r>
            <a:r>
              <a:rPr lang="cs-CZ" dirty="0"/>
              <a:t>o</a:t>
            </a:r>
            <a:r>
              <a:rPr lang="en-US" dirty="0"/>
              <a:t> </a:t>
            </a:r>
            <a:r>
              <a:rPr lang="en-US" dirty="0" err="1"/>
              <a:t>bezpečnosti</a:t>
            </a:r>
            <a:r>
              <a:rPr lang="en-US" dirty="0"/>
              <a:t> </a:t>
            </a:r>
            <a:r>
              <a:rPr lang="en-US" dirty="0" err="1"/>
              <a:t>potravin</a:t>
            </a:r>
            <a:r>
              <a:rPr lang="en-US" dirty="0"/>
              <a:t> a </a:t>
            </a:r>
            <a:r>
              <a:rPr lang="en-US" dirty="0" err="1"/>
              <a:t>zdravotního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endParaRPr lang="cs-CZ" dirty="0"/>
          </a:p>
          <a:p>
            <a:pPr eaLnBrk="1" hangingPunct="1"/>
            <a:r>
              <a:rPr lang="cs-CZ" dirty="0"/>
              <a:t>P</a:t>
            </a:r>
            <a:r>
              <a:rPr lang="en-US" dirty="0" err="1"/>
              <a:t>osuzoval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účinky</a:t>
            </a:r>
            <a:r>
              <a:rPr lang="en-US" dirty="0"/>
              <a:t> </a:t>
            </a:r>
            <a:r>
              <a:rPr lang="en-US" dirty="0" err="1"/>
              <a:t>přívodu</a:t>
            </a:r>
            <a:r>
              <a:rPr lang="en-US" dirty="0"/>
              <a:t> </a:t>
            </a:r>
            <a:r>
              <a:rPr lang="en-US" dirty="0" err="1"/>
              <a:t>zvýšených</a:t>
            </a:r>
            <a:r>
              <a:rPr lang="en-US" dirty="0"/>
              <a:t> </a:t>
            </a:r>
            <a:r>
              <a:rPr lang="en-US" dirty="0" err="1"/>
              <a:t>koncentrací</a:t>
            </a:r>
            <a:r>
              <a:rPr lang="en-US" dirty="0"/>
              <a:t> </a:t>
            </a:r>
            <a:r>
              <a:rPr lang="en-US" dirty="0" err="1"/>
              <a:t>fytosterolů</a:t>
            </a:r>
            <a:r>
              <a:rPr lang="en-US" dirty="0"/>
              <a:t> z </a:t>
            </a:r>
            <a:r>
              <a:rPr lang="en-US" dirty="0" err="1"/>
              <a:t>vícečetných</a:t>
            </a:r>
            <a:r>
              <a:rPr lang="en-US" dirty="0"/>
              <a:t> </a:t>
            </a:r>
            <a:r>
              <a:rPr lang="en-US" dirty="0" err="1"/>
              <a:t>potravinových</a:t>
            </a:r>
            <a:r>
              <a:rPr lang="en-US" dirty="0"/>
              <a:t> </a:t>
            </a:r>
            <a:r>
              <a:rPr lang="en-US" dirty="0" err="1"/>
              <a:t>zdrojů</a:t>
            </a:r>
            <a:r>
              <a:rPr lang="en-US" dirty="0"/>
              <a:t> se </a:t>
            </a:r>
            <a:r>
              <a:rPr lang="en-US" dirty="0" err="1"/>
              <a:t>zvláštním</a:t>
            </a:r>
            <a:r>
              <a:rPr lang="en-US" dirty="0"/>
              <a:t> </a:t>
            </a:r>
            <a:r>
              <a:rPr lang="en-US" dirty="0" err="1"/>
              <a:t>důrazem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k </a:t>
            </a:r>
            <a:r>
              <a:rPr lang="en-US" dirty="0" err="1"/>
              <a:t>účinkům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β-</a:t>
            </a:r>
            <a:r>
              <a:rPr lang="en-US" dirty="0" err="1"/>
              <a:t>karoten</a:t>
            </a:r>
            <a:r>
              <a:rPr lang="en-US" dirty="0"/>
              <a:t> (</a:t>
            </a:r>
            <a:r>
              <a:rPr lang="en-US" dirty="0" err="1"/>
              <a:t>snížení</a:t>
            </a:r>
            <a:r>
              <a:rPr lang="en-US" dirty="0"/>
              <a:t> β-</a:t>
            </a:r>
            <a:r>
              <a:rPr lang="en-US" dirty="0" err="1"/>
              <a:t>karotenu</a:t>
            </a:r>
            <a:r>
              <a:rPr lang="en-US" dirty="0"/>
              <a:t> v </a:t>
            </a:r>
            <a:r>
              <a:rPr lang="en-US" dirty="0" err="1"/>
              <a:t>krevní</a:t>
            </a:r>
            <a:r>
              <a:rPr lang="en-US" dirty="0"/>
              <a:t> </a:t>
            </a:r>
            <a:r>
              <a:rPr lang="en-US" dirty="0" err="1"/>
              <a:t>plazmě</a:t>
            </a:r>
            <a:r>
              <a:rPr lang="en-US" dirty="0"/>
              <a:t>). 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EFSA </a:t>
            </a:r>
            <a:r>
              <a:rPr lang="en-US" b="1" dirty="0" err="1"/>
              <a:t>Evropský</a:t>
            </a:r>
            <a:r>
              <a:rPr lang="en-US" b="1" dirty="0"/>
              <a:t> </a:t>
            </a:r>
            <a:r>
              <a:rPr lang="en-US" b="1" dirty="0" err="1"/>
              <a:t>úřad</a:t>
            </a:r>
            <a:r>
              <a:rPr lang="en-US" b="1" dirty="0"/>
              <a:t> pro </a:t>
            </a:r>
            <a:r>
              <a:rPr lang="en-US" b="1" dirty="0" err="1"/>
              <a:t>bezpečnost</a:t>
            </a:r>
            <a:r>
              <a:rPr lang="en-US" b="1" dirty="0"/>
              <a:t> </a:t>
            </a:r>
            <a:r>
              <a:rPr lang="en-US" b="1" dirty="0" err="1"/>
              <a:t>potravin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i="1" dirty="0" err="1"/>
              <a:t>vyjádření</a:t>
            </a:r>
            <a:r>
              <a:rPr lang="en-US" i="1" dirty="0"/>
              <a:t> k </a:t>
            </a:r>
            <a:r>
              <a:rPr lang="en-US" i="1" dirty="0" err="1"/>
              <a:t>obohacování</a:t>
            </a:r>
            <a:r>
              <a:rPr lang="en-US" i="1" dirty="0"/>
              <a:t> </a:t>
            </a:r>
            <a:r>
              <a:rPr lang="en-US" i="1" dirty="0" err="1"/>
              <a:t>mléčných</a:t>
            </a:r>
            <a:r>
              <a:rPr lang="en-US" i="1" dirty="0"/>
              <a:t> </a:t>
            </a:r>
            <a:r>
              <a:rPr lang="en-US" i="1" dirty="0" err="1"/>
              <a:t>výrobků</a:t>
            </a:r>
            <a:r>
              <a:rPr lang="en-US" i="1" dirty="0"/>
              <a:t> </a:t>
            </a:r>
            <a:r>
              <a:rPr lang="en-US" i="1" dirty="0" err="1"/>
              <a:t>fytosteroly</a:t>
            </a:r>
            <a:r>
              <a:rPr lang="en-US" i="1" dirty="0"/>
              <a:t>. </a:t>
            </a:r>
          </a:p>
          <a:p>
            <a:pPr marL="0" indent="0">
              <a:buNone/>
            </a:pPr>
            <a:r>
              <a:rPr lang="en-US" sz="2600" dirty="0" err="1"/>
              <a:t>Další</a:t>
            </a:r>
            <a:r>
              <a:rPr lang="en-US" sz="2600" dirty="0"/>
              <a:t> </a:t>
            </a:r>
            <a:r>
              <a:rPr lang="en-US" sz="2600" dirty="0" err="1"/>
              <a:t>výzkum</a:t>
            </a:r>
            <a:r>
              <a:rPr lang="en-US" sz="2600" dirty="0"/>
              <a:t> by </a:t>
            </a:r>
            <a:r>
              <a:rPr lang="en-US" sz="2600" dirty="0" err="1"/>
              <a:t>měl</a:t>
            </a:r>
            <a:r>
              <a:rPr lang="en-US" sz="2600" dirty="0"/>
              <a:t> </a:t>
            </a:r>
            <a:r>
              <a:rPr lang="en-US" sz="2600" dirty="0" err="1"/>
              <a:t>objasnit</a:t>
            </a:r>
            <a:r>
              <a:rPr lang="en-US" sz="2600" dirty="0"/>
              <a:t>, co je pro </a:t>
            </a:r>
            <a:r>
              <a:rPr lang="en-US" sz="2600" dirty="0" err="1"/>
              <a:t>člověka</a:t>
            </a:r>
            <a:r>
              <a:rPr lang="en-US" sz="2600" dirty="0"/>
              <a:t> </a:t>
            </a:r>
            <a:r>
              <a:rPr lang="en-US" sz="2600" dirty="0" err="1"/>
              <a:t>větší</a:t>
            </a:r>
            <a:r>
              <a:rPr lang="en-US" sz="2600" dirty="0"/>
              <a:t> </a:t>
            </a:r>
            <a:r>
              <a:rPr lang="en-US" sz="2600" dirty="0" err="1"/>
              <a:t>riziko</a:t>
            </a:r>
            <a:r>
              <a:rPr lang="en-US" sz="2600" dirty="0"/>
              <a:t>: </a:t>
            </a:r>
            <a:r>
              <a:rPr lang="en-US" sz="2600" dirty="0" err="1"/>
              <a:t>vyšší</a:t>
            </a:r>
            <a:r>
              <a:rPr lang="en-US" sz="2600" dirty="0"/>
              <a:t> cholesterol v </a:t>
            </a:r>
            <a:r>
              <a:rPr lang="en-US" sz="2600" dirty="0" err="1"/>
              <a:t>séru</a:t>
            </a:r>
            <a:r>
              <a:rPr lang="en-US" sz="2600" dirty="0"/>
              <a:t> a </a:t>
            </a:r>
            <a:r>
              <a:rPr lang="en-US" sz="2600" dirty="0" err="1"/>
              <a:t>následně</a:t>
            </a:r>
            <a:r>
              <a:rPr lang="en-US" sz="2600" dirty="0"/>
              <a:t> </a:t>
            </a:r>
            <a:r>
              <a:rPr lang="en-US" sz="2600" dirty="0" err="1"/>
              <a:t>vyšší</a:t>
            </a:r>
            <a:r>
              <a:rPr lang="en-US" sz="2600" dirty="0"/>
              <a:t> </a:t>
            </a:r>
            <a:r>
              <a:rPr lang="en-US" sz="2600" dirty="0" err="1"/>
              <a:t>riziko</a:t>
            </a:r>
            <a:r>
              <a:rPr lang="en-US" sz="2600" dirty="0"/>
              <a:t> </a:t>
            </a:r>
            <a:r>
              <a:rPr lang="en-US" sz="2600" dirty="0" err="1"/>
              <a:t>koronárního</a:t>
            </a:r>
            <a:r>
              <a:rPr lang="en-US" sz="2600" dirty="0"/>
              <a:t> </a:t>
            </a:r>
            <a:r>
              <a:rPr lang="en-US" sz="2600" dirty="0" err="1"/>
              <a:t>onemocnění</a:t>
            </a:r>
            <a:r>
              <a:rPr lang="en-US" sz="2600" dirty="0"/>
              <a:t> </a:t>
            </a:r>
            <a:r>
              <a:rPr lang="en-US" sz="2600" dirty="0" err="1"/>
              <a:t>srdce</a:t>
            </a:r>
            <a:r>
              <a:rPr lang="en-US" sz="2600" dirty="0"/>
              <a:t> x </a:t>
            </a:r>
            <a:r>
              <a:rPr lang="en-US" sz="2600" dirty="0" err="1"/>
              <a:t>vyšší</a:t>
            </a:r>
            <a:r>
              <a:rPr lang="en-US" sz="2600" dirty="0"/>
              <a:t> </a:t>
            </a:r>
            <a:r>
              <a:rPr lang="en-US" sz="2600" dirty="0" err="1"/>
              <a:t>hladiny</a:t>
            </a:r>
            <a:r>
              <a:rPr lang="en-US" sz="2600" dirty="0"/>
              <a:t> </a:t>
            </a:r>
            <a:r>
              <a:rPr lang="en-US" sz="2600" dirty="0" err="1"/>
              <a:t>fytosterolů</a:t>
            </a:r>
            <a:r>
              <a:rPr lang="en-US" sz="2600" dirty="0"/>
              <a:t> v </a:t>
            </a:r>
            <a:r>
              <a:rPr lang="en-US" sz="2600" dirty="0" err="1"/>
              <a:t>séru</a:t>
            </a:r>
            <a:r>
              <a:rPr lang="en-US" sz="2600" dirty="0"/>
              <a:t> (</a:t>
            </a:r>
            <a:r>
              <a:rPr lang="en-US" sz="2600" dirty="0" err="1"/>
              <a:t>možný</a:t>
            </a:r>
            <a:r>
              <a:rPr lang="en-US" sz="2600" dirty="0"/>
              <a:t> </a:t>
            </a:r>
            <a:r>
              <a:rPr lang="en-US" sz="2600" dirty="0" err="1"/>
              <a:t>hypotetický</a:t>
            </a:r>
            <a:r>
              <a:rPr lang="en-US" sz="2600" dirty="0"/>
              <a:t> </a:t>
            </a:r>
            <a:r>
              <a:rPr lang="en-US" sz="2600" dirty="0" err="1"/>
              <a:t>rizikový</a:t>
            </a:r>
            <a:r>
              <a:rPr lang="en-US" sz="2600" dirty="0"/>
              <a:t> </a:t>
            </a:r>
            <a:r>
              <a:rPr lang="en-US" sz="2600" dirty="0" err="1"/>
              <a:t>faktor</a:t>
            </a:r>
            <a:r>
              <a:rPr lang="en-US" sz="2600" dirty="0"/>
              <a:t> ?), </a:t>
            </a:r>
            <a:r>
              <a:rPr lang="en-US" sz="2600" dirty="0" err="1"/>
              <a:t>které</a:t>
            </a:r>
            <a:r>
              <a:rPr lang="en-US" sz="2600" dirty="0"/>
              <a:t> by </a:t>
            </a:r>
            <a:r>
              <a:rPr lang="en-US" sz="2600" dirty="0" err="1"/>
              <a:t>mohly</a:t>
            </a:r>
            <a:r>
              <a:rPr lang="en-US" sz="2600" dirty="0"/>
              <a:t> </a:t>
            </a:r>
            <a:r>
              <a:rPr lang="en-US" sz="2600" dirty="0" err="1"/>
              <a:t>vést</a:t>
            </a:r>
            <a:r>
              <a:rPr lang="en-US" sz="2600" dirty="0"/>
              <a:t> k </a:t>
            </a:r>
            <a:r>
              <a:rPr lang="en-US" sz="2600" dirty="0" err="1"/>
              <a:t>vážné</a:t>
            </a:r>
            <a:r>
              <a:rPr lang="en-US" sz="2600" dirty="0"/>
              <a:t> a </a:t>
            </a:r>
            <a:r>
              <a:rPr lang="en-US" sz="2600" dirty="0" err="1"/>
              <a:t>předčasné</a:t>
            </a:r>
            <a:r>
              <a:rPr lang="en-US" sz="2600" dirty="0"/>
              <a:t> </a:t>
            </a:r>
            <a:r>
              <a:rPr lang="en-US" sz="2600" dirty="0" err="1"/>
              <a:t>ateroskleróze</a:t>
            </a:r>
            <a:r>
              <a:rPr lang="en-US" sz="2600" dirty="0"/>
              <a:t> </a:t>
            </a:r>
            <a:r>
              <a:rPr lang="en-US" sz="2600" dirty="0" err="1"/>
              <a:t>např</a:t>
            </a:r>
            <a:r>
              <a:rPr lang="en-US" sz="2600" dirty="0"/>
              <a:t>. u </a:t>
            </a:r>
            <a:r>
              <a:rPr lang="en-US" sz="2600" dirty="0" err="1"/>
              <a:t>nemocných</a:t>
            </a:r>
            <a:r>
              <a:rPr lang="en-US" sz="2600" dirty="0"/>
              <a:t> se </a:t>
            </a:r>
            <a:r>
              <a:rPr lang="en-US" sz="2600" dirty="0" err="1"/>
              <a:t>sitosterolémií</a:t>
            </a:r>
            <a:endParaRPr lang="en-US" sz="2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Označení výrobků</a:t>
            </a: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057" y="1265275"/>
            <a:ext cx="8189343" cy="5592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Výrobky</a:t>
            </a:r>
            <a:r>
              <a:rPr lang="en-US" sz="2400" dirty="0"/>
              <a:t> </a:t>
            </a:r>
            <a:r>
              <a:rPr lang="en-US" sz="2400" dirty="0" err="1"/>
              <a:t>obsahující</a:t>
            </a:r>
            <a:r>
              <a:rPr lang="en-US" sz="2400" dirty="0"/>
              <a:t> </a:t>
            </a:r>
            <a:r>
              <a:rPr lang="en-US" sz="2400" dirty="0" err="1"/>
              <a:t>fytosteroly</a:t>
            </a:r>
            <a:r>
              <a:rPr lang="en-US" sz="2400" dirty="0"/>
              <a:t>/</a:t>
            </a:r>
            <a:r>
              <a:rPr lang="en-US" sz="2400" dirty="0" err="1"/>
              <a:t>fytostanoly</a:t>
            </a:r>
            <a:r>
              <a:rPr lang="en-US" sz="2400" dirty="0"/>
              <a:t> </a:t>
            </a:r>
            <a:r>
              <a:rPr lang="en-US" sz="2400" dirty="0" err="1"/>
              <a:t>nabízeny</a:t>
            </a:r>
            <a:r>
              <a:rPr lang="en-US" sz="2400" dirty="0"/>
              <a:t> v </a:t>
            </a:r>
            <a:r>
              <a:rPr lang="en-US" sz="2400" dirty="0" err="1"/>
              <a:t>jednotlivých</a:t>
            </a:r>
            <a:r>
              <a:rPr lang="en-US" sz="2400" dirty="0"/>
              <a:t> </a:t>
            </a:r>
            <a:r>
              <a:rPr lang="en-US" sz="2400" dirty="0" err="1"/>
              <a:t>porcích</a:t>
            </a:r>
            <a:r>
              <a:rPr lang="cs-CZ" sz="2400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buď</a:t>
            </a:r>
            <a:r>
              <a:rPr lang="en-US" sz="2400" dirty="0"/>
              <a:t> </a:t>
            </a:r>
            <a:r>
              <a:rPr lang="en-US" sz="2400" dirty="0" err="1"/>
              <a:t>nejvýše</a:t>
            </a:r>
            <a:r>
              <a:rPr lang="en-US" sz="2400" dirty="0"/>
              <a:t> 3 g,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nejvýše</a:t>
            </a:r>
            <a:r>
              <a:rPr lang="en-US" sz="2400" dirty="0"/>
              <a:t> 1 g </a:t>
            </a:r>
            <a:r>
              <a:rPr lang="en-US" sz="2400" dirty="0" err="1"/>
              <a:t>fytosterolů</a:t>
            </a:r>
            <a:r>
              <a:rPr lang="en-US" sz="2400" dirty="0"/>
              <a:t>/</a:t>
            </a:r>
            <a:r>
              <a:rPr lang="en-US" sz="2400" dirty="0" err="1"/>
              <a:t>fytostanolů</a:t>
            </a:r>
            <a:r>
              <a:rPr lang="en-US" sz="2400" dirty="0"/>
              <a:t>, </a:t>
            </a:r>
            <a:r>
              <a:rPr lang="en-US" sz="2400" dirty="0" err="1"/>
              <a:t>přepočteno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volné</a:t>
            </a:r>
            <a:r>
              <a:rPr lang="en-US" sz="2400" dirty="0"/>
              <a:t> </a:t>
            </a:r>
            <a:r>
              <a:rPr lang="en-US" sz="2400" dirty="0" err="1"/>
              <a:t>fytosteroly</a:t>
            </a:r>
            <a:r>
              <a:rPr lang="en-US" sz="2400" dirty="0"/>
              <a:t>/</a:t>
            </a:r>
            <a:r>
              <a:rPr lang="en-US" sz="2400" dirty="0" err="1"/>
              <a:t>fytostanoly</a:t>
            </a:r>
            <a:r>
              <a:rPr lang="cs-CZ" sz="2400" dirty="0"/>
              <a:t>  - </a:t>
            </a:r>
            <a:r>
              <a:rPr lang="en-US" sz="2400" dirty="0" err="1"/>
              <a:t>údaj</a:t>
            </a:r>
            <a:r>
              <a:rPr lang="en-US" sz="2400" dirty="0"/>
              <a:t> co se </a:t>
            </a:r>
            <a:r>
              <a:rPr lang="en-US" sz="2400" dirty="0" err="1"/>
              <a:t>považuje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standardní</a:t>
            </a:r>
            <a:r>
              <a:rPr lang="en-US" sz="2400" dirty="0"/>
              <a:t> </a:t>
            </a:r>
            <a:r>
              <a:rPr lang="en-US" sz="2400" dirty="0" err="1"/>
              <a:t>porci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en-US" sz="2400" dirty="0"/>
              <a:t>v g </a:t>
            </a:r>
            <a:r>
              <a:rPr lang="en-US" sz="2400" dirty="0" err="1"/>
              <a:t>nebo</a:t>
            </a:r>
            <a:r>
              <a:rPr lang="en-US" sz="2400" dirty="0"/>
              <a:t> ml</a:t>
            </a:r>
            <a:r>
              <a:rPr lang="cs-CZ" sz="2400" dirty="0"/>
              <a:t>)</a:t>
            </a:r>
            <a:r>
              <a:rPr lang="en-US" sz="2400" dirty="0"/>
              <a:t> a </a:t>
            </a:r>
            <a:r>
              <a:rPr lang="en-US" sz="2400" dirty="0" err="1"/>
              <a:t>jaké</a:t>
            </a:r>
            <a:r>
              <a:rPr lang="en-US" sz="2400" dirty="0"/>
              <a:t> </a:t>
            </a:r>
            <a:r>
              <a:rPr lang="en-US" sz="2400" dirty="0" err="1"/>
              <a:t>množství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/</a:t>
            </a:r>
            <a:r>
              <a:rPr lang="en-US" sz="2400" dirty="0" err="1"/>
              <a:t>fytostanolů</a:t>
            </a:r>
            <a:r>
              <a:rPr lang="en-US" sz="2400" dirty="0"/>
              <a:t>, </a:t>
            </a:r>
            <a:r>
              <a:rPr lang="en-US" sz="2400" dirty="0" err="1"/>
              <a:t>přepočteno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volné</a:t>
            </a:r>
            <a:r>
              <a:rPr lang="en-US" sz="2400" dirty="0"/>
              <a:t> </a:t>
            </a:r>
            <a:r>
              <a:rPr lang="en-US" sz="2400" dirty="0" err="1"/>
              <a:t>fytosteroly</a:t>
            </a:r>
            <a:r>
              <a:rPr lang="en-US" sz="2400" dirty="0"/>
              <a:t>/</a:t>
            </a:r>
            <a:r>
              <a:rPr lang="en-US" sz="2400" dirty="0" err="1"/>
              <a:t>fytostanoly</a:t>
            </a:r>
            <a:r>
              <a:rPr lang="en-US" sz="2400" dirty="0"/>
              <a:t>, je v </a:t>
            </a:r>
            <a:r>
              <a:rPr lang="en-US" sz="2400" dirty="0" err="1"/>
              <a:t>porci</a:t>
            </a:r>
            <a:r>
              <a:rPr lang="en-US" sz="2400" dirty="0"/>
              <a:t> </a:t>
            </a:r>
            <a:r>
              <a:rPr lang="en-US" sz="2400" dirty="0" err="1"/>
              <a:t>obsaženo</a:t>
            </a:r>
            <a:r>
              <a:rPr lang="en-US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S</a:t>
            </a:r>
            <a:r>
              <a:rPr lang="en-US" sz="2400" dirty="0" err="1"/>
              <a:t>ložení</a:t>
            </a:r>
            <a:r>
              <a:rPr lang="en-US" sz="2400" dirty="0"/>
              <a:t> a </a:t>
            </a:r>
            <a:r>
              <a:rPr lang="en-US" sz="2400" dirty="0" err="1"/>
              <a:t>označování</a:t>
            </a:r>
            <a:r>
              <a:rPr lang="en-US" sz="2400" dirty="0"/>
              <a:t> </a:t>
            </a:r>
            <a:r>
              <a:rPr lang="en-US" sz="2400" dirty="0" err="1"/>
              <a:t>výrobků</a:t>
            </a:r>
            <a:r>
              <a:rPr lang="cs-CZ" sz="2400" dirty="0"/>
              <a:t> –</a:t>
            </a:r>
            <a:r>
              <a:rPr lang="en-US" sz="2400" dirty="0"/>
              <a:t> </a:t>
            </a:r>
            <a:r>
              <a:rPr lang="en-US" sz="2400" dirty="0" err="1"/>
              <a:t>spotřebit</a:t>
            </a:r>
            <a:r>
              <a:rPr lang="cs-CZ" sz="2400" dirty="0"/>
              <a:t>el konzumuje </a:t>
            </a:r>
            <a:r>
              <a:rPr lang="en-US" sz="2400" dirty="0" err="1"/>
              <a:t>nejvýše</a:t>
            </a:r>
            <a:r>
              <a:rPr lang="en-US" sz="2400" dirty="0"/>
              <a:t> 3 g/den </a:t>
            </a:r>
            <a:r>
              <a:rPr lang="cs-CZ" sz="2400" dirty="0"/>
              <a:t>(v 1 nebo 3 porcích)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V </a:t>
            </a:r>
            <a:r>
              <a:rPr lang="en-US" sz="2400" dirty="0" err="1"/>
              <a:t>zájmu</a:t>
            </a:r>
            <a:r>
              <a:rPr lang="en-US" sz="2400" dirty="0"/>
              <a:t> </a:t>
            </a:r>
            <a:r>
              <a:rPr lang="en-US" sz="2400" dirty="0" err="1"/>
              <a:t>snadnější</a:t>
            </a:r>
            <a:r>
              <a:rPr lang="en-US" sz="2400" dirty="0"/>
              <a:t> </a:t>
            </a:r>
            <a:r>
              <a:rPr lang="en-US" sz="2400" dirty="0" err="1"/>
              <a:t>srozumitelnosti</a:t>
            </a:r>
            <a:r>
              <a:rPr lang="en-US" sz="2400" dirty="0"/>
              <a:t> pro </a:t>
            </a:r>
            <a:r>
              <a:rPr lang="en-US" sz="2400" dirty="0" err="1"/>
              <a:t>spotřebitele</a:t>
            </a:r>
            <a:r>
              <a:rPr lang="en-US" sz="2400" dirty="0"/>
              <a:t> se </a:t>
            </a:r>
            <a:r>
              <a:rPr lang="en-US" sz="2400" dirty="0" err="1"/>
              <a:t>jeví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vhodnější</a:t>
            </a:r>
            <a:r>
              <a:rPr lang="en-US" sz="2400" dirty="0"/>
              <a:t> </a:t>
            </a:r>
            <a:r>
              <a:rPr lang="en-US" sz="2400" dirty="0" err="1"/>
              <a:t>nahradit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etiketě</a:t>
            </a:r>
            <a:r>
              <a:rPr lang="en-US" sz="2400" dirty="0"/>
              <a:t> </a:t>
            </a:r>
            <a:r>
              <a:rPr lang="en-US" sz="2400" dirty="0" err="1"/>
              <a:t>slovo</a:t>
            </a:r>
            <a:r>
              <a:rPr lang="en-US" sz="2400" dirty="0"/>
              <a:t> "</a:t>
            </a:r>
            <a:r>
              <a:rPr lang="en-US" sz="2400" dirty="0" err="1"/>
              <a:t>fyto</a:t>
            </a:r>
            <a:r>
              <a:rPr lang="en-US" sz="2400" dirty="0"/>
              <a:t>" </a:t>
            </a:r>
            <a:r>
              <a:rPr lang="en-US" sz="2400" dirty="0" err="1"/>
              <a:t>slovem</a:t>
            </a:r>
            <a:r>
              <a:rPr lang="en-US" sz="2400" dirty="0"/>
              <a:t> "</a:t>
            </a:r>
            <a:r>
              <a:rPr lang="en-US" sz="2400" dirty="0" err="1"/>
              <a:t>rostlinné</a:t>
            </a:r>
            <a:r>
              <a:rPr lang="en-US" sz="2400" dirty="0"/>
              <a:t>".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Doporučený</a:t>
            </a:r>
            <a:r>
              <a:rPr lang="en-US" dirty="0"/>
              <a:t> </a:t>
            </a:r>
            <a:r>
              <a:rPr lang="en-US" dirty="0" err="1"/>
              <a:t>přívod</a:t>
            </a:r>
            <a:r>
              <a:rPr lang="en-US" dirty="0"/>
              <a:t> </a:t>
            </a:r>
            <a:r>
              <a:rPr lang="en-US" dirty="0" err="1"/>
              <a:t>potravin</a:t>
            </a:r>
            <a:r>
              <a:rPr lang="en-US" dirty="0"/>
              <a:t> </a:t>
            </a:r>
            <a:r>
              <a:rPr lang="en-US" dirty="0" err="1"/>
              <a:t>ProActiv</a:t>
            </a:r>
            <a:endParaRPr lang="en-US" sz="5000" b="1" i="1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93" y="1156509"/>
            <a:ext cx="4278702" cy="51133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/>
              <a:t>P</a:t>
            </a:r>
            <a:r>
              <a:rPr lang="en-US" sz="2400" dirty="0" err="1"/>
              <a:t>rodukt</a:t>
            </a:r>
            <a:r>
              <a:rPr lang="cs-CZ" sz="2400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ProActiv</a:t>
            </a:r>
            <a:r>
              <a:rPr lang="en-US" sz="2400" dirty="0"/>
              <a:t> </a:t>
            </a:r>
            <a:r>
              <a:rPr lang="en-US" sz="2400" dirty="0" err="1"/>
              <a:t>firmy</a:t>
            </a:r>
            <a:r>
              <a:rPr lang="en-US" sz="2400" dirty="0"/>
              <a:t> UNILEVER </a:t>
            </a:r>
            <a:r>
              <a:rPr lang="en-US" sz="2400" dirty="0" err="1"/>
              <a:t>doporučený</a:t>
            </a:r>
            <a:r>
              <a:rPr lang="en-US" sz="2400" dirty="0"/>
              <a:t> </a:t>
            </a:r>
            <a:r>
              <a:rPr lang="en-US" sz="2400" dirty="0" err="1"/>
              <a:t>přívod</a:t>
            </a:r>
            <a:r>
              <a:rPr lang="en-US" sz="2400" dirty="0"/>
              <a:t> 2 g </a:t>
            </a:r>
            <a:r>
              <a:rPr lang="en-US" sz="2400" dirty="0" err="1"/>
              <a:t>fytosterolů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 err="1"/>
              <a:t>fytostanolů</a:t>
            </a:r>
            <a:r>
              <a:rPr lang="en-US" sz="2400" dirty="0"/>
              <a:t> </a:t>
            </a:r>
            <a:r>
              <a:rPr lang="en-US" sz="2400" dirty="0" err="1"/>
              <a:t>denně</a:t>
            </a:r>
            <a:r>
              <a:rPr lang="en-US" sz="2400" dirty="0"/>
              <a:t> </a:t>
            </a:r>
            <a:r>
              <a:rPr lang="en-US" sz="2400" dirty="0" err="1"/>
              <a:t>odpovídá</a:t>
            </a:r>
            <a:r>
              <a:rPr lang="cs-CZ" sz="2400" dirty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1 </a:t>
            </a:r>
            <a:r>
              <a:rPr lang="en-US" sz="2400" dirty="0" err="1"/>
              <a:t>jogurtovému</a:t>
            </a:r>
            <a:r>
              <a:rPr lang="en-US" sz="2400" dirty="0"/>
              <a:t> </a:t>
            </a:r>
            <a:r>
              <a:rPr lang="en-US" sz="2400" dirty="0" err="1"/>
              <a:t>nápoji</a:t>
            </a:r>
            <a:r>
              <a:rPr lang="en-US" sz="2400" dirty="0"/>
              <a:t> </a:t>
            </a:r>
            <a:r>
              <a:rPr lang="en-US" sz="2400" dirty="0" err="1"/>
              <a:t>minidrink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endParaRPr lang="cs-CZ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3 </a:t>
            </a:r>
            <a:r>
              <a:rPr lang="en-US" sz="2400" dirty="0" err="1"/>
              <a:t>porcím</a:t>
            </a:r>
            <a:r>
              <a:rPr lang="en-US" sz="2400" dirty="0"/>
              <a:t> </a:t>
            </a:r>
            <a:r>
              <a:rPr lang="en-US" sz="2400" dirty="0" err="1"/>
              <a:t>výrobků</a:t>
            </a:r>
            <a:r>
              <a:rPr lang="en-US" sz="2400" dirty="0"/>
              <a:t> Flora </a:t>
            </a:r>
            <a:r>
              <a:rPr lang="en-US" sz="2400" dirty="0" err="1"/>
              <a:t>ProActiv</a:t>
            </a:r>
            <a:r>
              <a:rPr lang="en-US" sz="2400" dirty="0"/>
              <a:t> </a:t>
            </a:r>
            <a:r>
              <a:rPr lang="en-US" sz="2400" i="1" dirty="0"/>
              <a:t>(1 </a:t>
            </a:r>
            <a:r>
              <a:rPr lang="en-US" sz="2400" i="1" dirty="0" err="1"/>
              <a:t>porce</a:t>
            </a:r>
            <a:r>
              <a:rPr lang="en-US" sz="2400" i="1" dirty="0"/>
              <a:t>/den </a:t>
            </a:r>
            <a:r>
              <a:rPr lang="en-US" sz="2400" i="1" dirty="0" err="1"/>
              <a:t>představuje</a:t>
            </a:r>
            <a:r>
              <a:rPr lang="en-US" sz="2400" i="1" dirty="0"/>
              <a:t>: </a:t>
            </a:r>
            <a:r>
              <a:rPr lang="en-US" sz="2400" i="1" dirty="0" err="1"/>
              <a:t>buď</a:t>
            </a:r>
            <a:r>
              <a:rPr lang="en-US" sz="2400" i="1" dirty="0"/>
              <a:t> 1 </a:t>
            </a:r>
            <a:r>
              <a:rPr lang="en-US" sz="2400" i="1" dirty="0" err="1"/>
              <a:t>sklenici</a:t>
            </a:r>
            <a:r>
              <a:rPr lang="en-US" sz="2400" i="1" dirty="0"/>
              <a:t> </a:t>
            </a:r>
            <a:r>
              <a:rPr lang="en-US" sz="2400" i="1" dirty="0" err="1"/>
              <a:t>mléka</a:t>
            </a:r>
            <a:r>
              <a:rPr lang="en-US" sz="2400" i="1" dirty="0"/>
              <a:t> </a:t>
            </a:r>
            <a:r>
              <a:rPr lang="en-US" sz="2400" i="1" dirty="0" err="1"/>
              <a:t>nebo</a:t>
            </a:r>
            <a:r>
              <a:rPr lang="en-US" sz="2400" i="1" dirty="0"/>
              <a:t> 1 </a:t>
            </a:r>
            <a:r>
              <a:rPr lang="en-US" sz="2400" i="1" dirty="0" err="1"/>
              <a:t>krajíc</a:t>
            </a:r>
            <a:r>
              <a:rPr lang="en-US" sz="2400" i="1" dirty="0"/>
              <a:t> </a:t>
            </a:r>
            <a:r>
              <a:rPr lang="en-US" sz="2400" i="1" dirty="0" err="1"/>
              <a:t>chleba</a:t>
            </a:r>
            <a:r>
              <a:rPr lang="en-US" sz="2400" i="1" dirty="0"/>
              <a:t> s </a:t>
            </a:r>
            <a:r>
              <a:rPr lang="en-US" sz="2400" i="1" dirty="0" err="1"/>
              <a:t>rostlinným</a:t>
            </a:r>
            <a:r>
              <a:rPr lang="en-US" sz="2400" i="1" dirty="0"/>
              <a:t> </a:t>
            </a:r>
            <a:r>
              <a:rPr lang="en-US" sz="2400" i="1" dirty="0" err="1"/>
              <a:t>tukem</a:t>
            </a:r>
            <a:r>
              <a:rPr lang="en-US" sz="2400" i="1" dirty="0"/>
              <a:t>, </a:t>
            </a:r>
            <a:r>
              <a:rPr lang="en-US" sz="2400" i="1" dirty="0" err="1"/>
              <a:t>nebo</a:t>
            </a:r>
            <a:r>
              <a:rPr lang="en-US" sz="2400" i="1" dirty="0"/>
              <a:t> 1 </a:t>
            </a:r>
            <a:r>
              <a:rPr lang="en-US" sz="2400" i="1" dirty="0" err="1"/>
              <a:t>kelímek</a:t>
            </a:r>
            <a:r>
              <a:rPr lang="en-US" sz="2400" i="1" dirty="0"/>
              <a:t> </a:t>
            </a:r>
            <a:r>
              <a:rPr lang="en-US" sz="2400" i="1" dirty="0" err="1"/>
              <a:t>jogurtu</a:t>
            </a:r>
            <a:r>
              <a:rPr lang="en-US" sz="2400" i="1" dirty="0"/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460" y="1833761"/>
            <a:ext cx="4813539" cy="491256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60" y="358302"/>
            <a:ext cx="8270800" cy="90014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err="1"/>
              <a:t>Označení</a:t>
            </a:r>
            <a:r>
              <a:rPr lang="en-US" sz="3600" dirty="0"/>
              <a:t> </a:t>
            </a:r>
            <a:r>
              <a:rPr lang="en-US" sz="3600" dirty="0" err="1"/>
              <a:t>potravin</a:t>
            </a:r>
            <a:r>
              <a:rPr lang="cs-CZ" sz="3600" dirty="0"/>
              <a:t> – uvedeno na obale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34" y="1293962"/>
            <a:ext cx="8640826" cy="5158596"/>
          </a:xfrm>
        </p:spPr>
        <p:txBody>
          <a:bodyPr>
            <a:normAutofit fontScale="92500" lnSpcReduction="10000"/>
          </a:bodyPr>
          <a:lstStyle/>
          <a:p>
            <a:pPr marL="266700" lvl="1" indent="-266700"/>
            <a:r>
              <a:rPr lang="en-US" sz="2400" b="1" dirty="0"/>
              <a:t>"s </a:t>
            </a:r>
            <a:r>
              <a:rPr lang="en-US" sz="2400" b="1" dirty="0" err="1"/>
              <a:t>přidanými</a:t>
            </a:r>
            <a:r>
              <a:rPr lang="en-US" sz="2400" b="1" dirty="0"/>
              <a:t> </a:t>
            </a:r>
            <a:r>
              <a:rPr lang="en-US" sz="2400" b="1" dirty="0" err="1"/>
              <a:t>rostlinnými</a:t>
            </a:r>
            <a:r>
              <a:rPr lang="en-US" sz="2400" b="1" dirty="0"/>
              <a:t> </a:t>
            </a:r>
            <a:r>
              <a:rPr lang="en-US" sz="2400" b="1" dirty="0" err="1"/>
              <a:t>steroly</a:t>
            </a:r>
            <a:r>
              <a:rPr lang="en-US" sz="2400" b="1" dirty="0"/>
              <a:t>/</a:t>
            </a:r>
            <a:r>
              <a:rPr lang="en-US" sz="2400" b="1" dirty="0" err="1"/>
              <a:t>rostlinnými</a:t>
            </a:r>
            <a:r>
              <a:rPr lang="en-US" sz="2400" b="1" dirty="0"/>
              <a:t> </a:t>
            </a:r>
            <a:r>
              <a:rPr lang="en-US" sz="2400" b="1" dirty="0" err="1"/>
              <a:t>stanoly</a:t>
            </a:r>
            <a:r>
              <a:rPr lang="en-US" sz="2400" b="1" dirty="0"/>
              <a:t>"</a:t>
            </a:r>
            <a:r>
              <a:rPr lang="en-US" sz="2400" dirty="0"/>
              <a:t>; </a:t>
            </a:r>
          </a:p>
          <a:p>
            <a:pPr marL="266700" lvl="1" indent="-266700"/>
            <a:r>
              <a:rPr lang="en-US" sz="2400" b="1" dirty="0" err="1"/>
              <a:t>množství</a:t>
            </a:r>
            <a:r>
              <a:rPr lang="en-US" sz="2400" b="1" dirty="0"/>
              <a:t> </a:t>
            </a:r>
            <a:r>
              <a:rPr lang="en-US" sz="2400" b="1" dirty="0" err="1"/>
              <a:t>přidaných</a:t>
            </a:r>
            <a:r>
              <a:rPr lang="en-US" sz="2400" b="1" dirty="0"/>
              <a:t> </a:t>
            </a:r>
            <a:r>
              <a:rPr lang="en-US" sz="2400" b="1" dirty="0" err="1"/>
              <a:t>fytosterolů</a:t>
            </a:r>
            <a:r>
              <a:rPr lang="en-US" sz="2400" b="1" dirty="0"/>
              <a:t>, </a:t>
            </a:r>
            <a:r>
              <a:rPr lang="en-US" sz="2400" b="1" dirty="0" err="1"/>
              <a:t>esterů</a:t>
            </a:r>
            <a:r>
              <a:rPr lang="en-US" sz="2400" b="1" dirty="0"/>
              <a:t> </a:t>
            </a:r>
            <a:r>
              <a:rPr lang="en-US" sz="2400" b="1" dirty="0" err="1"/>
              <a:t>fytosterolů</a:t>
            </a:r>
            <a:r>
              <a:rPr lang="en-US" sz="2400" b="1" dirty="0"/>
              <a:t>, </a:t>
            </a:r>
            <a:r>
              <a:rPr lang="en-US" sz="2400" b="1" dirty="0" err="1"/>
              <a:t>fytostanolů</a:t>
            </a:r>
            <a:r>
              <a:rPr lang="en-US" sz="2400" b="1" dirty="0"/>
              <a:t> </a:t>
            </a:r>
            <a:r>
              <a:rPr lang="en-US" sz="2400" b="1" dirty="0" err="1"/>
              <a:t>nebo</a:t>
            </a:r>
            <a:r>
              <a:rPr lang="en-US" sz="2400" b="1" dirty="0"/>
              <a:t> </a:t>
            </a:r>
            <a:r>
              <a:rPr lang="en-US" sz="2400" b="1" dirty="0" err="1"/>
              <a:t>esterů</a:t>
            </a:r>
            <a:r>
              <a:rPr lang="en-US" sz="2400" b="1" dirty="0"/>
              <a:t> </a:t>
            </a:r>
            <a:r>
              <a:rPr lang="en-US" sz="2400" dirty="0" err="1"/>
              <a:t>fytostanolů</a:t>
            </a:r>
            <a:r>
              <a:rPr lang="en-US" sz="2400" dirty="0"/>
              <a:t> (</a:t>
            </a:r>
            <a:r>
              <a:rPr lang="en-US" sz="2400" dirty="0" err="1"/>
              <a:t>vyjádřeno</a:t>
            </a:r>
            <a:r>
              <a:rPr lang="en-US" sz="2400" dirty="0"/>
              <a:t> v </a:t>
            </a:r>
            <a:r>
              <a:rPr lang="en-US" sz="2400" dirty="0" err="1"/>
              <a:t>procentech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v </a:t>
            </a:r>
            <a:r>
              <a:rPr lang="en-US" sz="2400" dirty="0" err="1"/>
              <a:t>gramech</a:t>
            </a:r>
            <a:r>
              <a:rPr lang="en-US" sz="2400" dirty="0"/>
              <a:t> </a:t>
            </a:r>
            <a:r>
              <a:rPr lang="en-US" sz="2400" dirty="0" err="1"/>
              <a:t>volných</a:t>
            </a:r>
            <a:r>
              <a:rPr lang="en-US" sz="2400" dirty="0"/>
              <a:t> </a:t>
            </a:r>
            <a:r>
              <a:rPr lang="en-US" sz="2400" dirty="0" err="1"/>
              <a:t>rostlinných</a:t>
            </a:r>
            <a:r>
              <a:rPr lang="en-US" sz="2400" dirty="0"/>
              <a:t> </a:t>
            </a:r>
            <a:r>
              <a:rPr lang="en-US" sz="2400" dirty="0" err="1"/>
              <a:t>sterolů</a:t>
            </a:r>
            <a:r>
              <a:rPr lang="en-US" sz="2400" dirty="0"/>
              <a:t>/</a:t>
            </a:r>
            <a:r>
              <a:rPr lang="en-US" sz="2400" dirty="0" err="1"/>
              <a:t>rostlinných</a:t>
            </a:r>
            <a:r>
              <a:rPr lang="en-US" sz="2400" dirty="0"/>
              <a:t> </a:t>
            </a:r>
            <a:r>
              <a:rPr lang="en-US" sz="2400" dirty="0" err="1"/>
              <a:t>stanolů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100 g </a:t>
            </a:r>
            <a:r>
              <a:rPr lang="en-US" sz="2400" dirty="0" err="1"/>
              <a:t>nebo</a:t>
            </a:r>
            <a:r>
              <a:rPr lang="en-US" sz="2400" dirty="0"/>
              <a:t> 100 ml </a:t>
            </a:r>
            <a:r>
              <a:rPr lang="en-US" sz="2400" dirty="0" err="1"/>
              <a:t>potraviny</a:t>
            </a:r>
            <a:r>
              <a:rPr lang="en-US" sz="2400" dirty="0"/>
              <a:t>) se </a:t>
            </a:r>
            <a:r>
              <a:rPr lang="en-US" sz="2400" b="1" dirty="0" err="1"/>
              <a:t>uvede</a:t>
            </a:r>
            <a:r>
              <a:rPr lang="en-US" sz="2400" b="1" dirty="0"/>
              <a:t> v </a:t>
            </a:r>
            <a:r>
              <a:rPr lang="en-US" sz="2400" b="1" dirty="0" err="1"/>
              <a:t>seznamu</a:t>
            </a:r>
            <a:r>
              <a:rPr lang="en-US" sz="2400" b="1" dirty="0"/>
              <a:t> </a:t>
            </a:r>
            <a:r>
              <a:rPr lang="en-US" sz="2400" b="1" dirty="0" err="1"/>
              <a:t>složek</a:t>
            </a:r>
            <a:r>
              <a:rPr lang="en-US" sz="2400" dirty="0"/>
              <a:t> </a:t>
            </a:r>
          </a:p>
          <a:p>
            <a:pPr marL="266700" lvl="1" indent="-266700"/>
            <a:r>
              <a:rPr lang="en-US" sz="2400" dirty="0" err="1"/>
              <a:t>výrob</a:t>
            </a:r>
            <a:r>
              <a:rPr lang="cs-CZ" sz="2400" dirty="0"/>
              <a:t>e</a:t>
            </a:r>
            <a:r>
              <a:rPr lang="en-US" sz="2400" dirty="0"/>
              <a:t>k </a:t>
            </a:r>
            <a:r>
              <a:rPr lang="en-US" sz="2400" b="1" dirty="0" err="1"/>
              <a:t>určen</a:t>
            </a:r>
            <a:r>
              <a:rPr lang="en-US" sz="2400" b="1" dirty="0"/>
              <a:t> pro </a:t>
            </a:r>
            <a:r>
              <a:rPr lang="en-US" sz="2400" b="1" dirty="0" err="1"/>
              <a:t>osoby</a:t>
            </a:r>
            <a:r>
              <a:rPr lang="en-US" sz="2400" b="1" dirty="0"/>
              <a:t>, </a:t>
            </a:r>
            <a:r>
              <a:rPr lang="en-US" sz="2400" b="1" dirty="0" err="1"/>
              <a:t>které</a:t>
            </a:r>
            <a:r>
              <a:rPr lang="en-US" sz="2400" b="1" dirty="0"/>
              <a:t>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přejí</a:t>
            </a:r>
            <a:r>
              <a:rPr lang="en-US" sz="2400" b="1" dirty="0"/>
              <a:t> </a:t>
            </a:r>
            <a:r>
              <a:rPr lang="en-US" sz="2400" b="1" dirty="0" err="1"/>
              <a:t>snížit</a:t>
            </a:r>
            <a:r>
              <a:rPr lang="en-US" sz="2400" b="1" dirty="0"/>
              <a:t> </a:t>
            </a:r>
            <a:r>
              <a:rPr lang="en-US" sz="2400" b="1" dirty="0" err="1"/>
              <a:t>hladinu</a:t>
            </a:r>
            <a:r>
              <a:rPr lang="en-US" sz="2400" b="1" dirty="0"/>
              <a:t> </a:t>
            </a:r>
            <a:r>
              <a:rPr lang="en-US" sz="2400" b="1" dirty="0" err="1"/>
              <a:t>cholesterolu</a:t>
            </a:r>
            <a:r>
              <a:rPr lang="en-US" sz="2400" b="1" dirty="0"/>
              <a:t> </a:t>
            </a:r>
            <a:endParaRPr lang="cs-CZ" sz="2400" b="1" dirty="0"/>
          </a:p>
          <a:p>
            <a:pPr marL="266700" lvl="1" indent="-266700"/>
            <a:r>
              <a:rPr lang="en-US" sz="2400" b="1" dirty="0" err="1"/>
              <a:t>pacienti</a:t>
            </a:r>
            <a:r>
              <a:rPr lang="en-US" sz="2400" b="1" dirty="0"/>
              <a:t> </a:t>
            </a:r>
            <a:r>
              <a:rPr lang="en-US" sz="2400" b="1" dirty="0" err="1"/>
              <a:t>užívající</a:t>
            </a:r>
            <a:r>
              <a:rPr lang="en-US" sz="2400" b="1" dirty="0"/>
              <a:t> </a:t>
            </a:r>
            <a:r>
              <a:rPr lang="en-US" sz="2400" b="1" dirty="0" err="1"/>
              <a:t>léky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snížení</a:t>
            </a:r>
            <a:r>
              <a:rPr lang="en-US" sz="2400" b="1" dirty="0"/>
              <a:t> </a:t>
            </a:r>
            <a:r>
              <a:rPr lang="en-US" sz="2400" b="1" dirty="0" err="1"/>
              <a:t>hladiny</a:t>
            </a:r>
            <a:r>
              <a:rPr lang="en-US" sz="2400" b="1" dirty="0"/>
              <a:t> </a:t>
            </a:r>
            <a:r>
              <a:rPr lang="en-US" sz="2400" b="1" dirty="0" err="1"/>
              <a:t>cholesterolu</a:t>
            </a:r>
            <a:r>
              <a:rPr lang="en-US" sz="2400" dirty="0"/>
              <a:t>, by </a:t>
            </a:r>
            <a:r>
              <a:rPr lang="en-US" sz="2400" dirty="0" err="1"/>
              <a:t>měli</a:t>
            </a:r>
            <a:r>
              <a:rPr lang="en-US" sz="2400" dirty="0"/>
              <a:t> </a:t>
            </a:r>
            <a:r>
              <a:rPr lang="en-US" sz="2400" dirty="0" err="1"/>
              <a:t>výrobek</a:t>
            </a:r>
            <a:r>
              <a:rPr lang="en-US" sz="2400" dirty="0"/>
              <a:t> </a:t>
            </a:r>
            <a:r>
              <a:rPr lang="en-US" sz="2400" dirty="0" err="1"/>
              <a:t>konzumovat</a:t>
            </a:r>
            <a:r>
              <a:rPr lang="en-US" sz="2400" dirty="0"/>
              <a:t> </a:t>
            </a:r>
            <a:r>
              <a:rPr lang="en-US" sz="2400" b="1" dirty="0"/>
              <a:t>pod </a:t>
            </a:r>
            <a:r>
              <a:rPr lang="en-US" sz="2400" b="1" dirty="0" err="1"/>
              <a:t>lékařským</a:t>
            </a:r>
            <a:r>
              <a:rPr lang="en-US" sz="2400" b="1" dirty="0"/>
              <a:t> </a:t>
            </a:r>
            <a:r>
              <a:rPr lang="en-US" sz="2400" b="1" dirty="0" err="1"/>
              <a:t>dohledem</a:t>
            </a:r>
            <a:r>
              <a:rPr lang="en-US" sz="2400" dirty="0"/>
              <a:t> </a:t>
            </a:r>
            <a:endParaRPr lang="cs-CZ" sz="2400" dirty="0"/>
          </a:p>
          <a:p>
            <a:pPr marL="266700" lvl="1" indent="-266700"/>
            <a:r>
              <a:rPr lang="en-US" dirty="0" err="1"/>
              <a:t>nemusí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vhodný</a:t>
            </a:r>
            <a:r>
              <a:rPr lang="en-US" dirty="0"/>
              <a:t> pro </a:t>
            </a:r>
            <a:r>
              <a:rPr lang="en-US" dirty="0" err="1"/>
              <a:t>výživu</a:t>
            </a:r>
            <a:r>
              <a:rPr lang="en-US" dirty="0"/>
              <a:t> </a:t>
            </a:r>
            <a:r>
              <a:rPr lang="en-US" dirty="0" err="1"/>
              <a:t>těhotných</a:t>
            </a:r>
            <a:r>
              <a:rPr lang="en-US" dirty="0"/>
              <a:t> a </a:t>
            </a:r>
            <a:r>
              <a:rPr lang="en-US" dirty="0" err="1"/>
              <a:t>kojících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a </a:t>
            </a:r>
            <a:r>
              <a:rPr lang="en-US" dirty="0" err="1"/>
              <a:t>dětí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věku</a:t>
            </a:r>
            <a:r>
              <a:rPr lang="en-US" dirty="0"/>
              <a:t> do </a:t>
            </a:r>
            <a:r>
              <a:rPr lang="en-US" dirty="0" err="1"/>
              <a:t>pěti</a:t>
            </a:r>
            <a:r>
              <a:rPr lang="en-US" dirty="0"/>
              <a:t> let </a:t>
            </a:r>
          </a:p>
          <a:p>
            <a:pPr marL="266700" lvl="1" indent="-266700"/>
            <a:r>
              <a:rPr lang="en-US" dirty="0" err="1"/>
              <a:t>Doporučení</a:t>
            </a:r>
            <a:r>
              <a:rPr lang="cs-CZ" dirty="0"/>
              <a:t>  - </a:t>
            </a: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vyvážené</a:t>
            </a:r>
            <a:r>
              <a:rPr lang="en-US" dirty="0"/>
              <a:t> a </a:t>
            </a:r>
            <a:r>
              <a:rPr lang="en-US" dirty="0" err="1"/>
              <a:t>pestré</a:t>
            </a:r>
            <a:r>
              <a:rPr lang="en-US" dirty="0"/>
              <a:t> </a:t>
            </a:r>
            <a:r>
              <a:rPr lang="en-US" dirty="0" err="1"/>
              <a:t>stravy</a:t>
            </a:r>
            <a:r>
              <a:rPr lang="en-US" dirty="0"/>
              <a:t>, k </a:t>
            </a:r>
            <a:r>
              <a:rPr lang="en-US" dirty="0" err="1"/>
              <a:t>níž</a:t>
            </a:r>
            <a:r>
              <a:rPr lang="en-US" dirty="0"/>
              <a:t> </a:t>
            </a:r>
            <a:r>
              <a:rPr lang="en-US" dirty="0" err="1"/>
              <a:t>patří</a:t>
            </a:r>
            <a:r>
              <a:rPr lang="en-US" dirty="0"/>
              <a:t> </a:t>
            </a:r>
            <a:r>
              <a:rPr lang="en-US" dirty="0" err="1"/>
              <a:t>pravidelná</a:t>
            </a:r>
            <a:r>
              <a:rPr lang="en-US" dirty="0"/>
              <a:t> </a:t>
            </a:r>
            <a:r>
              <a:rPr lang="en-US" dirty="0" err="1"/>
              <a:t>konzumace</a:t>
            </a:r>
            <a:r>
              <a:rPr lang="en-US" dirty="0"/>
              <a:t> </a:t>
            </a:r>
            <a:r>
              <a:rPr lang="en-US" dirty="0" err="1"/>
              <a:t>ovoce</a:t>
            </a:r>
            <a:r>
              <a:rPr lang="en-US" dirty="0"/>
              <a:t> a </a:t>
            </a:r>
            <a:r>
              <a:rPr lang="en-US" dirty="0" err="1"/>
              <a:t>zeleniny</a:t>
            </a:r>
            <a:r>
              <a:rPr lang="cs-CZ" dirty="0"/>
              <a:t> - </a:t>
            </a:r>
            <a:r>
              <a:rPr lang="en-US" dirty="0" err="1"/>
              <a:t>zachování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karotenoidů</a:t>
            </a:r>
            <a:r>
              <a:rPr lang="en-US" dirty="0"/>
              <a:t>; </a:t>
            </a:r>
          </a:p>
          <a:p>
            <a:pPr marL="266700" lvl="1" indent="-266700"/>
            <a:r>
              <a:rPr lang="en-US" dirty="0" err="1"/>
              <a:t>spotřeba</a:t>
            </a:r>
            <a:r>
              <a:rPr lang="en-US" dirty="0"/>
              <a:t> </a:t>
            </a:r>
            <a:r>
              <a:rPr lang="en-US" dirty="0" err="1"/>
              <a:t>přidaných</a:t>
            </a:r>
            <a:r>
              <a:rPr lang="en-US" dirty="0"/>
              <a:t> </a:t>
            </a:r>
            <a:r>
              <a:rPr lang="en-US" dirty="0" err="1"/>
              <a:t>rostlinných</a:t>
            </a:r>
            <a:r>
              <a:rPr lang="en-US" dirty="0"/>
              <a:t> </a:t>
            </a:r>
            <a:r>
              <a:rPr lang="en-US" dirty="0" err="1"/>
              <a:t>sterolů</a:t>
            </a:r>
            <a:r>
              <a:rPr lang="en-US" dirty="0"/>
              <a:t>/</a:t>
            </a:r>
            <a:r>
              <a:rPr lang="en-US" dirty="0" err="1"/>
              <a:t>rostlinných</a:t>
            </a:r>
            <a:r>
              <a:rPr lang="en-US" dirty="0"/>
              <a:t> </a:t>
            </a:r>
            <a:r>
              <a:rPr lang="en-US" dirty="0" err="1"/>
              <a:t>stanolů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en-US" dirty="0" err="1"/>
              <a:t>překročit</a:t>
            </a:r>
            <a:r>
              <a:rPr lang="en-US" dirty="0"/>
              <a:t> 3 g/den </a:t>
            </a:r>
          </a:p>
          <a:p>
            <a:pPr marL="266700" lvl="1" indent="-266700"/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jedné</a:t>
            </a:r>
            <a:r>
              <a:rPr lang="en-US" dirty="0"/>
              <a:t> </a:t>
            </a:r>
            <a:r>
              <a:rPr lang="en-US" dirty="0" err="1"/>
              <a:t>porce</a:t>
            </a:r>
            <a:r>
              <a:rPr lang="en-US" dirty="0"/>
              <a:t> </a:t>
            </a:r>
            <a:r>
              <a:rPr lang="en-US" dirty="0" err="1"/>
              <a:t>dotyčné</a:t>
            </a:r>
            <a:r>
              <a:rPr lang="en-US" dirty="0"/>
              <a:t> </a:t>
            </a:r>
            <a:r>
              <a:rPr lang="en-US" dirty="0" err="1"/>
              <a:t>potraviny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složky</a:t>
            </a:r>
            <a:r>
              <a:rPr lang="en-US" dirty="0"/>
              <a:t> </a:t>
            </a:r>
            <a:r>
              <a:rPr lang="en-US" dirty="0" err="1"/>
              <a:t>potravin</a:t>
            </a:r>
            <a:r>
              <a:rPr lang="en-US" dirty="0"/>
              <a:t> (</a:t>
            </a:r>
            <a:r>
              <a:rPr lang="en-US" dirty="0" err="1"/>
              <a:t>přednostně</a:t>
            </a:r>
            <a:r>
              <a:rPr lang="en-US" dirty="0"/>
              <a:t> v g </a:t>
            </a:r>
            <a:r>
              <a:rPr lang="en-US" dirty="0" err="1"/>
              <a:t>nebo</a:t>
            </a:r>
            <a:r>
              <a:rPr lang="en-US" dirty="0"/>
              <a:t> ml) s </a:t>
            </a:r>
            <a:r>
              <a:rPr lang="en-US" dirty="0" err="1"/>
              <a:t>údajem</a:t>
            </a:r>
            <a:r>
              <a:rPr lang="en-US" dirty="0"/>
              <a:t> o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rostlinných</a:t>
            </a:r>
            <a:r>
              <a:rPr lang="en-US" dirty="0"/>
              <a:t> </a:t>
            </a:r>
            <a:r>
              <a:rPr lang="en-US" dirty="0" err="1"/>
              <a:t>sterolů</a:t>
            </a:r>
            <a:r>
              <a:rPr lang="en-US" dirty="0"/>
              <a:t>/</a:t>
            </a:r>
            <a:r>
              <a:rPr lang="en-US" dirty="0" err="1"/>
              <a:t>rostlinných</a:t>
            </a:r>
            <a:r>
              <a:rPr lang="en-US" dirty="0"/>
              <a:t> </a:t>
            </a:r>
            <a:r>
              <a:rPr lang="en-US" dirty="0" err="1"/>
              <a:t>stanolů</a:t>
            </a:r>
            <a:r>
              <a:rPr lang="en-US" dirty="0"/>
              <a:t> </a:t>
            </a:r>
            <a:r>
              <a:rPr lang="en-US" dirty="0" err="1"/>
              <a:t>obsažených</a:t>
            </a:r>
            <a:r>
              <a:rPr lang="en-US" dirty="0"/>
              <a:t> v </a:t>
            </a:r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en-US" dirty="0" err="1"/>
              <a:t>porci</a:t>
            </a:r>
            <a:r>
              <a:rPr lang="en-US" dirty="0"/>
              <a:t>. </a:t>
            </a:r>
          </a:p>
          <a:p>
            <a:pPr marL="266700" lvl="1" indent="-266700"/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Ochrana spotřebitele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139112" cy="4968875"/>
          </a:xfrm>
        </p:spPr>
        <p:txBody>
          <a:bodyPr/>
          <a:lstStyle/>
          <a:p>
            <a:pPr eaLnBrk="1" hangingPunct="1"/>
            <a:r>
              <a:rPr lang="en-US" sz="2800"/>
              <a:t>Nařízení zajišťuje, že spotřebitelé obdrží potřebné informace, aby se zamezilo nadměrnému přívodu doplňkových fytosterolů. </a:t>
            </a:r>
            <a:endParaRPr lang="cs-CZ" sz="2800"/>
          </a:p>
          <a:p>
            <a:pPr eaLnBrk="1" hangingPunct="1"/>
            <a:r>
              <a:rPr lang="en-US" sz="2800"/>
              <a:t>Problém</a:t>
            </a:r>
            <a:r>
              <a:rPr lang="cs-CZ" sz="2800"/>
              <a:t>:</a:t>
            </a:r>
            <a:r>
              <a:rPr lang="en-US" sz="2800"/>
              <a:t> pro usnadnění přívodu se fytosteroly přidávají do potravin, které vzhledově připomínají klasické potraviny (např. pomazánkové tuky, jogurtové nápoje)</a:t>
            </a:r>
            <a:r>
              <a:rPr lang="cs-CZ" sz="2800"/>
              <a:t> -</a:t>
            </a:r>
            <a:r>
              <a:rPr lang="en-US" sz="2800"/>
              <a:t> nepozorný spotřebitel může informaci o maximálním doporučeném množství snadněji ignorovat než v případě, že jde např. o balení doplňků stravy v tabletách.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DOPORUČENÍ 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066087" cy="48244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u="sng"/>
              <a:t>R</a:t>
            </a:r>
            <a:r>
              <a:rPr lang="en-US" sz="2400" u="sng"/>
              <a:t>ámcové hodnocení rizika zvýšené expozice spotřebitelů</a:t>
            </a:r>
            <a:r>
              <a:rPr lang="cs-CZ" sz="240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při průměrné spotřebě jednotlivých druhů potravin (pekárenské výrobky, masné výrobky, mléčné výrobky, pomazánkové tuky), které mohou být obohaceny fytosteroly a fytostanoly nehrozí zvýšená dávka nad 3g/osobu/den, ani </a:t>
            </a:r>
            <a:r>
              <a:rPr lang="cs-CZ" sz="2400"/>
              <a:t>při</a:t>
            </a:r>
            <a:r>
              <a:rPr lang="en-US" sz="2400"/>
              <a:t> kombinaci porcí jednotlivých produktů</a:t>
            </a:r>
            <a:r>
              <a:rPr lang="cs-CZ" sz="2400"/>
              <a:t> (</a:t>
            </a:r>
            <a:r>
              <a:rPr lang="en-US" sz="2400"/>
              <a:t>max</a:t>
            </a:r>
            <a:r>
              <a:rPr lang="cs-CZ" sz="2400"/>
              <a:t>. </a:t>
            </a:r>
            <a:r>
              <a:rPr lang="en-US" sz="2400"/>
              <a:t>obsah 1 g za den</a:t>
            </a:r>
            <a:r>
              <a:rPr lang="cs-CZ" sz="2400"/>
              <a:t>)</a:t>
            </a:r>
            <a:r>
              <a:rPr lang="en-US" sz="2400"/>
              <a:t> </a:t>
            </a:r>
            <a:endParaRPr lang="cs-CZ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>
                <a:solidFill>
                  <a:srgbClr val="FF0000"/>
                </a:solidFill>
              </a:rPr>
              <a:t>!!!!</a:t>
            </a:r>
            <a:r>
              <a:rPr lang="cs-CZ" sz="2400"/>
              <a:t> K</a:t>
            </a:r>
            <a:r>
              <a:rPr lang="en-US" sz="2400"/>
              <a:t>ombinovan</a:t>
            </a:r>
            <a:r>
              <a:rPr lang="cs-CZ" sz="2400"/>
              <a:t>á</a:t>
            </a:r>
            <a:r>
              <a:rPr lang="en-US" sz="2400"/>
              <a:t> expozic</a:t>
            </a:r>
            <a:r>
              <a:rPr lang="cs-CZ" sz="2400"/>
              <a:t>e</a:t>
            </a:r>
            <a:r>
              <a:rPr lang="en-US" sz="2400"/>
              <a:t> fytosterolům z různých druhů obohacených potravin (zejména produktů s jednotlivými porcemi s maximálním obsahem 3 g za den v nevhodné kombinaci s produkty s jednotlivými porcemi s maximálním obsahem 1 g za den), nelze vyloučit expoziční dávku přesahující 3 g/osobu/den</a:t>
            </a:r>
            <a:endParaRPr lang="cs-CZ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>
                <a:solidFill>
                  <a:srgbClr val="FF0000"/>
                </a:solidFill>
              </a:rPr>
              <a:t>Ř</a:t>
            </a:r>
            <a:r>
              <a:rPr lang="en-US" sz="2400">
                <a:solidFill>
                  <a:srgbClr val="FF0000"/>
                </a:solidFill>
              </a:rPr>
              <a:t>eš</a:t>
            </a:r>
            <a:r>
              <a:rPr lang="cs-CZ" sz="2400">
                <a:solidFill>
                  <a:srgbClr val="FF0000"/>
                </a:solidFill>
              </a:rPr>
              <a:t>ení</a:t>
            </a:r>
            <a:r>
              <a:rPr lang="cs-CZ" sz="2400"/>
              <a:t> - </a:t>
            </a:r>
            <a:r>
              <a:rPr lang="en-US" sz="2400"/>
              <a:t>řádné značení výrobků v kombinaci s osobní odpovědností spotřebitele.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DOPORUČENÍ</a:t>
            </a:r>
          </a:p>
        </p:txBody>
      </p:sp>
      <p:sp>
        <p:nvSpPr>
          <p:cNvPr id="6656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139112" cy="4895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Spotřebitelům</a:t>
            </a:r>
            <a:r>
              <a:rPr lang="en-US" sz="2400" b="1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odpovědnost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výběr</a:t>
            </a:r>
            <a:r>
              <a:rPr lang="en-US" sz="2400" dirty="0"/>
              <a:t> PNT</a:t>
            </a:r>
            <a:r>
              <a:rPr lang="cs-CZ" sz="2400" dirty="0"/>
              <a:t>, </a:t>
            </a:r>
            <a:r>
              <a:rPr lang="en-US" sz="2400" dirty="0" err="1"/>
              <a:t>seznám</a:t>
            </a:r>
            <a:r>
              <a:rPr lang="cs-CZ" sz="2400" dirty="0" err="1"/>
              <a:t>ení</a:t>
            </a:r>
            <a:r>
              <a:rPr lang="en-US" sz="2400" dirty="0"/>
              <a:t> s </a:t>
            </a:r>
            <a:r>
              <a:rPr lang="en-US" sz="2400" dirty="0" err="1"/>
              <a:t>informacemi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obalu</a:t>
            </a:r>
            <a:r>
              <a:rPr lang="en-US" sz="2400" dirty="0"/>
              <a:t> </a:t>
            </a:r>
            <a:endParaRPr lang="cs-CZ" sz="2400" dirty="0"/>
          </a:p>
          <a:p>
            <a:pPr>
              <a:buNone/>
            </a:pPr>
            <a:r>
              <a:rPr lang="en-US" sz="2400" dirty="0" err="1"/>
              <a:t>vyšší</a:t>
            </a:r>
            <a:r>
              <a:rPr lang="en-US" sz="2400" dirty="0"/>
              <a:t> </a:t>
            </a:r>
            <a:r>
              <a:rPr lang="en-US" sz="2400" dirty="0" err="1"/>
              <a:t>cena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srovnání</a:t>
            </a:r>
            <a:r>
              <a:rPr lang="en-US" sz="2400" dirty="0"/>
              <a:t> s </a:t>
            </a:r>
            <a:r>
              <a:rPr lang="en-US" sz="2400" dirty="0" err="1"/>
              <a:t>konvenčními</a:t>
            </a:r>
            <a:r>
              <a:rPr lang="en-US" sz="2400" dirty="0"/>
              <a:t> </a:t>
            </a:r>
            <a:r>
              <a:rPr lang="en-US" sz="2400" dirty="0" err="1"/>
              <a:t>produkty</a:t>
            </a:r>
            <a:r>
              <a:rPr lang="en-US" sz="2400" dirty="0"/>
              <a:t>. </a:t>
            </a:r>
            <a:endParaRPr lang="cs-CZ" sz="2400" dirty="0"/>
          </a:p>
          <a:p>
            <a:pPr>
              <a:buNone/>
            </a:pPr>
            <a:r>
              <a:rPr lang="en-US" sz="2400" b="1" dirty="0" err="1"/>
              <a:t>Výrobcům</a:t>
            </a:r>
            <a:r>
              <a:rPr lang="en-US" sz="2400" b="1" dirty="0"/>
              <a:t>, </a:t>
            </a:r>
            <a:r>
              <a:rPr lang="en-US" sz="2400" b="1" dirty="0" err="1"/>
              <a:t>dovozcům</a:t>
            </a:r>
            <a:r>
              <a:rPr lang="en-US" sz="2400" b="1" dirty="0"/>
              <a:t>, a </a:t>
            </a:r>
            <a:r>
              <a:rPr lang="en-US" sz="2400" b="1" dirty="0" err="1"/>
              <a:t>distributorům</a:t>
            </a:r>
            <a:r>
              <a:rPr lang="en-US" sz="2400" b="1" dirty="0"/>
              <a:t> </a:t>
            </a:r>
            <a:r>
              <a:rPr lang="en-US" sz="2400" b="1" dirty="0" err="1"/>
              <a:t>potravin</a:t>
            </a:r>
            <a:r>
              <a:rPr lang="en-US" sz="2400" b="1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Zavedení</a:t>
            </a:r>
            <a:r>
              <a:rPr lang="en-US" sz="2400" dirty="0"/>
              <a:t> </a:t>
            </a:r>
            <a:r>
              <a:rPr lang="en-US" sz="2400" dirty="0" err="1"/>
              <a:t>opatření</a:t>
            </a:r>
            <a:r>
              <a:rPr lang="en-US" sz="2400" dirty="0"/>
              <a:t> </a:t>
            </a:r>
            <a:r>
              <a:rPr lang="en-US" sz="2400" dirty="0" err="1"/>
              <a:t>např</a:t>
            </a:r>
            <a:r>
              <a:rPr lang="en-US" sz="2400" dirty="0"/>
              <a:t>. </a:t>
            </a:r>
            <a:r>
              <a:rPr lang="en-US" sz="2400" dirty="0" err="1"/>
              <a:t>oddělený</a:t>
            </a:r>
            <a:r>
              <a:rPr lang="en-US" sz="2400" dirty="0"/>
              <a:t> </a:t>
            </a:r>
            <a:r>
              <a:rPr lang="en-US" sz="2400" dirty="0" err="1"/>
              <a:t>prodej</a:t>
            </a:r>
            <a:r>
              <a:rPr lang="en-US" sz="2400" dirty="0"/>
              <a:t> </a:t>
            </a:r>
            <a:r>
              <a:rPr lang="en-US" sz="2400" dirty="0" err="1"/>
              <a:t>potravin</a:t>
            </a:r>
            <a:r>
              <a:rPr lang="en-US" sz="2400" dirty="0"/>
              <a:t> </a:t>
            </a:r>
            <a:r>
              <a:rPr lang="en-US" sz="2400" dirty="0" err="1"/>
              <a:t>obohacených</a:t>
            </a:r>
            <a:r>
              <a:rPr lang="en-US" sz="2400" dirty="0"/>
              <a:t> </a:t>
            </a:r>
            <a:r>
              <a:rPr lang="en-US" sz="2400" dirty="0" err="1"/>
              <a:t>fytosteroly</a:t>
            </a:r>
            <a:r>
              <a:rPr lang="en-US" sz="2400" dirty="0"/>
              <a:t> od </a:t>
            </a:r>
            <a:r>
              <a:rPr lang="en-US" sz="2400" dirty="0" err="1"/>
              <a:t>ostatních</a:t>
            </a:r>
            <a:r>
              <a:rPr lang="en-US" sz="2400" dirty="0"/>
              <a:t> </a:t>
            </a:r>
            <a:r>
              <a:rPr lang="en-US" sz="2400" dirty="0" err="1"/>
              <a:t>konvenčních</a:t>
            </a:r>
            <a:r>
              <a:rPr lang="en-US" sz="2400" dirty="0"/>
              <a:t> </a:t>
            </a:r>
            <a:r>
              <a:rPr lang="en-US" sz="2400" dirty="0" err="1"/>
              <a:t>potravin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err="1"/>
              <a:t>Státním</a:t>
            </a:r>
            <a:r>
              <a:rPr lang="en-US" sz="2400" b="1" dirty="0"/>
              <a:t> </a:t>
            </a:r>
            <a:r>
              <a:rPr lang="en-US" sz="2400" b="1" dirty="0" err="1"/>
              <a:t>organizacím</a:t>
            </a:r>
            <a:r>
              <a:rPr lang="en-US" sz="2400" b="1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/>
              <a:t>Zvýšení</a:t>
            </a:r>
            <a:r>
              <a:rPr lang="en-US" sz="2400" dirty="0"/>
              <a:t> </a:t>
            </a:r>
            <a:r>
              <a:rPr lang="en-US" sz="2400" dirty="0" err="1"/>
              <a:t>pozornosti</a:t>
            </a:r>
            <a:r>
              <a:rPr lang="en-US" sz="2400" dirty="0"/>
              <a:t> </a:t>
            </a:r>
            <a:r>
              <a:rPr lang="en-US" sz="2400" dirty="0" err="1"/>
              <a:t>úřední</a:t>
            </a:r>
            <a:r>
              <a:rPr lang="en-US" sz="2400" dirty="0"/>
              <a:t> </a:t>
            </a:r>
            <a:r>
              <a:rPr lang="en-US" sz="2400" dirty="0" err="1"/>
              <a:t>kontroly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</a:t>
            </a:r>
            <a:r>
              <a:rPr lang="en-US" sz="2400" dirty="0" err="1"/>
              <a:t>uvedenými</a:t>
            </a:r>
            <a:r>
              <a:rPr lang="en-US" sz="2400" dirty="0"/>
              <a:t> </a:t>
            </a:r>
            <a:r>
              <a:rPr lang="en-US" sz="2400" dirty="0" err="1"/>
              <a:t>potravinami</a:t>
            </a:r>
            <a:r>
              <a:rPr lang="cs-CZ" sz="2400" dirty="0"/>
              <a:t> (</a:t>
            </a:r>
            <a:r>
              <a:rPr lang="en-US" sz="2400" dirty="0" err="1"/>
              <a:t>způsob</a:t>
            </a:r>
            <a:r>
              <a:rPr lang="en-US" sz="2400" dirty="0"/>
              <a:t> </a:t>
            </a:r>
            <a:r>
              <a:rPr lang="en-US" sz="2400" dirty="0" err="1"/>
              <a:t>značení</a:t>
            </a:r>
            <a:r>
              <a:rPr lang="en-US" sz="2400" dirty="0"/>
              <a:t> </a:t>
            </a:r>
            <a:r>
              <a:rPr lang="en-US" sz="2400" dirty="0" err="1"/>
              <a:t>potravin</a:t>
            </a:r>
            <a:r>
              <a:rPr lang="en-US" sz="2400" dirty="0"/>
              <a:t> s </a:t>
            </a:r>
            <a:r>
              <a:rPr lang="en-US" sz="2400" dirty="0" err="1"/>
              <a:t>přídavkem</a:t>
            </a:r>
            <a:r>
              <a:rPr lang="en-US" sz="2400" dirty="0"/>
              <a:t> </a:t>
            </a:r>
            <a:r>
              <a:rPr lang="en-US" sz="2400" dirty="0" err="1"/>
              <a:t>rostlinných</a:t>
            </a:r>
            <a:r>
              <a:rPr lang="en-US" sz="2400" dirty="0"/>
              <a:t> </a:t>
            </a:r>
            <a:r>
              <a:rPr lang="en-US" sz="2400" dirty="0" err="1"/>
              <a:t>sterolů</a:t>
            </a:r>
            <a:r>
              <a:rPr lang="en-US" sz="2400" dirty="0"/>
              <a:t> a </a:t>
            </a:r>
            <a:r>
              <a:rPr lang="en-US" sz="2400" dirty="0" err="1"/>
              <a:t>stanolů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S</a:t>
            </a:r>
            <a:r>
              <a:rPr lang="en-US" sz="2400" dirty="0" err="1"/>
              <a:t>tudi</a:t>
            </a:r>
            <a:r>
              <a:rPr lang="cs-CZ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zaměřen</a:t>
            </a:r>
            <a:r>
              <a:rPr lang="cs-CZ" sz="2400" dirty="0"/>
              <a:t>é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odhad</a:t>
            </a:r>
            <a:r>
              <a:rPr lang="en-US" sz="2400" dirty="0"/>
              <a:t> </a:t>
            </a:r>
            <a:r>
              <a:rPr lang="en-US" sz="2400" dirty="0" err="1"/>
              <a:t>obvyklého</a:t>
            </a:r>
            <a:r>
              <a:rPr lang="en-US" sz="2400" dirty="0"/>
              <a:t> </a:t>
            </a:r>
            <a:r>
              <a:rPr lang="en-US" sz="2400" dirty="0" err="1"/>
              <a:t>přívodu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u </a:t>
            </a:r>
            <a:r>
              <a:rPr lang="en-US" sz="2400" dirty="0" err="1"/>
              <a:t>konzumentů</a:t>
            </a:r>
            <a:r>
              <a:rPr lang="en-US" sz="2400" dirty="0"/>
              <a:t> </a:t>
            </a:r>
            <a:r>
              <a:rPr lang="en-US" sz="2400" dirty="0" err="1"/>
              <a:t>obohacených</a:t>
            </a:r>
            <a:r>
              <a:rPr lang="en-US" sz="2400" dirty="0"/>
              <a:t> </a:t>
            </a:r>
            <a:r>
              <a:rPr lang="en-US" sz="2400" dirty="0" err="1"/>
              <a:t>potravin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Předpisy </a:t>
            </a:r>
            <a:endParaRPr lang="en-US" dirty="0"/>
          </a:p>
        </p:txBody>
      </p:sp>
      <p:pic>
        <p:nvPicPr>
          <p:cNvPr id="68611" name="Picture 4" descr="hplogoCZP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85843" y="0"/>
            <a:ext cx="958157" cy="1083817"/>
          </a:xfrm>
          <a:noFill/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494716" y="1083817"/>
            <a:ext cx="86492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000" b="1" dirty="0"/>
              <a:t>Nařízení Komise (ES) č. 608/2004</a:t>
            </a:r>
            <a:r>
              <a:rPr lang="cs-CZ" sz="2000" dirty="0"/>
              <a:t> označování potravin a složek potravin s přidanými </a:t>
            </a:r>
            <a:r>
              <a:rPr lang="cs-CZ" sz="2000" dirty="0" err="1"/>
              <a:t>fytosteroly</a:t>
            </a:r>
            <a:r>
              <a:rPr lang="cs-CZ" sz="2000" dirty="0"/>
              <a:t>, </a:t>
            </a:r>
            <a:r>
              <a:rPr lang="cs-CZ" sz="2000" dirty="0" err="1"/>
              <a:t>fytosterol</a:t>
            </a:r>
            <a:r>
              <a:rPr lang="cs-CZ" sz="2000" dirty="0"/>
              <a:t> estery, </a:t>
            </a:r>
            <a:r>
              <a:rPr lang="cs-CZ" sz="2000" dirty="0" err="1"/>
              <a:t>fytostanoly</a:t>
            </a:r>
            <a:r>
              <a:rPr lang="cs-CZ" sz="2000" dirty="0"/>
              <a:t> nebo </a:t>
            </a:r>
            <a:r>
              <a:rPr lang="cs-CZ" sz="2000" dirty="0" err="1"/>
              <a:t>fytostanol</a:t>
            </a:r>
            <a:r>
              <a:rPr lang="cs-CZ" sz="2000" dirty="0"/>
              <a:t> estery</a:t>
            </a:r>
            <a:endParaRPr lang="en-GB" sz="2000" dirty="0"/>
          </a:p>
          <a:p>
            <a:r>
              <a:rPr lang="pl-PL" sz="2000" b="1" dirty="0"/>
              <a:t>Rozhodnutí Komise 2004/333/ES</a:t>
            </a:r>
            <a:r>
              <a:rPr lang="pl-PL" sz="2000" dirty="0"/>
              <a:t>, kterým se povoluje uvádět na trh tukové pomazánky, salátové dresinky, výrobky mléčné, výrobky fermentované mléčné, sójové nápoje a výrobky sýrové s přidanými fytosteroly/fytostanoly jako novou složku potravin podle nařízení Evropského parlamentu a Rady (ES) č. 258/97.</a:t>
            </a:r>
            <a:endParaRPr lang="en-GB" sz="2000" dirty="0"/>
          </a:p>
          <a:p>
            <a:r>
              <a:rPr lang="pl-PL" sz="2000" b="1" dirty="0"/>
              <a:t>Rozhodnutí Komise 2004/334/ES</a:t>
            </a:r>
            <a:r>
              <a:rPr lang="pl-PL" sz="2000" dirty="0"/>
              <a:t>, kterým se povoluje uvádět na trh tukové pomazánky, výrobky mléčné, výrobky jogurtové a ostré omáčky s přidanými fytosteroly/fytostanoly jako novou složku potravin podle nařízení Evropského parlamentu a Rady (ES) č. 258/97.</a:t>
            </a:r>
          </a:p>
          <a:p>
            <a:r>
              <a:rPr lang="en-GB" sz="2000" b="1" dirty="0" err="1"/>
              <a:t>Rozhodnutí</a:t>
            </a:r>
            <a:r>
              <a:rPr lang="en-GB" sz="2000" b="1" dirty="0"/>
              <a:t> </a:t>
            </a:r>
            <a:r>
              <a:rPr lang="en-GB" sz="2000" b="1" dirty="0" err="1"/>
              <a:t>Komise</a:t>
            </a:r>
            <a:r>
              <a:rPr lang="en-GB" sz="2000" b="1" dirty="0"/>
              <a:t> 2004/335/ES</a:t>
            </a:r>
            <a:r>
              <a:rPr lang="en-GB" sz="2000" dirty="0"/>
              <a:t>, </a:t>
            </a:r>
            <a:r>
              <a:rPr lang="en-GB" sz="2000" dirty="0" err="1"/>
              <a:t>kterým</a:t>
            </a:r>
            <a:r>
              <a:rPr lang="en-GB" sz="2000" dirty="0"/>
              <a:t> se </a:t>
            </a:r>
            <a:r>
              <a:rPr lang="en-GB" sz="2000" dirty="0" err="1"/>
              <a:t>povoluje</a:t>
            </a:r>
            <a:r>
              <a:rPr lang="en-GB" sz="2000" dirty="0"/>
              <a:t> </a:t>
            </a:r>
            <a:r>
              <a:rPr lang="en-GB" sz="2000" dirty="0" err="1"/>
              <a:t>uvádět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trh</a:t>
            </a:r>
            <a:r>
              <a:rPr lang="en-GB" sz="2000" dirty="0"/>
              <a:t> </a:t>
            </a:r>
            <a:r>
              <a:rPr lang="en-GB" sz="2000" dirty="0" err="1"/>
              <a:t>mléčné</a:t>
            </a:r>
            <a:r>
              <a:rPr lang="en-GB" sz="2000" dirty="0"/>
              <a:t> </a:t>
            </a:r>
            <a:r>
              <a:rPr lang="en-GB" sz="2000" dirty="0" err="1"/>
              <a:t>výrobky</a:t>
            </a:r>
            <a:r>
              <a:rPr lang="en-GB" sz="2000" dirty="0"/>
              <a:t> a </a:t>
            </a:r>
            <a:r>
              <a:rPr lang="en-GB" sz="2000" dirty="0" err="1"/>
              <a:t>jogurtové</a:t>
            </a:r>
            <a:r>
              <a:rPr lang="en-GB" sz="2000" dirty="0"/>
              <a:t> </a:t>
            </a:r>
            <a:r>
              <a:rPr lang="en-GB" sz="2000" dirty="0" err="1"/>
              <a:t>výrobky</a:t>
            </a:r>
            <a:r>
              <a:rPr lang="en-GB" sz="2000" dirty="0"/>
              <a:t> s </a:t>
            </a:r>
            <a:r>
              <a:rPr lang="en-GB" sz="2000" dirty="0" err="1"/>
              <a:t>přidanými</a:t>
            </a:r>
            <a:r>
              <a:rPr lang="en-GB" sz="2000" dirty="0"/>
              <a:t> </a:t>
            </a:r>
            <a:r>
              <a:rPr lang="en-GB" sz="2000" dirty="0" err="1"/>
              <a:t>fytosterol</a:t>
            </a:r>
            <a:r>
              <a:rPr lang="en-GB" sz="2000" dirty="0"/>
              <a:t> </a:t>
            </a:r>
            <a:r>
              <a:rPr lang="en-GB" sz="2000" dirty="0" err="1"/>
              <a:t>estery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novou</a:t>
            </a:r>
            <a:r>
              <a:rPr lang="en-GB" sz="2000" dirty="0"/>
              <a:t> </a:t>
            </a:r>
            <a:r>
              <a:rPr lang="en-GB" sz="2000" dirty="0" err="1"/>
              <a:t>složku</a:t>
            </a:r>
            <a:r>
              <a:rPr lang="en-GB" sz="2000" dirty="0"/>
              <a:t> </a:t>
            </a:r>
            <a:r>
              <a:rPr lang="en-GB" sz="2000" dirty="0" err="1"/>
              <a:t>potravin</a:t>
            </a:r>
            <a:r>
              <a:rPr lang="en-GB" sz="2000" dirty="0"/>
              <a:t>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/>
              <a:t>nařízení</a:t>
            </a:r>
            <a:r>
              <a:rPr lang="en-GB" sz="2000" dirty="0"/>
              <a:t> </a:t>
            </a:r>
            <a:r>
              <a:rPr lang="en-GB" sz="2000" dirty="0" err="1"/>
              <a:t>Evropského</a:t>
            </a:r>
            <a:r>
              <a:rPr lang="en-GB" sz="2000" dirty="0"/>
              <a:t> </a:t>
            </a:r>
            <a:r>
              <a:rPr lang="en-GB" sz="2000" dirty="0" err="1"/>
              <a:t>parlamentu</a:t>
            </a:r>
            <a:r>
              <a:rPr lang="en-GB" sz="2000" dirty="0"/>
              <a:t> a </a:t>
            </a:r>
            <a:r>
              <a:rPr lang="en-GB" sz="2000" dirty="0" err="1"/>
              <a:t>Rady</a:t>
            </a:r>
            <a:r>
              <a:rPr lang="en-GB" sz="2000" dirty="0"/>
              <a:t> (ES) č. 258/97.</a:t>
            </a:r>
          </a:p>
          <a:p>
            <a:r>
              <a:rPr lang="en-GB" sz="2000" b="1" dirty="0" err="1"/>
              <a:t>Rozhodnutí</a:t>
            </a:r>
            <a:r>
              <a:rPr lang="en-GB" sz="2000" b="1" dirty="0"/>
              <a:t> </a:t>
            </a:r>
            <a:r>
              <a:rPr lang="en-GB" sz="2000" b="1" dirty="0" err="1"/>
              <a:t>Komise</a:t>
            </a:r>
            <a:r>
              <a:rPr lang="en-GB" sz="2000" b="1" dirty="0"/>
              <a:t> 2004/336/ES</a:t>
            </a:r>
            <a:r>
              <a:rPr lang="en-GB" sz="2000" dirty="0"/>
              <a:t>, </a:t>
            </a:r>
            <a:r>
              <a:rPr lang="en-GB" sz="2000" dirty="0" err="1"/>
              <a:t>kterým</a:t>
            </a:r>
            <a:r>
              <a:rPr lang="en-GB" sz="2000" dirty="0"/>
              <a:t> se </a:t>
            </a:r>
            <a:r>
              <a:rPr lang="en-GB" sz="2000" dirty="0" err="1"/>
              <a:t>povoluje</a:t>
            </a:r>
            <a:r>
              <a:rPr lang="en-GB" sz="2000" dirty="0"/>
              <a:t> </a:t>
            </a:r>
            <a:r>
              <a:rPr lang="en-GB" sz="2000" dirty="0" err="1"/>
              <a:t>uvádět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trh</a:t>
            </a:r>
            <a:r>
              <a:rPr lang="en-GB" sz="2000" dirty="0"/>
              <a:t> </a:t>
            </a:r>
            <a:r>
              <a:rPr lang="en-GB" sz="2000" dirty="0" err="1"/>
              <a:t>tukové</a:t>
            </a:r>
            <a:r>
              <a:rPr lang="en-GB" sz="2000" dirty="0"/>
              <a:t> </a:t>
            </a:r>
            <a:r>
              <a:rPr lang="en-GB" sz="2000" dirty="0" err="1"/>
              <a:t>pomazánky</a:t>
            </a:r>
            <a:r>
              <a:rPr lang="en-GB" sz="2000" dirty="0"/>
              <a:t>, </a:t>
            </a:r>
            <a:r>
              <a:rPr lang="en-GB" sz="2000" dirty="0" err="1"/>
              <a:t>ovocné</a:t>
            </a:r>
            <a:r>
              <a:rPr lang="en-GB" sz="2000" dirty="0"/>
              <a:t> </a:t>
            </a:r>
            <a:r>
              <a:rPr lang="en-GB" sz="2000" dirty="0" err="1"/>
              <a:t>nápoje</a:t>
            </a:r>
            <a:r>
              <a:rPr lang="en-GB" sz="2000" dirty="0"/>
              <a:t> s </a:t>
            </a:r>
            <a:r>
              <a:rPr lang="en-GB" sz="2000" dirty="0" err="1"/>
              <a:t>mléčným</a:t>
            </a:r>
            <a:r>
              <a:rPr lang="en-GB" sz="2000" dirty="0"/>
              <a:t> </a:t>
            </a:r>
            <a:r>
              <a:rPr lang="en-GB" sz="2000" dirty="0" err="1"/>
              <a:t>základem</a:t>
            </a:r>
            <a:r>
              <a:rPr lang="en-GB" sz="2000" dirty="0"/>
              <a:t>, </a:t>
            </a:r>
            <a:r>
              <a:rPr lang="en-GB" sz="2000" dirty="0" err="1"/>
              <a:t>jogurtové</a:t>
            </a:r>
            <a:r>
              <a:rPr lang="en-GB" sz="2000" dirty="0"/>
              <a:t> </a:t>
            </a:r>
            <a:r>
              <a:rPr lang="en-GB" sz="2000" dirty="0" err="1"/>
              <a:t>výrobky</a:t>
            </a:r>
            <a:r>
              <a:rPr lang="en-GB" sz="2000" dirty="0"/>
              <a:t> a </a:t>
            </a:r>
            <a:r>
              <a:rPr lang="en-GB" sz="2000" dirty="0" err="1"/>
              <a:t>sýrové</a:t>
            </a:r>
            <a:r>
              <a:rPr lang="en-GB" sz="2000" dirty="0"/>
              <a:t> </a:t>
            </a:r>
            <a:r>
              <a:rPr lang="en-GB" sz="2000" dirty="0" err="1"/>
              <a:t>výrobky</a:t>
            </a:r>
            <a:r>
              <a:rPr lang="en-GB" sz="2000" dirty="0"/>
              <a:t> s </a:t>
            </a:r>
            <a:r>
              <a:rPr lang="en-GB" sz="2000" dirty="0" err="1"/>
              <a:t>přidanými</a:t>
            </a:r>
            <a:r>
              <a:rPr lang="en-GB" sz="2000" dirty="0"/>
              <a:t> </a:t>
            </a:r>
            <a:r>
              <a:rPr lang="en-GB" sz="2000" dirty="0" err="1"/>
              <a:t>fytosteroly</a:t>
            </a:r>
            <a:r>
              <a:rPr lang="en-GB" sz="2000" dirty="0"/>
              <a:t>/</a:t>
            </a:r>
            <a:r>
              <a:rPr lang="en-GB" sz="2000" dirty="0" err="1"/>
              <a:t>fytostanoly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novou</a:t>
            </a:r>
            <a:r>
              <a:rPr lang="en-GB" sz="2000" dirty="0"/>
              <a:t> </a:t>
            </a:r>
            <a:r>
              <a:rPr lang="en-GB" sz="2000" dirty="0" err="1"/>
              <a:t>složku</a:t>
            </a:r>
            <a:r>
              <a:rPr lang="en-GB" sz="2000" dirty="0"/>
              <a:t> </a:t>
            </a:r>
            <a:r>
              <a:rPr lang="en-GB" sz="2000" dirty="0" err="1"/>
              <a:t>potravin</a:t>
            </a:r>
            <a:r>
              <a:rPr lang="en-GB" sz="2000" dirty="0"/>
              <a:t> </a:t>
            </a:r>
            <a:r>
              <a:rPr lang="en-GB" sz="2000" dirty="0" err="1"/>
              <a:t>podle</a:t>
            </a:r>
            <a:r>
              <a:rPr lang="en-GB" sz="2000" dirty="0"/>
              <a:t> </a:t>
            </a:r>
            <a:r>
              <a:rPr lang="en-GB" sz="2000" dirty="0" err="1"/>
              <a:t>nařízení</a:t>
            </a:r>
            <a:r>
              <a:rPr lang="en-GB" sz="2000" dirty="0"/>
              <a:t> </a:t>
            </a:r>
            <a:r>
              <a:rPr lang="en-GB" sz="2000" dirty="0" err="1"/>
              <a:t>Evropského</a:t>
            </a:r>
            <a:r>
              <a:rPr lang="en-GB" sz="2000" dirty="0"/>
              <a:t> </a:t>
            </a:r>
            <a:r>
              <a:rPr lang="en-GB" sz="2000" dirty="0" err="1"/>
              <a:t>parlamentu</a:t>
            </a:r>
            <a:r>
              <a:rPr lang="en-GB" sz="2000" dirty="0"/>
              <a:t> a </a:t>
            </a:r>
            <a:r>
              <a:rPr lang="en-GB" sz="2000" dirty="0" err="1"/>
              <a:t>Rady</a:t>
            </a:r>
            <a:r>
              <a:rPr lang="en-GB" sz="2000" dirty="0"/>
              <a:t> (ES) č. 258/97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Fytosteroly</a:t>
            </a:r>
            <a:endParaRPr lang="en-US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3889375" cy="2601912"/>
          </a:xfrm>
          <a:noFill/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84213" y="177323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ß-sitosterol 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7973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932363" y="184467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kampesterol </a:t>
            </a: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765550"/>
            <a:ext cx="40338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4572000" y="544512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stigmasterol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4E0F9-4278-4BAE-BB83-8E3ED294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3FD33B-6AC1-4B50-97CE-F8BFBA72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17C21E-C87A-424A-9787-5D126476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0"/>
            <a:ext cx="7962645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CD17430-3B23-49A0-ABE0-CDFA6471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9" y="2437326"/>
            <a:ext cx="4475339" cy="20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43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1"/>
          <p:cNvSpPr>
            <a:spLocks noChangeArrowheads="1"/>
          </p:cNvSpPr>
          <p:nvPr/>
        </p:nvSpPr>
        <p:spPr bwMode="auto">
          <a:xfrm>
            <a:off x="254328" y="3772586"/>
            <a:ext cx="4424096" cy="15542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rIns="238050" bIns="0" anchor="ctr">
            <a:spAutoFit/>
          </a:bodyPr>
          <a:lstStyle/>
          <a:p>
            <a:r>
              <a:rPr lang="cs-CZ" sz="2000" b="1" dirty="0"/>
              <a:t>Nové mléčné potraviny s přidanými </a:t>
            </a:r>
            <a:r>
              <a:rPr lang="cs-CZ" sz="2000" b="1" dirty="0" err="1"/>
              <a:t>fytosteroly</a:t>
            </a:r>
            <a:r>
              <a:rPr lang="cs-CZ" sz="2000" b="1" dirty="0"/>
              <a:t> pro snížení krevního cholesterolu a kardiovaskulárního rizika </a:t>
            </a:r>
          </a:p>
          <a:p>
            <a:pPr eaLnBrk="0" hangingPunct="0"/>
            <a:endParaRPr lang="cs-CZ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en-US" dirty="0" err="1"/>
              <a:t>otravin</a:t>
            </a:r>
            <a:r>
              <a:rPr lang="cs-CZ" dirty="0"/>
              <a:t>y, přípravky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53" y="1302381"/>
            <a:ext cx="8683790" cy="4911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dirty="0"/>
              <a:t>P</a:t>
            </a:r>
            <a:r>
              <a:rPr lang="en-US" sz="2400" dirty="0" err="1"/>
              <a:t>otravinářsk</a:t>
            </a:r>
            <a:r>
              <a:rPr lang="cs-CZ" sz="2400" dirty="0"/>
              <a:t>é</a:t>
            </a:r>
            <a:r>
              <a:rPr lang="en-US" sz="2400" dirty="0"/>
              <a:t> firm</a:t>
            </a:r>
            <a:r>
              <a:rPr lang="cs-CZ" sz="2400" dirty="0"/>
              <a:t>y</a:t>
            </a:r>
            <a:r>
              <a:rPr lang="en-US" sz="2400" dirty="0"/>
              <a:t> v EU </a:t>
            </a:r>
            <a:r>
              <a:rPr lang="en-US" sz="2400" dirty="0" err="1"/>
              <a:t>používa</a:t>
            </a:r>
            <a:r>
              <a:rPr lang="cs-CZ" sz="2400" dirty="0"/>
              <a:t>jí</a:t>
            </a:r>
            <a:r>
              <a:rPr lang="en-US" sz="2400" dirty="0"/>
              <a:t> </a:t>
            </a:r>
            <a:r>
              <a:rPr lang="en-US" sz="2400" dirty="0" err="1"/>
              <a:t>přídavky</a:t>
            </a:r>
            <a:r>
              <a:rPr lang="en-US" sz="2400" dirty="0"/>
              <a:t> </a:t>
            </a:r>
            <a:r>
              <a:rPr lang="en-US" sz="2400" dirty="0" err="1"/>
              <a:t>fytosterolů</a:t>
            </a:r>
            <a:r>
              <a:rPr lang="en-US" sz="2400" dirty="0"/>
              <a:t> k </a:t>
            </a:r>
            <a:r>
              <a:rPr lang="en-US" sz="2400" dirty="0" err="1"/>
              <a:t>obohacení</a:t>
            </a:r>
            <a:r>
              <a:rPr lang="en-US" sz="2400" dirty="0"/>
              <a:t> </a:t>
            </a:r>
            <a:r>
              <a:rPr lang="en-US" sz="2400" dirty="0" err="1"/>
              <a:t>potravin</a:t>
            </a:r>
            <a:r>
              <a:rPr lang="en-US" sz="2400" dirty="0"/>
              <a:t>, </a:t>
            </a:r>
            <a:r>
              <a:rPr lang="en-US" sz="2400" dirty="0" err="1"/>
              <a:t>jak</a:t>
            </a:r>
            <a:r>
              <a:rPr lang="en-US" sz="2400" dirty="0"/>
              <a:t> </a:t>
            </a:r>
            <a:r>
              <a:rPr lang="en-US" sz="2400" dirty="0" err="1"/>
              <a:t>rostlinného</a:t>
            </a:r>
            <a:r>
              <a:rPr lang="en-US" sz="2400" dirty="0"/>
              <a:t>,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živočišného</a:t>
            </a:r>
            <a:r>
              <a:rPr lang="en-US" sz="2400" dirty="0"/>
              <a:t> </a:t>
            </a:r>
            <a:r>
              <a:rPr lang="en-US" sz="2400" dirty="0" err="1"/>
              <a:t>původu</a:t>
            </a:r>
            <a:r>
              <a:rPr lang="en-US" sz="2400" dirty="0"/>
              <a:t>,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účelem</a:t>
            </a:r>
            <a:r>
              <a:rPr lang="en-US" sz="2400" dirty="0"/>
              <a:t> </a:t>
            </a:r>
            <a:r>
              <a:rPr lang="en-US" sz="2400" dirty="0" err="1"/>
              <a:t>snížení</a:t>
            </a:r>
            <a:r>
              <a:rPr lang="en-US" sz="2400" dirty="0"/>
              <a:t> </a:t>
            </a:r>
            <a:r>
              <a:rPr lang="en-US" sz="2400" dirty="0" err="1"/>
              <a:t>celkového</a:t>
            </a:r>
            <a:r>
              <a:rPr lang="en-US" sz="2400" dirty="0"/>
              <a:t> a LDL - </a:t>
            </a:r>
            <a:r>
              <a:rPr lang="en-US" sz="2400" dirty="0" err="1"/>
              <a:t>cholesterolu</a:t>
            </a:r>
            <a:r>
              <a:rPr lang="en-US" sz="2400" dirty="0"/>
              <a:t> v </a:t>
            </a:r>
            <a:r>
              <a:rPr lang="en-US" sz="2400" dirty="0" err="1"/>
              <a:t>lidské</a:t>
            </a:r>
            <a:r>
              <a:rPr lang="en-US" sz="2400" dirty="0"/>
              <a:t> </a:t>
            </a:r>
            <a:r>
              <a:rPr lang="en-US" sz="2400" dirty="0" err="1"/>
              <a:t>krvi</a:t>
            </a:r>
            <a:r>
              <a:rPr lang="en-US" sz="2400" dirty="0"/>
              <a:t>. </a:t>
            </a:r>
            <a:endParaRPr lang="cs-CZ" sz="2400" dirty="0"/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Výroba produktů s přídavky </a:t>
            </a:r>
            <a:r>
              <a:rPr lang="cs-CZ" sz="2400" dirty="0" err="1"/>
              <a:t>fytosterolů</a:t>
            </a:r>
            <a:r>
              <a:rPr lang="cs-CZ" sz="2400" dirty="0"/>
              <a:t> do některých potravinářských produktů. Někteří výrobci potravních doplňků také vyrábí </a:t>
            </a:r>
            <a:r>
              <a:rPr lang="cs-CZ" sz="2400" b="1" dirty="0"/>
              <a:t>tabletované preparáty</a:t>
            </a:r>
            <a:r>
              <a:rPr lang="cs-CZ" sz="2400" dirty="0"/>
              <a:t> s aktivní složkou </a:t>
            </a:r>
            <a:r>
              <a:rPr lang="cs-CZ" sz="2400" dirty="0" err="1"/>
              <a:t>fytosterolů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111409" y="6014014"/>
            <a:ext cx="3197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b="1" dirty="0"/>
              <a:t>PICNIC </a:t>
            </a:r>
            <a:r>
              <a:rPr lang="en-GB" sz="2000" b="1" dirty="0" err="1"/>
              <a:t>Fytosteroly</a:t>
            </a:r>
            <a:r>
              <a:rPr lang="en-GB" sz="2000" b="1" dirty="0"/>
              <a:t> </a:t>
            </a:r>
            <a:r>
              <a:rPr lang="en-GB" sz="2000" b="1" dirty="0" err="1"/>
              <a:t>tbl</a:t>
            </a:r>
            <a:r>
              <a:rPr lang="en-GB" sz="2000" b="1" dirty="0"/>
              <a:t>. 30</a:t>
            </a:r>
          </a:p>
        </p:txBody>
      </p:sp>
      <p:pic>
        <p:nvPicPr>
          <p:cNvPr id="5" name="Picture 32" descr="PICNIC Fytosteroly tbl.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196" y="4193624"/>
            <a:ext cx="1593561" cy="159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 descr="phytoster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8838" y="4856672"/>
            <a:ext cx="1126033" cy="17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logo-in-top-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1757" y="4230729"/>
            <a:ext cx="2576364" cy="37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06556" y="4797322"/>
            <a:ext cx="1617184" cy="18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/>
        </p:nvSpPr>
        <p:spPr bwMode="auto">
          <a:xfrm>
            <a:off x="4512748" y="6752522"/>
            <a:ext cx="195535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 err="1"/>
              <a:t>Phytosterol</a:t>
            </a:r>
            <a:r>
              <a:rPr lang="en-US" sz="2800" dirty="0"/>
              <a:t> (Unilever)</a:t>
            </a:r>
          </a:p>
          <a:p>
            <a:endParaRPr lang="en-US" dirty="0"/>
          </a:p>
        </p:txBody>
      </p:sp>
      <p:sp>
        <p:nvSpPr>
          <p:cNvPr id="12" name="Rectangle 90"/>
          <p:cNvSpPr>
            <a:spLocks noChangeArrowheads="1"/>
          </p:cNvSpPr>
          <p:nvPr/>
        </p:nvSpPr>
        <p:spPr bwMode="auto">
          <a:xfrm>
            <a:off x="362099" y="5045695"/>
            <a:ext cx="167494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dirty="0" err="1"/>
              <a:t>Phytosterol</a:t>
            </a:r>
            <a:endParaRPr lang="cs-CZ" sz="2000" dirty="0"/>
          </a:p>
          <a:p>
            <a:r>
              <a:rPr lang="en-US" sz="2000" dirty="0"/>
              <a:t> (Unilever)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Jogurt s fytosteroly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39946" y="382925"/>
            <a:ext cx="2263437" cy="226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690" y="3329796"/>
            <a:ext cx="2183485" cy="218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7963" y="1672852"/>
            <a:ext cx="3824901" cy="33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148263" y="1484313"/>
            <a:ext cx="1370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/>
              <a:t>Valio</a:t>
            </a:r>
            <a:endParaRPr lang="cs-CZ" sz="3200" b="1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7164388" y="621665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/>
              <a:t>Emmi</a:t>
            </a:r>
            <a:endParaRPr lang="cs-CZ" sz="3600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244550" y="5810176"/>
            <a:ext cx="608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dirty="0"/>
              <a:t>Flora Pro-</a:t>
            </a:r>
            <a:r>
              <a:rPr lang="en-US" sz="3200" dirty="0" err="1"/>
              <a:t>Activ</a:t>
            </a:r>
            <a:r>
              <a:rPr lang="en-US" sz="3200" dirty="0"/>
              <a:t>(Unilever, UK)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Fytostanoly</a:t>
            </a:r>
            <a:endParaRPr lang="en-GB"/>
          </a:p>
        </p:txBody>
      </p:sp>
      <p:pic>
        <p:nvPicPr>
          <p:cNvPr id="10243" name="Picture 1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81300"/>
            <a:ext cx="77771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4" descr="phy029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64964" y="0"/>
            <a:ext cx="3179036" cy="2151457"/>
          </a:xfrm>
        </p:spPr>
      </p:pic>
      <p:sp>
        <p:nvSpPr>
          <p:cNvPr id="10246" name="Oval 16"/>
          <p:cNvSpPr>
            <a:spLocks noChangeArrowheads="1"/>
          </p:cNvSpPr>
          <p:nvPr/>
        </p:nvSpPr>
        <p:spPr bwMode="auto">
          <a:xfrm>
            <a:off x="5219700" y="4724400"/>
            <a:ext cx="360363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362309" y="1492370"/>
            <a:ext cx="48573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Hydrogenací</a:t>
            </a:r>
            <a:r>
              <a:rPr lang="en-US" dirty="0"/>
              <a:t> </a:t>
            </a:r>
            <a:r>
              <a:rPr lang="en-US" dirty="0" err="1"/>
              <a:t>dvojné</a:t>
            </a:r>
            <a:r>
              <a:rPr lang="en-US" dirty="0"/>
              <a:t> </a:t>
            </a:r>
            <a:r>
              <a:rPr lang="en-US" dirty="0" err="1"/>
              <a:t>vazby</a:t>
            </a:r>
            <a:r>
              <a:rPr lang="en-US" dirty="0"/>
              <a:t> </a:t>
            </a:r>
            <a:r>
              <a:rPr lang="en-US" dirty="0" err="1"/>
              <a:t>fytosterolů</a:t>
            </a:r>
            <a:r>
              <a:rPr lang="en-US" dirty="0"/>
              <a:t> v </a:t>
            </a:r>
            <a:r>
              <a:rPr lang="en-US" dirty="0" err="1"/>
              <a:t>poloze</a:t>
            </a:r>
            <a:r>
              <a:rPr lang="en-US" dirty="0"/>
              <a:t> C-5 </a:t>
            </a:r>
            <a:r>
              <a:rPr lang="en-US" dirty="0" err="1"/>
              <a:t>vznikají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dihydroderiváty</a:t>
            </a:r>
            <a:r>
              <a:rPr lang="en-US" b="1" dirty="0"/>
              <a:t> </a:t>
            </a:r>
            <a:r>
              <a:rPr lang="en-US" b="1" dirty="0" err="1"/>
              <a:t>fytostanoly</a:t>
            </a:r>
            <a:r>
              <a:rPr lang="en-US" dirty="0"/>
              <a:t>. </a:t>
            </a:r>
            <a:r>
              <a:rPr lang="cs-CZ" dirty="0"/>
              <a:t>Vy</a:t>
            </a:r>
            <a:r>
              <a:rPr lang="en-US" dirty="0" err="1"/>
              <a:t>skytují</a:t>
            </a:r>
            <a:r>
              <a:rPr lang="en-US" dirty="0"/>
              <a:t> </a:t>
            </a:r>
            <a:r>
              <a:rPr lang="cs-CZ" dirty="0"/>
              <a:t>se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stopových</a:t>
            </a:r>
            <a:r>
              <a:rPr lang="en-US" dirty="0"/>
              <a:t> </a:t>
            </a:r>
            <a:r>
              <a:rPr lang="en-US" dirty="0" err="1"/>
              <a:t>množstvích</a:t>
            </a:r>
            <a:r>
              <a:rPr lang="en-US" dirty="0"/>
              <a:t> v </a:t>
            </a:r>
            <a:r>
              <a:rPr lang="en-US" dirty="0" err="1"/>
              <a:t>řadě</a:t>
            </a:r>
            <a:r>
              <a:rPr lang="en-US" dirty="0"/>
              <a:t> </a:t>
            </a:r>
            <a:r>
              <a:rPr lang="en-US" dirty="0" err="1"/>
              <a:t>rostlin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vyšších</a:t>
            </a:r>
            <a:r>
              <a:rPr lang="en-US" dirty="0"/>
              <a:t> </a:t>
            </a:r>
            <a:r>
              <a:rPr lang="en-US" dirty="0" err="1"/>
              <a:t>koncentracích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obilovinách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Cholesterol</a:t>
            </a:r>
            <a:endParaRPr lang="en-US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597150"/>
            <a:ext cx="7848600" cy="3287713"/>
          </a:xfrm>
          <a:noFill/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539750" y="1484313"/>
            <a:ext cx="7920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Fytosteroly se strukturně podobají cholesterolu, od kterého se liší postranním uspořádáním řetězce na 24. atomu uhlíku (C24)</a:t>
            </a:r>
            <a:endParaRPr lang="cs-CZ"/>
          </a:p>
          <a:p>
            <a:endParaRPr lang="en-US"/>
          </a:p>
          <a:p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787900" y="5516563"/>
            <a:ext cx="3414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cholesterol (cholest-5-en-3β-ol) </a:t>
            </a:r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5867400" y="3284538"/>
            <a:ext cx="792163" cy="7921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8196" name="Picture 4" descr="3618-280px-hmg-coa-reductase-pathway-choleste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1588"/>
            <a:ext cx="5240337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787900" y="4868863"/>
            <a:ext cx="792163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Výskyt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Fytosteroly se vyskytují v potravinách</a:t>
            </a:r>
            <a:r>
              <a:rPr lang="cs-CZ" sz="240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FF0000"/>
                </a:solidFill>
              </a:rPr>
              <a:t>Volné</a:t>
            </a:r>
            <a:endParaRPr lang="cs-CZ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>
                <a:solidFill>
                  <a:srgbClr val="FF0000"/>
                </a:solidFill>
              </a:rPr>
              <a:t>V</a:t>
            </a:r>
            <a:r>
              <a:rPr lang="en-US" sz="2400" b="1">
                <a:solidFill>
                  <a:srgbClr val="FF0000"/>
                </a:solidFill>
              </a:rPr>
              <a:t>e formě konjugátů</a:t>
            </a:r>
            <a:endParaRPr lang="cs-CZ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ester</a:t>
            </a:r>
            <a:r>
              <a:rPr lang="cs-CZ" sz="2400" b="1"/>
              <a:t>y</a:t>
            </a:r>
            <a:r>
              <a:rPr lang="en-US" sz="2400" b="1"/>
              <a:t> </a:t>
            </a:r>
            <a:r>
              <a:rPr lang="en-US" sz="2400"/>
              <a:t>(ve kterých je 3 ß-OH skupina esterifikována mastnou nebo skořicovou kyselinou)</a:t>
            </a:r>
            <a:endParaRPr lang="cs-CZ" sz="2400"/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glykosidy </a:t>
            </a:r>
            <a:r>
              <a:rPr lang="en-US" sz="2400"/>
              <a:t>(je 3 ß-OH skupina glykosylována nejčastěji glukózou nebo jejím derivátem esterifikovaným na C-6 vyšší mastnou kyselinu)</a:t>
            </a:r>
            <a:endParaRPr lang="cs-CZ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/>
              <a:t>Např. ve slunečnicovém oleji bylo při obsahu 0,32 % celkových sterolů nalezeno 0,22 % volných fytosterolů, 0,07 % fytosterolesterů a 0,03 % fytosterolglykosidů.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8910FDEA5924BAEF9B2F906693486" ma:contentTypeVersion="10" ma:contentTypeDescription="Vytvoří nový dokument" ma:contentTypeScope="" ma:versionID="994db546d9ff92cf6377c84b63fc6ff9">
  <xsd:schema xmlns:xsd="http://www.w3.org/2001/XMLSchema" xmlns:xs="http://www.w3.org/2001/XMLSchema" xmlns:p="http://schemas.microsoft.com/office/2006/metadata/properties" xmlns:ns3="11d992cc-89a2-4881-9672-2a95d30a60e3" targetNamespace="http://schemas.microsoft.com/office/2006/metadata/properties" ma:root="true" ma:fieldsID="304d20130ba01f612f56c06213274cff" ns3:_="">
    <xsd:import namespace="11d992cc-89a2-4881-9672-2a95d30a60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2cc-89a2-4881-9672-2a95d30a6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A75A96-3809-4C85-A5CA-00172DDA3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A8B7A-158D-4537-87EE-FA2DE779A9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992cc-89a2-4881-9672-2a95d30a6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246D66-799E-46F7-8719-2168EA7AF76F}">
  <ds:schemaRefs>
    <ds:schemaRef ds:uri="http://schemas.microsoft.com/office/2006/documentManagement/types"/>
    <ds:schemaRef ds:uri="http://schemas.microsoft.com/office/infopath/2007/PartnerControls"/>
    <ds:schemaRef ds:uri="11d992cc-89a2-4881-9672-2a95d30a60e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9340</TotalTime>
  <Words>4225</Words>
  <Application>Microsoft Office PowerPoint</Application>
  <PresentationFormat>Předvádění na obrazovce (4:3)</PresentationFormat>
  <Paragraphs>323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Symbol</vt:lpstr>
      <vt:lpstr>Wingdings</vt:lpstr>
      <vt:lpstr>Motiv Office</vt:lpstr>
      <vt:lpstr>Prezentace aplikace PowerPoint</vt:lpstr>
      <vt:lpstr>Fytosteroly</vt:lpstr>
      <vt:lpstr>Fytosteroly</vt:lpstr>
      <vt:lpstr>Charakteristika fytosterolů</vt:lpstr>
      <vt:lpstr>Fytosteroly</vt:lpstr>
      <vt:lpstr>Fytostanoly</vt:lpstr>
      <vt:lpstr>Cholesterol</vt:lpstr>
      <vt:lpstr>Prezentace aplikace PowerPoint</vt:lpstr>
      <vt:lpstr>Výskyt</vt:lpstr>
      <vt:lpstr>Přirozený výskyt v potravinách</vt:lpstr>
      <vt:lpstr>Zdroje - hladiny</vt:lpstr>
      <vt:lpstr>Fytosteroly jsou přirozenou součástí olejů ze semen celé řady rostlin </vt:lpstr>
      <vt:lpstr>Složení fytosterolové frakce řepkového oleje</vt:lpstr>
      <vt:lpstr>Zdroje - rafinace</vt:lpstr>
      <vt:lpstr>Příjem dietou – různé literární zdroje</vt:lpstr>
      <vt:lpstr>Příjem fytosterolů v ČR (odhad)</vt:lpstr>
      <vt:lpstr>Příjem dietou</vt:lpstr>
      <vt:lpstr>Působení</vt:lpstr>
      <vt:lpstr>PŘÍJEM - zvýšení</vt:lpstr>
      <vt:lpstr>Biologické účinky fytosterolů </vt:lpstr>
      <vt:lpstr>Cholesterol</vt:lpstr>
      <vt:lpstr>Cholesterol – význam pro člověka </vt:lpstr>
      <vt:lpstr>Onemocnění</vt:lpstr>
      <vt:lpstr>Česká republika</vt:lpstr>
      <vt:lpstr>Cholesterol - SZU</vt:lpstr>
      <vt:lpstr>Jak ovlivnit cholesterolémii</vt:lpstr>
      <vt:lpstr>Výskyt cholesterolu</vt:lpstr>
      <vt:lpstr>Potřeba cholesterolu</vt:lpstr>
      <vt:lpstr> Vliv fytosterolů na snížení celkového a LDL - cholesterolu  </vt:lpstr>
      <vt:lpstr>Absorpce a metabolismus fytosterolů</vt:lpstr>
      <vt:lpstr>Mechanismus snižování hladin cholesterolu v krvi </vt:lpstr>
      <vt:lpstr>Mechanismus jakým fytosteroly snižují hladinu cholesterolu v krvi </vt:lpstr>
      <vt:lpstr>Vztah mezi přívodem fytosterolů a snížením LDL cholesterolu </vt:lpstr>
      <vt:lpstr>Výsledky studií</vt:lpstr>
      <vt:lpstr>Vliv fytosterolů na metabolismus bakteriální flóry tlustého střeva</vt:lpstr>
      <vt:lpstr>Objasnění možné protinádorové aktivity fytosterolů</vt:lpstr>
      <vt:lpstr>Cílová skupina populace pro potraviny obohacené fytosteroly</vt:lpstr>
      <vt:lpstr>Funkční potraviny</vt:lpstr>
      <vt:lpstr>Přípravky s fytosteroly a fytostanoly </vt:lpstr>
      <vt:lpstr>Složení přípravku ProActiv UNILEVER</vt:lpstr>
      <vt:lpstr>Povolení přípravku</vt:lpstr>
      <vt:lpstr>Negativní účinky</vt:lpstr>
      <vt:lpstr>Označení výrobků</vt:lpstr>
      <vt:lpstr>Doporučený přívod potravin ProActiv</vt:lpstr>
      <vt:lpstr>Označení potravin – uvedeno na obale</vt:lpstr>
      <vt:lpstr>Ochrana spotřebitele</vt:lpstr>
      <vt:lpstr>DOPORUČENÍ </vt:lpstr>
      <vt:lpstr>DOPORUČENÍ</vt:lpstr>
      <vt:lpstr>Předpisy </vt:lpstr>
      <vt:lpstr>Prezentace aplikace PowerPoint</vt:lpstr>
      <vt:lpstr>Potraviny, přípravky</vt:lpstr>
      <vt:lpstr>Jogurt s fytosteroly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52</cp:revision>
  <cp:lastPrinted>2018-11-28T08:16:50Z</cp:lastPrinted>
  <dcterms:created xsi:type="dcterms:W3CDTF">2014-09-16T12:28:36Z</dcterms:created>
  <dcterms:modified xsi:type="dcterms:W3CDTF">2022-11-13T22:44:59Z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0x0101005518910FDEA5924BAEF9B2F906693486</vt:lpwstr>
  </property>
</Properties>
</file>