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02" r:id="rId2"/>
    <p:sldId id="303" r:id="rId3"/>
    <p:sldId id="305" r:id="rId4"/>
    <p:sldId id="325" r:id="rId5"/>
    <p:sldId id="306" r:id="rId6"/>
    <p:sldId id="307" r:id="rId7"/>
    <p:sldId id="309" r:id="rId8"/>
    <p:sldId id="310" r:id="rId9"/>
    <p:sldId id="311" r:id="rId10"/>
    <p:sldId id="312" r:id="rId11"/>
    <p:sldId id="313" r:id="rId12"/>
    <p:sldId id="304" r:id="rId13"/>
    <p:sldId id="322" r:id="rId14"/>
    <p:sldId id="314" r:id="rId15"/>
    <p:sldId id="315" r:id="rId16"/>
    <p:sldId id="323" r:id="rId17"/>
    <p:sldId id="316" r:id="rId18"/>
    <p:sldId id="317" r:id="rId19"/>
    <p:sldId id="326" r:id="rId20"/>
    <p:sldId id="318" r:id="rId21"/>
  </p:sldIdLst>
  <p:sldSz cx="9144000" cy="5143500" type="screen16x9"/>
  <p:notesSz cx="6797675" cy="9928225"/>
  <p:custDataLst>
    <p:tags r:id="rId2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06">
          <p15:clr>
            <a:srgbClr val="A4A3A4"/>
          </p15:clr>
        </p15:guide>
        <p15:guide id="4" pos="2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4E23"/>
    <a:srgbClr val="E94209"/>
    <a:srgbClr val="FF4209"/>
    <a:srgbClr val="F73609"/>
    <a:srgbClr val="E93C09"/>
    <a:srgbClr val="FF3800"/>
    <a:srgbClr val="F73C09"/>
    <a:srgbClr val="F74409"/>
    <a:srgbClr val="FF2700"/>
    <a:srgbClr val="E1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5033" autoAdjust="0"/>
  </p:normalViewPr>
  <p:slideViewPr>
    <p:cSldViewPr snapToGrid="0" showGuides="1">
      <p:cViewPr varScale="1">
        <p:scale>
          <a:sx n="105" d="100"/>
          <a:sy n="105" d="100"/>
        </p:scale>
        <p:origin x="926" y="62"/>
      </p:cViewPr>
      <p:guideLst>
        <p:guide orient="horz" pos="2160"/>
        <p:guide pos="2880"/>
        <p:guide orient="horz" pos="1606"/>
        <p:guide pos="2888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1.%20&#352;kola\PROJEKT\Screening%20aditiva%20NEG%20POS%20220815%20zpra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44744406949133"/>
          <c:y val="0.18918156304364953"/>
          <c:w val="0.73277340332458429"/>
          <c:h val="0.66892279342680305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9746575303191033"/>
                  <c:y val="-0.1523229652796610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</c:trendlineLbl>
          </c:trendline>
          <c:xVal>
            <c:numRef>
              <c:f>'Azorubin 02'!$F$6:$F$19</c:f>
              <c:numCache>
                <c:formatCode>0.000</c:formatCode>
                <c:ptCount val="14"/>
                <c:pt idx="0">
                  <c:v>3.0000000000000001E-3</c:v>
                </c:pt>
                <c:pt idx="1">
                  <c:v>5.0000000000000001E-3</c:v>
                </c:pt>
                <c:pt idx="2">
                  <c:v>8.0000000000000002E-3</c:v>
                </c:pt>
                <c:pt idx="3">
                  <c:v>0.01</c:v>
                </c:pt>
                <c:pt idx="4">
                  <c:v>0.03</c:v>
                </c:pt>
                <c:pt idx="5">
                  <c:v>0.05</c:v>
                </c:pt>
                <c:pt idx="6">
                  <c:v>0.08</c:v>
                </c:pt>
                <c:pt idx="7">
                  <c:v>0.1</c:v>
                </c:pt>
                <c:pt idx="8">
                  <c:v>0.3</c:v>
                </c:pt>
                <c:pt idx="9">
                  <c:v>0.5</c:v>
                </c:pt>
                <c:pt idx="10">
                  <c:v>0.8</c:v>
                </c:pt>
                <c:pt idx="11">
                  <c:v>1</c:v>
                </c:pt>
                <c:pt idx="12">
                  <c:v>3</c:v>
                </c:pt>
                <c:pt idx="13">
                  <c:v>5</c:v>
                </c:pt>
              </c:numCache>
            </c:numRef>
          </c:xVal>
          <c:yVal>
            <c:numRef>
              <c:f>'Azorubin 02'!$C$6:$C$19</c:f>
              <c:numCache>
                <c:formatCode>0</c:formatCode>
                <c:ptCount val="14"/>
                <c:pt idx="0">
                  <c:v>1951</c:v>
                </c:pt>
                <c:pt idx="1">
                  <c:v>3256</c:v>
                </c:pt>
                <c:pt idx="2">
                  <c:v>5891</c:v>
                </c:pt>
                <c:pt idx="3">
                  <c:v>7235</c:v>
                </c:pt>
                <c:pt idx="4">
                  <c:v>20140</c:v>
                </c:pt>
                <c:pt idx="5">
                  <c:v>34810</c:v>
                </c:pt>
                <c:pt idx="6">
                  <c:v>56340</c:v>
                </c:pt>
                <c:pt idx="7">
                  <c:v>69290</c:v>
                </c:pt>
                <c:pt idx="8">
                  <c:v>157800</c:v>
                </c:pt>
                <c:pt idx="9">
                  <c:v>283300</c:v>
                </c:pt>
                <c:pt idx="10">
                  <c:v>510000</c:v>
                </c:pt>
                <c:pt idx="11">
                  <c:v>656000</c:v>
                </c:pt>
                <c:pt idx="12">
                  <c:v>1539000</c:v>
                </c:pt>
                <c:pt idx="13">
                  <c:v>2538000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7DE-47FC-8800-465050AEA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9196416"/>
        <c:axId val="879197248"/>
      </c:scatterChart>
      <c:valAx>
        <c:axId val="879196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c (</a:t>
                </a:r>
                <a:r>
                  <a:rPr lang="cs-CZ" sz="1000" b="0" i="0" u="none" strike="noStrike" baseline="0">
                    <a:effectLst/>
                    <a:sym typeface="Symbol" panose="05050102010706020507" pitchFamily="18" charset="2"/>
                  </a:rPr>
                  <a:t>g/ml)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9197248"/>
        <c:crosses val="autoZero"/>
        <c:crossBetween val="midCat"/>
      </c:valAx>
      <c:valAx>
        <c:axId val="87919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Plocha</a:t>
                </a:r>
                <a:r>
                  <a:rPr lang="cs-CZ" baseline="0"/>
                  <a:t> píku</a:t>
                </a: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9196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28871ED6-5AE5-400C-ADF4-97976F73B737}" type="datetimeFigureOut">
              <a:rPr lang="cs-CZ" smtClean="0"/>
              <a:pPr/>
              <a:t>30.08.2022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18504CA1-8FCF-445D-BB32-941790BAE5D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89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-1" y="1"/>
            <a:ext cx="9144001" cy="187082"/>
          </a:xfrm>
          <a:prstGeom prst="rect">
            <a:avLst/>
          </a:prstGeom>
          <a:solidFill>
            <a:srgbClr val="F04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 dirty="0">
              <a:solidFill>
                <a:srgbClr val="FF3300"/>
              </a:solidFill>
              <a:latin typeface="Calibri Light" panose="020F0302020204030204" pitchFamily="34" charset="0"/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1" y="4956419"/>
            <a:ext cx="9144001" cy="187082"/>
          </a:xfrm>
          <a:prstGeom prst="rect">
            <a:avLst/>
          </a:prstGeom>
          <a:solidFill>
            <a:srgbClr val="F04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 dirty="0">
              <a:solidFill>
                <a:srgbClr val="FF3300"/>
              </a:solidFill>
              <a:latin typeface="Calibri Light" panose="020F030202020403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8330" y="1647189"/>
            <a:ext cx="7772400" cy="1790700"/>
          </a:xfrm>
        </p:spPr>
        <p:txBody>
          <a:bodyPr anchor="b"/>
          <a:lstStyle>
            <a:lvl1pPr algn="ctr">
              <a:defRPr sz="6000" b="1">
                <a:solidFill>
                  <a:srgbClr val="F04E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85530" y="3506945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pic>
        <p:nvPicPr>
          <p:cNvPr id="3" name="Picture 2" descr="ustav_logoVSCHT_FPBT_323UAPV">
            <a:extLst>
              <a:ext uri="{FF2B5EF4-FFF2-40B4-BE49-F238E27FC236}">
                <a16:creationId xmlns:a16="http://schemas.microsoft.com/office/drawing/2014/main" id="{23E17B6B-37E2-412A-B909-0990329321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193" y="309743"/>
            <a:ext cx="6111875" cy="755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4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6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89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4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1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8270800" cy="675111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108445"/>
            <a:ext cx="8270801" cy="3524278"/>
          </a:xfrm>
        </p:spPr>
        <p:txBody>
          <a:bodyPr/>
          <a:lstStyle>
            <a:lvl1pPr marL="228600" indent="-228600">
              <a:buClr>
                <a:srgbClr val="F04E23"/>
              </a:buClr>
              <a:buSzPct val="120000"/>
              <a:buFont typeface="Wingdings" panose="05000000000000000000" pitchFamily="2" charset="2"/>
              <a:buChar char="§"/>
              <a:defRPr>
                <a:latin typeface="Calibri Light" panose="020F0302020204030204" pitchFamily="34" charset="0"/>
              </a:defRPr>
            </a:lvl1pPr>
            <a:lvl2pPr>
              <a:buClr>
                <a:srgbClr val="F04E23"/>
              </a:buClr>
              <a:buSzPct val="134000"/>
              <a:defRPr>
                <a:latin typeface="Calibri Light" panose="020F0302020204030204" pitchFamily="34" charset="0"/>
              </a:defRPr>
            </a:lvl2pPr>
            <a:lvl3pPr marL="1143000" indent="-228600">
              <a:buClr>
                <a:srgbClr val="F04E23"/>
              </a:buClr>
              <a:buFont typeface="Symbol" panose="05050102010706020507" pitchFamily="18" charset="2"/>
              <a:buChar char=""/>
              <a:defRPr>
                <a:latin typeface="Calibri Light" panose="020F0302020204030204" pitchFamily="34" charset="0"/>
              </a:defRPr>
            </a:lvl3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-1" y="1"/>
            <a:ext cx="9144001" cy="187082"/>
          </a:xfrm>
          <a:prstGeom prst="rect">
            <a:avLst/>
          </a:prstGeom>
          <a:solidFill>
            <a:srgbClr val="F04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 dirty="0">
              <a:solidFill>
                <a:srgbClr val="FF3300"/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323529" y="300038"/>
            <a:ext cx="179387" cy="527652"/>
          </a:xfrm>
          <a:prstGeom prst="rect">
            <a:avLst/>
          </a:prstGeom>
          <a:solidFill>
            <a:srgbClr val="F04E23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4832328"/>
            <a:ext cx="6214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mtClean="0">
                <a:latin typeface="Calibri Light" panose="020F0302020204030204" pitchFamily="34" charset="0"/>
              </a:rPr>
              <a:pPr/>
              <a:t>‹#›</a:t>
            </a:fld>
            <a:endParaRPr lang="cs-CZ" dirty="0">
              <a:latin typeface="Calibri Light" panose="020F0302020204030204" pitchFamily="34" charset="0"/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278420E8-70A0-4C1E-8E51-6E46A4C1CB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19932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4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" y="1"/>
            <a:ext cx="9144001" cy="187082"/>
          </a:xfrm>
          <a:prstGeom prst="rect">
            <a:avLst/>
          </a:prstGeom>
          <a:solidFill>
            <a:srgbClr val="F04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 dirty="0">
              <a:solidFill>
                <a:srgbClr val="FF3300"/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4832328"/>
            <a:ext cx="6214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mtClean="0">
                <a:latin typeface="Calibri Light" panose="020F0302020204030204" pitchFamily="34" charset="0"/>
              </a:rPr>
              <a:pPr/>
              <a:t>‹#›</a:t>
            </a:fld>
            <a:endParaRPr lang="cs-CZ" dirty="0">
              <a:latin typeface="Calibri Light" panose="020F030202020403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0D7462B-09DA-4373-8761-F7B1E2DD44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3862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58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9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4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75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09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63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t>30.08.2022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1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7EC7081D-E8E7-4222-ABB3-0A2A93151179}" type="datetimeFigureOut">
              <a:rPr lang="cs-CZ" smtClean="0"/>
              <a:pPr/>
              <a:t>30.08.2022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B34E2D36-DB87-4D8F-9769-3C42BA4F288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39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73" r:id="rId3"/>
    <p:sldLayoutId id="2147483661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4D286-2CC2-4708-AE3C-A5A60311E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Sledování přídatných látek</a:t>
            </a:r>
            <a:br>
              <a:rPr lang="cs-CZ" sz="4800" dirty="0"/>
            </a:br>
            <a:r>
              <a:rPr lang="cs-CZ" sz="4800" dirty="0"/>
              <a:t>a syntetických barviv</a:t>
            </a:r>
            <a:br>
              <a:rPr lang="cs-CZ" sz="4800" dirty="0"/>
            </a:br>
            <a:r>
              <a:rPr lang="cs-CZ" sz="4800" dirty="0"/>
              <a:t>v potravinách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2EAED1-F1AD-4926-B44D-69AEAE9EF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5530" y="3599543"/>
            <a:ext cx="6858000" cy="1149224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Klára Stehlíková</a:t>
            </a:r>
          </a:p>
          <a:p>
            <a:r>
              <a:rPr lang="cs-CZ" sz="2000" dirty="0"/>
              <a:t>Vedoucí: Schulzová Věra doc. Dr. Ing.</a:t>
            </a:r>
          </a:p>
          <a:p>
            <a:r>
              <a:rPr lang="cs-CZ" sz="2000" dirty="0"/>
              <a:t>Konzultant: </a:t>
            </a:r>
            <a:r>
              <a:rPr lang="cs-CZ" sz="2000" dirty="0" err="1"/>
              <a:t>Kharoshka</a:t>
            </a:r>
            <a:r>
              <a:rPr lang="cs-CZ" sz="2000" dirty="0"/>
              <a:t> </a:t>
            </a:r>
            <a:r>
              <a:rPr lang="cs-CZ" sz="2000" dirty="0" err="1"/>
              <a:t>Aliaksandra</a:t>
            </a:r>
            <a:r>
              <a:rPr lang="cs-CZ" sz="2000" dirty="0"/>
              <a:t> Ing.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143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8CAEF-A828-8B56-A75D-A61BE8404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8270800" cy="924554"/>
          </a:xfrm>
        </p:spPr>
        <p:txBody>
          <a:bodyPr>
            <a:normAutofit fontScale="90000"/>
          </a:bodyPr>
          <a:lstStyle/>
          <a:p>
            <a:r>
              <a:rPr lang="cs-CZ" dirty="0"/>
              <a:t>Příprava vzorků – cukrovinky</a:t>
            </a:r>
            <a:br>
              <a:rPr lang="cs-CZ" dirty="0"/>
            </a:br>
            <a:r>
              <a:rPr lang="cs-CZ" sz="2700" dirty="0"/>
              <a:t>(žvýkačky)</a:t>
            </a:r>
            <a:endParaRPr lang="cs-CZ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1E52CB6-71BA-7216-708B-94FF1E51F514}"/>
              </a:ext>
            </a:extLst>
          </p:cNvPr>
          <p:cNvSpPr txBox="1">
            <a:spLocks/>
          </p:cNvSpPr>
          <p:nvPr/>
        </p:nvSpPr>
        <p:spPr>
          <a:xfrm>
            <a:off x="4975679" y="1814285"/>
            <a:ext cx="3754664" cy="297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04E23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4E23"/>
              </a:buClr>
              <a:buSzPct val="134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4E23"/>
              </a:buClr>
              <a:buFont typeface="Symbol" panose="05050102010706020507" pitchFamily="18" charset="2"/>
              <a:buChar char="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cs-CZ" sz="2000" dirty="0"/>
              <a:t>převedení do 50 ml </a:t>
            </a:r>
            <a:r>
              <a:rPr lang="cs-CZ" sz="2000" dirty="0" err="1"/>
              <a:t>odm</a:t>
            </a:r>
            <a:r>
              <a:rPr lang="cs-CZ" sz="2000" dirty="0"/>
              <a:t>. baňky</a:t>
            </a:r>
          </a:p>
          <a:p>
            <a:pPr marL="0" indent="0" algn="ctr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cs-CZ" sz="2000" dirty="0"/>
              <a:t>filtrace přes mikrofiltr</a:t>
            </a:r>
          </a:p>
          <a:p>
            <a:pPr marL="0" indent="0" algn="ctr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cs-CZ" sz="2000" dirty="0"/>
              <a:t>do </a:t>
            </a:r>
            <a:r>
              <a:rPr lang="cs-CZ" sz="2000" dirty="0" err="1"/>
              <a:t>vialky</a:t>
            </a: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sz="2200" dirty="0"/>
              <a:t>	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CA09470A-EBE7-9250-6855-13845CD4FD37}"/>
              </a:ext>
            </a:extLst>
          </p:cNvPr>
          <p:cNvSpPr/>
          <p:nvPr/>
        </p:nvSpPr>
        <p:spPr>
          <a:xfrm>
            <a:off x="6787086" y="2478319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CA7F053A-40A3-60D4-5859-22A7E7260AFC}"/>
              </a:ext>
            </a:extLst>
          </p:cNvPr>
          <p:cNvSpPr/>
          <p:nvPr/>
        </p:nvSpPr>
        <p:spPr>
          <a:xfrm>
            <a:off x="6787086" y="3214917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9F547BD3-33AE-F275-FE85-BF0B4ADF5762}"/>
              </a:ext>
            </a:extLst>
          </p:cNvPr>
          <p:cNvSpPr txBox="1">
            <a:spLocks/>
          </p:cNvSpPr>
          <p:nvPr/>
        </p:nvSpPr>
        <p:spPr>
          <a:xfrm>
            <a:off x="628651" y="1260845"/>
            <a:ext cx="3754664" cy="3724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04E23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4E23"/>
              </a:buClr>
              <a:buSzPct val="134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4E23"/>
              </a:buClr>
              <a:buFont typeface="Symbol" panose="05050102010706020507" pitchFamily="18" charset="2"/>
              <a:buChar char="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sz="2000" dirty="0"/>
              <a:t>zvážení 3 žvýkaček stejné barvy</a:t>
            </a:r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sz="2000" dirty="0"/>
              <a:t>nakrájení + 10 ml methanolu</a:t>
            </a:r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sz="2000" dirty="0"/>
              <a:t>třepačka</a:t>
            </a:r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sz="2000" dirty="0"/>
              <a:t>centrifugace</a:t>
            </a:r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sz="2000" dirty="0"/>
              <a:t>odebrání do kyvety</a:t>
            </a:r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sz="2000" dirty="0"/>
              <a:t>zopakování do odbarvení</a:t>
            </a:r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94A36B6C-1EA8-4F9C-8B44-43D25ABB8068}"/>
              </a:ext>
            </a:extLst>
          </p:cNvPr>
          <p:cNvSpPr/>
          <p:nvPr/>
        </p:nvSpPr>
        <p:spPr>
          <a:xfrm>
            <a:off x="2422664" y="1640115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DCF48D64-EA88-8FD2-F18D-78DCDF6A7887}"/>
              </a:ext>
            </a:extLst>
          </p:cNvPr>
          <p:cNvSpPr/>
          <p:nvPr/>
        </p:nvSpPr>
        <p:spPr>
          <a:xfrm>
            <a:off x="2420832" y="2278823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53E35510-27B6-C68B-A654-1AFB0BFE187E}"/>
              </a:ext>
            </a:extLst>
          </p:cNvPr>
          <p:cNvSpPr/>
          <p:nvPr/>
        </p:nvSpPr>
        <p:spPr>
          <a:xfrm>
            <a:off x="2420832" y="2864677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517BD94A-C5B8-673E-8836-E9145C6AD865}"/>
              </a:ext>
            </a:extLst>
          </p:cNvPr>
          <p:cNvSpPr/>
          <p:nvPr/>
        </p:nvSpPr>
        <p:spPr>
          <a:xfrm>
            <a:off x="2420832" y="3505202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B2228008-E469-DF35-221B-DE50363372BF}"/>
              </a:ext>
            </a:extLst>
          </p:cNvPr>
          <p:cNvSpPr/>
          <p:nvPr/>
        </p:nvSpPr>
        <p:spPr>
          <a:xfrm>
            <a:off x="2422664" y="4100287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466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E41DD-18CD-DA55-A5E0-CACF07139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Kalibrační řada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08B481-39B5-1DB4-F2D3-3ED7072A3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 pracovních zásobních roztoků standardů (30 barviv)</a:t>
            </a:r>
          </a:p>
          <a:p>
            <a:r>
              <a:rPr lang="cs-CZ" sz="2400" dirty="0"/>
              <a:t>10 bodů, rozsah 0,001 – 5 </a:t>
            </a:r>
            <a:r>
              <a:rPr lang="cs-CZ" sz="2400" dirty="0">
                <a:effectLst/>
                <a:sym typeface="Symbol" panose="05050102010706020507" pitchFamily="18" charset="2"/>
              </a:rPr>
              <a:t>g/ml</a:t>
            </a:r>
            <a:endParaRPr lang="cs-CZ" sz="2400" dirty="0"/>
          </a:p>
          <a:p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1D233148-46EB-A644-7546-B8456D1202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05121"/>
              </p:ext>
            </p:extLst>
          </p:nvPr>
        </p:nvGraphicFramePr>
        <p:xfrm>
          <a:off x="2392062" y="1571275"/>
          <a:ext cx="4359875" cy="2901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48C5A5C5-41D9-B376-529B-C90568151DCC}"/>
              </a:ext>
            </a:extLst>
          </p:cNvPr>
          <p:cNvSpPr txBox="1"/>
          <p:nvPr/>
        </p:nvSpPr>
        <p:spPr>
          <a:xfrm>
            <a:off x="2555871" y="4512413"/>
            <a:ext cx="441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 Light" panose="020F0302020204030204" pitchFamily="34" charset="0"/>
              </a:rPr>
              <a:t>Graf 1: Kalibrační křivka - </a:t>
            </a:r>
            <a:r>
              <a:rPr lang="cs-CZ" dirty="0" err="1">
                <a:latin typeface="Calibri Light" panose="020F0302020204030204" pitchFamily="34" charset="0"/>
              </a:rPr>
              <a:t>azorubin</a:t>
            </a:r>
            <a:endParaRPr lang="cs-CZ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11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F33BBC-62BD-1442-B170-3620318FC52D}"/>
              </a:ext>
            </a:extLst>
          </p:cNvPr>
          <p:cNvSpPr txBox="1">
            <a:spLocks/>
          </p:cNvSpPr>
          <p:nvPr/>
        </p:nvSpPr>
        <p:spPr>
          <a:xfrm>
            <a:off x="442686" y="194892"/>
            <a:ext cx="8258628" cy="5873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>
                <a:latin typeface="Calibri Light" panose="020F0302020204030204" pitchFamily="34" charset="0"/>
                <a:ea typeface="+mn-ea"/>
                <a:cs typeface="+mn-cs"/>
              </a:rPr>
              <a:t>Tabulka 2: Podmínky U-HPLC separace</a:t>
            </a:r>
          </a:p>
        </p:txBody>
      </p:sp>
      <p:graphicFrame>
        <p:nvGraphicFramePr>
          <p:cNvPr id="3" name="Zástupný obsah 3">
            <a:extLst>
              <a:ext uri="{FF2B5EF4-FFF2-40B4-BE49-F238E27FC236}">
                <a16:creationId xmlns:a16="http://schemas.microsoft.com/office/drawing/2014/main" id="{4E5AAF12-7971-0893-5166-E8CD790AB0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874955"/>
              </p:ext>
            </p:extLst>
          </p:nvPr>
        </p:nvGraphicFramePr>
        <p:xfrm>
          <a:off x="442686" y="572258"/>
          <a:ext cx="8258628" cy="250606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507697">
                  <a:extLst>
                    <a:ext uri="{9D8B030D-6E8A-4147-A177-3AD203B41FA5}">
                      <a16:colId xmlns:a16="http://schemas.microsoft.com/office/drawing/2014/main" val="2623583777"/>
                    </a:ext>
                  </a:extLst>
                </a:gridCol>
                <a:gridCol w="4750931">
                  <a:extLst>
                    <a:ext uri="{9D8B030D-6E8A-4147-A177-3AD203B41FA5}">
                      <a16:colId xmlns:a16="http://schemas.microsoft.com/office/drawing/2014/main" val="1994236076"/>
                    </a:ext>
                  </a:extLst>
                </a:gridCol>
              </a:tblGrid>
              <a:tr h="34214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U-HPLC instrument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Acquity UPLC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0341532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kolona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Luna Omega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Polar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C18 (100 cm x 2,1 mm; 1,6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m)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0055547"/>
                  </a:ext>
                </a:extLst>
              </a:tr>
              <a:tr h="56043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mobilní fáze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A: 5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mM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vodný roztok octanu amonného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B: methanol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9121604"/>
                  </a:ext>
                </a:extLst>
              </a:tr>
              <a:tr h="32575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objem nastřikovaného vzorku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8487985"/>
                  </a:ext>
                </a:extLst>
              </a:tr>
              <a:tr h="24781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teplota kolony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8250030"/>
                  </a:ext>
                </a:extLst>
              </a:tr>
              <a:tr h="24781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Strong Needle Wash (SNW)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methanol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7248379"/>
                  </a:ext>
                </a:extLst>
              </a:tr>
              <a:tr h="24781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Weak Needle Wash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5% methanol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0746667"/>
                  </a:ext>
                </a:extLst>
              </a:tr>
              <a:tr h="24781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Seal wash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10% isopropanol ve vodě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60" marR="288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2894652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66BF273-C582-D48F-0C59-A0EDE18E8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829468"/>
              </p:ext>
            </p:extLst>
          </p:nvPr>
        </p:nvGraphicFramePr>
        <p:xfrm>
          <a:off x="1309530" y="3525925"/>
          <a:ext cx="2910440" cy="146304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676888">
                  <a:extLst>
                    <a:ext uri="{9D8B030D-6E8A-4147-A177-3AD203B41FA5}">
                      <a16:colId xmlns:a16="http://schemas.microsoft.com/office/drawing/2014/main" val="107883932"/>
                    </a:ext>
                  </a:extLst>
                </a:gridCol>
                <a:gridCol w="984840">
                  <a:extLst>
                    <a:ext uri="{9D8B030D-6E8A-4147-A177-3AD203B41FA5}">
                      <a16:colId xmlns:a16="http://schemas.microsoft.com/office/drawing/2014/main" val="3671691247"/>
                    </a:ext>
                  </a:extLst>
                </a:gridCol>
                <a:gridCol w="624356">
                  <a:extLst>
                    <a:ext uri="{9D8B030D-6E8A-4147-A177-3AD203B41FA5}">
                      <a16:colId xmlns:a16="http://schemas.microsoft.com/office/drawing/2014/main" val="637090737"/>
                    </a:ext>
                  </a:extLst>
                </a:gridCol>
                <a:gridCol w="624356">
                  <a:extLst>
                    <a:ext uri="{9D8B030D-6E8A-4147-A177-3AD203B41FA5}">
                      <a16:colId xmlns:a16="http://schemas.microsoft.com/office/drawing/2014/main" val="2061893537"/>
                    </a:ext>
                  </a:extLst>
                </a:gridCol>
              </a:tblGrid>
              <a:tr h="45104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Čas (min)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Průtok (ml/min)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%B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352763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8476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0,4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371314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431229"/>
                  </a:ext>
                </a:extLst>
              </a:tr>
              <a:tr h="22552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134404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22FF4B5-CC23-3189-1E20-BF41071F56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99018"/>
              </p:ext>
            </p:extLst>
          </p:nvPr>
        </p:nvGraphicFramePr>
        <p:xfrm>
          <a:off x="4936333" y="3404005"/>
          <a:ext cx="3047997" cy="17068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708392">
                  <a:extLst>
                    <a:ext uri="{9D8B030D-6E8A-4147-A177-3AD203B41FA5}">
                      <a16:colId xmlns:a16="http://schemas.microsoft.com/office/drawing/2014/main" val="2013832343"/>
                    </a:ext>
                  </a:extLst>
                </a:gridCol>
                <a:gridCol w="1031529">
                  <a:extLst>
                    <a:ext uri="{9D8B030D-6E8A-4147-A177-3AD203B41FA5}">
                      <a16:colId xmlns:a16="http://schemas.microsoft.com/office/drawing/2014/main" val="529530400"/>
                    </a:ext>
                  </a:extLst>
                </a:gridCol>
                <a:gridCol w="654038">
                  <a:extLst>
                    <a:ext uri="{9D8B030D-6E8A-4147-A177-3AD203B41FA5}">
                      <a16:colId xmlns:a16="http://schemas.microsoft.com/office/drawing/2014/main" val="1334733641"/>
                    </a:ext>
                  </a:extLst>
                </a:gridCol>
                <a:gridCol w="654038">
                  <a:extLst>
                    <a:ext uri="{9D8B030D-6E8A-4147-A177-3AD203B41FA5}">
                      <a16:colId xmlns:a16="http://schemas.microsoft.com/office/drawing/2014/main" val="2809861531"/>
                    </a:ext>
                  </a:extLst>
                </a:gridCol>
              </a:tblGrid>
              <a:tr h="4388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Čas (min)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Průtok (ml/min)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%B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86051"/>
                  </a:ext>
                </a:extLst>
              </a:tr>
              <a:tr h="21943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X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419172"/>
                  </a:ext>
                </a:extLst>
              </a:tr>
              <a:tr h="21943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544270"/>
                  </a:ext>
                </a:extLst>
              </a:tr>
              <a:tr h="21943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717729"/>
                  </a:ext>
                </a:extLst>
              </a:tr>
              <a:tr h="21943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992631"/>
                  </a:ext>
                </a:extLst>
              </a:tr>
              <a:tr h="21943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98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317331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9BBC4074-3986-1148-494D-D8B79BE6F3BC}"/>
              </a:ext>
            </a:extLst>
          </p:cNvPr>
          <p:cNvSpPr txBox="1"/>
          <p:nvPr/>
        </p:nvSpPr>
        <p:spPr>
          <a:xfrm>
            <a:off x="442686" y="3131306"/>
            <a:ext cx="7033097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cs-CZ" dirty="0">
                <a:latin typeface="Calibri Light" panose="020F0302020204030204" pitchFamily="34" charset="0"/>
              </a:rPr>
              <a:t>Tabulka 3: Gradient mobilní fáze a) ESI + b) ESI -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91FFC78-9A2D-2755-FD58-8D78783A86F2}"/>
              </a:ext>
            </a:extLst>
          </p:cNvPr>
          <p:cNvSpPr txBox="1"/>
          <p:nvPr/>
        </p:nvSpPr>
        <p:spPr>
          <a:xfrm>
            <a:off x="858671" y="3525926"/>
            <a:ext cx="369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7DE07B4-B34E-BEB3-9256-8176265E81AB}"/>
              </a:ext>
            </a:extLst>
          </p:cNvPr>
          <p:cNvSpPr txBox="1"/>
          <p:nvPr/>
        </p:nvSpPr>
        <p:spPr>
          <a:xfrm>
            <a:off x="4443465" y="3538658"/>
            <a:ext cx="49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3008379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AAF47-EC08-085C-206F-7D59D5746515}"/>
              </a:ext>
            </a:extLst>
          </p:cNvPr>
          <p:cNvSpPr txBox="1">
            <a:spLocks/>
          </p:cNvSpPr>
          <p:nvPr/>
        </p:nvSpPr>
        <p:spPr>
          <a:xfrm>
            <a:off x="658585" y="709383"/>
            <a:ext cx="7609114" cy="9481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>
                <a:latin typeface="Calibri Light" panose="020F0302020204030204" pitchFamily="34" charset="0"/>
                <a:ea typeface="+mn-ea"/>
                <a:cs typeface="+mn-cs"/>
              </a:rPr>
              <a:t>Tabulka 4: Podmínky hmotnostní spektrometrie</a:t>
            </a:r>
          </a:p>
        </p:txBody>
      </p:sp>
      <p:graphicFrame>
        <p:nvGraphicFramePr>
          <p:cNvPr id="3" name="Zástupný obsah 3">
            <a:extLst>
              <a:ext uri="{FF2B5EF4-FFF2-40B4-BE49-F238E27FC236}">
                <a16:creationId xmlns:a16="http://schemas.microsoft.com/office/drawing/2014/main" id="{C55EE75A-ACEF-1727-E9F9-6C635E8B1F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588867"/>
              </p:ext>
            </p:extLst>
          </p:nvPr>
        </p:nvGraphicFramePr>
        <p:xfrm>
          <a:off x="658585" y="1088571"/>
          <a:ext cx="7826829" cy="3345546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432483">
                  <a:extLst>
                    <a:ext uri="{9D8B030D-6E8A-4147-A177-3AD203B41FA5}">
                      <a16:colId xmlns:a16="http://schemas.microsoft.com/office/drawing/2014/main" val="2652577425"/>
                    </a:ext>
                  </a:extLst>
                </a:gridCol>
                <a:gridCol w="2697173">
                  <a:extLst>
                    <a:ext uri="{9D8B030D-6E8A-4147-A177-3AD203B41FA5}">
                      <a16:colId xmlns:a16="http://schemas.microsoft.com/office/drawing/2014/main" val="2924034864"/>
                    </a:ext>
                  </a:extLst>
                </a:gridCol>
                <a:gridCol w="2697173">
                  <a:extLst>
                    <a:ext uri="{9D8B030D-6E8A-4147-A177-3AD203B41FA5}">
                      <a16:colId xmlns:a16="http://schemas.microsoft.com/office/drawing/2014/main" val="385965188"/>
                    </a:ext>
                  </a:extLst>
                </a:gridCol>
              </a:tblGrid>
              <a:tr h="29772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MS/MS instrument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QTRAP 5500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65432854"/>
                  </a:ext>
                </a:extLst>
              </a:tr>
              <a:tr h="32675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Typ analyzátoru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tandemový kvadrupól s lineární iontovou pastí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63641693"/>
                  </a:ext>
                </a:extLst>
              </a:tr>
              <a:tr h="32675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Iontový zdroj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Turbo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Spray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IonDrive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81667713"/>
                  </a:ext>
                </a:extLst>
              </a:tr>
              <a:tr h="32675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Ionizace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ESI +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ESI -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441760"/>
                  </a:ext>
                </a:extLst>
              </a:tr>
              <a:tr h="34778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Curtain gas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N2, průtok: 40 psi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10934254"/>
                  </a:ext>
                </a:extLst>
              </a:tr>
              <a:tr h="32675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Collision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05117696"/>
                  </a:ext>
                </a:extLst>
              </a:tr>
              <a:tr h="32675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Ion spray voltage (IS)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5500 V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- 4500 V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136936"/>
                  </a:ext>
                </a:extLst>
              </a:tr>
              <a:tr h="32675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Teplota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300 °C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 °C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002389"/>
                  </a:ext>
                </a:extLst>
              </a:tr>
              <a:tr h="29125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Ion source gas (GS1)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N2, průtok: 55 psi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43825985"/>
                  </a:ext>
                </a:extLst>
              </a:tr>
              <a:tr h="44826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Ion source 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gas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(GS2)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N2, průtok: 55 psi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69674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189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C5DFB-7296-C38C-7BBF-3CAD8F7A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Výsledky - koření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84B18-5AF1-F3D2-F4DF-005D901C4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Stockwell</a:t>
            </a:r>
            <a:r>
              <a:rPr lang="cs-CZ" sz="2400" dirty="0"/>
              <a:t> čili, </a:t>
            </a:r>
            <a:r>
              <a:rPr lang="cs-CZ" sz="2400" dirty="0" err="1"/>
              <a:t>Stockwell</a:t>
            </a:r>
            <a:r>
              <a:rPr lang="cs-CZ" sz="2400" dirty="0"/>
              <a:t> paprika, J.C. Horn paprika</a:t>
            </a:r>
          </a:p>
          <a:p>
            <a:r>
              <a:rPr lang="cs-CZ" sz="2400" dirty="0"/>
              <a:t>žádná barviva nedeklarována</a:t>
            </a:r>
          </a:p>
          <a:p>
            <a:r>
              <a:rPr lang="cs-CZ" sz="2400" dirty="0"/>
              <a:t>žádná barviva nedetekována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109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CE625-5B1C-0198-1CA9-717E4F80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Výsledky - nápoje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BB1DEF7-A3C8-2A12-0BDF-4721911B8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965811"/>
              </p:ext>
            </p:extLst>
          </p:nvPr>
        </p:nvGraphicFramePr>
        <p:xfrm>
          <a:off x="375476" y="1596570"/>
          <a:ext cx="8393046" cy="2670457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972052">
                  <a:extLst>
                    <a:ext uri="{9D8B030D-6E8A-4147-A177-3AD203B41FA5}">
                      <a16:colId xmlns:a16="http://schemas.microsoft.com/office/drawing/2014/main" val="3423096715"/>
                    </a:ext>
                  </a:extLst>
                </a:gridCol>
                <a:gridCol w="597405">
                  <a:extLst>
                    <a:ext uri="{9D8B030D-6E8A-4147-A177-3AD203B41FA5}">
                      <a16:colId xmlns:a16="http://schemas.microsoft.com/office/drawing/2014/main" val="733761415"/>
                    </a:ext>
                  </a:extLst>
                </a:gridCol>
                <a:gridCol w="682359">
                  <a:extLst>
                    <a:ext uri="{9D8B030D-6E8A-4147-A177-3AD203B41FA5}">
                      <a16:colId xmlns:a16="http://schemas.microsoft.com/office/drawing/2014/main" val="3836740719"/>
                    </a:ext>
                  </a:extLst>
                </a:gridCol>
                <a:gridCol w="545887">
                  <a:extLst>
                    <a:ext uri="{9D8B030D-6E8A-4147-A177-3AD203B41FA5}">
                      <a16:colId xmlns:a16="http://schemas.microsoft.com/office/drawing/2014/main" val="865771842"/>
                    </a:ext>
                  </a:extLst>
                </a:gridCol>
                <a:gridCol w="682359">
                  <a:extLst>
                    <a:ext uri="{9D8B030D-6E8A-4147-A177-3AD203B41FA5}">
                      <a16:colId xmlns:a16="http://schemas.microsoft.com/office/drawing/2014/main" val="1238181710"/>
                    </a:ext>
                  </a:extLst>
                </a:gridCol>
                <a:gridCol w="545887">
                  <a:extLst>
                    <a:ext uri="{9D8B030D-6E8A-4147-A177-3AD203B41FA5}">
                      <a16:colId xmlns:a16="http://schemas.microsoft.com/office/drawing/2014/main" val="2959815991"/>
                    </a:ext>
                  </a:extLst>
                </a:gridCol>
                <a:gridCol w="682359">
                  <a:extLst>
                    <a:ext uri="{9D8B030D-6E8A-4147-A177-3AD203B41FA5}">
                      <a16:colId xmlns:a16="http://schemas.microsoft.com/office/drawing/2014/main" val="1535839606"/>
                    </a:ext>
                  </a:extLst>
                </a:gridCol>
                <a:gridCol w="545887">
                  <a:extLst>
                    <a:ext uri="{9D8B030D-6E8A-4147-A177-3AD203B41FA5}">
                      <a16:colId xmlns:a16="http://schemas.microsoft.com/office/drawing/2014/main" val="3201053323"/>
                    </a:ext>
                  </a:extLst>
                </a:gridCol>
                <a:gridCol w="682359">
                  <a:extLst>
                    <a:ext uri="{9D8B030D-6E8A-4147-A177-3AD203B41FA5}">
                      <a16:colId xmlns:a16="http://schemas.microsoft.com/office/drawing/2014/main" val="34825488"/>
                    </a:ext>
                  </a:extLst>
                </a:gridCol>
                <a:gridCol w="545887">
                  <a:extLst>
                    <a:ext uri="{9D8B030D-6E8A-4147-A177-3AD203B41FA5}">
                      <a16:colId xmlns:a16="http://schemas.microsoft.com/office/drawing/2014/main" val="2201889144"/>
                    </a:ext>
                  </a:extLst>
                </a:gridCol>
                <a:gridCol w="682359">
                  <a:extLst>
                    <a:ext uri="{9D8B030D-6E8A-4147-A177-3AD203B41FA5}">
                      <a16:colId xmlns:a16="http://schemas.microsoft.com/office/drawing/2014/main" val="962820024"/>
                    </a:ext>
                  </a:extLst>
                </a:gridCol>
                <a:gridCol w="545887">
                  <a:extLst>
                    <a:ext uri="{9D8B030D-6E8A-4147-A177-3AD203B41FA5}">
                      <a16:colId xmlns:a16="http://schemas.microsoft.com/office/drawing/2014/main" val="127590628"/>
                    </a:ext>
                  </a:extLst>
                </a:gridCol>
                <a:gridCol w="682359">
                  <a:extLst>
                    <a:ext uri="{9D8B030D-6E8A-4147-A177-3AD203B41FA5}">
                      <a16:colId xmlns:a16="http://schemas.microsoft.com/office/drawing/2014/main" val="943759938"/>
                    </a:ext>
                  </a:extLst>
                </a:gridCol>
              </a:tblGrid>
              <a:tr h="37011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Allura</a:t>
                      </a:r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(E129)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Tartrazin</a:t>
                      </a:r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(E102)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Žluť SY (E110)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935281"/>
                  </a:ext>
                </a:extLst>
              </a:tr>
              <a:tr h="10176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vzorek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dekl.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 (</a:t>
                      </a:r>
                      <a:r>
                        <a:rPr lang="el-GR" sz="1600" u="none" strike="noStrike" dirty="0">
                          <a:effectLst/>
                          <a:latin typeface="+mj-lt"/>
                        </a:rPr>
                        <a:t>μ</a:t>
                      </a:r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g/g)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RSD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hotový nápoj (mg/l)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dekl.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c (</a:t>
                      </a:r>
                      <a:r>
                        <a:rPr lang="el-GR" sz="1600" u="none" strike="noStrike">
                          <a:effectLst/>
                          <a:latin typeface="+mj-lt"/>
                        </a:rPr>
                        <a:t>μ</a:t>
                      </a:r>
                      <a:r>
                        <a:rPr lang="cs-CZ" sz="1600" u="none" strike="noStrike">
                          <a:effectLst/>
                          <a:latin typeface="+mj-lt"/>
                        </a:rPr>
                        <a:t>g/g)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RSD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hotový nápoj (mg/l)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dekl.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c (</a:t>
                      </a:r>
                      <a:r>
                        <a:rPr lang="el-GR" sz="1600" u="none" strike="noStrike">
                          <a:effectLst/>
                          <a:latin typeface="+mj-lt"/>
                        </a:rPr>
                        <a:t>μ</a:t>
                      </a:r>
                      <a:r>
                        <a:rPr lang="cs-CZ" sz="1600" u="none" strike="noStrike">
                          <a:effectLst/>
                          <a:latin typeface="+mj-lt"/>
                        </a:rPr>
                        <a:t>g/g)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RSD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hotový nápoj (mg/l)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020878"/>
                  </a:ext>
                </a:extLst>
              </a:tr>
              <a:tr h="5144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  <a:latin typeface="+mj-lt"/>
                        </a:rPr>
                        <a:t>Kool</a:t>
                      </a:r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 Aid ananas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7,34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76,09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0,02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469776"/>
                  </a:ext>
                </a:extLst>
              </a:tr>
              <a:tr h="76817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err="1">
                          <a:effectLst/>
                          <a:latin typeface="+mj-lt"/>
                        </a:rPr>
                        <a:t>Kool</a:t>
                      </a:r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 Aid pomeranč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219,33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13,23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0,49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&lt;LOQ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58479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549918C1-9D2C-7736-C0A4-1DF7C6FB495F}"/>
              </a:ext>
            </a:extLst>
          </p:cNvPr>
          <p:cNvSpPr txBox="1"/>
          <p:nvPr/>
        </p:nvSpPr>
        <p:spPr>
          <a:xfrm>
            <a:off x="409870" y="1016671"/>
            <a:ext cx="416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 Light" panose="020F0302020204030204" pitchFamily="34" charset="0"/>
              </a:rPr>
              <a:t>Tabulka 5: Detekovaná barviva v nápojích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C4378E0-A89D-D7B6-989E-35B23F182975}"/>
              </a:ext>
            </a:extLst>
          </p:cNvPr>
          <p:cNvSpPr txBox="1"/>
          <p:nvPr/>
        </p:nvSpPr>
        <p:spPr>
          <a:xfrm>
            <a:off x="375476" y="4383468"/>
            <a:ext cx="711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 Light" panose="020F0302020204030204" pitchFamily="34" charset="0"/>
              </a:rPr>
              <a:t>Pro povolená barviva v nápojích platí kombinovaný limit 100 mg/l.</a:t>
            </a:r>
          </a:p>
        </p:txBody>
      </p:sp>
    </p:spTree>
    <p:extLst>
      <p:ext uri="{BB962C8B-B14F-4D97-AF65-F5344CB8AC3E}">
        <p14:creationId xmlns:p14="http://schemas.microsoft.com/office/powerpoint/2010/main" val="3385977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3FF69-9FB2-D50E-7B04-D3E034566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Výsledky - cukrovinky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4FD0646-9124-08A0-E7C1-23AB0F430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294396"/>
              </p:ext>
            </p:extLst>
          </p:nvPr>
        </p:nvGraphicFramePr>
        <p:xfrm>
          <a:off x="263789" y="1334621"/>
          <a:ext cx="8616421" cy="3114006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976132">
                  <a:extLst>
                    <a:ext uri="{9D8B030D-6E8A-4147-A177-3AD203B41FA5}">
                      <a16:colId xmlns:a16="http://schemas.microsoft.com/office/drawing/2014/main" val="1560247037"/>
                    </a:ext>
                  </a:extLst>
                </a:gridCol>
                <a:gridCol w="621975">
                  <a:extLst>
                    <a:ext uri="{9D8B030D-6E8A-4147-A177-3AD203B41FA5}">
                      <a16:colId xmlns:a16="http://schemas.microsoft.com/office/drawing/2014/main" val="284169145"/>
                    </a:ext>
                  </a:extLst>
                </a:gridCol>
                <a:gridCol w="626908">
                  <a:extLst>
                    <a:ext uri="{9D8B030D-6E8A-4147-A177-3AD203B41FA5}">
                      <a16:colId xmlns:a16="http://schemas.microsoft.com/office/drawing/2014/main" val="1644848583"/>
                    </a:ext>
                  </a:extLst>
                </a:gridCol>
                <a:gridCol w="501526">
                  <a:extLst>
                    <a:ext uri="{9D8B030D-6E8A-4147-A177-3AD203B41FA5}">
                      <a16:colId xmlns:a16="http://schemas.microsoft.com/office/drawing/2014/main" val="2693438154"/>
                    </a:ext>
                  </a:extLst>
                </a:gridCol>
                <a:gridCol w="501526">
                  <a:extLst>
                    <a:ext uri="{9D8B030D-6E8A-4147-A177-3AD203B41FA5}">
                      <a16:colId xmlns:a16="http://schemas.microsoft.com/office/drawing/2014/main" val="2430777693"/>
                    </a:ext>
                  </a:extLst>
                </a:gridCol>
                <a:gridCol w="626908">
                  <a:extLst>
                    <a:ext uri="{9D8B030D-6E8A-4147-A177-3AD203B41FA5}">
                      <a16:colId xmlns:a16="http://schemas.microsoft.com/office/drawing/2014/main" val="2469947953"/>
                    </a:ext>
                  </a:extLst>
                </a:gridCol>
                <a:gridCol w="501526">
                  <a:extLst>
                    <a:ext uri="{9D8B030D-6E8A-4147-A177-3AD203B41FA5}">
                      <a16:colId xmlns:a16="http://schemas.microsoft.com/office/drawing/2014/main" val="1663807141"/>
                    </a:ext>
                  </a:extLst>
                </a:gridCol>
                <a:gridCol w="501526">
                  <a:extLst>
                    <a:ext uri="{9D8B030D-6E8A-4147-A177-3AD203B41FA5}">
                      <a16:colId xmlns:a16="http://schemas.microsoft.com/office/drawing/2014/main" val="4281974870"/>
                    </a:ext>
                  </a:extLst>
                </a:gridCol>
                <a:gridCol w="626908">
                  <a:extLst>
                    <a:ext uri="{9D8B030D-6E8A-4147-A177-3AD203B41FA5}">
                      <a16:colId xmlns:a16="http://schemas.microsoft.com/office/drawing/2014/main" val="3065973680"/>
                    </a:ext>
                  </a:extLst>
                </a:gridCol>
                <a:gridCol w="501526">
                  <a:extLst>
                    <a:ext uri="{9D8B030D-6E8A-4147-A177-3AD203B41FA5}">
                      <a16:colId xmlns:a16="http://schemas.microsoft.com/office/drawing/2014/main" val="1934451026"/>
                    </a:ext>
                  </a:extLst>
                </a:gridCol>
                <a:gridCol w="501526">
                  <a:extLst>
                    <a:ext uri="{9D8B030D-6E8A-4147-A177-3AD203B41FA5}">
                      <a16:colId xmlns:a16="http://schemas.microsoft.com/office/drawing/2014/main" val="3456284616"/>
                    </a:ext>
                  </a:extLst>
                </a:gridCol>
                <a:gridCol w="626908">
                  <a:extLst>
                    <a:ext uri="{9D8B030D-6E8A-4147-A177-3AD203B41FA5}">
                      <a16:colId xmlns:a16="http://schemas.microsoft.com/office/drawing/2014/main" val="2800286999"/>
                    </a:ext>
                  </a:extLst>
                </a:gridCol>
                <a:gridCol w="501526">
                  <a:extLst>
                    <a:ext uri="{9D8B030D-6E8A-4147-A177-3AD203B41FA5}">
                      <a16:colId xmlns:a16="http://schemas.microsoft.com/office/drawing/2014/main" val="3778830271"/>
                    </a:ext>
                  </a:extLst>
                </a:gridCol>
              </a:tblGrid>
              <a:tr h="292481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Brilantní modř (E133)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Allura</a:t>
                      </a:r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(E129)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Tartrazin</a:t>
                      </a:r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(E102)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Žluť SY (E110)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18996"/>
                  </a:ext>
                </a:extLst>
              </a:tr>
              <a:tr h="52096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vzorek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dekl.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c (</a:t>
                      </a:r>
                      <a:r>
                        <a:rPr lang="el-GR" sz="1600" u="none" strike="noStrike">
                          <a:effectLst/>
                          <a:latin typeface="+mj-lt"/>
                        </a:rPr>
                        <a:t>μ</a:t>
                      </a:r>
                      <a:r>
                        <a:rPr lang="cs-CZ" sz="1600" u="none" strike="noStrike">
                          <a:effectLst/>
                          <a:latin typeface="+mj-lt"/>
                        </a:rPr>
                        <a:t>g/g)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RSD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dekl.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c (</a:t>
                      </a:r>
                      <a:r>
                        <a:rPr lang="el-GR" sz="1600" u="none" strike="noStrike">
                          <a:effectLst/>
                          <a:latin typeface="+mj-lt"/>
                        </a:rPr>
                        <a:t>μ</a:t>
                      </a:r>
                      <a:r>
                        <a:rPr lang="cs-CZ" sz="1600" u="none" strike="noStrike">
                          <a:effectLst/>
                          <a:latin typeface="+mj-lt"/>
                        </a:rPr>
                        <a:t>g/g)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RSD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dekl.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c (</a:t>
                      </a:r>
                      <a:r>
                        <a:rPr lang="el-GR" sz="1600" u="none" strike="noStrike">
                          <a:effectLst/>
                          <a:latin typeface="+mj-lt"/>
                        </a:rPr>
                        <a:t>μ</a:t>
                      </a:r>
                      <a:r>
                        <a:rPr lang="cs-CZ" sz="1600" u="none" strike="noStrike">
                          <a:effectLst/>
                          <a:latin typeface="+mj-lt"/>
                        </a:rPr>
                        <a:t>g/g)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RSD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dekl.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c (</a:t>
                      </a:r>
                      <a:r>
                        <a:rPr lang="el-GR" sz="1600" u="none" strike="noStrike">
                          <a:effectLst/>
                          <a:latin typeface="+mj-lt"/>
                        </a:rPr>
                        <a:t>μ</a:t>
                      </a:r>
                      <a:r>
                        <a:rPr lang="cs-CZ" sz="1600" u="none" strike="noStrike">
                          <a:effectLst/>
                          <a:latin typeface="+mj-lt"/>
                        </a:rPr>
                        <a:t>g/g)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RSD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985073"/>
                  </a:ext>
                </a:extLst>
              </a:tr>
              <a:tr h="2924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  <a:latin typeface="+mj-lt"/>
                        </a:rPr>
                        <a:t>Sweet</a:t>
                      </a:r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  <a:latin typeface="+mj-lt"/>
                        </a:rPr>
                        <a:t>Tarts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14,14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6,90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14,43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14,08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&lt;LOQ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275496"/>
                  </a:ext>
                </a:extLst>
              </a:tr>
              <a:tr h="29999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  <a:latin typeface="+mj-lt"/>
                        </a:rPr>
                        <a:t>Tutti</a:t>
                      </a:r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1600" u="none" strike="noStrike" dirty="0" err="1">
                          <a:effectLst/>
                          <a:latin typeface="+mj-lt"/>
                        </a:rPr>
                        <a:t>Frutti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&lt;LOQ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&lt;LOQ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0,07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5,09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672159"/>
                  </a:ext>
                </a:extLst>
              </a:tr>
              <a:tr h="2807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  <a:latin typeface="+mj-lt"/>
                        </a:rPr>
                        <a:t>Nerds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3,36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4,64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37,77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17,65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20761"/>
                  </a:ext>
                </a:extLst>
              </a:tr>
              <a:tr h="2924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  <a:latin typeface="+mj-lt"/>
                        </a:rPr>
                        <a:t>žvýkačka zelená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ano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4,98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0,08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0,09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796363"/>
                  </a:ext>
                </a:extLst>
              </a:tr>
              <a:tr h="2807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žvýkačka červená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1,51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0,10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302961"/>
                  </a:ext>
                </a:extLst>
              </a:tr>
              <a:tr h="2807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žvýkačka oranžová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&lt;LOQ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&lt;LOQ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0,11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24665"/>
                  </a:ext>
                </a:extLst>
              </a:tr>
              <a:tr h="2807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žvýkačka žlutá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&lt;LOQ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0,04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0,11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785462"/>
                  </a:ext>
                </a:extLst>
              </a:tr>
              <a:tr h="2924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žvýkačka modrá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21,32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-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870224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E8B091BE-CCC4-AFB3-4E61-7E8C44DC7D48}"/>
              </a:ext>
            </a:extLst>
          </p:cNvPr>
          <p:cNvSpPr txBox="1"/>
          <p:nvPr/>
        </p:nvSpPr>
        <p:spPr>
          <a:xfrm>
            <a:off x="331123" y="948956"/>
            <a:ext cx="536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 Light" panose="020F0302020204030204" pitchFamily="34" charset="0"/>
              </a:rPr>
              <a:t>Tabulka 6: Detekovaná barviva v cukrovinkách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F7E5195-98FF-F490-042A-6E3C251FCE96}"/>
              </a:ext>
            </a:extLst>
          </p:cNvPr>
          <p:cNvSpPr txBox="1"/>
          <p:nvPr/>
        </p:nvSpPr>
        <p:spPr>
          <a:xfrm>
            <a:off x="331123" y="4500323"/>
            <a:ext cx="807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 Light" panose="020F0302020204030204" pitchFamily="34" charset="0"/>
              </a:rPr>
              <a:t>Pro povolená barviva v cukrovinkách platí kombinovaný limit 300 mg/kg.</a:t>
            </a:r>
          </a:p>
        </p:txBody>
      </p:sp>
    </p:spTree>
    <p:extLst>
      <p:ext uri="{BB962C8B-B14F-4D97-AF65-F5344CB8AC3E}">
        <p14:creationId xmlns:p14="http://schemas.microsoft.com/office/powerpoint/2010/main" val="4014837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6DF71-033C-C986-EBA7-0B61FEF02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3CD08F-DC13-25AE-E3E7-4E8768946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Ve vzorcích </a:t>
            </a:r>
            <a:r>
              <a:rPr lang="cs-CZ" sz="2400" b="1" dirty="0"/>
              <a:t>koření nebyla detekovaná </a:t>
            </a:r>
            <a:r>
              <a:rPr lang="cs-CZ" sz="2400" dirty="0"/>
              <a:t>přidaná barviva.</a:t>
            </a:r>
          </a:p>
          <a:p>
            <a:endParaRPr lang="cs-CZ" sz="2400" dirty="0"/>
          </a:p>
          <a:p>
            <a:r>
              <a:rPr lang="cs-CZ" sz="2400" dirty="0"/>
              <a:t>V nápoji </a:t>
            </a:r>
            <a:r>
              <a:rPr lang="cs-CZ" sz="2400" b="1" dirty="0" err="1"/>
              <a:t>Kool</a:t>
            </a:r>
            <a:r>
              <a:rPr lang="cs-CZ" sz="2400" b="1" dirty="0"/>
              <a:t> Aid ananas </a:t>
            </a:r>
            <a:r>
              <a:rPr lang="cs-CZ" sz="2400" dirty="0"/>
              <a:t>byla detekována </a:t>
            </a:r>
            <a:r>
              <a:rPr lang="cs-CZ" sz="2400" b="1" dirty="0"/>
              <a:t>žluť SY</a:t>
            </a:r>
            <a:r>
              <a:rPr lang="cs-CZ" sz="2400" dirty="0"/>
              <a:t>. Ta byla deklarována na obale, dále uvedený </a:t>
            </a:r>
            <a:r>
              <a:rPr lang="cs-CZ" sz="2400" dirty="0" err="1"/>
              <a:t>tartrazin</a:t>
            </a:r>
            <a:r>
              <a:rPr lang="cs-CZ" sz="2400" dirty="0"/>
              <a:t> detekován nebyl.</a:t>
            </a:r>
          </a:p>
          <a:p>
            <a:r>
              <a:rPr lang="cs-CZ" sz="2400" dirty="0"/>
              <a:t>V </a:t>
            </a:r>
            <a:r>
              <a:rPr lang="cs-CZ" sz="2400" b="1" dirty="0" err="1"/>
              <a:t>Kool</a:t>
            </a:r>
            <a:r>
              <a:rPr lang="cs-CZ" sz="2400" b="1" dirty="0"/>
              <a:t> Aid pomeranč </a:t>
            </a:r>
            <a:r>
              <a:rPr lang="cs-CZ" sz="2400" dirty="0"/>
              <a:t>byla zjištěna barviva </a:t>
            </a:r>
            <a:r>
              <a:rPr lang="cs-CZ" sz="2400" b="1" dirty="0" err="1"/>
              <a:t>allura</a:t>
            </a:r>
            <a:r>
              <a:rPr lang="cs-CZ" sz="2400" dirty="0"/>
              <a:t> a </a:t>
            </a:r>
            <a:r>
              <a:rPr lang="cs-CZ" sz="2400" b="1" dirty="0" err="1"/>
              <a:t>tartrazin</a:t>
            </a:r>
            <a:r>
              <a:rPr lang="cs-CZ" sz="2400" dirty="0"/>
              <a:t>. </a:t>
            </a:r>
            <a:r>
              <a:rPr lang="cs-CZ" sz="2400" dirty="0" err="1"/>
              <a:t>Tartrazin</a:t>
            </a:r>
            <a:r>
              <a:rPr lang="cs-CZ" sz="2400" dirty="0"/>
              <a:t> (&lt;LOQ) nebyl uveden na obale.</a:t>
            </a:r>
          </a:p>
          <a:p>
            <a:r>
              <a:rPr lang="cs-CZ" sz="2400" dirty="0"/>
              <a:t>Oba nápoje splnily kombinovaný limit 100 mg/l.</a:t>
            </a:r>
          </a:p>
          <a:p>
            <a:endParaRPr lang="cs-CZ" dirty="0"/>
          </a:p>
        </p:txBody>
      </p:sp>
      <p:pic>
        <p:nvPicPr>
          <p:cNvPr id="4" name="Picture 4" descr="Koření Paprika sladká mletá J.C. Horn v akci | Kupi.cz">
            <a:extLst>
              <a:ext uri="{FF2B5EF4-FFF2-40B4-BE49-F238E27FC236}">
                <a16:creationId xmlns:a16="http://schemas.microsoft.com/office/drawing/2014/main" id="{681F3E48-C9A4-4E8C-09A8-FE9E08CD1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015" y="587899"/>
            <a:ext cx="987975" cy="125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76147E1-DEAC-458D-58F2-0311C12F92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5" r="17032"/>
          <a:stretch/>
        </p:blipFill>
        <p:spPr>
          <a:xfrm>
            <a:off x="7335652" y="3403461"/>
            <a:ext cx="1068119" cy="158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442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C496D-FE5B-7597-9727-411821AE7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Závěr</a:t>
            </a:r>
          </a:p>
        </p:txBody>
      </p:sp>
      <p:pic>
        <p:nvPicPr>
          <p:cNvPr id="1026" name="Picture 2" descr="SweeTarts Candy Roll - Shop Snacks &amp; Candy at H-E-B">
            <a:extLst>
              <a:ext uri="{FF2B5EF4-FFF2-40B4-BE49-F238E27FC236}">
                <a16:creationId xmlns:a16="http://schemas.microsoft.com/office/drawing/2014/main" id="{3735AD5E-FC79-6F76-1CD9-472C5A3282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77" b="39612"/>
          <a:stretch/>
        </p:blipFill>
        <p:spPr bwMode="auto">
          <a:xfrm>
            <a:off x="2184400" y="4235484"/>
            <a:ext cx="3609522" cy="79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2C3797AB-143B-2509-9012-94A3D134C24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9" t="2535" r="23230" b="9330"/>
          <a:stretch/>
        </p:blipFill>
        <p:spPr>
          <a:xfrm>
            <a:off x="7471092" y="243278"/>
            <a:ext cx="1044258" cy="93585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56AAC-9D23-0D3F-FC98-1DDFD7E84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Vzorky </a:t>
            </a:r>
            <a:r>
              <a:rPr lang="cs-CZ" sz="2400" b="1" dirty="0" err="1"/>
              <a:t>Sweetarts</a:t>
            </a:r>
            <a:r>
              <a:rPr lang="cs-CZ" sz="2400" dirty="0"/>
              <a:t> a </a:t>
            </a:r>
            <a:r>
              <a:rPr lang="cs-CZ" sz="2400" b="1" dirty="0" err="1"/>
              <a:t>Nerds</a:t>
            </a:r>
            <a:r>
              <a:rPr lang="cs-CZ" sz="2400" dirty="0"/>
              <a:t> obsahovaly pouze deklarovaná barviva (</a:t>
            </a:r>
            <a:r>
              <a:rPr lang="cs-CZ" sz="2400" b="1" dirty="0" err="1"/>
              <a:t>bril</a:t>
            </a:r>
            <a:r>
              <a:rPr lang="cs-CZ" sz="2400" b="1" dirty="0"/>
              <a:t>. modř</a:t>
            </a:r>
            <a:r>
              <a:rPr lang="cs-CZ" sz="2400" dirty="0"/>
              <a:t>, </a:t>
            </a:r>
            <a:r>
              <a:rPr lang="cs-CZ" sz="2400" b="1" dirty="0" err="1"/>
              <a:t>allura</a:t>
            </a:r>
            <a:r>
              <a:rPr lang="cs-CZ" sz="2400" dirty="0"/>
              <a:t>, </a:t>
            </a:r>
            <a:r>
              <a:rPr lang="cs-CZ" sz="2400" b="1" dirty="0" err="1"/>
              <a:t>tartrazin</a:t>
            </a:r>
            <a:r>
              <a:rPr lang="cs-CZ" sz="2400" dirty="0"/>
              <a:t>).</a:t>
            </a:r>
          </a:p>
          <a:p>
            <a:r>
              <a:rPr lang="cs-CZ" sz="2400" dirty="0"/>
              <a:t>V </a:t>
            </a:r>
            <a:r>
              <a:rPr lang="cs-CZ" sz="2400" b="1" dirty="0" err="1"/>
              <a:t>Tutti</a:t>
            </a:r>
            <a:r>
              <a:rPr lang="cs-CZ" sz="2400" b="1" dirty="0"/>
              <a:t> </a:t>
            </a:r>
            <a:r>
              <a:rPr lang="cs-CZ" sz="2400" b="1" dirty="0" err="1"/>
              <a:t>frutti</a:t>
            </a:r>
            <a:r>
              <a:rPr lang="cs-CZ" sz="2400" b="1" dirty="0"/>
              <a:t> </a:t>
            </a:r>
            <a:r>
              <a:rPr lang="cs-CZ" sz="2400" dirty="0"/>
              <a:t>byla detekována nedeklarovaná barviva </a:t>
            </a:r>
            <a:r>
              <a:rPr lang="cs-CZ" sz="2400" b="1" dirty="0" err="1"/>
              <a:t>bril</a:t>
            </a:r>
            <a:r>
              <a:rPr lang="cs-CZ" sz="2400" b="1" dirty="0"/>
              <a:t>. modř</a:t>
            </a:r>
            <a:r>
              <a:rPr lang="cs-CZ" sz="2400" dirty="0"/>
              <a:t>, </a:t>
            </a:r>
            <a:r>
              <a:rPr lang="cs-CZ" sz="2400" b="1" dirty="0" err="1"/>
              <a:t>allura</a:t>
            </a:r>
            <a:r>
              <a:rPr lang="cs-CZ" sz="2400" dirty="0"/>
              <a:t> a </a:t>
            </a:r>
            <a:r>
              <a:rPr lang="cs-CZ" sz="2400" b="1" dirty="0"/>
              <a:t>žluť SY</a:t>
            </a:r>
            <a:r>
              <a:rPr lang="cs-CZ" sz="2400" dirty="0"/>
              <a:t>.</a:t>
            </a:r>
          </a:p>
          <a:p>
            <a:r>
              <a:rPr lang="cs-CZ" sz="2400" b="1" dirty="0"/>
              <a:t>Modrá žvýkačka </a:t>
            </a:r>
            <a:r>
              <a:rPr lang="cs-CZ" sz="2400" dirty="0"/>
              <a:t>obsahovala pouze deklarované barvivo </a:t>
            </a:r>
            <a:r>
              <a:rPr lang="cs-CZ" sz="2400" b="1" dirty="0" err="1"/>
              <a:t>bril</a:t>
            </a:r>
            <a:r>
              <a:rPr lang="cs-CZ" sz="2400" b="1" dirty="0"/>
              <a:t>. modř</a:t>
            </a:r>
            <a:r>
              <a:rPr lang="cs-CZ" sz="2400" dirty="0"/>
              <a:t>.</a:t>
            </a:r>
          </a:p>
          <a:p>
            <a:r>
              <a:rPr lang="cs-CZ" sz="2400" dirty="0"/>
              <a:t>Ostatní vzorky </a:t>
            </a:r>
            <a:r>
              <a:rPr lang="cs-CZ" sz="2400" b="1" dirty="0"/>
              <a:t>žvýkaček</a:t>
            </a:r>
            <a:r>
              <a:rPr lang="cs-CZ" sz="2400" dirty="0"/>
              <a:t> obsahovaly kromě deklarovaného barviva (</a:t>
            </a:r>
            <a:r>
              <a:rPr lang="cs-CZ" sz="2400" b="1" dirty="0" err="1"/>
              <a:t>bril</a:t>
            </a:r>
            <a:r>
              <a:rPr lang="cs-CZ" sz="2400" b="1" dirty="0"/>
              <a:t>. modř</a:t>
            </a:r>
            <a:r>
              <a:rPr lang="cs-CZ" sz="2400" dirty="0"/>
              <a:t>) dále barviva </a:t>
            </a:r>
            <a:r>
              <a:rPr lang="cs-CZ" sz="2400" b="1" dirty="0" err="1"/>
              <a:t>allura</a:t>
            </a:r>
            <a:r>
              <a:rPr lang="cs-CZ" sz="2400" dirty="0"/>
              <a:t> a </a:t>
            </a:r>
            <a:r>
              <a:rPr lang="cs-CZ" sz="2400" b="1" dirty="0"/>
              <a:t>žluť SY</a:t>
            </a:r>
            <a:r>
              <a:rPr lang="cs-CZ" sz="2400" dirty="0"/>
              <a:t>.</a:t>
            </a:r>
          </a:p>
          <a:p>
            <a:r>
              <a:rPr lang="cs-CZ" sz="2400" dirty="0"/>
              <a:t>Všechny vzorky cukrovinek splnily kombinovaný limit 300 mg/kg.</a:t>
            </a:r>
          </a:p>
        </p:txBody>
      </p:sp>
    </p:spTree>
    <p:extLst>
      <p:ext uri="{BB962C8B-B14F-4D97-AF65-F5344CB8AC3E}">
        <p14:creationId xmlns:p14="http://schemas.microsoft.com/office/powerpoint/2010/main" val="2469840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6C85F-798D-75C2-700C-35B4E6EAE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D3982-A1FD-87D0-B6CF-E5697FD79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Nebyla detekována nepovolená barviva.</a:t>
            </a:r>
          </a:p>
          <a:p>
            <a:r>
              <a:rPr lang="cs-CZ" dirty="0"/>
              <a:t>Barviva nepřekročila limit daný legislativou.</a:t>
            </a:r>
          </a:p>
          <a:p>
            <a:r>
              <a:rPr lang="cs-CZ" dirty="0"/>
              <a:t>Použití nedeklarovaných barviv je klamání konzumenta – porušení legislativy.</a:t>
            </a:r>
          </a:p>
        </p:txBody>
      </p:sp>
      <p:pic>
        <p:nvPicPr>
          <p:cNvPr id="4" name="Picture 2" descr="Red Band Tutti Frutti Original želé s ovocnou příchutí 15g - Tesco Potraviny">
            <a:extLst>
              <a:ext uri="{FF2B5EF4-FFF2-40B4-BE49-F238E27FC236}">
                <a16:creationId xmlns:a16="http://schemas.microsoft.com/office/drawing/2014/main" id="{36C21520-2EEE-24EA-6784-609826DBB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267" y="451421"/>
            <a:ext cx="1314047" cy="131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09CA17D-8EA6-87FB-1D81-E760833320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26" t="163" r="31129" b="-163"/>
          <a:stretch/>
        </p:blipFill>
        <p:spPr>
          <a:xfrm>
            <a:off x="7292868" y="3375488"/>
            <a:ext cx="1132674" cy="1583668"/>
          </a:xfrm>
          <a:prstGeom prst="rect">
            <a:avLst/>
          </a:prstGeom>
        </p:spPr>
      </p:pic>
      <p:pic>
        <p:nvPicPr>
          <p:cNvPr id="6" name="Picture 4" descr="Guma Kulka 10szt Pasek - Słodycze - Hurtplus.pl">
            <a:extLst>
              <a:ext uri="{FF2B5EF4-FFF2-40B4-BE49-F238E27FC236}">
                <a16:creationId xmlns:a16="http://schemas.microsoft.com/office/drawing/2014/main" id="{31A223E1-D76E-E123-989D-485C9C6C1F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6" t="41714" r="19828" b="41829"/>
          <a:stretch/>
        </p:blipFill>
        <p:spPr bwMode="auto">
          <a:xfrm>
            <a:off x="1908627" y="3620282"/>
            <a:ext cx="3156857" cy="78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2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CC60B-7BD6-4E0A-811F-28513AF6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Aditiva</a:t>
            </a:r>
          </a:p>
        </p:txBody>
      </p:sp>
      <p:pic>
        <p:nvPicPr>
          <p:cNvPr id="1026" name="Picture 2" descr="Aditiva v potravinách - ČT edu - Česká televize">
            <a:extLst>
              <a:ext uri="{FF2B5EF4-FFF2-40B4-BE49-F238E27FC236}">
                <a16:creationId xmlns:a16="http://schemas.microsoft.com/office/drawing/2014/main" id="{BA893981-65B0-B823-9596-0079EB61FB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7" r="4296"/>
          <a:stretch/>
        </p:blipFill>
        <p:spPr bwMode="auto">
          <a:xfrm>
            <a:off x="4361544" y="3641993"/>
            <a:ext cx="2133600" cy="143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řídatné látky v potravinách (&quot;éčka&quot;, potravinová aditiva)">
            <a:extLst>
              <a:ext uri="{FF2B5EF4-FFF2-40B4-BE49-F238E27FC236}">
                <a16:creationId xmlns:a16="http://schemas.microsoft.com/office/drawing/2014/main" id="{98FAA432-D2DE-1A15-1B58-119174DD4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025" y="225766"/>
            <a:ext cx="18764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B1832F2F-5669-4242-AA63-5770C25C8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Nemají nutriční hodnotu</a:t>
            </a:r>
          </a:p>
          <a:p>
            <a:r>
              <a:rPr lang="cs-CZ" sz="2400" dirty="0"/>
              <a:t>Technologické účely (zahuštění, konzervace…)</a:t>
            </a:r>
          </a:p>
          <a:p>
            <a:r>
              <a:rPr lang="cs-CZ" sz="2400" dirty="0"/>
              <a:t>Bezpečné, nesmí poškodit konzumenta</a:t>
            </a:r>
          </a:p>
          <a:p>
            <a:r>
              <a:rPr lang="cs-CZ" sz="2400" dirty="0"/>
              <a:t>Dle legislativy – 26 skupin</a:t>
            </a:r>
          </a:p>
          <a:p>
            <a:pPr marL="812800" indent="-457200">
              <a:buFont typeface="Courier New" panose="02070309020205020404" pitchFamily="49" charset="0"/>
              <a:buChar char="o"/>
            </a:pPr>
            <a:r>
              <a:rPr lang="cs-CZ" sz="2000" dirty="0"/>
              <a:t>regulátory kyselosti, antioxidanty, plnidla, barviva, emulgátory…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160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880A1B-FB1F-7107-9843-AD3ED2D78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599" y="1894115"/>
            <a:ext cx="8270801" cy="25571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04236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04C070-7A3F-0EE3-0FE5-F5AD7DB30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Barviva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429006-2647-9E81-44D9-9459E25F2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Přírodní</a:t>
            </a:r>
          </a:p>
          <a:p>
            <a:pPr marL="719138" indent="-358775">
              <a:buFont typeface="Courier New" panose="02070309020205020404" pitchFamily="49" charset="0"/>
              <a:buChar char="o"/>
            </a:pPr>
            <a:r>
              <a:rPr lang="cs-CZ" sz="2400" dirty="0"/>
              <a:t>karotenoidy, </a:t>
            </a:r>
            <a:r>
              <a:rPr lang="cs-CZ" sz="2400" dirty="0" err="1"/>
              <a:t>anthokyany</a:t>
            </a:r>
            <a:r>
              <a:rPr lang="cs-CZ" sz="2400" dirty="0"/>
              <a:t>, chlorofyly, </a:t>
            </a:r>
            <a:r>
              <a:rPr lang="cs-CZ" sz="2400" dirty="0" err="1"/>
              <a:t>betalainy</a:t>
            </a:r>
            <a:endParaRPr lang="cs-CZ" sz="2400" dirty="0"/>
          </a:p>
          <a:p>
            <a:r>
              <a:rPr lang="cs-CZ" u="sng" dirty="0"/>
              <a:t>Syntetická</a:t>
            </a:r>
          </a:p>
          <a:p>
            <a:pPr marL="719138" indent="-358775">
              <a:buFont typeface="Courier New" panose="02070309020205020404" pitchFamily="49" charset="0"/>
              <a:buChar char="o"/>
            </a:pPr>
            <a:r>
              <a:rPr lang="cs-CZ" sz="2400" dirty="0"/>
              <a:t>azobarviva, deriváty </a:t>
            </a:r>
            <a:r>
              <a:rPr lang="cs-CZ" sz="2400" dirty="0" err="1"/>
              <a:t>triarylmethanu</a:t>
            </a:r>
            <a:r>
              <a:rPr lang="cs-CZ" sz="2400" dirty="0"/>
              <a:t>, deriváty </a:t>
            </a:r>
            <a:r>
              <a:rPr lang="cs-CZ" sz="2400" dirty="0" err="1"/>
              <a:t>chinoftalonu</a:t>
            </a:r>
            <a:r>
              <a:rPr lang="cs-CZ" sz="2400" dirty="0"/>
              <a:t>, deriváty </a:t>
            </a:r>
            <a:r>
              <a:rPr lang="cs-CZ" sz="2400" dirty="0" err="1"/>
              <a:t>xanthenu</a:t>
            </a:r>
            <a:r>
              <a:rPr lang="cs-CZ" sz="2400" dirty="0"/>
              <a:t>, deriváty </a:t>
            </a:r>
            <a:r>
              <a:rPr lang="cs-CZ" sz="2400" dirty="0" err="1"/>
              <a:t>indigokarmínu</a:t>
            </a:r>
            <a:endParaRPr lang="cs-CZ" sz="2400" dirty="0"/>
          </a:p>
          <a:p>
            <a:endParaRPr lang="cs-CZ" dirty="0"/>
          </a:p>
        </p:txBody>
      </p:sp>
      <p:pic>
        <p:nvPicPr>
          <p:cNvPr id="2050" name="Picture 2" descr="Barviva v potravinách dokážou čáry. Na co si dát pozor? – Dáma.cz">
            <a:extLst>
              <a:ext uri="{FF2B5EF4-FFF2-40B4-BE49-F238E27FC236}">
                <a16:creationId xmlns:a16="http://schemas.microsoft.com/office/drawing/2014/main" id="{5F2027E9-4809-F48F-3979-208AB8A0F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3498624"/>
            <a:ext cx="3072040" cy="153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yntetická barviva v potravinách - Ordinace.cz">
            <a:extLst>
              <a:ext uri="{FF2B5EF4-FFF2-40B4-BE49-F238E27FC236}">
                <a16:creationId xmlns:a16="http://schemas.microsoft.com/office/drawing/2014/main" id="{13F39F6E-8328-6D3B-2144-A21574A5F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74" y="3467640"/>
            <a:ext cx="2726042" cy="153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řírodní potravinářská barviva bez éček vyrobíte z ovoce i zeleniny. Upečte  si a uvařte ve všech barvách duhy | JenŽeny.cz">
            <a:extLst>
              <a:ext uri="{FF2B5EF4-FFF2-40B4-BE49-F238E27FC236}">
                <a16:creationId xmlns:a16="http://schemas.microsoft.com/office/drawing/2014/main" id="{80E189B5-9515-0B49-1CBC-B61F7C817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955" y="286515"/>
            <a:ext cx="2819620" cy="132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80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64033-AE38-7851-8109-7C0300F2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b="0" dirty="0">
                <a:effectLst/>
                <a:ea typeface="+mn-ea"/>
                <a:cs typeface="+mn-cs"/>
              </a:rPr>
              <a:t>Tabulka 1: Hlášení RASFF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720F35D-F4FB-45D3-C303-051ECC77C7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340902"/>
              </p:ext>
            </p:extLst>
          </p:nvPr>
        </p:nvGraphicFramePr>
        <p:xfrm>
          <a:off x="272142" y="767001"/>
          <a:ext cx="8599715" cy="4040489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932544">
                  <a:extLst>
                    <a:ext uri="{9D8B030D-6E8A-4147-A177-3AD203B41FA5}">
                      <a16:colId xmlns:a16="http://schemas.microsoft.com/office/drawing/2014/main" val="1381980198"/>
                    </a:ext>
                  </a:extLst>
                </a:gridCol>
                <a:gridCol w="805543">
                  <a:extLst>
                    <a:ext uri="{9D8B030D-6E8A-4147-A177-3AD203B41FA5}">
                      <a16:colId xmlns:a16="http://schemas.microsoft.com/office/drawing/2014/main" val="862116680"/>
                    </a:ext>
                  </a:extLst>
                </a:gridCol>
                <a:gridCol w="3639456">
                  <a:extLst>
                    <a:ext uri="{9D8B030D-6E8A-4147-A177-3AD203B41FA5}">
                      <a16:colId xmlns:a16="http://schemas.microsoft.com/office/drawing/2014/main" val="1534648389"/>
                    </a:ext>
                  </a:extLst>
                </a:gridCol>
                <a:gridCol w="950685">
                  <a:extLst>
                    <a:ext uri="{9D8B030D-6E8A-4147-A177-3AD203B41FA5}">
                      <a16:colId xmlns:a16="http://schemas.microsoft.com/office/drawing/2014/main" val="2590042078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3535490985"/>
                    </a:ext>
                  </a:extLst>
                </a:gridCol>
                <a:gridCol w="1531258">
                  <a:extLst>
                    <a:ext uri="{9D8B030D-6E8A-4147-A177-3AD203B41FA5}">
                      <a16:colId xmlns:a16="http://schemas.microsoft.com/office/drawing/2014/main" val="3221655918"/>
                    </a:ext>
                  </a:extLst>
                </a:gridCol>
              </a:tblGrid>
              <a:tr h="25900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Datum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Typ potraviny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Předmět hlášení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Ohlašující země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Země původu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Typ hlášení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715087"/>
                  </a:ext>
                </a:extLst>
              </a:tr>
              <a:tr h="55254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07.06.2022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zelenina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Nepovolená barviva E110 a E122 a příliš vysoký obsah konzervačních látek (E200 a E210) v rajčatové omáčce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Kypr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Jižní Afrika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Odmítnutí na hranicích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431408"/>
                  </a:ext>
                </a:extLst>
              </a:tr>
              <a:tr h="4144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07.06.2022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doplněk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>
                          <a:effectLst/>
                        </a:rPr>
                        <a:t>Kyselina sorbová a kyselina benzoová v doplňcích stravy ve formě sirupu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Lotyšsko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Rusko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Informativní hlášení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327528"/>
                  </a:ext>
                </a:extLst>
              </a:tr>
              <a:tr h="28485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13.06.2022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houby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Nedeklarovaný oxid siřičitý v sušených </a:t>
                      </a:r>
                      <a:r>
                        <a:rPr lang="cs-CZ" sz="1400" u="none" strike="noStrike" dirty="0" err="1">
                          <a:effectLst/>
                        </a:rPr>
                        <a:t>Shiitake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Dánsko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Čína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Varování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653115"/>
                  </a:ext>
                </a:extLst>
              </a:tr>
              <a:tr h="27627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13.06.2022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cukrovinky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</a:rPr>
                        <a:t>Nepovolené použití aditiva (E123) v cukrovinkách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Brazílie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Španělsko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Odmítnutí na hranicích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342215"/>
                  </a:ext>
                </a:extLst>
              </a:tr>
              <a:tr h="27627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20.06.2022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koření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Allura Red AC a Tartrazin v tandoori masala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Dánsko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Španělsko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Informativní hlášení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353004"/>
                  </a:ext>
                </a:extLst>
              </a:tr>
              <a:tr h="27627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19.07.2022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maso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Polyfosfáty v mraženém kuřecím filetu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ČR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Thajsko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Informativní hlášení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793145"/>
                  </a:ext>
                </a:extLst>
              </a:tr>
              <a:tr h="414406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25.07.2022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koření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Nepovolená barviva (E 128 - Red 2G, Acid Red, Orange II) ve skořicovém extraktu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Lucembursko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Indie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Odmítnutí na hranicích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592850"/>
                  </a:ext>
                </a:extLst>
              </a:tr>
              <a:tr h="27627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04.08.2022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cukrovinky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Vysoký obsah E 110 (žluť SY) v lízátcích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ČR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Čína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Informativní hlášení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392908"/>
                  </a:ext>
                </a:extLst>
              </a:tr>
              <a:tr h="27627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10.08.2022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maso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Nepovolaný obsah E202 v Tapiokových perlách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Nizozemsko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Čína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Informativní hlášení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056984"/>
                  </a:ext>
                </a:extLst>
              </a:tr>
              <a:tr h="27627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18.08.2022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koření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Nepovolané barvivo Sudan IV v mleté škumpě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Švýcarsko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Turecko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Informativní hlášení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06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17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55824-79A3-C938-D377-EDCCFC32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RASFF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29C019-9460-14D6-DC9D-E913A9212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Nejčastěji zachycená aditiva - siřičitany, k. </a:t>
            </a:r>
            <a:r>
              <a:rPr lang="cs-CZ" sz="2400" dirty="0" err="1"/>
              <a:t>sorbová</a:t>
            </a:r>
            <a:r>
              <a:rPr lang="cs-CZ" sz="2400" dirty="0"/>
              <a:t>, barviva (hl. </a:t>
            </a:r>
            <a:r>
              <a:rPr lang="cs-CZ" sz="2400" dirty="0" err="1"/>
              <a:t>sudany</a:t>
            </a:r>
            <a:r>
              <a:rPr lang="cs-CZ" sz="2400" dirty="0"/>
              <a:t>)</a:t>
            </a:r>
          </a:p>
          <a:p>
            <a:r>
              <a:rPr lang="cs-CZ" sz="2400" dirty="0"/>
              <a:t>Nejčastěji zachycené potraviny (koření, cukrovinky, nealkoholické nápoje, sušené ovoce)</a:t>
            </a:r>
          </a:p>
          <a:p>
            <a:endParaRPr lang="cs-CZ" dirty="0"/>
          </a:p>
        </p:txBody>
      </p:sp>
      <p:pic>
        <p:nvPicPr>
          <p:cNvPr id="3074" name="Picture 2" descr="Sudan I - Wikipedia">
            <a:extLst>
              <a:ext uri="{FF2B5EF4-FFF2-40B4-BE49-F238E27FC236}">
                <a16:creationId xmlns:a16="http://schemas.microsoft.com/office/drawing/2014/main" id="{A371AB3E-57F0-C0B2-37EC-3B70553C4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752" y="3150740"/>
            <a:ext cx="2512248" cy="136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udan I - Wikipedia">
            <a:extLst>
              <a:ext uri="{FF2B5EF4-FFF2-40B4-BE49-F238E27FC236}">
                <a16:creationId xmlns:a16="http://schemas.microsoft.com/office/drawing/2014/main" id="{92BAF995-3459-B13A-92BC-B8032666E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376" y="3125337"/>
            <a:ext cx="238125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839C8B6-C9B0-B83D-3BB3-C896E67CE206}"/>
              </a:ext>
            </a:extLst>
          </p:cNvPr>
          <p:cNvSpPr txBox="1"/>
          <p:nvPr/>
        </p:nvSpPr>
        <p:spPr>
          <a:xfrm>
            <a:off x="6560458" y="4695371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Sudan</a:t>
            </a:r>
            <a:r>
              <a:rPr lang="cs-CZ" dirty="0"/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150530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6F415-E703-3153-306A-E57BDDC6D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Vzorky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0F21385-2698-5D65-2040-D8DE1DA646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0" y="3768964"/>
            <a:ext cx="1000510" cy="1180543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350B47-D522-7681-A9AE-980D66215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Koření</a:t>
            </a:r>
          </a:p>
          <a:p>
            <a:pPr marL="719138" indent="-358775">
              <a:buFont typeface="Courier New" panose="02070309020205020404" pitchFamily="49" charset="0"/>
              <a:buChar char="o"/>
            </a:pPr>
            <a:r>
              <a:rPr lang="cs-CZ" sz="2400" dirty="0" err="1"/>
              <a:t>Stockwell</a:t>
            </a:r>
            <a:r>
              <a:rPr lang="cs-CZ" sz="2400" dirty="0"/>
              <a:t> čili, </a:t>
            </a:r>
            <a:r>
              <a:rPr lang="cs-CZ" sz="2400" dirty="0" err="1"/>
              <a:t>Stockwell</a:t>
            </a:r>
            <a:r>
              <a:rPr lang="cs-CZ" sz="2400" dirty="0"/>
              <a:t> paprika, J.C. Horn paprika</a:t>
            </a:r>
          </a:p>
          <a:p>
            <a:r>
              <a:rPr lang="cs-CZ" dirty="0"/>
              <a:t>Nápoje</a:t>
            </a:r>
          </a:p>
          <a:p>
            <a:pPr marL="719138" indent="-358775">
              <a:buFont typeface="Courier New" panose="02070309020205020404" pitchFamily="49" charset="0"/>
              <a:buChar char="o"/>
            </a:pPr>
            <a:r>
              <a:rPr lang="cs-CZ" sz="2400" dirty="0" err="1"/>
              <a:t>Kool</a:t>
            </a:r>
            <a:r>
              <a:rPr lang="cs-CZ" sz="2400" dirty="0"/>
              <a:t> Aid ananas, </a:t>
            </a:r>
            <a:r>
              <a:rPr lang="cs-CZ" sz="2400" dirty="0" err="1"/>
              <a:t>Kool</a:t>
            </a:r>
            <a:r>
              <a:rPr lang="cs-CZ" sz="2400" dirty="0"/>
              <a:t> Aid pomeranč</a:t>
            </a:r>
          </a:p>
          <a:p>
            <a:r>
              <a:rPr lang="cs-CZ" dirty="0"/>
              <a:t>Cukrovinky</a:t>
            </a:r>
          </a:p>
          <a:p>
            <a:pPr marL="719138" indent="-358775">
              <a:buFont typeface="Courier New" panose="02070309020205020404" pitchFamily="49" charset="0"/>
              <a:buChar char="o"/>
            </a:pPr>
            <a:r>
              <a:rPr lang="cs-CZ" sz="2400" dirty="0" err="1"/>
              <a:t>Sweetarts</a:t>
            </a:r>
            <a:r>
              <a:rPr lang="cs-CZ" sz="2400" dirty="0"/>
              <a:t>, </a:t>
            </a:r>
            <a:r>
              <a:rPr lang="cs-CZ" sz="2400" dirty="0" err="1"/>
              <a:t>Nerds</a:t>
            </a:r>
            <a:r>
              <a:rPr lang="cs-CZ" sz="2400" dirty="0"/>
              <a:t>, </a:t>
            </a:r>
            <a:r>
              <a:rPr lang="cs-CZ" sz="2400" dirty="0" err="1"/>
              <a:t>Tutti</a:t>
            </a:r>
            <a:r>
              <a:rPr lang="cs-CZ" sz="2400" dirty="0"/>
              <a:t> </a:t>
            </a:r>
            <a:r>
              <a:rPr lang="cs-CZ" sz="2400" dirty="0" err="1"/>
              <a:t>Frutti</a:t>
            </a:r>
            <a:r>
              <a:rPr lang="cs-CZ" sz="2400" dirty="0"/>
              <a:t>, žvýkačky </a:t>
            </a:r>
            <a:r>
              <a:rPr lang="cs-CZ" sz="2400" dirty="0" err="1"/>
              <a:t>Crazy</a:t>
            </a:r>
            <a:r>
              <a:rPr lang="cs-CZ" sz="2400" dirty="0"/>
              <a:t> </a:t>
            </a:r>
            <a:r>
              <a:rPr lang="cs-CZ" sz="2400" dirty="0" err="1"/>
              <a:t>Gummy</a:t>
            </a:r>
            <a:endParaRPr lang="cs-CZ" sz="2400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C669088-0685-D6B3-9EAA-056A3C6847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5" r="17032"/>
          <a:stretch/>
        </p:blipFill>
        <p:spPr>
          <a:xfrm>
            <a:off x="7350668" y="2146827"/>
            <a:ext cx="844350" cy="1255309"/>
          </a:xfrm>
          <a:prstGeom prst="rect">
            <a:avLst/>
          </a:prstGeom>
        </p:spPr>
      </p:pic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EC02FDB8-12B0-1EAA-85FE-710C6E9A6BA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9" t="2535" r="23230" b="9330"/>
          <a:stretch/>
        </p:blipFill>
        <p:spPr>
          <a:xfrm>
            <a:off x="3778346" y="4035055"/>
            <a:ext cx="1044258" cy="935858"/>
          </a:xfrm>
          <a:prstGeom prst="rect">
            <a:avLst/>
          </a:prstGeom>
        </p:spPr>
      </p:pic>
      <p:pic>
        <p:nvPicPr>
          <p:cNvPr id="7" name="Obrázek 6" descr="Obsah obrázku text, psací potřeby, papírnictví, tužka&#10;&#10;Popis byl vytvořen automaticky">
            <a:extLst>
              <a:ext uri="{FF2B5EF4-FFF2-40B4-BE49-F238E27FC236}">
                <a16:creationId xmlns:a16="http://schemas.microsoft.com/office/drawing/2014/main" id="{302D512E-292F-B830-E2E3-E4C3C24E6C1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7" b="28756"/>
          <a:stretch/>
        </p:blipFill>
        <p:spPr>
          <a:xfrm>
            <a:off x="1094223" y="3967284"/>
            <a:ext cx="1723289" cy="783905"/>
          </a:xfrm>
          <a:prstGeom prst="rect">
            <a:avLst/>
          </a:prstGeom>
        </p:spPr>
      </p:pic>
      <p:pic>
        <p:nvPicPr>
          <p:cNvPr id="8" name="Picture 2" descr="Red Band Tutti Frutti Original želé s ovocnou příchutí 15g - Tesco Potraviny">
            <a:extLst>
              <a:ext uri="{FF2B5EF4-FFF2-40B4-BE49-F238E27FC236}">
                <a16:creationId xmlns:a16="http://schemas.microsoft.com/office/drawing/2014/main" id="{2B17E8EE-56F8-7958-CE27-29FC2B524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439" y="4107627"/>
            <a:ext cx="935858" cy="93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Koření Paprika sladká mletá J.C. Horn v akci | Kupi.cz">
            <a:extLst>
              <a:ext uri="{FF2B5EF4-FFF2-40B4-BE49-F238E27FC236}">
                <a16:creationId xmlns:a16="http://schemas.microsoft.com/office/drawing/2014/main" id="{E7166AA4-4A1D-2264-E9BF-842AAAAB7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044" y="329316"/>
            <a:ext cx="987975" cy="125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Stockwell &amp; Co. 2nd Class Sweet Seasoning Paprika 250 g - Tesco Online,  Tesco From Home, Tesco Doboz Webshop">
            <a:extLst>
              <a:ext uri="{FF2B5EF4-FFF2-40B4-BE49-F238E27FC236}">
                <a16:creationId xmlns:a16="http://schemas.microsoft.com/office/drawing/2014/main" id="{873DBA1B-5946-5CE5-FC1A-B77323131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776" y="301860"/>
            <a:ext cx="1347326" cy="134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Stockwell &amp; Co. Paprika pálivá mletá 20 g od 5,50 Kč - Heureka.cz">
            <a:extLst>
              <a:ext uri="{FF2B5EF4-FFF2-40B4-BE49-F238E27FC236}">
                <a16:creationId xmlns:a16="http://schemas.microsoft.com/office/drawing/2014/main" id="{0F1D39C1-F7BC-A054-EF24-E296C26DE1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5" t="10645" r="33258" b="6430"/>
          <a:stretch/>
        </p:blipFill>
        <p:spPr bwMode="auto">
          <a:xfrm>
            <a:off x="3530355" y="378694"/>
            <a:ext cx="873882" cy="114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2A998354-E3AC-F952-1EE3-3F8174165F2C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26" t="163" r="31129" b="-163"/>
          <a:stretch/>
        </p:blipFill>
        <p:spPr>
          <a:xfrm>
            <a:off x="6051640" y="2226854"/>
            <a:ext cx="844350" cy="118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45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D73F7-5A6B-FB3A-578E-13605D63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vzorků - koření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FB7AD0-F1AB-CAFC-420C-19704FF0E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48956"/>
            <a:ext cx="8270801" cy="409475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cs-CZ" sz="2000" dirty="0"/>
              <a:t>0,5 g vzorku + 5 ml methanolu</a:t>
            </a:r>
          </a:p>
          <a:p>
            <a:pPr marL="0" indent="0" algn="ctr">
              <a:lnSpc>
                <a:spcPct val="110000"/>
              </a:lnSpc>
              <a:buNone/>
            </a:pPr>
            <a:endParaRPr lang="cs-CZ" sz="3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cs-CZ" sz="2000" dirty="0"/>
              <a:t>třepačka</a:t>
            </a:r>
          </a:p>
          <a:p>
            <a:pPr marL="0" indent="0" algn="ctr">
              <a:lnSpc>
                <a:spcPct val="110000"/>
              </a:lnSpc>
              <a:buNone/>
            </a:pPr>
            <a:endParaRPr lang="cs-CZ" sz="1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cs-CZ" sz="2000" dirty="0"/>
              <a:t>centrifugace</a:t>
            </a:r>
          </a:p>
          <a:p>
            <a:pPr marL="0" indent="0" algn="ctr">
              <a:lnSpc>
                <a:spcPct val="110000"/>
              </a:lnSpc>
              <a:buNone/>
            </a:pPr>
            <a:endParaRPr lang="cs-CZ" sz="1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cs-CZ" sz="2000" dirty="0"/>
              <a:t>převedení do 25 ml odměrné baňky</a:t>
            </a:r>
          </a:p>
          <a:p>
            <a:pPr marL="0" indent="0" algn="ctr">
              <a:lnSpc>
                <a:spcPct val="110000"/>
              </a:lnSpc>
              <a:buNone/>
            </a:pPr>
            <a:endParaRPr lang="cs-CZ" sz="1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cs-CZ" sz="2000" dirty="0"/>
              <a:t>filtrace přes mikrofiltr</a:t>
            </a:r>
          </a:p>
          <a:p>
            <a:pPr marL="0" indent="0" algn="ctr">
              <a:lnSpc>
                <a:spcPct val="110000"/>
              </a:lnSpc>
              <a:buNone/>
            </a:pPr>
            <a:endParaRPr lang="cs-CZ" sz="1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cs-CZ" sz="2000" dirty="0"/>
              <a:t>do </a:t>
            </a:r>
            <a:r>
              <a:rPr lang="cs-CZ" sz="2000" dirty="0" err="1"/>
              <a:t>vialky</a:t>
            </a:r>
            <a:endParaRPr lang="cs-CZ" sz="2000" dirty="0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E6B561C0-0500-BA97-D6F0-298883C09E76}"/>
              </a:ext>
            </a:extLst>
          </p:cNvPr>
          <p:cNvSpPr/>
          <p:nvPr/>
        </p:nvSpPr>
        <p:spPr>
          <a:xfrm>
            <a:off x="4680731" y="1347648"/>
            <a:ext cx="166638" cy="302317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7E0B5B85-7B24-22AB-7C1E-BF1E502071EC}"/>
              </a:ext>
            </a:extLst>
          </p:cNvPr>
          <p:cNvSpPr/>
          <p:nvPr/>
        </p:nvSpPr>
        <p:spPr>
          <a:xfrm>
            <a:off x="4680731" y="1958533"/>
            <a:ext cx="166638" cy="302317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B5200E69-C733-8FDE-24B9-3FE939A9A895}"/>
              </a:ext>
            </a:extLst>
          </p:cNvPr>
          <p:cNvSpPr/>
          <p:nvPr/>
        </p:nvSpPr>
        <p:spPr>
          <a:xfrm>
            <a:off x="4680731" y="2575670"/>
            <a:ext cx="166638" cy="302317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0FB25B01-90C0-F4C7-3920-9FE30297197A}"/>
              </a:ext>
            </a:extLst>
          </p:cNvPr>
          <p:cNvSpPr/>
          <p:nvPr/>
        </p:nvSpPr>
        <p:spPr>
          <a:xfrm>
            <a:off x="4680731" y="3186555"/>
            <a:ext cx="166638" cy="302317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lů 13">
            <a:extLst>
              <a:ext uri="{FF2B5EF4-FFF2-40B4-BE49-F238E27FC236}">
                <a16:creationId xmlns:a16="http://schemas.microsoft.com/office/drawing/2014/main" id="{0D24B557-21AA-483C-2807-B74310F3EB75}"/>
              </a:ext>
            </a:extLst>
          </p:cNvPr>
          <p:cNvSpPr/>
          <p:nvPr/>
        </p:nvSpPr>
        <p:spPr>
          <a:xfrm>
            <a:off x="4680731" y="3803692"/>
            <a:ext cx="166638" cy="302317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930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CB283-F4C6-E13A-35B5-4FF287587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vzorků - nápoje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03D61-FDD3-19F4-5F04-00E1C291B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1257"/>
            <a:ext cx="8270801" cy="3101466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dirty="0"/>
              <a:t>0,5 g vzorku do 25 ml </a:t>
            </a:r>
            <a:r>
              <a:rPr lang="cs-CZ" sz="2000" dirty="0" err="1"/>
              <a:t>odm</a:t>
            </a:r>
            <a:r>
              <a:rPr lang="cs-CZ" sz="2000" dirty="0"/>
              <a:t>. baňky (methanol)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dirty="0"/>
              <a:t>filtrace přes mikrofiltr</a:t>
            </a:r>
          </a:p>
          <a:p>
            <a:pPr marL="0" indent="0" algn="ctr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dirty="0"/>
              <a:t>do </a:t>
            </a:r>
            <a:r>
              <a:rPr lang="cs-CZ" sz="2000" dirty="0" err="1"/>
              <a:t>vialky</a:t>
            </a:r>
            <a:r>
              <a:rPr lang="cs-CZ" sz="2000" dirty="0"/>
              <a:t> 10x ředěno</a:t>
            </a:r>
          </a:p>
          <a:p>
            <a:endParaRPr lang="cs-CZ" dirty="0"/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57563BD5-A237-F5B0-BD5F-85BC2111B82B}"/>
              </a:ext>
            </a:extLst>
          </p:cNvPr>
          <p:cNvSpPr/>
          <p:nvPr/>
        </p:nvSpPr>
        <p:spPr>
          <a:xfrm>
            <a:off x="4680731" y="2003921"/>
            <a:ext cx="166638" cy="302317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772ABABD-18CE-F5F3-2EBB-E0AAB5DC3CBE}"/>
              </a:ext>
            </a:extLst>
          </p:cNvPr>
          <p:cNvSpPr/>
          <p:nvPr/>
        </p:nvSpPr>
        <p:spPr>
          <a:xfrm>
            <a:off x="4680731" y="2778902"/>
            <a:ext cx="166638" cy="302317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576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D95A1-5E54-BCBB-EFCB-5496E17B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8270800" cy="880041"/>
          </a:xfrm>
        </p:spPr>
        <p:txBody>
          <a:bodyPr>
            <a:normAutofit fontScale="90000"/>
          </a:bodyPr>
          <a:lstStyle/>
          <a:p>
            <a:r>
              <a:rPr lang="cs-CZ" dirty="0"/>
              <a:t>Příprava vzorků – cukrovinky</a:t>
            </a:r>
            <a:br>
              <a:rPr lang="cs-CZ" dirty="0"/>
            </a:br>
            <a:r>
              <a:rPr lang="cs-CZ" sz="2700" dirty="0"/>
              <a:t>(</a:t>
            </a:r>
            <a:r>
              <a:rPr lang="cs-CZ" sz="2700" dirty="0" err="1"/>
              <a:t>Sweetarts</a:t>
            </a:r>
            <a:r>
              <a:rPr lang="cs-CZ" sz="2700" dirty="0"/>
              <a:t>, </a:t>
            </a:r>
            <a:r>
              <a:rPr lang="cs-CZ" sz="2700" dirty="0" err="1"/>
              <a:t>Nerds</a:t>
            </a:r>
            <a:r>
              <a:rPr lang="cs-CZ" sz="2700" dirty="0"/>
              <a:t>, </a:t>
            </a:r>
            <a:r>
              <a:rPr lang="cs-CZ" sz="2700" dirty="0" err="1"/>
              <a:t>Tutti</a:t>
            </a:r>
            <a:r>
              <a:rPr lang="cs-CZ" sz="2700" dirty="0"/>
              <a:t> </a:t>
            </a:r>
            <a:r>
              <a:rPr lang="cs-CZ" sz="2700" dirty="0" err="1"/>
              <a:t>Frutti</a:t>
            </a:r>
            <a:r>
              <a:rPr lang="cs-CZ" sz="2700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D2590-E6A1-E78F-867F-931276E2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260845"/>
            <a:ext cx="3754664" cy="37248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cs-CZ" sz="2000" dirty="0"/>
              <a:t>homogenizace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000" dirty="0"/>
              <a:t>10 g vzorku + 10 ml methanolu</a:t>
            </a:r>
          </a:p>
          <a:p>
            <a:pPr marL="0" indent="0" algn="ctr">
              <a:lnSpc>
                <a:spcPct val="100000"/>
              </a:lnSpc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000" dirty="0"/>
              <a:t>třepačka</a:t>
            </a:r>
          </a:p>
          <a:p>
            <a:pPr marL="0" indent="0" algn="ctr">
              <a:lnSpc>
                <a:spcPct val="100000"/>
              </a:lnSpc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000" dirty="0"/>
              <a:t>centrifugace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000" dirty="0"/>
              <a:t>odebrání do kyvety</a:t>
            </a:r>
          </a:p>
          <a:p>
            <a:pPr marL="0" indent="0" algn="ctr">
              <a:lnSpc>
                <a:spcPct val="100000"/>
              </a:lnSpc>
              <a:buNone/>
            </a:pPr>
            <a:endParaRPr lang="cs-CZ" sz="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000" dirty="0"/>
              <a:t>zopakování do odbarvení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98A2C076-92E8-1A01-237D-D5C06D7CBD66}"/>
              </a:ext>
            </a:extLst>
          </p:cNvPr>
          <p:cNvSpPr txBox="1">
            <a:spLocks/>
          </p:cNvSpPr>
          <p:nvPr/>
        </p:nvSpPr>
        <p:spPr>
          <a:xfrm>
            <a:off x="4975679" y="1814285"/>
            <a:ext cx="3754664" cy="2970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04E23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4E23"/>
              </a:buClr>
              <a:buSzPct val="134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F04E23"/>
              </a:buClr>
              <a:buFont typeface="Symbol" panose="05050102010706020507" pitchFamily="18" charset="2"/>
              <a:buChar char=""/>
              <a:defRPr sz="20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cs-CZ" sz="2000" dirty="0"/>
              <a:t>převedení do 50 ml </a:t>
            </a:r>
            <a:r>
              <a:rPr lang="cs-CZ" sz="2000" dirty="0" err="1"/>
              <a:t>odm</a:t>
            </a:r>
            <a:r>
              <a:rPr lang="cs-CZ" sz="2000" dirty="0"/>
              <a:t>. baňky</a:t>
            </a:r>
          </a:p>
          <a:p>
            <a:pPr marL="0" indent="0" algn="ctr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cs-CZ" sz="2000" dirty="0"/>
              <a:t>filtrace přes mikrofiltr</a:t>
            </a:r>
          </a:p>
          <a:p>
            <a:pPr marL="0" indent="0" algn="ctr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cs-CZ" sz="2000" dirty="0"/>
              <a:t>do </a:t>
            </a:r>
            <a:r>
              <a:rPr lang="cs-CZ" sz="2000" dirty="0" err="1"/>
              <a:t>vialky</a:t>
            </a:r>
            <a:endParaRPr lang="cs-CZ" sz="2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sz="2200" dirty="0"/>
              <a:t>	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C0584C2B-1E70-28C6-5A29-E633A36E539D}"/>
              </a:ext>
            </a:extLst>
          </p:cNvPr>
          <p:cNvSpPr/>
          <p:nvPr/>
        </p:nvSpPr>
        <p:spPr>
          <a:xfrm>
            <a:off x="2422664" y="1640115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8F33DBC1-60B3-4952-1D2B-97232CEEA71E}"/>
              </a:ext>
            </a:extLst>
          </p:cNvPr>
          <p:cNvSpPr/>
          <p:nvPr/>
        </p:nvSpPr>
        <p:spPr>
          <a:xfrm>
            <a:off x="2420832" y="2278823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762FB162-A75E-5A56-C653-83BC4128461B}"/>
              </a:ext>
            </a:extLst>
          </p:cNvPr>
          <p:cNvSpPr/>
          <p:nvPr/>
        </p:nvSpPr>
        <p:spPr>
          <a:xfrm>
            <a:off x="2420832" y="2864677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4E14BE67-A53A-56E5-3DDF-B8725C495020}"/>
              </a:ext>
            </a:extLst>
          </p:cNvPr>
          <p:cNvSpPr/>
          <p:nvPr/>
        </p:nvSpPr>
        <p:spPr>
          <a:xfrm>
            <a:off x="2420832" y="3505202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2D777B35-ABD4-F80E-6F95-4A64B7C89D7E}"/>
              </a:ext>
            </a:extLst>
          </p:cNvPr>
          <p:cNvSpPr/>
          <p:nvPr/>
        </p:nvSpPr>
        <p:spPr>
          <a:xfrm>
            <a:off x="2422664" y="4100287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2F41D037-BA5B-68A9-F14A-F071E22A3D1C}"/>
              </a:ext>
            </a:extLst>
          </p:cNvPr>
          <p:cNvSpPr/>
          <p:nvPr/>
        </p:nvSpPr>
        <p:spPr>
          <a:xfrm>
            <a:off x="6787086" y="2478319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lů 13">
            <a:extLst>
              <a:ext uri="{FF2B5EF4-FFF2-40B4-BE49-F238E27FC236}">
                <a16:creationId xmlns:a16="http://schemas.microsoft.com/office/drawing/2014/main" id="{EEB61F1C-F667-F335-6926-BB36D66D5EFB}"/>
              </a:ext>
            </a:extLst>
          </p:cNvPr>
          <p:cNvSpPr/>
          <p:nvPr/>
        </p:nvSpPr>
        <p:spPr>
          <a:xfrm>
            <a:off x="6787086" y="3214917"/>
            <a:ext cx="131850" cy="290285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6580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6e1b348-059e-49f9-8f32-dbb25c2c67dc.mdb"/>
</p:tagLst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40371</TotalTime>
  <Words>1212</Words>
  <Application>Microsoft Office PowerPoint</Application>
  <PresentationFormat>Předvádění na obrazovce (16:9)</PresentationFormat>
  <Paragraphs>413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Symbol</vt:lpstr>
      <vt:lpstr>Wingdings</vt:lpstr>
      <vt:lpstr>Motiv Office</vt:lpstr>
      <vt:lpstr>Sledování přídatných látek a syntetických barviv v potravinách</vt:lpstr>
      <vt:lpstr>Aditiva</vt:lpstr>
      <vt:lpstr>Barviva</vt:lpstr>
      <vt:lpstr>Tabulka 1: Hlášení RASFF</vt:lpstr>
      <vt:lpstr>RASFF</vt:lpstr>
      <vt:lpstr>Vzorky</vt:lpstr>
      <vt:lpstr>Příprava vzorků - koření</vt:lpstr>
      <vt:lpstr>Příprava vzorků - nápoje</vt:lpstr>
      <vt:lpstr>Příprava vzorků – cukrovinky (Sweetarts, Nerds, Tutti Frutti)</vt:lpstr>
      <vt:lpstr>Příprava vzorků – cukrovinky (žvýkačky)</vt:lpstr>
      <vt:lpstr>Kalibrační řada</vt:lpstr>
      <vt:lpstr>Prezentace aplikace PowerPoint</vt:lpstr>
      <vt:lpstr>Prezentace aplikace PowerPoint</vt:lpstr>
      <vt:lpstr>Výsledky - koření</vt:lpstr>
      <vt:lpstr>Výsledky - nápoje</vt:lpstr>
      <vt:lpstr>Výsledky - cukrovinky</vt:lpstr>
      <vt:lpstr>Závěr</vt:lpstr>
      <vt:lpstr>Závěr</vt:lpstr>
      <vt:lpstr>Závěr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Pulkrabova Jana</dc:creator>
  <cp:lastModifiedBy>Stehlikova Klara</cp:lastModifiedBy>
  <cp:revision>274</cp:revision>
  <cp:lastPrinted>2015-09-01T15:29:47Z</cp:lastPrinted>
  <dcterms:created xsi:type="dcterms:W3CDTF">2014-09-16T12:28:36Z</dcterms:created>
  <dcterms:modified xsi:type="dcterms:W3CDTF">2022-08-30T08:10:36Z</dcterms:modified>
</cp:coreProperties>
</file>