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9" r:id="rId2"/>
    <p:sldId id="279" r:id="rId3"/>
    <p:sldId id="281" r:id="rId4"/>
    <p:sldId id="283" r:id="rId5"/>
    <p:sldId id="284" r:id="rId6"/>
    <p:sldId id="285" r:id="rId7"/>
    <p:sldId id="286" r:id="rId8"/>
    <p:sldId id="289" r:id="rId9"/>
    <p:sldId id="290" r:id="rId10"/>
    <p:sldId id="291" r:id="rId11"/>
    <p:sldId id="260" r:id="rId12"/>
    <p:sldId id="265" r:id="rId13"/>
    <p:sldId id="267" r:id="rId14"/>
    <p:sldId id="268" r:id="rId15"/>
    <p:sldId id="269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5" r:id="rId45"/>
    <p:sldId id="316" r:id="rId46"/>
    <p:sldId id="317" r:id="rId47"/>
    <p:sldId id="318" r:id="rId48"/>
    <p:sldId id="292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C09"/>
    <a:srgbClr val="F73609"/>
    <a:srgbClr val="F73C09"/>
    <a:srgbClr val="F74409"/>
    <a:srgbClr val="FF2700"/>
    <a:srgbClr val="E12700"/>
    <a:srgbClr val="EE2E00"/>
    <a:srgbClr val="EE3712"/>
    <a:srgbClr val="FF2600"/>
    <a:srgbClr val="FF3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acharim\Documents\cesty%20a%20konference\Holandsko_2012_WMF\Prednaska_dietary%20supplements\2012_09_25_Ruzne_precisteni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16116253051973"/>
          <c:y val="3.409795425780579E-2"/>
          <c:w val="0.66448462434196354"/>
          <c:h val="0.56307578025099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grafy!$A$63</c:f>
              <c:strCache>
                <c:ptCount val="1"/>
                <c:pt idx="0">
                  <c:v>C-18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cat>
            <c:strRef>
              <c:f>grafy!$B$62:$J$62</c:f>
              <c:strCache>
                <c:ptCount val="9"/>
                <c:pt idx="0">
                  <c:v>OTA</c:v>
                </c:pt>
                <c:pt idx="1">
                  <c:v>Patulin</c:v>
                </c:pt>
                <c:pt idx="2">
                  <c:v>Trichothecenes</c:v>
                </c:pt>
                <c:pt idx="3">
                  <c:v>Zearalenones</c:v>
                </c:pt>
                <c:pt idx="4">
                  <c:v>Enniatins</c:v>
                </c:pt>
                <c:pt idx="5">
                  <c:v>Altertoxins</c:v>
                </c:pt>
                <c:pt idx="6">
                  <c:v>Ergot alkaloids</c:v>
                </c:pt>
                <c:pt idx="7">
                  <c:v>Aflatoxins</c:v>
                </c:pt>
                <c:pt idx="8">
                  <c:v>Carboxylic mycotoxins</c:v>
                </c:pt>
              </c:strCache>
            </c:strRef>
          </c:cat>
          <c:val>
            <c:numRef>
              <c:f>grafy!$B$63:$J$63</c:f>
              <c:numCache>
                <c:formatCode>General</c:formatCode>
                <c:ptCount val="9"/>
                <c:pt idx="0">
                  <c:v>103</c:v>
                </c:pt>
                <c:pt idx="1">
                  <c:v>102</c:v>
                </c:pt>
                <c:pt idx="2">
                  <c:v>106</c:v>
                </c:pt>
                <c:pt idx="3">
                  <c:v>105</c:v>
                </c:pt>
                <c:pt idx="4">
                  <c:v>66</c:v>
                </c:pt>
                <c:pt idx="5">
                  <c:v>101</c:v>
                </c:pt>
                <c:pt idx="6">
                  <c:v>85</c:v>
                </c:pt>
                <c:pt idx="7">
                  <c:v>105</c:v>
                </c:pt>
                <c:pt idx="8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5-41FC-9FD1-DA7D73658E6C}"/>
            </c:ext>
          </c:extLst>
        </c:ser>
        <c:ser>
          <c:idx val="1"/>
          <c:order val="1"/>
          <c:tx>
            <c:strRef>
              <c:f>grafy!$A$64</c:f>
              <c:strCache>
                <c:ptCount val="1"/>
                <c:pt idx="0">
                  <c:v>Alumina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grafy!$B$62:$J$62</c:f>
              <c:strCache>
                <c:ptCount val="9"/>
                <c:pt idx="0">
                  <c:v>OTA</c:v>
                </c:pt>
                <c:pt idx="1">
                  <c:v>Patulin</c:v>
                </c:pt>
                <c:pt idx="2">
                  <c:v>Trichothecenes</c:v>
                </c:pt>
                <c:pt idx="3">
                  <c:v>Zearalenones</c:v>
                </c:pt>
                <c:pt idx="4">
                  <c:v>Enniatins</c:v>
                </c:pt>
                <c:pt idx="5">
                  <c:v>Altertoxins</c:v>
                </c:pt>
                <c:pt idx="6">
                  <c:v>Ergot alkaloids</c:v>
                </c:pt>
                <c:pt idx="7">
                  <c:v>Aflatoxins</c:v>
                </c:pt>
                <c:pt idx="8">
                  <c:v>Carboxylic mycotoxins</c:v>
                </c:pt>
              </c:strCache>
            </c:strRef>
          </c:cat>
          <c:val>
            <c:numRef>
              <c:f>grafy!$B$64:$J$64</c:f>
              <c:numCache>
                <c:formatCode>General</c:formatCode>
                <c:ptCount val="9"/>
                <c:pt idx="0">
                  <c:v>1</c:v>
                </c:pt>
                <c:pt idx="1">
                  <c:v>42</c:v>
                </c:pt>
                <c:pt idx="2">
                  <c:v>3</c:v>
                </c:pt>
                <c:pt idx="3">
                  <c:v>5</c:v>
                </c:pt>
                <c:pt idx="4">
                  <c:v>101</c:v>
                </c:pt>
                <c:pt idx="5">
                  <c:v>3</c:v>
                </c:pt>
                <c:pt idx="6">
                  <c:v>30</c:v>
                </c:pt>
                <c:pt idx="7">
                  <c:v>88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45-41FC-9FD1-DA7D73658E6C}"/>
            </c:ext>
          </c:extLst>
        </c:ser>
        <c:ser>
          <c:idx val="2"/>
          <c:order val="2"/>
          <c:tx>
            <c:strRef>
              <c:f>grafy!$A$65</c:f>
              <c:strCache>
                <c:ptCount val="1"/>
                <c:pt idx="0">
                  <c:v>Charcoal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grafy!$B$62:$J$62</c:f>
              <c:strCache>
                <c:ptCount val="9"/>
                <c:pt idx="0">
                  <c:v>OTA</c:v>
                </c:pt>
                <c:pt idx="1">
                  <c:v>Patulin</c:v>
                </c:pt>
                <c:pt idx="2">
                  <c:v>Trichothecenes</c:v>
                </c:pt>
                <c:pt idx="3">
                  <c:v>Zearalenones</c:v>
                </c:pt>
                <c:pt idx="4">
                  <c:v>Enniatins</c:v>
                </c:pt>
                <c:pt idx="5">
                  <c:v>Altertoxins</c:v>
                </c:pt>
                <c:pt idx="6">
                  <c:v>Ergot alkaloids</c:v>
                </c:pt>
                <c:pt idx="7">
                  <c:v>Aflatoxins</c:v>
                </c:pt>
                <c:pt idx="8">
                  <c:v>Carboxylic mycotoxins</c:v>
                </c:pt>
              </c:strCache>
            </c:strRef>
          </c:cat>
          <c:val>
            <c:numRef>
              <c:f>grafy!$B$65:$J$65</c:f>
              <c:numCache>
                <c:formatCode>General</c:formatCode>
                <c:ptCount val="9"/>
                <c:pt idx="0">
                  <c:v>1</c:v>
                </c:pt>
                <c:pt idx="1">
                  <c:v>83</c:v>
                </c:pt>
                <c:pt idx="2">
                  <c:v>88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45-41FC-9FD1-DA7D73658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145664"/>
        <c:axId val="128159744"/>
      </c:barChart>
      <c:catAx>
        <c:axId val="12814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128159744"/>
        <c:crosses val="autoZero"/>
        <c:auto val="1"/>
        <c:lblAlgn val="ctr"/>
        <c:lblOffset val="100"/>
        <c:noMultiLvlLbl val="0"/>
      </c:catAx>
      <c:valAx>
        <c:axId val="128159744"/>
        <c:scaling>
          <c:orientation val="minMax"/>
        </c:scaling>
        <c:delete val="0"/>
        <c:axPos val="l"/>
        <c:majorGridlines>
          <c:spPr>
            <a:ln w="3175">
              <a:prstDash val="dash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prstDash val="solid"/>
          </a:ln>
        </c:spPr>
        <c:txPr>
          <a:bodyPr/>
          <a:lstStyle/>
          <a:p>
            <a:pPr>
              <a:defRPr sz="1600" b="1"/>
            </a:pPr>
            <a:endParaRPr lang="cs-CZ"/>
          </a:p>
        </c:txPr>
        <c:crossAx val="12814566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9542356802560976"/>
          <c:y val="0.25514942784135075"/>
          <c:w val="0.18297149107751218"/>
          <c:h val="0.29050759065986226"/>
        </c:manualLayout>
      </c:layout>
      <c:overlay val="0"/>
      <c:txPr>
        <a:bodyPr/>
        <a:lstStyle/>
        <a:p>
          <a:pPr>
            <a:defRPr sz="2400" b="1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F7F0F-A335-4836-8C90-D020D404668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CFC7-AF13-47C5-86DF-0B7031BD7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Zdá se to jako samozřejmost, ale...</a:t>
            </a:r>
          </a:p>
          <a:p>
            <a:r>
              <a:rPr lang="cs-CZ" dirty="0" smtClean="0"/>
              <a:t>Vliv použitého rozpouštědla</a:t>
            </a:r>
            <a:r>
              <a:rPr lang="cs-CZ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498-9744-49CB-B09F-ECA07460D5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5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EF159-0260-4410-8E53-7FD347D0D2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2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Mobilka?</a:t>
            </a:r>
            <a:r>
              <a:rPr lang="cs-CZ" baseline="0" dirty="0" smtClean="0"/>
              <a:t> MeOH/H2O, basic additive (</a:t>
            </a:r>
            <a:r>
              <a:rPr lang="cs-CZ" b="1" baseline="0" dirty="0" smtClean="0"/>
              <a:t>0,5 % triethylamine</a:t>
            </a:r>
            <a:r>
              <a:rPr lang="cs-CZ" b="0" baseline="0" dirty="0" smtClean="0"/>
              <a:t> – nevhodný pro MS, lze ale DMA. Negative ionization)</a:t>
            </a:r>
            <a:endParaRPr lang="cs-CZ" baseline="0" dirty="0" smtClean="0"/>
          </a:p>
          <a:p>
            <a:r>
              <a:rPr lang="cs-CZ" baseline="0" dirty="0" smtClean="0"/>
              <a:t>Jaké lze max použít % H2O? 7 % ok. Zkusit 8 %, 9 %, 10 %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Hlavně glukosa a laktosa problematické peaky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Rychlý gradient (vysoké % modif.) – peaky cukrů vysoké intenzity; chvostování peaků (viz BEHka – rychlejší gradient – horší chvostování)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Zkusit isokratickou eluci (20 % ?)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Vliv nastřikovaného rozpouštědla? (voda ředěná MeOH/MeCN/...?)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498-9744-49CB-B09F-ECA07460D5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1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6608558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2050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3" y="588555"/>
            <a:ext cx="7151730" cy="88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28330" y="2196252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85530" y="46759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9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1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89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4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1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70800" cy="900148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77926"/>
            <a:ext cx="8270801" cy="4699037"/>
          </a:xfrm>
        </p:spPr>
        <p:txBody>
          <a:bodyPr/>
          <a:lstStyle>
            <a:lvl1pPr marL="228600" indent="-228600"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/>
            </a:lvl1pPr>
            <a:lvl2pPr>
              <a:buClr>
                <a:srgbClr val="E93C09"/>
              </a:buClr>
              <a:buSzPct val="134000"/>
              <a:defRPr/>
            </a:lvl2pPr>
            <a:lvl3pPr marL="1143000" indent="-228600">
              <a:buClr>
                <a:srgbClr val="E93C09"/>
              </a:buClr>
              <a:buFont typeface="Symbol" panose="05050102010706020507" pitchFamily="18" charset="2"/>
              <a:buChar char=""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23528" y="400050"/>
            <a:ext cx="179387" cy="703536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9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4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0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6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081D-E8E7-4222-ABB3-0A2A93151179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3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mp"/><Relationship Id="rId3" Type="http://schemas.openxmlformats.org/officeDocument/2006/relationships/image" Target="../media/image22.tmp"/><Relationship Id="rId7" Type="http://schemas.openxmlformats.org/officeDocument/2006/relationships/image" Target="../media/image2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11" Type="http://schemas.openxmlformats.org/officeDocument/2006/relationships/image" Target="../media/image30.emf"/><Relationship Id="rId5" Type="http://schemas.openxmlformats.org/officeDocument/2006/relationships/image" Target="../media/image24.tmp"/><Relationship Id="rId10" Type="http://schemas.openxmlformats.org/officeDocument/2006/relationships/image" Target="../media/image29.png"/><Relationship Id="rId4" Type="http://schemas.openxmlformats.org/officeDocument/2006/relationships/image" Target="../media/image23.tmp"/><Relationship Id="rId9" Type="http://schemas.openxmlformats.org/officeDocument/2006/relationships/image" Target="../media/image28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www.google.cz/url?sa=i&amp;rct=j&amp;q=&amp;esrc=s&amp;source=images&amp;cd=&amp;cad=rja&amp;uact=8&amp;ved=0CAcQjRw&amp;url=http://peterpollock.com/&amp;ei=Y5cvVZnhIsTLPYCFgaAB&amp;bvm=bv.91071109,d.d2s&amp;psig=AFQjCNF2cSzXhPUwa2Gvpy7pUjvSUqEuMg&amp;ust=142926866394495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4.jpe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ved=&amp;url=http%3A%2F%2Fwww.regiojet.cz%2Fpraha-kosice%2Fsluzby%2F&amp;ei=Td01VbiWBIbXauHtgPgF&amp;bvm=bv.91071109,d.d2s&amp;psig=AFQjCNHo9MYN1YEzp7uHcvzRvZYLnB1sVg&amp;ust=1429679821597848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www.google.cz/url?sa=i&amp;rct=j&amp;q=&amp;esrc=s&amp;source=images&amp;cd=&amp;cad=rja&amp;uact=8&amp;ved=&amp;url=http://www.coleman.cz/daji-se-podkladni-pasy-dvouvrstve-hydroizolace-kotvit-k-drevenemu-bedneni-hrebiky-ma-tento-zpusob-kotveni-nejaka-omezeni/&amp;ei=i5UvVcDOLMznaNHsgcAF&amp;bvm=bv.91071109,d.d2s&amp;psig=AFQjCNGvONyRuYJ47oqhXtWVqbo1laFyzg&amp;ust=142926823638520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hyperlink" Target="http://www.google.cz/url?sa=i&amp;rct=j&amp;q=&amp;esrc=s&amp;source=images&amp;cd=&amp;cad=rja&amp;uact=8&amp;ved=0CAcQjRw&amp;url=http://cz.123rf.com/stock-fotografie/loutka.html&amp;ei=EeHQVNLVDondavyWgtgG&amp;bvm=bv.85076809,d.d2s&amp;psig=AFQjCNFns-6RAF9jpQLqVhkb0oa4c_9Lcw&amp;ust=142306163258638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85800" y="2476500"/>
            <a:ext cx="7772400" cy="1269152"/>
          </a:xfrm>
        </p:spPr>
        <p:txBody>
          <a:bodyPr/>
          <a:lstStyle/>
          <a:p>
            <a:r>
              <a:rPr lang="cs-CZ" dirty="0"/>
              <a:t>HPLC </a:t>
            </a:r>
            <a:r>
              <a:rPr lang="cs-CZ" dirty="0" err="1"/>
              <a:t>Troubleshooting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143000" y="4333027"/>
            <a:ext cx="6858000" cy="1655762"/>
          </a:xfrm>
        </p:spPr>
        <p:txBody>
          <a:bodyPr/>
          <a:lstStyle/>
          <a:p>
            <a:r>
              <a:rPr lang="cs-CZ" dirty="0" smtClean="0"/>
              <a:t> podle LC </a:t>
            </a:r>
            <a:r>
              <a:rPr lang="cs-CZ" dirty="0"/>
              <a:t>GC </a:t>
            </a:r>
            <a:r>
              <a:rPr lang="cs-CZ" dirty="0" smtClean="0"/>
              <a:t>By </a:t>
            </a:r>
            <a:r>
              <a:rPr lang="cs-CZ" dirty="0"/>
              <a:t>John W. </a:t>
            </a:r>
            <a:r>
              <a:rPr lang="cs-CZ" dirty="0" smtClean="0"/>
              <a:t>Dolan</a:t>
            </a:r>
            <a:endParaRPr lang="cs-CZ" dirty="0"/>
          </a:p>
          <a:p>
            <a:r>
              <a:rPr lang="cs-CZ" dirty="0" smtClean="0"/>
              <a:t>příklady z praxe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Necyklický průběh základní linie: měření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20536"/>
            <a:ext cx="4792573" cy="25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177092"/>
            <a:ext cx="48605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144007" y="1520536"/>
            <a:ext cx="36764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Analýza karotenoidů:</a:t>
            </a:r>
          </a:p>
          <a:p>
            <a:r>
              <a:rPr lang="cs-CZ" sz="2200" dirty="0" smtClean="0"/>
              <a:t>- standard luteinu 0,1 </a:t>
            </a:r>
            <a:r>
              <a:rPr lang="cs-CZ" sz="2200" dirty="0"/>
              <a:t>µ</a:t>
            </a:r>
            <a:r>
              <a:rPr lang="cs-CZ" sz="2200" dirty="0" smtClean="0"/>
              <a:t>g/ml, detekce 444 </a:t>
            </a:r>
            <a:r>
              <a:rPr lang="cs-CZ" sz="2200" dirty="0" err="1" smtClean="0"/>
              <a:t>nm</a:t>
            </a:r>
            <a:endParaRPr lang="cs-CZ" sz="2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32597" y="4103707"/>
            <a:ext cx="3554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Analýza karotenoidů:</a:t>
            </a:r>
          </a:p>
          <a:p>
            <a:r>
              <a:rPr lang="cs-CZ" sz="2200" dirty="0" smtClean="0"/>
              <a:t>- vzorek řasy</a:t>
            </a:r>
            <a:endParaRPr lang="cs-CZ" sz="2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36096" y="5229200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Příčina???</a:t>
            </a:r>
          </a:p>
          <a:p>
            <a:r>
              <a:rPr lang="cs-CZ" sz="2200" dirty="0" smtClean="0"/>
              <a:t>Řešení????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1638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Ghost</a:t>
            </a:r>
            <a:r>
              <a:rPr lang="cs-CZ" dirty="0"/>
              <a:t>“ píky v gradientu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541" y="1477926"/>
            <a:ext cx="8657910" cy="4699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i="1" dirty="0"/>
              <a:t>LC GC </a:t>
            </a:r>
            <a:r>
              <a:rPr lang="cs-CZ" sz="2400" i="1" dirty="0" err="1" smtClean="0"/>
              <a:t>Readers</a:t>
            </a:r>
            <a:r>
              <a:rPr lang="cs-CZ" sz="2400" i="1" dirty="0"/>
              <a:t>´ </a:t>
            </a:r>
            <a:r>
              <a:rPr lang="cs-CZ" sz="2400" i="1" dirty="0" err="1"/>
              <a:t>Questions</a:t>
            </a:r>
            <a:r>
              <a:rPr lang="cs-CZ" sz="2400" i="1" dirty="0"/>
              <a:t>: Gradient </a:t>
            </a:r>
            <a:r>
              <a:rPr lang="cs-CZ" sz="2400" i="1" dirty="0" err="1"/>
              <a:t>Ghost</a:t>
            </a:r>
            <a:r>
              <a:rPr lang="cs-CZ" sz="2400" i="1" dirty="0"/>
              <a:t> </a:t>
            </a:r>
            <a:r>
              <a:rPr lang="cs-CZ" sz="2400" i="1" dirty="0" err="1" smtClean="0"/>
              <a:t>Peaks</a:t>
            </a:r>
            <a:r>
              <a:rPr lang="cs-CZ" sz="2400" i="1" dirty="0" smtClean="0"/>
              <a:t> By </a:t>
            </a:r>
            <a:r>
              <a:rPr lang="cs-CZ" sz="2400" i="1" dirty="0"/>
              <a:t>John W. Dolan</a:t>
            </a:r>
          </a:p>
          <a:p>
            <a:pPr marL="0" indent="0">
              <a:buNone/>
            </a:pPr>
            <a:r>
              <a:rPr lang="cs-CZ" dirty="0" smtClean="0"/>
              <a:t>HPLC </a:t>
            </a:r>
            <a:r>
              <a:rPr lang="cs-CZ" dirty="0"/>
              <a:t>s reverzní </a:t>
            </a:r>
            <a:r>
              <a:rPr lang="cs-CZ" dirty="0" smtClean="0"/>
              <a:t>fázi </a:t>
            </a:r>
            <a:r>
              <a:rPr lang="cs-CZ" dirty="0"/>
              <a:t>– v RT analytu – interference + výskyt i ve slepém vzorku</a:t>
            </a:r>
          </a:p>
          <a:p>
            <a:pPr marL="0" indent="0">
              <a:buNone/>
            </a:pPr>
            <a:r>
              <a:rPr lang="cs-CZ" dirty="0" smtClean="0"/>
              <a:t>Rozdíly </a:t>
            </a:r>
            <a:r>
              <a:rPr lang="cs-CZ" dirty="0"/>
              <a:t>intenzit píku mezi jednotlivými dávkami </a:t>
            </a:r>
            <a:r>
              <a:rPr lang="cs-CZ" dirty="0" smtClean="0"/>
              <a:t>MF</a:t>
            </a:r>
          </a:p>
          <a:p>
            <a:pPr marL="0" indent="0">
              <a:buNone/>
            </a:pPr>
            <a:r>
              <a:rPr lang="cs-CZ" dirty="0"/>
              <a:t>Šum </a:t>
            </a:r>
            <a:r>
              <a:rPr lang="cs-CZ" dirty="0" err="1"/>
              <a:t>baseline</a:t>
            </a:r>
            <a:r>
              <a:rPr lang="cs-CZ" dirty="0"/>
              <a:t> se projeví, když není nastříknut vzorek – eliminace problému s matricí vzorku</a:t>
            </a:r>
          </a:p>
          <a:p>
            <a:pPr marL="0" indent="0">
              <a:buNone/>
            </a:pPr>
            <a:r>
              <a:rPr lang="cs-CZ" dirty="0"/>
              <a:t>Extra píky </a:t>
            </a:r>
            <a:r>
              <a:rPr lang="cs-CZ" dirty="0" smtClean="0"/>
              <a:t>- kontaminace </a:t>
            </a:r>
            <a:r>
              <a:rPr lang="cs-CZ" dirty="0"/>
              <a:t>MF</a:t>
            </a:r>
          </a:p>
          <a:p>
            <a:pPr marL="0" indent="0">
              <a:buNone/>
            </a:pPr>
            <a:r>
              <a:rPr lang="cs-CZ" dirty="0"/>
              <a:t>Nastříknut byl slepý vzorek – možnost změřit gradient bez nástřiku – chyba v rozpouštědle slepého vzorku?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3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66A4F-89EE-4741-9FD4-69EFE784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</a:t>
            </a:r>
            <a:r>
              <a:rPr lang="cs-CZ" dirty="0" smtClean="0"/>
              <a:t>problému </a:t>
            </a:r>
            <a:r>
              <a:rPr lang="cs-CZ" dirty="0"/>
              <a:t>- </a:t>
            </a:r>
            <a:r>
              <a:rPr lang="cs-CZ" dirty="0" smtClean="0"/>
              <a:t>pufry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419315-CAC0-404B-B4BC-88DB48B20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69" y="1394106"/>
            <a:ext cx="3745231" cy="4699037"/>
          </a:xfrm>
        </p:spPr>
        <p:txBody>
          <a:bodyPr>
            <a:normAutofit/>
          </a:bodyPr>
          <a:lstStyle/>
          <a:p>
            <a:r>
              <a:rPr lang="cs-CZ" dirty="0"/>
              <a:t>Možnost porovnání dvou MF připravených s použitím rozdílných zdrojů </a:t>
            </a:r>
            <a:r>
              <a:rPr lang="cs-CZ" dirty="0" smtClean="0"/>
              <a:t>pufru</a:t>
            </a:r>
            <a:endParaRPr lang="cs-CZ" dirty="0"/>
          </a:p>
          <a:p>
            <a:r>
              <a:rPr lang="cs-CZ" dirty="0"/>
              <a:t>Možnost vynechat filtraci k vyloučení vlivu filtru</a:t>
            </a:r>
          </a:p>
          <a:p>
            <a:r>
              <a:rPr lang="cs-CZ" dirty="0"/>
              <a:t>Pufry z různých zdrojů – různé chromatogramy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9CA339-9FFB-4E57-B147-7378D10C2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0" t="44222" r="39917" b="16074"/>
          <a:stretch/>
        </p:blipFill>
        <p:spPr>
          <a:xfrm>
            <a:off x="4189742" y="1265275"/>
            <a:ext cx="4954258" cy="3131465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DB45A68-B753-40AE-9101-0781A90325F4}"/>
              </a:ext>
            </a:extLst>
          </p:cNvPr>
          <p:cNvSpPr txBox="1">
            <a:spLocks/>
          </p:cNvSpPr>
          <p:nvPr/>
        </p:nvSpPr>
        <p:spPr>
          <a:xfrm>
            <a:off x="4282441" y="4564025"/>
            <a:ext cx="4442460" cy="15291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Všechna měření – stejné podmínky</a:t>
            </a:r>
          </a:p>
          <a:p>
            <a:r>
              <a:rPr lang="cs-CZ" dirty="0"/>
              <a:t>a – d = rozdílné zdroje pufru</a:t>
            </a:r>
          </a:p>
          <a:p>
            <a:r>
              <a:rPr lang="cs-CZ" dirty="0"/>
              <a:t>e = pouze voda</a:t>
            </a:r>
          </a:p>
        </p:txBody>
      </p:sp>
    </p:spTree>
    <p:extLst>
      <p:ext uri="{BB962C8B-B14F-4D97-AF65-F5344CB8AC3E}">
        <p14:creationId xmlns:p14="http://schemas.microsoft.com/office/powerpoint/2010/main" val="5992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D8C37-8016-4C66-91FF-142928A5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Ach, ta voda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06C6733-D89C-4BCE-9E41-05AAEDE79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0" t="21290" r="36292" b="25152"/>
          <a:stretch/>
        </p:blipFill>
        <p:spPr>
          <a:xfrm>
            <a:off x="4005743" y="1805940"/>
            <a:ext cx="5138257" cy="3733800"/>
          </a:xfr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65F16FB-43CD-42AF-92F7-5E167C4A0BFC}"/>
              </a:ext>
            </a:extLst>
          </p:cNvPr>
          <p:cNvSpPr txBox="1">
            <a:spLocks/>
          </p:cNvSpPr>
          <p:nvPr/>
        </p:nvSpPr>
        <p:spPr>
          <a:xfrm>
            <a:off x="270509" y="1409346"/>
            <a:ext cx="3211831" cy="46990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(a) – MF připravena s použitím laboratorně připravené „HPLC grade“ vody </a:t>
            </a:r>
          </a:p>
          <a:p>
            <a:r>
              <a:rPr lang="cs-CZ" dirty="0"/>
              <a:t>(b) – MF připravena ze zakoupené „HPLC grade“ vody</a:t>
            </a:r>
          </a:p>
          <a:p>
            <a:r>
              <a:rPr lang="cs-CZ" dirty="0"/>
              <a:t>Pro měření použity stejné podmínky</a:t>
            </a:r>
          </a:p>
        </p:txBody>
      </p:sp>
      <p:sp>
        <p:nvSpPr>
          <p:cNvPr id="3" name="Obdélník 2"/>
          <p:cNvSpPr/>
          <p:nvPr/>
        </p:nvSpPr>
        <p:spPr>
          <a:xfrm>
            <a:off x="69011" y="6080405"/>
            <a:ext cx="9074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zkontrolovat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zda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nedošlo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kontaminaci</a:t>
            </a:r>
            <a:r>
              <a:rPr lang="en-US" sz="2400" b="1" dirty="0">
                <a:solidFill>
                  <a:srgbClr val="FF0000"/>
                </a:solidFill>
              </a:rPr>
              <a:t> MF </a:t>
            </a:r>
            <a:r>
              <a:rPr lang="en-US" sz="2400" b="1" dirty="0" err="1">
                <a:solidFill>
                  <a:srgbClr val="FF0000"/>
                </a:solidFill>
              </a:rPr>
              <a:t>nebo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jiné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části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systému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Analýza olejů - TIC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167"/>
          <a:stretch/>
        </p:blipFill>
        <p:spPr>
          <a:xfrm>
            <a:off x="336918" y="1717061"/>
            <a:ext cx="6868342" cy="2092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260"/>
          <a:stretch/>
        </p:blipFill>
        <p:spPr>
          <a:xfrm>
            <a:off x="336919" y="3740828"/>
            <a:ext cx="6916109" cy="2082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4263" y="1717060"/>
            <a:ext cx="206992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Nepolární extrakt</a:t>
            </a:r>
          </a:p>
          <a:p>
            <a:r>
              <a:rPr lang="cs-CZ" dirty="0"/>
              <a:t>Surový palmový olej</a:t>
            </a:r>
          </a:p>
          <a:p>
            <a:r>
              <a:rPr lang="cs-CZ" b="1" dirty="0"/>
              <a:t>ESI 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4263" y="3991947"/>
            <a:ext cx="206992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Nepolární extrakt</a:t>
            </a:r>
          </a:p>
          <a:p>
            <a:r>
              <a:rPr lang="cs-CZ" dirty="0"/>
              <a:t>Surový palmový olej</a:t>
            </a:r>
          </a:p>
          <a:p>
            <a:r>
              <a:rPr lang="cs-CZ" b="1" dirty="0"/>
              <a:t>ESI -</a:t>
            </a:r>
          </a:p>
        </p:txBody>
      </p:sp>
    </p:spTree>
    <p:extLst>
      <p:ext uri="{BB962C8B-B14F-4D97-AF65-F5344CB8AC3E}">
        <p14:creationId xmlns:p14="http://schemas.microsoft.com/office/powerpoint/2010/main" val="5371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Problém?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332" y="1237097"/>
            <a:ext cx="8270801" cy="4699037"/>
          </a:xfrm>
        </p:spPr>
        <p:txBody>
          <a:bodyPr/>
          <a:lstStyle/>
          <a:p>
            <a:r>
              <a:rPr lang="cs-CZ" dirty="0" smtClean="0"/>
              <a:t>Po vyndání vzorků z </a:t>
            </a:r>
            <a:r>
              <a:rPr lang="cs-CZ" dirty="0" err="1" smtClean="0"/>
              <a:t>autosampleru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 odstání při laboratorní teplotě: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58" y="1690210"/>
            <a:ext cx="2611342" cy="1472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58" y="3818234"/>
            <a:ext cx="2611342" cy="1472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7409" y="263934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5 °C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46420" y="438274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20 °C</a:t>
            </a:r>
            <a:endParaRPr lang="en-GB" b="1" dirty="0"/>
          </a:p>
        </p:txBody>
      </p:sp>
      <p:sp>
        <p:nvSpPr>
          <p:cNvPr id="4" name="Obdélník 3"/>
          <p:cNvSpPr/>
          <p:nvPr/>
        </p:nvSpPr>
        <p:spPr>
          <a:xfrm>
            <a:off x="293655" y="5828554"/>
            <a:ext cx="8496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Řešení: </a:t>
            </a:r>
            <a:r>
              <a:rPr lang="en-US" sz="2400" b="1" dirty="0" err="1" smtClean="0"/>
              <a:t>Zvýšení</a:t>
            </a:r>
            <a:r>
              <a:rPr lang="en-US" sz="2400" b="1" dirty="0" smtClean="0"/>
              <a:t> </a:t>
            </a:r>
            <a:r>
              <a:rPr lang="en-US" sz="2400" b="1" dirty="0" err="1"/>
              <a:t>teploty</a:t>
            </a:r>
            <a:r>
              <a:rPr lang="en-US" sz="2400" b="1" dirty="0"/>
              <a:t> v </a:t>
            </a:r>
            <a:r>
              <a:rPr lang="en-US" sz="2400" b="1" dirty="0" err="1"/>
              <a:t>autosampleru</a:t>
            </a:r>
            <a:r>
              <a:rPr lang="en-US" sz="2400" b="1" dirty="0"/>
              <a:t> pro </a:t>
            </a:r>
            <a:r>
              <a:rPr lang="en-US" sz="2400" b="1" dirty="0" err="1"/>
              <a:t>příští</a:t>
            </a:r>
            <a:r>
              <a:rPr lang="en-US" sz="2400" b="1" dirty="0"/>
              <a:t> </a:t>
            </a:r>
            <a:r>
              <a:rPr lang="en-US" sz="2400" b="1" dirty="0" err="1" smtClean="0"/>
              <a:t>měření</a:t>
            </a:r>
            <a:r>
              <a:rPr lang="cs-CZ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/>
              <a:t>20 °C</a:t>
            </a:r>
          </a:p>
        </p:txBody>
      </p:sp>
      <p:pic>
        <p:nvPicPr>
          <p:cNvPr id="9" name="Picture 4" descr="Image result for 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19" y="2536301"/>
            <a:ext cx="2435225" cy="212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Analýza </a:t>
            </a:r>
            <a:r>
              <a:rPr lang="cs-CZ" dirty="0" err="1"/>
              <a:t>triacylglycerolů</a:t>
            </a:r>
            <a:r>
              <a:rPr lang="cs-CZ" dirty="0"/>
              <a:t> </a:t>
            </a:r>
            <a:r>
              <a:rPr lang="cs-CZ" dirty="0" smtClean="0"/>
              <a:t>čokolád - Teplota autosampleru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931"/>
            <a:ext cx="7710131" cy="855366"/>
          </a:xfrm>
        </p:spPr>
        <p:txBody>
          <a:bodyPr>
            <a:noAutofit/>
          </a:bodyPr>
          <a:lstStyle/>
          <a:p>
            <a:r>
              <a:rPr lang="cs-CZ" sz="2400" dirty="0" smtClean="0"/>
              <a:t>Parametr, který obvykle není v publikacích uváděn</a:t>
            </a:r>
          </a:p>
          <a:p>
            <a:r>
              <a:rPr lang="cs-CZ" sz="2400" dirty="0" smtClean="0"/>
              <a:t>Běžně </a:t>
            </a:r>
            <a:r>
              <a:rPr lang="cs-CZ" sz="2400" dirty="0"/>
              <a:t>v </a:t>
            </a:r>
            <a:r>
              <a:rPr lang="cs-CZ" sz="2400" dirty="0" smtClean="0"/>
              <a:t>autosampleru používána nízká teplota (např. 7 °C)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61" t="7684"/>
          <a:stretch/>
        </p:blipFill>
        <p:spPr>
          <a:xfrm>
            <a:off x="237506" y="4030467"/>
            <a:ext cx="8770937" cy="2396132"/>
          </a:xfrm>
          <a:prstGeom prst="rect">
            <a:avLst/>
          </a:prstGeom>
        </p:spPr>
      </p:pic>
      <p:sp>
        <p:nvSpPr>
          <p:cNvPr id="5" name="TextovéPole 19"/>
          <p:cNvSpPr txBox="1"/>
          <p:nvPr/>
        </p:nvSpPr>
        <p:spPr>
          <a:xfrm>
            <a:off x="1353898" y="2368087"/>
            <a:ext cx="7049122" cy="11237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rgbClr val="18A81B"/>
              </a:buClr>
              <a:buFont typeface="Wingdings" panose="05000000000000000000" pitchFamily="2" charset="2"/>
              <a:buChar char="ü"/>
            </a:pPr>
            <a:r>
              <a:rPr lang="cs-CZ" sz="2000" dirty="0" smtClean="0"/>
              <a:t>Pomalejší degradace látek přítomných v extraktech</a:t>
            </a:r>
          </a:p>
          <a:p>
            <a:pPr marL="285750" indent="-285750">
              <a:buClr>
                <a:srgbClr val="C00000"/>
              </a:buClr>
              <a:buFont typeface="Calibri" panose="020F0502020204030204" pitchFamily="34" charset="0"/>
              <a:buChar char="x"/>
            </a:pPr>
            <a:r>
              <a:rPr lang="cs-CZ" sz="2000" dirty="0" smtClean="0"/>
              <a:t>Nevhodné pro analýzu  TAG – vysrážení z roztoku (zejména TAG s vyšším efektivním uhlíkovým číslem)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50202" y="4694649"/>
            <a:ext cx="1293850" cy="715089"/>
            <a:chOff x="5413829" y="3534658"/>
            <a:chExt cx="1293850" cy="715089"/>
          </a:xfrm>
        </p:grpSpPr>
        <p:sp>
          <p:nvSpPr>
            <p:cNvPr id="9" name="Rounded Rectangle 8"/>
            <p:cNvSpPr/>
            <p:nvPr/>
          </p:nvSpPr>
          <p:spPr>
            <a:xfrm>
              <a:off x="5413829" y="3585029"/>
              <a:ext cx="1175657" cy="614349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571260" y="3534658"/>
              <a:ext cx="1136419" cy="715089"/>
              <a:chOff x="4553035" y="3841834"/>
              <a:chExt cx="1136419" cy="715089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4553035" y="4075890"/>
                <a:ext cx="29803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553035" y="4336916"/>
                <a:ext cx="298038" cy="0"/>
              </a:xfrm>
              <a:prstGeom prst="line">
                <a:avLst/>
              </a:prstGeom>
              <a:ln w="12700">
                <a:solidFill>
                  <a:srgbClr val="18A81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ovéPole 19"/>
              <p:cNvSpPr txBox="1"/>
              <p:nvPr/>
            </p:nvSpPr>
            <p:spPr>
              <a:xfrm>
                <a:off x="4878459" y="3841834"/>
                <a:ext cx="810995" cy="71508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Clr>
                    <a:schemeClr val="accent6">
                      <a:lumMod val="50000"/>
                    </a:schemeClr>
                  </a:buClr>
                </a:pPr>
                <a:r>
                  <a:rPr lang="cs-CZ" dirty="0" smtClean="0"/>
                  <a:t>18 °C</a:t>
                </a:r>
              </a:p>
              <a:p>
                <a:pPr>
                  <a:buClr>
                    <a:schemeClr val="accent6">
                      <a:lumMod val="50000"/>
                    </a:schemeClr>
                  </a:buClr>
                </a:pPr>
                <a:r>
                  <a:rPr lang="cs-CZ" dirty="0"/>
                  <a:t>7</a:t>
                </a:r>
                <a:r>
                  <a:rPr lang="cs-CZ" dirty="0" smtClean="0"/>
                  <a:t> °C </a:t>
                </a:r>
              </a:p>
            </p:txBody>
          </p:sp>
        </p:grpSp>
      </p:grpSp>
      <p:sp>
        <p:nvSpPr>
          <p:cNvPr id="14" name="Right Arrow 13"/>
          <p:cNvSpPr/>
          <p:nvPr/>
        </p:nvSpPr>
        <p:spPr>
          <a:xfrm>
            <a:off x="1466192" y="3495685"/>
            <a:ext cx="283779" cy="577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16788" y="3438562"/>
            <a:ext cx="5527264" cy="692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cap="small" spc="300" dirty="0" smtClean="0"/>
              <a:t>Nutno udržovat vyšší teplotu!</a:t>
            </a:r>
            <a:endParaRPr lang="en-US" sz="2400" cap="small" spc="300" dirty="0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 rot="16200000">
            <a:off x="-199441" y="4726584"/>
            <a:ext cx="2206419" cy="9002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Kakaové máslo,</a:t>
            </a:r>
          </a:p>
          <a:p>
            <a:pPr algn="ctr"/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petrolether</a:t>
            </a:r>
            <a:endParaRPr lang="en-GB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 lvl="1"/>
            <a:r>
              <a:rPr lang="cs-CZ" dirty="0" smtClean="0"/>
              <a:t>Volba jiného </a:t>
            </a:r>
            <a:r>
              <a:rPr lang="cs-CZ" dirty="0" err="1" smtClean="0"/>
              <a:t>nastřikového</a:t>
            </a:r>
            <a:r>
              <a:rPr lang="cs-CZ" dirty="0" smtClean="0"/>
              <a:t> rozpouštědla 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  <p:pic>
        <p:nvPicPr>
          <p:cNvPr id="4" name="Obrázek 3" descr="ts.xps.up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7740352" cy="422108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55776" y="350100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epikatechin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80112" y="328498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katechin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99592" y="2564904"/>
            <a:ext cx="3384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MF: 1% FA ve vodě</a:t>
            </a:r>
          </a:p>
          <a:p>
            <a:r>
              <a:rPr lang="cs-CZ" sz="1600" dirty="0" smtClean="0"/>
              <a:t>        1% FA v ACN</a:t>
            </a:r>
          </a:p>
          <a:p>
            <a:r>
              <a:rPr lang="cs-CZ" sz="1600" dirty="0" smtClean="0"/>
              <a:t>Nástřik: ACN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899592" y="465313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 smtClean="0"/>
              <a:t>MF: 1% FA ve vodě</a:t>
            </a:r>
          </a:p>
          <a:p>
            <a:r>
              <a:rPr lang="cs-CZ" sz="1600" dirty="0" smtClean="0"/>
              <a:t>        1% FA v ACN</a:t>
            </a:r>
          </a:p>
          <a:p>
            <a:r>
              <a:rPr lang="cs-CZ" sz="1600" dirty="0" smtClean="0"/>
              <a:t>Nástřik: </a:t>
            </a:r>
            <a:r>
              <a:rPr lang="cs-CZ" sz="1600" dirty="0" err="1" smtClean="0"/>
              <a:t>MeOH</a:t>
            </a:r>
            <a:r>
              <a:rPr lang="cs-CZ" sz="1600" dirty="0" smtClean="0"/>
              <a:t>, voda</a:t>
            </a:r>
            <a:endParaRPr lang="cs-CZ" sz="1600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Rozmyté píky při analýze </a:t>
            </a:r>
            <a:r>
              <a:rPr lang="cs-CZ" dirty="0" err="1" smtClean="0"/>
              <a:t>polyfenolů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9" name="Picture 4" descr="Výsledek obrázku pro theobrom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40" y="2854176"/>
            <a:ext cx="1204704" cy="152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67" name="TextovéPole 40"/>
          <p:cNvSpPr txBox="1"/>
          <p:nvPr/>
        </p:nvSpPr>
        <p:spPr>
          <a:xfrm>
            <a:off x="6432380" y="3237292"/>
            <a:ext cx="148067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b="1" i="1" cap="small" spc="100" dirty="0" smtClean="0">
                <a:solidFill>
                  <a:prstClr val="black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Theobromin</a:t>
            </a:r>
            <a:endParaRPr lang="cs-CZ" b="1" i="1" cap="small" spc="100" dirty="0">
              <a:solidFill>
                <a:prstClr val="black"/>
              </a:solidFill>
              <a:effectLst>
                <a:outerShdw blurRad="38100" dist="508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70" name="Picture 6" descr="http://www.sigmaaldrich.com/content/dam/sigma-aldrich/structure9/194/mfcd00005758.eps/_jcr_content/renditions/mfcd00005758-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75" y="2892338"/>
            <a:ext cx="1243680" cy="13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Posun retenčních časů?</a:t>
            </a:r>
            <a:endParaRPr lang="en-US" sz="4000" dirty="0"/>
          </a:p>
        </p:txBody>
      </p:sp>
      <p:grpSp>
        <p:nvGrpSpPr>
          <p:cNvPr id="14069" name="Group 14068"/>
          <p:cNvGrpSpPr/>
          <p:nvPr/>
        </p:nvGrpSpPr>
        <p:grpSpPr>
          <a:xfrm>
            <a:off x="4696503" y="4114740"/>
            <a:ext cx="3691053" cy="2384988"/>
            <a:chOff x="4843463" y="2399074"/>
            <a:chExt cx="4156870" cy="2760302"/>
          </a:xfrm>
        </p:grpSpPr>
        <p:sp>
          <p:nvSpPr>
            <p:cNvPr id="12708" name="Rectangle 2316"/>
            <p:cNvSpPr>
              <a:spLocks noChangeArrowheads="1"/>
            </p:cNvSpPr>
            <p:nvPr/>
          </p:nvSpPr>
          <p:spPr bwMode="auto">
            <a:xfrm>
              <a:off x="8700295" y="4883945"/>
              <a:ext cx="300038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Time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09" name="Line 2317"/>
            <p:cNvSpPr>
              <a:spLocks noChangeShapeType="1"/>
            </p:cNvSpPr>
            <p:nvPr/>
          </p:nvSpPr>
          <p:spPr bwMode="auto">
            <a:xfrm flipV="1">
              <a:off x="5133976" y="4956176"/>
              <a:ext cx="0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0" name="Line 2318"/>
            <p:cNvSpPr>
              <a:spLocks noChangeShapeType="1"/>
            </p:cNvSpPr>
            <p:nvPr/>
          </p:nvSpPr>
          <p:spPr bwMode="auto">
            <a:xfrm flipV="1">
              <a:off x="5246688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1" name="Line 2319"/>
            <p:cNvSpPr>
              <a:spLocks noChangeShapeType="1"/>
            </p:cNvSpPr>
            <p:nvPr/>
          </p:nvSpPr>
          <p:spPr bwMode="auto">
            <a:xfrm flipV="1">
              <a:off x="5359401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2" name="Line 2320"/>
            <p:cNvSpPr>
              <a:spLocks noChangeShapeType="1"/>
            </p:cNvSpPr>
            <p:nvPr/>
          </p:nvSpPr>
          <p:spPr bwMode="auto">
            <a:xfrm flipV="1">
              <a:off x="5470526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3" name="Line 2321"/>
            <p:cNvSpPr>
              <a:spLocks noChangeShapeType="1"/>
            </p:cNvSpPr>
            <p:nvPr/>
          </p:nvSpPr>
          <p:spPr bwMode="auto">
            <a:xfrm flipV="1">
              <a:off x="5583238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4" name="Line 2322"/>
            <p:cNvSpPr>
              <a:spLocks noChangeShapeType="1"/>
            </p:cNvSpPr>
            <p:nvPr/>
          </p:nvSpPr>
          <p:spPr bwMode="auto">
            <a:xfrm flipV="1">
              <a:off x="5695951" y="4956176"/>
              <a:ext cx="0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5" name="Line 2323"/>
            <p:cNvSpPr>
              <a:spLocks noChangeShapeType="1"/>
            </p:cNvSpPr>
            <p:nvPr/>
          </p:nvSpPr>
          <p:spPr bwMode="auto">
            <a:xfrm flipV="1">
              <a:off x="5807076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6" name="Line 2324"/>
            <p:cNvSpPr>
              <a:spLocks noChangeShapeType="1"/>
            </p:cNvSpPr>
            <p:nvPr/>
          </p:nvSpPr>
          <p:spPr bwMode="auto">
            <a:xfrm flipV="1">
              <a:off x="5919788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7" name="Line 2325"/>
            <p:cNvSpPr>
              <a:spLocks noChangeShapeType="1"/>
            </p:cNvSpPr>
            <p:nvPr/>
          </p:nvSpPr>
          <p:spPr bwMode="auto">
            <a:xfrm flipV="1">
              <a:off x="6030913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8" name="Line 2326"/>
            <p:cNvSpPr>
              <a:spLocks noChangeShapeType="1"/>
            </p:cNvSpPr>
            <p:nvPr/>
          </p:nvSpPr>
          <p:spPr bwMode="auto">
            <a:xfrm flipV="1">
              <a:off x="6143626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9" name="Line 2327"/>
            <p:cNvSpPr>
              <a:spLocks noChangeShapeType="1"/>
            </p:cNvSpPr>
            <p:nvPr/>
          </p:nvSpPr>
          <p:spPr bwMode="auto">
            <a:xfrm flipV="1">
              <a:off x="6256338" y="4956176"/>
              <a:ext cx="0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0" name="Line 2328"/>
            <p:cNvSpPr>
              <a:spLocks noChangeShapeType="1"/>
            </p:cNvSpPr>
            <p:nvPr/>
          </p:nvSpPr>
          <p:spPr bwMode="auto">
            <a:xfrm flipV="1">
              <a:off x="6369051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1" name="Line 2329"/>
            <p:cNvSpPr>
              <a:spLocks noChangeShapeType="1"/>
            </p:cNvSpPr>
            <p:nvPr/>
          </p:nvSpPr>
          <p:spPr bwMode="auto">
            <a:xfrm flipV="1">
              <a:off x="6480176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2" name="Line 2330"/>
            <p:cNvSpPr>
              <a:spLocks noChangeShapeType="1"/>
            </p:cNvSpPr>
            <p:nvPr/>
          </p:nvSpPr>
          <p:spPr bwMode="auto">
            <a:xfrm flipV="1">
              <a:off x="6592888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3" name="Line 2331"/>
            <p:cNvSpPr>
              <a:spLocks noChangeShapeType="1"/>
            </p:cNvSpPr>
            <p:nvPr/>
          </p:nvSpPr>
          <p:spPr bwMode="auto">
            <a:xfrm flipV="1">
              <a:off x="6704013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4" name="Line 2332"/>
            <p:cNvSpPr>
              <a:spLocks noChangeShapeType="1"/>
            </p:cNvSpPr>
            <p:nvPr/>
          </p:nvSpPr>
          <p:spPr bwMode="auto">
            <a:xfrm flipV="1">
              <a:off x="6816726" y="4956176"/>
              <a:ext cx="0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5" name="Line 2333"/>
            <p:cNvSpPr>
              <a:spLocks noChangeShapeType="1"/>
            </p:cNvSpPr>
            <p:nvPr/>
          </p:nvSpPr>
          <p:spPr bwMode="auto">
            <a:xfrm flipV="1">
              <a:off x="6929439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6" name="Line 2334"/>
            <p:cNvSpPr>
              <a:spLocks noChangeShapeType="1"/>
            </p:cNvSpPr>
            <p:nvPr/>
          </p:nvSpPr>
          <p:spPr bwMode="auto">
            <a:xfrm flipV="1">
              <a:off x="7042151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7" name="Line 2335"/>
            <p:cNvSpPr>
              <a:spLocks noChangeShapeType="1"/>
            </p:cNvSpPr>
            <p:nvPr/>
          </p:nvSpPr>
          <p:spPr bwMode="auto">
            <a:xfrm flipV="1">
              <a:off x="7153276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8" name="Line 2336"/>
            <p:cNvSpPr>
              <a:spLocks noChangeShapeType="1"/>
            </p:cNvSpPr>
            <p:nvPr/>
          </p:nvSpPr>
          <p:spPr bwMode="auto">
            <a:xfrm flipV="1">
              <a:off x="7265989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9" name="Line 2337"/>
            <p:cNvSpPr>
              <a:spLocks noChangeShapeType="1"/>
            </p:cNvSpPr>
            <p:nvPr/>
          </p:nvSpPr>
          <p:spPr bwMode="auto">
            <a:xfrm flipV="1">
              <a:off x="7377114" y="4956176"/>
              <a:ext cx="0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0" name="Line 2338"/>
            <p:cNvSpPr>
              <a:spLocks noChangeShapeType="1"/>
            </p:cNvSpPr>
            <p:nvPr/>
          </p:nvSpPr>
          <p:spPr bwMode="auto">
            <a:xfrm flipV="1">
              <a:off x="7489826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1" name="Line 2339"/>
            <p:cNvSpPr>
              <a:spLocks noChangeShapeType="1"/>
            </p:cNvSpPr>
            <p:nvPr/>
          </p:nvSpPr>
          <p:spPr bwMode="auto">
            <a:xfrm flipV="1">
              <a:off x="7602539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2" name="Line 2340"/>
            <p:cNvSpPr>
              <a:spLocks noChangeShapeType="1"/>
            </p:cNvSpPr>
            <p:nvPr/>
          </p:nvSpPr>
          <p:spPr bwMode="auto">
            <a:xfrm flipV="1">
              <a:off x="7713664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3" name="Line 2341"/>
            <p:cNvSpPr>
              <a:spLocks noChangeShapeType="1"/>
            </p:cNvSpPr>
            <p:nvPr/>
          </p:nvSpPr>
          <p:spPr bwMode="auto">
            <a:xfrm flipV="1">
              <a:off x="7826376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4" name="Line 2342"/>
            <p:cNvSpPr>
              <a:spLocks noChangeShapeType="1"/>
            </p:cNvSpPr>
            <p:nvPr/>
          </p:nvSpPr>
          <p:spPr bwMode="auto">
            <a:xfrm flipV="1">
              <a:off x="7939089" y="4956176"/>
              <a:ext cx="0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5" name="Line 2343"/>
            <p:cNvSpPr>
              <a:spLocks noChangeShapeType="1"/>
            </p:cNvSpPr>
            <p:nvPr/>
          </p:nvSpPr>
          <p:spPr bwMode="auto">
            <a:xfrm flipV="1">
              <a:off x="8050214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6" name="Line 2344"/>
            <p:cNvSpPr>
              <a:spLocks noChangeShapeType="1"/>
            </p:cNvSpPr>
            <p:nvPr/>
          </p:nvSpPr>
          <p:spPr bwMode="auto">
            <a:xfrm flipV="1">
              <a:off x="8162926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7" name="Line 2345"/>
            <p:cNvSpPr>
              <a:spLocks noChangeShapeType="1"/>
            </p:cNvSpPr>
            <p:nvPr/>
          </p:nvSpPr>
          <p:spPr bwMode="auto">
            <a:xfrm flipV="1">
              <a:off x="8275639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8" name="Line 2346"/>
            <p:cNvSpPr>
              <a:spLocks noChangeShapeType="1"/>
            </p:cNvSpPr>
            <p:nvPr/>
          </p:nvSpPr>
          <p:spPr bwMode="auto">
            <a:xfrm flipV="1">
              <a:off x="8386764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9" name="Line 2347"/>
            <p:cNvSpPr>
              <a:spLocks noChangeShapeType="1"/>
            </p:cNvSpPr>
            <p:nvPr/>
          </p:nvSpPr>
          <p:spPr bwMode="auto">
            <a:xfrm flipV="1">
              <a:off x="8499476" y="4956176"/>
              <a:ext cx="0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40" name="Rectangle 2348"/>
            <p:cNvSpPr>
              <a:spLocks noChangeArrowheads="1"/>
            </p:cNvSpPr>
            <p:nvPr/>
          </p:nvSpPr>
          <p:spPr bwMode="auto">
            <a:xfrm>
              <a:off x="5068888" y="4997451"/>
              <a:ext cx="2635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4.30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1" name="Rectangle 2349"/>
            <p:cNvSpPr>
              <a:spLocks noChangeArrowheads="1"/>
            </p:cNvSpPr>
            <p:nvPr/>
          </p:nvSpPr>
          <p:spPr bwMode="auto">
            <a:xfrm>
              <a:off x="5629276" y="4997451"/>
              <a:ext cx="2635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4.35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2" name="Rectangle 2350"/>
            <p:cNvSpPr>
              <a:spLocks noChangeArrowheads="1"/>
            </p:cNvSpPr>
            <p:nvPr/>
          </p:nvSpPr>
          <p:spPr bwMode="auto">
            <a:xfrm>
              <a:off x="6191251" y="4997451"/>
              <a:ext cx="2635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4.40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3" name="Rectangle 2351"/>
            <p:cNvSpPr>
              <a:spLocks noChangeArrowheads="1"/>
            </p:cNvSpPr>
            <p:nvPr/>
          </p:nvSpPr>
          <p:spPr bwMode="auto">
            <a:xfrm>
              <a:off x="6751638" y="4997451"/>
              <a:ext cx="2635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4.45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4" name="Rectangle 2352"/>
            <p:cNvSpPr>
              <a:spLocks noChangeArrowheads="1"/>
            </p:cNvSpPr>
            <p:nvPr/>
          </p:nvSpPr>
          <p:spPr bwMode="auto">
            <a:xfrm>
              <a:off x="7312026" y="4997451"/>
              <a:ext cx="2635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4.50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5" name="Rectangle 2353"/>
            <p:cNvSpPr>
              <a:spLocks noChangeArrowheads="1"/>
            </p:cNvSpPr>
            <p:nvPr/>
          </p:nvSpPr>
          <p:spPr bwMode="auto">
            <a:xfrm>
              <a:off x="7874001" y="4997451"/>
              <a:ext cx="2635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4.55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6" name="Rectangle 2354"/>
            <p:cNvSpPr>
              <a:spLocks noChangeArrowheads="1"/>
            </p:cNvSpPr>
            <p:nvPr/>
          </p:nvSpPr>
          <p:spPr bwMode="auto">
            <a:xfrm>
              <a:off x="8434389" y="4997451"/>
              <a:ext cx="2635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4.60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7" name="Line 2355"/>
            <p:cNvSpPr>
              <a:spLocks noChangeShapeType="1"/>
            </p:cNvSpPr>
            <p:nvPr/>
          </p:nvSpPr>
          <p:spPr bwMode="auto">
            <a:xfrm flipH="1">
              <a:off x="5121276" y="4956176"/>
              <a:ext cx="3402013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48" name="Rectangle 2356"/>
            <p:cNvSpPr>
              <a:spLocks noChangeArrowheads="1"/>
            </p:cNvSpPr>
            <p:nvPr/>
          </p:nvSpPr>
          <p:spPr bwMode="auto">
            <a:xfrm rot="16200000">
              <a:off x="4932153" y="3720504"/>
              <a:ext cx="12065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%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9" name="Line 2357"/>
            <p:cNvSpPr>
              <a:spLocks noChangeShapeType="1"/>
            </p:cNvSpPr>
            <p:nvPr/>
          </p:nvSpPr>
          <p:spPr bwMode="auto">
            <a:xfrm>
              <a:off x="5095876" y="2636839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0" name="Line 2358"/>
            <p:cNvSpPr>
              <a:spLocks noChangeShapeType="1"/>
            </p:cNvSpPr>
            <p:nvPr/>
          </p:nvSpPr>
          <p:spPr bwMode="auto">
            <a:xfrm>
              <a:off x="5108576" y="2868614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1" name="Line 2359"/>
            <p:cNvSpPr>
              <a:spLocks noChangeShapeType="1"/>
            </p:cNvSpPr>
            <p:nvPr/>
          </p:nvSpPr>
          <p:spPr bwMode="auto">
            <a:xfrm>
              <a:off x="5108576" y="3100389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2" name="Line 2360"/>
            <p:cNvSpPr>
              <a:spLocks noChangeShapeType="1"/>
            </p:cNvSpPr>
            <p:nvPr/>
          </p:nvSpPr>
          <p:spPr bwMode="auto">
            <a:xfrm>
              <a:off x="5108576" y="3332164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3" name="Line 2361"/>
            <p:cNvSpPr>
              <a:spLocks noChangeShapeType="1"/>
            </p:cNvSpPr>
            <p:nvPr/>
          </p:nvSpPr>
          <p:spPr bwMode="auto">
            <a:xfrm>
              <a:off x="5108576" y="3563939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4" name="Line 2362"/>
            <p:cNvSpPr>
              <a:spLocks noChangeShapeType="1"/>
            </p:cNvSpPr>
            <p:nvPr/>
          </p:nvSpPr>
          <p:spPr bwMode="auto">
            <a:xfrm>
              <a:off x="5095876" y="3795714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5" name="Line 2363"/>
            <p:cNvSpPr>
              <a:spLocks noChangeShapeType="1"/>
            </p:cNvSpPr>
            <p:nvPr/>
          </p:nvSpPr>
          <p:spPr bwMode="auto">
            <a:xfrm>
              <a:off x="5108576" y="4027489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6" name="Line 2364"/>
            <p:cNvSpPr>
              <a:spLocks noChangeShapeType="1"/>
            </p:cNvSpPr>
            <p:nvPr/>
          </p:nvSpPr>
          <p:spPr bwMode="auto">
            <a:xfrm>
              <a:off x="5108576" y="4259264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7" name="Line 2365"/>
            <p:cNvSpPr>
              <a:spLocks noChangeShapeType="1"/>
            </p:cNvSpPr>
            <p:nvPr/>
          </p:nvSpPr>
          <p:spPr bwMode="auto">
            <a:xfrm>
              <a:off x="5108576" y="4491039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8" name="Line 2366"/>
            <p:cNvSpPr>
              <a:spLocks noChangeShapeType="1"/>
            </p:cNvSpPr>
            <p:nvPr/>
          </p:nvSpPr>
          <p:spPr bwMode="auto">
            <a:xfrm>
              <a:off x="5108576" y="4721226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9" name="Line 2367"/>
            <p:cNvSpPr>
              <a:spLocks noChangeShapeType="1"/>
            </p:cNvSpPr>
            <p:nvPr/>
          </p:nvSpPr>
          <p:spPr bwMode="auto">
            <a:xfrm>
              <a:off x="5095876" y="4953001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60" name="Rectangle 2368"/>
            <p:cNvSpPr>
              <a:spLocks noChangeArrowheads="1"/>
            </p:cNvSpPr>
            <p:nvPr/>
          </p:nvSpPr>
          <p:spPr bwMode="auto">
            <a:xfrm>
              <a:off x="4992478" y="4885532"/>
              <a:ext cx="74613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61" name="Rectangle 2369"/>
            <p:cNvSpPr>
              <a:spLocks noChangeArrowheads="1"/>
            </p:cNvSpPr>
            <p:nvPr/>
          </p:nvSpPr>
          <p:spPr bwMode="auto">
            <a:xfrm>
              <a:off x="4843463" y="2578101"/>
              <a:ext cx="2254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62" name="Line 2370"/>
            <p:cNvSpPr>
              <a:spLocks noChangeShapeType="1"/>
            </p:cNvSpPr>
            <p:nvPr/>
          </p:nvSpPr>
          <p:spPr bwMode="auto">
            <a:xfrm>
              <a:off x="5121276" y="2636839"/>
              <a:ext cx="0" cy="23177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64" name="Freeform 2372"/>
            <p:cNvSpPr>
              <a:spLocks/>
            </p:cNvSpPr>
            <p:nvPr/>
          </p:nvSpPr>
          <p:spPr bwMode="auto">
            <a:xfrm>
              <a:off x="512603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65" name="Freeform 2373"/>
            <p:cNvSpPr>
              <a:spLocks/>
            </p:cNvSpPr>
            <p:nvPr/>
          </p:nvSpPr>
          <p:spPr bwMode="auto">
            <a:xfrm>
              <a:off x="51863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66" name="Freeform 2374"/>
            <p:cNvSpPr>
              <a:spLocks/>
            </p:cNvSpPr>
            <p:nvPr/>
          </p:nvSpPr>
          <p:spPr bwMode="auto">
            <a:xfrm>
              <a:off x="524827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67" name="Freeform 2375"/>
            <p:cNvSpPr>
              <a:spLocks/>
            </p:cNvSpPr>
            <p:nvPr/>
          </p:nvSpPr>
          <p:spPr bwMode="auto">
            <a:xfrm>
              <a:off x="531018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68" name="Freeform 2376"/>
            <p:cNvSpPr>
              <a:spLocks/>
            </p:cNvSpPr>
            <p:nvPr/>
          </p:nvSpPr>
          <p:spPr bwMode="auto">
            <a:xfrm>
              <a:off x="53705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69" name="Freeform 2377"/>
            <p:cNvSpPr>
              <a:spLocks/>
            </p:cNvSpPr>
            <p:nvPr/>
          </p:nvSpPr>
          <p:spPr bwMode="auto">
            <a:xfrm>
              <a:off x="54324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0" name="Freeform 2378"/>
            <p:cNvSpPr>
              <a:spLocks/>
            </p:cNvSpPr>
            <p:nvPr/>
          </p:nvSpPr>
          <p:spPr bwMode="auto">
            <a:xfrm>
              <a:off x="549433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1" name="Freeform 2379"/>
            <p:cNvSpPr>
              <a:spLocks/>
            </p:cNvSpPr>
            <p:nvPr/>
          </p:nvSpPr>
          <p:spPr bwMode="auto">
            <a:xfrm>
              <a:off x="55546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2" name="Freeform 2380"/>
            <p:cNvSpPr>
              <a:spLocks/>
            </p:cNvSpPr>
            <p:nvPr/>
          </p:nvSpPr>
          <p:spPr bwMode="auto">
            <a:xfrm>
              <a:off x="561657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3" name="Freeform 2381"/>
            <p:cNvSpPr>
              <a:spLocks/>
            </p:cNvSpPr>
            <p:nvPr/>
          </p:nvSpPr>
          <p:spPr bwMode="auto">
            <a:xfrm>
              <a:off x="567848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4" name="Freeform 2382"/>
            <p:cNvSpPr>
              <a:spLocks/>
            </p:cNvSpPr>
            <p:nvPr/>
          </p:nvSpPr>
          <p:spPr bwMode="auto">
            <a:xfrm>
              <a:off x="57388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5" name="Freeform 2383"/>
            <p:cNvSpPr>
              <a:spLocks/>
            </p:cNvSpPr>
            <p:nvPr/>
          </p:nvSpPr>
          <p:spPr bwMode="auto">
            <a:xfrm>
              <a:off x="5800726" y="4953001"/>
              <a:ext cx="123825" cy="0"/>
            </a:xfrm>
            <a:custGeom>
              <a:avLst/>
              <a:gdLst>
                <a:gd name="T0" fmla="*/ 0 w 78"/>
                <a:gd name="T1" fmla="*/ 0 w 78"/>
                <a:gd name="T2" fmla="*/ 0 w 78"/>
                <a:gd name="T3" fmla="*/ 78 w 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6" name="Freeform 2384"/>
            <p:cNvSpPr>
              <a:spLocks/>
            </p:cNvSpPr>
            <p:nvPr/>
          </p:nvSpPr>
          <p:spPr bwMode="auto">
            <a:xfrm>
              <a:off x="592455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7" name="Freeform 2385"/>
            <p:cNvSpPr>
              <a:spLocks/>
            </p:cNvSpPr>
            <p:nvPr/>
          </p:nvSpPr>
          <p:spPr bwMode="auto">
            <a:xfrm>
              <a:off x="59864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8" name="Freeform 2386"/>
            <p:cNvSpPr>
              <a:spLocks/>
            </p:cNvSpPr>
            <p:nvPr/>
          </p:nvSpPr>
          <p:spPr bwMode="auto">
            <a:xfrm>
              <a:off x="6048376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9" name="Freeform 2387"/>
            <p:cNvSpPr>
              <a:spLocks/>
            </p:cNvSpPr>
            <p:nvPr/>
          </p:nvSpPr>
          <p:spPr bwMode="auto">
            <a:xfrm>
              <a:off x="610870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0" name="Freeform 2388"/>
            <p:cNvSpPr>
              <a:spLocks/>
            </p:cNvSpPr>
            <p:nvPr/>
          </p:nvSpPr>
          <p:spPr bwMode="auto">
            <a:xfrm>
              <a:off x="61706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1" name="Freeform 2389"/>
            <p:cNvSpPr>
              <a:spLocks/>
            </p:cNvSpPr>
            <p:nvPr/>
          </p:nvSpPr>
          <p:spPr bwMode="auto">
            <a:xfrm>
              <a:off x="6232526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2" name="Freeform 2390"/>
            <p:cNvSpPr>
              <a:spLocks/>
            </p:cNvSpPr>
            <p:nvPr/>
          </p:nvSpPr>
          <p:spPr bwMode="auto">
            <a:xfrm>
              <a:off x="629285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3" name="Freeform 2391"/>
            <p:cNvSpPr>
              <a:spLocks/>
            </p:cNvSpPr>
            <p:nvPr/>
          </p:nvSpPr>
          <p:spPr bwMode="auto">
            <a:xfrm>
              <a:off x="6354763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4" name="Freeform 2392"/>
            <p:cNvSpPr>
              <a:spLocks/>
            </p:cNvSpPr>
            <p:nvPr/>
          </p:nvSpPr>
          <p:spPr bwMode="auto">
            <a:xfrm>
              <a:off x="641508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5" name="Freeform 2393"/>
            <p:cNvSpPr>
              <a:spLocks/>
            </p:cNvSpPr>
            <p:nvPr/>
          </p:nvSpPr>
          <p:spPr bwMode="auto">
            <a:xfrm>
              <a:off x="647700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6" name="Freeform 2394"/>
            <p:cNvSpPr>
              <a:spLocks/>
            </p:cNvSpPr>
            <p:nvPr/>
          </p:nvSpPr>
          <p:spPr bwMode="auto">
            <a:xfrm>
              <a:off x="65389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7" name="Freeform 2395"/>
            <p:cNvSpPr>
              <a:spLocks/>
            </p:cNvSpPr>
            <p:nvPr/>
          </p:nvSpPr>
          <p:spPr bwMode="auto">
            <a:xfrm>
              <a:off x="6600826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8" name="Freeform 2396"/>
            <p:cNvSpPr>
              <a:spLocks/>
            </p:cNvSpPr>
            <p:nvPr/>
          </p:nvSpPr>
          <p:spPr bwMode="auto">
            <a:xfrm>
              <a:off x="6661151" y="4945064"/>
              <a:ext cx="61913" cy="7938"/>
            </a:xfrm>
            <a:custGeom>
              <a:avLst/>
              <a:gdLst>
                <a:gd name="T0" fmla="*/ 0 w 39"/>
                <a:gd name="T1" fmla="*/ 5 h 5"/>
                <a:gd name="T2" fmla="*/ 0 w 39"/>
                <a:gd name="T3" fmla="*/ 5 h 5"/>
                <a:gd name="T4" fmla="*/ 0 w 39"/>
                <a:gd name="T5" fmla="*/ 5 h 5"/>
                <a:gd name="T6" fmla="*/ 39 w 3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9" name="Freeform 2397"/>
            <p:cNvSpPr>
              <a:spLocks/>
            </p:cNvSpPr>
            <p:nvPr/>
          </p:nvSpPr>
          <p:spPr bwMode="auto">
            <a:xfrm>
              <a:off x="6723063" y="4722814"/>
              <a:ext cx="61913" cy="222250"/>
            </a:xfrm>
            <a:custGeom>
              <a:avLst/>
              <a:gdLst>
                <a:gd name="T0" fmla="*/ 0 w 39"/>
                <a:gd name="T1" fmla="*/ 140 h 140"/>
                <a:gd name="T2" fmla="*/ 0 w 39"/>
                <a:gd name="T3" fmla="*/ 140 h 140"/>
                <a:gd name="T4" fmla="*/ 0 w 39"/>
                <a:gd name="T5" fmla="*/ 140 h 140"/>
                <a:gd name="T6" fmla="*/ 39 w 39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40">
                  <a:moveTo>
                    <a:pt x="0" y="140"/>
                  </a:moveTo>
                  <a:lnTo>
                    <a:pt x="0" y="140"/>
                  </a:lnTo>
                  <a:lnTo>
                    <a:pt x="0" y="14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0" name="Freeform 2398"/>
            <p:cNvSpPr>
              <a:spLocks/>
            </p:cNvSpPr>
            <p:nvPr/>
          </p:nvSpPr>
          <p:spPr bwMode="auto">
            <a:xfrm>
              <a:off x="6784976" y="3935414"/>
              <a:ext cx="61913" cy="787400"/>
            </a:xfrm>
            <a:custGeom>
              <a:avLst/>
              <a:gdLst>
                <a:gd name="T0" fmla="*/ 0 w 39"/>
                <a:gd name="T1" fmla="*/ 496 h 496"/>
                <a:gd name="T2" fmla="*/ 0 w 39"/>
                <a:gd name="T3" fmla="*/ 496 h 496"/>
                <a:gd name="T4" fmla="*/ 0 w 39"/>
                <a:gd name="T5" fmla="*/ 496 h 496"/>
                <a:gd name="T6" fmla="*/ 39 w 39"/>
                <a:gd name="T7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96">
                  <a:moveTo>
                    <a:pt x="0" y="496"/>
                  </a:moveTo>
                  <a:lnTo>
                    <a:pt x="0" y="496"/>
                  </a:lnTo>
                  <a:lnTo>
                    <a:pt x="0" y="496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1" name="Freeform 2399"/>
            <p:cNvSpPr>
              <a:spLocks/>
            </p:cNvSpPr>
            <p:nvPr/>
          </p:nvSpPr>
          <p:spPr bwMode="auto">
            <a:xfrm>
              <a:off x="6846888" y="3167064"/>
              <a:ext cx="60325" cy="768350"/>
            </a:xfrm>
            <a:custGeom>
              <a:avLst/>
              <a:gdLst>
                <a:gd name="T0" fmla="*/ 0 w 38"/>
                <a:gd name="T1" fmla="*/ 484 h 484"/>
                <a:gd name="T2" fmla="*/ 0 w 38"/>
                <a:gd name="T3" fmla="*/ 484 h 484"/>
                <a:gd name="T4" fmla="*/ 0 w 38"/>
                <a:gd name="T5" fmla="*/ 484 h 484"/>
                <a:gd name="T6" fmla="*/ 38 w 38"/>
                <a:gd name="T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84">
                  <a:moveTo>
                    <a:pt x="0" y="484"/>
                  </a:moveTo>
                  <a:lnTo>
                    <a:pt x="0" y="484"/>
                  </a:lnTo>
                  <a:lnTo>
                    <a:pt x="0" y="484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2" name="Freeform 2400"/>
            <p:cNvSpPr>
              <a:spLocks/>
            </p:cNvSpPr>
            <p:nvPr/>
          </p:nvSpPr>
          <p:spPr bwMode="auto">
            <a:xfrm>
              <a:off x="6907214" y="2784476"/>
              <a:ext cx="61913" cy="382588"/>
            </a:xfrm>
            <a:custGeom>
              <a:avLst/>
              <a:gdLst>
                <a:gd name="T0" fmla="*/ 0 w 39"/>
                <a:gd name="T1" fmla="*/ 241 h 241"/>
                <a:gd name="T2" fmla="*/ 0 w 39"/>
                <a:gd name="T3" fmla="*/ 241 h 241"/>
                <a:gd name="T4" fmla="*/ 0 w 39"/>
                <a:gd name="T5" fmla="*/ 241 h 241"/>
                <a:gd name="T6" fmla="*/ 39 w 39"/>
                <a:gd name="T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41">
                  <a:moveTo>
                    <a:pt x="0" y="241"/>
                  </a:moveTo>
                  <a:lnTo>
                    <a:pt x="0" y="241"/>
                  </a:lnTo>
                  <a:lnTo>
                    <a:pt x="0" y="24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3" name="Freeform 2401"/>
            <p:cNvSpPr>
              <a:spLocks/>
            </p:cNvSpPr>
            <p:nvPr/>
          </p:nvSpPr>
          <p:spPr bwMode="auto">
            <a:xfrm>
              <a:off x="6969126" y="2636839"/>
              <a:ext cx="60325" cy="147638"/>
            </a:xfrm>
            <a:custGeom>
              <a:avLst/>
              <a:gdLst>
                <a:gd name="T0" fmla="*/ 0 w 38"/>
                <a:gd name="T1" fmla="*/ 93 h 93"/>
                <a:gd name="T2" fmla="*/ 0 w 38"/>
                <a:gd name="T3" fmla="*/ 93 h 93"/>
                <a:gd name="T4" fmla="*/ 0 w 38"/>
                <a:gd name="T5" fmla="*/ 93 h 93"/>
                <a:gd name="T6" fmla="*/ 38 w 3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93">
                  <a:moveTo>
                    <a:pt x="0" y="93"/>
                  </a:moveTo>
                  <a:lnTo>
                    <a:pt x="0" y="93"/>
                  </a:lnTo>
                  <a:lnTo>
                    <a:pt x="0" y="93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4" name="Freeform 2402"/>
            <p:cNvSpPr>
              <a:spLocks/>
            </p:cNvSpPr>
            <p:nvPr/>
          </p:nvSpPr>
          <p:spPr bwMode="auto">
            <a:xfrm>
              <a:off x="7029451" y="2636839"/>
              <a:ext cx="61913" cy="155575"/>
            </a:xfrm>
            <a:custGeom>
              <a:avLst/>
              <a:gdLst>
                <a:gd name="T0" fmla="*/ 0 w 39"/>
                <a:gd name="T1" fmla="*/ 0 h 98"/>
                <a:gd name="T2" fmla="*/ 0 w 39"/>
                <a:gd name="T3" fmla="*/ 0 h 98"/>
                <a:gd name="T4" fmla="*/ 0 w 39"/>
                <a:gd name="T5" fmla="*/ 0 h 98"/>
                <a:gd name="T6" fmla="*/ 39 w 39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9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5" name="Freeform 2403"/>
            <p:cNvSpPr>
              <a:spLocks/>
            </p:cNvSpPr>
            <p:nvPr/>
          </p:nvSpPr>
          <p:spPr bwMode="auto">
            <a:xfrm>
              <a:off x="7091364" y="2792414"/>
              <a:ext cx="61913" cy="754063"/>
            </a:xfrm>
            <a:custGeom>
              <a:avLst/>
              <a:gdLst>
                <a:gd name="T0" fmla="*/ 0 w 39"/>
                <a:gd name="T1" fmla="*/ 0 h 475"/>
                <a:gd name="T2" fmla="*/ 0 w 39"/>
                <a:gd name="T3" fmla="*/ 0 h 475"/>
                <a:gd name="T4" fmla="*/ 0 w 39"/>
                <a:gd name="T5" fmla="*/ 0 h 475"/>
                <a:gd name="T6" fmla="*/ 39 w 39"/>
                <a:gd name="T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7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6" name="Freeform 2404"/>
            <p:cNvSpPr>
              <a:spLocks/>
            </p:cNvSpPr>
            <p:nvPr/>
          </p:nvSpPr>
          <p:spPr bwMode="auto">
            <a:xfrm>
              <a:off x="7153276" y="3546476"/>
              <a:ext cx="60325" cy="747713"/>
            </a:xfrm>
            <a:custGeom>
              <a:avLst/>
              <a:gdLst>
                <a:gd name="T0" fmla="*/ 0 w 38"/>
                <a:gd name="T1" fmla="*/ 0 h 471"/>
                <a:gd name="T2" fmla="*/ 0 w 38"/>
                <a:gd name="T3" fmla="*/ 0 h 471"/>
                <a:gd name="T4" fmla="*/ 0 w 38"/>
                <a:gd name="T5" fmla="*/ 0 h 471"/>
                <a:gd name="T6" fmla="*/ 38 w 38"/>
                <a:gd name="T7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7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4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7" name="Freeform 2405"/>
            <p:cNvSpPr>
              <a:spLocks/>
            </p:cNvSpPr>
            <p:nvPr/>
          </p:nvSpPr>
          <p:spPr bwMode="auto">
            <a:xfrm>
              <a:off x="7213601" y="4294189"/>
              <a:ext cx="61913" cy="369888"/>
            </a:xfrm>
            <a:custGeom>
              <a:avLst/>
              <a:gdLst>
                <a:gd name="T0" fmla="*/ 0 w 39"/>
                <a:gd name="T1" fmla="*/ 0 h 233"/>
                <a:gd name="T2" fmla="*/ 0 w 39"/>
                <a:gd name="T3" fmla="*/ 0 h 233"/>
                <a:gd name="T4" fmla="*/ 0 w 39"/>
                <a:gd name="T5" fmla="*/ 0 h 233"/>
                <a:gd name="T6" fmla="*/ 39 w 39"/>
                <a:gd name="T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3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3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8" name="Freeform 2406"/>
            <p:cNvSpPr>
              <a:spLocks/>
            </p:cNvSpPr>
            <p:nvPr/>
          </p:nvSpPr>
          <p:spPr bwMode="auto">
            <a:xfrm>
              <a:off x="7275514" y="4664076"/>
              <a:ext cx="61913" cy="146050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0 h 92"/>
                <a:gd name="T6" fmla="*/ 39 w 39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9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9" name="Freeform 2407"/>
            <p:cNvSpPr>
              <a:spLocks/>
            </p:cNvSpPr>
            <p:nvPr/>
          </p:nvSpPr>
          <p:spPr bwMode="auto">
            <a:xfrm>
              <a:off x="7337426" y="4810126"/>
              <a:ext cx="61913" cy="58738"/>
            </a:xfrm>
            <a:custGeom>
              <a:avLst/>
              <a:gdLst>
                <a:gd name="T0" fmla="*/ 0 w 39"/>
                <a:gd name="T1" fmla="*/ 0 h 37"/>
                <a:gd name="T2" fmla="*/ 0 w 39"/>
                <a:gd name="T3" fmla="*/ 0 h 37"/>
                <a:gd name="T4" fmla="*/ 0 w 39"/>
                <a:gd name="T5" fmla="*/ 0 h 37"/>
                <a:gd name="T6" fmla="*/ 39 w 39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3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0" name="Freeform 2408"/>
            <p:cNvSpPr>
              <a:spLocks/>
            </p:cNvSpPr>
            <p:nvPr/>
          </p:nvSpPr>
          <p:spPr bwMode="auto">
            <a:xfrm>
              <a:off x="7399339" y="4868864"/>
              <a:ext cx="60325" cy="30163"/>
            </a:xfrm>
            <a:custGeom>
              <a:avLst/>
              <a:gdLst>
                <a:gd name="T0" fmla="*/ 0 w 38"/>
                <a:gd name="T1" fmla="*/ 0 h 19"/>
                <a:gd name="T2" fmla="*/ 0 w 38"/>
                <a:gd name="T3" fmla="*/ 0 h 19"/>
                <a:gd name="T4" fmla="*/ 0 w 38"/>
                <a:gd name="T5" fmla="*/ 0 h 19"/>
                <a:gd name="T6" fmla="*/ 38 w 3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1" name="Freeform 2409"/>
            <p:cNvSpPr>
              <a:spLocks/>
            </p:cNvSpPr>
            <p:nvPr/>
          </p:nvSpPr>
          <p:spPr bwMode="auto">
            <a:xfrm>
              <a:off x="7459664" y="4899026"/>
              <a:ext cx="61913" cy="17463"/>
            </a:xfrm>
            <a:custGeom>
              <a:avLst/>
              <a:gdLst>
                <a:gd name="T0" fmla="*/ 0 w 39"/>
                <a:gd name="T1" fmla="*/ 0 h 11"/>
                <a:gd name="T2" fmla="*/ 0 w 39"/>
                <a:gd name="T3" fmla="*/ 0 h 11"/>
                <a:gd name="T4" fmla="*/ 0 w 39"/>
                <a:gd name="T5" fmla="*/ 0 h 11"/>
                <a:gd name="T6" fmla="*/ 39 w 3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2" name="Freeform 2410"/>
            <p:cNvSpPr>
              <a:spLocks/>
            </p:cNvSpPr>
            <p:nvPr/>
          </p:nvSpPr>
          <p:spPr bwMode="auto">
            <a:xfrm>
              <a:off x="7521576" y="4916489"/>
              <a:ext cx="60325" cy="9525"/>
            </a:xfrm>
            <a:custGeom>
              <a:avLst/>
              <a:gdLst>
                <a:gd name="T0" fmla="*/ 0 w 38"/>
                <a:gd name="T1" fmla="*/ 0 h 6"/>
                <a:gd name="T2" fmla="*/ 0 w 38"/>
                <a:gd name="T3" fmla="*/ 0 h 6"/>
                <a:gd name="T4" fmla="*/ 0 w 38"/>
                <a:gd name="T5" fmla="*/ 0 h 6"/>
                <a:gd name="T6" fmla="*/ 38 w 3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3" name="Freeform 2411"/>
            <p:cNvSpPr>
              <a:spLocks/>
            </p:cNvSpPr>
            <p:nvPr/>
          </p:nvSpPr>
          <p:spPr bwMode="auto">
            <a:xfrm>
              <a:off x="7581901" y="4926014"/>
              <a:ext cx="61913" cy="9525"/>
            </a:xfrm>
            <a:custGeom>
              <a:avLst/>
              <a:gdLst>
                <a:gd name="T0" fmla="*/ 0 w 39"/>
                <a:gd name="T1" fmla="*/ 0 h 6"/>
                <a:gd name="T2" fmla="*/ 0 w 39"/>
                <a:gd name="T3" fmla="*/ 0 h 6"/>
                <a:gd name="T4" fmla="*/ 0 w 39"/>
                <a:gd name="T5" fmla="*/ 0 h 6"/>
                <a:gd name="T6" fmla="*/ 39 w 3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4" name="Freeform 2412"/>
            <p:cNvSpPr>
              <a:spLocks/>
            </p:cNvSpPr>
            <p:nvPr/>
          </p:nvSpPr>
          <p:spPr bwMode="auto">
            <a:xfrm>
              <a:off x="7643814" y="4935539"/>
              <a:ext cx="61913" cy="4763"/>
            </a:xfrm>
            <a:custGeom>
              <a:avLst/>
              <a:gdLst>
                <a:gd name="T0" fmla="*/ 0 w 39"/>
                <a:gd name="T1" fmla="*/ 0 h 3"/>
                <a:gd name="T2" fmla="*/ 0 w 39"/>
                <a:gd name="T3" fmla="*/ 0 h 3"/>
                <a:gd name="T4" fmla="*/ 0 w 39"/>
                <a:gd name="T5" fmla="*/ 0 h 3"/>
                <a:gd name="T6" fmla="*/ 39 w 3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5" name="Freeform 2413"/>
            <p:cNvSpPr>
              <a:spLocks/>
            </p:cNvSpPr>
            <p:nvPr/>
          </p:nvSpPr>
          <p:spPr bwMode="auto">
            <a:xfrm>
              <a:off x="7705726" y="4940301"/>
              <a:ext cx="61913" cy="3175"/>
            </a:xfrm>
            <a:custGeom>
              <a:avLst/>
              <a:gdLst>
                <a:gd name="T0" fmla="*/ 0 w 39"/>
                <a:gd name="T1" fmla="*/ 0 h 2"/>
                <a:gd name="T2" fmla="*/ 0 w 39"/>
                <a:gd name="T3" fmla="*/ 0 h 2"/>
                <a:gd name="T4" fmla="*/ 0 w 39"/>
                <a:gd name="T5" fmla="*/ 0 h 2"/>
                <a:gd name="T6" fmla="*/ 39 w 3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6" name="Freeform 2414"/>
            <p:cNvSpPr>
              <a:spLocks/>
            </p:cNvSpPr>
            <p:nvPr/>
          </p:nvSpPr>
          <p:spPr bwMode="auto">
            <a:xfrm>
              <a:off x="7767639" y="4943476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7" name="Freeform 2415"/>
            <p:cNvSpPr>
              <a:spLocks/>
            </p:cNvSpPr>
            <p:nvPr/>
          </p:nvSpPr>
          <p:spPr bwMode="auto">
            <a:xfrm>
              <a:off x="7827964" y="4945064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8" name="Freeform 2416"/>
            <p:cNvSpPr>
              <a:spLocks/>
            </p:cNvSpPr>
            <p:nvPr/>
          </p:nvSpPr>
          <p:spPr bwMode="auto">
            <a:xfrm>
              <a:off x="7889876" y="4945064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9" name="Freeform 2417"/>
            <p:cNvSpPr>
              <a:spLocks/>
            </p:cNvSpPr>
            <p:nvPr/>
          </p:nvSpPr>
          <p:spPr bwMode="auto">
            <a:xfrm>
              <a:off x="7951789" y="4945064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0" name="Freeform 2418"/>
            <p:cNvSpPr>
              <a:spLocks/>
            </p:cNvSpPr>
            <p:nvPr/>
          </p:nvSpPr>
          <p:spPr bwMode="auto">
            <a:xfrm>
              <a:off x="8012114" y="4946651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1" name="Freeform 2419"/>
            <p:cNvSpPr>
              <a:spLocks/>
            </p:cNvSpPr>
            <p:nvPr/>
          </p:nvSpPr>
          <p:spPr bwMode="auto">
            <a:xfrm>
              <a:off x="8074026" y="4948239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2" name="Freeform 2420"/>
            <p:cNvSpPr>
              <a:spLocks/>
            </p:cNvSpPr>
            <p:nvPr/>
          </p:nvSpPr>
          <p:spPr bwMode="auto">
            <a:xfrm>
              <a:off x="8134351" y="4949826"/>
              <a:ext cx="61913" cy="3175"/>
            </a:xfrm>
            <a:custGeom>
              <a:avLst/>
              <a:gdLst>
                <a:gd name="T0" fmla="*/ 0 w 39"/>
                <a:gd name="T1" fmla="*/ 0 h 2"/>
                <a:gd name="T2" fmla="*/ 0 w 39"/>
                <a:gd name="T3" fmla="*/ 0 h 2"/>
                <a:gd name="T4" fmla="*/ 0 w 39"/>
                <a:gd name="T5" fmla="*/ 0 h 2"/>
                <a:gd name="T6" fmla="*/ 39 w 3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3" name="Freeform 2421"/>
            <p:cNvSpPr>
              <a:spLocks/>
            </p:cNvSpPr>
            <p:nvPr/>
          </p:nvSpPr>
          <p:spPr bwMode="auto">
            <a:xfrm>
              <a:off x="8196264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4" name="Freeform 2422"/>
            <p:cNvSpPr>
              <a:spLocks/>
            </p:cNvSpPr>
            <p:nvPr/>
          </p:nvSpPr>
          <p:spPr bwMode="auto">
            <a:xfrm>
              <a:off x="825817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5" name="Freeform 2423"/>
            <p:cNvSpPr>
              <a:spLocks/>
            </p:cNvSpPr>
            <p:nvPr/>
          </p:nvSpPr>
          <p:spPr bwMode="auto">
            <a:xfrm>
              <a:off x="8320089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6" name="Freeform 2424"/>
            <p:cNvSpPr>
              <a:spLocks/>
            </p:cNvSpPr>
            <p:nvPr/>
          </p:nvSpPr>
          <p:spPr bwMode="auto">
            <a:xfrm>
              <a:off x="8380414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7" name="Freeform 2425"/>
            <p:cNvSpPr>
              <a:spLocks/>
            </p:cNvSpPr>
            <p:nvPr/>
          </p:nvSpPr>
          <p:spPr bwMode="auto">
            <a:xfrm>
              <a:off x="84423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8" name="Line 2426"/>
            <p:cNvSpPr>
              <a:spLocks noChangeShapeType="1"/>
            </p:cNvSpPr>
            <p:nvPr/>
          </p:nvSpPr>
          <p:spPr bwMode="auto">
            <a:xfrm>
              <a:off x="8504239" y="495300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9" name="Freeform 2427"/>
            <p:cNvSpPr>
              <a:spLocks/>
            </p:cNvSpPr>
            <p:nvPr/>
          </p:nvSpPr>
          <p:spPr bwMode="auto">
            <a:xfrm>
              <a:off x="51784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0" name="Freeform 2428"/>
            <p:cNvSpPr>
              <a:spLocks/>
            </p:cNvSpPr>
            <p:nvPr/>
          </p:nvSpPr>
          <p:spPr bwMode="auto">
            <a:xfrm>
              <a:off x="524033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1" name="Freeform 2429"/>
            <p:cNvSpPr>
              <a:spLocks/>
            </p:cNvSpPr>
            <p:nvPr/>
          </p:nvSpPr>
          <p:spPr bwMode="auto">
            <a:xfrm>
              <a:off x="5302251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2" name="Freeform 2430"/>
            <p:cNvSpPr>
              <a:spLocks/>
            </p:cNvSpPr>
            <p:nvPr/>
          </p:nvSpPr>
          <p:spPr bwMode="auto">
            <a:xfrm>
              <a:off x="536257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3" name="Freeform 2431"/>
            <p:cNvSpPr>
              <a:spLocks/>
            </p:cNvSpPr>
            <p:nvPr/>
          </p:nvSpPr>
          <p:spPr bwMode="auto">
            <a:xfrm>
              <a:off x="542448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4" name="Freeform 2432"/>
            <p:cNvSpPr>
              <a:spLocks/>
            </p:cNvSpPr>
            <p:nvPr/>
          </p:nvSpPr>
          <p:spPr bwMode="auto">
            <a:xfrm>
              <a:off x="54848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5" name="Freeform 2433"/>
            <p:cNvSpPr>
              <a:spLocks/>
            </p:cNvSpPr>
            <p:nvPr/>
          </p:nvSpPr>
          <p:spPr bwMode="auto">
            <a:xfrm>
              <a:off x="55467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6" name="Freeform 2434"/>
            <p:cNvSpPr>
              <a:spLocks/>
            </p:cNvSpPr>
            <p:nvPr/>
          </p:nvSpPr>
          <p:spPr bwMode="auto">
            <a:xfrm>
              <a:off x="5608638" y="4953001"/>
              <a:ext cx="63500" cy="0"/>
            </a:xfrm>
            <a:custGeom>
              <a:avLst/>
              <a:gdLst>
                <a:gd name="T0" fmla="*/ 0 w 40"/>
                <a:gd name="T1" fmla="*/ 0 w 40"/>
                <a:gd name="T2" fmla="*/ 0 w 40"/>
                <a:gd name="T3" fmla="*/ 40 w 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7" name="Freeform 2435"/>
            <p:cNvSpPr>
              <a:spLocks/>
            </p:cNvSpPr>
            <p:nvPr/>
          </p:nvSpPr>
          <p:spPr bwMode="auto">
            <a:xfrm>
              <a:off x="567213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8" name="Freeform 2436"/>
            <p:cNvSpPr>
              <a:spLocks/>
            </p:cNvSpPr>
            <p:nvPr/>
          </p:nvSpPr>
          <p:spPr bwMode="auto">
            <a:xfrm>
              <a:off x="5734051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9" name="Freeform 2437"/>
            <p:cNvSpPr>
              <a:spLocks/>
            </p:cNvSpPr>
            <p:nvPr/>
          </p:nvSpPr>
          <p:spPr bwMode="auto">
            <a:xfrm>
              <a:off x="5794376" y="4953001"/>
              <a:ext cx="123825" cy="0"/>
            </a:xfrm>
            <a:custGeom>
              <a:avLst/>
              <a:gdLst>
                <a:gd name="T0" fmla="*/ 0 w 78"/>
                <a:gd name="T1" fmla="*/ 0 w 78"/>
                <a:gd name="T2" fmla="*/ 0 w 78"/>
                <a:gd name="T3" fmla="*/ 78 w 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0" name="Freeform 2438"/>
            <p:cNvSpPr>
              <a:spLocks/>
            </p:cNvSpPr>
            <p:nvPr/>
          </p:nvSpPr>
          <p:spPr bwMode="auto">
            <a:xfrm>
              <a:off x="591820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1" name="Freeform 2439"/>
            <p:cNvSpPr>
              <a:spLocks/>
            </p:cNvSpPr>
            <p:nvPr/>
          </p:nvSpPr>
          <p:spPr bwMode="auto">
            <a:xfrm>
              <a:off x="59801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2" name="Freeform 2440"/>
            <p:cNvSpPr>
              <a:spLocks/>
            </p:cNvSpPr>
            <p:nvPr/>
          </p:nvSpPr>
          <p:spPr bwMode="auto">
            <a:xfrm>
              <a:off x="60420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3" name="Freeform 2441"/>
            <p:cNvSpPr>
              <a:spLocks/>
            </p:cNvSpPr>
            <p:nvPr/>
          </p:nvSpPr>
          <p:spPr bwMode="auto">
            <a:xfrm>
              <a:off x="610393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4" name="Freeform 2442"/>
            <p:cNvSpPr>
              <a:spLocks/>
            </p:cNvSpPr>
            <p:nvPr/>
          </p:nvSpPr>
          <p:spPr bwMode="auto">
            <a:xfrm>
              <a:off x="61642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5" name="Freeform 2443"/>
            <p:cNvSpPr>
              <a:spLocks/>
            </p:cNvSpPr>
            <p:nvPr/>
          </p:nvSpPr>
          <p:spPr bwMode="auto">
            <a:xfrm>
              <a:off x="6226176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6" name="Freeform 2444"/>
            <p:cNvSpPr>
              <a:spLocks/>
            </p:cNvSpPr>
            <p:nvPr/>
          </p:nvSpPr>
          <p:spPr bwMode="auto">
            <a:xfrm>
              <a:off x="628650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7" name="Freeform 2445"/>
            <p:cNvSpPr>
              <a:spLocks/>
            </p:cNvSpPr>
            <p:nvPr/>
          </p:nvSpPr>
          <p:spPr bwMode="auto">
            <a:xfrm>
              <a:off x="63484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8" name="Freeform 2446"/>
            <p:cNvSpPr>
              <a:spLocks/>
            </p:cNvSpPr>
            <p:nvPr/>
          </p:nvSpPr>
          <p:spPr bwMode="auto">
            <a:xfrm>
              <a:off x="6410326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9" name="Freeform 2447"/>
            <p:cNvSpPr>
              <a:spLocks/>
            </p:cNvSpPr>
            <p:nvPr/>
          </p:nvSpPr>
          <p:spPr bwMode="auto">
            <a:xfrm>
              <a:off x="6470651" y="4949826"/>
              <a:ext cx="61913" cy="3175"/>
            </a:xfrm>
            <a:custGeom>
              <a:avLst/>
              <a:gdLst>
                <a:gd name="T0" fmla="*/ 0 w 39"/>
                <a:gd name="T1" fmla="*/ 2 h 2"/>
                <a:gd name="T2" fmla="*/ 0 w 39"/>
                <a:gd name="T3" fmla="*/ 2 h 2"/>
                <a:gd name="T4" fmla="*/ 0 w 39"/>
                <a:gd name="T5" fmla="*/ 2 h 2"/>
                <a:gd name="T6" fmla="*/ 39 w 3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0" name="Freeform 2448"/>
            <p:cNvSpPr>
              <a:spLocks/>
            </p:cNvSpPr>
            <p:nvPr/>
          </p:nvSpPr>
          <p:spPr bwMode="auto">
            <a:xfrm>
              <a:off x="6532563" y="4868864"/>
              <a:ext cx="61913" cy="80963"/>
            </a:xfrm>
            <a:custGeom>
              <a:avLst/>
              <a:gdLst>
                <a:gd name="T0" fmla="*/ 0 w 39"/>
                <a:gd name="T1" fmla="*/ 51 h 51"/>
                <a:gd name="T2" fmla="*/ 0 w 39"/>
                <a:gd name="T3" fmla="*/ 51 h 51"/>
                <a:gd name="T4" fmla="*/ 0 w 39"/>
                <a:gd name="T5" fmla="*/ 51 h 51"/>
                <a:gd name="T6" fmla="*/ 39 w 3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1">
                  <a:moveTo>
                    <a:pt x="0" y="5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1" name="Freeform 2449"/>
            <p:cNvSpPr>
              <a:spLocks/>
            </p:cNvSpPr>
            <p:nvPr/>
          </p:nvSpPr>
          <p:spPr bwMode="auto">
            <a:xfrm>
              <a:off x="6594476" y="4343401"/>
              <a:ext cx="61913" cy="525463"/>
            </a:xfrm>
            <a:custGeom>
              <a:avLst/>
              <a:gdLst>
                <a:gd name="T0" fmla="*/ 0 w 39"/>
                <a:gd name="T1" fmla="*/ 331 h 331"/>
                <a:gd name="T2" fmla="*/ 0 w 39"/>
                <a:gd name="T3" fmla="*/ 331 h 331"/>
                <a:gd name="T4" fmla="*/ 0 w 39"/>
                <a:gd name="T5" fmla="*/ 331 h 331"/>
                <a:gd name="T6" fmla="*/ 39 w 39"/>
                <a:gd name="T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31">
                  <a:moveTo>
                    <a:pt x="0" y="331"/>
                  </a:moveTo>
                  <a:lnTo>
                    <a:pt x="0" y="331"/>
                  </a:lnTo>
                  <a:lnTo>
                    <a:pt x="0" y="33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2" name="Freeform 2450"/>
            <p:cNvSpPr>
              <a:spLocks/>
            </p:cNvSpPr>
            <p:nvPr/>
          </p:nvSpPr>
          <p:spPr bwMode="auto">
            <a:xfrm>
              <a:off x="6656388" y="3495676"/>
              <a:ext cx="60325" cy="847725"/>
            </a:xfrm>
            <a:custGeom>
              <a:avLst/>
              <a:gdLst>
                <a:gd name="T0" fmla="*/ 0 w 38"/>
                <a:gd name="T1" fmla="*/ 534 h 534"/>
                <a:gd name="T2" fmla="*/ 0 w 38"/>
                <a:gd name="T3" fmla="*/ 534 h 534"/>
                <a:gd name="T4" fmla="*/ 0 w 38"/>
                <a:gd name="T5" fmla="*/ 534 h 534"/>
                <a:gd name="T6" fmla="*/ 38 w 38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34">
                  <a:moveTo>
                    <a:pt x="0" y="534"/>
                  </a:moveTo>
                  <a:lnTo>
                    <a:pt x="0" y="534"/>
                  </a:lnTo>
                  <a:lnTo>
                    <a:pt x="0" y="534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3" name="Freeform 2451"/>
            <p:cNvSpPr>
              <a:spLocks/>
            </p:cNvSpPr>
            <p:nvPr/>
          </p:nvSpPr>
          <p:spPr bwMode="auto">
            <a:xfrm>
              <a:off x="6716713" y="2949576"/>
              <a:ext cx="61913" cy="546100"/>
            </a:xfrm>
            <a:custGeom>
              <a:avLst/>
              <a:gdLst>
                <a:gd name="T0" fmla="*/ 0 w 39"/>
                <a:gd name="T1" fmla="*/ 344 h 344"/>
                <a:gd name="T2" fmla="*/ 0 w 39"/>
                <a:gd name="T3" fmla="*/ 344 h 344"/>
                <a:gd name="T4" fmla="*/ 0 w 39"/>
                <a:gd name="T5" fmla="*/ 344 h 344"/>
                <a:gd name="T6" fmla="*/ 39 w 39"/>
                <a:gd name="T7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44">
                  <a:moveTo>
                    <a:pt x="0" y="344"/>
                  </a:moveTo>
                  <a:lnTo>
                    <a:pt x="0" y="344"/>
                  </a:lnTo>
                  <a:lnTo>
                    <a:pt x="0" y="344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4" name="Freeform 2452"/>
            <p:cNvSpPr>
              <a:spLocks/>
            </p:cNvSpPr>
            <p:nvPr/>
          </p:nvSpPr>
          <p:spPr bwMode="auto">
            <a:xfrm>
              <a:off x="6778626" y="2676526"/>
              <a:ext cx="60325" cy="273050"/>
            </a:xfrm>
            <a:custGeom>
              <a:avLst/>
              <a:gdLst>
                <a:gd name="T0" fmla="*/ 0 w 38"/>
                <a:gd name="T1" fmla="*/ 172 h 172"/>
                <a:gd name="T2" fmla="*/ 0 w 38"/>
                <a:gd name="T3" fmla="*/ 172 h 172"/>
                <a:gd name="T4" fmla="*/ 0 w 38"/>
                <a:gd name="T5" fmla="*/ 172 h 172"/>
                <a:gd name="T6" fmla="*/ 38 w 38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72">
                  <a:moveTo>
                    <a:pt x="0" y="172"/>
                  </a:moveTo>
                  <a:lnTo>
                    <a:pt x="0" y="172"/>
                  </a:lnTo>
                  <a:lnTo>
                    <a:pt x="0" y="172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5" name="Freeform 2453"/>
            <p:cNvSpPr>
              <a:spLocks/>
            </p:cNvSpPr>
            <p:nvPr/>
          </p:nvSpPr>
          <p:spPr bwMode="auto">
            <a:xfrm>
              <a:off x="6838951" y="2636839"/>
              <a:ext cx="61913" cy="39688"/>
            </a:xfrm>
            <a:custGeom>
              <a:avLst/>
              <a:gdLst>
                <a:gd name="T0" fmla="*/ 0 w 39"/>
                <a:gd name="T1" fmla="*/ 25 h 25"/>
                <a:gd name="T2" fmla="*/ 0 w 39"/>
                <a:gd name="T3" fmla="*/ 25 h 25"/>
                <a:gd name="T4" fmla="*/ 0 w 39"/>
                <a:gd name="T5" fmla="*/ 25 h 25"/>
                <a:gd name="T6" fmla="*/ 39 w 39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5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6" name="Freeform 2454"/>
            <p:cNvSpPr>
              <a:spLocks/>
            </p:cNvSpPr>
            <p:nvPr/>
          </p:nvSpPr>
          <p:spPr bwMode="auto">
            <a:xfrm>
              <a:off x="6900864" y="2636839"/>
              <a:ext cx="61913" cy="473075"/>
            </a:xfrm>
            <a:custGeom>
              <a:avLst/>
              <a:gdLst>
                <a:gd name="T0" fmla="*/ 0 w 39"/>
                <a:gd name="T1" fmla="*/ 0 h 298"/>
                <a:gd name="T2" fmla="*/ 0 w 39"/>
                <a:gd name="T3" fmla="*/ 0 h 298"/>
                <a:gd name="T4" fmla="*/ 0 w 39"/>
                <a:gd name="T5" fmla="*/ 0 h 298"/>
                <a:gd name="T6" fmla="*/ 39 w 39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9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9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7" name="Freeform 2455"/>
            <p:cNvSpPr>
              <a:spLocks/>
            </p:cNvSpPr>
            <p:nvPr/>
          </p:nvSpPr>
          <p:spPr bwMode="auto">
            <a:xfrm>
              <a:off x="6962776" y="3109914"/>
              <a:ext cx="60325" cy="817563"/>
            </a:xfrm>
            <a:custGeom>
              <a:avLst/>
              <a:gdLst>
                <a:gd name="T0" fmla="*/ 0 w 38"/>
                <a:gd name="T1" fmla="*/ 0 h 515"/>
                <a:gd name="T2" fmla="*/ 0 w 38"/>
                <a:gd name="T3" fmla="*/ 0 h 515"/>
                <a:gd name="T4" fmla="*/ 0 w 38"/>
                <a:gd name="T5" fmla="*/ 0 h 515"/>
                <a:gd name="T6" fmla="*/ 38 w 38"/>
                <a:gd name="T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5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8" name="Freeform 2456"/>
            <p:cNvSpPr>
              <a:spLocks/>
            </p:cNvSpPr>
            <p:nvPr/>
          </p:nvSpPr>
          <p:spPr bwMode="auto">
            <a:xfrm>
              <a:off x="7023101" y="3927476"/>
              <a:ext cx="61913" cy="525463"/>
            </a:xfrm>
            <a:custGeom>
              <a:avLst/>
              <a:gdLst>
                <a:gd name="T0" fmla="*/ 0 w 39"/>
                <a:gd name="T1" fmla="*/ 0 h 331"/>
                <a:gd name="T2" fmla="*/ 0 w 39"/>
                <a:gd name="T3" fmla="*/ 0 h 331"/>
                <a:gd name="T4" fmla="*/ 0 w 39"/>
                <a:gd name="T5" fmla="*/ 0 h 331"/>
                <a:gd name="T6" fmla="*/ 39 w 39"/>
                <a:gd name="T7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3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3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9" name="Freeform 2457"/>
            <p:cNvSpPr>
              <a:spLocks/>
            </p:cNvSpPr>
            <p:nvPr/>
          </p:nvSpPr>
          <p:spPr bwMode="auto">
            <a:xfrm>
              <a:off x="7085014" y="4452939"/>
              <a:ext cx="61913" cy="263525"/>
            </a:xfrm>
            <a:custGeom>
              <a:avLst/>
              <a:gdLst>
                <a:gd name="T0" fmla="*/ 0 w 39"/>
                <a:gd name="T1" fmla="*/ 0 h 166"/>
                <a:gd name="T2" fmla="*/ 0 w 39"/>
                <a:gd name="T3" fmla="*/ 0 h 166"/>
                <a:gd name="T4" fmla="*/ 0 w 39"/>
                <a:gd name="T5" fmla="*/ 0 h 166"/>
                <a:gd name="T6" fmla="*/ 39 w 39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6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6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0" name="Freeform 2458"/>
            <p:cNvSpPr>
              <a:spLocks/>
            </p:cNvSpPr>
            <p:nvPr/>
          </p:nvSpPr>
          <p:spPr bwMode="auto">
            <a:xfrm>
              <a:off x="7146926" y="4716464"/>
              <a:ext cx="61913" cy="111125"/>
            </a:xfrm>
            <a:custGeom>
              <a:avLst/>
              <a:gdLst>
                <a:gd name="T0" fmla="*/ 0 w 39"/>
                <a:gd name="T1" fmla="*/ 0 h 70"/>
                <a:gd name="T2" fmla="*/ 0 w 39"/>
                <a:gd name="T3" fmla="*/ 0 h 70"/>
                <a:gd name="T4" fmla="*/ 0 w 39"/>
                <a:gd name="T5" fmla="*/ 0 h 70"/>
                <a:gd name="T6" fmla="*/ 39 w 39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7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1" name="Freeform 2459"/>
            <p:cNvSpPr>
              <a:spLocks/>
            </p:cNvSpPr>
            <p:nvPr/>
          </p:nvSpPr>
          <p:spPr bwMode="auto">
            <a:xfrm>
              <a:off x="7208839" y="4827589"/>
              <a:ext cx="60325" cy="46038"/>
            </a:xfrm>
            <a:custGeom>
              <a:avLst/>
              <a:gdLst>
                <a:gd name="T0" fmla="*/ 0 w 38"/>
                <a:gd name="T1" fmla="*/ 0 h 29"/>
                <a:gd name="T2" fmla="*/ 0 w 38"/>
                <a:gd name="T3" fmla="*/ 0 h 29"/>
                <a:gd name="T4" fmla="*/ 0 w 38"/>
                <a:gd name="T5" fmla="*/ 0 h 29"/>
                <a:gd name="T6" fmla="*/ 38 w 38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2" name="Freeform 2460"/>
            <p:cNvSpPr>
              <a:spLocks/>
            </p:cNvSpPr>
            <p:nvPr/>
          </p:nvSpPr>
          <p:spPr bwMode="auto">
            <a:xfrm>
              <a:off x="7269164" y="4873626"/>
              <a:ext cx="61913" cy="23813"/>
            </a:xfrm>
            <a:custGeom>
              <a:avLst/>
              <a:gdLst>
                <a:gd name="T0" fmla="*/ 0 w 39"/>
                <a:gd name="T1" fmla="*/ 0 h 15"/>
                <a:gd name="T2" fmla="*/ 0 w 39"/>
                <a:gd name="T3" fmla="*/ 0 h 15"/>
                <a:gd name="T4" fmla="*/ 0 w 39"/>
                <a:gd name="T5" fmla="*/ 0 h 15"/>
                <a:gd name="T6" fmla="*/ 39 w 3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3" name="Freeform 2461"/>
            <p:cNvSpPr>
              <a:spLocks/>
            </p:cNvSpPr>
            <p:nvPr/>
          </p:nvSpPr>
          <p:spPr bwMode="auto">
            <a:xfrm>
              <a:off x="7331076" y="4897439"/>
              <a:ext cx="60325" cy="14288"/>
            </a:xfrm>
            <a:custGeom>
              <a:avLst/>
              <a:gdLst>
                <a:gd name="T0" fmla="*/ 0 w 38"/>
                <a:gd name="T1" fmla="*/ 0 h 9"/>
                <a:gd name="T2" fmla="*/ 0 w 38"/>
                <a:gd name="T3" fmla="*/ 0 h 9"/>
                <a:gd name="T4" fmla="*/ 0 w 38"/>
                <a:gd name="T5" fmla="*/ 0 h 9"/>
                <a:gd name="T6" fmla="*/ 38 w 3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4" name="Freeform 2462"/>
            <p:cNvSpPr>
              <a:spLocks/>
            </p:cNvSpPr>
            <p:nvPr/>
          </p:nvSpPr>
          <p:spPr bwMode="auto">
            <a:xfrm>
              <a:off x="7391401" y="4911726"/>
              <a:ext cx="61913" cy="11113"/>
            </a:xfrm>
            <a:custGeom>
              <a:avLst/>
              <a:gdLst>
                <a:gd name="T0" fmla="*/ 0 w 39"/>
                <a:gd name="T1" fmla="*/ 0 h 7"/>
                <a:gd name="T2" fmla="*/ 0 w 39"/>
                <a:gd name="T3" fmla="*/ 0 h 7"/>
                <a:gd name="T4" fmla="*/ 0 w 39"/>
                <a:gd name="T5" fmla="*/ 0 h 7"/>
                <a:gd name="T6" fmla="*/ 39 w 39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5" name="Freeform 2463"/>
            <p:cNvSpPr>
              <a:spLocks/>
            </p:cNvSpPr>
            <p:nvPr/>
          </p:nvSpPr>
          <p:spPr bwMode="auto">
            <a:xfrm>
              <a:off x="7453314" y="4922839"/>
              <a:ext cx="61913" cy="6350"/>
            </a:xfrm>
            <a:custGeom>
              <a:avLst/>
              <a:gdLst>
                <a:gd name="T0" fmla="*/ 0 w 39"/>
                <a:gd name="T1" fmla="*/ 0 h 4"/>
                <a:gd name="T2" fmla="*/ 0 w 39"/>
                <a:gd name="T3" fmla="*/ 0 h 4"/>
                <a:gd name="T4" fmla="*/ 0 w 39"/>
                <a:gd name="T5" fmla="*/ 0 h 4"/>
                <a:gd name="T6" fmla="*/ 39 w 39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6" name="Freeform 2464"/>
            <p:cNvSpPr>
              <a:spLocks/>
            </p:cNvSpPr>
            <p:nvPr/>
          </p:nvSpPr>
          <p:spPr bwMode="auto">
            <a:xfrm>
              <a:off x="7515226" y="4929189"/>
              <a:ext cx="61913" cy="7938"/>
            </a:xfrm>
            <a:custGeom>
              <a:avLst/>
              <a:gdLst>
                <a:gd name="T0" fmla="*/ 0 w 39"/>
                <a:gd name="T1" fmla="*/ 0 h 5"/>
                <a:gd name="T2" fmla="*/ 0 w 39"/>
                <a:gd name="T3" fmla="*/ 0 h 5"/>
                <a:gd name="T4" fmla="*/ 0 w 39"/>
                <a:gd name="T5" fmla="*/ 0 h 5"/>
                <a:gd name="T6" fmla="*/ 39 w 39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7" name="Freeform 2465"/>
            <p:cNvSpPr>
              <a:spLocks/>
            </p:cNvSpPr>
            <p:nvPr/>
          </p:nvSpPr>
          <p:spPr bwMode="auto">
            <a:xfrm>
              <a:off x="7577139" y="4937126"/>
              <a:ext cx="60325" cy="3175"/>
            </a:xfrm>
            <a:custGeom>
              <a:avLst/>
              <a:gdLst>
                <a:gd name="T0" fmla="*/ 0 w 38"/>
                <a:gd name="T1" fmla="*/ 0 h 2"/>
                <a:gd name="T2" fmla="*/ 0 w 38"/>
                <a:gd name="T3" fmla="*/ 0 h 2"/>
                <a:gd name="T4" fmla="*/ 0 w 38"/>
                <a:gd name="T5" fmla="*/ 0 h 2"/>
                <a:gd name="T6" fmla="*/ 38 w 38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8" name="Freeform 2466"/>
            <p:cNvSpPr>
              <a:spLocks/>
            </p:cNvSpPr>
            <p:nvPr/>
          </p:nvSpPr>
          <p:spPr bwMode="auto">
            <a:xfrm>
              <a:off x="7637464" y="4940301"/>
              <a:ext cx="61913" cy="4763"/>
            </a:xfrm>
            <a:custGeom>
              <a:avLst/>
              <a:gdLst>
                <a:gd name="T0" fmla="*/ 0 w 39"/>
                <a:gd name="T1" fmla="*/ 0 h 3"/>
                <a:gd name="T2" fmla="*/ 0 w 39"/>
                <a:gd name="T3" fmla="*/ 0 h 3"/>
                <a:gd name="T4" fmla="*/ 0 w 39"/>
                <a:gd name="T5" fmla="*/ 0 h 3"/>
                <a:gd name="T6" fmla="*/ 39 w 3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9" name="Freeform 2467"/>
            <p:cNvSpPr>
              <a:spLocks/>
            </p:cNvSpPr>
            <p:nvPr/>
          </p:nvSpPr>
          <p:spPr bwMode="auto">
            <a:xfrm>
              <a:off x="7699376" y="4945064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0" name="Freeform 2468"/>
            <p:cNvSpPr>
              <a:spLocks/>
            </p:cNvSpPr>
            <p:nvPr/>
          </p:nvSpPr>
          <p:spPr bwMode="auto">
            <a:xfrm>
              <a:off x="7761289" y="4945064"/>
              <a:ext cx="60325" cy="3175"/>
            </a:xfrm>
            <a:custGeom>
              <a:avLst/>
              <a:gdLst>
                <a:gd name="T0" fmla="*/ 0 w 38"/>
                <a:gd name="T1" fmla="*/ 0 h 2"/>
                <a:gd name="T2" fmla="*/ 0 w 38"/>
                <a:gd name="T3" fmla="*/ 0 h 2"/>
                <a:gd name="T4" fmla="*/ 0 w 38"/>
                <a:gd name="T5" fmla="*/ 0 h 2"/>
                <a:gd name="T6" fmla="*/ 38 w 38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1" name="Freeform 2469"/>
            <p:cNvSpPr>
              <a:spLocks/>
            </p:cNvSpPr>
            <p:nvPr/>
          </p:nvSpPr>
          <p:spPr bwMode="auto">
            <a:xfrm>
              <a:off x="7821614" y="4945064"/>
              <a:ext cx="61913" cy="3175"/>
            </a:xfrm>
            <a:custGeom>
              <a:avLst/>
              <a:gdLst>
                <a:gd name="T0" fmla="*/ 0 w 39"/>
                <a:gd name="T1" fmla="*/ 2 h 2"/>
                <a:gd name="T2" fmla="*/ 0 w 39"/>
                <a:gd name="T3" fmla="*/ 2 h 2"/>
                <a:gd name="T4" fmla="*/ 0 w 39"/>
                <a:gd name="T5" fmla="*/ 2 h 2"/>
                <a:gd name="T6" fmla="*/ 39 w 3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2" name="Freeform 2470"/>
            <p:cNvSpPr>
              <a:spLocks/>
            </p:cNvSpPr>
            <p:nvPr/>
          </p:nvSpPr>
          <p:spPr bwMode="auto">
            <a:xfrm>
              <a:off x="7883526" y="4945064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3" name="Freeform 2471"/>
            <p:cNvSpPr>
              <a:spLocks/>
            </p:cNvSpPr>
            <p:nvPr/>
          </p:nvSpPr>
          <p:spPr bwMode="auto">
            <a:xfrm>
              <a:off x="7943851" y="494665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4" name="Freeform 2472"/>
            <p:cNvSpPr>
              <a:spLocks/>
            </p:cNvSpPr>
            <p:nvPr/>
          </p:nvSpPr>
          <p:spPr bwMode="auto">
            <a:xfrm>
              <a:off x="8005764" y="4946651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5" name="Freeform 2473"/>
            <p:cNvSpPr>
              <a:spLocks/>
            </p:cNvSpPr>
            <p:nvPr/>
          </p:nvSpPr>
          <p:spPr bwMode="auto">
            <a:xfrm>
              <a:off x="8067676" y="4948239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6" name="Freeform 2474"/>
            <p:cNvSpPr>
              <a:spLocks/>
            </p:cNvSpPr>
            <p:nvPr/>
          </p:nvSpPr>
          <p:spPr bwMode="auto">
            <a:xfrm>
              <a:off x="8129589" y="4949826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7" name="Freeform 2475"/>
            <p:cNvSpPr>
              <a:spLocks/>
            </p:cNvSpPr>
            <p:nvPr/>
          </p:nvSpPr>
          <p:spPr bwMode="auto">
            <a:xfrm>
              <a:off x="8189914" y="4951414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8" name="Freeform 2476"/>
            <p:cNvSpPr>
              <a:spLocks/>
            </p:cNvSpPr>
            <p:nvPr/>
          </p:nvSpPr>
          <p:spPr bwMode="auto">
            <a:xfrm>
              <a:off x="82518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9" name="Freeform 2477"/>
            <p:cNvSpPr>
              <a:spLocks/>
            </p:cNvSpPr>
            <p:nvPr/>
          </p:nvSpPr>
          <p:spPr bwMode="auto">
            <a:xfrm>
              <a:off x="8313739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0" name="Freeform 2478"/>
            <p:cNvSpPr>
              <a:spLocks/>
            </p:cNvSpPr>
            <p:nvPr/>
          </p:nvSpPr>
          <p:spPr bwMode="auto">
            <a:xfrm>
              <a:off x="8375651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1" name="Freeform 2479"/>
            <p:cNvSpPr>
              <a:spLocks/>
            </p:cNvSpPr>
            <p:nvPr/>
          </p:nvSpPr>
          <p:spPr bwMode="auto">
            <a:xfrm>
              <a:off x="8435976" y="4953001"/>
              <a:ext cx="63500" cy="0"/>
            </a:xfrm>
            <a:custGeom>
              <a:avLst/>
              <a:gdLst>
                <a:gd name="T0" fmla="*/ 0 w 40"/>
                <a:gd name="T1" fmla="*/ 0 w 40"/>
                <a:gd name="T2" fmla="*/ 0 w 40"/>
                <a:gd name="T3" fmla="*/ 40 w 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2" name="Line 2480"/>
            <p:cNvSpPr>
              <a:spLocks noChangeShapeType="1"/>
            </p:cNvSpPr>
            <p:nvPr/>
          </p:nvSpPr>
          <p:spPr bwMode="auto">
            <a:xfrm>
              <a:off x="8499476" y="495300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3" name="Freeform 2481"/>
            <p:cNvSpPr>
              <a:spLocks/>
            </p:cNvSpPr>
            <p:nvPr/>
          </p:nvSpPr>
          <p:spPr bwMode="auto">
            <a:xfrm>
              <a:off x="51228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4" name="Freeform 2482"/>
            <p:cNvSpPr>
              <a:spLocks/>
            </p:cNvSpPr>
            <p:nvPr/>
          </p:nvSpPr>
          <p:spPr bwMode="auto">
            <a:xfrm>
              <a:off x="5184776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5" name="Freeform 2483"/>
            <p:cNvSpPr>
              <a:spLocks/>
            </p:cNvSpPr>
            <p:nvPr/>
          </p:nvSpPr>
          <p:spPr bwMode="auto">
            <a:xfrm>
              <a:off x="524510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6" name="Freeform 2484"/>
            <p:cNvSpPr>
              <a:spLocks/>
            </p:cNvSpPr>
            <p:nvPr/>
          </p:nvSpPr>
          <p:spPr bwMode="auto">
            <a:xfrm>
              <a:off x="53070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7" name="Freeform 2485"/>
            <p:cNvSpPr>
              <a:spLocks/>
            </p:cNvSpPr>
            <p:nvPr/>
          </p:nvSpPr>
          <p:spPr bwMode="auto">
            <a:xfrm>
              <a:off x="53689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8" name="Freeform 2486"/>
            <p:cNvSpPr>
              <a:spLocks/>
            </p:cNvSpPr>
            <p:nvPr/>
          </p:nvSpPr>
          <p:spPr bwMode="auto">
            <a:xfrm>
              <a:off x="543083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9" name="Freeform 2487"/>
            <p:cNvSpPr>
              <a:spLocks/>
            </p:cNvSpPr>
            <p:nvPr/>
          </p:nvSpPr>
          <p:spPr bwMode="auto">
            <a:xfrm>
              <a:off x="549275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0" name="Freeform 2488"/>
            <p:cNvSpPr>
              <a:spLocks/>
            </p:cNvSpPr>
            <p:nvPr/>
          </p:nvSpPr>
          <p:spPr bwMode="auto">
            <a:xfrm>
              <a:off x="5554663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1" name="Freeform 2489"/>
            <p:cNvSpPr>
              <a:spLocks/>
            </p:cNvSpPr>
            <p:nvPr/>
          </p:nvSpPr>
          <p:spPr bwMode="auto">
            <a:xfrm>
              <a:off x="561498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2" name="Freeform 2490"/>
            <p:cNvSpPr>
              <a:spLocks/>
            </p:cNvSpPr>
            <p:nvPr/>
          </p:nvSpPr>
          <p:spPr bwMode="auto">
            <a:xfrm>
              <a:off x="567690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3" name="Freeform 2491"/>
            <p:cNvSpPr>
              <a:spLocks/>
            </p:cNvSpPr>
            <p:nvPr/>
          </p:nvSpPr>
          <p:spPr bwMode="auto">
            <a:xfrm>
              <a:off x="5738813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4" name="Freeform 2492"/>
            <p:cNvSpPr>
              <a:spLocks/>
            </p:cNvSpPr>
            <p:nvPr/>
          </p:nvSpPr>
          <p:spPr bwMode="auto">
            <a:xfrm>
              <a:off x="5799138" y="4953001"/>
              <a:ext cx="123825" cy="0"/>
            </a:xfrm>
            <a:custGeom>
              <a:avLst/>
              <a:gdLst>
                <a:gd name="T0" fmla="*/ 0 w 78"/>
                <a:gd name="T1" fmla="*/ 0 w 78"/>
                <a:gd name="T2" fmla="*/ 0 w 78"/>
                <a:gd name="T3" fmla="*/ 78 w 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5" name="Freeform 2493"/>
            <p:cNvSpPr>
              <a:spLocks/>
            </p:cNvSpPr>
            <p:nvPr/>
          </p:nvSpPr>
          <p:spPr bwMode="auto">
            <a:xfrm>
              <a:off x="59229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6" name="Freeform 2494"/>
            <p:cNvSpPr>
              <a:spLocks/>
            </p:cNvSpPr>
            <p:nvPr/>
          </p:nvSpPr>
          <p:spPr bwMode="auto">
            <a:xfrm>
              <a:off x="598487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7" name="Freeform 2495"/>
            <p:cNvSpPr>
              <a:spLocks/>
            </p:cNvSpPr>
            <p:nvPr/>
          </p:nvSpPr>
          <p:spPr bwMode="auto">
            <a:xfrm>
              <a:off x="604678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8" name="Freeform 2496"/>
            <p:cNvSpPr>
              <a:spLocks/>
            </p:cNvSpPr>
            <p:nvPr/>
          </p:nvSpPr>
          <p:spPr bwMode="auto">
            <a:xfrm>
              <a:off x="6108701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9" name="Freeform 2497"/>
            <p:cNvSpPr>
              <a:spLocks/>
            </p:cNvSpPr>
            <p:nvPr/>
          </p:nvSpPr>
          <p:spPr bwMode="auto">
            <a:xfrm>
              <a:off x="61690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0" name="Freeform 2498"/>
            <p:cNvSpPr>
              <a:spLocks/>
            </p:cNvSpPr>
            <p:nvPr/>
          </p:nvSpPr>
          <p:spPr bwMode="auto">
            <a:xfrm>
              <a:off x="623093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1" name="Freeform 2499"/>
            <p:cNvSpPr>
              <a:spLocks/>
            </p:cNvSpPr>
            <p:nvPr/>
          </p:nvSpPr>
          <p:spPr bwMode="auto">
            <a:xfrm>
              <a:off x="6292851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2" name="Freeform 2500"/>
            <p:cNvSpPr>
              <a:spLocks/>
            </p:cNvSpPr>
            <p:nvPr/>
          </p:nvSpPr>
          <p:spPr bwMode="auto">
            <a:xfrm>
              <a:off x="6353176" y="4932364"/>
              <a:ext cx="61913" cy="20638"/>
            </a:xfrm>
            <a:custGeom>
              <a:avLst/>
              <a:gdLst>
                <a:gd name="T0" fmla="*/ 0 w 39"/>
                <a:gd name="T1" fmla="*/ 13 h 13"/>
                <a:gd name="T2" fmla="*/ 0 w 39"/>
                <a:gd name="T3" fmla="*/ 13 h 13"/>
                <a:gd name="T4" fmla="*/ 0 w 39"/>
                <a:gd name="T5" fmla="*/ 13 h 13"/>
                <a:gd name="T6" fmla="*/ 39 w 39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3" name="Freeform 2501"/>
            <p:cNvSpPr>
              <a:spLocks/>
            </p:cNvSpPr>
            <p:nvPr/>
          </p:nvSpPr>
          <p:spPr bwMode="auto">
            <a:xfrm>
              <a:off x="6415088" y="4675189"/>
              <a:ext cx="60325" cy="257175"/>
            </a:xfrm>
            <a:custGeom>
              <a:avLst/>
              <a:gdLst>
                <a:gd name="T0" fmla="*/ 0 w 38"/>
                <a:gd name="T1" fmla="*/ 162 h 162"/>
                <a:gd name="T2" fmla="*/ 0 w 38"/>
                <a:gd name="T3" fmla="*/ 162 h 162"/>
                <a:gd name="T4" fmla="*/ 0 w 38"/>
                <a:gd name="T5" fmla="*/ 162 h 162"/>
                <a:gd name="T6" fmla="*/ 38 w 38"/>
                <a:gd name="T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62">
                  <a:moveTo>
                    <a:pt x="0" y="162"/>
                  </a:moveTo>
                  <a:lnTo>
                    <a:pt x="0" y="162"/>
                  </a:lnTo>
                  <a:lnTo>
                    <a:pt x="0" y="162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4" name="Freeform 2502"/>
            <p:cNvSpPr>
              <a:spLocks/>
            </p:cNvSpPr>
            <p:nvPr/>
          </p:nvSpPr>
          <p:spPr bwMode="auto">
            <a:xfrm>
              <a:off x="6475413" y="3987801"/>
              <a:ext cx="61913" cy="687388"/>
            </a:xfrm>
            <a:custGeom>
              <a:avLst/>
              <a:gdLst>
                <a:gd name="T0" fmla="*/ 0 w 39"/>
                <a:gd name="T1" fmla="*/ 433 h 433"/>
                <a:gd name="T2" fmla="*/ 0 w 39"/>
                <a:gd name="T3" fmla="*/ 433 h 433"/>
                <a:gd name="T4" fmla="*/ 0 w 39"/>
                <a:gd name="T5" fmla="*/ 433 h 433"/>
                <a:gd name="T6" fmla="*/ 39 w 39"/>
                <a:gd name="T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3">
                  <a:moveTo>
                    <a:pt x="0" y="433"/>
                  </a:moveTo>
                  <a:lnTo>
                    <a:pt x="0" y="433"/>
                  </a:lnTo>
                  <a:lnTo>
                    <a:pt x="0" y="433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5" name="Freeform 2503"/>
            <p:cNvSpPr>
              <a:spLocks/>
            </p:cNvSpPr>
            <p:nvPr/>
          </p:nvSpPr>
          <p:spPr bwMode="auto">
            <a:xfrm>
              <a:off x="6537326" y="3260726"/>
              <a:ext cx="61913" cy="727075"/>
            </a:xfrm>
            <a:custGeom>
              <a:avLst/>
              <a:gdLst>
                <a:gd name="T0" fmla="*/ 0 w 39"/>
                <a:gd name="T1" fmla="*/ 458 h 458"/>
                <a:gd name="T2" fmla="*/ 0 w 39"/>
                <a:gd name="T3" fmla="*/ 458 h 458"/>
                <a:gd name="T4" fmla="*/ 0 w 39"/>
                <a:gd name="T5" fmla="*/ 458 h 458"/>
                <a:gd name="T6" fmla="*/ 39 w 39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58">
                  <a:moveTo>
                    <a:pt x="0" y="458"/>
                  </a:moveTo>
                  <a:lnTo>
                    <a:pt x="0" y="458"/>
                  </a:lnTo>
                  <a:lnTo>
                    <a:pt x="0" y="458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6" name="Freeform 2504"/>
            <p:cNvSpPr>
              <a:spLocks/>
            </p:cNvSpPr>
            <p:nvPr/>
          </p:nvSpPr>
          <p:spPr bwMode="auto">
            <a:xfrm>
              <a:off x="6599238" y="2814639"/>
              <a:ext cx="61913" cy="446088"/>
            </a:xfrm>
            <a:custGeom>
              <a:avLst/>
              <a:gdLst>
                <a:gd name="T0" fmla="*/ 0 w 39"/>
                <a:gd name="T1" fmla="*/ 281 h 281"/>
                <a:gd name="T2" fmla="*/ 0 w 39"/>
                <a:gd name="T3" fmla="*/ 281 h 281"/>
                <a:gd name="T4" fmla="*/ 0 w 39"/>
                <a:gd name="T5" fmla="*/ 281 h 281"/>
                <a:gd name="T6" fmla="*/ 39 w 39"/>
                <a:gd name="T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81">
                  <a:moveTo>
                    <a:pt x="0" y="281"/>
                  </a:moveTo>
                  <a:lnTo>
                    <a:pt x="0" y="281"/>
                  </a:lnTo>
                  <a:lnTo>
                    <a:pt x="0" y="28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7" name="Freeform 2505"/>
            <p:cNvSpPr>
              <a:spLocks/>
            </p:cNvSpPr>
            <p:nvPr/>
          </p:nvSpPr>
          <p:spPr bwMode="auto">
            <a:xfrm>
              <a:off x="6661151" y="2636839"/>
              <a:ext cx="60325" cy="177800"/>
            </a:xfrm>
            <a:custGeom>
              <a:avLst/>
              <a:gdLst>
                <a:gd name="T0" fmla="*/ 0 w 38"/>
                <a:gd name="T1" fmla="*/ 112 h 112"/>
                <a:gd name="T2" fmla="*/ 0 w 38"/>
                <a:gd name="T3" fmla="*/ 112 h 112"/>
                <a:gd name="T4" fmla="*/ 0 w 38"/>
                <a:gd name="T5" fmla="*/ 112 h 112"/>
                <a:gd name="T6" fmla="*/ 38 w 38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12">
                  <a:moveTo>
                    <a:pt x="0" y="112"/>
                  </a:moveTo>
                  <a:lnTo>
                    <a:pt x="0" y="112"/>
                  </a:lnTo>
                  <a:lnTo>
                    <a:pt x="0" y="112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8" name="Freeform 2506"/>
            <p:cNvSpPr>
              <a:spLocks/>
            </p:cNvSpPr>
            <p:nvPr/>
          </p:nvSpPr>
          <p:spPr bwMode="auto">
            <a:xfrm>
              <a:off x="6721476" y="2636839"/>
              <a:ext cx="61913" cy="169863"/>
            </a:xfrm>
            <a:custGeom>
              <a:avLst/>
              <a:gdLst>
                <a:gd name="T0" fmla="*/ 0 w 39"/>
                <a:gd name="T1" fmla="*/ 0 h 107"/>
                <a:gd name="T2" fmla="*/ 0 w 39"/>
                <a:gd name="T3" fmla="*/ 0 h 107"/>
                <a:gd name="T4" fmla="*/ 0 w 39"/>
                <a:gd name="T5" fmla="*/ 0 h 107"/>
                <a:gd name="T6" fmla="*/ 39 w 39"/>
                <a:gd name="T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0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9" name="Freeform 2507"/>
            <p:cNvSpPr>
              <a:spLocks/>
            </p:cNvSpPr>
            <p:nvPr/>
          </p:nvSpPr>
          <p:spPr bwMode="auto">
            <a:xfrm>
              <a:off x="6783388" y="2806701"/>
              <a:ext cx="61913" cy="646113"/>
            </a:xfrm>
            <a:custGeom>
              <a:avLst/>
              <a:gdLst>
                <a:gd name="T0" fmla="*/ 0 w 39"/>
                <a:gd name="T1" fmla="*/ 0 h 407"/>
                <a:gd name="T2" fmla="*/ 0 w 39"/>
                <a:gd name="T3" fmla="*/ 0 h 407"/>
                <a:gd name="T4" fmla="*/ 0 w 39"/>
                <a:gd name="T5" fmla="*/ 0 h 407"/>
                <a:gd name="T6" fmla="*/ 39 w 39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900" name="Freeform 2508"/>
            <p:cNvSpPr>
              <a:spLocks/>
            </p:cNvSpPr>
            <p:nvPr/>
          </p:nvSpPr>
          <p:spPr bwMode="auto">
            <a:xfrm>
              <a:off x="6845301" y="3452814"/>
              <a:ext cx="61913" cy="701675"/>
            </a:xfrm>
            <a:custGeom>
              <a:avLst/>
              <a:gdLst>
                <a:gd name="T0" fmla="*/ 0 w 39"/>
                <a:gd name="T1" fmla="*/ 0 h 442"/>
                <a:gd name="T2" fmla="*/ 0 w 39"/>
                <a:gd name="T3" fmla="*/ 0 h 442"/>
                <a:gd name="T4" fmla="*/ 0 w 39"/>
                <a:gd name="T5" fmla="*/ 0 h 442"/>
                <a:gd name="T6" fmla="*/ 39 w 39"/>
                <a:gd name="T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4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901" name="Freeform 2509"/>
            <p:cNvSpPr>
              <a:spLocks/>
            </p:cNvSpPr>
            <p:nvPr/>
          </p:nvSpPr>
          <p:spPr bwMode="auto">
            <a:xfrm>
              <a:off x="6907214" y="4154489"/>
              <a:ext cx="60325" cy="428625"/>
            </a:xfrm>
            <a:custGeom>
              <a:avLst/>
              <a:gdLst>
                <a:gd name="T0" fmla="*/ 0 w 38"/>
                <a:gd name="T1" fmla="*/ 0 h 270"/>
                <a:gd name="T2" fmla="*/ 0 w 38"/>
                <a:gd name="T3" fmla="*/ 0 h 270"/>
                <a:gd name="T4" fmla="*/ 0 w 38"/>
                <a:gd name="T5" fmla="*/ 0 h 270"/>
                <a:gd name="T6" fmla="*/ 38 w 38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7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27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902" name="Freeform 2510"/>
            <p:cNvSpPr>
              <a:spLocks/>
            </p:cNvSpPr>
            <p:nvPr/>
          </p:nvSpPr>
          <p:spPr bwMode="auto">
            <a:xfrm>
              <a:off x="6967539" y="4583114"/>
              <a:ext cx="61913" cy="188913"/>
            </a:xfrm>
            <a:custGeom>
              <a:avLst/>
              <a:gdLst>
                <a:gd name="T0" fmla="*/ 0 w 39"/>
                <a:gd name="T1" fmla="*/ 0 h 119"/>
                <a:gd name="T2" fmla="*/ 0 w 39"/>
                <a:gd name="T3" fmla="*/ 0 h 119"/>
                <a:gd name="T4" fmla="*/ 0 w 39"/>
                <a:gd name="T5" fmla="*/ 0 h 119"/>
                <a:gd name="T6" fmla="*/ 39 w 39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1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1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903" name="Freeform 2511"/>
            <p:cNvSpPr>
              <a:spLocks/>
            </p:cNvSpPr>
            <p:nvPr/>
          </p:nvSpPr>
          <p:spPr bwMode="auto">
            <a:xfrm>
              <a:off x="7029451" y="4772026"/>
              <a:ext cx="60325" cy="79375"/>
            </a:xfrm>
            <a:custGeom>
              <a:avLst/>
              <a:gdLst>
                <a:gd name="T0" fmla="*/ 0 w 38"/>
                <a:gd name="T1" fmla="*/ 0 h 50"/>
                <a:gd name="T2" fmla="*/ 0 w 38"/>
                <a:gd name="T3" fmla="*/ 0 h 50"/>
                <a:gd name="T4" fmla="*/ 0 w 38"/>
                <a:gd name="T5" fmla="*/ 0 h 50"/>
                <a:gd name="T6" fmla="*/ 38 w 3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904" name="Freeform 2512"/>
            <p:cNvSpPr>
              <a:spLocks/>
            </p:cNvSpPr>
            <p:nvPr/>
          </p:nvSpPr>
          <p:spPr bwMode="auto">
            <a:xfrm>
              <a:off x="7089776" y="4851401"/>
              <a:ext cx="61913" cy="36513"/>
            </a:xfrm>
            <a:custGeom>
              <a:avLst/>
              <a:gdLst>
                <a:gd name="T0" fmla="*/ 0 w 39"/>
                <a:gd name="T1" fmla="*/ 0 h 23"/>
                <a:gd name="T2" fmla="*/ 0 w 39"/>
                <a:gd name="T3" fmla="*/ 0 h 23"/>
                <a:gd name="T4" fmla="*/ 0 w 39"/>
                <a:gd name="T5" fmla="*/ 0 h 23"/>
                <a:gd name="T6" fmla="*/ 39 w 39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905" name="Freeform 2513"/>
            <p:cNvSpPr>
              <a:spLocks/>
            </p:cNvSpPr>
            <p:nvPr/>
          </p:nvSpPr>
          <p:spPr bwMode="auto">
            <a:xfrm>
              <a:off x="7151689" y="4887914"/>
              <a:ext cx="61913" cy="20638"/>
            </a:xfrm>
            <a:custGeom>
              <a:avLst/>
              <a:gdLst>
                <a:gd name="T0" fmla="*/ 0 w 39"/>
                <a:gd name="T1" fmla="*/ 0 h 13"/>
                <a:gd name="T2" fmla="*/ 0 w 39"/>
                <a:gd name="T3" fmla="*/ 0 h 13"/>
                <a:gd name="T4" fmla="*/ 0 w 39"/>
                <a:gd name="T5" fmla="*/ 0 h 13"/>
                <a:gd name="T6" fmla="*/ 39 w 39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906" name="Freeform 2514"/>
            <p:cNvSpPr>
              <a:spLocks/>
            </p:cNvSpPr>
            <p:nvPr/>
          </p:nvSpPr>
          <p:spPr bwMode="auto">
            <a:xfrm>
              <a:off x="7213601" y="4908551"/>
              <a:ext cx="60325" cy="11113"/>
            </a:xfrm>
            <a:custGeom>
              <a:avLst/>
              <a:gdLst>
                <a:gd name="T0" fmla="*/ 0 w 38"/>
                <a:gd name="T1" fmla="*/ 0 h 7"/>
                <a:gd name="T2" fmla="*/ 0 w 38"/>
                <a:gd name="T3" fmla="*/ 0 h 7"/>
                <a:gd name="T4" fmla="*/ 0 w 38"/>
                <a:gd name="T5" fmla="*/ 0 h 7"/>
                <a:gd name="T6" fmla="*/ 38 w 3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17" name="Freeform 2516"/>
            <p:cNvSpPr>
              <a:spLocks/>
            </p:cNvSpPr>
            <p:nvPr/>
          </p:nvSpPr>
          <p:spPr bwMode="auto">
            <a:xfrm>
              <a:off x="7273926" y="4919663"/>
              <a:ext cx="61913" cy="9525"/>
            </a:xfrm>
            <a:custGeom>
              <a:avLst/>
              <a:gdLst>
                <a:gd name="T0" fmla="*/ 0 w 39"/>
                <a:gd name="T1" fmla="*/ 0 h 6"/>
                <a:gd name="T2" fmla="*/ 0 w 39"/>
                <a:gd name="T3" fmla="*/ 0 h 6"/>
                <a:gd name="T4" fmla="*/ 0 w 39"/>
                <a:gd name="T5" fmla="*/ 0 h 6"/>
                <a:gd name="T6" fmla="*/ 39 w 3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18" name="Freeform 2517"/>
            <p:cNvSpPr>
              <a:spLocks/>
            </p:cNvSpPr>
            <p:nvPr/>
          </p:nvSpPr>
          <p:spPr bwMode="auto">
            <a:xfrm>
              <a:off x="7335838" y="4929188"/>
              <a:ext cx="61913" cy="6350"/>
            </a:xfrm>
            <a:custGeom>
              <a:avLst/>
              <a:gdLst>
                <a:gd name="T0" fmla="*/ 0 w 39"/>
                <a:gd name="T1" fmla="*/ 0 h 4"/>
                <a:gd name="T2" fmla="*/ 0 w 39"/>
                <a:gd name="T3" fmla="*/ 0 h 4"/>
                <a:gd name="T4" fmla="*/ 0 w 39"/>
                <a:gd name="T5" fmla="*/ 0 h 4"/>
                <a:gd name="T6" fmla="*/ 39 w 39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19" name="Freeform 2518"/>
            <p:cNvSpPr>
              <a:spLocks/>
            </p:cNvSpPr>
            <p:nvPr/>
          </p:nvSpPr>
          <p:spPr bwMode="auto">
            <a:xfrm>
              <a:off x="7397751" y="4935538"/>
              <a:ext cx="61913" cy="3175"/>
            </a:xfrm>
            <a:custGeom>
              <a:avLst/>
              <a:gdLst>
                <a:gd name="T0" fmla="*/ 0 w 39"/>
                <a:gd name="T1" fmla="*/ 0 h 2"/>
                <a:gd name="T2" fmla="*/ 0 w 39"/>
                <a:gd name="T3" fmla="*/ 0 h 2"/>
                <a:gd name="T4" fmla="*/ 0 w 39"/>
                <a:gd name="T5" fmla="*/ 0 h 2"/>
                <a:gd name="T6" fmla="*/ 39 w 3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0" name="Freeform 2519"/>
            <p:cNvSpPr>
              <a:spLocks/>
            </p:cNvSpPr>
            <p:nvPr/>
          </p:nvSpPr>
          <p:spPr bwMode="auto">
            <a:xfrm>
              <a:off x="7459663" y="4938713"/>
              <a:ext cx="60325" cy="4763"/>
            </a:xfrm>
            <a:custGeom>
              <a:avLst/>
              <a:gdLst>
                <a:gd name="T0" fmla="*/ 0 w 38"/>
                <a:gd name="T1" fmla="*/ 0 h 3"/>
                <a:gd name="T2" fmla="*/ 0 w 38"/>
                <a:gd name="T3" fmla="*/ 0 h 3"/>
                <a:gd name="T4" fmla="*/ 0 w 38"/>
                <a:gd name="T5" fmla="*/ 0 h 3"/>
                <a:gd name="T6" fmla="*/ 38 w 3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1" name="Freeform 2520"/>
            <p:cNvSpPr>
              <a:spLocks/>
            </p:cNvSpPr>
            <p:nvPr/>
          </p:nvSpPr>
          <p:spPr bwMode="auto">
            <a:xfrm>
              <a:off x="7519988" y="4943476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2" name="Freeform 2521"/>
            <p:cNvSpPr>
              <a:spLocks/>
            </p:cNvSpPr>
            <p:nvPr/>
          </p:nvSpPr>
          <p:spPr bwMode="auto">
            <a:xfrm>
              <a:off x="7581901" y="4945063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3" name="Freeform 2522"/>
            <p:cNvSpPr>
              <a:spLocks/>
            </p:cNvSpPr>
            <p:nvPr/>
          </p:nvSpPr>
          <p:spPr bwMode="auto">
            <a:xfrm>
              <a:off x="7642226" y="4945063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4" name="Freeform 2523"/>
            <p:cNvSpPr>
              <a:spLocks/>
            </p:cNvSpPr>
            <p:nvPr/>
          </p:nvSpPr>
          <p:spPr bwMode="auto">
            <a:xfrm>
              <a:off x="7704138" y="4946651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5" name="Freeform 2524"/>
            <p:cNvSpPr>
              <a:spLocks/>
            </p:cNvSpPr>
            <p:nvPr/>
          </p:nvSpPr>
          <p:spPr bwMode="auto">
            <a:xfrm>
              <a:off x="7766051" y="4948238"/>
              <a:ext cx="63500" cy="0"/>
            </a:xfrm>
            <a:custGeom>
              <a:avLst/>
              <a:gdLst>
                <a:gd name="T0" fmla="*/ 0 w 40"/>
                <a:gd name="T1" fmla="*/ 0 w 40"/>
                <a:gd name="T2" fmla="*/ 0 w 40"/>
                <a:gd name="T3" fmla="*/ 40 w 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6" name="Freeform 2525"/>
            <p:cNvSpPr>
              <a:spLocks/>
            </p:cNvSpPr>
            <p:nvPr/>
          </p:nvSpPr>
          <p:spPr bwMode="auto">
            <a:xfrm>
              <a:off x="7829551" y="4948238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7" name="Freeform 2526"/>
            <p:cNvSpPr>
              <a:spLocks/>
            </p:cNvSpPr>
            <p:nvPr/>
          </p:nvSpPr>
          <p:spPr bwMode="auto">
            <a:xfrm>
              <a:off x="7889876" y="4949826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8" name="Freeform 2527"/>
            <p:cNvSpPr>
              <a:spLocks/>
            </p:cNvSpPr>
            <p:nvPr/>
          </p:nvSpPr>
          <p:spPr bwMode="auto">
            <a:xfrm>
              <a:off x="7951788" y="4951413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9" name="Freeform 2528"/>
            <p:cNvSpPr>
              <a:spLocks/>
            </p:cNvSpPr>
            <p:nvPr/>
          </p:nvSpPr>
          <p:spPr bwMode="auto">
            <a:xfrm>
              <a:off x="8012113" y="4951413"/>
              <a:ext cx="61913" cy="1588"/>
            </a:xfrm>
            <a:custGeom>
              <a:avLst/>
              <a:gdLst>
                <a:gd name="T0" fmla="*/ 0 w 39"/>
                <a:gd name="T1" fmla="*/ 1 h 1"/>
                <a:gd name="T2" fmla="*/ 0 w 39"/>
                <a:gd name="T3" fmla="*/ 1 h 1"/>
                <a:gd name="T4" fmla="*/ 0 w 39"/>
                <a:gd name="T5" fmla="*/ 1 h 1"/>
                <a:gd name="T6" fmla="*/ 39 w 3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0" name="Freeform 2529"/>
            <p:cNvSpPr>
              <a:spLocks/>
            </p:cNvSpPr>
            <p:nvPr/>
          </p:nvSpPr>
          <p:spPr bwMode="auto">
            <a:xfrm>
              <a:off x="8074026" y="4951413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1" name="Freeform 2530"/>
            <p:cNvSpPr>
              <a:spLocks/>
            </p:cNvSpPr>
            <p:nvPr/>
          </p:nvSpPr>
          <p:spPr bwMode="auto">
            <a:xfrm>
              <a:off x="8135938" y="4951413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2" name="Freeform 2531"/>
            <p:cNvSpPr>
              <a:spLocks/>
            </p:cNvSpPr>
            <p:nvPr/>
          </p:nvSpPr>
          <p:spPr bwMode="auto">
            <a:xfrm>
              <a:off x="8197851" y="4951413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3" name="Freeform 2532"/>
            <p:cNvSpPr>
              <a:spLocks/>
            </p:cNvSpPr>
            <p:nvPr/>
          </p:nvSpPr>
          <p:spPr bwMode="auto">
            <a:xfrm>
              <a:off x="825817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4" name="Freeform 2533"/>
            <p:cNvSpPr>
              <a:spLocks/>
            </p:cNvSpPr>
            <p:nvPr/>
          </p:nvSpPr>
          <p:spPr bwMode="auto">
            <a:xfrm>
              <a:off x="832008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5" name="Freeform 2534"/>
            <p:cNvSpPr>
              <a:spLocks/>
            </p:cNvSpPr>
            <p:nvPr/>
          </p:nvSpPr>
          <p:spPr bwMode="auto">
            <a:xfrm>
              <a:off x="8382001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6" name="Freeform 2535"/>
            <p:cNvSpPr>
              <a:spLocks/>
            </p:cNvSpPr>
            <p:nvPr/>
          </p:nvSpPr>
          <p:spPr bwMode="auto">
            <a:xfrm>
              <a:off x="84423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7" name="Line 2536"/>
            <p:cNvSpPr>
              <a:spLocks noChangeShapeType="1"/>
            </p:cNvSpPr>
            <p:nvPr/>
          </p:nvSpPr>
          <p:spPr bwMode="auto">
            <a:xfrm>
              <a:off x="8504238" y="495300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8" name="Freeform 2537"/>
            <p:cNvSpPr>
              <a:spLocks/>
            </p:cNvSpPr>
            <p:nvPr/>
          </p:nvSpPr>
          <p:spPr bwMode="auto">
            <a:xfrm>
              <a:off x="5180013" y="4951413"/>
              <a:ext cx="61913" cy="1588"/>
            </a:xfrm>
            <a:custGeom>
              <a:avLst/>
              <a:gdLst>
                <a:gd name="T0" fmla="*/ 0 w 39"/>
                <a:gd name="T1" fmla="*/ 1 h 1"/>
                <a:gd name="T2" fmla="*/ 0 w 39"/>
                <a:gd name="T3" fmla="*/ 1 h 1"/>
                <a:gd name="T4" fmla="*/ 0 w 39"/>
                <a:gd name="T5" fmla="*/ 1 h 1"/>
                <a:gd name="T6" fmla="*/ 39 w 3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9" name="Freeform 2538"/>
            <p:cNvSpPr>
              <a:spLocks/>
            </p:cNvSpPr>
            <p:nvPr/>
          </p:nvSpPr>
          <p:spPr bwMode="auto">
            <a:xfrm>
              <a:off x="5241925" y="4951413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0" name="Freeform 2539"/>
            <p:cNvSpPr>
              <a:spLocks/>
            </p:cNvSpPr>
            <p:nvPr/>
          </p:nvSpPr>
          <p:spPr bwMode="auto">
            <a:xfrm>
              <a:off x="5302250" y="4951413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1" name="Freeform 2540"/>
            <p:cNvSpPr>
              <a:spLocks/>
            </p:cNvSpPr>
            <p:nvPr/>
          </p:nvSpPr>
          <p:spPr bwMode="auto">
            <a:xfrm>
              <a:off x="5364163" y="4951413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2" name="Freeform 2541"/>
            <p:cNvSpPr>
              <a:spLocks/>
            </p:cNvSpPr>
            <p:nvPr/>
          </p:nvSpPr>
          <p:spPr bwMode="auto">
            <a:xfrm>
              <a:off x="542607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3" name="Freeform 2542"/>
            <p:cNvSpPr>
              <a:spLocks/>
            </p:cNvSpPr>
            <p:nvPr/>
          </p:nvSpPr>
          <p:spPr bwMode="auto">
            <a:xfrm>
              <a:off x="548798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4" name="Freeform 2543"/>
            <p:cNvSpPr>
              <a:spLocks/>
            </p:cNvSpPr>
            <p:nvPr/>
          </p:nvSpPr>
          <p:spPr bwMode="auto">
            <a:xfrm>
              <a:off x="55483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5" name="Freeform 2544"/>
            <p:cNvSpPr>
              <a:spLocks/>
            </p:cNvSpPr>
            <p:nvPr/>
          </p:nvSpPr>
          <p:spPr bwMode="auto">
            <a:xfrm>
              <a:off x="561022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6" name="Freeform 2545"/>
            <p:cNvSpPr>
              <a:spLocks/>
            </p:cNvSpPr>
            <p:nvPr/>
          </p:nvSpPr>
          <p:spPr bwMode="auto">
            <a:xfrm>
              <a:off x="567213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7" name="Freeform 2546"/>
            <p:cNvSpPr>
              <a:spLocks/>
            </p:cNvSpPr>
            <p:nvPr/>
          </p:nvSpPr>
          <p:spPr bwMode="auto">
            <a:xfrm>
              <a:off x="57324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8" name="Freeform 2547"/>
            <p:cNvSpPr>
              <a:spLocks/>
            </p:cNvSpPr>
            <p:nvPr/>
          </p:nvSpPr>
          <p:spPr bwMode="auto">
            <a:xfrm>
              <a:off x="5794375" y="4953001"/>
              <a:ext cx="123825" cy="0"/>
            </a:xfrm>
            <a:custGeom>
              <a:avLst/>
              <a:gdLst>
                <a:gd name="T0" fmla="*/ 0 w 78"/>
                <a:gd name="T1" fmla="*/ 0 w 78"/>
                <a:gd name="T2" fmla="*/ 0 w 78"/>
                <a:gd name="T3" fmla="*/ 78 w 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9" name="Freeform 2548"/>
            <p:cNvSpPr>
              <a:spLocks/>
            </p:cNvSpPr>
            <p:nvPr/>
          </p:nvSpPr>
          <p:spPr bwMode="auto">
            <a:xfrm>
              <a:off x="5918200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52" name="Freeform 2549"/>
            <p:cNvSpPr>
              <a:spLocks/>
            </p:cNvSpPr>
            <p:nvPr/>
          </p:nvSpPr>
          <p:spPr bwMode="auto">
            <a:xfrm>
              <a:off x="59801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53" name="Freeform 2550"/>
            <p:cNvSpPr>
              <a:spLocks/>
            </p:cNvSpPr>
            <p:nvPr/>
          </p:nvSpPr>
          <p:spPr bwMode="auto">
            <a:xfrm>
              <a:off x="6042025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54" name="Freeform 2551"/>
            <p:cNvSpPr>
              <a:spLocks/>
            </p:cNvSpPr>
            <p:nvPr/>
          </p:nvSpPr>
          <p:spPr bwMode="auto">
            <a:xfrm>
              <a:off x="6102350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55" name="Freeform 2552"/>
            <p:cNvSpPr>
              <a:spLocks/>
            </p:cNvSpPr>
            <p:nvPr/>
          </p:nvSpPr>
          <p:spPr bwMode="auto">
            <a:xfrm>
              <a:off x="61642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56" name="Freeform 2553"/>
            <p:cNvSpPr>
              <a:spLocks/>
            </p:cNvSpPr>
            <p:nvPr/>
          </p:nvSpPr>
          <p:spPr bwMode="auto">
            <a:xfrm>
              <a:off x="6226175" y="4951413"/>
              <a:ext cx="60325" cy="1588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0 w 38"/>
                <a:gd name="T5" fmla="*/ 1 h 1"/>
                <a:gd name="T6" fmla="*/ 38 w 3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57" name="Freeform 2554"/>
            <p:cNvSpPr>
              <a:spLocks/>
            </p:cNvSpPr>
            <p:nvPr/>
          </p:nvSpPr>
          <p:spPr bwMode="auto">
            <a:xfrm>
              <a:off x="6286500" y="4951413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58" name="Freeform 2555"/>
            <p:cNvSpPr>
              <a:spLocks/>
            </p:cNvSpPr>
            <p:nvPr/>
          </p:nvSpPr>
          <p:spPr bwMode="auto">
            <a:xfrm>
              <a:off x="6348413" y="4894263"/>
              <a:ext cx="61913" cy="57150"/>
            </a:xfrm>
            <a:custGeom>
              <a:avLst/>
              <a:gdLst>
                <a:gd name="T0" fmla="*/ 0 w 39"/>
                <a:gd name="T1" fmla="*/ 36 h 36"/>
                <a:gd name="T2" fmla="*/ 0 w 39"/>
                <a:gd name="T3" fmla="*/ 36 h 36"/>
                <a:gd name="T4" fmla="*/ 0 w 39"/>
                <a:gd name="T5" fmla="*/ 36 h 36"/>
                <a:gd name="T6" fmla="*/ 39 w 3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6">
                  <a:moveTo>
                    <a:pt x="0" y="36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59" name="Freeform 2556"/>
            <p:cNvSpPr>
              <a:spLocks/>
            </p:cNvSpPr>
            <p:nvPr/>
          </p:nvSpPr>
          <p:spPr bwMode="auto">
            <a:xfrm>
              <a:off x="6410325" y="4495801"/>
              <a:ext cx="61913" cy="398463"/>
            </a:xfrm>
            <a:custGeom>
              <a:avLst/>
              <a:gdLst>
                <a:gd name="T0" fmla="*/ 0 w 39"/>
                <a:gd name="T1" fmla="*/ 251 h 251"/>
                <a:gd name="T2" fmla="*/ 0 w 39"/>
                <a:gd name="T3" fmla="*/ 251 h 251"/>
                <a:gd name="T4" fmla="*/ 0 w 39"/>
                <a:gd name="T5" fmla="*/ 251 h 251"/>
                <a:gd name="T6" fmla="*/ 39 w 39"/>
                <a:gd name="T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51">
                  <a:moveTo>
                    <a:pt x="0" y="251"/>
                  </a:moveTo>
                  <a:lnTo>
                    <a:pt x="0" y="251"/>
                  </a:lnTo>
                  <a:lnTo>
                    <a:pt x="0" y="25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0" name="Freeform 2557"/>
            <p:cNvSpPr>
              <a:spLocks/>
            </p:cNvSpPr>
            <p:nvPr/>
          </p:nvSpPr>
          <p:spPr bwMode="auto">
            <a:xfrm>
              <a:off x="6472238" y="3743326"/>
              <a:ext cx="61913" cy="752475"/>
            </a:xfrm>
            <a:custGeom>
              <a:avLst/>
              <a:gdLst>
                <a:gd name="T0" fmla="*/ 0 w 39"/>
                <a:gd name="T1" fmla="*/ 474 h 474"/>
                <a:gd name="T2" fmla="*/ 0 w 39"/>
                <a:gd name="T3" fmla="*/ 474 h 474"/>
                <a:gd name="T4" fmla="*/ 0 w 39"/>
                <a:gd name="T5" fmla="*/ 474 h 474"/>
                <a:gd name="T6" fmla="*/ 39 w 39"/>
                <a:gd name="T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74">
                  <a:moveTo>
                    <a:pt x="0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1" name="Freeform 2558"/>
            <p:cNvSpPr>
              <a:spLocks/>
            </p:cNvSpPr>
            <p:nvPr/>
          </p:nvSpPr>
          <p:spPr bwMode="auto">
            <a:xfrm>
              <a:off x="6534150" y="3082926"/>
              <a:ext cx="61913" cy="660400"/>
            </a:xfrm>
            <a:custGeom>
              <a:avLst/>
              <a:gdLst>
                <a:gd name="T0" fmla="*/ 0 w 39"/>
                <a:gd name="T1" fmla="*/ 416 h 416"/>
                <a:gd name="T2" fmla="*/ 0 w 39"/>
                <a:gd name="T3" fmla="*/ 416 h 416"/>
                <a:gd name="T4" fmla="*/ 0 w 39"/>
                <a:gd name="T5" fmla="*/ 416 h 416"/>
                <a:gd name="T6" fmla="*/ 39 w 39"/>
                <a:gd name="T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6">
                  <a:moveTo>
                    <a:pt x="0" y="416"/>
                  </a:moveTo>
                  <a:lnTo>
                    <a:pt x="0" y="416"/>
                  </a:lnTo>
                  <a:lnTo>
                    <a:pt x="0" y="416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2" name="Freeform 2559"/>
            <p:cNvSpPr>
              <a:spLocks/>
            </p:cNvSpPr>
            <p:nvPr/>
          </p:nvSpPr>
          <p:spPr bwMode="auto">
            <a:xfrm>
              <a:off x="6596063" y="2732088"/>
              <a:ext cx="60325" cy="350838"/>
            </a:xfrm>
            <a:custGeom>
              <a:avLst/>
              <a:gdLst>
                <a:gd name="T0" fmla="*/ 0 w 38"/>
                <a:gd name="T1" fmla="*/ 221 h 221"/>
                <a:gd name="T2" fmla="*/ 0 w 38"/>
                <a:gd name="T3" fmla="*/ 221 h 221"/>
                <a:gd name="T4" fmla="*/ 0 w 38"/>
                <a:gd name="T5" fmla="*/ 221 h 221"/>
                <a:gd name="T6" fmla="*/ 38 w 38"/>
                <a:gd name="T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21">
                  <a:moveTo>
                    <a:pt x="0" y="221"/>
                  </a:moveTo>
                  <a:lnTo>
                    <a:pt x="0" y="221"/>
                  </a:lnTo>
                  <a:lnTo>
                    <a:pt x="0" y="221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3" name="Freeform 2560"/>
            <p:cNvSpPr>
              <a:spLocks/>
            </p:cNvSpPr>
            <p:nvPr/>
          </p:nvSpPr>
          <p:spPr bwMode="auto">
            <a:xfrm>
              <a:off x="6656388" y="2636838"/>
              <a:ext cx="61913" cy="95250"/>
            </a:xfrm>
            <a:custGeom>
              <a:avLst/>
              <a:gdLst>
                <a:gd name="T0" fmla="*/ 0 w 39"/>
                <a:gd name="T1" fmla="*/ 60 h 60"/>
                <a:gd name="T2" fmla="*/ 0 w 39"/>
                <a:gd name="T3" fmla="*/ 60 h 60"/>
                <a:gd name="T4" fmla="*/ 0 w 39"/>
                <a:gd name="T5" fmla="*/ 60 h 60"/>
                <a:gd name="T6" fmla="*/ 39 w 3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0">
                  <a:moveTo>
                    <a:pt x="0" y="6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4" name="Freeform 2561"/>
            <p:cNvSpPr>
              <a:spLocks/>
            </p:cNvSpPr>
            <p:nvPr/>
          </p:nvSpPr>
          <p:spPr bwMode="auto">
            <a:xfrm>
              <a:off x="6718300" y="2636838"/>
              <a:ext cx="60325" cy="328613"/>
            </a:xfrm>
            <a:custGeom>
              <a:avLst/>
              <a:gdLst>
                <a:gd name="T0" fmla="*/ 0 w 38"/>
                <a:gd name="T1" fmla="*/ 0 h 207"/>
                <a:gd name="T2" fmla="*/ 0 w 38"/>
                <a:gd name="T3" fmla="*/ 0 h 207"/>
                <a:gd name="T4" fmla="*/ 0 w 38"/>
                <a:gd name="T5" fmla="*/ 0 h 207"/>
                <a:gd name="T6" fmla="*/ 38 w 38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0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2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5" name="Freeform 2562"/>
            <p:cNvSpPr>
              <a:spLocks/>
            </p:cNvSpPr>
            <p:nvPr/>
          </p:nvSpPr>
          <p:spPr bwMode="auto">
            <a:xfrm>
              <a:off x="6778625" y="2965451"/>
              <a:ext cx="61913" cy="722313"/>
            </a:xfrm>
            <a:custGeom>
              <a:avLst/>
              <a:gdLst>
                <a:gd name="T0" fmla="*/ 0 w 39"/>
                <a:gd name="T1" fmla="*/ 0 h 455"/>
                <a:gd name="T2" fmla="*/ 0 w 39"/>
                <a:gd name="T3" fmla="*/ 0 h 455"/>
                <a:gd name="T4" fmla="*/ 0 w 39"/>
                <a:gd name="T5" fmla="*/ 0 h 455"/>
                <a:gd name="T6" fmla="*/ 39 w 39"/>
                <a:gd name="T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5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5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6" name="Freeform 2563"/>
            <p:cNvSpPr>
              <a:spLocks/>
            </p:cNvSpPr>
            <p:nvPr/>
          </p:nvSpPr>
          <p:spPr bwMode="auto">
            <a:xfrm>
              <a:off x="6840538" y="3687763"/>
              <a:ext cx="61913" cy="642938"/>
            </a:xfrm>
            <a:custGeom>
              <a:avLst/>
              <a:gdLst>
                <a:gd name="T0" fmla="*/ 0 w 39"/>
                <a:gd name="T1" fmla="*/ 0 h 405"/>
                <a:gd name="T2" fmla="*/ 0 w 39"/>
                <a:gd name="T3" fmla="*/ 0 h 405"/>
                <a:gd name="T4" fmla="*/ 0 w 39"/>
                <a:gd name="T5" fmla="*/ 0 h 405"/>
                <a:gd name="T6" fmla="*/ 39 w 39"/>
                <a:gd name="T7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7" name="Freeform 2564"/>
            <p:cNvSpPr>
              <a:spLocks/>
            </p:cNvSpPr>
            <p:nvPr/>
          </p:nvSpPr>
          <p:spPr bwMode="auto">
            <a:xfrm>
              <a:off x="6902450" y="4330701"/>
              <a:ext cx="60325" cy="336550"/>
            </a:xfrm>
            <a:custGeom>
              <a:avLst/>
              <a:gdLst>
                <a:gd name="T0" fmla="*/ 0 w 38"/>
                <a:gd name="T1" fmla="*/ 0 h 212"/>
                <a:gd name="T2" fmla="*/ 0 w 38"/>
                <a:gd name="T3" fmla="*/ 0 h 212"/>
                <a:gd name="T4" fmla="*/ 0 w 38"/>
                <a:gd name="T5" fmla="*/ 0 h 212"/>
                <a:gd name="T6" fmla="*/ 38 w 38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2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8" name="Freeform 2565"/>
            <p:cNvSpPr>
              <a:spLocks/>
            </p:cNvSpPr>
            <p:nvPr/>
          </p:nvSpPr>
          <p:spPr bwMode="auto">
            <a:xfrm>
              <a:off x="6962775" y="4667251"/>
              <a:ext cx="61913" cy="144463"/>
            </a:xfrm>
            <a:custGeom>
              <a:avLst/>
              <a:gdLst>
                <a:gd name="T0" fmla="*/ 0 w 39"/>
                <a:gd name="T1" fmla="*/ 0 h 91"/>
                <a:gd name="T2" fmla="*/ 0 w 39"/>
                <a:gd name="T3" fmla="*/ 0 h 91"/>
                <a:gd name="T4" fmla="*/ 0 w 39"/>
                <a:gd name="T5" fmla="*/ 0 h 91"/>
                <a:gd name="T6" fmla="*/ 39 w 39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9" name="Freeform 2566"/>
            <p:cNvSpPr>
              <a:spLocks/>
            </p:cNvSpPr>
            <p:nvPr/>
          </p:nvSpPr>
          <p:spPr bwMode="auto">
            <a:xfrm>
              <a:off x="7024688" y="4811713"/>
              <a:ext cx="61913" cy="73025"/>
            </a:xfrm>
            <a:custGeom>
              <a:avLst/>
              <a:gdLst>
                <a:gd name="T0" fmla="*/ 0 w 39"/>
                <a:gd name="T1" fmla="*/ 0 h 46"/>
                <a:gd name="T2" fmla="*/ 0 w 39"/>
                <a:gd name="T3" fmla="*/ 0 h 46"/>
                <a:gd name="T4" fmla="*/ 0 w 39"/>
                <a:gd name="T5" fmla="*/ 0 h 46"/>
                <a:gd name="T6" fmla="*/ 39 w 39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0" name="Freeform 2567"/>
            <p:cNvSpPr>
              <a:spLocks/>
            </p:cNvSpPr>
            <p:nvPr/>
          </p:nvSpPr>
          <p:spPr bwMode="auto">
            <a:xfrm>
              <a:off x="7086600" y="4884738"/>
              <a:ext cx="61913" cy="23813"/>
            </a:xfrm>
            <a:custGeom>
              <a:avLst/>
              <a:gdLst>
                <a:gd name="T0" fmla="*/ 0 w 39"/>
                <a:gd name="T1" fmla="*/ 0 h 15"/>
                <a:gd name="T2" fmla="*/ 0 w 39"/>
                <a:gd name="T3" fmla="*/ 0 h 15"/>
                <a:gd name="T4" fmla="*/ 0 w 39"/>
                <a:gd name="T5" fmla="*/ 0 h 15"/>
                <a:gd name="T6" fmla="*/ 39 w 3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1" name="Freeform 2568"/>
            <p:cNvSpPr>
              <a:spLocks/>
            </p:cNvSpPr>
            <p:nvPr/>
          </p:nvSpPr>
          <p:spPr bwMode="auto">
            <a:xfrm>
              <a:off x="7148513" y="4908551"/>
              <a:ext cx="60325" cy="15875"/>
            </a:xfrm>
            <a:custGeom>
              <a:avLst/>
              <a:gdLst>
                <a:gd name="T0" fmla="*/ 0 w 38"/>
                <a:gd name="T1" fmla="*/ 0 h 10"/>
                <a:gd name="T2" fmla="*/ 0 w 38"/>
                <a:gd name="T3" fmla="*/ 0 h 10"/>
                <a:gd name="T4" fmla="*/ 0 w 38"/>
                <a:gd name="T5" fmla="*/ 0 h 10"/>
                <a:gd name="T6" fmla="*/ 38 w 38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2" name="Freeform 2569"/>
            <p:cNvSpPr>
              <a:spLocks/>
            </p:cNvSpPr>
            <p:nvPr/>
          </p:nvSpPr>
          <p:spPr bwMode="auto">
            <a:xfrm>
              <a:off x="7208838" y="4924426"/>
              <a:ext cx="61913" cy="9525"/>
            </a:xfrm>
            <a:custGeom>
              <a:avLst/>
              <a:gdLst>
                <a:gd name="T0" fmla="*/ 0 w 39"/>
                <a:gd name="T1" fmla="*/ 0 h 6"/>
                <a:gd name="T2" fmla="*/ 0 w 39"/>
                <a:gd name="T3" fmla="*/ 0 h 6"/>
                <a:gd name="T4" fmla="*/ 0 w 39"/>
                <a:gd name="T5" fmla="*/ 0 h 6"/>
                <a:gd name="T6" fmla="*/ 39 w 3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3" name="Freeform 2570"/>
            <p:cNvSpPr>
              <a:spLocks/>
            </p:cNvSpPr>
            <p:nvPr/>
          </p:nvSpPr>
          <p:spPr bwMode="auto">
            <a:xfrm>
              <a:off x="7270751" y="4933951"/>
              <a:ext cx="60325" cy="4763"/>
            </a:xfrm>
            <a:custGeom>
              <a:avLst/>
              <a:gdLst>
                <a:gd name="T0" fmla="*/ 0 w 38"/>
                <a:gd name="T1" fmla="*/ 0 h 3"/>
                <a:gd name="T2" fmla="*/ 0 w 38"/>
                <a:gd name="T3" fmla="*/ 0 h 3"/>
                <a:gd name="T4" fmla="*/ 0 w 38"/>
                <a:gd name="T5" fmla="*/ 0 h 3"/>
                <a:gd name="T6" fmla="*/ 38 w 3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4" name="Freeform 2571"/>
            <p:cNvSpPr>
              <a:spLocks/>
            </p:cNvSpPr>
            <p:nvPr/>
          </p:nvSpPr>
          <p:spPr bwMode="auto">
            <a:xfrm>
              <a:off x="7331076" y="4938713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5" name="Freeform 2572"/>
            <p:cNvSpPr>
              <a:spLocks/>
            </p:cNvSpPr>
            <p:nvPr/>
          </p:nvSpPr>
          <p:spPr bwMode="auto">
            <a:xfrm>
              <a:off x="7392988" y="4938713"/>
              <a:ext cx="61913" cy="4763"/>
            </a:xfrm>
            <a:custGeom>
              <a:avLst/>
              <a:gdLst>
                <a:gd name="T0" fmla="*/ 0 w 39"/>
                <a:gd name="T1" fmla="*/ 0 h 3"/>
                <a:gd name="T2" fmla="*/ 0 w 39"/>
                <a:gd name="T3" fmla="*/ 0 h 3"/>
                <a:gd name="T4" fmla="*/ 0 w 39"/>
                <a:gd name="T5" fmla="*/ 0 h 3"/>
                <a:gd name="T6" fmla="*/ 39 w 3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6" name="Freeform 2573"/>
            <p:cNvSpPr>
              <a:spLocks/>
            </p:cNvSpPr>
            <p:nvPr/>
          </p:nvSpPr>
          <p:spPr bwMode="auto">
            <a:xfrm>
              <a:off x="7454901" y="4943476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7" name="Freeform 2574"/>
            <p:cNvSpPr>
              <a:spLocks/>
            </p:cNvSpPr>
            <p:nvPr/>
          </p:nvSpPr>
          <p:spPr bwMode="auto">
            <a:xfrm>
              <a:off x="7515226" y="4945063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8" name="Freeform 2575"/>
            <p:cNvSpPr>
              <a:spLocks/>
            </p:cNvSpPr>
            <p:nvPr/>
          </p:nvSpPr>
          <p:spPr bwMode="auto">
            <a:xfrm>
              <a:off x="7577138" y="4945063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9" name="Freeform 2576"/>
            <p:cNvSpPr>
              <a:spLocks/>
            </p:cNvSpPr>
            <p:nvPr/>
          </p:nvSpPr>
          <p:spPr bwMode="auto">
            <a:xfrm>
              <a:off x="7639051" y="494665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0" name="Freeform 2577"/>
            <p:cNvSpPr>
              <a:spLocks/>
            </p:cNvSpPr>
            <p:nvPr/>
          </p:nvSpPr>
          <p:spPr bwMode="auto">
            <a:xfrm>
              <a:off x="7700963" y="4946651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1" name="Freeform 2578"/>
            <p:cNvSpPr>
              <a:spLocks/>
            </p:cNvSpPr>
            <p:nvPr/>
          </p:nvSpPr>
          <p:spPr bwMode="auto">
            <a:xfrm>
              <a:off x="7761288" y="4948238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2" name="Freeform 2579"/>
            <p:cNvSpPr>
              <a:spLocks/>
            </p:cNvSpPr>
            <p:nvPr/>
          </p:nvSpPr>
          <p:spPr bwMode="auto">
            <a:xfrm>
              <a:off x="7823201" y="4948238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3" name="Freeform 2580"/>
            <p:cNvSpPr>
              <a:spLocks/>
            </p:cNvSpPr>
            <p:nvPr/>
          </p:nvSpPr>
          <p:spPr bwMode="auto">
            <a:xfrm>
              <a:off x="7883526" y="4949826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4" name="Freeform 2581"/>
            <p:cNvSpPr>
              <a:spLocks/>
            </p:cNvSpPr>
            <p:nvPr/>
          </p:nvSpPr>
          <p:spPr bwMode="auto">
            <a:xfrm>
              <a:off x="7945438" y="4949826"/>
              <a:ext cx="61913" cy="1588"/>
            </a:xfrm>
            <a:custGeom>
              <a:avLst/>
              <a:gdLst>
                <a:gd name="T0" fmla="*/ 0 w 39"/>
                <a:gd name="T1" fmla="*/ 1 h 1"/>
                <a:gd name="T2" fmla="*/ 0 w 39"/>
                <a:gd name="T3" fmla="*/ 1 h 1"/>
                <a:gd name="T4" fmla="*/ 0 w 39"/>
                <a:gd name="T5" fmla="*/ 1 h 1"/>
                <a:gd name="T6" fmla="*/ 39 w 3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5" name="Freeform 2582"/>
            <p:cNvSpPr>
              <a:spLocks/>
            </p:cNvSpPr>
            <p:nvPr/>
          </p:nvSpPr>
          <p:spPr bwMode="auto">
            <a:xfrm>
              <a:off x="8007351" y="4949826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6" name="Freeform 2583"/>
            <p:cNvSpPr>
              <a:spLocks/>
            </p:cNvSpPr>
            <p:nvPr/>
          </p:nvSpPr>
          <p:spPr bwMode="auto">
            <a:xfrm>
              <a:off x="8069263" y="4949826"/>
              <a:ext cx="60325" cy="1588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0 w 38"/>
                <a:gd name="T5" fmla="*/ 1 h 1"/>
                <a:gd name="T6" fmla="*/ 38 w 3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7" name="Freeform 2584"/>
            <p:cNvSpPr>
              <a:spLocks/>
            </p:cNvSpPr>
            <p:nvPr/>
          </p:nvSpPr>
          <p:spPr bwMode="auto">
            <a:xfrm>
              <a:off x="8129588" y="4949826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8" name="Freeform 2585"/>
            <p:cNvSpPr>
              <a:spLocks/>
            </p:cNvSpPr>
            <p:nvPr/>
          </p:nvSpPr>
          <p:spPr bwMode="auto">
            <a:xfrm>
              <a:off x="8191501" y="4949826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9" name="Freeform 2586"/>
            <p:cNvSpPr>
              <a:spLocks/>
            </p:cNvSpPr>
            <p:nvPr/>
          </p:nvSpPr>
          <p:spPr bwMode="auto">
            <a:xfrm>
              <a:off x="8253413" y="4949826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0" name="Freeform 2587"/>
            <p:cNvSpPr>
              <a:spLocks/>
            </p:cNvSpPr>
            <p:nvPr/>
          </p:nvSpPr>
          <p:spPr bwMode="auto">
            <a:xfrm>
              <a:off x="8313738" y="4949826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1" name="Freeform 2588"/>
            <p:cNvSpPr>
              <a:spLocks/>
            </p:cNvSpPr>
            <p:nvPr/>
          </p:nvSpPr>
          <p:spPr bwMode="auto">
            <a:xfrm>
              <a:off x="8375651" y="4949826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2" name="Freeform 2589"/>
            <p:cNvSpPr>
              <a:spLocks/>
            </p:cNvSpPr>
            <p:nvPr/>
          </p:nvSpPr>
          <p:spPr bwMode="auto">
            <a:xfrm>
              <a:off x="8435976" y="4951413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3" name="Line 2590"/>
            <p:cNvSpPr>
              <a:spLocks noChangeShapeType="1"/>
            </p:cNvSpPr>
            <p:nvPr/>
          </p:nvSpPr>
          <p:spPr bwMode="auto">
            <a:xfrm>
              <a:off x="8497888" y="495300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4" name="Freeform 2591"/>
            <p:cNvSpPr>
              <a:spLocks/>
            </p:cNvSpPr>
            <p:nvPr/>
          </p:nvSpPr>
          <p:spPr bwMode="auto">
            <a:xfrm>
              <a:off x="51800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5" name="Freeform 2592"/>
            <p:cNvSpPr>
              <a:spLocks/>
            </p:cNvSpPr>
            <p:nvPr/>
          </p:nvSpPr>
          <p:spPr bwMode="auto">
            <a:xfrm>
              <a:off x="5241925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6" name="Freeform 2593"/>
            <p:cNvSpPr>
              <a:spLocks/>
            </p:cNvSpPr>
            <p:nvPr/>
          </p:nvSpPr>
          <p:spPr bwMode="auto">
            <a:xfrm>
              <a:off x="5302250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7" name="Freeform 2594"/>
            <p:cNvSpPr>
              <a:spLocks/>
            </p:cNvSpPr>
            <p:nvPr/>
          </p:nvSpPr>
          <p:spPr bwMode="auto">
            <a:xfrm>
              <a:off x="53641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8" name="Freeform 2595"/>
            <p:cNvSpPr>
              <a:spLocks/>
            </p:cNvSpPr>
            <p:nvPr/>
          </p:nvSpPr>
          <p:spPr bwMode="auto">
            <a:xfrm>
              <a:off x="5426075" y="4953001"/>
              <a:ext cx="63500" cy="0"/>
            </a:xfrm>
            <a:custGeom>
              <a:avLst/>
              <a:gdLst>
                <a:gd name="T0" fmla="*/ 0 w 40"/>
                <a:gd name="T1" fmla="*/ 0 w 40"/>
                <a:gd name="T2" fmla="*/ 0 w 40"/>
                <a:gd name="T3" fmla="*/ 40 w 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9" name="Freeform 2596"/>
            <p:cNvSpPr>
              <a:spLocks/>
            </p:cNvSpPr>
            <p:nvPr/>
          </p:nvSpPr>
          <p:spPr bwMode="auto">
            <a:xfrm>
              <a:off x="548957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0" name="Freeform 2597"/>
            <p:cNvSpPr>
              <a:spLocks/>
            </p:cNvSpPr>
            <p:nvPr/>
          </p:nvSpPr>
          <p:spPr bwMode="auto">
            <a:xfrm>
              <a:off x="555148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1" name="Freeform 2598"/>
            <p:cNvSpPr>
              <a:spLocks/>
            </p:cNvSpPr>
            <p:nvPr/>
          </p:nvSpPr>
          <p:spPr bwMode="auto">
            <a:xfrm>
              <a:off x="5613400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2" name="Freeform 2599"/>
            <p:cNvSpPr>
              <a:spLocks/>
            </p:cNvSpPr>
            <p:nvPr/>
          </p:nvSpPr>
          <p:spPr bwMode="auto">
            <a:xfrm>
              <a:off x="567372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3" name="Freeform 2600"/>
            <p:cNvSpPr>
              <a:spLocks/>
            </p:cNvSpPr>
            <p:nvPr/>
          </p:nvSpPr>
          <p:spPr bwMode="auto">
            <a:xfrm>
              <a:off x="573563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4" name="Freeform 2601"/>
            <p:cNvSpPr>
              <a:spLocks/>
            </p:cNvSpPr>
            <p:nvPr/>
          </p:nvSpPr>
          <p:spPr bwMode="auto">
            <a:xfrm>
              <a:off x="5797550" y="4953001"/>
              <a:ext cx="123825" cy="0"/>
            </a:xfrm>
            <a:custGeom>
              <a:avLst/>
              <a:gdLst>
                <a:gd name="T0" fmla="*/ 0 w 78"/>
                <a:gd name="T1" fmla="*/ 0 w 78"/>
                <a:gd name="T2" fmla="*/ 0 w 78"/>
                <a:gd name="T3" fmla="*/ 78 w 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5" name="Freeform 2602"/>
            <p:cNvSpPr>
              <a:spLocks/>
            </p:cNvSpPr>
            <p:nvPr/>
          </p:nvSpPr>
          <p:spPr bwMode="auto">
            <a:xfrm>
              <a:off x="592137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6" name="Freeform 2603"/>
            <p:cNvSpPr>
              <a:spLocks/>
            </p:cNvSpPr>
            <p:nvPr/>
          </p:nvSpPr>
          <p:spPr bwMode="auto">
            <a:xfrm>
              <a:off x="598328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7" name="Freeform 2604"/>
            <p:cNvSpPr>
              <a:spLocks/>
            </p:cNvSpPr>
            <p:nvPr/>
          </p:nvSpPr>
          <p:spPr bwMode="auto">
            <a:xfrm>
              <a:off x="60436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8" name="Freeform 2605"/>
            <p:cNvSpPr>
              <a:spLocks/>
            </p:cNvSpPr>
            <p:nvPr/>
          </p:nvSpPr>
          <p:spPr bwMode="auto">
            <a:xfrm>
              <a:off x="6105525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9" name="Freeform 2606"/>
            <p:cNvSpPr>
              <a:spLocks/>
            </p:cNvSpPr>
            <p:nvPr/>
          </p:nvSpPr>
          <p:spPr bwMode="auto">
            <a:xfrm>
              <a:off x="6165850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0" name="Freeform 2607"/>
            <p:cNvSpPr>
              <a:spLocks/>
            </p:cNvSpPr>
            <p:nvPr/>
          </p:nvSpPr>
          <p:spPr bwMode="auto">
            <a:xfrm>
              <a:off x="62277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1" name="Freeform 2608"/>
            <p:cNvSpPr>
              <a:spLocks/>
            </p:cNvSpPr>
            <p:nvPr/>
          </p:nvSpPr>
          <p:spPr bwMode="auto">
            <a:xfrm>
              <a:off x="6289675" y="4611688"/>
              <a:ext cx="61913" cy="341313"/>
            </a:xfrm>
            <a:custGeom>
              <a:avLst/>
              <a:gdLst>
                <a:gd name="T0" fmla="*/ 0 w 39"/>
                <a:gd name="T1" fmla="*/ 215 h 215"/>
                <a:gd name="T2" fmla="*/ 0 w 39"/>
                <a:gd name="T3" fmla="*/ 215 h 215"/>
                <a:gd name="T4" fmla="*/ 0 w 39"/>
                <a:gd name="T5" fmla="*/ 215 h 215"/>
                <a:gd name="T6" fmla="*/ 39 w 39"/>
                <a:gd name="T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15">
                  <a:moveTo>
                    <a:pt x="0" y="215"/>
                  </a:moveTo>
                  <a:lnTo>
                    <a:pt x="0" y="215"/>
                  </a:lnTo>
                  <a:lnTo>
                    <a:pt x="0" y="215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2" name="Freeform 2609"/>
            <p:cNvSpPr>
              <a:spLocks/>
            </p:cNvSpPr>
            <p:nvPr/>
          </p:nvSpPr>
          <p:spPr bwMode="auto">
            <a:xfrm>
              <a:off x="6351588" y="3894138"/>
              <a:ext cx="60325" cy="717550"/>
            </a:xfrm>
            <a:custGeom>
              <a:avLst/>
              <a:gdLst>
                <a:gd name="T0" fmla="*/ 0 w 38"/>
                <a:gd name="T1" fmla="*/ 452 h 452"/>
                <a:gd name="T2" fmla="*/ 0 w 38"/>
                <a:gd name="T3" fmla="*/ 452 h 452"/>
                <a:gd name="T4" fmla="*/ 0 w 38"/>
                <a:gd name="T5" fmla="*/ 452 h 452"/>
                <a:gd name="T6" fmla="*/ 38 w 38"/>
                <a:gd name="T7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52">
                  <a:moveTo>
                    <a:pt x="0" y="452"/>
                  </a:moveTo>
                  <a:lnTo>
                    <a:pt x="0" y="452"/>
                  </a:lnTo>
                  <a:lnTo>
                    <a:pt x="0" y="452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3" name="Freeform 2610"/>
            <p:cNvSpPr>
              <a:spLocks/>
            </p:cNvSpPr>
            <p:nvPr/>
          </p:nvSpPr>
          <p:spPr bwMode="auto">
            <a:xfrm>
              <a:off x="6411913" y="3221038"/>
              <a:ext cx="61913" cy="673100"/>
            </a:xfrm>
            <a:custGeom>
              <a:avLst/>
              <a:gdLst>
                <a:gd name="T0" fmla="*/ 0 w 39"/>
                <a:gd name="T1" fmla="*/ 424 h 424"/>
                <a:gd name="T2" fmla="*/ 0 w 39"/>
                <a:gd name="T3" fmla="*/ 424 h 424"/>
                <a:gd name="T4" fmla="*/ 0 w 39"/>
                <a:gd name="T5" fmla="*/ 424 h 424"/>
                <a:gd name="T6" fmla="*/ 39 w 39"/>
                <a:gd name="T7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24">
                  <a:moveTo>
                    <a:pt x="0" y="424"/>
                  </a:moveTo>
                  <a:lnTo>
                    <a:pt x="0" y="424"/>
                  </a:lnTo>
                  <a:lnTo>
                    <a:pt x="0" y="424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4" name="Freeform 2611"/>
            <p:cNvSpPr>
              <a:spLocks/>
            </p:cNvSpPr>
            <p:nvPr/>
          </p:nvSpPr>
          <p:spPr bwMode="auto">
            <a:xfrm>
              <a:off x="6473825" y="2824163"/>
              <a:ext cx="61913" cy="396875"/>
            </a:xfrm>
            <a:custGeom>
              <a:avLst/>
              <a:gdLst>
                <a:gd name="T0" fmla="*/ 0 w 39"/>
                <a:gd name="T1" fmla="*/ 250 h 250"/>
                <a:gd name="T2" fmla="*/ 0 w 39"/>
                <a:gd name="T3" fmla="*/ 250 h 250"/>
                <a:gd name="T4" fmla="*/ 0 w 39"/>
                <a:gd name="T5" fmla="*/ 250 h 250"/>
                <a:gd name="T6" fmla="*/ 39 w 39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50"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5" name="Freeform 2612"/>
            <p:cNvSpPr>
              <a:spLocks/>
            </p:cNvSpPr>
            <p:nvPr/>
          </p:nvSpPr>
          <p:spPr bwMode="auto">
            <a:xfrm>
              <a:off x="6535738" y="2636838"/>
              <a:ext cx="60325" cy="187325"/>
            </a:xfrm>
            <a:custGeom>
              <a:avLst/>
              <a:gdLst>
                <a:gd name="T0" fmla="*/ 0 w 38"/>
                <a:gd name="T1" fmla="*/ 118 h 118"/>
                <a:gd name="T2" fmla="*/ 0 w 38"/>
                <a:gd name="T3" fmla="*/ 118 h 118"/>
                <a:gd name="T4" fmla="*/ 0 w 38"/>
                <a:gd name="T5" fmla="*/ 118 h 118"/>
                <a:gd name="T6" fmla="*/ 38 w 38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18"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6" name="Freeform 2613"/>
            <p:cNvSpPr>
              <a:spLocks/>
            </p:cNvSpPr>
            <p:nvPr/>
          </p:nvSpPr>
          <p:spPr bwMode="auto">
            <a:xfrm>
              <a:off x="6596063" y="2636838"/>
              <a:ext cx="61913" cy="260350"/>
            </a:xfrm>
            <a:custGeom>
              <a:avLst/>
              <a:gdLst>
                <a:gd name="T0" fmla="*/ 0 w 39"/>
                <a:gd name="T1" fmla="*/ 0 h 164"/>
                <a:gd name="T2" fmla="*/ 0 w 39"/>
                <a:gd name="T3" fmla="*/ 0 h 164"/>
                <a:gd name="T4" fmla="*/ 0 w 39"/>
                <a:gd name="T5" fmla="*/ 0 h 164"/>
                <a:gd name="T6" fmla="*/ 39 w 39"/>
                <a:gd name="T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6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6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7" name="Freeform 2614"/>
            <p:cNvSpPr>
              <a:spLocks/>
            </p:cNvSpPr>
            <p:nvPr/>
          </p:nvSpPr>
          <p:spPr bwMode="auto">
            <a:xfrm>
              <a:off x="6657975" y="2897188"/>
              <a:ext cx="60325" cy="674688"/>
            </a:xfrm>
            <a:custGeom>
              <a:avLst/>
              <a:gdLst>
                <a:gd name="T0" fmla="*/ 0 w 38"/>
                <a:gd name="T1" fmla="*/ 0 h 425"/>
                <a:gd name="T2" fmla="*/ 0 w 38"/>
                <a:gd name="T3" fmla="*/ 0 h 425"/>
                <a:gd name="T4" fmla="*/ 0 w 38"/>
                <a:gd name="T5" fmla="*/ 0 h 425"/>
                <a:gd name="T6" fmla="*/ 38 w 38"/>
                <a:gd name="T7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4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8" name="Freeform 2615"/>
            <p:cNvSpPr>
              <a:spLocks/>
            </p:cNvSpPr>
            <p:nvPr/>
          </p:nvSpPr>
          <p:spPr bwMode="auto">
            <a:xfrm>
              <a:off x="6718300" y="3571876"/>
              <a:ext cx="61913" cy="647700"/>
            </a:xfrm>
            <a:custGeom>
              <a:avLst/>
              <a:gdLst>
                <a:gd name="T0" fmla="*/ 0 w 39"/>
                <a:gd name="T1" fmla="*/ 0 h 408"/>
                <a:gd name="T2" fmla="*/ 0 w 39"/>
                <a:gd name="T3" fmla="*/ 0 h 408"/>
                <a:gd name="T4" fmla="*/ 0 w 39"/>
                <a:gd name="T5" fmla="*/ 0 h 408"/>
                <a:gd name="T6" fmla="*/ 39 w 39"/>
                <a:gd name="T7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9" name="Freeform 2616"/>
            <p:cNvSpPr>
              <a:spLocks/>
            </p:cNvSpPr>
            <p:nvPr/>
          </p:nvSpPr>
          <p:spPr bwMode="auto">
            <a:xfrm>
              <a:off x="6780213" y="4219576"/>
              <a:ext cx="61913" cy="400050"/>
            </a:xfrm>
            <a:custGeom>
              <a:avLst/>
              <a:gdLst>
                <a:gd name="T0" fmla="*/ 0 w 39"/>
                <a:gd name="T1" fmla="*/ 0 h 252"/>
                <a:gd name="T2" fmla="*/ 0 w 39"/>
                <a:gd name="T3" fmla="*/ 0 h 252"/>
                <a:gd name="T4" fmla="*/ 0 w 39"/>
                <a:gd name="T5" fmla="*/ 0 h 252"/>
                <a:gd name="T6" fmla="*/ 39 w 39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5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0" name="Freeform 2617"/>
            <p:cNvSpPr>
              <a:spLocks/>
            </p:cNvSpPr>
            <p:nvPr/>
          </p:nvSpPr>
          <p:spPr bwMode="auto">
            <a:xfrm>
              <a:off x="6842125" y="4619626"/>
              <a:ext cx="61913" cy="176213"/>
            </a:xfrm>
            <a:custGeom>
              <a:avLst/>
              <a:gdLst>
                <a:gd name="T0" fmla="*/ 0 w 39"/>
                <a:gd name="T1" fmla="*/ 0 h 111"/>
                <a:gd name="T2" fmla="*/ 0 w 39"/>
                <a:gd name="T3" fmla="*/ 0 h 111"/>
                <a:gd name="T4" fmla="*/ 0 w 39"/>
                <a:gd name="T5" fmla="*/ 0 h 111"/>
                <a:gd name="T6" fmla="*/ 39 w 39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1" name="Freeform 2618"/>
            <p:cNvSpPr>
              <a:spLocks/>
            </p:cNvSpPr>
            <p:nvPr/>
          </p:nvSpPr>
          <p:spPr bwMode="auto">
            <a:xfrm>
              <a:off x="6904038" y="4795838"/>
              <a:ext cx="60325" cy="74613"/>
            </a:xfrm>
            <a:custGeom>
              <a:avLst/>
              <a:gdLst>
                <a:gd name="T0" fmla="*/ 0 w 38"/>
                <a:gd name="T1" fmla="*/ 0 h 47"/>
                <a:gd name="T2" fmla="*/ 0 w 38"/>
                <a:gd name="T3" fmla="*/ 0 h 47"/>
                <a:gd name="T4" fmla="*/ 0 w 38"/>
                <a:gd name="T5" fmla="*/ 0 h 47"/>
                <a:gd name="T6" fmla="*/ 38 w 38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2" name="Freeform 2619"/>
            <p:cNvSpPr>
              <a:spLocks/>
            </p:cNvSpPr>
            <p:nvPr/>
          </p:nvSpPr>
          <p:spPr bwMode="auto">
            <a:xfrm>
              <a:off x="6964363" y="4870451"/>
              <a:ext cx="61913" cy="36513"/>
            </a:xfrm>
            <a:custGeom>
              <a:avLst/>
              <a:gdLst>
                <a:gd name="T0" fmla="*/ 0 w 39"/>
                <a:gd name="T1" fmla="*/ 0 h 23"/>
                <a:gd name="T2" fmla="*/ 0 w 39"/>
                <a:gd name="T3" fmla="*/ 0 h 23"/>
                <a:gd name="T4" fmla="*/ 0 w 39"/>
                <a:gd name="T5" fmla="*/ 0 h 23"/>
                <a:gd name="T6" fmla="*/ 39 w 39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3" name="Freeform 2620"/>
            <p:cNvSpPr>
              <a:spLocks/>
            </p:cNvSpPr>
            <p:nvPr/>
          </p:nvSpPr>
          <p:spPr bwMode="auto">
            <a:xfrm>
              <a:off x="7026275" y="4906963"/>
              <a:ext cx="61913" cy="20638"/>
            </a:xfrm>
            <a:custGeom>
              <a:avLst/>
              <a:gdLst>
                <a:gd name="T0" fmla="*/ 0 w 39"/>
                <a:gd name="T1" fmla="*/ 0 h 13"/>
                <a:gd name="T2" fmla="*/ 0 w 39"/>
                <a:gd name="T3" fmla="*/ 0 h 13"/>
                <a:gd name="T4" fmla="*/ 0 w 39"/>
                <a:gd name="T5" fmla="*/ 0 h 13"/>
                <a:gd name="T6" fmla="*/ 39 w 39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4" name="Freeform 2621"/>
            <p:cNvSpPr>
              <a:spLocks/>
            </p:cNvSpPr>
            <p:nvPr/>
          </p:nvSpPr>
          <p:spPr bwMode="auto">
            <a:xfrm>
              <a:off x="7088188" y="4924426"/>
              <a:ext cx="60325" cy="3175"/>
            </a:xfrm>
            <a:custGeom>
              <a:avLst/>
              <a:gdLst>
                <a:gd name="T0" fmla="*/ 0 w 38"/>
                <a:gd name="T1" fmla="*/ 2 h 2"/>
                <a:gd name="T2" fmla="*/ 0 w 38"/>
                <a:gd name="T3" fmla="*/ 2 h 2"/>
                <a:gd name="T4" fmla="*/ 0 w 38"/>
                <a:gd name="T5" fmla="*/ 2 h 2"/>
                <a:gd name="T6" fmla="*/ 38 w 3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5" name="Freeform 2622"/>
            <p:cNvSpPr>
              <a:spLocks/>
            </p:cNvSpPr>
            <p:nvPr/>
          </p:nvSpPr>
          <p:spPr bwMode="auto">
            <a:xfrm>
              <a:off x="7148513" y="4924426"/>
              <a:ext cx="61913" cy="9525"/>
            </a:xfrm>
            <a:custGeom>
              <a:avLst/>
              <a:gdLst>
                <a:gd name="T0" fmla="*/ 0 w 39"/>
                <a:gd name="T1" fmla="*/ 0 h 6"/>
                <a:gd name="T2" fmla="*/ 0 w 39"/>
                <a:gd name="T3" fmla="*/ 0 h 6"/>
                <a:gd name="T4" fmla="*/ 0 w 39"/>
                <a:gd name="T5" fmla="*/ 0 h 6"/>
                <a:gd name="T6" fmla="*/ 39 w 3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6" name="Freeform 2623"/>
            <p:cNvSpPr>
              <a:spLocks/>
            </p:cNvSpPr>
            <p:nvPr/>
          </p:nvSpPr>
          <p:spPr bwMode="auto">
            <a:xfrm>
              <a:off x="7210426" y="4933951"/>
              <a:ext cx="61913" cy="4763"/>
            </a:xfrm>
            <a:custGeom>
              <a:avLst/>
              <a:gdLst>
                <a:gd name="T0" fmla="*/ 0 w 39"/>
                <a:gd name="T1" fmla="*/ 0 h 3"/>
                <a:gd name="T2" fmla="*/ 0 w 39"/>
                <a:gd name="T3" fmla="*/ 0 h 3"/>
                <a:gd name="T4" fmla="*/ 0 w 39"/>
                <a:gd name="T5" fmla="*/ 0 h 3"/>
                <a:gd name="T6" fmla="*/ 39 w 3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7" name="Freeform 2624"/>
            <p:cNvSpPr>
              <a:spLocks/>
            </p:cNvSpPr>
            <p:nvPr/>
          </p:nvSpPr>
          <p:spPr bwMode="auto">
            <a:xfrm>
              <a:off x="7272338" y="4938713"/>
              <a:ext cx="60325" cy="6350"/>
            </a:xfrm>
            <a:custGeom>
              <a:avLst/>
              <a:gdLst>
                <a:gd name="T0" fmla="*/ 0 w 38"/>
                <a:gd name="T1" fmla="*/ 0 h 4"/>
                <a:gd name="T2" fmla="*/ 0 w 38"/>
                <a:gd name="T3" fmla="*/ 0 h 4"/>
                <a:gd name="T4" fmla="*/ 0 w 38"/>
                <a:gd name="T5" fmla="*/ 0 h 4"/>
                <a:gd name="T6" fmla="*/ 38 w 3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8" name="Freeform 2625"/>
            <p:cNvSpPr>
              <a:spLocks/>
            </p:cNvSpPr>
            <p:nvPr/>
          </p:nvSpPr>
          <p:spPr bwMode="auto">
            <a:xfrm>
              <a:off x="7332663" y="4945063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9" name="Freeform 2626"/>
            <p:cNvSpPr>
              <a:spLocks/>
            </p:cNvSpPr>
            <p:nvPr/>
          </p:nvSpPr>
          <p:spPr bwMode="auto">
            <a:xfrm>
              <a:off x="7394576" y="4946651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0" name="Freeform 2627"/>
            <p:cNvSpPr>
              <a:spLocks/>
            </p:cNvSpPr>
            <p:nvPr/>
          </p:nvSpPr>
          <p:spPr bwMode="auto">
            <a:xfrm>
              <a:off x="7456488" y="4948238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1" name="Freeform 2628"/>
            <p:cNvSpPr>
              <a:spLocks/>
            </p:cNvSpPr>
            <p:nvPr/>
          </p:nvSpPr>
          <p:spPr bwMode="auto">
            <a:xfrm>
              <a:off x="7518401" y="4948238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2" name="Freeform 2629"/>
            <p:cNvSpPr>
              <a:spLocks/>
            </p:cNvSpPr>
            <p:nvPr/>
          </p:nvSpPr>
          <p:spPr bwMode="auto">
            <a:xfrm>
              <a:off x="7578726" y="4948238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3" name="Freeform 2630"/>
            <p:cNvSpPr>
              <a:spLocks/>
            </p:cNvSpPr>
            <p:nvPr/>
          </p:nvSpPr>
          <p:spPr bwMode="auto">
            <a:xfrm>
              <a:off x="7640638" y="4948238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4" name="Freeform 2631"/>
            <p:cNvSpPr>
              <a:spLocks/>
            </p:cNvSpPr>
            <p:nvPr/>
          </p:nvSpPr>
          <p:spPr bwMode="auto">
            <a:xfrm>
              <a:off x="7700963" y="4948238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5" name="Freeform 2632"/>
            <p:cNvSpPr>
              <a:spLocks/>
            </p:cNvSpPr>
            <p:nvPr/>
          </p:nvSpPr>
          <p:spPr bwMode="auto">
            <a:xfrm>
              <a:off x="7762876" y="4948238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6" name="Freeform 2633"/>
            <p:cNvSpPr>
              <a:spLocks/>
            </p:cNvSpPr>
            <p:nvPr/>
          </p:nvSpPr>
          <p:spPr bwMode="auto">
            <a:xfrm>
              <a:off x="7824788" y="4949826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7" name="Freeform 2634"/>
            <p:cNvSpPr>
              <a:spLocks/>
            </p:cNvSpPr>
            <p:nvPr/>
          </p:nvSpPr>
          <p:spPr bwMode="auto">
            <a:xfrm>
              <a:off x="7885113" y="4951413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8" name="Freeform 2635"/>
            <p:cNvSpPr>
              <a:spLocks/>
            </p:cNvSpPr>
            <p:nvPr/>
          </p:nvSpPr>
          <p:spPr bwMode="auto">
            <a:xfrm>
              <a:off x="79470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9" name="Freeform 2636"/>
            <p:cNvSpPr>
              <a:spLocks/>
            </p:cNvSpPr>
            <p:nvPr/>
          </p:nvSpPr>
          <p:spPr bwMode="auto">
            <a:xfrm>
              <a:off x="800893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40" name="Freeform 2637"/>
            <p:cNvSpPr>
              <a:spLocks/>
            </p:cNvSpPr>
            <p:nvPr/>
          </p:nvSpPr>
          <p:spPr bwMode="auto">
            <a:xfrm>
              <a:off x="80692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41" name="Freeform 2638"/>
            <p:cNvSpPr>
              <a:spLocks/>
            </p:cNvSpPr>
            <p:nvPr/>
          </p:nvSpPr>
          <p:spPr bwMode="auto">
            <a:xfrm>
              <a:off x="813117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42" name="Freeform 2639"/>
            <p:cNvSpPr>
              <a:spLocks/>
            </p:cNvSpPr>
            <p:nvPr/>
          </p:nvSpPr>
          <p:spPr bwMode="auto">
            <a:xfrm>
              <a:off x="819308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43" name="Freeform 2640"/>
            <p:cNvSpPr>
              <a:spLocks/>
            </p:cNvSpPr>
            <p:nvPr/>
          </p:nvSpPr>
          <p:spPr bwMode="auto">
            <a:xfrm>
              <a:off x="8253413" y="4953001"/>
              <a:ext cx="63500" cy="0"/>
            </a:xfrm>
            <a:custGeom>
              <a:avLst/>
              <a:gdLst>
                <a:gd name="T0" fmla="*/ 0 w 40"/>
                <a:gd name="T1" fmla="*/ 0 w 40"/>
                <a:gd name="T2" fmla="*/ 0 w 40"/>
                <a:gd name="T3" fmla="*/ 40 w 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44" name="Freeform 2641"/>
            <p:cNvSpPr>
              <a:spLocks/>
            </p:cNvSpPr>
            <p:nvPr/>
          </p:nvSpPr>
          <p:spPr bwMode="auto">
            <a:xfrm>
              <a:off x="83169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45" name="Freeform 2642"/>
            <p:cNvSpPr>
              <a:spLocks/>
            </p:cNvSpPr>
            <p:nvPr/>
          </p:nvSpPr>
          <p:spPr bwMode="auto">
            <a:xfrm>
              <a:off x="8378826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46" name="Freeform 2643"/>
            <p:cNvSpPr>
              <a:spLocks/>
            </p:cNvSpPr>
            <p:nvPr/>
          </p:nvSpPr>
          <p:spPr bwMode="auto">
            <a:xfrm>
              <a:off x="843915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47" name="Line 2644"/>
            <p:cNvSpPr>
              <a:spLocks noChangeShapeType="1"/>
            </p:cNvSpPr>
            <p:nvPr/>
          </p:nvSpPr>
          <p:spPr bwMode="auto">
            <a:xfrm>
              <a:off x="8501063" y="495300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49" name="Rectangle 2646"/>
            <p:cNvSpPr>
              <a:spLocks noChangeArrowheads="1"/>
            </p:cNvSpPr>
            <p:nvPr/>
          </p:nvSpPr>
          <p:spPr bwMode="auto">
            <a:xfrm>
              <a:off x="7612857" y="2605088"/>
              <a:ext cx="9874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1: TOF MS ES+ 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50" name="Rectangle 2647"/>
            <p:cNvSpPr>
              <a:spLocks noChangeArrowheads="1"/>
            </p:cNvSpPr>
            <p:nvPr/>
          </p:nvSpPr>
          <p:spPr bwMode="auto">
            <a:xfrm>
              <a:off x="7568407" y="2760209"/>
              <a:ext cx="1081088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181.07 30.00PPM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51" name="Rectangle 2648"/>
            <p:cNvSpPr>
              <a:spLocks noChangeArrowheads="1"/>
            </p:cNvSpPr>
            <p:nvPr/>
          </p:nvSpPr>
          <p:spPr bwMode="auto">
            <a:xfrm>
              <a:off x="7898607" y="2922587"/>
              <a:ext cx="414338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2.07e5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52" name="Freeform 2649"/>
            <p:cNvSpPr>
              <a:spLocks/>
            </p:cNvSpPr>
            <p:nvPr/>
          </p:nvSpPr>
          <p:spPr bwMode="auto">
            <a:xfrm>
              <a:off x="517842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53" name="Freeform 2650"/>
            <p:cNvSpPr>
              <a:spLocks/>
            </p:cNvSpPr>
            <p:nvPr/>
          </p:nvSpPr>
          <p:spPr bwMode="auto">
            <a:xfrm>
              <a:off x="524033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54" name="Freeform 2651"/>
            <p:cNvSpPr>
              <a:spLocks/>
            </p:cNvSpPr>
            <p:nvPr/>
          </p:nvSpPr>
          <p:spPr bwMode="auto">
            <a:xfrm>
              <a:off x="5302250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55" name="Freeform 2652"/>
            <p:cNvSpPr>
              <a:spLocks/>
            </p:cNvSpPr>
            <p:nvPr/>
          </p:nvSpPr>
          <p:spPr bwMode="auto">
            <a:xfrm>
              <a:off x="536257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56" name="Freeform 2653"/>
            <p:cNvSpPr>
              <a:spLocks/>
            </p:cNvSpPr>
            <p:nvPr/>
          </p:nvSpPr>
          <p:spPr bwMode="auto">
            <a:xfrm>
              <a:off x="542448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57" name="Freeform 2654"/>
            <p:cNvSpPr>
              <a:spLocks/>
            </p:cNvSpPr>
            <p:nvPr/>
          </p:nvSpPr>
          <p:spPr bwMode="auto">
            <a:xfrm>
              <a:off x="54848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58" name="Freeform 2655"/>
            <p:cNvSpPr>
              <a:spLocks/>
            </p:cNvSpPr>
            <p:nvPr/>
          </p:nvSpPr>
          <p:spPr bwMode="auto">
            <a:xfrm>
              <a:off x="554672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59" name="Freeform 2656"/>
            <p:cNvSpPr>
              <a:spLocks/>
            </p:cNvSpPr>
            <p:nvPr/>
          </p:nvSpPr>
          <p:spPr bwMode="auto">
            <a:xfrm>
              <a:off x="560863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0" name="Freeform 2657"/>
            <p:cNvSpPr>
              <a:spLocks/>
            </p:cNvSpPr>
            <p:nvPr/>
          </p:nvSpPr>
          <p:spPr bwMode="auto">
            <a:xfrm>
              <a:off x="5670550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1" name="Freeform 2658"/>
            <p:cNvSpPr>
              <a:spLocks/>
            </p:cNvSpPr>
            <p:nvPr/>
          </p:nvSpPr>
          <p:spPr bwMode="auto">
            <a:xfrm>
              <a:off x="573087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2" name="Freeform 2659"/>
            <p:cNvSpPr>
              <a:spLocks/>
            </p:cNvSpPr>
            <p:nvPr/>
          </p:nvSpPr>
          <p:spPr bwMode="auto">
            <a:xfrm>
              <a:off x="5792788" y="4953001"/>
              <a:ext cx="123825" cy="0"/>
            </a:xfrm>
            <a:custGeom>
              <a:avLst/>
              <a:gdLst>
                <a:gd name="T0" fmla="*/ 0 w 78"/>
                <a:gd name="T1" fmla="*/ 0 w 78"/>
                <a:gd name="T2" fmla="*/ 0 w 78"/>
                <a:gd name="T3" fmla="*/ 78 w 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3" name="Freeform 2660"/>
            <p:cNvSpPr>
              <a:spLocks/>
            </p:cNvSpPr>
            <p:nvPr/>
          </p:nvSpPr>
          <p:spPr bwMode="auto">
            <a:xfrm>
              <a:off x="59166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4" name="Freeform 2661"/>
            <p:cNvSpPr>
              <a:spLocks/>
            </p:cNvSpPr>
            <p:nvPr/>
          </p:nvSpPr>
          <p:spPr bwMode="auto">
            <a:xfrm>
              <a:off x="597852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5" name="Freeform 2662"/>
            <p:cNvSpPr>
              <a:spLocks/>
            </p:cNvSpPr>
            <p:nvPr/>
          </p:nvSpPr>
          <p:spPr bwMode="auto">
            <a:xfrm>
              <a:off x="6040438" y="4945063"/>
              <a:ext cx="60325" cy="7938"/>
            </a:xfrm>
            <a:custGeom>
              <a:avLst/>
              <a:gdLst>
                <a:gd name="T0" fmla="*/ 0 w 38"/>
                <a:gd name="T1" fmla="*/ 5 h 5"/>
                <a:gd name="T2" fmla="*/ 0 w 38"/>
                <a:gd name="T3" fmla="*/ 5 h 5"/>
                <a:gd name="T4" fmla="*/ 0 w 38"/>
                <a:gd name="T5" fmla="*/ 5 h 5"/>
                <a:gd name="T6" fmla="*/ 38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6" name="Freeform 2663"/>
            <p:cNvSpPr>
              <a:spLocks/>
            </p:cNvSpPr>
            <p:nvPr/>
          </p:nvSpPr>
          <p:spPr bwMode="auto">
            <a:xfrm>
              <a:off x="6100763" y="4864101"/>
              <a:ext cx="61913" cy="80963"/>
            </a:xfrm>
            <a:custGeom>
              <a:avLst/>
              <a:gdLst>
                <a:gd name="T0" fmla="*/ 0 w 39"/>
                <a:gd name="T1" fmla="*/ 51 h 51"/>
                <a:gd name="T2" fmla="*/ 0 w 39"/>
                <a:gd name="T3" fmla="*/ 51 h 51"/>
                <a:gd name="T4" fmla="*/ 0 w 39"/>
                <a:gd name="T5" fmla="*/ 51 h 51"/>
                <a:gd name="T6" fmla="*/ 39 w 3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1">
                  <a:moveTo>
                    <a:pt x="0" y="5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7" name="Freeform 2664"/>
            <p:cNvSpPr>
              <a:spLocks/>
            </p:cNvSpPr>
            <p:nvPr/>
          </p:nvSpPr>
          <p:spPr bwMode="auto">
            <a:xfrm>
              <a:off x="6162675" y="4445001"/>
              <a:ext cx="61913" cy="419100"/>
            </a:xfrm>
            <a:custGeom>
              <a:avLst/>
              <a:gdLst>
                <a:gd name="T0" fmla="*/ 0 w 39"/>
                <a:gd name="T1" fmla="*/ 264 h 264"/>
                <a:gd name="T2" fmla="*/ 0 w 39"/>
                <a:gd name="T3" fmla="*/ 264 h 264"/>
                <a:gd name="T4" fmla="*/ 0 w 39"/>
                <a:gd name="T5" fmla="*/ 264 h 264"/>
                <a:gd name="T6" fmla="*/ 39 w 39"/>
                <a:gd name="T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64">
                  <a:moveTo>
                    <a:pt x="0" y="264"/>
                  </a:moveTo>
                  <a:lnTo>
                    <a:pt x="0" y="264"/>
                  </a:lnTo>
                  <a:lnTo>
                    <a:pt x="0" y="264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8" name="Freeform 2665"/>
            <p:cNvSpPr>
              <a:spLocks/>
            </p:cNvSpPr>
            <p:nvPr/>
          </p:nvSpPr>
          <p:spPr bwMode="auto">
            <a:xfrm>
              <a:off x="6224588" y="3717926"/>
              <a:ext cx="61913" cy="727075"/>
            </a:xfrm>
            <a:custGeom>
              <a:avLst/>
              <a:gdLst>
                <a:gd name="T0" fmla="*/ 0 w 39"/>
                <a:gd name="T1" fmla="*/ 458 h 458"/>
                <a:gd name="T2" fmla="*/ 0 w 39"/>
                <a:gd name="T3" fmla="*/ 458 h 458"/>
                <a:gd name="T4" fmla="*/ 0 w 39"/>
                <a:gd name="T5" fmla="*/ 458 h 458"/>
                <a:gd name="T6" fmla="*/ 39 w 39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58">
                  <a:moveTo>
                    <a:pt x="0" y="458"/>
                  </a:moveTo>
                  <a:lnTo>
                    <a:pt x="0" y="458"/>
                  </a:lnTo>
                  <a:lnTo>
                    <a:pt x="0" y="458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9" name="Freeform 2666"/>
            <p:cNvSpPr>
              <a:spLocks/>
            </p:cNvSpPr>
            <p:nvPr/>
          </p:nvSpPr>
          <p:spPr bwMode="auto">
            <a:xfrm>
              <a:off x="6286500" y="3036888"/>
              <a:ext cx="60325" cy="681038"/>
            </a:xfrm>
            <a:custGeom>
              <a:avLst/>
              <a:gdLst>
                <a:gd name="T0" fmla="*/ 0 w 38"/>
                <a:gd name="T1" fmla="*/ 429 h 429"/>
                <a:gd name="T2" fmla="*/ 0 w 38"/>
                <a:gd name="T3" fmla="*/ 429 h 429"/>
                <a:gd name="T4" fmla="*/ 0 w 38"/>
                <a:gd name="T5" fmla="*/ 429 h 429"/>
                <a:gd name="T6" fmla="*/ 38 w 38"/>
                <a:gd name="T7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29">
                  <a:moveTo>
                    <a:pt x="0" y="429"/>
                  </a:moveTo>
                  <a:lnTo>
                    <a:pt x="0" y="429"/>
                  </a:lnTo>
                  <a:lnTo>
                    <a:pt x="0" y="429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0" name="Freeform 2667"/>
            <p:cNvSpPr>
              <a:spLocks/>
            </p:cNvSpPr>
            <p:nvPr/>
          </p:nvSpPr>
          <p:spPr bwMode="auto">
            <a:xfrm>
              <a:off x="6346825" y="2720976"/>
              <a:ext cx="60325" cy="315913"/>
            </a:xfrm>
            <a:custGeom>
              <a:avLst/>
              <a:gdLst>
                <a:gd name="T0" fmla="*/ 0 w 38"/>
                <a:gd name="T1" fmla="*/ 199 h 199"/>
                <a:gd name="T2" fmla="*/ 0 w 38"/>
                <a:gd name="T3" fmla="*/ 199 h 199"/>
                <a:gd name="T4" fmla="*/ 0 w 38"/>
                <a:gd name="T5" fmla="*/ 199 h 199"/>
                <a:gd name="T6" fmla="*/ 38 w 38"/>
                <a:gd name="T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99">
                  <a:moveTo>
                    <a:pt x="0" y="199"/>
                  </a:moveTo>
                  <a:lnTo>
                    <a:pt x="0" y="199"/>
                  </a:lnTo>
                  <a:lnTo>
                    <a:pt x="0" y="199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1" name="Freeform 2668"/>
            <p:cNvSpPr>
              <a:spLocks/>
            </p:cNvSpPr>
            <p:nvPr/>
          </p:nvSpPr>
          <p:spPr bwMode="auto">
            <a:xfrm>
              <a:off x="6407150" y="2636838"/>
              <a:ext cx="61913" cy="84138"/>
            </a:xfrm>
            <a:custGeom>
              <a:avLst/>
              <a:gdLst>
                <a:gd name="T0" fmla="*/ 0 w 39"/>
                <a:gd name="T1" fmla="*/ 53 h 53"/>
                <a:gd name="T2" fmla="*/ 0 w 39"/>
                <a:gd name="T3" fmla="*/ 53 h 53"/>
                <a:gd name="T4" fmla="*/ 0 w 39"/>
                <a:gd name="T5" fmla="*/ 53 h 53"/>
                <a:gd name="T6" fmla="*/ 39 w 39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3">
                  <a:moveTo>
                    <a:pt x="0" y="53"/>
                  </a:moveTo>
                  <a:lnTo>
                    <a:pt x="0" y="53"/>
                  </a:lnTo>
                  <a:lnTo>
                    <a:pt x="0" y="53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2" name="Freeform 2669"/>
            <p:cNvSpPr>
              <a:spLocks/>
            </p:cNvSpPr>
            <p:nvPr/>
          </p:nvSpPr>
          <p:spPr bwMode="auto">
            <a:xfrm>
              <a:off x="6469063" y="2636838"/>
              <a:ext cx="61913" cy="338138"/>
            </a:xfrm>
            <a:custGeom>
              <a:avLst/>
              <a:gdLst>
                <a:gd name="T0" fmla="*/ 0 w 39"/>
                <a:gd name="T1" fmla="*/ 0 h 213"/>
                <a:gd name="T2" fmla="*/ 0 w 39"/>
                <a:gd name="T3" fmla="*/ 0 h 213"/>
                <a:gd name="T4" fmla="*/ 0 w 39"/>
                <a:gd name="T5" fmla="*/ 0 h 213"/>
                <a:gd name="T6" fmla="*/ 39 w 39"/>
                <a:gd name="T7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3" name="Freeform 2670"/>
            <p:cNvSpPr>
              <a:spLocks/>
            </p:cNvSpPr>
            <p:nvPr/>
          </p:nvSpPr>
          <p:spPr bwMode="auto">
            <a:xfrm>
              <a:off x="6530975" y="2974976"/>
              <a:ext cx="61913" cy="684213"/>
            </a:xfrm>
            <a:custGeom>
              <a:avLst/>
              <a:gdLst>
                <a:gd name="T0" fmla="*/ 0 w 39"/>
                <a:gd name="T1" fmla="*/ 0 h 431"/>
                <a:gd name="T2" fmla="*/ 0 w 39"/>
                <a:gd name="T3" fmla="*/ 0 h 431"/>
                <a:gd name="T4" fmla="*/ 0 w 39"/>
                <a:gd name="T5" fmla="*/ 0 h 431"/>
                <a:gd name="T6" fmla="*/ 39 w 39"/>
                <a:gd name="T7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4" name="Freeform 2671"/>
            <p:cNvSpPr>
              <a:spLocks/>
            </p:cNvSpPr>
            <p:nvPr/>
          </p:nvSpPr>
          <p:spPr bwMode="auto">
            <a:xfrm>
              <a:off x="6592888" y="3659188"/>
              <a:ext cx="60325" cy="658813"/>
            </a:xfrm>
            <a:custGeom>
              <a:avLst/>
              <a:gdLst>
                <a:gd name="T0" fmla="*/ 0 w 38"/>
                <a:gd name="T1" fmla="*/ 0 h 415"/>
                <a:gd name="T2" fmla="*/ 0 w 38"/>
                <a:gd name="T3" fmla="*/ 0 h 415"/>
                <a:gd name="T4" fmla="*/ 0 w 38"/>
                <a:gd name="T5" fmla="*/ 0 h 415"/>
                <a:gd name="T6" fmla="*/ 38 w 38"/>
                <a:gd name="T7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4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5" name="Freeform 2672"/>
            <p:cNvSpPr>
              <a:spLocks/>
            </p:cNvSpPr>
            <p:nvPr/>
          </p:nvSpPr>
          <p:spPr bwMode="auto">
            <a:xfrm>
              <a:off x="6653213" y="4318001"/>
              <a:ext cx="61913" cy="307975"/>
            </a:xfrm>
            <a:custGeom>
              <a:avLst/>
              <a:gdLst>
                <a:gd name="T0" fmla="*/ 0 w 39"/>
                <a:gd name="T1" fmla="*/ 0 h 194"/>
                <a:gd name="T2" fmla="*/ 0 w 39"/>
                <a:gd name="T3" fmla="*/ 0 h 194"/>
                <a:gd name="T4" fmla="*/ 0 w 39"/>
                <a:gd name="T5" fmla="*/ 0 h 194"/>
                <a:gd name="T6" fmla="*/ 39 w 39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9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9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6" name="Freeform 2673"/>
            <p:cNvSpPr>
              <a:spLocks/>
            </p:cNvSpPr>
            <p:nvPr/>
          </p:nvSpPr>
          <p:spPr bwMode="auto">
            <a:xfrm>
              <a:off x="6715125" y="4625976"/>
              <a:ext cx="61913" cy="152400"/>
            </a:xfrm>
            <a:custGeom>
              <a:avLst/>
              <a:gdLst>
                <a:gd name="T0" fmla="*/ 0 w 39"/>
                <a:gd name="T1" fmla="*/ 0 h 96"/>
                <a:gd name="T2" fmla="*/ 0 w 39"/>
                <a:gd name="T3" fmla="*/ 0 h 96"/>
                <a:gd name="T4" fmla="*/ 0 w 39"/>
                <a:gd name="T5" fmla="*/ 0 h 96"/>
                <a:gd name="T6" fmla="*/ 39 w 39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9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7" name="Freeform 2674"/>
            <p:cNvSpPr>
              <a:spLocks/>
            </p:cNvSpPr>
            <p:nvPr/>
          </p:nvSpPr>
          <p:spPr bwMode="auto">
            <a:xfrm>
              <a:off x="6777038" y="4778376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0 h 47"/>
                <a:gd name="T4" fmla="*/ 0 w 39"/>
                <a:gd name="T5" fmla="*/ 0 h 47"/>
                <a:gd name="T6" fmla="*/ 39 w 39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8" name="Freeform 2675"/>
            <p:cNvSpPr>
              <a:spLocks/>
            </p:cNvSpPr>
            <p:nvPr/>
          </p:nvSpPr>
          <p:spPr bwMode="auto">
            <a:xfrm>
              <a:off x="6838950" y="4852988"/>
              <a:ext cx="60325" cy="41275"/>
            </a:xfrm>
            <a:custGeom>
              <a:avLst/>
              <a:gdLst>
                <a:gd name="T0" fmla="*/ 0 w 38"/>
                <a:gd name="T1" fmla="*/ 0 h 26"/>
                <a:gd name="T2" fmla="*/ 0 w 38"/>
                <a:gd name="T3" fmla="*/ 0 h 26"/>
                <a:gd name="T4" fmla="*/ 0 w 38"/>
                <a:gd name="T5" fmla="*/ 0 h 26"/>
                <a:gd name="T6" fmla="*/ 38 w 38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9" name="Freeform 2676"/>
            <p:cNvSpPr>
              <a:spLocks/>
            </p:cNvSpPr>
            <p:nvPr/>
          </p:nvSpPr>
          <p:spPr bwMode="auto">
            <a:xfrm>
              <a:off x="6899275" y="4894263"/>
              <a:ext cx="61913" cy="17463"/>
            </a:xfrm>
            <a:custGeom>
              <a:avLst/>
              <a:gdLst>
                <a:gd name="T0" fmla="*/ 0 w 39"/>
                <a:gd name="T1" fmla="*/ 0 h 11"/>
                <a:gd name="T2" fmla="*/ 0 w 39"/>
                <a:gd name="T3" fmla="*/ 0 h 11"/>
                <a:gd name="T4" fmla="*/ 0 w 39"/>
                <a:gd name="T5" fmla="*/ 0 h 11"/>
                <a:gd name="T6" fmla="*/ 39 w 3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0" name="Freeform 2677"/>
            <p:cNvSpPr>
              <a:spLocks/>
            </p:cNvSpPr>
            <p:nvPr/>
          </p:nvSpPr>
          <p:spPr bwMode="auto">
            <a:xfrm>
              <a:off x="6961188" y="4911726"/>
              <a:ext cx="60325" cy="14288"/>
            </a:xfrm>
            <a:custGeom>
              <a:avLst/>
              <a:gdLst>
                <a:gd name="T0" fmla="*/ 0 w 38"/>
                <a:gd name="T1" fmla="*/ 0 h 9"/>
                <a:gd name="T2" fmla="*/ 0 w 38"/>
                <a:gd name="T3" fmla="*/ 0 h 9"/>
                <a:gd name="T4" fmla="*/ 0 w 38"/>
                <a:gd name="T5" fmla="*/ 0 h 9"/>
                <a:gd name="T6" fmla="*/ 38 w 3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1" name="Freeform 2678"/>
            <p:cNvSpPr>
              <a:spLocks/>
            </p:cNvSpPr>
            <p:nvPr/>
          </p:nvSpPr>
          <p:spPr bwMode="auto">
            <a:xfrm>
              <a:off x="7021513" y="4926013"/>
              <a:ext cx="61913" cy="9525"/>
            </a:xfrm>
            <a:custGeom>
              <a:avLst/>
              <a:gdLst>
                <a:gd name="T0" fmla="*/ 0 w 39"/>
                <a:gd name="T1" fmla="*/ 0 h 6"/>
                <a:gd name="T2" fmla="*/ 0 w 39"/>
                <a:gd name="T3" fmla="*/ 0 h 6"/>
                <a:gd name="T4" fmla="*/ 0 w 39"/>
                <a:gd name="T5" fmla="*/ 0 h 6"/>
                <a:gd name="T6" fmla="*/ 39 w 3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2" name="Freeform 2679"/>
            <p:cNvSpPr>
              <a:spLocks/>
            </p:cNvSpPr>
            <p:nvPr/>
          </p:nvSpPr>
          <p:spPr bwMode="auto">
            <a:xfrm>
              <a:off x="7083425" y="4935538"/>
              <a:ext cx="61913" cy="4763"/>
            </a:xfrm>
            <a:custGeom>
              <a:avLst/>
              <a:gdLst>
                <a:gd name="T0" fmla="*/ 0 w 39"/>
                <a:gd name="T1" fmla="*/ 0 h 3"/>
                <a:gd name="T2" fmla="*/ 0 w 39"/>
                <a:gd name="T3" fmla="*/ 0 h 3"/>
                <a:gd name="T4" fmla="*/ 0 w 39"/>
                <a:gd name="T5" fmla="*/ 0 h 3"/>
                <a:gd name="T6" fmla="*/ 39 w 3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3" name="Freeform 2680"/>
            <p:cNvSpPr>
              <a:spLocks/>
            </p:cNvSpPr>
            <p:nvPr/>
          </p:nvSpPr>
          <p:spPr bwMode="auto">
            <a:xfrm>
              <a:off x="7145338" y="49403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4" name="Freeform 2681"/>
            <p:cNvSpPr>
              <a:spLocks/>
            </p:cNvSpPr>
            <p:nvPr/>
          </p:nvSpPr>
          <p:spPr bwMode="auto">
            <a:xfrm>
              <a:off x="7205663" y="4940301"/>
              <a:ext cx="61913" cy="3175"/>
            </a:xfrm>
            <a:custGeom>
              <a:avLst/>
              <a:gdLst>
                <a:gd name="T0" fmla="*/ 0 w 39"/>
                <a:gd name="T1" fmla="*/ 0 h 2"/>
                <a:gd name="T2" fmla="*/ 0 w 39"/>
                <a:gd name="T3" fmla="*/ 0 h 2"/>
                <a:gd name="T4" fmla="*/ 0 w 39"/>
                <a:gd name="T5" fmla="*/ 0 h 2"/>
                <a:gd name="T6" fmla="*/ 39 w 3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5" name="Freeform 2682"/>
            <p:cNvSpPr>
              <a:spLocks/>
            </p:cNvSpPr>
            <p:nvPr/>
          </p:nvSpPr>
          <p:spPr bwMode="auto">
            <a:xfrm>
              <a:off x="7267576" y="4943476"/>
              <a:ext cx="61913" cy="3175"/>
            </a:xfrm>
            <a:custGeom>
              <a:avLst/>
              <a:gdLst>
                <a:gd name="T0" fmla="*/ 0 w 39"/>
                <a:gd name="T1" fmla="*/ 0 h 2"/>
                <a:gd name="T2" fmla="*/ 0 w 39"/>
                <a:gd name="T3" fmla="*/ 0 h 2"/>
                <a:gd name="T4" fmla="*/ 0 w 39"/>
                <a:gd name="T5" fmla="*/ 0 h 2"/>
                <a:gd name="T6" fmla="*/ 39 w 3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6" name="Freeform 2683"/>
            <p:cNvSpPr>
              <a:spLocks/>
            </p:cNvSpPr>
            <p:nvPr/>
          </p:nvSpPr>
          <p:spPr bwMode="auto">
            <a:xfrm>
              <a:off x="7329488" y="4946651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7" name="Freeform 2684"/>
            <p:cNvSpPr>
              <a:spLocks/>
            </p:cNvSpPr>
            <p:nvPr/>
          </p:nvSpPr>
          <p:spPr bwMode="auto">
            <a:xfrm>
              <a:off x="7391401" y="4948238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8" name="Freeform 2685"/>
            <p:cNvSpPr>
              <a:spLocks/>
            </p:cNvSpPr>
            <p:nvPr/>
          </p:nvSpPr>
          <p:spPr bwMode="auto">
            <a:xfrm>
              <a:off x="7451726" y="4948238"/>
              <a:ext cx="61913" cy="1588"/>
            </a:xfrm>
            <a:custGeom>
              <a:avLst/>
              <a:gdLst>
                <a:gd name="T0" fmla="*/ 0 w 39"/>
                <a:gd name="T1" fmla="*/ 1 h 1"/>
                <a:gd name="T2" fmla="*/ 0 w 39"/>
                <a:gd name="T3" fmla="*/ 1 h 1"/>
                <a:gd name="T4" fmla="*/ 0 w 39"/>
                <a:gd name="T5" fmla="*/ 1 h 1"/>
                <a:gd name="T6" fmla="*/ 39 w 3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9" name="Freeform 2686"/>
            <p:cNvSpPr>
              <a:spLocks/>
            </p:cNvSpPr>
            <p:nvPr/>
          </p:nvSpPr>
          <p:spPr bwMode="auto">
            <a:xfrm>
              <a:off x="7513638" y="4948238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0" name="Freeform 2687"/>
            <p:cNvSpPr>
              <a:spLocks/>
            </p:cNvSpPr>
            <p:nvPr/>
          </p:nvSpPr>
          <p:spPr bwMode="auto">
            <a:xfrm>
              <a:off x="7573963" y="4948238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1" name="Freeform 2688"/>
            <p:cNvSpPr>
              <a:spLocks/>
            </p:cNvSpPr>
            <p:nvPr/>
          </p:nvSpPr>
          <p:spPr bwMode="auto">
            <a:xfrm>
              <a:off x="7635876" y="4948238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2" name="Freeform 2689"/>
            <p:cNvSpPr>
              <a:spLocks/>
            </p:cNvSpPr>
            <p:nvPr/>
          </p:nvSpPr>
          <p:spPr bwMode="auto">
            <a:xfrm>
              <a:off x="7697788" y="4949826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3" name="Freeform 2690"/>
            <p:cNvSpPr>
              <a:spLocks/>
            </p:cNvSpPr>
            <p:nvPr/>
          </p:nvSpPr>
          <p:spPr bwMode="auto">
            <a:xfrm>
              <a:off x="7758113" y="4951413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4" name="Freeform 2691"/>
            <p:cNvSpPr>
              <a:spLocks/>
            </p:cNvSpPr>
            <p:nvPr/>
          </p:nvSpPr>
          <p:spPr bwMode="auto">
            <a:xfrm>
              <a:off x="78200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5" name="Freeform 2692"/>
            <p:cNvSpPr>
              <a:spLocks/>
            </p:cNvSpPr>
            <p:nvPr/>
          </p:nvSpPr>
          <p:spPr bwMode="auto">
            <a:xfrm>
              <a:off x="788193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6" name="Freeform 2693"/>
            <p:cNvSpPr>
              <a:spLocks/>
            </p:cNvSpPr>
            <p:nvPr/>
          </p:nvSpPr>
          <p:spPr bwMode="auto">
            <a:xfrm>
              <a:off x="7943851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7" name="Freeform 2694"/>
            <p:cNvSpPr>
              <a:spLocks/>
            </p:cNvSpPr>
            <p:nvPr/>
          </p:nvSpPr>
          <p:spPr bwMode="auto">
            <a:xfrm>
              <a:off x="800417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8" name="Freeform 2695"/>
            <p:cNvSpPr>
              <a:spLocks/>
            </p:cNvSpPr>
            <p:nvPr/>
          </p:nvSpPr>
          <p:spPr bwMode="auto">
            <a:xfrm>
              <a:off x="806608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9" name="Freeform 2696"/>
            <p:cNvSpPr>
              <a:spLocks/>
            </p:cNvSpPr>
            <p:nvPr/>
          </p:nvSpPr>
          <p:spPr bwMode="auto">
            <a:xfrm>
              <a:off x="81264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00" name="Freeform 2697"/>
            <p:cNvSpPr>
              <a:spLocks/>
            </p:cNvSpPr>
            <p:nvPr/>
          </p:nvSpPr>
          <p:spPr bwMode="auto">
            <a:xfrm>
              <a:off x="81883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01" name="Freeform 2698"/>
            <p:cNvSpPr>
              <a:spLocks/>
            </p:cNvSpPr>
            <p:nvPr/>
          </p:nvSpPr>
          <p:spPr bwMode="auto">
            <a:xfrm>
              <a:off x="825023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02" name="Freeform 2699"/>
            <p:cNvSpPr>
              <a:spLocks/>
            </p:cNvSpPr>
            <p:nvPr/>
          </p:nvSpPr>
          <p:spPr bwMode="auto">
            <a:xfrm>
              <a:off x="8312151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03" name="Freeform 2700"/>
            <p:cNvSpPr>
              <a:spLocks/>
            </p:cNvSpPr>
            <p:nvPr/>
          </p:nvSpPr>
          <p:spPr bwMode="auto">
            <a:xfrm>
              <a:off x="8372476" y="4953001"/>
              <a:ext cx="63500" cy="0"/>
            </a:xfrm>
            <a:custGeom>
              <a:avLst/>
              <a:gdLst>
                <a:gd name="T0" fmla="*/ 0 w 40"/>
                <a:gd name="T1" fmla="*/ 0 w 40"/>
                <a:gd name="T2" fmla="*/ 0 w 40"/>
                <a:gd name="T3" fmla="*/ 40 w 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04" name="Freeform 2701"/>
            <p:cNvSpPr>
              <a:spLocks/>
            </p:cNvSpPr>
            <p:nvPr/>
          </p:nvSpPr>
          <p:spPr bwMode="auto">
            <a:xfrm>
              <a:off x="8435976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05" name="Line 2702"/>
            <p:cNvSpPr>
              <a:spLocks noChangeShapeType="1"/>
            </p:cNvSpPr>
            <p:nvPr/>
          </p:nvSpPr>
          <p:spPr bwMode="auto">
            <a:xfrm>
              <a:off x="8496301" y="495300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06" name="Rectangle 2703"/>
            <p:cNvSpPr>
              <a:spLocks noChangeArrowheads="1"/>
            </p:cNvSpPr>
            <p:nvPr/>
          </p:nvSpPr>
          <p:spPr bwMode="auto">
            <a:xfrm>
              <a:off x="6330951" y="2399074"/>
              <a:ext cx="2476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4.42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070" name="Group 14069"/>
          <p:cNvGrpSpPr/>
          <p:nvPr/>
        </p:nvGrpSpPr>
        <p:grpSpPr>
          <a:xfrm>
            <a:off x="341785" y="4166788"/>
            <a:ext cx="3908939" cy="2252440"/>
            <a:chOff x="256750" y="1578668"/>
            <a:chExt cx="4183184" cy="2674245"/>
          </a:xfrm>
        </p:grpSpPr>
        <p:grpSp>
          <p:nvGrpSpPr>
            <p:cNvPr id="12907" name="Group 2706"/>
            <p:cNvGrpSpPr>
              <a:grpSpLocks noChangeAspect="1"/>
            </p:cNvGrpSpPr>
            <p:nvPr/>
          </p:nvGrpSpPr>
          <p:grpSpPr bwMode="auto">
            <a:xfrm>
              <a:off x="256750" y="1578668"/>
              <a:ext cx="4183184" cy="2674245"/>
              <a:chOff x="-781" y="1311"/>
              <a:chExt cx="3299" cy="2109"/>
            </a:xfrm>
          </p:grpSpPr>
          <p:sp>
            <p:nvSpPr>
              <p:cNvPr id="12908" name="AutoShape 2705"/>
              <p:cNvSpPr>
                <a:spLocks noChangeAspect="1" noChangeArrowheads="1" noTextEdit="1"/>
              </p:cNvSpPr>
              <p:nvPr/>
            </p:nvSpPr>
            <p:spPr bwMode="auto">
              <a:xfrm>
                <a:off x="-781" y="1311"/>
                <a:ext cx="3200" cy="2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grpSp>
            <p:nvGrpSpPr>
              <p:cNvPr id="12909" name="Group 2907"/>
              <p:cNvGrpSpPr>
                <a:grpSpLocks/>
              </p:cNvGrpSpPr>
              <p:nvPr/>
            </p:nvGrpSpPr>
            <p:grpSpPr bwMode="auto">
              <a:xfrm>
                <a:off x="-781" y="1527"/>
                <a:ext cx="3299" cy="1893"/>
                <a:chOff x="-781" y="1527"/>
                <a:chExt cx="3299" cy="1893"/>
              </a:xfrm>
            </p:grpSpPr>
            <p:sp>
              <p:nvSpPr>
                <p:cNvPr id="13870" name="Rectangle 2708"/>
                <p:cNvSpPr>
                  <a:spLocks noChangeArrowheads="1"/>
                </p:cNvSpPr>
                <p:nvPr/>
              </p:nvSpPr>
              <p:spPr bwMode="auto">
                <a:xfrm>
                  <a:off x="2320" y="3210"/>
                  <a:ext cx="198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Time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871" name="Line 2709"/>
                <p:cNvSpPr>
                  <a:spLocks noChangeShapeType="1"/>
                </p:cNvSpPr>
                <p:nvPr/>
              </p:nvSpPr>
              <p:spPr bwMode="auto">
                <a:xfrm flipV="1">
                  <a:off x="-501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72" name="Line 2710"/>
                <p:cNvSpPr>
                  <a:spLocks noChangeShapeType="1"/>
                </p:cNvSpPr>
                <p:nvPr/>
              </p:nvSpPr>
              <p:spPr bwMode="auto">
                <a:xfrm flipV="1">
                  <a:off x="-446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73" name="Line 2711"/>
                <p:cNvSpPr>
                  <a:spLocks noChangeShapeType="1"/>
                </p:cNvSpPr>
                <p:nvPr/>
              </p:nvSpPr>
              <p:spPr bwMode="auto">
                <a:xfrm flipV="1">
                  <a:off x="-392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74" name="Line 2712"/>
                <p:cNvSpPr>
                  <a:spLocks noChangeShapeType="1"/>
                </p:cNvSpPr>
                <p:nvPr/>
              </p:nvSpPr>
              <p:spPr bwMode="auto">
                <a:xfrm flipV="1">
                  <a:off x="-337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75" name="Line 2713"/>
                <p:cNvSpPr>
                  <a:spLocks noChangeShapeType="1"/>
                </p:cNvSpPr>
                <p:nvPr/>
              </p:nvSpPr>
              <p:spPr bwMode="auto">
                <a:xfrm flipV="1">
                  <a:off x="-283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76" name="Line 2714"/>
                <p:cNvSpPr>
                  <a:spLocks noChangeShapeType="1"/>
                </p:cNvSpPr>
                <p:nvPr/>
              </p:nvSpPr>
              <p:spPr bwMode="auto">
                <a:xfrm flipV="1">
                  <a:off x="-229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77" name="Line 2715"/>
                <p:cNvSpPr>
                  <a:spLocks noChangeShapeType="1"/>
                </p:cNvSpPr>
                <p:nvPr/>
              </p:nvSpPr>
              <p:spPr bwMode="auto">
                <a:xfrm flipV="1">
                  <a:off x="-174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78" name="Line 2716"/>
                <p:cNvSpPr>
                  <a:spLocks noChangeShapeType="1"/>
                </p:cNvSpPr>
                <p:nvPr/>
              </p:nvSpPr>
              <p:spPr bwMode="auto">
                <a:xfrm flipV="1">
                  <a:off x="-119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79" name="Line 2717"/>
                <p:cNvSpPr>
                  <a:spLocks noChangeShapeType="1"/>
                </p:cNvSpPr>
                <p:nvPr/>
              </p:nvSpPr>
              <p:spPr bwMode="auto">
                <a:xfrm flipV="1">
                  <a:off x="-64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0" name="Line 2718"/>
                <p:cNvSpPr>
                  <a:spLocks noChangeShapeType="1"/>
                </p:cNvSpPr>
                <p:nvPr/>
              </p:nvSpPr>
              <p:spPr bwMode="auto">
                <a:xfrm flipV="1">
                  <a:off x="-10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1" name="Line 2719"/>
                <p:cNvSpPr>
                  <a:spLocks noChangeShapeType="1"/>
                </p:cNvSpPr>
                <p:nvPr/>
              </p:nvSpPr>
              <p:spPr bwMode="auto">
                <a:xfrm flipV="1">
                  <a:off x="44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2" name="Line 2720"/>
                <p:cNvSpPr>
                  <a:spLocks noChangeShapeType="1"/>
                </p:cNvSpPr>
                <p:nvPr/>
              </p:nvSpPr>
              <p:spPr bwMode="auto">
                <a:xfrm flipV="1">
                  <a:off x="99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3" name="Line 2721"/>
                <p:cNvSpPr>
                  <a:spLocks noChangeShapeType="1"/>
                </p:cNvSpPr>
                <p:nvPr/>
              </p:nvSpPr>
              <p:spPr bwMode="auto">
                <a:xfrm flipV="1">
                  <a:off x="153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4" name="Line 2722"/>
                <p:cNvSpPr>
                  <a:spLocks noChangeShapeType="1"/>
                </p:cNvSpPr>
                <p:nvPr/>
              </p:nvSpPr>
              <p:spPr bwMode="auto">
                <a:xfrm flipV="1">
                  <a:off x="209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5" name="Line 2723"/>
                <p:cNvSpPr>
                  <a:spLocks noChangeShapeType="1"/>
                </p:cNvSpPr>
                <p:nvPr/>
              </p:nvSpPr>
              <p:spPr bwMode="auto">
                <a:xfrm flipV="1">
                  <a:off x="263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6" name="Line 2724"/>
                <p:cNvSpPr>
                  <a:spLocks noChangeShapeType="1"/>
                </p:cNvSpPr>
                <p:nvPr/>
              </p:nvSpPr>
              <p:spPr bwMode="auto">
                <a:xfrm flipV="1">
                  <a:off x="317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7" name="Line 2725"/>
                <p:cNvSpPr>
                  <a:spLocks noChangeShapeType="1"/>
                </p:cNvSpPr>
                <p:nvPr/>
              </p:nvSpPr>
              <p:spPr bwMode="auto">
                <a:xfrm flipV="1">
                  <a:off x="372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8" name="Line 2726"/>
                <p:cNvSpPr>
                  <a:spLocks noChangeShapeType="1"/>
                </p:cNvSpPr>
                <p:nvPr/>
              </p:nvSpPr>
              <p:spPr bwMode="auto">
                <a:xfrm flipV="1">
                  <a:off x="426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9" name="Line 2727"/>
                <p:cNvSpPr>
                  <a:spLocks noChangeShapeType="1"/>
                </p:cNvSpPr>
                <p:nvPr/>
              </p:nvSpPr>
              <p:spPr bwMode="auto">
                <a:xfrm flipV="1">
                  <a:off x="481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0" name="Line 2728"/>
                <p:cNvSpPr>
                  <a:spLocks noChangeShapeType="1"/>
                </p:cNvSpPr>
                <p:nvPr/>
              </p:nvSpPr>
              <p:spPr bwMode="auto">
                <a:xfrm flipV="1">
                  <a:off x="536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1" name="Line 2729"/>
                <p:cNvSpPr>
                  <a:spLocks noChangeShapeType="1"/>
                </p:cNvSpPr>
                <p:nvPr/>
              </p:nvSpPr>
              <p:spPr bwMode="auto">
                <a:xfrm flipV="1">
                  <a:off x="590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2" name="Line 2730"/>
                <p:cNvSpPr>
                  <a:spLocks noChangeShapeType="1"/>
                </p:cNvSpPr>
                <p:nvPr/>
              </p:nvSpPr>
              <p:spPr bwMode="auto">
                <a:xfrm flipV="1">
                  <a:off x="645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3" name="Line 2731"/>
                <p:cNvSpPr>
                  <a:spLocks noChangeShapeType="1"/>
                </p:cNvSpPr>
                <p:nvPr/>
              </p:nvSpPr>
              <p:spPr bwMode="auto">
                <a:xfrm flipV="1">
                  <a:off x="699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4" name="Line 2732"/>
                <p:cNvSpPr>
                  <a:spLocks noChangeShapeType="1"/>
                </p:cNvSpPr>
                <p:nvPr/>
              </p:nvSpPr>
              <p:spPr bwMode="auto">
                <a:xfrm flipV="1">
                  <a:off x="754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5" name="Line 2733"/>
                <p:cNvSpPr>
                  <a:spLocks noChangeShapeType="1"/>
                </p:cNvSpPr>
                <p:nvPr/>
              </p:nvSpPr>
              <p:spPr bwMode="auto">
                <a:xfrm flipV="1">
                  <a:off x="808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6" name="Line 2734"/>
                <p:cNvSpPr>
                  <a:spLocks noChangeShapeType="1"/>
                </p:cNvSpPr>
                <p:nvPr/>
              </p:nvSpPr>
              <p:spPr bwMode="auto">
                <a:xfrm flipV="1">
                  <a:off x="863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7" name="Line 2735"/>
                <p:cNvSpPr>
                  <a:spLocks noChangeShapeType="1"/>
                </p:cNvSpPr>
                <p:nvPr/>
              </p:nvSpPr>
              <p:spPr bwMode="auto">
                <a:xfrm flipV="1">
                  <a:off x="918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8" name="Line 2736"/>
                <p:cNvSpPr>
                  <a:spLocks noChangeShapeType="1"/>
                </p:cNvSpPr>
                <p:nvPr/>
              </p:nvSpPr>
              <p:spPr bwMode="auto">
                <a:xfrm flipV="1">
                  <a:off x="972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9" name="Line 2737"/>
                <p:cNvSpPr>
                  <a:spLocks noChangeShapeType="1"/>
                </p:cNvSpPr>
                <p:nvPr/>
              </p:nvSpPr>
              <p:spPr bwMode="auto">
                <a:xfrm flipV="1">
                  <a:off x="1027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0" name="Line 2738"/>
                <p:cNvSpPr>
                  <a:spLocks noChangeShapeType="1"/>
                </p:cNvSpPr>
                <p:nvPr/>
              </p:nvSpPr>
              <p:spPr bwMode="auto">
                <a:xfrm flipV="1">
                  <a:off x="1081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1" name="Line 2739"/>
                <p:cNvSpPr>
                  <a:spLocks noChangeShapeType="1"/>
                </p:cNvSpPr>
                <p:nvPr/>
              </p:nvSpPr>
              <p:spPr bwMode="auto">
                <a:xfrm flipV="1">
                  <a:off x="1136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2" name="Line 2740"/>
                <p:cNvSpPr>
                  <a:spLocks noChangeShapeType="1"/>
                </p:cNvSpPr>
                <p:nvPr/>
              </p:nvSpPr>
              <p:spPr bwMode="auto">
                <a:xfrm flipV="1">
                  <a:off x="1191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3" name="Line 2741"/>
                <p:cNvSpPr>
                  <a:spLocks noChangeShapeType="1"/>
                </p:cNvSpPr>
                <p:nvPr/>
              </p:nvSpPr>
              <p:spPr bwMode="auto">
                <a:xfrm flipV="1">
                  <a:off x="1245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4" name="Line 2742"/>
                <p:cNvSpPr>
                  <a:spLocks noChangeShapeType="1"/>
                </p:cNvSpPr>
                <p:nvPr/>
              </p:nvSpPr>
              <p:spPr bwMode="auto">
                <a:xfrm flipV="1">
                  <a:off x="1300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5" name="Line 2743"/>
                <p:cNvSpPr>
                  <a:spLocks noChangeShapeType="1"/>
                </p:cNvSpPr>
                <p:nvPr/>
              </p:nvSpPr>
              <p:spPr bwMode="auto">
                <a:xfrm flipV="1">
                  <a:off x="1354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6" name="Line 2744"/>
                <p:cNvSpPr>
                  <a:spLocks noChangeShapeType="1"/>
                </p:cNvSpPr>
                <p:nvPr/>
              </p:nvSpPr>
              <p:spPr bwMode="auto">
                <a:xfrm flipV="1">
                  <a:off x="1408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7" name="Line 2745"/>
                <p:cNvSpPr>
                  <a:spLocks noChangeShapeType="1"/>
                </p:cNvSpPr>
                <p:nvPr/>
              </p:nvSpPr>
              <p:spPr bwMode="auto">
                <a:xfrm flipV="1">
                  <a:off x="1463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8" name="Line 2746"/>
                <p:cNvSpPr>
                  <a:spLocks noChangeShapeType="1"/>
                </p:cNvSpPr>
                <p:nvPr/>
              </p:nvSpPr>
              <p:spPr bwMode="auto">
                <a:xfrm flipV="1">
                  <a:off x="1518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9" name="Line 2747"/>
                <p:cNvSpPr>
                  <a:spLocks noChangeShapeType="1"/>
                </p:cNvSpPr>
                <p:nvPr/>
              </p:nvSpPr>
              <p:spPr bwMode="auto">
                <a:xfrm flipV="1">
                  <a:off x="1572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0" name="Line 2748"/>
                <p:cNvSpPr>
                  <a:spLocks noChangeShapeType="1"/>
                </p:cNvSpPr>
                <p:nvPr/>
              </p:nvSpPr>
              <p:spPr bwMode="auto">
                <a:xfrm flipV="1">
                  <a:off x="1627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1" name="Line 2749"/>
                <p:cNvSpPr>
                  <a:spLocks noChangeShapeType="1"/>
                </p:cNvSpPr>
                <p:nvPr/>
              </p:nvSpPr>
              <p:spPr bwMode="auto">
                <a:xfrm flipV="1">
                  <a:off x="1681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2" name="Line 2750"/>
                <p:cNvSpPr>
                  <a:spLocks noChangeShapeType="1"/>
                </p:cNvSpPr>
                <p:nvPr/>
              </p:nvSpPr>
              <p:spPr bwMode="auto">
                <a:xfrm flipV="1">
                  <a:off x="1736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3" name="Line 2751"/>
                <p:cNvSpPr>
                  <a:spLocks noChangeShapeType="1"/>
                </p:cNvSpPr>
                <p:nvPr/>
              </p:nvSpPr>
              <p:spPr bwMode="auto">
                <a:xfrm flipV="1">
                  <a:off x="1791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4" name="Line 2752"/>
                <p:cNvSpPr>
                  <a:spLocks noChangeShapeType="1"/>
                </p:cNvSpPr>
                <p:nvPr/>
              </p:nvSpPr>
              <p:spPr bwMode="auto">
                <a:xfrm flipV="1">
                  <a:off x="1845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5" name="Line 2753"/>
                <p:cNvSpPr>
                  <a:spLocks noChangeShapeType="1"/>
                </p:cNvSpPr>
                <p:nvPr/>
              </p:nvSpPr>
              <p:spPr bwMode="auto">
                <a:xfrm flipV="1">
                  <a:off x="1900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6" name="Line 2754"/>
                <p:cNvSpPr>
                  <a:spLocks noChangeShapeType="1"/>
                </p:cNvSpPr>
                <p:nvPr/>
              </p:nvSpPr>
              <p:spPr bwMode="auto">
                <a:xfrm flipV="1">
                  <a:off x="1954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7" name="Line 2755"/>
                <p:cNvSpPr>
                  <a:spLocks noChangeShapeType="1"/>
                </p:cNvSpPr>
                <p:nvPr/>
              </p:nvSpPr>
              <p:spPr bwMode="auto">
                <a:xfrm flipV="1">
                  <a:off x="2009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8" name="Line 2756"/>
                <p:cNvSpPr>
                  <a:spLocks noChangeShapeType="1"/>
                </p:cNvSpPr>
                <p:nvPr/>
              </p:nvSpPr>
              <p:spPr bwMode="auto">
                <a:xfrm flipV="1">
                  <a:off x="2063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9" name="Line 2757"/>
                <p:cNvSpPr>
                  <a:spLocks noChangeShapeType="1"/>
                </p:cNvSpPr>
                <p:nvPr/>
              </p:nvSpPr>
              <p:spPr bwMode="auto">
                <a:xfrm flipV="1">
                  <a:off x="2118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20" name="Line 2758"/>
                <p:cNvSpPr>
                  <a:spLocks noChangeShapeType="1"/>
                </p:cNvSpPr>
                <p:nvPr/>
              </p:nvSpPr>
              <p:spPr bwMode="auto">
                <a:xfrm flipV="1">
                  <a:off x="2173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21" name="Rectangle 2759"/>
                <p:cNvSpPr>
                  <a:spLocks noChangeArrowheads="1"/>
                </p:cNvSpPr>
                <p:nvPr/>
              </p:nvSpPr>
              <p:spPr bwMode="auto">
                <a:xfrm>
                  <a:off x="-86" y="3313"/>
                  <a:ext cx="17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2.80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2" name="Rectangle 2760"/>
                <p:cNvSpPr>
                  <a:spLocks noChangeArrowheads="1"/>
                </p:cNvSpPr>
                <p:nvPr/>
              </p:nvSpPr>
              <p:spPr bwMode="auto">
                <a:xfrm>
                  <a:off x="460" y="3313"/>
                  <a:ext cx="17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3.00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3" name="Rectangle 2761"/>
                <p:cNvSpPr>
                  <a:spLocks noChangeArrowheads="1"/>
                </p:cNvSpPr>
                <p:nvPr/>
              </p:nvSpPr>
              <p:spPr bwMode="auto">
                <a:xfrm>
                  <a:off x="1005" y="3313"/>
                  <a:ext cx="17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3.20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4" name="Rectangle 2762"/>
                <p:cNvSpPr>
                  <a:spLocks noChangeArrowheads="1"/>
                </p:cNvSpPr>
                <p:nvPr/>
              </p:nvSpPr>
              <p:spPr bwMode="auto">
                <a:xfrm>
                  <a:off x="1551" y="3313"/>
                  <a:ext cx="17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3.40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5" name="Rectangle 2763"/>
                <p:cNvSpPr>
                  <a:spLocks noChangeArrowheads="1"/>
                </p:cNvSpPr>
                <p:nvPr/>
              </p:nvSpPr>
              <p:spPr bwMode="auto">
                <a:xfrm>
                  <a:off x="2097" y="3313"/>
                  <a:ext cx="17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3.60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6" name="Line 2764"/>
                <p:cNvSpPr>
                  <a:spLocks noChangeShapeType="1"/>
                </p:cNvSpPr>
                <p:nvPr/>
              </p:nvSpPr>
              <p:spPr bwMode="auto">
                <a:xfrm flipH="1">
                  <a:off x="-552" y="3282"/>
                  <a:ext cx="2725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27" name="Rectangle 2765"/>
                <p:cNvSpPr>
                  <a:spLocks noChangeArrowheads="1"/>
                </p:cNvSpPr>
                <p:nvPr/>
              </p:nvSpPr>
              <p:spPr bwMode="auto">
                <a:xfrm rot="16200000">
                  <a:off x="-706" y="2360"/>
                  <a:ext cx="79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%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8" name="Line 2766"/>
                <p:cNvSpPr>
                  <a:spLocks noChangeShapeType="1"/>
                </p:cNvSpPr>
                <p:nvPr/>
              </p:nvSpPr>
              <p:spPr bwMode="auto">
                <a:xfrm>
                  <a:off x="-582" y="1575"/>
                  <a:ext cx="30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29" name="Line 2767"/>
                <p:cNvSpPr>
                  <a:spLocks noChangeShapeType="1"/>
                </p:cNvSpPr>
                <p:nvPr/>
              </p:nvSpPr>
              <p:spPr bwMode="auto">
                <a:xfrm>
                  <a:off x="-567" y="1746"/>
                  <a:ext cx="15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0" name="Line 2768"/>
                <p:cNvSpPr>
                  <a:spLocks noChangeShapeType="1"/>
                </p:cNvSpPr>
                <p:nvPr/>
              </p:nvSpPr>
              <p:spPr bwMode="auto">
                <a:xfrm>
                  <a:off x="-567" y="1916"/>
                  <a:ext cx="15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1" name="Line 2769"/>
                <p:cNvSpPr>
                  <a:spLocks noChangeShapeType="1"/>
                </p:cNvSpPr>
                <p:nvPr/>
              </p:nvSpPr>
              <p:spPr bwMode="auto">
                <a:xfrm>
                  <a:off x="-567" y="2087"/>
                  <a:ext cx="15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2" name="Line 2770"/>
                <p:cNvSpPr>
                  <a:spLocks noChangeShapeType="1"/>
                </p:cNvSpPr>
                <p:nvPr/>
              </p:nvSpPr>
              <p:spPr bwMode="auto">
                <a:xfrm>
                  <a:off x="-567" y="2257"/>
                  <a:ext cx="15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3" name="Line 2771"/>
                <p:cNvSpPr>
                  <a:spLocks noChangeShapeType="1"/>
                </p:cNvSpPr>
                <p:nvPr/>
              </p:nvSpPr>
              <p:spPr bwMode="auto">
                <a:xfrm>
                  <a:off x="-582" y="2428"/>
                  <a:ext cx="30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4" name="Line 2772"/>
                <p:cNvSpPr>
                  <a:spLocks noChangeShapeType="1"/>
                </p:cNvSpPr>
                <p:nvPr/>
              </p:nvSpPr>
              <p:spPr bwMode="auto">
                <a:xfrm>
                  <a:off x="-567" y="2598"/>
                  <a:ext cx="15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5" name="Line 2773"/>
                <p:cNvSpPr>
                  <a:spLocks noChangeShapeType="1"/>
                </p:cNvSpPr>
                <p:nvPr/>
              </p:nvSpPr>
              <p:spPr bwMode="auto">
                <a:xfrm>
                  <a:off x="-567" y="2769"/>
                  <a:ext cx="15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6" name="Line 2774"/>
                <p:cNvSpPr>
                  <a:spLocks noChangeShapeType="1"/>
                </p:cNvSpPr>
                <p:nvPr/>
              </p:nvSpPr>
              <p:spPr bwMode="auto">
                <a:xfrm>
                  <a:off x="-567" y="2939"/>
                  <a:ext cx="15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7" name="Line 2775"/>
                <p:cNvSpPr>
                  <a:spLocks noChangeShapeType="1"/>
                </p:cNvSpPr>
                <p:nvPr/>
              </p:nvSpPr>
              <p:spPr bwMode="auto">
                <a:xfrm>
                  <a:off x="-567" y="3109"/>
                  <a:ext cx="15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8" name="Line 2776"/>
                <p:cNvSpPr>
                  <a:spLocks noChangeShapeType="1"/>
                </p:cNvSpPr>
                <p:nvPr/>
              </p:nvSpPr>
              <p:spPr bwMode="auto">
                <a:xfrm>
                  <a:off x="-582" y="3280"/>
                  <a:ext cx="30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9" name="Rectangle 2777"/>
                <p:cNvSpPr>
                  <a:spLocks noChangeArrowheads="1"/>
                </p:cNvSpPr>
                <p:nvPr/>
              </p:nvSpPr>
              <p:spPr bwMode="auto">
                <a:xfrm>
                  <a:off x="-673" y="3236"/>
                  <a:ext cx="49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40" name="Rectangle 2778"/>
                <p:cNvSpPr>
                  <a:spLocks noChangeArrowheads="1"/>
                </p:cNvSpPr>
                <p:nvPr/>
              </p:nvSpPr>
              <p:spPr bwMode="auto">
                <a:xfrm>
                  <a:off x="-781" y="1527"/>
                  <a:ext cx="148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100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41" name="Line 2779"/>
                <p:cNvSpPr>
                  <a:spLocks noChangeShapeType="1"/>
                </p:cNvSpPr>
                <p:nvPr/>
              </p:nvSpPr>
              <p:spPr bwMode="auto">
                <a:xfrm>
                  <a:off x="-552" y="1575"/>
                  <a:ext cx="0" cy="170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43" name="Freeform 2781"/>
                <p:cNvSpPr>
                  <a:spLocks/>
                </p:cNvSpPr>
                <p:nvPr/>
              </p:nvSpPr>
              <p:spPr bwMode="auto">
                <a:xfrm>
                  <a:off x="-540" y="327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44" name="Freeform 2782"/>
                <p:cNvSpPr>
                  <a:spLocks/>
                </p:cNvSpPr>
                <p:nvPr/>
              </p:nvSpPr>
              <p:spPr bwMode="auto">
                <a:xfrm>
                  <a:off x="-525" y="3276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45" name="Freeform 2783"/>
                <p:cNvSpPr>
                  <a:spLocks/>
                </p:cNvSpPr>
                <p:nvPr/>
              </p:nvSpPr>
              <p:spPr bwMode="auto">
                <a:xfrm>
                  <a:off x="-51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46" name="Freeform 2784"/>
                <p:cNvSpPr>
                  <a:spLocks/>
                </p:cNvSpPr>
                <p:nvPr/>
              </p:nvSpPr>
              <p:spPr bwMode="auto">
                <a:xfrm>
                  <a:off x="-495" y="3276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47" name="Freeform 2785"/>
                <p:cNvSpPr>
                  <a:spLocks/>
                </p:cNvSpPr>
                <p:nvPr/>
              </p:nvSpPr>
              <p:spPr bwMode="auto">
                <a:xfrm>
                  <a:off x="-480" y="3273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48" name="Freeform 2786"/>
                <p:cNvSpPr>
                  <a:spLocks/>
                </p:cNvSpPr>
                <p:nvPr/>
              </p:nvSpPr>
              <p:spPr bwMode="auto">
                <a:xfrm>
                  <a:off x="-465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49" name="Freeform 2787"/>
                <p:cNvSpPr>
                  <a:spLocks/>
                </p:cNvSpPr>
                <p:nvPr/>
              </p:nvSpPr>
              <p:spPr bwMode="auto">
                <a:xfrm>
                  <a:off x="-450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0" name="Freeform 2788"/>
                <p:cNvSpPr>
                  <a:spLocks/>
                </p:cNvSpPr>
                <p:nvPr/>
              </p:nvSpPr>
              <p:spPr bwMode="auto">
                <a:xfrm>
                  <a:off x="-435" y="3273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1" name="Freeform 2789"/>
                <p:cNvSpPr>
                  <a:spLocks/>
                </p:cNvSpPr>
                <p:nvPr/>
              </p:nvSpPr>
              <p:spPr bwMode="auto">
                <a:xfrm>
                  <a:off x="-421" y="3273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2" name="Freeform 2790"/>
                <p:cNvSpPr>
                  <a:spLocks/>
                </p:cNvSpPr>
                <p:nvPr/>
              </p:nvSpPr>
              <p:spPr bwMode="auto">
                <a:xfrm>
                  <a:off x="-406" y="327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3" name="Freeform 2791"/>
                <p:cNvSpPr>
                  <a:spLocks/>
                </p:cNvSpPr>
                <p:nvPr/>
              </p:nvSpPr>
              <p:spPr bwMode="auto">
                <a:xfrm>
                  <a:off x="-391" y="3278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4" name="Freeform 2792"/>
                <p:cNvSpPr>
                  <a:spLocks/>
                </p:cNvSpPr>
                <p:nvPr/>
              </p:nvSpPr>
              <p:spPr bwMode="auto">
                <a:xfrm>
                  <a:off x="-375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5" name="Freeform 2793"/>
                <p:cNvSpPr>
                  <a:spLocks/>
                </p:cNvSpPr>
                <p:nvPr/>
              </p:nvSpPr>
              <p:spPr bwMode="auto">
                <a:xfrm>
                  <a:off x="-360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6" name="Freeform 2794"/>
                <p:cNvSpPr>
                  <a:spLocks/>
                </p:cNvSpPr>
                <p:nvPr/>
              </p:nvSpPr>
              <p:spPr bwMode="auto">
                <a:xfrm>
                  <a:off x="-345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7" name="Freeform 2795"/>
                <p:cNvSpPr>
                  <a:spLocks/>
                </p:cNvSpPr>
                <p:nvPr/>
              </p:nvSpPr>
              <p:spPr bwMode="auto">
                <a:xfrm>
                  <a:off x="-330" y="3277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8" name="Freeform 2796"/>
                <p:cNvSpPr>
                  <a:spLocks/>
                </p:cNvSpPr>
                <p:nvPr/>
              </p:nvSpPr>
              <p:spPr bwMode="auto">
                <a:xfrm>
                  <a:off x="-315" y="3277"/>
                  <a:ext cx="30" cy="0"/>
                </a:xfrm>
                <a:custGeom>
                  <a:avLst/>
                  <a:gdLst>
                    <a:gd name="T0" fmla="*/ 0 w 30"/>
                    <a:gd name="T1" fmla="*/ 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9" name="Freeform 2797"/>
                <p:cNvSpPr>
                  <a:spLocks/>
                </p:cNvSpPr>
                <p:nvPr/>
              </p:nvSpPr>
              <p:spPr bwMode="auto">
                <a:xfrm>
                  <a:off x="-285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0" name="Freeform 2798"/>
                <p:cNvSpPr>
                  <a:spLocks/>
                </p:cNvSpPr>
                <p:nvPr/>
              </p:nvSpPr>
              <p:spPr bwMode="auto">
                <a:xfrm>
                  <a:off x="-270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1" name="Freeform 2799"/>
                <p:cNvSpPr>
                  <a:spLocks/>
                </p:cNvSpPr>
                <p:nvPr/>
              </p:nvSpPr>
              <p:spPr bwMode="auto">
                <a:xfrm>
                  <a:off x="-255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2" name="Freeform 2800"/>
                <p:cNvSpPr>
                  <a:spLocks/>
                </p:cNvSpPr>
                <p:nvPr/>
              </p:nvSpPr>
              <p:spPr bwMode="auto">
                <a:xfrm>
                  <a:off x="-240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3" name="Freeform 2801"/>
                <p:cNvSpPr>
                  <a:spLocks/>
                </p:cNvSpPr>
                <p:nvPr/>
              </p:nvSpPr>
              <p:spPr bwMode="auto">
                <a:xfrm>
                  <a:off x="-225" y="3277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4" name="Freeform 2802"/>
                <p:cNvSpPr>
                  <a:spLocks/>
                </p:cNvSpPr>
                <p:nvPr/>
              </p:nvSpPr>
              <p:spPr bwMode="auto">
                <a:xfrm>
                  <a:off x="-211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5" name="Freeform 2803"/>
                <p:cNvSpPr>
                  <a:spLocks/>
                </p:cNvSpPr>
                <p:nvPr/>
              </p:nvSpPr>
              <p:spPr bwMode="auto">
                <a:xfrm>
                  <a:off x="-196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6" name="Freeform 2804"/>
                <p:cNvSpPr>
                  <a:spLocks/>
                </p:cNvSpPr>
                <p:nvPr/>
              </p:nvSpPr>
              <p:spPr bwMode="auto">
                <a:xfrm>
                  <a:off x="-181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7" name="Freeform 2805"/>
                <p:cNvSpPr>
                  <a:spLocks/>
                </p:cNvSpPr>
                <p:nvPr/>
              </p:nvSpPr>
              <p:spPr bwMode="auto">
                <a:xfrm>
                  <a:off x="-166" y="3273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8" name="Freeform 2806"/>
                <p:cNvSpPr>
                  <a:spLocks/>
                </p:cNvSpPr>
                <p:nvPr/>
              </p:nvSpPr>
              <p:spPr bwMode="auto">
                <a:xfrm>
                  <a:off x="-151" y="3267"/>
                  <a:ext cx="15" cy="6"/>
                </a:xfrm>
                <a:custGeom>
                  <a:avLst/>
                  <a:gdLst>
                    <a:gd name="T0" fmla="*/ 0 w 15"/>
                    <a:gd name="T1" fmla="*/ 6 h 6"/>
                    <a:gd name="T2" fmla="*/ 0 w 15"/>
                    <a:gd name="T3" fmla="*/ 6 h 6"/>
                    <a:gd name="T4" fmla="*/ 0 w 15"/>
                    <a:gd name="T5" fmla="*/ 6 h 6"/>
                    <a:gd name="T6" fmla="*/ 15 w 15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9" name="Freeform 2807"/>
                <p:cNvSpPr>
                  <a:spLocks/>
                </p:cNvSpPr>
                <p:nvPr/>
              </p:nvSpPr>
              <p:spPr bwMode="auto">
                <a:xfrm>
                  <a:off x="-136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0" name="Freeform 2808"/>
                <p:cNvSpPr>
                  <a:spLocks/>
                </p:cNvSpPr>
                <p:nvPr/>
              </p:nvSpPr>
              <p:spPr bwMode="auto">
                <a:xfrm>
                  <a:off x="-121" y="3262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1" name="Freeform 2809"/>
                <p:cNvSpPr>
                  <a:spLocks/>
                </p:cNvSpPr>
                <p:nvPr/>
              </p:nvSpPr>
              <p:spPr bwMode="auto">
                <a:xfrm>
                  <a:off x="-106" y="326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2" name="Freeform 2810"/>
                <p:cNvSpPr>
                  <a:spLocks/>
                </p:cNvSpPr>
                <p:nvPr/>
              </p:nvSpPr>
              <p:spPr bwMode="auto">
                <a:xfrm>
                  <a:off x="-91" y="3255"/>
                  <a:ext cx="15" cy="7"/>
                </a:xfrm>
                <a:custGeom>
                  <a:avLst/>
                  <a:gdLst>
                    <a:gd name="T0" fmla="*/ 0 w 15"/>
                    <a:gd name="T1" fmla="*/ 7 h 7"/>
                    <a:gd name="T2" fmla="*/ 0 w 15"/>
                    <a:gd name="T3" fmla="*/ 7 h 7"/>
                    <a:gd name="T4" fmla="*/ 0 w 15"/>
                    <a:gd name="T5" fmla="*/ 7 h 7"/>
                    <a:gd name="T6" fmla="*/ 15 w 15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3" name="Freeform 2811"/>
                <p:cNvSpPr>
                  <a:spLocks/>
                </p:cNvSpPr>
                <p:nvPr/>
              </p:nvSpPr>
              <p:spPr bwMode="auto">
                <a:xfrm>
                  <a:off x="-76" y="3247"/>
                  <a:ext cx="15" cy="8"/>
                </a:xfrm>
                <a:custGeom>
                  <a:avLst/>
                  <a:gdLst>
                    <a:gd name="T0" fmla="*/ 0 w 15"/>
                    <a:gd name="T1" fmla="*/ 8 h 8"/>
                    <a:gd name="T2" fmla="*/ 0 w 15"/>
                    <a:gd name="T3" fmla="*/ 8 h 8"/>
                    <a:gd name="T4" fmla="*/ 0 w 15"/>
                    <a:gd name="T5" fmla="*/ 8 h 8"/>
                    <a:gd name="T6" fmla="*/ 15 w 15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4" name="Freeform 2812"/>
                <p:cNvSpPr>
                  <a:spLocks/>
                </p:cNvSpPr>
                <p:nvPr/>
              </p:nvSpPr>
              <p:spPr bwMode="auto">
                <a:xfrm>
                  <a:off x="-61" y="3224"/>
                  <a:ext cx="15" cy="23"/>
                </a:xfrm>
                <a:custGeom>
                  <a:avLst/>
                  <a:gdLst>
                    <a:gd name="T0" fmla="*/ 0 w 15"/>
                    <a:gd name="T1" fmla="*/ 23 h 23"/>
                    <a:gd name="T2" fmla="*/ 0 w 15"/>
                    <a:gd name="T3" fmla="*/ 23 h 23"/>
                    <a:gd name="T4" fmla="*/ 0 w 15"/>
                    <a:gd name="T5" fmla="*/ 23 h 23"/>
                    <a:gd name="T6" fmla="*/ 15 w 15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5" name="Freeform 2813"/>
                <p:cNvSpPr>
                  <a:spLocks/>
                </p:cNvSpPr>
                <p:nvPr/>
              </p:nvSpPr>
              <p:spPr bwMode="auto">
                <a:xfrm>
                  <a:off x="-46" y="3199"/>
                  <a:ext cx="15" cy="25"/>
                </a:xfrm>
                <a:custGeom>
                  <a:avLst/>
                  <a:gdLst>
                    <a:gd name="T0" fmla="*/ 0 w 15"/>
                    <a:gd name="T1" fmla="*/ 25 h 25"/>
                    <a:gd name="T2" fmla="*/ 0 w 15"/>
                    <a:gd name="T3" fmla="*/ 25 h 25"/>
                    <a:gd name="T4" fmla="*/ 0 w 15"/>
                    <a:gd name="T5" fmla="*/ 25 h 25"/>
                    <a:gd name="T6" fmla="*/ 15 w 15"/>
                    <a:gd name="T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5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6" name="Freeform 2814"/>
                <p:cNvSpPr>
                  <a:spLocks/>
                </p:cNvSpPr>
                <p:nvPr/>
              </p:nvSpPr>
              <p:spPr bwMode="auto">
                <a:xfrm>
                  <a:off x="-31" y="3157"/>
                  <a:ext cx="14" cy="42"/>
                </a:xfrm>
                <a:custGeom>
                  <a:avLst/>
                  <a:gdLst>
                    <a:gd name="T0" fmla="*/ 0 w 14"/>
                    <a:gd name="T1" fmla="*/ 42 h 42"/>
                    <a:gd name="T2" fmla="*/ 0 w 14"/>
                    <a:gd name="T3" fmla="*/ 42 h 42"/>
                    <a:gd name="T4" fmla="*/ 0 w 14"/>
                    <a:gd name="T5" fmla="*/ 42 h 42"/>
                    <a:gd name="T6" fmla="*/ 14 w 14"/>
                    <a:gd name="T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7" name="Freeform 2815"/>
                <p:cNvSpPr>
                  <a:spLocks/>
                </p:cNvSpPr>
                <p:nvPr/>
              </p:nvSpPr>
              <p:spPr bwMode="auto">
                <a:xfrm>
                  <a:off x="-17" y="3110"/>
                  <a:ext cx="15" cy="47"/>
                </a:xfrm>
                <a:custGeom>
                  <a:avLst/>
                  <a:gdLst>
                    <a:gd name="T0" fmla="*/ 0 w 15"/>
                    <a:gd name="T1" fmla="*/ 47 h 47"/>
                    <a:gd name="T2" fmla="*/ 0 w 15"/>
                    <a:gd name="T3" fmla="*/ 47 h 47"/>
                    <a:gd name="T4" fmla="*/ 0 w 15"/>
                    <a:gd name="T5" fmla="*/ 47 h 47"/>
                    <a:gd name="T6" fmla="*/ 15 w 15"/>
                    <a:gd name="T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7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8" name="Freeform 2816"/>
                <p:cNvSpPr>
                  <a:spLocks/>
                </p:cNvSpPr>
                <p:nvPr/>
              </p:nvSpPr>
              <p:spPr bwMode="auto">
                <a:xfrm>
                  <a:off x="-2" y="3039"/>
                  <a:ext cx="15" cy="71"/>
                </a:xfrm>
                <a:custGeom>
                  <a:avLst/>
                  <a:gdLst>
                    <a:gd name="T0" fmla="*/ 0 w 15"/>
                    <a:gd name="T1" fmla="*/ 71 h 71"/>
                    <a:gd name="T2" fmla="*/ 0 w 15"/>
                    <a:gd name="T3" fmla="*/ 71 h 71"/>
                    <a:gd name="T4" fmla="*/ 0 w 15"/>
                    <a:gd name="T5" fmla="*/ 71 h 71"/>
                    <a:gd name="T6" fmla="*/ 15 w 15"/>
                    <a:gd name="T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1">
                      <a:moveTo>
                        <a:pt x="0" y="71"/>
                      </a:move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9" name="Freeform 2817"/>
                <p:cNvSpPr>
                  <a:spLocks/>
                </p:cNvSpPr>
                <p:nvPr/>
              </p:nvSpPr>
              <p:spPr bwMode="auto">
                <a:xfrm>
                  <a:off x="13" y="2941"/>
                  <a:ext cx="15" cy="98"/>
                </a:xfrm>
                <a:custGeom>
                  <a:avLst/>
                  <a:gdLst>
                    <a:gd name="T0" fmla="*/ 0 w 15"/>
                    <a:gd name="T1" fmla="*/ 98 h 98"/>
                    <a:gd name="T2" fmla="*/ 0 w 15"/>
                    <a:gd name="T3" fmla="*/ 98 h 98"/>
                    <a:gd name="T4" fmla="*/ 0 w 15"/>
                    <a:gd name="T5" fmla="*/ 98 h 98"/>
                    <a:gd name="T6" fmla="*/ 15 w 15"/>
                    <a:gd name="T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8">
                      <a:moveTo>
                        <a:pt x="0" y="98"/>
                      </a:move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0" name="Freeform 2818"/>
                <p:cNvSpPr>
                  <a:spLocks/>
                </p:cNvSpPr>
                <p:nvPr/>
              </p:nvSpPr>
              <p:spPr bwMode="auto">
                <a:xfrm>
                  <a:off x="28" y="2829"/>
                  <a:ext cx="15" cy="112"/>
                </a:xfrm>
                <a:custGeom>
                  <a:avLst/>
                  <a:gdLst>
                    <a:gd name="T0" fmla="*/ 0 w 15"/>
                    <a:gd name="T1" fmla="*/ 112 h 112"/>
                    <a:gd name="T2" fmla="*/ 0 w 15"/>
                    <a:gd name="T3" fmla="*/ 112 h 112"/>
                    <a:gd name="T4" fmla="*/ 0 w 15"/>
                    <a:gd name="T5" fmla="*/ 112 h 112"/>
                    <a:gd name="T6" fmla="*/ 15 w 15"/>
                    <a:gd name="T7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2">
                      <a:moveTo>
                        <a:pt x="0" y="112"/>
                      </a:moveTo>
                      <a:lnTo>
                        <a:pt x="0" y="112"/>
                      </a:lnTo>
                      <a:lnTo>
                        <a:pt x="0" y="11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1" name="Freeform 2819"/>
                <p:cNvSpPr>
                  <a:spLocks/>
                </p:cNvSpPr>
                <p:nvPr/>
              </p:nvSpPr>
              <p:spPr bwMode="auto">
                <a:xfrm>
                  <a:off x="43" y="2707"/>
                  <a:ext cx="15" cy="122"/>
                </a:xfrm>
                <a:custGeom>
                  <a:avLst/>
                  <a:gdLst>
                    <a:gd name="T0" fmla="*/ 0 w 15"/>
                    <a:gd name="T1" fmla="*/ 122 h 122"/>
                    <a:gd name="T2" fmla="*/ 0 w 15"/>
                    <a:gd name="T3" fmla="*/ 122 h 122"/>
                    <a:gd name="T4" fmla="*/ 0 w 15"/>
                    <a:gd name="T5" fmla="*/ 122 h 122"/>
                    <a:gd name="T6" fmla="*/ 15 w 15"/>
                    <a:gd name="T7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0" y="12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2" name="Freeform 2820"/>
                <p:cNvSpPr>
                  <a:spLocks/>
                </p:cNvSpPr>
                <p:nvPr/>
              </p:nvSpPr>
              <p:spPr bwMode="auto">
                <a:xfrm>
                  <a:off x="58" y="2577"/>
                  <a:ext cx="15" cy="130"/>
                </a:xfrm>
                <a:custGeom>
                  <a:avLst/>
                  <a:gdLst>
                    <a:gd name="T0" fmla="*/ 0 w 15"/>
                    <a:gd name="T1" fmla="*/ 130 h 130"/>
                    <a:gd name="T2" fmla="*/ 0 w 15"/>
                    <a:gd name="T3" fmla="*/ 130 h 130"/>
                    <a:gd name="T4" fmla="*/ 0 w 15"/>
                    <a:gd name="T5" fmla="*/ 130 h 130"/>
                    <a:gd name="T6" fmla="*/ 15 w 15"/>
                    <a:gd name="T7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0">
                      <a:moveTo>
                        <a:pt x="0" y="130"/>
                      </a:move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3" name="Freeform 2821"/>
                <p:cNvSpPr>
                  <a:spLocks/>
                </p:cNvSpPr>
                <p:nvPr/>
              </p:nvSpPr>
              <p:spPr bwMode="auto">
                <a:xfrm>
                  <a:off x="73" y="2428"/>
                  <a:ext cx="15" cy="149"/>
                </a:xfrm>
                <a:custGeom>
                  <a:avLst/>
                  <a:gdLst>
                    <a:gd name="T0" fmla="*/ 0 w 15"/>
                    <a:gd name="T1" fmla="*/ 149 h 149"/>
                    <a:gd name="T2" fmla="*/ 0 w 15"/>
                    <a:gd name="T3" fmla="*/ 149 h 149"/>
                    <a:gd name="T4" fmla="*/ 0 w 15"/>
                    <a:gd name="T5" fmla="*/ 149 h 149"/>
                    <a:gd name="T6" fmla="*/ 15 w 15"/>
                    <a:gd name="T7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9">
                      <a:moveTo>
                        <a:pt x="0" y="149"/>
                      </a:moveTo>
                      <a:lnTo>
                        <a:pt x="0" y="149"/>
                      </a:lnTo>
                      <a:lnTo>
                        <a:pt x="0" y="14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4" name="Freeform 2822"/>
                <p:cNvSpPr>
                  <a:spLocks/>
                </p:cNvSpPr>
                <p:nvPr/>
              </p:nvSpPr>
              <p:spPr bwMode="auto">
                <a:xfrm>
                  <a:off x="88" y="2291"/>
                  <a:ext cx="15" cy="137"/>
                </a:xfrm>
                <a:custGeom>
                  <a:avLst/>
                  <a:gdLst>
                    <a:gd name="T0" fmla="*/ 0 w 15"/>
                    <a:gd name="T1" fmla="*/ 137 h 137"/>
                    <a:gd name="T2" fmla="*/ 0 w 15"/>
                    <a:gd name="T3" fmla="*/ 137 h 137"/>
                    <a:gd name="T4" fmla="*/ 0 w 15"/>
                    <a:gd name="T5" fmla="*/ 137 h 137"/>
                    <a:gd name="T6" fmla="*/ 15 w 15"/>
                    <a:gd name="T7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7">
                      <a:moveTo>
                        <a:pt x="0" y="137"/>
                      </a:move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5" name="Freeform 2823"/>
                <p:cNvSpPr>
                  <a:spLocks/>
                </p:cNvSpPr>
                <p:nvPr/>
              </p:nvSpPr>
              <p:spPr bwMode="auto">
                <a:xfrm>
                  <a:off x="103" y="2146"/>
                  <a:ext cx="15" cy="145"/>
                </a:xfrm>
                <a:custGeom>
                  <a:avLst/>
                  <a:gdLst>
                    <a:gd name="T0" fmla="*/ 0 w 15"/>
                    <a:gd name="T1" fmla="*/ 145 h 145"/>
                    <a:gd name="T2" fmla="*/ 0 w 15"/>
                    <a:gd name="T3" fmla="*/ 145 h 145"/>
                    <a:gd name="T4" fmla="*/ 0 w 15"/>
                    <a:gd name="T5" fmla="*/ 145 h 145"/>
                    <a:gd name="T6" fmla="*/ 15 w 15"/>
                    <a:gd name="T7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5">
                      <a:moveTo>
                        <a:pt x="0" y="145"/>
                      </a:moveTo>
                      <a:lnTo>
                        <a:pt x="0" y="145"/>
                      </a:lnTo>
                      <a:lnTo>
                        <a:pt x="0" y="14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6" name="Freeform 2824"/>
                <p:cNvSpPr>
                  <a:spLocks/>
                </p:cNvSpPr>
                <p:nvPr/>
              </p:nvSpPr>
              <p:spPr bwMode="auto">
                <a:xfrm>
                  <a:off x="118" y="2005"/>
                  <a:ext cx="15" cy="141"/>
                </a:xfrm>
                <a:custGeom>
                  <a:avLst/>
                  <a:gdLst>
                    <a:gd name="T0" fmla="*/ 0 w 15"/>
                    <a:gd name="T1" fmla="*/ 141 h 141"/>
                    <a:gd name="T2" fmla="*/ 0 w 15"/>
                    <a:gd name="T3" fmla="*/ 141 h 141"/>
                    <a:gd name="T4" fmla="*/ 0 w 15"/>
                    <a:gd name="T5" fmla="*/ 141 h 141"/>
                    <a:gd name="T6" fmla="*/ 15 w 15"/>
                    <a:gd name="T7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1">
                      <a:moveTo>
                        <a:pt x="0" y="141"/>
                      </a:move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7" name="Freeform 2825"/>
                <p:cNvSpPr>
                  <a:spLocks/>
                </p:cNvSpPr>
                <p:nvPr/>
              </p:nvSpPr>
              <p:spPr bwMode="auto">
                <a:xfrm>
                  <a:off x="133" y="1865"/>
                  <a:ext cx="15" cy="140"/>
                </a:xfrm>
                <a:custGeom>
                  <a:avLst/>
                  <a:gdLst>
                    <a:gd name="T0" fmla="*/ 0 w 15"/>
                    <a:gd name="T1" fmla="*/ 140 h 140"/>
                    <a:gd name="T2" fmla="*/ 0 w 15"/>
                    <a:gd name="T3" fmla="*/ 140 h 140"/>
                    <a:gd name="T4" fmla="*/ 0 w 15"/>
                    <a:gd name="T5" fmla="*/ 140 h 140"/>
                    <a:gd name="T6" fmla="*/ 15 w 15"/>
                    <a:gd name="T7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0">
                      <a:moveTo>
                        <a:pt x="0" y="140"/>
                      </a:move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8" name="Freeform 2826"/>
                <p:cNvSpPr>
                  <a:spLocks/>
                </p:cNvSpPr>
                <p:nvPr/>
              </p:nvSpPr>
              <p:spPr bwMode="auto">
                <a:xfrm>
                  <a:off x="148" y="1753"/>
                  <a:ext cx="15" cy="112"/>
                </a:xfrm>
                <a:custGeom>
                  <a:avLst/>
                  <a:gdLst>
                    <a:gd name="T0" fmla="*/ 0 w 15"/>
                    <a:gd name="T1" fmla="*/ 112 h 112"/>
                    <a:gd name="T2" fmla="*/ 0 w 15"/>
                    <a:gd name="T3" fmla="*/ 112 h 112"/>
                    <a:gd name="T4" fmla="*/ 0 w 15"/>
                    <a:gd name="T5" fmla="*/ 112 h 112"/>
                    <a:gd name="T6" fmla="*/ 15 w 15"/>
                    <a:gd name="T7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2">
                      <a:moveTo>
                        <a:pt x="0" y="112"/>
                      </a:moveTo>
                      <a:lnTo>
                        <a:pt x="0" y="112"/>
                      </a:lnTo>
                      <a:lnTo>
                        <a:pt x="0" y="11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9" name="Freeform 2827"/>
                <p:cNvSpPr>
                  <a:spLocks/>
                </p:cNvSpPr>
                <p:nvPr/>
              </p:nvSpPr>
              <p:spPr bwMode="auto">
                <a:xfrm>
                  <a:off x="163" y="1668"/>
                  <a:ext cx="15" cy="85"/>
                </a:xfrm>
                <a:custGeom>
                  <a:avLst/>
                  <a:gdLst>
                    <a:gd name="T0" fmla="*/ 0 w 15"/>
                    <a:gd name="T1" fmla="*/ 85 h 85"/>
                    <a:gd name="T2" fmla="*/ 0 w 15"/>
                    <a:gd name="T3" fmla="*/ 85 h 85"/>
                    <a:gd name="T4" fmla="*/ 0 w 15"/>
                    <a:gd name="T5" fmla="*/ 85 h 85"/>
                    <a:gd name="T6" fmla="*/ 15 w 15"/>
                    <a:gd name="T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5">
                      <a:moveTo>
                        <a:pt x="0" y="85"/>
                      </a:move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0" name="Freeform 2828"/>
                <p:cNvSpPr>
                  <a:spLocks/>
                </p:cNvSpPr>
                <p:nvPr/>
              </p:nvSpPr>
              <p:spPr bwMode="auto">
                <a:xfrm>
                  <a:off x="178" y="1601"/>
                  <a:ext cx="15" cy="67"/>
                </a:xfrm>
                <a:custGeom>
                  <a:avLst/>
                  <a:gdLst>
                    <a:gd name="T0" fmla="*/ 0 w 15"/>
                    <a:gd name="T1" fmla="*/ 67 h 67"/>
                    <a:gd name="T2" fmla="*/ 0 w 15"/>
                    <a:gd name="T3" fmla="*/ 67 h 67"/>
                    <a:gd name="T4" fmla="*/ 0 w 15"/>
                    <a:gd name="T5" fmla="*/ 67 h 67"/>
                    <a:gd name="T6" fmla="*/ 15 w 15"/>
                    <a:gd name="T7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7">
                      <a:moveTo>
                        <a:pt x="0" y="67"/>
                      </a:move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1" name="Freeform 2829"/>
                <p:cNvSpPr>
                  <a:spLocks/>
                </p:cNvSpPr>
                <p:nvPr/>
              </p:nvSpPr>
              <p:spPr bwMode="auto">
                <a:xfrm>
                  <a:off x="193" y="1575"/>
                  <a:ext cx="15" cy="26"/>
                </a:xfrm>
                <a:custGeom>
                  <a:avLst/>
                  <a:gdLst>
                    <a:gd name="T0" fmla="*/ 0 w 15"/>
                    <a:gd name="T1" fmla="*/ 26 h 26"/>
                    <a:gd name="T2" fmla="*/ 0 w 15"/>
                    <a:gd name="T3" fmla="*/ 26 h 26"/>
                    <a:gd name="T4" fmla="*/ 0 w 15"/>
                    <a:gd name="T5" fmla="*/ 26 h 26"/>
                    <a:gd name="T6" fmla="*/ 15 w 15"/>
                    <a:gd name="T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6">
                      <a:moveTo>
                        <a:pt x="0" y="26"/>
                      </a:move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2" name="Freeform 2830"/>
                <p:cNvSpPr>
                  <a:spLocks/>
                </p:cNvSpPr>
                <p:nvPr/>
              </p:nvSpPr>
              <p:spPr bwMode="auto">
                <a:xfrm>
                  <a:off x="208" y="1575"/>
                  <a:ext cx="15" cy="57"/>
                </a:xfrm>
                <a:custGeom>
                  <a:avLst/>
                  <a:gdLst>
                    <a:gd name="T0" fmla="*/ 0 w 15"/>
                    <a:gd name="T1" fmla="*/ 0 h 57"/>
                    <a:gd name="T2" fmla="*/ 0 w 15"/>
                    <a:gd name="T3" fmla="*/ 0 h 57"/>
                    <a:gd name="T4" fmla="*/ 0 w 15"/>
                    <a:gd name="T5" fmla="*/ 0 h 57"/>
                    <a:gd name="T6" fmla="*/ 15 w 15"/>
                    <a:gd name="T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3" name="Freeform 2831"/>
                <p:cNvSpPr>
                  <a:spLocks/>
                </p:cNvSpPr>
                <p:nvPr/>
              </p:nvSpPr>
              <p:spPr bwMode="auto">
                <a:xfrm>
                  <a:off x="223" y="1632"/>
                  <a:ext cx="15" cy="89"/>
                </a:xfrm>
                <a:custGeom>
                  <a:avLst/>
                  <a:gdLst>
                    <a:gd name="T0" fmla="*/ 0 w 15"/>
                    <a:gd name="T1" fmla="*/ 0 h 89"/>
                    <a:gd name="T2" fmla="*/ 0 w 15"/>
                    <a:gd name="T3" fmla="*/ 0 h 89"/>
                    <a:gd name="T4" fmla="*/ 0 w 15"/>
                    <a:gd name="T5" fmla="*/ 0 h 89"/>
                    <a:gd name="T6" fmla="*/ 15 w 15"/>
                    <a:gd name="T7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4" name="Freeform 2832"/>
                <p:cNvSpPr>
                  <a:spLocks/>
                </p:cNvSpPr>
                <p:nvPr/>
              </p:nvSpPr>
              <p:spPr bwMode="auto">
                <a:xfrm>
                  <a:off x="238" y="1721"/>
                  <a:ext cx="15" cy="103"/>
                </a:xfrm>
                <a:custGeom>
                  <a:avLst/>
                  <a:gdLst>
                    <a:gd name="T0" fmla="*/ 0 w 15"/>
                    <a:gd name="T1" fmla="*/ 0 h 103"/>
                    <a:gd name="T2" fmla="*/ 0 w 15"/>
                    <a:gd name="T3" fmla="*/ 0 h 103"/>
                    <a:gd name="T4" fmla="*/ 0 w 15"/>
                    <a:gd name="T5" fmla="*/ 0 h 103"/>
                    <a:gd name="T6" fmla="*/ 15 w 15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0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5" name="Freeform 2833"/>
                <p:cNvSpPr>
                  <a:spLocks/>
                </p:cNvSpPr>
                <p:nvPr/>
              </p:nvSpPr>
              <p:spPr bwMode="auto">
                <a:xfrm>
                  <a:off x="253" y="1824"/>
                  <a:ext cx="15" cy="126"/>
                </a:xfrm>
                <a:custGeom>
                  <a:avLst/>
                  <a:gdLst>
                    <a:gd name="T0" fmla="*/ 0 w 15"/>
                    <a:gd name="T1" fmla="*/ 0 h 126"/>
                    <a:gd name="T2" fmla="*/ 0 w 15"/>
                    <a:gd name="T3" fmla="*/ 0 h 126"/>
                    <a:gd name="T4" fmla="*/ 0 w 15"/>
                    <a:gd name="T5" fmla="*/ 0 h 126"/>
                    <a:gd name="T6" fmla="*/ 15 w 15"/>
                    <a:gd name="T7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6" name="Freeform 2834"/>
                <p:cNvSpPr>
                  <a:spLocks/>
                </p:cNvSpPr>
                <p:nvPr/>
              </p:nvSpPr>
              <p:spPr bwMode="auto">
                <a:xfrm>
                  <a:off x="268" y="1950"/>
                  <a:ext cx="14" cy="151"/>
                </a:xfrm>
                <a:custGeom>
                  <a:avLst/>
                  <a:gdLst>
                    <a:gd name="T0" fmla="*/ 0 w 14"/>
                    <a:gd name="T1" fmla="*/ 0 h 151"/>
                    <a:gd name="T2" fmla="*/ 0 w 14"/>
                    <a:gd name="T3" fmla="*/ 0 h 151"/>
                    <a:gd name="T4" fmla="*/ 0 w 14"/>
                    <a:gd name="T5" fmla="*/ 0 h 151"/>
                    <a:gd name="T6" fmla="*/ 14 w 14"/>
                    <a:gd name="T7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15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7" name="Freeform 2835"/>
                <p:cNvSpPr>
                  <a:spLocks/>
                </p:cNvSpPr>
                <p:nvPr/>
              </p:nvSpPr>
              <p:spPr bwMode="auto">
                <a:xfrm>
                  <a:off x="282" y="2101"/>
                  <a:ext cx="15" cy="126"/>
                </a:xfrm>
                <a:custGeom>
                  <a:avLst/>
                  <a:gdLst>
                    <a:gd name="T0" fmla="*/ 0 w 15"/>
                    <a:gd name="T1" fmla="*/ 0 h 126"/>
                    <a:gd name="T2" fmla="*/ 0 w 15"/>
                    <a:gd name="T3" fmla="*/ 0 h 126"/>
                    <a:gd name="T4" fmla="*/ 0 w 15"/>
                    <a:gd name="T5" fmla="*/ 0 h 126"/>
                    <a:gd name="T6" fmla="*/ 15 w 15"/>
                    <a:gd name="T7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8" name="Freeform 2836"/>
                <p:cNvSpPr>
                  <a:spLocks/>
                </p:cNvSpPr>
                <p:nvPr/>
              </p:nvSpPr>
              <p:spPr bwMode="auto">
                <a:xfrm>
                  <a:off x="297" y="2227"/>
                  <a:ext cx="15" cy="118"/>
                </a:xfrm>
                <a:custGeom>
                  <a:avLst/>
                  <a:gdLst>
                    <a:gd name="T0" fmla="*/ 0 w 15"/>
                    <a:gd name="T1" fmla="*/ 0 h 118"/>
                    <a:gd name="T2" fmla="*/ 0 w 15"/>
                    <a:gd name="T3" fmla="*/ 0 h 118"/>
                    <a:gd name="T4" fmla="*/ 0 w 15"/>
                    <a:gd name="T5" fmla="*/ 0 h 118"/>
                    <a:gd name="T6" fmla="*/ 15 w 15"/>
                    <a:gd name="T7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9" name="Freeform 2837"/>
                <p:cNvSpPr>
                  <a:spLocks/>
                </p:cNvSpPr>
                <p:nvPr/>
              </p:nvSpPr>
              <p:spPr bwMode="auto">
                <a:xfrm>
                  <a:off x="312" y="2345"/>
                  <a:ext cx="15" cy="130"/>
                </a:xfrm>
                <a:custGeom>
                  <a:avLst/>
                  <a:gdLst>
                    <a:gd name="T0" fmla="*/ 0 w 15"/>
                    <a:gd name="T1" fmla="*/ 0 h 130"/>
                    <a:gd name="T2" fmla="*/ 0 w 15"/>
                    <a:gd name="T3" fmla="*/ 0 h 130"/>
                    <a:gd name="T4" fmla="*/ 0 w 15"/>
                    <a:gd name="T5" fmla="*/ 0 h 130"/>
                    <a:gd name="T6" fmla="*/ 15 w 15"/>
                    <a:gd name="T7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0" name="Freeform 2838"/>
                <p:cNvSpPr>
                  <a:spLocks/>
                </p:cNvSpPr>
                <p:nvPr/>
              </p:nvSpPr>
              <p:spPr bwMode="auto">
                <a:xfrm>
                  <a:off x="327" y="2475"/>
                  <a:ext cx="15" cy="136"/>
                </a:xfrm>
                <a:custGeom>
                  <a:avLst/>
                  <a:gdLst>
                    <a:gd name="T0" fmla="*/ 0 w 15"/>
                    <a:gd name="T1" fmla="*/ 0 h 136"/>
                    <a:gd name="T2" fmla="*/ 0 w 15"/>
                    <a:gd name="T3" fmla="*/ 0 h 136"/>
                    <a:gd name="T4" fmla="*/ 0 w 15"/>
                    <a:gd name="T5" fmla="*/ 0 h 136"/>
                    <a:gd name="T6" fmla="*/ 15 w 15"/>
                    <a:gd name="T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1" name="Freeform 2839"/>
                <p:cNvSpPr>
                  <a:spLocks/>
                </p:cNvSpPr>
                <p:nvPr/>
              </p:nvSpPr>
              <p:spPr bwMode="auto">
                <a:xfrm>
                  <a:off x="342" y="2611"/>
                  <a:ext cx="15" cy="97"/>
                </a:xfrm>
                <a:custGeom>
                  <a:avLst/>
                  <a:gdLst>
                    <a:gd name="T0" fmla="*/ 0 w 15"/>
                    <a:gd name="T1" fmla="*/ 0 h 97"/>
                    <a:gd name="T2" fmla="*/ 0 w 15"/>
                    <a:gd name="T3" fmla="*/ 0 h 97"/>
                    <a:gd name="T4" fmla="*/ 0 w 15"/>
                    <a:gd name="T5" fmla="*/ 0 h 97"/>
                    <a:gd name="T6" fmla="*/ 15 w 15"/>
                    <a:gd name="T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2" name="Freeform 2840"/>
                <p:cNvSpPr>
                  <a:spLocks/>
                </p:cNvSpPr>
                <p:nvPr/>
              </p:nvSpPr>
              <p:spPr bwMode="auto">
                <a:xfrm>
                  <a:off x="357" y="2708"/>
                  <a:ext cx="15" cy="85"/>
                </a:xfrm>
                <a:custGeom>
                  <a:avLst/>
                  <a:gdLst>
                    <a:gd name="T0" fmla="*/ 0 w 15"/>
                    <a:gd name="T1" fmla="*/ 0 h 85"/>
                    <a:gd name="T2" fmla="*/ 0 w 15"/>
                    <a:gd name="T3" fmla="*/ 0 h 85"/>
                    <a:gd name="T4" fmla="*/ 0 w 15"/>
                    <a:gd name="T5" fmla="*/ 0 h 85"/>
                    <a:gd name="T6" fmla="*/ 15 w 15"/>
                    <a:gd name="T7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3" name="Freeform 2841"/>
                <p:cNvSpPr>
                  <a:spLocks/>
                </p:cNvSpPr>
                <p:nvPr/>
              </p:nvSpPr>
              <p:spPr bwMode="auto">
                <a:xfrm>
                  <a:off x="372" y="2793"/>
                  <a:ext cx="15" cy="70"/>
                </a:xfrm>
                <a:custGeom>
                  <a:avLst/>
                  <a:gdLst>
                    <a:gd name="T0" fmla="*/ 0 w 15"/>
                    <a:gd name="T1" fmla="*/ 0 h 70"/>
                    <a:gd name="T2" fmla="*/ 0 w 15"/>
                    <a:gd name="T3" fmla="*/ 0 h 70"/>
                    <a:gd name="T4" fmla="*/ 0 w 15"/>
                    <a:gd name="T5" fmla="*/ 0 h 70"/>
                    <a:gd name="T6" fmla="*/ 15 w 15"/>
                    <a:gd name="T7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4" name="Freeform 2842"/>
                <p:cNvSpPr>
                  <a:spLocks/>
                </p:cNvSpPr>
                <p:nvPr/>
              </p:nvSpPr>
              <p:spPr bwMode="auto">
                <a:xfrm>
                  <a:off x="387" y="2863"/>
                  <a:ext cx="15" cy="71"/>
                </a:xfrm>
                <a:custGeom>
                  <a:avLst/>
                  <a:gdLst>
                    <a:gd name="T0" fmla="*/ 0 w 15"/>
                    <a:gd name="T1" fmla="*/ 0 h 71"/>
                    <a:gd name="T2" fmla="*/ 0 w 15"/>
                    <a:gd name="T3" fmla="*/ 0 h 71"/>
                    <a:gd name="T4" fmla="*/ 0 w 15"/>
                    <a:gd name="T5" fmla="*/ 0 h 71"/>
                    <a:gd name="T6" fmla="*/ 15 w 15"/>
                    <a:gd name="T7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5" name="Freeform 2843"/>
                <p:cNvSpPr>
                  <a:spLocks/>
                </p:cNvSpPr>
                <p:nvPr/>
              </p:nvSpPr>
              <p:spPr bwMode="auto">
                <a:xfrm>
                  <a:off x="402" y="2934"/>
                  <a:ext cx="14" cy="61"/>
                </a:xfrm>
                <a:custGeom>
                  <a:avLst/>
                  <a:gdLst>
                    <a:gd name="T0" fmla="*/ 0 w 14"/>
                    <a:gd name="T1" fmla="*/ 0 h 61"/>
                    <a:gd name="T2" fmla="*/ 0 w 14"/>
                    <a:gd name="T3" fmla="*/ 0 h 61"/>
                    <a:gd name="T4" fmla="*/ 0 w 14"/>
                    <a:gd name="T5" fmla="*/ 0 h 61"/>
                    <a:gd name="T6" fmla="*/ 14 w 14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6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6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6" name="Freeform 2844"/>
                <p:cNvSpPr>
                  <a:spLocks/>
                </p:cNvSpPr>
                <p:nvPr/>
              </p:nvSpPr>
              <p:spPr bwMode="auto">
                <a:xfrm>
                  <a:off x="416" y="2995"/>
                  <a:ext cx="15" cy="57"/>
                </a:xfrm>
                <a:custGeom>
                  <a:avLst/>
                  <a:gdLst>
                    <a:gd name="T0" fmla="*/ 0 w 15"/>
                    <a:gd name="T1" fmla="*/ 0 h 57"/>
                    <a:gd name="T2" fmla="*/ 0 w 15"/>
                    <a:gd name="T3" fmla="*/ 0 h 57"/>
                    <a:gd name="T4" fmla="*/ 0 w 15"/>
                    <a:gd name="T5" fmla="*/ 0 h 57"/>
                    <a:gd name="T6" fmla="*/ 15 w 15"/>
                    <a:gd name="T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7" name="Freeform 2845"/>
                <p:cNvSpPr>
                  <a:spLocks/>
                </p:cNvSpPr>
                <p:nvPr/>
              </p:nvSpPr>
              <p:spPr bwMode="auto">
                <a:xfrm>
                  <a:off x="431" y="3052"/>
                  <a:ext cx="15" cy="36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0 h 36"/>
                    <a:gd name="T4" fmla="*/ 0 w 15"/>
                    <a:gd name="T5" fmla="*/ 0 h 36"/>
                    <a:gd name="T6" fmla="*/ 15 w 15"/>
                    <a:gd name="T7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8" name="Freeform 2846"/>
                <p:cNvSpPr>
                  <a:spLocks/>
                </p:cNvSpPr>
                <p:nvPr/>
              </p:nvSpPr>
              <p:spPr bwMode="auto">
                <a:xfrm>
                  <a:off x="446" y="3088"/>
                  <a:ext cx="15" cy="46"/>
                </a:xfrm>
                <a:custGeom>
                  <a:avLst/>
                  <a:gdLst>
                    <a:gd name="T0" fmla="*/ 0 w 15"/>
                    <a:gd name="T1" fmla="*/ 0 h 46"/>
                    <a:gd name="T2" fmla="*/ 0 w 15"/>
                    <a:gd name="T3" fmla="*/ 0 h 46"/>
                    <a:gd name="T4" fmla="*/ 0 w 15"/>
                    <a:gd name="T5" fmla="*/ 0 h 46"/>
                    <a:gd name="T6" fmla="*/ 15 w 15"/>
                    <a:gd name="T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9" name="Freeform 2847"/>
                <p:cNvSpPr>
                  <a:spLocks/>
                </p:cNvSpPr>
                <p:nvPr/>
              </p:nvSpPr>
              <p:spPr bwMode="auto">
                <a:xfrm>
                  <a:off x="461" y="3134"/>
                  <a:ext cx="15" cy="41"/>
                </a:xfrm>
                <a:custGeom>
                  <a:avLst/>
                  <a:gdLst>
                    <a:gd name="T0" fmla="*/ 0 w 15"/>
                    <a:gd name="T1" fmla="*/ 0 h 41"/>
                    <a:gd name="T2" fmla="*/ 0 w 15"/>
                    <a:gd name="T3" fmla="*/ 0 h 41"/>
                    <a:gd name="T4" fmla="*/ 0 w 15"/>
                    <a:gd name="T5" fmla="*/ 0 h 41"/>
                    <a:gd name="T6" fmla="*/ 15 w 15"/>
                    <a:gd name="T7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0" name="Freeform 2848"/>
                <p:cNvSpPr>
                  <a:spLocks/>
                </p:cNvSpPr>
                <p:nvPr/>
              </p:nvSpPr>
              <p:spPr bwMode="auto">
                <a:xfrm>
                  <a:off x="476" y="3175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1" name="Freeform 2849"/>
                <p:cNvSpPr>
                  <a:spLocks/>
                </p:cNvSpPr>
                <p:nvPr/>
              </p:nvSpPr>
              <p:spPr bwMode="auto">
                <a:xfrm>
                  <a:off x="491" y="3182"/>
                  <a:ext cx="15" cy="26"/>
                </a:xfrm>
                <a:custGeom>
                  <a:avLst/>
                  <a:gdLst>
                    <a:gd name="T0" fmla="*/ 0 w 15"/>
                    <a:gd name="T1" fmla="*/ 0 h 26"/>
                    <a:gd name="T2" fmla="*/ 0 w 15"/>
                    <a:gd name="T3" fmla="*/ 0 h 26"/>
                    <a:gd name="T4" fmla="*/ 0 w 15"/>
                    <a:gd name="T5" fmla="*/ 0 h 26"/>
                    <a:gd name="T6" fmla="*/ 15 w 15"/>
                    <a:gd name="T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2" name="Freeform 2850"/>
                <p:cNvSpPr>
                  <a:spLocks/>
                </p:cNvSpPr>
                <p:nvPr/>
              </p:nvSpPr>
              <p:spPr bwMode="auto">
                <a:xfrm>
                  <a:off x="506" y="3208"/>
                  <a:ext cx="15" cy="8"/>
                </a:xfrm>
                <a:custGeom>
                  <a:avLst/>
                  <a:gdLst>
                    <a:gd name="T0" fmla="*/ 0 w 15"/>
                    <a:gd name="T1" fmla="*/ 0 h 8"/>
                    <a:gd name="T2" fmla="*/ 0 w 15"/>
                    <a:gd name="T3" fmla="*/ 0 h 8"/>
                    <a:gd name="T4" fmla="*/ 0 w 15"/>
                    <a:gd name="T5" fmla="*/ 0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3" name="Freeform 2851"/>
                <p:cNvSpPr>
                  <a:spLocks/>
                </p:cNvSpPr>
                <p:nvPr/>
              </p:nvSpPr>
              <p:spPr bwMode="auto">
                <a:xfrm>
                  <a:off x="521" y="3216"/>
                  <a:ext cx="15" cy="21"/>
                </a:xfrm>
                <a:custGeom>
                  <a:avLst/>
                  <a:gdLst>
                    <a:gd name="T0" fmla="*/ 0 w 15"/>
                    <a:gd name="T1" fmla="*/ 0 h 21"/>
                    <a:gd name="T2" fmla="*/ 0 w 15"/>
                    <a:gd name="T3" fmla="*/ 0 h 21"/>
                    <a:gd name="T4" fmla="*/ 0 w 15"/>
                    <a:gd name="T5" fmla="*/ 0 h 21"/>
                    <a:gd name="T6" fmla="*/ 15 w 15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4" name="Freeform 2852"/>
                <p:cNvSpPr>
                  <a:spLocks/>
                </p:cNvSpPr>
                <p:nvPr/>
              </p:nvSpPr>
              <p:spPr bwMode="auto">
                <a:xfrm>
                  <a:off x="536" y="323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5" name="Freeform 2853"/>
                <p:cNvSpPr>
                  <a:spLocks/>
                </p:cNvSpPr>
                <p:nvPr/>
              </p:nvSpPr>
              <p:spPr bwMode="auto">
                <a:xfrm>
                  <a:off x="551" y="3237"/>
                  <a:ext cx="15" cy="18"/>
                </a:xfrm>
                <a:custGeom>
                  <a:avLst/>
                  <a:gdLst>
                    <a:gd name="T0" fmla="*/ 0 w 15"/>
                    <a:gd name="T1" fmla="*/ 0 h 18"/>
                    <a:gd name="T2" fmla="*/ 0 w 15"/>
                    <a:gd name="T3" fmla="*/ 0 h 18"/>
                    <a:gd name="T4" fmla="*/ 0 w 15"/>
                    <a:gd name="T5" fmla="*/ 0 h 18"/>
                    <a:gd name="T6" fmla="*/ 15 w 15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6" name="Freeform 2854"/>
                <p:cNvSpPr>
                  <a:spLocks/>
                </p:cNvSpPr>
                <p:nvPr/>
              </p:nvSpPr>
              <p:spPr bwMode="auto">
                <a:xfrm>
                  <a:off x="566" y="3245"/>
                  <a:ext cx="16" cy="10"/>
                </a:xfrm>
                <a:custGeom>
                  <a:avLst/>
                  <a:gdLst>
                    <a:gd name="T0" fmla="*/ 0 w 16"/>
                    <a:gd name="T1" fmla="*/ 10 h 10"/>
                    <a:gd name="T2" fmla="*/ 0 w 16"/>
                    <a:gd name="T3" fmla="*/ 10 h 10"/>
                    <a:gd name="T4" fmla="*/ 0 w 16"/>
                    <a:gd name="T5" fmla="*/ 10 h 10"/>
                    <a:gd name="T6" fmla="*/ 16 w 16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7" name="Freeform 2855"/>
                <p:cNvSpPr>
                  <a:spLocks/>
                </p:cNvSpPr>
                <p:nvPr/>
              </p:nvSpPr>
              <p:spPr bwMode="auto">
                <a:xfrm>
                  <a:off x="582" y="3245"/>
                  <a:ext cx="15" cy="17"/>
                </a:xfrm>
                <a:custGeom>
                  <a:avLst/>
                  <a:gdLst>
                    <a:gd name="T0" fmla="*/ 0 w 15"/>
                    <a:gd name="T1" fmla="*/ 0 h 17"/>
                    <a:gd name="T2" fmla="*/ 0 w 15"/>
                    <a:gd name="T3" fmla="*/ 0 h 17"/>
                    <a:gd name="T4" fmla="*/ 0 w 15"/>
                    <a:gd name="T5" fmla="*/ 0 h 17"/>
                    <a:gd name="T6" fmla="*/ 15 w 15"/>
                    <a:gd name="T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8" name="Freeform 2856"/>
                <p:cNvSpPr>
                  <a:spLocks/>
                </p:cNvSpPr>
                <p:nvPr/>
              </p:nvSpPr>
              <p:spPr bwMode="auto">
                <a:xfrm>
                  <a:off x="597" y="3254"/>
                  <a:ext cx="30" cy="8"/>
                </a:xfrm>
                <a:custGeom>
                  <a:avLst/>
                  <a:gdLst>
                    <a:gd name="T0" fmla="*/ 0 w 30"/>
                    <a:gd name="T1" fmla="*/ 8 h 8"/>
                    <a:gd name="T2" fmla="*/ 0 w 30"/>
                    <a:gd name="T3" fmla="*/ 8 h 8"/>
                    <a:gd name="T4" fmla="*/ 0 w 30"/>
                    <a:gd name="T5" fmla="*/ 8 h 8"/>
                    <a:gd name="T6" fmla="*/ 30 w 30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9" name="Freeform 2857"/>
                <p:cNvSpPr>
                  <a:spLocks/>
                </p:cNvSpPr>
                <p:nvPr/>
              </p:nvSpPr>
              <p:spPr bwMode="auto">
                <a:xfrm>
                  <a:off x="627" y="325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0" name="Freeform 2858"/>
                <p:cNvSpPr>
                  <a:spLocks/>
                </p:cNvSpPr>
                <p:nvPr/>
              </p:nvSpPr>
              <p:spPr bwMode="auto">
                <a:xfrm>
                  <a:off x="642" y="3251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1" name="Freeform 2859"/>
                <p:cNvSpPr>
                  <a:spLocks/>
                </p:cNvSpPr>
                <p:nvPr/>
              </p:nvSpPr>
              <p:spPr bwMode="auto">
                <a:xfrm>
                  <a:off x="657" y="3251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2" name="Freeform 2860"/>
                <p:cNvSpPr>
                  <a:spLocks/>
                </p:cNvSpPr>
                <p:nvPr/>
              </p:nvSpPr>
              <p:spPr bwMode="auto">
                <a:xfrm>
                  <a:off x="672" y="325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3" name="Freeform 2861"/>
                <p:cNvSpPr>
                  <a:spLocks/>
                </p:cNvSpPr>
                <p:nvPr/>
              </p:nvSpPr>
              <p:spPr bwMode="auto">
                <a:xfrm>
                  <a:off x="687" y="325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4" name="Freeform 2862"/>
                <p:cNvSpPr>
                  <a:spLocks/>
                </p:cNvSpPr>
                <p:nvPr/>
              </p:nvSpPr>
              <p:spPr bwMode="auto">
                <a:xfrm>
                  <a:off x="702" y="325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5" name="Freeform 2863"/>
                <p:cNvSpPr>
                  <a:spLocks/>
                </p:cNvSpPr>
                <p:nvPr/>
              </p:nvSpPr>
              <p:spPr bwMode="auto">
                <a:xfrm>
                  <a:off x="717" y="3258"/>
                  <a:ext cx="15" cy="10"/>
                </a:xfrm>
                <a:custGeom>
                  <a:avLst/>
                  <a:gdLst>
                    <a:gd name="T0" fmla="*/ 0 w 15"/>
                    <a:gd name="T1" fmla="*/ 0 h 10"/>
                    <a:gd name="T2" fmla="*/ 0 w 15"/>
                    <a:gd name="T3" fmla="*/ 0 h 10"/>
                    <a:gd name="T4" fmla="*/ 0 w 15"/>
                    <a:gd name="T5" fmla="*/ 0 h 10"/>
                    <a:gd name="T6" fmla="*/ 15 w 15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6" name="Freeform 2864"/>
                <p:cNvSpPr>
                  <a:spLocks/>
                </p:cNvSpPr>
                <p:nvPr/>
              </p:nvSpPr>
              <p:spPr bwMode="auto">
                <a:xfrm>
                  <a:off x="732" y="3268"/>
                  <a:ext cx="14" cy="2"/>
                </a:xfrm>
                <a:custGeom>
                  <a:avLst/>
                  <a:gdLst>
                    <a:gd name="T0" fmla="*/ 0 w 14"/>
                    <a:gd name="T1" fmla="*/ 0 h 2"/>
                    <a:gd name="T2" fmla="*/ 0 w 14"/>
                    <a:gd name="T3" fmla="*/ 0 h 2"/>
                    <a:gd name="T4" fmla="*/ 0 w 14"/>
                    <a:gd name="T5" fmla="*/ 0 h 2"/>
                    <a:gd name="T6" fmla="*/ 14 w 1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7" name="Freeform 2865"/>
                <p:cNvSpPr>
                  <a:spLocks/>
                </p:cNvSpPr>
                <p:nvPr/>
              </p:nvSpPr>
              <p:spPr bwMode="auto">
                <a:xfrm>
                  <a:off x="746" y="3266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8" name="Freeform 2866"/>
                <p:cNvSpPr>
                  <a:spLocks/>
                </p:cNvSpPr>
                <p:nvPr/>
              </p:nvSpPr>
              <p:spPr bwMode="auto">
                <a:xfrm>
                  <a:off x="761" y="3266"/>
                  <a:ext cx="15" cy="8"/>
                </a:xfrm>
                <a:custGeom>
                  <a:avLst/>
                  <a:gdLst>
                    <a:gd name="T0" fmla="*/ 0 w 15"/>
                    <a:gd name="T1" fmla="*/ 0 h 8"/>
                    <a:gd name="T2" fmla="*/ 0 w 15"/>
                    <a:gd name="T3" fmla="*/ 0 h 8"/>
                    <a:gd name="T4" fmla="*/ 0 w 15"/>
                    <a:gd name="T5" fmla="*/ 0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9" name="Freeform 2867"/>
                <p:cNvSpPr>
                  <a:spLocks/>
                </p:cNvSpPr>
                <p:nvPr/>
              </p:nvSpPr>
              <p:spPr bwMode="auto">
                <a:xfrm>
                  <a:off x="776" y="3269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0" name="Freeform 2868"/>
                <p:cNvSpPr>
                  <a:spLocks/>
                </p:cNvSpPr>
                <p:nvPr/>
              </p:nvSpPr>
              <p:spPr bwMode="auto">
                <a:xfrm>
                  <a:off x="791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1" name="Freeform 2869"/>
                <p:cNvSpPr>
                  <a:spLocks/>
                </p:cNvSpPr>
                <p:nvPr/>
              </p:nvSpPr>
              <p:spPr bwMode="auto">
                <a:xfrm>
                  <a:off x="806" y="3265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2" name="Freeform 2870"/>
                <p:cNvSpPr>
                  <a:spLocks/>
                </p:cNvSpPr>
                <p:nvPr/>
              </p:nvSpPr>
              <p:spPr bwMode="auto">
                <a:xfrm>
                  <a:off x="821" y="3265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3" name="Freeform 2871"/>
                <p:cNvSpPr>
                  <a:spLocks/>
                </p:cNvSpPr>
                <p:nvPr/>
              </p:nvSpPr>
              <p:spPr bwMode="auto">
                <a:xfrm>
                  <a:off x="836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4" name="Freeform 2872"/>
                <p:cNvSpPr>
                  <a:spLocks/>
                </p:cNvSpPr>
                <p:nvPr/>
              </p:nvSpPr>
              <p:spPr bwMode="auto">
                <a:xfrm>
                  <a:off x="851" y="3269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5" name="Freeform 2873"/>
                <p:cNvSpPr>
                  <a:spLocks/>
                </p:cNvSpPr>
                <p:nvPr/>
              </p:nvSpPr>
              <p:spPr bwMode="auto">
                <a:xfrm>
                  <a:off x="866" y="3270"/>
                  <a:ext cx="14" cy="4"/>
                </a:xfrm>
                <a:custGeom>
                  <a:avLst/>
                  <a:gdLst>
                    <a:gd name="T0" fmla="*/ 0 w 14"/>
                    <a:gd name="T1" fmla="*/ 4 h 4"/>
                    <a:gd name="T2" fmla="*/ 0 w 14"/>
                    <a:gd name="T3" fmla="*/ 4 h 4"/>
                    <a:gd name="T4" fmla="*/ 0 w 14"/>
                    <a:gd name="T5" fmla="*/ 4 h 4"/>
                    <a:gd name="T6" fmla="*/ 14 w 14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6" name="Freeform 2874"/>
                <p:cNvSpPr>
                  <a:spLocks/>
                </p:cNvSpPr>
                <p:nvPr/>
              </p:nvSpPr>
              <p:spPr bwMode="auto">
                <a:xfrm>
                  <a:off x="880" y="3270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0 w 15"/>
                    <a:gd name="T3" fmla="*/ 0 h 6"/>
                    <a:gd name="T4" fmla="*/ 0 w 15"/>
                    <a:gd name="T5" fmla="*/ 0 h 6"/>
                    <a:gd name="T6" fmla="*/ 15 w 15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7" name="Freeform 2875"/>
                <p:cNvSpPr>
                  <a:spLocks/>
                </p:cNvSpPr>
                <p:nvPr/>
              </p:nvSpPr>
              <p:spPr bwMode="auto">
                <a:xfrm>
                  <a:off x="895" y="3273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8" name="Freeform 2876"/>
                <p:cNvSpPr>
                  <a:spLocks/>
                </p:cNvSpPr>
                <p:nvPr/>
              </p:nvSpPr>
              <p:spPr bwMode="auto">
                <a:xfrm>
                  <a:off x="910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9" name="Freeform 2877"/>
                <p:cNvSpPr>
                  <a:spLocks/>
                </p:cNvSpPr>
                <p:nvPr/>
              </p:nvSpPr>
              <p:spPr bwMode="auto">
                <a:xfrm>
                  <a:off x="925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0" name="Freeform 2878"/>
                <p:cNvSpPr>
                  <a:spLocks/>
                </p:cNvSpPr>
                <p:nvPr/>
              </p:nvSpPr>
              <p:spPr bwMode="auto">
                <a:xfrm>
                  <a:off x="940" y="3268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1" name="Freeform 2879"/>
                <p:cNvSpPr>
                  <a:spLocks/>
                </p:cNvSpPr>
                <p:nvPr/>
              </p:nvSpPr>
              <p:spPr bwMode="auto">
                <a:xfrm>
                  <a:off x="955" y="326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2" name="Freeform 2880"/>
                <p:cNvSpPr>
                  <a:spLocks/>
                </p:cNvSpPr>
                <p:nvPr/>
              </p:nvSpPr>
              <p:spPr bwMode="auto">
                <a:xfrm>
                  <a:off x="970" y="3268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3" name="Freeform 2881"/>
                <p:cNvSpPr>
                  <a:spLocks/>
                </p:cNvSpPr>
                <p:nvPr/>
              </p:nvSpPr>
              <p:spPr bwMode="auto">
                <a:xfrm>
                  <a:off x="985" y="3265"/>
                  <a:ext cx="15" cy="6"/>
                </a:xfrm>
                <a:custGeom>
                  <a:avLst/>
                  <a:gdLst>
                    <a:gd name="T0" fmla="*/ 0 w 15"/>
                    <a:gd name="T1" fmla="*/ 6 h 6"/>
                    <a:gd name="T2" fmla="*/ 0 w 15"/>
                    <a:gd name="T3" fmla="*/ 6 h 6"/>
                    <a:gd name="T4" fmla="*/ 0 w 15"/>
                    <a:gd name="T5" fmla="*/ 6 h 6"/>
                    <a:gd name="T6" fmla="*/ 15 w 15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4" name="Freeform 2882"/>
                <p:cNvSpPr>
                  <a:spLocks/>
                </p:cNvSpPr>
                <p:nvPr/>
              </p:nvSpPr>
              <p:spPr bwMode="auto">
                <a:xfrm>
                  <a:off x="1000" y="326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5" name="Freeform 2883"/>
                <p:cNvSpPr>
                  <a:spLocks/>
                </p:cNvSpPr>
                <p:nvPr/>
              </p:nvSpPr>
              <p:spPr bwMode="auto">
                <a:xfrm>
                  <a:off x="1015" y="3265"/>
                  <a:ext cx="15" cy="9"/>
                </a:xfrm>
                <a:custGeom>
                  <a:avLst/>
                  <a:gdLst>
                    <a:gd name="T0" fmla="*/ 0 w 15"/>
                    <a:gd name="T1" fmla="*/ 0 h 9"/>
                    <a:gd name="T2" fmla="*/ 0 w 15"/>
                    <a:gd name="T3" fmla="*/ 0 h 9"/>
                    <a:gd name="T4" fmla="*/ 0 w 15"/>
                    <a:gd name="T5" fmla="*/ 0 h 9"/>
                    <a:gd name="T6" fmla="*/ 15 w 15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6" name="Freeform 2884"/>
                <p:cNvSpPr>
                  <a:spLocks/>
                </p:cNvSpPr>
                <p:nvPr/>
              </p:nvSpPr>
              <p:spPr bwMode="auto">
                <a:xfrm>
                  <a:off x="1030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7" name="Freeform 2885"/>
                <p:cNvSpPr>
                  <a:spLocks/>
                </p:cNvSpPr>
                <p:nvPr/>
              </p:nvSpPr>
              <p:spPr bwMode="auto">
                <a:xfrm>
                  <a:off x="1045" y="3266"/>
                  <a:ext cx="15" cy="8"/>
                </a:xfrm>
                <a:custGeom>
                  <a:avLst/>
                  <a:gdLst>
                    <a:gd name="T0" fmla="*/ 0 w 15"/>
                    <a:gd name="T1" fmla="*/ 8 h 8"/>
                    <a:gd name="T2" fmla="*/ 0 w 15"/>
                    <a:gd name="T3" fmla="*/ 8 h 8"/>
                    <a:gd name="T4" fmla="*/ 0 w 15"/>
                    <a:gd name="T5" fmla="*/ 8 h 8"/>
                    <a:gd name="T6" fmla="*/ 15 w 15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8" name="Freeform 2886"/>
                <p:cNvSpPr>
                  <a:spLocks/>
                </p:cNvSpPr>
                <p:nvPr/>
              </p:nvSpPr>
              <p:spPr bwMode="auto">
                <a:xfrm>
                  <a:off x="1060" y="3266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0 w 15"/>
                    <a:gd name="T3" fmla="*/ 0 h 6"/>
                    <a:gd name="T4" fmla="*/ 0 w 15"/>
                    <a:gd name="T5" fmla="*/ 0 h 6"/>
                    <a:gd name="T6" fmla="*/ 15 w 15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9" name="Freeform 2887"/>
                <p:cNvSpPr>
                  <a:spLocks/>
                </p:cNvSpPr>
                <p:nvPr/>
              </p:nvSpPr>
              <p:spPr bwMode="auto">
                <a:xfrm>
                  <a:off x="1075" y="3264"/>
                  <a:ext cx="15" cy="8"/>
                </a:xfrm>
                <a:custGeom>
                  <a:avLst/>
                  <a:gdLst>
                    <a:gd name="T0" fmla="*/ 0 w 15"/>
                    <a:gd name="T1" fmla="*/ 8 h 8"/>
                    <a:gd name="T2" fmla="*/ 0 w 15"/>
                    <a:gd name="T3" fmla="*/ 8 h 8"/>
                    <a:gd name="T4" fmla="*/ 0 w 15"/>
                    <a:gd name="T5" fmla="*/ 8 h 8"/>
                    <a:gd name="T6" fmla="*/ 15 w 15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0" name="Freeform 2888"/>
                <p:cNvSpPr>
                  <a:spLocks/>
                </p:cNvSpPr>
                <p:nvPr/>
              </p:nvSpPr>
              <p:spPr bwMode="auto">
                <a:xfrm>
                  <a:off x="1090" y="326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1" name="Freeform 2889"/>
                <p:cNvSpPr>
                  <a:spLocks/>
                </p:cNvSpPr>
                <p:nvPr/>
              </p:nvSpPr>
              <p:spPr bwMode="auto">
                <a:xfrm>
                  <a:off x="1105" y="326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2" name="Freeform 2890"/>
                <p:cNvSpPr>
                  <a:spLocks/>
                </p:cNvSpPr>
                <p:nvPr/>
              </p:nvSpPr>
              <p:spPr bwMode="auto">
                <a:xfrm>
                  <a:off x="1120" y="3264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0 w 15"/>
                    <a:gd name="T3" fmla="*/ 0 h 6"/>
                    <a:gd name="T4" fmla="*/ 0 w 15"/>
                    <a:gd name="T5" fmla="*/ 0 h 6"/>
                    <a:gd name="T6" fmla="*/ 15 w 15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3" name="Freeform 2891"/>
                <p:cNvSpPr>
                  <a:spLocks/>
                </p:cNvSpPr>
                <p:nvPr/>
              </p:nvSpPr>
              <p:spPr bwMode="auto">
                <a:xfrm>
                  <a:off x="1135" y="327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4" name="Freeform 2892"/>
                <p:cNvSpPr>
                  <a:spLocks/>
                </p:cNvSpPr>
                <p:nvPr/>
              </p:nvSpPr>
              <p:spPr bwMode="auto">
                <a:xfrm>
                  <a:off x="1150" y="3270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5" name="Freeform 2893"/>
                <p:cNvSpPr>
                  <a:spLocks/>
                </p:cNvSpPr>
                <p:nvPr/>
              </p:nvSpPr>
              <p:spPr bwMode="auto">
                <a:xfrm>
                  <a:off x="1165" y="3275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6" name="Freeform 2894"/>
                <p:cNvSpPr>
                  <a:spLocks/>
                </p:cNvSpPr>
                <p:nvPr/>
              </p:nvSpPr>
              <p:spPr bwMode="auto">
                <a:xfrm>
                  <a:off x="1179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7" name="Freeform 2895"/>
                <p:cNvSpPr>
                  <a:spLocks/>
                </p:cNvSpPr>
                <p:nvPr/>
              </p:nvSpPr>
              <p:spPr bwMode="auto">
                <a:xfrm>
                  <a:off x="1194" y="3275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8" name="Freeform 2896"/>
                <p:cNvSpPr>
                  <a:spLocks/>
                </p:cNvSpPr>
                <p:nvPr/>
              </p:nvSpPr>
              <p:spPr bwMode="auto">
                <a:xfrm>
                  <a:off x="1209" y="3276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9" name="Freeform 2897"/>
                <p:cNvSpPr>
                  <a:spLocks/>
                </p:cNvSpPr>
                <p:nvPr/>
              </p:nvSpPr>
              <p:spPr bwMode="auto">
                <a:xfrm>
                  <a:off x="1225" y="3276"/>
                  <a:ext cx="14" cy="4"/>
                </a:xfrm>
                <a:custGeom>
                  <a:avLst/>
                  <a:gdLst>
                    <a:gd name="T0" fmla="*/ 0 w 14"/>
                    <a:gd name="T1" fmla="*/ 0 h 4"/>
                    <a:gd name="T2" fmla="*/ 0 w 14"/>
                    <a:gd name="T3" fmla="*/ 0 h 4"/>
                    <a:gd name="T4" fmla="*/ 0 w 14"/>
                    <a:gd name="T5" fmla="*/ 0 h 4"/>
                    <a:gd name="T6" fmla="*/ 14 w 1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60" name="Freeform 2898"/>
                <p:cNvSpPr>
                  <a:spLocks/>
                </p:cNvSpPr>
                <p:nvPr/>
              </p:nvSpPr>
              <p:spPr bwMode="auto">
                <a:xfrm>
                  <a:off x="1239" y="3275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61" name="Freeform 2899"/>
                <p:cNvSpPr>
                  <a:spLocks/>
                </p:cNvSpPr>
                <p:nvPr/>
              </p:nvSpPr>
              <p:spPr bwMode="auto">
                <a:xfrm>
                  <a:off x="1254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62" name="Freeform 2900"/>
                <p:cNvSpPr>
                  <a:spLocks/>
                </p:cNvSpPr>
                <p:nvPr/>
              </p:nvSpPr>
              <p:spPr bwMode="auto">
                <a:xfrm>
                  <a:off x="1269" y="3273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63" name="Freeform 2901"/>
                <p:cNvSpPr>
                  <a:spLocks/>
                </p:cNvSpPr>
                <p:nvPr/>
              </p:nvSpPr>
              <p:spPr bwMode="auto">
                <a:xfrm>
                  <a:off x="1284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64" name="Freeform 2902"/>
                <p:cNvSpPr>
                  <a:spLocks/>
                </p:cNvSpPr>
                <p:nvPr/>
              </p:nvSpPr>
              <p:spPr bwMode="auto">
                <a:xfrm>
                  <a:off x="1299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65" name="Freeform 2903"/>
                <p:cNvSpPr>
                  <a:spLocks/>
                </p:cNvSpPr>
                <p:nvPr/>
              </p:nvSpPr>
              <p:spPr bwMode="auto">
                <a:xfrm>
                  <a:off x="1314" y="3273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66" name="Freeform 2904"/>
                <p:cNvSpPr>
                  <a:spLocks/>
                </p:cNvSpPr>
                <p:nvPr/>
              </p:nvSpPr>
              <p:spPr bwMode="auto">
                <a:xfrm>
                  <a:off x="1329" y="3275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67" name="Freeform 2905"/>
                <p:cNvSpPr>
                  <a:spLocks/>
                </p:cNvSpPr>
                <p:nvPr/>
              </p:nvSpPr>
              <p:spPr bwMode="auto">
                <a:xfrm>
                  <a:off x="1344" y="3275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68" name="Freeform 2906"/>
                <p:cNvSpPr>
                  <a:spLocks/>
                </p:cNvSpPr>
                <p:nvPr/>
              </p:nvSpPr>
              <p:spPr bwMode="auto">
                <a:xfrm>
                  <a:off x="1359" y="3273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grpSp>
            <p:nvGrpSpPr>
              <p:cNvPr id="12910" name="Group 3108"/>
              <p:cNvGrpSpPr>
                <a:grpSpLocks/>
              </p:cNvGrpSpPr>
              <p:nvPr/>
            </p:nvGrpSpPr>
            <p:grpSpPr bwMode="auto">
              <a:xfrm>
                <a:off x="-541" y="1575"/>
                <a:ext cx="2707" cy="1705"/>
                <a:chOff x="-541" y="1575"/>
                <a:chExt cx="2707" cy="1705"/>
              </a:xfrm>
            </p:grpSpPr>
            <p:sp>
              <p:nvSpPr>
                <p:cNvPr id="13669" name="Freeform 2908"/>
                <p:cNvSpPr>
                  <a:spLocks/>
                </p:cNvSpPr>
                <p:nvPr/>
              </p:nvSpPr>
              <p:spPr bwMode="auto">
                <a:xfrm>
                  <a:off x="1374" y="3273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0" name="Freeform 2909"/>
                <p:cNvSpPr>
                  <a:spLocks/>
                </p:cNvSpPr>
                <p:nvPr/>
              </p:nvSpPr>
              <p:spPr bwMode="auto">
                <a:xfrm>
                  <a:off x="1388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1" name="Freeform 2910"/>
                <p:cNvSpPr>
                  <a:spLocks/>
                </p:cNvSpPr>
                <p:nvPr/>
              </p:nvSpPr>
              <p:spPr bwMode="auto">
                <a:xfrm>
                  <a:off x="1403" y="3273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2" name="Freeform 2911"/>
                <p:cNvSpPr>
                  <a:spLocks/>
                </p:cNvSpPr>
                <p:nvPr/>
              </p:nvSpPr>
              <p:spPr bwMode="auto">
                <a:xfrm>
                  <a:off x="1418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3" name="Freeform 2912"/>
                <p:cNvSpPr>
                  <a:spLocks/>
                </p:cNvSpPr>
                <p:nvPr/>
              </p:nvSpPr>
              <p:spPr bwMode="auto">
                <a:xfrm>
                  <a:off x="1433" y="3277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4" name="Freeform 2913"/>
                <p:cNvSpPr>
                  <a:spLocks/>
                </p:cNvSpPr>
                <p:nvPr/>
              </p:nvSpPr>
              <p:spPr bwMode="auto">
                <a:xfrm>
                  <a:off x="144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5" name="Freeform 2914"/>
                <p:cNvSpPr>
                  <a:spLocks/>
                </p:cNvSpPr>
                <p:nvPr/>
              </p:nvSpPr>
              <p:spPr bwMode="auto">
                <a:xfrm>
                  <a:off x="1463" y="3269"/>
                  <a:ext cx="15" cy="11"/>
                </a:xfrm>
                <a:custGeom>
                  <a:avLst/>
                  <a:gdLst>
                    <a:gd name="T0" fmla="*/ 0 w 15"/>
                    <a:gd name="T1" fmla="*/ 11 h 11"/>
                    <a:gd name="T2" fmla="*/ 0 w 15"/>
                    <a:gd name="T3" fmla="*/ 11 h 11"/>
                    <a:gd name="T4" fmla="*/ 0 w 15"/>
                    <a:gd name="T5" fmla="*/ 11 h 11"/>
                    <a:gd name="T6" fmla="*/ 15 w 15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6" name="Freeform 2915"/>
                <p:cNvSpPr>
                  <a:spLocks/>
                </p:cNvSpPr>
                <p:nvPr/>
              </p:nvSpPr>
              <p:spPr bwMode="auto">
                <a:xfrm>
                  <a:off x="1478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7" name="Freeform 2916"/>
                <p:cNvSpPr>
                  <a:spLocks/>
                </p:cNvSpPr>
                <p:nvPr/>
              </p:nvSpPr>
              <p:spPr bwMode="auto">
                <a:xfrm>
                  <a:off x="1493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8" name="Freeform 2917"/>
                <p:cNvSpPr>
                  <a:spLocks/>
                </p:cNvSpPr>
                <p:nvPr/>
              </p:nvSpPr>
              <p:spPr bwMode="auto">
                <a:xfrm>
                  <a:off x="1508" y="3269"/>
                  <a:ext cx="31" cy="0"/>
                </a:xfrm>
                <a:custGeom>
                  <a:avLst/>
                  <a:gdLst>
                    <a:gd name="T0" fmla="*/ 0 w 31"/>
                    <a:gd name="T1" fmla="*/ 0 w 31"/>
                    <a:gd name="T2" fmla="*/ 0 w 31"/>
                    <a:gd name="T3" fmla="*/ 31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9" name="Freeform 2918"/>
                <p:cNvSpPr>
                  <a:spLocks/>
                </p:cNvSpPr>
                <p:nvPr/>
              </p:nvSpPr>
              <p:spPr bwMode="auto">
                <a:xfrm>
                  <a:off x="1539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0" name="Freeform 2919"/>
                <p:cNvSpPr>
                  <a:spLocks/>
                </p:cNvSpPr>
                <p:nvPr/>
              </p:nvSpPr>
              <p:spPr bwMode="auto">
                <a:xfrm>
                  <a:off x="1554" y="3269"/>
                  <a:ext cx="15" cy="11"/>
                </a:xfrm>
                <a:custGeom>
                  <a:avLst/>
                  <a:gdLst>
                    <a:gd name="T0" fmla="*/ 0 w 15"/>
                    <a:gd name="T1" fmla="*/ 0 h 11"/>
                    <a:gd name="T2" fmla="*/ 0 w 15"/>
                    <a:gd name="T3" fmla="*/ 0 h 11"/>
                    <a:gd name="T4" fmla="*/ 0 w 15"/>
                    <a:gd name="T5" fmla="*/ 0 h 11"/>
                    <a:gd name="T6" fmla="*/ 15 w 15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1" name="Freeform 2920"/>
                <p:cNvSpPr>
                  <a:spLocks/>
                </p:cNvSpPr>
                <p:nvPr/>
              </p:nvSpPr>
              <p:spPr bwMode="auto">
                <a:xfrm>
                  <a:off x="1569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2" name="Freeform 2921"/>
                <p:cNvSpPr>
                  <a:spLocks/>
                </p:cNvSpPr>
                <p:nvPr/>
              </p:nvSpPr>
              <p:spPr bwMode="auto">
                <a:xfrm>
                  <a:off x="1584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3" name="Freeform 2922"/>
                <p:cNvSpPr>
                  <a:spLocks/>
                </p:cNvSpPr>
                <p:nvPr/>
              </p:nvSpPr>
              <p:spPr bwMode="auto">
                <a:xfrm>
                  <a:off x="159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4" name="Freeform 2923"/>
                <p:cNvSpPr>
                  <a:spLocks/>
                </p:cNvSpPr>
                <p:nvPr/>
              </p:nvSpPr>
              <p:spPr bwMode="auto">
                <a:xfrm>
                  <a:off x="1613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5" name="Freeform 2924"/>
                <p:cNvSpPr>
                  <a:spLocks/>
                </p:cNvSpPr>
                <p:nvPr/>
              </p:nvSpPr>
              <p:spPr bwMode="auto">
                <a:xfrm>
                  <a:off x="162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6" name="Freeform 2925"/>
                <p:cNvSpPr>
                  <a:spLocks/>
                </p:cNvSpPr>
                <p:nvPr/>
              </p:nvSpPr>
              <p:spPr bwMode="auto">
                <a:xfrm>
                  <a:off x="1643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7" name="Freeform 2926"/>
                <p:cNvSpPr>
                  <a:spLocks/>
                </p:cNvSpPr>
                <p:nvPr/>
              </p:nvSpPr>
              <p:spPr bwMode="auto">
                <a:xfrm>
                  <a:off x="165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8" name="Freeform 2927"/>
                <p:cNvSpPr>
                  <a:spLocks/>
                </p:cNvSpPr>
                <p:nvPr/>
              </p:nvSpPr>
              <p:spPr bwMode="auto">
                <a:xfrm>
                  <a:off x="1673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9" name="Freeform 2928"/>
                <p:cNvSpPr>
                  <a:spLocks/>
                </p:cNvSpPr>
                <p:nvPr/>
              </p:nvSpPr>
              <p:spPr bwMode="auto">
                <a:xfrm>
                  <a:off x="168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0" name="Freeform 2929"/>
                <p:cNvSpPr>
                  <a:spLocks/>
                </p:cNvSpPr>
                <p:nvPr/>
              </p:nvSpPr>
              <p:spPr bwMode="auto">
                <a:xfrm>
                  <a:off x="1703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1" name="Freeform 2930"/>
                <p:cNvSpPr>
                  <a:spLocks/>
                </p:cNvSpPr>
                <p:nvPr/>
              </p:nvSpPr>
              <p:spPr bwMode="auto">
                <a:xfrm>
                  <a:off x="171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2" name="Freeform 2931"/>
                <p:cNvSpPr>
                  <a:spLocks/>
                </p:cNvSpPr>
                <p:nvPr/>
              </p:nvSpPr>
              <p:spPr bwMode="auto">
                <a:xfrm>
                  <a:off x="1733" y="3274"/>
                  <a:ext cx="14" cy="6"/>
                </a:xfrm>
                <a:custGeom>
                  <a:avLst/>
                  <a:gdLst>
                    <a:gd name="T0" fmla="*/ 0 w 14"/>
                    <a:gd name="T1" fmla="*/ 6 h 6"/>
                    <a:gd name="T2" fmla="*/ 0 w 14"/>
                    <a:gd name="T3" fmla="*/ 6 h 6"/>
                    <a:gd name="T4" fmla="*/ 0 w 14"/>
                    <a:gd name="T5" fmla="*/ 6 h 6"/>
                    <a:gd name="T6" fmla="*/ 14 w 14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3" name="Freeform 2932"/>
                <p:cNvSpPr>
                  <a:spLocks/>
                </p:cNvSpPr>
                <p:nvPr/>
              </p:nvSpPr>
              <p:spPr bwMode="auto">
                <a:xfrm>
                  <a:off x="1747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4" name="Freeform 2933"/>
                <p:cNvSpPr>
                  <a:spLocks/>
                </p:cNvSpPr>
                <p:nvPr/>
              </p:nvSpPr>
              <p:spPr bwMode="auto">
                <a:xfrm>
                  <a:off x="1762" y="3270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5" name="Freeform 2934"/>
                <p:cNvSpPr>
                  <a:spLocks/>
                </p:cNvSpPr>
                <p:nvPr/>
              </p:nvSpPr>
              <p:spPr bwMode="auto">
                <a:xfrm>
                  <a:off x="1777" y="327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6" name="Freeform 2935"/>
                <p:cNvSpPr>
                  <a:spLocks/>
                </p:cNvSpPr>
                <p:nvPr/>
              </p:nvSpPr>
              <p:spPr bwMode="auto">
                <a:xfrm>
                  <a:off x="1792" y="3264"/>
                  <a:ext cx="15" cy="6"/>
                </a:xfrm>
                <a:custGeom>
                  <a:avLst/>
                  <a:gdLst>
                    <a:gd name="T0" fmla="*/ 0 w 15"/>
                    <a:gd name="T1" fmla="*/ 6 h 6"/>
                    <a:gd name="T2" fmla="*/ 0 w 15"/>
                    <a:gd name="T3" fmla="*/ 6 h 6"/>
                    <a:gd name="T4" fmla="*/ 0 w 15"/>
                    <a:gd name="T5" fmla="*/ 6 h 6"/>
                    <a:gd name="T6" fmla="*/ 15 w 15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7" name="Freeform 2936"/>
                <p:cNvSpPr>
                  <a:spLocks/>
                </p:cNvSpPr>
                <p:nvPr/>
              </p:nvSpPr>
              <p:spPr bwMode="auto">
                <a:xfrm>
                  <a:off x="1807" y="3264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0 w 15"/>
                    <a:gd name="T3" fmla="*/ 0 h 6"/>
                    <a:gd name="T4" fmla="*/ 0 w 15"/>
                    <a:gd name="T5" fmla="*/ 0 h 6"/>
                    <a:gd name="T6" fmla="*/ 15 w 15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8" name="Freeform 2937"/>
                <p:cNvSpPr>
                  <a:spLocks/>
                </p:cNvSpPr>
                <p:nvPr/>
              </p:nvSpPr>
              <p:spPr bwMode="auto">
                <a:xfrm>
                  <a:off x="1822" y="327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9" name="Freeform 2938"/>
                <p:cNvSpPr>
                  <a:spLocks/>
                </p:cNvSpPr>
                <p:nvPr/>
              </p:nvSpPr>
              <p:spPr bwMode="auto">
                <a:xfrm>
                  <a:off x="1837" y="3270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0" name="Freeform 2939"/>
                <p:cNvSpPr>
                  <a:spLocks/>
                </p:cNvSpPr>
                <p:nvPr/>
              </p:nvSpPr>
              <p:spPr bwMode="auto">
                <a:xfrm>
                  <a:off x="1852" y="327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1" name="Freeform 2940"/>
                <p:cNvSpPr>
                  <a:spLocks/>
                </p:cNvSpPr>
                <p:nvPr/>
              </p:nvSpPr>
              <p:spPr bwMode="auto">
                <a:xfrm>
                  <a:off x="1867" y="3271"/>
                  <a:ext cx="14" cy="1"/>
                </a:xfrm>
                <a:custGeom>
                  <a:avLst/>
                  <a:gdLst>
                    <a:gd name="T0" fmla="*/ 0 w 14"/>
                    <a:gd name="T1" fmla="*/ 1 h 1"/>
                    <a:gd name="T2" fmla="*/ 0 w 14"/>
                    <a:gd name="T3" fmla="*/ 1 h 1"/>
                    <a:gd name="T4" fmla="*/ 0 w 14"/>
                    <a:gd name="T5" fmla="*/ 1 h 1"/>
                    <a:gd name="T6" fmla="*/ 14 w 1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2" name="Freeform 2941"/>
                <p:cNvSpPr>
                  <a:spLocks/>
                </p:cNvSpPr>
                <p:nvPr/>
              </p:nvSpPr>
              <p:spPr bwMode="auto">
                <a:xfrm>
                  <a:off x="1881" y="3267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3" name="Freeform 2942"/>
                <p:cNvSpPr>
                  <a:spLocks/>
                </p:cNvSpPr>
                <p:nvPr/>
              </p:nvSpPr>
              <p:spPr bwMode="auto">
                <a:xfrm>
                  <a:off x="1896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4" name="Freeform 2943"/>
                <p:cNvSpPr>
                  <a:spLocks/>
                </p:cNvSpPr>
                <p:nvPr/>
              </p:nvSpPr>
              <p:spPr bwMode="auto">
                <a:xfrm>
                  <a:off x="1911" y="3267"/>
                  <a:ext cx="16" cy="2"/>
                </a:xfrm>
                <a:custGeom>
                  <a:avLst/>
                  <a:gdLst>
                    <a:gd name="T0" fmla="*/ 0 w 16"/>
                    <a:gd name="T1" fmla="*/ 0 h 2"/>
                    <a:gd name="T2" fmla="*/ 0 w 16"/>
                    <a:gd name="T3" fmla="*/ 0 h 2"/>
                    <a:gd name="T4" fmla="*/ 0 w 16"/>
                    <a:gd name="T5" fmla="*/ 0 h 2"/>
                    <a:gd name="T6" fmla="*/ 16 w 16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5" name="Freeform 2944"/>
                <p:cNvSpPr>
                  <a:spLocks/>
                </p:cNvSpPr>
                <p:nvPr/>
              </p:nvSpPr>
              <p:spPr bwMode="auto">
                <a:xfrm>
                  <a:off x="1927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6" name="Freeform 2945"/>
                <p:cNvSpPr>
                  <a:spLocks/>
                </p:cNvSpPr>
                <p:nvPr/>
              </p:nvSpPr>
              <p:spPr bwMode="auto">
                <a:xfrm>
                  <a:off x="1942" y="3269"/>
                  <a:ext cx="15" cy="8"/>
                </a:xfrm>
                <a:custGeom>
                  <a:avLst/>
                  <a:gdLst>
                    <a:gd name="T0" fmla="*/ 0 w 15"/>
                    <a:gd name="T1" fmla="*/ 0 h 8"/>
                    <a:gd name="T2" fmla="*/ 0 w 15"/>
                    <a:gd name="T3" fmla="*/ 0 h 8"/>
                    <a:gd name="T4" fmla="*/ 0 w 15"/>
                    <a:gd name="T5" fmla="*/ 0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7" name="Freeform 2946"/>
                <p:cNvSpPr>
                  <a:spLocks/>
                </p:cNvSpPr>
                <p:nvPr/>
              </p:nvSpPr>
              <p:spPr bwMode="auto">
                <a:xfrm>
                  <a:off x="1957" y="3277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8" name="Freeform 2947"/>
                <p:cNvSpPr>
                  <a:spLocks/>
                </p:cNvSpPr>
                <p:nvPr/>
              </p:nvSpPr>
              <p:spPr bwMode="auto">
                <a:xfrm>
                  <a:off x="197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9" name="Freeform 2948"/>
                <p:cNvSpPr>
                  <a:spLocks/>
                </p:cNvSpPr>
                <p:nvPr/>
              </p:nvSpPr>
              <p:spPr bwMode="auto">
                <a:xfrm>
                  <a:off x="198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0" name="Freeform 2949"/>
                <p:cNvSpPr>
                  <a:spLocks/>
                </p:cNvSpPr>
                <p:nvPr/>
              </p:nvSpPr>
              <p:spPr bwMode="auto">
                <a:xfrm>
                  <a:off x="200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1" name="Freeform 2950"/>
                <p:cNvSpPr>
                  <a:spLocks/>
                </p:cNvSpPr>
                <p:nvPr/>
              </p:nvSpPr>
              <p:spPr bwMode="auto">
                <a:xfrm>
                  <a:off x="201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2" name="Freeform 2951"/>
                <p:cNvSpPr>
                  <a:spLocks/>
                </p:cNvSpPr>
                <p:nvPr/>
              </p:nvSpPr>
              <p:spPr bwMode="auto">
                <a:xfrm>
                  <a:off x="2032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3" name="Freeform 2952"/>
                <p:cNvSpPr>
                  <a:spLocks/>
                </p:cNvSpPr>
                <p:nvPr/>
              </p:nvSpPr>
              <p:spPr bwMode="auto">
                <a:xfrm>
                  <a:off x="2046" y="3277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4" name="Freeform 2953"/>
                <p:cNvSpPr>
                  <a:spLocks/>
                </p:cNvSpPr>
                <p:nvPr/>
              </p:nvSpPr>
              <p:spPr bwMode="auto">
                <a:xfrm>
                  <a:off x="2061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5" name="Freeform 2954"/>
                <p:cNvSpPr>
                  <a:spLocks/>
                </p:cNvSpPr>
                <p:nvPr/>
              </p:nvSpPr>
              <p:spPr bwMode="auto">
                <a:xfrm>
                  <a:off x="2076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6" name="Freeform 2955"/>
                <p:cNvSpPr>
                  <a:spLocks/>
                </p:cNvSpPr>
                <p:nvPr/>
              </p:nvSpPr>
              <p:spPr bwMode="auto">
                <a:xfrm>
                  <a:off x="2091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7" name="Freeform 2956"/>
                <p:cNvSpPr>
                  <a:spLocks/>
                </p:cNvSpPr>
                <p:nvPr/>
              </p:nvSpPr>
              <p:spPr bwMode="auto">
                <a:xfrm>
                  <a:off x="2106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8" name="Freeform 2957"/>
                <p:cNvSpPr>
                  <a:spLocks/>
                </p:cNvSpPr>
                <p:nvPr/>
              </p:nvSpPr>
              <p:spPr bwMode="auto">
                <a:xfrm>
                  <a:off x="2121" y="3277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9" name="Freeform 2958"/>
                <p:cNvSpPr>
                  <a:spLocks/>
                </p:cNvSpPr>
                <p:nvPr/>
              </p:nvSpPr>
              <p:spPr bwMode="auto">
                <a:xfrm>
                  <a:off x="2136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0" name="Freeform 2959"/>
                <p:cNvSpPr>
                  <a:spLocks/>
                </p:cNvSpPr>
                <p:nvPr/>
              </p:nvSpPr>
              <p:spPr bwMode="auto">
                <a:xfrm>
                  <a:off x="215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1" name="Line 2960"/>
                <p:cNvSpPr>
                  <a:spLocks noChangeShapeType="1"/>
                </p:cNvSpPr>
                <p:nvPr/>
              </p:nvSpPr>
              <p:spPr bwMode="auto">
                <a:xfrm>
                  <a:off x="2166" y="3280"/>
                  <a:ext cx="0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2" name="Freeform 2961"/>
                <p:cNvSpPr>
                  <a:spLocks/>
                </p:cNvSpPr>
                <p:nvPr/>
              </p:nvSpPr>
              <p:spPr bwMode="auto">
                <a:xfrm>
                  <a:off x="-541" y="327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3" name="Freeform 2962"/>
                <p:cNvSpPr>
                  <a:spLocks/>
                </p:cNvSpPr>
                <p:nvPr/>
              </p:nvSpPr>
              <p:spPr bwMode="auto">
                <a:xfrm>
                  <a:off x="-526" y="3272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4" name="Freeform 2963"/>
                <p:cNvSpPr>
                  <a:spLocks/>
                </p:cNvSpPr>
                <p:nvPr/>
              </p:nvSpPr>
              <p:spPr bwMode="auto">
                <a:xfrm>
                  <a:off x="-511" y="327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5" name="Freeform 2964"/>
                <p:cNvSpPr>
                  <a:spLocks/>
                </p:cNvSpPr>
                <p:nvPr/>
              </p:nvSpPr>
              <p:spPr bwMode="auto">
                <a:xfrm>
                  <a:off x="-496" y="327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6" name="Freeform 2965"/>
                <p:cNvSpPr>
                  <a:spLocks/>
                </p:cNvSpPr>
                <p:nvPr/>
              </p:nvSpPr>
              <p:spPr bwMode="auto">
                <a:xfrm>
                  <a:off x="-481" y="3276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7" name="Freeform 2966"/>
                <p:cNvSpPr>
                  <a:spLocks/>
                </p:cNvSpPr>
                <p:nvPr/>
              </p:nvSpPr>
              <p:spPr bwMode="auto">
                <a:xfrm>
                  <a:off x="-466" y="3278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8" name="Freeform 2967"/>
                <p:cNvSpPr>
                  <a:spLocks/>
                </p:cNvSpPr>
                <p:nvPr/>
              </p:nvSpPr>
              <p:spPr bwMode="auto">
                <a:xfrm>
                  <a:off x="-451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9" name="Freeform 2968"/>
                <p:cNvSpPr>
                  <a:spLocks/>
                </p:cNvSpPr>
                <p:nvPr/>
              </p:nvSpPr>
              <p:spPr bwMode="auto">
                <a:xfrm>
                  <a:off x="-436" y="3275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0" name="Freeform 2969"/>
                <p:cNvSpPr>
                  <a:spLocks/>
                </p:cNvSpPr>
                <p:nvPr/>
              </p:nvSpPr>
              <p:spPr bwMode="auto">
                <a:xfrm>
                  <a:off x="-421" y="3273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1" name="Freeform 2970"/>
                <p:cNvSpPr>
                  <a:spLocks/>
                </p:cNvSpPr>
                <p:nvPr/>
              </p:nvSpPr>
              <p:spPr bwMode="auto">
                <a:xfrm>
                  <a:off x="-406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2" name="Freeform 2971"/>
                <p:cNvSpPr>
                  <a:spLocks/>
                </p:cNvSpPr>
                <p:nvPr/>
              </p:nvSpPr>
              <p:spPr bwMode="auto">
                <a:xfrm>
                  <a:off x="-391" y="3273"/>
                  <a:ext cx="16" cy="1"/>
                </a:xfrm>
                <a:custGeom>
                  <a:avLst/>
                  <a:gdLst>
                    <a:gd name="T0" fmla="*/ 0 w 16"/>
                    <a:gd name="T1" fmla="*/ 0 h 1"/>
                    <a:gd name="T2" fmla="*/ 0 w 16"/>
                    <a:gd name="T3" fmla="*/ 0 h 1"/>
                    <a:gd name="T4" fmla="*/ 0 w 16"/>
                    <a:gd name="T5" fmla="*/ 0 h 1"/>
                    <a:gd name="T6" fmla="*/ 16 w 1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3" name="Freeform 2972"/>
                <p:cNvSpPr>
                  <a:spLocks/>
                </p:cNvSpPr>
                <p:nvPr/>
              </p:nvSpPr>
              <p:spPr bwMode="auto">
                <a:xfrm>
                  <a:off x="-375" y="3274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4" name="Freeform 2973"/>
                <p:cNvSpPr>
                  <a:spLocks/>
                </p:cNvSpPr>
                <p:nvPr/>
              </p:nvSpPr>
              <p:spPr bwMode="auto">
                <a:xfrm>
                  <a:off x="-361" y="3274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5" name="Freeform 2974"/>
                <p:cNvSpPr>
                  <a:spLocks/>
                </p:cNvSpPr>
                <p:nvPr/>
              </p:nvSpPr>
              <p:spPr bwMode="auto">
                <a:xfrm>
                  <a:off x="-346" y="3278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6" name="Freeform 2975"/>
                <p:cNvSpPr>
                  <a:spLocks/>
                </p:cNvSpPr>
                <p:nvPr/>
              </p:nvSpPr>
              <p:spPr bwMode="auto">
                <a:xfrm>
                  <a:off x="-33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7" name="Freeform 2976"/>
                <p:cNvSpPr>
                  <a:spLocks/>
                </p:cNvSpPr>
                <p:nvPr/>
              </p:nvSpPr>
              <p:spPr bwMode="auto">
                <a:xfrm>
                  <a:off x="-316" y="3280"/>
                  <a:ext cx="30" cy="0"/>
                </a:xfrm>
                <a:custGeom>
                  <a:avLst/>
                  <a:gdLst>
                    <a:gd name="T0" fmla="*/ 0 w 30"/>
                    <a:gd name="T1" fmla="*/ 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8" name="Freeform 2977"/>
                <p:cNvSpPr>
                  <a:spLocks/>
                </p:cNvSpPr>
                <p:nvPr/>
              </p:nvSpPr>
              <p:spPr bwMode="auto">
                <a:xfrm>
                  <a:off x="-286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9" name="Freeform 2978"/>
                <p:cNvSpPr>
                  <a:spLocks/>
                </p:cNvSpPr>
                <p:nvPr/>
              </p:nvSpPr>
              <p:spPr bwMode="auto">
                <a:xfrm>
                  <a:off x="-27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0" name="Freeform 2979"/>
                <p:cNvSpPr>
                  <a:spLocks/>
                </p:cNvSpPr>
                <p:nvPr/>
              </p:nvSpPr>
              <p:spPr bwMode="auto">
                <a:xfrm>
                  <a:off x="-256" y="3277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1" name="Freeform 2980"/>
                <p:cNvSpPr>
                  <a:spLocks/>
                </p:cNvSpPr>
                <p:nvPr/>
              </p:nvSpPr>
              <p:spPr bwMode="auto">
                <a:xfrm>
                  <a:off x="-241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2" name="Freeform 2981"/>
                <p:cNvSpPr>
                  <a:spLocks/>
                </p:cNvSpPr>
                <p:nvPr/>
              </p:nvSpPr>
              <p:spPr bwMode="auto">
                <a:xfrm>
                  <a:off x="-226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3" name="Freeform 2982"/>
                <p:cNvSpPr>
                  <a:spLocks/>
                </p:cNvSpPr>
                <p:nvPr/>
              </p:nvSpPr>
              <p:spPr bwMode="auto">
                <a:xfrm>
                  <a:off x="-211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4" name="Freeform 2983"/>
                <p:cNvSpPr>
                  <a:spLocks/>
                </p:cNvSpPr>
                <p:nvPr/>
              </p:nvSpPr>
              <p:spPr bwMode="auto">
                <a:xfrm>
                  <a:off x="-196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5" name="Freeform 2984"/>
                <p:cNvSpPr>
                  <a:spLocks/>
                </p:cNvSpPr>
                <p:nvPr/>
              </p:nvSpPr>
              <p:spPr bwMode="auto">
                <a:xfrm>
                  <a:off x="-181" y="3273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6" name="Freeform 2985"/>
                <p:cNvSpPr>
                  <a:spLocks/>
                </p:cNvSpPr>
                <p:nvPr/>
              </p:nvSpPr>
              <p:spPr bwMode="auto">
                <a:xfrm>
                  <a:off x="-166" y="3270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7" name="Freeform 2986"/>
                <p:cNvSpPr>
                  <a:spLocks/>
                </p:cNvSpPr>
                <p:nvPr/>
              </p:nvSpPr>
              <p:spPr bwMode="auto">
                <a:xfrm>
                  <a:off x="-151" y="327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8" name="Freeform 2987"/>
                <p:cNvSpPr>
                  <a:spLocks/>
                </p:cNvSpPr>
                <p:nvPr/>
              </p:nvSpPr>
              <p:spPr bwMode="auto">
                <a:xfrm>
                  <a:off x="-137" y="327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9" name="Freeform 2988"/>
                <p:cNvSpPr>
                  <a:spLocks/>
                </p:cNvSpPr>
                <p:nvPr/>
              </p:nvSpPr>
              <p:spPr bwMode="auto">
                <a:xfrm>
                  <a:off x="-122" y="327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0" name="Freeform 2989"/>
                <p:cNvSpPr>
                  <a:spLocks/>
                </p:cNvSpPr>
                <p:nvPr/>
              </p:nvSpPr>
              <p:spPr bwMode="auto">
                <a:xfrm>
                  <a:off x="-107" y="3270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1" name="Freeform 2990"/>
                <p:cNvSpPr>
                  <a:spLocks/>
                </p:cNvSpPr>
                <p:nvPr/>
              </p:nvSpPr>
              <p:spPr bwMode="auto">
                <a:xfrm>
                  <a:off x="-92" y="3277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2" name="Freeform 2991"/>
                <p:cNvSpPr>
                  <a:spLocks/>
                </p:cNvSpPr>
                <p:nvPr/>
              </p:nvSpPr>
              <p:spPr bwMode="auto">
                <a:xfrm>
                  <a:off x="-7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3" name="Freeform 2992"/>
                <p:cNvSpPr>
                  <a:spLocks/>
                </p:cNvSpPr>
                <p:nvPr/>
              </p:nvSpPr>
              <p:spPr bwMode="auto">
                <a:xfrm>
                  <a:off x="-6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4" name="Freeform 2993"/>
                <p:cNvSpPr>
                  <a:spLocks/>
                </p:cNvSpPr>
                <p:nvPr/>
              </p:nvSpPr>
              <p:spPr bwMode="auto">
                <a:xfrm>
                  <a:off x="-4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5" name="Freeform 2994"/>
                <p:cNvSpPr>
                  <a:spLocks/>
                </p:cNvSpPr>
                <p:nvPr/>
              </p:nvSpPr>
              <p:spPr bwMode="auto">
                <a:xfrm>
                  <a:off x="-3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6" name="Freeform 2995"/>
                <p:cNvSpPr>
                  <a:spLocks/>
                </p:cNvSpPr>
                <p:nvPr/>
              </p:nvSpPr>
              <p:spPr bwMode="auto">
                <a:xfrm>
                  <a:off x="-1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7" name="Freeform 2996"/>
                <p:cNvSpPr>
                  <a:spLocks/>
                </p:cNvSpPr>
                <p:nvPr/>
              </p:nvSpPr>
              <p:spPr bwMode="auto">
                <a:xfrm>
                  <a:off x="-2" y="3277"/>
                  <a:ext cx="14" cy="3"/>
                </a:xfrm>
                <a:custGeom>
                  <a:avLst/>
                  <a:gdLst>
                    <a:gd name="T0" fmla="*/ 0 w 14"/>
                    <a:gd name="T1" fmla="*/ 3 h 3"/>
                    <a:gd name="T2" fmla="*/ 0 w 14"/>
                    <a:gd name="T3" fmla="*/ 3 h 3"/>
                    <a:gd name="T4" fmla="*/ 0 w 14"/>
                    <a:gd name="T5" fmla="*/ 3 h 3"/>
                    <a:gd name="T6" fmla="*/ 14 w 1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8" name="Freeform 2997"/>
                <p:cNvSpPr>
                  <a:spLocks/>
                </p:cNvSpPr>
                <p:nvPr/>
              </p:nvSpPr>
              <p:spPr bwMode="auto">
                <a:xfrm>
                  <a:off x="12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9" name="Freeform 2998"/>
                <p:cNvSpPr>
                  <a:spLocks/>
                </p:cNvSpPr>
                <p:nvPr/>
              </p:nvSpPr>
              <p:spPr bwMode="auto">
                <a:xfrm>
                  <a:off x="27" y="3277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0" name="Freeform 2999"/>
                <p:cNvSpPr>
                  <a:spLocks/>
                </p:cNvSpPr>
                <p:nvPr/>
              </p:nvSpPr>
              <p:spPr bwMode="auto">
                <a:xfrm>
                  <a:off x="43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1" name="Freeform 3000"/>
                <p:cNvSpPr>
                  <a:spLocks/>
                </p:cNvSpPr>
                <p:nvPr/>
              </p:nvSpPr>
              <p:spPr bwMode="auto">
                <a:xfrm>
                  <a:off x="58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2" name="Freeform 3001"/>
                <p:cNvSpPr>
                  <a:spLocks/>
                </p:cNvSpPr>
                <p:nvPr/>
              </p:nvSpPr>
              <p:spPr bwMode="auto">
                <a:xfrm>
                  <a:off x="73" y="3277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3" name="Freeform 3002"/>
                <p:cNvSpPr>
                  <a:spLocks/>
                </p:cNvSpPr>
                <p:nvPr/>
              </p:nvSpPr>
              <p:spPr bwMode="auto">
                <a:xfrm>
                  <a:off x="88" y="3275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4" name="Freeform 3003"/>
                <p:cNvSpPr>
                  <a:spLocks/>
                </p:cNvSpPr>
                <p:nvPr/>
              </p:nvSpPr>
              <p:spPr bwMode="auto">
                <a:xfrm>
                  <a:off x="103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5" name="Freeform 3004"/>
                <p:cNvSpPr>
                  <a:spLocks/>
                </p:cNvSpPr>
                <p:nvPr/>
              </p:nvSpPr>
              <p:spPr bwMode="auto">
                <a:xfrm>
                  <a:off x="118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6" name="Freeform 3005"/>
                <p:cNvSpPr>
                  <a:spLocks/>
                </p:cNvSpPr>
                <p:nvPr/>
              </p:nvSpPr>
              <p:spPr bwMode="auto">
                <a:xfrm>
                  <a:off x="133" y="3272"/>
                  <a:ext cx="14" cy="3"/>
                </a:xfrm>
                <a:custGeom>
                  <a:avLst/>
                  <a:gdLst>
                    <a:gd name="T0" fmla="*/ 0 w 14"/>
                    <a:gd name="T1" fmla="*/ 3 h 3"/>
                    <a:gd name="T2" fmla="*/ 0 w 14"/>
                    <a:gd name="T3" fmla="*/ 3 h 3"/>
                    <a:gd name="T4" fmla="*/ 0 w 14"/>
                    <a:gd name="T5" fmla="*/ 3 h 3"/>
                    <a:gd name="T6" fmla="*/ 14 w 1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7" name="Freeform 3006"/>
                <p:cNvSpPr>
                  <a:spLocks/>
                </p:cNvSpPr>
                <p:nvPr/>
              </p:nvSpPr>
              <p:spPr bwMode="auto">
                <a:xfrm>
                  <a:off x="147" y="327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8" name="Freeform 3007"/>
                <p:cNvSpPr>
                  <a:spLocks/>
                </p:cNvSpPr>
                <p:nvPr/>
              </p:nvSpPr>
              <p:spPr bwMode="auto">
                <a:xfrm>
                  <a:off x="162" y="3272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9" name="Freeform 3008"/>
                <p:cNvSpPr>
                  <a:spLocks/>
                </p:cNvSpPr>
                <p:nvPr/>
              </p:nvSpPr>
              <p:spPr bwMode="auto">
                <a:xfrm>
                  <a:off x="177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0" name="Freeform 3009"/>
                <p:cNvSpPr>
                  <a:spLocks/>
                </p:cNvSpPr>
                <p:nvPr/>
              </p:nvSpPr>
              <p:spPr bwMode="auto">
                <a:xfrm>
                  <a:off x="192" y="3271"/>
                  <a:ext cx="15" cy="6"/>
                </a:xfrm>
                <a:custGeom>
                  <a:avLst/>
                  <a:gdLst>
                    <a:gd name="T0" fmla="*/ 0 w 15"/>
                    <a:gd name="T1" fmla="*/ 6 h 6"/>
                    <a:gd name="T2" fmla="*/ 0 w 15"/>
                    <a:gd name="T3" fmla="*/ 6 h 6"/>
                    <a:gd name="T4" fmla="*/ 0 w 15"/>
                    <a:gd name="T5" fmla="*/ 6 h 6"/>
                    <a:gd name="T6" fmla="*/ 15 w 15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1" name="Freeform 3010"/>
                <p:cNvSpPr>
                  <a:spLocks/>
                </p:cNvSpPr>
                <p:nvPr/>
              </p:nvSpPr>
              <p:spPr bwMode="auto">
                <a:xfrm>
                  <a:off x="207" y="3271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2" name="Freeform 3011"/>
                <p:cNvSpPr>
                  <a:spLocks/>
                </p:cNvSpPr>
                <p:nvPr/>
              </p:nvSpPr>
              <p:spPr bwMode="auto">
                <a:xfrm>
                  <a:off x="222" y="3257"/>
                  <a:ext cx="15" cy="16"/>
                </a:xfrm>
                <a:custGeom>
                  <a:avLst/>
                  <a:gdLst>
                    <a:gd name="T0" fmla="*/ 0 w 15"/>
                    <a:gd name="T1" fmla="*/ 16 h 16"/>
                    <a:gd name="T2" fmla="*/ 0 w 15"/>
                    <a:gd name="T3" fmla="*/ 16 h 16"/>
                    <a:gd name="T4" fmla="*/ 0 w 15"/>
                    <a:gd name="T5" fmla="*/ 16 h 16"/>
                    <a:gd name="T6" fmla="*/ 15 w 15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3" name="Freeform 3012"/>
                <p:cNvSpPr>
                  <a:spLocks/>
                </p:cNvSpPr>
                <p:nvPr/>
              </p:nvSpPr>
              <p:spPr bwMode="auto">
                <a:xfrm>
                  <a:off x="237" y="3239"/>
                  <a:ext cx="15" cy="18"/>
                </a:xfrm>
                <a:custGeom>
                  <a:avLst/>
                  <a:gdLst>
                    <a:gd name="T0" fmla="*/ 0 w 15"/>
                    <a:gd name="T1" fmla="*/ 18 h 18"/>
                    <a:gd name="T2" fmla="*/ 0 w 15"/>
                    <a:gd name="T3" fmla="*/ 18 h 18"/>
                    <a:gd name="T4" fmla="*/ 0 w 15"/>
                    <a:gd name="T5" fmla="*/ 18 h 18"/>
                    <a:gd name="T6" fmla="*/ 15 w 15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4" name="Freeform 3013"/>
                <p:cNvSpPr>
                  <a:spLocks/>
                </p:cNvSpPr>
                <p:nvPr/>
              </p:nvSpPr>
              <p:spPr bwMode="auto">
                <a:xfrm>
                  <a:off x="252" y="3210"/>
                  <a:ext cx="15" cy="29"/>
                </a:xfrm>
                <a:custGeom>
                  <a:avLst/>
                  <a:gdLst>
                    <a:gd name="T0" fmla="*/ 0 w 15"/>
                    <a:gd name="T1" fmla="*/ 29 h 29"/>
                    <a:gd name="T2" fmla="*/ 0 w 15"/>
                    <a:gd name="T3" fmla="*/ 29 h 29"/>
                    <a:gd name="T4" fmla="*/ 0 w 15"/>
                    <a:gd name="T5" fmla="*/ 29 h 29"/>
                    <a:gd name="T6" fmla="*/ 15 w 15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9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5" name="Freeform 3014"/>
                <p:cNvSpPr>
                  <a:spLocks/>
                </p:cNvSpPr>
                <p:nvPr/>
              </p:nvSpPr>
              <p:spPr bwMode="auto">
                <a:xfrm>
                  <a:off x="267" y="3172"/>
                  <a:ext cx="15" cy="38"/>
                </a:xfrm>
                <a:custGeom>
                  <a:avLst/>
                  <a:gdLst>
                    <a:gd name="T0" fmla="*/ 0 w 15"/>
                    <a:gd name="T1" fmla="*/ 38 h 38"/>
                    <a:gd name="T2" fmla="*/ 0 w 15"/>
                    <a:gd name="T3" fmla="*/ 38 h 38"/>
                    <a:gd name="T4" fmla="*/ 0 w 15"/>
                    <a:gd name="T5" fmla="*/ 38 h 38"/>
                    <a:gd name="T6" fmla="*/ 15 w 15"/>
                    <a:gd name="T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6" name="Freeform 3015"/>
                <p:cNvSpPr>
                  <a:spLocks/>
                </p:cNvSpPr>
                <p:nvPr/>
              </p:nvSpPr>
              <p:spPr bwMode="auto">
                <a:xfrm>
                  <a:off x="282" y="3116"/>
                  <a:ext cx="15" cy="56"/>
                </a:xfrm>
                <a:custGeom>
                  <a:avLst/>
                  <a:gdLst>
                    <a:gd name="T0" fmla="*/ 0 w 15"/>
                    <a:gd name="T1" fmla="*/ 56 h 56"/>
                    <a:gd name="T2" fmla="*/ 0 w 15"/>
                    <a:gd name="T3" fmla="*/ 56 h 56"/>
                    <a:gd name="T4" fmla="*/ 0 w 15"/>
                    <a:gd name="T5" fmla="*/ 56 h 56"/>
                    <a:gd name="T6" fmla="*/ 15 w 15"/>
                    <a:gd name="T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6">
                      <a:moveTo>
                        <a:pt x="0" y="56"/>
                      </a:move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7" name="Freeform 3016"/>
                <p:cNvSpPr>
                  <a:spLocks/>
                </p:cNvSpPr>
                <p:nvPr/>
              </p:nvSpPr>
              <p:spPr bwMode="auto">
                <a:xfrm>
                  <a:off x="297" y="3059"/>
                  <a:ext cx="15" cy="57"/>
                </a:xfrm>
                <a:custGeom>
                  <a:avLst/>
                  <a:gdLst>
                    <a:gd name="T0" fmla="*/ 0 w 15"/>
                    <a:gd name="T1" fmla="*/ 57 h 57"/>
                    <a:gd name="T2" fmla="*/ 0 w 15"/>
                    <a:gd name="T3" fmla="*/ 57 h 57"/>
                    <a:gd name="T4" fmla="*/ 0 w 15"/>
                    <a:gd name="T5" fmla="*/ 57 h 57"/>
                    <a:gd name="T6" fmla="*/ 15 w 15"/>
                    <a:gd name="T7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7">
                      <a:moveTo>
                        <a:pt x="0" y="57"/>
                      </a:move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8" name="Freeform 3017"/>
                <p:cNvSpPr>
                  <a:spLocks/>
                </p:cNvSpPr>
                <p:nvPr/>
              </p:nvSpPr>
              <p:spPr bwMode="auto">
                <a:xfrm>
                  <a:off x="312" y="2966"/>
                  <a:ext cx="15" cy="93"/>
                </a:xfrm>
                <a:custGeom>
                  <a:avLst/>
                  <a:gdLst>
                    <a:gd name="T0" fmla="*/ 0 w 15"/>
                    <a:gd name="T1" fmla="*/ 93 h 93"/>
                    <a:gd name="T2" fmla="*/ 0 w 15"/>
                    <a:gd name="T3" fmla="*/ 93 h 93"/>
                    <a:gd name="T4" fmla="*/ 0 w 15"/>
                    <a:gd name="T5" fmla="*/ 93 h 93"/>
                    <a:gd name="T6" fmla="*/ 15 w 15"/>
                    <a:gd name="T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3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9" name="Freeform 3018"/>
                <p:cNvSpPr>
                  <a:spLocks/>
                </p:cNvSpPr>
                <p:nvPr/>
              </p:nvSpPr>
              <p:spPr bwMode="auto">
                <a:xfrm>
                  <a:off x="327" y="2854"/>
                  <a:ext cx="15" cy="112"/>
                </a:xfrm>
                <a:custGeom>
                  <a:avLst/>
                  <a:gdLst>
                    <a:gd name="T0" fmla="*/ 0 w 15"/>
                    <a:gd name="T1" fmla="*/ 112 h 112"/>
                    <a:gd name="T2" fmla="*/ 0 w 15"/>
                    <a:gd name="T3" fmla="*/ 112 h 112"/>
                    <a:gd name="T4" fmla="*/ 0 w 15"/>
                    <a:gd name="T5" fmla="*/ 112 h 112"/>
                    <a:gd name="T6" fmla="*/ 15 w 15"/>
                    <a:gd name="T7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2">
                      <a:moveTo>
                        <a:pt x="0" y="112"/>
                      </a:moveTo>
                      <a:lnTo>
                        <a:pt x="0" y="112"/>
                      </a:lnTo>
                      <a:lnTo>
                        <a:pt x="0" y="11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0" name="Freeform 3019"/>
                <p:cNvSpPr>
                  <a:spLocks/>
                </p:cNvSpPr>
                <p:nvPr/>
              </p:nvSpPr>
              <p:spPr bwMode="auto">
                <a:xfrm>
                  <a:off x="342" y="2736"/>
                  <a:ext cx="15" cy="118"/>
                </a:xfrm>
                <a:custGeom>
                  <a:avLst/>
                  <a:gdLst>
                    <a:gd name="T0" fmla="*/ 0 w 15"/>
                    <a:gd name="T1" fmla="*/ 118 h 118"/>
                    <a:gd name="T2" fmla="*/ 0 w 15"/>
                    <a:gd name="T3" fmla="*/ 118 h 118"/>
                    <a:gd name="T4" fmla="*/ 0 w 15"/>
                    <a:gd name="T5" fmla="*/ 118 h 118"/>
                    <a:gd name="T6" fmla="*/ 15 w 15"/>
                    <a:gd name="T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8">
                      <a:moveTo>
                        <a:pt x="0" y="118"/>
                      </a:move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1" name="Freeform 3020"/>
                <p:cNvSpPr>
                  <a:spLocks/>
                </p:cNvSpPr>
                <p:nvPr/>
              </p:nvSpPr>
              <p:spPr bwMode="auto">
                <a:xfrm>
                  <a:off x="357" y="2601"/>
                  <a:ext cx="14" cy="135"/>
                </a:xfrm>
                <a:custGeom>
                  <a:avLst/>
                  <a:gdLst>
                    <a:gd name="T0" fmla="*/ 0 w 14"/>
                    <a:gd name="T1" fmla="*/ 135 h 135"/>
                    <a:gd name="T2" fmla="*/ 0 w 14"/>
                    <a:gd name="T3" fmla="*/ 135 h 135"/>
                    <a:gd name="T4" fmla="*/ 0 w 14"/>
                    <a:gd name="T5" fmla="*/ 135 h 135"/>
                    <a:gd name="T6" fmla="*/ 14 w 14"/>
                    <a:gd name="T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35">
                      <a:moveTo>
                        <a:pt x="0" y="135"/>
                      </a:moveTo>
                      <a:lnTo>
                        <a:pt x="0" y="135"/>
                      </a:lnTo>
                      <a:lnTo>
                        <a:pt x="0" y="135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2" name="Freeform 3021"/>
                <p:cNvSpPr>
                  <a:spLocks/>
                </p:cNvSpPr>
                <p:nvPr/>
              </p:nvSpPr>
              <p:spPr bwMode="auto">
                <a:xfrm>
                  <a:off x="371" y="2431"/>
                  <a:ext cx="15" cy="170"/>
                </a:xfrm>
                <a:custGeom>
                  <a:avLst/>
                  <a:gdLst>
                    <a:gd name="T0" fmla="*/ 0 w 15"/>
                    <a:gd name="T1" fmla="*/ 170 h 170"/>
                    <a:gd name="T2" fmla="*/ 0 w 15"/>
                    <a:gd name="T3" fmla="*/ 170 h 170"/>
                    <a:gd name="T4" fmla="*/ 0 w 15"/>
                    <a:gd name="T5" fmla="*/ 170 h 170"/>
                    <a:gd name="T6" fmla="*/ 15 w 15"/>
                    <a:gd name="T7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70">
                      <a:moveTo>
                        <a:pt x="0" y="170"/>
                      </a:moveTo>
                      <a:lnTo>
                        <a:pt x="0" y="170"/>
                      </a:lnTo>
                      <a:lnTo>
                        <a:pt x="0" y="17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3" name="Freeform 3022"/>
                <p:cNvSpPr>
                  <a:spLocks/>
                </p:cNvSpPr>
                <p:nvPr/>
              </p:nvSpPr>
              <p:spPr bwMode="auto">
                <a:xfrm>
                  <a:off x="386" y="2271"/>
                  <a:ext cx="15" cy="160"/>
                </a:xfrm>
                <a:custGeom>
                  <a:avLst/>
                  <a:gdLst>
                    <a:gd name="T0" fmla="*/ 0 w 15"/>
                    <a:gd name="T1" fmla="*/ 160 h 160"/>
                    <a:gd name="T2" fmla="*/ 0 w 15"/>
                    <a:gd name="T3" fmla="*/ 160 h 160"/>
                    <a:gd name="T4" fmla="*/ 0 w 15"/>
                    <a:gd name="T5" fmla="*/ 160 h 160"/>
                    <a:gd name="T6" fmla="*/ 15 w 15"/>
                    <a:gd name="T7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0">
                      <a:moveTo>
                        <a:pt x="0" y="160"/>
                      </a:moveTo>
                      <a:lnTo>
                        <a:pt x="0" y="160"/>
                      </a:lnTo>
                      <a:lnTo>
                        <a:pt x="0" y="16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4" name="Freeform 3023"/>
                <p:cNvSpPr>
                  <a:spLocks/>
                </p:cNvSpPr>
                <p:nvPr/>
              </p:nvSpPr>
              <p:spPr bwMode="auto">
                <a:xfrm>
                  <a:off x="401" y="2108"/>
                  <a:ext cx="15" cy="163"/>
                </a:xfrm>
                <a:custGeom>
                  <a:avLst/>
                  <a:gdLst>
                    <a:gd name="T0" fmla="*/ 0 w 15"/>
                    <a:gd name="T1" fmla="*/ 163 h 163"/>
                    <a:gd name="T2" fmla="*/ 0 w 15"/>
                    <a:gd name="T3" fmla="*/ 163 h 163"/>
                    <a:gd name="T4" fmla="*/ 0 w 15"/>
                    <a:gd name="T5" fmla="*/ 163 h 163"/>
                    <a:gd name="T6" fmla="*/ 15 w 15"/>
                    <a:gd name="T7" fmla="*/ 0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3">
                      <a:moveTo>
                        <a:pt x="0" y="163"/>
                      </a:moveTo>
                      <a:lnTo>
                        <a:pt x="0" y="163"/>
                      </a:lnTo>
                      <a:lnTo>
                        <a:pt x="0" y="16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5" name="Freeform 3024"/>
                <p:cNvSpPr>
                  <a:spLocks/>
                </p:cNvSpPr>
                <p:nvPr/>
              </p:nvSpPr>
              <p:spPr bwMode="auto">
                <a:xfrm>
                  <a:off x="416" y="1956"/>
                  <a:ext cx="15" cy="152"/>
                </a:xfrm>
                <a:custGeom>
                  <a:avLst/>
                  <a:gdLst>
                    <a:gd name="T0" fmla="*/ 0 w 15"/>
                    <a:gd name="T1" fmla="*/ 152 h 152"/>
                    <a:gd name="T2" fmla="*/ 0 w 15"/>
                    <a:gd name="T3" fmla="*/ 152 h 152"/>
                    <a:gd name="T4" fmla="*/ 0 w 15"/>
                    <a:gd name="T5" fmla="*/ 152 h 152"/>
                    <a:gd name="T6" fmla="*/ 15 w 15"/>
                    <a:gd name="T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52">
                      <a:moveTo>
                        <a:pt x="0" y="152"/>
                      </a:moveTo>
                      <a:lnTo>
                        <a:pt x="0" y="152"/>
                      </a:lnTo>
                      <a:lnTo>
                        <a:pt x="0" y="15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6" name="Freeform 3025"/>
                <p:cNvSpPr>
                  <a:spLocks/>
                </p:cNvSpPr>
                <p:nvPr/>
              </p:nvSpPr>
              <p:spPr bwMode="auto">
                <a:xfrm>
                  <a:off x="431" y="1829"/>
                  <a:ext cx="15" cy="127"/>
                </a:xfrm>
                <a:custGeom>
                  <a:avLst/>
                  <a:gdLst>
                    <a:gd name="T0" fmla="*/ 0 w 15"/>
                    <a:gd name="T1" fmla="*/ 127 h 127"/>
                    <a:gd name="T2" fmla="*/ 0 w 15"/>
                    <a:gd name="T3" fmla="*/ 127 h 127"/>
                    <a:gd name="T4" fmla="*/ 0 w 15"/>
                    <a:gd name="T5" fmla="*/ 127 h 127"/>
                    <a:gd name="T6" fmla="*/ 15 w 15"/>
                    <a:gd name="T7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7">
                      <a:moveTo>
                        <a:pt x="0" y="127"/>
                      </a:moveTo>
                      <a:lnTo>
                        <a:pt x="0" y="127"/>
                      </a:lnTo>
                      <a:lnTo>
                        <a:pt x="0" y="12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7" name="Freeform 3026"/>
                <p:cNvSpPr>
                  <a:spLocks/>
                </p:cNvSpPr>
                <p:nvPr/>
              </p:nvSpPr>
              <p:spPr bwMode="auto">
                <a:xfrm>
                  <a:off x="446" y="1729"/>
                  <a:ext cx="15" cy="100"/>
                </a:xfrm>
                <a:custGeom>
                  <a:avLst/>
                  <a:gdLst>
                    <a:gd name="T0" fmla="*/ 0 w 15"/>
                    <a:gd name="T1" fmla="*/ 100 h 100"/>
                    <a:gd name="T2" fmla="*/ 0 w 15"/>
                    <a:gd name="T3" fmla="*/ 100 h 100"/>
                    <a:gd name="T4" fmla="*/ 0 w 15"/>
                    <a:gd name="T5" fmla="*/ 100 h 100"/>
                    <a:gd name="T6" fmla="*/ 15 w 15"/>
                    <a:gd name="T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0">
                      <a:moveTo>
                        <a:pt x="0" y="100"/>
                      </a:move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8" name="Freeform 3027"/>
                <p:cNvSpPr>
                  <a:spLocks/>
                </p:cNvSpPr>
                <p:nvPr/>
              </p:nvSpPr>
              <p:spPr bwMode="auto">
                <a:xfrm>
                  <a:off x="461" y="1646"/>
                  <a:ext cx="15" cy="83"/>
                </a:xfrm>
                <a:custGeom>
                  <a:avLst/>
                  <a:gdLst>
                    <a:gd name="T0" fmla="*/ 0 w 15"/>
                    <a:gd name="T1" fmla="*/ 83 h 83"/>
                    <a:gd name="T2" fmla="*/ 0 w 15"/>
                    <a:gd name="T3" fmla="*/ 83 h 83"/>
                    <a:gd name="T4" fmla="*/ 0 w 15"/>
                    <a:gd name="T5" fmla="*/ 83 h 83"/>
                    <a:gd name="T6" fmla="*/ 15 w 15"/>
                    <a:gd name="T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3">
                      <a:moveTo>
                        <a:pt x="0" y="83"/>
                      </a:move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9" name="Freeform 3028"/>
                <p:cNvSpPr>
                  <a:spLocks/>
                </p:cNvSpPr>
                <p:nvPr/>
              </p:nvSpPr>
              <p:spPr bwMode="auto">
                <a:xfrm>
                  <a:off x="476" y="1611"/>
                  <a:ext cx="15" cy="35"/>
                </a:xfrm>
                <a:custGeom>
                  <a:avLst/>
                  <a:gdLst>
                    <a:gd name="T0" fmla="*/ 0 w 15"/>
                    <a:gd name="T1" fmla="*/ 35 h 35"/>
                    <a:gd name="T2" fmla="*/ 0 w 15"/>
                    <a:gd name="T3" fmla="*/ 35 h 35"/>
                    <a:gd name="T4" fmla="*/ 0 w 15"/>
                    <a:gd name="T5" fmla="*/ 35 h 35"/>
                    <a:gd name="T6" fmla="*/ 15 w 15"/>
                    <a:gd name="T7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5">
                      <a:moveTo>
                        <a:pt x="0" y="35"/>
                      </a:move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0" name="Freeform 3029"/>
                <p:cNvSpPr>
                  <a:spLocks/>
                </p:cNvSpPr>
                <p:nvPr/>
              </p:nvSpPr>
              <p:spPr bwMode="auto">
                <a:xfrm>
                  <a:off x="491" y="1591"/>
                  <a:ext cx="15" cy="20"/>
                </a:xfrm>
                <a:custGeom>
                  <a:avLst/>
                  <a:gdLst>
                    <a:gd name="T0" fmla="*/ 0 w 15"/>
                    <a:gd name="T1" fmla="*/ 20 h 20"/>
                    <a:gd name="T2" fmla="*/ 0 w 15"/>
                    <a:gd name="T3" fmla="*/ 20 h 20"/>
                    <a:gd name="T4" fmla="*/ 0 w 15"/>
                    <a:gd name="T5" fmla="*/ 20 h 20"/>
                    <a:gd name="T6" fmla="*/ 15 w 15"/>
                    <a:gd name="T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0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1" name="Freeform 3030"/>
                <p:cNvSpPr>
                  <a:spLocks/>
                </p:cNvSpPr>
                <p:nvPr/>
              </p:nvSpPr>
              <p:spPr bwMode="auto">
                <a:xfrm>
                  <a:off x="506" y="1575"/>
                  <a:ext cx="15" cy="16"/>
                </a:xfrm>
                <a:custGeom>
                  <a:avLst/>
                  <a:gdLst>
                    <a:gd name="T0" fmla="*/ 0 w 15"/>
                    <a:gd name="T1" fmla="*/ 16 h 16"/>
                    <a:gd name="T2" fmla="*/ 0 w 15"/>
                    <a:gd name="T3" fmla="*/ 16 h 16"/>
                    <a:gd name="T4" fmla="*/ 0 w 15"/>
                    <a:gd name="T5" fmla="*/ 16 h 16"/>
                    <a:gd name="T6" fmla="*/ 15 w 15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2" name="Freeform 3031"/>
                <p:cNvSpPr>
                  <a:spLocks/>
                </p:cNvSpPr>
                <p:nvPr/>
              </p:nvSpPr>
              <p:spPr bwMode="auto">
                <a:xfrm>
                  <a:off x="521" y="1575"/>
                  <a:ext cx="15" cy="49"/>
                </a:xfrm>
                <a:custGeom>
                  <a:avLst/>
                  <a:gdLst>
                    <a:gd name="T0" fmla="*/ 0 w 15"/>
                    <a:gd name="T1" fmla="*/ 0 h 49"/>
                    <a:gd name="T2" fmla="*/ 0 w 15"/>
                    <a:gd name="T3" fmla="*/ 0 h 49"/>
                    <a:gd name="T4" fmla="*/ 0 w 15"/>
                    <a:gd name="T5" fmla="*/ 0 h 49"/>
                    <a:gd name="T6" fmla="*/ 15 w 15"/>
                    <a:gd name="T7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3" name="Freeform 3032"/>
                <p:cNvSpPr>
                  <a:spLocks/>
                </p:cNvSpPr>
                <p:nvPr/>
              </p:nvSpPr>
              <p:spPr bwMode="auto">
                <a:xfrm>
                  <a:off x="536" y="1624"/>
                  <a:ext cx="15" cy="73"/>
                </a:xfrm>
                <a:custGeom>
                  <a:avLst/>
                  <a:gdLst>
                    <a:gd name="T0" fmla="*/ 0 w 15"/>
                    <a:gd name="T1" fmla="*/ 0 h 73"/>
                    <a:gd name="T2" fmla="*/ 0 w 15"/>
                    <a:gd name="T3" fmla="*/ 0 h 73"/>
                    <a:gd name="T4" fmla="*/ 0 w 15"/>
                    <a:gd name="T5" fmla="*/ 0 h 73"/>
                    <a:gd name="T6" fmla="*/ 15 w 15"/>
                    <a:gd name="T7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4" name="Freeform 3033"/>
                <p:cNvSpPr>
                  <a:spLocks/>
                </p:cNvSpPr>
                <p:nvPr/>
              </p:nvSpPr>
              <p:spPr bwMode="auto">
                <a:xfrm>
                  <a:off x="551" y="1697"/>
                  <a:ext cx="15" cy="97"/>
                </a:xfrm>
                <a:custGeom>
                  <a:avLst/>
                  <a:gdLst>
                    <a:gd name="T0" fmla="*/ 0 w 15"/>
                    <a:gd name="T1" fmla="*/ 0 h 97"/>
                    <a:gd name="T2" fmla="*/ 0 w 15"/>
                    <a:gd name="T3" fmla="*/ 0 h 97"/>
                    <a:gd name="T4" fmla="*/ 0 w 15"/>
                    <a:gd name="T5" fmla="*/ 0 h 97"/>
                    <a:gd name="T6" fmla="*/ 15 w 15"/>
                    <a:gd name="T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5" name="Freeform 3034"/>
                <p:cNvSpPr>
                  <a:spLocks/>
                </p:cNvSpPr>
                <p:nvPr/>
              </p:nvSpPr>
              <p:spPr bwMode="auto">
                <a:xfrm>
                  <a:off x="566" y="1794"/>
                  <a:ext cx="15" cy="176"/>
                </a:xfrm>
                <a:custGeom>
                  <a:avLst/>
                  <a:gdLst>
                    <a:gd name="T0" fmla="*/ 0 w 15"/>
                    <a:gd name="T1" fmla="*/ 0 h 176"/>
                    <a:gd name="T2" fmla="*/ 0 w 15"/>
                    <a:gd name="T3" fmla="*/ 0 h 176"/>
                    <a:gd name="T4" fmla="*/ 0 w 15"/>
                    <a:gd name="T5" fmla="*/ 0 h 176"/>
                    <a:gd name="T6" fmla="*/ 15 w 15"/>
                    <a:gd name="T7" fmla="*/ 176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7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7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6" name="Freeform 3035"/>
                <p:cNvSpPr>
                  <a:spLocks/>
                </p:cNvSpPr>
                <p:nvPr/>
              </p:nvSpPr>
              <p:spPr bwMode="auto">
                <a:xfrm>
                  <a:off x="581" y="1970"/>
                  <a:ext cx="15" cy="179"/>
                </a:xfrm>
                <a:custGeom>
                  <a:avLst/>
                  <a:gdLst>
                    <a:gd name="T0" fmla="*/ 0 w 15"/>
                    <a:gd name="T1" fmla="*/ 0 h 179"/>
                    <a:gd name="T2" fmla="*/ 0 w 15"/>
                    <a:gd name="T3" fmla="*/ 0 h 179"/>
                    <a:gd name="T4" fmla="*/ 0 w 15"/>
                    <a:gd name="T5" fmla="*/ 0 h 179"/>
                    <a:gd name="T6" fmla="*/ 15 w 15"/>
                    <a:gd name="T7" fmla="*/ 179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7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7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7" name="Freeform 3036"/>
                <p:cNvSpPr>
                  <a:spLocks/>
                </p:cNvSpPr>
                <p:nvPr/>
              </p:nvSpPr>
              <p:spPr bwMode="auto">
                <a:xfrm>
                  <a:off x="596" y="2149"/>
                  <a:ext cx="30" cy="186"/>
                </a:xfrm>
                <a:custGeom>
                  <a:avLst/>
                  <a:gdLst>
                    <a:gd name="T0" fmla="*/ 0 w 30"/>
                    <a:gd name="T1" fmla="*/ 0 h 186"/>
                    <a:gd name="T2" fmla="*/ 0 w 30"/>
                    <a:gd name="T3" fmla="*/ 0 h 186"/>
                    <a:gd name="T4" fmla="*/ 0 w 30"/>
                    <a:gd name="T5" fmla="*/ 0 h 186"/>
                    <a:gd name="T6" fmla="*/ 30 w 30"/>
                    <a:gd name="T7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18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18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8" name="Freeform 3037"/>
                <p:cNvSpPr>
                  <a:spLocks/>
                </p:cNvSpPr>
                <p:nvPr/>
              </p:nvSpPr>
              <p:spPr bwMode="auto">
                <a:xfrm>
                  <a:off x="626" y="2335"/>
                  <a:ext cx="15" cy="183"/>
                </a:xfrm>
                <a:custGeom>
                  <a:avLst/>
                  <a:gdLst>
                    <a:gd name="T0" fmla="*/ 0 w 15"/>
                    <a:gd name="T1" fmla="*/ 0 h 183"/>
                    <a:gd name="T2" fmla="*/ 0 w 15"/>
                    <a:gd name="T3" fmla="*/ 0 h 183"/>
                    <a:gd name="T4" fmla="*/ 0 w 15"/>
                    <a:gd name="T5" fmla="*/ 0 h 183"/>
                    <a:gd name="T6" fmla="*/ 15 w 15"/>
                    <a:gd name="T7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8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8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9" name="Freeform 3038"/>
                <p:cNvSpPr>
                  <a:spLocks/>
                </p:cNvSpPr>
                <p:nvPr/>
              </p:nvSpPr>
              <p:spPr bwMode="auto">
                <a:xfrm>
                  <a:off x="641" y="2518"/>
                  <a:ext cx="15" cy="164"/>
                </a:xfrm>
                <a:custGeom>
                  <a:avLst/>
                  <a:gdLst>
                    <a:gd name="T0" fmla="*/ 0 w 15"/>
                    <a:gd name="T1" fmla="*/ 0 h 164"/>
                    <a:gd name="T2" fmla="*/ 0 w 15"/>
                    <a:gd name="T3" fmla="*/ 0 h 164"/>
                    <a:gd name="T4" fmla="*/ 0 w 15"/>
                    <a:gd name="T5" fmla="*/ 0 h 164"/>
                    <a:gd name="T6" fmla="*/ 15 w 15"/>
                    <a:gd name="T7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6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0" name="Freeform 3039"/>
                <p:cNvSpPr>
                  <a:spLocks/>
                </p:cNvSpPr>
                <p:nvPr/>
              </p:nvSpPr>
              <p:spPr bwMode="auto">
                <a:xfrm>
                  <a:off x="656" y="2682"/>
                  <a:ext cx="15" cy="86"/>
                </a:xfrm>
                <a:custGeom>
                  <a:avLst/>
                  <a:gdLst>
                    <a:gd name="T0" fmla="*/ 0 w 15"/>
                    <a:gd name="T1" fmla="*/ 0 h 86"/>
                    <a:gd name="T2" fmla="*/ 0 w 15"/>
                    <a:gd name="T3" fmla="*/ 0 h 86"/>
                    <a:gd name="T4" fmla="*/ 0 w 15"/>
                    <a:gd name="T5" fmla="*/ 0 h 86"/>
                    <a:gd name="T6" fmla="*/ 15 w 15"/>
                    <a:gd name="T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1" name="Freeform 3040"/>
                <p:cNvSpPr>
                  <a:spLocks/>
                </p:cNvSpPr>
                <p:nvPr/>
              </p:nvSpPr>
              <p:spPr bwMode="auto">
                <a:xfrm>
                  <a:off x="671" y="2768"/>
                  <a:ext cx="15" cy="95"/>
                </a:xfrm>
                <a:custGeom>
                  <a:avLst/>
                  <a:gdLst>
                    <a:gd name="T0" fmla="*/ 0 w 15"/>
                    <a:gd name="T1" fmla="*/ 0 h 95"/>
                    <a:gd name="T2" fmla="*/ 0 w 15"/>
                    <a:gd name="T3" fmla="*/ 0 h 95"/>
                    <a:gd name="T4" fmla="*/ 0 w 15"/>
                    <a:gd name="T5" fmla="*/ 0 h 95"/>
                    <a:gd name="T6" fmla="*/ 15 w 15"/>
                    <a:gd name="T7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2" name="Freeform 3041"/>
                <p:cNvSpPr>
                  <a:spLocks/>
                </p:cNvSpPr>
                <p:nvPr/>
              </p:nvSpPr>
              <p:spPr bwMode="auto">
                <a:xfrm>
                  <a:off x="686" y="2863"/>
                  <a:ext cx="15" cy="58"/>
                </a:xfrm>
                <a:custGeom>
                  <a:avLst/>
                  <a:gdLst>
                    <a:gd name="T0" fmla="*/ 0 w 15"/>
                    <a:gd name="T1" fmla="*/ 0 h 58"/>
                    <a:gd name="T2" fmla="*/ 0 w 15"/>
                    <a:gd name="T3" fmla="*/ 0 h 58"/>
                    <a:gd name="T4" fmla="*/ 0 w 15"/>
                    <a:gd name="T5" fmla="*/ 0 h 58"/>
                    <a:gd name="T6" fmla="*/ 15 w 15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3" name="Freeform 3042"/>
                <p:cNvSpPr>
                  <a:spLocks/>
                </p:cNvSpPr>
                <p:nvPr/>
              </p:nvSpPr>
              <p:spPr bwMode="auto">
                <a:xfrm>
                  <a:off x="701" y="2921"/>
                  <a:ext cx="15" cy="59"/>
                </a:xfrm>
                <a:custGeom>
                  <a:avLst/>
                  <a:gdLst>
                    <a:gd name="T0" fmla="*/ 0 w 15"/>
                    <a:gd name="T1" fmla="*/ 0 h 59"/>
                    <a:gd name="T2" fmla="*/ 0 w 15"/>
                    <a:gd name="T3" fmla="*/ 0 h 59"/>
                    <a:gd name="T4" fmla="*/ 0 w 15"/>
                    <a:gd name="T5" fmla="*/ 0 h 59"/>
                    <a:gd name="T6" fmla="*/ 15 w 15"/>
                    <a:gd name="T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4" name="Freeform 3043"/>
                <p:cNvSpPr>
                  <a:spLocks/>
                </p:cNvSpPr>
                <p:nvPr/>
              </p:nvSpPr>
              <p:spPr bwMode="auto">
                <a:xfrm>
                  <a:off x="716" y="2980"/>
                  <a:ext cx="14" cy="37"/>
                </a:xfrm>
                <a:custGeom>
                  <a:avLst/>
                  <a:gdLst>
                    <a:gd name="T0" fmla="*/ 0 w 14"/>
                    <a:gd name="T1" fmla="*/ 0 h 37"/>
                    <a:gd name="T2" fmla="*/ 0 w 14"/>
                    <a:gd name="T3" fmla="*/ 0 h 37"/>
                    <a:gd name="T4" fmla="*/ 0 w 14"/>
                    <a:gd name="T5" fmla="*/ 0 h 37"/>
                    <a:gd name="T6" fmla="*/ 14 w 14"/>
                    <a:gd name="T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3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5" name="Freeform 3044"/>
                <p:cNvSpPr>
                  <a:spLocks/>
                </p:cNvSpPr>
                <p:nvPr/>
              </p:nvSpPr>
              <p:spPr bwMode="auto">
                <a:xfrm>
                  <a:off x="730" y="3017"/>
                  <a:ext cx="15" cy="46"/>
                </a:xfrm>
                <a:custGeom>
                  <a:avLst/>
                  <a:gdLst>
                    <a:gd name="T0" fmla="*/ 0 w 15"/>
                    <a:gd name="T1" fmla="*/ 0 h 46"/>
                    <a:gd name="T2" fmla="*/ 0 w 15"/>
                    <a:gd name="T3" fmla="*/ 0 h 46"/>
                    <a:gd name="T4" fmla="*/ 0 w 15"/>
                    <a:gd name="T5" fmla="*/ 0 h 46"/>
                    <a:gd name="T6" fmla="*/ 15 w 15"/>
                    <a:gd name="T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6" name="Freeform 3045"/>
                <p:cNvSpPr>
                  <a:spLocks/>
                </p:cNvSpPr>
                <p:nvPr/>
              </p:nvSpPr>
              <p:spPr bwMode="auto">
                <a:xfrm>
                  <a:off x="745" y="3063"/>
                  <a:ext cx="15" cy="61"/>
                </a:xfrm>
                <a:custGeom>
                  <a:avLst/>
                  <a:gdLst>
                    <a:gd name="T0" fmla="*/ 0 w 15"/>
                    <a:gd name="T1" fmla="*/ 0 h 61"/>
                    <a:gd name="T2" fmla="*/ 0 w 15"/>
                    <a:gd name="T3" fmla="*/ 0 h 61"/>
                    <a:gd name="T4" fmla="*/ 0 w 15"/>
                    <a:gd name="T5" fmla="*/ 0 h 61"/>
                    <a:gd name="T6" fmla="*/ 15 w 15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7" name="Freeform 3046"/>
                <p:cNvSpPr>
                  <a:spLocks/>
                </p:cNvSpPr>
                <p:nvPr/>
              </p:nvSpPr>
              <p:spPr bwMode="auto">
                <a:xfrm>
                  <a:off x="760" y="3124"/>
                  <a:ext cx="15" cy="24"/>
                </a:xfrm>
                <a:custGeom>
                  <a:avLst/>
                  <a:gdLst>
                    <a:gd name="T0" fmla="*/ 0 w 15"/>
                    <a:gd name="T1" fmla="*/ 0 h 24"/>
                    <a:gd name="T2" fmla="*/ 0 w 15"/>
                    <a:gd name="T3" fmla="*/ 0 h 24"/>
                    <a:gd name="T4" fmla="*/ 0 w 15"/>
                    <a:gd name="T5" fmla="*/ 0 h 24"/>
                    <a:gd name="T6" fmla="*/ 15 w 15"/>
                    <a:gd name="T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8" name="Freeform 3047"/>
                <p:cNvSpPr>
                  <a:spLocks/>
                </p:cNvSpPr>
                <p:nvPr/>
              </p:nvSpPr>
              <p:spPr bwMode="auto">
                <a:xfrm>
                  <a:off x="775" y="3148"/>
                  <a:ext cx="15" cy="21"/>
                </a:xfrm>
                <a:custGeom>
                  <a:avLst/>
                  <a:gdLst>
                    <a:gd name="T0" fmla="*/ 0 w 15"/>
                    <a:gd name="T1" fmla="*/ 0 h 21"/>
                    <a:gd name="T2" fmla="*/ 0 w 15"/>
                    <a:gd name="T3" fmla="*/ 0 h 21"/>
                    <a:gd name="T4" fmla="*/ 0 w 15"/>
                    <a:gd name="T5" fmla="*/ 0 h 21"/>
                    <a:gd name="T6" fmla="*/ 15 w 15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9" name="Freeform 3048"/>
                <p:cNvSpPr>
                  <a:spLocks/>
                </p:cNvSpPr>
                <p:nvPr/>
              </p:nvSpPr>
              <p:spPr bwMode="auto">
                <a:xfrm>
                  <a:off x="790" y="3169"/>
                  <a:ext cx="15" cy="26"/>
                </a:xfrm>
                <a:custGeom>
                  <a:avLst/>
                  <a:gdLst>
                    <a:gd name="T0" fmla="*/ 0 w 15"/>
                    <a:gd name="T1" fmla="*/ 0 h 26"/>
                    <a:gd name="T2" fmla="*/ 0 w 15"/>
                    <a:gd name="T3" fmla="*/ 0 h 26"/>
                    <a:gd name="T4" fmla="*/ 0 w 15"/>
                    <a:gd name="T5" fmla="*/ 0 h 26"/>
                    <a:gd name="T6" fmla="*/ 15 w 15"/>
                    <a:gd name="T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0" name="Freeform 3049"/>
                <p:cNvSpPr>
                  <a:spLocks/>
                </p:cNvSpPr>
                <p:nvPr/>
              </p:nvSpPr>
              <p:spPr bwMode="auto">
                <a:xfrm>
                  <a:off x="805" y="3195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0 w 15"/>
                    <a:gd name="T3" fmla="*/ 0 h 6"/>
                    <a:gd name="T4" fmla="*/ 0 w 15"/>
                    <a:gd name="T5" fmla="*/ 0 h 6"/>
                    <a:gd name="T6" fmla="*/ 15 w 15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1" name="Freeform 3050"/>
                <p:cNvSpPr>
                  <a:spLocks/>
                </p:cNvSpPr>
                <p:nvPr/>
              </p:nvSpPr>
              <p:spPr bwMode="auto">
                <a:xfrm>
                  <a:off x="820" y="3201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2" name="Freeform 3051"/>
                <p:cNvSpPr>
                  <a:spLocks/>
                </p:cNvSpPr>
                <p:nvPr/>
              </p:nvSpPr>
              <p:spPr bwMode="auto">
                <a:xfrm>
                  <a:off x="835" y="3201"/>
                  <a:ext cx="15" cy="15"/>
                </a:xfrm>
                <a:custGeom>
                  <a:avLst/>
                  <a:gdLst>
                    <a:gd name="T0" fmla="*/ 0 w 15"/>
                    <a:gd name="T1" fmla="*/ 0 h 15"/>
                    <a:gd name="T2" fmla="*/ 0 w 15"/>
                    <a:gd name="T3" fmla="*/ 0 h 15"/>
                    <a:gd name="T4" fmla="*/ 0 w 15"/>
                    <a:gd name="T5" fmla="*/ 0 h 15"/>
                    <a:gd name="T6" fmla="*/ 15 w 15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3" name="Freeform 3052"/>
                <p:cNvSpPr>
                  <a:spLocks/>
                </p:cNvSpPr>
                <p:nvPr/>
              </p:nvSpPr>
              <p:spPr bwMode="auto">
                <a:xfrm>
                  <a:off x="850" y="3216"/>
                  <a:ext cx="14" cy="12"/>
                </a:xfrm>
                <a:custGeom>
                  <a:avLst/>
                  <a:gdLst>
                    <a:gd name="T0" fmla="*/ 0 w 14"/>
                    <a:gd name="T1" fmla="*/ 0 h 12"/>
                    <a:gd name="T2" fmla="*/ 0 w 14"/>
                    <a:gd name="T3" fmla="*/ 0 h 12"/>
                    <a:gd name="T4" fmla="*/ 0 w 14"/>
                    <a:gd name="T5" fmla="*/ 0 h 12"/>
                    <a:gd name="T6" fmla="*/ 14 w 14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1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4" name="Freeform 3053"/>
                <p:cNvSpPr>
                  <a:spLocks/>
                </p:cNvSpPr>
                <p:nvPr/>
              </p:nvSpPr>
              <p:spPr bwMode="auto">
                <a:xfrm>
                  <a:off x="864" y="3228"/>
                  <a:ext cx="15" cy="13"/>
                </a:xfrm>
                <a:custGeom>
                  <a:avLst/>
                  <a:gdLst>
                    <a:gd name="T0" fmla="*/ 0 w 15"/>
                    <a:gd name="T1" fmla="*/ 0 h 13"/>
                    <a:gd name="T2" fmla="*/ 0 w 15"/>
                    <a:gd name="T3" fmla="*/ 0 h 13"/>
                    <a:gd name="T4" fmla="*/ 0 w 15"/>
                    <a:gd name="T5" fmla="*/ 0 h 13"/>
                    <a:gd name="T6" fmla="*/ 15 w 15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5" name="Freeform 3054"/>
                <p:cNvSpPr>
                  <a:spLocks/>
                </p:cNvSpPr>
                <p:nvPr/>
              </p:nvSpPr>
              <p:spPr bwMode="auto">
                <a:xfrm>
                  <a:off x="879" y="3241"/>
                  <a:ext cx="15" cy="15"/>
                </a:xfrm>
                <a:custGeom>
                  <a:avLst/>
                  <a:gdLst>
                    <a:gd name="T0" fmla="*/ 0 w 15"/>
                    <a:gd name="T1" fmla="*/ 0 h 15"/>
                    <a:gd name="T2" fmla="*/ 0 w 15"/>
                    <a:gd name="T3" fmla="*/ 0 h 15"/>
                    <a:gd name="T4" fmla="*/ 0 w 15"/>
                    <a:gd name="T5" fmla="*/ 0 h 15"/>
                    <a:gd name="T6" fmla="*/ 15 w 15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6" name="Freeform 3055"/>
                <p:cNvSpPr>
                  <a:spLocks/>
                </p:cNvSpPr>
                <p:nvPr/>
              </p:nvSpPr>
              <p:spPr bwMode="auto">
                <a:xfrm>
                  <a:off x="894" y="325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7" name="Freeform 3056"/>
                <p:cNvSpPr>
                  <a:spLocks/>
                </p:cNvSpPr>
                <p:nvPr/>
              </p:nvSpPr>
              <p:spPr bwMode="auto">
                <a:xfrm>
                  <a:off x="909" y="3256"/>
                  <a:ext cx="15" cy="9"/>
                </a:xfrm>
                <a:custGeom>
                  <a:avLst/>
                  <a:gdLst>
                    <a:gd name="T0" fmla="*/ 0 w 15"/>
                    <a:gd name="T1" fmla="*/ 0 h 9"/>
                    <a:gd name="T2" fmla="*/ 0 w 15"/>
                    <a:gd name="T3" fmla="*/ 0 h 9"/>
                    <a:gd name="T4" fmla="*/ 0 w 15"/>
                    <a:gd name="T5" fmla="*/ 0 h 9"/>
                    <a:gd name="T6" fmla="*/ 15 w 15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8" name="Freeform 3057"/>
                <p:cNvSpPr>
                  <a:spLocks/>
                </p:cNvSpPr>
                <p:nvPr/>
              </p:nvSpPr>
              <p:spPr bwMode="auto">
                <a:xfrm>
                  <a:off x="924" y="3262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9" name="Freeform 3058"/>
                <p:cNvSpPr>
                  <a:spLocks/>
                </p:cNvSpPr>
                <p:nvPr/>
              </p:nvSpPr>
              <p:spPr bwMode="auto">
                <a:xfrm>
                  <a:off x="939" y="3257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0" name="Freeform 3059"/>
                <p:cNvSpPr>
                  <a:spLocks/>
                </p:cNvSpPr>
                <p:nvPr/>
              </p:nvSpPr>
              <p:spPr bwMode="auto">
                <a:xfrm>
                  <a:off x="954" y="3257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1" name="Freeform 3060"/>
                <p:cNvSpPr>
                  <a:spLocks/>
                </p:cNvSpPr>
                <p:nvPr/>
              </p:nvSpPr>
              <p:spPr bwMode="auto">
                <a:xfrm>
                  <a:off x="969" y="3262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2" name="Freeform 3061"/>
                <p:cNvSpPr>
                  <a:spLocks/>
                </p:cNvSpPr>
                <p:nvPr/>
              </p:nvSpPr>
              <p:spPr bwMode="auto">
                <a:xfrm>
                  <a:off x="985" y="3262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3" name="Freeform 3062"/>
                <p:cNvSpPr>
                  <a:spLocks/>
                </p:cNvSpPr>
                <p:nvPr/>
              </p:nvSpPr>
              <p:spPr bwMode="auto">
                <a:xfrm>
                  <a:off x="1000" y="3263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4" name="Freeform 3063"/>
                <p:cNvSpPr>
                  <a:spLocks/>
                </p:cNvSpPr>
                <p:nvPr/>
              </p:nvSpPr>
              <p:spPr bwMode="auto">
                <a:xfrm>
                  <a:off x="1015" y="3262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5" name="Freeform 3064"/>
                <p:cNvSpPr>
                  <a:spLocks/>
                </p:cNvSpPr>
                <p:nvPr/>
              </p:nvSpPr>
              <p:spPr bwMode="auto">
                <a:xfrm>
                  <a:off x="1030" y="326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6" name="Freeform 3065"/>
                <p:cNvSpPr>
                  <a:spLocks/>
                </p:cNvSpPr>
                <p:nvPr/>
              </p:nvSpPr>
              <p:spPr bwMode="auto">
                <a:xfrm>
                  <a:off x="1045" y="3253"/>
                  <a:ext cx="15" cy="9"/>
                </a:xfrm>
                <a:custGeom>
                  <a:avLst/>
                  <a:gdLst>
                    <a:gd name="T0" fmla="*/ 0 w 15"/>
                    <a:gd name="T1" fmla="*/ 9 h 9"/>
                    <a:gd name="T2" fmla="*/ 0 w 15"/>
                    <a:gd name="T3" fmla="*/ 9 h 9"/>
                    <a:gd name="T4" fmla="*/ 0 w 15"/>
                    <a:gd name="T5" fmla="*/ 9 h 9"/>
                    <a:gd name="T6" fmla="*/ 15 w 1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7" name="Freeform 3066"/>
                <p:cNvSpPr>
                  <a:spLocks/>
                </p:cNvSpPr>
                <p:nvPr/>
              </p:nvSpPr>
              <p:spPr bwMode="auto">
                <a:xfrm>
                  <a:off x="1060" y="3253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8" name="Freeform 3067"/>
                <p:cNvSpPr>
                  <a:spLocks/>
                </p:cNvSpPr>
                <p:nvPr/>
              </p:nvSpPr>
              <p:spPr bwMode="auto">
                <a:xfrm>
                  <a:off x="1074" y="3253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9" name="Freeform 3068"/>
                <p:cNvSpPr>
                  <a:spLocks/>
                </p:cNvSpPr>
                <p:nvPr/>
              </p:nvSpPr>
              <p:spPr bwMode="auto">
                <a:xfrm>
                  <a:off x="1089" y="3254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0" name="Freeform 3069"/>
                <p:cNvSpPr>
                  <a:spLocks/>
                </p:cNvSpPr>
                <p:nvPr/>
              </p:nvSpPr>
              <p:spPr bwMode="auto">
                <a:xfrm>
                  <a:off x="1104" y="3261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1" name="Freeform 3070"/>
                <p:cNvSpPr>
                  <a:spLocks/>
                </p:cNvSpPr>
                <p:nvPr/>
              </p:nvSpPr>
              <p:spPr bwMode="auto">
                <a:xfrm>
                  <a:off x="1119" y="3261"/>
                  <a:ext cx="15" cy="9"/>
                </a:xfrm>
                <a:custGeom>
                  <a:avLst/>
                  <a:gdLst>
                    <a:gd name="T0" fmla="*/ 0 w 15"/>
                    <a:gd name="T1" fmla="*/ 0 h 9"/>
                    <a:gd name="T2" fmla="*/ 0 w 15"/>
                    <a:gd name="T3" fmla="*/ 0 h 9"/>
                    <a:gd name="T4" fmla="*/ 0 w 15"/>
                    <a:gd name="T5" fmla="*/ 0 h 9"/>
                    <a:gd name="T6" fmla="*/ 15 w 15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2" name="Freeform 3071"/>
                <p:cNvSpPr>
                  <a:spLocks/>
                </p:cNvSpPr>
                <p:nvPr/>
              </p:nvSpPr>
              <p:spPr bwMode="auto">
                <a:xfrm>
                  <a:off x="1134" y="327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3" name="Freeform 3072"/>
                <p:cNvSpPr>
                  <a:spLocks/>
                </p:cNvSpPr>
                <p:nvPr/>
              </p:nvSpPr>
              <p:spPr bwMode="auto">
                <a:xfrm>
                  <a:off x="1149" y="3270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4" name="Freeform 3073"/>
                <p:cNvSpPr>
                  <a:spLocks/>
                </p:cNvSpPr>
                <p:nvPr/>
              </p:nvSpPr>
              <p:spPr bwMode="auto">
                <a:xfrm>
                  <a:off x="1164" y="3271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5" name="Freeform 3074"/>
                <p:cNvSpPr>
                  <a:spLocks/>
                </p:cNvSpPr>
                <p:nvPr/>
              </p:nvSpPr>
              <p:spPr bwMode="auto">
                <a:xfrm>
                  <a:off x="1179" y="3266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6" name="Freeform 3075"/>
                <p:cNvSpPr>
                  <a:spLocks/>
                </p:cNvSpPr>
                <p:nvPr/>
              </p:nvSpPr>
              <p:spPr bwMode="auto">
                <a:xfrm>
                  <a:off x="1194" y="326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7" name="Freeform 3076"/>
                <p:cNvSpPr>
                  <a:spLocks/>
                </p:cNvSpPr>
                <p:nvPr/>
              </p:nvSpPr>
              <p:spPr bwMode="auto">
                <a:xfrm>
                  <a:off x="1209" y="3266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8" name="Freeform 3077"/>
                <p:cNvSpPr>
                  <a:spLocks/>
                </p:cNvSpPr>
                <p:nvPr/>
              </p:nvSpPr>
              <p:spPr bwMode="auto">
                <a:xfrm>
                  <a:off x="1223" y="3266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9" name="Freeform 3078"/>
                <p:cNvSpPr>
                  <a:spLocks/>
                </p:cNvSpPr>
                <p:nvPr/>
              </p:nvSpPr>
              <p:spPr bwMode="auto">
                <a:xfrm>
                  <a:off x="1238" y="3269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0" name="Freeform 3079"/>
                <p:cNvSpPr>
                  <a:spLocks/>
                </p:cNvSpPr>
                <p:nvPr/>
              </p:nvSpPr>
              <p:spPr bwMode="auto">
                <a:xfrm>
                  <a:off x="1253" y="3274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1" name="Freeform 3080"/>
                <p:cNvSpPr>
                  <a:spLocks/>
                </p:cNvSpPr>
                <p:nvPr/>
              </p:nvSpPr>
              <p:spPr bwMode="auto">
                <a:xfrm>
                  <a:off x="1268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2" name="Freeform 3081"/>
                <p:cNvSpPr>
                  <a:spLocks/>
                </p:cNvSpPr>
                <p:nvPr/>
              </p:nvSpPr>
              <p:spPr bwMode="auto">
                <a:xfrm>
                  <a:off x="1283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3" name="Freeform 3082"/>
                <p:cNvSpPr>
                  <a:spLocks/>
                </p:cNvSpPr>
                <p:nvPr/>
              </p:nvSpPr>
              <p:spPr bwMode="auto">
                <a:xfrm>
                  <a:off x="1298" y="3275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4" name="Freeform 3083"/>
                <p:cNvSpPr>
                  <a:spLocks/>
                </p:cNvSpPr>
                <p:nvPr/>
              </p:nvSpPr>
              <p:spPr bwMode="auto">
                <a:xfrm>
                  <a:off x="1313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5" name="Freeform 3084"/>
                <p:cNvSpPr>
                  <a:spLocks/>
                </p:cNvSpPr>
                <p:nvPr/>
              </p:nvSpPr>
              <p:spPr bwMode="auto">
                <a:xfrm>
                  <a:off x="1328" y="3273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6" name="Freeform 3085"/>
                <p:cNvSpPr>
                  <a:spLocks/>
                </p:cNvSpPr>
                <p:nvPr/>
              </p:nvSpPr>
              <p:spPr bwMode="auto">
                <a:xfrm>
                  <a:off x="1343" y="3273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7" name="Freeform 3086"/>
                <p:cNvSpPr>
                  <a:spLocks/>
                </p:cNvSpPr>
                <p:nvPr/>
              </p:nvSpPr>
              <p:spPr bwMode="auto">
                <a:xfrm>
                  <a:off x="1357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8" name="Freeform 3087"/>
                <p:cNvSpPr>
                  <a:spLocks/>
                </p:cNvSpPr>
                <p:nvPr/>
              </p:nvSpPr>
              <p:spPr bwMode="auto">
                <a:xfrm>
                  <a:off x="1372" y="3273"/>
                  <a:ext cx="16" cy="3"/>
                </a:xfrm>
                <a:custGeom>
                  <a:avLst/>
                  <a:gdLst>
                    <a:gd name="T0" fmla="*/ 0 w 16"/>
                    <a:gd name="T1" fmla="*/ 0 h 3"/>
                    <a:gd name="T2" fmla="*/ 0 w 16"/>
                    <a:gd name="T3" fmla="*/ 0 h 3"/>
                    <a:gd name="T4" fmla="*/ 0 w 16"/>
                    <a:gd name="T5" fmla="*/ 0 h 3"/>
                    <a:gd name="T6" fmla="*/ 16 w 1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9" name="Freeform 3088"/>
                <p:cNvSpPr>
                  <a:spLocks/>
                </p:cNvSpPr>
                <p:nvPr/>
              </p:nvSpPr>
              <p:spPr bwMode="auto">
                <a:xfrm>
                  <a:off x="1388" y="3267"/>
                  <a:ext cx="15" cy="9"/>
                </a:xfrm>
                <a:custGeom>
                  <a:avLst/>
                  <a:gdLst>
                    <a:gd name="T0" fmla="*/ 0 w 15"/>
                    <a:gd name="T1" fmla="*/ 9 h 9"/>
                    <a:gd name="T2" fmla="*/ 0 w 15"/>
                    <a:gd name="T3" fmla="*/ 9 h 9"/>
                    <a:gd name="T4" fmla="*/ 0 w 15"/>
                    <a:gd name="T5" fmla="*/ 9 h 9"/>
                    <a:gd name="T6" fmla="*/ 15 w 1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0" name="Freeform 3089"/>
                <p:cNvSpPr>
                  <a:spLocks/>
                </p:cNvSpPr>
                <p:nvPr/>
              </p:nvSpPr>
              <p:spPr bwMode="auto">
                <a:xfrm>
                  <a:off x="1403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1" name="Freeform 3090"/>
                <p:cNvSpPr>
                  <a:spLocks/>
                </p:cNvSpPr>
                <p:nvPr/>
              </p:nvSpPr>
              <p:spPr bwMode="auto">
                <a:xfrm>
                  <a:off x="1418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2" name="Freeform 3091"/>
                <p:cNvSpPr>
                  <a:spLocks/>
                </p:cNvSpPr>
                <p:nvPr/>
              </p:nvSpPr>
              <p:spPr bwMode="auto">
                <a:xfrm>
                  <a:off x="1433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3" name="Freeform 3092"/>
                <p:cNvSpPr>
                  <a:spLocks/>
                </p:cNvSpPr>
                <p:nvPr/>
              </p:nvSpPr>
              <p:spPr bwMode="auto">
                <a:xfrm>
                  <a:off x="1448" y="3267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4" name="Freeform 3093"/>
                <p:cNvSpPr>
                  <a:spLocks/>
                </p:cNvSpPr>
                <p:nvPr/>
              </p:nvSpPr>
              <p:spPr bwMode="auto">
                <a:xfrm>
                  <a:off x="1463" y="3269"/>
                  <a:ext cx="15" cy="9"/>
                </a:xfrm>
                <a:custGeom>
                  <a:avLst/>
                  <a:gdLst>
                    <a:gd name="T0" fmla="*/ 0 w 15"/>
                    <a:gd name="T1" fmla="*/ 0 h 9"/>
                    <a:gd name="T2" fmla="*/ 0 w 15"/>
                    <a:gd name="T3" fmla="*/ 0 h 9"/>
                    <a:gd name="T4" fmla="*/ 0 w 15"/>
                    <a:gd name="T5" fmla="*/ 0 h 9"/>
                    <a:gd name="T6" fmla="*/ 15 w 15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5" name="Freeform 3094"/>
                <p:cNvSpPr>
                  <a:spLocks/>
                </p:cNvSpPr>
                <p:nvPr/>
              </p:nvSpPr>
              <p:spPr bwMode="auto">
                <a:xfrm>
                  <a:off x="1478" y="3278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6" name="Freeform 3095"/>
                <p:cNvSpPr>
                  <a:spLocks/>
                </p:cNvSpPr>
                <p:nvPr/>
              </p:nvSpPr>
              <p:spPr bwMode="auto">
                <a:xfrm>
                  <a:off x="1493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7" name="Freeform 3096"/>
                <p:cNvSpPr>
                  <a:spLocks/>
                </p:cNvSpPr>
                <p:nvPr/>
              </p:nvSpPr>
              <p:spPr bwMode="auto">
                <a:xfrm>
                  <a:off x="1508" y="3280"/>
                  <a:ext cx="30" cy="0"/>
                </a:xfrm>
                <a:custGeom>
                  <a:avLst/>
                  <a:gdLst>
                    <a:gd name="T0" fmla="*/ 0 w 30"/>
                    <a:gd name="T1" fmla="*/ 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8" name="Freeform 3097"/>
                <p:cNvSpPr>
                  <a:spLocks/>
                </p:cNvSpPr>
                <p:nvPr/>
              </p:nvSpPr>
              <p:spPr bwMode="auto">
                <a:xfrm>
                  <a:off x="153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9" name="Freeform 3098"/>
                <p:cNvSpPr>
                  <a:spLocks/>
                </p:cNvSpPr>
                <p:nvPr/>
              </p:nvSpPr>
              <p:spPr bwMode="auto">
                <a:xfrm>
                  <a:off x="1553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60" name="Freeform 3099"/>
                <p:cNvSpPr>
                  <a:spLocks/>
                </p:cNvSpPr>
                <p:nvPr/>
              </p:nvSpPr>
              <p:spPr bwMode="auto">
                <a:xfrm>
                  <a:off x="156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61" name="Freeform 3100"/>
                <p:cNvSpPr>
                  <a:spLocks/>
                </p:cNvSpPr>
                <p:nvPr/>
              </p:nvSpPr>
              <p:spPr bwMode="auto">
                <a:xfrm>
                  <a:off x="158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62" name="Freeform 3101"/>
                <p:cNvSpPr>
                  <a:spLocks/>
                </p:cNvSpPr>
                <p:nvPr/>
              </p:nvSpPr>
              <p:spPr bwMode="auto">
                <a:xfrm>
                  <a:off x="1597" y="3278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63" name="Freeform 3102"/>
                <p:cNvSpPr>
                  <a:spLocks/>
                </p:cNvSpPr>
                <p:nvPr/>
              </p:nvSpPr>
              <p:spPr bwMode="auto">
                <a:xfrm>
                  <a:off x="1612" y="3274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64" name="Freeform 3103"/>
                <p:cNvSpPr>
                  <a:spLocks/>
                </p:cNvSpPr>
                <p:nvPr/>
              </p:nvSpPr>
              <p:spPr bwMode="auto">
                <a:xfrm>
                  <a:off x="1627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65" name="Freeform 3104"/>
                <p:cNvSpPr>
                  <a:spLocks/>
                </p:cNvSpPr>
                <p:nvPr/>
              </p:nvSpPr>
              <p:spPr bwMode="auto">
                <a:xfrm>
                  <a:off x="1642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66" name="Freeform 3105"/>
                <p:cNvSpPr>
                  <a:spLocks/>
                </p:cNvSpPr>
                <p:nvPr/>
              </p:nvSpPr>
              <p:spPr bwMode="auto">
                <a:xfrm>
                  <a:off x="1657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67" name="Freeform 3106"/>
                <p:cNvSpPr>
                  <a:spLocks/>
                </p:cNvSpPr>
                <p:nvPr/>
              </p:nvSpPr>
              <p:spPr bwMode="auto">
                <a:xfrm>
                  <a:off x="1672" y="3271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68" name="Freeform 3107"/>
                <p:cNvSpPr>
                  <a:spLocks/>
                </p:cNvSpPr>
                <p:nvPr/>
              </p:nvSpPr>
              <p:spPr bwMode="auto">
                <a:xfrm>
                  <a:off x="1687" y="3271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grpSp>
            <p:nvGrpSpPr>
              <p:cNvPr id="12911" name="Group 3309"/>
              <p:cNvGrpSpPr>
                <a:grpSpLocks/>
              </p:cNvGrpSpPr>
              <p:nvPr/>
            </p:nvGrpSpPr>
            <p:grpSpPr bwMode="auto">
              <a:xfrm>
                <a:off x="-540" y="1575"/>
                <a:ext cx="2713" cy="1705"/>
                <a:chOff x="-540" y="1575"/>
                <a:chExt cx="2713" cy="1705"/>
              </a:xfrm>
            </p:grpSpPr>
            <p:sp>
              <p:nvSpPr>
                <p:cNvPr id="13469" name="Freeform 3109"/>
                <p:cNvSpPr>
                  <a:spLocks/>
                </p:cNvSpPr>
                <p:nvPr/>
              </p:nvSpPr>
              <p:spPr bwMode="auto">
                <a:xfrm>
                  <a:off x="1702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0" name="Freeform 3110"/>
                <p:cNvSpPr>
                  <a:spLocks/>
                </p:cNvSpPr>
                <p:nvPr/>
              </p:nvSpPr>
              <p:spPr bwMode="auto">
                <a:xfrm>
                  <a:off x="1717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1" name="Freeform 3111"/>
                <p:cNvSpPr>
                  <a:spLocks/>
                </p:cNvSpPr>
                <p:nvPr/>
              </p:nvSpPr>
              <p:spPr bwMode="auto">
                <a:xfrm>
                  <a:off x="1732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2" name="Freeform 3112"/>
                <p:cNvSpPr>
                  <a:spLocks/>
                </p:cNvSpPr>
                <p:nvPr/>
              </p:nvSpPr>
              <p:spPr bwMode="auto">
                <a:xfrm>
                  <a:off x="1747" y="3275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3" name="Freeform 3113"/>
                <p:cNvSpPr>
                  <a:spLocks/>
                </p:cNvSpPr>
                <p:nvPr/>
              </p:nvSpPr>
              <p:spPr bwMode="auto">
                <a:xfrm>
                  <a:off x="1762" y="3269"/>
                  <a:ext cx="14" cy="7"/>
                </a:xfrm>
                <a:custGeom>
                  <a:avLst/>
                  <a:gdLst>
                    <a:gd name="T0" fmla="*/ 0 w 14"/>
                    <a:gd name="T1" fmla="*/ 7 h 7"/>
                    <a:gd name="T2" fmla="*/ 0 w 14"/>
                    <a:gd name="T3" fmla="*/ 7 h 7"/>
                    <a:gd name="T4" fmla="*/ 0 w 14"/>
                    <a:gd name="T5" fmla="*/ 7 h 7"/>
                    <a:gd name="T6" fmla="*/ 14 w 14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4" name="Freeform 3114"/>
                <p:cNvSpPr>
                  <a:spLocks/>
                </p:cNvSpPr>
                <p:nvPr/>
              </p:nvSpPr>
              <p:spPr bwMode="auto">
                <a:xfrm>
                  <a:off x="1776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5" name="Freeform 3115"/>
                <p:cNvSpPr>
                  <a:spLocks/>
                </p:cNvSpPr>
                <p:nvPr/>
              </p:nvSpPr>
              <p:spPr bwMode="auto">
                <a:xfrm>
                  <a:off x="1791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6" name="Freeform 3116"/>
                <p:cNvSpPr>
                  <a:spLocks/>
                </p:cNvSpPr>
                <p:nvPr/>
              </p:nvSpPr>
              <p:spPr bwMode="auto">
                <a:xfrm>
                  <a:off x="1806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7" name="Freeform 3117"/>
                <p:cNvSpPr>
                  <a:spLocks/>
                </p:cNvSpPr>
                <p:nvPr/>
              </p:nvSpPr>
              <p:spPr bwMode="auto">
                <a:xfrm>
                  <a:off x="1821" y="3269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8" name="Freeform 3118"/>
                <p:cNvSpPr>
                  <a:spLocks/>
                </p:cNvSpPr>
                <p:nvPr/>
              </p:nvSpPr>
              <p:spPr bwMode="auto">
                <a:xfrm>
                  <a:off x="1836" y="3273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9" name="Freeform 3119"/>
                <p:cNvSpPr>
                  <a:spLocks/>
                </p:cNvSpPr>
                <p:nvPr/>
              </p:nvSpPr>
              <p:spPr bwMode="auto">
                <a:xfrm>
                  <a:off x="1851" y="3277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0" name="Freeform 3120"/>
                <p:cNvSpPr>
                  <a:spLocks/>
                </p:cNvSpPr>
                <p:nvPr/>
              </p:nvSpPr>
              <p:spPr bwMode="auto">
                <a:xfrm>
                  <a:off x="1866" y="3272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1" name="Freeform 3121"/>
                <p:cNvSpPr>
                  <a:spLocks/>
                </p:cNvSpPr>
                <p:nvPr/>
              </p:nvSpPr>
              <p:spPr bwMode="auto">
                <a:xfrm>
                  <a:off x="1881" y="327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2" name="Freeform 3122"/>
                <p:cNvSpPr>
                  <a:spLocks/>
                </p:cNvSpPr>
                <p:nvPr/>
              </p:nvSpPr>
              <p:spPr bwMode="auto">
                <a:xfrm>
                  <a:off x="1896" y="327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3" name="Freeform 3123"/>
                <p:cNvSpPr>
                  <a:spLocks/>
                </p:cNvSpPr>
                <p:nvPr/>
              </p:nvSpPr>
              <p:spPr bwMode="auto">
                <a:xfrm>
                  <a:off x="1911" y="3270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4" name="Freeform 3124"/>
                <p:cNvSpPr>
                  <a:spLocks/>
                </p:cNvSpPr>
                <p:nvPr/>
              </p:nvSpPr>
              <p:spPr bwMode="auto">
                <a:xfrm>
                  <a:off x="1926" y="3270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5" name="Freeform 3125"/>
                <p:cNvSpPr>
                  <a:spLocks/>
                </p:cNvSpPr>
                <p:nvPr/>
              </p:nvSpPr>
              <p:spPr bwMode="auto">
                <a:xfrm>
                  <a:off x="1941" y="3272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6" name="Freeform 3126"/>
                <p:cNvSpPr>
                  <a:spLocks/>
                </p:cNvSpPr>
                <p:nvPr/>
              </p:nvSpPr>
              <p:spPr bwMode="auto">
                <a:xfrm>
                  <a:off x="1956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7" name="Freeform 3127"/>
                <p:cNvSpPr>
                  <a:spLocks/>
                </p:cNvSpPr>
                <p:nvPr/>
              </p:nvSpPr>
              <p:spPr bwMode="auto">
                <a:xfrm>
                  <a:off x="1971" y="3272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8" name="Freeform 3128"/>
                <p:cNvSpPr>
                  <a:spLocks/>
                </p:cNvSpPr>
                <p:nvPr/>
              </p:nvSpPr>
              <p:spPr bwMode="auto">
                <a:xfrm>
                  <a:off x="1986" y="3272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9" name="Freeform 3129"/>
                <p:cNvSpPr>
                  <a:spLocks/>
                </p:cNvSpPr>
                <p:nvPr/>
              </p:nvSpPr>
              <p:spPr bwMode="auto">
                <a:xfrm>
                  <a:off x="2001" y="327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0" name="Freeform 3130"/>
                <p:cNvSpPr>
                  <a:spLocks/>
                </p:cNvSpPr>
                <p:nvPr/>
              </p:nvSpPr>
              <p:spPr bwMode="auto">
                <a:xfrm>
                  <a:off x="2016" y="3274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1" name="Freeform 3131"/>
                <p:cNvSpPr>
                  <a:spLocks/>
                </p:cNvSpPr>
                <p:nvPr/>
              </p:nvSpPr>
              <p:spPr bwMode="auto">
                <a:xfrm>
                  <a:off x="2031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2" name="Freeform 3132"/>
                <p:cNvSpPr>
                  <a:spLocks/>
                </p:cNvSpPr>
                <p:nvPr/>
              </p:nvSpPr>
              <p:spPr bwMode="auto">
                <a:xfrm>
                  <a:off x="2046" y="3274"/>
                  <a:ext cx="14" cy="1"/>
                </a:xfrm>
                <a:custGeom>
                  <a:avLst/>
                  <a:gdLst>
                    <a:gd name="T0" fmla="*/ 0 w 14"/>
                    <a:gd name="T1" fmla="*/ 0 h 1"/>
                    <a:gd name="T2" fmla="*/ 0 w 14"/>
                    <a:gd name="T3" fmla="*/ 0 h 1"/>
                    <a:gd name="T4" fmla="*/ 0 w 14"/>
                    <a:gd name="T5" fmla="*/ 0 h 1"/>
                    <a:gd name="T6" fmla="*/ 14 w 1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3" name="Freeform 3133"/>
                <p:cNvSpPr>
                  <a:spLocks/>
                </p:cNvSpPr>
                <p:nvPr/>
              </p:nvSpPr>
              <p:spPr bwMode="auto">
                <a:xfrm>
                  <a:off x="2060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4" name="Freeform 3134"/>
                <p:cNvSpPr>
                  <a:spLocks/>
                </p:cNvSpPr>
                <p:nvPr/>
              </p:nvSpPr>
              <p:spPr bwMode="auto">
                <a:xfrm>
                  <a:off x="2075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5" name="Freeform 3135"/>
                <p:cNvSpPr>
                  <a:spLocks/>
                </p:cNvSpPr>
                <p:nvPr/>
              </p:nvSpPr>
              <p:spPr bwMode="auto">
                <a:xfrm>
                  <a:off x="2090" y="3275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6" name="Freeform 3136"/>
                <p:cNvSpPr>
                  <a:spLocks/>
                </p:cNvSpPr>
                <p:nvPr/>
              </p:nvSpPr>
              <p:spPr bwMode="auto">
                <a:xfrm>
                  <a:off x="2105" y="327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7" name="Freeform 3137"/>
                <p:cNvSpPr>
                  <a:spLocks/>
                </p:cNvSpPr>
                <p:nvPr/>
              </p:nvSpPr>
              <p:spPr bwMode="auto">
                <a:xfrm>
                  <a:off x="2120" y="3276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8" name="Freeform 3138"/>
                <p:cNvSpPr>
                  <a:spLocks/>
                </p:cNvSpPr>
                <p:nvPr/>
              </p:nvSpPr>
              <p:spPr bwMode="auto">
                <a:xfrm>
                  <a:off x="2135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9" name="Freeform 3139"/>
                <p:cNvSpPr>
                  <a:spLocks/>
                </p:cNvSpPr>
                <p:nvPr/>
              </p:nvSpPr>
              <p:spPr bwMode="auto">
                <a:xfrm>
                  <a:off x="215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0" name="Freeform 3140"/>
                <p:cNvSpPr>
                  <a:spLocks/>
                </p:cNvSpPr>
                <p:nvPr/>
              </p:nvSpPr>
              <p:spPr bwMode="auto">
                <a:xfrm>
                  <a:off x="2165" y="3280"/>
                  <a:ext cx="8" cy="0"/>
                </a:xfrm>
                <a:custGeom>
                  <a:avLst/>
                  <a:gdLst>
                    <a:gd name="T0" fmla="*/ 0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1" name="Freeform 3141"/>
                <p:cNvSpPr>
                  <a:spLocks/>
                </p:cNvSpPr>
                <p:nvPr/>
              </p:nvSpPr>
              <p:spPr bwMode="auto">
                <a:xfrm>
                  <a:off x="-540" y="3272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2" name="Freeform 3142"/>
                <p:cNvSpPr>
                  <a:spLocks/>
                </p:cNvSpPr>
                <p:nvPr/>
              </p:nvSpPr>
              <p:spPr bwMode="auto">
                <a:xfrm>
                  <a:off x="-525" y="3272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3" name="Freeform 3143"/>
                <p:cNvSpPr>
                  <a:spLocks/>
                </p:cNvSpPr>
                <p:nvPr/>
              </p:nvSpPr>
              <p:spPr bwMode="auto">
                <a:xfrm>
                  <a:off x="-510" y="3274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4" name="Freeform 3144"/>
                <p:cNvSpPr>
                  <a:spLocks/>
                </p:cNvSpPr>
                <p:nvPr/>
              </p:nvSpPr>
              <p:spPr bwMode="auto">
                <a:xfrm>
                  <a:off x="-495" y="327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5" name="Freeform 3145"/>
                <p:cNvSpPr>
                  <a:spLocks/>
                </p:cNvSpPr>
                <p:nvPr/>
              </p:nvSpPr>
              <p:spPr bwMode="auto">
                <a:xfrm>
                  <a:off x="-480" y="3276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6" name="Freeform 3146"/>
                <p:cNvSpPr>
                  <a:spLocks/>
                </p:cNvSpPr>
                <p:nvPr/>
              </p:nvSpPr>
              <p:spPr bwMode="auto">
                <a:xfrm>
                  <a:off x="-465" y="3277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7" name="Freeform 3147"/>
                <p:cNvSpPr>
                  <a:spLocks/>
                </p:cNvSpPr>
                <p:nvPr/>
              </p:nvSpPr>
              <p:spPr bwMode="auto">
                <a:xfrm>
                  <a:off x="-450" y="3277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8" name="Freeform 3148"/>
                <p:cNvSpPr>
                  <a:spLocks/>
                </p:cNvSpPr>
                <p:nvPr/>
              </p:nvSpPr>
              <p:spPr bwMode="auto">
                <a:xfrm>
                  <a:off x="-435" y="3277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9" name="Freeform 3149"/>
                <p:cNvSpPr>
                  <a:spLocks/>
                </p:cNvSpPr>
                <p:nvPr/>
              </p:nvSpPr>
              <p:spPr bwMode="auto">
                <a:xfrm>
                  <a:off x="-421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0" name="Freeform 3150"/>
                <p:cNvSpPr>
                  <a:spLocks/>
                </p:cNvSpPr>
                <p:nvPr/>
              </p:nvSpPr>
              <p:spPr bwMode="auto">
                <a:xfrm>
                  <a:off x="-406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1" name="Freeform 3151"/>
                <p:cNvSpPr>
                  <a:spLocks/>
                </p:cNvSpPr>
                <p:nvPr/>
              </p:nvSpPr>
              <p:spPr bwMode="auto">
                <a:xfrm>
                  <a:off x="-391" y="3277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2" name="Freeform 3152"/>
                <p:cNvSpPr>
                  <a:spLocks/>
                </p:cNvSpPr>
                <p:nvPr/>
              </p:nvSpPr>
              <p:spPr bwMode="auto">
                <a:xfrm>
                  <a:off x="-375" y="327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3" name="Freeform 3153"/>
                <p:cNvSpPr>
                  <a:spLocks/>
                </p:cNvSpPr>
                <p:nvPr/>
              </p:nvSpPr>
              <p:spPr bwMode="auto">
                <a:xfrm>
                  <a:off x="-360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4" name="Freeform 3154"/>
                <p:cNvSpPr>
                  <a:spLocks/>
                </p:cNvSpPr>
                <p:nvPr/>
              </p:nvSpPr>
              <p:spPr bwMode="auto">
                <a:xfrm>
                  <a:off x="-345" y="3278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5" name="Freeform 3155"/>
                <p:cNvSpPr>
                  <a:spLocks/>
                </p:cNvSpPr>
                <p:nvPr/>
              </p:nvSpPr>
              <p:spPr bwMode="auto">
                <a:xfrm>
                  <a:off x="-33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6" name="Freeform 3156"/>
                <p:cNvSpPr>
                  <a:spLocks/>
                </p:cNvSpPr>
                <p:nvPr/>
              </p:nvSpPr>
              <p:spPr bwMode="auto">
                <a:xfrm>
                  <a:off x="-315" y="3280"/>
                  <a:ext cx="30" cy="0"/>
                </a:xfrm>
                <a:custGeom>
                  <a:avLst/>
                  <a:gdLst>
                    <a:gd name="T0" fmla="*/ 0 w 30"/>
                    <a:gd name="T1" fmla="*/ 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7" name="Freeform 3157"/>
                <p:cNvSpPr>
                  <a:spLocks/>
                </p:cNvSpPr>
                <p:nvPr/>
              </p:nvSpPr>
              <p:spPr bwMode="auto">
                <a:xfrm>
                  <a:off x="-285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8" name="Freeform 3158"/>
                <p:cNvSpPr>
                  <a:spLocks/>
                </p:cNvSpPr>
                <p:nvPr/>
              </p:nvSpPr>
              <p:spPr bwMode="auto">
                <a:xfrm>
                  <a:off x="-27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9" name="Freeform 3159"/>
                <p:cNvSpPr>
                  <a:spLocks/>
                </p:cNvSpPr>
                <p:nvPr/>
              </p:nvSpPr>
              <p:spPr bwMode="auto">
                <a:xfrm>
                  <a:off x="-255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0" name="Freeform 3160"/>
                <p:cNvSpPr>
                  <a:spLocks/>
                </p:cNvSpPr>
                <p:nvPr/>
              </p:nvSpPr>
              <p:spPr bwMode="auto">
                <a:xfrm>
                  <a:off x="-24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1" name="Freeform 3161"/>
                <p:cNvSpPr>
                  <a:spLocks/>
                </p:cNvSpPr>
                <p:nvPr/>
              </p:nvSpPr>
              <p:spPr bwMode="auto">
                <a:xfrm>
                  <a:off x="-225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2" name="Freeform 3162"/>
                <p:cNvSpPr>
                  <a:spLocks/>
                </p:cNvSpPr>
                <p:nvPr/>
              </p:nvSpPr>
              <p:spPr bwMode="auto">
                <a:xfrm>
                  <a:off x="-21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3" name="Freeform 3163"/>
                <p:cNvSpPr>
                  <a:spLocks/>
                </p:cNvSpPr>
                <p:nvPr/>
              </p:nvSpPr>
              <p:spPr bwMode="auto">
                <a:xfrm>
                  <a:off x="-196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4" name="Freeform 3164"/>
                <p:cNvSpPr>
                  <a:spLocks/>
                </p:cNvSpPr>
                <p:nvPr/>
              </p:nvSpPr>
              <p:spPr bwMode="auto">
                <a:xfrm>
                  <a:off x="-18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5" name="Freeform 3165"/>
                <p:cNvSpPr>
                  <a:spLocks/>
                </p:cNvSpPr>
                <p:nvPr/>
              </p:nvSpPr>
              <p:spPr bwMode="auto">
                <a:xfrm>
                  <a:off x="-166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6" name="Freeform 3166"/>
                <p:cNvSpPr>
                  <a:spLocks/>
                </p:cNvSpPr>
                <p:nvPr/>
              </p:nvSpPr>
              <p:spPr bwMode="auto">
                <a:xfrm>
                  <a:off x="-15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7" name="Freeform 3167"/>
                <p:cNvSpPr>
                  <a:spLocks/>
                </p:cNvSpPr>
                <p:nvPr/>
              </p:nvSpPr>
              <p:spPr bwMode="auto">
                <a:xfrm>
                  <a:off x="-136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8" name="Freeform 3168"/>
                <p:cNvSpPr>
                  <a:spLocks/>
                </p:cNvSpPr>
                <p:nvPr/>
              </p:nvSpPr>
              <p:spPr bwMode="auto">
                <a:xfrm>
                  <a:off x="-12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9" name="Freeform 3169"/>
                <p:cNvSpPr>
                  <a:spLocks/>
                </p:cNvSpPr>
                <p:nvPr/>
              </p:nvSpPr>
              <p:spPr bwMode="auto">
                <a:xfrm>
                  <a:off x="-106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0" name="Freeform 3170"/>
                <p:cNvSpPr>
                  <a:spLocks/>
                </p:cNvSpPr>
                <p:nvPr/>
              </p:nvSpPr>
              <p:spPr bwMode="auto">
                <a:xfrm>
                  <a:off x="-91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1" name="Freeform 3171"/>
                <p:cNvSpPr>
                  <a:spLocks/>
                </p:cNvSpPr>
                <p:nvPr/>
              </p:nvSpPr>
              <p:spPr bwMode="auto">
                <a:xfrm>
                  <a:off x="-76" y="3279"/>
                  <a:ext cx="14" cy="1"/>
                </a:xfrm>
                <a:custGeom>
                  <a:avLst/>
                  <a:gdLst>
                    <a:gd name="T0" fmla="*/ 0 w 14"/>
                    <a:gd name="T1" fmla="*/ 1 h 1"/>
                    <a:gd name="T2" fmla="*/ 0 w 14"/>
                    <a:gd name="T3" fmla="*/ 1 h 1"/>
                    <a:gd name="T4" fmla="*/ 0 w 14"/>
                    <a:gd name="T5" fmla="*/ 1 h 1"/>
                    <a:gd name="T6" fmla="*/ 14 w 1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2" name="Freeform 3172"/>
                <p:cNvSpPr>
                  <a:spLocks/>
                </p:cNvSpPr>
                <p:nvPr/>
              </p:nvSpPr>
              <p:spPr bwMode="auto">
                <a:xfrm>
                  <a:off x="-62" y="3278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3" name="Freeform 3173"/>
                <p:cNvSpPr>
                  <a:spLocks/>
                </p:cNvSpPr>
                <p:nvPr/>
              </p:nvSpPr>
              <p:spPr bwMode="auto">
                <a:xfrm>
                  <a:off x="-47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4" name="Freeform 3174"/>
                <p:cNvSpPr>
                  <a:spLocks/>
                </p:cNvSpPr>
                <p:nvPr/>
              </p:nvSpPr>
              <p:spPr bwMode="auto">
                <a:xfrm>
                  <a:off x="-32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5" name="Freeform 3175"/>
                <p:cNvSpPr>
                  <a:spLocks/>
                </p:cNvSpPr>
                <p:nvPr/>
              </p:nvSpPr>
              <p:spPr bwMode="auto">
                <a:xfrm>
                  <a:off x="-17" y="3276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6" name="Freeform 3176"/>
                <p:cNvSpPr>
                  <a:spLocks/>
                </p:cNvSpPr>
                <p:nvPr/>
              </p:nvSpPr>
              <p:spPr bwMode="auto">
                <a:xfrm>
                  <a:off x="-2" y="3275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7" name="Freeform 3177"/>
                <p:cNvSpPr>
                  <a:spLocks/>
                </p:cNvSpPr>
                <p:nvPr/>
              </p:nvSpPr>
              <p:spPr bwMode="auto">
                <a:xfrm>
                  <a:off x="13" y="3273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8" name="Freeform 3178"/>
                <p:cNvSpPr>
                  <a:spLocks/>
                </p:cNvSpPr>
                <p:nvPr/>
              </p:nvSpPr>
              <p:spPr bwMode="auto">
                <a:xfrm>
                  <a:off x="28" y="3271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9" name="Freeform 3179"/>
                <p:cNvSpPr>
                  <a:spLocks/>
                </p:cNvSpPr>
                <p:nvPr/>
              </p:nvSpPr>
              <p:spPr bwMode="auto">
                <a:xfrm>
                  <a:off x="43" y="3271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0" name="Freeform 3180"/>
                <p:cNvSpPr>
                  <a:spLocks/>
                </p:cNvSpPr>
                <p:nvPr/>
              </p:nvSpPr>
              <p:spPr bwMode="auto">
                <a:xfrm>
                  <a:off x="58" y="3268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1" name="Freeform 3181"/>
                <p:cNvSpPr>
                  <a:spLocks/>
                </p:cNvSpPr>
                <p:nvPr/>
              </p:nvSpPr>
              <p:spPr bwMode="auto">
                <a:xfrm>
                  <a:off x="73" y="3260"/>
                  <a:ext cx="15" cy="8"/>
                </a:xfrm>
                <a:custGeom>
                  <a:avLst/>
                  <a:gdLst>
                    <a:gd name="T0" fmla="*/ 0 w 15"/>
                    <a:gd name="T1" fmla="*/ 8 h 8"/>
                    <a:gd name="T2" fmla="*/ 0 w 15"/>
                    <a:gd name="T3" fmla="*/ 8 h 8"/>
                    <a:gd name="T4" fmla="*/ 0 w 15"/>
                    <a:gd name="T5" fmla="*/ 8 h 8"/>
                    <a:gd name="T6" fmla="*/ 15 w 15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2" name="Freeform 3182"/>
                <p:cNvSpPr>
                  <a:spLocks/>
                </p:cNvSpPr>
                <p:nvPr/>
              </p:nvSpPr>
              <p:spPr bwMode="auto">
                <a:xfrm>
                  <a:off x="88" y="3250"/>
                  <a:ext cx="15" cy="10"/>
                </a:xfrm>
                <a:custGeom>
                  <a:avLst/>
                  <a:gdLst>
                    <a:gd name="T0" fmla="*/ 0 w 15"/>
                    <a:gd name="T1" fmla="*/ 10 h 10"/>
                    <a:gd name="T2" fmla="*/ 0 w 15"/>
                    <a:gd name="T3" fmla="*/ 10 h 10"/>
                    <a:gd name="T4" fmla="*/ 0 w 15"/>
                    <a:gd name="T5" fmla="*/ 10 h 10"/>
                    <a:gd name="T6" fmla="*/ 15 w 15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3" name="Freeform 3183"/>
                <p:cNvSpPr>
                  <a:spLocks/>
                </p:cNvSpPr>
                <p:nvPr/>
              </p:nvSpPr>
              <p:spPr bwMode="auto">
                <a:xfrm>
                  <a:off x="103" y="3231"/>
                  <a:ext cx="15" cy="19"/>
                </a:xfrm>
                <a:custGeom>
                  <a:avLst/>
                  <a:gdLst>
                    <a:gd name="T0" fmla="*/ 0 w 15"/>
                    <a:gd name="T1" fmla="*/ 19 h 19"/>
                    <a:gd name="T2" fmla="*/ 0 w 15"/>
                    <a:gd name="T3" fmla="*/ 19 h 19"/>
                    <a:gd name="T4" fmla="*/ 0 w 15"/>
                    <a:gd name="T5" fmla="*/ 19 h 19"/>
                    <a:gd name="T6" fmla="*/ 15 w 15"/>
                    <a:gd name="T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9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4" name="Freeform 3184"/>
                <p:cNvSpPr>
                  <a:spLocks/>
                </p:cNvSpPr>
                <p:nvPr/>
              </p:nvSpPr>
              <p:spPr bwMode="auto">
                <a:xfrm>
                  <a:off x="118" y="3205"/>
                  <a:ext cx="15" cy="26"/>
                </a:xfrm>
                <a:custGeom>
                  <a:avLst/>
                  <a:gdLst>
                    <a:gd name="T0" fmla="*/ 0 w 15"/>
                    <a:gd name="T1" fmla="*/ 26 h 26"/>
                    <a:gd name="T2" fmla="*/ 0 w 15"/>
                    <a:gd name="T3" fmla="*/ 26 h 26"/>
                    <a:gd name="T4" fmla="*/ 0 w 15"/>
                    <a:gd name="T5" fmla="*/ 26 h 26"/>
                    <a:gd name="T6" fmla="*/ 15 w 15"/>
                    <a:gd name="T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6">
                      <a:moveTo>
                        <a:pt x="0" y="26"/>
                      </a:move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5" name="Freeform 3185"/>
                <p:cNvSpPr>
                  <a:spLocks/>
                </p:cNvSpPr>
                <p:nvPr/>
              </p:nvSpPr>
              <p:spPr bwMode="auto">
                <a:xfrm>
                  <a:off x="133" y="3174"/>
                  <a:ext cx="15" cy="31"/>
                </a:xfrm>
                <a:custGeom>
                  <a:avLst/>
                  <a:gdLst>
                    <a:gd name="T0" fmla="*/ 0 w 15"/>
                    <a:gd name="T1" fmla="*/ 31 h 31"/>
                    <a:gd name="T2" fmla="*/ 0 w 15"/>
                    <a:gd name="T3" fmla="*/ 31 h 31"/>
                    <a:gd name="T4" fmla="*/ 0 w 15"/>
                    <a:gd name="T5" fmla="*/ 31 h 31"/>
                    <a:gd name="T6" fmla="*/ 15 w 15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1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6" name="Freeform 3186"/>
                <p:cNvSpPr>
                  <a:spLocks/>
                </p:cNvSpPr>
                <p:nvPr/>
              </p:nvSpPr>
              <p:spPr bwMode="auto">
                <a:xfrm>
                  <a:off x="148" y="3136"/>
                  <a:ext cx="15" cy="38"/>
                </a:xfrm>
                <a:custGeom>
                  <a:avLst/>
                  <a:gdLst>
                    <a:gd name="T0" fmla="*/ 0 w 15"/>
                    <a:gd name="T1" fmla="*/ 38 h 38"/>
                    <a:gd name="T2" fmla="*/ 0 w 15"/>
                    <a:gd name="T3" fmla="*/ 38 h 38"/>
                    <a:gd name="T4" fmla="*/ 0 w 15"/>
                    <a:gd name="T5" fmla="*/ 38 h 38"/>
                    <a:gd name="T6" fmla="*/ 15 w 15"/>
                    <a:gd name="T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7" name="Freeform 3187"/>
                <p:cNvSpPr>
                  <a:spLocks/>
                </p:cNvSpPr>
                <p:nvPr/>
              </p:nvSpPr>
              <p:spPr bwMode="auto">
                <a:xfrm>
                  <a:off x="163" y="3080"/>
                  <a:ext cx="15" cy="56"/>
                </a:xfrm>
                <a:custGeom>
                  <a:avLst/>
                  <a:gdLst>
                    <a:gd name="T0" fmla="*/ 0 w 15"/>
                    <a:gd name="T1" fmla="*/ 56 h 56"/>
                    <a:gd name="T2" fmla="*/ 0 w 15"/>
                    <a:gd name="T3" fmla="*/ 56 h 56"/>
                    <a:gd name="T4" fmla="*/ 0 w 15"/>
                    <a:gd name="T5" fmla="*/ 56 h 56"/>
                    <a:gd name="T6" fmla="*/ 15 w 15"/>
                    <a:gd name="T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6">
                      <a:moveTo>
                        <a:pt x="0" y="56"/>
                      </a:move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8" name="Freeform 3188"/>
                <p:cNvSpPr>
                  <a:spLocks/>
                </p:cNvSpPr>
                <p:nvPr/>
              </p:nvSpPr>
              <p:spPr bwMode="auto">
                <a:xfrm>
                  <a:off x="178" y="3005"/>
                  <a:ext cx="15" cy="75"/>
                </a:xfrm>
                <a:custGeom>
                  <a:avLst/>
                  <a:gdLst>
                    <a:gd name="T0" fmla="*/ 0 w 15"/>
                    <a:gd name="T1" fmla="*/ 75 h 75"/>
                    <a:gd name="T2" fmla="*/ 0 w 15"/>
                    <a:gd name="T3" fmla="*/ 75 h 75"/>
                    <a:gd name="T4" fmla="*/ 0 w 15"/>
                    <a:gd name="T5" fmla="*/ 75 h 75"/>
                    <a:gd name="T6" fmla="*/ 15 w 15"/>
                    <a:gd name="T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5">
                      <a:moveTo>
                        <a:pt x="0" y="75"/>
                      </a:move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9" name="Freeform 3189"/>
                <p:cNvSpPr>
                  <a:spLocks/>
                </p:cNvSpPr>
                <p:nvPr/>
              </p:nvSpPr>
              <p:spPr bwMode="auto">
                <a:xfrm>
                  <a:off x="193" y="2898"/>
                  <a:ext cx="15" cy="107"/>
                </a:xfrm>
                <a:custGeom>
                  <a:avLst/>
                  <a:gdLst>
                    <a:gd name="T0" fmla="*/ 0 w 15"/>
                    <a:gd name="T1" fmla="*/ 107 h 107"/>
                    <a:gd name="T2" fmla="*/ 0 w 15"/>
                    <a:gd name="T3" fmla="*/ 107 h 107"/>
                    <a:gd name="T4" fmla="*/ 0 w 15"/>
                    <a:gd name="T5" fmla="*/ 107 h 107"/>
                    <a:gd name="T6" fmla="*/ 15 w 15"/>
                    <a:gd name="T7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7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0" y="10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0" name="Freeform 3190"/>
                <p:cNvSpPr>
                  <a:spLocks/>
                </p:cNvSpPr>
                <p:nvPr/>
              </p:nvSpPr>
              <p:spPr bwMode="auto">
                <a:xfrm>
                  <a:off x="208" y="2771"/>
                  <a:ext cx="15" cy="127"/>
                </a:xfrm>
                <a:custGeom>
                  <a:avLst/>
                  <a:gdLst>
                    <a:gd name="T0" fmla="*/ 0 w 15"/>
                    <a:gd name="T1" fmla="*/ 127 h 127"/>
                    <a:gd name="T2" fmla="*/ 0 w 15"/>
                    <a:gd name="T3" fmla="*/ 127 h 127"/>
                    <a:gd name="T4" fmla="*/ 0 w 15"/>
                    <a:gd name="T5" fmla="*/ 127 h 127"/>
                    <a:gd name="T6" fmla="*/ 15 w 15"/>
                    <a:gd name="T7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7">
                      <a:moveTo>
                        <a:pt x="0" y="127"/>
                      </a:moveTo>
                      <a:lnTo>
                        <a:pt x="0" y="127"/>
                      </a:lnTo>
                      <a:lnTo>
                        <a:pt x="0" y="12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1" name="Freeform 3191"/>
                <p:cNvSpPr>
                  <a:spLocks/>
                </p:cNvSpPr>
                <p:nvPr/>
              </p:nvSpPr>
              <p:spPr bwMode="auto">
                <a:xfrm>
                  <a:off x="223" y="2623"/>
                  <a:ext cx="14" cy="148"/>
                </a:xfrm>
                <a:custGeom>
                  <a:avLst/>
                  <a:gdLst>
                    <a:gd name="T0" fmla="*/ 0 w 14"/>
                    <a:gd name="T1" fmla="*/ 148 h 148"/>
                    <a:gd name="T2" fmla="*/ 0 w 14"/>
                    <a:gd name="T3" fmla="*/ 148 h 148"/>
                    <a:gd name="T4" fmla="*/ 0 w 14"/>
                    <a:gd name="T5" fmla="*/ 148 h 148"/>
                    <a:gd name="T6" fmla="*/ 14 w 14"/>
                    <a:gd name="T7" fmla="*/ 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48">
                      <a:moveTo>
                        <a:pt x="0" y="148"/>
                      </a:moveTo>
                      <a:lnTo>
                        <a:pt x="0" y="148"/>
                      </a:lnTo>
                      <a:lnTo>
                        <a:pt x="0" y="148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2" name="Freeform 3192"/>
                <p:cNvSpPr>
                  <a:spLocks/>
                </p:cNvSpPr>
                <p:nvPr/>
              </p:nvSpPr>
              <p:spPr bwMode="auto">
                <a:xfrm>
                  <a:off x="237" y="2457"/>
                  <a:ext cx="15" cy="166"/>
                </a:xfrm>
                <a:custGeom>
                  <a:avLst/>
                  <a:gdLst>
                    <a:gd name="T0" fmla="*/ 0 w 15"/>
                    <a:gd name="T1" fmla="*/ 166 h 166"/>
                    <a:gd name="T2" fmla="*/ 0 w 15"/>
                    <a:gd name="T3" fmla="*/ 166 h 166"/>
                    <a:gd name="T4" fmla="*/ 0 w 15"/>
                    <a:gd name="T5" fmla="*/ 166 h 166"/>
                    <a:gd name="T6" fmla="*/ 15 w 15"/>
                    <a:gd name="T7" fmla="*/ 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6">
                      <a:moveTo>
                        <a:pt x="0" y="166"/>
                      </a:moveTo>
                      <a:lnTo>
                        <a:pt x="0" y="166"/>
                      </a:lnTo>
                      <a:lnTo>
                        <a:pt x="0" y="16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3" name="Freeform 3193"/>
                <p:cNvSpPr>
                  <a:spLocks/>
                </p:cNvSpPr>
                <p:nvPr/>
              </p:nvSpPr>
              <p:spPr bwMode="auto">
                <a:xfrm>
                  <a:off x="252" y="2282"/>
                  <a:ext cx="15" cy="175"/>
                </a:xfrm>
                <a:custGeom>
                  <a:avLst/>
                  <a:gdLst>
                    <a:gd name="T0" fmla="*/ 0 w 15"/>
                    <a:gd name="T1" fmla="*/ 175 h 175"/>
                    <a:gd name="T2" fmla="*/ 0 w 15"/>
                    <a:gd name="T3" fmla="*/ 175 h 175"/>
                    <a:gd name="T4" fmla="*/ 0 w 15"/>
                    <a:gd name="T5" fmla="*/ 175 h 175"/>
                    <a:gd name="T6" fmla="*/ 15 w 15"/>
                    <a:gd name="T7" fmla="*/ 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75">
                      <a:moveTo>
                        <a:pt x="0" y="175"/>
                      </a:move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4" name="Freeform 3194"/>
                <p:cNvSpPr>
                  <a:spLocks/>
                </p:cNvSpPr>
                <p:nvPr/>
              </p:nvSpPr>
              <p:spPr bwMode="auto">
                <a:xfrm>
                  <a:off x="267" y="2113"/>
                  <a:ext cx="15" cy="169"/>
                </a:xfrm>
                <a:custGeom>
                  <a:avLst/>
                  <a:gdLst>
                    <a:gd name="T0" fmla="*/ 0 w 15"/>
                    <a:gd name="T1" fmla="*/ 169 h 169"/>
                    <a:gd name="T2" fmla="*/ 0 w 15"/>
                    <a:gd name="T3" fmla="*/ 169 h 169"/>
                    <a:gd name="T4" fmla="*/ 0 w 15"/>
                    <a:gd name="T5" fmla="*/ 169 h 169"/>
                    <a:gd name="T6" fmla="*/ 15 w 15"/>
                    <a:gd name="T7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9">
                      <a:moveTo>
                        <a:pt x="0" y="169"/>
                      </a:moveTo>
                      <a:lnTo>
                        <a:pt x="0" y="169"/>
                      </a:lnTo>
                      <a:lnTo>
                        <a:pt x="0" y="16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5" name="Freeform 3195"/>
                <p:cNvSpPr>
                  <a:spLocks/>
                </p:cNvSpPr>
                <p:nvPr/>
              </p:nvSpPr>
              <p:spPr bwMode="auto">
                <a:xfrm>
                  <a:off x="282" y="1949"/>
                  <a:ext cx="15" cy="164"/>
                </a:xfrm>
                <a:custGeom>
                  <a:avLst/>
                  <a:gdLst>
                    <a:gd name="T0" fmla="*/ 0 w 15"/>
                    <a:gd name="T1" fmla="*/ 164 h 164"/>
                    <a:gd name="T2" fmla="*/ 0 w 15"/>
                    <a:gd name="T3" fmla="*/ 164 h 164"/>
                    <a:gd name="T4" fmla="*/ 0 w 15"/>
                    <a:gd name="T5" fmla="*/ 164 h 164"/>
                    <a:gd name="T6" fmla="*/ 15 w 15"/>
                    <a:gd name="T7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4">
                      <a:moveTo>
                        <a:pt x="0" y="164"/>
                      </a:moveTo>
                      <a:lnTo>
                        <a:pt x="0" y="164"/>
                      </a:lnTo>
                      <a:lnTo>
                        <a:pt x="0" y="16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6" name="Freeform 3196"/>
                <p:cNvSpPr>
                  <a:spLocks/>
                </p:cNvSpPr>
                <p:nvPr/>
              </p:nvSpPr>
              <p:spPr bwMode="auto">
                <a:xfrm>
                  <a:off x="297" y="1812"/>
                  <a:ext cx="15" cy="137"/>
                </a:xfrm>
                <a:custGeom>
                  <a:avLst/>
                  <a:gdLst>
                    <a:gd name="T0" fmla="*/ 0 w 15"/>
                    <a:gd name="T1" fmla="*/ 137 h 137"/>
                    <a:gd name="T2" fmla="*/ 0 w 15"/>
                    <a:gd name="T3" fmla="*/ 137 h 137"/>
                    <a:gd name="T4" fmla="*/ 0 w 15"/>
                    <a:gd name="T5" fmla="*/ 137 h 137"/>
                    <a:gd name="T6" fmla="*/ 15 w 15"/>
                    <a:gd name="T7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7">
                      <a:moveTo>
                        <a:pt x="0" y="137"/>
                      </a:move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7" name="Freeform 3197"/>
                <p:cNvSpPr>
                  <a:spLocks/>
                </p:cNvSpPr>
                <p:nvPr/>
              </p:nvSpPr>
              <p:spPr bwMode="auto">
                <a:xfrm>
                  <a:off x="312" y="1712"/>
                  <a:ext cx="15" cy="100"/>
                </a:xfrm>
                <a:custGeom>
                  <a:avLst/>
                  <a:gdLst>
                    <a:gd name="T0" fmla="*/ 0 w 15"/>
                    <a:gd name="T1" fmla="*/ 100 h 100"/>
                    <a:gd name="T2" fmla="*/ 0 w 15"/>
                    <a:gd name="T3" fmla="*/ 100 h 100"/>
                    <a:gd name="T4" fmla="*/ 0 w 15"/>
                    <a:gd name="T5" fmla="*/ 100 h 100"/>
                    <a:gd name="T6" fmla="*/ 15 w 15"/>
                    <a:gd name="T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0">
                      <a:moveTo>
                        <a:pt x="0" y="100"/>
                      </a:move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8" name="Freeform 3198"/>
                <p:cNvSpPr>
                  <a:spLocks/>
                </p:cNvSpPr>
                <p:nvPr/>
              </p:nvSpPr>
              <p:spPr bwMode="auto">
                <a:xfrm>
                  <a:off x="327" y="1636"/>
                  <a:ext cx="15" cy="76"/>
                </a:xfrm>
                <a:custGeom>
                  <a:avLst/>
                  <a:gdLst>
                    <a:gd name="T0" fmla="*/ 0 w 15"/>
                    <a:gd name="T1" fmla="*/ 76 h 76"/>
                    <a:gd name="T2" fmla="*/ 0 w 15"/>
                    <a:gd name="T3" fmla="*/ 76 h 76"/>
                    <a:gd name="T4" fmla="*/ 0 w 15"/>
                    <a:gd name="T5" fmla="*/ 76 h 76"/>
                    <a:gd name="T6" fmla="*/ 15 w 15"/>
                    <a:gd name="T7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6">
                      <a:moveTo>
                        <a:pt x="0" y="76"/>
                      </a:move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9" name="Freeform 3199"/>
                <p:cNvSpPr>
                  <a:spLocks/>
                </p:cNvSpPr>
                <p:nvPr/>
              </p:nvSpPr>
              <p:spPr bwMode="auto">
                <a:xfrm>
                  <a:off x="342" y="1590"/>
                  <a:ext cx="15" cy="46"/>
                </a:xfrm>
                <a:custGeom>
                  <a:avLst/>
                  <a:gdLst>
                    <a:gd name="T0" fmla="*/ 0 w 15"/>
                    <a:gd name="T1" fmla="*/ 46 h 46"/>
                    <a:gd name="T2" fmla="*/ 0 w 15"/>
                    <a:gd name="T3" fmla="*/ 46 h 46"/>
                    <a:gd name="T4" fmla="*/ 0 w 15"/>
                    <a:gd name="T5" fmla="*/ 46 h 46"/>
                    <a:gd name="T6" fmla="*/ 15 w 15"/>
                    <a:gd name="T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6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0" name="Freeform 3200"/>
                <p:cNvSpPr>
                  <a:spLocks/>
                </p:cNvSpPr>
                <p:nvPr/>
              </p:nvSpPr>
              <p:spPr bwMode="auto">
                <a:xfrm>
                  <a:off x="357" y="1575"/>
                  <a:ext cx="14" cy="15"/>
                </a:xfrm>
                <a:custGeom>
                  <a:avLst/>
                  <a:gdLst>
                    <a:gd name="T0" fmla="*/ 0 w 14"/>
                    <a:gd name="T1" fmla="*/ 15 h 15"/>
                    <a:gd name="T2" fmla="*/ 0 w 14"/>
                    <a:gd name="T3" fmla="*/ 15 h 15"/>
                    <a:gd name="T4" fmla="*/ 0 w 14"/>
                    <a:gd name="T5" fmla="*/ 15 h 15"/>
                    <a:gd name="T6" fmla="*/ 14 w 14"/>
                    <a:gd name="T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1" name="Freeform 3201"/>
                <p:cNvSpPr>
                  <a:spLocks/>
                </p:cNvSpPr>
                <p:nvPr/>
              </p:nvSpPr>
              <p:spPr bwMode="auto">
                <a:xfrm>
                  <a:off x="371" y="1575"/>
                  <a:ext cx="15" cy="35"/>
                </a:xfrm>
                <a:custGeom>
                  <a:avLst/>
                  <a:gdLst>
                    <a:gd name="T0" fmla="*/ 0 w 15"/>
                    <a:gd name="T1" fmla="*/ 0 h 35"/>
                    <a:gd name="T2" fmla="*/ 0 w 15"/>
                    <a:gd name="T3" fmla="*/ 0 h 35"/>
                    <a:gd name="T4" fmla="*/ 0 w 15"/>
                    <a:gd name="T5" fmla="*/ 0 h 35"/>
                    <a:gd name="T6" fmla="*/ 15 w 15"/>
                    <a:gd name="T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2" name="Freeform 3202"/>
                <p:cNvSpPr>
                  <a:spLocks/>
                </p:cNvSpPr>
                <p:nvPr/>
              </p:nvSpPr>
              <p:spPr bwMode="auto">
                <a:xfrm>
                  <a:off x="386" y="1610"/>
                  <a:ext cx="15" cy="76"/>
                </a:xfrm>
                <a:custGeom>
                  <a:avLst/>
                  <a:gdLst>
                    <a:gd name="T0" fmla="*/ 0 w 15"/>
                    <a:gd name="T1" fmla="*/ 0 h 76"/>
                    <a:gd name="T2" fmla="*/ 0 w 15"/>
                    <a:gd name="T3" fmla="*/ 0 h 76"/>
                    <a:gd name="T4" fmla="*/ 0 w 15"/>
                    <a:gd name="T5" fmla="*/ 0 h 76"/>
                    <a:gd name="T6" fmla="*/ 15 w 15"/>
                    <a:gd name="T7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3" name="Freeform 3203"/>
                <p:cNvSpPr>
                  <a:spLocks/>
                </p:cNvSpPr>
                <p:nvPr/>
              </p:nvSpPr>
              <p:spPr bwMode="auto">
                <a:xfrm>
                  <a:off x="401" y="1686"/>
                  <a:ext cx="15" cy="109"/>
                </a:xfrm>
                <a:custGeom>
                  <a:avLst/>
                  <a:gdLst>
                    <a:gd name="T0" fmla="*/ 0 w 15"/>
                    <a:gd name="T1" fmla="*/ 0 h 109"/>
                    <a:gd name="T2" fmla="*/ 0 w 15"/>
                    <a:gd name="T3" fmla="*/ 0 h 109"/>
                    <a:gd name="T4" fmla="*/ 0 w 15"/>
                    <a:gd name="T5" fmla="*/ 0 h 109"/>
                    <a:gd name="T6" fmla="*/ 15 w 15"/>
                    <a:gd name="T7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0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4" name="Freeform 3204"/>
                <p:cNvSpPr>
                  <a:spLocks/>
                </p:cNvSpPr>
                <p:nvPr/>
              </p:nvSpPr>
              <p:spPr bwMode="auto">
                <a:xfrm>
                  <a:off x="416" y="1795"/>
                  <a:ext cx="15" cy="125"/>
                </a:xfrm>
                <a:custGeom>
                  <a:avLst/>
                  <a:gdLst>
                    <a:gd name="T0" fmla="*/ 0 w 15"/>
                    <a:gd name="T1" fmla="*/ 0 h 125"/>
                    <a:gd name="T2" fmla="*/ 0 w 15"/>
                    <a:gd name="T3" fmla="*/ 0 h 125"/>
                    <a:gd name="T4" fmla="*/ 0 w 15"/>
                    <a:gd name="T5" fmla="*/ 0 h 125"/>
                    <a:gd name="T6" fmla="*/ 15 w 15"/>
                    <a:gd name="T7" fmla="*/ 12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5" name="Freeform 3205"/>
                <p:cNvSpPr>
                  <a:spLocks/>
                </p:cNvSpPr>
                <p:nvPr/>
              </p:nvSpPr>
              <p:spPr bwMode="auto">
                <a:xfrm>
                  <a:off x="431" y="1920"/>
                  <a:ext cx="15" cy="145"/>
                </a:xfrm>
                <a:custGeom>
                  <a:avLst/>
                  <a:gdLst>
                    <a:gd name="T0" fmla="*/ 0 w 15"/>
                    <a:gd name="T1" fmla="*/ 0 h 145"/>
                    <a:gd name="T2" fmla="*/ 0 w 15"/>
                    <a:gd name="T3" fmla="*/ 0 h 145"/>
                    <a:gd name="T4" fmla="*/ 0 w 15"/>
                    <a:gd name="T5" fmla="*/ 0 h 145"/>
                    <a:gd name="T6" fmla="*/ 15 w 15"/>
                    <a:gd name="T7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4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6" name="Freeform 3206"/>
                <p:cNvSpPr>
                  <a:spLocks/>
                </p:cNvSpPr>
                <p:nvPr/>
              </p:nvSpPr>
              <p:spPr bwMode="auto">
                <a:xfrm>
                  <a:off x="446" y="2065"/>
                  <a:ext cx="15" cy="132"/>
                </a:xfrm>
                <a:custGeom>
                  <a:avLst/>
                  <a:gdLst>
                    <a:gd name="T0" fmla="*/ 0 w 15"/>
                    <a:gd name="T1" fmla="*/ 0 h 132"/>
                    <a:gd name="T2" fmla="*/ 0 w 15"/>
                    <a:gd name="T3" fmla="*/ 0 h 132"/>
                    <a:gd name="T4" fmla="*/ 0 w 15"/>
                    <a:gd name="T5" fmla="*/ 0 h 132"/>
                    <a:gd name="T6" fmla="*/ 15 w 15"/>
                    <a:gd name="T7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7" name="Freeform 3207"/>
                <p:cNvSpPr>
                  <a:spLocks/>
                </p:cNvSpPr>
                <p:nvPr/>
              </p:nvSpPr>
              <p:spPr bwMode="auto">
                <a:xfrm>
                  <a:off x="461" y="2197"/>
                  <a:ext cx="15" cy="114"/>
                </a:xfrm>
                <a:custGeom>
                  <a:avLst/>
                  <a:gdLst>
                    <a:gd name="T0" fmla="*/ 0 w 15"/>
                    <a:gd name="T1" fmla="*/ 0 h 114"/>
                    <a:gd name="T2" fmla="*/ 0 w 15"/>
                    <a:gd name="T3" fmla="*/ 0 h 114"/>
                    <a:gd name="T4" fmla="*/ 0 w 15"/>
                    <a:gd name="T5" fmla="*/ 0 h 114"/>
                    <a:gd name="T6" fmla="*/ 15 w 15"/>
                    <a:gd name="T7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8" name="Freeform 3208"/>
                <p:cNvSpPr>
                  <a:spLocks/>
                </p:cNvSpPr>
                <p:nvPr/>
              </p:nvSpPr>
              <p:spPr bwMode="auto">
                <a:xfrm>
                  <a:off x="476" y="2311"/>
                  <a:ext cx="15" cy="125"/>
                </a:xfrm>
                <a:custGeom>
                  <a:avLst/>
                  <a:gdLst>
                    <a:gd name="T0" fmla="*/ 0 w 15"/>
                    <a:gd name="T1" fmla="*/ 0 h 125"/>
                    <a:gd name="T2" fmla="*/ 0 w 15"/>
                    <a:gd name="T3" fmla="*/ 0 h 125"/>
                    <a:gd name="T4" fmla="*/ 0 w 15"/>
                    <a:gd name="T5" fmla="*/ 0 h 125"/>
                    <a:gd name="T6" fmla="*/ 15 w 15"/>
                    <a:gd name="T7" fmla="*/ 12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9" name="Freeform 3209"/>
                <p:cNvSpPr>
                  <a:spLocks/>
                </p:cNvSpPr>
                <p:nvPr/>
              </p:nvSpPr>
              <p:spPr bwMode="auto">
                <a:xfrm>
                  <a:off x="491" y="2436"/>
                  <a:ext cx="15" cy="124"/>
                </a:xfrm>
                <a:custGeom>
                  <a:avLst/>
                  <a:gdLst>
                    <a:gd name="T0" fmla="*/ 0 w 15"/>
                    <a:gd name="T1" fmla="*/ 0 h 124"/>
                    <a:gd name="T2" fmla="*/ 0 w 15"/>
                    <a:gd name="T3" fmla="*/ 0 h 124"/>
                    <a:gd name="T4" fmla="*/ 0 w 15"/>
                    <a:gd name="T5" fmla="*/ 0 h 124"/>
                    <a:gd name="T6" fmla="*/ 15 w 15"/>
                    <a:gd name="T7" fmla="*/ 12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0" name="Freeform 3210"/>
                <p:cNvSpPr>
                  <a:spLocks/>
                </p:cNvSpPr>
                <p:nvPr/>
              </p:nvSpPr>
              <p:spPr bwMode="auto">
                <a:xfrm>
                  <a:off x="506" y="2560"/>
                  <a:ext cx="15" cy="116"/>
                </a:xfrm>
                <a:custGeom>
                  <a:avLst/>
                  <a:gdLst>
                    <a:gd name="T0" fmla="*/ 0 w 15"/>
                    <a:gd name="T1" fmla="*/ 0 h 116"/>
                    <a:gd name="T2" fmla="*/ 0 w 15"/>
                    <a:gd name="T3" fmla="*/ 0 h 116"/>
                    <a:gd name="T4" fmla="*/ 0 w 15"/>
                    <a:gd name="T5" fmla="*/ 0 h 116"/>
                    <a:gd name="T6" fmla="*/ 15 w 15"/>
                    <a:gd name="T7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1" name="Freeform 3211"/>
                <p:cNvSpPr>
                  <a:spLocks/>
                </p:cNvSpPr>
                <p:nvPr/>
              </p:nvSpPr>
              <p:spPr bwMode="auto">
                <a:xfrm>
                  <a:off x="521" y="2676"/>
                  <a:ext cx="15" cy="103"/>
                </a:xfrm>
                <a:custGeom>
                  <a:avLst/>
                  <a:gdLst>
                    <a:gd name="T0" fmla="*/ 0 w 15"/>
                    <a:gd name="T1" fmla="*/ 0 h 103"/>
                    <a:gd name="T2" fmla="*/ 0 w 15"/>
                    <a:gd name="T3" fmla="*/ 0 h 103"/>
                    <a:gd name="T4" fmla="*/ 0 w 15"/>
                    <a:gd name="T5" fmla="*/ 0 h 103"/>
                    <a:gd name="T6" fmla="*/ 15 w 15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0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2" name="Freeform 3212"/>
                <p:cNvSpPr>
                  <a:spLocks/>
                </p:cNvSpPr>
                <p:nvPr/>
              </p:nvSpPr>
              <p:spPr bwMode="auto">
                <a:xfrm>
                  <a:off x="536" y="2779"/>
                  <a:ext cx="15" cy="94"/>
                </a:xfrm>
                <a:custGeom>
                  <a:avLst/>
                  <a:gdLst>
                    <a:gd name="T0" fmla="*/ 0 w 15"/>
                    <a:gd name="T1" fmla="*/ 0 h 94"/>
                    <a:gd name="T2" fmla="*/ 0 w 15"/>
                    <a:gd name="T3" fmla="*/ 0 h 94"/>
                    <a:gd name="T4" fmla="*/ 0 w 15"/>
                    <a:gd name="T5" fmla="*/ 0 h 94"/>
                    <a:gd name="T6" fmla="*/ 15 w 15"/>
                    <a:gd name="T7" fmla="*/ 94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3" name="Freeform 3213"/>
                <p:cNvSpPr>
                  <a:spLocks/>
                </p:cNvSpPr>
                <p:nvPr/>
              </p:nvSpPr>
              <p:spPr bwMode="auto">
                <a:xfrm>
                  <a:off x="551" y="2873"/>
                  <a:ext cx="15" cy="71"/>
                </a:xfrm>
                <a:custGeom>
                  <a:avLst/>
                  <a:gdLst>
                    <a:gd name="T0" fmla="*/ 0 w 15"/>
                    <a:gd name="T1" fmla="*/ 0 h 71"/>
                    <a:gd name="T2" fmla="*/ 0 w 15"/>
                    <a:gd name="T3" fmla="*/ 0 h 71"/>
                    <a:gd name="T4" fmla="*/ 0 w 15"/>
                    <a:gd name="T5" fmla="*/ 0 h 71"/>
                    <a:gd name="T6" fmla="*/ 15 w 15"/>
                    <a:gd name="T7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4" name="Freeform 3214"/>
                <p:cNvSpPr>
                  <a:spLocks/>
                </p:cNvSpPr>
                <p:nvPr/>
              </p:nvSpPr>
              <p:spPr bwMode="auto">
                <a:xfrm>
                  <a:off x="566" y="2944"/>
                  <a:ext cx="15" cy="68"/>
                </a:xfrm>
                <a:custGeom>
                  <a:avLst/>
                  <a:gdLst>
                    <a:gd name="T0" fmla="*/ 0 w 15"/>
                    <a:gd name="T1" fmla="*/ 0 h 68"/>
                    <a:gd name="T2" fmla="*/ 0 w 15"/>
                    <a:gd name="T3" fmla="*/ 0 h 68"/>
                    <a:gd name="T4" fmla="*/ 0 w 15"/>
                    <a:gd name="T5" fmla="*/ 0 h 68"/>
                    <a:gd name="T6" fmla="*/ 15 w 15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5" name="Freeform 3215"/>
                <p:cNvSpPr>
                  <a:spLocks/>
                </p:cNvSpPr>
                <p:nvPr/>
              </p:nvSpPr>
              <p:spPr bwMode="auto">
                <a:xfrm>
                  <a:off x="581" y="3012"/>
                  <a:ext cx="15" cy="61"/>
                </a:xfrm>
                <a:custGeom>
                  <a:avLst/>
                  <a:gdLst>
                    <a:gd name="T0" fmla="*/ 0 w 15"/>
                    <a:gd name="T1" fmla="*/ 0 h 61"/>
                    <a:gd name="T2" fmla="*/ 0 w 15"/>
                    <a:gd name="T3" fmla="*/ 0 h 61"/>
                    <a:gd name="T4" fmla="*/ 0 w 15"/>
                    <a:gd name="T5" fmla="*/ 0 h 61"/>
                    <a:gd name="T6" fmla="*/ 15 w 15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6" name="Freeform 3216"/>
                <p:cNvSpPr>
                  <a:spLocks/>
                </p:cNvSpPr>
                <p:nvPr/>
              </p:nvSpPr>
              <p:spPr bwMode="auto">
                <a:xfrm>
                  <a:off x="596" y="3073"/>
                  <a:ext cx="30" cy="48"/>
                </a:xfrm>
                <a:custGeom>
                  <a:avLst/>
                  <a:gdLst>
                    <a:gd name="T0" fmla="*/ 0 w 30"/>
                    <a:gd name="T1" fmla="*/ 0 h 48"/>
                    <a:gd name="T2" fmla="*/ 0 w 30"/>
                    <a:gd name="T3" fmla="*/ 0 h 48"/>
                    <a:gd name="T4" fmla="*/ 0 w 30"/>
                    <a:gd name="T5" fmla="*/ 0 h 48"/>
                    <a:gd name="T6" fmla="*/ 30 w 30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4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4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7" name="Freeform 3217"/>
                <p:cNvSpPr>
                  <a:spLocks/>
                </p:cNvSpPr>
                <p:nvPr/>
              </p:nvSpPr>
              <p:spPr bwMode="auto">
                <a:xfrm>
                  <a:off x="626" y="3121"/>
                  <a:ext cx="15" cy="33"/>
                </a:xfrm>
                <a:custGeom>
                  <a:avLst/>
                  <a:gdLst>
                    <a:gd name="T0" fmla="*/ 0 w 15"/>
                    <a:gd name="T1" fmla="*/ 0 h 33"/>
                    <a:gd name="T2" fmla="*/ 0 w 15"/>
                    <a:gd name="T3" fmla="*/ 0 h 33"/>
                    <a:gd name="T4" fmla="*/ 0 w 15"/>
                    <a:gd name="T5" fmla="*/ 0 h 33"/>
                    <a:gd name="T6" fmla="*/ 15 w 15"/>
                    <a:gd name="T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8" name="Freeform 3218"/>
                <p:cNvSpPr>
                  <a:spLocks/>
                </p:cNvSpPr>
                <p:nvPr/>
              </p:nvSpPr>
              <p:spPr bwMode="auto">
                <a:xfrm>
                  <a:off x="641" y="3154"/>
                  <a:ext cx="15" cy="28"/>
                </a:xfrm>
                <a:custGeom>
                  <a:avLst/>
                  <a:gdLst>
                    <a:gd name="T0" fmla="*/ 0 w 15"/>
                    <a:gd name="T1" fmla="*/ 0 h 28"/>
                    <a:gd name="T2" fmla="*/ 0 w 15"/>
                    <a:gd name="T3" fmla="*/ 0 h 28"/>
                    <a:gd name="T4" fmla="*/ 0 w 15"/>
                    <a:gd name="T5" fmla="*/ 0 h 28"/>
                    <a:gd name="T6" fmla="*/ 15 w 15"/>
                    <a:gd name="T7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9" name="Freeform 3219"/>
                <p:cNvSpPr>
                  <a:spLocks/>
                </p:cNvSpPr>
                <p:nvPr/>
              </p:nvSpPr>
              <p:spPr bwMode="auto">
                <a:xfrm>
                  <a:off x="656" y="3182"/>
                  <a:ext cx="15" cy="18"/>
                </a:xfrm>
                <a:custGeom>
                  <a:avLst/>
                  <a:gdLst>
                    <a:gd name="T0" fmla="*/ 0 w 15"/>
                    <a:gd name="T1" fmla="*/ 0 h 18"/>
                    <a:gd name="T2" fmla="*/ 0 w 15"/>
                    <a:gd name="T3" fmla="*/ 0 h 18"/>
                    <a:gd name="T4" fmla="*/ 0 w 15"/>
                    <a:gd name="T5" fmla="*/ 0 h 18"/>
                    <a:gd name="T6" fmla="*/ 15 w 15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0" name="Freeform 3220"/>
                <p:cNvSpPr>
                  <a:spLocks/>
                </p:cNvSpPr>
                <p:nvPr/>
              </p:nvSpPr>
              <p:spPr bwMode="auto">
                <a:xfrm>
                  <a:off x="671" y="3200"/>
                  <a:ext cx="15" cy="10"/>
                </a:xfrm>
                <a:custGeom>
                  <a:avLst/>
                  <a:gdLst>
                    <a:gd name="T0" fmla="*/ 0 w 15"/>
                    <a:gd name="T1" fmla="*/ 0 h 10"/>
                    <a:gd name="T2" fmla="*/ 0 w 15"/>
                    <a:gd name="T3" fmla="*/ 0 h 10"/>
                    <a:gd name="T4" fmla="*/ 0 w 15"/>
                    <a:gd name="T5" fmla="*/ 0 h 10"/>
                    <a:gd name="T6" fmla="*/ 15 w 15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1" name="Freeform 3221"/>
                <p:cNvSpPr>
                  <a:spLocks/>
                </p:cNvSpPr>
                <p:nvPr/>
              </p:nvSpPr>
              <p:spPr bwMode="auto">
                <a:xfrm>
                  <a:off x="686" y="3210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2" name="Freeform 3222"/>
                <p:cNvSpPr>
                  <a:spLocks/>
                </p:cNvSpPr>
                <p:nvPr/>
              </p:nvSpPr>
              <p:spPr bwMode="auto">
                <a:xfrm>
                  <a:off x="701" y="3215"/>
                  <a:ext cx="15" cy="8"/>
                </a:xfrm>
                <a:custGeom>
                  <a:avLst/>
                  <a:gdLst>
                    <a:gd name="T0" fmla="*/ 0 w 15"/>
                    <a:gd name="T1" fmla="*/ 0 h 8"/>
                    <a:gd name="T2" fmla="*/ 0 w 15"/>
                    <a:gd name="T3" fmla="*/ 0 h 8"/>
                    <a:gd name="T4" fmla="*/ 0 w 15"/>
                    <a:gd name="T5" fmla="*/ 0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3" name="Freeform 3223"/>
                <p:cNvSpPr>
                  <a:spLocks/>
                </p:cNvSpPr>
                <p:nvPr/>
              </p:nvSpPr>
              <p:spPr bwMode="auto">
                <a:xfrm>
                  <a:off x="716" y="3223"/>
                  <a:ext cx="15" cy="11"/>
                </a:xfrm>
                <a:custGeom>
                  <a:avLst/>
                  <a:gdLst>
                    <a:gd name="T0" fmla="*/ 0 w 15"/>
                    <a:gd name="T1" fmla="*/ 0 h 11"/>
                    <a:gd name="T2" fmla="*/ 0 w 15"/>
                    <a:gd name="T3" fmla="*/ 0 h 11"/>
                    <a:gd name="T4" fmla="*/ 0 w 15"/>
                    <a:gd name="T5" fmla="*/ 0 h 11"/>
                    <a:gd name="T6" fmla="*/ 15 w 15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4" name="Freeform 3224"/>
                <p:cNvSpPr>
                  <a:spLocks/>
                </p:cNvSpPr>
                <p:nvPr/>
              </p:nvSpPr>
              <p:spPr bwMode="auto">
                <a:xfrm>
                  <a:off x="731" y="3234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5" name="Freeform 3225"/>
                <p:cNvSpPr>
                  <a:spLocks/>
                </p:cNvSpPr>
                <p:nvPr/>
              </p:nvSpPr>
              <p:spPr bwMode="auto">
                <a:xfrm>
                  <a:off x="746" y="3241"/>
                  <a:ext cx="14" cy="4"/>
                </a:xfrm>
                <a:custGeom>
                  <a:avLst/>
                  <a:gdLst>
                    <a:gd name="T0" fmla="*/ 0 w 14"/>
                    <a:gd name="T1" fmla="*/ 0 h 4"/>
                    <a:gd name="T2" fmla="*/ 0 w 14"/>
                    <a:gd name="T3" fmla="*/ 0 h 4"/>
                    <a:gd name="T4" fmla="*/ 0 w 14"/>
                    <a:gd name="T5" fmla="*/ 0 h 4"/>
                    <a:gd name="T6" fmla="*/ 14 w 1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6" name="Freeform 3226"/>
                <p:cNvSpPr>
                  <a:spLocks/>
                </p:cNvSpPr>
                <p:nvPr/>
              </p:nvSpPr>
              <p:spPr bwMode="auto">
                <a:xfrm>
                  <a:off x="760" y="3245"/>
                  <a:ext cx="15" cy="11"/>
                </a:xfrm>
                <a:custGeom>
                  <a:avLst/>
                  <a:gdLst>
                    <a:gd name="T0" fmla="*/ 0 w 15"/>
                    <a:gd name="T1" fmla="*/ 0 h 11"/>
                    <a:gd name="T2" fmla="*/ 0 w 15"/>
                    <a:gd name="T3" fmla="*/ 0 h 11"/>
                    <a:gd name="T4" fmla="*/ 0 w 15"/>
                    <a:gd name="T5" fmla="*/ 0 h 11"/>
                    <a:gd name="T6" fmla="*/ 15 w 15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7" name="Freeform 3227"/>
                <p:cNvSpPr>
                  <a:spLocks/>
                </p:cNvSpPr>
                <p:nvPr/>
              </p:nvSpPr>
              <p:spPr bwMode="auto">
                <a:xfrm>
                  <a:off x="775" y="3256"/>
                  <a:ext cx="15" cy="8"/>
                </a:xfrm>
                <a:custGeom>
                  <a:avLst/>
                  <a:gdLst>
                    <a:gd name="T0" fmla="*/ 0 w 15"/>
                    <a:gd name="T1" fmla="*/ 0 h 8"/>
                    <a:gd name="T2" fmla="*/ 0 w 15"/>
                    <a:gd name="T3" fmla="*/ 0 h 8"/>
                    <a:gd name="T4" fmla="*/ 0 w 15"/>
                    <a:gd name="T5" fmla="*/ 0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8" name="Freeform 3228"/>
                <p:cNvSpPr>
                  <a:spLocks/>
                </p:cNvSpPr>
                <p:nvPr/>
              </p:nvSpPr>
              <p:spPr bwMode="auto">
                <a:xfrm>
                  <a:off x="790" y="3262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9" name="Freeform 3229"/>
                <p:cNvSpPr>
                  <a:spLocks/>
                </p:cNvSpPr>
                <p:nvPr/>
              </p:nvSpPr>
              <p:spPr bwMode="auto">
                <a:xfrm>
                  <a:off x="805" y="3262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0" name="Freeform 3230"/>
                <p:cNvSpPr>
                  <a:spLocks/>
                </p:cNvSpPr>
                <p:nvPr/>
              </p:nvSpPr>
              <p:spPr bwMode="auto">
                <a:xfrm>
                  <a:off x="820" y="3263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1" name="Freeform 3231"/>
                <p:cNvSpPr>
                  <a:spLocks/>
                </p:cNvSpPr>
                <p:nvPr/>
              </p:nvSpPr>
              <p:spPr bwMode="auto">
                <a:xfrm>
                  <a:off x="835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2" name="Freeform 3232"/>
                <p:cNvSpPr>
                  <a:spLocks/>
                </p:cNvSpPr>
                <p:nvPr/>
              </p:nvSpPr>
              <p:spPr bwMode="auto">
                <a:xfrm>
                  <a:off x="850" y="3262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3" name="Freeform 3233"/>
                <p:cNvSpPr>
                  <a:spLocks/>
                </p:cNvSpPr>
                <p:nvPr/>
              </p:nvSpPr>
              <p:spPr bwMode="auto">
                <a:xfrm>
                  <a:off x="865" y="3262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4" name="Freeform 3234"/>
                <p:cNvSpPr>
                  <a:spLocks/>
                </p:cNvSpPr>
                <p:nvPr/>
              </p:nvSpPr>
              <p:spPr bwMode="auto">
                <a:xfrm>
                  <a:off x="880" y="326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5" name="Freeform 3235"/>
                <p:cNvSpPr>
                  <a:spLocks/>
                </p:cNvSpPr>
                <p:nvPr/>
              </p:nvSpPr>
              <p:spPr bwMode="auto">
                <a:xfrm>
                  <a:off x="895" y="3268"/>
                  <a:ext cx="14" cy="4"/>
                </a:xfrm>
                <a:custGeom>
                  <a:avLst/>
                  <a:gdLst>
                    <a:gd name="T0" fmla="*/ 0 w 14"/>
                    <a:gd name="T1" fmla="*/ 0 h 4"/>
                    <a:gd name="T2" fmla="*/ 0 w 14"/>
                    <a:gd name="T3" fmla="*/ 0 h 4"/>
                    <a:gd name="T4" fmla="*/ 0 w 14"/>
                    <a:gd name="T5" fmla="*/ 0 h 4"/>
                    <a:gd name="T6" fmla="*/ 14 w 1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6" name="Freeform 3236"/>
                <p:cNvSpPr>
                  <a:spLocks/>
                </p:cNvSpPr>
                <p:nvPr/>
              </p:nvSpPr>
              <p:spPr bwMode="auto">
                <a:xfrm>
                  <a:off x="909" y="327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7" name="Freeform 3237"/>
                <p:cNvSpPr>
                  <a:spLocks/>
                </p:cNvSpPr>
                <p:nvPr/>
              </p:nvSpPr>
              <p:spPr bwMode="auto">
                <a:xfrm>
                  <a:off x="924" y="3272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8" name="Freeform 3238"/>
                <p:cNvSpPr>
                  <a:spLocks/>
                </p:cNvSpPr>
                <p:nvPr/>
              </p:nvSpPr>
              <p:spPr bwMode="auto">
                <a:xfrm>
                  <a:off x="939" y="3269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9" name="Freeform 3239"/>
                <p:cNvSpPr>
                  <a:spLocks/>
                </p:cNvSpPr>
                <p:nvPr/>
              </p:nvSpPr>
              <p:spPr bwMode="auto">
                <a:xfrm>
                  <a:off x="954" y="3269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0" name="Freeform 3240"/>
                <p:cNvSpPr>
                  <a:spLocks/>
                </p:cNvSpPr>
                <p:nvPr/>
              </p:nvSpPr>
              <p:spPr bwMode="auto">
                <a:xfrm>
                  <a:off x="969" y="3270"/>
                  <a:ext cx="16" cy="2"/>
                </a:xfrm>
                <a:custGeom>
                  <a:avLst/>
                  <a:gdLst>
                    <a:gd name="T0" fmla="*/ 0 w 16"/>
                    <a:gd name="T1" fmla="*/ 2 h 2"/>
                    <a:gd name="T2" fmla="*/ 0 w 16"/>
                    <a:gd name="T3" fmla="*/ 2 h 2"/>
                    <a:gd name="T4" fmla="*/ 0 w 16"/>
                    <a:gd name="T5" fmla="*/ 2 h 2"/>
                    <a:gd name="T6" fmla="*/ 16 w 16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1" name="Freeform 3241"/>
                <p:cNvSpPr>
                  <a:spLocks/>
                </p:cNvSpPr>
                <p:nvPr/>
              </p:nvSpPr>
              <p:spPr bwMode="auto">
                <a:xfrm>
                  <a:off x="985" y="327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2" name="Freeform 3242"/>
                <p:cNvSpPr>
                  <a:spLocks/>
                </p:cNvSpPr>
                <p:nvPr/>
              </p:nvSpPr>
              <p:spPr bwMode="auto">
                <a:xfrm>
                  <a:off x="1000" y="326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3" name="Freeform 3243"/>
                <p:cNvSpPr>
                  <a:spLocks/>
                </p:cNvSpPr>
                <p:nvPr/>
              </p:nvSpPr>
              <p:spPr bwMode="auto">
                <a:xfrm>
                  <a:off x="1015" y="3269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4" name="Freeform 3244"/>
                <p:cNvSpPr>
                  <a:spLocks/>
                </p:cNvSpPr>
                <p:nvPr/>
              </p:nvSpPr>
              <p:spPr bwMode="auto">
                <a:xfrm>
                  <a:off x="1030" y="3271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5" name="Freeform 3245"/>
                <p:cNvSpPr>
                  <a:spLocks/>
                </p:cNvSpPr>
                <p:nvPr/>
              </p:nvSpPr>
              <p:spPr bwMode="auto">
                <a:xfrm>
                  <a:off x="1045" y="3271"/>
                  <a:ext cx="14" cy="1"/>
                </a:xfrm>
                <a:custGeom>
                  <a:avLst/>
                  <a:gdLst>
                    <a:gd name="T0" fmla="*/ 0 w 14"/>
                    <a:gd name="T1" fmla="*/ 0 h 1"/>
                    <a:gd name="T2" fmla="*/ 0 w 14"/>
                    <a:gd name="T3" fmla="*/ 0 h 1"/>
                    <a:gd name="T4" fmla="*/ 0 w 14"/>
                    <a:gd name="T5" fmla="*/ 0 h 1"/>
                    <a:gd name="T6" fmla="*/ 14 w 1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6" name="Freeform 3246"/>
                <p:cNvSpPr>
                  <a:spLocks/>
                </p:cNvSpPr>
                <p:nvPr/>
              </p:nvSpPr>
              <p:spPr bwMode="auto">
                <a:xfrm>
                  <a:off x="1059" y="327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7" name="Freeform 3247"/>
                <p:cNvSpPr>
                  <a:spLocks/>
                </p:cNvSpPr>
                <p:nvPr/>
              </p:nvSpPr>
              <p:spPr bwMode="auto">
                <a:xfrm>
                  <a:off x="1074" y="3272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8" name="Freeform 3248"/>
                <p:cNvSpPr>
                  <a:spLocks/>
                </p:cNvSpPr>
                <p:nvPr/>
              </p:nvSpPr>
              <p:spPr bwMode="auto">
                <a:xfrm>
                  <a:off x="1089" y="3273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9" name="Freeform 3249"/>
                <p:cNvSpPr>
                  <a:spLocks/>
                </p:cNvSpPr>
                <p:nvPr/>
              </p:nvSpPr>
              <p:spPr bwMode="auto">
                <a:xfrm>
                  <a:off x="1104" y="3273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0" name="Freeform 3250"/>
                <p:cNvSpPr>
                  <a:spLocks/>
                </p:cNvSpPr>
                <p:nvPr/>
              </p:nvSpPr>
              <p:spPr bwMode="auto">
                <a:xfrm>
                  <a:off x="1119" y="327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1" name="Freeform 3251"/>
                <p:cNvSpPr>
                  <a:spLocks/>
                </p:cNvSpPr>
                <p:nvPr/>
              </p:nvSpPr>
              <p:spPr bwMode="auto">
                <a:xfrm>
                  <a:off x="1134" y="3276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2" name="Freeform 3252"/>
                <p:cNvSpPr>
                  <a:spLocks/>
                </p:cNvSpPr>
                <p:nvPr/>
              </p:nvSpPr>
              <p:spPr bwMode="auto">
                <a:xfrm>
                  <a:off x="1149" y="327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3" name="Freeform 3253"/>
                <p:cNvSpPr>
                  <a:spLocks/>
                </p:cNvSpPr>
                <p:nvPr/>
              </p:nvSpPr>
              <p:spPr bwMode="auto">
                <a:xfrm>
                  <a:off x="1164" y="3276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4" name="Freeform 3254"/>
                <p:cNvSpPr>
                  <a:spLocks/>
                </p:cNvSpPr>
                <p:nvPr/>
              </p:nvSpPr>
              <p:spPr bwMode="auto">
                <a:xfrm>
                  <a:off x="1179" y="3277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5" name="Freeform 3255"/>
                <p:cNvSpPr>
                  <a:spLocks/>
                </p:cNvSpPr>
                <p:nvPr/>
              </p:nvSpPr>
              <p:spPr bwMode="auto">
                <a:xfrm>
                  <a:off x="1194" y="3275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6" name="Freeform 3256"/>
                <p:cNvSpPr>
                  <a:spLocks/>
                </p:cNvSpPr>
                <p:nvPr/>
              </p:nvSpPr>
              <p:spPr bwMode="auto">
                <a:xfrm>
                  <a:off x="1209" y="3275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7" name="Freeform 3257"/>
                <p:cNvSpPr>
                  <a:spLocks/>
                </p:cNvSpPr>
                <p:nvPr/>
              </p:nvSpPr>
              <p:spPr bwMode="auto">
                <a:xfrm>
                  <a:off x="1224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8" name="Freeform 3258"/>
                <p:cNvSpPr>
                  <a:spLocks/>
                </p:cNvSpPr>
                <p:nvPr/>
              </p:nvSpPr>
              <p:spPr bwMode="auto">
                <a:xfrm>
                  <a:off x="1239" y="3277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9" name="Freeform 3259"/>
                <p:cNvSpPr>
                  <a:spLocks/>
                </p:cNvSpPr>
                <p:nvPr/>
              </p:nvSpPr>
              <p:spPr bwMode="auto">
                <a:xfrm>
                  <a:off x="1253" y="3277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0" name="Freeform 3260"/>
                <p:cNvSpPr>
                  <a:spLocks/>
                </p:cNvSpPr>
                <p:nvPr/>
              </p:nvSpPr>
              <p:spPr bwMode="auto">
                <a:xfrm>
                  <a:off x="1268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1" name="Freeform 3261"/>
                <p:cNvSpPr>
                  <a:spLocks/>
                </p:cNvSpPr>
                <p:nvPr/>
              </p:nvSpPr>
              <p:spPr bwMode="auto">
                <a:xfrm>
                  <a:off x="1283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2" name="Freeform 3262"/>
                <p:cNvSpPr>
                  <a:spLocks/>
                </p:cNvSpPr>
                <p:nvPr/>
              </p:nvSpPr>
              <p:spPr bwMode="auto">
                <a:xfrm>
                  <a:off x="1298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3" name="Freeform 3263"/>
                <p:cNvSpPr>
                  <a:spLocks/>
                </p:cNvSpPr>
                <p:nvPr/>
              </p:nvSpPr>
              <p:spPr bwMode="auto">
                <a:xfrm>
                  <a:off x="1313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4" name="Freeform 3264"/>
                <p:cNvSpPr>
                  <a:spLocks/>
                </p:cNvSpPr>
                <p:nvPr/>
              </p:nvSpPr>
              <p:spPr bwMode="auto">
                <a:xfrm>
                  <a:off x="1328" y="3277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5" name="Freeform 3265"/>
                <p:cNvSpPr>
                  <a:spLocks/>
                </p:cNvSpPr>
                <p:nvPr/>
              </p:nvSpPr>
              <p:spPr bwMode="auto">
                <a:xfrm>
                  <a:off x="1343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6" name="Freeform 3266"/>
                <p:cNvSpPr>
                  <a:spLocks/>
                </p:cNvSpPr>
                <p:nvPr/>
              </p:nvSpPr>
              <p:spPr bwMode="auto">
                <a:xfrm>
                  <a:off x="1358" y="3276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7" name="Freeform 3267"/>
                <p:cNvSpPr>
                  <a:spLocks/>
                </p:cNvSpPr>
                <p:nvPr/>
              </p:nvSpPr>
              <p:spPr bwMode="auto">
                <a:xfrm>
                  <a:off x="1373" y="3275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8" name="Freeform 3268"/>
                <p:cNvSpPr>
                  <a:spLocks/>
                </p:cNvSpPr>
                <p:nvPr/>
              </p:nvSpPr>
              <p:spPr bwMode="auto">
                <a:xfrm>
                  <a:off x="1388" y="3273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9" name="Freeform 3269"/>
                <p:cNvSpPr>
                  <a:spLocks/>
                </p:cNvSpPr>
                <p:nvPr/>
              </p:nvSpPr>
              <p:spPr bwMode="auto">
                <a:xfrm>
                  <a:off x="1403" y="3273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0" name="Freeform 3270"/>
                <p:cNvSpPr>
                  <a:spLocks/>
                </p:cNvSpPr>
                <p:nvPr/>
              </p:nvSpPr>
              <p:spPr bwMode="auto">
                <a:xfrm>
                  <a:off x="1418" y="3273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1" name="Freeform 3271"/>
                <p:cNvSpPr>
                  <a:spLocks/>
                </p:cNvSpPr>
                <p:nvPr/>
              </p:nvSpPr>
              <p:spPr bwMode="auto">
                <a:xfrm>
                  <a:off x="1433" y="3272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2" name="Freeform 3272"/>
                <p:cNvSpPr>
                  <a:spLocks/>
                </p:cNvSpPr>
                <p:nvPr/>
              </p:nvSpPr>
              <p:spPr bwMode="auto">
                <a:xfrm>
                  <a:off x="1448" y="3272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3" name="Freeform 3273"/>
                <p:cNvSpPr>
                  <a:spLocks/>
                </p:cNvSpPr>
                <p:nvPr/>
              </p:nvSpPr>
              <p:spPr bwMode="auto">
                <a:xfrm>
                  <a:off x="1463" y="3273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4" name="Freeform 3274"/>
                <p:cNvSpPr>
                  <a:spLocks/>
                </p:cNvSpPr>
                <p:nvPr/>
              </p:nvSpPr>
              <p:spPr bwMode="auto">
                <a:xfrm>
                  <a:off x="1478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5" name="Freeform 3275"/>
                <p:cNvSpPr>
                  <a:spLocks/>
                </p:cNvSpPr>
                <p:nvPr/>
              </p:nvSpPr>
              <p:spPr bwMode="auto">
                <a:xfrm>
                  <a:off x="1493" y="3273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6" name="Freeform 3276"/>
                <p:cNvSpPr>
                  <a:spLocks/>
                </p:cNvSpPr>
                <p:nvPr/>
              </p:nvSpPr>
              <p:spPr bwMode="auto">
                <a:xfrm>
                  <a:off x="1508" y="3277"/>
                  <a:ext cx="30" cy="0"/>
                </a:xfrm>
                <a:custGeom>
                  <a:avLst/>
                  <a:gdLst>
                    <a:gd name="T0" fmla="*/ 0 w 30"/>
                    <a:gd name="T1" fmla="*/ 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7" name="Freeform 3277"/>
                <p:cNvSpPr>
                  <a:spLocks/>
                </p:cNvSpPr>
                <p:nvPr/>
              </p:nvSpPr>
              <p:spPr bwMode="auto">
                <a:xfrm>
                  <a:off x="1538" y="3275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8" name="Freeform 3278"/>
                <p:cNvSpPr>
                  <a:spLocks/>
                </p:cNvSpPr>
                <p:nvPr/>
              </p:nvSpPr>
              <p:spPr bwMode="auto">
                <a:xfrm>
                  <a:off x="1553" y="3275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9" name="Freeform 3279"/>
                <p:cNvSpPr>
                  <a:spLocks/>
                </p:cNvSpPr>
                <p:nvPr/>
              </p:nvSpPr>
              <p:spPr bwMode="auto">
                <a:xfrm>
                  <a:off x="1568" y="3275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0" name="Freeform 3280"/>
                <p:cNvSpPr>
                  <a:spLocks/>
                </p:cNvSpPr>
                <p:nvPr/>
              </p:nvSpPr>
              <p:spPr bwMode="auto">
                <a:xfrm>
                  <a:off x="1583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1" name="Freeform 3281"/>
                <p:cNvSpPr>
                  <a:spLocks/>
                </p:cNvSpPr>
                <p:nvPr/>
              </p:nvSpPr>
              <p:spPr bwMode="auto">
                <a:xfrm>
                  <a:off x="1598" y="3275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2" name="Freeform 3282"/>
                <p:cNvSpPr>
                  <a:spLocks/>
                </p:cNvSpPr>
                <p:nvPr/>
              </p:nvSpPr>
              <p:spPr bwMode="auto">
                <a:xfrm>
                  <a:off x="1612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3" name="Freeform 3283"/>
                <p:cNvSpPr>
                  <a:spLocks/>
                </p:cNvSpPr>
                <p:nvPr/>
              </p:nvSpPr>
              <p:spPr bwMode="auto">
                <a:xfrm>
                  <a:off x="1627" y="3275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4" name="Freeform 3284"/>
                <p:cNvSpPr>
                  <a:spLocks/>
                </p:cNvSpPr>
                <p:nvPr/>
              </p:nvSpPr>
              <p:spPr bwMode="auto">
                <a:xfrm>
                  <a:off x="1642" y="3276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5" name="Freeform 3285"/>
                <p:cNvSpPr>
                  <a:spLocks/>
                </p:cNvSpPr>
                <p:nvPr/>
              </p:nvSpPr>
              <p:spPr bwMode="auto">
                <a:xfrm>
                  <a:off x="1657" y="3274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6" name="Freeform 3286"/>
                <p:cNvSpPr>
                  <a:spLocks/>
                </p:cNvSpPr>
                <p:nvPr/>
              </p:nvSpPr>
              <p:spPr bwMode="auto">
                <a:xfrm>
                  <a:off x="1672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7" name="Freeform 3287"/>
                <p:cNvSpPr>
                  <a:spLocks/>
                </p:cNvSpPr>
                <p:nvPr/>
              </p:nvSpPr>
              <p:spPr bwMode="auto">
                <a:xfrm>
                  <a:off x="1687" y="3274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8" name="Freeform 3288"/>
                <p:cNvSpPr>
                  <a:spLocks/>
                </p:cNvSpPr>
                <p:nvPr/>
              </p:nvSpPr>
              <p:spPr bwMode="auto">
                <a:xfrm>
                  <a:off x="1702" y="3276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9" name="Freeform 3289"/>
                <p:cNvSpPr>
                  <a:spLocks/>
                </p:cNvSpPr>
                <p:nvPr/>
              </p:nvSpPr>
              <p:spPr bwMode="auto">
                <a:xfrm>
                  <a:off x="1717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0" name="Freeform 3290"/>
                <p:cNvSpPr>
                  <a:spLocks/>
                </p:cNvSpPr>
                <p:nvPr/>
              </p:nvSpPr>
              <p:spPr bwMode="auto">
                <a:xfrm>
                  <a:off x="1732" y="327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1" name="Freeform 3291"/>
                <p:cNvSpPr>
                  <a:spLocks/>
                </p:cNvSpPr>
                <p:nvPr/>
              </p:nvSpPr>
              <p:spPr bwMode="auto">
                <a:xfrm>
                  <a:off x="1747" y="3277"/>
                  <a:ext cx="14" cy="1"/>
                </a:xfrm>
                <a:custGeom>
                  <a:avLst/>
                  <a:gdLst>
                    <a:gd name="T0" fmla="*/ 0 w 14"/>
                    <a:gd name="T1" fmla="*/ 1 h 1"/>
                    <a:gd name="T2" fmla="*/ 0 w 14"/>
                    <a:gd name="T3" fmla="*/ 1 h 1"/>
                    <a:gd name="T4" fmla="*/ 0 w 14"/>
                    <a:gd name="T5" fmla="*/ 1 h 1"/>
                    <a:gd name="T6" fmla="*/ 14 w 1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2" name="Freeform 3292"/>
                <p:cNvSpPr>
                  <a:spLocks/>
                </p:cNvSpPr>
                <p:nvPr/>
              </p:nvSpPr>
              <p:spPr bwMode="auto">
                <a:xfrm>
                  <a:off x="1761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3" name="Freeform 3293"/>
                <p:cNvSpPr>
                  <a:spLocks/>
                </p:cNvSpPr>
                <p:nvPr/>
              </p:nvSpPr>
              <p:spPr bwMode="auto">
                <a:xfrm>
                  <a:off x="1776" y="3274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4" name="Freeform 3294"/>
                <p:cNvSpPr>
                  <a:spLocks/>
                </p:cNvSpPr>
                <p:nvPr/>
              </p:nvSpPr>
              <p:spPr bwMode="auto">
                <a:xfrm>
                  <a:off x="1791" y="3271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5" name="Freeform 3295"/>
                <p:cNvSpPr>
                  <a:spLocks/>
                </p:cNvSpPr>
                <p:nvPr/>
              </p:nvSpPr>
              <p:spPr bwMode="auto">
                <a:xfrm>
                  <a:off x="1806" y="3271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6" name="Freeform 3296"/>
                <p:cNvSpPr>
                  <a:spLocks/>
                </p:cNvSpPr>
                <p:nvPr/>
              </p:nvSpPr>
              <p:spPr bwMode="auto">
                <a:xfrm>
                  <a:off x="1821" y="3272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7" name="Freeform 3297"/>
                <p:cNvSpPr>
                  <a:spLocks/>
                </p:cNvSpPr>
                <p:nvPr/>
              </p:nvSpPr>
              <p:spPr bwMode="auto">
                <a:xfrm>
                  <a:off x="1836" y="3273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8" name="Freeform 3298"/>
                <p:cNvSpPr>
                  <a:spLocks/>
                </p:cNvSpPr>
                <p:nvPr/>
              </p:nvSpPr>
              <p:spPr bwMode="auto">
                <a:xfrm>
                  <a:off x="1851" y="3274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9" name="Freeform 3299"/>
                <p:cNvSpPr>
                  <a:spLocks/>
                </p:cNvSpPr>
                <p:nvPr/>
              </p:nvSpPr>
              <p:spPr bwMode="auto">
                <a:xfrm>
                  <a:off x="1866" y="3277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60" name="Freeform 3300"/>
                <p:cNvSpPr>
                  <a:spLocks/>
                </p:cNvSpPr>
                <p:nvPr/>
              </p:nvSpPr>
              <p:spPr bwMode="auto">
                <a:xfrm>
                  <a:off x="188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61" name="Freeform 3301"/>
                <p:cNvSpPr>
                  <a:spLocks/>
                </p:cNvSpPr>
                <p:nvPr/>
              </p:nvSpPr>
              <p:spPr bwMode="auto">
                <a:xfrm>
                  <a:off x="1896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62" name="Freeform 3302"/>
                <p:cNvSpPr>
                  <a:spLocks/>
                </p:cNvSpPr>
                <p:nvPr/>
              </p:nvSpPr>
              <p:spPr bwMode="auto">
                <a:xfrm>
                  <a:off x="1911" y="3280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63" name="Freeform 3303"/>
                <p:cNvSpPr>
                  <a:spLocks/>
                </p:cNvSpPr>
                <p:nvPr/>
              </p:nvSpPr>
              <p:spPr bwMode="auto">
                <a:xfrm>
                  <a:off x="192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64" name="Freeform 3304"/>
                <p:cNvSpPr>
                  <a:spLocks/>
                </p:cNvSpPr>
                <p:nvPr/>
              </p:nvSpPr>
              <p:spPr bwMode="auto">
                <a:xfrm>
                  <a:off x="194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65" name="Freeform 3305"/>
                <p:cNvSpPr>
                  <a:spLocks/>
                </p:cNvSpPr>
                <p:nvPr/>
              </p:nvSpPr>
              <p:spPr bwMode="auto">
                <a:xfrm>
                  <a:off x="195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66" name="Freeform 3306"/>
                <p:cNvSpPr>
                  <a:spLocks/>
                </p:cNvSpPr>
                <p:nvPr/>
              </p:nvSpPr>
              <p:spPr bwMode="auto">
                <a:xfrm>
                  <a:off x="197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67" name="Freeform 3307"/>
                <p:cNvSpPr>
                  <a:spLocks/>
                </p:cNvSpPr>
                <p:nvPr/>
              </p:nvSpPr>
              <p:spPr bwMode="auto">
                <a:xfrm>
                  <a:off x="198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68" name="Freeform 3308"/>
                <p:cNvSpPr>
                  <a:spLocks/>
                </p:cNvSpPr>
                <p:nvPr/>
              </p:nvSpPr>
              <p:spPr bwMode="auto">
                <a:xfrm>
                  <a:off x="2002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grpSp>
            <p:nvGrpSpPr>
              <p:cNvPr id="12912" name="Group 3510"/>
              <p:cNvGrpSpPr>
                <a:grpSpLocks/>
              </p:cNvGrpSpPr>
              <p:nvPr/>
            </p:nvGrpSpPr>
            <p:grpSpPr bwMode="auto">
              <a:xfrm>
                <a:off x="-551" y="1575"/>
                <a:ext cx="2717" cy="1705"/>
                <a:chOff x="-551" y="1575"/>
                <a:chExt cx="2717" cy="1705"/>
              </a:xfrm>
            </p:grpSpPr>
            <p:sp>
              <p:nvSpPr>
                <p:cNvPr id="13269" name="Freeform 3310"/>
                <p:cNvSpPr>
                  <a:spLocks/>
                </p:cNvSpPr>
                <p:nvPr/>
              </p:nvSpPr>
              <p:spPr bwMode="auto">
                <a:xfrm>
                  <a:off x="2016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0" name="Freeform 3311"/>
                <p:cNvSpPr>
                  <a:spLocks/>
                </p:cNvSpPr>
                <p:nvPr/>
              </p:nvSpPr>
              <p:spPr bwMode="auto">
                <a:xfrm>
                  <a:off x="203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1" name="Freeform 3312"/>
                <p:cNvSpPr>
                  <a:spLocks/>
                </p:cNvSpPr>
                <p:nvPr/>
              </p:nvSpPr>
              <p:spPr bwMode="auto">
                <a:xfrm>
                  <a:off x="2046" y="3278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2" name="Freeform 3313"/>
                <p:cNvSpPr>
                  <a:spLocks/>
                </p:cNvSpPr>
                <p:nvPr/>
              </p:nvSpPr>
              <p:spPr bwMode="auto">
                <a:xfrm>
                  <a:off x="2061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3" name="Freeform 3314"/>
                <p:cNvSpPr>
                  <a:spLocks/>
                </p:cNvSpPr>
                <p:nvPr/>
              </p:nvSpPr>
              <p:spPr bwMode="auto">
                <a:xfrm>
                  <a:off x="2076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4" name="Freeform 3315"/>
                <p:cNvSpPr>
                  <a:spLocks/>
                </p:cNvSpPr>
                <p:nvPr/>
              </p:nvSpPr>
              <p:spPr bwMode="auto">
                <a:xfrm>
                  <a:off x="2091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5" name="Freeform 3316"/>
                <p:cNvSpPr>
                  <a:spLocks/>
                </p:cNvSpPr>
                <p:nvPr/>
              </p:nvSpPr>
              <p:spPr bwMode="auto">
                <a:xfrm>
                  <a:off x="2106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6" name="Freeform 3317"/>
                <p:cNvSpPr>
                  <a:spLocks/>
                </p:cNvSpPr>
                <p:nvPr/>
              </p:nvSpPr>
              <p:spPr bwMode="auto">
                <a:xfrm>
                  <a:off x="2121" y="3278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7" name="Freeform 3318"/>
                <p:cNvSpPr>
                  <a:spLocks/>
                </p:cNvSpPr>
                <p:nvPr/>
              </p:nvSpPr>
              <p:spPr bwMode="auto">
                <a:xfrm>
                  <a:off x="2136" y="3277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8" name="Freeform 3319"/>
                <p:cNvSpPr>
                  <a:spLocks/>
                </p:cNvSpPr>
                <p:nvPr/>
              </p:nvSpPr>
              <p:spPr bwMode="auto">
                <a:xfrm>
                  <a:off x="2151" y="3277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9" name="Line 3320"/>
                <p:cNvSpPr>
                  <a:spLocks noChangeShapeType="1"/>
                </p:cNvSpPr>
                <p:nvPr/>
              </p:nvSpPr>
              <p:spPr bwMode="auto">
                <a:xfrm>
                  <a:off x="2165" y="3277"/>
                  <a:ext cx="0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0" name="Freeform 3321"/>
                <p:cNvSpPr>
                  <a:spLocks/>
                </p:cNvSpPr>
                <p:nvPr/>
              </p:nvSpPr>
              <p:spPr bwMode="auto">
                <a:xfrm>
                  <a:off x="-551" y="3280"/>
                  <a:ext cx="12" cy="0"/>
                </a:xfrm>
                <a:custGeom>
                  <a:avLst/>
                  <a:gdLst>
                    <a:gd name="T0" fmla="*/ 0 w 12"/>
                    <a:gd name="T1" fmla="*/ 0 w 12"/>
                    <a:gd name="T2" fmla="*/ 0 w 12"/>
                    <a:gd name="T3" fmla="*/ 12 w 1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1" name="Freeform 3322"/>
                <p:cNvSpPr>
                  <a:spLocks/>
                </p:cNvSpPr>
                <p:nvPr/>
              </p:nvSpPr>
              <p:spPr bwMode="auto">
                <a:xfrm>
                  <a:off x="-539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2" name="Freeform 3323"/>
                <p:cNvSpPr>
                  <a:spLocks/>
                </p:cNvSpPr>
                <p:nvPr/>
              </p:nvSpPr>
              <p:spPr bwMode="auto">
                <a:xfrm>
                  <a:off x="-524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3" name="Freeform 3324"/>
                <p:cNvSpPr>
                  <a:spLocks/>
                </p:cNvSpPr>
                <p:nvPr/>
              </p:nvSpPr>
              <p:spPr bwMode="auto">
                <a:xfrm>
                  <a:off x="-509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4" name="Freeform 3325"/>
                <p:cNvSpPr>
                  <a:spLocks/>
                </p:cNvSpPr>
                <p:nvPr/>
              </p:nvSpPr>
              <p:spPr bwMode="auto">
                <a:xfrm>
                  <a:off x="-495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5" name="Freeform 3326"/>
                <p:cNvSpPr>
                  <a:spLocks/>
                </p:cNvSpPr>
                <p:nvPr/>
              </p:nvSpPr>
              <p:spPr bwMode="auto">
                <a:xfrm>
                  <a:off x="-48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6" name="Freeform 3327"/>
                <p:cNvSpPr>
                  <a:spLocks/>
                </p:cNvSpPr>
                <p:nvPr/>
              </p:nvSpPr>
              <p:spPr bwMode="auto">
                <a:xfrm>
                  <a:off x="-465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7" name="Freeform 3328"/>
                <p:cNvSpPr>
                  <a:spLocks/>
                </p:cNvSpPr>
                <p:nvPr/>
              </p:nvSpPr>
              <p:spPr bwMode="auto">
                <a:xfrm>
                  <a:off x="-45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8" name="Freeform 3329"/>
                <p:cNvSpPr>
                  <a:spLocks/>
                </p:cNvSpPr>
                <p:nvPr/>
              </p:nvSpPr>
              <p:spPr bwMode="auto">
                <a:xfrm>
                  <a:off x="-435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9" name="Freeform 3330"/>
                <p:cNvSpPr>
                  <a:spLocks/>
                </p:cNvSpPr>
                <p:nvPr/>
              </p:nvSpPr>
              <p:spPr bwMode="auto">
                <a:xfrm>
                  <a:off x="-42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0" name="Freeform 3331"/>
                <p:cNvSpPr>
                  <a:spLocks/>
                </p:cNvSpPr>
                <p:nvPr/>
              </p:nvSpPr>
              <p:spPr bwMode="auto">
                <a:xfrm>
                  <a:off x="-405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1" name="Freeform 3332"/>
                <p:cNvSpPr>
                  <a:spLocks/>
                </p:cNvSpPr>
                <p:nvPr/>
              </p:nvSpPr>
              <p:spPr bwMode="auto">
                <a:xfrm>
                  <a:off x="-390" y="3278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2" name="Freeform 3333"/>
                <p:cNvSpPr>
                  <a:spLocks/>
                </p:cNvSpPr>
                <p:nvPr/>
              </p:nvSpPr>
              <p:spPr bwMode="auto">
                <a:xfrm>
                  <a:off x="-375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3" name="Freeform 3334"/>
                <p:cNvSpPr>
                  <a:spLocks/>
                </p:cNvSpPr>
                <p:nvPr/>
              </p:nvSpPr>
              <p:spPr bwMode="auto">
                <a:xfrm>
                  <a:off x="-360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4" name="Freeform 3335"/>
                <p:cNvSpPr>
                  <a:spLocks/>
                </p:cNvSpPr>
                <p:nvPr/>
              </p:nvSpPr>
              <p:spPr bwMode="auto">
                <a:xfrm>
                  <a:off x="-345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5" name="Freeform 3336"/>
                <p:cNvSpPr>
                  <a:spLocks/>
                </p:cNvSpPr>
                <p:nvPr/>
              </p:nvSpPr>
              <p:spPr bwMode="auto">
                <a:xfrm>
                  <a:off x="-330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6" name="Freeform 3337"/>
                <p:cNvSpPr>
                  <a:spLocks/>
                </p:cNvSpPr>
                <p:nvPr/>
              </p:nvSpPr>
              <p:spPr bwMode="auto">
                <a:xfrm>
                  <a:off x="-315" y="3278"/>
                  <a:ext cx="30" cy="1"/>
                </a:xfrm>
                <a:custGeom>
                  <a:avLst/>
                  <a:gdLst>
                    <a:gd name="T0" fmla="*/ 0 w 30"/>
                    <a:gd name="T1" fmla="*/ 0 h 1"/>
                    <a:gd name="T2" fmla="*/ 0 w 30"/>
                    <a:gd name="T3" fmla="*/ 0 h 1"/>
                    <a:gd name="T4" fmla="*/ 0 w 30"/>
                    <a:gd name="T5" fmla="*/ 0 h 1"/>
                    <a:gd name="T6" fmla="*/ 30 w 3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7" name="Freeform 3338"/>
                <p:cNvSpPr>
                  <a:spLocks/>
                </p:cNvSpPr>
                <p:nvPr/>
              </p:nvSpPr>
              <p:spPr bwMode="auto">
                <a:xfrm>
                  <a:off x="-285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8" name="Freeform 3339"/>
                <p:cNvSpPr>
                  <a:spLocks/>
                </p:cNvSpPr>
                <p:nvPr/>
              </p:nvSpPr>
              <p:spPr bwMode="auto">
                <a:xfrm>
                  <a:off x="-270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9" name="Freeform 3340"/>
                <p:cNvSpPr>
                  <a:spLocks/>
                </p:cNvSpPr>
                <p:nvPr/>
              </p:nvSpPr>
              <p:spPr bwMode="auto">
                <a:xfrm>
                  <a:off x="-255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0" name="Freeform 3341"/>
                <p:cNvSpPr>
                  <a:spLocks/>
                </p:cNvSpPr>
                <p:nvPr/>
              </p:nvSpPr>
              <p:spPr bwMode="auto">
                <a:xfrm>
                  <a:off x="-240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1" name="Freeform 3342"/>
                <p:cNvSpPr>
                  <a:spLocks/>
                </p:cNvSpPr>
                <p:nvPr/>
              </p:nvSpPr>
              <p:spPr bwMode="auto">
                <a:xfrm>
                  <a:off x="-225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2" name="Freeform 3343"/>
                <p:cNvSpPr>
                  <a:spLocks/>
                </p:cNvSpPr>
                <p:nvPr/>
              </p:nvSpPr>
              <p:spPr bwMode="auto">
                <a:xfrm>
                  <a:off x="-210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3" name="Freeform 3344"/>
                <p:cNvSpPr>
                  <a:spLocks/>
                </p:cNvSpPr>
                <p:nvPr/>
              </p:nvSpPr>
              <p:spPr bwMode="auto">
                <a:xfrm>
                  <a:off x="-195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4" name="Freeform 3345"/>
                <p:cNvSpPr>
                  <a:spLocks/>
                </p:cNvSpPr>
                <p:nvPr/>
              </p:nvSpPr>
              <p:spPr bwMode="auto">
                <a:xfrm>
                  <a:off x="-180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5" name="Freeform 3346"/>
                <p:cNvSpPr>
                  <a:spLocks/>
                </p:cNvSpPr>
                <p:nvPr/>
              </p:nvSpPr>
              <p:spPr bwMode="auto">
                <a:xfrm>
                  <a:off x="-165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6" name="Freeform 3347"/>
                <p:cNvSpPr>
                  <a:spLocks/>
                </p:cNvSpPr>
                <p:nvPr/>
              </p:nvSpPr>
              <p:spPr bwMode="auto">
                <a:xfrm>
                  <a:off x="-150" y="3279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7" name="Freeform 3348"/>
                <p:cNvSpPr>
                  <a:spLocks/>
                </p:cNvSpPr>
                <p:nvPr/>
              </p:nvSpPr>
              <p:spPr bwMode="auto">
                <a:xfrm>
                  <a:off x="-136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8" name="Freeform 3349"/>
                <p:cNvSpPr>
                  <a:spLocks/>
                </p:cNvSpPr>
                <p:nvPr/>
              </p:nvSpPr>
              <p:spPr bwMode="auto">
                <a:xfrm>
                  <a:off x="-12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9" name="Freeform 3350"/>
                <p:cNvSpPr>
                  <a:spLocks/>
                </p:cNvSpPr>
                <p:nvPr/>
              </p:nvSpPr>
              <p:spPr bwMode="auto">
                <a:xfrm>
                  <a:off x="-106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0" name="Freeform 3351"/>
                <p:cNvSpPr>
                  <a:spLocks/>
                </p:cNvSpPr>
                <p:nvPr/>
              </p:nvSpPr>
              <p:spPr bwMode="auto">
                <a:xfrm>
                  <a:off x="-9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1" name="Freeform 3352"/>
                <p:cNvSpPr>
                  <a:spLocks/>
                </p:cNvSpPr>
                <p:nvPr/>
              </p:nvSpPr>
              <p:spPr bwMode="auto">
                <a:xfrm>
                  <a:off x="-76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2" name="Freeform 3353"/>
                <p:cNvSpPr>
                  <a:spLocks/>
                </p:cNvSpPr>
                <p:nvPr/>
              </p:nvSpPr>
              <p:spPr bwMode="auto">
                <a:xfrm>
                  <a:off x="-6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3" name="Freeform 3354"/>
                <p:cNvSpPr>
                  <a:spLocks/>
                </p:cNvSpPr>
                <p:nvPr/>
              </p:nvSpPr>
              <p:spPr bwMode="auto">
                <a:xfrm>
                  <a:off x="-46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4" name="Freeform 3355"/>
                <p:cNvSpPr>
                  <a:spLocks/>
                </p:cNvSpPr>
                <p:nvPr/>
              </p:nvSpPr>
              <p:spPr bwMode="auto">
                <a:xfrm>
                  <a:off x="-3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5" name="Freeform 3356"/>
                <p:cNvSpPr>
                  <a:spLocks/>
                </p:cNvSpPr>
                <p:nvPr/>
              </p:nvSpPr>
              <p:spPr bwMode="auto">
                <a:xfrm>
                  <a:off x="-16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6" name="Freeform 3357"/>
                <p:cNvSpPr>
                  <a:spLocks/>
                </p:cNvSpPr>
                <p:nvPr/>
              </p:nvSpPr>
              <p:spPr bwMode="auto">
                <a:xfrm>
                  <a:off x="-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7" name="Freeform 3358"/>
                <p:cNvSpPr>
                  <a:spLocks/>
                </p:cNvSpPr>
                <p:nvPr/>
              </p:nvSpPr>
              <p:spPr bwMode="auto">
                <a:xfrm>
                  <a:off x="14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8" name="Freeform 3359"/>
                <p:cNvSpPr>
                  <a:spLocks/>
                </p:cNvSpPr>
                <p:nvPr/>
              </p:nvSpPr>
              <p:spPr bwMode="auto">
                <a:xfrm>
                  <a:off x="29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9" name="Freeform 3360"/>
                <p:cNvSpPr>
                  <a:spLocks/>
                </p:cNvSpPr>
                <p:nvPr/>
              </p:nvSpPr>
              <p:spPr bwMode="auto">
                <a:xfrm>
                  <a:off x="44" y="3279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0" name="Freeform 3361"/>
                <p:cNvSpPr>
                  <a:spLocks/>
                </p:cNvSpPr>
                <p:nvPr/>
              </p:nvSpPr>
              <p:spPr bwMode="auto">
                <a:xfrm>
                  <a:off x="58" y="3278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1" name="Freeform 3362"/>
                <p:cNvSpPr>
                  <a:spLocks/>
                </p:cNvSpPr>
                <p:nvPr/>
              </p:nvSpPr>
              <p:spPr bwMode="auto">
                <a:xfrm>
                  <a:off x="73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2" name="Freeform 3363"/>
                <p:cNvSpPr>
                  <a:spLocks/>
                </p:cNvSpPr>
                <p:nvPr/>
              </p:nvSpPr>
              <p:spPr bwMode="auto">
                <a:xfrm>
                  <a:off x="88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3" name="Freeform 3364"/>
                <p:cNvSpPr>
                  <a:spLocks/>
                </p:cNvSpPr>
                <p:nvPr/>
              </p:nvSpPr>
              <p:spPr bwMode="auto">
                <a:xfrm>
                  <a:off x="103" y="3278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4" name="Freeform 3365"/>
                <p:cNvSpPr>
                  <a:spLocks/>
                </p:cNvSpPr>
                <p:nvPr/>
              </p:nvSpPr>
              <p:spPr bwMode="auto">
                <a:xfrm>
                  <a:off x="118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5" name="Freeform 3366"/>
                <p:cNvSpPr>
                  <a:spLocks/>
                </p:cNvSpPr>
                <p:nvPr/>
              </p:nvSpPr>
              <p:spPr bwMode="auto">
                <a:xfrm>
                  <a:off x="133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6" name="Freeform 3367"/>
                <p:cNvSpPr>
                  <a:spLocks/>
                </p:cNvSpPr>
                <p:nvPr/>
              </p:nvSpPr>
              <p:spPr bwMode="auto">
                <a:xfrm>
                  <a:off x="148" y="3280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7" name="Freeform 3368"/>
                <p:cNvSpPr>
                  <a:spLocks/>
                </p:cNvSpPr>
                <p:nvPr/>
              </p:nvSpPr>
              <p:spPr bwMode="auto">
                <a:xfrm>
                  <a:off x="164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8" name="Freeform 3369"/>
                <p:cNvSpPr>
                  <a:spLocks/>
                </p:cNvSpPr>
                <p:nvPr/>
              </p:nvSpPr>
              <p:spPr bwMode="auto">
                <a:xfrm>
                  <a:off x="179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9" name="Freeform 3370"/>
                <p:cNvSpPr>
                  <a:spLocks/>
                </p:cNvSpPr>
                <p:nvPr/>
              </p:nvSpPr>
              <p:spPr bwMode="auto">
                <a:xfrm>
                  <a:off x="194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0" name="Freeform 3371"/>
                <p:cNvSpPr>
                  <a:spLocks/>
                </p:cNvSpPr>
                <p:nvPr/>
              </p:nvSpPr>
              <p:spPr bwMode="auto">
                <a:xfrm>
                  <a:off x="209" y="3278"/>
                  <a:ext cx="14" cy="1"/>
                </a:xfrm>
                <a:custGeom>
                  <a:avLst/>
                  <a:gdLst>
                    <a:gd name="T0" fmla="*/ 0 w 14"/>
                    <a:gd name="T1" fmla="*/ 1 h 1"/>
                    <a:gd name="T2" fmla="*/ 0 w 14"/>
                    <a:gd name="T3" fmla="*/ 1 h 1"/>
                    <a:gd name="T4" fmla="*/ 0 w 14"/>
                    <a:gd name="T5" fmla="*/ 1 h 1"/>
                    <a:gd name="T6" fmla="*/ 14 w 1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1" name="Freeform 3372"/>
                <p:cNvSpPr>
                  <a:spLocks/>
                </p:cNvSpPr>
                <p:nvPr/>
              </p:nvSpPr>
              <p:spPr bwMode="auto">
                <a:xfrm>
                  <a:off x="223" y="3277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2" name="Freeform 3373"/>
                <p:cNvSpPr>
                  <a:spLocks/>
                </p:cNvSpPr>
                <p:nvPr/>
              </p:nvSpPr>
              <p:spPr bwMode="auto">
                <a:xfrm>
                  <a:off x="238" y="3276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3" name="Freeform 3374"/>
                <p:cNvSpPr>
                  <a:spLocks/>
                </p:cNvSpPr>
                <p:nvPr/>
              </p:nvSpPr>
              <p:spPr bwMode="auto">
                <a:xfrm>
                  <a:off x="253" y="3273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4" name="Freeform 3375"/>
                <p:cNvSpPr>
                  <a:spLocks/>
                </p:cNvSpPr>
                <p:nvPr/>
              </p:nvSpPr>
              <p:spPr bwMode="auto">
                <a:xfrm>
                  <a:off x="268" y="3272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5" name="Freeform 3376"/>
                <p:cNvSpPr>
                  <a:spLocks/>
                </p:cNvSpPr>
                <p:nvPr/>
              </p:nvSpPr>
              <p:spPr bwMode="auto">
                <a:xfrm>
                  <a:off x="283" y="3268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6" name="Freeform 3377"/>
                <p:cNvSpPr>
                  <a:spLocks/>
                </p:cNvSpPr>
                <p:nvPr/>
              </p:nvSpPr>
              <p:spPr bwMode="auto">
                <a:xfrm>
                  <a:off x="298" y="3263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7" name="Freeform 3378"/>
                <p:cNvSpPr>
                  <a:spLocks/>
                </p:cNvSpPr>
                <p:nvPr/>
              </p:nvSpPr>
              <p:spPr bwMode="auto">
                <a:xfrm>
                  <a:off x="313" y="3257"/>
                  <a:ext cx="15" cy="6"/>
                </a:xfrm>
                <a:custGeom>
                  <a:avLst/>
                  <a:gdLst>
                    <a:gd name="T0" fmla="*/ 0 w 15"/>
                    <a:gd name="T1" fmla="*/ 6 h 6"/>
                    <a:gd name="T2" fmla="*/ 0 w 15"/>
                    <a:gd name="T3" fmla="*/ 6 h 6"/>
                    <a:gd name="T4" fmla="*/ 0 w 15"/>
                    <a:gd name="T5" fmla="*/ 6 h 6"/>
                    <a:gd name="T6" fmla="*/ 15 w 15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8" name="Freeform 3379"/>
                <p:cNvSpPr>
                  <a:spLocks/>
                </p:cNvSpPr>
                <p:nvPr/>
              </p:nvSpPr>
              <p:spPr bwMode="auto">
                <a:xfrm>
                  <a:off x="328" y="3246"/>
                  <a:ext cx="15" cy="11"/>
                </a:xfrm>
                <a:custGeom>
                  <a:avLst/>
                  <a:gdLst>
                    <a:gd name="T0" fmla="*/ 0 w 15"/>
                    <a:gd name="T1" fmla="*/ 11 h 11"/>
                    <a:gd name="T2" fmla="*/ 0 w 15"/>
                    <a:gd name="T3" fmla="*/ 11 h 11"/>
                    <a:gd name="T4" fmla="*/ 0 w 15"/>
                    <a:gd name="T5" fmla="*/ 11 h 11"/>
                    <a:gd name="T6" fmla="*/ 15 w 15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9" name="Freeform 3380"/>
                <p:cNvSpPr>
                  <a:spLocks/>
                </p:cNvSpPr>
                <p:nvPr/>
              </p:nvSpPr>
              <p:spPr bwMode="auto">
                <a:xfrm>
                  <a:off x="343" y="3228"/>
                  <a:ext cx="14" cy="18"/>
                </a:xfrm>
                <a:custGeom>
                  <a:avLst/>
                  <a:gdLst>
                    <a:gd name="T0" fmla="*/ 0 w 14"/>
                    <a:gd name="T1" fmla="*/ 18 h 18"/>
                    <a:gd name="T2" fmla="*/ 0 w 14"/>
                    <a:gd name="T3" fmla="*/ 18 h 18"/>
                    <a:gd name="T4" fmla="*/ 0 w 14"/>
                    <a:gd name="T5" fmla="*/ 18 h 18"/>
                    <a:gd name="T6" fmla="*/ 14 w 1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0" name="Freeform 3381"/>
                <p:cNvSpPr>
                  <a:spLocks/>
                </p:cNvSpPr>
                <p:nvPr/>
              </p:nvSpPr>
              <p:spPr bwMode="auto">
                <a:xfrm>
                  <a:off x="357" y="3202"/>
                  <a:ext cx="15" cy="26"/>
                </a:xfrm>
                <a:custGeom>
                  <a:avLst/>
                  <a:gdLst>
                    <a:gd name="T0" fmla="*/ 0 w 15"/>
                    <a:gd name="T1" fmla="*/ 26 h 26"/>
                    <a:gd name="T2" fmla="*/ 0 w 15"/>
                    <a:gd name="T3" fmla="*/ 26 h 26"/>
                    <a:gd name="T4" fmla="*/ 0 w 15"/>
                    <a:gd name="T5" fmla="*/ 26 h 26"/>
                    <a:gd name="T6" fmla="*/ 15 w 15"/>
                    <a:gd name="T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6">
                      <a:moveTo>
                        <a:pt x="0" y="26"/>
                      </a:move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1" name="Freeform 3382"/>
                <p:cNvSpPr>
                  <a:spLocks/>
                </p:cNvSpPr>
                <p:nvPr/>
              </p:nvSpPr>
              <p:spPr bwMode="auto">
                <a:xfrm>
                  <a:off x="372" y="3163"/>
                  <a:ext cx="15" cy="39"/>
                </a:xfrm>
                <a:custGeom>
                  <a:avLst/>
                  <a:gdLst>
                    <a:gd name="T0" fmla="*/ 0 w 15"/>
                    <a:gd name="T1" fmla="*/ 39 h 39"/>
                    <a:gd name="T2" fmla="*/ 0 w 15"/>
                    <a:gd name="T3" fmla="*/ 39 h 39"/>
                    <a:gd name="T4" fmla="*/ 0 w 15"/>
                    <a:gd name="T5" fmla="*/ 39 h 39"/>
                    <a:gd name="T6" fmla="*/ 15 w 15"/>
                    <a:gd name="T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9">
                      <a:moveTo>
                        <a:pt x="0" y="39"/>
                      </a:move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2" name="Freeform 3383"/>
                <p:cNvSpPr>
                  <a:spLocks/>
                </p:cNvSpPr>
                <p:nvPr/>
              </p:nvSpPr>
              <p:spPr bwMode="auto">
                <a:xfrm>
                  <a:off x="387" y="3108"/>
                  <a:ext cx="15" cy="55"/>
                </a:xfrm>
                <a:custGeom>
                  <a:avLst/>
                  <a:gdLst>
                    <a:gd name="T0" fmla="*/ 0 w 15"/>
                    <a:gd name="T1" fmla="*/ 55 h 55"/>
                    <a:gd name="T2" fmla="*/ 0 w 15"/>
                    <a:gd name="T3" fmla="*/ 55 h 55"/>
                    <a:gd name="T4" fmla="*/ 0 w 15"/>
                    <a:gd name="T5" fmla="*/ 55 h 55"/>
                    <a:gd name="T6" fmla="*/ 15 w 15"/>
                    <a:gd name="T7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5">
                      <a:moveTo>
                        <a:pt x="0" y="55"/>
                      </a:move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3" name="Freeform 3384"/>
                <p:cNvSpPr>
                  <a:spLocks/>
                </p:cNvSpPr>
                <p:nvPr/>
              </p:nvSpPr>
              <p:spPr bwMode="auto">
                <a:xfrm>
                  <a:off x="402" y="3031"/>
                  <a:ext cx="15" cy="77"/>
                </a:xfrm>
                <a:custGeom>
                  <a:avLst/>
                  <a:gdLst>
                    <a:gd name="T0" fmla="*/ 0 w 15"/>
                    <a:gd name="T1" fmla="*/ 77 h 77"/>
                    <a:gd name="T2" fmla="*/ 0 w 15"/>
                    <a:gd name="T3" fmla="*/ 77 h 77"/>
                    <a:gd name="T4" fmla="*/ 0 w 15"/>
                    <a:gd name="T5" fmla="*/ 77 h 77"/>
                    <a:gd name="T6" fmla="*/ 15 w 15"/>
                    <a:gd name="T7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7">
                      <a:moveTo>
                        <a:pt x="0" y="77"/>
                      </a:move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4" name="Freeform 3385"/>
                <p:cNvSpPr>
                  <a:spLocks/>
                </p:cNvSpPr>
                <p:nvPr/>
              </p:nvSpPr>
              <p:spPr bwMode="auto">
                <a:xfrm>
                  <a:off x="417" y="2934"/>
                  <a:ext cx="15" cy="97"/>
                </a:xfrm>
                <a:custGeom>
                  <a:avLst/>
                  <a:gdLst>
                    <a:gd name="T0" fmla="*/ 0 w 15"/>
                    <a:gd name="T1" fmla="*/ 97 h 97"/>
                    <a:gd name="T2" fmla="*/ 0 w 15"/>
                    <a:gd name="T3" fmla="*/ 97 h 97"/>
                    <a:gd name="T4" fmla="*/ 0 w 15"/>
                    <a:gd name="T5" fmla="*/ 97 h 97"/>
                    <a:gd name="T6" fmla="*/ 15 w 15"/>
                    <a:gd name="T7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7">
                      <a:moveTo>
                        <a:pt x="0" y="97"/>
                      </a:moveTo>
                      <a:lnTo>
                        <a:pt x="0" y="97"/>
                      </a:lnTo>
                      <a:lnTo>
                        <a:pt x="0" y="9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5" name="Freeform 3386"/>
                <p:cNvSpPr>
                  <a:spLocks/>
                </p:cNvSpPr>
                <p:nvPr/>
              </p:nvSpPr>
              <p:spPr bwMode="auto">
                <a:xfrm>
                  <a:off x="432" y="2808"/>
                  <a:ext cx="15" cy="126"/>
                </a:xfrm>
                <a:custGeom>
                  <a:avLst/>
                  <a:gdLst>
                    <a:gd name="T0" fmla="*/ 0 w 15"/>
                    <a:gd name="T1" fmla="*/ 126 h 126"/>
                    <a:gd name="T2" fmla="*/ 0 w 15"/>
                    <a:gd name="T3" fmla="*/ 126 h 126"/>
                    <a:gd name="T4" fmla="*/ 0 w 15"/>
                    <a:gd name="T5" fmla="*/ 126 h 126"/>
                    <a:gd name="T6" fmla="*/ 15 w 15"/>
                    <a:gd name="T7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6">
                      <a:moveTo>
                        <a:pt x="0" y="126"/>
                      </a:moveTo>
                      <a:lnTo>
                        <a:pt x="0" y="126"/>
                      </a:lnTo>
                      <a:lnTo>
                        <a:pt x="0" y="12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6" name="Freeform 3387"/>
                <p:cNvSpPr>
                  <a:spLocks/>
                </p:cNvSpPr>
                <p:nvPr/>
              </p:nvSpPr>
              <p:spPr bwMode="auto">
                <a:xfrm>
                  <a:off x="447" y="2662"/>
                  <a:ext cx="15" cy="146"/>
                </a:xfrm>
                <a:custGeom>
                  <a:avLst/>
                  <a:gdLst>
                    <a:gd name="T0" fmla="*/ 0 w 15"/>
                    <a:gd name="T1" fmla="*/ 146 h 146"/>
                    <a:gd name="T2" fmla="*/ 0 w 15"/>
                    <a:gd name="T3" fmla="*/ 146 h 146"/>
                    <a:gd name="T4" fmla="*/ 0 w 15"/>
                    <a:gd name="T5" fmla="*/ 146 h 146"/>
                    <a:gd name="T6" fmla="*/ 15 w 15"/>
                    <a:gd name="T7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6">
                      <a:moveTo>
                        <a:pt x="0" y="146"/>
                      </a:moveTo>
                      <a:lnTo>
                        <a:pt x="0" y="146"/>
                      </a:lnTo>
                      <a:lnTo>
                        <a:pt x="0" y="14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7" name="Freeform 3388"/>
                <p:cNvSpPr>
                  <a:spLocks/>
                </p:cNvSpPr>
                <p:nvPr/>
              </p:nvSpPr>
              <p:spPr bwMode="auto">
                <a:xfrm>
                  <a:off x="462" y="2503"/>
                  <a:ext cx="15" cy="159"/>
                </a:xfrm>
                <a:custGeom>
                  <a:avLst/>
                  <a:gdLst>
                    <a:gd name="T0" fmla="*/ 0 w 15"/>
                    <a:gd name="T1" fmla="*/ 159 h 159"/>
                    <a:gd name="T2" fmla="*/ 0 w 15"/>
                    <a:gd name="T3" fmla="*/ 159 h 159"/>
                    <a:gd name="T4" fmla="*/ 0 w 15"/>
                    <a:gd name="T5" fmla="*/ 159 h 159"/>
                    <a:gd name="T6" fmla="*/ 15 w 15"/>
                    <a:gd name="T7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59">
                      <a:moveTo>
                        <a:pt x="0" y="159"/>
                      </a:moveTo>
                      <a:lnTo>
                        <a:pt x="0" y="159"/>
                      </a:lnTo>
                      <a:lnTo>
                        <a:pt x="0" y="15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8" name="Freeform 3389"/>
                <p:cNvSpPr>
                  <a:spLocks/>
                </p:cNvSpPr>
                <p:nvPr/>
              </p:nvSpPr>
              <p:spPr bwMode="auto">
                <a:xfrm>
                  <a:off x="477" y="2334"/>
                  <a:ext cx="15" cy="169"/>
                </a:xfrm>
                <a:custGeom>
                  <a:avLst/>
                  <a:gdLst>
                    <a:gd name="T0" fmla="*/ 0 w 15"/>
                    <a:gd name="T1" fmla="*/ 169 h 169"/>
                    <a:gd name="T2" fmla="*/ 0 w 15"/>
                    <a:gd name="T3" fmla="*/ 169 h 169"/>
                    <a:gd name="T4" fmla="*/ 0 w 15"/>
                    <a:gd name="T5" fmla="*/ 169 h 169"/>
                    <a:gd name="T6" fmla="*/ 15 w 15"/>
                    <a:gd name="T7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9">
                      <a:moveTo>
                        <a:pt x="0" y="169"/>
                      </a:moveTo>
                      <a:lnTo>
                        <a:pt x="0" y="169"/>
                      </a:lnTo>
                      <a:lnTo>
                        <a:pt x="0" y="16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9" name="Freeform 3390"/>
                <p:cNvSpPr>
                  <a:spLocks/>
                </p:cNvSpPr>
                <p:nvPr/>
              </p:nvSpPr>
              <p:spPr bwMode="auto">
                <a:xfrm>
                  <a:off x="492" y="2170"/>
                  <a:ext cx="14" cy="164"/>
                </a:xfrm>
                <a:custGeom>
                  <a:avLst/>
                  <a:gdLst>
                    <a:gd name="T0" fmla="*/ 0 w 14"/>
                    <a:gd name="T1" fmla="*/ 164 h 164"/>
                    <a:gd name="T2" fmla="*/ 0 w 14"/>
                    <a:gd name="T3" fmla="*/ 164 h 164"/>
                    <a:gd name="T4" fmla="*/ 0 w 14"/>
                    <a:gd name="T5" fmla="*/ 164 h 164"/>
                    <a:gd name="T6" fmla="*/ 14 w 14"/>
                    <a:gd name="T7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64">
                      <a:moveTo>
                        <a:pt x="0" y="164"/>
                      </a:moveTo>
                      <a:lnTo>
                        <a:pt x="0" y="164"/>
                      </a:lnTo>
                      <a:lnTo>
                        <a:pt x="0" y="164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0" name="Freeform 3391"/>
                <p:cNvSpPr>
                  <a:spLocks/>
                </p:cNvSpPr>
                <p:nvPr/>
              </p:nvSpPr>
              <p:spPr bwMode="auto">
                <a:xfrm>
                  <a:off x="506" y="2011"/>
                  <a:ext cx="15" cy="159"/>
                </a:xfrm>
                <a:custGeom>
                  <a:avLst/>
                  <a:gdLst>
                    <a:gd name="T0" fmla="*/ 0 w 15"/>
                    <a:gd name="T1" fmla="*/ 159 h 159"/>
                    <a:gd name="T2" fmla="*/ 0 w 15"/>
                    <a:gd name="T3" fmla="*/ 159 h 159"/>
                    <a:gd name="T4" fmla="*/ 0 w 15"/>
                    <a:gd name="T5" fmla="*/ 159 h 159"/>
                    <a:gd name="T6" fmla="*/ 15 w 15"/>
                    <a:gd name="T7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59">
                      <a:moveTo>
                        <a:pt x="0" y="159"/>
                      </a:moveTo>
                      <a:lnTo>
                        <a:pt x="0" y="159"/>
                      </a:lnTo>
                      <a:lnTo>
                        <a:pt x="0" y="15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1" name="Freeform 3392"/>
                <p:cNvSpPr>
                  <a:spLocks/>
                </p:cNvSpPr>
                <p:nvPr/>
              </p:nvSpPr>
              <p:spPr bwMode="auto">
                <a:xfrm>
                  <a:off x="521" y="1867"/>
                  <a:ext cx="15" cy="144"/>
                </a:xfrm>
                <a:custGeom>
                  <a:avLst/>
                  <a:gdLst>
                    <a:gd name="T0" fmla="*/ 0 w 15"/>
                    <a:gd name="T1" fmla="*/ 144 h 144"/>
                    <a:gd name="T2" fmla="*/ 0 w 15"/>
                    <a:gd name="T3" fmla="*/ 144 h 144"/>
                    <a:gd name="T4" fmla="*/ 0 w 15"/>
                    <a:gd name="T5" fmla="*/ 144 h 144"/>
                    <a:gd name="T6" fmla="*/ 15 w 15"/>
                    <a:gd name="T7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4">
                      <a:moveTo>
                        <a:pt x="0" y="144"/>
                      </a:move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2" name="Freeform 3393"/>
                <p:cNvSpPr>
                  <a:spLocks/>
                </p:cNvSpPr>
                <p:nvPr/>
              </p:nvSpPr>
              <p:spPr bwMode="auto">
                <a:xfrm>
                  <a:off x="536" y="1740"/>
                  <a:ext cx="15" cy="127"/>
                </a:xfrm>
                <a:custGeom>
                  <a:avLst/>
                  <a:gdLst>
                    <a:gd name="T0" fmla="*/ 0 w 15"/>
                    <a:gd name="T1" fmla="*/ 127 h 127"/>
                    <a:gd name="T2" fmla="*/ 0 w 15"/>
                    <a:gd name="T3" fmla="*/ 127 h 127"/>
                    <a:gd name="T4" fmla="*/ 0 w 15"/>
                    <a:gd name="T5" fmla="*/ 127 h 127"/>
                    <a:gd name="T6" fmla="*/ 15 w 15"/>
                    <a:gd name="T7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7">
                      <a:moveTo>
                        <a:pt x="0" y="127"/>
                      </a:moveTo>
                      <a:lnTo>
                        <a:pt x="0" y="127"/>
                      </a:lnTo>
                      <a:lnTo>
                        <a:pt x="0" y="12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3" name="Freeform 3394"/>
                <p:cNvSpPr>
                  <a:spLocks/>
                </p:cNvSpPr>
                <p:nvPr/>
              </p:nvSpPr>
              <p:spPr bwMode="auto">
                <a:xfrm>
                  <a:off x="551" y="1648"/>
                  <a:ext cx="15" cy="92"/>
                </a:xfrm>
                <a:custGeom>
                  <a:avLst/>
                  <a:gdLst>
                    <a:gd name="T0" fmla="*/ 0 w 15"/>
                    <a:gd name="T1" fmla="*/ 92 h 92"/>
                    <a:gd name="T2" fmla="*/ 0 w 15"/>
                    <a:gd name="T3" fmla="*/ 92 h 92"/>
                    <a:gd name="T4" fmla="*/ 0 w 15"/>
                    <a:gd name="T5" fmla="*/ 92 h 92"/>
                    <a:gd name="T6" fmla="*/ 15 w 15"/>
                    <a:gd name="T7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2">
                      <a:moveTo>
                        <a:pt x="0" y="92"/>
                      </a:move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4" name="Freeform 3395"/>
                <p:cNvSpPr>
                  <a:spLocks/>
                </p:cNvSpPr>
                <p:nvPr/>
              </p:nvSpPr>
              <p:spPr bwMode="auto">
                <a:xfrm>
                  <a:off x="566" y="1590"/>
                  <a:ext cx="16" cy="58"/>
                </a:xfrm>
                <a:custGeom>
                  <a:avLst/>
                  <a:gdLst>
                    <a:gd name="T0" fmla="*/ 0 w 16"/>
                    <a:gd name="T1" fmla="*/ 58 h 58"/>
                    <a:gd name="T2" fmla="*/ 0 w 16"/>
                    <a:gd name="T3" fmla="*/ 58 h 58"/>
                    <a:gd name="T4" fmla="*/ 0 w 16"/>
                    <a:gd name="T5" fmla="*/ 58 h 58"/>
                    <a:gd name="T6" fmla="*/ 16 w 16"/>
                    <a:gd name="T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58">
                      <a:moveTo>
                        <a:pt x="0" y="58"/>
                      </a:move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5" name="Freeform 3396"/>
                <p:cNvSpPr>
                  <a:spLocks/>
                </p:cNvSpPr>
                <p:nvPr/>
              </p:nvSpPr>
              <p:spPr bwMode="auto">
                <a:xfrm>
                  <a:off x="582" y="1575"/>
                  <a:ext cx="15" cy="15"/>
                </a:xfrm>
                <a:custGeom>
                  <a:avLst/>
                  <a:gdLst>
                    <a:gd name="T0" fmla="*/ 0 w 15"/>
                    <a:gd name="T1" fmla="*/ 15 h 15"/>
                    <a:gd name="T2" fmla="*/ 0 w 15"/>
                    <a:gd name="T3" fmla="*/ 15 h 15"/>
                    <a:gd name="T4" fmla="*/ 0 w 15"/>
                    <a:gd name="T5" fmla="*/ 15 h 15"/>
                    <a:gd name="T6" fmla="*/ 15 w 15"/>
                    <a:gd name="T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6" name="Freeform 3397"/>
                <p:cNvSpPr>
                  <a:spLocks/>
                </p:cNvSpPr>
                <p:nvPr/>
              </p:nvSpPr>
              <p:spPr bwMode="auto">
                <a:xfrm>
                  <a:off x="597" y="1575"/>
                  <a:ext cx="30" cy="37"/>
                </a:xfrm>
                <a:custGeom>
                  <a:avLst/>
                  <a:gdLst>
                    <a:gd name="T0" fmla="*/ 0 w 30"/>
                    <a:gd name="T1" fmla="*/ 0 h 37"/>
                    <a:gd name="T2" fmla="*/ 0 w 30"/>
                    <a:gd name="T3" fmla="*/ 0 h 37"/>
                    <a:gd name="T4" fmla="*/ 0 w 30"/>
                    <a:gd name="T5" fmla="*/ 0 h 37"/>
                    <a:gd name="T6" fmla="*/ 30 w 30"/>
                    <a:gd name="T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3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7" name="Freeform 3398"/>
                <p:cNvSpPr>
                  <a:spLocks/>
                </p:cNvSpPr>
                <p:nvPr/>
              </p:nvSpPr>
              <p:spPr bwMode="auto">
                <a:xfrm>
                  <a:off x="627" y="1612"/>
                  <a:ext cx="15" cy="73"/>
                </a:xfrm>
                <a:custGeom>
                  <a:avLst/>
                  <a:gdLst>
                    <a:gd name="T0" fmla="*/ 0 w 15"/>
                    <a:gd name="T1" fmla="*/ 0 h 73"/>
                    <a:gd name="T2" fmla="*/ 0 w 15"/>
                    <a:gd name="T3" fmla="*/ 0 h 73"/>
                    <a:gd name="T4" fmla="*/ 0 w 15"/>
                    <a:gd name="T5" fmla="*/ 0 h 73"/>
                    <a:gd name="T6" fmla="*/ 15 w 15"/>
                    <a:gd name="T7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8" name="Freeform 3399"/>
                <p:cNvSpPr>
                  <a:spLocks/>
                </p:cNvSpPr>
                <p:nvPr/>
              </p:nvSpPr>
              <p:spPr bwMode="auto">
                <a:xfrm>
                  <a:off x="642" y="1685"/>
                  <a:ext cx="15" cy="99"/>
                </a:xfrm>
                <a:custGeom>
                  <a:avLst/>
                  <a:gdLst>
                    <a:gd name="T0" fmla="*/ 0 w 15"/>
                    <a:gd name="T1" fmla="*/ 0 h 99"/>
                    <a:gd name="T2" fmla="*/ 0 w 15"/>
                    <a:gd name="T3" fmla="*/ 0 h 99"/>
                    <a:gd name="T4" fmla="*/ 0 w 15"/>
                    <a:gd name="T5" fmla="*/ 0 h 99"/>
                    <a:gd name="T6" fmla="*/ 15 w 15"/>
                    <a:gd name="T7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9" name="Freeform 3400"/>
                <p:cNvSpPr>
                  <a:spLocks/>
                </p:cNvSpPr>
                <p:nvPr/>
              </p:nvSpPr>
              <p:spPr bwMode="auto">
                <a:xfrm>
                  <a:off x="657" y="1784"/>
                  <a:ext cx="15" cy="126"/>
                </a:xfrm>
                <a:custGeom>
                  <a:avLst/>
                  <a:gdLst>
                    <a:gd name="T0" fmla="*/ 0 w 15"/>
                    <a:gd name="T1" fmla="*/ 0 h 126"/>
                    <a:gd name="T2" fmla="*/ 0 w 15"/>
                    <a:gd name="T3" fmla="*/ 0 h 126"/>
                    <a:gd name="T4" fmla="*/ 0 w 15"/>
                    <a:gd name="T5" fmla="*/ 0 h 126"/>
                    <a:gd name="T6" fmla="*/ 15 w 15"/>
                    <a:gd name="T7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0" name="Freeform 3401"/>
                <p:cNvSpPr>
                  <a:spLocks/>
                </p:cNvSpPr>
                <p:nvPr/>
              </p:nvSpPr>
              <p:spPr bwMode="auto">
                <a:xfrm>
                  <a:off x="672" y="1910"/>
                  <a:ext cx="15" cy="132"/>
                </a:xfrm>
                <a:custGeom>
                  <a:avLst/>
                  <a:gdLst>
                    <a:gd name="T0" fmla="*/ 0 w 15"/>
                    <a:gd name="T1" fmla="*/ 0 h 132"/>
                    <a:gd name="T2" fmla="*/ 0 w 15"/>
                    <a:gd name="T3" fmla="*/ 0 h 132"/>
                    <a:gd name="T4" fmla="*/ 0 w 15"/>
                    <a:gd name="T5" fmla="*/ 0 h 132"/>
                    <a:gd name="T6" fmla="*/ 15 w 15"/>
                    <a:gd name="T7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1" name="Freeform 3402"/>
                <p:cNvSpPr>
                  <a:spLocks/>
                </p:cNvSpPr>
                <p:nvPr/>
              </p:nvSpPr>
              <p:spPr bwMode="auto">
                <a:xfrm>
                  <a:off x="687" y="2042"/>
                  <a:ext cx="15" cy="138"/>
                </a:xfrm>
                <a:custGeom>
                  <a:avLst/>
                  <a:gdLst>
                    <a:gd name="T0" fmla="*/ 0 w 15"/>
                    <a:gd name="T1" fmla="*/ 0 h 138"/>
                    <a:gd name="T2" fmla="*/ 0 w 15"/>
                    <a:gd name="T3" fmla="*/ 0 h 138"/>
                    <a:gd name="T4" fmla="*/ 0 w 15"/>
                    <a:gd name="T5" fmla="*/ 0 h 138"/>
                    <a:gd name="T6" fmla="*/ 15 w 15"/>
                    <a:gd name="T7" fmla="*/ 13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2" name="Freeform 3403"/>
                <p:cNvSpPr>
                  <a:spLocks/>
                </p:cNvSpPr>
                <p:nvPr/>
              </p:nvSpPr>
              <p:spPr bwMode="auto">
                <a:xfrm>
                  <a:off x="702" y="2180"/>
                  <a:ext cx="15" cy="146"/>
                </a:xfrm>
                <a:custGeom>
                  <a:avLst/>
                  <a:gdLst>
                    <a:gd name="T0" fmla="*/ 0 w 15"/>
                    <a:gd name="T1" fmla="*/ 0 h 146"/>
                    <a:gd name="T2" fmla="*/ 0 w 15"/>
                    <a:gd name="T3" fmla="*/ 0 h 146"/>
                    <a:gd name="T4" fmla="*/ 0 w 15"/>
                    <a:gd name="T5" fmla="*/ 0 h 146"/>
                    <a:gd name="T6" fmla="*/ 15 w 15"/>
                    <a:gd name="T7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4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3" name="Freeform 3404"/>
                <p:cNvSpPr>
                  <a:spLocks/>
                </p:cNvSpPr>
                <p:nvPr/>
              </p:nvSpPr>
              <p:spPr bwMode="auto">
                <a:xfrm>
                  <a:off x="717" y="2326"/>
                  <a:ext cx="15" cy="139"/>
                </a:xfrm>
                <a:custGeom>
                  <a:avLst/>
                  <a:gdLst>
                    <a:gd name="T0" fmla="*/ 0 w 15"/>
                    <a:gd name="T1" fmla="*/ 0 h 139"/>
                    <a:gd name="T2" fmla="*/ 0 w 15"/>
                    <a:gd name="T3" fmla="*/ 0 h 139"/>
                    <a:gd name="T4" fmla="*/ 0 w 15"/>
                    <a:gd name="T5" fmla="*/ 0 h 139"/>
                    <a:gd name="T6" fmla="*/ 15 w 15"/>
                    <a:gd name="T7" fmla="*/ 13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4" name="Freeform 3405"/>
                <p:cNvSpPr>
                  <a:spLocks/>
                </p:cNvSpPr>
                <p:nvPr/>
              </p:nvSpPr>
              <p:spPr bwMode="auto">
                <a:xfrm>
                  <a:off x="732" y="2465"/>
                  <a:ext cx="15" cy="122"/>
                </a:xfrm>
                <a:custGeom>
                  <a:avLst/>
                  <a:gdLst>
                    <a:gd name="T0" fmla="*/ 0 w 15"/>
                    <a:gd name="T1" fmla="*/ 0 h 122"/>
                    <a:gd name="T2" fmla="*/ 0 w 15"/>
                    <a:gd name="T3" fmla="*/ 0 h 122"/>
                    <a:gd name="T4" fmla="*/ 0 w 15"/>
                    <a:gd name="T5" fmla="*/ 0 h 122"/>
                    <a:gd name="T6" fmla="*/ 15 w 15"/>
                    <a:gd name="T7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5" name="Freeform 3406"/>
                <p:cNvSpPr>
                  <a:spLocks/>
                </p:cNvSpPr>
                <p:nvPr/>
              </p:nvSpPr>
              <p:spPr bwMode="auto">
                <a:xfrm>
                  <a:off x="747" y="2587"/>
                  <a:ext cx="15" cy="121"/>
                </a:xfrm>
                <a:custGeom>
                  <a:avLst/>
                  <a:gdLst>
                    <a:gd name="T0" fmla="*/ 0 w 15"/>
                    <a:gd name="T1" fmla="*/ 0 h 121"/>
                    <a:gd name="T2" fmla="*/ 0 w 15"/>
                    <a:gd name="T3" fmla="*/ 0 h 121"/>
                    <a:gd name="T4" fmla="*/ 0 w 15"/>
                    <a:gd name="T5" fmla="*/ 0 h 121"/>
                    <a:gd name="T6" fmla="*/ 15 w 15"/>
                    <a:gd name="T7" fmla="*/ 1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6" name="Freeform 3407"/>
                <p:cNvSpPr>
                  <a:spLocks/>
                </p:cNvSpPr>
                <p:nvPr/>
              </p:nvSpPr>
              <p:spPr bwMode="auto">
                <a:xfrm>
                  <a:off x="762" y="2708"/>
                  <a:ext cx="15" cy="98"/>
                </a:xfrm>
                <a:custGeom>
                  <a:avLst/>
                  <a:gdLst>
                    <a:gd name="T0" fmla="*/ 0 w 15"/>
                    <a:gd name="T1" fmla="*/ 0 h 98"/>
                    <a:gd name="T2" fmla="*/ 0 w 15"/>
                    <a:gd name="T3" fmla="*/ 0 h 98"/>
                    <a:gd name="T4" fmla="*/ 0 w 15"/>
                    <a:gd name="T5" fmla="*/ 0 h 98"/>
                    <a:gd name="T6" fmla="*/ 15 w 15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7" name="Freeform 3408"/>
                <p:cNvSpPr>
                  <a:spLocks/>
                </p:cNvSpPr>
                <p:nvPr/>
              </p:nvSpPr>
              <p:spPr bwMode="auto">
                <a:xfrm>
                  <a:off x="777" y="2806"/>
                  <a:ext cx="15" cy="80"/>
                </a:xfrm>
                <a:custGeom>
                  <a:avLst/>
                  <a:gdLst>
                    <a:gd name="T0" fmla="*/ 0 w 15"/>
                    <a:gd name="T1" fmla="*/ 0 h 80"/>
                    <a:gd name="T2" fmla="*/ 0 w 15"/>
                    <a:gd name="T3" fmla="*/ 0 h 80"/>
                    <a:gd name="T4" fmla="*/ 0 w 15"/>
                    <a:gd name="T5" fmla="*/ 0 h 80"/>
                    <a:gd name="T6" fmla="*/ 15 w 15"/>
                    <a:gd name="T7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8" name="Freeform 3409"/>
                <p:cNvSpPr>
                  <a:spLocks/>
                </p:cNvSpPr>
                <p:nvPr/>
              </p:nvSpPr>
              <p:spPr bwMode="auto">
                <a:xfrm>
                  <a:off x="792" y="2886"/>
                  <a:ext cx="15" cy="73"/>
                </a:xfrm>
                <a:custGeom>
                  <a:avLst/>
                  <a:gdLst>
                    <a:gd name="T0" fmla="*/ 0 w 15"/>
                    <a:gd name="T1" fmla="*/ 0 h 73"/>
                    <a:gd name="T2" fmla="*/ 0 w 15"/>
                    <a:gd name="T3" fmla="*/ 0 h 73"/>
                    <a:gd name="T4" fmla="*/ 0 w 15"/>
                    <a:gd name="T5" fmla="*/ 0 h 73"/>
                    <a:gd name="T6" fmla="*/ 15 w 15"/>
                    <a:gd name="T7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9" name="Freeform 3410"/>
                <p:cNvSpPr>
                  <a:spLocks/>
                </p:cNvSpPr>
                <p:nvPr/>
              </p:nvSpPr>
              <p:spPr bwMode="auto">
                <a:xfrm>
                  <a:off x="807" y="2959"/>
                  <a:ext cx="14" cy="60"/>
                </a:xfrm>
                <a:custGeom>
                  <a:avLst/>
                  <a:gdLst>
                    <a:gd name="T0" fmla="*/ 0 w 14"/>
                    <a:gd name="T1" fmla="*/ 0 h 60"/>
                    <a:gd name="T2" fmla="*/ 0 w 14"/>
                    <a:gd name="T3" fmla="*/ 0 h 60"/>
                    <a:gd name="T4" fmla="*/ 0 w 14"/>
                    <a:gd name="T5" fmla="*/ 0 h 60"/>
                    <a:gd name="T6" fmla="*/ 14 w 14"/>
                    <a:gd name="T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6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0" name="Freeform 3411"/>
                <p:cNvSpPr>
                  <a:spLocks/>
                </p:cNvSpPr>
                <p:nvPr/>
              </p:nvSpPr>
              <p:spPr bwMode="auto">
                <a:xfrm>
                  <a:off x="821" y="3019"/>
                  <a:ext cx="15" cy="49"/>
                </a:xfrm>
                <a:custGeom>
                  <a:avLst/>
                  <a:gdLst>
                    <a:gd name="T0" fmla="*/ 0 w 15"/>
                    <a:gd name="T1" fmla="*/ 0 h 49"/>
                    <a:gd name="T2" fmla="*/ 0 w 15"/>
                    <a:gd name="T3" fmla="*/ 0 h 49"/>
                    <a:gd name="T4" fmla="*/ 0 w 15"/>
                    <a:gd name="T5" fmla="*/ 0 h 49"/>
                    <a:gd name="T6" fmla="*/ 15 w 15"/>
                    <a:gd name="T7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1" name="Freeform 3412"/>
                <p:cNvSpPr>
                  <a:spLocks/>
                </p:cNvSpPr>
                <p:nvPr/>
              </p:nvSpPr>
              <p:spPr bwMode="auto">
                <a:xfrm>
                  <a:off x="836" y="3068"/>
                  <a:ext cx="15" cy="38"/>
                </a:xfrm>
                <a:custGeom>
                  <a:avLst/>
                  <a:gdLst>
                    <a:gd name="T0" fmla="*/ 0 w 15"/>
                    <a:gd name="T1" fmla="*/ 0 h 38"/>
                    <a:gd name="T2" fmla="*/ 0 w 15"/>
                    <a:gd name="T3" fmla="*/ 0 h 38"/>
                    <a:gd name="T4" fmla="*/ 0 w 15"/>
                    <a:gd name="T5" fmla="*/ 0 h 38"/>
                    <a:gd name="T6" fmla="*/ 15 w 15"/>
                    <a:gd name="T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2" name="Freeform 3413"/>
                <p:cNvSpPr>
                  <a:spLocks/>
                </p:cNvSpPr>
                <p:nvPr/>
              </p:nvSpPr>
              <p:spPr bwMode="auto">
                <a:xfrm>
                  <a:off x="851" y="3106"/>
                  <a:ext cx="15" cy="32"/>
                </a:xfrm>
                <a:custGeom>
                  <a:avLst/>
                  <a:gdLst>
                    <a:gd name="T0" fmla="*/ 0 w 15"/>
                    <a:gd name="T1" fmla="*/ 0 h 32"/>
                    <a:gd name="T2" fmla="*/ 0 w 15"/>
                    <a:gd name="T3" fmla="*/ 0 h 32"/>
                    <a:gd name="T4" fmla="*/ 0 w 15"/>
                    <a:gd name="T5" fmla="*/ 0 h 32"/>
                    <a:gd name="T6" fmla="*/ 15 w 15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3" name="Freeform 3414"/>
                <p:cNvSpPr>
                  <a:spLocks/>
                </p:cNvSpPr>
                <p:nvPr/>
              </p:nvSpPr>
              <p:spPr bwMode="auto">
                <a:xfrm>
                  <a:off x="866" y="3138"/>
                  <a:ext cx="15" cy="24"/>
                </a:xfrm>
                <a:custGeom>
                  <a:avLst/>
                  <a:gdLst>
                    <a:gd name="T0" fmla="*/ 0 w 15"/>
                    <a:gd name="T1" fmla="*/ 0 h 24"/>
                    <a:gd name="T2" fmla="*/ 0 w 15"/>
                    <a:gd name="T3" fmla="*/ 0 h 24"/>
                    <a:gd name="T4" fmla="*/ 0 w 15"/>
                    <a:gd name="T5" fmla="*/ 0 h 24"/>
                    <a:gd name="T6" fmla="*/ 15 w 15"/>
                    <a:gd name="T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4" name="Freeform 3415"/>
                <p:cNvSpPr>
                  <a:spLocks/>
                </p:cNvSpPr>
                <p:nvPr/>
              </p:nvSpPr>
              <p:spPr bwMode="auto">
                <a:xfrm>
                  <a:off x="881" y="3162"/>
                  <a:ext cx="15" cy="18"/>
                </a:xfrm>
                <a:custGeom>
                  <a:avLst/>
                  <a:gdLst>
                    <a:gd name="T0" fmla="*/ 0 w 15"/>
                    <a:gd name="T1" fmla="*/ 0 h 18"/>
                    <a:gd name="T2" fmla="*/ 0 w 15"/>
                    <a:gd name="T3" fmla="*/ 0 h 18"/>
                    <a:gd name="T4" fmla="*/ 0 w 15"/>
                    <a:gd name="T5" fmla="*/ 0 h 18"/>
                    <a:gd name="T6" fmla="*/ 15 w 15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5" name="Freeform 3416"/>
                <p:cNvSpPr>
                  <a:spLocks/>
                </p:cNvSpPr>
                <p:nvPr/>
              </p:nvSpPr>
              <p:spPr bwMode="auto">
                <a:xfrm>
                  <a:off x="896" y="3180"/>
                  <a:ext cx="15" cy="14"/>
                </a:xfrm>
                <a:custGeom>
                  <a:avLst/>
                  <a:gdLst>
                    <a:gd name="T0" fmla="*/ 0 w 15"/>
                    <a:gd name="T1" fmla="*/ 0 h 14"/>
                    <a:gd name="T2" fmla="*/ 0 w 15"/>
                    <a:gd name="T3" fmla="*/ 0 h 14"/>
                    <a:gd name="T4" fmla="*/ 0 w 15"/>
                    <a:gd name="T5" fmla="*/ 0 h 14"/>
                    <a:gd name="T6" fmla="*/ 15 w 15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6" name="Freeform 3417"/>
                <p:cNvSpPr>
                  <a:spLocks/>
                </p:cNvSpPr>
                <p:nvPr/>
              </p:nvSpPr>
              <p:spPr bwMode="auto">
                <a:xfrm>
                  <a:off x="911" y="3194"/>
                  <a:ext cx="15" cy="11"/>
                </a:xfrm>
                <a:custGeom>
                  <a:avLst/>
                  <a:gdLst>
                    <a:gd name="T0" fmla="*/ 0 w 15"/>
                    <a:gd name="T1" fmla="*/ 0 h 11"/>
                    <a:gd name="T2" fmla="*/ 0 w 15"/>
                    <a:gd name="T3" fmla="*/ 0 h 11"/>
                    <a:gd name="T4" fmla="*/ 0 w 15"/>
                    <a:gd name="T5" fmla="*/ 0 h 11"/>
                    <a:gd name="T6" fmla="*/ 15 w 15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7" name="Freeform 3418"/>
                <p:cNvSpPr>
                  <a:spLocks/>
                </p:cNvSpPr>
                <p:nvPr/>
              </p:nvSpPr>
              <p:spPr bwMode="auto">
                <a:xfrm>
                  <a:off x="926" y="3205"/>
                  <a:ext cx="15" cy="11"/>
                </a:xfrm>
                <a:custGeom>
                  <a:avLst/>
                  <a:gdLst>
                    <a:gd name="T0" fmla="*/ 0 w 15"/>
                    <a:gd name="T1" fmla="*/ 0 h 11"/>
                    <a:gd name="T2" fmla="*/ 0 w 15"/>
                    <a:gd name="T3" fmla="*/ 0 h 11"/>
                    <a:gd name="T4" fmla="*/ 0 w 15"/>
                    <a:gd name="T5" fmla="*/ 0 h 11"/>
                    <a:gd name="T6" fmla="*/ 15 w 15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8" name="Freeform 3419"/>
                <p:cNvSpPr>
                  <a:spLocks/>
                </p:cNvSpPr>
                <p:nvPr/>
              </p:nvSpPr>
              <p:spPr bwMode="auto">
                <a:xfrm>
                  <a:off x="941" y="3216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9" name="Freeform 3420"/>
                <p:cNvSpPr>
                  <a:spLocks/>
                </p:cNvSpPr>
                <p:nvPr/>
              </p:nvSpPr>
              <p:spPr bwMode="auto">
                <a:xfrm>
                  <a:off x="956" y="3223"/>
                  <a:ext cx="14" cy="8"/>
                </a:xfrm>
                <a:custGeom>
                  <a:avLst/>
                  <a:gdLst>
                    <a:gd name="T0" fmla="*/ 0 w 14"/>
                    <a:gd name="T1" fmla="*/ 0 h 8"/>
                    <a:gd name="T2" fmla="*/ 0 w 14"/>
                    <a:gd name="T3" fmla="*/ 0 h 8"/>
                    <a:gd name="T4" fmla="*/ 0 w 14"/>
                    <a:gd name="T5" fmla="*/ 0 h 8"/>
                    <a:gd name="T6" fmla="*/ 14 w 14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0" name="Freeform 3421"/>
                <p:cNvSpPr>
                  <a:spLocks/>
                </p:cNvSpPr>
                <p:nvPr/>
              </p:nvSpPr>
              <p:spPr bwMode="auto">
                <a:xfrm>
                  <a:off x="970" y="3231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0 w 15"/>
                    <a:gd name="T3" fmla="*/ 0 h 6"/>
                    <a:gd name="T4" fmla="*/ 0 w 15"/>
                    <a:gd name="T5" fmla="*/ 0 h 6"/>
                    <a:gd name="T6" fmla="*/ 15 w 15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1" name="Freeform 3422"/>
                <p:cNvSpPr>
                  <a:spLocks/>
                </p:cNvSpPr>
                <p:nvPr/>
              </p:nvSpPr>
              <p:spPr bwMode="auto">
                <a:xfrm>
                  <a:off x="985" y="3237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2" name="Freeform 3423"/>
                <p:cNvSpPr>
                  <a:spLocks/>
                </p:cNvSpPr>
                <p:nvPr/>
              </p:nvSpPr>
              <p:spPr bwMode="auto">
                <a:xfrm>
                  <a:off x="1000" y="3244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3" name="Freeform 3424"/>
                <p:cNvSpPr>
                  <a:spLocks/>
                </p:cNvSpPr>
                <p:nvPr/>
              </p:nvSpPr>
              <p:spPr bwMode="auto">
                <a:xfrm>
                  <a:off x="1015" y="3247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4" name="Freeform 3425"/>
                <p:cNvSpPr>
                  <a:spLocks/>
                </p:cNvSpPr>
                <p:nvPr/>
              </p:nvSpPr>
              <p:spPr bwMode="auto">
                <a:xfrm>
                  <a:off x="1030" y="3250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5" name="Freeform 3426"/>
                <p:cNvSpPr>
                  <a:spLocks/>
                </p:cNvSpPr>
                <p:nvPr/>
              </p:nvSpPr>
              <p:spPr bwMode="auto">
                <a:xfrm>
                  <a:off x="1045" y="3253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6" name="Freeform 3427"/>
                <p:cNvSpPr>
                  <a:spLocks/>
                </p:cNvSpPr>
                <p:nvPr/>
              </p:nvSpPr>
              <p:spPr bwMode="auto">
                <a:xfrm>
                  <a:off x="1060" y="3255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7" name="Freeform 3428"/>
                <p:cNvSpPr>
                  <a:spLocks/>
                </p:cNvSpPr>
                <p:nvPr/>
              </p:nvSpPr>
              <p:spPr bwMode="auto">
                <a:xfrm>
                  <a:off x="1075" y="3257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8" name="Freeform 3429"/>
                <p:cNvSpPr>
                  <a:spLocks/>
                </p:cNvSpPr>
                <p:nvPr/>
              </p:nvSpPr>
              <p:spPr bwMode="auto">
                <a:xfrm>
                  <a:off x="1090" y="3259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9" name="Freeform 3430"/>
                <p:cNvSpPr>
                  <a:spLocks/>
                </p:cNvSpPr>
                <p:nvPr/>
              </p:nvSpPr>
              <p:spPr bwMode="auto">
                <a:xfrm>
                  <a:off x="1105" y="3261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0" name="Freeform 3431"/>
                <p:cNvSpPr>
                  <a:spLocks/>
                </p:cNvSpPr>
                <p:nvPr/>
              </p:nvSpPr>
              <p:spPr bwMode="auto">
                <a:xfrm>
                  <a:off x="1120" y="3261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1" name="Freeform 3432"/>
                <p:cNvSpPr>
                  <a:spLocks/>
                </p:cNvSpPr>
                <p:nvPr/>
              </p:nvSpPr>
              <p:spPr bwMode="auto">
                <a:xfrm>
                  <a:off x="1135" y="3262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2" name="Freeform 3433"/>
                <p:cNvSpPr>
                  <a:spLocks/>
                </p:cNvSpPr>
                <p:nvPr/>
              </p:nvSpPr>
              <p:spPr bwMode="auto">
                <a:xfrm>
                  <a:off x="1150" y="3265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3" name="Freeform 3434"/>
                <p:cNvSpPr>
                  <a:spLocks/>
                </p:cNvSpPr>
                <p:nvPr/>
              </p:nvSpPr>
              <p:spPr bwMode="auto">
                <a:xfrm>
                  <a:off x="1165" y="3265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4" name="Freeform 3435"/>
                <p:cNvSpPr>
                  <a:spLocks/>
                </p:cNvSpPr>
                <p:nvPr/>
              </p:nvSpPr>
              <p:spPr bwMode="auto">
                <a:xfrm>
                  <a:off x="1180" y="326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5" name="Freeform 3436"/>
                <p:cNvSpPr>
                  <a:spLocks/>
                </p:cNvSpPr>
                <p:nvPr/>
              </p:nvSpPr>
              <p:spPr bwMode="auto">
                <a:xfrm>
                  <a:off x="1195" y="3268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6" name="Freeform 3437"/>
                <p:cNvSpPr>
                  <a:spLocks/>
                </p:cNvSpPr>
                <p:nvPr/>
              </p:nvSpPr>
              <p:spPr bwMode="auto">
                <a:xfrm>
                  <a:off x="1210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7" name="Freeform 3438"/>
                <p:cNvSpPr>
                  <a:spLocks/>
                </p:cNvSpPr>
                <p:nvPr/>
              </p:nvSpPr>
              <p:spPr bwMode="auto">
                <a:xfrm>
                  <a:off x="1225" y="326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8" name="Freeform 3439"/>
                <p:cNvSpPr>
                  <a:spLocks/>
                </p:cNvSpPr>
                <p:nvPr/>
              </p:nvSpPr>
              <p:spPr bwMode="auto">
                <a:xfrm>
                  <a:off x="1240" y="3270"/>
                  <a:ext cx="14" cy="1"/>
                </a:xfrm>
                <a:custGeom>
                  <a:avLst/>
                  <a:gdLst>
                    <a:gd name="T0" fmla="*/ 0 w 14"/>
                    <a:gd name="T1" fmla="*/ 0 h 1"/>
                    <a:gd name="T2" fmla="*/ 0 w 14"/>
                    <a:gd name="T3" fmla="*/ 0 h 1"/>
                    <a:gd name="T4" fmla="*/ 0 w 14"/>
                    <a:gd name="T5" fmla="*/ 0 h 1"/>
                    <a:gd name="T6" fmla="*/ 14 w 1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9" name="Freeform 3440"/>
                <p:cNvSpPr>
                  <a:spLocks/>
                </p:cNvSpPr>
                <p:nvPr/>
              </p:nvSpPr>
              <p:spPr bwMode="auto">
                <a:xfrm>
                  <a:off x="1254" y="3270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0" name="Freeform 3441"/>
                <p:cNvSpPr>
                  <a:spLocks/>
                </p:cNvSpPr>
                <p:nvPr/>
              </p:nvSpPr>
              <p:spPr bwMode="auto">
                <a:xfrm>
                  <a:off x="1269" y="327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1" name="Freeform 3442"/>
                <p:cNvSpPr>
                  <a:spLocks/>
                </p:cNvSpPr>
                <p:nvPr/>
              </p:nvSpPr>
              <p:spPr bwMode="auto">
                <a:xfrm>
                  <a:off x="1284" y="3268"/>
                  <a:ext cx="16" cy="2"/>
                </a:xfrm>
                <a:custGeom>
                  <a:avLst/>
                  <a:gdLst>
                    <a:gd name="T0" fmla="*/ 0 w 16"/>
                    <a:gd name="T1" fmla="*/ 2 h 2"/>
                    <a:gd name="T2" fmla="*/ 0 w 16"/>
                    <a:gd name="T3" fmla="*/ 2 h 2"/>
                    <a:gd name="T4" fmla="*/ 0 w 16"/>
                    <a:gd name="T5" fmla="*/ 2 h 2"/>
                    <a:gd name="T6" fmla="*/ 16 w 16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2" name="Freeform 3443"/>
                <p:cNvSpPr>
                  <a:spLocks/>
                </p:cNvSpPr>
                <p:nvPr/>
              </p:nvSpPr>
              <p:spPr bwMode="auto">
                <a:xfrm>
                  <a:off x="1300" y="3268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3" name="Freeform 3444"/>
                <p:cNvSpPr>
                  <a:spLocks/>
                </p:cNvSpPr>
                <p:nvPr/>
              </p:nvSpPr>
              <p:spPr bwMode="auto">
                <a:xfrm>
                  <a:off x="1315" y="3271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4" name="Freeform 3445"/>
                <p:cNvSpPr>
                  <a:spLocks/>
                </p:cNvSpPr>
                <p:nvPr/>
              </p:nvSpPr>
              <p:spPr bwMode="auto">
                <a:xfrm>
                  <a:off x="1329" y="3271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5" name="Freeform 3446"/>
                <p:cNvSpPr>
                  <a:spLocks/>
                </p:cNvSpPr>
                <p:nvPr/>
              </p:nvSpPr>
              <p:spPr bwMode="auto">
                <a:xfrm>
                  <a:off x="1344" y="3273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6" name="Freeform 3447"/>
                <p:cNvSpPr>
                  <a:spLocks/>
                </p:cNvSpPr>
                <p:nvPr/>
              </p:nvSpPr>
              <p:spPr bwMode="auto">
                <a:xfrm>
                  <a:off x="1359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7" name="Freeform 3448"/>
                <p:cNvSpPr>
                  <a:spLocks/>
                </p:cNvSpPr>
                <p:nvPr/>
              </p:nvSpPr>
              <p:spPr bwMode="auto">
                <a:xfrm>
                  <a:off x="1374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8" name="Freeform 3449"/>
                <p:cNvSpPr>
                  <a:spLocks/>
                </p:cNvSpPr>
                <p:nvPr/>
              </p:nvSpPr>
              <p:spPr bwMode="auto">
                <a:xfrm>
                  <a:off x="1389" y="3274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9" name="Freeform 3450"/>
                <p:cNvSpPr>
                  <a:spLocks/>
                </p:cNvSpPr>
                <p:nvPr/>
              </p:nvSpPr>
              <p:spPr bwMode="auto">
                <a:xfrm>
                  <a:off x="1404" y="3274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0" name="Freeform 3451"/>
                <p:cNvSpPr>
                  <a:spLocks/>
                </p:cNvSpPr>
                <p:nvPr/>
              </p:nvSpPr>
              <p:spPr bwMode="auto">
                <a:xfrm>
                  <a:off x="1419" y="3274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1" name="Freeform 3452"/>
                <p:cNvSpPr>
                  <a:spLocks/>
                </p:cNvSpPr>
                <p:nvPr/>
              </p:nvSpPr>
              <p:spPr bwMode="auto">
                <a:xfrm>
                  <a:off x="1434" y="3275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2" name="Freeform 3453"/>
                <p:cNvSpPr>
                  <a:spLocks/>
                </p:cNvSpPr>
                <p:nvPr/>
              </p:nvSpPr>
              <p:spPr bwMode="auto">
                <a:xfrm>
                  <a:off x="1449" y="3275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3" name="Freeform 3454"/>
                <p:cNvSpPr>
                  <a:spLocks/>
                </p:cNvSpPr>
                <p:nvPr/>
              </p:nvSpPr>
              <p:spPr bwMode="auto">
                <a:xfrm>
                  <a:off x="1464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4" name="Freeform 3455"/>
                <p:cNvSpPr>
                  <a:spLocks/>
                </p:cNvSpPr>
                <p:nvPr/>
              </p:nvSpPr>
              <p:spPr bwMode="auto">
                <a:xfrm>
                  <a:off x="1479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5" name="Freeform 3456"/>
                <p:cNvSpPr>
                  <a:spLocks/>
                </p:cNvSpPr>
                <p:nvPr/>
              </p:nvSpPr>
              <p:spPr bwMode="auto">
                <a:xfrm>
                  <a:off x="1494" y="3275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6" name="Freeform 3457"/>
                <p:cNvSpPr>
                  <a:spLocks/>
                </p:cNvSpPr>
                <p:nvPr/>
              </p:nvSpPr>
              <p:spPr bwMode="auto">
                <a:xfrm>
                  <a:off x="1508" y="3275"/>
                  <a:ext cx="31" cy="0"/>
                </a:xfrm>
                <a:custGeom>
                  <a:avLst/>
                  <a:gdLst>
                    <a:gd name="T0" fmla="*/ 0 w 31"/>
                    <a:gd name="T1" fmla="*/ 0 w 31"/>
                    <a:gd name="T2" fmla="*/ 0 w 31"/>
                    <a:gd name="T3" fmla="*/ 31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7" name="Freeform 3458"/>
                <p:cNvSpPr>
                  <a:spLocks/>
                </p:cNvSpPr>
                <p:nvPr/>
              </p:nvSpPr>
              <p:spPr bwMode="auto">
                <a:xfrm>
                  <a:off x="1539" y="3274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8" name="Freeform 3459"/>
                <p:cNvSpPr>
                  <a:spLocks/>
                </p:cNvSpPr>
                <p:nvPr/>
              </p:nvSpPr>
              <p:spPr bwMode="auto">
                <a:xfrm>
                  <a:off x="1554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9" name="Freeform 3460"/>
                <p:cNvSpPr>
                  <a:spLocks/>
                </p:cNvSpPr>
                <p:nvPr/>
              </p:nvSpPr>
              <p:spPr bwMode="auto">
                <a:xfrm>
                  <a:off x="1569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0" name="Freeform 3461"/>
                <p:cNvSpPr>
                  <a:spLocks/>
                </p:cNvSpPr>
                <p:nvPr/>
              </p:nvSpPr>
              <p:spPr bwMode="auto">
                <a:xfrm>
                  <a:off x="1584" y="3273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1" name="Freeform 3462"/>
                <p:cNvSpPr>
                  <a:spLocks/>
                </p:cNvSpPr>
                <p:nvPr/>
              </p:nvSpPr>
              <p:spPr bwMode="auto">
                <a:xfrm>
                  <a:off x="1599" y="3273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2" name="Freeform 3463"/>
                <p:cNvSpPr>
                  <a:spLocks/>
                </p:cNvSpPr>
                <p:nvPr/>
              </p:nvSpPr>
              <p:spPr bwMode="auto">
                <a:xfrm>
                  <a:off x="1614" y="3274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3" name="Freeform 3464"/>
                <p:cNvSpPr>
                  <a:spLocks/>
                </p:cNvSpPr>
                <p:nvPr/>
              </p:nvSpPr>
              <p:spPr bwMode="auto">
                <a:xfrm>
                  <a:off x="1629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4" name="Freeform 3465"/>
                <p:cNvSpPr>
                  <a:spLocks/>
                </p:cNvSpPr>
                <p:nvPr/>
              </p:nvSpPr>
              <p:spPr bwMode="auto">
                <a:xfrm>
                  <a:off x="1644" y="3275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5" name="Freeform 3466"/>
                <p:cNvSpPr>
                  <a:spLocks/>
                </p:cNvSpPr>
                <p:nvPr/>
              </p:nvSpPr>
              <p:spPr bwMode="auto">
                <a:xfrm>
                  <a:off x="1659" y="327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6" name="Freeform 3467"/>
                <p:cNvSpPr>
                  <a:spLocks/>
                </p:cNvSpPr>
                <p:nvPr/>
              </p:nvSpPr>
              <p:spPr bwMode="auto">
                <a:xfrm>
                  <a:off x="1674" y="3277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7" name="Freeform 3468"/>
                <p:cNvSpPr>
                  <a:spLocks/>
                </p:cNvSpPr>
                <p:nvPr/>
              </p:nvSpPr>
              <p:spPr bwMode="auto">
                <a:xfrm>
                  <a:off x="1689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8" name="Freeform 3469"/>
                <p:cNvSpPr>
                  <a:spLocks/>
                </p:cNvSpPr>
                <p:nvPr/>
              </p:nvSpPr>
              <p:spPr bwMode="auto">
                <a:xfrm>
                  <a:off x="1704" y="3277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9" name="Freeform 3470"/>
                <p:cNvSpPr>
                  <a:spLocks/>
                </p:cNvSpPr>
                <p:nvPr/>
              </p:nvSpPr>
              <p:spPr bwMode="auto">
                <a:xfrm>
                  <a:off x="1718" y="3275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0" name="Freeform 3471"/>
                <p:cNvSpPr>
                  <a:spLocks/>
                </p:cNvSpPr>
                <p:nvPr/>
              </p:nvSpPr>
              <p:spPr bwMode="auto">
                <a:xfrm>
                  <a:off x="1733" y="3275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1" name="Freeform 3472"/>
                <p:cNvSpPr>
                  <a:spLocks/>
                </p:cNvSpPr>
                <p:nvPr/>
              </p:nvSpPr>
              <p:spPr bwMode="auto">
                <a:xfrm>
                  <a:off x="1748" y="327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2" name="Freeform 3473"/>
                <p:cNvSpPr>
                  <a:spLocks/>
                </p:cNvSpPr>
                <p:nvPr/>
              </p:nvSpPr>
              <p:spPr bwMode="auto">
                <a:xfrm>
                  <a:off x="1763" y="3273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3" name="Freeform 3474"/>
                <p:cNvSpPr>
                  <a:spLocks/>
                </p:cNvSpPr>
                <p:nvPr/>
              </p:nvSpPr>
              <p:spPr bwMode="auto">
                <a:xfrm>
                  <a:off x="1778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4" name="Freeform 3475"/>
                <p:cNvSpPr>
                  <a:spLocks/>
                </p:cNvSpPr>
                <p:nvPr/>
              </p:nvSpPr>
              <p:spPr bwMode="auto">
                <a:xfrm>
                  <a:off x="1793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5" name="Freeform 3476"/>
                <p:cNvSpPr>
                  <a:spLocks/>
                </p:cNvSpPr>
                <p:nvPr/>
              </p:nvSpPr>
              <p:spPr bwMode="auto">
                <a:xfrm>
                  <a:off x="1808" y="3273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6" name="Freeform 3477"/>
                <p:cNvSpPr>
                  <a:spLocks/>
                </p:cNvSpPr>
                <p:nvPr/>
              </p:nvSpPr>
              <p:spPr bwMode="auto">
                <a:xfrm>
                  <a:off x="1823" y="3274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7" name="Freeform 3478"/>
                <p:cNvSpPr>
                  <a:spLocks/>
                </p:cNvSpPr>
                <p:nvPr/>
              </p:nvSpPr>
              <p:spPr bwMode="auto">
                <a:xfrm>
                  <a:off x="1838" y="3276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8" name="Freeform 3479"/>
                <p:cNvSpPr>
                  <a:spLocks/>
                </p:cNvSpPr>
                <p:nvPr/>
              </p:nvSpPr>
              <p:spPr bwMode="auto">
                <a:xfrm>
                  <a:off x="1853" y="3277"/>
                  <a:ext cx="14" cy="1"/>
                </a:xfrm>
                <a:custGeom>
                  <a:avLst/>
                  <a:gdLst>
                    <a:gd name="T0" fmla="*/ 0 w 14"/>
                    <a:gd name="T1" fmla="*/ 0 h 1"/>
                    <a:gd name="T2" fmla="*/ 0 w 14"/>
                    <a:gd name="T3" fmla="*/ 0 h 1"/>
                    <a:gd name="T4" fmla="*/ 0 w 14"/>
                    <a:gd name="T5" fmla="*/ 0 h 1"/>
                    <a:gd name="T6" fmla="*/ 14 w 1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9" name="Freeform 3480"/>
                <p:cNvSpPr>
                  <a:spLocks/>
                </p:cNvSpPr>
                <p:nvPr/>
              </p:nvSpPr>
              <p:spPr bwMode="auto">
                <a:xfrm>
                  <a:off x="1867" y="3278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0" name="Freeform 3481"/>
                <p:cNvSpPr>
                  <a:spLocks/>
                </p:cNvSpPr>
                <p:nvPr/>
              </p:nvSpPr>
              <p:spPr bwMode="auto">
                <a:xfrm>
                  <a:off x="1882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1" name="Freeform 3482"/>
                <p:cNvSpPr>
                  <a:spLocks/>
                </p:cNvSpPr>
                <p:nvPr/>
              </p:nvSpPr>
              <p:spPr bwMode="auto">
                <a:xfrm>
                  <a:off x="1897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2" name="Freeform 3483"/>
                <p:cNvSpPr>
                  <a:spLocks/>
                </p:cNvSpPr>
                <p:nvPr/>
              </p:nvSpPr>
              <p:spPr bwMode="auto">
                <a:xfrm>
                  <a:off x="1912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3" name="Freeform 3484"/>
                <p:cNvSpPr>
                  <a:spLocks/>
                </p:cNvSpPr>
                <p:nvPr/>
              </p:nvSpPr>
              <p:spPr bwMode="auto">
                <a:xfrm>
                  <a:off x="192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4" name="Freeform 3485"/>
                <p:cNvSpPr>
                  <a:spLocks/>
                </p:cNvSpPr>
                <p:nvPr/>
              </p:nvSpPr>
              <p:spPr bwMode="auto">
                <a:xfrm>
                  <a:off x="194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5" name="Freeform 3486"/>
                <p:cNvSpPr>
                  <a:spLocks/>
                </p:cNvSpPr>
                <p:nvPr/>
              </p:nvSpPr>
              <p:spPr bwMode="auto">
                <a:xfrm>
                  <a:off x="1957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6" name="Freeform 3487"/>
                <p:cNvSpPr>
                  <a:spLocks/>
                </p:cNvSpPr>
                <p:nvPr/>
              </p:nvSpPr>
              <p:spPr bwMode="auto">
                <a:xfrm>
                  <a:off x="1972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7" name="Freeform 3488"/>
                <p:cNvSpPr>
                  <a:spLocks/>
                </p:cNvSpPr>
                <p:nvPr/>
              </p:nvSpPr>
              <p:spPr bwMode="auto">
                <a:xfrm>
                  <a:off x="1987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8" name="Freeform 3489"/>
                <p:cNvSpPr>
                  <a:spLocks/>
                </p:cNvSpPr>
                <p:nvPr/>
              </p:nvSpPr>
              <p:spPr bwMode="auto">
                <a:xfrm>
                  <a:off x="2002" y="3278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9" name="Freeform 3490"/>
                <p:cNvSpPr>
                  <a:spLocks/>
                </p:cNvSpPr>
                <p:nvPr/>
              </p:nvSpPr>
              <p:spPr bwMode="auto">
                <a:xfrm>
                  <a:off x="2017" y="3277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0" name="Freeform 3491"/>
                <p:cNvSpPr>
                  <a:spLocks/>
                </p:cNvSpPr>
                <p:nvPr/>
              </p:nvSpPr>
              <p:spPr bwMode="auto">
                <a:xfrm>
                  <a:off x="2032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1" name="Freeform 3492"/>
                <p:cNvSpPr>
                  <a:spLocks/>
                </p:cNvSpPr>
                <p:nvPr/>
              </p:nvSpPr>
              <p:spPr bwMode="auto">
                <a:xfrm>
                  <a:off x="2047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2" name="Freeform 3493"/>
                <p:cNvSpPr>
                  <a:spLocks/>
                </p:cNvSpPr>
                <p:nvPr/>
              </p:nvSpPr>
              <p:spPr bwMode="auto">
                <a:xfrm>
                  <a:off x="2062" y="3276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3" name="Freeform 3494"/>
                <p:cNvSpPr>
                  <a:spLocks/>
                </p:cNvSpPr>
                <p:nvPr/>
              </p:nvSpPr>
              <p:spPr bwMode="auto">
                <a:xfrm>
                  <a:off x="2077" y="327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4" name="Freeform 3495"/>
                <p:cNvSpPr>
                  <a:spLocks/>
                </p:cNvSpPr>
                <p:nvPr/>
              </p:nvSpPr>
              <p:spPr bwMode="auto">
                <a:xfrm>
                  <a:off x="2092" y="3276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5" name="Freeform 3496"/>
                <p:cNvSpPr>
                  <a:spLocks/>
                </p:cNvSpPr>
                <p:nvPr/>
              </p:nvSpPr>
              <p:spPr bwMode="auto">
                <a:xfrm>
                  <a:off x="2107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6" name="Freeform 3497"/>
                <p:cNvSpPr>
                  <a:spLocks/>
                </p:cNvSpPr>
                <p:nvPr/>
              </p:nvSpPr>
              <p:spPr bwMode="auto">
                <a:xfrm>
                  <a:off x="2122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7" name="Freeform 3498"/>
                <p:cNvSpPr>
                  <a:spLocks/>
                </p:cNvSpPr>
                <p:nvPr/>
              </p:nvSpPr>
              <p:spPr bwMode="auto">
                <a:xfrm>
                  <a:off x="2137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8" name="Freeform 3499"/>
                <p:cNvSpPr>
                  <a:spLocks/>
                </p:cNvSpPr>
                <p:nvPr/>
              </p:nvSpPr>
              <p:spPr bwMode="auto">
                <a:xfrm>
                  <a:off x="2152" y="3277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9" name="Line 3500"/>
                <p:cNvSpPr>
                  <a:spLocks noChangeShapeType="1"/>
                </p:cNvSpPr>
                <p:nvPr/>
              </p:nvSpPr>
              <p:spPr bwMode="auto">
                <a:xfrm>
                  <a:off x="2166" y="3277"/>
                  <a:ext cx="0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60" name="Freeform 3501"/>
                <p:cNvSpPr>
                  <a:spLocks/>
                </p:cNvSpPr>
                <p:nvPr/>
              </p:nvSpPr>
              <p:spPr bwMode="auto">
                <a:xfrm>
                  <a:off x="-54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61" name="Freeform 3502"/>
                <p:cNvSpPr>
                  <a:spLocks/>
                </p:cNvSpPr>
                <p:nvPr/>
              </p:nvSpPr>
              <p:spPr bwMode="auto">
                <a:xfrm>
                  <a:off x="-525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62" name="Freeform 3503"/>
                <p:cNvSpPr>
                  <a:spLocks/>
                </p:cNvSpPr>
                <p:nvPr/>
              </p:nvSpPr>
              <p:spPr bwMode="auto">
                <a:xfrm>
                  <a:off x="-510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63" name="Freeform 3504"/>
                <p:cNvSpPr>
                  <a:spLocks/>
                </p:cNvSpPr>
                <p:nvPr/>
              </p:nvSpPr>
              <p:spPr bwMode="auto">
                <a:xfrm>
                  <a:off x="-495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64" name="Freeform 3505"/>
                <p:cNvSpPr>
                  <a:spLocks/>
                </p:cNvSpPr>
                <p:nvPr/>
              </p:nvSpPr>
              <p:spPr bwMode="auto">
                <a:xfrm>
                  <a:off x="-480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65" name="Freeform 3506"/>
                <p:cNvSpPr>
                  <a:spLocks/>
                </p:cNvSpPr>
                <p:nvPr/>
              </p:nvSpPr>
              <p:spPr bwMode="auto">
                <a:xfrm>
                  <a:off x="-465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66" name="Freeform 3507"/>
                <p:cNvSpPr>
                  <a:spLocks/>
                </p:cNvSpPr>
                <p:nvPr/>
              </p:nvSpPr>
              <p:spPr bwMode="auto">
                <a:xfrm>
                  <a:off x="-450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67" name="Freeform 3508"/>
                <p:cNvSpPr>
                  <a:spLocks/>
                </p:cNvSpPr>
                <p:nvPr/>
              </p:nvSpPr>
              <p:spPr bwMode="auto">
                <a:xfrm>
                  <a:off x="-435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68" name="Freeform 3509"/>
                <p:cNvSpPr>
                  <a:spLocks/>
                </p:cNvSpPr>
                <p:nvPr/>
              </p:nvSpPr>
              <p:spPr bwMode="auto">
                <a:xfrm>
                  <a:off x="-42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grpSp>
            <p:nvGrpSpPr>
              <p:cNvPr id="12913" name="Group 3711"/>
              <p:cNvGrpSpPr>
                <a:grpSpLocks/>
              </p:cNvGrpSpPr>
              <p:nvPr/>
            </p:nvGrpSpPr>
            <p:grpSpPr bwMode="auto">
              <a:xfrm>
                <a:off x="-541" y="1567"/>
                <a:ext cx="2904" cy="1713"/>
                <a:chOff x="-541" y="1567"/>
                <a:chExt cx="2904" cy="1713"/>
              </a:xfrm>
            </p:grpSpPr>
            <p:sp>
              <p:nvSpPr>
                <p:cNvPr id="13069" name="Freeform 3511"/>
                <p:cNvSpPr>
                  <a:spLocks/>
                </p:cNvSpPr>
                <p:nvPr/>
              </p:nvSpPr>
              <p:spPr bwMode="auto">
                <a:xfrm>
                  <a:off x="-406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0" name="Freeform 3512"/>
                <p:cNvSpPr>
                  <a:spLocks/>
                </p:cNvSpPr>
                <p:nvPr/>
              </p:nvSpPr>
              <p:spPr bwMode="auto">
                <a:xfrm>
                  <a:off x="-391" y="3280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1" name="Freeform 3513"/>
                <p:cNvSpPr>
                  <a:spLocks/>
                </p:cNvSpPr>
                <p:nvPr/>
              </p:nvSpPr>
              <p:spPr bwMode="auto">
                <a:xfrm>
                  <a:off x="-375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2" name="Freeform 3514"/>
                <p:cNvSpPr>
                  <a:spLocks/>
                </p:cNvSpPr>
                <p:nvPr/>
              </p:nvSpPr>
              <p:spPr bwMode="auto">
                <a:xfrm>
                  <a:off x="-36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3" name="Freeform 3515"/>
                <p:cNvSpPr>
                  <a:spLocks/>
                </p:cNvSpPr>
                <p:nvPr/>
              </p:nvSpPr>
              <p:spPr bwMode="auto">
                <a:xfrm>
                  <a:off x="-345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4" name="Freeform 3516"/>
                <p:cNvSpPr>
                  <a:spLocks/>
                </p:cNvSpPr>
                <p:nvPr/>
              </p:nvSpPr>
              <p:spPr bwMode="auto">
                <a:xfrm>
                  <a:off x="-33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5" name="Freeform 3517"/>
                <p:cNvSpPr>
                  <a:spLocks/>
                </p:cNvSpPr>
                <p:nvPr/>
              </p:nvSpPr>
              <p:spPr bwMode="auto">
                <a:xfrm>
                  <a:off x="-315" y="3280"/>
                  <a:ext cx="30" cy="0"/>
                </a:xfrm>
                <a:custGeom>
                  <a:avLst/>
                  <a:gdLst>
                    <a:gd name="T0" fmla="*/ 0 w 30"/>
                    <a:gd name="T1" fmla="*/ 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6" name="Freeform 3518"/>
                <p:cNvSpPr>
                  <a:spLocks/>
                </p:cNvSpPr>
                <p:nvPr/>
              </p:nvSpPr>
              <p:spPr bwMode="auto">
                <a:xfrm>
                  <a:off x="-285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7" name="Freeform 3519"/>
                <p:cNvSpPr>
                  <a:spLocks/>
                </p:cNvSpPr>
                <p:nvPr/>
              </p:nvSpPr>
              <p:spPr bwMode="auto">
                <a:xfrm>
                  <a:off x="-27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8" name="Freeform 3520"/>
                <p:cNvSpPr>
                  <a:spLocks/>
                </p:cNvSpPr>
                <p:nvPr/>
              </p:nvSpPr>
              <p:spPr bwMode="auto">
                <a:xfrm>
                  <a:off x="-255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9" name="Freeform 3521"/>
                <p:cNvSpPr>
                  <a:spLocks/>
                </p:cNvSpPr>
                <p:nvPr/>
              </p:nvSpPr>
              <p:spPr bwMode="auto">
                <a:xfrm>
                  <a:off x="-240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0" name="Freeform 3522"/>
                <p:cNvSpPr>
                  <a:spLocks/>
                </p:cNvSpPr>
                <p:nvPr/>
              </p:nvSpPr>
              <p:spPr bwMode="auto">
                <a:xfrm>
                  <a:off x="-225" y="3279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1" name="Freeform 3523"/>
                <p:cNvSpPr>
                  <a:spLocks/>
                </p:cNvSpPr>
                <p:nvPr/>
              </p:nvSpPr>
              <p:spPr bwMode="auto">
                <a:xfrm>
                  <a:off x="-211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2" name="Freeform 3524"/>
                <p:cNvSpPr>
                  <a:spLocks/>
                </p:cNvSpPr>
                <p:nvPr/>
              </p:nvSpPr>
              <p:spPr bwMode="auto">
                <a:xfrm>
                  <a:off x="-196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3" name="Freeform 3525"/>
                <p:cNvSpPr>
                  <a:spLocks/>
                </p:cNvSpPr>
                <p:nvPr/>
              </p:nvSpPr>
              <p:spPr bwMode="auto">
                <a:xfrm>
                  <a:off x="-181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4" name="Freeform 3526"/>
                <p:cNvSpPr>
                  <a:spLocks/>
                </p:cNvSpPr>
                <p:nvPr/>
              </p:nvSpPr>
              <p:spPr bwMode="auto">
                <a:xfrm>
                  <a:off x="-166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5" name="Freeform 3527"/>
                <p:cNvSpPr>
                  <a:spLocks/>
                </p:cNvSpPr>
                <p:nvPr/>
              </p:nvSpPr>
              <p:spPr bwMode="auto">
                <a:xfrm>
                  <a:off x="-15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6" name="Freeform 3528"/>
                <p:cNvSpPr>
                  <a:spLocks/>
                </p:cNvSpPr>
                <p:nvPr/>
              </p:nvSpPr>
              <p:spPr bwMode="auto">
                <a:xfrm>
                  <a:off x="-136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7" name="Freeform 3529"/>
                <p:cNvSpPr>
                  <a:spLocks/>
                </p:cNvSpPr>
                <p:nvPr/>
              </p:nvSpPr>
              <p:spPr bwMode="auto">
                <a:xfrm>
                  <a:off x="-12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8" name="Freeform 3530"/>
                <p:cNvSpPr>
                  <a:spLocks/>
                </p:cNvSpPr>
                <p:nvPr/>
              </p:nvSpPr>
              <p:spPr bwMode="auto">
                <a:xfrm>
                  <a:off x="-106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9" name="Freeform 3531"/>
                <p:cNvSpPr>
                  <a:spLocks/>
                </p:cNvSpPr>
                <p:nvPr/>
              </p:nvSpPr>
              <p:spPr bwMode="auto">
                <a:xfrm>
                  <a:off x="-9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0" name="Freeform 3532"/>
                <p:cNvSpPr>
                  <a:spLocks/>
                </p:cNvSpPr>
                <p:nvPr/>
              </p:nvSpPr>
              <p:spPr bwMode="auto">
                <a:xfrm>
                  <a:off x="-76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1" name="Freeform 3533"/>
                <p:cNvSpPr>
                  <a:spLocks/>
                </p:cNvSpPr>
                <p:nvPr/>
              </p:nvSpPr>
              <p:spPr bwMode="auto">
                <a:xfrm>
                  <a:off x="-6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2" name="Freeform 3534"/>
                <p:cNvSpPr>
                  <a:spLocks/>
                </p:cNvSpPr>
                <p:nvPr/>
              </p:nvSpPr>
              <p:spPr bwMode="auto">
                <a:xfrm>
                  <a:off x="-46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3" name="Freeform 3535"/>
                <p:cNvSpPr>
                  <a:spLocks/>
                </p:cNvSpPr>
                <p:nvPr/>
              </p:nvSpPr>
              <p:spPr bwMode="auto">
                <a:xfrm>
                  <a:off x="-3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4" name="Freeform 3536"/>
                <p:cNvSpPr>
                  <a:spLocks/>
                </p:cNvSpPr>
                <p:nvPr/>
              </p:nvSpPr>
              <p:spPr bwMode="auto">
                <a:xfrm>
                  <a:off x="-16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5" name="Freeform 3537"/>
                <p:cNvSpPr>
                  <a:spLocks/>
                </p:cNvSpPr>
                <p:nvPr/>
              </p:nvSpPr>
              <p:spPr bwMode="auto">
                <a:xfrm>
                  <a:off x="-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6" name="Freeform 3538"/>
                <p:cNvSpPr>
                  <a:spLocks/>
                </p:cNvSpPr>
                <p:nvPr/>
              </p:nvSpPr>
              <p:spPr bwMode="auto">
                <a:xfrm>
                  <a:off x="14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7" name="Freeform 3539"/>
                <p:cNvSpPr>
                  <a:spLocks/>
                </p:cNvSpPr>
                <p:nvPr/>
              </p:nvSpPr>
              <p:spPr bwMode="auto">
                <a:xfrm>
                  <a:off x="29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8" name="Freeform 3540"/>
                <p:cNvSpPr>
                  <a:spLocks/>
                </p:cNvSpPr>
                <p:nvPr/>
              </p:nvSpPr>
              <p:spPr bwMode="auto">
                <a:xfrm>
                  <a:off x="44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9" name="Freeform 3541"/>
                <p:cNvSpPr>
                  <a:spLocks/>
                </p:cNvSpPr>
                <p:nvPr/>
              </p:nvSpPr>
              <p:spPr bwMode="auto">
                <a:xfrm>
                  <a:off x="5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0" name="Freeform 3542"/>
                <p:cNvSpPr>
                  <a:spLocks/>
                </p:cNvSpPr>
                <p:nvPr/>
              </p:nvSpPr>
              <p:spPr bwMode="auto">
                <a:xfrm>
                  <a:off x="73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1" name="Freeform 3543"/>
                <p:cNvSpPr>
                  <a:spLocks/>
                </p:cNvSpPr>
                <p:nvPr/>
              </p:nvSpPr>
              <p:spPr bwMode="auto">
                <a:xfrm>
                  <a:off x="8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2" name="Freeform 3544"/>
                <p:cNvSpPr>
                  <a:spLocks/>
                </p:cNvSpPr>
                <p:nvPr/>
              </p:nvSpPr>
              <p:spPr bwMode="auto">
                <a:xfrm>
                  <a:off x="103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3" name="Freeform 3545"/>
                <p:cNvSpPr>
                  <a:spLocks/>
                </p:cNvSpPr>
                <p:nvPr/>
              </p:nvSpPr>
              <p:spPr bwMode="auto">
                <a:xfrm>
                  <a:off x="11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4" name="Freeform 3546"/>
                <p:cNvSpPr>
                  <a:spLocks/>
                </p:cNvSpPr>
                <p:nvPr/>
              </p:nvSpPr>
              <p:spPr bwMode="auto">
                <a:xfrm>
                  <a:off x="133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5" name="Freeform 3547"/>
                <p:cNvSpPr>
                  <a:spLocks/>
                </p:cNvSpPr>
                <p:nvPr/>
              </p:nvSpPr>
              <p:spPr bwMode="auto">
                <a:xfrm>
                  <a:off x="148" y="3279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6" name="Freeform 3548"/>
                <p:cNvSpPr>
                  <a:spLocks/>
                </p:cNvSpPr>
                <p:nvPr/>
              </p:nvSpPr>
              <p:spPr bwMode="auto">
                <a:xfrm>
                  <a:off x="164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7" name="Freeform 3549"/>
                <p:cNvSpPr>
                  <a:spLocks/>
                </p:cNvSpPr>
                <p:nvPr/>
              </p:nvSpPr>
              <p:spPr bwMode="auto">
                <a:xfrm>
                  <a:off x="179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8" name="Freeform 3550"/>
                <p:cNvSpPr>
                  <a:spLocks/>
                </p:cNvSpPr>
                <p:nvPr/>
              </p:nvSpPr>
              <p:spPr bwMode="auto">
                <a:xfrm>
                  <a:off x="194" y="3279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9" name="Freeform 3551"/>
                <p:cNvSpPr>
                  <a:spLocks/>
                </p:cNvSpPr>
                <p:nvPr/>
              </p:nvSpPr>
              <p:spPr bwMode="auto">
                <a:xfrm>
                  <a:off x="208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0" name="Freeform 3552"/>
                <p:cNvSpPr>
                  <a:spLocks/>
                </p:cNvSpPr>
                <p:nvPr/>
              </p:nvSpPr>
              <p:spPr bwMode="auto">
                <a:xfrm>
                  <a:off x="223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1" name="Freeform 3553"/>
                <p:cNvSpPr>
                  <a:spLocks/>
                </p:cNvSpPr>
                <p:nvPr/>
              </p:nvSpPr>
              <p:spPr bwMode="auto">
                <a:xfrm>
                  <a:off x="238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2" name="Freeform 3554"/>
                <p:cNvSpPr>
                  <a:spLocks/>
                </p:cNvSpPr>
                <p:nvPr/>
              </p:nvSpPr>
              <p:spPr bwMode="auto">
                <a:xfrm>
                  <a:off x="253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3" name="Freeform 3555"/>
                <p:cNvSpPr>
                  <a:spLocks/>
                </p:cNvSpPr>
                <p:nvPr/>
              </p:nvSpPr>
              <p:spPr bwMode="auto">
                <a:xfrm>
                  <a:off x="268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4" name="Freeform 3556"/>
                <p:cNvSpPr>
                  <a:spLocks/>
                </p:cNvSpPr>
                <p:nvPr/>
              </p:nvSpPr>
              <p:spPr bwMode="auto">
                <a:xfrm>
                  <a:off x="283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5" name="Freeform 3557"/>
                <p:cNvSpPr>
                  <a:spLocks/>
                </p:cNvSpPr>
                <p:nvPr/>
              </p:nvSpPr>
              <p:spPr bwMode="auto">
                <a:xfrm>
                  <a:off x="298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6" name="Freeform 3558"/>
                <p:cNvSpPr>
                  <a:spLocks/>
                </p:cNvSpPr>
                <p:nvPr/>
              </p:nvSpPr>
              <p:spPr bwMode="auto">
                <a:xfrm>
                  <a:off x="313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7" name="Freeform 3559"/>
                <p:cNvSpPr>
                  <a:spLocks/>
                </p:cNvSpPr>
                <p:nvPr/>
              </p:nvSpPr>
              <p:spPr bwMode="auto">
                <a:xfrm>
                  <a:off x="328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8" name="Freeform 3560"/>
                <p:cNvSpPr>
                  <a:spLocks/>
                </p:cNvSpPr>
                <p:nvPr/>
              </p:nvSpPr>
              <p:spPr bwMode="auto">
                <a:xfrm>
                  <a:off x="343" y="3279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9" name="Freeform 3561"/>
                <p:cNvSpPr>
                  <a:spLocks/>
                </p:cNvSpPr>
                <p:nvPr/>
              </p:nvSpPr>
              <p:spPr bwMode="auto">
                <a:xfrm>
                  <a:off x="357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0" name="Freeform 3562"/>
                <p:cNvSpPr>
                  <a:spLocks/>
                </p:cNvSpPr>
                <p:nvPr/>
              </p:nvSpPr>
              <p:spPr bwMode="auto">
                <a:xfrm>
                  <a:off x="37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1" name="Freeform 3563"/>
                <p:cNvSpPr>
                  <a:spLocks/>
                </p:cNvSpPr>
                <p:nvPr/>
              </p:nvSpPr>
              <p:spPr bwMode="auto">
                <a:xfrm>
                  <a:off x="38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2" name="Freeform 3564"/>
                <p:cNvSpPr>
                  <a:spLocks/>
                </p:cNvSpPr>
                <p:nvPr/>
              </p:nvSpPr>
              <p:spPr bwMode="auto">
                <a:xfrm>
                  <a:off x="40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3" name="Freeform 3565"/>
                <p:cNvSpPr>
                  <a:spLocks/>
                </p:cNvSpPr>
                <p:nvPr/>
              </p:nvSpPr>
              <p:spPr bwMode="auto">
                <a:xfrm>
                  <a:off x="41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4" name="Freeform 3566"/>
                <p:cNvSpPr>
                  <a:spLocks/>
                </p:cNvSpPr>
                <p:nvPr/>
              </p:nvSpPr>
              <p:spPr bwMode="auto">
                <a:xfrm>
                  <a:off x="43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5" name="Freeform 3567"/>
                <p:cNvSpPr>
                  <a:spLocks/>
                </p:cNvSpPr>
                <p:nvPr/>
              </p:nvSpPr>
              <p:spPr bwMode="auto">
                <a:xfrm>
                  <a:off x="44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6" name="Freeform 3568"/>
                <p:cNvSpPr>
                  <a:spLocks/>
                </p:cNvSpPr>
                <p:nvPr/>
              </p:nvSpPr>
              <p:spPr bwMode="auto">
                <a:xfrm>
                  <a:off x="46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7" name="Freeform 3569"/>
                <p:cNvSpPr>
                  <a:spLocks/>
                </p:cNvSpPr>
                <p:nvPr/>
              </p:nvSpPr>
              <p:spPr bwMode="auto">
                <a:xfrm>
                  <a:off x="47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8" name="Freeform 3570"/>
                <p:cNvSpPr>
                  <a:spLocks/>
                </p:cNvSpPr>
                <p:nvPr/>
              </p:nvSpPr>
              <p:spPr bwMode="auto">
                <a:xfrm>
                  <a:off x="492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9" name="Freeform 3571"/>
                <p:cNvSpPr>
                  <a:spLocks/>
                </p:cNvSpPr>
                <p:nvPr/>
              </p:nvSpPr>
              <p:spPr bwMode="auto">
                <a:xfrm>
                  <a:off x="506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0" name="Freeform 3572"/>
                <p:cNvSpPr>
                  <a:spLocks/>
                </p:cNvSpPr>
                <p:nvPr/>
              </p:nvSpPr>
              <p:spPr bwMode="auto">
                <a:xfrm>
                  <a:off x="521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1" name="Freeform 3573"/>
                <p:cNvSpPr>
                  <a:spLocks/>
                </p:cNvSpPr>
                <p:nvPr/>
              </p:nvSpPr>
              <p:spPr bwMode="auto">
                <a:xfrm>
                  <a:off x="536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2" name="Freeform 3574"/>
                <p:cNvSpPr>
                  <a:spLocks/>
                </p:cNvSpPr>
                <p:nvPr/>
              </p:nvSpPr>
              <p:spPr bwMode="auto">
                <a:xfrm>
                  <a:off x="55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3" name="Freeform 3575"/>
                <p:cNvSpPr>
                  <a:spLocks/>
                </p:cNvSpPr>
                <p:nvPr/>
              </p:nvSpPr>
              <p:spPr bwMode="auto">
                <a:xfrm>
                  <a:off x="566" y="3279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4" name="Freeform 3576"/>
                <p:cNvSpPr>
                  <a:spLocks/>
                </p:cNvSpPr>
                <p:nvPr/>
              </p:nvSpPr>
              <p:spPr bwMode="auto">
                <a:xfrm>
                  <a:off x="582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5" name="Freeform 3577"/>
                <p:cNvSpPr>
                  <a:spLocks/>
                </p:cNvSpPr>
                <p:nvPr/>
              </p:nvSpPr>
              <p:spPr bwMode="auto">
                <a:xfrm>
                  <a:off x="597" y="3279"/>
                  <a:ext cx="30" cy="1"/>
                </a:xfrm>
                <a:custGeom>
                  <a:avLst/>
                  <a:gdLst>
                    <a:gd name="T0" fmla="*/ 0 w 30"/>
                    <a:gd name="T1" fmla="*/ 1 h 1"/>
                    <a:gd name="T2" fmla="*/ 0 w 30"/>
                    <a:gd name="T3" fmla="*/ 1 h 1"/>
                    <a:gd name="T4" fmla="*/ 0 w 30"/>
                    <a:gd name="T5" fmla="*/ 1 h 1"/>
                    <a:gd name="T6" fmla="*/ 30 w 30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6" name="Freeform 3578"/>
                <p:cNvSpPr>
                  <a:spLocks/>
                </p:cNvSpPr>
                <p:nvPr/>
              </p:nvSpPr>
              <p:spPr bwMode="auto">
                <a:xfrm>
                  <a:off x="627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7" name="Freeform 3579"/>
                <p:cNvSpPr>
                  <a:spLocks/>
                </p:cNvSpPr>
                <p:nvPr/>
              </p:nvSpPr>
              <p:spPr bwMode="auto">
                <a:xfrm>
                  <a:off x="642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8" name="Freeform 3580"/>
                <p:cNvSpPr>
                  <a:spLocks/>
                </p:cNvSpPr>
                <p:nvPr/>
              </p:nvSpPr>
              <p:spPr bwMode="auto">
                <a:xfrm>
                  <a:off x="657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9" name="Freeform 3581"/>
                <p:cNvSpPr>
                  <a:spLocks/>
                </p:cNvSpPr>
                <p:nvPr/>
              </p:nvSpPr>
              <p:spPr bwMode="auto">
                <a:xfrm>
                  <a:off x="672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0" name="Freeform 3582"/>
                <p:cNvSpPr>
                  <a:spLocks/>
                </p:cNvSpPr>
                <p:nvPr/>
              </p:nvSpPr>
              <p:spPr bwMode="auto">
                <a:xfrm>
                  <a:off x="687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1" name="Freeform 3583"/>
                <p:cNvSpPr>
                  <a:spLocks/>
                </p:cNvSpPr>
                <p:nvPr/>
              </p:nvSpPr>
              <p:spPr bwMode="auto">
                <a:xfrm>
                  <a:off x="702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2" name="Freeform 3584"/>
                <p:cNvSpPr>
                  <a:spLocks/>
                </p:cNvSpPr>
                <p:nvPr/>
              </p:nvSpPr>
              <p:spPr bwMode="auto">
                <a:xfrm>
                  <a:off x="717" y="3277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3" name="Freeform 3585"/>
                <p:cNvSpPr>
                  <a:spLocks/>
                </p:cNvSpPr>
                <p:nvPr/>
              </p:nvSpPr>
              <p:spPr bwMode="auto">
                <a:xfrm>
                  <a:off x="732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4" name="Freeform 3586"/>
                <p:cNvSpPr>
                  <a:spLocks/>
                </p:cNvSpPr>
                <p:nvPr/>
              </p:nvSpPr>
              <p:spPr bwMode="auto">
                <a:xfrm>
                  <a:off x="747" y="3275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5" name="Freeform 3587"/>
                <p:cNvSpPr>
                  <a:spLocks/>
                </p:cNvSpPr>
                <p:nvPr/>
              </p:nvSpPr>
              <p:spPr bwMode="auto">
                <a:xfrm>
                  <a:off x="762" y="3273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6" name="Freeform 3588"/>
                <p:cNvSpPr>
                  <a:spLocks/>
                </p:cNvSpPr>
                <p:nvPr/>
              </p:nvSpPr>
              <p:spPr bwMode="auto">
                <a:xfrm>
                  <a:off x="777" y="3269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7" name="Freeform 3589"/>
                <p:cNvSpPr>
                  <a:spLocks/>
                </p:cNvSpPr>
                <p:nvPr/>
              </p:nvSpPr>
              <p:spPr bwMode="auto">
                <a:xfrm>
                  <a:off x="792" y="3264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8" name="Freeform 3590"/>
                <p:cNvSpPr>
                  <a:spLocks/>
                </p:cNvSpPr>
                <p:nvPr/>
              </p:nvSpPr>
              <p:spPr bwMode="auto">
                <a:xfrm>
                  <a:off x="807" y="3256"/>
                  <a:ext cx="14" cy="8"/>
                </a:xfrm>
                <a:custGeom>
                  <a:avLst/>
                  <a:gdLst>
                    <a:gd name="T0" fmla="*/ 0 w 14"/>
                    <a:gd name="T1" fmla="*/ 8 h 8"/>
                    <a:gd name="T2" fmla="*/ 0 w 14"/>
                    <a:gd name="T3" fmla="*/ 8 h 8"/>
                    <a:gd name="T4" fmla="*/ 0 w 14"/>
                    <a:gd name="T5" fmla="*/ 8 h 8"/>
                    <a:gd name="T6" fmla="*/ 14 w 14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9" name="Freeform 3591"/>
                <p:cNvSpPr>
                  <a:spLocks/>
                </p:cNvSpPr>
                <p:nvPr/>
              </p:nvSpPr>
              <p:spPr bwMode="auto">
                <a:xfrm>
                  <a:off x="821" y="3243"/>
                  <a:ext cx="15" cy="13"/>
                </a:xfrm>
                <a:custGeom>
                  <a:avLst/>
                  <a:gdLst>
                    <a:gd name="T0" fmla="*/ 0 w 15"/>
                    <a:gd name="T1" fmla="*/ 13 h 13"/>
                    <a:gd name="T2" fmla="*/ 0 w 15"/>
                    <a:gd name="T3" fmla="*/ 13 h 13"/>
                    <a:gd name="T4" fmla="*/ 0 w 15"/>
                    <a:gd name="T5" fmla="*/ 13 h 13"/>
                    <a:gd name="T6" fmla="*/ 15 w 15"/>
                    <a:gd name="T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0" name="Freeform 3592"/>
                <p:cNvSpPr>
                  <a:spLocks/>
                </p:cNvSpPr>
                <p:nvPr/>
              </p:nvSpPr>
              <p:spPr bwMode="auto">
                <a:xfrm>
                  <a:off x="836" y="3224"/>
                  <a:ext cx="15" cy="19"/>
                </a:xfrm>
                <a:custGeom>
                  <a:avLst/>
                  <a:gdLst>
                    <a:gd name="T0" fmla="*/ 0 w 15"/>
                    <a:gd name="T1" fmla="*/ 19 h 19"/>
                    <a:gd name="T2" fmla="*/ 0 w 15"/>
                    <a:gd name="T3" fmla="*/ 19 h 19"/>
                    <a:gd name="T4" fmla="*/ 0 w 15"/>
                    <a:gd name="T5" fmla="*/ 19 h 19"/>
                    <a:gd name="T6" fmla="*/ 15 w 15"/>
                    <a:gd name="T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9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1" name="Freeform 3593"/>
                <p:cNvSpPr>
                  <a:spLocks/>
                </p:cNvSpPr>
                <p:nvPr/>
              </p:nvSpPr>
              <p:spPr bwMode="auto">
                <a:xfrm>
                  <a:off x="851" y="3197"/>
                  <a:ext cx="15" cy="27"/>
                </a:xfrm>
                <a:custGeom>
                  <a:avLst/>
                  <a:gdLst>
                    <a:gd name="T0" fmla="*/ 0 w 15"/>
                    <a:gd name="T1" fmla="*/ 27 h 27"/>
                    <a:gd name="T2" fmla="*/ 0 w 15"/>
                    <a:gd name="T3" fmla="*/ 27 h 27"/>
                    <a:gd name="T4" fmla="*/ 0 w 15"/>
                    <a:gd name="T5" fmla="*/ 27 h 27"/>
                    <a:gd name="T6" fmla="*/ 15 w 15"/>
                    <a:gd name="T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7">
                      <a:moveTo>
                        <a:pt x="0" y="27"/>
                      </a:move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2" name="Freeform 3594"/>
                <p:cNvSpPr>
                  <a:spLocks/>
                </p:cNvSpPr>
                <p:nvPr/>
              </p:nvSpPr>
              <p:spPr bwMode="auto">
                <a:xfrm>
                  <a:off x="866" y="3158"/>
                  <a:ext cx="15" cy="39"/>
                </a:xfrm>
                <a:custGeom>
                  <a:avLst/>
                  <a:gdLst>
                    <a:gd name="T0" fmla="*/ 0 w 15"/>
                    <a:gd name="T1" fmla="*/ 39 h 39"/>
                    <a:gd name="T2" fmla="*/ 0 w 15"/>
                    <a:gd name="T3" fmla="*/ 39 h 39"/>
                    <a:gd name="T4" fmla="*/ 0 w 15"/>
                    <a:gd name="T5" fmla="*/ 39 h 39"/>
                    <a:gd name="T6" fmla="*/ 15 w 15"/>
                    <a:gd name="T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9">
                      <a:moveTo>
                        <a:pt x="0" y="39"/>
                      </a:move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3" name="Freeform 3595"/>
                <p:cNvSpPr>
                  <a:spLocks/>
                </p:cNvSpPr>
                <p:nvPr/>
              </p:nvSpPr>
              <p:spPr bwMode="auto">
                <a:xfrm>
                  <a:off x="881" y="3100"/>
                  <a:ext cx="15" cy="58"/>
                </a:xfrm>
                <a:custGeom>
                  <a:avLst/>
                  <a:gdLst>
                    <a:gd name="T0" fmla="*/ 0 w 15"/>
                    <a:gd name="T1" fmla="*/ 58 h 58"/>
                    <a:gd name="T2" fmla="*/ 0 w 15"/>
                    <a:gd name="T3" fmla="*/ 58 h 58"/>
                    <a:gd name="T4" fmla="*/ 0 w 15"/>
                    <a:gd name="T5" fmla="*/ 58 h 58"/>
                    <a:gd name="T6" fmla="*/ 15 w 15"/>
                    <a:gd name="T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8">
                      <a:moveTo>
                        <a:pt x="0" y="58"/>
                      </a:move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4" name="Freeform 3596"/>
                <p:cNvSpPr>
                  <a:spLocks/>
                </p:cNvSpPr>
                <p:nvPr/>
              </p:nvSpPr>
              <p:spPr bwMode="auto">
                <a:xfrm>
                  <a:off x="896" y="3025"/>
                  <a:ext cx="15" cy="75"/>
                </a:xfrm>
                <a:custGeom>
                  <a:avLst/>
                  <a:gdLst>
                    <a:gd name="T0" fmla="*/ 0 w 15"/>
                    <a:gd name="T1" fmla="*/ 75 h 75"/>
                    <a:gd name="T2" fmla="*/ 0 w 15"/>
                    <a:gd name="T3" fmla="*/ 75 h 75"/>
                    <a:gd name="T4" fmla="*/ 0 w 15"/>
                    <a:gd name="T5" fmla="*/ 75 h 75"/>
                    <a:gd name="T6" fmla="*/ 15 w 15"/>
                    <a:gd name="T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5">
                      <a:moveTo>
                        <a:pt x="0" y="75"/>
                      </a:move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5" name="Freeform 3597"/>
                <p:cNvSpPr>
                  <a:spLocks/>
                </p:cNvSpPr>
                <p:nvPr/>
              </p:nvSpPr>
              <p:spPr bwMode="auto">
                <a:xfrm>
                  <a:off x="911" y="2924"/>
                  <a:ext cx="15" cy="101"/>
                </a:xfrm>
                <a:custGeom>
                  <a:avLst/>
                  <a:gdLst>
                    <a:gd name="T0" fmla="*/ 0 w 15"/>
                    <a:gd name="T1" fmla="*/ 101 h 101"/>
                    <a:gd name="T2" fmla="*/ 0 w 15"/>
                    <a:gd name="T3" fmla="*/ 101 h 101"/>
                    <a:gd name="T4" fmla="*/ 0 w 15"/>
                    <a:gd name="T5" fmla="*/ 101 h 101"/>
                    <a:gd name="T6" fmla="*/ 15 w 15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1">
                      <a:moveTo>
                        <a:pt x="0" y="101"/>
                      </a:moveTo>
                      <a:lnTo>
                        <a:pt x="0" y="101"/>
                      </a:lnTo>
                      <a:lnTo>
                        <a:pt x="0" y="10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6" name="Freeform 3598"/>
                <p:cNvSpPr>
                  <a:spLocks/>
                </p:cNvSpPr>
                <p:nvPr/>
              </p:nvSpPr>
              <p:spPr bwMode="auto">
                <a:xfrm>
                  <a:off x="926" y="2805"/>
                  <a:ext cx="15" cy="119"/>
                </a:xfrm>
                <a:custGeom>
                  <a:avLst/>
                  <a:gdLst>
                    <a:gd name="T0" fmla="*/ 0 w 15"/>
                    <a:gd name="T1" fmla="*/ 119 h 119"/>
                    <a:gd name="T2" fmla="*/ 0 w 15"/>
                    <a:gd name="T3" fmla="*/ 119 h 119"/>
                    <a:gd name="T4" fmla="*/ 0 w 15"/>
                    <a:gd name="T5" fmla="*/ 119 h 119"/>
                    <a:gd name="T6" fmla="*/ 15 w 15"/>
                    <a:gd name="T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9">
                      <a:moveTo>
                        <a:pt x="0" y="119"/>
                      </a:move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7" name="Freeform 3599"/>
                <p:cNvSpPr>
                  <a:spLocks/>
                </p:cNvSpPr>
                <p:nvPr/>
              </p:nvSpPr>
              <p:spPr bwMode="auto">
                <a:xfrm>
                  <a:off x="941" y="2656"/>
                  <a:ext cx="15" cy="149"/>
                </a:xfrm>
                <a:custGeom>
                  <a:avLst/>
                  <a:gdLst>
                    <a:gd name="T0" fmla="*/ 0 w 15"/>
                    <a:gd name="T1" fmla="*/ 149 h 149"/>
                    <a:gd name="T2" fmla="*/ 0 w 15"/>
                    <a:gd name="T3" fmla="*/ 149 h 149"/>
                    <a:gd name="T4" fmla="*/ 0 w 15"/>
                    <a:gd name="T5" fmla="*/ 149 h 149"/>
                    <a:gd name="T6" fmla="*/ 15 w 15"/>
                    <a:gd name="T7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9">
                      <a:moveTo>
                        <a:pt x="0" y="149"/>
                      </a:moveTo>
                      <a:lnTo>
                        <a:pt x="0" y="149"/>
                      </a:lnTo>
                      <a:lnTo>
                        <a:pt x="0" y="14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8" name="Freeform 3600"/>
                <p:cNvSpPr>
                  <a:spLocks/>
                </p:cNvSpPr>
                <p:nvPr/>
              </p:nvSpPr>
              <p:spPr bwMode="auto">
                <a:xfrm>
                  <a:off x="956" y="2493"/>
                  <a:ext cx="14" cy="163"/>
                </a:xfrm>
                <a:custGeom>
                  <a:avLst/>
                  <a:gdLst>
                    <a:gd name="T0" fmla="*/ 0 w 14"/>
                    <a:gd name="T1" fmla="*/ 163 h 163"/>
                    <a:gd name="T2" fmla="*/ 0 w 14"/>
                    <a:gd name="T3" fmla="*/ 163 h 163"/>
                    <a:gd name="T4" fmla="*/ 0 w 14"/>
                    <a:gd name="T5" fmla="*/ 163 h 163"/>
                    <a:gd name="T6" fmla="*/ 14 w 14"/>
                    <a:gd name="T7" fmla="*/ 0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63">
                      <a:moveTo>
                        <a:pt x="0" y="163"/>
                      </a:moveTo>
                      <a:lnTo>
                        <a:pt x="0" y="163"/>
                      </a:lnTo>
                      <a:lnTo>
                        <a:pt x="0" y="163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9" name="Freeform 3601"/>
                <p:cNvSpPr>
                  <a:spLocks/>
                </p:cNvSpPr>
                <p:nvPr/>
              </p:nvSpPr>
              <p:spPr bwMode="auto">
                <a:xfrm>
                  <a:off x="970" y="2316"/>
                  <a:ext cx="15" cy="177"/>
                </a:xfrm>
                <a:custGeom>
                  <a:avLst/>
                  <a:gdLst>
                    <a:gd name="T0" fmla="*/ 0 w 15"/>
                    <a:gd name="T1" fmla="*/ 177 h 177"/>
                    <a:gd name="T2" fmla="*/ 0 w 15"/>
                    <a:gd name="T3" fmla="*/ 177 h 177"/>
                    <a:gd name="T4" fmla="*/ 0 w 15"/>
                    <a:gd name="T5" fmla="*/ 177 h 177"/>
                    <a:gd name="T6" fmla="*/ 15 w 15"/>
                    <a:gd name="T7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77">
                      <a:moveTo>
                        <a:pt x="0" y="177"/>
                      </a:moveTo>
                      <a:lnTo>
                        <a:pt x="0" y="177"/>
                      </a:lnTo>
                      <a:lnTo>
                        <a:pt x="0" y="17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0" name="Freeform 3602"/>
                <p:cNvSpPr>
                  <a:spLocks/>
                </p:cNvSpPr>
                <p:nvPr/>
              </p:nvSpPr>
              <p:spPr bwMode="auto">
                <a:xfrm>
                  <a:off x="985" y="2178"/>
                  <a:ext cx="15" cy="138"/>
                </a:xfrm>
                <a:custGeom>
                  <a:avLst/>
                  <a:gdLst>
                    <a:gd name="T0" fmla="*/ 0 w 15"/>
                    <a:gd name="T1" fmla="*/ 138 h 138"/>
                    <a:gd name="T2" fmla="*/ 0 w 15"/>
                    <a:gd name="T3" fmla="*/ 138 h 138"/>
                    <a:gd name="T4" fmla="*/ 0 w 15"/>
                    <a:gd name="T5" fmla="*/ 138 h 138"/>
                    <a:gd name="T6" fmla="*/ 15 w 15"/>
                    <a:gd name="T7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8">
                      <a:moveTo>
                        <a:pt x="0" y="138"/>
                      </a:move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1" name="Freeform 3603"/>
                <p:cNvSpPr>
                  <a:spLocks/>
                </p:cNvSpPr>
                <p:nvPr/>
              </p:nvSpPr>
              <p:spPr bwMode="auto">
                <a:xfrm>
                  <a:off x="1000" y="2005"/>
                  <a:ext cx="15" cy="173"/>
                </a:xfrm>
                <a:custGeom>
                  <a:avLst/>
                  <a:gdLst>
                    <a:gd name="T0" fmla="*/ 0 w 15"/>
                    <a:gd name="T1" fmla="*/ 173 h 173"/>
                    <a:gd name="T2" fmla="*/ 0 w 15"/>
                    <a:gd name="T3" fmla="*/ 173 h 173"/>
                    <a:gd name="T4" fmla="*/ 0 w 15"/>
                    <a:gd name="T5" fmla="*/ 173 h 173"/>
                    <a:gd name="T6" fmla="*/ 15 w 15"/>
                    <a:gd name="T7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73">
                      <a:moveTo>
                        <a:pt x="0" y="173"/>
                      </a:moveTo>
                      <a:lnTo>
                        <a:pt x="0" y="173"/>
                      </a:lnTo>
                      <a:lnTo>
                        <a:pt x="0" y="17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2" name="Freeform 3604"/>
                <p:cNvSpPr>
                  <a:spLocks/>
                </p:cNvSpPr>
                <p:nvPr/>
              </p:nvSpPr>
              <p:spPr bwMode="auto">
                <a:xfrm>
                  <a:off x="1015" y="1857"/>
                  <a:ext cx="15" cy="148"/>
                </a:xfrm>
                <a:custGeom>
                  <a:avLst/>
                  <a:gdLst>
                    <a:gd name="T0" fmla="*/ 0 w 15"/>
                    <a:gd name="T1" fmla="*/ 148 h 148"/>
                    <a:gd name="T2" fmla="*/ 0 w 15"/>
                    <a:gd name="T3" fmla="*/ 148 h 148"/>
                    <a:gd name="T4" fmla="*/ 0 w 15"/>
                    <a:gd name="T5" fmla="*/ 148 h 148"/>
                    <a:gd name="T6" fmla="*/ 15 w 15"/>
                    <a:gd name="T7" fmla="*/ 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8">
                      <a:moveTo>
                        <a:pt x="0" y="148"/>
                      </a:moveTo>
                      <a:lnTo>
                        <a:pt x="0" y="148"/>
                      </a:lnTo>
                      <a:lnTo>
                        <a:pt x="0" y="14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3" name="Freeform 3605"/>
                <p:cNvSpPr>
                  <a:spLocks/>
                </p:cNvSpPr>
                <p:nvPr/>
              </p:nvSpPr>
              <p:spPr bwMode="auto">
                <a:xfrm>
                  <a:off x="1030" y="1737"/>
                  <a:ext cx="15" cy="120"/>
                </a:xfrm>
                <a:custGeom>
                  <a:avLst/>
                  <a:gdLst>
                    <a:gd name="T0" fmla="*/ 0 w 15"/>
                    <a:gd name="T1" fmla="*/ 120 h 120"/>
                    <a:gd name="T2" fmla="*/ 0 w 15"/>
                    <a:gd name="T3" fmla="*/ 120 h 120"/>
                    <a:gd name="T4" fmla="*/ 0 w 15"/>
                    <a:gd name="T5" fmla="*/ 120 h 120"/>
                    <a:gd name="T6" fmla="*/ 15 w 15"/>
                    <a:gd name="T7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0">
                      <a:moveTo>
                        <a:pt x="0" y="120"/>
                      </a:move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4" name="Freeform 3606"/>
                <p:cNvSpPr>
                  <a:spLocks/>
                </p:cNvSpPr>
                <p:nvPr/>
              </p:nvSpPr>
              <p:spPr bwMode="auto">
                <a:xfrm>
                  <a:off x="1045" y="1647"/>
                  <a:ext cx="15" cy="90"/>
                </a:xfrm>
                <a:custGeom>
                  <a:avLst/>
                  <a:gdLst>
                    <a:gd name="T0" fmla="*/ 0 w 15"/>
                    <a:gd name="T1" fmla="*/ 90 h 90"/>
                    <a:gd name="T2" fmla="*/ 0 w 15"/>
                    <a:gd name="T3" fmla="*/ 90 h 90"/>
                    <a:gd name="T4" fmla="*/ 0 w 15"/>
                    <a:gd name="T5" fmla="*/ 90 h 90"/>
                    <a:gd name="T6" fmla="*/ 15 w 15"/>
                    <a:gd name="T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0">
                      <a:moveTo>
                        <a:pt x="0" y="90"/>
                      </a:move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5" name="Freeform 3607"/>
                <p:cNvSpPr>
                  <a:spLocks/>
                </p:cNvSpPr>
                <p:nvPr/>
              </p:nvSpPr>
              <p:spPr bwMode="auto">
                <a:xfrm>
                  <a:off x="1060" y="1598"/>
                  <a:ext cx="15" cy="49"/>
                </a:xfrm>
                <a:custGeom>
                  <a:avLst/>
                  <a:gdLst>
                    <a:gd name="T0" fmla="*/ 0 w 15"/>
                    <a:gd name="T1" fmla="*/ 49 h 49"/>
                    <a:gd name="T2" fmla="*/ 0 w 15"/>
                    <a:gd name="T3" fmla="*/ 49 h 49"/>
                    <a:gd name="T4" fmla="*/ 0 w 15"/>
                    <a:gd name="T5" fmla="*/ 49 h 49"/>
                    <a:gd name="T6" fmla="*/ 15 w 15"/>
                    <a:gd name="T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9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6" name="Freeform 3608"/>
                <p:cNvSpPr>
                  <a:spLocks/>
                </p:cNvSpPr>
                <p:nvPr/>
              </p:nvSpPr>
              <p:spPr bwMode="auto">
                <a:xfrm>
                  <a:off x="1075" y="1575"/>
                  <a:ext cx="15" cy="23"/>
                </a:xfrm>
                <a:custGeom>
                  <a:avLst/>
                  <a:gdLst>
                    <a:gd name="T0" fmla="*/ 0 w 15"/>
                    <a:gd name="T1" fmla="*/ 23 h 23"/>
                    <a:gd name="T2" fmla="*/ 0 w 15"/>
                    <a:gd name="T3" fmla="*/ 23 h 23"/>
                    <a:gd name="T4" fmla="*/ 0 w 15"/>
                    <a:gd name="T5" fmla="*/ 23 h 23"/>
                    <a:gd name="T6" fmla="*/ 15 w 15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7" name="Freeform 3609"/>
                <p:cNvSpPr>
                  <a:spLocks/>
                </p:cNvSpPr>
                <p:nvPr/>
              </p:nvSpPr>
              <p:spPr bwMode="auto">
                <a:xfrm>
                  <a:off x="1090" y="1575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8" name="Freeform 3610"/>
                <p:cNvSpPr>
                  <a:spLocks/>
                </p:cNvSpPr>
                <p:nvPr/>
              </p:nvSpPr>
              <p:spPr bwMode="auto">
                <a:xfrm>
                  <a:off x="1105" y="1582"/>
                  <a:ext cx="15" cy="38"/>
                </a:xfrm>
                <a:custGeom>
                  <a:avLst/>
                  <a:gdLst>
                    <a:gd name="T0" fmla="*/ 0 w 15"/>
                    <a:gd name="T1" fmla="*/ 0 h 38"/>
                    <a:gd name="T2" fmla="*/ 0 w 15"/>
                    <a:gd name="T3" fmla="*/ 0 h 38"/>
                    <a:gd name="T4" fmla="*/ 0 w 15"/>
                    <a:gd name="T5" fmla="*/ 0 h 38"/>
                    <a:gd name="T6" fmla="*/ 15 w 15"/>
                    <a:gd name="T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9" name="Freeform 3611"/>
                <p:cNvSpPr>
                  <a:spLocks/>
                </p:cNvSpPr>
                <p:nvPr/>
              </p:nvSpPr>
              <p:spPr bwMode="auto">
                <a:xfrm>
                  <a:off x="1120" y="1620"/>
                  <a:ext cx="15" cy="73"/>
                </a:xfrm>
                <a:custGeom>
                  <a:avLst/>
                  <a:gdLst>
                    <a:gd name="T0" fmla="*/ 0 w 15"/>
                    <a:gd name="T1" fmla="*/ 0 h 73"/>
                    <a:gd name="T2" fmla="*/ 0 w 15"/>
                    <a:gd name="T3" fmla="*/ 0 h 73"/>
                    <a:gd name="T4" fmla="*/ 0 w 15"/>
                    <a:gd name="T5" fmla="*/ 0 h 73"/>
                    <a:gd name="T6" fmla="*/ 15 w 15"/>
                    <a:gd name="T7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0" name="Freeform 3612"/>
                <p:cNvSpPr>
                  <a:spLocks/>
                </p:cNvSpPr>
                <p:nvPr/>
              </p:nvSpPr>
              <p:spPr bwMode="auto">
                <a:xfrm>
                  <a:off x="1135" y="1693"/>
                  <a:ext cx="15" cy="45"/>
                </a:xfrm>
                <a:custGeom>
                  <a:avLst/>
                  <a:gdLst>
                    <a:gd name="T0" fmla="*/ 0 w 15"/>
                    <a:gd name="T1" fmla="*/ 0 h 45"/>
                    <a:gd name="T2" fmla="*/ 0 w 15"/>
                    <a:gd name="T3" fmla="*/ 0 h 45"/>
                    <a:gd name="T4" fmla="*/ 0 w 15"/>
                    <a:gd name="T5" fmla="*/ 0 h 45"/>
                    <a:gd name="T6" fmla="*/ 15 w 15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1" name="Freeform 3613"/>
                <p:cNvSpPr>
                  <a:spLocks/>
                </p:cNvSpPr>
                <p:nvPr/>
              </p:nvSpPr>
              <p:spPr bwMode="auto">
                <a:xfrm>
                  <a:off x="1150" y="1738"/>
                  <a:ext cx="15" cy="119"/>
                </a:xfrm>
                <a:custGeom>
                  <a:avLst/>
                  <a:gdLst>
                    <a:gd name="T0" fmla="*/ 0 w 15"/>
                    <a:gd name="T1" fmla="*/ 0 h 119"/>
                    <a:gd name="T2" fmla="*/ 0 w 15"/>
                    <a:gd name="T3" fmla="*/ 0 h 119"/>
                    <a:gd name="T4" fmla="*/ 0 w 15"/>
                    <a:gd name="T5" fmla="*/ 0 h 119"/>
                    <a:gd name="T6" fmla="*/ 15 w 15"/>
                    <a:gd name="T7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2" name="Freeform 3614"/>
                <p:cNvSpPr>
                  <a:spLocks/>
                </p:cNvSpPr>
                <p:nvPr/>
              </p:nvSpPr>
              <p:spPr bwMode="auto">
                <a:xfrm>
                  <a:off x="1165" y="1857"/>
                  <a:ext cx="15" cy="136"/>
                </a:xfrm>
                <a:custGeom>
                  <a:avLst/>
                  <a:gdLst>
                    <a:gd name="T0" fmla="*/ 0 w 15"/>
                    <a:gd name="T1" fmla="*/ 0 h 136"/>
                    <a:gd name="T2" fmla="*/ 0 w 15"/>
                    <a:gd name="T3" fmla="*/ 0 h 136"/>
                    <a:gd name="T4" fmla="*/ 0 w 15"/>
                    <a:gd name="T5" fmla="*/ 0 h 136"/>
                    <a:gd name="T6" fmla="*/ 15 w 15"/>
                    <a:gd name="T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3" name="Freeform 3615"/>
                <p:cNvSpPr>
                  <a:spLocks/>
                </p:cNvSpPr>
                <p:nvPr/>
              </p:nvSpPr>
              <p:spPr bwMode="auto">
                <a:xfrm>
                  <a:off x="1180" y="1993"/>
                  <a:ext cx="15" cy="135"/>
                </a:xfrm>
                <a:custGeom>
                  <a:avLst/>
                  <a:gdLst>
                    <a:gd name="T0" fmla="*/ 0 w 15"/>
                    <a:gd name="T1" fmla="*/ 0 h 135"/>
                    <a:gd name="T2" fmla="*/ 0 w 15"/>
                    <a:gd name="T3" fmla="*/ 0 h 135"/>
                    <a:gd name="T4" fmla="*/ 0 w 15"/>
                    <a:gd name="T5" fmla="*/ 0 h 135"/>
                    <a:gd name="T6" fmla="*/ 15 w 15"/>
                    <a:gd name="T7" fmla="*/ 13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4" name="Freeform 3616"/>
                <p:cNvSpPr>
                  <a:spLocks/>
                </p:cNvSpPr>
                <p:nvPr/>
              </p:nvSpPr>
              <p:spPr bwMode="auto">
                <a:xfrm>
                  <a:off x="1195" y="2128"/>
                  <a:ext cx="15" cy="150"/>
                </a:xfrm>
                <a:custGeom>
                  <a:avLst/>
                  <a:gdLst>
                    <a:gd name="T0" fmla="*/ 0 w 15"/>
                    <a:gd name="T1" fmla="*/ 0 h 150"/>
                    <a:gd name="T2" fmla="*/ 0 w 15"/>
                    <a:gd name="T3" fmla="*/ 0 h 150"/>
                    <a:gd name="T4" fmla="*/ 0 w 15"/>
                    <a:gd name="T5" fmla="*/ 0 h 150"/>
                    <a:gd name="T6" fmla="*/ 15 w 15"/>
                    <a:gd name="T7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5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5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5" name="Freeform 3617"/>
                <p:cNvSpPr>
                  <a:spLocks/>
                </p:cNvSpPr>
                <p:nvPr/>
              </p:nvSpPr>
              <p:spPr bwMode="auto">
                <a:xfrm>
                  <a:off x="1210" y="2278"/>
                  <a:ext cx="15" cy="138"/>
                </a:xfrm>
                <a:custGeom>
                  <a:avLst/>
                  <a:gdLst>
                    <a:gd name="T0" fmla="*/ 0 w 15"/>
                    <a:gd name="T1" fmla="*/ 0 h 138"/>
                    <a:gd name="T2" fmla="*/ 0 w 15"/>
                    <a:gd name="T3" fmla="*/ 0 h 138"/>
                    <a:gd name="T4" fmla="*/ 0 w 15"/>
                    <a:gd name="T5" fmla="*/ 0 h 138"/>
                    <a:gd name="T6" fmla="*/ 15 w 15"/>
                    <a:gd name="T7" fmla="*/ 13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6" name="Freeform 3618"/>
                <p:cNvSpPr>
                  <a:spLocks/>
                </p:cNvSpPr>
                <p:nvPr/>
              </p:nvSpPr>
              <p:spPr bwMode="auto">
                <a:xfrm>
                  <a:off x="1225" y="2416"/>
                  <a:ext cx="15" cy="124"/>
                </a:xfrm>
                <a:custGeom>
                  <a:avLst/>
                  <a:gdLst>
                    <a:gd name="T0" fmla="*/ 0 w 15"/>
                    <a:gd name="T1" fmla="*/ 0 h 124"/>
                    <a:gd name="T2" fmla="*/ 0 w 15"/>
                    <a:gd name="T3" fmla="*/ 0 h 124"/>
                    <a:gd name="T4" fmla="*/ 0 w 15"/>
                    <a:gd name="T5" fmla="*/ 0 h 124"/>
                    <a:gd name="T6" fmla="*/ 15 w 15"/>
                    <a:gd name="T7" fmla="*/ 12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7" name="Freeform 3619"/>
                <p:cNvSpPr>
                  <a:spLocks/>
                </p:cNvSpPr>
                <p:nvPr/>
              </p:nvSpPr>
              <p:spPr bwMode="auto">
                <a:xfrm>
                  <a:off x="1240" y="2540"/>
                  <a:ext cx="15" cy="112"/>
                </a:xfrm>
                <a:custGeom>
                  <a:avLst/>
                  <a:gdLst>
                    <a:gd name="T0" fmla="*/ 0 w 15"/>
                    <a:gd name="T1" fmla="*/ 0 h 112"/>
                    <a:gd name="T2" fmla="*/ 0 w 15"/>
                    <a:gd name="T3" fmla="*/ 0 h 112"/>
                    <a:gd name="T4" fmla="*/ 0 w 15"/>
                    <a:gd name="T5" fmla="*/ 0 h 112"/>
                    <a:gd name="T6" fmla="*/ 15 w 15"/>
                    <a:gd name="T7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8" name="Freeform 3620"/>
                <p:cNvSpPr>
                  <a:spLocks/>
                </p:cNvSpPr>
                <p:nvPr/>
              </p:nvSpPr>
              <p:spPr bwMode="auto">
                <a:xfrm>
                  <a:off x="1255" y="2652"/>
                  <a:ext cx="14" cy="107"/>
                </a:xfrm>
                <a:custGeom>
                  <a:avLst/>
                  <a:gdLst>
                    <a:gd name="T0" fmla="*/ 0 w 14"/>
                    <a:gd name="T1" fmla="*/ 0 h 107"/>
                    <a:gd name="T2" fmla="*/ 0 w 14"/>
                    <a:gd name="T3" fmla="*/ 0 h 107"/>
                    <a:gd name="T4" fmla="*/ 0 w 14"/>
                    <a:gd name="T5" fmla="*/ 0 h 107"/>
                    <a:gd name="T6" fmla="*/ 14 w 14"/>
                    <a:gd name="T7" fmla="*/ 107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0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10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9" name="Freeform 3621"/>
                <p:cNvSpPr>
                  <a:spLocks/>
                </p:cNvSpPr>
                <p:nvPr/>
              </p:nvSpPr>
              <p:spPr bwMode="auto">
                <a:xfrm>
                  <a:off x="1269" y="2759"/>
                  <a:ext cx="16" cy="75"/>
                </a:xfrm>
                <a:custGeom>
                  <a:avLst/>
                  <a:gdLst>
                    <a:gd name="T0" fmla="*/ 0 w 16"/>
                    <a:gd name="T1" fmla="*/ 0 h 75"/>
                    <a:gd name="T2" fmla="*/ 0 w 16"/>
                    <a:gd name="T3" fmla="*/ 0 h 75"/>
                    <a:gd name="T4" fmla="*/ 0 w 16"/>
                    <a:gd name="T5" fmla="*/ 0 h 75"/>
                    <a:gd name="T6" fmla="*/ 16 w 16"/>
                    <a:gd name="T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7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7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0" name="Freeform 3622"/>
                <p:cNvSpPr>
                  <a:spLocks/>
                </p:cNvSpPr>
                <p:nvPr/>
              </p:nvSpPr>
              <p:spPr bwMode="auto">
                <a:xfrm>
                  <a:off x="1285" y="2834"/>
                  <a:ext cx="15" cy="77"/>
                </a:xfrm>
                <a:custGeom>
                  <a:avLst/>
                  <a:gdLst>
                    <a:gd name="T0" fmla="*/ 0 w 15"/>
                    <a:gd name="T1" fmla="*/ 0 h 77"/>
                    <a:gd name="T2" fmla="*/ 0 w 15"/>
                    <a:gd name="T3" fmla="*/ 0 h 77"/>
                    <a:gd name="T4" fmla="*/ 0 w 15"/>
                    <a:gd name="T5" fmla="*/ 0 h 77"/>
                    <a:gd name="T6" fmla="*/ 15 w 15"/>
                    <a:gd name="T7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1" name="Freeform 3623"/>
                <p:cNvSpPr>
                  <a:spLocks/>
                </p:cNvSpPr>
                <p:nvPr/>
              </p:nvSpPr>
              <p:spPr bwMode="auto">
                <a:xfrm>
                  <a:off x="1300" y="2911"/>
                  <a:ext cx="15" cy="64"/>
                </a:xfrm>
                <a:custGeom>
                  <a:avLst/>
                  <a:gdLst>
                    <a:gd name="T0" fmla="*/ 0 w 15"/>
                    <a:gd name="T1" fmla="*/ 0 h 64"/>
                    <a:gd name="T2" fmla="*/ 0 w 15"/>
                    <a:gd name="T3" fmla="*/ 0 h 64"/>
                    <a:gd name="T4" fmla="*/ 0 w 15"/>
                    <a:gd name="T5" fmla="*/ 0 h 64"/>
                    <a:gd name="T6" fmla="*/ 15 w 15"/>
                    <a:gd name="T7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2" name="Freeform 3624"/>
                <p:cNvSpPr>
                  <a:spLocks/>
                </p:cNvSpPr>
                <p:nvPr/>
              </p:nvSpPr>
              <p:spPr bwMode="auto">
                <a:xfrm>
                  <a:off x="1315" y="2975"/>
                  <a:ext cx="14" cy="54"/>
                </a:xfrm>
                <a:custGeom>
                  <a:avLst/>
                  <a:gdLst>
                    <a:gd name="T0" fmla="*/ 0 w 14"/>
                    <a:gd name="T1" fmla="*/ 0 h 54"/>
                    <a:gd name="T2" fmla="*/ 0 w 14"/>
                    <a:gd name="T3" fmla="*/ 0 h 54"/>
                    <a:gd name="T4" fmla="*/ 0 w 14"/>
                    <a:gd name="T5" fmla="*/ 0 h 54"/>
                    <a:gd name="T6" fmla="*/ 14 w 14"/>
                    <a:gd name="T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5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5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3" name="Freeform 3625"/>
                <p:cNvSpPr>
                  <a:spLocks/>
                </p:cNvSpPr>
                <p:nvPr/>
              </p:nvSpPr>
              <p:spPr bwMode="auto">
                <a:xfrm>
                  <a:off x="1329" y="3029"/>
                  <a:ext cx="15" cy="46"/>
                </a:xfrm>
                <a:custGeom>
                  <a:avLst/>
                  <a:gdLst>
                    <a:gd name="T0" fmla="*/ 0 w 15"/>
                    <a:gd name="T1" fmla="*/ 0 h 46"/>
                    <a:gd name="T2" fmla="*/ 0 w 15"/>
                    <a:gd name="T3" fmla="*/ 0 h 46"/>
                    <a:gd name="T4" fmla="*/ 0 w 15"/>
                    <a:gd name="T5" fmla="*/ 0 h 46"/>
                    <a:gd name="T6" fmla="*/ 15 w 15"/>
                    <a:gd name="T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4" name="Freeform 3626"/>
                <p:cNvSpPr>
                  <a:spLocks/>
                </p:cNvSpPr>
                <p:nvPr/>
              </p:nvSpPr>
              <p:spPr bwMode="auto">
                <a:xfrm>
                  <a:off x="1344" y="3075"/>
                  <a:ext cx="15" cy="35"/>
                </a:xfrm>
                <a:custGeom>
                  <a:avLst/>
                  <a:gdLst>
                    <a:gd name="T0" fmla="*/ 0 w 15"/>
                    <a:gd name="T1" fmla="*/ 0 h 35"/>
                    <a:gd name="T2" fmla="*/ 0 w 15"/>
                    <a:gd name="T3" fmla="*/ 0 h 35"/>
                    <a:gd name="T4" fmla="*/ 0 w 15"/>
                    <a:gd name="T5" fmla="*/ 0 h 35"/>
                    <a:gd name="T6" fmla="*/ 15 w 15"/>
                    <a:gd name="T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5" name="Freeform 3627"/>
                <p:cNvSpPr>
                  <a:spLocks/>
                </p:cNvSpPr>
                <p:nvPr/>
              </p:nvSpPr>
              <p:spPr bwMode="auto">
                <a:xfrm>
                  <a:off x="1359" y="3110"/>
                  <a:ext cx="15" cy="31"/>
                </a:xfrm>
                <a:custGeom>
                  <a:avLst/>
                  <a:gdLst>
                    <a:gd name="T0" fmla="*/ 0 w 15"/>
                    <a:gd name="T1" fmla="*/ 0 h 31"/>
                    <a:gd name="T2" fmla="*/ 0 w 15"/>
                    <a:gd name="T3" fmla="*/ 0 h 31"/>
                    <a:gd name="T4" fmla="*/ 0 w 15"/>
                    <a:gd name="T5" fmla="*/ 0 h 31"/>
                    <a:gd name="T6" fmla="*/ 15 w 15"/>
                    <a:gd name="T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6" name="Freeform 3628"/>
                <p:cNvSpPr>
                  <a:spLocks/>
                </p:cNvSpPr>
                <p:nvPr/>
              </p:nvSpPr>
              <p:spPr bwMode="auto">
                <a:xfrm>
                  <a:off x="1374" y="3141"/>
                  <a:ext cx="15" cy="25"/>
                </a:xfrm>
                <a:custGeom>
                  <a:avLst/>
                  <a:gdLst>
                    <a:gd name="T0" fmla="*/ 0 w 15"/>
                    <a:gd name="T1" fmla="*/ 0 h 25"/>
                    <a:gd name="T2" fmla="*/ 0 w 15"/>
                    <a:gd name="T3" fmla="*/ 0 h 25"/>
                    <a:gd name="T4" fmla="*/ 0 w 15"/>
                    <a:gd name="T5" fmla="*/ 0 h 25"/>
                    <a:gd name="T6" fmla="*/ 15 w 15"/>
                    <a:gd name="T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7" name="Freeform 3629"/>
                <p:cNvSpPr>
                  <a:spLocks/>
                </p:cNvSpPr>
                <p:nvPr/>
              </p:nvSpPr>
              <p:spPr bwMode="auto">
                <a:xfrm>
                  <a:off x="1389" y="3166"/>
                  <a:ext cx="15" cy="18"/>
                </a:xfrm>
                <a:custGeom>
                  <a:avLst/>
                  <a:gdLst>
                    <a:gd name="T0" fmla="*/ 0 w 15"/>
                    <a:gd name="T1" fmla="*/ 0 h 18"/>
                    <a:gd name="T2" fmla="*/ 0 w 15"/>
                    <a:gd name="T3" fmla="*/ 0 h 18"/>
                    <a:gd name="T4" fmla="*/ 0 w 15"/>
                    <a:gd name="T5" fmla="*/ 0 h 18"/>
                    <a:gd name="T6" fmla="*/ 15 w 15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8" name="Freeform 3630"/>
                <p:cNvSpPr>
                  <a:spLocks/>
                </p:cNvSpPr>
                <p:nvPr/>
              </p:nvSpPr>
              <p:spPr bwMode="auto">
                <a:xfrm>
                  <a:off x="1404" y="3184"/>
                  <a:ext cx="15" cy="14"/>
                </a:xfrm>
                <a:custGeom>
                  <a:avLst/>
                  <a:gdLst>
                    <a:gd name="T0" fmla="*/ 0 w 15"/>
                    <a:gd name="T1" fmla="*/ 0 h 14"/>
                    <a:gd name="T2" fmla="*/ 0 w 15"/>
                    <a:gd name="T3" fmla="*/ 0 h 14"/>
                    <a:gd name="T4" fmla="*/ 0 w 15"/>
                    <a:gd name="T5" fmla="*/ 0 h 14"/>
                    <a:gd name="T6" fmla="*/ 15 w 15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9" name="Freeform 3631"/>
                <p:cNvSpPr>
                  <a:spLocks/>
                </p:cNvSpPr>
                <p:nvPr/>
              </p:nvSpPr>
              <p:spPr bwMode="auto">
                <a:xfrm>
                  <a:off x="1419" y="3198"/>
                  <a:ext cx="15" cy="12"/>
                </a:xfrm>
                <a:custGeom>
                  <a:avLst/>
                  <a:gdLst>
                    <a:gd name="T0" fmla="*/ 0 w 15"/>
                    <a:gd name="T1" fmla="*/ 0 h 12"/>
                    <a:gd name="T2" fmla="*/ 0 w 15"/>
                    <a:gd name="T3" fmla="*/ 0 h 12"/>
                    <a:gd name="T4" fmla="*/ 0 w 15"/>
                    <a:gd name="T5" fmla="*/ 0 h 12"/>
                    <a:gd name="T6" fmla="*/ 15 w 15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0" name="Freeform 3632"/>
                <p:cNvSpPr>
                  <a:spLocks/>
                </p:cNvSpPr>
                <p:nvPr/>
              </p:nvSpPr>
              <p:spPr bwMode="auto">
                <a:xfrm>
                  <a:off x="1434" y="3210"/>
                  <a:ext cx="15" cy="9"/>
                </a:xfrm>
                <a:custGeom>
                  <a:avLst/>
                  <a:gdLst>
                    <a:gd name="T0" fmla="*/ 0 w 15"/>
                    <a:gd name="T1" fmla="*/ 0 h 9"/>
                    <a:gd name="T2" fmla="*/ 0 w 15"/>
                    <a:gd name="T3" fmla="*/ 0 h 9"/>
                    <a:gd name="T4" fmla="*/ 0 w 15"/>
                    <a:gd name="T5" fmla="*/ 0 h 9"/>
                    <a:gd name="T6" fmla="*/ 15 w 15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1" name="Freeform 3633"/>
                <p:cNvSpPr>
                  <a:spLocks/>
                </p:cNvSpPr>
                <p:nvPr/>
              </p:nvSpPr>
              <p:spPr bwMode="auto">
                <a:xfrm>
                  <a:off x="1449" y="3219"/>
                  <a:ext cx="15" cy="8"/>
                </a:xfrm>
                <a:custGeom>
                  <a:avLst/>
                  <a:gdLst>
                    <a:gd name="T0" fmla="*/ 0 w 15"/>
                    <a:gd name="T1" fmla="*/ 0 h 8"/>
                    <a:gd name="T2" fmla="*/ 0 w 15"/>
                    <a:gd name="T3" fmla="*/ 0 h 8"/>
                    <a:gd name="T4" fmla="*/ 0 w 15"/>
                    <a:gd name="T5" fmla="*/ 0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2" name="Freeform 3634"/>
                <p:cNvSpPr>
                  <a:spLocks/>
                </p:cNvSpPr>
                <p:nvPr/>
              </p:nvSpPr>
              <p:spPr bwMode="auto">
                <a:xfrm>
                  <a:off x="1464" y="3227"/>
                  <a:ext cx="14" cy="8"/>
                </a:xfrm>
                <a:custGeom>
                  <a:avLst/>
                  <a:gdLst>
                    <a:gd name="T0" fmla="*/ 0 w 14"/>
                    <a:gd name="T1" fmla="*/ 0 h 8"/>
                    <a:gd name="T2" fmla="*/ 0 w 14"/>
                    <a:gd name="T3" fmla="*/ 0 h 8"/>
                    <a:gd name="T4" fmla="*/ 0 w 14"/>
                    <a:gd name="T5" fmla="*/ 0 h 8"/>
                    <a:gd name="T6" fmla="*/ 14 w 14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3" name="Freeform 3635"/>
                <p:cNvSpPr>
                  <a:spLocks/>
                </p:cNvSpPr>
                <p:nvPr/>
              </p:nvSpPr>
              <p:spPr bwMode="auto">
                <a:xfrm>
                  <a:off x="1478" y="3235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0 w 15"/>
                    <a:gd name="T3" fmla="*/ 0 h 6"/>
                    <a:gd name="T4" fmla="*/ 0 w 15"/>
                    <a:gd name="T5" fmla="*/ 0 h 6"/>
                    <a:gd name="T6" fmla="*/ 15 w 15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4" name="Freeform 3636"/>
                <p:cNvSpPr>
                  <a:spLocks/>
                </p:cNvSpPr>
                <p:nvPr/>
              </p:nvSpPr>
              <p:spPr bwMode="auto">
                <a:xfrm>
                  <a:off x="1493" y="3241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5" name="Freeform 3637"/>
                <p:cNvSpPr>
                  <a:spLocks/>
                </p:cNvSpPr>
                <p:nvPr/>
              </p:nvSpPr>
              <p:spPr bwMode="auto">
                <a:xfrm>
                  <a:off x="1508" y="3246"/>
                  <a:ext cx="31" cy="5"/>
                </a:xfrm>
                <a:custGeom>
                  <a:avLst/>
                  <a:gdLst>
                    <a:gd name="T0" fmla="*/ 0 w 31"/>
                    <a:gd name="T1" fmla="*/ 0 h 5"/>
                    <a:gd name="T2" fmla="*/ 0 w 31"/>
                    <a:gd name="T3" fmla="*/ 0 h 5"/>
                    <a:gd name="T4" fmla="*/ 0 w 31"/>
                    <a:gd name="T5" fmla="*/ 0 h 5"/>
                    <a:gd name="T6" fmla="*/ 31 w 31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1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6" name="Freeform 3638"/>
                <p:cNvSpPr>
                  <a:spLocks/>
                </p:cNvSpPr>
                <p:nvPr/>
              </p:nvSpPr>
              <p:spPr bwMode="auto">
                <a:xfrm>
                  <a:off x="1539" y="3251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7" name="Freeform 3639"/>
                <p:cNvSpPr>
                  <a:spLocks/>
                </p:cNvSpPr>
                <p:nvPr/>
              </p:nvSpPr>
              <p:spPr bwMode="auto">
                <a:xfrm>
                  <a:off x="1554" y="3253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8" name="Freeform 3640"/>
                <p:cNvSpPr>
                  <a:spLocks/>
                </p:cNvSpPr>
                <p:nvPr/>
              </p:nvSpPr>
              <p:spPr bwMode="auto">
                <a:xfrm>
                  <a:off x="1569" y="3256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9" name="Freeform 3641"/>
                <p:cNvSpPr>
                  <a:spLocks/>
                </p:cNvSpPr>
                <p:nvPr/>
              </p:nvSpPr>
              <p:spPr bwMode="auto">
                <a:xfrm>
                  <a:off x="1584" y="325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0" name="Freeform 3642"/>
                <p:cNvSpPr>
                  <a:spLocks/>
                </p:cNvSpPr>
                <p:nvPr/>
              </p:nvSpPr>
              <p:spPr bwMode="auto">
                <a:xfrm>
                  <a:off x="1599" y="3258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1" name="Freeform 3643"/>
                <p:cNvSpPr>
                  <a:spLocks/>
                </p:cNvSpPr>
                <p:nvPr/>
              </p:nvSpPr>
              <p:spPr bwMode="auto">
                <a:xfrm>
                  <a:off x="1614" y="3260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2" name="Freeform 3644"/>
                <p:cNvSpPr>
                  <a:spLocks/>
                </p:cNvSpPr>
                <p:nvPr/>
              </p:nvSpPr>
              <p:spPr bwMode="auto">
                <a:xfrm>
                  <a:off x="1629" y="3261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3" name="Freeform 3645"/>
                <p:cNvSpPr>
                  <a:spLocks/>
                </p:cNvSpPr>
                <p:nvPr/>
              </p:nvSpPr>
              <p:spPr bwMode="auto">
                <a:xfrm>
                  <a:off x="1644" y="3262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4" name="Freeform 3646"/>
                <p:cNvSpPr>
                  <a:spLocks/>
                </p:cNvSpPr>
                <p:nvPr/>
              </p:nvSpPr>
              <p:spPr bwMode="auto">
                <a:xfrm>
                  <a:off x="1659" y="3264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5" name="Freeform 3647"/>
                <p:cNvSpPr>
                  <a:spLocks/>
                </p:cNvSpPr>
                <p:nvPr/>
              </p:nvSpPr>
              <p:spPr bwMode="auto">
                <a:xfrm>
                  <a:off x="1674" y="3265"/>
                  <a:ext cx="14" cy="2"/>
                </a:xfrm>
                <a:custGeom>
                  <a:avLst/>
                  <a:gdLst>
                    <a:gd name="T0" fmla="*/ 0 w 14"/>
                    <a:gd name="T1" fmla="*/ 0 h 2"/>
                    <a:gd name="T2" fmla="*/ 0 w 14"/>
                    <a:gd name="T3" fmla="*/ 0 h 2"/>
                    <a:gd name="T4" fmla="*/ 0 w 14"/>
                    <a:gd name="T5" fmla="*/ 0 h 2"/>
                    <a:gd name="T6" fmla="*/ 14 w 1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6" name="Freeform 3648"/>
                <p:cNvSpPr>
                  <a:spLocks/>
                </p:cNvSpPr>
                <p:nvPr/>
              </p:nvSpPr>
              <p:spPr bwMode="auto">
                <a:xfrm>
                  <a:off x="1688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7" name="Freeform 3649"/>
                <p:cNvSpPr>
                  <a:spLocks/>
                </p:cNvSpPr>
                <p:nvPr/>
              </p:nvSpPr>
              <p:spPr bwMode="auto">
                <a:xfrm>
                  <a:off x="1703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8" name="Freeform 3650"/>
                <p:cNvSpPr>
                  <a:spLocks/>
                </p:cNvSpPr>
                <p:nvPr/>
              </p:nvSpPr>
              <p:spPr bwMode="auto">
                <a:xfrm>
                  <a:off x="1718" y="326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9" name="Freeform 3651"/>
                <p:cNvSpPr>
                  <a:spLocks/>
                </p:cNvSpPr>
                <p:nvPr/>
              </p:nvSpPr>
              <p:spPr bwMode="auto">
                <a:xfrm>
                  <a:off x="1733" y="326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0" name="Freeform 3652"/>
                <p:cNvSpPr>
                  <a:spLocks/>
                </p:cNvSpPr>
                <p:nvPr/>
              </p:nvSpPr>
              <p:spPr bwMode="auto">
                <a:xfrm>
                  <a:off x="1748" y="3268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1" name="Freeform 3653"/>
                <p:cNvSpPr>
                  <a:spLocks/>
                </p:cNvSpPr>
                <p:nvPr/>
              </p:nvSpPr>
              <p:spPr bwMode="auto">
                <a:xfrm>
                  <a:off x="1763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2" name="Freeform 3654"/>
                <p:cNvSpPr>
                  <a:spLocks/>
                </p:cNvSpPr>
                <p:nvPr/>
              </p:nvSpPr>
              <p:spPr bwMode="auto">
                <a:xfrm>
                  <a:off x="1778" y="326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3" name="Freeform 3655"/>
                <p:cNvSpPr>
                  <a:spLocks/>
                </p:cNvSpPr>
                <p:nvPr/>
              </p:nvSpPr>
              <p:spPr bwMode="auto">
                <a:xfrm>
                  <a:off x="1793" y="3270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4" name="Freeform 3656"/>
                <p:cNvSpPr>
                  <a:spLocks/>
                </p:cNvSpPr>
                <p:nvPr/>
              </p:nvSpPr>
              <p:spPr bwMode="auto">
                <a:xfrm>
                  <a:off x="1808" y="3271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5" name="Freeform 3657"/>
                <p:cNvSpPr>
                  <a:spLocks/>
                </p:cNvSpPr>
                <p:nvPr/>
              </p:nvSpPr>
              <p:spPr bwMode="auto">
                <a:xfrm>
                  <a:off x="1823" y="3266"/>
                  <a:ext cx="14" cy="5"/>
                </a:xfrm>
                <a:custGeom>
                  <a:avLst/>
                  <a:gdLst>
                    <a:gd name="T0" fmla="*/ 0 w 14"/>
                    <a:gd name="T1" fmla="*/ 5 h 5"/>
                    <a:gd name="T2" fmla="*/ 0 w 14"/>
                    <a:gd name="T3" fmla="*/ 5 h 5"/>
                    <a:gd name="T4" fmla="*/ 0 w 14"/>
                    <a:gd name="T5" fmla="*/ 5 h 5"/>
                    <a:gd name="T6" fmla="*/ 14 w 14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6" name="Freeform 3658"/>
                <p:cNvSpPr>
                  <a:spLocks/>
                </p:cNvSpPr>
                <p:nvPr/>
              </p:nvSpPr>
              <p:spPr bwMode="auto">
                <a:xfrm>
                  <a:off x="1837" y="326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7" name="Freeform 3659"/>
                <p:cNvSpPr>
                  <a:spLocks/>
                </p:cNvSpPr>
                <p:nvPr/>
              </p:nvSpPr>
              <p:spPr bwMode="auto">
                <a:xfrm>
                  <a:off x="1852" y="3266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8" name="Freeform 3660"/>
                <p:cNvSpPr>
                  <a:spLocks/>
                </p:cNvSpPr>
                <p:nvPr/>
              </p:nvSpPr>
              <p:spPr bwMode="auto">
                <a:xfrm>
                  <a:off x="1867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9" name="Freeform 3661"/>
                <p:cNvSpPr>
                  <a:spLocks/>
                </p:cNvSpPr>
                <p:nvPr/>
              </p:nvSpPr>
              <p:spPr bwMode="auto">
                <a:xfrm>
                  <a:off x="1882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0" name="Freeform 3662"/>
                <p:cNvSpPr>
                  <a:spLocks/>
                </p:cNvSpPr>
                <p:nvPr/>
              </p:nvSpPr>
              <p:spPr bwMode="auto">
                <a:xfrm>
                  <a:off x="1897" y="3267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0 w 15"/>
                    <a:gd name="T3" fmla="*/ 0 h 6"/>
                    <a:gd name="T4" fmla="*/ 0 w 15"/>
                    <a:gd name="T5" fmla="*/ 0 h 6"/>
                    <a:gd name="T6" fmla="*/ 15 w 15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1" name="Freeform 3663"/>
                <p:cNvSpPr>
                  <a:spLocks/>
                </p:cNvSpPr>
                <p:nvPr/>
              </p:nvSpPr>
              <p:spPr bwMode="auto">
                <a:xfrm>
                  <a:off x="1912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2" name="Freeform 3664"/>
                <p:cNvSpPr>
                  <a:spLocks/>
                </p:cNvSpPr>
                <p:nvPr/>
              </p:nvSpPr>
              <p:spPr bwMode="auto">
                <a:xfrm>
                  <a:off x="1927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3" name="Freeform 3665"/>
                <p:cNvSpPr>
                  <a:spLocks/>
                </p:cNvSpPr>
                <p:nvPr/>
              </p:nvSpPr>
              <p:spPr bwMode="auto">
                <a:xfrm>
                  <a:off x="1942" y="3273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4" name="Freeform 3666"/>
                <p:cNvSpPr>
                  <a:spLocks/>
                </p:cNvSpPr>
                <p:nvPr/>
              </p:nvSpPr>
              <p:spPr bwMode="auto">
                <a:xfrm>
                  <a:off x="1957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5" name="Freeform 3667"/>
                <p:cNvSpPr>
                  <a:spLocks/>
                </p:cNvSpPr>
                <p:nvPr/>
              </p:nvSpPr>
              <p:spPr bwMode="auto">
                <a:xfrm>
                  <a:off x="1972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6" name="Freeform 3668"/>
                <p:cNvSpPr>
                  <a:spLocks/>
                </p:cNvSpPr>
                <p:nvPr/>
              </p:nvSpPr>
              <p:spPr bwMode="auto">
                <a:xfrm>
                  <a:off x="1987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7" name="Freeform 3669"/>
                <p:cNvSpPr>
                  <a:spLocks/>
                </p:cNvSpPr>
                <p:nvPr/>
              </p:nvSpPr>
              <p:spPr bwMode="auto">
                <a:xfrm>
                  <a:off x="2002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8" name="Freeform 3670"/>
                <p:cNvSpPr>
                  <a:spLocks/>
                </p:cNvSpPr>
                <p:nvPr/>
              </p:nvSpPr>
              <p:spPr bwMode="auto">
                <a:xfrm>
                  <a:off x="2017" y="3272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9" name="Freeform 3671"/>
                <p:cNvSpPr>
                  <a:spLocks/>
                </p:cNvSpPr>
                <p:nvPr/>
              </p:nvSpPr>
              <p:spPr bwMode="auto">
                <a:xfrm>
                  <a:off x="2032" y="327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30" name="Freeform 3672"/>
                <p:cNvSpPr>
                  <a:spLocks/>
                </p:cNvSpPr>
                <p:nvPr/>
              </p:nvSpPr>
              <p:spPr bwMode="auto">
                <a:xfrm>
                  <a:off x="2047" y="3272"/>
                  <a:ext cx="16" cy="1"/>
                </a:xfrm>
                <a:custGeom>
                  <a:avLst/>
                  <a:gdLst>
                    <a:gd name="T0" fmla="*/ 0 w 16"/>
                    <a:gd name="T1" fmla="*/ 0 h 1"/>
                    <a:gd name="T2" fmla="*/ 0 w 16"/>
                    <a:gd name="T3" fmla="*/ 0 h 1"/>
                    <a:gd name="T4" fmla="*/ 0 w 16"/>
                    <a:gd name="T5" fmla="*/ 0 h 1"/>
                    <a:gd name="T6" fmla="*/ 16 w 1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31" name="Freeform 3673"/>
                <p:cNvSpPr>
                  <a:spLocks/>
                </p:cNvSpPr>
                <p:nvPr/>
              </p:nvSpPr>
              <p:spPr bwMode="auto">
                <a:xfrm>
                  <a:off x="2063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32" name="Freeform 3674"/>
                <p:cNvSpPr>
                  <a:spLocks/>
                </p:cNvSpPr>
                <p:nvPr/>
              </p:nvSpPr>
              <p:spPr bwMode="auto">
                <a:xfrm>
                  <a:off x="2078" y="3273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33" name="Freeform 3675"/>
                <p:cNvSpPr>
                  <a:spLocks/>
                </p:cNvSpPr>
                <p:nvPr/>
              </p:nvSpPr>
              <p:spPr bwMode="auto">
                <a:xfrm>
                  <a:off x="2093" y="3274"/>
                  <a:ext cx="14" cy="3"/>
                </a:xfrm>
                <a:custGeom>
                  <a:avLst/>
                  <a:gdLst>
                    <a:gd name="T0" fmla="*/ 0 w 14"/>
                    <a:gd name="T1" fmla="*/ 0 h 3"/>
                    <a:gd name="T2" fmla="*/ 0 w 14"/>
                    <a:gd name="T3" fmla="*/ 0 h 3"/>
                    <a:gd name="T4" fmla="*/ 0 w 14"/>
                    <a:gd name="T5" fmla="*/ 0 h 3"/>
                    <a:gd name="T6" fmla="*/ 14 w 1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34" name="Freeform 3676"/>
                <p:cNvSpPr>
                  <a:spLocks/>
                </p:cNvSpPr>
                <p:nvPr/>
              </p:nvSpPr>
              <p:spPr bwMode="auto">
                <a:xfrm>
                  <a:off x="2107" y="3276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35" name="Freeform 3677"/>
                <p:cNvSpPr>
                  <a:spLocks/>
                </p:cNvSpPr>
                <p:nvPr/>
              </p:nvSpPr>
              <p:spPr bwMode="auto">
                <a:xfrm>
                  <a:off x="2122" y="3275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36" name="Freeform 3678"/>
                <p:cNvSpPr>
                  <a:spLocks/>
                </p:cNvSpPr>
                <p:nvPr/>
              </p:nvSpPr>
              <p:spPr bwMode="auto">
                <a:xfrm>
                  <a:off x="2137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37" name="Freeform 3679"/>
                <p:cNvSpPr>
                  <a:spLocks/>
                </p:cNvSpPr>
                <p:nvPr/>
              </p:nvSpPr>
              <p:spPr bwMode="auto">
                <a:xfrm>
                  <a:off x="2152" y="3274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38" name="Line 3680"/>
                <p:cNvSpPr>
                  <a:spLocks noChangeShapeType="1"/>
                </p:cNvSpPr>
                <p:nvPr/>
              </p:nvSpPr>
              <p:spPr bwMode="auto">
                <a:xfrm>
                  <a:off x="2167" y="3274"/>
                  <a:ext cx="0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40" name="Rectangle 3682"/>
                <p:cNvSpPr>
                  <a:spLocks noChangeArrowheads="1"/>
                </p:cNvSpPr>
                <p:nvPr/>
              </p:nvSpPr>
              <p:spPr bwMode="auto">
                <a:xfrm>
                  <a:off x="1698" y="1567"/>
                  <a:ext cx="652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1: TOF MS ES+ 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241" name="Rectangle 3683"/>
                <p:cNvSpPr>
                  <a:spLocks noChangeArrowheads="1"/>
                </p:cNvSpPr>
                <p:nvPr/>
              </p:nvSpPr>
              <p:spPr bwMode="auto">
                <a:xfrm>
                  <a:off x="1603" y="1704"/>
                  <a:ext cx="760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195.088 30.00PPM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242" name="Rectangle 3684"/>
                <p:cNvSpPr>
                  <a:spLocks noChangeArrowheads="1"/>
                </p:cNvSpPr>
                <p:nvPr/>
              </p:nvSpPr>
              <p:spPr bwMode="auto">
                <a:xfrm>
                  <a:off x="1984" y="1840"/>
                  <a:ext cx="272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4.76e4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243" name="Freeform 3685"/>
                <p:cNvSpPr>
                  <a:spLocks/>
                </p:cNvSpPr>
                <p:nvPr/>
              </p:nvSpPr>
              <p:spPr bwMode="auto">
                <a:xfrm>
                  <a:off x="-541" y="3278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44" name="Freeform 3686"/>
                <p:cNvSpPr>
                  <a:spLocks/>
                </p:cNvSpPr>
                <p:nvPr/>
              </p:nvSpPr>
              <p:spPr bwMode="auto">
                <a:xfrm>
                  <a:off x="-526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45" name="Freeform 3687"/>
                <p:cNvSpPr>
                  <a:spLocks/>
                </p:cNvSpPr>
                <p:nvPr/>
              </p:nvSpPr>
              <p:spPr bwMode="auto">
                <a:xfrm>
                  <a:off x="-511" y="3277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46" name="Freeform 3688"/>
                <p:cNvSpPr>
                  <a:spLocks/>
                </p:cNvSpPr>
                <p:nvPr/>
              </p:nvSpPr>
              <p:spPr bwMode="auto">
                <a:xfrm>
                  <a:off x="-496" y="3273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47" name="Freeform 3689"/>
                <p:cNvSpPr>
                  <a:spLocks/>
                </p:cNvSpPr>
                <p:nvPr/>
              </p:nvSpPr>
              <p:spPr bwMode="auto">
                <a:xfrm>
                  <a:off x="-481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48" name="Freeform 3690"/>
                <p:cNvSpPr>
                  <a:spLocks/>
                </p:cNvSpPr>
                <p:nvPr/>
              </p:nvSpPr>
              <p:spPr bwMode="auto">
                <a:xfrm>
                  <a:off x="-466" y="3273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49" name="Freeform 3691"/>
                <p:cNvSpPr>
                  <a:spLocks/>
                </p:cNvSpPr>
                <p:nvPr/>
              </p:nvSpPr>
              <p:spPr bwMode="auto">
                <a:xfrm>
                  <a:off x="-451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0" name="Freeform 3692"/>
                <p:cNvSpPr>
                  <a:spLocks/>
                </p:cNvSpPr>
                <p:nvPr/>
              </p:nvSpPr>
              <p:spPr bwMode="auto">
                <a:xfrm>
                  <a:off x="-436" y="3274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1" name="Freeform 3693"/>
                <p:cNvSpPr>
                  <a:spLocks/>
                </p:cNvSpPr>
                <p:nvPr/>
              </p:nvSpPr>
              <p:spPr bwMode="auto">
                <a:xfrm>
                  <a:off x="-421" y="3275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2" name="Freeform 3694"/>
                <p:cNvSpPr>
                  <a:spLocks/>
                </p:cNvSpPr>
                <p:nvPr/>
              </p:nvSpPr>
              <p:spPr bwMode="auto">
                <a:xfrm>
                  <a:off x="-406" y="3277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3" name="Freeform 3695"/>
                <p:cNvSpPr>
                  <a:spLocks/>
                </p:cNvSpPr>
                <p:nvPr/>
              </p:nvSpPr>
              <p:spPr bwMode="auto">
                <a:xfrm>
                  <a:off x="-391" y="3277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4" name="Freeform 3696"/>
                <p:cNvSpPr>
                  <a:spLocks/>
                </p:cNvSpPr>
                <p:nvPr/>
              </p:nvSpPr>
              <p:spPr bwMode="auto">
                <a:xfrm>
                  <a:off x="-376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5" name="Freeform 3697"/>
                <p:cNvSpPr>
                  <a:spLocks/>
                </p:cNvSpPr>
                <p:nvPr/>
              </p:nvSpPr>
              <p:spPr bwMode="auto">
                <a:xfrm>
                  <a:off x="-36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6" name="Freeform 3698"/>
                <p:cNvSpPr>
                  <a:spLocks/>
                </p:cNvSpPr>
                <p:nvPr/>
              </p:nvSpPr>
              <p:spPr bwMode="auto">
                <a:xfrm>
                  <a:off x="-346" y="3277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7" name="Freeform 3699"/>
                <p:cNvSpPr>
                  <a:spLocks/>
                </p:cNvSpPr>
                <p:nvPr/>
              </p:nvSpPr>
              <p:spPr bwMode="auto">
                <a:xfrm>
                  <a:off x="-331" y="327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8" name="Freeform 3700"/>
                <p:cNvSpPr>
                  <a:spLocks/>
                </p:cNvSpPr>
                <p:nvPr/>
              </p:nvSpPr>
              <p:spPr bwMode="auto">
                <a:xfrm>
                  <a:off x="-316" y="3278"/>
                  <a:ext cx="30" cy="0"/>
                </a:xfrm>
                <a:custGeom>
                  <a:avLst/>
                  <a:gdLst>
                    <a:gd name="T0" fmla="*/ 0 w 30"/>
                    <a:gd name="T1" fmla="*/ 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9" name="Freeform 3701"/>
                <p:cNvSpPr>
                  <a:spLocks/>
                </p:cNvSpPr>
                <p:nvPr/>
              </p:nvSpPr>
              <p:spPr bwMode="auto">
                <a:xfrm>
                  <a:off x="-286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60" name="Freeform 3702"/>
                <p:cNvSpPr>
                  <a:spLocks/>
                </p:cNvSpPr>
                <p:nvPr/>
              </p:nvSpPr>
              <p:spPr bwMode="auto">
                <a:xfrm>
                  <a:off x="-271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61" name="Freeform 3703"/>
                <p:cNvSpPr>
                  <a:spLocks/>
                </p:cNvSpPr>
                <p:nvPr/>
              </p:nvSpPr>
              <p:spPr bwMode="auto">
                <a:xfrm>
                  <a:off x="-256" y="3278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62" name="Freeform 3704"/>
                <p:cNvSpPr>
                  <a:spLocks/>
                </p:cNvSpPr>
                <p:nvPr/>
              </p:nvSpPr>
              <p:spPr bwMode="auto">
                <a:xfrm>
                  <a:off x="-241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63" name="Freeform 3705"/>
                <p:cNvSpPr>
                  <a:spLocks/>
                </p:cNvSpPr>
                <p:nvPr/>
              </p:nvSpPr>
              <p:spPr bwMode="auto">
                <a:xfrm>
                  <a:off x="-22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64" name="Freeform 3706"/>
                <p:cNvSpPr>
                  <a:spLocks/>
                </p:cNvSpPr>
                <p:nvPr/>
              </p:nvSpPr>
              <p:spPr bwMode="auto">
                <a:xfrm>
                  <a:off x="-21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65" name="Freeform 3707"/>
                <p:cNvSpPr>
                  <a:spLocks/>
                </p:cNvSpPr>
                <p:nvPr/>
              </p:nvSpPr>
              <p:spPr bwMode="auto">
                <a:xfrm>
                  <a:off x="-19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66" name="Freeform 3708"/>
                <p:cNvSpPr>
                  <a:spLocks/>
                </p:cNvSpPr>
                <p:nvPr/>
              </p:nvSpPr>
              <p:spPr bwMode="auto">
                <a:xfrm>
                  <a:off x="-18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67" name="Freeform 3709"/>
                <p:cNvSpPr>
                  <a:spLocks/>
                </p:cNvSpPr>
                <p:nvPr/>
              </p:nvSpPr>
              <p:spPr bwMode="auto">
                <a:xfrm>
                  <a:off x="-16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68" name="Freeform 3710"/>
                <p:cNvSpPr>
                  <a:spLocks/>
                </p:cNvSpPr>
                <p:nvPr/>
              </p:nvSpPr>
              <p:spPr bwMode="auto">
                <a:xfrm>
                  <a:off x="-152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sp>
            <p:nvSpPr>
              <p:cNvPr id="12914" name="Freeform 3712"/>
              <p:cNvSpPr>
                <a:spLocks/>
              </p:cNvSpPr>
              <p:nvPr/>
            </p:nvSpPr>
            <p:spPr bwMode="auto">
              <a:xfrm>
                <a:off x="-137" y="3279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15" name="Freeform 3713"/>
              <p:cNvSpPr>
                <a:spLocks/>
              </p:cNvSpPr>
              <p:nvPr/>
            </p:nvSpPr>
            <p:spPr bwMode="auto">
              <a:xfrm>
                <a:off x="-122" y="3279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16" name="Freeform 3714"/>
              <p:cNvSpPr>
                <a:spLocks/>
              </p:cNvSpPr>
              <p:nvPr/>
            </p:nvSpPr>
            <p:spPr bwMode="auto">
              <a:xfrm>
                <a:off x="-107" y="3279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17" name="Freeform 3715"/>
              <p:cNvSpPr>
                <a:spLocks/>
              </p:cNvSpPr>
              <p:nvPr/>
            </p:nvSpPr>
            <p:spPr bwMode="auto">
              <a:xfrm>
                <a:off x="-92" y="3279"/>
                <a:ext cx="14" cy="0"/>
              </a:xfrm>
              <a:custGeom>
                <a:avLst/>
                <a:gdLst>
                  <a:gd name="T0" fmla="*/ 0 w 14"/>
                  <a:gd name="T1" fmla="*/ 0 w 14"/>
                  <a:gd name="T2" fmla="*/ 0 w 14"/>
                  <a:gd name="T3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18" name="Freeform 3716"/>
              <p:cNvSpPr>
                <a:spLocks/>
              </p:cNvSpPr>
              <p:nvPr/>
            </p:nvSpPr>
            <p:spPr bwMode="auto">
              <a:xfrm>
                <a:off x="-78" y="3279"/>
                <a:ext cx="15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15 w 1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19" name="Freeform 3717"/>
              <p:cNvSpPr>
                <a:spLocks/>
              </p:cNvSpPr>
              <p:nvPr/>
            </p:nvSpPr>
            <p:spPr bwMode="auto">
              <a:xfrm>
                <a:off x="-63" y="3278"/>
                <a:ext cx="15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2 h 2"/>
                  <a:gd name="T6" fmla="*/ 15 w 1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0" name="Freeform 3718"/>
              <p:cNvSpPr>
                <a:spLocks/>
              </p:cNvSpPr>
              <p:nvPr/>
            </p:nvSpPr>
            <p:spPr bwMode="auto">
              <a:xfrm>
                <a:off x="-48" y="327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1" name="Freeform 3719"/>
              <p:cNvSpPr>
                <a:spLocks/>
              </p:cNvSpPr>
              <p:nvPr/>
            </p:nvSpPr>
            <p:spPr bwMode="auto">
              <a:xfrm>
                <a:off x="-33" y="327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2" name="Freeform 3720"/>
              <p:cNvSpPr>
                <a:spLocks/>
              </p:cNvSpPr>
              <p:nvPr/>
            </p:nvSpPr>
            <p:spPr bwMode="auto">
              <a:xfrm>
                <a:off x="-18" y="327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3" name="Freeform 3721"/>
              <p:cNvSpPr>
                <a:spLocks/>
              </p:cNvSpPr>
              <p:nvPr/>
            </p:nvSpPr>
            <p:spPr bwMode="auto">
              <a:xfrm>
                <a:off x="-3" y="327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4" name="Freeform 3722"/>
              <p:cNvSpPr>
                <a:spLocks/>
              </p:cNvSpPr>
              <p:nvPr/>
            </p:nvSpPr>
            <p:spPr bwMode="auto">
              <a:xfrm>
                <a:off x="12" y="3278"/>
                <a:ext cx="15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15 w 1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5" name="Freeform 3723"/>
              <p:cNvSpPr>
                <a:spLocks/>
              </p:cNvSpPr>
              <p:nvPr/>
            </p:nvSpPr>
            <p:spPr bwMode="auto">
              <a:xfrm>
                <a:off x="27" y="3280"/>
                <a:ext cx="16" cy="0"/>
              </a:xfrm>
              <a:custGeom>
                <a:avLst/>
                <a:gdLst>
                  <a:gd name="T0" fmla="*/ 0 w 16"/>
                  <a:gd name="T1" fmla="*/ 0 w 16"/>
                  <a:gd name="T2" fmla="*/ 0 w 16"/>
                  <a:gd name="T3" fmla="*/ 16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6" name="Freeform 3724"/>
              <p:cNvSpPr>
                <a:spLocks/>
              </p:cNvSpPr>
              <p:nvPr/>
            </p:nvSpPr>
            <p:spPr bwMode="auto">
              <a:xfrm>
                <a:off x="43" y="3280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7" name="Freeform 3725"/>
              <p:cNvSpPr>
                <a:spLocks/>
              </p:cNvSpPr>
              <p:nvPr/>
            </p:nvSpPr>
            <p:spPr bwMode="auto">
              <a:xfrm>
                <a:off x="58" y="3277"/>
                <a:ext cx="14" cy="3"/>
              </a:xfrm>
              <a:custGeom>
                <a:avLst/>
                <a:gdLst>
                  <a:gd name="T0" fmla="*/ 0 w 14"/>
                  <a:gd name="T1" fmla="*/ 3 h 3"/>
                  <a:gd name="T2" fmla="*/ 0 w 14"/>
                  <a:gd name="T3" fmla="*/ 3 h 3"/>
                  <a:gd name="T4" fmla="*/ 0 w 14"/>
                  <a:gd name="T5" fmla="*/ 3 h 3"/>
                  <a:gd name="T6" fmla="*/ 14 w 1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8" name="Freeform 3726"/>
              <p:cNvSpPr>
                <a:spLocks/>
              </p:cNvSpPr>
              <p:nvPr/>
            </p:nvSpPr>
            <p:spPr bwMode="auto">
              <a:xfrm>
                <a:off x="72" y="3277"/>
                <a:ext cx="16" cy="0"/>
              </a:xfrm>
              <a:custGeom>
                <a:avLst/>
                <a:gdLst>
                  <a:gd name="T0" fmla="*/ 0 w 16"/>
                  <a:gd name="T1" fmla="*/ 0 w 16"/>
                  <a:gd name="T2" fmla="*/ 0 w 16"/>
                  <a:gd name="T3" fmla="*/ 16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9" name="Freeform 3727"/>
              <p:cNvSpPr>
                <a:spLocks/>
              </p:cNvSpPr>
              <p:nvPr/>
            </p:nvSpPr>
            <p:spPr bwMode="auto">
              <a:xfrm>
                <a:off x="88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0" name="Freeform 3728"/>
              <p:cNvSpPr>
                <a:spLocks/>
              </p:cNvSpPr>
              <p:nvPr/>
            </p:nvSpPr>
            <p:spPr bwMode="auto">
              <a:xfrm>
                <a:off x="103" y="3275"/>
                <a:ext cx="14" cy="2"/>
              </a:xfrm>
              <a:custGeom>
                <a:avLst/>
                <a:gdLst>
                  <a:gd name="T0" fmla="*/ 0 w 14"/>
                  <a:gd name="T1" fmla="*/ 2 h 2"/>
                  <a:gd name="T2" fmla="*/ 0 w 14"/>
                  <a:gd name="T3" fmla="*/ 2 h 2"/>
                  <a:gd name="T4" fmla="*/ 0 w 14"/>
                  <a:gd name="T5" fmla="*/ 2 h 2"/>
                  <a:gd name="T6" fmla="*/ 14 w 1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1" name="Freeform 3729"/>
              <p:cNvSpPr>
                <a:spLocks/>
              </p:cNvSpPr>
              <p:nvPr/>
            </p:nvSpPr>
            <p:spPr bwMode="auto">
              <a:xfrm>
                <a:off x="117" y="3275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2" name="Freeform 3730"/>
              <p:cNvSpPr>
                <a:spLocks/>
              </p:cNvSpPr>
              <p:nvPr/>
            </p:nvSpPr>
            <p:spPr bwMode="auto">
              <a:xfrm>
                <a:off x="132" y="3275"/>
                <a:ext cx="15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15 w 1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3" name="Freeform 3731"/>
              <p:cNvSpPr>
                <a:spLocks/>
              </p:cNvSpPr>
              <p:nvPr/>
            </p:nvSpPr>
            <p:spPr bwMode="auto">
              <a:xfrm>
                <a:off x="147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4" name="Freeform 3732"/>
              <p:cNvSpPr>
                <a:spLocks/>
              </p:cNvSpPr>
              <p:nvPr/>
            </p:nvSpPr>
            <p:spPr bwMode="auto">
              <a:xfrm>
                <a:off x="162" y="3275"/>
                <a:ext cx="15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2 h 2"/>
                  <a:gd name="T6" fmla="*/ 15 w 1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5" name="Freeform 3733"/>
              <p:cNvSpPr>
                <a:spLocks/>
              </p:cNvSpPr>
              <p:nvPr/>
            </p:nvSpPr>
            <p:spPr bwMode="auto">
              <a:xfrm>
                <a:off x="177" y="3275"/>
                <a:ext cx="15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15 w 1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6" name="Freeform 3734"/>
              <p:cNvSpPr>
                <a:spLocks/>
              </p:cNvSpPr>
              <p:nvPr/>
            </p:nvSpPr>
            <p:spPr bwMode="auto">
              <a:xfrm>
                <a:off x="192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7" name="Freeform 3735"/>
              <p:cNvSpPr>
                <a:spLocks/>
              </p:cNvSpPr>
              <p:nvPr/>
            </p:nvSpPr>
            <p:spPr bwMode="auto">
              <a:xfrm>
                <a:off x="207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8" name="Freeform 3736"/>
              <p:cNvSpPr>
                <a:spLocks/>
              </p:cNvSpPr>
              <p:nvPr/>
            </p:nvSpPr>
            <p:spPr bwMode="auto">
              <a:xfrm>
                <a:off x="222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9" name="Freeform 3737"/>
              <p:cNvSpPr>
                <a:spLocks/>
              </p:cNvSpPr>
              <p:nvPr/>
            </p:nvSpPr>
            <p:spPr bwMode="auto">
              <a:xfrm>
                <a:off x="237" y="3276"/>
                <a:ext cx="15" cy="1"/>
              </a:xfrm>
              <a:custGeom>
                <a:avLst/>
                <a:gdLst>
                  <a:gd name="T0" fmla="*/ 0 w 15"/>
                  <a:gd name="T1" fmla="*/ 1 h 1"/>
                  <a:gd name="T2" fmla="*/ 0 w 15"/>
                  <a:gd name="T3" fmla="*/ 1 h 1"/>
                  <a:gd name="T4" fmla="*/ 0 w 15"/>
                  <a:gd name="T5" fmla="*/ 1 h 1"/>
                  <a:gd name="T6" fmla="*/ 15 w 1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0" name="Freeform 3738"/>
              <p:cNvSpPr>
                <a:spLocks/>
              </p:cNvSpPr>
              <p:nvPr/>
            </p:nvSpPr>
            <p:spPr bwMode="auto">
              <a:xfrm>
                <a:off x="252" y="3274"/>
                <a:ext cx="14" cy="2"/>
              </a:xfrm>
              <a:custGeom>
                <a:avLst/>
                <a:gdLst>
                  <a:gd name="T0" fmla="*/ 0 w 14"/>
                  <a:gd name="T1" fmla="*/ 2 h 2"/>
                  <a:gd name="T2" fmla="*/ 0 w 14"/>
                  <a:gd name="T3" fmla="*/ 2 h 2"/>
                  <a:gd name="T4" fmla="*/ 0 w 14"/>
                  <a:gd name="T5" fmla="*/ 2 h 2"/>
                  <a:gd name="T6" fmla="*/ 14 w 1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1" name="Freeform 3739"/>
              <p:cNvSpPr>
                <a:spLocks/>
              </p:cNvSpPr>
              <p:nvPr/>
            </p:nvSpPr>
            <p:spPr bwMode="auto">
              <a:xfrm>
                <a:off x="266" y="3274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2" name="Freeform 3740"/>
              <p:cNvSpPr>
                <a:spLocks/>
              </p:cNvSpPr>
              <p:nvPr/>
            </p:nvSpPr>
            <p:spPr bwMode="auto">
              <a:xfrm>
                <a:off x="281" y="3274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3" name="Freeform 3741"/>
              <p:cNvSpPr>
                <a:spLocks/>
              </p:cNvSpPr>
              <p:nvPr/>
            </p:nvSpPr>
            <p:spPr bwMode="auto">
              <a:xfrm>
                <a:off x="296" y="3272"/>
                <a:ext cx="15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2 h 2"/>
                  <a:gd name="T6" fmla="*/ 15 w 1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4" name="Freeform 3742"/>
              <p:cNvSpPr>
                <a:spLocks/>
              </p:cNvSpPr>
              <p:nvPr/>
            </p:nvSpPr>
            <p:spPr bwMode="auto">
              <a:xfrm>
                <a:off x="311" y="3272"/>
                <a:ext cx="15" cy="5"/>
              </a:xfrm>
              <a:custGeom>
                <a:avLst/>
                <a:gdLst>
                  <a:gd name="T0" fmla="*/ 0 w 15"/>
                  <a:gd name="T1" fmla="*/ 0 h 5"/>
                  <a:gd name="T2" fmla="*/ 0 w 15"/>
                  <a:gd name="T3" fmla="*/ 0 h 5"/>
                  <a:gd name="T4" fmla="*/ 0 w 15"/>
                  <a:gd name="T5" fmla="*/ 0 h 5"/>
                  <a:gd name="T6" fmla="*/ 15 w 1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5" name="Freeform 3743"/>
              <p:cNvSpPr>
                <a:spLocks/>
              </p:cNvSpPr>
              <p:nvPr/>
            </p:nvSpPr>
            <p:spPr bwMode="auto">
              <a:xfrm>
                <a:off x="326" y="3277"/>
                <a:ext cx="15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15 w 1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6" name="Freeform 3744"/>
              <p:cNvSpPr>
                <a:spLocks/>
              </p:cNvSpPr>
              <p:nvPr/>
            </p:nvSpPr>
            <p:spPr bwMode="auto">
              <a:xfrm>
                <a:off x="341" y="3276"/>
                <a:ext cx="15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2 h 2"/>
                  <a:gd name="T6" fmla="*/ 15 w 1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7" name="Freeform 3745"/>
              <p:cNvSpPr>
                <a:spLocks/>
              </p:cNvSpPr>
              <p:nvPr/>
            </p:nvSpPr>
            <p:spPr bwMode="auto">
              <a:xfrm>
                <a:off x="356" y="3276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8" name="Freeform 3746"/>
              <p:cNvSpPr>
                <a:spLocks/>
              </p:cNvSpPr>
              <p:nvPr/>
            </p:nvSpPr>
            <p:spPr bwMode="auto">
              <a:xfrm>
                <a:off x="371" y="3276"/>
                <a:ext cx="15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15 w 1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9" name="Freeform 3747"/>
              <p:cNvSpPr>
                <a:spLocks/>
              </p:cNvSpPr>
              <p:nvPr/>
            </p:nvSpPr>
            <p:spPr bwMode="auto">
              <a:xfrm>
                <a:off x="386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0" name="Freeform 3748"/>
              <p:cNvSpPr>
                <a:spLocks/>
              </p:cNvSpPr>
              <p:nvPr/>
            </p:nvSpPr>
            <p:spPr bwMode="auto">
              <a:xfrm>
                <a:off x="401" y="3277"/>
                <a:ext cx="14" cy="0"/>
              </a:xfrm>
              <a:custGeom>
                <a:avLst/>
                <a:gdLst>
                  <a:gd name="T0" fmla="*/ 0 w 14"/>
                  <a:gd name="T1" fmla="*/ 0 w 14"/>
                  <a:gd name="T2" fmla="*/ 0 w 14"/>
                  <a:gd name="T3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1" name="Freeform 3749"/>
              <p:cNvSpPr>
                <a:spLocks/>
              </p:cNvSpPr>
              <p:nvPr/>
            </p:nvSpPr>
            <p:spPr bwMode="auto">
              <a:xfrm>
                <a:off x="415" y="3277"/>
                <a:ext cx="15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15 w 1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2" name="Freeform 3750"/>
              <p:cNvSpPr>
                <a:spLocks/>
              </p:cNvSpPr>
              <p:nvPr/>
            </p:nvSpPr>
            <p:spPr bwMode="auto">
              <a:xfrm>
                <a:off x="430" y="3278"/>
                <a:ext cx="16" cy="0"/>
              </a:xfrm>
              <a:custGeom>
                <a:avLst/>
                <a:gdLst>
                  <a:gd name="T0" fmla="*/ 0 w 16"/>
                  <a:gd name="T1" fmla="*/ 0 w 16"/>
                  <a:gd name="T2" fmla="*/ 0 w 16"/>
                  <a:gd name="T3" fmla="*/ 16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3" name="Freeform 3751"/>
              <p:cNvSpPr>
                <a:spLocks/>
              </p:cNvSpPr>
              <p:nvPr/>
            </p:nvSpPr>
            <p:spPr bwMode="auto">
              <a:xfrm>
                <a:off x="446" y="327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4" name="Freeform 3752"/>
              <p:cNvSpPr>
                <a:spLocks/>
              </p:cNvSpPr>
              <p:nvPr/>
            </p:nvSpPr>
            <p:spPr bwMode="auto">
              <a:xfrm>
                <a:off x="461" y="327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5" name="Freeform 3753"/>
              <p:cNvSpPr>
                <a:spLocks/>
              </p:cNvSpPr>
              <p:nvPr/>
            </p:nvSpPr>
            <p:spPr bwMode="auto">
              <a:xfrm>
                <a:off x="476" y="3272"/>
                <a:ext cx="15" cy="6"/>
              </a:xfrm>
              <a:custGeom>
                <a:avLst/>
                <a:gdLst>
                  <a:gd name="T0" fmla="*/ 0 w 15"/>
                  <a:gd name="T1" fmla="*/ 6 h 6"/>
                  <a:gd name="T2" fmla="*/ 0 w 15"/>
                  <a:gd name="T3" fmla="*/ 6 h 6"/>
                  <a:gd name="T4" fmla="*/ 0 w 15"/>
                  <a:gd name="T5" fmla="*/ 6 h 6"/>
                  <a:gd name="T6" fmla="*/ 15 w 1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6" name="Freeform 3754"/>
              <p:cNvSpPr>
                <a:spLocks/>
              </p:cNvSpPr>
              <p:nvPr/>
            </p:nvSpPr>
            <p:spPr bwMode="auto">
              <a:xfrm>
                <a:off x="491" y="3266"/>
                <a:ext cx="15" cy="6"/>
              </a:xfrm>
              <a:custGeom>
                <a:avLst/>
                <a:gdLst>
                  <a:gd name="T0" fmla="*/ 0 w 15"/>
                  <a:gd name="T1" fmla="*/ 6 h 6"/>
                  <a:gd name="T2" fmla="*/ 0 w 15"/>
                  <a:gd name="T3" fmla="*/ 6 h 6"/>
                  <a:gd name="T4" fmla="*/ 0 w 15"/>
                  <a:gd name="T5" fmla="*/ 6 h 6"/>
                  <a:gd name="T6" fmla="*/ 15 w 1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7" name="Freeform 3755"/>
              <p:cNvSpPr>
                <a:spLocks/>
              </p:cNvSpPr>
              <p:nvPr/>
            </p:nvSpPr>
            <p:spPr bwMode="auto">
              <a:xfrm>
                <a:off x="506" y="3253"/>
                <a:ext cx="15" cy="13"/>
              </a:xfrm>
              <a:custGeom>
                <a:avLst/>
                <a:gdLst>
                  <a:gd name="T0" fmla="*/ 0 w 15"/>
                  <a:gd name="T1" fmla="*/ 13 h 13"/>
                  <a:gd name="T2" fmla="*/ 0 w 15"/>
                  <a:gd name="T3" fmla="*/ 13 h 13"/>
                  <a:gd name="T4" fmla="*/ 0 w 15"/>
                  <a:gd name="T5" fmla="*/ 13 h 13"/>
                  <a:gd name="T6" fmla="*/ 15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8" name="Freeform 3756"/>
              <p:cNvSpPr>
                <a:spLocks/>
              </p:cNvSpPr>
              <p:nvPr/>
            </p:nvSpPr>
            <p:spPr bwMode="auto">
              <a:xfrm>
                <a:off x="521" y="3241"/>
                <a:ext cx="15" cy="12"/>
              </a:xfrm>
              <a:custGeom>
                <a:avLst/>
                <a:gdLst>
                  <a:gd name="T0" fmla="*/ 0 w 15"/>
                  <a:gd name="T1" fmla="*/ 12 h 12"/>
                  <a:gd name="T2" fmla="*/ 0 w 15"/>
                  <a:gd name="T3" fmla="*/ 12 h 12"/>
                  <a:gd name="T4" fmla="*/ 0 w 15"/>
                  <a:gd name="T5" fmla="*/ 12 h 12"/>
                  <a:gd name="T6" fmla="*/ 15 w 1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9" name="Freeform 3757"/>
              <p:cNvSpPr>
                <a:spLocks/>
              </p:cNvSpPr>
              <p:nvPr/>
            </p:nvSpPr>
            <p:spPr bwMode="auto">
              <a:xfrm>
                <a:off x="536" y="3221"/>
                <a:ext cx="14" cy="20"/>
              </a:xfrm>
              <a:custGeom>
                <a:avLst/>
                <a:gdLst>
                  <a:gd name="T0" fmla="*/ 0 w 14"/>
                  <a:gd name="T1" fmla="*/ 20 h 20"/>
                  <a:gd name="T2" fmla="*/ 0 w 14"/>
                  <a:gd name="T3" fmla="*/ 20 h 20"/>
                  <a:gd name="T4" fmla="*/ 0 w 14"/>
                  <a:gd name="T5" fmla="*/ 20 h 20"/>
                  <a:gd name="T6" fmla="*/ 14 w 14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0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0" name="Freeform 3758"/>
              <p:cNvSpPr>
                <a:spLocks/>
              </p:cNvSpPr>
              <p:nvPr/>
            </p:nvSpPr>
            <p:spPr bwMode="auto">
              <a:xfrm>
                <a:off x="550" y="3195"/>
                <a:ext cx="15" cy="26"/>
              </a:xfrm>
              <a:custGeom>
                <a:avLst/>
                <a:gdLst>
                  <a:gd name="T0" fmla="*/ 0 w 15"/>
                  <a:gd name="T1" fmla="*/ 26 h 26"/>
                  <a:gd name="T2" fmla="*/ 0 w 15"/>
                  <a:gd name="T3" fmla="*/ 26 h 26"/>
                  <a:gd name="T4" fmla="*/ 0 w 15"/>
                  <a:gd name="T5" fmla="*/ 26 h 26"/>
                  <a:gd name="T6" fmla="*/ 15 w 15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6">
                    <a:moveTo>
                      <a:pt x="0" y="26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1" name="Freeform 3759"/>
              <p:cNvSpPr>
                <a:spLocks/>
              </p:cNvSpPr>
              <p:nvPr/>
            </p:nvSpPr>
            <p:spPr bwMode="auto">
              <a:xfrm>
                <a:off x="565" y="3153"/>
                <a:ext cx="15" cy="42"/>
              </a:xfrm>
              <a:custGeom>
                <a:avLst/>
                <a:gdLst>
                  <a:gd name="T0" fmla="*/ 0 w 15"/>
                  <a:gd name="T1" fmla="*/ 42 h 42"/>
                  <a:gd name="T2" fmla="*/ 0 w 15"/>
                  <a:gd name="T3" fmla="*/ 42 h 42"/>
                  <a:gd name="T4" fmla="*/ 0 w 15"/>
                  <a:gd name="T5" fmla="*/ 42 h 42"/>
                  <a:gd name="T6" fmla="*/ 15 w 15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2">
                    <a:moveTo>
                      <a:pt x="0" y="42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2" name="Freeform 3760"/>
              <p:cNvSpPr>
                <a:spLocks/>
              </p:cNvSpPr>
              <p:nvPr/>
            </p:nvSpPr>
            <p:spPr bwMode="auto">
              <a:xfrm>
                <a:off x="580" y="3084"/>
                <a:ext cx="15" cy="69"/>
              </a:xfrm>
              <a:custGeom>
                <a:avLst/>
                <a:gdLst>
                  <a:gd name="T0" fmla="*/ 0 w 15"/>
                  <a:gd name="T1" fmla="*/ 69 h 69"/>
                  <a:gd name="T2" fmla="*/ 0 w 15"/>
                  <a:gd name="T3" fmla="*/ 69 h 69"/>
                  <a:gd name="T4" fmla="*/ 0 w 15"/>
                  <a:gd name="T5" fmla="*/ 69 h 69"/>
                  <a:gd name="T6" fmla="*/ 15 w 15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9">
                    <a:moveTo>
                      <a:pt x="0" y="69"/>
                    </a:moveTo>
                    <a:lnTo>
                      <a:pt x="0" y="69"/>
                    </a:lnTo>
                    <a:lnTo>
                      <a:pt x="0" y="69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3" name="Freeform 3761"/>
              <p:cNvSpPr>
                <a:spLocks/>
              </p:cNvSpPr>
              <p:nvPr/>
            </p:nvSpPr>
            <p:spPr bwMode="auto">
              <a:xfrm>
                <a:off x="595" y="2989"/>
                <a:ext cx="30" cy="95"/>
              </a:xfrm>
              <a:custGeom>
                <a:avLst/>
                <a:gdLst>
                  <a:gd name="T0" fmla="*/ 0 w 30"/>
                  <a:gd name="T1" fmla="*/ 95 h 95"/>
                  <a:gd name="T2" fmla="*/ 0 w 30"/>
                  <a:gd name="T3" fmla="*/ 95 h 95"/>
                  <a:gd name="T4" fmla="*/ 0 w 30"/>
                  <a:gd name="T5" fmla="*/ 95 h 95"/>
                  <a:gd name="T6" fmla="*/ 30 w 30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95">
                    <a:moveTo>
                      <a:pt x="0" y="95"/>
                    </a:moveTo>
                    <a:lnTo>
                      <a:pt x="0" y="95"/>
                    </a:lnTo>
                    <a:lnTo>
                      <a:pt x="0" y="95"/>
                    </a:lnTo>
                    <a:lnTo>
                      <a:pt x="3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4" name="Freeform 3762"/>
              <p:cNvSpPr>
                <a:spLocks/>
              </p:cNvSpPr>
              <p:nvPr/>
            </p:nvSpPr>
            <p:spPr bwMode="auto">
              <a:xfrm>
                <a:off x="625" y="2875"/>
                <a:ext cx="15" cy="114"/>
              </a:xfrm>
              <a:custGeom>
                <a:avLst/>
                <a:gdLst>
                  <a:gd name="T0" fmla="*/ 0 w 15"/>
                  <a:gd name="T1" fmla="*/ 114 h 114"/>
                  <a:gd name="T2" fmla="*/ 0 w 15"/>
                  <a:gd name="T3" fmla="*/ 114 h 114"/>
                  <a:gd name="T4" fmla="*/ 0 w 15"/>
                  <a:gd name="T5" fmla="*/ 114 h 114"/>
                  <a:gd name="T6" fmla="*/ 15 w 15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14">
                    <a:moveTo>
                      <a:pt x="0" y="114"/>
                    </a:moveTo>
                    <a:lnTo>
                      <a:pt x="0" y="114"/>
                    </a:lnTo>
                    <a:lnTo>
                      <a:pt x="0" y="114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5" name="Freeform 3763"/>
              <p:cNvSpPr>
                <a:spLocks/>
              </p:cNvSpPr>
              <p:nvPr/>
            </p:nvSpPr>
            <p:spPr bwMode="auto">
              <a:xfrm>
                <a:off x="640" y="2744"/>
                <a:ext cx="15" cy="131"/>
              </a:xfrm>
              <a:custGeom>
                <a:avLst/>
                <a:gdLst>
                  <a:gd name="T0" fmla="*/ 0 w 15"/>
                  <a:gd name="T1" fmla="*/ 131 h 131"/>
                  <a:gd name="T2" fmla="*/ 0 w 15"/>
                  <a:gd name="T3" fmla="*/ 131 h 131"/>
                  <a:gd name="T4" fmla="*/ 0 w 15"/>
                  <a:gd name="T5" fmla="*/ 131 h 131"/>
                  <a:gd name="T6" fmla="*/ 15 w 15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1">
                    <a:moveTo>
                      <a:pt x="0" y="131"/>
                    </a:moveTo>
                    <a:lnTo>
                      <a:pt x="0" y="131"/>
                    </a:lnTo>
                    <a:lnTo>
                      <a:pt x="0" y="131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6" name="Freeform 3764"/>
              <p:cNvSpPr>
                <a:spLocks/>
              </p:cNvSpPr>
              <p:nvPr/>
            </p:nvSpPr>
            <p:spPr bwMode="auto">
              <a:xfrm>
                <a:off x="655" y="2595"/>
                <a:ext cx="15" cy="149"/>
              </a:xfrm>
              <a:custGeom>
                <a:avLst/>
                <a:gdLst>
                  <a:gd name="T0" fmla="*/ 0 w 15"/>
                  <a:gd name="T1" fmla="*/ 149 h 149"/>
                  <a:gd name="T2" fmla="*/ 0 w 15"/>
                  <a:gd name="T3" fmla="*/ 149 h 149"/>
                  <a:gd name="T4" fmla="*/ 0 w 15"/>
                  <a:gd name="T5" fmla="*/ 149 h 149"/>
                  <a:gd name="T6" fmla="*/ 15 w 15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9">
                    <a:moveTo>
                      <a:pt x="0" y="149"/>
                    </a:moveTo>
                    <a:lnTo>
                      <a:pt x="0" y="149"/>
                    </a:lnTo>
                    <a:lnTo>
                      <a:pt x="0" y="149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7" name="Freeform 3765"/>
              <p:cNvSpPr>
                <a:spLocks/>
              </p:cNvSpPr>
              <p:nvPr/>
            </p:nvSpPr>
            <p:spPr bwMode="auto">
              <a:xfrm>
                <a:off x="670" y="2444"/>
                <a:ext cx="15" cy="151"/>
              </a:xfrm>
              <a:custGeom>
                <a:avLst/>
                <a:gdLst>
                  <a:gd name="T0" fmla="*/ 0 w 15"/>
                  <a:gd name="T1" fmla="*/ 151 h 151"/>
                  <a:gd name="T2" fmla="*/ 0 w 15"/>
                  <a:gd name="T3" fmla="*/ 151 h 151"/>
                  <a:gd name="T4" fmla="*/ 0 w 15"/>
                  <a:gd name="T5" fmla="*/ 151 h 151"/>
                  <a:gd name="T6" fmla="*/ 15 w 15"/>
                  <a:gd name="T7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51">
                    <a:moveTo>
                      <a:pt x="0" y="151"/>
                    </a:moveTo>
                    <a:lnTo>
                      <a:pt x="0" y="151"/>
                    </a:lnTo>
                    <a:lnTo>
                      <a:pt x="0" y="151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8" name="Freeform 3766"/>
              <p:cNvSpPr>
                <a:spLocks/>
              </p:cNvSpPr>
              <p:nvPr/>
            </p:nvSpPr>
            <p:spPr bwMode="auto">
              <a:xfrm>
                <a:off x="685" y="2287"/>
                <a:ext cx="15" cy="157"/>
              </a:xfrm>
              <a:custGeom>
                <a:avLst/>
                <a:gdLst>
                  <a:gd name="T0" fmla="*/ 0 w 15"/>
                  <a:gd name="T1" fmla="*/ 157 h 157"/>
                  <a:gd name="T2" fmla="*/ 0 w 15"/>
                  <a:gd name="T3" fmla="*/ 157 h 157"/>
                  <a:gd name="T4" fmla="*/ 0 w 15"/>
                  <a:gd name="T5" fmla="*/ 157 h 157"/>
                  <a:gd name="T6" fmla="*/ 15 w 15"/>
                  <a:gd name="T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57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9" name="Freeform 3767"/>
              <p:cNvSpPr>
                <a:spLocks/>
              </p:cNvSpPr>
              <p:nvPr/>
            </p:nvSpPr>
            <p:spPr bwMode="auto">
              <a:xfrm>
                <a:off x="700" y="2118"/>
                <a:ext cx="15" cy="169"/>
              </a:xfrm>
              <a:custGeom>
                <a:avLst/>
                <a:gdLst>
                  <a:gd name="T0" fmla="*/ 0 w 15"/>
                  <a:gd name="T1" fmla="*/ 169 h 169"/>
                  <a:gd name="T2" fmla="*/ 0 w 15"/>
                  <a:gd name="T3" fmla="*/ 169 h 169"/>
                  <a:gd name="T4" fmla="*/ 0 w 15"/>
                  <a:gd name="T5" fmla="*/ 169 h 169"/>
                  <a:gd name="T6" fmla="*/ 15 w 15"/>
                  <a:gd name="T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69">
                    <a:moveTo>
                      <a:pt x="0" y="169"/>
                    </a:moveTo>
                    <a:lnTo>
                      <a:pt x="0" y="169"/>
                    </a:lnTo>
                    <a:lnTo>
                      <a:pt x="0" y="169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0" name="Freeform 3768"/>
              <p:cNvSpPr>
                <a:spLocks/>
              </p:cNvSpPr>
              <p:nvPr/>
            </p:nvSpPr>
            <p:spPr bwMode="auto">
              <a:xfrm>
                <a:off x="715" y="1958"/>
                <a:ext cx="15" cy="160"/>
              </a:xfrm>
              <a:custGeom>
                <a:avLst/>
                <a:gdLst>
                  <a:gd name="T0" fmla="*/ 0 w 15"/>
                  <a:gd name="T1" fmla="*/ 160 h 160"/>
                  <a:gd name="T2" fmla="*/ 0 w 15"/>
                  <a:gd name="T3" fmla="*/ 160 h 160"/>
                  <a:gd name="T4" fmla="*/ 0 w 15"/>
                  <a:gd name="T5" fmla="*/ 160 h 160"/>
                  <a:gd name="T6" fmla="*/ 15 w 15"/>
                  <a:gd name="T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60">
                    <a:moveTo>
                      <a:pt x="0" y="160"/>
                    </a:moveTo>
                    <a:lnTo>
                      <a:pt x="0" y="160"/>
                    </a:lnTo>
                    <a:lnTo>
                      <a:pt x="0" y="16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1" name="Freeform 3769"/>
              <p:cNvSpPr>
                <a:spLocks/>
              </p:cNvSpPr>
              <p:nvPr/>
            </p:nvSpPr>
            <p:spPr bwMode="auto">
              <a:xfrm>
                <a:off x="730" y="1829"/>
                <a:ext cx="15" cy="129"/>
              </a:xfrm>
              <a:custGeom>
                <a:avLst/>
                <a:gdLst>
                  <a:gd name="T0" fmla="*/ 0 w 15"/>
                  <a:gd name="T1" fmla="*/ 129 h 129"/>
                  <a:gd name="T2" fmla="*/ 0 w 15"/>
                  <a:gd name="T3" fmla="*/ 129 h 129"/>
                  <a:gd name="T4" fmla="*/ 0 w 15"/>
                  <a:gd name="T5" fmla="*/ 129 h 129"/>
                  <a:gd name="T6" fmla="*/ 15 w 15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2" name="Freeform 3770"/>
              <p:cNvSpPr>
                <a:spLocks/>
              </p:cNvSpPr>
              <p:nvPr/>
            </p:nvSpPr>
            <p:spPr bwMode="auto">
              <a:xfrm>
                <a:off x="745" y="1726"/>
                <a:ext cx="14" cy="103"/>
              </a:xfrm>
              <a:custGeom>
                <a:avLst/>
                <a:gdLst>
                  <a:gd name="T0" fmla="*/ 0 w 14"/>
                  <a:gd name="T1" fmla="*/ 103 h 103"/>
                  <a:gd name="T2" fmla="*/ 0 w 14"/>
                  <a:gd name="T3" fmla="*/ 103 h 103"/>
                  <a:gd name="T4" fmla="*/ 0 w 14"/>
                  <a:gd name="T5" fmla="*/ 103 h 103"/>
                  <a:gd name="T6" fmla="*/ 14 w 14"/>
                  <a:gd name="T7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3">
                    <a:moveTo>
                      <a:pt x="0" y="103"/>
                    </a:moveTo>
                    <a:lnTo>
                      <a:pt x="0" y="103"/>
                    </a:lnTo>
                    <a:lnTo>
                      <a:pt x="0" y="103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3" name="Freeform 3771"/>
              <p:cNvSpPr>
                <a:spLocks/>
              </p:cNvSpPr>
              <p:nvPr/>
            </p:nvSpPr>
            <p:spPr bwMode="auto">
              <a:xfrm>
                <a:off x="759" y="1645"/>
                <a:ext cx="16" cy="81"/>
              </a:xfrm>
              <a:custGeom>
                <a:avLst/>
                <a:gdLst>
                  <a:gd name="T0" fmla="*/ 0 w 16"/>
                  <a:gd name="T1" fmla="*/ 81 h 81"/>
                  <a:gd name="T2" fmla="*/ 0 w 16"/>
                  <a:gd name="T3" fmla="*/ 81 h 81"/>
                  <a:gd name="T4" fmla="*/ 0 w 16"/>
                  <a:gd name="T5" fmla="*/ 81 h 81"/>
                  <a:gd name="T6" fmla="*/ 16 w 16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1">
                    <a:moveTo>
                      <a:pt x="0" y="81"/>
                    </a:moveTo>
                    <a:lnTo>
                      <a:pt x="0" y="81"/>
                    </a:lnTo>
                    <a:lnTo>
                      <a:pt x="0" y="81"/>
                    </a:lnTo>
                    <a:lnTo>
                      <a:pt x="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4" name="Freeform 3772"/>
              <p:cNvSpPr>
                <a:spLocks/>
              </p:cNvSpPr>
              <p:nvPr/>
            </p:nvSpPr>
            <p:spPr bwMode="auto">
              <a:xfrm>
                <a:off x="775" y="1600"/>
                <a:ext cx="15" cy="45"/>
              </a:xfrm>
              <a:custGeom>
                <a:avLst/>
                <a:gdLst>
                  <a:gd name="T0" fmla="*/ 0 w 15"/>
                  <a:gd name="T1" fmla="*/ 45 h 45"/>
                  <a:gd name="T2" fmla="*/ 0 w 15"/>
                  <a:gd name="T3" fmla="*/ 45 h 45"/>
                  <a:gd name="T4" fmla="*/ 0 w 15"/>
                  <a:gd name="T5" fmla="*/ 45 h 45"/>
                  <a:gd name="T6" fmla="*/ 15 w 15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5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5" name="Freeform 3773"/>
              <p:cNvSpPr>
                <a:spLocks/>
              </p:cNvSpPr>
              <p:nvPr/>
            </p:nvSpPr>
            <p:spPr bwMode="auto">
              <a:xfrm>
                <a:off x="790" y="1575"/>
                <a:ext cx="15" cy="25"/>
              </a:xfrm>
              <a:custGeom>
                <a:avLst/>
                <a:gdLst>
                  <a:gd name="T0" fmla="*/ 0 w 15"/>
                  <a:gd name="T1" fmla="*/ 25 h 25"/>
                  <a:gd name="T2" fmla="*/ 0 w 15"/>
                  <a:gd name="T3" fmla="*/ 25 h 25"/>
                  <a:gd name="T4" fmla="*/ 0 w 15"/>
                  <a:gd name="T5" fmla="*/ 25 h 25"/>
                  <a:gd name="T6" fmla="*/ 15 w 15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5">
                    <a:moveTo>
                      <a:pt x="0" y="25"/>
                    </a:moveTo>
                    <a:lnTo>
                      <a:pt x="0" y="25"/>
                    </a:lnTo>
                    <a:lnTo>
                      <a:pt x="0" y="25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6" name="Freeform 3774"/>
              <p:cNvSpPr>
                <a:spLocks/>
              </p:cNvSpPr>
              <p:nvPr/>
            </p:nvSpPr>
            <p:spPr bwMode="auto">
              <a:xfrm>
                <a:off x="805" y="1575"/>
                <a:ext cx="14" cy="16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14 w 14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1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7" name="Freeform 3775"/>
              <p:cNvSpPr>
                <a:spLocks/>
              </p:cNvSpPr>
              <p:nvPr/>
            </p:nvSpPr>
            <p:spPr bwMode="auto">
              <a:xfrm>
                <a:off x="819" y="1591"/>
                <a:ext cx="15" cy="28"/>
              </a:xfrm>
              <a:custGeom>
                <a:avLst/>
                <a:gdLst>
                  <a:gd name="T0" fmla="*/ 0 w 15"/>
                  <a:gd name="T1" fmla="*/ 0 h 28"/>
                  <a:gd name="T2" fmla="*/ 0 w 15"/>
                  <a:gd name="T3" fmla="*/ 0 h 28"/>
                  <a:gd name="T4" fmla="*/ 0 w 15"/>
                  <a:gd name="T5" fmla="*/ 0 h 28"/>
                  <a:gd name="T6" fmla="*/ 15 w 15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8" name="Freeform 3776"/>
              <p:cNvSpPr>
                <a:spLocks/>
              </p:cNvSpPr>
              <p:nvPr/>
            </p:nvSpPr>
            <p:spPr bwMode="auto">
              <a:xfrm>
                <a:off x="834" y="1619"/>
                <a:ext cx="15" cy="78"/>
              </a:xfrm>
              <a:custGeom>
                <a:avLst/>
                <a:gdLst>
                  <a:gd name="T0" fmla="*/ 0 w 15"/>
                  <a:gd name="T1" fmla="*/ 0 h 78"/>
                  <a:gd name="T2" fmla="*/ 0 w 15"/>
                  <a:gd name="T3" fmla="*/ 0 h 78"/>
                  <a:gd name="T4" fmla="*/ 0 w 15"/>
                  <a:gd name="T5" fmla="*/ 0 h 78"/>
                  <a:gd name="T6" fmla="*/ 15 w 15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7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7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9" name="Freeform 3777"/>
              <p:cNvSpPr>
                <a:spLocks/>
              </p:cNvSpPr>
              <p:nvPr/>
            </p:nvSpPr>
            <p:spPr bwMode="auto">
              <a:xfrm>
                <a:off x="849" y="1697"/>
                <a:ext cx="15" cy="99"/>
              </a:xfrm>
              <a:custGeom>
                <a:avLst/>
                <a:gdLst>
                  <a:gd name="T0" fmla="*/ 0 w 15"/>
                  <a:gd name="T1" fmla="*/ 0 h 99"/>
                  <a:gd name="T2" fmla="*/ 0 w 15"/>
                  <a:gd name="T3" fmla="*/ 0 h 99"/>
                  <a:gd name="T4" fmla="*/ 0 w 15"/>
                  <a:gd name="T5" fmla="*/ 0 h 99"/>
                  <a:gd name="T6" fmla="*/ 15 w 15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9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9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0" name="Freeform 3778"/>
              <p:cNvSpPr>
                <a:spLocks/>
              </p:cNvSpPr>
              <p:nvPr/>
            </p:nvSpPr>
            <p:spPr bwMode="auto">
              <a:xfrm>
                <a:off x="864" y="1796"/>
                <a:ext cx="15" cy="141"/>
              </a:xfrm>
              <a:custGeom>
                <a:avLst/>
                <a:gdLst>
                  <a:gd name="T0" fmla="*/ 0 w 15"/>
                  <a:gd name="T1" fmla="*/ 0 h 141"/>
                  <a:gd name="T2" fmla="*/ 0 w 15"/>
                  <a:gd name="T3" fmla="*/ 0 h 141"/>
                  <a:gd name="T4" fmla="*/ 0 w 15"/>
                  <a:gd name="T5" fmla="*/ 0 h 141"/>
                  <a:gd name="T6" fmla="*/ 15 w 15"/>
                  <a:gd name="T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4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1" name="Freeform 3779"/>
              <p:cNvSpPr>
                <a:spLocks/>
              </p:cNvSpPr>
              <p:nvPr/>
            </p:nvSpPr>
            <p:spPr bwMode="auto">
              <a:xfrm>
                <a:off x="879" y="1937"/>
                <a:ext cx="15" cy="134"/>
              </a:xfrm>
              <a:custGeom>
                <a:avLst/>
                <a:gdLst>
                  <a:gd name="T0" fmla="*/ 0 w 15"/>
                  <a:gd name="T1" fmla="*/ 0 h 134"/>
                  <a:gd name="T2" fmla="*/ 0 w 15"/>
                  <a:gd name="T3" fmla="*/ 0 h 134"/>
                  <a:gd name="T4" fmla="*/ 0 w 15"/>
                  <a:gd name="T5" fmla="*/ 0 h 134"/>
                  <a:gd name="T6" fmla="*/ 15 w 15"/>
                  <a:gd name="T7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3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2" name="Freeform 3780"/>
              <p:cNvSpPr>
                <a:spLocks/>
              </p:cNvSpPr>
              <p:nvPr/>
            </p:nvSpPr>
            <p:spPr bwMode="auto">
              <a:xfrm>
                <a:off x="894" y="2071"/>
                <a:ext cx="15" cy="150"/>
              </a:xfrm>
              <a:custGeom>
                <a:avLst/>
                <a:gdLst>
                  <a:gd name="T0" fmla="*/ 0 w 15"/>
                  <a:gd name="T1" fmla="*/ 0 h 150"/>
                  <a:gd name="T2" fmla="*/ 0 w 15"/>
                  <a:gd name="T3" fmla="*/ 0 h 150"/>
                  <a:gd name="T4" fmla="*/ 0 w 15"/>
                  <a:gd name="T5" fmla="*/ 0 h 150"/>
                  <a:gd name="T6" fmla="*/ 15 w 15"/>
                  <a:gd name="T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5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3" name="Freeform 3781"/>
              <p:cNvSpPr>
                <a:spLocks/>
              </p:cNvSpPr>
              <p:nvPr/>
            </p:nvSpPr>
            <p:spPr bwMode="auto">
              <a:xfrm>
                <a:off x="909" y="2221"/>
                <a:ext cx="15" cy="125"/>
              </a:xfrm>
              <a:custGeom>
                <a:avLst/>
                <a:gdLst>
                  <a:gd name="T0" fmla="*/ 0 w 15"/>
                  <a:gd name="T1" fmla="*/ 0 h 125"/>
                  <a:gd name="T2" fmla="*/ 0 w 15"/>
                  <a:gd name="T3" fmla="*/ 0 h 125"/>
                  <a:gd name="T4" fmla="*/ 0 w 15"/>
                  <a:gd name="T5" fmla="*/ 0 h 125"/>
                  <a:gd name="T6" fmla="*/ 15 w 15"/>
                  <a:gd name="T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2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4" name="Freeform 3782"/>
              <p:cNvSpPr>
                <a:spLocks/>
              </p:cNvSpPr>
              <p:nvPr/>
            </p:nvSpPr>
            <p:spPr bwMode="auto">
              <a:xfrm>
                <a:off x="924" y="2346"/>
                <a:ext cx="15" cy="137"/>
              </a:xfrm>
              <a:custGeom>
                <a:avLst/>
                <a:gdLst>
                  <a:gd name="T0" fmla="*/ 0 w 15"/>
                  <a:gd name="T1" fmla="*/ 0 h 137"/>
                  <a:gd name="T2" fmla="*/ 0 w 15"/>
                  <a:gd name="T3" fmla="*/ 0 h 137"/>
                  <a:gd name="T4" fmla="*/ 0 w 15"/>
                  <a:gd name="T5" fmla="*/ 0 h 137"/>
                  <a:gd name="T6" fmla="*/ 15 w 15"/>
                  <a:gd name="T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3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5" name="Freeform 3783"/>
              <p:cNvSpPr>
                <a:spLocks/>
              </p:cNvSpPr>
              <p:nvPr/>
            </p:nvSpPr>
            <p:spPr bwMode="auto">
              <a:xfrm>
                <a:off x="939" y="2483"/>
                <a:ext cx="15" cy="115"/>
              </a:xfrm>
              <a:custGeom>
                <a:avLst/>
                <a:gdLst>
                  <a:gd name="T0" fmla="*/ 0 w 15"/>
                  <a:gd name="T1" fmla="*/ 0 h 115"/>
                  <a:gd name="T2" fmla="*/ 0 w 15"/>
                  <a:gd name="T3" fmla="*/ 0 h 115"/>
                  <a:gd name="T4" fmla="*/ 0 w 15"/>
                  <a:gd name="T5" fmla="*/ 0 h 115"/>
                  <a:gd name="T6" fmla="*/ 15 w 15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1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6" name="Freeform 3784"/>
              <p:cNvSpPr>
                <a:spLocks/>
              </p:cNvSpPr>
              <p:nvPr/>
            </p:nvSpPr>
            <p:spPr bwMode="auto">
              <a:xfrm>
                <a:off x="954" y="2598"/>
                <a:ext cx="15" cy="99"/>
              </a:xfrm>
              <a:custGeom>
                <a:avLst/>
                <a:gdLst>
                  <a:gd name="T0" fmla="*/ 0 w 15"/>
                  <a:gd name="T1" fmla="*/ 0 h 99"/>
                  <a:gd name="T2" fmla="*/ 0 w 15"/>
                  <a:gd name="T3" fmla="*/ 0 h 99"/>
                  <a:gd name="T4" fmla="*/ 0 w 15"/>
                  <a:gd name="T5" fmla="*/ 0 h 99"/>
                  <a:gd name="T6" fmla="*/ 15 w 15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9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9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7" name="Freeform 3785"/>
              <p:cNvSpPr>
                <a:spLocks/>
              </p:cNvSpPr>
              <p:nvPr/>
            </p:nvSpPr>
            <p:spPr bwMode="auto">
              <a:xfrm>
                <a:off x="969" y="2697"/>
                <a:ext cx="15" cy="92"/>
              </a:xfrm>
              <a:custGeom>
                <a:avLst/>
                <a:gdLst>
                  <a:gd name="T0" fmla="*/ 0 w 15"/>
                  <a:gd name="T1" fmla="*/ 0 h 92"/>
                  <a:gd name="T2" fmla="*/ 0 w 15"/>
                  <a:gd name="T3" fmla="*/ 0 h 92"/>
                  <a:gd name="T4" fmla="*/ 0 w 15"/>
                  <a:gd name="T5" fmla="*/ 0 h 92"/>
                  <a:gd name="T6" fmla="*/ 15 w 15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9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9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8" name="Freeform 3786"/>
              <p:cNvSpPr>
                <a:spLocks/>
              </p:cNvSpPr>
              <p:nvPr/>
            </p:nvSpPr>
            <p:spPr bwMode="auto">
              <a:xfrm>
                <a:off x="984" y="2789"/>
                <a:ext cx="15" cy="96"/>
              </a:xfrm>
              <a:custGeom>
                <a:avLst/>
                <a:gdLst>
                  <a:gd name="T0" fmla="*/ 0 w 15"/>
                  <a:gd name="T1" fmla="*/ 0 h 96"/>
                  <a:gd name="T2" fmla="*/ 0 w 15"/>
                  <a:gd name="T3" fmla="*/ 0 h 96"/>
                  <a:gd name="T4" fmla="*/ 0 w 15"/>
                  <a:gd name="T5" fmla="*/ 0 h 96"/>
                  <a:gd name="T6" fmla="*/ 15 w 15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9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9" name="Freeform 3787"/>
              <p:cNvSpPr>
                <a:spLocks/>
              </p:cNvSpPr>
              <p:nvPr/>
            </p:nvSpPr>
            <p:spPr bwMode="auto">
              <a:xfrm>
                <a:off x="999" y="2885"/>
                <a:ext cx="15" cy="69"/>
              </a:xfrm>
              <a:custGeom>
                <a:avLst/>
                <a:gdLst>
                  <a:gd name="T0" fmla="*/ 0 w 15"/>
                  <a:gd name="T1" fmla="*/ 0 h 69"/>
                  <a:gd name="T2" fmla="*/ 0 w 15"/>
                  <a:gd name="T3" fmla="*/ 0 h 69"/>
                  <a:gd name="T4" fmla="*/ 0 w 15"/>
                  <a:gd name="T5" fmla="*/ 0 h 69"/>
                  <a:gd name="T6" fmla="*/ 15 w 15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6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0" name="Freeform 3788"/>
              <p:cNvSpPr>
                <a:spLocks/>
              </p:cNvSpPr>
              <p:nvPr/>
            </p:nvSpPr>
            <p:spPr bwMode="auto">
              <a:xfrm>
                <a:off x="1014" y="2954"/>
                <a:ext cx="15" cy="60"/>
              </a:xfrm>
              <a:custGeom>
                <a:avLst/>
                <a:gdLst>
                  <a:gd name="T0" fmla="*/ 0 w 15"/>
                  <a:gd name="T1" fmla="*/ 0 h 60"/>
                  <a:gd name="T2" fmla="*/ 0 w 15"/>
                  <a:gd name="T3" fmla="*/ 0 h 60"/>
                  <a:gd name="T4" fmla="*/ 0 w 15"/>
                  <a:gd name="T5" fmla="*/ 0 h 60"/>
                  <a:gd name="T6" fmla="*/ 15 w 15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6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1" name="Freeform 3789"/>
              <p:cNvSpPr>
                <a:spLocks/>
              </p:cNvSpPr>
              <p:nvPr/>
            </p:nvSpPr>
            <p:spPr bwMode="auto">
              <a:xfrm>
                <a:off x="1029" y="3014"/>
                <a:ext cx="15" cy="50"/>
              </a:xfrm>
              <a:custGeom>
                <a:avLst/>
                <a:gdLst>
                  <a:gd name="T0" fmla="*/ 0 w 15"/>
                  <a:gd name="T1" fmla="*/ 0 h 50"/>
                  <a:gd name="T2" fmla="*/ 0 w 15"/>
                  <a:gd name="T3" fmla="*/ 0 h 50"/>
                  <a:gd name="T4" fmla="*/ 0 w 15"/>
                  <a:gd name="T5" fmla="*/ 0 h 50"/>
                  <a:gd name="T6" fmla="*/ 15 w 15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5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2" name="Freeform 3790"/>
              <p:cNvSpPr>
                <a:spLocks/>
              </p:cNvSpPr>
              <p:nvPr/>
            </p:nvSpPr>
            <p:spPr bwMode="auto">
              <a:xfrm>
                <a:off x="1044" y="3064"/>
                <a:ext cx="15" cy="40"/>
              </a:xfrm>
              <a:custGeom>
                <a:avLst/>
                <a:gdLst>
                  <a:gd name="T0" fmla="*/ 0 w 15"/>
                  <a:gd name="T1" fmla="*/ 0 h 40"/>
                  <a:gd name="T2" fmla="*/ 0 w 15"/>
                  <a:gd name="T3" fmla="*/ 0 h 40"/>
                  <a:gd name="T4" fmla="*/ 0 w 15"/>
                  <a:gd name="T5" fmla="*/ 0 h 40"/>
                  <a:gd name="T6" fmla="*/ 15 w 15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4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3" name="Freeform 3791"/>
              <p:cNvSpPr>
                <a:spLocks/>
              </p:cNvSpPr>
              <p:nvPr/>
            </p:nvSpPr>
            <p:spPr bwMode="auto">
              <a:xfrm>
                <a:off x="1059" y="3104"/>
                <a:ext cx="15" cy="27"/>
              </a:xfrm>
              <a:custGeom>
                <a:avLst/>
                <a:gdLst>
                  <a:gd name="T0" fmla="*/ 0 w 15"/>
                  <a:gd name="T1" fmla="*/ 0 h 27"/>
                  <a:gd name="T2" fmla="*/ 0 w 15"/>
                  <a:gd name="T3" fmla="*/ 0 h 27"/>
                  <a:gd name="T4" fmla="*/ 0 w 15"/>
                  <a:gd name="T5" fmla="*/ 0 h 27"/>
                  <a:gd name="T6" fmla="*/ 15 w 15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4" name="Freeform 3792"/>
              <p:cNvSpPr>
                <a:spLocks/>
              </p:cNvSpPr>
              <p:nvPr/>
            </p:nvSpPr>
            <p:spPr bwMode="auto">
              <a:xfrm>
                <a:off x="1074" y="3131"/>
                <a:ext cx="15" cy="27"/>
              </a:xfrm>
              <a:custGeom>
                <a:avLst/>
                <a:gdLst>
                  <a:gd name="T0" fmla="*/ 0 w 15"/>
                  <a:gd name="T1" fmla="*/ 0 h 27"/>
                  <a:gd name="T2" fmla="*/ 0 w 15"/>
                  <a:gd name="T3" fmla="*/ 0 h 27"/>
                  <a:gd name="T4" fmla="*/ 0 w 15"/>
                  <a:gd name="T5" fmla="*/ 0 h 27"/>
                  <a:gd name="T6" fmla="*/ 15 w 15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5" name="Freeform 3793"/>
              <p:cNvSpPr>
                <a:spLocks/>
              </p:cNvSpPr>
              <p:nvPr/>
            </p:nvSpPr>
            <p:spPr bwMode="auto">
              <a:xfrm>
                <a:off x="1089" y="3158"/>
                <a:ext cx="15" cy="1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15 w 15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6" name="Freeform 3794"/>
              <p:cNvSpPr>
                <a:spLocks/>
              </p:cNvSpPr>
              <p:nvPr/>
            </p:nvSpPr>
            <p:spPr bwMode="auto">
              <a:xfrm>
                <a:off x="1104" y="3173"/>
                <a:ext cx="14" cy="29"/>
              </a:xfrm>
              <a:custGeom>
                <a:avLst/>
                <a:gdLst>
                  <a:gd name="T0" fmla="*/ 0 w 14"/>
                  <a:gd name="T1" fmla="*/ 0 h 29"/>
                  <a:gd name="T2" fmla="*/ 0 w 14"/>
                  <a:gd name="T3" fmla="*/ 0 h 29"/>
                  <a:gd name="T4" fmla="*/ 0 w 14"/>
                  <a:gd name="T5" fmla="*/ 0 h 29"/>
                  <a:gd name="T6" fmla="*/ 14 w 14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2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7" name="Freeform 3795"/>
              <p:cNvSpPr>
                <a:spLocks/>
              </p:cNvSpPr>
              <p:nvPr/>
            </p:nvSpPr>
            <p:spPr bwMode="auto">
              <a:xfrm>
                <a:off x="1118" y="3202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15 w 15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8" name="Freeform 3796"/>
              <p:cNvSpPr>
                <a:spLocks/>
              </p:cNvSpPr>
              <p:nvPr/>
            </p:nvSpPr>
            <p:spPr bwMode="auto">
              <a:xfrm>
                <a:off x="1133" y="3215"/>
                <a:ext cx="15" cy="10"/>
              </a:xfrm>
              <a:custGeom>
                <a:avLst/>
                <a:gdLst>
                  <a:gd name="T0" fmla="*/ 0 w 15"/>
                  <a:gd name="T1" fmla="*/ 0 h 10"/>
                  <a:gd name="T2" fmla="*/ 0 w 15"/>
                  <a:gd name="T3" fmla="*/ 0 h 10"/>
                  <a:gd name="T4" fmla="*/ 0 w 15"/>
                  <a:gd name="T5" fmla="*/ 0 h 10"/>
                  <a:gd name="T6" fmla="*/ 15 w 15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9" name="Freeform 3797"/>
              <p:cNvSpPr>
                <a:spLocks/>
              </p:cNvSpPr>
              <p:nvPr/>
            </p:nvSpPr>
            <p:spPr bwMode="auto">
              <a:xfrm>
                <a:off x="1148" y="3225"/>
                <a:ext cx="15" cy="4"/>
              </a:xfrm>
              <a:custGeom>
                <a:avLst/>
                <a:gdLst>
                  <a:gd name="T0" fmla="*/ 0 w 15"/>
                  <a:gd name="T1" fmla="*/ 0 h 4"/>
                  <a:gd name="T2" fmla="*/ 0 w 15"/>
                  <a:gd name="T3" fmla="*/ 0 h 4"/>
                  <a:gd name="T4" fmla="*/ 0 w 15"/>
                  <a:gd name="T5" fmla="*/ 0 h 4"/>
                  <a:gd name="T6" fmla="*/ 15 w 1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0" name="Freeform 3798"/>
              <p:cNvSpPr>
                <a:spLocks/>
              </p:cNvSpPr>
              <p:nvPr/>
            </p:nvSpPr>
            <p:spPr bwMode="auto">
              <a:xfrm>
                <a:off x="1163" y="3229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0 h 12"/>
                  <a:gd name="T4" fmla="*/ 0 w 15"/>
                  <a:gd name="T5" fmla="*/ 0 h 12"/>
                  <a:gd name="T6" fmla="*/ 15 w 1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1" name="Freeform 3799"/>
              <p:cNvSpPr>
                <a:spLocks/>
              </p:cNvSpPr>
              <p:nvPr/>
            </p:nvSpPr>
            <p:spPr bwMode="auto">
              <a:xfrm>
                <a:off x="1178" y="3232"/>
                <a:ext cx="15" cy="9"/>
              </a:xfrm>
              <a:custGeom>
                <a:avLst/>
                <a:gdLst>
                  <a:gd name="T0" fmla="*/ 0 w 15"/>
                  <a:gd name="T1" fmla="*/ 9 h 9"/>
                  <a:gd name="T2" fmla="*/ 0 w 15"/>
                  <a:gd name="T3" fmla="*/ 9 h 9"/>
                  <a:gd name="T4" fmla="*/ 0 w 15"/>
                  <a:gd name="T5" fmla="*/ 9 h 9"/>
                  <a:gd name="T6" fmla="*/ 15 w 1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2" name="Freeform 3800"/>
              <p:cNvSpPr>
                <a:spLocks/>
              </p:cNvSpPr>
              <p:nvPr/>
            </p:nvSpPr>
            <p:spPr bwMode="auto">
              <a:xfrm>
                <a:off x="1193" y="3232"/>
                <a:ext cx="15" cy="4"/>
              </a:xfrm>
              <a:custGeom>
                <a:avLst/>
                <a:gdLst>
                  <a:gd name="T0" fmla="*/ 0 w 15"/>
                  <a:gd name="T1" fmla="*/ 0 h 4"/>
                  <a:gd name="T2" fmla="*/ 0 w 15"/>
                  <a:gd name="T3" fmla="*/ 0 h 4"/>
                  <a:gd name="T4" fmla="*/ 0 w 15"/>
                  <a:gd name="T5" fmla="*/ 0 h 4"/>
                  <a:gd name="T6" fmla="*/ 15 w 1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3" name="Freeform 3801"/>
              <p:cNvSpPr>
                <a:spLocks/>
              </p:cNvSpPr>
              <p:nvPr/>
            </p:nvSpPr>
            <p:spPr bwMode="auto">
              <a:xfrm>
                <a:off x="1208" y="3236"/>
                <a:ext cx="15" cy="11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0 h 11"/>
                  <a:gd name="T4" fmla="*/ 0 w 15"/>
                  <a:gd name="T5" fmla="*/ 0 h 11"/>
                  <a:gd name="T6" fmla="*/ 15 w 1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4" name="Freeform 3802"/>
              <p:cNvSpPr>
                <a:spLocks/>
              </p:cNvSpPr>
              <p:nvPr/>
            </p:nvSpPr>
            <p:spPr bwMode="auto">
              <a:xfrm>
                <a:off x="1223" y="3247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0 h 12"/>
                  <a:gd name="T4" fmla="*/ 0 w 15"/>
                  <a:gd name="T5" fmla="*/ 0 h 12"/>
                  <a:gd name="T6" fmla="*/ 15 w 1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5" name="Freeform 3803"/>
              <p:cNvSpPr>
                <a:spLocks/>
              </p:cNvSpPr>
              <p:nvPr/>
            </p:nvSpPr>
            <p:spPr bwMode="auto">
              <a:xfrm>
                <a:off x="1238" y="3257"/>
                <a:ext cx="14" cy="2"/>
              </a:xfrm>
              <a:custGeom>
                <a:avLst/>
                <a:gdLst>
                  <a:gd name="T0" fmla="*/ 0 w 14"/>
                  <a:gd name="T1" fmla="*/ 2 h 2"/>
                  <a:gd name="T2" fmla="*/ 0 w 14"/>
                  <a:gd name="T3" fmla="*/ 2 h 2"/>
                  <a:gd name="T4" fmla="*/ 0 w 14"/>
                  <a:gd name="T5" fmla="*/ 2 h 2"/>
                  <a:gd name="T6" fmla="*/ 14 w 1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6" name="Freeform 3804"/>
              <p:cNvSpPr>
                <a:spLocks/>
              </p:cNvSpPr>
              <p:nvPr/>
            </p:nvSpPr>
            <p:spPr bwMode="auto">
              <a:xfrm>
                <a:off x="1252" y="3257"/>
                <a:ext cx="15" cy="5"/>
              </a:xfrm>
              <a:custGeom>
                <a:avLst/>
                <a:gdLst>
                  <a:gd name="T0" fmla="*/ 0 w 15"/>
                  <a:gd name="T1" fmla="*/ 0 h 5"/>
                  <a:gd name="T2" fmla="*/ 0 w 15"/>
                  <a:gd name="T3" fmla="*/ 0 h 5"/>
                  <a:gd name="T4" fmla="*/ 0 w 15"/>
                  <a:gd name="T5" fmla="*/ 0 h 5"/>
                  <a:gd name="T6" fmla="*/ 15 w 1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7" name="Freeform 3805"/>
              <p:cNvSpPr>
                <a:spLocks/>
              </p:cNvSpPr>
              <p:nvPr/>
            </p:nvSpPr>
            <p:spPr bwMode="auto">
              <a:xfrm>
                <a:off x="1267" y="3262"/>
                <a:ext cx="15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15 w 1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8" name="Freeform 3806"/>
              <p:cNvSpPr>
                <a:spLocks/>
              </p:cNvSpPr>
              <p:nvPr/>
            </p:nvSpPr>
            <p:spPr bwMode="auto">
              <a:xfrm>
                <a:off x="1282" y="3264"/>
                <a:ext cx="16" cy="0"/>
              </a:xfrm>
              <a:custGeom>
                <a:avLst/>
                <a:gdLst>
                  <a:gd name="T0" fmla="*/ 0 w 16"/>
                  <a:gd name="T1" fmla="*/ 0 w 16"/>
                  <a:gd name="T2" fmla="*/ 0 w 16"/>
                  <a:gd name="T3" fmla="*/ 16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9" name="Freeform 3807"/>
              <p:cNvSpPr>
                <a:spLocks/>
              </p:cNvSpPr>
              <p:nvPr/>
            </p:nvSpPr>
            <p:spPr bwMode="auto">
              <a:xfrm>
                <a:off x="1298" y="3264"/>
                <a:ext cx="14" cy="0"/>
              </a:xfrm>
              <a:custGeom>
                <a:avLst/>
                <a:gdLst>
                  <a:gd name="T0" fmla="*/ 0 w 14"/>
                  <a:gd name="T1" fmla="*/ 0 w 14"/>
                  <a:gd name="T2" fmla="*/ 0 w 14"/>
                  <a:gd name="T3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0" name="Freeform 3808"/>
              <p:cNvSpPr>
                <a:spLocks/>
              </p:cNvSpPr>
              <p:nvPr/>
            </p:nvSpPr>
            <p:spPr bwMode="auto">
              <a:xfrm>
                <a:off x="1312" y="3264"/>
                <a:ext cx="15" cy="4"/>
              </a:xfrm>
              <a:custGeom>
                <a:avLst/>
                <a:gdLst>
                  <a:gd name="T0" fmla="*/ 0 w 15"/>
                  <a:gd name="T1" fmla="*/ 0 h 4"/>
                  <a:gd name="T2" fmla="*/ 0 w 15"/>
                  <a:gd name="T3" fmla="*/ 0 h 4"/>
                  <a:gd name="T4" fmla="*/ 0 w 15"/>
                  <a:gd name="T5" fmla="*/ 0 h 4"/>
                  <a:gd name="T6" fmla="*/ 15 w 1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1" name="Freeform 3809"/>
              <p:cNvSpPr>
                <a:spLocks/>
              </p:cNvSpPr>
              <p:nvPr/>
            </p:nvSpPr>
            <p:spPr bwMode="auto">
              <a:xfrm>
                <a:off x="1327" y="3268"/>
                <a:ext cx="15" cy="5"/>
              </a:xfrm>
              <a:custGeom>
                <a:avLst/>
                <a:gdLst>
                  <a:gd name="T0" fmla="*/ 0 w 15"/>
                  <a:gd name="T1" fmla="*/ 0 h 5"/>
                  <a:gd name="T2" fmla="*/ 0 w 15"/>
                  <a:gd name="T3" fmla="*/ 0 h 5"/>
                  <a:gd name="T4" fmla="*/ 0 w 15"/>
                  <a:gd name="T5" fmla="*/ 0 h 5"/>
                  <a:gd name="T6" fmla="*/ 15 w 1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2" name="Freeform 3810"/>
              <p:cNvSpPr>
                <a:spLocks/>
              </p:cNvSpPr>
              <p:nvPr/>
            </p:nvSpPr>
            <p:spPr bwMode="auto">
              <a:xfrm>
                <a:off x="1342" y="3273"/>
                <a:ext cx="15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15 w 1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3" name="Freeform 3811"/>
              <p:cNvSpPr>
                <a:spLocks/>
              </p:cNvSpPr>
              <p:nvPr/>
            </p:nvSpPr>
            <p:spPr bwMode="auto">
              <a:xfrm>
                <a:off x="1357" y="3267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7 h 7"/>
                  <a:gd name="T4" fmla="*/ 0 w 15"/>
                  <a:gd name="T5" fmla="*/ 7 h 7"/>
                  <a:gd name="T6" fmla="*/ 15 w 1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4" name="Freeform 3812"/>
              <p:cNvSpPr>
                <a:spLocks/>
              </p:cNvSpPr>
              <p:nvPr/>
            </p:nvSpPr>
            <p:spPr bwMode="auto">
              <a:xfrm>
                <a:off x="1372" y="3267"/>
                <a:ext cx="16" cy="0"/>
              </a:xfrm>
              <a:custGeom>
                <a:avLst/>
                <a:gdLst>
                  <a:gd name="T0" fmla="*/ 0 w 16"/>
                  <a:gd name="T1" fmla="*/ 0 w 16"/>
                  <a:gd name="T2" fmla="*/ 0 w 16"/>
                  <a:gd name="T3" fmla="*/ 16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5" name="Freeform 3813"/>
              <p:cNvSpPr>
                <a:spLocks/>
              </p:cNvSpPr>
              <p:nvPr/>
            </p:nvSpPr>
            <p:spPr bwMode="auto">
              <a:xfrm>
                <a:off x="1388" y="3267"/>
                <a:ext cx="15" cy="3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0 h 3"/>
                  <a:gd name="T4" fmla="*/ 0 w 15"/>
                  <a:gd name="T5" fmla="*/ 0 h 3"/>
                  <a:gd name="T6" fmla="*/ 15 w 1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6" name="Freeform 3814"/>
              <p:cNvSpPr>
                <a:spLocks/>
              </p:cNvSpPr>
              <p:nvPr/>
            </p:nvSpPr>
            <p:spPr bwMode="auto">
              <a:xfrm>
                <a:off x="1403" y="3262"/>
                <a:ext cx="15" cy="8"/>
              </a:xfrm>
              <a:custGeom>
                <a:avLst/>
                <a:gdLst>
                  <a:gd name="T0" fmla="*/ 0 w 15"/>
                  <a:gd name="T1" fmla="*/ 8 h 8"/>
                  <a:gd name="T2" fmla="*/ 0 w 15"/>
                  <a:gd name="T3" fmla="*/ 8 h 8"/>
                  <a:gd name="T4" fmla="*/ 0 w 15"/>
                  <a:gd name="T5" fmla="*/ 8 h 8"/>
                  <a:gd name="T6" fmla="*/ 15 w 1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7" name="Freeform 3815"/>
              <p:cNvSpPr>
                <a:spLocks/>
              </p:cNvSpPr>
              <p:nvPr/>
            </p:nvSpPr>
            <p:spPr bwMode="auto">
              <a:xfrm>
                <a:off x="1418" y="3262"/>
                <a:ext cx="15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15 w 1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8" name="Freeform 3816"/>
              <p:cNvSpPr>
                <a:spLocks/>
              </p:cNvSpPr>
              <p:nvPr/>
            </p:nvSpPr>
            <p:spPr bwMode="auto">
              <a:xfrm>
                <a:off x="1433" y="3264"/>
                <a:ext cx="15" cy="6"/>
              </a:xfrm>
              <a:custGeom>
                <a:avLst/>
                <a:gdLst>
                  <a:gd name="T0" fmla="*/ 0 w 15"/>
                  <a:gd name="T1" fmla="*/ 0 h 6"/>
                  <a:gd name="T2" fmla="*/ 0 w 15"/>
                  <a:gd name="T3" fmla="*/ 0 h 6"/>
                  <a:gd name="T4" fmla="*/ 0 w 15"/>
                  <a:gd name="T5" fmla="*/ 0 h 6"/>
                  <a:gd name="T6" fmla="*/ 15 w 1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9" name="Freeform 3817"/>
              <p:cNvSpPr>
                <a:spLocks/>
              </p:cNvSpPr>
              <p:nvPr/>
            </p:nvSpPr>
            <p:spPr bwMode="auto">
              <a:xfrm>
                <a:off x="1448" y="3266"/>
                <a:ext cx="15" cy="4"/>
              </a:xfrm>
              <a:custGeom>
                <a:avLst/>
                <a:gdLst>
                  <a:gd name="T0" fmla="*/ 0 w 15"/>
                  <a:gd name="T1" fmla="*/ 4 h 4"/>
                  <a:gd name="T2" fmla="*/ 0 w 15"/>
                  <a:gd name="T3" fmla="*/ 4 h 4"/>
                  <a:gd name="T4" fmla="*/ 0 w 15"/>
                  <a:gd name="T5" fmla="*/ 4 h 4"/>
                  <a:gd name="T6" fmla="*/ 15 w 1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0" name="Freeform 3818"/>
              <p:cNvSpPr>
                <a:spLocks/>
              </p:cNvSpPr>
              <p:nvPr/>
            </p:nvSpPr>
            <p:spPr bwMode="auto">
              <a:xfrm>
                <a:off x="1463" y="3266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1" name="Freeform 3819"/>
              <p:cNvSpPr>
                <a:spLocks/>
              </p:cNvSpPr>
              <p:nvPr/>
            </p:nvSpPr>
            <p:spPr bwMode="auto">
              <a:xfrm>
                <a:off x="1478" y="3263"/>
                <a:ext cx="15" cy="3"/>
              </a:xfrm>
              <a:custGeom>
                <a:avLst/>
                <a:gdLst>
                  <a:gd name="T0" fmla="*/ 0 w 15"/>
                  <a:gd name="T1" fmla="*/ 3 h 3"/>
                  <a:gd name="T2" fmla="*/ 0 w 15"/>
                  <a:gd name="T3" fmla="*/ 3 h 3"/>
                  <a:gd name="T4" fmla="*/ 0 w 15"/>
                  <a:gd name="T5" fmla="*/ 3 h 3"/>
                  <a:gd name="T6" fmla="*/ 15 w 1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2" name="Freeform 3820"/>
              <p:cNvSpPr>
                <a:spLocks/>
              </p:cNvSpPr>
              <p:nvPr/>
            </p:nvSpPr>
            <p:spPr bwMode="auto">
              <a:xfrm>
                <a:off x="1493" y="3263"/>
                <a:ext cx="15" cy="3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0 h 3"/>
                  <a:gd name="T4" fmla="*/ 0 w 15"/>
                  <a:gd name="T5" fmla="*/ 0 h 3"/>
                  <a:gd name="T6" fmla="*/ 15 w 1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3" name="Freeform 3821"/>
              <p:cNvSpPr>
                <a:spLocks/>
              </p:cNvSpPr>
              <p:nvPr/>
            </p:nvSpPr>
            <p:spPr bwMode="auto">
              <a:xfrm>
                <a:off x="1508" y="3266"/>
                <a:ext cx="30" cy="0"/>
              </a:xfrm>
              <a:custGeom>
                <a:avLst/>
                <a:gdLst>
                  <a:gd name="T0" fmla="*/ 0 w 30"/>
                  <a:gd name="T1" fmla="*/ 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4" name="Freeform 3822"/>
              <p:cNvSpPr>
                <a:spLocks/>
              </p:cNvSpPr>
              <p:nvPr/>
            </p:nvSpPr>
            <p:spPr bwMode="auto">
              <a:xfrm>
                <a:off x="1538" y="3266"/>
                <a:ext cx="15" cy="4"/>
              </a:xfrm>
              <a:custGeom>
                <a:avLst/>
                <a:gdLst>
                  <a:gd name="T0" fmla="*/ 0 w 15"/>
                  <a:gd name="T1" fmla="*/ 0 h 4"/>
                  <a:gd name="T2" fmla="*/ 0 w 15"/>
                  <a:gd name="T3" fmla="*/ 0 h 4"/>
                  <a:gd name="T4" fmla="*/ 0 w 15"/>
                  <a:gd name="T5" fmla="*/ 0 h 4"/>
                  <a:gd name="T6" fmla="*/ 15 w 1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5" name="Freeform 3823"/>
              <p:cNvSpPr>
                <a:spLocks/>
              </p:cNvSpPr>
              <p:nvPr/>
            </p:nvSpPr>
            <p:spPr bwMode="auto">
              <a:xfrm>
                <a:off x="1553" y="3266"/>
                <a:ext cx="15" cy="4"/>
              </a:xfrm>
              <a:custGeom>
                <a:avLst/>
                <a:gdLst>
                  <a:gd name="T0" fmla="*/ 0 w 15"/>
                  <a:gd name="T1" fmla="*/ 4 h 4"/>
                  <a:gd name="T2" fmla="*/ 0 w 15"/>
                  <a:gd name="T3" fmla="*/ 4 h 4"/>
                  <a:gd name="T4" fmla="*/ 0 w 15"/>
                  <a:gd name="T5" fmla="*/ 4 h 4"/>
                  <a:gd name="T6" fmla="*/ 15 w 1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6" name="Freeform 3824"/>
              <p:cNvSpPr>
                <a:spLocks/>
              </p:cNvSpPr>
              <p:nvPr/>
            </p:nvSpPr>
            <p:spPr bwMode="auto">
              <a:xfrm>
                <a:off x="1568" y="3266"/>
                <a:ext cx="15" cy="5"/>
              </a:xfrm>
              <a:custGeom>
                <a:avLst/>
                <a:gdLst>
                  <a:gd name="T0" fmla="*/ 0 w 15"/>
                  <a:gd name="T1" fmla="*/ 0 h 5"/>
                  <a:gd name="T2" fmla="*/ 0 w 15"/>
                  <a:gd name="T3" fmla="*/ 0 h 5"/>
                  <a:gd name="T4" fmla="*/ 0 w 15"/>
                  <a:gd name="T5" fmla="*/ 0 h 5"/>
                  <a:gd name="T6" fmla="*/ 15 w 1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7" name="Freeform 3825"/>
              <p:cNvSpPr>
                <a:spLocks/>
              </p:cNvSpPr>
              <p:nvPr/>
            </p:nvSpPr>
            <p:spPr bwMode="auto">
              <a:xfrm>
                <a:off x="1583" y="3271"/>
                <a:ext cx="14" cy="0"/>
              </a:xfrm>
              <a:custGeom>
                <a:avLst/>
                <a:gdLst>
                  <a:gd name="T0" fmla="*/ 0 w 14"/>
                  <a:gd name="T1" fmla="*/ 0 w 14"/>
                  <a:gd name="T2" fmla="*/ 0 w 14"/>
                  <a:gd name="T3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8" name="Freeform 3826"/>
              <p:cNvSpPr>
                <a:spLocks/>
              </p:cNvSpPr>
              <p:nvPr/>
            </p:nvSpPr>
            <p:spPr bwMode="auto">
              <a:xfrm>
                <a:off x="1597" y="3268"/>
                <a:ext cx="15" cy="3"/>
              </a:xfrm>
              <a:custGeom>
                <a:avLst/>
                <a:gdLst>
                  <a:gd name="T0" fmla="*/ 0 w 15"/>
                  <a:gd name="T1" fmla="*/ 3 h 3"/>
                  <a:gd name="T2" fmla="*/ 0 w 15"/>
                  <a:gd name="T3" fmla="*/ 3 h 3"/>
                  <a:gd name="T4" fmla="*/ 0 w 15"/>
                  <a:gd name="T5" fmla="*/ 3 h 3"/>
                  <a:gd name="T6" fmla="*/ 15 w 1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9" name="Freeform 3827"/>
              <p:cNvSpPr>
                <a:spLocks/>
              </p:cNvSpPr>
              <p:nvPr/>
            </p:nvSpPr>
            <p:spPr bwMode="auto">
              <a:xfrm>
                <a:off x="1612" y="326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0" name="Freeform 3828"/>
              <p:cNvSpPr>
                <a:spLocks/>
              </p:cNvSpPr>
              <p:nvPr/>
            </p:nvSpPr>
            <p:spPr bwMode="auto">
              <a:xfrm>
                <a:off x="1627" y="3268"/>
                <a:ext cx="15" cy="4"/>
              </a:xfrm>
              <a:custGeom>
                <a:avLst/>
                <a:gdLst>
                  <a:gd name="T0" fmla="*/ 0 w 15"/>
                  <a:gd name="T1" fmla="*/ 0 h 4"/>
                  <a:gd name="T2" fmla="*/ 0 w 15"/>
                  <a:gd name="T3" fmla="*/ 0 h 4"/>
                  <a:gd name="T4" fmla="*/ 0 w 15"/>
                  <a:gd name="T5" fmla="*/ 0 h 4"/>
                  <a:gd name="T6" fmla="*/ 15 w 1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1" name="Freeform 3829"/>
              <p:cNvSpPr>
                <a:spLocks/>
              </p:cNvSpPr>
              <p:nvPr/>
            </p:nvSpPr>
            <p:spPr bwMode="auto">
              <a:xfrm>
                <a:off x="1642" y="3272"/>
                <a:ext cx="15" cy="5"/>
              </a:xfrm>
              <a:custGeom>
                <a:avLst/>
                <a:gdLst>
                  <a:gd name="T0" fmla="*/ 0 w 15"/>
                  <a:gd name="T1" fmla="*/ 0 h 5"/>
                  <a:gd name="T2" fmla="*/ 0 w 15"/>
                  <a:gd name="T3" fmla="*/ 0 h 5"/>
                  <a:gd name="T4" fmla="*/ 0 w 15"/>
                  <a:gd name="T5" fmla="*/ 0 h 5"/>
                  <a:gd name="T6" fmla="*/ 15 w 1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2" name="Freeform 3830"/>
              <p:cNvSpPr>
                <a:spLocks/>
              </p:cNvSpPr>
              <p:nvPr/>
            </p:nvSpPr>
            <p:spPr bwMode="auto">
              <a:xfrm>
                <a:off x="1657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3" name="Freeform 3831"/>
              <p:cNvSpPr>
                <a:spLocks/>
              </p:cNvSpPr>
              <p:nvPr/>
            </p:nvSpPr>
            <p:spPr bwMode="auto">
              <a:xfrm>
                <a:off x="1672" y="3277"/>
                <a:ext cx="15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15 w 1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4" name="Freeform 3832"/>
              <p:cNvSpPr>
                <a:spLocks/>
              </p:cNvSpPr>
              <p:nvPr/>
            </p:nvSpPr>
            <p:spPr bwMode="auto">
              <a:xfrm>
                <a:off x="1687" y="327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5" name="Freeform 3833"/>
              <p:cNvSpPr>
                <a:spLocks/>
              </p:cNvSpPr>
              <p:nvPr/>
            </p:nvSpPr>
            <p:spPr bwMode="auto">
              <a:xfrm>
                <a:off x="1702" y="3275"/>
                <a:ext cx="15" cy="3"/>
              </a:xfrm>
              <a:custGeom>
                <a:avLst/>
                <a:gdLst>
                  <a:gd name="T0" fmla="*/ 0 w 15"/>
                  <a:gd name="T1" fmla="*/ 3 h 3"/>
                  <a:gd name="T2" fmla="*/ 0 w 15"/>
                  <a:gd name="T3" fmla="*/ 3 h 3"/>
                  <a:gd name="T4" fmla="*/ 0 w 15"/>
                  <a:gd name="T5" fmla="*/ 3 h 3"/>
                  <a:gd name="T6" fmla="*/ 15 w 1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6" name="Freeform 3834"/>
              <p:cNvSpPr>
                <a:spLocks/>
              </p:cNvSpPr>
              <p:nvPr/>
            </p:nvSpPr>
            <p:spPr bwMode="auto">
              <a:xfrm>
                <a:off x="1717" y="3272"/>
                <a:ext cx="14" cy="3"/>
              </a:xfrm>
              <a:custGeom>
                <a:avLst/>
                <a:gdLst>
                  <a:gd name="T0" fmla="*/ 0 w 14"/>
                  <a:gd name="T1" fmla="*/ 3 h 3"/>
                  <a:gd name="T2" fmla="*/ 0 w 14"/>
                  <a:gd name="T3" fmla="*/ 3 h 3"/>
                  <a:gd name="T4" fmla="*/ 0 w 14"/>
                  <a:gd name="T5" fmla="*/ 3 h 3"/>
                  <a:gd name="T6" fmla="*/ 14 w 1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7" name="Freeform 3835"/>
              <p:cNvSpPr>
                <a:spLocks/>
              </p:cNvSpPr>
              <p:nvPr/>
            </p:nvSpPr>
            <p:spPr bwMode="auto">
              <a:xfrm>
                <a:off x="1731" y="3272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8" name="Freeform 3836"/>
              <p:cNvSpPr>
                <a:spLocks/>
              </p:cNvSpPr>
              <p:nvPr/>
            </p:nvSpPr>
            <p:spPr bwMode="auto">
              <a:xfrm>
                <a:off x="1746" y="3268"/>
                <a:ext cx="15" cy="4"/>
              </a:xfrm>
              <a:custGeom>
                <a:avLst/>
                <a:gdLst>
                  <a:gd name="T0" fmla="*/ 0 w 15"/>
                  <a:gd name="T1" fmla="*/ 4 h 4"/>
                  <a:gd name="T2" fmla="*/ 0 w 15"/>
                  <a:gd name="T3" fmla="*/ 4 h 4"/>
                  <a:gd name="T4" fmla="*/ 0 w 15"/>
                  <a:gd name="T5" fmla="*/ 4 h 4"/>
                  <a:gd name="T6" fmla="*/ 15 w 1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9" name="Freeform 3837"/>
              <p:cNvSpPr>
                <a:spLocks/>
              </p:cNvSpPr>
              <p:nvPr/>
            </p:nvSpPr>
            <p:spPr bwMode="auto">
              <a:xfrm>
                <a:off x="1761" y="326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0" name="Freeform 3838"/>
              <p:cNvSpPr>
                <a:spLocks/>
              </p:cNvSpPr>
              <p:nvPr/>
            </p:nvSpPr>
            <p:spPr bwMode="auto">
              <a:xfrm>
                <a:off x="1776" y="3268"/>
                <a:ext cx="15" cy="4"/>
              </a:xfrm>
              <a:custGeom>
                <a:avLst/>
                <a:gdLst>
                  <a:gd name="T0" fmla="*/ 0 w 15"/>
                  <a:gd name="T1" fmla="*/ 0 h 4"/>
                  <a:gd name="T2" fmla="*/ 0 w 15"/>
                  <a:gd name="T3" fmla="*/ 0 h 4"/>
                  <a:gd name="T4" fmla="*/ 0 w 15"/>
                  <a:gd name="T5" fmla="*/ 0 h 4"/>
                  <a:gd name="T6" fmla="*/ 15 w 1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1" name="Freeform 3839"/>
              <p:cNvSpPr>
                <a:spLocks/>
              </p:cNvSpPr>
              <p:nvPr/>
            </p:nvSpPr>
            <p:spPr bwMode="auto">
              <a:xfrm>
                <a:off x="1791" y="3272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2" name="Freeform 3840"/>
              <p:cNvSpPr>
                <a:spLocks/>
              </p:cNvSpPr>
              <p:nvPr/>
            </p:nvSpPr>
            <p:spPr bwMode="auto">
              <a:xfrm>
                <a:off x="1806" y="3272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3" name="Freeform 3841"/>
              <p:cNvSpPr>
                <a:spLocks/>
              </p:cNvSpPr>
              <p:nvPr/>
            </p:nvSpPr>
            <p:spPr bwMode="auto">
              <a:xfrm>
                <a:off x="1821" y="3272"/>
                <a:ext cx="15" cy="5"/>
              </a:xfrm>
              <a:custGeom>
                <a:avLst/>
                <a:gdLst>
                  <a:gd name="T0" fmla="*/ 0 w 15"/>
                  <a:gd name="T1" fmla="*/ 0 h 5"/>
                  <a:gd name="T2" fmla="*/ 0 w 15"/>
                  <a:gd name="T3" fmla="*/ 0 h 5"/>
                  <a:gd name="T4" fmla="*/ 0 w 15"/>
                  <a:gd name="T5" fmla="*/ 0 h 5"/>
                  <a:gd name="T6" fmla="*/ 15 w 1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4" name="Freeform 3842"/>
              <p:cNvSpPr>
                <a:spLocks/>
              </p:cNvSpPr>
              <p:nvPr/>
            </p:nvSpPr>
            <p:spPr bwMode="auto">
              <a:xfrm>
                <a:off x="1836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5" name="Freeform 3843"/>
              <p:cNvSpPr>
                <a:spLocks/>
              </p:cNvSpPr>
              <p:nvPr/>
            </p:nvSpPr>
            <p:spPr bwMode="auto">
              <a:xfrm>
                <a:off x="1851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6" name="Freeform 3844"/>
              <p:cNvSpPr>
                <a:spLocks/>
              </p:cNvSpPr>
              <p:nvPr/>
            </p:nvSpPr>
            <p:spPr bwMode="auto">
              <a:xfrm>
                <a:off x="1866" y="3277"/>
                <a:ext cx="15" cy="3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0 h 3"/>
                  <a:gd name="T4" fmla="*/ 0 w 15"/>
                  <a:gd name="T5" fmla="*/ 0 h 3"/>
                  <a:gd name="T6" fmla="*/ 15 w 1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7" name="Freeform 3845"/>
              <p:cNvSpPr>
                <a:spLocks/>
              </p:cNvSpPr>
              <p:nvPr/>
            </p:nvSpPr>
            <p:spPr bwMode="auto">
              <a:xfrm>
                <a:off x="1881" y="3280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8" name="Freeform 3846"/>
              <p:cNvSpPr>
                <a:spLocks/>
              </p:cNvSpPr>
              <p:nvPr/>
            </p:nvSpPr>
            <p:spPr bwMode="auto">
              <a:xfrm>
                <a:off x="1896" y="3280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9" name="Freeform 3847"/>
              <p:cNvSpPr>
                <a:spLocks/>
              </p:cNvSpPr>
              <p:nvPr/>
            </p:nvSpPr>
            <p:spPr bwMode="auto">
              <a:xfrm>
                <a:off x="1911" y="3278"/>
                <a:ext cx="15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2 h 2"/>
                  <a:gd name="T6" fmla="*/ 15 w 1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0" name="Freeform 3848"/>
              <p:cNvSpPr>
                <a:spLocks/>
              </p:cNvSpPr>
              <p:nvPr/>
            </p:nvSpPr>
            <p:spPr bwMode="auto">
              <a:xfrm>
                <a:off x="1926" y="327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1" name="Freeform 3849"/>
              <p:cNvSpPr>
                <a:spLocks/>
              </p:cNvSpPr>
              <p:nvPr/>
            </p:nvSpPr>
            <p:spPr bwMode="auto">
              <a:xfrm>
                <a:off x="1941" y="3273"/>
                <a:ext cx="15" cy="5"/>
              </a:xfrm>
              <a:custGeom>
                <a:avLst/>
                <a:gdLst>
                  <a:gd name="T0" fmla="*/ 0 w 15"/>
                  <a:gd name="T1" fmla="*/ 5 h 5"/>
                  <a:gd name="T2" fmla="*/ 0 w 15"/>
                  <a:gd name="T3" fmla="*/ 5 h 5"/>
                  <a:gd name="T4" fmla="*/ 0 w 15"/>
                  <a:gd name="T5" fmla="*/ 5 h 5"/>
                  <a:gd name="T6" fmla="*/ 15 w 1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2" name="Freeform 3850"/>
              <p:cNvSpPr>
                <a:spLocks/>
              </p:cNvSpPr>
              <p:nvPr/>
            </p:nvSpPr>
            <p:spPr bwMode="auto">
              <a:xfrm>
                <a:off x="1956" y="3273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3" name="Freeform 3851"/>
              <p:cNvSpPr>
                <a:spLocks/>
              </p:cNvSpPr>
              <p:nvPr/>
            </p:nvSpPr>
            <p:spPr bwMode="auto">
              <a:xfrm>
                <a:off x="1971" y="3273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4" name="Freeform 3852"/>
              <p:cNvSpPr>
                <a:spLocks/>
              </p:cNvSpPr>
              <p:nvPr/>
            </p:nvSpPr>
            <p:spPr bwMode="auto">
              <a:xfrm>
                <a:off x="1986" y="3273"/>
                <a:ext cx="15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15 w 1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5" name="Freeform 3853"/>
              <p:cNvSpPr>
                <a:spLocks/>
              </p:cNvSpPr>
              <p:nvPr/>
            </p:nvSpPr>
            <p:spPr bwMode="auto">
              <a:xfrm>
                <a:off x="2001" y="3275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6" name="Freeform 3854"/>
              <p:cNvSpPr>
                <a:spLocks/>
              </p:cNvSpPr>
              <p:nvPr/>
            </p:nvSpPr>
            <p:spPr bwMode="auto">
              <a:xfrm>
                <a:off x="2016" y="3275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0 w 14"/>
                  <a:gd name="T5" fmla="*/ 0 h 2"/>
                  <a:gd name="T6" fmla="*/ 14 w 1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7" name="Freeform 3855"/>
              <p:cNvSpPr>
                <a:spLocks/>
              </p:cNvSpPr>
              <p:nvPr/>
            </p:nvSpPr>
            <p:spPr bwMode="auto">
              <a:xfrm>
                <a:off x="2030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8" name="Freeform 3856"/>
              <p:cNvSpPr>
                <a:spLocks/>
              </p:cNvSpPr>
              <p:nvPr/>
            </p:nvSpPr>
            <p:spPr bwMode="auto">
              <a:xfrm>
                <a:off x="2045" y="3275"/>
                <a:ext cx="15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2 h 2"/>
                  <a:gd name="T6" fmla="*/ 15 w 1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9" name="Freeform 3857"/>
              <p:cNvSpPr>
                <a:spLocks/>
              </p:cNvSpPr>
              <p:nvPr/>
            </p:nvSpPr>
            <p:spPr bwMode="auto">
              <a:xfrm>
                <a:off x="2060" y="3274"/>
                <a:ext cx="15" cy="1"/>
              </a:xfrm>
              <a:custGeom>
                <a:avLst/>
                <a:gdLst>
                  <a:gd name="T0" fmla="*/ 0 w 15"/>
                  <a:gd name="T1" fmla="*/ 1 h 1"/>
                  <a:gd name="T2" fmla="*/ 0 w 15"/>
                  <a:gd name="T3" fmla="*/ 1 h 1"/>
                  <a:gd name="T4" fmla="*/ 0 w 15"/>
                  <a:gd name="T5" fmla="*/ 1 h 1"/>
                  <a:gd name="T6" fmla="*/ 15 w 1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60" name="Freeform 3858"/>
              <p:cNvSpPr>
                <a:spLocks/>
              </p:cNvSpPr>
              <p:nvPr/>
            </p:nvSpPr>
            <p:spPr bwMode="auto">
              <a:xfrm>
                <a:off x="2075" y="3274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61" name="Freeform 3859"/>
              <p:cNvSpPr>
                <a:spLocks/>
              </p:cNvSpPr>
              <p:nvPr/>
            </p:nvSpPr>
            <p:spPr bwMode="auto">
              <a:xfrm>
                <a:off x="2090" y="3274"/>
                <a:ext cx="15" cy="3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0 h 3"/>
                  <a:gd name="T4" fmla="*/ 0 w 15"/>
                  <a:gd name="T5" fmla="*/ 0 h 3"/>
                  <a:gd name="T6" fmla="*/ 15 w 1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62" name="Freeform 3860"/>
              <p:cNvSpPr>
                <a:spLocks/>
              </p:cNvSpPr>
              <p:nvPr/>
            </p:nvSpPr>
            <p:spPr bwMode="auto">
              <a:xfrm>
                <a:off x="2105" y="3275"/>
                <a:ext cx="15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2 h 2"/>
                  <a:gd name="T6" fmla="*/ 15 w 1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63" name="Freeform 3861"/>
              <p:cNvSpPr>
                <a:spLocks/>
              </p:cNvSpPr>
              <p:nvPr/>
            </p:nvSpPr>
            <p:spPr bwMode="auto">
              <a:xfrm>
                <a:off x="2120" y="3275"/>
                <a:ext cx="15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15 w 1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64" name="Freeform 3862"/>
              <p:cNvSpPr>
                <a:spLocks/>
              </p:cNvSpPr>
              <p:nvPr/>
            </p:nvSpPr>
            <p:spPr bwMode="auto">
              <a:xfrm>
                <a:off x="2135" y="3276"/>
                <a:ext cx="15" cy="1"/>
              </a:xfrm>
              <a:custGeom>
                <a:avLst/>
                <a:gdLst>
                  <a:gd name="T0" fmla="*/ 0 w 15"/>
                  <a:gd name="T1" fmla="*/ 1 h 1"/>
                  <a:gd name="T2" fmla="*/ 0 w 15"/>
                  <a:gd name="T3" fmla="*/ 1 h 1"/>
                  <a:gd name="T4" fmla="*/ 0 w 15"/>
                  <a:gd name="T5" fmla="*/ 1 h 1"/>
                  <a:gd name="T6" fmla="*/ 15 w 1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65" name="Freeform 3863"/>
              <p:cNvSpPr>
                <a:spLocks/>
              </p:cNvSpPr>
              <p:nvPr/>
            </p:nvSpPr>
            <p:spPr bwMode="auto">
              <a:xfrm>
                <a:off x="2150" y="3275"/>
                <a:ext cx="15" cy="1"/>
              </a:xfrm>
              <a:custGeom>
                <a:avLst/>
                <a:gdLst>
                  <a:gd name="T0" fmla="*/ 0 w 15"/>
                  <a:gd name="T1" fmla="*/ 1 h 1"/>
                  <a:gd name="T2" fmla="*/ 0 w 15"/>
                  <a:gd name="T3" fmla="*/ 1 h 1"/>
                  <a:gd name="T4" fmla="*/ 0 w 15"/>
                  <a:gd name="T5" fmla="*/ 1 h 1"/>
                  <a:gd name="T6" fmla="*/ 15 w 1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66" name="Line 3864"/>
              <p:cNvSpPr>
                <a:spLocks noChangeShapeType="1"/>
              </p:cNvSpPr>
              <p:nvPr/>
            </p:nvSpPr>
            <p:spPr bwMode="auto">
              <a:xfrm>
                <a:off x="2165" y="3275"/>
                <a:ext cx="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3862" name="Rectangle 2703"/>
            <p:cNvSpPr>
              <a:spLocks noChangeArrowheads="1"/>
            </p:cNvSpPr>
            <p:nvPr/>
          </p:nvSpPr>
          <p:spPr bwMode="auto">
            <a:xfrm>
              <a:off x="1338367" y="1671699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2.88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3" name="Rectangle 2703"/>
            <p:cNvSpPr>
              <a:spLocks noChangeArrowheads="1"/>
            </p:cNvSpPr>
            <p:nvPr/>
          </p:nvSpPr>
          <p:spPr bwMode="auto">
            <a:xfrm>
              <a:off x="2523528" y="1689261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3.20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64" name="Rectangle 2703"/>
          <p:cNvSpPr>
            <a:spLocks noChangeArrowheads="1"/>
          </p:cNvSpPr>
          <p:nvPr/>
        </p:nvSpPr>
        <p:spPr bwMode="auto">
          <a:xfrm>
            <a:off x="6603206" y="4093902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4.4</a:t>
            </a:r>
            <a:r>
              <a:rPr kumimoji="0" lang="cs-CZ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66" name="TextovéPole 40"/>
          <p:cNvSpPr txBox="1"/>
          <p:nvPr/>
        </p:nvSpPr>
        <p:spPr>
          <a:xfrm>
            <a:off x="282897" y="3307000"/>
            <a:ext cx="118493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b="1" i="1" cap="small" spc="100" dirty="0" smtClean="0">
                <a:solidFill>
                  <a:prstClr val="black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Kofein</a:t>
            </a:r>
            <a:endParaRPr lang="cs-CZ" b="1" i="1" cap="small" spc="100" dirty="0">
              <a:solidFill>
                <a:prstClr val="black"/>
              </a:solidFill>
              <a:effectLst>
                <a:outerShdw blurRad="38100" dist="508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401" name="Group 14400"/>
          <p:cNvGrpSpPr/>
          <p:nvPr/>
        </p:nvGrpSpPr>
        <p:grpSpPr>
          <a:xfrm>
            <a:off x="5484472" y="769502"/>
            <a:ext cx="2978364" cy="1997902"/>
            <a:chOff x="5762625" y="739775"/>
            <a:chExt cx="3192466" cy="2265364"/>
          </a:xfrm>
        </p:grpSpPr>
        <p:grpSp>
          <p:nvGrpSpPr>
            <p:cNvPr id="14073" name="Group 4072"/>
            <p:cNvGrpSpPr>
              <a:grpSpLocks/>
            </p:cNvGrpSpPr>
            <p:nvPr/>
          </p:nvGrpSpPr>
          <p:grpSpPr bwMode="auto">
            <a:xfrm>
              <a:off x="5773740" y="968375"/>
              <a:ext cx="3181351" cy="2036764"/>
              <a:chOff x="3637" y="610"/>
              <a:chExt cx="2004" cy="1283"/>
            </a:xfrm>
          </p:grpSpPr>
          <p:sp>
            <p:nvSpPr>
              <p:cNvPr id="14202" name="Rectangle 3873"/>
              <p:cNvSpPr>
                <a:spLocks noChangeArrowheads="1"/>
              </p:cNvSpPr>
              <p:nvPr/>
            </p:nvSpPr>
            <p:spPr bwMode="auto">
              <a:xfrm>
                <a:off x="5341" y="1746"/>
                <a:ext cx="17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Time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03" name="Line 3874"/>
              <p:cNvSpPr>
                <a:spLocks noChangeShapeType="1"/>
              </p:cNvSpPr>
              <p:nvPr/>
            </p:nvSpPr>
            <p:spPr bwMode="auto">
              <a:xfrm flipV="1">
                <a:off x="3784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04" name="Line 3875"/>
              <p:cNvSpPr>
                <a:spLocks noChangeShapeType="1"/>
              </p:cNvSpPr>
              <p:nvPr/>
            </p:nvSpPr>
            <p:spPr bwMode="auto">
              <a:xfrm flipV="1">
                <a:off x="3806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05" name="Line 3876"/>
              <p:cNvSpPr>
                <a:spLocks noChangeShapeType="1"/>
              </p:cNvSpPr>
              <p:nvPr/>
            </p:nvSpPr>
            <p:spPr bwMode="auto">
              <a:xfrm flipV="1">
                <a:off x="3829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06" name="Line 3877"/>
              <p:cNvSpPr>
                <a:spLocks noChangeShapeType="1"/>
              </p:cNvSpPr>
              <p:nvPr/>
            </p:nvSpPr>
            <p:spPr bwMode="auto">
              <a:xfrm flipV="1">
                <a:off x="3851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07" name="Line 3878"/>
              <p:cNvSpPr>
                <a:spLocks noChangeShapeType="1"/>
              </p:cNvSpPr>
              <p:nvPr/>
            </p:nvSpPr>
            <p:spPr bwMode="auto">
              <a:xfrm flipV="1">
                <a:off x="3873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08" name="Line 3879"/>
              <p:cNvSpPr>
                <a:spLocks noChangeShapeType="1"/>
              </p:cNvSpPr>
              <p:nvPr/>
            </p:nvSpPr>
            <p:spPr bwMode="auto">
              <a:xfrm flipV="1">
                <a:off x="3895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09" name="Line 3880"/>
              <p:cNvSpPr>
                <a:spLocks noChangeShapeType="1"/>
              </p:cNvSpPr>
              <p:nvPr/>
            </p:nvSpPr>
            <p:spPr bwMode="auto">
              <a:xfrm flipV="1">
                <a:off x="3918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0" name="Line 3881"/>
              <p:cNvSpPr>
                <a:spLocks noChangeShapeType="1"/>
              </p:cNvSpPr>
              <p:nvPr/>
            </p:nvSpPr>
            <p:spPr bwMode="auto">
              <a:xfrm flipV="1">
                <a:off x="3940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1" name="Line 3882"/>
              <p:cNvSpPr>
                <a:spLocks noChangeShapeType="1"/>
              </p:cNvSpPr>
              <p:nvPr/>
            </p:nvSpPr>
            <p:spPr bwMode="auto">
              <a:xfrm flipV="1">
                <a:off x="3962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2" name="Line 3883"/>
              <p:cNvSpPr>
                <a:spLocks noChangeShapeType="1"/>
              </p:cNvSpPr>
              <p:nvPr/>
            </p:nvSpPr>
            <p:spPr bwMode="auto">
              <a:xfrm flipV="1">
                <a:off x="3985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3" name="Line 3884"/>
              <p:cNvSpPr>
                <a:spLocks noChangeShapeType="1"/>
              </p:cNvSpPr>
              <p:nvPr/>
            </p:nvSpPr>
            <p:spPr bwMode="auto">
              <a:xfrm flipV="1">
                <a:off x="4007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4" name="Line 3885"/>
              <p:cNvSpPr>
                <a:spLocks noChangeShapeType="1"/>
              </p:cNvSpPr>
              <p:nvPr/>
            </p:nvSpPr>
            <p:spPr bwMode="auto">
              <a:xfrm flipV="1">
                <a:off x="4029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5" name="Line 3886"/>
              <p:cNvSpPr>
                <a:spLocks noChangeShapeType="1"/>
              </p:cNvSpPr>
              <p:nvPr/>
            </p:nvSpPr>
            <p:spPr bwMode="auto">
              <a:xfrm flipV="1">
                <a:off x="4052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6" name="Line 3887"/>
              <p:cNvSpPr>
                <a:spLocks noChangeShapeType="1"/>
              </p:cNvSpPr>
              <p:nvPr/>
            </p:nvSpPr>
            <p:spPr bwMode="auto">
              <a:xfrm flipV="1">
                <a:off x="4074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7" name="Line 3888"/>
              <p:cNvSpPr>
                <a:spLocks noChangeShapeType="1"/>
              </p:cNvSpPr>
              <p:nvPr/>
            </p:nvSpPr>
            <p:spPr bwMode="auto">
              <a:xfrm flipV="1">
                <a:off x="4096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8" name="Line 3889"/>
              <p:cNvSpPr>
                <a:spLocks noChangeShapeType="1"/>
              </p:cNvSpPr>
              <p:nvPr/>
            </p:nvSpPr>
            <p:spPr bwMode="auto">
              <a:xfrm flipV="1">
                <a:off x="4118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9" name="Line 3890"/>
              <p:cNvSpPr>
                <a:spLocks noChangeShapeType="1"/>
              </p:cNvSpPr>
              <p:nvPr/>
            </p:nvSpPr>
            <p:spPr bwMode="auto">
              <a:xfrm flipV="1">
                <a:off x="4140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0" name="Line 3891"/>
              <p:cNvSpPr>
                <a:spLocks noChangeShapeType="1"/>
              </p:cNvSpPr>
              <p:nvPr/>
            </p:nvSpPr>
            <p:spPr bwMode="auto">
              <a:xfrm flipV="1">
                <a:off x="4163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1" name="Line 3892"/>
              <p:cNvSpPr>
                <a:spLocks noChangeShapeType="1"/>
              </p:cNvSpPr>
              <p:nvPr/>
            </p:nvSpPr>
            <p:spPr bwMode="auto">
              <a:xfrm flipV="1">
                <a:off x="4185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2" name="Line 3893"/>
              <p:cNvSpPr>
                <a:spLocks noChangeShapeType="1"/>
              </p:cNvSpPr>
              <p:nvPr/>
            </p:nvSpPr>
            <p:spPr bwMode="auto">
              <a:xfrm flipV="1">
                <a:off x="4207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3" name="Line 3894"/>
              <p:cNvSpPr>
                <a:spLocks noChangeShapeType="1"/>
              </p:cNvSpPr>
              <p:nvPr/>
            </p:nvSpPr>
            <p:spPr bwMode="auto">
              <a:xfrm flipV="1">
                <a:off x="4230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4" name="Line 3895"/>
              <p:cNvSpPr>
                <a:spLocks noChangeShapeType="1"/>
              </p:cNvSpPr>
              <p:nvPr/>
            </p:nvSpPr>
            <p:spPr bwMode="auto">
              <a:xfrm flipV="1">
                <a:off x="4252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5" name="Line 3896"/>
              <p:cNvSpPr>
                <a:spLocks noChangeShapeType="1"/>
              </p:cNvSpPr>
              <p:nvPr/>
            </p:nvSpPr>
            <p:spPr bwMode="auto">
              <a:xfrm flipV="1">
                <a:off x="4274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6" name="Line 3897"/>
              <p:cNvSpPr>
                <a:spLocks noChangeShapeType="1"/>
              </p:cNvSpPr>
              <p:nvPr/>
            </p:nvSpPr>
            <p:spPr bwMode="auto">
              <a:xfrm flipV="1">
                <a:off x="4297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7" name="Line 3898"/>
              <p:cNvSpPr>
                <a:spLocks noChangeShapeType="1"/>
              </p:cNvSpPr>
              <p:nvPr/>
            </p:nvSpPr>
            <p:spPr bwMode="auto">
              <a:xfrm flipV="1">
                <a:off x="4319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8" name="Line 3899"/>
              <p:cNvSpPr>
                <a:spLocks noChangeShapeType="1"/>
              </p:cNvSpPr>
              <p:nvPr/>
            </p:nvSpPr>
            <p:spPr bwMode="auto">
              <a:xfrm flipV="1">
                <a:off x="4341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9" name="Line 3900"/>
              <p:cNvSpPr>
                <a:spLocks noChangeShapeType="1"/>
              </p:cNvSpPr>
              <p:nvPr/>
            </p:nvSpPr>
            <p:spPr bwMode="auto">
              <a:xfrm flipV="1">
                <a:off x="4363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0" name="Line 3901"/>
              <p:cNvSpPr>
                <a:spLocks noChangeShapeType="1"/>
              </p:cNvSpPr>
              <p:nvPr/>
            </p:nvSpPr>
            <p:spPr bwMode="auto">
              <a:xfrm flipV="1">
                <a:off x="4385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1" name="Line 3902"/>
              <p:cNvSpPr>
                <a:spLocks noChangeShapeType="1"/>
              </p:cNvSpPr>
              <p:nvPr/>
            </p:nvSpPr>
            <p:spPr bwMode="auto">
              <a:xfrm flipV="1">
                <a:off x="4408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2" name="Line 3903"/>
              <p:cNvSpPr>
                <a:spLocks noChangeShapeType="1"/>
              </p:cNvSpPr>
              <p:nvPr/>
            </p:nvSpPr>
            <p:spPr bwMode="auto">
              <a:xfrm flipV="1">
                <a:off x="4430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3" name="Line 3904"/>
              <p:cNvSpPr>
                <a:spLocks noChangeShapeType="1"/>
              </p:cNvSpPr>
              <p:nvPr/>
            </p:nvSpPr>
            <p:spPr bwMode="auto">
              <a:xfrm flipV="1">
                <a:off x="4452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4" name="Line 3905"/>
              <p:cNvSpPr>
                <a:spLocks noChangeShapeType="1"/>
              </p:cNvSpPr>
              <p:nvPr/>
            </p:nvSpPr>
            <p:spPr bwMode="auto">
              <a:xfrm flipV="1">
                <a:off x="4475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5" name="Line 3906"/>
              <p:cNvSpPr>
                <a:spLocks noChangeShapeType="1"/>
              </p:cNvSpPr>
              <p:nvPr/>
            </p:nvSpPr>
            <p:spPr bwMode="auto">
              <a:xfrm flipV="1">
                <a:off x="4497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6" name="Line 3907"/>
              <p:cNvSpPr>
                <a:spLocks noChangeShapeType="1"/>
              </p:cNvSpPr>
              <p:nvPr/>
            </p:nvSpPr>
            <p:spPr bwMode="auto">
              <a:xfrm flipV="1">
                <a:off x="4519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7" name="Line 3908"/>
              <p:cNvSpPr>
                <a:spLocks noChangeShapeType="1"/>
              </p:cNvSpPr>
              <p:nvPr/>
            </p:nvSpPr>
            <p:spPr bwMode="auto">
              <a:xfrm flipV="1">
                <a:off x="4542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8" name="Line 3909"/>
              <p:cNvSpPr>
                <a:spLocks noChangeShapeType="1"/>
              </p:cNvSpPr>
              <p:nvPr/>
            </p:nvSpPr>
            <p:spPr bwMode="auto">
              <a:xfrm flipV="1">
                <a:off x="4564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9" name="Line 3910"/>
              <p:cNvSpPr>
                <a:spLocks noChangeShapeType="1"/>
              </p:cNvSpPr>
              <p:nvPr/>
            </p:nvSpPr>
            <p:spPr bwMode="auto">
              <a:xfrm flipV="1">
                <a:off x="4586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0" name="Line 3911"/>
              <p:cNvSpPr>
                <a:spLocks noChangeShapeType="1"/>
              </p:cNvSpPr>
              <p:nvPr/>
            </p:nvSpPr>
            <p:spPr bwMode="auto">
              <a:xfrm flipV="1">
                <a:off x="4608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1" name="Line 3912"/>
              <p:cNvSpPr>
                <a:spLocks noChangeShapeType="1"/>
              </p:cNvSpPr>
              <p:nvPr/>
            </p:nvSpPr>
            <p:spPr bwMode="auto">
              <a:xfrm flipV="1">
                <a:off x="4630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2" name="Line 3913"/>
              <p:cNvSpPr>
                <a:spLocks noChangeShapeType="1"/>
              </p:cNvSpPr>
              <p:nvPr/>
            </p:nvSpPr>
            <p:spPr bwMode="auto">
              <a:xfrm flipV="1">
                <a:off x="4653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3" name="Line 3914"/>
              <p:cNvSpPr>
                <a:spLocks noChangeShapeType="1"/>
              </p:cNvSpPr>
              <p:nvPr/>
            </p:nvSpPr>
            <p:spPr bwMode="auto">
              <a:xfrm flipV="1">
                <a:off x="4675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4" name="Line 3915"/>
              <p:cNvSpPr>
                <a:spLocks noChangeShapeType="1"/>
              </p:cNvSpPr>
              <p:nvPr/>
            </p:nvSpPr>
            <p:spPr bwMode="auto">
              <a:xfrm flipV="1">
                <a:off x="4697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5" name="Line 3916"/>
              <p:cNvSpPr>
                <a:spLocks noChangeShapeType="1"/>
              </p:cNvSpPr>
              <p:nvPr/>
            </p:nvSpPr>
            <p:spPr bwMode="auto">
              <a:xfrm flipV="1">
                <a:off x="4720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6" name="Line 3917"/>
              <p:cNvSpPr>
                <a:spLocks noChangeShapeType="1"/>
              </p:cNvSpPr>
              <p:nvPr/>
            </p:nvSpPr>
            <p:spPr bwMode="auto">
              <a:xfrm flipV="1">
                <a:off x="4742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7" name="Line 3918"/>
              <p:cNvSpPr>
                <a:spLocks noChangeShapeType="1"/>
              </p:cNvSpPr>
              <p:nvPr/>
            </p:nvSpPr>
            <p:spPr bwMode="auto">
              <a:xfrm flipV="1">
                <a:off x="4764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8" name="Line 3919"/>
              <p:cNvSpPr>
                <a:spLocks noChangeShapeType="1"/>
              </p:cNvSpPr>
              <p:nvPr/>
            </p:nvSpPr>
            <p:spPr bwMode="auto">
              <a:xfrm flipV="1">
                <a:off x="4787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9" name="Line 3920"/>
              <p:cNvSpPr>
                <a:spLocks noChangeShapeType="1"/>
              </p:cNvSpPr>
              <p:nvPr/>
            </p:nvSpPr>
            <p:spPr bwMode="auto">
              <a:xfrm flipV="1">
                <a:off x="4809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0" name="Line 3921"/>
              <p:cNvSpPr>
                <a:spLocks noChangeShapeType="1"/>
              </p:cNvSpPr>
              <p:nvPr/>
            </p:nvSpPr>
            <p:spPr bwMode="auto">
              <a:xfrm flipV="1">
                <a:off x="4831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1" name="Line 3922"/>
              <p:cNvSpPr>
                <a:spLocks noChangeShapeType="1"/>
              </p:cNvSpPr>
              <p:nvPr/>
            </p:nvSpPr>
            <p:spPr bwMode="auto">
              <a:xfrm flipV="1">
                <a:off x="4853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2" name="Line 3923"/>
              <p:cNvSpPr>
                <a:spLocks noChangeShapeType="1"/>
              </p:cNvSpPr>
              <p:nvPr/>
            </p:nvSpPr>
            <p:spPr bwMode="auto">
              <a:xfrm flipV="1">
                <a:off x="4876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3" name="Line 3924"/>
              <p:cNvSpPr>
                <a:spLocks noChangeShapeType="1"/>
              </p:cNvSpPr>
              <p:nvPr/>
            </p:nvSpPr>
            <p:spPr bwMode="auto">
              <a:xfrm flipV="1">
                <a:off x="4898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4" name="Line 3925"/>
              <p:cNvSpPr>
                <a:spLocks noChangeShapeType="1"/>
              </p:cNvSpPr>
              <p:nvPr/>
            </p:nvSpPr>
            <p:spPr bwMode="auto">
              <a:xfrm flipV="1">
                <a:off x="4920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5" name="Line 3926"/>
              <p:cNvSpPr>
                <a:spLocks noChangeShapeType="1"/>
              </p:cNvSpPr>
              <p:nvPr/>
            </p:nvSpPr>
            <p:spPr bwMode="auto">
              <a:xfrm flipV="1">
                <a:off x="4942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6" name="Line 3927"/>
              <p:cNvSpPr>
                <a:spLocks noChangeShapeType="1"/>
              </p:cNvSpPr>
              <p:nvPr/>
            </p:nvSpPr>
            <p:spPr bwMode="auto">
              <a:xfrm flipV="1">
                <a:off x="4965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7" name="Line 3928"/>
              <p:cNvSpPr>
                <a:spLocks noChangeShapeType="1"/>
              </p:cNvSpPr>
              <p:nvPr/>
            </p:nvSpPr>
            <p:spPr bwMode="auto">
              <a:xfrm flipV="1">
                <a:off x="4987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8" name="Line 3929"/>
              <p:cNvSpPr>
                <a:spLocks noChangeShapeType="1"/>
              </p:cNvSpPr>
              <p:nvPr/>
            </p:nvSpPr>
            <p:spPr bwMode="auto">
              <a:xfrm flipV="1">
                <a:off x="5009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9" name="Line 3930"/>
              <p:cNvSpPr>
                <a:spLocks noChangeShapeType="1"/>
              </p:cNvSpPr>
              <p:nvPr/>
            </p:nvSpPr>
            <p:spPr bwMode="auto">
              <a:xfrm flipV="1">
                <a:off x="5032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0" name="Line 3931"/>
              <p:cNvSpPr>
                <a:spLocks noChangeShapeType="1"/>
              </p:cNvSpPr>
              <p:nvPr/>
            </p:nvSpPr>
            <p:spPr bwMode="auto">
              <a:xfrm flipV="1">
                <a:off x="5054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1" name="Line 3932"/>
              <p:cNvSpPr>
                <a:spLocks noChangeShapeType="1"/>
              </p:cNvSpPr>
              <p:nvPr/>
            </p:nvSpPr>
            <p:spPr bwMode="auto">
              <a:xfrm flipV="1">
                <a:off x="5076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2" name="Line 3933"/>
              <p:cNvSpPr>
                <a:spLocks noChangeShapeType="1"/>
              </p:cNvSpPr>
              <p:nvPr/>
            </p:nvSpPr>
            <p:spPr bwMode="auto">
              <a:xfrm flipV="1">
                <a:off x="5098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3" name="Line 3934"/>
              <p:cNvSpPr>
                <a:spLocks noChangeShapeType="1"/>
              </p:cNvSpPr>
              <p:nvPr/>
            </p:nvSpPr>
            <p:spPr bwMode="auto">
              <a:xfrm flipV="1">
                <a:off x="5121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4" name="Line 3935"/>
              <p:cNvSpPr>
                <a:spLocks noChangeShapeType="1"/>
              </p:cNvSpPr>
              <p:nvPr/>
            </p:nvSpPr>
            <p:spPr bwMode="auto">
              <a:xfrm flipV="1">
                <a:off x="5143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5" name="Line 3936"/>
              <p:cNvSpPr>
                <a:spLocks noChangeShapeType="1"/>
              </p:cNvSpPr>
              <p:nvPr/>
            </p:nvSpPr>
            <p:spPr bwMode="auto">
              <a:xfrm flipV="1">
                <a:off x="5165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6" name="Line 3937"/>
              <p:cNvSpPr>
                <a:spLocks noChangeShapeType="1"/>
              </p:cNvSpPr>
              <p:nvPr/>
            </p:nvSpPr>
            <p:spPr bwMode="auto">
              <a:xfrm flipV="1">
                <a:off x="5188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7" name="Line 3938"/>
              <p:cNvSpPr>
                <a:spLocks noChangeShapeType="1"/>
              </p:cNvSpPr>
              <p:nvPr/>
            </p:nvSpPr>
            <p:spPr bwMode="auto">
              <a:xfrm flipV="1">
                <a:off x="5210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8" name="Line 3939"/>
              <p:cNvSpPr>
                <a:spLocks noChangeShapeType="1"/>
              </p:cNvSpPr>
              <p:nvPr/>
            </p:nvSpPr>
            <p:spPr bwMode="auto">
              <a:xfrm flipV="1">
                <a:off x="5232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9" name="Line 3940"/>
              <p:cNvSpPr>
                <a:spLocks noChangeShapeType="1"/>
              </p:cNvSpPr>
              <p:nvPr/>
            </p:nvSpPr>
            <p:spPr bwMode="auto">
              <a:xfrm flipV="1">
                <a:off x="5255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70" name="Line 3941"/>
              <p:cNvSpPr>
                <a:spLocks noChangeShapeType="1"/>
              </p:cNvSpPr>
              <p:nvPr/>
            </p:nvSpPr>
            <p:spPr bwMode="auto">
              <a:xfrm flipV="1">
                <a:off x="5277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71" name="Line 3942"/>
              <p:cNvSpPr>
                <a:spLocks noChangeShapeType="1"/>
              </p:cNvSpPr>
              <p:nvPr/>
            </p:nvSpPr>
            <p:spPr bwMode="auto">
              <a:xfrm flipV="1">
                <a:off x="5299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72" name="Rectangle 3943"/>
              <p:cNvSpPr>
                <a:spLocks noChangeArrowheads="1"/>
              </p:cNvSpPr>
              <p:nvPr/>
            </p:nvSpPr>
            <p:spPr bwMode="auto">
              <a:xfrm>
                <a:off x="3935" y="1794"/>
                <a:ext cx="15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2.50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73" name="Rectangle 3944"/>
              <p:cNvSpPr>
                <a:spLocks noChangeArrowheads="1"/>
              </p:cNvSpPr>
              <p:nvPr/>
            </p:nvSpPr>
            <p:spPr bwMode="auto">
              <a:xfrm>
                <a:off x="4158" y="1794"/>
                <a:ext cx="15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2.60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74" name="Rectangle 3945"/>
              <p:cNvSpPr>
                <a:spLocks noChangeArrowheads="1"/>
              </p:cNvSpPr>
              <p:nvPr/>
            </p:nvSpPr>
            <p:spPr bwMode="auto">
              <a:xfrm>
                <a:off x="4380" y="1794"/>
                <a:ext cx="15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2.70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75" name="Rectangle 3946"/>
              <p:cNvSpPr>
                <a:spLocks noChangeArrowheads="1"/>
              </p:cNvSpPr>
              <p:nvPr/>
            </p:nvSpPr>
            <p:spPr bwMode="auto">
              <a:xfrm>
                <a:off x="4603" y="1794"/>
                <a:ext cx="15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2.80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76" name="Rectangle 3947"/>
              <p:cNvSpPr>
                <a:spLocks noChangeArrowheads="1"/>
              </p:cNvSpPr>
              <p:nvPr/>
            </p:nvSpPr>
            <p:spPr bwMode="auto">
              <a:xfrm>
                <a:off x="4826" y="1794"/>
                <a:ext cx="15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2.90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77" name="Rectangle 3948"/>
              <p:cNvSpPr>
                <a:spLocks noChangeArrowheads="1"/>
              </p:cNvSpPr>
              <p:nvPr/>
            </p:nvSpPr>
            <p:spPr bwMode="auto">
              <a:xfrm>
                <a:off x="5049" y="1794"/>
                <a:ext cx="15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3.00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78" name="Line 3949"/>
              <p:cNvSpPr>
                <a:spLocks noChangeShapeType="1"/>
              </p:cNvSpPr>
              <p:nvPr/>
            </p:nvSpPr>
            <p:spPr bwMode="auto">
              <a:xfrm flipH="1">
                <a:off x="3780" y="1774"/>
                <a:ext cx="1541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79" name="Rectangle 3950"/>
              <p:cNvSpPr>
                <a:spLocks noChangeArrowheads="1"/>
              </p:cNvSpPr>
              <p:nvPr/>
            </p:nvSpPr>
            <p:spPr bwMode="auto">
              <a:xfrm rot="16200000">
                <a:off x="3716" y="1143"/>
                <a:ext cx="73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%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80" name="Line 3951"/>
              <p:cNvSpPr>
                <a:spLocks noChangeShapeType="1"/>
              </p:cNvSpPr>
              <p:nvPr/>
            </p:nvSpPr>
            <p:spPr bwMode="auto">
              <a:xfrm>
                <a:off x="3760" y="638"/>
                <a:ext cx="2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81" name="Line 3952"/>
              <p:cNvSpPr>
                <a:spLocks noChangeShapeType="1"/>
              </p:cNvSpPr>
              <p:nvPr/>
            </p:nvSpPr>
            <p:spPr bwMode="auto">
              <a:xfrm>
                <a:off x="3770" y="752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82" name="Line 3953"/>
              <p:cNvSpPr>
                <a:spLocks noChangeShapeType="1"/>
              </p:cNvSpPr>
              <p:nvPr/>
            </p:nvSpPr>
            <p:spPr bwMode="auto">
              <a:xfrm>
                <a:off x="3770" y="865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83" name="Line 3954"/>
              <p:cNvSpPr>
                <a:spLocks noChangeShapeType="1"/>
              </p:cNvSpPr>
              <p:nvPr/>
            </p:nvSpPr>
            <p:spPr bwMode="auto">
              <a:xfrm>
                <a:off x="3770" y="979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84" name="Line 3955"/>
              <p:cNvSpPr>
                <a:spLocks noChangeShapeType="1"/>
              </p:cNvSpPr>
              <p:nvPr/>
            </p:nvSpPr>
            <p:spPr bwMode="auto">
              <a:xfrm>
                <a:off x="3770" y="1092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85" name="Line 3956"/>
              <p:cNvSpPr>
                <a:spLocks noChangeShapeType="1"/>
              </p:cNvSpPr>
              <p:nvPr/>
            </p:nvSpPr>
            <p:spPr bwMode="auto">
              <a:xfrm>
                <a:off x="3760" y="1206"/>
                <a:ext cx="2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86" name="Line 3957"/>
              <p:cNvSpPr>
                <a:spLocks noChangeShapeType="1"/>
              </p:cNvSpPr>
              <p:nvPr/>
            </p:nvSpPr>
            <p:spPr bwMode="auto">
              <a:xfrm>
                <a:off x="3770" y="1319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87" name="Line 3958"/>
              <p:cNvSpPr>
                <a:spLocks noChangeShapeType="1"/>
              </p:cNvSpPr>
              <p:nvPr/>
            </p:nvSpPr>
            <p:spPr bwMode="auto">
              <a:xfrm>
                <a:off x="3770" y="1432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88" name="Line 3959"/>
              <p:cNvSpPr>
                <a:spLocks noChangeShapeType="1"/>
              </p:cNvSpPr>
              <p:nvPr/>
            </p:nvSpPr>
            <p:spPr bwMode="auto">
              <a:xfrm>
                <a:off x="3770" y="1546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89" name="Line 3960"/>
              <p:cNvSpPr>
                <a:spLocks noChangeShapeType="1"/>
              </p:cNvSpPr>
              <p:nvPr/>
            </p:nvSpPr>
            <p:spPr bwMode="auto">
              <a:xfrm>
                <a:off x="3770" y="1659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90" name="Line 3961"/>
              <p:cNvSpPr>
                <a:spLocks noChangeShapeType="1"/>
              </p:cNvSpPr>
              <p:nvPr/>
            </p:nvSpPr>
            <p:spPr bwMode="auto">
              <a:xfrm>
                <a:off x="3760" y="1773"/>
                <a:ext cx="2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91" name="Rectangle 3962"/>
              <p:cNvSpPr>
                <a:spLocks noChangeArrowheads="1"/>
              </p:cNvSpPr>
              <p:nvPr/>
            </p:nvSpPr>
            <p:spPr bwMode="auto">
              <a:xfrm>
                <a:off x="3731" y="1744"/>
                <a:ext cx="4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92" name="Rectangle 3963"/>
              <p:cNvSpPr>
                <a:spLocks noChangeArrowheads="1"/>
              </p:cNvSpPr>
              <p:nvPr/>
            </p:nvSpPr>
            <p:spPr bwMode="auto">
              <a:xfrm>
                <a:off x="3674" y="610"/>
                <a:ext cx="13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100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93" name="Line 3964"/>
              <p:cNvSpPr>
                <a:spLocks noChangeShapeType="1"/>
              </p:cNvSpPr>
              <p:nvPr/>
            </p:nvSpPr>
            <p:spPr bwMode="auto">
              <a:xfrm>
                <a:off x="3780" y="638"/>
                <a:ext cx="0" cy="113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94" name="Rectangle 3965"/>
              <p:cNvSpPr>
                <a:spLocks noChangeArrowheads="1"/>
              </p:cNvSpPr>
              <p:nvPr/>
            </p:nvSpPr>
            <p:spPr bwMode="auto">
              <a:xfrm>
                <a:off x="3637" y="1192"/>
                <a:ext cx="27" cy="2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96" name="Rectangle 3967"/>
              <p:cNvSpPr>
                <a:spLocks noChangeArrowheads="1"/>
              </p:cNvSpPr>
              <p:nvPr/>
            </p:nvSpPr>
            <p:spPr bwMode="auto">
              <a:xfrm>
                <a:off x="4988" y="647"/>
                <a:ext cx="635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Arial" pitchFamily="34" charset="0"/>
                    <a:cs typeface="Arial" pitchFamily="34" charset="0"/>
                  </a:rPr>
                  <a:t>1: TOF MS ES+ 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97" name="Rectangle 3968"/>
              <p:cNvSpPr>
                <a:spLocks noChangeArrowheads="1"/>
              </p:cNvSpPr>
              <p:nvPr/>
            </p:nvSpPr>
            <p:spPr bwMode="auto">
              <a:xfrm>
                <a:off x="4954" y="703"/>
                <a:ext cx="687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Arial" pitchFamily="34" charset="0"/>
                    <a:cs typeface="Arial" pitchFamily="34" charset="0"/>
                  </a:rPr>
                  <a:t>850.78 30.00PPM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98" name="Rectangle 3969"/>
              <p:cNvSpPr>
                <a:spLocks noChangeArrowheads="1"/>
              </p:cNvSpPr>
              <p:nvPr/>
            </p:nvSpPr>
            <p:spPr bwMode="auto">
              <a:xfrm>
                <a:off x="5205" y="760"/>
                <a:ext cx="2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Arial" pitchFamily="34" charset="0"/>
                    <a:cs typeface="Arial" pitchFamily="34" charset="0"/>
                  </a:rPr>
                  <a:t>1.26e6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99" name="Freeform 3970"/>
              <p:cNvSpPr>
                <a:spLocks/>
              </p:cNvSpPr>
              <p:nvPr/>
            </p:nvSpPr>
            <p:spPr bwMode="auto">
              <a:xfrm>
                <a:off x="3781" y="1770"/>
                <a:ext cx="13" cy="0"/>
              </a:xfrm>
              <a:custGeom>
                <a:avLst/>
                <a:gdLst>
                  <a:gd name="T0" fmla="*/ 0 w 13"/>
                  <a:gd name="T1" fmla="*/ 0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0" name="Freeform 3971"/>
              <p:cNvSpPr>
                <a:spLocks/>
              </p:cNvSpPr>
              <p:nvPr/>
            </p:nvSpPr>
            <p:spPr bwMode="auto">
              <a:xfrm>
                <a:off x="3794" y="1770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1" name="Freeform 3972"/>
              <p:cNvSpPr>
                <a:spLocks/>
              </p:cNvSpPr>
              <p:nvPr/>
            </p:nvSpPr>
            <p:spPr bwMode="auto">
              <a:xfrm>
                <a:off x="3806" y="1769"/>
                <a:ext cx="12" cy="1"/>
              </a:xfrm>
              <a:custGeom>
                <a:avLst/>
                <a:gdLst>
                  <a:gd name="T0" fmla="*/ 0 w 12"/>
                  <a:gd name="T1" fmla="*/ 1 h 1"/>
                  <a:gd name="T2" fmla="*/ 0 w 12"/>
                  <a:gd name="T3" fmla="*/ 1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2" name="Freeform 3973"/>
              <p:cNvSpPr>
                <a:spLocks/>
              </p:cNvSpPr>
              <p:nvPr/>
            </p:nvSpPr>
            <p:spPr bwMode="auto">
              <a:xfrm>
                <a:off x="3818" y="1769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3" name="Freeform 3974"/>
              <p:cNvSpPr>
                <a:spLocks/>
              </p:cNvSpPr>
              <p:nvPr/>
            </p:nvSpPr>
            <p:spPr bwMode="auto">
              <a:xfrm>
                <a:off x="3830" y="1768"/>
                <a:ext cx="12" cy="1"/>
              </a:xfrm>
              <a:custGeom>
                <a:avLst/>
                <a:gdLst>
                  <a:gd name="T0" fmla="*/ 0 w 12"/>
                  <a:gd name="T1" fmla="*/ 1 h 1"/>
                  <a:gd name="T2" fmla="*/ 0 w 12"/>
                  <a:gd name="T3" fmla="*/ 1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4" name="Freeform 3975"/>
              <p:cNvSpPr>
                <a:spLocks/>
              </p:cNvSpPr>
              <p:nvPr/>
            </p:nvSpPr>
            <p:spPr bwMode="auto">
              <a:xfrm>
                <a:off x="3842" y="1768"/>
                <a:ext cx="13" cy="0"/>
              </a:xfrm>
              <a:custGeom>
                <a:avLst/>
                <a:gdLst>
                  <a:gd name="T0" fmla="*/ 0 w 13"/>
                  <a:gd name="T1" fmla="*/ 0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5" name="Freeform 3976"/>
              <p:cNvSpPr>
                <a:spLocks/>
              </p:cNvSpPr>
              <p:nvPr/>
            </p:nvSpPr>
            <p:spPr bwMode="auto">
              <a:xfrm>
                <a:off x="3855" y="1767"/>
                <a:ext cx="12" cy="1"/>
              </a:xfrm>
              <a:custGeom>
                <a:avLst/>
                <a:gdLst>
                  <a:gd name="T0" fmla="*/ 0 w 12"/>
                  <a:gd name="T1" fmla="*/ 1 h 1"/>
                  <a:gd name="T2" fmla="*/ 0 w 12"/>
                  <a:gd name="T3" fmla="*/ 1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6" name="Freeform 3977"/>
              <p:cNvSpPr>
                <a:spLocks/>
              </p:cNvSpPr>
              <p:nvPr/>
            </p:nvSpPr>
            <p:spPr bwMode="auto">
              <a:xfrm>
                <a:off x="3867" y="1767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7" name="Freeform 3978"/>
              <p:cNvSpPr>
                <a:spLocks/>
              </p:cNvSpPr>
              <p:nvPr/>
            </p:nvSpPr>
            <p:spPr bwMode="auto">
              <a:xfrm>
                <a:off x="3879" y="1767"/>
                <a:ext cx="12" cy="1"/>
              </a:xfrm>
              <a:custGeom>
                <a:avLst/>
                <a:gdLst>
                  <a:gd name="T0" fmla="*/ 0 w 12"/>
                  <a:gd name="T1" fmla="*/ 1 h 1"/>
                  <a:gd name="T2" fmla="*/ 0 w 12"/>
                  <a:gd name="T3" fmla="*/ 1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8" name="Freeform 3979"/>
              <p:cNvSpPr>
                <a:spLocks/>
              </p:cNvSpPr>
              <p:nvPr/>
            </p:nvSpPr>
            <p:spPr bwMode="auto">
              <a:xfrm>
                <a:off x="3891" y="1767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9" name="Freeform 3980"/>
              <p:cNvSpPr>
                <a:spLocks/>
              </p:cNvSpPr>
              <p:nvPr/>
            </p:nvSpPr>
            <p:spPr bwMode="auto">
              <a:xfrm>
                <a:off x="3903" y="1768"/>
                <a:ext cx="13" cy="0"/>
              </a:xfrm>
              <a:custGeom>
                <a:avLst/>
                <a:gdLst>
                  <a:gd name="T0" fmla="*/ 0 w 13"/>
                  <a:gd name="T1" fmla="*/ 0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0" name="Freeform 3981"/>
              <p:cNvSpPr>
                <a:spLocks/>
              </p:cNvSpPr>
              <p:nvPr/>
            </p:nvSpPr>
            <p:spPr bwMode="auto">
              <a:xfrm>
                <a:off x="3916" y="1768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1" name="Freeform 3982"/>
              <p:cNvSpPr>
                <a:spLocks/>
              </p:cNvSpPr>
              <p:nvPr/>
            </p:nvSpPr>
            <p:spPr bwMode="auto">
              <a:xfrm>
                <a:off x="3928" y="1768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0 w 12"/>
                  <a:gd name="T5" fmla="*/ 0 h 2"/>
                  <a:gd name="T6" fmla="*/ 12 w 1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2" name="Freeform 3983"/>
              <p:cNvSpPr>
                <a:spLocks/>
              </p:cNvSpPr>
              <p:nvPr/>
            </p:nvSpPr>
            <p:spPr bwMode="auto">
              <a:xfrm>
                <a:off x="3940" y="1769"/>
                <a:ext cx="12" cy="1"/>
              </a:xfrm>
              <a:custGeom>
                <a:avLst/>
                <a:gdLst>
                  <a:gd name="T0" fmla="*/ 0 w 12"/>
                  <a:gd name="T1" fmla="*/ 1 h 1"/>
                  <a:gd name="T2" fmla="*/ 0 w 12"/>
                  <a:gd name="T3" fmla="*/ 1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3" name="Freeform 3984"/>
              <p:cNvSpPr>
                <a:spLocks/>
              </p:cNvSpPr>
              <p:nvPr/>
            </p:nvSpPr>
            <p:spPr bwMode="auto">
              <a:xfrm>
                <a:off x="3952" y="1769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4" name="Freeform 3985"/>
              <p:cNvSpPr>
                <a:spLocks/>
              </p:cNvSpPr>
              <p:nvPr/>
            </p:nvSpPr>
            <p:spPr bwMode="auto">
              <a:xfrm>
                <a:off x="3964" y="1769"/>
                <a:ext cx="13" cy="1"/>
              </a:xfrm>
              <a:custGeom>
                <a:avLst/>
                <a:gdLst>
                  <a:gd name="T0" fmla="*/ 0 w 13"/>
                  <a:gd name="T1" fmla="*/ 1 h 1"/>
                  <a:gd name="T2" fmla="*/ 0 w 13"/>
                  <a:gd name="T3" fmla="*/ 1 h 1"/>
                  <a:gd name="T4" fmla="*/ 0 w 13"/>
                  <a:gd name="T5" fmla="*/ 1 h 1"/>
                  <a:gd name="T6" fmla="*/ 13 w 1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5" name="Freeform 3986"/>
              <p:cNvSpPr>
                <a:spLocks/>
              </p:cNvSpPr>
              <p:nvPr/>
            </p:nvSpPr>
            <p:spPr bwMode="auto">
              <a:xfrm>
                <a:off x="3977" y="1768"/>
                <a:ext cx="12" cy="1"/>
              </a:xfrm>
              <a:custGeom>
                <a:avLst/>
                <a:gdLst>
                  <a:gd name="T0" fmla="*/ 0 w 12"/>
                  <a:gd name="T1" fmla="*/ 1 h 1"/>
                  <a:gd name="T2" fmla="*/ 0 w 12"/>
                  <a:gd name="T3" fmla="*/ 1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6" name="Freeform 3987"/>
              <p:cNvSpPr>
                <a:spLocks/>
              </p:cNvSpPr>
              <p:nvPr/>
            </p:nvSpPr>
            <p:spPr bwMode="auto">
              <a:xfrm>
                <a:off x="3989" y="1768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7" name="Freeform 3988"/>
              <p:cNvSpPr>
                <a:spLocks/>
              </p:cNvSpPr>
              <p:nvPr/>
            </p:nvSpPr>
            <p:spPr bwMode="auto">
              <a:xfrm>
                <a:off x="4001" y="1766"/>
                <a:ext cx="12" cy="2"/>
              </a:xfrm>
              <a:custGeom>
                <a:avLst/>
                <a:gdLst>
                  <a:gd name="T0" fmla="*/ 0 w 12"/>
                  <a:gd name="T1" fmla="*/ 2 h 2"/>
                  <a:gd name="T2" fmla="*/ 0 w 12"/>
                  <a:gd name="T3" fmla="*/ 2 h 2"/>
                  <a:gd name="T4" fmla="*/ 0 w 12"/>
                  <a:gd name="T5" fmla="*/ 2 h 2"/>
                  <a:gd name="T6" fmla="*/ 12 w 1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8" name="Freeform 3989"/>
              <p:cNvSpPr>
                <a:spLocks/>
              </p:cNvSpPr>
              <p:nvPr/>
            </p:nvSpPr>
            <p:spPr bwMode="auto">
              <a:xfrm>
                <a:off x="4013" y="1764"/>
                <a:ext cx="12" cy="2"/>
              </a:xfrm>
              <a:custGeom>
                <a:avLst/>
                <a:gdLst>
                  <a:gd name="T0" fmla="*/ 0 w 12"/>
                  <a:gd name="T1" fmla="*/ 2 h 2"/>
                  <a:gd name="T2" fmla="*/ 0 w 12"/>
                  <a:gd name="T3" fmla="*/ 2 h 2"/>
                  <a:gd name="T4" fmla="*/ 0 w 12"/>
                  <a:gd name="T5" fmla="*/ 2 h 2"/>
                  <a:gd name="T6" fmla="*/ 12 w 1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9" name="Freeform 3990"/>
              <p:cNvSpPr>
                <a:spLocks/>
              </p:cNvSpPr>
              <p:nvPr/>
            </p:nvSpPr>
            <p:spPr bwMode="auto">
              <a:xfrm>
                <a:off x="4025" y="1761"/>
                <a:ext cx="12" cy="3"/>
              </a:xfrm>
              <a:custGeom>
                <a:avLst/>
                <a:gdLst>
                  <a:gd name="T0" fmla="*/ 0 w 12"/>
                  <a:gd name="T1" fmla="*/ 3 h 3"/>
                  <a:gd name="T2" fmla="*/ 0 w 12"/>
                  <a:gd name="T3" fmla="*/ 3 h 3"/>
                  <a:gd name="T4" fmla="*/ 0 w 12"/>
                  <a:gd name="T5" fmla="*/ 3 h 3"/>
                  <a:gd name="T6" fmla="*/ 12 w 1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0" name="Freeform 3991"/>
              <p:cNvSpPr>
                <a:spLocks/>
              </p:cNvSpPr>
              <p:nvPr/>
            </p:nvSpPr>
            <p:spPr bwMode="auto">
              <a:xfrm>
                <a:off x="4037" y="1759"/>
                <a:ext cx="13" cy="2"/>
              </a:xfrm>
              <a:custGeom>
                <a:avLst/>
                <a:gdLst>
                  <a:gd name="T0" fmla="*/ 0 w 13"/>
                  <a:gd name="T1" fmla="*/ 2 h 2"/>
                  <a:gd name="T2" fmla="*/ 0 w 13"/>
                  <a:gd name="T3" fmla="*/ 2 h 2"/>
                  <a:gd name="T4" fmla="*/ 0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1" name="Freeform 3992"/>
              <p:cNvSpPr>
                <a:spLocks/>
              </p:cNvSpPr>
              <p:nvPr/>
            </p:nvSpPr>
            <p:spPr bwMode="auto">
              <a:xfrm>
                <a:off x="4050" y="1755"/>
                <a:ext cx="12" cy="4"/>
              </a:xfrm>
              <a:custGeom>
                <a:avLst/>
                <a:gdLst>
                  <a:gd name="T0" fmla="*/ 0 w 12"/>
                  <a:gd name="T1" fmla="*/ 4 h 4"/>
                  <a:gd name="T2" fmla="*/ 0 w 12"/>
                  <a:gd name="T3" fmla="*/ 4 h 4"/>
                  <a:gd name="T4" fmla="*/ 0 w 12"/>
                  <a:gd name="T5" fmla="*/ 4 h 4"/>
                  <a:gd name="T6" fmla="*/ 12 w 1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2" name="Freeform 3993"/>
              <p:cNvSpPr>
                <a:spLocks/>
              </p:cNvSpPr>
              <p:nvPr/>
            </p:nvSpPr>
            <p:spPr bwMode="auto">
              <a:xfrm>
                <a:off x="4062" y="1751"/>
                <a:ext cx="12" cy="4"/>
              </a:xfrm>
              <a:custGeom>
                <a:avLst/>
                <a:gdLst>
                  <a:gd name="T0" fmla="*/ 0 w 12"/>
                  <a:gd name="T1" fmla="*/ 4 h 4"/>
                  <a:gd name="T2" fmla="*/ 0 w 12"/>
                  <a:gd name="T3" fmla="*/ 4 h 4"/>
                  <a:gd name="T4" fmla="*/ 0 w 12"/>
                  <a:gd name="T5" fmla="*/ 4 h 4"/>
                  <a:gd name="T6" fmla="*/ 12 w 1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3" name="Freeform 3994"/>
              <p:cNvSpPr>
                <a:spLocks/>
              </p:cNvSpPr>
              <p:nvPr/>
            </p:nvSpPr>
            <p:spPr bwMode="auto">
              <a:xfrm>
                <a:off x="4074" y="1749"/>
                <a:ext cx="12" cy="2"/>
              </a:xfrm>
              <a:custGeom>
                <a:avLst/>
                <a:gdLst>
                  <a:gd name="T0" fmla="*/ 0 w 12"/>
                  <a:gd name="T1" fmla="*/ 2 h 2"/>
                  <a:gd name="T2" fmla="*/ 0 w 12"/>
                  <a:gd name="T3" fmla="*/ 2 h 2"/>
                  <a:gd name="T4" fmla="*/ 0 w 12"/>
                  <a:gd name="T5" fmla="*/ 2 h 2"/>
                  <a:gd name="T6" fmla="*/ 12 w 1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4" name="Freeform 3995"/>
              <p:cNvSpPr>
                <a:spLocks/>
              </p:cNvSpPr>
              <p:nvPr/>
            </p:nvSpPr>
            <p:spPr bwMode="auto">
              <a:xfrm>
                <a:off x="4086" y="1749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5" name="Freeform 3996"/>
              <p:cNvSpPr>
                <a:spLocks/>
              </p:cNvSpPr>
              <p:nvPr/>
            </p:nvSpPr>
            <p:spPr bwMode="auto">
              <a:xfrm>
                <a:off x="4098" y="1749"/>
                <a:ext cx="13" cy="4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0 h 4"/>
                  <a:gd name="T4" fmla="*/ 0 w 13"/>
                  <a:gd name="T5" fmla="*/ 0 h 4"/>
                  <a:gd name="T6" fmla="*/ 13 w 1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6" name="Freeform 3997"/>
              <p:cNvSpPr>
                <a:spLocks/>
              </p:cNvSpPr>
              <p:nvPr/>
            </p:nvSpPr>
            <p:spPr bwMode="auto">
              <a:xfrm>
                <a:off x="4111" y="1753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0 h 3"/>
                  <a:gd name="T4" fmla="*/ 0 w 12"/>
                  <a:gd name="T5" fmla="*/ 0 h 3"/>
                  <a:gd name="T6" fmla="*/ 12 w 1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7" name="Freeform 3998"/>
              <p:cNvSpPr>
                <a:spLocks/>
              </p:cNvSpPr>
              <p:nvPr/>
            </p:nvSpPr>
            <p:spPr bwMode="auto">
              <a:xfrm>
                <a:off x="4123" y="1756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8" name="Freeform 3999"/>
              <p:cNvSpPr>
                <a:spLocks/>
              </p:cNvSpPr>
              <p:nvPr/>
            </p:nvSpPr>
            <p:spPr bwMode="auto">
              <a:xfrm>
                <a:off x="4135" y="1757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0 w 12"/>
                  <a:gd name="T3" fmla="*/ 0 h 4"/>
                  <a:gd name="T4" fmla="*/ 0 w 12"/>
                  <a:gd name="T5" fmla="*/ 0 h 4"/>
                  <a:gd name="T6" fmla="*/ 12 w 1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9" name="Freeform 4000"/>
              <p:cNvSpPr>
                <a:spLocks/>
              </p:cNvSpPr>
              <p:nvPr/>
            </p:nvSpPr>
            <p:spPr bwMode="auto">
              <a:xfrm>
                <a:off x="4147" y="1761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0 h 3"/>
                  <a:gd name="T4" fmla="*/ 0 w 12"/>
                  <a:gd name="T5" fmla="*/ 0 h 3"/>
                  <a:gd name="T6" fmla="*/ 12 w 1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0" name="Freeform 4001"/>
              <p:cNvSpPr>
                <a:spLocks/>
              </p:cNvSpPr>
              <p:nvPr/>
            </p:nvSpPr>
            <p:spPr bwMode="auto">
              <a:xfrm>
                <a:off x="4159" y="1764"/>
                <a:ext cx="13" cy="2"/>
              </a:xfrm>
              <a:custGeom>
                <a:avLst/>
                <a:gdLst>
                  <a:gd name="T0" fmla="*/ 0 w 13"/>
                  <a:gd name="T1" fmla="*/ 0 h 2"/>
                  <a:gd name="T2" fmla="*/ 0 w 13"/>
                  <a:gd name="T3" fmla="*/ 0 h 2"/>
                  <a:gd name="T4" fmla="*/ 0 w 13"/>
                  <a:gd name="T5" fmla="*/ 0 h 2"/>
                  <a:gd name="T6" fmla="*/ 13 w 1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1" name="Freeform 4002"/>
              <p:cNvSpPr>
                <a:spLocks/>
              </p:cNvSpPr>
              <p:nvPr/>
            </p:nvSpPr>
            <p:spPr bwMode="auto">
              <a:xfrm>
                <a:off x="4172" y="1766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2" name="Freeform 4003"/>
              <p:cNvSpPr>
                <a:spLocks/>
              </p:cNvSpPr>
              <p:nvPr/>
            </p:nvSpPr>
            <p:spPr bwMode="auto">
              <a:xfrm>
                <a:off x="4184" y="1767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3" name="Freeform 4004"/>
              <p:cNvSpPr>
                <a:spLocks/>
              </p:cNvSpPr>
              <p:nvPr/>
            </p:nvSpPr>
            <p:spPr bwMode="auto">
              <a:xfrm>
                <a:off x="4196" y="1768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4" name="Freeform 4005"/>
              <p:cNvSpPr>
                <a:spLocks/>
              </p:cNvSpPr>
              <p:nvPr/>
            </p:nvSpPr>
            <p:spPr bwMode="auto">
              <a:xfrm>
                <a:off x="4208" y="1769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5" name="Freeform 4006"/>
              <p:cNvSpPr>
                <a:spLocks/>
              </p:cNvSpPr>
              <p:nvPr/>
            </p:nvSpPr>
            <p:spPr bwMode="auto">
              <a:xfrm>
                <a:off x="4220" y="1769"/>
                <a:ext cx="13" cy="0"/>
              </a:xfrm>
              <a:custGeom>
                <a:avLst/>
                <a:gdLst>
                  <a:gd name="T0" fmla="*/ 0 w 13"/>
                  <a:gd name="T1" fmla="*/ 0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6" name="Freeform 4007"/>
              <p:cNvSpPr>
                <a:spLocks/>
              </p:cNvSpPr>
              <p:nvPr/>
            </p:nvSpPr>
            <p:spPr bwMode="auto">
              <a:xfrm>
                <a:off x="4233" y="1769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7" name="Freeform 4008"/>
              <p:cNvSpPr>
                <a:spLocks/>
              </p:cNvSpPr>
              <p:nvPr/>
            </p:nvSpPr>
            <p:spPr bwMode="auto">
              <a:xfrm>
                <a:off x="4245" y="1770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8" name="Freeform 4009"/>
              <p:cNvSpPr>
                <a:spLocks/>
              </p:cNvSpPr>
              <p:nvPr/>
            </p:nvSpPr>
            <p:spPr bwMode="auto">
              <a:xfrm>
                <a:off x="4257" y="1770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9" name="Freeform 4010"/>
              <p:cNvSpPr>
                <a:spLocks/>
              </p:cNvSpPr>
              <p:nvPr/>
            </p:nvSpPr>
            <p:spPr bwMode="auto">
              <a:xfrm>
                <a:off x="4269" y="1770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0" name="Freeform 4011"/>
              <p:cNvSpPr>
                <a:spLocks/>
              </p:cNvSpPr>
              <p:nvPr/>
            </p:nvSpPr>
            <p:spPr bwMode="auto">
              <a:xfrm>
                <a:off x="4281" y="1770"/>
                <a:ext cx="13" cy="0"/>
              </a:xfrm>
              <a:custGeom>
                <a:avLst/>
                <a:gdLst>
                  <a:gd name="T0" fmla="*/ 0 w 13"/>
                  <a:gd name="T1" fmla="*/ 0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1" name="Freeform 4012"/>
              <p:cNvSpPr>
                <a:spLocks/>
              </p:cNvSpPr>
              <p:nvPr/>
            </p:nvSpPr>
            <p:spPr bwMode="auto">
              <a:xfrm>
                <a:off x="4294" y="1770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2" name="Freeform 4013"/>
              <p:cNvSpPr>
                <a:spLocks/>
              </p:cNvSpPr>
              <p:nvPr/>
            </p:nvSpPr>
            <p:spPr bwMode="auto">
              <a:xfrm>
                <a:off x="4306" y="1770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3" name="Freeform 4014"/>
              <p:cNvSpPr>
                <a:spLocks/>
              </p:cNvSpPr>
              <p:nvPr/>
            </p:nvSpPr>
            <p:spPr bwMode="auto">
              <a:xfrm>
                <a:off x="4318" y="1769"/>
                <a:ext cx="12" cy="1"/>
              </a:xfrm>
              <a:custGeom>
                <a:avLst/>
                <a:gdLst>
                  <a:gd name="T0" fmla="*/ 0 w 12"/>
                  <a:gd name="T1" fmla="*/ 1 h 1"/>
                  <a:gd name="T2" fmla="*/ 0 w 12"/>
                  <a:gd name="T3" fmla="*/ 1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4" name="Freeform 4015"/>
              <p:cNvSpPr>
                <a:spLocks/>
              </p:cNvSpPr>
              <p:nvPr/>
            </p:nvSpPr>
            <p:spPr bwMode="auto">
              <a:xfrm>
                <a:off x="4330" y="1767"/>
                <a:ext cx="13" cy="2"/>
              </a:xfrm>
              <a:custGeom>
                <a:avLst/>
                <a:gdLst>
                  <a:gd name="T0" fmla="*/ 0 w 13"/>
                  <a:gd name="T1" fmla="*/ 2 h 2"/>
                  <a:gd name="T2" fmla="*/ 0 w 13"/>
                  <a:gd name="T3" fmla="*/ 2 h 2"/>
                  <a:gd name="T4" fmla="*/ 0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5" name="Freeform 4016"/>
              <p:cNvSpPr>
                <a:spLocks/>
              </p:cNvSpPr>
              <p:nvPr/>
            </p:nvSpPr>
            <p:spPr bwMode="auto">
              <a:xfrm>
                <a:off x="4343" y="1764"/>
                <a:ext cx="12" cy="3"/>
              </a:xfrm>
              <a:custGeom>
                <a:avLst/>
                <a:gdLst>
                  <a:gd name="T0" fmla="*/ 0 w 12"/>
                  <a:gd name="T1" fmla="*/ 3 h 3"/>
                  <a:gd name="T2" fmla="*/ 0 w 12"/>
                  <a:gd name="T3" fmla="*/ 3 h 3"/>
                  <a:gd name="T4" fmla="*/ 0 w 12"/>
                  <a:gd name="T5" fmla="*/ 3 h 3"/>
                  <a:gd name="T6" fmla="*/ 12 w 1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6" name="Freeform 4017"/>
              <p:cNvSpPr>
                <a:spLocks/>
              </p:cNvSpPr>
              <p:nvPr/>
            </p:nvSpPr>
            <p:spPr bwMode="auto">
              <a:xfrm>
                <a:off x="4355" y="1760"/>
                <a:ext cx="12" cy="4"/>
              </a:xfrm>
              <a:custGeom>
                <a:avLst/>
                <a:gdLst>
                  <a:gd name="T0" fmla="*/ 0 w 12"/>
                  <a:gd name="T1" fmla="*/ 4 h 4"/>
                  <a:gd name="T2" fmla="*/ 0 w 12"/>
                  <a:gd name="T3" fmla="*/ 4 h 4"/>
                  <a:gd name="T4" fmla="*/ 0 w 12"/>
                  <a:gd name="T5" fmla="*/ 4 h 4"/>
                  <a:gd name="T6" fmla="*/ 12 w 1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7" name="Freeform 4018"/>
              <p:cNvSpPr>
                <a:spLocks/>
              </p:cNvSpPr>
              <p:nvPr/>
            </p:nvSpPr>
            <p:spPr bwMode="auto">
              <a:xfrm>
                <a:off x="4367" y="1751"/>
                <a:ext cx="12" cy="9"/>
              </a:xfrm>
              <a:custGeom>
                <a:avLst/>
                <a:gdLst>
                  <a:gd name="T0" fmla="*/ 0 w 12"/>
                  <a:gd name="T1" fmla="*/ 9 h 9"/>
                  <a:gd name="T2" fmla="*/ 0 w 12"/>
                  <a:gd name="T3" fmla="*/ 9 h 9"/>
                  <a:gd name="T4" fmla="*/ 0 w 12"/>
                  <a:gd name="T5" fmla="*/ 9 h 9"/>
                  <a:gd name="T6" fmla="*/ 12 w 12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8" name="Freeform 4019"/>
              <p:cNvSpPr>
                <a:spLocks/>
              </p:cNvSpPr>
              <p:nvPr/>
            </p:nvSpPr>
            <p:spPr bwMode="auto">
              <a:xfrm>
                <a:off x="4379" y="1736"/>
                <a:ext cx="13" cy="15"/>
              </a:xfrm>
              <a:custGeom>
                <a:avLst/>
                <a:gdLst>
                  <a:gd name="T0" fmla="*/ 0 w 13"/>
                  <a:gd name="T1" fmla="*/ 15 h 15"/>
                  <a:gd name="T2" fmla="*/ 0 w 13"/>
                  <a:gd name="T3" fmla="*/ 15 h 15"/>
                  <a:gd name="T4" fmla="*/ 0 w 13"/>
                  <a:gd name="T5" fmla="*/ 15 h 15"/>
                  <a:gd name="T6" fmla="*/ 13 w 13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15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9" name="Freeform 4020"/>
              <p:cNvSpPr>
                <a:spLocks/>
              </p:cNvSpPr>
              <p:nvPr/>
            </p:nvSpPr>
            <p:spPr bwMode="auto">
              <a:xfrm>
                <a:off x="4392" y="1707"/>
                <a:ext cx="12" cy="29"/>
              </a:xfrm>
              <a:custGeom>
                <a:avLst/>
                <a:gdLst>
                  <a:gd name="T0" fmla="*/ 0 w 12"/>
                  <a:gd name="T1" fmla="*/ 29 h 29"/>
                  <a:gd name="T2" fmla="*/ 0 w 12"/>
                  <a:gd name="T3" fmla="*/ 29 h 29"/>
                  <a:gd name="T4" fmla="*/ 0 w 12"/>
                  <a:gd name="T5" fmla="*/ 29 h 29"/>
                  <a:gd name="T6" fmla="*/ 12 w 12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9">
                    <a:moveTo>
                      <a:pt x="0" y="29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0" name="Freeform 4021"/>
              <p:cNvSpPr>
                <a:spLocks/>
              </p:cNvSpPr>
              <p:nvPr/>
            </p:nvSpPr>
            <p:spPr bwMode="auto">
              <a:xfrm>
                <a:off x="4404" y="1581"/>
                <a:ext cx="24" cy="126"/>
              </a:xfrm>
              <a:custGeom>
                <a:avLst/>
                <a:gdLst>
                  <a:gd name="T0" fmla="*/ 0 w 24"/>
                  <a:gd name="T1" fmla="*/ 126 h 126"/>
                  <a:gd name="T2" fmla="*/ 0 w 24"/>
                  <a:gd name="T3" fmla="*/ 126 h 126"/>
                  <a:gd name="T4" fmla="*/ 0 w 24"/>
                  <a:gd name="T5" fmla="*/ 126 h 126"/>
                  <a:gd name="T6" fmla="*/ 24 w 24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6">
                    <a:moveTo>
                      <a:pt x="0" y="126"/>
                    </a:moveTo>
                    <a:lnTo>
                      <a:pt x="0" y="126"/>
                    </a:lnTo>
                    <a:lnTo>
                      <a:pt x="0" y="126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1" name="Freeform 4022"/>
              <p:cNvSpPr>
                <a:spLocks/>
              </p:cNvSpPr>
              <p:nvPr/>
            </p:nvSpPr>
            <p:spPr bwMode="auto">
              <a:xfrm>
                <a:off x="4428" y="1459"/>
                <a:ext cx="13" cy="122"/>
              </a:xfrm>
              <a:custGeom>
                <a:avLst/>
                <a:gdLst>
                  <a:gd name="T0" fmla="*/ 0 w 13"/>
                  <a:gd name="T1" fmla="*/ 122 h 122"/>
                  <a:gd name="T2" fmla="*/ 0 w 13"/>
                  <a:gd name="T3" fmla="*/ 122 h 122"/>
                  <a:gd name="T4" fmla="*/ 0 w 13"/>
                  <a:gd name="T5" fmla="*/ 122 h 122"/>
                  <a:gd name="T6" fmla="*/ 13 w 13"/>
                  <a:gd name="T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22">
                    <a:moveTo>
                      <a:pt x="0" y="122"/>
                    </a:moveTo>
                    <a:lnTo>
                      <a:pt x="0" y="122"/>
                    </a:lnTo>
                    <a:lnTo>
                      <a:pt x="0" y="122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2" name="Freeform 4023"/>
              <p:cNvSpPr>
                <a:spLocks/>
              </p:cNvSpPr>
              <p:nvPr/>
            </p:nvSpPr>
            <p:spPr bwMode="auto">
              <a:xfrm>
                <a:off x="4441" y="1316"/>
                <a:ext cx="12" cy="143"/>
              </a:xfrm>
              <a:custGeom>
                <a:avLst/>
                <a:gdLst>
                  <a:gd name="T0" fmla="*/ 0 w 12"/>
                  <a:gd name="T1" fmla="*/ 143 h 143"/>
                  <a:gd name="T2" fmla="*/ 0 w 12"/>
                  <a:gd name="T3" fmla="*/ 143 h 143"/>
                  <a:gd name="T4" fmla="*/ 0 w 12"/>
                  <a:gd name="T5" fmla="*/ 143 h 143"/>
                  <a:gd name="T6" fmla="*/ 12 w 12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43">
                    <a:moveTo>
                      <a:pt x="0" y="143"/>
                    </a:moveTo>
                    <a:lnTo>
                      <a:pt x="0" y="143"/>
                    </a:lnTo>
                    <a:lnTo>
                      <a:pt x="0" y="143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3" name="Freeform 4024"/>
              <p:cNvSpPr>
                <a:spLocks/>
              </p:cNvSpPr>
              <p:nvPr/>
            </p:nvSpPr>
            <p:spPr bwMode="auto">
              <a:xfrm>
                <a:off x="4453" y="1137"/>
                <a:ext cx="12" cy="179"/>
              </a:xfrm>
              <a:custGeom>
                <a:avLst/>
                <a:gdLst>
                  <a:gd name="T0" fmla="*/ 0 w 12"/>
                  <a:gd name="T1" fmla="*/ 179 h 179"/>
                  <a:gd name="T2" fmla="*/ 0 w 12"/>
                  <a:gd name="T3" fmla="*/ 179 h 179"/>
                  <a:gd name="T4" fmla="*/ 0 w 12"/>
                  <a:gd name="T5" fmla="*/ 179 h 179"/>
                  <a:gd name="T6" fmla="*/ 12 w 12"/>
                  <a:gd name="T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79">
                    <a:moveTo>
                      <a:pt x="0" y="179"/>
                    </a:moveTo>
                    <a:lnTo>
                      <a:pt x="0" y="179"/>
                    </a:lnTo>
                    <a:lnTo>
                      <a:pt x="0" y="179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4" name="Freeform 4025"/>
              <p:cNvSpPr>
                <a:spLocks/>
              </p:cNvSpPr>
              <p:nvPr/>
            </p:nvSpPr>
            <p:spPr bwMode="auto">
              <a:xfrm>
                <a:off x="4465" y="939"/>
                <a:ext cx="12" cy="198"/>
              </a:xfrm>
              <a:custGeom>
                <a:avLst/>
                <a:gdLst>
                  <a:gd name="T0" fmla="*/ 0 w 12"/>
                  <a:gd name="T1" fmla="*/ 198 h 198"/>
                  <a:gd name="T2" fmla="*/ 0 w 12"/>
                  <a:gd name="T3" fmla="*/ 198 h 198"/>
                  <a:gd name="T4" fmla="*/ 0 w 12"/>
                  <a:gd name="T5" fmla="*/ 198 h 198"/>
                  <a:gd name="T6" fmla="*/ 12 w 12"/>
                  <a:gd name="T7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98">
                    <a:moveTo>
                      <a:pt x="0" y="198"/>
                    </a:moveTo>
                    <a:lnTo>
                      <a:pt x="0" y="198"/>
                    </a:lnTo>
                    <a:lnTo>
                      <a:pt x="0" y="198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5" name="Freeform 4026"/>
              <p:cNvSpPr>
                <a:spLocks/>
              </p:cNvSpPr>
              <p:nvPr/>
            </p:nvSpPr>
            <p:spPr bwMode="auto">
              <a:xfrm>
                <a:off x="4477" y="760"/>
                <a:ext cx="12" cy="179"/>
              </a:xfrm>
              <a:custGeom>
                <a:avLst/>
                <a:gdLst>
                  <a:gd name="T0" fmla="*/ 0 w 12"/>
                  <a:gd name="T1" fmla="*/ 179 h 179"/>
                  <a:gd name="T2" fmla="*/ 0 w 12"/>
                  <a:gd name="T3" fmla="*/ 179 h 179"/>
                  <a:gd name="T4" fmla="*/ 0 w 12"/>
                  <a:gd name="T5" fmla="*/ 179 h 179"/>
                  <a:gd name="T6" fmla="*/ 12 w 12"/>
                  <a:gd name="T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79">
                    <a:moveTo>
                      <a:pt x="0" y="179"/>
                    </a:moveTo>
                    <a:lnTo>
                      <a:pt x="0" y="179"/>
                    </a:lnTo>
                    <a:lnTo>
                      <a:pt x="0" y="179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6" name="Freeform 4027"/>
              <p:cNvSpPr>
                <a:spLocks/>
              </p:cNvSpPr>
              <p:nvPr/>
            </p:nvSpPr>
            <p:spPr bwMode="auto">
              <a:xfrm>
                <a:off x="4489" y="659"/>
                <a:ext cx="13" cy="101"/>
              </a:xfrm>
              <a:custGeom>
                <a:avLst/>
                <a:gdLst>
                  <a:gd name="T0" fmla="*/ 0 w 13"/>
                  <a:gd name="T1" fmla="*/ 101 h 101"/>
                  <a:gd name="T2" fmla="*/ 0 w 13"/>
                  <a:gd name="T3" fmla="*/ 101 h 101"/>
                  <a:gd name="T4" fmla="*/ 0 w 13"/>
                  <a:gd name="T5" fmla="*/ 101 h 101"/>
                  <a:gd name="T6" fmla="*/ 13 w 13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01">
                    <a:moveTo>
                      <a:pt x="0" y="101"/>
                    </a:moveTo>
                    <a:lnTo>
                      <a:pt x="0" y="101"/>
                    </a:lnTo>
                    <a:lnTo>
                      <a:pt x="0" y="101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7" name="Freeform 4028"/>
              <p:cNvSpPr>
                <a:spLocks/>
              </p:cNvSpPr>
              <p:nvPr/>
            </p:nvSpPr>
            <p:spPr bwMode="auto">
              <a:xfrm>
                <a:off x="4502" y="638"/>
                <a:ext cx="12" cy="21"/>
              </a:xfrm>
              <a:custGeom>
                <a:avLst/>
                <a:gdLst>
                  <a:gd name="T0" fmla="*/ 0 w 12"/>
                  <a:gd name="T1" fmla="*/ 21 h 21"/>
                  <a:gd name="T2" fmla="*/ 0 w 12"/>
                  <a:gd name="T3" fmla="*/ 21 h 21"/>
                  <a:gd name="T4" fmla="*/ 0 w 12"/>
                  <a:gd name="T5" fmla="*/ 21 h 21"/>
                  <a:gd name="T6" fmla="*/ 12 w 12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1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8" name="Freeform 4029"/>
              <p:cNvSpPr>
                <a:spLocks/>
              </p:cNvSpPr>
              <p:nvPr/>
            </p:nvSpPr>
            <p:spPr bwMode="auto">
              <a:xfrm>
                <a:off x="4514" y="638"/>
                <a:ext cx="12" cy="42"/>
              </a:xfrm>
              <a:custGeom>
                <a:avLst/>
                <a:gdLst>
                  <a:gd name="T0" fmla="*/ 0 w 12"/>
                  <a:gd name="T1" fmla="*/ 0 h 42"/>
                  <a:gd name="T2" fmla="*/ 0 w 12"/>
                  <a:gd name="T3" fmla="*/ 0 h 42"/>
                  <a:gd name="T4" fmla="*/ 0 w 12"/>
                  <a:gd name="T5" fmla="*/ 0 h 42"/>
                  <a:gd name="T6" fmla="*/ 12 w 1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4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9" name="Freeform 4030"/>
              <p:cNvSpPr>
                <a:spLocks/>
              </p:cNvSpPr>
              <p:nvPr/>
            </p:nvSpPr>
            <p:spPr bwMode="auto">
              <a:xfrm>
                <a:off x="4526" y="680"/>
                <a:ext cx="12" cy="106"/>
              </a:xfrm>
              <a:custGeom>
                <a:avLst/>
                <a:gdLst>
                  <a:gd name="T0" fmla="*/ 0 w 12"/>
                  <a:gd name="T1" fmla="*/ 0 h 106"/>
                  <a:gd name="T2" fmla="*/ 0 w 12"/>
                  <a:gd name="T3" fmla="*/ 0 h 106"/>
                  <a:gd name="T4" fmla="*/ 0 w 12"/>
                  <a:gd name="T5" fmla="*/ 0 h 106"/>
                  <a:gd name="T6" fmla="*/ 12 w 12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0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0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0" name="Freeform 4031"/>
              <p:cNvSpPr>
                <a:spLocks/>
              </p:cNvSpPr>
              <p:nvPr/>
            </p:nvSpPr>
            <p:spPr bwMode="auto">
              <a:xfrm>
                <a:off x="4538" y="786"/>
                <a:ext cx="12" cy="173"/>
              </a:xfrm>
              <a:custGeom>
                <a:avLst/>
                <a:gdLst>
                  <a:gd name="T0" fmla="*/ 0 w 12"/>
                  <a:gd name="T1" fmla="*/ 0 h 173"/>
                  <a:gd name="T2" fmla="*/ 0 w 12"/>
                  <a:gd name="T3" fmla="*/ 0 h 173"/>
                  <a:gd name="T4" fmla="*/ 0 w 12"/>
                  <a:gd name="T5" fmla="*/ 0 h 173"/>
                  <a:gd name="T6" fmla="*/ 12 w 12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7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7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1" name="Freeform 4032"/>
              <p:cNvSpPr>
                <a:spLocks/>
              </p:cNvSpPr>
              <p:nvPr/>
            </p:nvSpPr>
            <p:spPr bwMode="auto">
              <a:xfrm>
                <a:off x="4550" y="959"/>
                <a:ext cx="13" cy="143"/>
              </a:xfrm>
              <a:custGeom>
                <a:avLst/>
                <a:gdLst>
                  <a:gd name="T0" fmla="*/ 0 w 13"/>
                  <a:gd name="T1" fmla="*/ 0 h 143"/>
                  <a:gd name="T2" fmla="*/ 0 w 13"/>
                  <a:gd name="T3" fmla="*/ 0 h 143"/>
                  <a:gd name="T4" fmla="*/ 0 w 13"/>
                  <a:gd name="T5" fmla="*/ 0 h 143"/>
                  <a:gd name="T6" fmla="*/ 13 w 13"/>
                  <a:gd name="T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14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2" name="Freeform 4033"/>
              <p:cNvSpPr>
                <a:spLocks/>
              </p:cNvSpPr>
              <p:nvPr/>
            </p:nvSpPr>
            <p:spPr bwMode="auto">
              <a:xfrm>
                <a:off x="4563" y="1102"/>
                <a:ext cx="12" cy="174"/>
              </a:xfrm>
              <a:custGeom>
                <a:avLst/>
                <a:gdLst>
                  <a:gd name="T0" fmla="*/ 0 w 12"/>
                  <a:gd name="T1" fmla="*/ 0 h 174"/>
                  <a:gd name="T2" fmla="*/ 0 w 12"/>
                  <a:gd name="T3" fmla="*/ 0 h 174"/>
                  <a:gd name="T4" fmla="*/ 0 w 12"/>
                  <a:gd name="T5" fmla="*/ 0 h 174"/>
                  <a:gd name="T6" fmla="*/ 12 w 12"/>
                  <a:gd name="T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7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7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3" name="Freeform 4034"/>
              <p:cNvSpPr>
                <a:spLocks/>
              </p:cNvSpPr>
              <p:nvPr/>
            </p:nvSpPr>
            <p:spPr bwMode="auto">
              <a:xfrm>
                <a:off x="4575" y="1276"/>
                <a:ext cx="12" cy="120"/>
              </a:xfrm>
              <a:custGeom>
                <a:avLst/>
                <a:gdLst>
                  <a:gd name="T0" fmla="*/ 0 w 12"/>
                  <a:gd name="T1" fmla="*/ 0 h 120"/>
                  <a:gd name="T2" fmla="*/ 0 w 12"/>
                  <a:gd name="T3" fmla="*/ 0 h 120"/>
                  <a:gd name="T4" fmla="*/ 0 w 12"/>
                  <a:gd name="T5" fmla="*/ 0 h 120"/>
                  <a:gd name="T6" fmla="*/ 12 w 12"/>
                  <a:gd name="T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2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4" name="Freeform 4035"/>
              <p:cNvSpPr>
                <a:spLocks/>
              </p:cNvSpPr>
              <p:nvPr/>
            </p:nvSpPr>
            <p:spPr bwMode="auto">
              <a:xfrm>
                <a:off x="4587" y="1396"/>
                <a:ext cx="12" cy="97"/>
              </a:xfrm>
              <a:custGeom>
                <a:avLst/>
                <a:gdLst>
                  <a:gd name="T0" fmla="*/ 0 w 12"/>
                  <a:gd name="T1" fmla="*/ 0 h 97"/>
                  <a:gd name="T2" fmla="*/ 0 w 12"/>
                  <a:gd name="T3" fmla="*/ 0 h 97"/>
                  <a:gd name="T4" fmla="*/ 0 w 12"/>
                  <a:gd name="T5" fmla="*/ 0 h 97"/>
                  <a:gd name="T6" fmla="*/ 12 w 12"/>
                  <a:gd name="T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9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5" name="Freeform 4036"/>
              <p:cNvSpPr>
                <a:spLocks/>
              </p:cNvSpPr>
              <p:nvPr/>
            </p:nvSpPr>
            <p:spPr bwMode="auto">
              <a:xfrm>
                <a:off x="4599" y="1493"/>
                <a:ext cx="12" cy="77"/>
              </a:xfrm>
              <a:custGeom>
                <a:avLst/>
                <a:gdLst>
                  <a:gd name="T0" fmla="*/ 0 w 12"/>
                  <a:gd name="T1" fmla="*/ 0 h 77"/>
                  <a:gd name="T2" fmla="*/ 0 w 12"/>
                  <a:gd name="T3" fmla="*/ 0 h 77"/>
                  <a:gd name="T4" fmla="*/ 0 w 12"/>
                  <a:gd name="T5" fmla="*/ 0 h 77"/>
                  <a:gd name="T6" fmla="*/ 12 w 12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7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6" name="Freeform 4037"/>
              <p:cNvSpPr>
                <a:spLocks/>
              </p:cNvSpPr>
              <p:nvPr/>
            </p:nvSpPr>
            <p:spPr bwMode="auto">
              <a:xfrm>
                <a:off x="4611" y="1570"/>
                <a:ext cx="13" cy="49"/>
              </a:xfrm>
              <a:custGeom>
                <a:avLst/>
                <a:gdLst>
                  <a:gd name="T0" fmla="*/ 0 w 13"/>
                  <a:gd name="T1" fmla="*/ 0 h 49"/>
                  <a:gd name="T2" fmla="*/ 0 w 13"/>
                  <a:gd name="T3" fmla="*/ 0 h 49"/>
                  <a:gd name="T4" fmla="*/ 0 w 13"/>
                  <a:gd name="T5" fmla="*/ 0 h 49"/>
                  <a:gd name="T6" fmla="*/ 13 w 13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4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7" name="Freeform 4038"/>
              <p:cNvSpPr>
                <a:spLocks/>
              </p:cNvSpPr>
              <p:nvPr/>
            </p:nvSpPr>
            <p:spPr bwMode="auto">
              <a:xfrm>
                <a:off x="4624" y="1619"/>
                <a:ext cx="12" cy="41"/>
              </a:xfrm>
              <a:custGeom>
                <a:avLst/>
                <a:gdLst>
                  <a:gd name="T0" fmla="*/ 0 w 12"/>
                  <a:gd name="T1" fmla="*/ 0 h 41"/>
                  <a:gd name="T2" fmla="*/ 0 w 12"/>
                  <a:gd name="T3" fmla="*/ 0 h 41"/>
                  <a:gd name="T4" fmla="*/ 0 w 12"/>
                  <a:gd name="T5" fmla="*/ 0 h 41"/>
                  <a:gd name="T6" fmla="*/ 12 w 12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4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8" name="Freeform 4039"/>
              <p:cNvSpPr>
                <a:spLocks/>
              </p:cNvSpPr>
              <p:nvPr/>
            </p:nvSpPr>
            <p:spPr bwMode="auto">
              <a:xfrm>
                <a:off x="4636" y="1660"/>
                <a:ext cx="12" cy="28"/>
              </a:xfrm>
              <a:custGeom>
                <a:avLst/>
                <a:gdLst>
                  <a:gd name="T0" fmla="*/ 0 w 12"/>
                  <a:gd name="T1" fmla="*/ 0 h 28"/>
                  <a:gd name="T2" fmla="*/ 0 w 12"/>
                  <a:gd name="T3" fmla="*/ 0 h 28"/>
                  <a:gd name="T4" fmla="*/ 0 w 12"/>
                  <a:gd name="T5" fmla="*/ 0 h 28"/>
                  <a:gd name="T6" fmla="*/ 12 w 12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9" name="Freeform 4040"/>
              <p:cNvSpPr>
                <a:spLocks/>
              </p:cNvSpPr>
              <p:nvPr/>
            </p:nvSpPr>
            <p:spPr bwMode="auto">
              <a:xfrm>
                <a:off x="4648" y="1688"/>
                <a:ext cx="12" cy="20"/>
              </a:xfrm>
              <a:custGeom>
                <a:avLst/>
                <a:gdLst>
                  <a:gd name="T0" fmla="*/ 0 w 12"/>
                  <a:gd name="T1" fmla="*/ 0 h 20"/>
                  <a:gd name="T2" fmla="*/ 0 w 12"/>
                  <a:gd name="T3" fmla="*/ 0 h 20"/>
                  <a:gd name="T4" fmla="*/ 0 w 12"/>
                  <a:gd name="T5" fmla="*/ 0 h 20"/>
                  <a:gd name="T6" fmla="*/ 12 w 12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0" name="Freeform 4041"/>
              <p:cNvSpPr>
                <a:spLocks/>
              </p:cNvSpPr>
              <p:nvPr/>
            </p:nvSpPr>
            <p:spPr bwMode="auto">
              <a:xfrm>
                <a:off x="4660" y="1708"/>
                <a:ext cx="12" cy="15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0 h 15"/>
                  <a:gd name="T4" fmla="*/ 0 w 12"/>
                  <a:gd name="T5" fmla="*/ 0 h 15"/>
                  <a:gd name="T6" fmla="*/ 12 w 12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1" name="Freeform 4042"/>
              <p:cNvSpPr>
                <a:spLocks/>
              </p:cNvSpPr>
              <p:nvPr/>
            </p:nvSpPr>
            <p:spPr bwMode="auto">
              <a:xfrm>
                <a:off x="4672" y="1723"/>
                <a:ext cx="13" cy="11"/>
              </a:xfrm>
              <a:custGeom>
                <a:avLst/>
                <a:gdLst>
                  <a:gd name="T0" fmla="*/ 0 w 13"/>
                  <a:gd name="T1" fmla="*/ 0 h 11"/>
                  <a:gd name="T2" fmla="*/ 0 w 13"/>
                  <a:gd name="T3" fmla="*/ 0 h 11"/>
                  <a:gd name="T4" fmla="*/ 0 w 13"/>
                  <a:gd name="T5" fmla="*/ 0 h 11"/>
                  <a:gd name="T6" fmla="*/ 13 w 13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1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2" name="Freeform 4043"/>
              <p:cNvSpPr>
                <a:spLocks/>
              </p:cNvSpPr>
              <p:nvPr/>
            </p:nvSpPr>
            <p:spPr bwMode="auto">
              <a:xfrm>
                <a:off x="4685" y="1734"/>
                <a:ext cx="12" cy="9"/>
              </a:xfrm>
              <a:custGeom>
                <a:avLst/>
                <a:gdLst>
                  <a:gd name="T0" fmla="*/ 0 w 12"/>
                  <a:gd name="T1" fmla="*/ 0 h 9"/>
                  <a:gd name="T2" fmla="*/ 0 w 12"/>
                  <a:gd name="T3" fmla="*/ 0 h 9"/>
                  <a:gd name="T4" fmla="*/ 0 w 12"/>
                  <a:gd name="T5" fmla="*/ 0 h 9"/>
                  <a:gd name="T6" fmla="*/ 12 w 12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3" name="Freeform 4044"/>
              <p:cNvSpPr>
                <a:spLocks/>
              </p:cNvSpPr>
              <p:nvPr/>
            </p:nvSpPr>
            <p:spPr bwMode="auto">
              <a:xfrm>
                <a:off x="4697" y="1743"/>
                <a:ext cx="12" cy="5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0 h 5"/>
                  <a:gd name="T4" fmla="*/ 0 w 12"/>
                  <a:gd name="T5" fmla="*/ 0 h 5"/>
                  <a:gd name="T6" fmla="*/ 12 w 1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4" name="Freeform 4045"/>
              <p:cNvSpPr>
                <a:spLocks/>
              </p:cNvSpPr>
              <p:nvPr/>
            </p:nvSpPr>
            <p:spPr bwMode="auto">
              <a:xfrm>
                <a:off x="4709" y="1748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0 w 12"/>
                  <a:gd name="T3" fmla="*/ 0 h 4"/>
                  <a:gd name="T4" fmla="*/ 0 w 12"/>
                  <a:gd name="T5" fmla="*/ 0 h 4"/>
                  <a:gd name="T6" fmla="*/ 12 w 1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5" name="Freeform 4046"/>
              <p:cNvSpPr>
                <a:spLocks/>
              </p:cNvSpPr>
              <p:nvPr/>
            </p:nvSpPr>
            <p:spPr bwMode="auto">
              <a:xfrm>
                <a:off x="4721" y="1752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0 w 12"/>
                  <a:gd name="T5" fmla="*/ 0 h 2"/>
                  <a:gd name="T6" fmla="*/ 12 w 1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6" name="Freeform 4047"/>
              <p:cNvSpPr>
                <a:spLocks/>
              </p:cNvSpPr>
              <p:nvPr/>
            </p:nvSpPr>
            <p:spPr bwMode="auto">
              <a:xfrm>
                <a:off x="4733" y="1754"/>
                <a:ext cx="13" cy="3"/>
              </a:xfrm>
              <a:custGeom>
                <a:avLst/>
                <a:gdLst>
                  <a:gd name="T0" fmla="*/ 0 w 13"/>
                  <a:gd name="T1" fmla="*/ 0 h 3"/>
                  <a:gd name="T2" fmla="*/ 0 w 13"/>
                  <a:gd name="T3" fmla="*/ 0 h 3"/>
                  <a:gd name="T4" fmla="*/ 0 w 13"/>
                  <a:gd name="T5" fmla="*/ 0 h 3"/>
                  <a:gd name="T6" fmla="*/ 13 w 1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7" name="Freeform 4048"/>
              <p:cNvSpPr>
                <a:spLocks/>
              </p:cNvSpPr>
              <p:nvPr/>
            </p:nvSpPr>
            <p:spPr bwMode="auto">
              <a:xfrm>
                <a:off x="4746" y="1757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0 w 12"/>
                  <a:gd name="T5" fmla="*/ 0 h 2"/>
                  <a:gd name="T6" fmla="*/ 12 w 1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8" name="Freeform 4049"/>
              <p:cNvSpPr>
                <a:spLocks/>
              </p:cNvSpPr>
              <p:nvPr/>
            </p:nvSpPr>
            <p:spPr bwMode="auto">
              <a:xfrm>
                <a:off x="4758" y="1759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9" name="Freeform 4050"/>
              <p:cNvSpPr>
                <a:spLocks/>
              </p:cNvSpPr>
              <p:nvPr/>
            </p:nvSpPr>
            <p:spPr bwMode="auto">
              <a:xfrm>
                <a:off x="4770" y="1760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0" name="Freeform 4051"/>
              <p:cNvSpPr>
                <a:spLocks/>
              </p:cNvSpPr>
              <p:nvPr/>
            </p:nvSpPr>
            <p:spPr bwMode="auto">
              <a:xfrm>
                <a:off x="4782" y="1761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1" name="Freeform 4052"/>
              <p:cNvSpPr>
                <a:spLocks/>
              </p:cNvSpPr>
              <p:nvPr/>
            </p:nvSpPr>
            <p:spPr bwMode="auto">
              <a:xfrm>
                <a:off x="4794" y="1762"/>
                <a:ext cx="13" cy="0"/>
              </a:xfrm>
              <a:custGeom>
                <a:avLst/>
                <a:gdLst>
                  <a:gd name="T0" fmla="*/ 0 w 13"/>
                  <a:gd name="T1" fmla="*/ 0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2" name="Freeform 4053"/>
              <p:cNvSpPr>
                <a:spLocks/>
              </p:cNvSpPr>
              <p:nvPr/>
            </p:nvSpPr>
            <p:spPr bwMode="auto">
              <a:xfrm>
                <a:off x="4807" y="1762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3" name="Freeform 4054"/>
              <p:cNvSpPr>
                <a:spLocks/>
              </p:cNvSpPr>
              <p:nvPr/>
            </p:nvSpPr>
            <p:spPr bwMode="auto">
              <a:xfrm>
                <a:off x="4819" y="1763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4" name="Freeform 4055"/>
              <p:cNvSpPr>
                <a:spLocks/>
              </p:cNvSpPr>
              <p:nvPr/>
            </p:nvSpPr>
            <p:spPr bwMode="auto">
              <a:xfrm>
                <a:off x="4831" y="1764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5" name="Freeform 4056"/>
              <p:cNvSpPr>
                <a:spLocks/>
              </p:cNvSpPr>
              <p:nvPr/>
            </p:nvSpPr>
            <p:spPr bwMode="auto">
              <a:xfrm>
                <a:off x="4843" y="1765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6" name="Freeform 4057"/>
              <p:cNvSpPr>
                <a:spLocks/>
              </p:cNvSpPr>
              <p:nvPr/>
            </p:nvSpPr>
            <p:spPr bwMode="auto">
              <a:xfrm>
                <a:off x="4855" y="1765"/>
                <a:ext cx="13" cy="0"/>
              </a:xfrm>
              <a:custGeom>
                <a:avLst/>
                <a:gdLst>
                  <a:gd name="T0" fmla="*/ 0 w 13"/>
                  <a:gd name="T1" fmla="*/ 0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7" name="Freeform 4058"/>
              <p:cNvSpPr>
                <a:spLocks/>
              </p:cNvSpPr>
              <p:nvPr/>
            </p:nvSpPr>
            <p:spPr bwMode="auto">
              <a:xfrm>
                <a:off x="4868" y="1765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8" name="Freeform 4059"/>
              <p:cNvSpPr>
                <a:spLocks/>
              </p:cNvSpPr>
              <p:nvPr/>
            </p:nvSpPr>
            <p:spPr bwMode="auto">
              <a:xfrm>
                <a:off x="4880" y="1765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9" name="Freeform 4060"/>
              <p:cNvSpPr>
                <a:spLocks/>
              </p:cNvSpPr>
              <p:nvPr/>
            </p:nvSpPr>
            <p:spPr bwMode="auto">
              <a:xfrm>
                <a:off x="4892" y="1765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0" name="Freeform 4061"/>
              <p:cNvSpPr>
                <a:spLocks/>
              </p:cNvSpPr>
              <p:nvPr/>
            </p:nvSpPr>
            <p:spPr bwMode="auto">
              <a:xfrm>
                <a:off x="4904" y="1766"/>
                <a:ext cx="13" cy="0"/>
              </a:xfrm>
              <a:custGeom>
                <a:avLst/>
                <a:gdLst>
                  <a:gd name="T0" fmla="*/ 0 w 13"/>
                  <a:gd name="T1" fmla="*/ 0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1" name="Freeform 4062"/>
              <p:cNvSpPr>
                <a:spLocks/>
              </p:cNvSpPr>
              <p:nvPr/>
            </p:nvSpPr>
            <p:spPr bwMode="auto">
              <a:xfrm>
                <a:off x="4917" y="1766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2" name="Freeform 4063"/>
              <p:cNvSpPr>
                <a:spLocks/>
              </p:cNvSpPr>
              <p:nvPr/>
            </p:nvSpPr>
            <p:spPr bwMode="auto">
              <a:xfrm>
                <a:off x="4929" y="1766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3" name="Freeform 4064"/>
              <p:cNvSpPr>
                <a:spLocks/>
              </p:cNvSpPr>
              <p:nvPr/>
            </p:nvSpPr>
            <p:spPr bwMode="auto">
              <a:xfrm>
                <a:off x="4941" y="1766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4" name="Freeform 4065"/>
              <p:cNvSpPr>
                <a:spLocks/>
              </p:cNvSpPr>
              <p:nvPr/>
            </p:nvSpPr>
            <p:spPr bwMode="auto">
              <a:xfrm>
                <a:off x="4953" y="1767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5" name="Freeform 4066"/>
              <p:cNvSpPr>
                <a:spLocks/>
              </p:cNvSpPr>
              <p:nvPr/>
            </p:nvSpPr>
            <p:spPr bwMode="auto">
              <a:xfrm>
                <a:off x="4965" y="1767"/>
                <a:ext cx="13" cy="0"/>
              </a:xfrm>
              <a:custGeom>
                <a:avLst/>
                <a:gdLst>
                  <a:gd name="T0" fmla="*/ 0 w 13"/>
                  <a:gd name="T1" fmla="*/ 0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6" name="Freeform 4067"/>
              <p:cNvSpPr>
                <a:spLocks/>
              </p:cNvSpPr>
              <p:nvPr/>
            </p:nvSpPr>
            <p:spPr bwMode="auto">
              <a:xfrm>
                <a:off x="4978" y="1767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7" name="Freeform 4068"/>
              <p:cNvSpPr>
                <a:spLocks/>
              </p:cNvSpPr>
              <p:nvPr/>
            </p:nvSpPr>
            <p:spPr bwMode="auto">
              <a:xfrm>
                <a:off x="4990" y="1767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8" name="Freeform 4069"/>
              <p:cNvSpPr>
                <a:spLocks/>
              </p:cNvSpPr>
              <p:nvPr/>
            </p:nvSpPr>
            <p:spPr bwMode="auto">
              <a:xfrm>
                <a:off x="5002" y="1767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9" name="Freeform 4070"/>
              <p:cNvSpPr>
                <a:spLocks/>
              </p:cNvSpPr>
              <p:nvPr/>
            </p:nvSpPr>
            <p:spPr bwMode="auto">
              <a:xfrm>
                <a:off x="5014" y="1767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400" name="Freeform 4071"/>
              <p:cNvSpPr>
                <a:spLocks/>
              </p:cNvSpPr>
              <p:nvPr/>
            </p:nvSpPr>
            <p:spPr bwMode="auto">
              <a:xfrm>
                <a:off x="5026" y="1767"/>
                <a:ext cx="13" cy="1"/>
              </a:xfrm>
              <a:custGeom>
                <a:avLst/>
                <a:gdLst>
                  <a:gd name="T0" fmla="*/ 0 w 13"/>
                  <a:gd name="T1" fmla="*/ 1 h 1"/>
                  <a:gd name="T2" fmla="*/ 0 w 13"/>
                  <a:gd name="T3" fmla="*/ 1 h 1"/>
                  <a:gd name="T4" fmla="*/ 0 w 13"/>
                  <a:gd name="T5" fmla="*/ 1 h 1"/>
                  <a:gd name="T6" fmla="*/ 13 w 1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  <p:sp>
          <p:nvSpPr>
            <p:cNvPr id="14074" name="Freeform 4073"/>
            <p:cNvSpPr>
              <a:spLocks/>
            </p:cNvSpPr>
            <p:nvPr/>
          </p:nvSpPr>
          <p:spPr bwMode="auto">
            <a:xfrm>
              <a:off x="7999413" y="2805113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75" name="Freeform 4074"/>
            <p:cNvSpPr>
              <a:spLocks/>
            </p:cNvSpPr>
            <p:nvPr/>
          </p:nvSpPr>
          <p:spPr bwMode="auto">
            <a:xfrm>
              <a:off x="8018463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76" name="Freeform 4075"/>
            <p:cNvSpPr>
              <a:spLocks/>
            </p:cNvSpPr>
            <p:nvPr/>
          </p:nvSpPr>
          <p:spPr bwMode="auto">
            <a:xfrm>
              <a:off x="8037513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77" name="Freeform 4076"/>
            <p:cNvSpPr>
              <a:spLocks/>
            </p:cNvSpPr>
            <p:nvPr/>
          </p:nvSpPr>
          <p:spPr bwMode="auto">
            <a:xfrm>
              <a:off x="8056563" y="2805113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78" name="Freeform 4077"/>
            <p:cNvSpPr>
              <a:spLocks/>
            </p:cNvSpPr>
            <p:nvPr/>
          </p:nvSpPr>
          <p:spPr bwMode="auto">
            <a:xfrm>
              <a:off x="8075613" y="2805113"/>
              <a:ext cx="20638" cy="1588"/>
            </a:xfrm>
            <a:custGeom>
              <a:avLst/>
              <a:gdLst>
                <a:gd name="T0" fmla="*/ 0 w 13"/>
                <a:gd name="T1" fmla="*/ 0 h 1"/>
                <a:gd name="T2" fmla="*/ 0 w 13"/>
                <a:gd name="T3" fmla="*/ 0 h 1"/>
                <a:gd name="T4" fmla="*/ 0 w 13"/>
                <a:gd name="T5" fmla="*/ 0 h 1"/>
                <a:gd name="T6" fmla="*/ 13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79" name="Freeform 4078"/>
            <p:cNvSpPr>
              <a:spLocks/>
            </p:cNvSpPr>
            <p:nvPr/>
          </p:nvSpPr>
          <p:spPr bwMode="auto">
            <a:xfrm>
              <a:off x="8096250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0" name="Freeform 4079"/>
            <p:cNvSpPr>
              <a:spLocks/>
            </p:cNvSpPr>
            <p:nvPr/>
          </p:nvSpPr>
          <p:spPr bwMode="auto">
            <a:xfrm>
              <a:off x="8115300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1" name="Freeform 4080"/>
            <p:cNvSpPr>
              <a:spLocks/>
            </p:cNvSpPr>
            <p:nvPr/>
          </p:nvSpPr>
          <p:spPr bwMode="auto">
            <a:xfrm>
              <a:off x="8134350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2" name="Freeform 4081"/>
            <p:cNvSpPr>
              <a:spLocks/>
            </p:cNvSpPr>
            <p:nvPr/>
          </p:nvSpPr>
          <p:spPr bwMode="auto">
            <a:xfrm>
              <a:off x="8153400" y="2806700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3" name="Freeform 4082"/>
            <p:cNvSpPr>
              <a:spLocks/>
            </p:cNvSpPr>
            <p:nvPr/>
          </p:nvSpPr>
          <p:spPr bwMode="auto">
            <a:xfrm>
              <a:off x="8172450" y="2806700"/>
              <a:ext cx="39688" cy="1588"/>
            </a:xfrm>
            <a:custGeom>
              <a:avLst/>
              <a:gdLst>
                <a:gd name="T0" fmla="*/ 0 w 25"/>
                <a:gd name="T1" fmla="*/ 1 h 1"/>
                <a:gd name="T2" fmla="*/ 0 w 25"/>
                <a:gd name="T3" fmla="*/ 1 h 1"/>
                <a:gd name="T4" fmla="*/ 0 w 25"/>
                <a:gd name="T5" fmla="*/ 1 h 1"/>
                <a:gd name="T6" fmla="*/ 25 w 2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4" name="Freeform 4083"/>
            <p:cNvSpPr>
              <a:spLocks/>
            </p:cNvSpPr>
            <p:nvPr/>
          </p:nvSpPr>
          <p:spPr bwMode="auto">
            <a:xfrm>
              <a:off x="8212138" y="2806700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0 w 12"/>
                <a:gd name="T5" fmla="*/ 0 h 2"/>
                <a:gd name="T6" fmla="*/ 12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5" name="Freeform 4084"/>
            <p:cNvSpPr>
              <a:spLocks/>
            </p:cNvSpPr>
            <p:nvPr/>
          </p:nvSpPr>
          <p:spPr bwMode="auto">
            <a:xfrm>
              <a:off x="8231188" y="2806700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0 w 12"/>
                <a:gd name="T5" fmla="*/ 2 h 2"/>
                <a:gd name="T6" fmla="*/ 12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6" name="Freeform 4085"/>
            <p:cNvSpPr>
              <a:spLocks/>
            </p:cNvSpPr>
            <p:nvPr/>
          </p:nvSpPr>
          <p:spPr bwMode="auto">
            <a:xfrm>
              <a:off x="8250238" y="2806700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7" name="Freeform 4086"/>
            <p:cNvSpPr>
              <a:spLocks/>
            </p:cNvSpPr>
            <p:nvPr/>
          </p:nvSpPr>
          <p:spPr bwMode="auto">
            <a:xfrm>
              <a:off x="8270875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8" name="Freeform 4087"/>
            <p:cNvSpPr>
              <a:spLocks/>
            </p:cNvSpPr>
            <p:nvPr/>
          </p:nvSpPr>
          <p:spPr bwMode="auto">
            <a:xfrm>
              <a:off x="8289925" y="2806700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9" name="Freeform 4088"/>
            <p:cNvSpPr>
              <a:spLocks/>
            </p:cNvSpPr>
            <p:nvPr/>
          </p:nvSpPr>
          <p:spPr bwMode="auto">
            <a:xfrm>
              <a:off x="8308975" y="2808288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90" name="Freeform 4089"/>
            <p:cNvSpPr>
              <a:spLocks/>
            </p:cNvSpPr>
            <p:nvPr/>
          </p:nvSpPr>
          <p:spPr bwMode="auto">
            <a:xfrm>
              <a:off x="8328025" y="2806700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0 w 12"/>
                <a:gd name="T5" fmla="*/ 2 h 2"/>
                <a:gd name="T6" fmla="*/ 12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91" name="Freeform 4090"/>
            <p:cNvSpPr>
              <a:spLocks/>
            </p:cNvSpPr>
            <p:nvPr/>
          </p:nvSpPr>
          <p:spPr bwMode="auto">
            <a:xfrm>
              <a:off x="8347075" y="2806700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92" name="Freeform 4091"/>
            <p:cNvSpPr>
              <a:spLocks/>
            </p:cNvSpPr>
            <p:nvPr/>
          </p:nvSpPr>
          <p:spPr bwMode="auto">
            <a:xfrm>
              <a:off x="8367713" y="2806700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93" name="Freeform 4092"/>
            <p:cNvSpPr>
              <a:spLocks/>
            </p:cNvSpPr>
            <p:nvPr/>
          </p:nvSpPr>
          <p:spPr bwMode="auto">
            <a:xfrm>
              <a:off x="8386763" y="280828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94" name="Freeform 4093"/>
            <p:cNvSpPr>
              <a:spLocks/>
            </p:cNvSpPr>
            <p:nvPr/>
          </p:nvSpPr>
          <p:spPr bwMode="auto">
            <a:xfrm>
              <a:off x="8405813" y="2808288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95" name="Freeform 4094"/>
            <p:cNvSpPr>
              <a:spLocks/>
            </p:cNvSpPr>
            <p:nvPr/>
          </p:nvSpPr>
          <p:spPr bwMode="auto">
            <a:xfrm>
              <a:off x="8424863" y="2808288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96" name="Line 4095"/>
            <p:cNvSpPr>
              <a:spLocks noChangeShapeType="1"/>
            </p:cNvSpPr>
            <p:nvPr/>
          </p:nvSpPr>
          <p:spPr bwMode="auto">
            <a:xfrm>
              <a:off x="8443913" y="2808288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97" name="Rectangle 4096"/>
            <p:cNvSpPr>
              <a:spLocks noChangeArrowheads="1"/>
            </p:cNvSpPr>
            <p:nvPr/>
          </p:nvSpPr>
          <p:spPr bwMode="auto">
            <a:xfrm>
              <a:off x="7099300" y="936625"/>
              <a:ext cx="240553" cy="15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2.74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98" name="Freeform 4097"/>
            <p:cNvSpPr>
              <a:spLocks/>
            </p:cNvSpPr>
            <p:nvPr/>
          </p:nvSpPr>
          <p:spPr bwMode="auto">
            <a:xfrm>
              <a:off x="6000750" y="2811463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99" name="Freeform 4098"/>
            <p:cNvSpPr>
              <a:spLocks/>
            </p:cNvSpPr>
            <p:nvPr/>
          </p:nvSpPr>
          <p:spPr bwMode="auto">
            <a:xfrm>
              <a:off x="6021388" y="2811463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00" name="Freeform 4099"/>
            <p:cNvSpPr>
              <a:spLocks/>
            </p:cNvSpPr>
            <p:nvPr/>
          </p:nvSpPr>
          <p:spPr bwMode="auto">
            <a:xfrm>
              <a:off x="6040438" y="2811463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01" name="Freeform 4100"/>
            <p:cNvSpPr>
              <a:spLocks/>
            </p:cNvSpPr>
            <p:nvPr/>
          </p:nvSpPr>
          <p:spPr bwMode="auto">
            <a:xfrm>
              <a:off x="6059488" y="2811463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02" name="Freeform 4101"/>
            <p:cNvSpPr>
              <a:spLocks/>
            </p:cNvSpPr>
            <p:nvPr/>
          </p:nvSpPr>
          <p:spPr bwMode="auto">
            <a:xfrm>
              <a:off x="6078538" y="2809875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03" name="Freeform 4102"/>
            <p:cNvSpPr>
              <a:spLocks/>
            </p:cNvSpPr>
            <p:nvPr/>
          </p:nvSpPr>
          <p:spPr bwMode="auto">
            <a:xfrm>
              <a:off x="6097588" y="2809875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04" name="Freeform 4103"/>
            <p:cNvSpPr>
              <a:spLocks/>
            </p:cNvSpPr>
            <p:nvPr/>
          </p:nvSpPr>
          <p:spPr bwMode="auto">
            <a:xfrm>
              <a:off x="6118225" y="2808288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05" name="Freeform 4104"/>
            <p:cNvSpPr>
              <a:spLocks/>
            </p:cNvSpPr>
            <p:nvPr/>
          </p:nvSpPr>
          <p:spPr bwMode="auto">
            <a:xfrm>
              <a:off x="6137275" y="2806700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06" name="Freeform 4105"/>
            <p:cNvSpPr>
              <a:spLocks/>
            </p:cNvSpPr>
            <p:nvPr/>
          </p:nvSpPr>
          <p:spPr bwMode="auto">
            <a:xfrm>
              <a:off x="6156325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09" name="Freeform 4106"/>
            <p:cNvSpPr>
              <a:spLocks/>
            </p:cNvSpPr>
            <p:nvPr/>
          </p:nvSpPr>
          <p:spPr bwMode="auto">
            <a:xfrm>
              <a:off x="6175375" y="2805113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0" name="Freeform 4107"/>
            <p:cNvSpPr>
              <a:spLocks/>
            </p:cNvSpPr>
            <p:nvPr/>
          </p:nvSpPr>
          <p:spPr bwMode="auto">
            <a:xfrm>
              <a:off x="6194425" y="2805113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1" name="Freeform 4108"/>
            <p:cNvSpPr>
              <a:spLocks/>
            </p:cNvSpPr>
            <p:nvPr/>
          </p:nvSpPr>
          <p:spPr bwMode="auto">
            <a:xfrm>
              <a:off x="6215063" y="2805113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0" name="Freeform 4109"/>
            <p:cNvSpPr>
              <a:spLocks/>
            </p:cNvSpPr>
            <p:nvPr/>
          </p:nvSpPr>
          <p:spPr bwMode="auto">
            <a:xfrm>
              <a:off x="6234113" y="2805113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1" name="Freeform 4110"/>
            <p:cNvSpPr>
              <a:spLocks/>
            </p:cNvSpPr>
            <p:nvPr/>
          </p:nvSpPr>
          <p:spPr bwMode="auto">
            <a:xfrm>
              <a:off x="6253163" y="2806700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2" name="Freeform 4111"/>
            <p:cNvSpPr>
              <a:spLocks/>
            </p:cNvSpPr>
            <p:nvPr/>
          </p:nvSpPr>
          <p:spPr bwMode="auto">
            <a:xfrm>
              <a:off x="6272213" y="2808288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3" name="Freeform 4112"/>
            <p:cNvSpPr>
              <a:spLocks/>
            </p:cNvSpPr>
            <p:nvPr/>
          </p:nvSpPr>
          <p:spPr bwMode="auto">
            <a:xfrm>
              <a:off x="6291263" y="2809875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4" name="Freeform 4113"/>
            <p:cNvSpPr>
              <a:spLocks/>
            </p:cNvSpPr>
            <p:nvPr/>
          </p:nvSpPr>
          <p:spPr bwMode="auto">
            <a:xfrm>
              <a:off x="6311900" y="2809875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5" name="Freeform 4114"/>
            <p:cNvSpPr>
              <a:spLocks/>
            </p:cNvSpPr>
            <p:nvPr/>
          </p:nvSpPr>
          <p:spPr bwMode="auto">
            <a:xfrm>
              <a:off x="6330950" y="2809875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6" name="Freeform 4115"/>
            <p:cNvSpPr>
              <a:spLocks/>
            </p:cNvSpPr>
            <p:nvPr/>
          </p:nvSpPr>
          <p:spPr bwMode="auto">
            <a:xfrm>
              <a:off x="6350000" y="2809875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7" name="Freeform 4116"/>
            <p:cNvSpPr>
              <a:spLocks/>
            </p:cNvSpPr>
            <p:nvPr/>
          </p:nvSpPr>
          <p:spPr bwMode="auto">
            <a:xfrm>
              <a:off x="6369050" y="2808288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8" name="Freeform 4117"/>
            <p:cNvSpPr>
              <a:spLocks/>
            </p:cNvSpPr>
            <p:nvPr/>
          </p:nvSpPr>
          <p:spPr bwMode="auto">
            <a:xfrm>
              <a:off x="6388100" y="2806700"/>
              <a:ext cx="20638" cy="1588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9" name="Freeform 4118"/>
            <p:cNvSpPr>
              <a:spLocks/>
            </p:cNvSpPr>
            <p:nvPr/>
          </p:nvSpPr>
          <p:spPr bwMode="auto">
            <a:xfrm>
              <a:off x="6408738" y="2803525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0 w 12"/>
                <a:gd name="T5" fmla="*/ 2 h 2"/>
                <a:gd name="T6" fmla="*/ 12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0" name="Freeform 4119"/>
            <p:cNvSpPr>
              <a:spLocks/>
            </p:cNvSpPr>
            <p:nvPr/>
          </p:nvSpPr>
          <p:spPr bwMode="auto">
            <a:xfrm>
              <a:off x="6427788" y="2797175"/>
              <a:ext cx="19050" cy="6350"/>
            </a:xfrm>
            <a:custGeom>
              <a:avLst/>
              <a:gdLst>
                <a:gd name="T0" fmla="*/ 0 w 12"/>
                <a:gd name="T1" fmla="*/ 4 h 4"/>
                <a:gd name="T2" fmla="*/ 0 w 12"/>
                <a:gd name="T3" fmla="*/ 4 h 4"/>
                <a:gd name="T4" fmla="*/ 0 w 12"/>
                <a:gd name="T5" fmla="*/ 4 h 4"/>
                <a:gd name="T6" fmla="*/ 12 w 1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1" name="Freeform 4120"/>
            <p:cNvSpPr>
              <a:spLocks/>
            </p:cNvSpPr>
            <p:nvPr/>
          </p:nvSpPr>
          <p:spPr bwMode="auto">
            <a:xfrm>
              <a:off x="6446838" y="2792413"/>
              <a:ext cx="19050" cy="4763"/>
            </a:xfrm>
            <a:custGeom>
              <a:avLst/>
              <a:gdLst>
                <a:gd name="T0" fmla="*/ 0 w 12"/>
                <a:gd name="T1" fmla="*/ 3 h 3"/>
                <a:gd name="T2" fmla="*/ 0 w 12"/>
                <a:gd name="T3" fmla="*/ 3 h 3"/>
                <a:gd name="T4" fmla="*/ 0 w 12"/>
                <a:gd name="T5" fmla="*/ 3 h 3"/>
                <a:gd name="T6" fmla="*/ 12 w 1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2" name="Freeform 4121"/>
            <p:cNvSpPr>
              <a:spLocks/>
            </p:cNvSpPr>
            <p:nvPr/>
          </p:nvSpPr>
          <p:spPr bwMode="auto">
            <a:xfrm>
              <a:off x="6465888" y="2781300"/>
              <a:ext cx="19050" cy="11113"/>
            </a:xfrm>
            <a:custGeom>
              <a:avLst/>
              <a:gdLst>
                <a:gd name="T0" fmla="*/ 0 w 12"/>
                <a:gd name="T1" fmla="*/ 7 h 7"/>
                <a:gd name="T2" fmla="*/ 0 w 12"/>
                <a:gd name="T3" fmla="*/ 7 h 7"/>
                <a:gd name="T4" fmla="*/ 0 w 12"/>
                <a:gd name="T5" fmla="*/ 7 h 7"/>
                <a:gd name="T6" fmla="*/ 12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3" name="Freeform 4122"/>
            <p:cNvSpPr>
              <a:spLocks/>
            </p:cNvSpPr>
            <p:nvPr/>
          </p:nvSpPr>
          <p:spPr bwMode="auto">
            <a:xfrm>
              <a:off x="6484938" y="2774950"/>
              <a:ext cx="20638" cy="6350"/>
            </a:xfrm>
            <a:custGeom>
              <a:avLst/>
              <a:gdLst>
                <a:gd name="T0" fmla="*/ 0 w 13"/>
                <a:gd name="T1" fmla="*/ 4 h 4"/>
                <a:gd name="T2" fmla="*/ 0 w 13"/>
                <a:gd name="T3" fmla="*/ 4 h 4"/>
                <a:gd name="T4" fmla="*/ 0 w 13"/>
                <a:gd name="T5" fmla="*/ 4 h 4"/>
                <a:gd name="T6" fmla="*/ 13 w 1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4" name="Freeform 4123"/>
            <p:cNvSpPr>
              <a:spLocks/>
            </p:cNvSpPr>
            <p:nvPr/>
          </p:nvSpPr>
          <p:spPr bwMode="auto">
            <a:xfrm>
              <a:off x="6505575" y="2767013"/>
              <a:ext cx="19050" cy="7938"/>
            </a:xfrm>
            <a:custGeom>
              <a:avLst/>
              <a:gdLst>
                <a:gd name="T0" fmla="*/ 0 w 12"/>
                <a:gd name="T1" fmla="*/ 5 h 5"/>
                <a:gd name="T2" fmla="*/ 0 w 12"/>
                <a:gd name="T3" fmla="*/ 5 h 5"/>
                <a:gd name="T4" fmla="*/ 0 w 12"/>
                <a:gd name="T5" fmla="*/ 5 h 5"/>
                <a:gd name="T6" fmla="*/ 12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5" name="Freeform 4124"/>
            <p:cNvSpPr>
              <a:spLocks/>
            </p:cNvSpPr>
            <p:nvPr/>
          </p:nvSpPr>
          <p:spPr bwMode="auto">
            <a:xfrm>
              <a:off x="6524625" y="2765425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6" name="Freeform 4125"/>
            <p:cNvSpPr>
              <a:spLocks/>
            </p:cNvSpPr>
            <p:nvPr/>
          </p:nvSpPr>
          <p:spPr bwMode="auto">
            <a:xfrm>
              <a:off x="6543675" y="2765425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7" name="Freeform 4126"/>
            <p:cNvSpPr>
              <a:spLocks/>
            </p:cNvSpPr>
            <p:nvPr/>
          </p:nvSpPr>
          <p:spPr bwMode="auto">
            <a:xfrm>
              <a:off x="6562725" y="2765425"/>
              <a:ext cx="20638" cy="3175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0 w 13"/>
                <a:gd name="T5" fmla="*/ 0 h 2"/>
                <a:gd name="T6" fmla="*/ 13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8" name="Freeform 4127"/>
            <p:cNvSpPr>
              <a:spLocks/>
            </p:cNvSpPr>
            <p:nvPr/>
          </p:nvSpPr>
          <p:spPr bwMode="auto">
            <a:xfrm>
              <a:off x="6583363" y="2768600"/>
              <a:ext cx="19050" cy="6350"/>
            </a:xfrm>
            <a:custGeom>
              <a:avLst/>
              <a:gdLst>
                <a:gd name="T0" fmla="*/ 0 w 12"/>
                <a:gd name="T1" fmla="*/ 0 h 4"/>
                <a:gd name="T2" fmla="*/ 0 w 12"/>
                <a:gd name="T3" fmla="*/ 0 h 4"/>
                <a:gd name="T4" fmla="*/ 0 w 12"/>
                <a:gd name="T5" fmla="*/ 0 h 4"/>
                <a:gd name="T6" fmla="*/ 12 w 1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9" name="Freeform 4128"/>
            <p:cNvSpPr>
              <a:spLocks/>
            </p:cNvSpPr>
            <p:nvPr/>
          </p:nvSpPr>
          <p:spPr bwMode="auto">
            <a:xfrm>
              <a:off x="6602413" y="2774950"/>
              <a:ext cx="19050" cy="6350"/>
            </a:xfrm>
            <a:custGeom>
              <a:avLst/>
              <a:gdLst>
                <a:gd name="T0" fmla="*/ 0 w 12"/>
                <a:gd name="T1" fmla="*/ 0 h 4"/>
                <a:gd name="T2" fmla="*/ 0 w 12"/>
                <a:gd name="T3" fmla="*/ 0 h 4"/>
                <a:gd name="T4" fmla="*/ 0 w 12"/>
                <a:gd name="T5" fmla="*/ 0 h 4"/>
                <a:gd name="T6" fmla="*/ 12 w 1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60" name="Freeform 4129"/>
            <p:cNvSpPr>
              <a:spLocks/>
            </p:cNvSpPr>
            <p:nvPr/>
          </p:nvSpPr>
          <p:spPr bwMode="auto">
            <a:xfrm>
              <a:off x="6621463" y="2781300"/>
              <a:ext cx="19050" cy="6350"/>
            </a:xfrm>
            <a:custGeom>
              <a:avLst/>
              <a:gdLst>
                <a:gd name="T0" fmla="*/ 0 w 12"/>
                <a:gd name="T1" fmla="*/ 0 h 4"/>
                <a:gd name="T2" fmla="*/ 0 w 12"/>
                <a:gd name="T3" fmla="*/ 0 h 4"/>
                <a:gd name="T4" fmla="*/ 0 w 12"/>
                <a:gd name="T5" fmla="*/ 0 h 4"/>
                <a:gd name="T6" fmla="*/ 12 w 1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61" name="Freeform 4130"/>
            <p:cNvSpPr>
              <a:spLocks/>
            </p:cNvSpPr>
            <p:nvPr/>
          </p:nvSpPr>
          <p:spPr bwMode="auto">
            <a:xfrm>
              <a:off x="6640513" y="2787650"/>
              <a:ext cx="19050" cy="7938"/>
            </a:xfrm>
            <a:custGeom>
              <a:avLst/>
              <a:gdLst>
                <a:gd name="T0" fmla="*/ 0 w 12"/>
                <a:gd name="T1" fmla="*/ 0 h 5"/>
                <a:gd name="T2" fmla="*/ 0 w 12"/>
                <a:gd name="T3" fmla="*/ 0 h 5"/>
                <a:gd name="T4" fmla="*/ 0 w 12"/>
                <a:gd name="T5" fmla="*/ 0 h 5"/>
                <a:gd name="T6" fmla="*/ 12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65" name="Freeform 4131"/>
            <p:cNvSpPr>
              <a:spLocks/>
            </p:cNvSpPr>
            <p:nvPr/>
          </p:nvSpPr>
          <p:spPr bwMode="auto">
            <a:xfrm>
              <a:off x="6659563" y="2795588"/>
              <a:ext cx="20638" cy="4763"/>
            </a:xfrm>
            <a:custGeom>
              <a:avLst/>
              <a:gdLst>
                <a:gd name="T0" fmla="*/ 0 w 13"/>
                <a:gd name="T1" fmla="*/ 0 h 3"/>
                <a:gd name="T2" fmla="*/ 0 w 13"/>
                <a:gd name="T3" fmla="*/ 0 h 3"/>
                <a:gd name="T4" fmla="*/ 0 w 13"/>
                <a:gd name="T5" fmla="*/ 0 h 3"/>
                <a:gd name="T6" fmla="*/ 13 w 1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71" name="Freeform 4132"/>
            <p:cNvSpPr>
              <a:spLocks/>
            </p:cNvSpPr>
            <p:nvPr/>
          </p:nvSpPr>
          <p:spPr bwMode="auto">
            <a:xfrm>
              <a:off x="6680200" y="2800350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0 w 12"/>
                <a:gd name="T5" fmla="*/ 0 h 2"/>
                <a:gd name="T6" fmla="*/ 12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2" name="Freeform 4133"/>
            <p:cNvSpPr>
              <a:spLocks/>
            </p:cNvSpPr>
            <p:nvPr/>
          </p:nvSpPr>
          <p:spPr bwMode="auto">
            <a:xfrm>
              <a:off x="6699250" y="2803525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3" name="Freeform 4134"/>
            <p:cNvSpPr>
              <a:spLocks/>
            </p:cNvSpPr>
            <p:nvPr/>
          </p:nvSpPr>
          <p:spPr bwMode="auto">
            <a:xfrm>
              <a:off x="6718300" y="2805113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4" name="Freeform 4135"/>
            <p:cNvSpPr>
              <a:spLocks/>
            </p:cNvSpPr>
            <p:nvPr/>
          </p:nvSpPr>
          <p:spPr bwMode="auto">
            <a:xfrm>
              <a:off x="6737350" y="2806700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5" name="Freeform 4136"/>
            <p:cNvSpPr>
              <a:spLocks/>
            </p:cNvSpPr>
            <p:nvPr/>
          </p:nvSpPr>
          <p:spPr bwMode="auto">
            <a:xfrm>
              <a:off x="6756400" y="2808288"/>
              <a:ext cx="20638" cy="1588"/>
            </a:xfrm>
            <a:custGeom>
              <a:avLst/>
              <a:gdLst>
                <a:gd name="T0" fmla="*/ 0 w 13"/>
                <a:gd name="T1" fmla="*/ 0 h 1"/>
                <a:gd name="T2" fmla="*/ 0 w 13"/>
                <a:gd name="T3" fmla="*/ 0 h 1"/>
                <a:gd name="T4" fmla="*/ 0 w 13"/>
                <a:gd name="T5" fmla="*/ 0 h 1"/>
                <a:gd name="T6" fmla="*/ 13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6" name="Freeform 4137"/>
            <p:cNvSpPr>
              <a:spLocks/>
            </p:cNvSpPr>
            <p:nvPr/>
          </p:nvSpPr>
          <p:spPr bwMode="auto">
            <a:xfrm>
              <a:off x="6777038" y="2809875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7" name="Freeform 4138"/>
            <p:cNvSpPr>
              <a:spLocks/>
            </p:cNvSpPr>
            <p:nvPr/>
          </p:nvSpPr>
          <p:spPr bwMode="auto">
            <a:xfrm>
              <a:off x="6796088" y="2809875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8" name="Freeform 4139"/>
            <p:cNvSpPr>
              <a:spLocks/>
            </p:cNvSpPr>
            <p:nvPr/>
          </p:nvSpPr>
          <p:spPr bwMode="auto">
            <a:xfrm>
              <a:off x="6815138" y="2809875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9" name="Freeform 4140"/>
            <p:cNvSpPr>
              <a:spLocks/>
            </p:cNvSpPr>
            <p:nvPr/>
          </p:nvSpPr>
          <p:spPr bwMode="auto">
            <a:xfrm>
              <a:off x="6834188" y="2811463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0" name="Freeform 4141"/>
            <p:cNvSpPr>
              <a:spLocks/>
            </p:cNvSpPr>
            <p:nvPr/>
          </p:nvSpPr>
          <p:spPr bwMode="auto">
            <a:xfrm>
              <a:off x="6853238" y="2811463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1" name="Freeform 4142"/>
            <p:cNvSpPr>
              <a:spLocks/>
            </p:cNvSpPr>
            <p:nvPr/>
          </p:nvSpPr>
          <p:spPr bwMode="auto">
            <a:xfrm>
              <a:off x="6873875" y="2809875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2" name="Freeform 4143"/>
            <p:cNvSpPr>
              <a:spLocks/>
            </p:cNvSpPr>
            <p:nvPr/>
          </p:nvSpPr>
          <p:spPr bwMode="auto">
            <a:xfrm>
              <a:off x="6892925" y="2809875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3" name="Freeform 4144"/>
            <p:cNvSpPr>
              <a:spLocks/>
            </p:cNvSpPr>
            <p:nvPr/>
          </p:nvSpPr>
          <p:spPr bwMode="auto">
            <a:xfrm>
              <a:off x="6911975" y="2808288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4" name="Freeform 4145"/>
            <p:cNvSpPr>
              <a:spLocks/>
            </p:cNvSpPr>
            <p:nvPr/>
          </p:nvSpPr>
          <p:spPr bwMode="auto">
            <a:xfrm>
              <a:off x="6931025" y="2805113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0 w 12"/>
                <a:gd name="T5" fmla="*/ 2 h 2"/>
                <a:gd name="T6" fmla="*/ 12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5" name="Freeform 4146"/>
            <p:cNvSpPr>
              <a:spLocks/>
            </p:cNvSpPr>
            <p:nvPr/>
          </p:nvSpPr>
          <p:spPr bwMode="auto">
            <a:xfrm>
              <a:off x="6950075" y="2801938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0 w 12"/>
                <a:gd name="T5" fmla="*/ 2 h 2"/>
                <a:gd name="T6" fmla="*/ 12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6" name="Freeform 4147"/>
            <p:cNvSpPr>
              <a:spLocks/>
            </p:cNvSpPr>
            <p:nvPr/>
          </p:nvSpPr>
          <p:spPr bwMode="auto">
            <a:xfrm>
              <a:off x="6969125" y="2794000"/>
              <a:ext cx="20638" cy="7938"/>
            </a:xfrm>
            <a:custGeom>
              <a:avLst/>
              <a:gdLst>
                <a:gd name="T0" fmla="*/ 0 w 13"/>
                <a:gd name="T1" fmla="*/ 5 h 5"/>
                <a:gd name="T2" fmla="*/ 0 w 13"/>
                <a:gd name="T3" fmla="*/ 5 h 5"/>
                <a:gd name="T4" fmla="*/ 0 w 13"/>
                <a:gd name="T5" fmla="*/ 5 h 5"/>
                <a:gd name="T6" fmla="*/ 13 w 1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7" name="Freeform 4148"/>
            <p:cNvSpPr>
              <a:spLocks/>
            </p:cNvSpPr>
            <p:nvPr/>
          </p:nvSpPr>
          <p:spPr bwMode="auto">
            <a:xfrm>
              <a:off x="6989763" y="2755900"/>
              <a:ext cx="38100" cy="38100"/>
            </a:xfrm>
            <a:custGeom>
              <a:avLst/>
              <a:gdLst>
                <a:gd name="T0" fmla="*/ 0 w 24"/>
                <a:gd name="T1" fmla="*/ 24 h 24"/>
                <a:gd name="T2" fmla="*/ 0 w 24"/>
                <a:gd name="T3" fmla="*/ 24 h 24"/>
                <a:gd name="T4" fmla="*/ 0 w 24"/>
                <a:gd name="T5" fmla="*/ 24 h 24"/>
                <a:gd name="T6" fmla="*/ 24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8" name="Freeform 4149"/>
            <p:cNvSpPr>
              <a:spLocks/>
            </p:cNvSpPr>
            <p:nvPr/>
          </p:nvSpPr>
          <p:spPr bwMode="auto">
            <a:xfrm>
              <a:off x="7027863" y="2714625"/>
              <a:ext cx="20638" cy="41275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26 h 26"/>
                <a:gd name="T4" fmla="*/ 0 w 13"/>
                <a:gd name="T5" fmla="*/ 26 h 26"/>
                <a:gd name="T6" fmla="*/ 13 w 13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9" name="Freeform 4150"/>
            <p:cNvSpPr>
              <a:spLocks/>
            </p:cNvSpPr>
            <p:nvPr/>
          </p:nvSpPr>
          <p:spPr bwMode="auto">
            <a:xfrm>
              <a:off x="7048500" y="2641600"/>
              <a:ext cx="19050" cy="73025"/>
            </a:xfrm>
            <a:custGeom>
              <a:avLst/>
              <a:gdLst>
                <a:gd name="T0" fmla="*/ 0 w 12"/>
                <a:gd name="T1" fmla="*/ 46 h 46"/>
                <a:gd name="T2" fmla="*/ 0 w 12"/>
                <a:gd name="T3" fmla="*/ 46 h 46"/>
                <a:gd name="T4" fmla="*/ 0 w 12"/>
                <a:gd name="T5" fmla="*/ 46 h 46"/>
                <a:gd name="T6" fmla="*/ 12 w 12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6">
                  <a:moveTo>
                    <a:pt x="0" y="46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0" name="Freeform 4151"/>
            <p:cNvSpPr>
              <a:spLocks/>
            </p:cNvSpPr>
            <p:nvPr/>
          </p:nvSpPr>
          <p:spPr bwMode="auto">
            <a:xfrm>
              <a:off x="7067550" y="2524125"/>
              <a:ext cx="19050" cy="117475"/>
            </a:xfrm>
            <a:custGeom>
              <a:avLst/>
              <a:gdLst>
                <a:gd name="T0" fmla="*/ 0 w 12"/>
                <a:gd name="T1" fmla="*/ 74 h 74"/>
                <a:gd name="T2" fmla="*/ 0 w 12"/>
                <a:gd name="T3" fmla="*/ 74 h 74"/>
                <a:gd name="T4" fmla="*/ 0 w 12"/>
                <a:gd name="T5" fmla="*/ 74 h 74"/>
                <a:gd name="T6" fmla="*/ 12 w 12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4">
                  <a:moveTo>
                    <a:pt x="0" y="7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1" name="Freeform 4152"/>
            <p:cNvSpPr>
              <a:spLocks/>
            </p:cNvSpPr>
            <p:nvPr/>
          </p:nvSpPr>
          <p:spPr bwMode="auto">
            <a:xfrm>
              <a:off x="7086600" y="2341563"/>
              <a:ext cx="19050" cy="182563"/>
            </a:xfrm>
            <a:custGeom>
              <a:avLst/>
              <a:gdLst>
                <a:gd name="T0" fmla="*/ 0 w 12"/>
                <a:gd name="T1" fmla="*/ 115 h 115"/>
                <a:gd name="T2" fmla="*/ 0 w 12"/>
                <a:gd name="T3" fmla="*/ 115 h 115"/>
                <a:gd name="T4" fmla="*/ 0 w 12"/>
                <a:gd name="T5" fmla="*/ 115 h 115"/>
                <a:gd name="T6" fmla="*/ 12 w 1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5">
                  <a:moveTo>
                    <a:pt x="0" y="115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2" name="Freeform 4153"/>
            <p:cNvSpPr>
              <a:spLocks/>
            </p:cNvSpPr>
            <p:nvPr/>
          </p:nvSpPr>
          <p:spPr bwMode="auto">
            <a:xfrm>
              <a:off x="7105650" y="2084388"/>
              <a:ext cx="19050" cy="257175"/>
            </a:xfrm>
            <a:custGeom>
              <a:avLst/>
              <a:gdLst>
                <a:gd name="T0" fmla="*/ 0 w 12"/>
                <a:gd name="T1" fmla="*/ 162 h 162"/>
                <a:gd name="T2" fmla="*/ 0 w 12"/>
                <a:gd name="T3" fmla="*/ 162 h 162"/>
                <a:gd name="T4" fmla="*/ 0 w 12"/>
                <a:gd name="T5" fmla="*/ 162 h 162"/>
                <a:gd name="T6" fmla="*/ 12 w 12"/>
                <a:gd name="T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2">
                  <a:moveTo>
                    <a:pt x="0" y="162"/>
                  </a:moveTo>
                  <a:lnTo>
                    <a:pt x="0" y="162"/>
                  </a:lnTo>
                  <a:lnTo>
                    <a:pt x="0" y="162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3" name="Freeform 4154"/>
            <p:cNvSpPr>
              <a:spLocks/>
            </p:cNvSpPr>
            <p:nvPr/>
          </p:nvSpPr>
          <p:spPr bwMode="auto">
            <a:xfrm>
              <a:off x="7124700" y="1773238"/>
              <a:ext cx="20638" cy="311150"/>
            </a:xfrm>
            <a:custGeom>
              <a:avLst/>
              <a:gdLst>
                <a:gd name="T0" fmla="*/ 0 w 13"/>
                <a:gd name="T1" fmla="*/ 196 h 196"/>
                <a:gd name="T2" fmla="*/ 0 w 13"/>
                <a:gd name="T3" fmla="*/ 196 h 196"/>
                <a:gd name="T4" fmla="*/ 0 w 13"/>
                <a:gd name="T5" fmla="*/ 196 h 196"/>
                <a:gd name="T6" fmla="*/ 13 w 13"/>
                <a:gd name="T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96">
                  <a:moveTo>
                    <a:pt x="0" y="196"/>
                  </a:moveTo>
                  <a:lnTo>
                    <a:pt x="0" y="196"/>
                  </a:lnTo>
                  <a:lnTo>
                    <a:pt x="0" y="196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4" name="Freeform 4155"/>
            <p:cNvSpPr>
              <a:spLocks/>
            </p:cNvSpPr>
            <p:nvPr/>
          </p:nvSpPr>
          <p:spPr bwMode="auto">
            <a:xfrm>
              <a:off x="7145338" y="1458913"/>
              <a:ext cx="19050" cy="314325"/>
            </a:xfrm>
            <a:custGeom>
              <a:avLst/>
              <a:gdLst>
                <a:gd name="T0" fmla="*/ 0 w 12"/>
                <a:gd name="T1" fmla="*/ 198 h 198"/>
                <a:gd name="T2" fmla="*/ 0 w 12"/>
                <a:gd name="T3" fmla="*/ 198 h 198"/>
                <a:gd name="T4" fmla="*/ 0 w 12"/>
                <a:gd name="T5" fmla="*/ 198 h 198"/>
                <a:gd name="T6" fmla="*/ 12 w 12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8">
                  <a:moveTo>
                    <a:pt x="0" y="198"/>
                  </a:moveTo>
                  <a:lnTo>
                    <a:pt x="0" y="198"/>
                  </a:lnTo>
                  <a:lnTo>
                    <a:pt x="0" y="198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5" name="Freeform 4156"/>
            <p:cNvSpPr>
              <a:spLocks/>
            </p:cNvSpPr>
            <p:nvPr/>
          </p:nvSpPr>
          <p:spPr bwMode="auto">
            <a:xfrm>
              <a:off x="7164388" y="1222375"/>
              <a:ext cx="19050" cy="236538"/>
            </a:xfrm>
            <a:custGeom>
              <a:avLst/>
              <a:gdLst>
                <a:gd name="T0" fmla="*/ 0 w 12"/>
                <a:gd name="T1" fmla="*/ 149 h 149"/>
                <a:gd name="T2" fmla="*/ 0 w 12"/>
                <a:gd name="T3" fmla="*/ 149 h 149"/>
                <a:gd name="T4" fmla="*/ 0 w 12"/>
                <a:gd name="T5" fmla="*/ 149 h 149"/>
                <a:gd name="T6" fmla="*/ 12 w 12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9">
                  <a:moveTo>
                    <a:pt x="0" y="149"/>
                  </a:moveTo>
                  <a:lnTo>
                    <a:pt x="0" y="149"/>
                  </a:lnTo>
                  <a:lnTo>
                    <a:pt x="0" y="149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6" name="Freeform 4157"/>
            <p:cNvSpPr>
              <a:spLocks/>
            </p:cNvSpPr>
            <p:nvPr/>
          </p:nvSpPr>
          <p:spPr bwMode="auto">
            <a:xfrm>
              <a:off x="7183438" y="1054100"/>
              <a:ext cx="19050" cy="168275"/>
            </a:xfrm>
            <a:custGeom>
              <a:avLst/>
              <a:gdLst>
                <a:gd name="T0" fmla="*/ 0 w 12"/>
                <a:gd name="T1" fmla="*/ 106 h 106"/>
                <a:gd name="T2" fmla="*/ 0 w 12"/>
                <a:gd name="T3" fmla="*/ 106 h 106"/>
                <a:gd name="T4" fmla="*/ 0 w 12"/>
                <a:gd name="T5" fmla="*/ 106 h 106"/>
                <a:gd name="T6" fmla="*/ 12 w 12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6">
                  <a:moveTo>
                    <a:pt x="0" y="106"/>
                  </a:moveTo>
                  <a:lnTo>
                    <a:pt x="0" y="106"/>
                  </a:lnTo>
                  <a:lnTo>
                    <a:pt x="0" y="106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7" name="Freeform 4158"/>
            <p:cNvSpPr>
              <a:spLocks/>
            </p:cNvSpPr>
            <p:nvPr/>
          </p:nvSpPr>
          <p:spPr bwMode="auto">
            <a:xfrm>
              <a:off x="7202488" y="1012825"/>
              <a:ext cx="19050" cy="41275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26 h 26"/>
                <a:gd name="T4" fmla="*/ 0 w 12"/>
                <a:gd name="T5" fmla="*/ 26 h 26"/>
                <a:gd name="T6" fmla="*/ 12 w 12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8" name="Freeform 4159"/>
            <p:cNvSpPr>
              <a:spLocks/>
            </p:cNvSpPr>
            <p:nvPr/>
          </p:nvSpPr>
          <p:spPr bwMode="auto">
            <a:xfrm>
              <a:off x="7221538" y="1012825"/>
              <a:ext cx="19050" cy="28575"/>
            </a:xfrm>
            <a:custGeom>
              <a:avLst/>
              <a:gdLst>
                <a:gd name="T0" fmla="*/ 0 w 12"/>
                <a:gd name="T1" fmla="*/ 0 h 18"/>
                <a:gd name="T2" fmla="*/ 0 w 12"/>
                <a:gd name="T3" fmla="*/ 0 h 18"/>
                <a:gd name="T4" fmla="*/ 0 w 12"/>
                <a:gd name="T5" fmla="*/ 0 h 18"/>
                <a:gd name="T6" fmla="*/ 12 w 12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9" name="Freeform 4160"/>
            <p:cNvSpPr>
              <a:spLocks/>
            </p:cNvSpPr>
            <p:nvPr/>
          </p:nvSpPr>
          <p:spPr bwMode="auto">
            <a:xfrm>
              <a:off x="7240588" y="1041400"/>
              <a:ext cx="20638" cy="109538"/>
            </a:xfrm>
            <a:custGeom>
              <a:avLst/>
              <a:gdLst>
                <a:gd name="T0" fmla="*/ 0 w 13"/>
                <a:gd name="T1" fmla="*/ 0 h 69"/>
                <a:gd name="T2" fmla="*/ 0 w 13"/>
                <a:gd name="T3" fmla="*/ 0 h 69"/>
                <a:gd name="T4" fmla="*/ 0 w 13"/>
                <a:gd name="T5" fmla="*/ 0 h 69"/>
                <a:gd name="T6" fmla="*/ 13 w 13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6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0" name="Freeform 4161"/>
            <p:cNvSpPr>
              <a:spLocks/>
            </p:cNvSpPr>
            <p:nvPr/>
          </p:nvSpPr>
          <p:spPr bwMode="auto">
            <a:xfrm>
              <a:off x="7261225" y="1150938"/>
              <a:ext cx="19050" cy="195263"/>
            </a:xfrm>
            <a:custGeom>
              <a:avLst/>
              <a:gdLst>
                <a:gd name="T0" fmla="*/ 0 w 12"/>
                <a:gd name="T1" fmla="*/ 0 h 123"/>
                <a:gd name="T2" fmla="*/ 0 w 12"/>
                <a:gd name="T3" fmla="*/ 0 h 123"/>
                <a:gd name="T4" fmla="*/ 0 w 12"/>
                <a:gd name="T5" fmla="*/ 0 h 123"/>
                <a:gd name="T6" fmla="*/ 12 w 12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2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1" name="Freeform 4162"/>
            <p:cNvSpPr>
              <a:spLocks/>
            </p:cNvSpPr>
            <p:nvPr/>
          </p:nvSpPr>
          <p:spPr bwMode="auto">
            <a:xfrm>
              <a:off x="7280275" y="1346200"/>
              <a:ext cx="19050" cy="258763"/>
            </a:xfrm>
            <a:custGeom>
              <a:avLst/>
              <a:gdLst>
                <a:gd name="T0" fmla="*/ 0 w 12"/>
                <a:gd name="T1" fmla="*/ 0 h 163"/>
                <a:gd name="T2" fmla="*/ 0 w 12"/>
                <a:gd name="T3" fmla="*/ 0 h 163"/>
                <a:gd name="T4" fmla="*/ 0 w 12"/>
                <a:gd name="T5" fmla="*/ 0 h 163"/>
                <a:gd name="T6" fmla="*/ 12 w 12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6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2" name="Freeform 4163"/>
            <p:cNvSpPr>
              <a:spLocks/>
            </p:cNvSpPr>
            <p:nvPr/>
          </p:nvSpPr>
          <p:spPr bwMode="auto">
            <a:xfrm>
              <a:off x="7299325" y="1604963"/>
              <a:ext cx="19050" cy="260350"/>
            </a:xfrm>
            <a:custGeom>
              <a:avLst/>
              <a:gdLst>
                <a:gd name="T0" fmla="*/ 0 w 12"/>
                <a:gd name="T1" fmla="*/ 0 h 164"/>
                <a:gd name="T2" fmla="*/ 0 w 12"/>
                <a:gd name="T3" fmla="*/ 0 h 164"/>
                <a:gd name="T4" fmla="*/ 0 w 12"/>
                <a:gd name="T5" fmla="*/ 0 h 164"/>
                <a:gd name="T6" fmla="*/ 12 w 12"/>
                <a:gd name="T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6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3" name="Freeform 4164"/>
            <p:cNvSpPr>
              <a:spLocks/>
            </p:cNvSpPr>
            <p:nvPr/>
          </p:nvSpPr>
          <p:spPr bwMode="auto">
            <a:xfrm>
              <a:off x="7318375" y="1865313"/>
              <a:ext cx="19050" cy="223838"/>
            </a:xfrm>
            <a:custGeom>
              <a:avLst/>
              <a:gdLst>
                <a:gd name="T0" fmla="*/ 0 w 12"/>
                <a:gd name="T1" fmla="*/ 0 h 141"/>
                <a:gd name="T2" fmla="*/ 0 w 12"/>
                <a:gd name="T3" fmla="*/ 0 h 141"/>
                <a:gd name="T4" fmla="*/ 0 w 12"/>
                <a:gd name="T5" fmla="*/ 0 h 141"/>
                <a:gd name="T6" fmla="*/ 12 w 12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4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4" name="Freeform 4165"/>
            <p:cNvSpPr>
              <a:spLocks/>
            </p:cNvSpPr>
            <p:nvPr/>
          </p:nvSpPr>
          <p:spPr bwMode="auto">
            <a:xfrm>
              <a:off x="7337425" y="2089150"/>
              <a:ext cx="20638" cy="171450"/>
            </a:xfrm>
            <a:custGeom>
              <a:avLst/>
              <a:gdLst>
                <a:gd name="T0" fmla="*/ 0 w 13"/>
                <a:gd name="T1" fmla="*/ 0 h 108"/>
                <a:gd name="T2" fmla="*/ 0 w 13"/>
                <a:gd name="T3" fmla="*/ 0 h 108"/>
                <a:gd name="T4" fmla="*/ 0 w 13"/>
                <a:gd name="T5" fmla="*/ 0 h 108"/>
                <a:gd name="T6" fmla="*/ 13 w 13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10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5" name="Freeform 4166"/>
            <p:cNvSpPr>
              <a:spLocks/>
            </p:cNvSpPr>
            <p:nvPr/>
          </p:nvSpPr>
          <p:spPr bwMode="auto">
            <a:xfrm>
              <a:off x="7358063" y="2260600"/>
              <a:ext cx="19050" cy="138113"/>
            </a:xfrm>
            <a:custGeom>
              <a:avLst/>
              <a:gdLst>
                <a:gd name="T0" fmla="*/ 0 w 12"/>
                <a:gd name="T1" fmla="*/ 0 h 87"/>
                <a:gd name="T2" fmla="*/ 0 w 12"/>
                <a:gd name="T3" fmla="*/ 0 h 87"/>
                <a:gd name="T4" fmla="*/ 0 w 12"/>
                <a:gd name="T5" fmla="*/ 0 h 87"/>
                <a:gd name="T6" fmla="*/ 12 w 12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8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6" name="Freeform 4167"/>
            <p:cNvSpPr>
              <a:spLocks/>
            </p:cNvSpPr>
            <p:nvPr/>
          </p:nvSpPr>
          <p:spPr bwMode="auto">
            <a:xfrm>
              <a:off x="7377113" y="2398713"/>
              <a:ext cx="19050" cy="98425"/>
            </a:xfrm>
            <a:custGeom>
              <a:avLst/>
              <a:gdLst>
                <a:gd name="T0" fmla="*/ 0 w 12"/>
                <a:gd name="T1" fmla="*/ 0 h 62"/>
                <a:gd name="T2" fmla="*/ 0 w 12"/>
                <a:gd name="T3" fmla="*/ 0 h 62"/>
                <a:gd name="T4" fmla="*/ 0 w 12"/>
                <a:gd name="T5" fmla="*/ 0 h 62"/>
                <a:gd name="T6" fmla="*/ 12 w 12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6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7" name="Freeform 4168"/>
            <p:cNvSpPr>
              <a:spLocks/>
            </p:cNvSpPr>
            <p:nvPr/>
          </p:nvSpPr>
          <p:spPr bwMode="auto">
            <a:xfrm>
              <a:off x="7396163" y="2497138"/>
              <a:ext cx="19050" cy="80963"/>
            </a:xfrm>
            <a:custGeom>
              <a:avLst/>
              <a:gdLst>
                <a:gd name="T0" fmla="*/ 0 w 12"/>
                <a:gd name="T1" fmla="*/ 0 h 51"/>
                <a:gd name="T2" fmla="*/ 0 w 12"/>
                <a:gd name="T3" fmla="*/ 0 h 51"/>
                <a:gd name="T4" fmla="*/ 0 w 12"/>
                <a:gd name="T5" fmla="*/ 0 h 51"/>
                <a:gd name="T6" fmla="*/ 12 w 1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5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8" name="Freeform 4169"/>
            <p:cNvSpPr>
              <a:spLocks/>
            </p:cNvSpPr>
            <p:nvPr/>
          </p:nvSpPr>
          <p:spPr bwMode="auto">
            <a:xfrm>
              <a:off x="7415213" y="2578100"/>
              <a:ext cx="19050" cy="58738"/>
            </a:xfrm>
            <a:custGeom>
              <a:avLst/>
              <a:gdLst>
                <a:gd name="T0" fmla="*/ 0 w 12"/>
                <a:gd name="T1" fmla="*/ 0 h 37"/>
                <a:gd name="T2" fmla="*/ 0 w 12"/>
                <a:gd name="T3" fmla="*/ 0 h 37"/>
                <a:gd name="T4" fmla="*/ 0 w 12"/>
                <a:gd name="T5" fmla="*/ 0 h 37"/>
                <a:gd name="T6" fmla="*/ 12 w 12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3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9" name="Freeform 4170"/>
            <p:cNvSpPr>
              <a:spLocks/>
            </p:cNvSpPr>
            <p:nvPr/>
          </p:nvSpPr>
          <p:spPr bwMode="auto">
            <a:xfrm>
              <a:off x="7434263" y="2636838"/>
              <a:ext cx="20638" cy="31750"/>
            </a:xfrm>
            <a:custGeom>
              <a:avLst/>
              <a:gdLst>
                <a:gd name="T0" fmla="*/ 0 w 13"/>
                <a:gd name="T1" fmla="*/ 0 h 20"/>
                <a:gd name="T2" fmla="*/ 0 w 13"/>
                <a:gd name="T3" fmla="*/ 0 h 20"/>
                <a:gd name="T4" fmla="*/ 0 w 13"/>
                <a:gd name="T5" fmla="*/ 0 h 20"/>
                <a:gd name="T6" fmla="*/ 13 w 13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2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0" name="Freeform 4171"/>
            <p:cNvSpPr>
              <a:spLocks/>
            </p:cNvSpPr>
            <p:nvPr/>
          </p:nvSpPr>
          <p:spPr bwMode="auto">
            <a:xfrm>
              <a:off x="7454900" y="2668588"/>
              <a:ext cx="19050" cy="39688"/>
            </a:xfrm>
            <a:custGeom>
              <a:avLst/>
              <a:gdLst>
                <a:gd name="T0" fmla="*/ 0 w 12"/>
                <a:gd name="T1" fmla="*/ 0 h 25"/>
                <a:gd name="T2" fmla="*/ 0 w 12"/>
                <a:gd name="T3" fmla="*/ 0 h 25"/>
                <a:gd name="T4" fmla="*/ 0 w 12"/>
                <a:gd name="T5" fmla="*/ 0 h 25"/>
                <a:gd name="T6" fmla="*/ 12 w 12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1" name="Freeform 4172"/>
            <p:cNvSpPr>
              <a:spLocks/>
            </p:cNvSpPr>
            <p:nvPr/>
          </p:nvSpPr>
          <p:spPr bwMode="auto">
            <a:xfrm>
              <a:off x="7473950" y="2708275"/>
              <a:ext cx="20638" cy="23813"/>
            </a:xfrm>
            <a:custGeom>
              <a:avLst/>
              <a:gdLst>
                <a:gd name="T0" fmla="*/ 0 w 13"/>
                <a:gd name="T1" fmla="*/ 0 h 15"/>
                <a:gd name="T2" fmla="*/ 0 w 13"/>
                <a:gd name="T3" fmla="*/ 0 h 15"/>
                <a:gd name="T4" fmla="*/ 0 w 13"/>
                <a:gd name="T5" fmla="*/ 0 h 15"/>
                <a:gd name="T6" fmla="*/ 13 w 13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1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2" name="Freeform 4173"/>
            <p:cNvSpPr>
              <a:spLocks/>
            </p:cNvSpPr>
            <p:nvPr/>
          </p:nvSpPr>
          <p:spPr bwMode="auto">
            <a:xfrm>
              <a:off x="7494588" y="2732088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0 w 12"/>
                <a:gd name="T3" fmla="*/ 0 h 10"/>
                <a:gd name="T4" fmla="*/ 0 w 12"/>
                <a:gd name="T5" fmla="*/ 0 h 10"/>
                <a:gd name="T6" fmla="*/ 12 w 12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3" name="Freeform 4174"/>
            <p:cNvSpPr>
              <a:spLocks/>
            </p:cNvSpPr>
            <p:nvPr/>
          </p:nvSpPr>
          <p:spPr bwMode="auto">
            <a:xfrm>
              <a:off x="7513638" y="2747963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0 w 12"/>
                <a:gd name="T3" fmla="*/ 0 h 10"/>
                <a:gd name="T4" fmla="*/ 0 w 12"/>
                <a:gd name="T5" fmla="*/ 0 h 10"/>
                <a:gd name="T6" fmla="*/ 12 w 12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4" name="Freeform 4175"/>
            <p:cNvSpPr>
              <a:spLocks/>
            </p:cNvSpPr>
            <p:nvPr/>
          </p:nvSpPr>
          <p:spPr bwMode="auto">
            <a:xfrm>
              <a:off x="7532688" y="2763838"/>
              <a:ext cx="19050" cy="4763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0 h 3"/>
                <a:gd name="T4" fmla="*/ 0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5" name="Freeform 4176"/>
            <p:cNvSpPr>
              <a:spLocks/>
            </p:cNvSpPr>
            <p:nvPr/>
          </p:nvSpPr>
          <p:spPr bwMode="auto">
            <a:xfrm>
              <a:off x="7551738" y="2768600"/>
              <a:ext cx="19050" cy="9525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0 h 6"/>
                <a:gd name="T4" fmla="*/ 0 w 12"/>
                <a:gd name="T5" fmla="*/ 0 h 6"/>
                <a:gd name="T6" fmla="*/ 12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6" name="Freeform 4177"/>
            <p:cNvSpPr>
              <a:spLocks/>
            </p:cNvSpPr>
            <p:nvPr/>
          </p:nvSpPr>
          <p:spPr bwMode="auto">
            <a:xfrm>
              <a:off x="7570788" y="2778125"/>
              <a:ext cx="20638" cy="3175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0 w 13"/>
                <a:gd name="T5" fmla="*/ 0 h 2"/>
                <a:gd name="T6" fmla="*/ 13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7" name="Freeform 4178"/>
            <p:cNvSpPr>
              <a:spLocks/>
            </p:cNvSpPr>
            <p:nvPr/>
          </p:nvSpPr>
          <p:spPr bwMode="auto">
            <a:xfrm>
              <a:off x="7591425" y="2781300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0 w 12"/>
                <a:gd name="T5" fmla="*/ 0 h 2"/>
                <a:gd name="T6" fmla="*/ 12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8" name="Freeform 4179"/>
            <p:cNvSpPr>
              <a:spLocks/>
            </p:cNvSpPr>
            <p:nvPr/>
          </p:nvSpPr>
          <p:spPr bwMode="auto">
            <a:xfrm>
              <a:off x="7610475" y="2784475"/>
              <a:ext cx="19050" cy="4763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0 h 3"/>
                <a:gd name="T4" fmla="*/ 0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9" name="Freeform 4180"/>
            <p:cNvSpPr>
              <a:spLocks/>
            </p:cNvSpPr>
            <p:nvPr/>
          </p:nvSpPr>
          <p:spPr bwMode="auto">
            <a:xfrm>
              <a:off x="7629525" y="2789238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0" name="Freeform 4181"/>
            <p:cNvSpPr>
              <a:spLocks/>
            </p:cNvSpPr>
            <p:nvPr/>
          </p:nvSpPr>
          <p:spPr bwMode="auto">
            <a:xfrm>
              <a:off x="7648575" y="2790825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0 w 12"/>
                <a:gd name="T5" fmla="*/ 0 h 2"/>
                <a:gd name="T6" fmla="*/ 12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1" name="Freeform 4182"/>
            <p:cNvSpPr>
              <a:spLocks/>
            </p:cNvSpPr>
            <p:nvPr/>
          </p:nvSpPr>
          <p:spPr bwMode="auto">
            <a:xfrm>
              <a:off x="7667625" y="2794000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2" name="Freeform 4183"/>
            <p:cNvSpPr>
              <a:spLocks/>
            </p:cNvSpPr>
            <p:nvPr/>
          </p:nvSpPr>
          <p:spPr bwMode="auto">
            <a:xfrm>
              <a:off x="7688263" y="2794000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3" name="Freeform 4184"/>
            <p:cNvSpPr>
              <a:spLocks/>
            </p:cNvSpPr>
            <p:nvPr/>
          </p:nvSpPr>
          <p:spPr bwMode="auto">
            <a:xfrm>
              <a:off x="7707313" y="2795588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4" name="Freeform 4185"/>
            <p:cNvSpPr>
              <a:spLocks/>
            </p:cNvSpPr>
            <p:nvPr/>
          </p:nvSpPr>
          <p:spPr bwMode="auto">
            <a:xfrm>
              <a:off x="7726363" y="2797175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5" name="Freeform 4186"/>
            <p:cNvSpPr>
              <a:spLocks/>
            </p:cNvSpPr>
            <p:nvPr/>
          </p:nvSpPr>
          <p:spPr bwMode="auto">
            <a:xfrm>
              <a:off x="7745413" y="2798763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6" name="Freeform 4187"/>
            <p:cNvSpPr>
              <a:spLocks/>
            </p:cNvSpPr>
            <p:nvPr/>
          </p:nvSpPr>
          <p:spPr bwMode="auto">
            <a:xfrm>
              <a:off x="7764463" y="2800350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7" name="Freeform 4188"/>
            <p:cNvSpPr>
              <a:spLocks/>
            </p:cNvSpPr>
            <p:nvPr/>
          </p:nvSpPr>
          <p:spPr bwMode="auto">
            <a:xfrm>
              <a:off x="7785100" y="280035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8" name="Freeform 4189"/>
            <p:cNvSpPr>
              <a:spLocks/>
            </p:cNvSpPr>
            <p:nvPr/>
          </p:nvSpPr>
          <p:spPr bwMode="auto">
            <a:xfrm>
              <a:off x="7804150" y="2800350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9" name="Freeform 4190"/>
            <p:cNvSpPr>
              <a:spLocks/>
            </p:cNvSpPr>
            <p:nvPr/>
          </p:nvSpPr>
          <p:spPr bwMode="auto">
            <a:xfrm>
              <a:off x="7823200" y="280193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0" name="Freeform 4191"/>
            <p:cNvSpPr>
              <a:spLocks/>
            </p:cNvSpPr>
            <p:nvPr/>
          </p:nvSpPr>
          <p:spPr bwMode="auto">
            <a:xfrm>
              <a:off x="7842250" y="2801938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1" name="Freeform 4192"/>
            <p:cNvSpPr>
              <a:spLocks/>
            </p:cNvSpPr>
            <p:nvPr/>
          </p:nvSpPr>
          <p:spPr bwMode="auto">
            <a:xfrm>
              <a:off x="7861300" y="2801938"/>
              <a:ext cx="20638" cy="1588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2" name="Freeform 4193"/>
            <p:cNvSpPr>
              <a:spLocks/>
            </p:cNvSpPr>
            <p:nvPr/>
          </p:nvSpPr>
          <p:spPr bwMode="auto">
            <a:xfrm>
              <a:off x="7881938" y="2801938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3" name="Freeform 4194"/>
            <p:cNvSpPr>
              <a:spLocks/>
            </p:cNvSpPr>
            <p:nvPr/>
          </p:nvSpPr>
          <p:spPr bwMode="auto">
            <a:xfrm>
              <a:off x="7900988" y="2803525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4" name="Freeform 4195"/>
            <p:cNvSpPr>
              <a:spLocks/>
            </p:cNvSpPr>
            <p:nvPr/>
          </p:nvSpPr>
          <p:spPr bwMode="auto">
            <a:xfrm>
              <a:off x="7920038" y="2803525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5" name="Freeform 4196"/>
            <p:cNvSpPr>
              <a:spLocks/>
            </p:cNvSpPr>
            <p:nvPr/>
          </p:nvSpPr>
          <p:spPr bwMode="auto">
            <a:xfrm>
              <a:off x="7939088" y="2803525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6" name="Freeform 4197"/>
            <p:cNvSpPr>
              <a:spLocks/>
            </p:cNvSpPr>
            <p:nvPr/>
          </p:nvSpPr>
          <p:spPr bwMode="auto">
            <a:xfrm>
              <a:off x="7958138" y="2805113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7" name="Freeform 4198"/>
            <p:cNvSpPr>
              <a:spLocks/>
            </p:cNvSpPr>
            <p:nvPr/>
          </p:nvSpPr>
          <p:spPr bwMode="auto">
            <a:xfrm>
              <a:off x="7977188" y="2805113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8" name="Freeform 4199"/>
            <p:cNvSpPr>
              <a:spLocks/>
            </p:cNvSpPr>
            <p:nvPr/>
          </p:nvSpPr>
          <p:spPr bwMode="auto">
            <a:xfrm>
              <a:off x="7997825" y="2805113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9" name="Freeform 4200"/>
            <p:cNvSpPr>
              <a:spLocks/>
            </p:cNvSpPr>
            <p:nvPr/>
          </p:nvSpPr>
          <p:spPr bwMode="auto">
            <a:xfrm>
              <a:off x="8016875" y="2805113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0" name="Freeform 4201"/>
            <p:cNvSpPr>
              <a:spLocks/>
            </p:cNvSpPr>
            <p:nvPr/>
          </p:nvSpPr>
          <p:spPr bwMode="auto">
            <a:xfrm>
              <a:off x="8035925" y="2805113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1" name="Freeform 4202"/>
            <p:cNvSpPr>
              <a:spLocks/>
            </p:cNvSpPr>
            <p:nvPr/>
          </p:nvSpPr>
          <p:spPr bwMode="auto">
            <a:xfrm>
              <a:off x="8054975" y="2805113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2" name="Freeform 4203"/>
            <p:cNvSpPr>
              <a:spLocks/>
            </p:cNvSpPr>
            <p:nvPr/>
          </p:nvSpPr>
          <p:spPr bwMode="auto">
            <a:xfrm>
              <a:off x="8074025" y="2806700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3" name="Freeform 4204"/>
            <p:cNvSpPr>
              <a:spLocks/>
            </p:cNvSpPr>
            <p:nvPr/>
          </p:nvSpPr>
          <p:spPr bwMode="auto">
            <a:xfrm>
              <a:off x="8094663" y="2805113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4" name="Freeform 4205"/>
            <p:cNvSpPr>
              <a:spLocks/>
            </p:cNvSpPr>
            <p:nvPr/>
          </p:nvSpPr>
          <p:spPr bwMode="auto">
            <a:xfrm>
              <a:off x="8113713" y="2805113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5" name="Freeform 4206"/>
            <p:cNvSpPr>
              <a:spLocks/>
            </p:cNvSpPr>
            <p:nvPr/>
          </p:nvSpPr>
          <p:spPr bwMode="auto">
            <a:xfrm>
              <a:off x="8132763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6" name="Freeform 4207"/>
            <p:cNvSpPr>
              <a:spLocks/>
            </p:cNvSpPr>
            <p:nvPr/>
          </p:nvSpPr>
          <p:spPr bwMode="auto">
            <a:xfrm>
              <a:off x="8151813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7" name="Freeform 4208"/>
            <p:cNvSpPr>
              <a:spLocks/>
            </p:cNvSpPr>
            <p:nvPr/>
          </p:nvSpPr>
          <p:spPr bwMode="auto">
            <a:xfrm>
              <a:off x="8170863" y="2806700"/>
              <a:ext cx="39688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8" name="Freeform 4209"/>
            <p:cNvSpPr>
              <a:spLocks/>
            </p:cNvSpPr>
            <p:nvPr/>
          </p:nvSpPr>
          <p:spPr bwMode="auto">
            <a:xfrm>
              <a:off x="8210550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9" name="Freeform 4210"/>
            <p:cNvSpPr>
              <a:spLocks/>
            </p:cNvSpPr>
            <p:nvPr/>
          </p:nvSpPr>
          <p:spPr bwMode="auto">
            <a:xfrm>
              <a:off x="8229600" y="2806700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0" name="Freeform 4211"/>
            <p:cNvSpPr>
              <a:spLocks/>
            </p:cNvSpPr>
            <p:nvPr/>
          </p:nvSpPr>
          <p:spPr bwMode="auto">
            <a:xfrm>
              <a:off x="8250238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1" name="Freeform 4212"/>
            <p:cNvSpPr>
              <a:spLocks/>
            </p:cNvSpPr>
            <p:nvPr/>
          </p:nvSpPr>
          <p:spPr bwMode="auto">
            <a:xfrm>
              <a:off x="8269288" y="2806700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2" name="Freeform 4213"/>
            <p:cNvSpPr>
              <a:spLocks/>
            </p:cNvSpPr>
            <p:nvPr/>
          </p:nvSpPr>
          <p:spPr bwMode="auto">
            <a:xfrm>
              <a:off x="8288338" y="280828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3" name="Freeform 4214"/>
            <p:cNvSpPr>
              <a:spLocks/>
            </p:cNvSpPr>
            <p:nvPr/>
          </p:nvSpPr>
          <p:spPr bwMode="auto">
            <a:xfrm>
              <a:off x="8307388" y="280828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4" name="Freeform 4215"/>
            <p:cNvSpPr>
              <a:spLocks/>
            </p:cNvSpPr>
            <p:nvPr/>
          </p:nvSpPr>
          <p:spPr bwMode="auto">
            <a:xfrm>
              <a:off x="8326438" y="280828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5" name="Freeform 4216"/>
            <p:cNvSpPr>
              <a:spLocks/>
            </p:cNvSpPr>
            <p:nvPr/>
          </p:nvSpPr>
          <p:spPr bwMode="auto">
            <a:xfrm>
              <a:off x="8345488" y="2808288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6" name="Freeform 4217"/>
            <p:cNvSpPr>
              <a:spLocks/>
            </p:cNvSpPr>
            <p:nvPr/>
          </p:nvSpPr>
          <p:spPr bwMode="auto">
            <a:xfrm>
              <a:off x="8366125" y="280828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7" name="Freeform 4218"/>
            <p:cNvSpPr>
              <a:spLocks/>
            </p:cNvSpPr>
            <p:nvPr/>
          </p:nvSpPr>
          <p:spPr bwMode="auto">
            <a:xfrm>
              <a:off x="8385175" y="280828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8" name="Freeform 4219"/>
            <p:cNvSpPr>
              <a:spLocks/>
            </p:cNvSpPr>
            <p:nvPr/>
          </p:nvSpPr>
          <p:spPr bwMode="auto">
            <a:xfrm>
              <a:off x="8404225" y="280828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9" name="Freeform 4220"/>
            <p:cNvSpPr>
              <a:spLocks/>
            </p:cNvSpPr>
            <p:nvPr/>
          </p:nvSpPr>
          <p:spPr bwMode="auto">
            <a:xfrm>
              <a:off x="8423275" y="280828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200" name="Line 4221"/>
            <p:cNvSpPr>
              <a:spLocks noChangeShapeType="1"/>
            </p:cNvSpPr>
            <p:nvPr/>
          </p:nvSpPr>
          <p:spPr bwMode="auto">
            <a:xfrm>
              <a:off x="8442325" y="2808288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72" name="AutoShape 3870"/>
            <p:cNvSpPr>
              <a:spLocks noChangeAspect="1" noChangeArrowheads="1" noTextEdit="1"/>
            </p:cNvSpPr>
            <p:nvPr/>
          </p:nvSpPr>
          <p:spPr bwMode="auto">
            <a:xfrm>
              <a:off x="5762625" y="739775"/>
              <a:ext cx="2940050" cy="219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4226" name="TextovéPole 40"/>
          <p:cNvSpPr txBox="1"/>
          <p:nvPr/>
        </p:nvSpPr>
        <p:spPr>
          <a:xfrm>
            <a:off x="7164212" y="1287379"/>
            <a:ext cx="209292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b="1" i="1" cap="small" spc="100" dirty="0" smtClean="0">
                <a:solidFill>
                  <a:prstClr val="black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Triacylglycerol POP</a:t>
            </a:r>
            <a:endParaRPr lang="cs-CZ" b="1" i="1" cap="small" spc="100" dirty="0">
              <a:solidFill>
                <a:prstClr val="black"/>
              </a:solidFill>
              <a:effectLst>
                <a:outerShdw blurRad="38100" dist="508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27" name="Rectangle 2703"/>
          <p:cNvSpPr>
            <a:spLocks noChangeArrowheads="1"/>
          </p:cNvSpPr>
          <p:nvPr/>
        </p:nvSpPr>
        <p:spPr bwMode="auto">
          <a:xfrm>
            <a:off x="6700910" y="789223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2.75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402" name="Group 4225"/>
          <p:cNvGrpSpPr>
            <a:grpSpLocks noChangeAspect="1"/>
          </p:cNvGrpSpPr>
          <p:nvPr/>
        </p:nvGrpSpPr>
        <p:grpSpPr bwMode="auto">
          <a:xfrm>
            <a:off x="1333141" y="1518897"/>
            <a:ext cx="3495678" cy="1225551"/>
            <a:chOff x="3966" y="398"/>
            <a:chExt cx="2202" cy="772"/>
          </a:xfrm>
        </p:grpSpPr>
        <p:sp>
          <p:nvSpPr>
            <p:cNvPr id="14403" name="AutoShape 4224"/>
            <p:cNvSpPr>
              <a:spLocks noChangeAspect="1" noChangeArrowheads="1" noTextEdit="1"/>
            </p:cNvSpPr>
            <p:nvPr/>
          </p:nvSpPr>
          <p:spPr bwMode="auto">
            <a:xfrm>
              <a:off x="3984" y="403"/>
              <a:ext cx="2113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grpSp>
          <p:nvGrpSpPr>
            <p:cNvPr id="14404" name="Group 4426"/>
            <p:cNvGrpSpPr>
              <a:grpSpLocks/>
            </p:cNvGrpSpPr>
            <p:nvPr/>
          </p:nvGrpSpPr>
          <p:grpSpPr bwMode="auto">
            <a:xfrm>
              <a:off x="4136" y="1019"/>
              <a:ext cx="2032" cy="151"/>
              <a:chOff x="4136" y="1019"/>
              <a:chExt cx="2032" cy="151"/>
            </a:xfrm>
          </p:grpSpPr>
          <p:sp>
            <p:nvSpPr>
              <p:cNvPr id="14977" name="Rectangle 4227"/>
              <p:cNvSpPr>
                <a:spLocks noChangeArrowheads="1"/>
              </p:cNvSpPr>
              <p:nvPr/>
            </p:nvSpPr>
            <p:spPr bwMode="auto">
              <a:xfrm>
                <a:off x="6025" y="1019"/>
                <a:ext cx="14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Time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78" name="Line 4228"/>
              <p:cNvSpPr>
                <a:spLocks noChangeShapeType="1"/>
              </p:cNvSpPr>
              <p:nvPr/>
            </p:nvSpPr>
            <p:spPr bwMode="auto">
              <a:xfrm flipV="1">
                <a:off x="413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79" name="Line 4229"/>
              <p:cNvSpPr>
                <a:spLocks noChangeShapeType="1"/>
              </p:cNvSpPr>
              <p:nvPr/>
            </p:nvSpPr>
            <p:spPr bwMode="auto">
              <a:xfrm flipV="1">
                <a:off x="414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0" name="Line 4230"/>
              <p:cNvSpPr>
                <a:spLocks noChangeShapeType="1"/>
              </p:cNvSpPr>
              <p:nvPr/>
            </p:nvSpPr>
            <p:spPr bwMode="auto">
              <a:xfrm flipV="1">
                <a:off x="415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1" name="Line 4231"/>
              <p:cNvSpPr>
                <a:spLocks noChangeShapeType="1"/>
              </p:cNvSpPr>
              <p:nvPr/>
            </p:nvSpPr>
            <p:spPr bwMode="auto">
              <a:xfrm flipV="1">
                <a:off x="416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2" name="Line 4232"/>
              <p:cNvSpPr>
                <a:spLocks noChangeShapeType="1"/>
              </p:cNvSpPr>
              <p:nvPr/>
            </p:nvSpPr>
            <p:spPr bwMode="auto">
              <a:xfrm flipV="1">
                <a:off x="4177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3" name="Line 4233"/>
              <p:cNvSpPr>
                <a:spLocks noChangeShapeType="1"/>
              </p:cNvSpPr>
              <p:nvPr/>
            </p:nvSpPr>
            <p:spPr bwMode="auto">
              <a:xfrm flipV="1">
                <a:off x="418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4" name="Line 4234"/>
              <p:cNvSpPr>
                <a:spLocks noChangeShapeType="1"/>
              </p:cNvSpPr>
              <p:nvPr/>
            </p:nvSpPr>
            <p:spPr bwMode="auto">
              <a:xfrm flipV="1">
                <a:off x="419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5" name="Line 4235"/>
              <p:cNvSpPr>
                <a:spLocks noChangeShapeType="1"/>
              </p:cNvSpPr>
              <p:nvPr/>
            </p:nvSpPr>
            <p:spPr bwMode="auto">
              <a:xfrm flipV="1">
                <a:off x="420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6" name="Line 4236"/>
              <p:cNvSpPr>
                <a:spLocks noChangeShapeType="1"/>
              </p:cNvSpPr>
              <p:nvPr/>
            </p:nvSpPr>
            <p:spPr bwMode="auto">
              <a:xfrm flipV="1">
                <a:off x="421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7" name="Line 4237"/>
              <p:cNvSpPr>
                <a:spLocks noChangeShapeType="1"/>
              </p:cNvSpPr>
              <p:nvPr/>
            </p:nvSpPr>
            <p:spPr bwMode="auto">
              <a:xfrm flipV="1">
                <a:off x="4230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8" name="Line 4238"/>
              <p:cNvSpPr>
                <a:spLocks noChangeShapeType="1"/>
              </p:cNvSpPr>
              <p:nvPr/>
            </p:nvSpPr>
            <p:spPr bwMode="auto">
              <a:xfrm flipV="1">
                <a:off x="424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9" name="Line 4239"/>
              <p:cNvSpPr>
                <a:spLocks noChangeShapeType="1"/>
              </p:cNvSpPr>
              <p:nvPr/>
            </p:nvSpPr>
            <p:spPr bwMode="auto">
              <a:xfrm flipV="1">
                <a:off x="425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0" name="Line 4240"/>
              <p:cNvSpPr>
                <a:spLocks noChangeShapeType="1"/>
              </p:cNvSpPr>
              <p:nvPr/>
            </p:nvSpPr>
            <p:spPr bwMode="auto">
              <a:xfrm flipV="1">
                <a:off x="426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1" name="Line 4241"/>
              <p:cNvSpPr>
                <a:spLocks noChangeShapeType="1"/>
              </p:cNvSpPr>
              <p:nvPr/>
            </p:nvSpPr>
            <p:spPr bwMode="auto">
              <a:xfrm flipV="1">
                <a:off x="427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2" name="Line 4242"/>
              <p:cNvSpPr>
                <a:spLocks noChangeShapeType="1"/>
              </p:cNvSpPr>
              <p:nvPr/>
            </p:nvSpPr>
            <p:spPr bwMode="auto">
              <a:xfrm flipV="1">
                <a:off x="4282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3" name="Line 4243"/>
              <p:cNvSpPr>
                <a:spLocks noChangeShapeType="1"/>
              </p:cNvSpPr>
              <p:nvPr/>
            </p:nvSpPr>
            <p:spPr bwMode="auto">
              <a:xfrm flipV="1">
                <a:off x="429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4" name="Line 4244"/>
              <p:cNvSpPr>
                <a:spLocks noChangeShapeType="1"/>
              </p:cNvSpPr>
              <p:nvPr/>
            </p:nvSpPr>
            <p:spPr bwMode="auto">
              <a:xfrm flipV="1">
                <a:off x="430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5" name="Line 4245"/>
              <p:cNvSpPr>
                <a:spLocks noChangeShapeType="1"/>
              </p:cNvSpPr>
              <p:nvPr/>
            </p:nvSpPr>
            <p:spPr bwMode="auto">
              <a:xfrm flipV="1">
                <a:off x="431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6" name="Line 4246"/>
              <p:cNvSpPr>
                <a:spLocks noChangeShapeType="1"/>
              </p:cNvSpPr>
              <p:nvPr/>
            </p:nvSpPr>
            <p:spPr bwMode="auto">
              <a:xfrm flipV="1">
                <a:off x="432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7" name="Line 4247"/>
              <p:cNvSpPr>
                <a:spLocks noChangeShapeType="1"/>
              </p:cNvSpPr>
              <p:nvPr/>
            </p:nvSpPr>
            <p:spPr bwMode="auto">
              <a:xfrm flipV="1">
                <a:off x="4334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8" name="Line 4248"/>
              <p:cNvSpPr>
                <a:spLocks noChangeShapeType="1"/>
              </p:cNvSpPr>
              <p:nvPr/>
            </p:nvSpPr>
            <p:spPr bwMode="auto">
              <a:xfrm flipV="1">
                <a:off x="434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9" name="Line 4249"/>
              <p:cNvSpPr>
                <a:spLocks noChangeShapeType="1"/>
              </p:cNvSpPr>
              <p:nvPr/>
            </p:nvSpPr>
            <p:spPr bwMode="auto">
              <a:xfrm flipV="1">
                <a:off x="435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0" name="Line 4250"/>
              <p:cNvSpPr>
                <a:spLocks noChangeShapeType="1"/>
              </p:cNvSpPr>
              <p:nvPr/>
            </p:nvSpPr>
            <p:spPr bwMode="auto">
              <a:xfrm flipV="1">
                <a:off x="436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1" name="Line 4251"/>
              <p:cNvSpPr>
                <a:spLocks noChangeShapeType="1"/>
              </p:cNvSpPr>
              <p:nvPr/>
            </p:nvSpPr>
            <p:spPr bwMode="auto">
              <a:xfrm flipV="1">
                <a:off x="437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2" name="Line 4252"/>
              <p:cNvSpPr>
                <a:spLocks noChangeShapeType="1"/>
              </p:cNvSpPr>
              <p:nvPr/>
            </p:nvSpPr>
            <p:spPr bwMode="auto">
              <a:xfrm flipV="1">
                <a:off x="4387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3" name="Line 4253"/>
              <p:cNvSpPr>
                <a:spLocks noChangeShapeType="1"/>
              </p:cNvSpPr>
              <p:nvPr/>
            </p:nvSpPr>
            <p:spPr bwMode="auto">
              <a:xfrm flipV="1">
                <a:off x="439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4" name="Line 4254"/>
              <p:cNvSpPr>
                <a:spLocks noChangeShapeType="1"/>
              </p:cNvSpPr>
              <p:nvPr/>
            </p:nvSpPr>
            <p:spPr bwMode="auto">
              <a:xfrm flipV="1">
                <a:off x="440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5" name="Line 4255"/>
              <p:cNvSpPr>
                <a:spLocks noChangeShapeType="1"/>
              </p:cNvSpPr>
              <p:nvPr/>
            </p:nvSpPr>
            <p:spPr bwMode="auto">
              <a:xfrm flipV="1">
                <a:off x="441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6" name="Line 4256"/>
              <p:cNvSpPr>
                <a:spLocks noChangeShapeType="1"/>
              </p:cNvSpPr>
              <p:nvPr/>
            </p:nvSpPr>
            <p:spPr bwMode="auto">
              <a:xfrm flipV="1">
                <a:off x="442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7" name="Line 4257"/>
              <p:cNvSpPr>
                <a:spLocks noChangeShapeType="1"/>
              </p:cNvSpPr>
              <p:nvPr/>
            </p:nvSpPr>
            <p:spPr bwMode="auto">
              <a:xfrm flipV="1">
                <a:off x="4439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8" name="Line 4258"/>
              <p:cNvSpPr>
                <a:spLocks noChangeShapeType="1"/>
              </p:cNvSpPr>
              <p:nvPr/>
            </p:nvSpPr>
            <p:spPr bwMode="auto">
              <a:xfrm flipV="1">
                <a:off x="445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9" name="Line 4259"/>
              <p:cNvSpPr>
                <a:spLocks noChangeShapeType="1"/>
              </p:cNvSpPr>
              <p:nvPr/>
            </p:nvSpPr>
            <p:spPr bwMode="auto">
              <a:xfrm flipV="1">
                <a:off x="446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0" name="Line 4260"/>
              <p:cNvSpPr>
                <a:spLocks noChangeShapeType="1"/>
              </p:cNvSpPr>
              <p:nvPr/>
            </p:nvSpPr>
            <p:spPr bwMode="auto">
              <a:xfrm flipV="1">
                <a:off x="447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1" name="Line 4261"/>
              <p:cNvSpPr>
                <a:spLocks noChangeShapeType="1"/>
              </p:cNvSpPr>
              <p:nvPr/>
            </p:nvSpPr>
            <p:spPr bwMode="auto">
              <a:xfrm flipV="1">
                <a:off x="448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2" name="Line 4262"/>
              <p:cNvSpPr>
                <a:spLocks noChangeShapeType="1"/>
              </p:cNvSpPr>
              <p:nvPr/>
            </p:nvSpPr>
            <p:spPr bwMode="auto">
              <a:xfrm flipV="1">
                <a:off x="4491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3" name="Line 4263"/>
              <p:cNvSpPr>
                <a:spLocks noChangeShapeType="1"/>
              </p:cNvSpPr>
              <p:nvPr/>
            </p:nvSpPr>
            <p:spPr bwMode="auto">
              <a:xfrm flipV="1">
                <a:off x="450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4" name="Line 4264"/>
              <p:cNvSpPr>
                <a:spLocks noChangeShapeType="1"/>
              </p:cNvSpPr>
              <p:nvPr/>
            </p:nvSpPr>
            <p:spPr bwMode="auto">
              <a:xfrm flipV="1">
                <a:off x="451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5" name="Line 4265"/>
              <p:cNvSpPr>
                <a:spLocks noChangeShapeType="1"/>
              </p:cNvSpPr>
              <p:nvPr/>
            </p:nvSpPr>
            <p:spPr bwMode="auto">
              <a:xfrm flipV="1">
                <a:off x="452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6" name="Line 4266"/>
              <p:cNvSpPr>
                <a:spLocks noChangeShapeType="1"/>
              </p:cNvSpPr>
              <p:nvPr/>
            </p:nvSpPr>
            <p:spPr bwMode="auto">
              <a:xfrm flipV="1">
                <a:off x="453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7" name="Line 4267"/>
              <p:cNvSpPr>
                <a:spLocks noChangeShapeType="1"/>
              </p:cNvSpPr>
              <p:nvPr/>
            </p:nvSpPr>
            <p:spPr bwMode="auto">
              <a:xfrm flipV="1">
                <a:off x="4544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8" name="Line 4268"/>
              <p:cNvSpPr>
                <a:spLocks noChangeShapeType="1"/>
              </p:cNvSpPr>
              <p:nvPr/>
            </p:nvSpPr>
            <p:spPr bwMode="auto">
              <a:xfrm flipV="1">
                <a:off x="455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9" name="Line 4269"/>
              <p:cNvSpPr>
                <a:spLocks noChangeShapeType="1"/>
              </p:cNvSpPr>
              <p:nvPr/>
            </p:nvSpPr>
            <p:spPr bwMode="auto">
              <a:xfrm flipV="1">
                <a:off x="456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0" name="Line 4270"/>
              <p:cNvSpPr>
                <a:spLocks noChangeShapeType="1"/>
              </p:cNvSpPr>
              <p:nvPr/>
            </p:nvSpPr>
            <p:spPr bwMode="auto">
              <a:xfrm flipV="1">
                <a:off x="457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1" name="Line 4271"/>
              <p:cNvSpPr>
                <a:spLocks noChangeShapeType="1"/>
              </p:cNvSpPr>
              <p:nvPr/>
            </p:nvSpPr>
            <p:spPr bwMode="auto">
              <a:xfrm flipV="1">
                <a:off x="458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2" name="Line 4272"/>
              <p:cNvSpPr>
                <a:spLocks noChangeShapeType="1"/>
              </p:cNvSpPr>
              <p:nvPr/>
            </p:nvSpPr>
            <p:spPr bwMode="auto">
              <a:xfrm flipV="1">
                <a:off x="4596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3" name="Line 4273"/>
              <p:cNvSpPr>
                <a:spLocks noChangeShapeType="1"/>
              </p:cNvSpPr>
              <p:nvPr/>
            </p:nvSpPr>
            <p:spPr bwMode="auto">
              <a:xfrm flipV="1">
                <a:off x="460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4" name="Line 4274"/>
              <p:cNvSpPr>
                <a:spLocks noChangeShapeType="1"/>
              </p:cNvSpPr>
              <p:nvPr/>
            </p:nvSpPr>
            <p:spPr bwMode="auto">
              <a:xfrm flipV="1">
                <a:off x="461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5" name="Line 4275"/>
              <p:cNvSpPr>
                <a:spLocks noChangeShapeType="1"/>
              </p:cNvSpPr>
              <p:nvPr/>
            </p:nvSpPr>
            <p:spPr bwMode="auto">
              <a:xfrm flipV="1">
                <a:off x="462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6" name="Line 4276"/>
              <p:cNvSpPr>
                <a:spLocks noChangeShapeType="1"/>
              </p:cNvSpPr>
              <p:nvPr/>
            </p:nvSpPr>
            <p:spPr bwMode="auto">
              <a:xfrm flipV="1">
                <a:off x="463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7" name="Line 4277"/>
              <p:cNvSpPr>
                <a:spLocks noChangeShapeType="1"/>
              </p:cNvSpPr>
              <p:nvPr/>
            </p:nvSpPr>
            <p:spPr bwMode="auto">
              <a:xfrm flipV="1">
                <a:off x="4648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8" name="Line 4278"/>
              <p:cNvSpPr>
                <a:spLocks noChangeShapeType="1"/>
              </p:cNvSpPr>
              <p:nvPr/>
            </p:nvSpPr>
            <p:spPr bwMode="auto">
              <a:xfrm flipV="1">
                <a:off x="465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9" name="Line 4279"/>
              <p:cNvSpPr>
                <a:spLocks noChangeShapeType="1"/>
              </p:cNvSpPr>
              <p:nvPr/>
            </p:nvSpPr>
            <p:spPr bwMode="auto">
              <a:xfrm flipV="1">
                <a:off x="467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0" name="Line 4280"/>
              <p:cNvSpPr>
                <a:spLocks noChangeShapeType="1"/>
              </p:cNvSpPr>
              <p:nvPr/>
            </p:nvSpPr>
            <p:spPr bwMode="auto">
              <a:xfrm flipV="1">
                <a:off x="468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1" name="Line 4281"/>
              <p:cNvSpPr>
                <a:spLocks noChangeShapeType="1"/>
              </p:cNvSpPr>
              <p:nvPr/>
            </p:nvSpPr>
            <p:spPr bwMode="auto">
              <a:xfrm flipV="1">
                <a:off x="469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2" name="Line 4282"/>
              <p:cNvSpPr>
                <a:spLocks noChangeShapeType="1"/>
              </p:cNvSpPr>
              <p:nvPr/>
            </p:nvSpPr>
            <p:spPr bwMode="auto">
              <a:xfrm flipV="1">
                <a:off x="4701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3" name="Line 4283"/>
              <p:cNvSpPr>
                <a:spLocks noChangeShapeType="1"/>
              </p:cNvSpPr>
              <p:nvPr/>
            </p:nvSpPr>
            <p:spPr bwMode="auto">
              <a:xfrm flipV="1">
                <a:off x="471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4" name="Line 4284"/>
              <p:cNvSpPr>
                <a:spLocks noChangeShapeType="1"/>
              </p:cNvSpPr>
              <p:nvPr/>
            </p:nvSpPr>
            <p:spPr bwMode="auto">
              <a:xfrm flipV="1">
                <a:off x="472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5" name="Line 4285"/>
              <p:cNvSpPr>
                <a:spLocks noChangeShapeType="1"/>
              </p:cNvSpPr>
              <p:nvPr/>
            </p:nvSpPr>
            <p:spPr bwMode="auto">
              <a:xfrm flipV="1">
                <a:off x="473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6" name="Line 4286"/>
              <p:cNvSpPr>
                <a:spLocks noChangeShapeType="1"/>
              </p:cNvSpPr>
              <p:nvPr/>
            </p:nvSpPr>
            <p:spPr bwMode="auto">
              <a:xfrm flipV="1">
                <a:off x="474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7" name="Line 4287"/>
              <p:cNvSpPr>
                <a:spLocks noChangeShapeType="1"/>
              </p:cNvSpPr>
              <p:nvPr/>
            </p:nvSpPr>
            <p:spPr bwMode="auto">
              <a:xfrm flipV="1">
                <a:off x="4753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8" name="Line 4288"/>
              <p:cNvSpPr>
                <a:spLocks noChangeShapeType="1"/>
              </p:cNvSpPr>
              <p:nvPr/>
            </p:nvSpPr>
            <p:spPr bwMode="auto">
              <a:xfrm flipV="1">
                <a:off x="476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9" name="Line 4289"/>
              <p:cNvSpPr>
                <a:spLocks noChangeShapeType="1"/>
              </p:cNvSpPr>
              <p:nvPr/>
            </p:nvSpPr>
            <p:spPr bwMode="auto">
              <a:xfrm flipV="1">
                <a:off x="477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0" name="Line 4290"/>
              <p:cNvSpPr>
                <a:spLocks noChangeShapeType="1"/>
              </p:cNvSpPr>
              <p:nvPr/>
            </p:nvSpPr>
            <p:spPr bwMode="auto">
              <a:xfrm flipV="1">
                <a:off x="478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1" name="Line 4291"/>
              <p:cNvSpPr>
                <a:spLocks noChangeShapeType="1"/>
              </p:cNvSpPr>
              <p:nvPr/>
            </p:nvSpPr>
            <p:spPr bwMode="auto">
              <a:xfrm flipV="1">
                <a:off x="479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2" name="Line 4292"/>
              <p:cNvSpPr>
                <a:spLocks noChangeShapeType="1"/>
              </p:cNvSpPr>
              <p:nvPr/>
            </p:nvSpPr>
            <p:spPr bwMode="auto">
              <a:xfrm flipV="1">
                <a:off x="4806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3" name="Line 4293"/>
              <p:cNvSpPr>
                <a:spLocks noChangeShapeType="1"/>
              </p:cNvSpPr>
              <p:nvPr/>
            </p:nvSpPr>
            <p:spPr bwMode="auto">
              <a:xfrm flipV="1">
                <a:off x="481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4" name="Line 4294"/>
              <p:cNvSpPr>
                <a:spLocks noChangeShapeType="1"/>
              </p:cNvSpPr>
              <p:nvPr/>
            </p:nvSpPr>
            <p:spPr bwMode="auto">
              <a:xfrm flipV="1">
                <a:off x="482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5" name="Line 4295"/>
              <p:cNvSpPr>
                <a:spLocks noChangeShapeType="1"/>
              </p:cNvSpPr>
              <p:nvPr/>
            </p:nvSpPr>
            <p:spPr bwMode="auto">
              <a:xfrm flipV="1">
                <a:off x="483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6" name="Line 4296"/>
              <p:cNvSpPr>
                <a:spLocks noChangeShapeType="1"/>
              </p:cNvSpPr>
              <p:nvPr/>
            </p:nvSpPr>
            <p:spPr bwMode="auto">
              <a:xfrm flipV="1">
                <a:off x="484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7" name="Line 4297"/>
              <p:cNvSpPr>
                <a:spLocks noChangeShapeType="1"/>
              </p:cNvSpPr>
              <p:nvPr/>
            </p:nvSpPr>
            <p:spPr bwMode="auto">
              <a:xfrm flipV="1">
                <a:off x="4858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8" name="Line 4298"/>
              <p:cNvSpPr>
                <a:spLocks noChangeShapeType="1"/>
              </p:cNvSpPr>
              <p:nvPr/>
            </p:nvSpPr>
            <p:spPr bwMode="auto">
              <a:xfrm flipV="1">
                <a:off x="486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9" name="Line 4299"/>
              <p:cNvSpPr>
                <a:spLocks noChangeShapeType="1"/>
              </p:cNvSpPr>
              <p:nvPr/>
            </p:nvSpPr>
            <p:spPr bwMode="auto">
              <a:xfrm flipV="1">
                <a:off x="487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0" name="Line 4300"/>
              <p:cNvSpPr>
                <a:spLocks noChangeShapeType="1"/>
              </p:cNvSpPr>
              <p:nvPr/>
            </p:nvSpPr>
            <p:spPr bwMode="auto">
              <a:xfrm flipV="1">
                <a:off x="488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1" name="Line 4301"/>
              <p:cNvSpPr>
                <a:spLocks noChangeShapeType="1"/>
              </p:cNvSpPr>
              <p:nvPr/>
            </p:nvSpPr>
            <p:spPr bwMode="auto">
              <a:xfrm flipV="1">
                <a:off x="490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2" name="Line 4302"/>
              <p:cNvSpPr>
                <a:spLocks noChangeShapeType="1"/>
              </p:cNvSpPr>
              <p:nvPr/>
            </p:nvSpPr>
            <p:spPr bwMode="auto">
              <a:xfrm flipV="1">
                <a:off x="4910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3" name="Line 4303"/>
              <p:cNvSpPr>
                <a:spLocks noChangeShapeType="1"/>
              </p:cNvSpPr>
              <p:nvPr/>
            </p:nvSpPr>
            <p:spPr bwMode="auto">
              <a:xfrm flipV="1">
                <a:off x="492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4" name="Line 4304"/>
              <p:cNvSpPr>
                <a:spLocks noChangeShapeType="1"/>
              </p:cNvSpPr>
              <p:nvPr/>
            </p:nvSpPr>
            <p:spPr bwMode="auto">
              <a:xfrm flipV="1">
                <a:off x="493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5" name="Line 4305"/>
              <p:cNvSpPr>
                <a:spLocks noChangeShapeType="1"/>
              </p:cNvSpPr>
              <p:nvPr/>
            </p:nvSpPr>
            <p:spPr bwMode="auto">
              <a:xfrm flipV="1">
                <a:off x="494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6" name="Line 4306"/>
              <p:cNvSpPr>
                <a:spLocks noChangeShapeType="1"/>
              </p:cNvSpPr>
              <p:nvPr/>
            </p:nvSpPr>
            <p:spPr bwMode="auto">
              <a:xfrm flipV="1">
                <a:off x="495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7" name="Line 4307"/>
              <p:cNvSpPr>
                <a:spLocks noChangeShapeType="1"/>
              </p:cNvSpPr>
              <p:nvPr/>
            </p:nvSpPr>
            <p:spPr bwMode="auto">
              <a:xfrm flipV="1">
                <a:off x="4963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8" name="Line 4308"/>
              <p:cNvSpPr>
                <a:spLocks noChangeShapeType="1"/>
              </p:cNvSpPr>
              <p:nvPr/>
            </p:nvSpPr>
            <p:spPr bwMode="auto">
              <a:xfrm flipV="1">
                <a:off x="497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9" name="Line 4309"/>
              <p:cNvSpPr>
                <a:spLocks noChangeShapeType="1"/>
              </p:cNvSpPr>
              <p:nvPr/>
            </p:nvSpPr>
            <p:spPr bwMode="auto">
              <a:xfrm flipV="1">
                <a:off x="498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0" name="Line 4310"/>
              <p:cNvSpPr>
                <a:spLocks noChangeShapeType="1"/>
              </p:cNvSpPr>
              <p:nvPr/>
            </p:nvSpPr>
            <p:spPr bwMode="auto">
              <a:xfrm flipV="1">
                <a:off x="499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1" name="Line 4311"/>
              <p:cNvSpPr>
                <a:spLocks noChangeShapeType="1"/>
              </p:cNvSpPr>
              <p:nvPr/>
            </p:nvSpPr>
            <p:spPr bwMode="auto">
              <a:xfrm flipV="1">
                <a:off x="500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2" name="Line 4312"/>
              <p:cNvSpPr>
                <a:spLocks noChangeShapeType="1"/>
              </p:cNvSpPr>
              <p:nvPr/>
            </p:nvSpPr>
            <p:spPr bwMode="auto">
              <a:xfrm flipV="1">
                <a:off x="5015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3" name="Line 4313"/>
              <p:cNvSpPr>
                <a:spLocks noChangeShapeType="1"/>
              </p:cNvSpPr>
              <p:nvPr/>
            </p:nvSpPr>
            <p:spPr bwMode="auto">
              <a:xfrm flipV="1">
                <a:off x="502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4" name="Line 4314"/>
              <p:cNvSpPr>
                <a:spLocks noChangeShapeType="1"/>
              </p:cNvSpPr>
              <p:nvPr/>
            </p:nvSpPr>
            <p:spPr bwMode="auto">
              <a:xfrm flipV="1">
                <a:off x="503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5" name="Line 4315"/>
              <p:cNvSpPr>
                <a:spLocks noChangeShapeType="1"/>
              </p:cNvSpPr>
              <p:nvPr/>
            </p:nvSpPr>
            <p:spPr bwMode="auto">
              <a:xfrm flipV="1">
                <a:off x="504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6" name="Line 4316"/>
              <p:cNvSpPr>
                <a:spLocks noChangeShapeType="1"/>
              </p:cNvSpPr>
              <p:nvPr/>
            </p:nvSpPr>
            <p:spPr bwMode="auto">
              <a:xfrm flipV="1">
                <a:off x="505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7" name="Line 4317"/>
              <p:cNvSpPr>
                <a:spLocks noChangeShapeType="1"/>
              </p:cNvSpPr>
              <p:nvPr/>
            </p:nvSpPr>
            <p:spPr bwMode="auto">
              <a:xfrm flipV="1">
                <a:off x="5067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8" name="Line 4318"/>
              <p:cNvSpPr>
                <a:spLocks noChangeShapeType="1"/>
              </p:cNvSpPr>
              <p:nvPr/>
            </p:nvSpPr>
            <p:spPr bwMode="auto">
              <a:xfrm flipV="1">
                <a:off x="507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9" name="Line 4319"/>
              <p:cNvSpPr>
                <a:spLocks noChangeShapeType="1"/>
              </p:cNvSpPr>
              <p:nvPr/>
            </p:nvSpPr>
            <p:spPr bwMode="auto">
              <a:xfrm flipV="1">
                <a:off x="508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0" name="Line 4320"/>
              <p:cNvSpPr>
                <a:spLocks noChangeShapeType="1"/>
              </p:cNvSpPr>
              <p:nvPr/>
            </p:nvSpPr>
            <p:spPr bwMode="auto">
              <a:xfrm flipV="1">
                <a:off x="509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1" name="Line 4321"/>
              <p:cNvSpPr>
                <a:spLocks noChangeShapeType="1"/>
              </p:cNvSpPr>
              <p:nvPr/>
            </p:nvSpPr>
            <p:spPr bwMode="auto">
              <a:xfrm flipV="1">
                <a:off x="510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2" name="Line 4322"/>
              <p:cNvSpPr>
                <a:spLocks noChangeShapeType="1"/>
              </p:cNvSpPr>
              <p:nvPr/>
            </p:nvSpPr>
            <p:spPr bwMode="auto">
              <a:xfrm flipV="1">
                <a:off x="5120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3" name="Line 4323"/>
              <p:cNvSpPr>
                <a:spLocks noChangeShapeType="1"/>
              </p:cNvSpPr>
              <p:nvPr/>
            </p:nvSpPr>
            <p:spPr bwMode="auto">
              <a:xfrm flipV="1">
                <a:off x="513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4" name="Line 4324"/>
              <p:cNvSpPr>
                <a:spLocks noChangeShapeType="1"/>
              </p:cNvSpPr>
              <p:nvPr/>
            </p:nvSpPr>
            <p:spPr bwMode="auto">
              <a:xfrm flipV="1">
                <a:off x="514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5" name="Line 4325"/>
              <p:cNvSpPr>
                <a:spLocks noChangeShapeType="1"/>
              </p:cNvSpPr>
              <p:nvPr/>
            </p:nvSpPr>
            <p:spPr bwMode="auto">
              <a:xfrm flipV="1">
                <a:off x="515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6" name="Line 4326"/>
              <p:cNvSpPr>
                <a:spLocks noChangeShapeType="1"/>
              </p:cNvSpPr>
              <p:nvPr/>
            </p:nvSpPr>
            <p:spPr bwMode="auto">
              <a:xfrm flipV="1">
                <a:off x="516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7" name="Line 4327"/>
              <p:cNvSpPr>
                <a:spLocks noChangeShapeType="1"/>
              </p:cNvSpPr>
              <p:nvPr/>
            </p:nvSpPr>
            <p:spPr bwMode="auto">
              <a:xfrm flipV="1">
                <a:off x="5172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8" name="Line 4328"/>
              <p:cNvSpPr>
                <a:spLocks noChangeShapeType="1"/>
              </p:cNvSpPr>
              <p:nvPr/>
            </p:nvSpPr>
            <p:spPr bwMode="auto">
              <a:xfrm flipV="1">
                <a:off x="518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9" name="Line 4329"/>
              <p:cNvSpPr>
                <a:spLocks noChangeShapeType="1"/>
              </p:cNvSpPr>
              <p:nvPr/>
            </p:nvSpPr>
            <p:spPr bwMode="auto">
              <a:xfrm flipV="1">
                <a:off x="519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0" name="Line 4330"/>
              <p:cNvSpPr>
                <a:spLocks noChangeShapeType="1"/>
              </p:cNvSpPr>
              <p:nvPr/>
            </p:nvSpPr>
            <p:spPr bwMode="auto">
              <a:xfrm flipV="1">
                <a:off x="520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1" name="Line 4331"/>
              <p:cNvSpPr>
                <a:spLocks noChangeShapeType="1"/>
              </p:cNvSpPr>
              <p:nvPr/>
            </p:nvSpPr>
            <p:spPr bwMode="auto">
              <a:xfrm flipV="1">
                <a:off x="521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2" name="Line 4332"/>
              <p:cNvSpPr>
                <a:spLocks noChangeShapeType="1"/>
              </p:cNvSpPr>
              <p:nvPr/>
            </p:nvSpPr>
            <p:spPr bwMode="auto">
              <a:xfrm flipV="1">
                <a:off x="5224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3" name="Line 4333"/>
              <p:cNvSpPr>
                <a:spLocks noChangeShapeType="1"/>
              </p:cNvSpPr>
              <p:nvPr/>
            </p:nvSpPr>
            <p:spPr bwMode="auto">
              <a:xfrm flipV="1">
                <a:off x="523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4" name="Line 4334"/>
              <p:cNvSpPr>
                <a:spLocks noChangeShapeType="1"/>
              </p:cNvSpPr>
              <p:nvPr/>
            </p:nvSpPr>
            <p:spPr bwMode="auto">
              <a:xfrm flipV="1">
                <a:off x="524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5" name="Line 4335"/>
              <p:cNvSpPr>
                <a:spLocks noChangeShapeType="1"/>
              </p:cNvSpPr>
              <p:nvPr/>
            </p:nvSpPr>
            <p:spPr bwMode="auto">
              <a:xfrm flipV="1">
                <a:off x="525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6" name="Line 4336"/>
              <p:cNvSpPr>
                <a:spLocks noChangeShapeType="1"/>
              </p:cNvSpPr>
              <p:nvPr/>
            </p:nvSpPr>
            <p:spPr bwMode="auto">
              <a:xfrm flipV="1">
                <a:off x="526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7" name="Line 4337"/>
              <p:cNvSpPr>
                <a:spLocks noChangeShapeType="1"/>
              </p:cNvSpPr>
              <p:nvPr/>
            </p:nvSpPr>
            <p:spPr bwMode="auto">
              <a:xfrm flipV="1">
                <a:off x="5277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8" name="Line 4338"/>
              <p:cNvSpPr>
                <a:spLocks noChangeShapeType="1"/>
              </p:cNvSpPr>
              <p:nvPr/>
            </p:nvSpPr>
            <p:spPr bwMode="auto">
              <a:xfrm flipV="1">
                <a:off x="528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9" name="Line 4339"/>
              <p:cNvSpPr>
                <a:spLocks noChangeShapeType="1"/>
              </p:cNvSpPr>
              <p:nvPr/>
            </p:nvSpPr>
            <p:spPr bwMode="auto">
              <a:xfrm flipV="1">
                <a:off x="529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0" name="Line 4340"/>
              <p:cNvSpPr>
                <a:spLocks noChangeShapeType="1"/>
              </p:cNvSpPr>
              <p:nvPr/>
            </p:nvSpPr>
            <p:spPr bwMode="auto">
              <a:xfrm flipV="1">
                <a:off x="530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1" name="Line 4341"/>
              <p:cNvSpPr>
                <a:spLocks noChangeShapeType="1"/>
              </p:cNvSpPr>
              <p:nvPr/>
            </p:nvSpPr>
            <p:spPr bwMode="auto">
              <a:xfrm flipV="1">
                <a:off x="531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2" name="Line 4342"/>
              <p:cNvSpPr>
                <a:spLocks noChangeShapeType="1"/>
              </p:cNvSpPr>
              <p:nvPr/>
            </p:nvSpPr>
            <p:spPr bwMode="auto">
              <a:xfrm flipV="1">
                <a:off x="5329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3" name="Line 4343"/>
              <p:cNvSpPr>
                <a:spLocks noChangeShapeType="1"/>
              </p:cNvSpPr>
              <p:nvPr/>
            </p:nvSpPr>
            <p:spPr bwMode="auto">
              <a:xfrm flipV="1">
                <a:off x="534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4" name="Line 4344"/>
              <p:cNvSpPr>
                <a:spLocks noChangeShapeType="1"/>
              </p:cNvSpPr>
              <p:nvPr/>
            </p:nvSpPr>
            <p:spPr bwMode="auto">
              <a:xfrm flipV="1">
                <a:off x="535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5" name="Line 4345"/>
              <p:cNvSpPr>
                <a:spLocks noChangeShapeType="1"/>
              </p:cNvSpPr>
              <p:nvPr/>
            </p:nvSpPr>
            <p:spPr bwMode="auto">
              <a:xfrm flipV="1">
                <a:off x="536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6" name="Line 4346"/>
              <p:cNvSpPr>
                <a:spLocks noChangeShapeType="1"/>
              </p:cNvSpPr>
              <p:nvPr/>
            </p:nvSpPr>
            <p:spPr bwMode="auto">
              <a:xfrm flipV="1">
                <a:off x="537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7" name="Line 4347"/>
              <p:cNvSpPr>
                <a:spLocks noChangeShapeType="1"/>
              </p:cNvSpPr>
              <p:nvPr/>
            </p:nvSpPr>
            <p:spPr bwMode="auto">
              <a:xfrm flipV="1">
                <a:off x="5382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8" name="Line 4348"/>
              <p:cNvSpPr>
                <a:spLocks noChangeShapeType="1"/>
              </p:cNvSpPr>
              <p:nvPr/>
            </p:nvSpPr>
            <p:spPr bwMode="auto">
              <a:xfrm flipV="1">
                <a:off x="539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9" name="Line 4349"/>
              <p:cNvSpPr>
                <a:spLocks noChangeShapeType="1"/>
              </p:cNvSpPr>
              <p:nvPr/>
            </p:nvSpPr>
            <p:spPr bwMode="auto">
              <a:xfrm flipV="1">
                <a:off x="540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0" name="Line 4350"/>
              <p:cNvSpPr>
                <a:spLocks noChangeShapeType="1"/>
              </p:cNvSpPr>
              <p:nvPr/>
            </p:nvSpPr>
            <p:spPr bwMode="auto">
              <a:xfrm flipV="1">
                <a:off x="541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1" name="Line 4351"/>
              <p:cNvSpPr>
                <a:spLocks noChangeShapeType="1"/>
              </p:cNvSpPr>
              <p:nvPr/>
            </p:nvSpPr>
            <p:spPr bwMode="auto">
              <a:xfrm flipV="1">
                <a:off x="542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2" name="Line 4352"/>
              <p:cNvSpPr>
                <a:spLocks noChangeShapeType="1"/>
              </p:cNvSpPr>
              <p:nvPr/>
            </p:nvSpPr>
            <p:spPr bwMode="auto">
              <a:xfrm flipV="1">
                <a:off x="5434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3" name="Line 4353"/>
              <p:cNvSpPr>
                <a:spLocks noChangeShapeType="1"/>
              </p:cNvSpPr>
              <p:nvPr/>
            </p:nvSpPr>
            <p:spPr bwMode="auto">
              <a:xfrm flipV="1">
                <a:off x="544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4" name="Line 4354"/>
              <p:cNvSpPr>
                <a:spLocks noChangeShapeType="1"/>
              </p:cNvSpPr>
              <p:nvPr/>
            </p:nvSpPr>
            <p:spPr bwMode="auto">
              <a:xfrm flipV="1">
                <a:off x="545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5" name="Line 4355"/>
              <p:cNvSpPr>
                <a:spLocks noChangeShapeType="1"/>
              </p:cNvSpPr>
              <p:nvPr/>
            </p:nvSpPr>
            <p:spPr bwMode="auto">
              <a:xfrm flipV="1">
                <a:off x="546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6" name="Line 4356"/>
              <p:cNvSpPr>
                <a:spLocks noChangeShapeType="1"/>
              </p:cNvSpPr>
              <p:nvPr/>
            </p:nvSpPr>
            <p:spPr bwMode="auto">
              <a:xfrm flipV="1">
                <a:off x="547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7" name="Line 4357"/>
              <p:cNvSpPr>
                <a:spLocks noChangeShapeType="1"/>
              </p:cNvSpPr>
              <p:nvPr/>
            </p:nvSpPr>
            <p:spPr bwMode="auto">
              <a:xfrm flipV="1">
                <a:off x="5486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8" name="Line 4358"/>
              <p:cNvSpPr>
                <a:spLocks noChangeShapeType="1"/>
              </p:cNvSpPr>
              <p:nvPr/>
            </p:nvSpPr>
            <p:spPr bwMode="auto">
              <a:xfrm flipV="1">
                <a:off x="549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9" name="Line 4359"/>
              <p:cNvSpPr>
                <a:spLocks noChangeShapeType="1"/>
              </p:cNvSpPr>
              <p:nvPr/>
            </p:nvSpPr>
            <p:spPr bwMode="auto">
              <a:xfrm flipV="1">
                <a:off x="550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0" name="Line 4360"/>
              <p:cNvSpPr>
                <a:spLocks noChangeShapeType="1"/>
              </p:cNvSpPr>
              <p:nvPr/>
            </p:nvSpPr>
            <p:spPr bwMode="auto">
              <a:xfrm flipV="1">
                <a:off x="551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1" name="Line 4361"/>
              <p:cNvSpPr>
                <a:spLocks noChangeShapeType="1"/>
              </p:cNvSpPr>
              <p:nvPr/>
            </p:nvSpPr>
            <p:spPr bwMode="auto">
              <a:xfrm flipV="1">
                <a:off x="552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2" name="Line 4362"/>
              <p:cNvSpPr>
                <a:spLocks noChangeShapeType="1"/>
              </p:cNvSpPr>
              <p:nvPr/>
            </p:nvSpPr>
            <p:spPr bwMode="auto">
              <a:xfrm flipV="1">
                <a:off x="5539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3" name="Line 4363"/>
              <p:cNvSpPr>
                <a:spLocks noChangeShapeType="1"/>
              </p:cNvSpPr>
              <p:nvPr/>
            </p:nvSpPr>
            <p:spPr bwMode="auto">
              <a:xfrm flipV="1">
                <a:off x="554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4" name="Line 4364"/>
              <p:cNvSpPr>
                <a:spLocks noChangeShapeType="1"/>
              </p:cNvSpPr>
              <p:nvPr/>
            </p:nvSpPr>
            <p:spPr bwMode="auto">
              <a:xfrm flipV="1">
                <a:off x="556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5" name="Line 4365"/>
              <p:cNvSpPr>
                <a:spLocks noChangeShapeType="1"/>
              </p:cNvSpPr>
              <p:nvPr/>
            </p:nvSpPr>
            <p:spPr bwMode="auto">
              <a:xfrm flipV="1">
                <a:off x="557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6" name="Line 4366"/>
              <p:cNvSpPr>
                <a:spLocks noChangeShapeType="1"/>
              </p:cNvSpPr>
              <p:nvPr/>
            </p:nvSpPr>
            <p:spPr bwMode="auto">
              <a:xfrm flipV="1">
                <a:off x="558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7" name="Line 4367"/>
              <p:cNvSpPr>
                <a:spLocks noChangeShapeType="1"/>
              </p:cNvSpPr>
              <p:nvPr/>
            </p:nvSpPr>
            <p:spPr bwMode="auto">
              <a:xfrm flipV="1">
                <a:off x="5591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8" name="Line 4368"/>
              <p:cNvSpPr>
                <a:spLocks noChangeShapeType="1"/>
              </p:cNvSpPr>
              <p:nvPr/>
            </p:nvSpPr>
            <p:spPr bwMode="auto">
              <a:xfrm flipV="1">
                <a:off x="560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9" name="Line 4369"/>
              <p:cNvSpPr>
                <a:spLocks noChangeShapeType="1"/>
              </p:cNvSpPr>
              <p:nvPr/>
            </p:nvSpPr>
            <p:spPr bwMode="auto">
              <a:xfrm flipV="1">
                <a:off x="561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0" name="Line 4370"/>
              <p:cNvSpPr>
                <a:spLocks noChangeShapeType="1"/>
              </p:cNvSpPr>
              <p:nvPr/>
            </p:nvSpPr>
            <p:spPr bwMode="auto">
              <a:xfrm flipV="1">
                <a:off x="562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1" name="Line 4371"/>
              <p:cNvSpPr>
                <a:spLocks noChangeShapeType="1"/>
              </p:cNvSpPr>
              <p:nvPr/>
            </p:nvSpPr>
            <p:spPr bwMode="auto">
              <a:xfrm flipV="1">
                <a:off x="563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2" name="Line 4372"/>
              <p:cNvSpPr>
                <a:spLocks noChangeShapeType="1"/>
              </p:cNvSpPr>
              <p:nvPr/>
            </p:nvSpPr>
            <p:spPr bwMode="auto">
              <a:xfrm flipV="1">
                <a:off x="5643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3" name="Line 4373"/>
              <p:cNvSpPr>
                <a:spLocks noChangeShapeType="1"/>
              </p:cNvSpPr>
              <p:nvPr/>
            </p:nvSpPr>
            <p:spPr bwMode="auto">
              <a:xfrm flipV="1">
                <a:off x="565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4" name="Line 4374"/>
              <p:cNvSpPr>
                <a:spLocks noChangeShapeType="1"/>
              </p:cNvSpPr>
              <p:nvPr/>
            </p:nvSpPr>
            <p:spPr bwMode="auto">
              <a:xfrm flipV="1">
                <a:off x="566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5" name="Line 4375"/>
              <p:cNvSpPr>
                <a:spLocks noChangeShapeType="1"/>
              </p:cNvSpPr>
              <p:nvPr/>
            </p:nvSpPr>
            <p:spPr bwMode="auto">
              <a:xfrm flipV="1">
                <a:off x="567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6" name="Line 4376"/>
              <p:cNvSpPr>
                <a:spLocks noChangeShapeType="1"/>
              </p:cNvSpPr>
              <p:nvPr/>
            </p:nvSpPr>
            <p:spPr bwMode="auto">
              <a:xfrm flipV="1">
                <a:off x="568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7" name="Line 4377"/>
              <p:cNvSpPr>
                <a:spLocks noChangeShapeType="1"/>
              </p:cNvSpPr>
              <p:nvPr/>
            </p:nvSpPr>
            <p:spPr bwMode="auto">
              <a:xfrm flipV="1">
                <a:off x="5696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8" name="Line 4378"/>
              <p:cNvSpPr>
                <a:spLocks noChangeShapeType="1"/>
              </p:cNvSpPr>
              <p:nvPr/>
            </p:nvSpPr>
            <p:spPr bwMode="auto">
              <a:xfrm flipV="1">
                <a:off x="570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9" name="Line 4379"/>
              <p:cNvSpPr>
                <a:spLocks noChangeShapeType="1"/>
              </p:cNvSpPr>
              <p:nvPr/>
            </p:nvSpPr>
            <p:spPr bwMode="auto">
              <a:xfrm flipV="1">
                <a:off x="571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0" name="Line 4380"/>
              <p:cNvSpPr>
                <a:spLocks noChangeShapeType="1"/>
              </p:cNvSpPr>
              <p:nvPr/>
            </p:nvSpPr>
            <p:spPr bwMode="auto">
              <a:xfrm flipV="1">
                <a:off x="572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1" name="Line 4381"/>
              <p:cNvSpPr>
                <a:spLocks noChangeShapeType="1"/>
              </p:cNvSpPr>
              <p:nvPr/>
            </p:nvSpPr>
            <p:spPr bwMode="auto">
              <a:xfrm flipV="1">
                <a:off x="573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2" name="Line 4382"/>
              <p:cNvSpPr>
                <a:spLocks noChangeShapeType="1"/>
              </p:cNvSpPr>
              <p:nvPr/>
            </p:nvSpPr>
            <p:spPr bwMode="auto">
              <a:xfrm flipV="1">
                <a:off x="5748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3" name="Line 4383"/>
              <p:cNvSpPr>
                <a:spLocks noChangeShapeType="1"/>
              </p:cNvSpPr>
              <p:nvPr/>
            </p:nvSpPr>
            <p:spPr bwMode="auto">
              <a:xfrm flipV="1">
                <a:off x="575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4" name="Line 4384"/>
              <p:cNvSpPr>
                <a:spLocks noChangeShapeType="1"/>
              </p:cNvSpPr>
              <p:nvPr/>
            </p:nvSpPr>
            <p:spPr bwMode="auto">
              <a:xfrm flipV="1">
                <a:off x="576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5" name="Line 4385"/>
              <p:cNvSpPr>
                <a:spLocks noChangeShapeType="1"/>
              </p:cNvSpPr>
              <p:nvPr/>
            </p:nvSpPr>
            <p:spPr bwMode="auto">
              <a:xfrm flipV="1">
                <a:off x="577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6" name="Line 4386"/>
              <p:cNvSpPr>
                <a:spLocks noChangeShapeType="1"/>
              </p:cNvSpPr>
              <p:nvPr/>
            </p:nvSpPr>
            <p:spPr bwMode="auto">
              <a:xfrm flipV="1">
                <a:off x="579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7" name="Line 4387"/>
              <p:cNvSpPr>
                <a:spLocks noChangeShapeType="1"/>
              </p:cNvSpPr>
              <p:nvPr/>
            </p:nvSpPr>
            <p:spPr bwMode="auto">
              <a:xfrm flipV="1">
                <a:off x="5800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8" name="Line 4388"/>
              <p:cNvSpPr>
                <a:spLocks noChangeShapeType="1"/>
              </p:cNvSpPr>
              <p:nvPr/>
            </p:nvSpPr>
            <p:spPr bwMode="auto">
              <a:xfrm flipV="1">
                <a:off x="581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9" name="Line 4389"/>
              <p:cNvSpPr>
                <a:spLocks noChangeShapeType="1"/>
              </p:cNvSpPr>
              <p:nvPr/>
            </p:nvSpPr>
            <p:spPr bwMode="auto">
              <a:xfrm flipV="1">
                <a:off x="582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0" name="Line 4390"/>
              <p:cNvSpPr>
                <a:spLocks noChangeShapeType="1"/>
              </p:cNvSpPr>
              <p:nvPr/>
            </p:nvSpPr>
            <p:spPr bwMode="auto">
              <a:xfrm flipV="1">
                <a:off x="583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1" name="Line 4391"/>
              <p:cNvSpPr>
                <a:spLocks noChangeShapeType="1"/>
              </p:cNvSpPr>
              <p:nvPr/>
            </p:nvSpPr>
            <p:spPr bwMode="auto">
              <a:xfrm flipV="1">
                <a:off x="584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2" name="Line 4392"/>
              <p:cNvSpPr>
                <a:spLocks noChangeShapeType="1"/>
              </p:cNvSpPr>
              <p:nvPr/>
            </p:nvSpPr>
            <p:spPr bwMode="auto">
              <a:xfrm flipV="1">
                <a:off x="5853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3" name="Line 4393"/>
              <p:cNvSpPr>
                <a:spLocks noChangeShapeType="1"/>
              </p:cNvSpPr>
              <p:nvPr/>
            </p:nvSpPr>
            <p:spPr bwMode="auto">
              <a:xfrm flipV="1">
                <a:off x="586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4" name="Line 4394"/>
              <p:cNvSpPr>
                <a:spLocks noChangeShapeType="1"/>
              </p:cNvSpPr>
              <p:nvPr/>
            </p:nvSpPr>
            <p:spPr bwMode="auto">
              <a:xfrm flipV="1">
                <a:off x="587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5" name="Line 4395"/>
              <p:cNvSpPr>
                <a:spLocks noChangeShapeType="1"/>
              </p:cNvSpPr>
              <p:nvPr/>
            </p:nvSpPr>
            <p:spPr bwMode="auto">
              <a:xfrm flipV="1">
                <a:off x="588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6" name="Line 4396"/>
              <p:cNvSpPr>
                <a:spLocks noChangeShapeType="1"/>
              </p:cNvSpPr>
              <p:nvPr/>
            </p:nvSpPr>
            <p:spPr bwMode="auto">
              <a:xfrm flipV="1">
                <a:off x="589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7" name="Line 4397"/>
              <p:cNvSpPr>
                <a:spLocks noChangeShapeType="1"/>
              </p:cNvSpPr>
              <p:nvPr/>
            </p:nvSpPr>
            <p:spPr bwMode="auto">
              <a:xfrm flipV="1">
                <a:off x="5905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8" name="Line 4398"/>
              <p:cNvSpPr>
                <a:spLocks noChangeShapeType="1"/>
              </p:cNvSpPr>
              <p:nvPr/>
            </p:nvSpPr>
            <p:spPr bwMode="auto">
              <a:xfrm flipV="1">
                <a:off x="591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9" name="Line 4399"/>
              <p:cNvSpPr>
                <a:spLocks noChangeShapeType="1"/>
              </p:cNvSpPr>
              <p:nvPr/>
            </p:nvSpPr>
            <p:spPr bwMode="auto">
              <a:xfrm flipV="1">
                <a:off x="592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50" name="Line 4400"/>
              <p:cNvSpPr>
                <a:spLocks noChangeShapeType="1"/>
              </p:cNvSpPr>
              <p:nvPr/>
            </p:nvSpPr>
            <p:spPr bwMode="auto">
              <a:xfrm flipV="1">
                <a:off x="593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51" name="Line 4401"/>
              <p:cNvSpPr>
                <a:spLocks noChangeShapeType="1"/>
              </p:cNvSpPr>
              <p:nvPr/>
            </p:nvSpPr>
            <p:spPr bwMode="auto">
              <a:xfrm flipV="1">
                <a:off x="594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52" name="Line 4402"/>
              <p:cNvSpPr>
                <a:spLocks noChangeShapeType="1"/>
              </p:cNvSpPr>
              <p:nvPr/>
            </p:nvSpPr>
            <p:spPr bwMode="auto">
              <a:xfrm flipV="1">
                <a:off x="5958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53" name="Line 4403"/>
              <p:cNvSpPr>
                <a:spLocks noChangeShapeType="1"/>
              </p:cNvSpPr>
              <p:nvPr/>
            </p:nvSpPr>
            <p:spPr bwMode="auto">
              <a:xfrm flipV="1">
                <a:off x="596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54" name="Line 4404"/>
              <p:cNvSpPr>
                <a:spLocks noChangeShapeType="1"/>
              </p:cNvSpPr>
              <p:nvPr/>
            </p:nvSpPr>
            <p:spPr bwMode="auto">
              <a:xfrm flipV="1">
                <a:off x="597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55" name="Line 4405"/>
              <p:cNvSpPr>
                <a:spLocks noChangeShapeType="1"/>
              </p:cNvSpPr>
              <p:nvPr/>
            </p:nvSpPr>
            <p:spPr bwMode="auto">
              <a:xfrm flipV="1">
                <a:off x="598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56" name="Line 4406"/>
              <p:cNvSpPr>
                <a:spLocks noChangeShapeType="1"/>
              </p:cNvSpPr>
              <p:nvPr/>
            </p:nvSpPr>
            <p:spPr bwMode="auto">
              <a:xfrm flipV="1">
                <a:off x="599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57" name="Line 4407"/>
              <p:cNvSpPr>
                <a:spLocks noChangeShapeType="1"/>
              </p:cNvSpPr>
              <p:nvPr/>
            </p:nvSpPr>
            <p:spPr bwMode="auto">
              <a:xfrm flipV="1">
                <a:off x="6010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59" name="Rectangle 4409"/>
              <p:cNvSpPr>
                <a:spLocks noChangeArrowheads="1"/>
              </p:cNvSpPr>
              <p:nvPr/>
            </p:nvSpPr>
            <p:spPr bwMode="auto">
              <a:xfrm>
                <a:off x="4309" y="1092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1.00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61" name="Rectangle 4411"/>
              <p:cNvSpPr>
                <a:spLocks noChangeArrowheads="1"/>
              </p:cNvSpPr>
              <p:nvPr/>
            </p:nvSpPr>
            <p:spPr bwMode="auto">
              <a:xfrm>
                <a:off x="4518" y="1092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2.00</a:t>
                </a:r>
                <a:endPara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63" name="Rectangle 4413"/>
              <p:cNvSpPr>
                <a:spLocks noChangeArrowheads="1"/>
              </p:cNvSpPr>
              <p:nvPr/>
            </p:nvSpPr>
            <p:spPr bwMode="auto">
              <a:xfrm>
                <a:off x="4728" y="1092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3.00</a:t>
                </a:r>
                <a:endPara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65" name="Rectangle 4415"/>
              <p:cNvSpPr>
                <a:spLocks noChangeArrowheads="1"/>
              </p:cNvSpPr>
              <p:nvPr/>
            </p:nvSpPr>
            <p:spPr bwMode="auto">
              <a:xfrm>
                <a:off x="4937" y="1092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4.00</a:t>
                </a:r>
                <a:endPara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67" name="Rectangle 4417"/>
              <p:cNvSpPr>
                <a:spLocks noChangeArrowheads="1"/>
              </p:cNvSpPr>
              <p:nvPr/>
            </p:nvSpPr>
            <p:spPr bwMode="auto">
              <a:xfrm>
                <a:off x="5146" y="1092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5.00</a:t>
                </a:r>
                <a:endPara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69" name="Rectangle 4419"/>
              <p:cNvSpPr>
                <a:spLocks noChangeArrowheads="1"/>
              </p:cNvSpPr>
              <p:nvPr/>
            </p:nvSpPr>
            <p:spPr bwMode="auto">
              <a:xfrm>
                <a:off x="5356" y="1092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6.00</a:t>
                </a:r>
                <a:endPara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71" name="Rectangle 4421"/>
              <p:cNvSpPr>
                <a:spLocks noChangeArrowheads="1"/>
              </p:cNvSpPr>
              <p:nvPr/>
            </p:nvSpPr>
            <p:spPr bwMode="auto">
              <a:xfrm>
                <a:off x="5565" y="1092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7.00</a:t>
                </a:r>
                <a:endPara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73" name="Rectangle 4423"/>
              <p:cNvSpPr>
                <a:spLocks noChangeArrowheads="1"/>
              </p:cNvSpPr>
              <p:nvPr/>
            </p:nvSpPr>
            <p:spPr bwMode="auto">
              <a:xfrm>
                <a:off x="5775" y="1092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8.00</a:t>
                </a:r>
                <a:endPara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75" name="Rectangle 4425"/>
              <p:cNvSpPr>
                <a:spLocks noChangeArrowheads="1"/>
              </p:cNvSpPr>
              <p:nvPr/>
            </p:nvSpPr>
            <p:spPr bwMode="auto">
              <a:xfrm>
                <a:off x="5984" y="1092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9.00</a:t>
                </a:r>
                <a:endPara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405" name="Group 4627"/>
            <p:cNvGrpSpPr>
              <a:grpSpLocks/>
            </p:cNvGrpSpPr>
            <p:nvPr/>
          </p:nvGrpSpPr>
          <p:grpSpPr bwMode="auto">
            <a:xfrm>
              <a:off x="3966" y="437"/>
              <a:ext cx="2195" cy="708"/>
              <a:chOff x="3966" y="437"/>
              <a:chExt cx="2195" cy="708"/>
            </a:xfrm>
          </p:grpSpPr>
          <p:sp>
            <p:nvSpPr>
              <p:cNvPr id="14776" name="Line 4427"/>
              <p:cNvSpPr>
                <a:spLocks noChangeShapeType="1"/>
              </p:cNvSpPr>
              <p:nvPr/>
            </p:nvSpPr>
            <p:spPr bwMode="auto">
              <a:xfrm flipH="1">
                <a:off x="4128" y="1082"/>
                <a:ext cx="188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77" name="Rectangle 4428"/>
              <p:cNvSpPr>
                <a:spLocks noChangeArrowheads="1"/>
              </p:cNvSpPr>
              <p:nvPr/>
            </p:nvSpPr>
            <p:spPr bwMode="auto">
              <a:xfrm rot="16200000">
                <a:off x="3976" y="737"/>
                <a:ext cx="5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%</a:t>
                </a:r>
                <a:endPara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78" name="Line 4429"/>
              <p:cNvSpPr>
                <a:spLocks noChangeShapeType="1"/>
              </p:cNvSpPr>
              <p:nvPr/>
            </p:nvSpPr>
            <p:spPr bwMode="auto">
              <a:xfrm>
                <a:off x="4118" y="493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79" name="Line 4430"/>
              <p:cNvSpPr>
                <a:spLocks noChangeShapeType="1"/>
              </p:cNvSpPr>
              <p:nvPr/>
            </p:nvSpPr>
            <p:spPr bwMode="auto">
              <a:xfrm>
                <a:off x="4123" y="50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0" name="Line 4431"/>
              <p:cNvSpPr>
                <a:spLocks noChangeShapeType="1"/>
              </p:cNvSpPr>
              <p:nvPr/>
            </p:nvSpPr>
            <p:spPr bwMode="auto">
              <a:xfrm>
                <a:off x="4123" y="522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1" name="Line 4432"/>
              <p:cNvSpPr>
                <a:spLocks noChangeShapeType="1"/>
              </p:cNvSpPr>
              <p:nvPr/>
            </p:nvSpPr>
            <p:spPr bwMode="auto">
              <a:xfrm>
                <a:off x="4123" y="53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2" name="Line 4433"/>
              <p:cNvSpPr>
                <a:spLocks noChangeShapeType="1"/>
              </p:cNvSpPr>
              <p:nvPr/>
            </p:nvSpPr>
            <p:spPr bwMode="auto">
              <a:xfrm>
                <a:off x="4123" y="551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3" name="Line 4434"/>
              <p:cNvSpPr>
                <a:spLocks noChangeShapeType="1"/>
              </p:cNvSpPr>
              <p:nvPr/>
            </p:nvSpPr>
            <p:spPr bwMode="auto">
              <a:xfrm>
                <a:off x="4118" y="566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4" name="Line 4435"/>
              <p:cNvSpPr>
                <a:spLocks noChangeShapeType="1"/>
              </p:cNvSpPr>
              <p:nvPr/>
            </p:nvSpPr>
            <p:spPr bwMode="auto">
              <a:xfrm>
                <a:off x="4123" y="581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5" name="Line 4436"/>
              <p:cNvSpPr>
                <a:spLocks noChangeShapeType="1"/>
              </p:cNvSpPr>
              <p:nvPr/>
            </p:nvSpPr>
            <p:spPr bwMode="auto">
              <a:xfrm>
                <a:off x="4123" y="596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6" name="Line 4437"/>
              <p:cNvSpPr>
                <a:spLocks noChangeShapeType="1"/>
              </p:cNvSpPr>
              <p:nvPr/>
            </p:nvSpPr>
            <p:spPr bwMode="auto">
              <a:xfrm>
                <a:off x="4123" y="610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7" name="Line 4438"/>
              <p:cNvSpPr>
                <a:spLocks noChangeShapeType="1"/>
              </p:cNvSpPr>
              <p:nvPr/>
            </p:nvSpPr>
            <p:spPr bwMode="auto">
              <a:xfrm>
                <a:off x="4123" y="625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8" name="Line 4439"/>
              <p:cNvSpPr>
                <a:spLocks noChangeShapeType="1"/>
              </p:cNvSpPr>
              <p:nvPr/>
            </p:nvSpPr>
            <p:spPr bwMode="auto">
              <a:xfrm>
                <a:off x="4118" y="640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9" name="Line 4440"/>
              <p:cNvSpPr>
                <a:spLocks noChangeShapeType="1"/>
              </p:cNvSpPr>
              <p:nvPr/>
            </p:nvSpPr>
            <p:spPr bwMode="auto">
              <a:xfrm>
                <a:off x="4123" y="655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0" name="Line 4441"/>
              <p:cNvSpPr>
                <a:spLocks noChangeShapeType="1"/>
              </p:cNvSpPr>
              <p:nvPr/>
            </p:nvSpPr>
            <p:spPr bwMode="auto">
              <a:xfrm>
                <a:off x="4123" y="669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1" name="Line 4442"/>
              <p:cNvSpPr>
                <a:spLocks noChangeShapeType="1"/>
              </p:cNvSpPr>
              <p:nvPr/>
            </p:nvSpPr>
            <p:spPr bwMode="auto">
              <a:xfrm>
                <a:off x="4123" y="684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2" name="Line 4443"/>
              <p:cNvSpPr>
                <a:spLocks noChangeShapeType="1"/>
              </p:cNvSpPr>
              <p:nvPr/>
            </p:nvSpPr>
            <p:spPr bwMode="auto">
              <a:xfrm>
                <a:off x="4123" y="699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3" name="Line 4444"/>
              <p:cNvSpPr>
                <a:spLocks noChangeShapeType="1"/>
              </p:cNvSpPr>
              <p:nvPr/>
            </p:nvSpPr>
            <p:spPr bwMode="auto">
              <a:xfrm>
                <a:off x="4118" y="713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4" name="Line 4445"/>
              <p:cNvSpPr>
                <a:spLocks noChangeShapeType="1"/>
              </p:cNvSpPr>
              <p:nvPr/>
            </p:nvSpPr>
            <p:spPr bwMode="auto">
              <a:xfrm>
                <a:off x="4123" y="728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5" name="Line 4446"/>
              <p:cNvSpPr>
                <a:spLocks noChangeShapeType="1"/>
              </p:cNvSpPr>
              <p:nvPr/>
            </p:nvSpPr>
            <p:spPr bwMode="auto">
              <a:xfrm>
                <a:off x="4123" y="74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6" name="Line 4447"/>
              <p:cNvSpPr>
                <a:spLocks noChangeShapeType="1"/>
              </p:cNvSpPr>
              <p:nvPr/>
            </p:nvSpPr>
            <p:spPr bwMode="auto">
              <a:xfrm>
                <a:off x="4123" y="758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7" name="Line 4448"/>
              <p:cNvSpPr>
                <a:spLocks noChangeShapeType="1"/>
              </p:cNvSpPr>
              <p:nvPr/>
            </p:nvSpPr>
            <p:spPr bwMode="auto">
              <a:xfrm>
                <a:off x="4123" y="772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8" name="Line 4449"/>
              <p:cNvSpPr>
                <a:spLocks noChangeShapeType="1"/>
              </p:cNvSpPr>
              <p:nvPr/>
            </p:nvSpPr>
            <p:spPr bwMode="auto">
              <a:xfrm>
                <a:off x="4118" y="787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9" name="Line 4450"/>
              <p:cNvSpPr>
                <a:spLocks noChangeShapeType="1"/>
              </p:cNvSpPr>
              <p:nvPr/>
            </p:nvSpPr>
            <p:spPr bwMode="auto">
              <a:xfrm>
                <a:off x="4123" y="802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0" name="Line 4451"/>
              <p:cNvSpPr>
                <a:spLocks noChangeShapeType="1"/>
              </p:cNvSpPr>
              <p:nvPr/>
            </p:nvSpPr>
            <p:spPr bwMode="auto">
              <a:xfrm>
                <a:off x="4123" y="816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1" name="Line 4452"/>
              <p:cNvSpPr>
                <a:spLocks noChangeShapeType="1"/>
              </p:cNvSpPr>
              <p:nvPr/>
            </p:nvSpPr>
            <p:spPr bwMode="auto">
              <a:xfrm>
                <a:off x="4123" y="831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2" name="Line 4453"/>
              <p:cNvSpPr>
                <a:spLocks noChangeShapeType="1"/>
              </p:cNvSpPr>
              <p:nvPr/>
            </p:nvSpPr>
            <p:spPr bwMode="auto">
              <a:xfrm>
                <a:off x="4123" y="846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3" name="Line 4454"/>
              <p:cNvSpPr>
                <a:spLocks noChangeShapeType="1"/>
              </p:cNvSpPr>
              <p:nvPr/>
            </p:nvSpPr>
            <p:spPr bwMode="auto">
              <a:xfrm>
                <a:off x="4118" y="860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4" name="Line 4455"/>
              <p:cNvSpPr>
                <a:spLocks noChangeShapeType="1"/>
              </p:cNvSpPr>
              <p:nvPr/>
            </p:nvSpPr>
            <p:spPr bwMode="auto">
              <a:xfrm>
                <a:off x="4123" y="875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5" name="Line 4456"/>
              <p:cNvSpPr>
                <a:spLocks noChangeShapeType="1"/>
              </p:cNvSpPr>
              <p:nvPr/>
            </p:nvSpPr>
            <p:spPr bwMode="auto">
              <a:xfrm>
                <a:off x="4123" y="890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6" name="Line 4457"/>
              <p:cNvSpPr>
                <a:spLocks noChangeShapeType="1"/>
              </p:cNvSpPr>
              <p:nvPr/>
            </p:nvSpPr>
            <p:spPr bwMode="auto">
              <a:xfrm>
                <a:off x="4123" y="905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7" name="Line 4458"/>
              <p:cNvSpPr>
                <a:spLocks noChangeShapeType="1"/>
              </p:cNvSpPr>
              <p:nvPr/>
            </p:nvSpPr>
            <p:spPr bwMode="auto">
              <a:xfrm>
                <a:off x="4123" y="919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8" name="Line 4459"/>
              <p:cNvSpPr>
                <a:spLocks noChangeShapeType="1"/>
              </p:cNvSpPr>
              <p:nvPr/>
            </p:nvSpPr>
            <p:spPr bwMode="auto">
              <a:xfrm>
                <a:off x="4118" y="934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9" name="Line 4460"/>
              <p:cNvSpPr>
                <a:spLocks noChangeShapeType="1"/>
              </p:cNvSpPr>
              <p:nvPr/>
            </p:nvSpPr>
            <p:spPr bwMode="auto">
              <a:xfrm>
                <a:off x="4123" y="949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0" name="Line 4461"/>
              <p:cNvSpPr>
                <a:spLocks noChangeShapeType="1"/>
              </p:cNvSpPr>
              <p:nvPr/>
            </p:nvSpPr>
            <p:spPr bwMode="auto">
              <a:xfrm>
                <a:off x="4123" y="964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1" name="Line 4462"/>
              <p:cNvSpPr>
                <a:spLocks noChangeShapeType="1"/>
              </p:cNvSpPr>
              <p:nvPr/>
            </p:nvSpPr>
            <p:spPr bwMode="auto">
              <a:xfrm>
                <a:off x="4123" y="978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2" name="Line 4463"/>
              <p:cNvSpPr>
                <a:spLocks noChangeShapeType="1"/>
              </p:cNvSpPr>
              <p:nvPr/>
            </p:nvSpPr>
            <p:spPr bwMode="auto">
              <a:xfrm>
                <a:off x="4123" y="99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3" name="Line 4464"/>
              <p:cNvSpPr>
                <a:spLocks noChangeShapeType="1"/>
              </p:cNvSpPr>
              <p:nvPr/>
            </p:nvSpPr>
            <p:spPr bwMode="auto">
              <a:xfrm>
                <a:off x="4118" y="1008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4" name="Line 4465"/>
              <p:cNvSpPr>
                <a:spLocks noChangeShapeType="1"/>
              </p:cNvSpPr>
              <p:nvPr/>
            </p:nvSpPr>
            <p:spPr bwMode="auto">
              <a:xfrm>
                <a:off x="4123" y="1022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5" name="Line 4466"/>
              <p:cNvSpPr>
                <a:spLocks noChangeShapeType="1"/>
              </p:cNvSpPr>
              <p:nvPr/>
            </p:nvSpPr>
            <p:spPr bwMode="auto">
              <a:xfrm>
                <a:off x="4123" y="103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6" name="Line 4467"/>
              <p:cNvSpPr>
                <a:spLocks noChangeShapeType="1"/>
              </p:cNvSpPr>
              <p:nvPr/>
            </p:nvSpPr>
            <p:spPr bwMode="auto">
              <a:xfrm>
                <a:off x="4123" y="1052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7" name="Line 4468"/>
              <p:cNvSpPr>
                <a:spLocks noChangeShapeType="1"/>
              </p:cNvSpPr>
              <p:nvPr/>
            </p:nvSpPr>
            <p:spPr bwMode="auto">
              <a:xfrm>
                <a:off x="4123" y="106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8" name="Line 4469"/>
              <p:cNvSpPr>
                <a:spLocks noChangeShapeType="1"/>
              </p:cNvSpPr>
              <p:nvPr/>
            </p:nvSpPr>
            <p:spPr bwMode="auto">
              <a:xfrm>
                <a:off x="4118" y="1081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9" name="Rectangle 4470"/>
              <p:cNvSpPr>
                <a:spLocks noChangeArrowheads="1"/>
              </p:cNvSpPr>
              <p:nvPr/>
            </p:nvSpPr>
            <p:spPr bwMode="auto">
              <a:xfrm>
                <a:off x="4051" y="1067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0" name="Rectangle 4471"/>
              <p:cNvSpPr>
                <a:spLocks noChangeArrowheads="1"/>
              </p:cNvSpPr>
              <p:nvPr/>
            </p:nvSpPr>
            <p:spPr bwMode="auto">
              <a:xfrm>
                <a:off x="4051" y="993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1" name="Rectangle 4472"/>
              <p:cNvSpPr>
                <a:spLocks noChangeArrowheads="1"/>
              </p:cNvSpPr>
              <p:nvPr/>
            </p:nvSpPr>
            <p:spPr bwMode="auto">
              <a:xfrm>
                <a:off x="4037" y="919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2" name="Rectangle 4473"/>
              <p:cNvSpPr>
                <a:spLocks noChangeArrowheads="1"/>
              </p:cNvSpPr>
              <p:nvPr/>
            </p:nvSpPr>
            <p:spPr bwMode="auto">
              <a:xfrm>
                <a:off x="4037" y="846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3" name="Rectangle 4474"/>
              <p:cNvSpPr>
                <a:spLocks noChangeArrowheads="1"/>
              </p:cNvSpPr>
              <p:nvPr/>
            </p:nvSpPr>
            <p:spPr bwMode="auto">
              <a:xfrm>
                <a:off x="4037" y="772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4" name="Rectangle 4475"/>
              <p:cNvSpPr>
                <a:spLocks noChangeArrowheads="1"/>
              </p:cNvSpPr>
              <p:nvPr/>
            </p:nvSpPr>
            <p:spPr bwMode="auto">
              <a:xfrm>
                <a:off x="4037" y="699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25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5" name="Rectangle 4476"/>
              <p:cNvSpPr>
                <a:spLocks noChangeArrowheads="1"/>
              </p:cNvSpPr>
              <p:nvPr/>
            </p:nvSpPr>
            <p:spPr bwMode="auto">
              <a:xfrm>
                <a:off x="4037" y="625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6" name="Rectangle 4477"/>
              <p:cNvSpPr>
                <a:spLocks noChangeArrowheads="1"/>
              </p:cNvSpPr>
              <p:nvPr/>
            </p:nvSpPr>
            <p:spPr bwMode="auto">
              <a:xfrm>
                <a:off x="4037" y="551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35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7" name="Rectangle 4478"/>
              <p:cNvSpPr>
                <a:spLocks noChangeArrowheads="1"/>
              </p:cNvSpPr>
              <p:nvPr/>
            </p:nvSpPr>
            <p:spPr bwMode="auto">
              <a:xfrm>
                <a:off x="4037" y="478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40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8" name="Line 4479"/>
              <p:cNvSpPr>
                <a:spLocks noChangeShapeType="1"/>
              </p:cNvSpPr>
              <p:nvPr/>
            </p:nvSpPr>
            <p:spPr bwMode="auto">
              <a:xfrm>
                <a:off x="4128" y="493"/>
                <a:ext cx="0" cy="58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30" name="Rectangle 4481"/>
              <p:cNvSpPr>
                <a:spLocks noChangeArrowheads="1"/>
              </p:cNvSpPr>
              <p:nvPr/>
            </p:nvSpPr>
            <p:spPr bwMode="auto">
              <a:xfrm>
                <a:off x="5920" y="437"/>
                <a:ext cx="11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% B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31" name="Rectangle 4482"/>
              <p:cNvSpPr>
                <a:spLocks noChangeArrowheads="1"/>
              </p:cNvSpPr>
              <p:nvPr/>
            </p:nvSpPr>
            <p:spPr bwMode="auto">
              <a:xfrm>
                <a:off x="5860" y="530"/>
                <a:ext cx="301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Range: 38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32" name="Freeform 4483"/>
              <p:cNvSpPr>
                <a:spLocks/>
              </p:cNvSpPr>
              <p:nvPr/>
            </p:nvSpPr>
            <p:spPr bwMode="auto">
              <a:xfrm>
                <a:off x="412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33" name="Freeform 4484"/>
              <p:cNvSpPr>
                <a:spLocks/>
              </p:cNvSpPr>
              <p:nvPr/>
            </p:nvSpPr>
            <p:spPr bwMode="auto">
              <a:xfrm>
                <a:off x="413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34" name="Freeform 4485"/>
              <p:cNvSpPr>
                <a:spLocks/>
              </p:cNvSpPr>
              <p:nvPr/>
            </p:nvSpPr>
            <p:spPr bwMode="auto">
              <a:xfrm>
                <a:off x="413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35" name="Freeform 4486"/>
              <p:cNvSpPr>
                <a:spLocks/>
              </p:cNvSpPr>
              <p:nvPr/>
            </p:nvSpPr>
            <p:spPr bwMode="auto">
              <a:xfrm>
                <a:off x="413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36" name="Freeform 4487"/>
              <p:cNvSpPr>
                <a:spLocks/>
              </p:cNvSpPr>
              <p:nvPr/>
            </p:nvSpPr>
            <p:spPr bwMode="auto">
              <a:xfrm>
                <a:off x="414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37" name="Freeform 4488"/>
              <p:cNvSpPr>
                <a:spLocks/>
              </p:cNvSpPr>
              <p:nvPr/>
            </p:nvSpPr>
            <p:spPr bwMode="auto">
              <a:xfrm>
                <a:off x="414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38" name="Freeform 4489"/>
              <p:cNvSpPr>
                <a:spLocks/>
              </p:cNvSpPr>
              <p:nvPr/>
            </p:nvSpPr>
            <p:spPr bwMode="auto">
              <a:xfrm>
                <a:off x="414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39" name="Freeform 4490"/>
              <p:cNvSpPr>
                <a:spLocks/>
              </p:cNvSpPr>
              <p:nvPr/>
            </p:nvSpPr>
            <p:spPr bwMode="auto">
              <a:xfrm>
                <a:off x="415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0" name="Freeform 4491"/>
              <p:cNvSpPr>
                <a:spLocks/>
              </p:cNvSpPr>
              <p:nvPr/>
            </p:nvSpPr>
            <p:spPr bwMode="auto">
              <a:xfrm>
                <a:off x="415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1" name="Freeform 4492"/>
              <p:cNvSpPr>
                <a:spLocks/>
              </p:cNvSpPr>
              <p:nvPr/>
            </p:nvSpPr>
            <p:spPr bwMode="auto">
              <a:xfrm>
                <a:off x="416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2" name="Freeform 4493"/>
              <p:cNvSpPr>
                <a:spLocks/>
              </p:cNvSpPr>
              <p:nvPr/>
            </p:nvSpPr>
            <p:spPr bwMode="auto">
              <a:xfrm>
                <a:off x="416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3" name="Freeform 4494"/>
              <p:cNvSpPr>
                <a:spLocks/>
              </p:cNvSpPr>
              <p:nvPr/>
            </p:nvSpPr>
            <p:spPr bwMode="auto">
              <a:xfrm>
                <a:off x="416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4" name="Freeform 4495"/>
              <p:cNvSpPr>
                <a:spLocks/>
              </p:cNvSpPr>
              <p:nvPr/>
            </p:nvSpPr>
            <p:spPr bwMode="auto">
              <a:xfrm>
                <a:off x="4170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5" name="Freeform 4496"/>
              <p:cNvSpPr>
                <a:spLocks/>
              </p:cNvSpPr>
              <p:nvPr/>
            </p:nvSpPr>
            <p:spPr bwMode="auto">
              <a:xfrm>
                <a:off x="417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6" name="Freeform 4497"/>
              <p:cNvSpPr>
                <a:spLocks/>
              </p:cNvSpPr>
              <p:nvPr/>
            </p:nvSpPr>
            <p:spPr bwMode="auto">
              <a:xfrm>
                <a:off x="417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7" name="Freeform 4498"/>
              <p:cNvSpPr>
                <a:spLocks/>
              </p:cNvSpPr>
              <p:nvPr/>
            </p:nvSpPr>
            <p:spPr bwMode="auto">
              <a:xfrm>
                <a:off x="418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8" name="Freeform 4499"/>
              <p:cNvSpPr>
                <a:spLocks/>
              </p:cNvSpPr>
              <p:nvPr/>
            </p:nvSpPr>
            <p:spPr bwMode="auto">
              <a:xfrm>
                <a:off x="418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9" name="Freeform 4500"/>
              <p:cNvSpPr>
                <a:spLocks/>
              </p:cNvSpPr>
              <p:nvPr/>
            </p:nvSpPr>
            <p:spPr bwMode="auto">
              <a:xfrm>
                <a:off x="4188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0" name="Freeform 4501"/>
              <p:cNvSpPr>
                <a:spLocks/>
              </p:cNvSpPr>
              <p:nvPr/>
            </p:nvSpPr>
            <p:spPr bwMode="auto">
              <a:xfrm>
                <a:off x="4191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1" name="Freeform 4502"/>
              <p:cNvSpPr>
                <a:spLocks/>
              </p:cNvSpPr>
              <p:nvPr/>
            </p:nvSpPr>
            <p:spPr bwMode="auto">
              <a:xfrm>
                <a:off x="419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2" name="Freeform 4503"/>
              <p:cNvSpPr>
                <a:spLocks/>
              </p:cNvSpPr>
              <p:nvPr/>
            </p:nvSpPr>
            <p:spPr bwMode="auto">
              <a:xfrm>
                <a:off x="419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3" name="Freeform 4504"/>
              <p:cNvSpPr>
                <a:spLocks/>
              </p:cNvSpPr>
              <p:nvPr/>
            </p:nvSpPr>
            <p:spPr bwMode="auto">
              <a:xfrm>
                <a:off x="420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4" name="Freeform 4505"/>
              <p:cNvSpPr>
                <a:spLocks/>
              </p:cNvSpPr>
              <p:nvPr/>
            </p:nvSpPr>
            <p:spPr bwMode="auto">
              <a:xfrm>
                <a:off x="4205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5" name="Freeform 4506"/>
              <p:cNvSpPr>
                <a:spLocks/>
              </p:cNvSpPr>
              <p:nvPr/>
            </p:nvSpPr>
            <p:spPr bwMode="auto">
              <a:xfrm>
                <a:off x="420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6" name="Freeform 4507"/>
              <p:cNvSpPr>
                <a:spLocks/>
              </p:cNvSpPr>
              <p:nvPr/>
            </p:nvSpPr>
            <p:spPr bwMode="auto">
              <a:xfrm>
                <a:off x="421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7" name="Freeform 4508"/>
              <p:cNvSpPr>
                <a:spLocks/>
              </p:cNvSpPr>
              <p:nvPr/>
            </p:nvSpPr>
            <p:spPr bwMode="auto">
              <a:xfrm>
                <a:off x="421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8" name="Freeform 4509"/>
              <p:cNvSpPr>
                <a:spLocks/>
              </p:cNvSpPr>
              <p:nvPr/>
            </p:nvSpPr>
            <p:spPr bwMode="auto">
              <a:xfrm>
                <a:off x="421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9" name="Freeform 4510"/>
              <p:cNvSpPr>
                <a:spLocks/>
              </p:cNvSpPr>
              <p:nvPr/>
            </p:nvSpPr>
            <p:spPr bwMode="auto">
              <a:xfrm>
                <a:off x="422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0" name="Freeform 4511"/>
              <p:cNvSpPr>
                <a:spLocks/>
              </p:cNvSpPr>
              <p:nvPr/>
            </p:nvSpPr>
            <p:spPr bwMode="auto">
              <a:xfrm>
                <a:off x="422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1" name="Freeform 4512"/>
              <p:cNvSpPr>
                <a:spLocks/>
              </p:cNvSpPr>
              <p:nvPr/>
            </p:nvSpPr>
            <p:spPr bwMode="auto">
              <a:xfrm>
                <a:off x="423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2" name="Freeform 4513"/>
              <p:cNvSpPr>
                <a:spLocks/>
              </p:cNvSpPr>
              <p:nvPr/>
            </p:nvSpPr>
            <p:spPr bwMode="auto">
              <a:xfrm>
                <a:off x="423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3" name="Freeform 4514"/>
              <p:cNvSpPr>
                <a:spLocks/>
              </p:cNvSpPr>
              <p:nvPr/>
            </p:nvSpPr>
            <p:spPr bwMode="auto">
              <a:xfrm>
                <a:off x="423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4" name="Freeform 4515"/>
              <p:cNvSpPr>
                <a:spLocks/>
              </p:cNvSpPr>
              <p:nvPr/>
            </p:nvSpPr>
            <p:spPr bwMode="auto">
              <a:xfrm>
                <a:off x="4240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5" name="Freeform 4516"/>
              <p:cNvSpPr>
                <a:spLocks/>
              </p:cNvSpPr>
              <p:nvPr/>
            </p:nvSpPr>
            <p:spPr bwMode="auto">
              <a:xfrm>
                <a:off x="424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6" name="Freeform 4517"/>
              <p:cNvSpPr>
                <a:spLocks/>
              </p:cNvSpPr>
              <p:nvPr/>
            </p:nvSpPr>
            <p:spPr bwMode="auto">
              <a:xfrm>
                <a:off x="424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7" name="Freeform 4518"/>
              <p:cNvSpPr>
                <a:spLocks/>
              </p:cNvSpPr>
              <p:nvPr/>
            </p:nvSpPr>
            <p:spPr bwMode="auto">
              <a:xfrm>
                <a:off x="425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8" name="Freeform 4519"/>
              <p:cNvSpPr>
                <a:spLocks/>
              </p:cNvSpPr>
              <p:nvPr/>
            </p:nvSpPr>
            <p:spPr bwMode="auto">
              <a:xfrm>
                <a:off x="425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9" name="Freeform 4520"/>
              <p:cNvSpPr>
                <a:spLocks/>
              </p:cNvSpPr>
              <p:nvPr/>
            </p:nvSpPr>
            <p:spPr bwMode="auto">
              <a:xfrm>
                <a:off x="4258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0" name="Freeform 4521"/>
              <p:cNvSpPr>
                <a:spLocks/>
              </p:cNvSpPr>
              <p:nvPr/>
            </p:nvSpPr>
            <p:spPr bwMode="auto">
              <a:xfrm>
                <a:off x="4261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1" name="Freeform 4522"/>
              <p:cNvSpPr>
                <a:spLocks/>
              </p:cNvSpPr>
              <p:nvPr/>
            </p:nvSpPr>
            <p:spPr bwMode="auto">
              <a:xfrm>
                <a:off x="426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2" name="Freeform 4523"/>
              <p:cNvSpPr>
                <a:spLocks/>
              </p:cNvSpPr>
              <p:nvPr/>
            </p:nvSpPr>
            <p:spPr bwMode="auto">
              <a:xfrm>
                <a:off x="426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3" name="Freeform 4524"/>
              <p:cNvSpPr>
                <a:spLocks/>
              </p:cNvSpPr>
              <p:nvPr/>
            </p:nvSpPr>
            <p:spPr bwMode="auto">
              <a:xfrm>
                <a:off x="427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4" name="Freeform 4525"/>
              <p:cNvSpPr>
                <a:spLocks/>
              </p:cNvSpPr>
              <p:nvPr/>
            </p:nvSpPr>
            <p:spPr bwMode="auto">
              <a:xfrm>
                <a:off x="4275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5" name="Freeform 4526"/>
              <p:cNvSpPr>
                <a:spLocks/>
              </p:cNvSpPr>
              <p:nvPr/>
            </p:nvSpPr>
            <p:spPr bwMode="auto">
              <a:xfrm>
                <a:off x="427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6" name="Freeform 4527"/>
              <p:cNvSpPr>
                <a:spLocks/>
              </p:cNvSpPr>
              <p:nvPr/>
            </p:nvSpPr>
            <p:spPr bwMode="auto">
              <a:xfrm>
                <a:off x="428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7" name="Freeform 4528"/>
              <p:cNvSpPr>
                <a:spLocks/>
              </p:cNvSpPr>
              <p:nvPr/>
            </p:nvSpPr>
            <p:spPr bwMode="auto">
              <a:xfrm>
                <a:off x="428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8" name="Freeform 4529"/>
              <p:cNvSpPr>
                <a:spLocks/>
              </p:cNvSpPr>
              <p:nvPr/>
            </p:nvSpPr>
            <p:spPr bwMode="auto">
              <a:xfrm>
                <a:off x="428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9" name="Freeform 4530"/>
              <p:cNvSpPr>
                <a:spLocks/>
              </p:cNvSpPr>
              <p:nvPr/>
            </p:nvSpPr>
            <p:spPr bwMode="auto">
              <a:xfrm>
                <a:off x="429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0" name="Freeform 4531"/>
              <p:cNvSpPr>
                <a:spLocks/>
              </p:cNvSpPr>
              <p:nvPr/>
            </p:nvSpPr>
            <p:spPr bwMode="auto">
              <a:xfrm>
                <a:off x="429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1" name="Freeform 4532"/>
              <p:cNvSpPr>
                <a:spLocks/>
              </p:cNvSpPr>
              <p:nvPr/>
            </p:nvSpPr>
            <p:spPr bwMode="auto">
              <a:xfrm>
                <a:off x="430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2" name="Freeform 4533"/>
              <p:cNvSpPr>
                <a:spLocks/>
              </p:cNvSpPr>
              <p:nvPr/>
            </p:nvSpPr>
            <p:spPr bwMode="auto">
              <a:xfrm>
                <a:off x="430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3" name="Freeform 4534"/>
              <p:cNvSpPr>
                <a:spLocks/>
              </p:cNvSpPr>
              <p:nvPr/>
            </p:nvSpPr>
            <p:spPr bwMode="auto">
              <a:xfrm>
                <a:off x="430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4" name="Freeform 4535"/>
              <p:cNvSpPr>
                <a:spLocks/>
              </p:cNvSpPr>
              <p:nvPr/>
            </p:nvSpPr>
            <p:spPr bwMode="auto">
              <a:xfrm>
                <a:off x="4310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5" name="Freeform 4536"/>
              <p:cNvSpPr>
                <a:spLocks/>
              </p:cNvSpPr>
              <p:nvPr/>
            </p:nvSpPr>
            <p:spPr bwMode="auto">
              <a:xfrm>
                <a:off x="431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6" name="Freeform 4537"/>
              <p:cNvSpPr>
                <a:spLocks/>
              </p:cNvSpPr>
              <p:nvPr/>
            </p:nvSpPr>
            <p:spPr bwMode="auto">
              <a:xfrm>
                <a:off x="431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7" name="Freeform 4538"/>
              <p:cNvSpPr>
                <a:spLocks/>
              </p:cNvSpPr>
              <p:nvPr/>
            </p:nvSpPr>
            <p:spPr bwMode="auto">
              <a:xfrm>
                <a:off x="432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8" name="Freeform 4539"/>
              <p:cNvSpPr>
                <a:spLocks/>
              </p:cNvSpPr>
              <p:nvPr/>
            </p:nvSpPr>
            <p:spPr bwMode="auto">
              <a:xfrm>
                <a:off x="432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9" name="Freeform 4540"/>
              <p:cNvSpPr>
                <a:spLocks/>
              </p:cNvSpPr>
              <p:nvPr/>
            </p:nvSpPr>
            <p:spPr bwMode="auto">
              <a:xfrm>
                <a:off x="432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0" name="Freeform 4541"/>
              <p:cNvSpPr>
                <a:spLocks/>
              </p:cNvSpPr>
              <p:nvPr/>
            </p:nvSpPr>
            <p:spPr bwMode="auto">
              <a:xfrm>
                <a:off x="433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1" name="Freeform 4542"/>
              <p:cNvSpPr>
                <a:spLocks/>
              </p:cNvSpPr>
              <p:nvPr/>
            </p:nvSpPr>
            <p:spPr bwMode="auto">
              <a:xfrm>
                <a:off x="433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2" name="Freeform 4543"/>
              <p:cNvSpPr>
                <a:spLocks/>
              </p:cNvSpPr>
              <p:nvPr/>
            </p:nvSpPr>
            <p:spPr bwMode="auto">
              <a:xfrm>
                <a:off x="433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3" name="Freeform 4544"/>
              <p:cNvSpPr>
                <a:spLocks/>
              </p:cNvSpPr>
              <p:nvPr/>
            </p:nvSpPr>
            <p:spPr bwMode="auto">
              <a:xfrm>
                <a:off x="434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4" name="Freeform 4545"/>
              <p:cNvSpPr>
                <a:spLocks/>
              </p:cNvSpPr>
              <p:nvPr/>
            </p:nvSpPr>
            <p:spPr bwMode="auto">
              <a:xfrm>
                <a:off x="434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5" name="Freeform 4546"/>
              <p:cNvSpPr>
                <a:spLocks/>
              </p:cNvSpPr>
              <p:nvPr/>
            </p:nvSpPr>
            <p:spPr bwMode="auto">
              <a:xfrm>
                <a:off x="434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6" name="Freeform 4547"/>
              <p:cNvSpPr>
                <a:spLocks/>
              </p:cNvSpPr>
              <p:nvPr/>
            </p:nvSpPr>
            <p:spPr bwMode="auto">
              <a:xfrm>
                <a:off x="435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7" name="Freeform 4548"/>
              <p:cNvSpPr>
                <a:spLocks/>
              </p:cNvSpPr>
              <p:nvPr/>
            </p:nvSpPr>
            <p:spPr bwMode="auto">
              <a:xfrm>
                <a:off x="4355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8" name="Freeform 4549"/>
              <p:cNvSpPr>
                <a:spLocks/>
              </p:cNvSpPr>
              <p:nvPr/>
            </p:nvSpPr>
            <p:spPr bwMode="auto">
              <a:xfrm>
                <a:off x="435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9" name="Freeform 4550"/>
              <p:cNvSpPr>
                <a:spLocks/>
              </p:cNvSpPr>
              <p:nvPr/>
            </p:nvSpPr>
            <p:spPr bwMode="auto">
              <a:xfrm>
                <a:off x="436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0" name="Freeform 4551"/>
              <p:cNvSpPr>
                <a:spLocks/>
              </p:cNvSpPr>
              <p:nvPr/>
            </p:nvSpPr>
            <p:spPr bwMode="auto">
              <a:xfrm>
                <a:off x="436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1" name="Freeform 4552"/>
              <p:cNvSpPr>
                <a:spLocks/>
              </p:cNvSpPr>
              <p:nvPr/>
            </p:nvSpPr>
            <p:spPr bwMode="auto">
              <a:xfrm>
                <a:off x="436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2" name="Freeform 4553"/>
              <p:cNvSpPr>
                <a:spLocks/>
              </p:cNvSpPr>
              <p:nvPr/>
            </p:nvSpPr>
            <p:spPr bwMode="auto">
              <a:xfrm>
                <a:off x="437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3" name="Freeform 4554"/>
              <p:cNvSpPr>
                <a:spLocks/>
              </p:cNvSpPr>
              <p:nvPr/>
            </p:nvSpPr>
            <p:spPr bwMode="auto">
              <a:xfrm>
                <a:off x="437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4" name="Freeform 4555"/>
              <p:cNvSpPr>
                <a:spLocks/>
              </p:cNvSpPr>
              <p:nvPr/>
            </p:nvSpPr>
            <p:spPr bwMode="auto">
              <a:xfrm>
                <a:off x="438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5" name="Freeform 4556"/>
              <p:cNvSpPr>
                <a:spLocks/>
              </p:cNvSpPr>
              <p:nvPr/>
            </p:nvSpPr>
            <p:spPr bwMode="auto">
              <a:xfrm>
                <a:off x="438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6" name="Freeform 4557"/>
              <p:cNvSpPr>
                <a:spLocks/>
              </p:cNvSpPr>
              <p:nvPr/>
            </p:nvSpPr>
            <p:spPr bwMode="auto">
              <a:xfrm>
                <a:off x="438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7" name="Freeform 4558"/>
              <p:cNvSpPr>
                <a:spLocks/>
              </p:cNvSpPr>
              <p:nvPr/>
            </p:nvSpPr>
            <p:spPr bwMode="auto">
              <a:xfrm>
                <a:off x="4390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8" name="Freeform 4559"/>
              <p:cNvSpPr>
                <a:spLocks/>
              </p:cNvSpPr>
              <p:nvPr/>
            </p:nvSpPr>
            <p:spPr bwMode="auto">
              <a:xfrm>
                <a:off x="439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9" name="Freeform 4560"/>
              <p:cNvSpPr>
                <a:spLocks/>
              </p:cNvSpPr>
              <p:nvPr/>
            </p:nvSpPr>
            <p:spPr bwMode="auto">
              <a:xfrm>
                <a:off x="439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0" name="Freeform 4561"/>
              <p:cNvSpPr>
                <a:spLocks/>
              </p:cNvSpPr>
              <p:nvPr/>
            </p:nvSpPr>
            <p:spPr bwMode="auto">
              <a:xfrm>
                <a:off x="440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1" name="Freeform 4562"/>
              <p:cNvSpPr>
                <a:spLocks/>
              </p:cNvSpPr>
              <p:nvPr/>
            </p:nvSpPr>
            <p:spPr bwMode="auto">
              <a:xfrm>
                <a:off x="440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2" name="Freeform 4563"/>
              <p:cNvSpPr>
                <a:spLocks/>
              </p:cNvSpPr>
              <p:nvPr/>
            </p:nvSpPr>
            <p:spPr bwMode="auto">
              <a:xfrm>
                <a:off x="4408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3" name="Freeform 4564"/>
              <p:cNvSpPr>
                <a:spLocks/>
              </p:cNvSpPr>
              <p:nvPr/>
            </p:nvSpPr>
            <p:spPr bwMode="auto">
              <a:xfrm>
                <a:off x="4411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4" name="Freeform 4565"/>
              <p:cNvSpPr>
                <a:spLocks/>
              </p:cNvSpPr>
              <p:nvPr/>
            </p:nvSpPr>
            <p:spPr bwMode="auto">
              <a:xfrm>
                <a:off x="441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5" name="Freeform 4566"/>
              <p:cNvSpPr>
                <a:spLocks/>
              </p:cNvSpPr>
              <p:nvPr/>
            </p:nvSpPr>
            <p:spPr bwMode="auto">
              <a:xfrm>
                <a:off x="441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6" name="Freeform 4567"/>
              <p:cNvSpPr>
                <a:spLocks/>
              </p:cNvSpPr>
              <p:nvPr/>
            </p:nvSpPr>
            <p:spPr bwMode="auto">
              <a:xfrm>
                <a:off x="442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7" name="Freeform 4568"/>
              <p:cNvSpPr>
                <a:spLocks/>
              </p:cNvSpPr>
              <p:nvPr/>
            </p:nvSpPr>
            <p:spPr bwMode="auto">
              <a:xfrm>
                <a:off x="4425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8" name="Freeform 4569"/>
              <p:cNvSpPr>
                <a:spLocks/>
              </p:cNvSpPr>
              <p:nvPr/>
            </p:nvSpPr>
            <p:spPr bwMode="auto">
              <a:xfrm>
                <a:off x="442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9" name="Freeform 4570"/>
              <p:cNvSpPr>
                <a:spLocks/>
              </p:cNvSpPr>
              <p:nvPr/>
            </p:nvSpPr>
            <p:spPr bwMode="auto">
              <a:xfrm>
                <a:off x="443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0" name="Freeform 4571"/>
              <p:cNvSpPr>
                <a:spLocks/>
              </p:cNvSpPr>
              <p:nvPr/>
            </p:nvSpPr>
            <p:spPr bwMode="auto">
              <a:xfrm>
                <a:off x="443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1" name="Freeform 4572"/>
              <p:cNvSpPr>
                <a:spLocks/>
              </p:cNvSpPr>
              <p:nvPr/>
            </p:nvSpPr>
            <p:spPr bwMode="auto">
              <a:xfrm>
                <a:off x="443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2" name="Freeform 4573"/>
              <p:cNvSpPr>
                <a:spLocks/>
              </p:cNvSpPr>
              <p:nvPr/>
            </p:nvSpPr>
            <p:spPr bwMode="auto">
              <a:xfrm>
                <a:off x="444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3" name="Freeform 4574"/>
              <p:cNvSpPr>
                <a:spLocks/>
              </p:cNvSpPr>
              <p:nvPr/>
            </p:nvSpPr>
            <p:spPr bwMode="auto">
              <a:xfrm>
                <a:off x="444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4" name="Freeform 4575"/>
              <p:cNvSpPr>
                <a:spLocks/>
              </p:cNvSpPr>
              <p:nvPr/>
            </p:nvSpPr>
            <p:spPr bwMode="auto">
              <a:xfrm>
                <a:off x="445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5" name="Freeform 4576"/>
              <p:cNvSpPr>
                <a:spLocks/>
              </p:cNvSpPr>
              <p:nvPr/>
            </p:nvSpPr>
            <p:spPr bwMode="auto">
              <a:xfrm>
                <a:off x="445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6" name="Freeform 4577"/>
              <p:cNvSpPr>
                <a:spLocks/>
              </p:cNvSpPr>
              <p:nvPr/>
            </p:nvSpPr>
            <p:spPr bwMode="auto">
              <a:xfrm>
                <a:off x="445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7" name="Freeform 4578"/>
              <p:cNvSpPr>
                <a:spLocks/>
              </p:cNvSpPr>
              <p:nvPr/>
            </p:nvSpPr>
            <p:spPr bwMode="auto">
              <a:xfrm>
                <a:off x="4460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8" name="Freeform 4579"/>
              <p:cNvSpPr>
                <a:spLocks/>
              </p:cNvSpPr>
              <p:nvPr/>
            </p:nvSpPr>
            <p:spPr bwMode="auto">
              <a:xfrm>
                <a:off x="446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9" name="Freeform 4580"/>
              <p:cNvSpPr>
                <a:spLocks/>
              </p:cNvSpPr>
              <p:nvPr/>
            </p:nvSpPr>
            <p:spPr bwMode="auto">
              <a:xfrm>
                <a:off x="446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0" name="Freeform 4581"/>
              <p:cNvSpPr>
                <a:spLocks/>
              </p:cNvSpPr>
              <p:nvPr/>
            </p:nvSpPr>
            <p:spPr bwMode="auto">
              <a:xfrm>
                <a:off x="447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1" name="Freeform 4582"/>
              <p:cNvSpPr>
                <a:spLocks/>
              </p:cNvSpPr>
              <p:nvPr/>
            </p:nvSpPr>
            <p:spPr bwMode="auto">
              <a:xfrm>
                <a:off x="447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2" name="Freeform 4583"/>
              <p:cNvSpPr>
                <a:spLocks/>
              </p:cNvSpPr>
              <p:nvPr/>
            </p:nvSpPr>
            <p:spPr bwMode="auto">
              <a:xfrm>
                <a:off x="4478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3" name="Freeform 4584"/>
              <p:cNvSpPr>
                <a:spLocks/>
              </p:cNvSpPr>
              <p:nvPr/>
            </p:nvSpPr>
            <p:spPr bwMode="auto">
              <a:xfrm>
                <a:off x="4481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4" name="Freeform 4585"/>
              <p:cNvSpPr>
                <a:spLocks/>
              </p:cNvSpPr>
              <p:nvPr/>
            </p:nvSpPr>
            <p:spPr bwMode="auto">
              <a:xfrm>
                <a:off x="448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5" name="Freeform 4586"/>
              <p:cNvSpPr>
                <a:spLocks/>
              </p:cNvSpPr>
              <p:nvPr/>
            </p:nvSpPr>
            <p:spPr bwMode="auto">
              <a:xfrm>
                <a:off x="4488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6" name="Freeform 4587"/>
              <p:cNvSpPr>
                <a:spLocks/>
              </p:cNvSpPr>
              <p:nvPr/>
            </p:nvSpPr>
            <p:spPr bwMode="auto">
              <a:xfrm>
                <a:off x="4491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7" name="Freeform 4588"/>
              <p:cNvSpPr>
                <a:spLocks/>
              </p:cNvSpPr>
              <p:nvPr/>
            </p:nvSpPr>
            <p:spPr bwMode="auto">
              <a:xfrm>
                <a:off x="4495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8" name="Freeform 4589"/>
              <p:cNvSpPr>
                <a:spLocks/>
              </p:cNvSpPr>
              <p:nvPr/>
            </p:nvSpPr>
            <p:spPr bwMode="auto">
              <a:xfrm>
                <a:off x="449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9" name="Freeform 4590"/>
              <p:cNvSpPr>
                <a:spLocks/>
              </p:cNvSpPr>
              <p:nvPr/>
            </p:nvSpPr>
            <p:spPr bwMode="auto">
              <a:xfrm>
                <a:off x="450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0" name="Freeform 4591"/>
              <p:cNvSpPr>
                <a:spLocks/>
              </p:cNvSpPr>
              <p:nvPr/>
            </p:nvSpPr>
            <p:spPr bwMode="auto">
              <a:xfrm>
                <a:off x="450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1" name="Freeform 4592"/>
              <p:cNvSpPr>
                <a:spLocks/>
              </p:cNvSpPr>
              <p:nvPr/>
            </p:nvSpPr>
            <p:spPr bwMode="auto">
              <a:xfrm>
                <a:off x="450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2" name="Freeform 4593"/>
              <p:cNvSpPr>
                <a:spLocks/>
              </p:cNvSpPr>
              <p:nvPr/>
            </p:nvSpPr>
            <p:spPr bwMode="auto">
              <a:xfrm>
                <a:off x="451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3" name="Freeform 4594"/>
              <p:cNvSpPr>
                <a:spLocks/>
              </p:cNvSpPr>
              <p:nvPr/>
            </p:nvSpPr>
            <p:spPr bwMode="auto">
              <a:xfrm>
                <a:off x="451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4" name="Freeform 4595"/>
              <p:cNvSpPr>
                <a:spLocks/>
              </p:cNvSpPr>
              <p:nvPr/>
            </p:nvSpPr>
            <p:spPr bwMode="auto">
              <a:xfrm>
                <a:off x="451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5" name="Freeform 4596"/>
              <p:cNvSpPr>
                <a:spLocks/>
              </p:cNvSpPr>
              <p:nvPr/>
            </p:nvSpPr>
            <p:spPr bwMode="auto">
              <a:xfrm>
                <a:off x="452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6" name="Freeform 4597"/>
              <p:cNvSpPr>
                <a:spLocks/>
              </p:cNvSpPr>
              <p:nvPr/>
            </p:nvSpPr>
            <p:spPr bwMode="auto">
              <a:xfrm>
                <a:off x="452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7" name="Freeform 4598"/>
              <p:cNvSpPr>
                <a:spLocks/>
              </p:cNvSpPr>
              <p:nvPr/>
            </p:nvSpPr>
            <p:spPr bwMode="auto">
              <a:xfrm>
                <a:off x="453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8" name="Freeform 4599"/>
              <p:cNvSpPr>
                <a:spLocks/>
              </p:cNvSpPr>
              <p:nvPr/>
            </p:nvSpPr>
            <p:spPr bwMode="auto">
              <a:xfrm>
                <a:off x="453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9" name="Freeform 4600"/>
              <p:cNvSpPr>
                <a:spLocks/>
              </p:cNvSpPr>
              <p:nvPr/>
            </p:nvSpPr>
            <p:spPr bwMode="auto">
              <a:xfrm>
                <a:off x="453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0" name="Freeform 4601"/>
              <p:cNvSpPr>
                <a:spLocks/>
              </p:cNvSpPr>
              <p:nvPr/>
            </p:nvSpPr>
            <p:spPr bwMode="auto">
              <a:xfrm>
                <a:off x="4540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1" name="Freeform 4602"/>
              <p:cNvSpPr>
                <a:spLocks/>
              </p:cNvSpPr>
              <p:nvPr/>
            </p:nvSpPr>
            <p:spPr bwMode="auto">
              <a:xfrm>
                <a:off x="454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2" name="Freeform 4603"/>
              <p:cNvSpPr>
                <a:spLocks/>
              </p:cNvSpPr>
              <p:nvPr/>
            </p:nvSpPr>
            <p:spPr bwMode="auto">
              <a:xfrm>
                <a:off x="454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3" name="Freeform 4604"/>
              <p:cNvSpPr>
                <a:spLocks/>
              </p:cNvSpPr>
              <p:nvPr/>
            </p:nvSpPr>
            <p:spPr bwMode="auto">
              <a:xfrm>
                <a:off x="455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4" name="Freeform 4605"/>
              <p:cNvSpPr>
                <a:spLocks/>
              </p:cNvSpPr>
              <p:nvPr/>
            </p:nvSpPr>
            <p:spPr bwMode="auto">
              <a:xfrm>
                <a:off x="455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5" name="Freeform 4606"/>
              <p:cNvSpPr>
                <a:spLocks/>
              </p:cNvSpPr>
              <p:nvPr/>
            </p:nvSpPr>
            <p:spPr bwMode="auto">
              <a:xfrm>
                <a:off x="4558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6" name="Freeform 4607"/>
              <p:cNvSpPr>
                <a:spLocks/>
              </p:cNvSpPr>
              <p:nvPr/>
            </p:nvSpPr>
            <p:spPr bwMode="auto">
              <a:xfrm>
                <a:off x="4561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7" name="Freeform 4608"/>
              <p:cNvSpPr>
                <a:spLocks/>
              </p:cNvSpPr>
              <p:nvPr/>
            </p:nvSpPr>
            <p:spPr bwMode="auto">
              <a:xfrm>
                <a:off x="456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8" name="Freeform 4609"/>
              <p:cNvSpPr>
                <a:spLocks/>
              </p:cNvSpPr>
              <p:nvPr/>
            </p:nvSpPr>
            <p:spPr bwMode="auto">
              <a:xfrm>
                <a:off x="456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9" name="Freeform 4610"/>
              <p:cNvSpPr>
                <a:spLocks/>
              </p:cNvSpPr>
              <p:nvPr/>
            </p:nvSpPr>
            <p:spPr bwMode="auto">
              <a:xfrm>
                <a:off x="457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0" name="Freeform 4611"/>
              <p:cNvSpPr>
                <a:spLocks/>
              </p:cNvSpPr>
              <p:nvPr/>
            </p:nvSpPr>
            <p:spPr bwMode="auto">
              <a:xfrm>
                <a:off x="4575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1" name="Freeform 4612"/>
              <p:cNvSpPr>
                <a:spLocks/>
              </p:cNvSpPr>
              <p:nvPr/>
            </p:nvSpPr>
            <p:spPr bwMode="auto">
              <a:xfrm>
                <a:off x="457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2" name="Freeform 4613"/>
              <p:cNvSpPr>
                <a:spLocks/>
              </p:cNvSpPr>
              <p:nvPr/>
            </p:nvSpPr>
            <p:spPr bwMode="auto">
              <a:xfrm>
                <a:off x="458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3" name="Freeform 4614"/>
              <p:cNvSpPr>
                <a:spLocks/>
              </p:cNvSpPr>
              <p:nvPr/>
            </p:nvSpPr>
            <p:spPr bwMode="auto">
              <a:xfrm>
                <a:off x="458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4" name="Freeform 4615"/>
              <p:cNvSpPr>
                <a:spLocks/>
              </p:cNvSpPr>
              <p:nvPr/>
            </p:nvSpPr>
            <p:spPr bwMode="auto">
              <a:xfrm>
                <a:off x="458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5" name="Freeform 4616"/>
              <p:cNvSpPr>
                <a:spLocks/>
              </p:cNvSpPr>
              <p:nvPr/>
            </p:nvSpPr>
            <p:spPr bwMode="auto">
              <a:xfrm>
                <a:off x="459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6" name="Freeform 4617"/>
              <p:cNvSpPr>
                <a:spLocks/>
              </p:cNvSpPr>
              <p:nvPr/>
            </p:nvSpPr>
            <p:spPr bwMode="auto">
              <a:xfrm>
                <a:off x="459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7" name="Freeform 4618"/>
              <p:cNvSpPr>
                <a:spLocks/>
              </p:cNvSpPr>
              <p:nvPr/>
            </p:nvSpPr>
            <p:spPr bwMode="auto">
              <a:xfrm>
                <a:off x="460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8" name="Freeform 4619"/>
              <p:cNvSpPr>
                <a:spLocks/>
              </p:cNvSpPr>
              <p:nvPr/>
            </p:nvSpPr>
            <p:spPr bwMode="auto">
              <a:xfrm>
                <a:off x="460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9" name="Freeform 4620"/>
              <p:cNvSpPr>
                <a:spLocks/>
              </p:cNvSpPr>
              <p:nvPr/>
            </p:nvSpPr>
            <p:spPr bwMode="auto">
              <a:xfrm>
                <a:off x="460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70" name="Freeform 4621"/>
              <p:cNvSpPr>
                <a:spLocks/>
              </p:cNvSpPr>
              <p:nvPr/>
            </p:nvSpPr>
            <p:spPr bwMode="auto">
              <a:xfrm>
                <a:off x="4610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71" name="Freeform 4622"/>
              <p:cNvSpPr>
                <a:spLocks/>
              </p:cNvSpPr>
              <p:nvPr/>
            </p:nvSpPr>
            <p:spPr bwMode="auto">
              <a:xfrm>
                <a:off x="461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72" name="Freeform 4623"/>
              <p:cNvSpPr>
                <a:spLocks/>
              </p:cNvSpPr>
              <p:nvPr/>
            </p:nvSpPr>
            <p:spPr bwMode="auto">
              <a:xfrm>
                <a:off x="461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73" name="Freeform 4624"/>
              <p:cNvSpPr>
                <a:spLocks/>
              </p:cNvSpPr>
              <p:nvPr/>
            </p:nvSpPr>
            <p:spPr bwMode="auto">
              <a:xfrm>
                <a:off x="462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74" name="Freeform 4625"/>
              <p:cNvSpPr>
                <a:spLocks/>
              </p:cNvSpPr>
              <p:nvPr/>
            </p:nvSpPr>
            <p:spPr bwMode="auto">
              <a:xfrm>
                <a:off x="462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75" name="Freeform 4626"/>
              <p:cNvSpPr>
                <a:spLocks/>
              </p:cNvSpPr>
              <p:nvPr/>
            </p:nvSpPr>
            <p:spPr bwMode="auto">
              <a:xfrm>
                <a:off x="4628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</p:grpSp>
        <p:grpSp>
          <p:nvGrpSpPr>
            <p:cNvPr id="14406" name="Group 4828"/>
            <p:cNvGrpSpPr>
              <a:grpSpLocks/>
            </p:cNvGrpSpPr>
            <p:nvPr/>
          </p:nvGrpSpPr>
          <p:grpSpPr bwMode="auto">
            <a:xfrm>
              <a:off x="4631" y="493"/>
              <a:ext cx="698" cy="559"/>
              <a:chOff x="4631" y="493"/>
              <a:chExt cx="698" cy="559"/>
            </a:xfrm>
          </p:grpSpPr>
          <p:sp>
            <p:nvSpPr>
              <p:cNvPr id="14576" name="Freeform 4628"/>
              <p:cNvSpPr>
                <a:spLocks/>
              </p:cNvSpPr>
              <p:nvPr/>
            </p:nvSpPr>
            <p:spPr bwMode="auto">
              <a:xfrm>
                <a:off x="4631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77" name="Freeform 4629"/>
              <p:cNvSpPr>
                <a:spLocks/>
              </p:cNvSpPr>
              <p:nvPr/>
            </p:nvSpPr>
            <p:spPr bwMode="auto">
              <a:xfrm>
                <a:off x="463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78" name="Freeform 4630"/>
              <p:cNvSpPr>
                <a:spLocks/>
              </p:cNvSpPr>
              <p:nvPr/>
            </p:nvSpPr>
            <p:spPr bwMode="auto">
              <a:xfrm>
                <a:off x="463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79" name="Freeform 4631"/>
              <p:cNvSpPr>
                <a:spLocks/>
              </p:cNvSpPr>
              <p:nvPr/>
            </p:nvSpPr>
            <p:spPr bwMode="auto">
              <a:xfrm>
                <a:off x="464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0" name="Freeform 4632"/>
              <p:cNvSpPr>
                <a:spLocks/>
              </p:cNvSpPr>
              <p:nvPr/>
            </p:nvSpPr>
            <p:spPr bwMode="auto">
              <a:xfrm>
                <a:off x="464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1" name="Freeform 4633"/>
              <p:cNvSpPr>
                <a:spLocks/>
              </p:cNvSpPr>
              <p:nvPr/>
            </p:nvSpPr>
            <p:spPr bwMode="auto">
              <a:xfrm>
                <a:off x="464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2" name="Freeform 4634"/>
              <p:cNvSpPr>
                <a:spLocks/>
              </p:cNvSpPr>
              <p:nvPr/>
            </p:nvSpPr>
            <p:spPr bwMode="auto">
              <a:xfrm>
                <a:off x="465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3" name="Freeform 4635"/>
              <p:cNvSpPr>
                <a:spLocks/>
              </p:cNvSpPr>
              <p:nvPr/>
            </p:nvSpPr>
            <p:spPr bwMode="auto">
              <a:xfrm>
                <a:off x="465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4" name="Freeform 4636"/>
              <p:cNvSpPr>
                <a:spLocks/>
              </p:cNvSpPr>
              <p:nvPr/>
            </p:nvSpPr>
            <p:spPr bwMode="auto">
              <a:xfrm>
                <a:off x="465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5" name="Freeform 4637"/>
              <p:cNvSpPr>
                <a:spLocks/>
              </p:cNvSpPr>
              <p:nvPr/>
            </p:nvSpPr>
            <p:spPr bwMode="auto">
              <a:xfrm>
                <a:off x="466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6" name="Freeform 4638"/>
              <p:cNvSpPr>
                <a:spLocks/>
              </p:cNvSpPr>
              <p:nvPr/>
            </p:nvSpPr>
            <p:spPr bwMode="auto">
              <a:xfrm>
                <a:off x="466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7" name="Freeform 4639"/>
              <p:cNvSpPr>
                <a:spLocks/>
              </p:cNvSpPr>
              <p:nvPr/>
            </p:nvSpPr>
            <p:spPr bwMode="auto">
              <a:xfrm>
                <a:off x="467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8" name="Freeform 4640"/>
              <p:cNvSpPr>
                <a:spLocks/>
              </p:cNvSpPr>
              <p:nvPr/>
            </p:nvSpPr>
            <p:spPr bwMode="auto">
              <a:xfrm>
                <a:off x="467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9" name="Freeform 4641"/>
              <p:cNvSpPr>
                <a:spLocks/>
              </p:cNvSpPr>
              <p:nvPr/>
            </p:nvSpPr>
            <p:spPr bwMode="auto">
              <a:xfrm>
                <a:off x="467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0" name="Freeform 4642"/>
              <p:cNvSpPr>
                <a:spLocks/>
              </p:cNvSpPr>
              <p:nvPr/>
            </p:nvSpPr>
            <p:spPr bwMode="auto">
              <a:xfrm>
                <a:off x="4680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1" name="Freeform 4643"/>
              <p:cNvSpPr>
                <a:spLocks/>
              </p:cNvSpPr>
              <p:nvPr/>
            </p:nvSpPr>
            <p:spPr bwMode="auto">
              <a:xfrm>
                <a:off x="468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2" name="Freeform 4644"/>
              <p:cNvSpPr>
                <a:spLocks/>
              </p:cNvSpPr>
              <p:nvPr/>
            </p:nvSpPr>
            <p:spPr bwMode="auto">
              <a:xfrm>
                <a:off x="468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3" name="Freeform 4645"/>
              <p:cNvSpPr>
                <a:spLocks/>
              </p:cNvSpPr>
              <p:nvPr/>
            </p:nvSpPr>
            <p:spPr bwMode="auto">
              <a:xfrm>
                <a:off x="469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4" name="Freeform 4646"/>
              <p:cNvSpPr>
                <a:spLocks/>
              </p:cNvSpPr>
              <p:nvPr/>
            </p:nvSpPr>
            <p:spPr bwMode="auto">
              <a:xfrm>
                <a:off x="469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5" name="Freeform 4647"/>
              <p:cNvSpPr>
                <a:spLocks/>
              </p:cNvSpPr>
              <p:nvPr/>
            </p:nvSpPr>
            <p:spPr bwMode="auto">
              <a:xfrm>
                <a:off x="469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6" name="Freeform 4648"/>
              <p:cNvSpPr>
                <a:spLocks/>
              </p:cNvSpPr>
              <p:nvPr/>
            </p:nvSpPr>
            <p:spPr bwMode="auto">
              <a:xfrm>
                <a:off x="470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7" name="Freeform 4649"/>
              <p:cNvSpPr>
                <a:spLocks/>
              </p:cNvSpPr>
              <p:nvPr/>
            </p:nvSpPr>
            <p:spPr bwMode="auto">
              <a:xfrm>
                <a:off x="470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8" name="Freeform 4650"/>
              <p:cNvSpPr>
                <a:spLocks/>
              </p:cNvSpPr>
              <p:nvPr/>
            </p:nvSpPr>
            <p:spPr bwMode="auto">
              <a:xfrm>
                <a:off x="470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9" name="Freeform 4651"/>
              <p:cNvSpPr>
                <a:spLocks/>
              </p:cNvSpPr>
              <p:nvPr/>
            </p:nvSpPr>
            <p:spPr bwMode="auto">
              <a:xfrm>
                <a:off x="471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0" name="Freeform 4652"/>
              <p:cNvSpPr>
                <a:spLocks/>
              </p:cNvSpPr>
              <p:nvPr/>
            </p:nvSpPr>
            <p:spPr bwMode="auto">
              <a:xfrm>
                <a:off x="471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1" name="Freeform 4653"/>
              <p:cNvSpPr>
                <a:spLocks/>
              </p:cNvSpPr>
              <p:nvPr/>
            </p:nvSpPr>
            <p:spPr bwMode="auto">
              <a:xfrm>
                <a:off x="471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2" name="Freeform 4654"/>
              <p:cNvSpPr>
                <a:spLocks/>
              </p:cNvSpPr>
              <p:nvPr/>
            </p:nvSpPr>
            <p:spPr bwMode="auto">
              <a:xfrm>
                <a:off x="472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3" name="Freeform 4655"/>
              <p:cNvSpPr>
                <a:spLocks/>
              </p:cNvSpPr>
              <p:nvPr/>
            </p:nvSpPr>
            <p:spPr bwMode="auto">
              <a:xfrm>
                <a:off x="4725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4" name="Freeform 4656"/>
              <p:cNvSpPr>
                <a:spLocks/>
              </p:cNvSpPr>
              <p:nvPr/>
            </p:nvSpPr>
            <p:spPr bwMode="auto">
              <a:xfrm>
                <a:off x="472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5" name="Freeform 4657"/>
              <p:cNvSpPr>
                <a:spLocks/>
              </p:cNvSpPr>
              <p:nvPr/>
            </p:nvSpPr>
            <p:spPr bwMode="auto">
              <a:xfrm>
                <a:off x="473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6" name="Freeform 4658"/>
              <p:cNvSpPr>
                <a:spLocks/>
              </p:cNvSpPr>
              <p:nvPr/>
            </p:nvSpPr>
            <p:spPr bwMode="auto">
              <a:xfrm>
                <a:off x="473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7" name="Freeform 4659"/>
              <p:cNvSpPr>
                <a:spLocks/>
              </p:cNvSpPr>
              <p:nvPr/>
            </p:nvSpPr>
            <p:spPr bwMode="auto">
              <a:xfrm>
                <a:off x="473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8" name="Freeform 4660"/>
              <p:cNvSpPr>
                <a:spLocks/>
              </p:cNvSpPr>
              <p:nvPr/>
            </p:nvSpPr>
            <p:spPr bwMode="auto">
              <a:xfrm>
                <a:off x="474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9" name="Freeform 4661"/>
              <p:cNvSpPr>
                <a:spLocks/>
              </p:cNvSpPr>
              <p:nvPr/>
            </p:nvSpPr>
            <p:spPr bwMode="auto">
              <a:xfrm>
                <a:off x="474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0" name="Freeform 4662"/>
              <p:cNvSpPr>
                <a:spLocks/>
              </p:cNvSpPr>
              <p:nvPr/>
            </p:nvSpPr>
            <p:spPr bwMode="auto">
              <a:xfrm>
                <a:off x="475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1" name="Freeform 4663"/>
              <p:cNvSpPr>
                <a:spLocks/>
              </p:cNvSpPr>
              <p:nvPr/>
            </p:nvSpPr>
            <p:spPr bwMode="auto">
              <a:xfrm>
                <a:off x="475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2" name="Freeform 4664"/>
              <p:cNvSpPr>
                <a:spLocks/>
              </p:cNvSpPr>
              <p:nvPr/>
            </p:nvSpPr>
            <p:spPr bwMode="auto">
              <a:xfrm>
                <a:off x="475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3" name="Freeform 4665"/>
              <p:cNvSpPr>
                <a:spLocks/>
              </p:cNvSpPr>
              <p:nvPr/>
            </p:nvSpPr>
            <p:spPr bwMode="auto">
              <a:xfrm>
                <a:off x="4760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4" name="Freeform 4666"/>
              <p:cNvSpPr>
                <a:spLocks/>
              </p:cNvSpPr>
              <p:nvPr/>
            </p:nvSpPr>
            <p:spPr bwMode="auto">
              <a:xfrm>
                <a:off x="476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5" name="Freeform 4667"/>
              <p:cNvSpPr>
                <a:spLocks/>
              </p:cNvSpPr>
              <p:nvPr/>
            </p:nvSpPr>
            <p:spPr bwMode="auto">
              <a:xfrm>
                <a:off x="476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6" name="Freeform 4668"/>
              <p:cNvSpPr>
                <a:spLocks/>
              </p:cNvSpPr>
              <p:nvPr/>
            </p:nvSpPr>
            <p:spPr bwMode="auto">
              <a:xfrm>
                <a:off x="477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7" name="Freeform 4669"/>
              <p:cNvSpPr>
                <a:spLocks/>
              </p:cNvSpPr>
              <p:nvPr/>
            </p:nvSpPr>
            <p:spPr bwMode="auto">
              <a:xfrm>
                <a:off x="477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8" name="Freeform 4670"/>
              <p:cNvSpPr>
                <a:spLocks/>
              </p:cNvSpPr>
              <p:nvPr/>
            </p:nvSpPr>
            <p:spPr bwMode="auto">
              <a:xfrm>
                <a:off x="4778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9" name="Freeform 4671"/>
              <p:cNvSpPr>
                <a:spLocks/>
              </p:cNvSpPr>
              <p:nvPr/>
            </p:nvSpPr>
            <p:spPr bwMode="auto">
              <a:xfrm>
                <a:off x="4781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0" name="Freeform 4672"/>
              <p:cNvSpPr>
                <a:spLocks/>
              </p:cNvSpPr>
              <p:nvPr/>
            </p:nvSpPr>
            <p:spPr bwMode="auto">
              <a:xfrm>
                <a:off x="478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1" name="Freeform 4673"/>
              <p:cNvSpPr>
                <a:spLocks/>
              </p:cNvSpPr>
              <p:nvPr/>
            </p:nvSpPr>
            <p:spPr bwMode="auto">
              <a:xfrm>
                <a:off x="478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2" name="Freeform 4674"/>
              <p:cNvSpPr>
                <a:spLocks/>
              </p:cNvSpPr>
              <p:nvPr/>
            </p:nvSpPr>
            <p:spPr bwMode="auto">
              <a:xfrm>
                <a:off x="479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3" name="Freeform 4675"/>
              <p:cNvSpPr>
                <a:spLocks/>
              </p:cNvSpPr>
              <p:nvPr/>
            </p:nvSpPr>
            <p:spPr bwMode="auto">
              <a:xfrm>
                <a:off x="4795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4" name="Freeform 4676"/>
              <p:cNvSpPr>
                <a:spLocks/>
              </p:cNvSpPr>
              <p:nvPr/>
            </p:nvSpPr>
            <p:spPr bwMode="auto">
              <a:xfrm>
                <a:off x="479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5" name="Freeform 4677"/>
              <p:cNvSpPr>
                <a:spLocks/>
              </p:cNvSpPr>
              <p:nvPr/>
            </p:nvSpPr>
            <p:spPr bwMode="auto">
              <a:xfrm>
                <a:off x="480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6" name="Freeform 4678"/>
              <p:cNvSpPr>
                <a:spLocks/>
              </p:cNvSpPr>
              <p:nvPr/>
            </p:nvSpPr>
            <p:spPr bwMode="auto">
              <a:xfrm>
                <a:off x="480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7" name="Freeform 4679"/>
              <p:cNvSpPr>
                <a:spLocks/>
              </p:cNvSpPr>
              <p:nvPr/>
            </p:nvSpPr>
            <p:spPr bwMode="auto">
              <a:xfrm>
                <a:off x="480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8" name="Freeform 4680"/>
              <p:cNvSpPr>
                <a:spLocks/>
              </p:cNvSpPr>
              <p:nvPr/>
            </p:nvSpPr>
            <p:spPr bwMode="auto">
              <a:xfrm>
                <a:off x="481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9" name="Freeform 4681"/>
              <p:cNvSpPr>
                <a:spLocks/>
              </p:cNvSpPr>
              <p:nvPr/>
            </p:nvSpPr>
            <p:spPr bwMode="auto">
              <a:xfrm>
                <a:off x="481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0" name="Freeform 4682"/>
              <p:cNvSpPr>
                <a:spLocks/>
              </p:cNvSpPr>
              <p:nvPr/>
            </p:nvSpPr>
            <p:spPr bwMode="auto">
              <a:xfrm>
                <a:off x="482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1" name="Freeform 4683"/>
              <p:cNvSpPr>
                <a:spLocks/>
              </p:cNvSpPr>
              <p:nvPr/>
            </p:nvSpPr>
            <p:spPr bwMode="auto">
              <a:xfrm>
                <a:off x="482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2" name="Freeform 4684"/>
              <p:cNvSpPr>
                <a:spLocks/>
              </p:cNvSpPr>
              <p:nvPr/>
            </p:nvSpPr>
            <p:spPr bwMode="auto">
              <a:xfrm>
                <a:off x="482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3" name="Freeform 4685"/>
              <p:cNvSpPr>
                <a:spLocks/>
              </p:cNvSpPr>
              <p:nvPr/>
            </p:nvSpPr>
            <p:spPr bwMode="auto">
              <a:xfrm>
                <a:off x="483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4" name="Freeform 4686"/>
              <p:cNvSpPr>
                <a:spLocks/>
              </p:cNvSpPr>
              <p:nvPr/>
            </p:nvSpPr>
            <p:spPr bwMode="auto">
              <a:xfrm>
                <a:off x="483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5" name="Freeform 4687"/>
              <p:cNvSpPr>
                <a:spLocks/>
              </p:cNvSpPr>
              <p:nvPr/>
            </p:nvSpPr>
            <p:spPr bwMode="auto">
              <a:xfrm>
                <a:off x="483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6" name="Freeform 4688"/>
              <p:cNvSpPr>
                <a:spLocks/>
              </p:cNvSpPr>
              <p:nvPr/>
            </p:nvSpPr>
            <p:spPr bwMode="auto">
              <a:xfrm>
                <a:off x="484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7" name="Freeform 4689"/>
              <p:cNvSpPr>
                <a:spLocks/>
              </p:cNvSpPr>
              <p:nvPr/>
            </p:nvSpPr>
            <p:spPr bwMode="auto">
              <a:xfrm>
                <a:off x="484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8" name="Freeform 4690"/>
              <p:cNvSpPr>
                <a:spLocks/>
              </p:cNvSpPr>
              <p:nvPr/>
            </p:nvSpPr>
            <p:spPr bwMode="auto">
              <a:xfrm>
                <a:off x="4848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9" name="Freeform 4691"/>
              <p:cNvSpPr>
                <a:spLocks/>
              </p:cNvSpPr>
              <p:nvPr/>
            </p:nvSpPr>
            <p:spPr bwMode="auto">
              <a:xfrm>
                <a:off x="485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0" name="Freeform 4692"/>
              <p:cNvSpPr>
                <a:spLocks/>
              </p:cNvSpPr>
              <p:nvPr/>
            </p:nvSpPr>
            <p:spPr bwMode="auto">
              <a:xfrm>
                <a:off x="485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1" name="Freeform 4693"/>
              <p:cNvSpPr>
                <a:spLocks/>
              </p:cNvSpPr>
              <p:nvPr/>
            </p:nvSpPr>
            <p:spPr bwMode="auto">
              <a:xfrm>
                <a:off x="4858" y="1046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0 w 3"/>
                  <a:gd name="T3" fmla="*/ 6 h 6"/>
                  <a:gd name="T4" fmla="*/ 0 w 3"/>
                  <a:gd name="T5" fmla="*/ 6 h 6"/>
                  <a:gd name="T6" fmla="*/ 3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2" name="Freeform 4694"/>
              <p:cNvSpPr>
                <a:spLocks/>
              </p:cNvSpPr>
              <p:nvPr/>
            </p:nvSpPr>
            <p:spPr bwMode="auto">
              <a:xfrm>
                <a:off x="4861" y="1037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3" name="Freeform 4695"/>
              <p:cNvSpPr>
                <a:spLocks/>
              </p:cNvSpPr>
              <p:nvPr/>
            </p:nvSpPr>
            <p:spPr bwMode="auto">
              <a:xfrm>
                <a:off x="4865" y="1028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4" name="Freeform 4696"/>
              <p:cNvSpPr>
                <a:spLocks/>
              </p:cNvSpPr>
              <p:nvPr/>
            </p:nvSpPr>
            <p:spPr bwMode="auto">
              <a:xfrm>
                <a:off x="4869" y="101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5" name="Freeform 4697"/>
              <p:cNvSpPr>
                <a:spLocks/>
              </p:cNvSpPr>
              <p:nvPr/>
            </p:nvSpPr>
            <p:spPr bwMode="auto">
              <a:xfrm>
                <a:off x="4872" y="1011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8 h 8"/>
                  <a:gd name="T4" fmla="*/ 0 w 4"/>
                  <a:gd name="T5" fmla="*/ 8 h 8"/>
                  <a:gd name="T6" fmla="*/ 4 w 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6" name="Freeform 4698"/>
              <p:cNvSpPr>
                <a:spLocks/>
              </p:cNvSpPr>
              <p:nvPr/>
            </p:nvSpPr>
            <p:spPr bwMode="auto">
              <a:xfrm>
                <a:off x="4876" y="1002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7" name="Freeform 4699"/>
              <p:cNvSpPr>
                <a:spLocks/>
              </p:cNvSpPr>
              <p:nvPr/>
            </p:nvSpPr>
            <p:spPr bwMode="auto">
              <a:xfrm>
                <a:off x="4879" y="993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8" name="Freeform 4700"/>
              <p:cNvSpPr>
                <a:spLocks/>
              </p:cNvSpPr>
              <p:nvPr/>
            </p:nvSpPr>
            <p:spPr bwMode="auto">
              <a:xfrm>
                <a:off x="4882" y="984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9" name="Freeform 4701"/>
              <p:cNvSpPr>
                <a:spLocks/>
              </p:cNvSpPr>
              <p:nvPr/>
            </p:nvSpPr>
            <p:spPr bwMode="auto">
              <a:xfrm>
                <a:off x="4886" y="975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0" name="Freeform 4702"/>
              <p:cNvSpPr>
                <a:spLocks/>
              </p:cNvSpPr>
              <p:nvPr/>
            </p:nvSpPr>
            <p:spPr bwMode="auto">
              <a:xfrm>
                <a:off x="4889" y="966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1" name="Freeform 4703"/>
              <p:cNvSpPr>
                <a:spLocks/>
              </p:cNvSpPr>
              <p:nvPr/>
            </p:nvSpPr>
            <p:spPr bwMode="auto">
              <a:xfrm>
                <a:off x="4893" y="958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8 h 8"/>
                  <a:gd name="T4" fmla="*/ 0 w 4"/>
                  <a:gd name="T5" fmla="*/ 8 h 8"/>
                  <a:gd name="T6" fmla="*/ 4 w 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2" name="Freeform 4704"/>
              <p:cNvSpPr>
                <a:spLocks/>
              </p:cNvSpPr>
              <p:nvPr/>
            </p:nvSpPr>
            <p:spPr bwMode="auto">
              <a:xfrm>
                <a:off x="4897" y="94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3" name="Freeform 4705"/>
              <p:cNvSpPr>
                <a:spLocks/>
              </p:cNvSpPr>
              <p:nvPr/>
            </p:nvSpPr>
            <p:spPr bwMode="auto">
              <a:xfrm>
                <a:off x="4900" y="940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4" name="Freeform 4706"/>
              <p:cNvSpPr>
                <a:spLocks/>
              </p:cNvSpPr>
              <p:nvPr/>
            </p:nvSpPr>
            <p:spPr bwMode="auto">
              <a:xfrm>
                <a:off x="4903" y="931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5" name="Freeform 4707"/>
              <p:cNvSpPr>
                <a:spLocks/>
              </p:cNvSpPr>
              <p:nvPr/>
            </p:nvSpPr>
            <p:spPr bwMode="auto">
              <a:xfrm>
                <a:off x="4907" y="922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6" name="Freeform 4708"/>
              <p:cNvSpPr>
                <a:spLocks/>
              </p:cNvSpPr>
              <p:nvPr/>
            </p:nvSpPr>
            <p:spPr bwMode="auto">
              <a:xfrm>
                <a:off x="4910" y="913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7" name="Freeform 4709"/>
              <p:cNvSpPr>
                <a:spLocks/>
              </p:cNvSpPr>
              <p:nvPr/>
            </p:nvSpPr>
            <p:spPr bwMode="auto">
              <a:xfrm>
                <a:off x="4914" y="904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8" name="Freeform 4710"/>
              <p:cNvSpPr>
                <a:spLocks/>
              </p:cNvSpPr>
              <p:nvPr/>
            </p:nvSpPr>
            <p:spPr bwMode="auto">
              <a:xfrm>
                <a:off x="4917" y="896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8 h 8"/>
                  <a:gd name="T4" fmla="*/ 0 w 4"/>
                  <a:gd name="T5" fmla="*/ 8 h 8"/>
                  <a:gd name="T6" fmla="*/ 4 w 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9" name="Freeform 4711"/>
              <p:cNvSpPr>
                <a:spLocks/>
              </p:cNvSpPr>
              <p:nvPr/>
            </p:nvSpPr>
            <p:spPr bwMode="auto">
              <a:xfrm>
                <a:off x="4921" y="887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0" name="Freeform 4712"/>
              <p:cNvSpPr>
                <a:spLocks/>
              </p:cNvSpPr>
              <p:nvPr/>
            </p:nvSpPr>
            <p:spPr bwMode="auto">
              <a:xfrm>
                <a:off x="4924" y="878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1" name="Freeform 4713"/>
              <p:cNvSpPr>
                <a:spLocks/>
              </p:cNvSpPr>
              <p:nvPr/>
            </p:nvSpPr>
            <p:spPr bwMode="auto">
              <a:xfrm>
                <a:off x="4928" y="86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2" name="Freeform 4714"/>
              <p:cNvSpPr>
                <a:spLocks/>
              </p:cNvSpPr>
              <p:nvPr/>
            </p:nvSpPr>
            <p:spPr bwMode="auto">
              <a:xfrm>
                <a:off x="4931" y="860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3" name="Freeform 4715"/>
              <p:cNvSpPr>
                <a:spLocks/>
              </p:cNvSpPr>
              <p:nvPr/>
            </p:nvSpPr>
            <p:spPr bwMode="auto">
              <a:xfrm>
                <a:off x="4935" y="851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4" name="Freeform 4716"/>
              <p:cNvSpPr>
                <a:spLocks/>
              </p:cNvSpPr>
              <p:nvPr/>
            </p:nvSpPr>
            <p:spPr bwMode="auto">
              <a:xfrm>
                <a:off x="4938" y="843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8 h 8"/>
                  <a:gd name="T4" fmla="*/ 0 w 4"/>
                  <a:gd name="T5" fmla="*/ 8 h 8"/>
                  <a:gd name="T6" fmla="*/ 4 w 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5" name="Freeform 4717"/>
              <p:cNvSpPr>
                <a:spLocks/>
              </p:cNvSpPr>
              <p:nvPr/>
            </p:nvSpPr>
            <p:spPr bwMode="auto">
              <a:xfrm>
                <a:off x="4942" y="834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6" name="Freeform 4718"/>
              <p:cNvSpPr>
                <a:spLocks/>
              </p:cNvSpPr>
              <p:nvPr/>
            </p:nvSpPr>
            <p:spPr bwMode="auto">
              <a:xfrm>
                <a:off x="4945" y="825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7" name="Freeform 4719"/>
              <p:cNvSpPr>
                <a:spLocks/>
              </p:cNvSpPr>
              <p:nvPr/>
            </p:nvSpPr>
            <p:spPr bwMode="auto">
              <a:xfrm>
                <a:off x="4949" y="816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8" name="Freeform 4720"/>
              <p:cNvSpPr>
                <a:spLocks/>
              </p:cNvSpPr>
              <p:nvPr/>
            </p:nvSpPr>
            <p:spPr bwMode="auto">
              <a:xfrm>
                <a:off x="4952" y="807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9" name="Freeform 4721"/>
              <p:cNvSpPr>
                <a:spLocks/>
              </p:cNvSpPr>
              <p:nvPr/>
            </p:nvSpPr>
            <p:spPr bwMode="auto">
              <a:xfrm>
                <a:off x="4956" y="798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0" name="Freeform 4722"/>
              <p:cNvSpPr>
                <a:spLocks/>
              </p:cNvSpPr>
              <p:nvPr/>
            </p:nvSpPr>
            <p:spPr bwMode="auto">
              <a:xfrm>
                <a:off x="4959" y="790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8 h 8"/>
                  <a:gd name="T4" fmla="*/ 0 w 4"/>
                  <a:gd name="T5" fmla="*/ 8 h 8"/>
                  <a:gd name="T6" fmla="*/ 4 w 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1" name="Freeform 4723"/>
              <p:cNvSpPr>
                <a:spLocks/>
              </p:cNvSpPr>
              <p:nvPr/>
            </p:nvSpPr>
            <p:spPr bwMode="auto">
              <a:xfrm>
                <a:off x="4963" y="783"/>
                <a:ext cx="3" cy="7"/>
              </a:xfrm>
              <a:custGeom>
                <a:avLst/>
                <a:gdLst>
                  <a:gd name="T0" fmla="*/ 0 w 3"/>
                  <a:gd name="T1" fmla="*/ 7 h 7"/>
                  <a:gd name="T2" fmla="*/ 0 w 3"/>
                  <a:gd name="T3" fmla="*/ 7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2" name="Freeform 4724"/>
              <p:cNvSpPr>
                <a:spLocks/>
              </p:cNvSpPr>
              <p:nvPr/>
            </p:nvSpPr>
            <p:spPr bwMode="auto">
              <a:xfrm>
                <a:off x="4966" y="77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3" name="Freeform 4725"/>
              <p:cNvSpPr>
                <a:spLocks/>
              </p:cNvSpPr>
              <p:nvPr/>
            </p:nvSpPr>
            <p:spPr bwMode="auto">
              <a:xfrm>
                <a:off x="4970" y="774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4" name="Freeform 4726"/>
              <p:cNvSpPr>
                <a:spLocks/>
              </p:cNvSpPr>
              <p:nvPr/>
            </p:nvSpPr>
            <p:spPr bwMode="auto">
              <a:xfrm>
                <a:off x="4973" y="769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5" name="Freeform 4727"/>
              <p:cNvSpPr>
                <a:spLocks/>
              </p:cNvSpPr>
              <p:nvPr/>
            </p:nvSpPr>
            <p:spPr bwMode="auto">
              <a:xfrm>
                <a:off x="4977" y="764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6" name="Freeform 4728"/>
              <p:cNvSpPr>
                <a:spLocks/>
              </p:cNvSpPr>
              <p:nvPr/>
            </p:nvSpPr>
            <p:spPr bwMode="auto">
              <a:xfrm>
                <a:off x="4980" y="759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7" name="Freeform 4729"/>
              <p:cNvSpPr>
                <a:spLocks/>
              </p:cNvSpPr>
              <p:nvPr/>
            </p:nvSpPr>
            <p:spPr bwMode="auto">
              <a:xfrm>
                <a:off x="4984" y="754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8" name="Freeform 4730"/>
              <p:cNvSpPr>
                <a:spLocks/>
              </p:cNvSpPr>
              <p:nvPr/>
            </p:nvSpPr>
            <p:spPr bwMode="auto">
              <a:xfrm>
                <a:off x="4987" y="749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9" name="Freeform 4731"/>
              <p:cNvSpPr>
                <a:spLocks/>
              </p:cNvSpPr>
              <p:nvPr/>
            </p:nvSpPr>
            <p:spPr bwMode="auto">
              <a:xfrm>
                <a:off x="4991" y="744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0" name="Freeform 4732"/>
              <p:cNvSpPr>
                <a:spLocks/>
              </p:cNvSpPr>
              <p:nvPr/>
            </p:nvSpPr>
            <p:spPr bwMode="auto">
              <a:xfrm>
                <a:off x="4994" y="74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1" name="Freeform 4733"/>
              <p:cNvSpPr>
                <a:spLocks/>
              </p:cNvSpPr>
              <p:nvPr/>
            </p:nvSpPr>
            <p:spPr bwMode="auto">
              <a:xfrm>
                <a:off x="4998" y="734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0 w 3"/>
                  <a:gd name="T3" fmla="*/ 6 h 6"/>
                  <a:gd name="T4" fmla="*/ 0 w 3"/>
                  <a:gd name="T5" fmla="*/ 6 h 6"/>
                  <a:gd name="T6" fmla="*/ 3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2" name="Freeform 4734"/>
              <p:cNvSpPr>
                <a:spLocks/>
              </p:cNvSpPr>
              <p:nvPr/>
            </p:nvSpPr>
            <p:spPr bwMode="auto">
              <a:xfrm>
                <a:off x="5001" y="73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3" name="Freeform 4735"/>
              <p:cNvSpPr>
                <a:spLocks/>
              </p:cNvSpPr>
              <p:nvPr/>
            </p:nvSpPr>
            <p:spPr bwMode="auto">
              <a:xfrm>
                <a:off x="5005" y="725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4" name="Freeform 4736"/>
              <p:cNvSpPr>
                <a:spLocks/>
              </p:cNvSpPr>
              <p:nvPr/>
            </p:nvSpPr>
            <p:spPr bwMode="auto">
              <a:xfrm>
                <a:off x="5008" y="720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5" name="Freeform 4737"/>
              <p:cNvSpPr>
                <a:spLocks/>
              </p:cNvSpPr>
              <p:nvPr/>
            </p:nvSpPr>
            <p:spPr bwMode="auto">
              <a:xfrm>
                <a:off x="5012" y="715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6" name="Freeform 4738"/>
              <p:cNvSpPr>
                <a:spLocks/>
              </p:cNvSpPr>
              <p:nvPr/>
            </p:nvSpPr>
            <p:spPr bwMode="auto">
              <a:xfrm>
                <a:off x="5015" y="710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7" name="Freeform 4739"/>
              <p:cNvSpPr>
                <a:spLocks/>
              </p:cNvSpPr>
              <p:nvPr/>
            </p:nvSpPr>
            <p:spPr bwMode="auto">
              <a:xfrm>
                <a:off x="5018" y="705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8" name="Freeform 4740"/>
              <p:cNvSpPr>
                <a:spLocks/>
              </p:cNvSpPr>
              <p:nvPr/>
            </p:nvSpPr>
            <p:spPr bwMode="auto">
              <a:xfrm>
                <a:off x="5022" y="700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9" name="Freeform 4741"/>
              <p:cNvSpPr>
                <a:spLocks/>
              </p:cNvSpPr>
              <p:nvPr/>
            </p:nvSpPr>
            <p:spPr bwMode="auto">
              <a:xfrm>
                <a:off x="5026" y="695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0" name="Freeform 4742"/>
              <p:cNvSpPr>
                <a:spLocks/>
              </p:cNvSpPr>
              <p:nvPr/>
            </p:nvSpPr>
            <p:spPr bwMode="auto">
              <a:xfrm>
                <a:off x="5029" y="690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1" name="Freeform 4743"/>
              <p:cNvSpPr>
                <a:spLocks/>
              </p:cNvSpPr>
              <p:nvPr/>
            </p:nvSpPr>
            <p:spPr bwMode="auto">
              <a:xfrm>
                <a:off x="5033" y="685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2" name="Freeform 4744"/>
              <p:cNvSpPr>
                <a:spLocks/>
              </p:cNvSpPr>
              <p:nvPr/>
            </p:nvSpPr>
            <p:spPr bwMode="auto">
              <a:xfrm>
                <a:off x="5036" y="68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3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3" name="Freeform 4745"/>
              <p:cNvSpPr>
                <a:spLocks/>
              </p:cNvSpPr>
              <p:nvPr/>
            </p:nvSpPr>
            <p:spPr bwMode="auto">
              <a:xfrm>
                <a:off x="5039" y="675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0 w 4"/>
                  <a:gd name="T5" fmla="*/ 6 h 6"/>
                  <a:gd name="T6" fmla="*/ 4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4" name="Freeform 4746"/>
              <p:cNvSpPr>
                <a:spLocks/>
              </p:cNvSpPr>
              <p:nvPr/>
            </p:nvSpPr>
            <p:spPr bwMode="auto">
              <a:xfrm>
                <a:off x="5043" y="67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3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5" name="Freeform 4747"/>
              <p:cNvSpPr>
                <a:spLocks/>
              </p:cNvSpPr>
              <p:nvPr/>
            </p:nvSpPr>
            <p:spPr bwMode="auto">
              <a:xfrm>
                <a:off x="5046" y="666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6" name="Freeform 4748"/>
              <p:cNvSpPr>
                <a:spLocks/>
              </p:cNvSpPr>
              <p:nvPr/>
            </p:nvSpPr>
            <p:spPr bwMode="auto">
              <a:xfrm>
                <a:off x="5050" y="661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7" name="Freeform 4749"/>
              <p:cNvSpPr>
                <a:spLocks/>
              </p:cNvSpPr>
              <p:nvPr/>
            </p:nvSpPr>
            <p:spPr bwMode="auto">
              <a:xfrm>
                <a:off x="5054" y="656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8" name="Freeform 4750"/>
              <p:cNvSpPr>
                <a:spLocks/>
              </p:cNvSpPr>
              <p:nvPr/>
            </p:nvSpPr>
            <p:spPr bwMode="auto">
              <a:xfrm>
                <a:off x="5057" y="651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9" name="Freeform 4751"/>
              <p:cNvSpPr>
                <a:spLocks/>
              </p:cNvSpPr>
              <p:nvPr/>
            </p:nvSpPr>
            <p:spPr bwMode="auto">
              <a:xfrm>
                <a:off x="5060" y="646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0" name="Freeform 4752"/>
              <p:cNvSpPr>
                <a:spLocks/>
              </p:cNvSpPr>
              <p:nvPr/>
            </p:nvSpPr>
            <p:spPr bwMode="auto">
              <a:xfrm>
                <a:off x="5064" y="641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1" name="Freeform 4753"/>
              <p:cNvSpPr>
                <a:spLocks/>
              </p:cNvSpPr>
              <p:nvPr/>
            </p:nvSpPr>
            <p:spPr bwMode="auto">
              <a:xfrm>
                <a:off x="5067" y="636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2" name="Freeform 4754"/>
              <p:cNvSpPr>
                <a:spLocks/>
              </p:cNvSpPr>
              <p:nvPr/>
            </p:nvSpPr>
            <p:spPr bwMode="auto">
              <a:xfrm>
                <a:off x="5071" y="631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3" name="Freeform 4755"/>
              <p:cNvSpPr>
                <a:spLocks/>
              </p:cNvSpPr>
              <p:nvPr/>
            </p:nvSpPr>
            <p:spPr bwMode="auto">
              <a:xfrm>
                <a:off x="5074" y="626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4" name="Freeform 4756"/>
              <p:cNvSpPr>
                <a:spLocks/>
              </p:cNvSpPr>
              <p:nvPr/>
            </p:nvSpPr>
            <p:spPr bwMode="auto">
              <a:xfrm>
                <a:off x="5078" y="622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5" name="Freeform 4757"/>
              <p:cNvSpPr>
                <a:spLocks/>
              </p:cNvSpPr>
              <p:nvPr/>
            </p:nvSpPr>
            <p:spPr bwMode="auto">
              <a:xfrm>
                <a:off x="5082" y="617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6" name="Freeform 4758"/>
              <p:cNvSpPr>
                <a:spLocks/>
              </p:cNvSpPr>
              <p:nvPr/>
            </p:nvSpPr>
            <p:spPr bwMode="auto">
              <a:xfrm>
                <a:off x="5085" y="612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7" name="Freeform 4759"/>
              <p:cNvSpPr>
                <a:spLocks/>
              </p:cNvSpPr>
              <p:nvPr/>
            </p:nvSpPr>
            <p:spPr bwMode="auto">
              <a:xfrm>
                <a:off x="5088" y="607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8" name="Freeform 4760"/>
              <p:cNvSpPr>
                <a:spLocks/>
              </p:cNvSpPr>
              <p:nvPr/>
            </p:nvSpPr>
            <p:spPr bwMode="auto">
              <a:xfrm>
                <a:off x="5092" y="602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9" name="Freeform 4761"/>
              <p:cNvSpPr>
                <a:spLocks/>
              </p:cNvSpPr>
              <p:nvPr/>
            </p:nvSpPr>
            <p:spPr bwMode="auto">
              <a:xfrm>
                <a:off x="5095" y="597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0" name="Freeform 4762"/>
              <p:cNvSpPr>
                <a:spLocks/>
              </p:cNvSpPr>
              <p:nvPr/>
            </p:nvSpPr>
            <p:spPr bwMode="auto">
              <a:xfrm>
                <a:off x="5099" y="592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1" name="Freeform 4763"/>
              <p:cNvSpPr>
                <a:spLocks/>
              </p:cNvSpPr>
              <p:nvPr/>
            </p:nvSpPr>
            <p:spPr bwMode="auto">
              <a:xfrm>
                <a:off x="5102" y="587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2" name="Freeform 4764"/>
              <p:cNvSpPr>
                <a:spLocks/>
              </p:cNvSpPr>
              <p:nvPr/>
            </p:nvSpPr>
            <p:spPr bwMode="auto">
              <a:xfrm>
                <a:off x="5106" y="582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3" name="Freeform 4765"/>
              <p:cNvSpPr>
                <a:spLocks/>
              </p:cNvSpPr>
              <p:nvPr/>
            </p:nvSpPr>
            <p:spPr bwMode="auto">
              <a:xfrm>
                <a:off x="5109" y="577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4" name="Freeform 4766"/>
              <p:cNvSpPr>
                <a:spLocks/>
              </p:cNvSpPr>
              <p:nvPr/>
            </p:nvSpPr>
            <p:spPr bwMode="auto">
              <a:xfrm>
                <a:off x="5113" y="572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5" name="Freeform 4767"/>
              <p:cNvSpPr>
                <a:spLocks/>
              </p:cNvSpPr>
              <p:nvPr/>
            </p:nvSpPr>
            <p:spPr bwMode="auto">
              <a:xfrm>
                <a:off x="5116" y="568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6" name="Freeform 4768"/>
              <p:cNvSpPr>
                <a:spLocks/>
              </p:cNvSpPr>
              <p:nvPr/>
            </p:nvSpPr>
            <p:spPr bwMode="auto">
              <a:xfrm>
                <a:off x="5120" y="563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7" name="Freeform 4769"/>
              <p:cNvSpPr>
                <a:spLocks/>
              </p:cNvSpPr>
              <p:nvPr/>
            </p:nvSpPr>
            <p:spPr bwMode="auto">
              <a:xfrm>
                <a:off x="5123" y="558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8" name="Freeform 4770"/>
              <p:cNvSpPr>
                <a:spLocks/>
              </p:cNvSpPr>
              <p:nvPr/>
            </p:nvSpPr>
            <p:spPr bwMode="auto">
              <a:xfrm>
                <a:off x="5127" y="553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9" name="Freeform 4771"/>
              <p:cNvSpPr>
                <a:spLocks/>
              </p:cNvSpPr>
              <p:nvPr/>
            </p:nvSpPr>
            <p:spPr bwMode="auto">
              <a:xfrm>
                <a:off x="5130" y="548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0" name="Freeform 4772"/>
              <p:cNvSpPr>
                <a:spLocks/>
              </p:cNvSpPr>
              <p:nvPr/>
            </p:nvSpPr>
            <p:spPr bwMode="auto">
              <a:xfrm>
                <a:off x="5134" y="543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1" name="Freeform 4773"/>
              <p:cNvSpPr>
                <a:spLocks/>
              </p:cNvSpPr>
              <p:nvPr/>
            </p:nvSpPr>
            <p:spPr bwMode="auto">
              <a:xfrm>
                <a:off x="5137" y="538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2" name="Freeform 4774"/>
              <p:cNvSpPr>
                <a:spLocks/>
              </p:cNvSpPr>
              <p:nvPr/>
            </p:nvSpPr>
            <p:spPr bwMode="auto">
              <a:xfrm>
                <a:off x="5141" y="533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3" name="Freeform 4775"/>
              <p:cNvSpPr>
                <a:spLocks/>
              </p:cNvSpPr>
              <p:nvPr/>
            </p:nvSpPr>
            <p:spPr bwMode="auto">
              <a:xfrm>
                <a:off x="5144" y="528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4" name="Freeform 4776"/>
              <p:cNvSpPr>
                <a:spLocks/>
              </p:cNvSpPr>
              <p:nvPr/>
            </p:nvSpPr>
            <p:spPr bwMode="auto">
              <a:xfrm>
                <a:off x="5148" y="523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5" name="Freeform 4777"/>
              <p:cNvSpPr>
                <a:spLocks/>
              </p:cNvSpPr>
              <p:nvPr/>
            </p:nvSpPr>
            <p:spPr bwMode="auto">
              <a:xfrm>
                <a:off x="5151" y="51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6" name="Freeform 4778"/>
              <p:cNvSpPr>
                <a:spLocks/>
              </p:cNvSpPr>
              <p:nvPr/>
            </p:nvSpPr>
            <p:spPr bwMode="auto">
              <a:xfrm>
                <a:off x="5155" y="514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7" name="Freeform 4779"/>
              <p:cNvSpPr>
                <a:spLocks/>
              </p:cNvSpPr>
              <p:nvPr/>
            </p:nvSpPr>
            <p:spPr bwMode="auto">
              <a:xfrm>
                <a:off x="5158" y="509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8" name="Freeform 4780"/>
              <p:cNvSpPr>
                <a:spLocks/>
              </p:cNvSpPr>
              <p:nvPr/>
            </p:nvSpPr>
            <p:spPr bwMode="auto">
              <a:xfrm>
                <a:off x="5162" y="504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9" name="Freeform 4781"/>
              <p:cNvSpPr>
                <a:spLocks/>
              </p:cNvSpPr>
              <p:nvPr/>
            </p:nvSpPr>
            <p:spPr bwMode="auto">
              <a:xfrm>
                <a:off x="5165" y="499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0" name="Freeform 4782"/>
              <p:cNvSpPr>
                <a:spLocks/>
              </p:cNvSpPr>
              <p:nvPr/>
            </p:nvSpPr>
            <p:spPr bwMode="auto">
              <a:xfrm>
                <a:off x="5169" y="494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1" name="Freeform 4783"/>
              <p:cNvSpPr>
                <a:spLocks/>
              </p:cNvSpPr>
              <p:nvPr/>
            </p:nvSpPr>
            <p:spPr bwMode="auto">
              <a:xfrm>
                <a:off x="5172" y="493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2" name="Freeform 4784"/>
              <p:cNvSpPr>
                <a:spLocks/>
              </p:cNvSpPr>
              <p:nvPr/>
            </p:nvSpPr>
            <p:spPr bwMode="auto">
              <a:xfrm>
                <a:off x="5176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3" name="Freeform 4785"/>
              <p:cNvSpPr>
                <a:spLocks/>
              </p:cNvSpPr>
              <p:nvPr/>
            </p:nvSpPr>
            <p:spPr bwMode="auto">
              <a:xfrm>
                <a:off x="5179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4" name="Freeform 4786"/>
              <p:cNvSpPr>
                <a:spLocks/>
              </p:cNvSpPr>
              <p:nvPr/>
            </p:nvSpPr>
            <p:spPr bwMode="auto">
              <a:xfrm>
                <a:off x="5183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5" name="Freeform 4787"/>
              <p:cNvSpPr>
                <a:spLocks/>
              </p:cNvSpPr>
              <p:nvPr/>
            </p:nvSpPr>
            <p:spPr bwMode="auto">
              <a:xfrm>
                <a:off x="5186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6" name="Freeform 4788"/>
              <p:cNvSpPr>
                <a:spLocks/>
              </p:cNvSpPr>
              <p:nvPr/>
            </p:nvSpPr>
            <p:spPr bwMode="auto">
              <a:xfrm>
                <a:off x="5190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7" name="Freeform 4789"/>
              <p:cNvSpPr>
                <a:spLocks/>
              </p:cNvSpPr>
              <p:nvPr/>
            </p:nvSpPr>
            <p:spPr bwMode="auto">
              <a:xfrm>
                <a:off x="5193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8" name="Freeform 4790"/>
              <p:cNvSpPr>
                <a:spLocks/>
              </p:cNvSpPr>
              <p:nvPr/>
            </p:nvSpPr>
            <p:spPr bwMode="auto">
              <a:xfrm>
                <a:off x="5197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9" name="Freeform 4791"/>
              <p:cNvSpPr>
                <a:spLocks/>
              </p:cNvSpPr>
              <p:nvPr/>
            </p:nvSpPr>
            <p:spPr bwMode="auto">
              <a:xfrm>
                <a:off x="5200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0" name="Freeform 4792"/>
              <p:cNvSpPr>
                <a:spLocks/>
              </p:cNvSpPr>
              <p:nvPr/>
            </p:nvSpPr>
            <p:spPr bwMode="auto">
              <a:xfrm>
                <a:off x="5203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1" name="Freeform 4793"/>
              <p:cNvSpPr>
                <a:spLocks/>
              </p:cNvSpPr>
              <p:nvPr/>
            </p:nvSpPr>
            <p:spPr bwMode="auto">
              <a:xfrm>
                <a:off x="5207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2" name="Freeform 4794"/>
              <p:cNvSpPr>
                <a:spLocks/>
              </p:cNvSpPr>
              <p:nvPr/>
            </p:nvSpPr>
            <p:spPr bwMode="auto">
              <a:xfrm>
                <a:off x="5211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3" name="Freeform 4795"/>
              <p:cNvSpPr>
                <a:spLocks/>
              </p:cNvSpPr>
              <p:nvPr/>
            </p:nvSpPr>
            <p:spPr bwMode="auto">
              <a:xfrm>
                <a:off x="5214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4" name="Freeform 4796"/>
              <p:cNvSpPr>
                <a:spLocks/>
              </p:cNvSpPr>
              <p:nvPr/>
            </p:nvSpPr>
            <p:spPr bwMode="auto">
              <a:xfrm>
                <a:off x="5218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5" name="Freeform 4797"/>
              <p:cNvSpPr>
                <a:spLocks/>
              </p:cNvSpPr>
              <p:nvPr/>
            </p:nvSpPr>
            <p:spPr bwMode="auto">
              <a:xfrm>
                <a:off x="5221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6" name="Freeform 4798"/>
              <p:cNvSpPr>
                <a:spLocks/>
              </p:cNvSpPr>
              <p:nvPr/>
            </p:nvSpPr>
            <p:spPr bwMode="auto">
              <a:xfrm>
                <a:off x="5224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7" name="Freeform 4799"/>
              <p:cNvSpPr>
                <a:spLocks/>
              </p:cNvSpPr>
              <p:nvPr/>
            </p:nvSpPr>
            <p:spPr bwMode="auto">
              <a:xfrm>
                <a:off x="5228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8" name="Freeform 4800"/>
              <p:cNvSpPr>
                <a:spLocks/>
              </p:cNvSpPr>
              <p:nvPr/>
            </p:nvSpPr>
            <p:spPr bwMode="auto">
              <a:xfrm>
                <a:off x="5231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9" name="Freeform 4801"/>
              <p:cNvSpPr>
                <a:spLocks/>
              </p:cNvSpPr>
              <p:nvPr/>
            </p:nvSpPr>
            <p:spPr bwMode="auto">
              <a:xfrm>
                <a:off x="5235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0" name="Freeform 4802"/>
              <p:cNvSpPr>
                <a:spLocks/>
              </p:cNvSpPr>
              <p:nvPr/>
            </p:nvSpPr>
            <p:spPr bwMode="auto">
              <a:xfrm>
                <a:off x="5239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1" name="Freeform 4803"/>
              <p:cNvSpPr>
                <a:spLocks/>
              </p:cNvSpPr>
              <p:nvPr/>
            </p:nvSpPr>
            <p:spPr bwMode="auto">
              <a:xfrm>
                <a:off x="5242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2" name="Freeform 4804"/>
              <p:cNvSpPr>
                <a:spLocks/>
              </p:cNvSpPr>
              <p:nvPr/>
            </p:nvSpPr>
            <p:spPr bwMode="auto">
              <a:xfrm>
                <a:off x="5245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3" name="Freeform 4805"/>
              <p:cNvSpPr>
                <a:spLocks/>
              </p:cNvSpPr>
              <p:nvPr/>
            </p:nvSpPr>
            <p:spPr bwMode="auto">
              <a:xfrm>
                <a:off x="5249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4" name="Freeform 4806"/>
              <p:cNvSpPr>
                <a:spLocks/>
              </p:cNvSpPr>
              <p:nvPr/>
            </p:nvSpPr>
            <p:spPr bwMode="auto">
              <a:xfrm>
                <a:off x="5252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5" name="Freeform 4807"/>
              <p:cNvSpPr>
                <a:spLocks/>
              </p:cNvSpPr>
              <p:nvPr/>
            </p:nvSpPr>
            <p:spPr bwMode="auto">
              <a:xfrm>
                <a:off x="5256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6" name="Freeform 4808"/>
              <p:cNvSpPr>
                <a:spLocks/>
              </p:cNvSpPr>
              <p:nvPr/>
            </p:nvSpPr>
            <p:spPr bwMode="auto">
              <a:xfrm>
                <a:off x="5259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7" name="Freeform 4809"/>
              <p:cNvSpPr>
                <a:spLocks/>
              </p:cNvSpPr>
              <p:nvPr/>
            </p:nvSpPr>
            <p:spPr bwMode="auto">
              <a:xfrm>
                <a:off x="5263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8" name="Freeform 4810"/>
              <p:cNvSpPr>
                <a:spLocks/>
              </p:cNvSpPr>
              <p:nvPr/>
            </p:nvSpPr>
            <p:spPr bwMode="auto">
              <a:xfrm>
                <a:off x="5266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9" name="Freeform 4811"/>
              <p:cNvSpPr>
                <a:spLocks/>
              </p:cNvSpPr>
              <p:nvPr/>
            </p:nvSpPr>
            <p:spPr bwMode="auto">
              <a:xfrm>
                <a:off x="5270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0" name="Freeform 4812"/>
              <p:cNvSpPr>
                <a:spLocks/>
              </p:cNvSpPr>
              <p:nvPr/>
            </p:nvSpPr>
            <p:spPr bwMode="auto">
              <a:xfrm>
                <a:off x="5273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1" name="Freeform 4813"/>
              <p:cNvSpPr>
                <a:spLocks/>
              </p:cNvSpPr>
              <p:nvPr/>
            </p:nvSpPr>
            <p:spPr bwMode="auto">
              <a:xfrm>
                <a:off x="5277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2" name="Freeform 4814"/>
              <p:cNvSpPr>
                <a:spLocks/>
              </p:cNvSpPr>
              <p:nvPr/>
            </p:nvSpPr>
            <p:spPr bwMode="auto">
              <a:xfrm>
                <a:off x="5280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3" name="Freeform 4815"/>
              <p:cNvSpPr>
                <a:spLocks/>
              </p:cNvSpPr>
              <p:nvPr/>
            </p:nvSpPr>
            <p:spPr bwMode="auto">
              <a:xfrm>
                <a:off x="5284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4" name="Freeform 4816"/>
              <p:cNvSpPr>
                <a:spLocks/>
              </p:cNvSpPr>
              <p:nvPr/>
            </p:nvSpPr>
            <p:spPr bwMode="auto">
              <a:xfrm>
                <a:off x="5287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5" name="Freeform 4817"/>
              <p:cNvSpPr>
                <a:spLocks/>
              </p:cNvSpPr>
              <p:nvPr/>
            </p:nvSpPr>
            <p:spPr bwMode="auto">
              <a:xfrm>
                <a:off x="5291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6" name="Freeform 4818"/>
              <p:cNvSpPr>
                <a:spLocks/>
              </p:cNvSpPr>
              <p:nvPr/>
            </p:nvSpPr>
            <p:spPr bwMode="auto">
              <a:xfrm>
                <a:off x="5294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7" name="Freeform 4819"/>
              <p:cNvSpPr>
                <a:spLocks/>
              </p:cNvSpPr>
              <p:nvPr/>
            </p:nvSpPr>
            <p:spPr bwMode="auto">
              <a:xfrm>
                <a:off x="5298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8" name="Freeform 4820"/>
              <p:cNvSpPr>
                <a:spLocks/>
              </p:cNvSpPr>
              <p:nvPr/>
            </p:nvSpPr>
            <p:spPr bwMode="auto">
              <a:xfrm>
                <a:off x="5301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9" name="Freeform 4821"/>
              <p:cNvSpPr>
                <a:spLocks/>
              </p:cNvSpPr>
              <p:nvPr/>
            </p:nvSpPr>
            <p:spPr bwMode="auto">
              <a:xfrm>
                <a:off x="5305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70" name="Freeform 4822"/>
              <p:cNvSpPr>
                <a:spLocks/>
              </p:cNvSpPr>
              <p:nvPr/>
            </p:nvSpPr>
            <p:spPr bwMode="auto">
              <a:xfrm>
                <a:off x="5308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71" name="Freeform 4823"/>
              <p:cNvSpPr>
                <a:spLocks/>
              </p:cNvSpPr>
              <p:nvPr/>
            </p:nvSpPr>
            <p:spPr bwMode="auto">
              <a:xfrm>
                <a:off x="5312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72" name="Freeform 4824"/>
              <p:cNvSpPr>
                <a:spLocks/>
              </p:cNvSpPr>
              <p:nvPr/>
            </p:nvSpPr>
            <p:spPr bwMode="auto">
              <a:xfrm>
                <a:off x="5315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73" name="Freeform 4825"/>
              <p:cNvSpPr>
                <a:spLocks/>
              </p:cNvSpPr>
              <p:nvPr/>
            </p:nvSpPr>
            <p:spPr bwMode="auto">
              <a:xfrm>
                <a:off x="5319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74" name="Freeform 4826"/>
              <p:cNvSpPr>
                <a:spLocks/>
              </p:cNvSpPr>
              <p:nvPr/>
            </p:nvSpPr>
            <p:spPr bwMode="auto">
              <a:xfrm>
                <a:off x="5322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75" name="Freeform 4827"/>
              <p:cNvSpPr>
                <a:spLocks/>
              </p:cNvSpPr>
              <p:nvPr/>
            </p:nvSpPr>
            <p:spPr bwMode="auto">
              <a:xfrm>
                <a:off x="5326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</p:grpSp>
        <p:sp>
          <p:nvSpPr>
            <p:cNvPr id="14407" name="Freeform 4829"/>
            <p:cNvSpPr>
              <a:spLocks/>
            </p:cNvSpPr>
            <p:nvPr/>
          </p:nvSpPr>
          <p:spPr bwMode="auto">
            <a:xfrm>
              <a:off x="5329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08" name="Freeform 4830"/>
            <p:cNvSpPr>
              <a:spLocks/>
            </p:cNvSpPr>
            <p:nvPr/>
          </p:nvSpPr>
          <p:spPr bwMode="auto">
            <a:xfrm>
              <a:off x="5333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09" name="Freeform 4831"/>
            <p:cNvSpPr>
              <a:spLocks/>
            </p:cNvSpPr>
            <p:nvPr/>
          </p:nvSpPr>
          <p:spPr bwMode="auto">
            <a:xfrm>
              <a:off x="5336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0" name="Freeform 4832"/>
            <p:cNvSpPr>
              <a:spLocks/>
            </p:cNvSpPr>
            <p:nvPr/>
          </p:nvSpPr>
          <p:spPr bwMode="auto">
            <a:xfrm>
              <a:off x="5340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1" name="Freeform 4833"/>
            <p:cNvSpPr>
              <a:spLocks/>
            </p:cNvSpPr>
            <p:nvPr/>
          </p:nvSpPr>
          <p:spPr bwMode="auto">
            <a:xfrm>
              <a:off x="5343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2" name="Freeform 4834"/>
            <p:cNvSpPr>
              <a:spLocks/>
            </p:cNvSpPr>
            <p:nvPr/>
          </p:nvSpPr>
          <p:spPr bwMode="auto">
            <a:xfrm>
              <a:off x="5347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3" name="Freeform 4835"/>
            <p:cNvSpPr>
              <a:spLocks/>
            </p:cNvSpPr>
            <p:nvPr/>
          </p:nvSpPr>
          <p:spPr bwMode="auto">
            <a:xfrm>
              <a:off x="5350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4" name="Freeform 4836"/>
            <p:cNvSpPr>
              <a:spLocks/>
            </p:cNvSpPr>
            <p:nvPr/>
          </p:nvSpPr>
          <p:spPr bwMode="auto">
            <a:xfrm>
              <a:off x="5354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5" name="Freeform 4837"/>
            <p:cNvSpPr>
              <a:spLocks/>
            </p:cNvSpPr>
            <p:nvPr/>
          </p:nvSpPr>
          <p:spPr bwMode="auto">
            <a:xfrm>
              <a:off x="5357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6" name="Freeform 4838"/>
            <p:cNvSpPr>
              <a:spLocks/>
            </p:cNvSpPr>
            <p:nvPr/>
          </p:nvSpPr>
          <p:spPr bwMode="auto">
            <a:xfrm>
              <a:off x="5361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7" name="Freeform 4839"/>
            <p:cNvSpPr>
              <a:spLocks/>
            </p:cNvSpPr>
            <p:nvPr/>
          </p:nvSpPr>
          <p:spPr bwMode="auto">
            <a:xfrm>
              <a:off x="5364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8" name="Freeform 4840"/>
            <p:cNvSpPr>
              <a:spLocks/>
            </p:cNvSpPr>
            <p:nvPr/>
          </p:nvSpPr>
          <p:spPr bwMode="auto">
            <a:xfrm>
              <a:off x="5368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9" name="Freeform 4841"/>
            <p:cNvSpPr>
              <a:spLocks/>
            </p:cNvSpPr>
            <p:nvPr/>
          </p:nvSpPr>
          <p:spPr bwMode="auto">
            <a:xfrm>
              <a:off x="5371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0" name="Freeform 4842"/>
            <p:cNvSpPr>
              <a:spLocks/>
            </p:cNvSpPr>
            <p:nvPr/>
          </p:nvSpPr>
          <p:spPr bwMode="auto">
            <a:xfrm>
              <a:off x="5375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1" name="Freeform 4843"/>
            <p:cNvSpPr>
              <a:spLocks/>
            </p:cNvSpPr>
            <p:nvPr/>
          </p:nvSpPr>
          <p:spPr bwMode="auto">
            <a:xfrm>
              <a:off x="5378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2" name="Freeform 4844"/>
            <p:cNvSpPr>
              <a:spLocks/>
            </p:cNvSpPr>
            <p:nvPr/>
          </p:nvSpPr>
          <p:spPr bwMode="auto">
            <a:xfrm>
              <a:off x="5382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3" name="Freeform 4845"/>
            <p:cNvSpPr>
              <a:spLocks/>
            </p:cNvSpPr>
            <p:nvPr/>
          </p:nvSpPr>
          <p:spPr bwMode="auto">
            <a:xfrm>
              <a:off x="5385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4" name="Freeform 4846"/>
            <p:cNvSpPr>
              <a:spLocks/>
            </p:cNvSpPr>
            <p:nvPr/>
          </p:nvSpPr>
          <p:spPr bwMode="auto">
            <a:xfrm>
              <a:off x="5388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5" name="Freeform 4847"/>
            <p:cNvSpPr>
              <a:spLocks/>
            </p:cNvSpPr>
            <p:nvPr/>
          </p:nvSpPr>
          <p:spPr bwMode="auto">
            <a:xfrm>
              <a:off x="5392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6" name="Freeform 4848"/>
            <p:cNvSpPr>
              <a:spLocks/>
            </p:cNvSpPr>
            <p:nvPr/>
          </p:nvSpPr>
          <p:spPr bwMode="auto">
            <a:xfrm>
              <a:off x="5396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7" name="Freeform 4849"/>
            <p:cNvSpPr>
              <a:spLocks/>
            </p:cNvSpPr>
            <p:nvPr/>
          </p:nvSpPr>
          <p:spPr bwMode="auto">
            <a:xfrm>
              <a:off x="5399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8" name="Freeform 4850"/>
            <p:cNvSpPr>
              <a:spLocks/>
            </p:cNvSpPr>
            <p:nvPr/>
          </p:nvSpPr>
          <p:spPr bwMode="auto">
            <a:xfrm>
              <a:off x="5403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9" name="Freeform 4851"/>
            <p:cNvSpPr>
              <a:spLocks/>
            </p:cNvSpPr>
            <p:nvPr/>
          </p:nvSpPr>
          <p:spPr bwMode="auto">
            <a:xfrm>
              <a:off x="5406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0" name="Freeform 4852"/>
            <p:cNvSpPr>
              <a:spLocks/>
            </p:cNvSpPr>
            <p:nvPr/>
          </p:nvSpPr>
          <p:spPr bwMode="auto">
            <a:xfrm>
              <a:off x="5409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1" name="Freeform 4853"/>
            <p:cNvSpPr>
              <a:spLocks/>
            </p:cNvSpPr>
            <p:nvPr/>
          </p:nvSpPr>
          <p:spPr bwMode="auto">
            <a:xfrm>
              <a:off x="5413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2" name="Freeform 4854"/>
            <p:cNvSpPr>
              <a:spLocks/>
            </p:cNvSpPr>
            <p:nvPr/>
          </p:nvSpPr>
          <p:spPr bwMode="auto">
            <a:xfrm>
              <a:off x="5416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3" name="Freeform 4855"/>
            <p:cNvSpPr>
              <a:spLocks/>
            </p:cNvSpPr>
            <p:nvPr/>
          </p:nvSpPr>
          <p:spPr bwMode="auto">
            <a:xfrm>
              <a:off x="5420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4" name="Freeform 4856"/>
            <p:cNvSpPr>
              <a:spLocks/>
            </p:cNvSpPr>
            <p:nvPr/>
          </p:nvSpPr>
          <p:spPr bwMode="auto">
            <a:xfrm>
              <a:off x="5424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5" name="Freeform 4857"/>
            <p:cNvSpPr>
              <a:spLocks/>
            </p:cNvSpPr>
            <p:nvPr/>
          </p:nvSpPr>
          <p:spPr bwMode="auto">
            <a:xfrm>
              <a:off x="5427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6" name="Freeform 4858"/>
            <p:cNvSpPr>
              <a:spLocks/>
            </p:cNvSpPr>
            <p:nvPr/>
          </p:nvSpPr>
          <p:spPr bwMode="auto">
            <a:xfrm>
              <a:off x="5430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7" name="Freeform 4859"/>
            <p:cNvSpPr>
              <a:spLocks/>
            </p:cNvSpPr>
            <p:nvPr/>
          </p:nvSpPr>
          <p:spPr bwMode="auto">
            <a:xfrm>
              <a:off x="5434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8" name="Freeform 4860"/>
            <p:cNvSpPr>
              <a:spLocks/>
            </p:cNvSpPr>
            <p:nvPr/>
          </p:nvSpPr>
          <p:spPr bwMode="auto">
            <a:xfrm>
              <a:off x="5437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9" name="Freeform 4861"/>
            <p:cNvSpPr>
              <a:spLocks/>
            </p:cNvSpPr>
            <p:nvPr/>
          </p:nvSpPr>
          <p:spPr bwMode="auto">
            <a:xfrm>
              <a:off x="5441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0" name="Freeform 4862"/>
            <p:cNvSpPr>
              <a:spLocks/>
            </p:cNvSpPr>
            <p:nvPr/>
          </p:nvSpPr>
          <p:spPr bwMode="auto">
            <a:xfrm>
              <a:off x="5444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1" name="Freeform 4863"/>
            <p:cNvSpPr>
              <a:spLocks/>
            </p:cNvSpPr>
            <p:nvPr/>
          </p:nvSpPr>
          <p:spPr bwMode="auto">
            <a:xfrm>
              <a:off x="5448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2" name="Freeform 4864"/>
            <p:cNvSpPr>
              <a:spLocks/>
            </p:cNvSpPr>
            <p:nvPr/>
          </p:nvSpPr>
          <p:spPr bwMode="auto">
            <a:xfrm>
              <a:off x="5451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3" name="Freeform 4865"/>
            <p:cNvSpPr>
              <a:spLocks/>
            </p:cNvSpPr>
            <p:nvPr/>
          </p:nvSpPr>
          <p:spPr bwMode="auto">
            <a:xfrm>
              <a:off x="5455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4" name="Freeform 4866"/>
            <p:cNvSpPr>
              <a:spLocks/>
            </p:cNvSpPr>
            <p:nvPr/>
          </p:nvSpPr>
          <p:spPr bwMode="auto">
            <a:xfrm>
              <a:off x="5458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5" name="Freeform 4867"/>
            <p:cNvSpPr>
              <a:spLocks/>
            </p:cNvSpPr>
            <p:nvPr/>
          </p:nvSpPr>
          <p:spPr bwMode="auto">
            <a:xfrm>
              <a:off x="5462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6" name="Freeform 4868"/>
            <p:cNvSpPr>
              <a:spLocks/>
            </p:cNvSpPr>
            <p:nvPr/>
          </p:nvSpPr>
          <p:spPr bwMode="auto">
            <a:xfrm>
              <a:off x="5465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7" name="Freeform 4869"/>
            <p:cNvSpPr>
              <a:spLocks/>
            </p:cNvSpPr>
            <p:nvPr/>
          </p:nvSpPr>
          <p:spPr bwMode="auto">
            <a:xfrm>
              <a:off x="5469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8" name="Freeform 4870"/>
            <p:cNvSpPr>
              <a:spLocks/>
            </p:cNvSpPr>
            <p:nvPr/>
          </p:nvSpPr>
          <p:spPr bwMode="auto">
            <a:xfrm>
              <a:off x="5472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9" name="Freeform 4871"/>
            <p:cNvSpPr>
              <a:spLocks/>
            </p:cNvSpPr>
            <p:nvPr/>
          </p:nvSpPr>
          <p:spPr bwMode="auto">
            <a:xfrm>
              <a:off x="5476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0" name="Freeform 4872"/>
            <p:cNvSpPr>
              <a:spLocks/>
            </p:cNvSpPr>
            <p:nvPr/>
          </p:nvSpPr>
          <p:spPr bwMode="auto">
            <a:xfrm>
              <a:off x="5479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1" name="Freeform 4873"/>
            <p:cNvSpPr>
              <a:spLocks/>
            </p:cNvSpPr>
            <p:nvPr/>
          </p:nvSpPr>
          <p:spPr bwMode="auto">
            <a:xfrm>
              <a:off x="5483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2" name="Freeform 4874"/>
            <p:cNvSpPr>
              <a:spLocks/>
            </p:cNvSpPr>
            <p:nvPr/>
          </p:nvSpPr>
          <p:spPr bwMode="auto">
            <a:xfrm>
              <a:off x="5486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3" name="Freeform 4875"/>
            <p:cNvSpPr>
              <a:spLocks/>
            </p:cNvSpPr>
            <p:nvPr/>
          </p:nvSpPr>
          <p:spPr bwMode="auto">
            <a:xfrm>
              <a:off x="5490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4" name="Freeform 4876"/>
            <p:cNvSpPr>
              <a:spLocks/>
            </p:cNvSpPr>
            <p:nvPr/>
          </p:nvSpPr>
          <p:spPr bwMode="auto">
            <a:xfrm>
              <a:off x="5493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5" name="Freeform 4877"/>
            <p:cNvSpPr>
              <a:spLocks/>
            </p:cNvSpPr>
            <p:nvPr/>
          </p:nvSpPr>
          <p:spPr bwMode="auto">
            <a:xfrm>
              <a:off x="5497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6" name="Freeform 4878"/>
            <p:cNvSpPr>
              <a:spLocks/>
            </p:cNvSpPr>
            <p:nvPr/>
          </p:nvSpPr>
          <p:spPr bwMode="auto">
            <a:xfrm>
              <a:off x="5500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7" name="Freeform 4879"/>
            <p:cNvSpPr>
              <a:spLocks/>
            </p:cNvSpPr>
            <p:nvPr/>
          </p:nvSpPr>
          <p:spPr bwMode="auto">
            <a:xfrm>
              <a:off x="5504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8" name="Freeform 4880"/>
            <p:cNvSpPr>
              <a:spLocks/>
            </p:cNvSpPr>
            <p:nvPr/>
          </p:nvSpPr>
          <p:spPr bwMode="auto">
            <a:xfrm>
              <a:off x="5507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9" name="Freeform 4881"/>
            <p:cNvSpPr>
              <a:spLocks/>
            </p:cNvSpPr>
            <p:nvPr/>
          </p:nvSpPr>
          <p:spPr bwMode="auto">
            <a:xfrm>
              <a:off x="5511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60" name="Freeform 4882"/>
            <p:cNvSpPr>
              <a:spLocks/>
            </p:cNvSpPr>
            <p:nvPr/>
          </p:nvSpPr>
          <p:spPr bwMode="auto">
            <a:xfrm>
              <a:off x="5514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61" name="Freeform 4883"/>
            <p:cNvSpPr>
              <a:spLocks/>
            </p:cNvSpPr>
            <p:nvPr/>
          </p:nvSpPr>
          <p:spPr bwMode="auto">
            <a:xfrm>
              <a:off x="5518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63" name="Freeform 4884"/>
            <p:cNvSpPr>
              <a:spLocks/>
            </p:cNvSpPr>
            <p:nvPr/>
          </p:nvSpPr>
          <p:spPr bwMode="auto">
            <a:xfrm>
              <a:off x="5521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24" name="Freeform 4885"/>
            <p:cNvSpPr>
              <a:spLocks/>
            </p:cNvSpPr>
            <p:nvPr/>
          </p:nvSpPr>
          <p:spPr bwMode="auto">
            <a:xfrm>
              <a:off x="5525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25" name="Freeform 4886"/>
            <p:cNvSpPr>
              <a:spLocks/>
            </p:cNvSpPr>
            <p:nvPr/>
          </p:nvSpPr>
          <p:spPr bwMode="auto">
            <a:xfrm>
              <a:off x="5528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28" name="Freeform 4887"/>
            <p:cNvSpPr>
              <a:spLocks/>
            </p:cNvSpPr>
            <p:nvPr/>
          </p:nvSpPr>
          <p:spPr bwMode="auto">
            <a:xfrm>
              <a:off x="5532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29" name="Freeform 4888"/>
            <p:cNvSpPr>
              <a:spLocks/>
            </p:cNvSpPr>
            <p:nvPr/>
          </p:nvSpPr>
          <p:spPr bwMode="auto">
            <a:xfrm>
              <a:off x="5535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0" name="Freeform 4889"/>
            <p:cNvSpPr>
              <a:spLocks/>
            </p:cNvSpPr>
            <p:nvPr/>
          </p:nvSpPr>
          <p:spPr bwMode="auto">
            <a:xfrm>
              <a:off x="5539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1" name="Freeform 4890"/>
            <p:cNvSpPr>
              <a:spLocks/>
            </p:cNvSpPr>
            <p:nvPr/>
          </p:nvSpPr>
          <p:spPr bwMode="auto">
            <a:xfrm>
              <a:off x="5542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2" name="Freeform 4891"/>
            <p:cNvSpPr>
              <a:spLocks/>
            </p:cNvSpPr>
            <p:nvPr/>
          </p:nvSpPr>
          <p:spPr bwMode="auto">
            <a:xfrm>
              <a:off x="5546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3" name="Freeform 4892"/>
            <p:cNvSpPr>
              <a:spLocks/>
            </p:cNvSpPr>
            <p:nvPr/>
          </p:nvSpPr>
          <p:spPr bwMode="auto">
            <a:xfrm>
              <a:off x="5549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4" name="Freeform 4893"/>
            <p:cNvSpPr>
              <a:spLocks/>
            </p:cNvSpPr>
            <p:nvPr/>
          </p:nvSpPr>
          <p:spPr bwMode="auto">
            <a:xfrm>
              <a:off x="5553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5" name="Freeform 4894"/>
            <p:cNvSpPr>
              <a:spLocks/>
            </p:cNvSpPr>
            <p:nvPr/>
          </p:nvSpPr>
          <p:spPr bwMode="auto">
            <a:xfrm>
              <a:off x="5556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6" name="Freeform 4895"/>
            <p:cNvSpPr>
              <a:spLocks/>
            </p:cNvSpPr>
            <p:nvPr/>
          </p:nvSpPr>
          <p:spPr bwMode="auto">
            <a:xfrm>
              <a:off x="5560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7" name="Freeform 4896"/>
            <p:cNvSpPr>
              <a:spLocks/>
            </p:cNvSpPr>
            <p:nvPr/>
          </p:nvSpPr>
          <p:spPr bwMode="auto">
            <a:xfrm>
              <a:off x="5563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8" name="Freeform 4897"/>
            <p:cNvSpPr>
              <a:spLocks/>
            </p:cNvSpPr>
            <p:nvPr/>
          </p:nvSpPr>
          <p:spPr bwMode="auto">
            <a:xfrm>
              <a:off x="5567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9" name="Freeform 4898"/>
            <p:cNvSpPr>
              <a:spLocks/>
            </p:cNvSpPr>
            <p:nvPr/>
          </p:nvSpPr>
          <p:spPr bwMode="auto">
            <a:xfrm>
              <a:off x="5570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0" name="Freeform 4899"/>
            <p:cNvSpPr>
              <a:spLocks/>
            </p:cNvSpPr>
            <p:nvPr/>
          </p:nvSpPr>
          <p:spPr bwMode="auto">
            <a:xfrm>
              <a:off x="5573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1" name="Freeform 4900"/>
            <p:cNvSpPr>
              <a:spLocks/>
            </p:cNvSpPr>
            <p:nvPr/>
          </p:nvSpPr>
          <p:spPr bwMode="auto">
            <a:xfrm>
              <a:off x="5577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2" name="Freeform 4901"/>
            <p:cNvSpPr>
              <a:spLocks/>
            </p:cNvSpPr>
            <p:nvPr/>
          </p:nvSpPr>
          <p:spPr bwMode="auto">
            <a:xfrm>
              <a:off x="5581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3" name="Freeform 4902"/>
            <p:cNvSpPr>
              <a:spLocks/>
            </p:cNvSpPr>
            <p:nvPr/>
          </p:nvSpPr>
          <p:spPr bwMode="auto">
            <a:xfrm>
              <a:off x="5584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4" name="Freeform 4903"/>
            <p:cNvSpPr>
              <a:spLocks/>
            </p:cNvSpPr>
            <p:nvPr/>
          </p:nvSpPr>
          <p:spPr bwMode="auto">
            <a:xfrm>
              <a:off x="5588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5" name="Freeform 4904"/>
            <p:cNvSpPr>
              <a:spLocks/>
            </p:cNvSpPr>
            <p:nvPr/>
          </p:nvSpPr>
          <p:spPr bwMode="auto">
            <a:xfrm>
              <a:off x="5591" y="493"/>
              <a:ext cx="3" cy="6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0 h 6"/>
                <a:gd name="T6" fmla="*/ 3 w 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6" name="Freeform 4905"/>
            <p:cNvSpPr>
              <a:spLocks/>
            </p:cNvSpPr>
            <p:nvPr/>
          </p:nvSpPr>
          <p:spPr bwMode="auto">
            <a:xfrm>
              <a:off x="5594" y="499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7" name="Freeform 4906"/>
            <p:cNvSpPr>
              <a:spLocks/>
            </p:cNvSpPr>
            <p:nvPr/>
          </p:nvSpPr>
          <p:spPr bwMode="auto">
            <a:xfrm>
              <a:off x="5598" y="508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8" name="Freeform 4907"/>
            <p:cNvSpPr>
              <a:spLocks/>
            </p:cNvSpPr>
            <p:nvPr/>
          </p:nvSpPr>
          <p:spPr bwMode="auto">
            <a:xfrm>
              <a:off x="5601" y="518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9" name="Freeform 4908"/>
            <p:cNvSpPr>
              <a:spLocks/>
            </p:cNvSpPr>
            <p:nvPr/>
          </p:nvSpPr>
          <p:spPr bwMode="auto">
            <a:xfrm>
              <a:off x="5605" y="527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50" name="Freeform 4909"/>
            <p:cNvSpPr>
              <a:spLocks/>
            </p:cNvSpPr>
            <p:nvPr/>
          </p:nvSpPr>
          <p:spPr bwMode="auto">
            <a:xfrm>
              <a:off x="5609" y="536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51" name="Freeform 4910"/>
            <p:cNvSpPr>
              <a:spLocks/>
            </p:cNvSpPr>
            <p:nvPr/>
          </p:nvSpPr>
          <p:spPr bwMode="auto">
            <a:xfrm>
              <a:off x="5612" y="545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52" name="Freeform 4911"/>
            <p:cNvSpPr>
              <a:spLocks/>
            </p:cNvSpPr>
            <p:nvPr/>
          </p:nvSpPr>
          <p:spPr bwMode="auto">
            <a:xfrm>
              <a:off x="5615" y="555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53" name="Freeform 4912"/>
            <p:cNvSpPr>
              <a:spLocks/>
            </p:cNvSpPr>
            <p:nvPr/>
          </p:nvSpPr>
          <p:spPr bwMode="auto">
            <a:xfrm>
              <a:off x="5619" y="564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54" name="Freeform 4913"/>
            <p:cNvSpPr>
              <a:spLocks/>
            </p:cNvSpPr>
            <p:nvPr/>
          </p:nvSpPr>
          <p:spPr bwMode="auto">
            <a:xfrm>
              <a:off x="5622" y="574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55" name="Freeform 4914"/>
            <p:cNvSpPr>
              <a:spLocks/>
            </p:cNvSpPr>
            <p:nvPr/>
          </p:nvSpPr>
          <p:spPr bwMode="auto">
            <a:xfrm>
              <a:off x="5626" y="583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64" name="Freeform 4915"/>
            <p:cNvSpPr>
              <a:spLocks/>
            </p:cNvSpPr>
            <p:nvPr/>
          </p:nvSpPr>
          <p:spPr bwMode="auto">
            <a:xfrm>
              <a:off x="5629" y="592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0 h 10"/>
                <a:gd name="T6" fmla="*/ 4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65" name="Freeform 4916"/>
            <p:cNvSpPr>
              <a:spLocks/>
            </p:cNvSpPr>
            <p:nvPr/>
          </p:nvSpPr>
          <p:spPr bwMode="auto">
            <a:xfrm>
              <a:off x="5633" y="602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66" name="Freeform 4917"/>
            <p:cNvSpPr>
              <a:spLocks/>
            </p:cNvSpPr>
            <p:nvPr/>
          </p:nvSpPr>
          <p:spPr bwMode="auto">
            <a:xfrm>
              <a:off x="5636" y="611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67" name="Freeform 4918"/>
            <p:cNvSpPr>
              <a:spLocks/>
            </p:cNvSpPr>
            <p:nvPr/>
          </p:nvSpPr>
          <p:spPr bwMode="auto">
            <a:xfrm>
              <a:off x="5640" y="620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68" name="Freeform 4919"/>
            <p:cNvSpPr>
              <a:spLocks/>
            </p:cNvSpPr>
            <p:nvPr/>
          </p:nvSpPr>
          <p:spPr bwMode="auto">
            <a:xfrm>
              <a:off x="5643" y="630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69" name="Freeform 4920"/>
            <p:cNvSpPr>
              <a:spLocks/>
            </p:cNvSpPr>
            <p:nvPr/>
          </p:nvSpPr>
          <p:spPr bwMode="auto">
            <a:xfrm>
              <a:off x="5647" y="639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0" name="Freeform 4921"/>
            <p:cNvSpPr>
              <a:spLocks/>
            </p:cNvSpPr>
            <p:nvPr/>
          </p:nvSpPr>
          <p:spPr bwMode="auto">
            <a:xfrm>
              <a:off x="5650" y="648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1" name="Freeform 4922"/>
            <p:cNvSpPr>
              <a:spLocks/>
            </p:cNvSpPr>
            <p:nvPr/>
          </p:nvSpPr>
          <p:spPr bwMode="auto">
            <a:xfrm>
              <a:off x="5654" y="657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2" name="Freeform 4923"/>
            <p:cNvSpPr>
              <a:spLocks/>
            </p:cNvSpPr>
            <p:nvPr/>
          </p:nvSpPr>
          <p:spPr bwMode="auto">
            <a:xfrm>
              <a:off x="5657" y="667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3" name="Freeform 4924"/>
            <p:cNvSpPr>
              <a:spLocks/>
            </p:cNvSpPr>
            <p:nvPr/>
          </p:nvSpPr>
          <p:spPr bwMode="auto">
            <a:xfrm>
              <a:off x="5661" y="676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4" name="Freeform 4925"/>
            <p:cNvSpPr>
              <a:spLocks/>
            </p:cNvSpPr>
            <p:nvPr/>
          </p:nvSpPr>
          <p:spPr bwMode="auto">
            <a:xfrm>
              <a:off x="5664" y="685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0 h 10"/>
                <a:gd name="T6" fmla="*/ 4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5" name="Freeform 4926"/>
            <p:cNvSpPr>
              <a:spLocks/>
            </p:cNvSpPr>
            <p:nvPr/>
          </p:nvSpPr>
          <p:spPr bwMode="auto">
            <a:xfrm>
              <a:off x="5668" y="695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6" name="Freeform 4927"/>
            <p:cNvSpPr>
              <a:spLocks/>
            </p:cNvSpPr>
            <p:nvPr/>
          </p:nvSpPr>
          <p:spPr bwMode="auto">
            <a:xfrm>
              <a:off x="5671" y="704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7" name="Freeform 4928"/>
            <p:cNvSpPr>
              <a:spLocks/>
            </p:cNvSpPr>
            <p:nvPr/>
          </p:nvSpPr>
          <p:spPr bwMode="auto">
            <a:xfrm>
              <a:off x="5675" y="713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8" name="Freeform 4929"/>
            <p:cNvSpPr>
              <a:spLocks/>
            </p:cNvSpPr>
            <p:nvPr/>
          </p:nvSpPr>
          <p:spPr bwMode="auto">
            <a:xfrm>
              <a:off x="5678" y="723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9" name="Freeform 4930"/>
            <p:cNvSpPr>
              <a:spLocks/>
            </p:cNvSpPr>
            <p:nvPr/>
          </p:nvSpPr>
          <p:spPr bwMode="auto">
            <a:xfrm>
              <a:off x="5682" y="732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0" name="Freeform 4931"/>
            <p:cNvSpPr>
              <a:spLocks/>
            </p:cNvSpPr>
            <p:nvPr/>
          </p:nvSpPr>
          <p:spPr bwMode="auto">
            <a:xfrm>
              <a:off x="5685" y="741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0 h 10"/>
                <a:gd name="T6" fmla="*/ 4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1" name="Freeform 4932"/>
            <p:cNvSpPr>
              <a:spLocks/>
            </p:cNvSpPr>
            <p:nvPr/>
          </p:nvSpPr>
          <p:spPr bwMode="auto">
            <a:xfrm>
              <a:off x="5689" y="751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2" name="Freeform 4933"/>
            <p:cNvSpPr>
              <a:spLocks/>
            </p:cNvSpPr>
            <p:nvPr/>
          </p:nvSpPr>
          <p:spPr bwMode="auto">
            <a:xfrm>
              <a:off x="5692" y="760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3" name="Freeform 4934"/>
            <p:cNvSpPr>
              <a:spLocks/>
            </p:cNvSpPr>
            <p:nvPr/>
          </p:nvSpPr>
          <p:spPr bwMode="auto">
            <a:xfrm>
              <a:off x="5696" y="769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4" name="Freeform 4935"/>
            <p:cNvSpPr>
              <a:spLocks/>
            </p:cNvSpPr>
            <p:nvPr/>
          </p:nvSpPr>
          <p:spPr bwMode="auto">
            <a:xfrm>
              <a:off x="5699" y="779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5" name="Freeform 4936"/>
            <p:cNvSpPr>
              <a:spLocks/>
            </p:cNvSpPr>
            <p:nvPr/>
          </p:nvSpPr>
          <p:spPr bwMode="auto">
            <a:xfrm>
              <a:off x="5703" y="788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6" name="Freeform 4937"/>
            <p:cNvSpPr>
              <a:spLocks/>
            </p:cNvSpPr>
            <p:nvPr/>
          </p:nvSpPr>
          <p:spPr bwMode="auto">
            <a:xfrm>
              <a:off x="5706" y="798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7" name="Freeform 4938"/>
            <p:cNvSpPr>
              <a:spLocks/>
            </p:cNvSpPr>
            <p:nvPr/>
          </p:nvSpPr>
          <p:spPr bwMode="auto">
            <a:xfrm>
              <a:off x="5710" y="807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8" name="Freeform 4939"/>
            <p:cNvSpPr>
              <a:spLocks/>
            </p:cNvSpPr>
            <p:nvPr/>
          </p:nvSpPr>
          <p:spPr bwMode="auto">
            <a:xfrm>
              <a:off x="5713" y="816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9" name="Freeform 4940"/>
            <p:cNvSpPr>
              <a:spLocks/>
            </p:cNvSpPr>
            <p:nvPr/>
          </p:nvSpPr>
          <p:spPr bwMode="auto">
            <a:xfrm>
              <a:off x="5717" y="825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0" name="Freeform 4941"/>
            <p:cNvSpPr>
              <a:spLocks/>
            </p:cNvSpPr>
            <p:nvPr/>
          </p:nvSpPr>
          <p:spPr bwMode="auto">
            <a:xfrm>
              <a:off x="5720" y="835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1" name="Freeform 4942"/>
            <p:cNvSpPr>
              <a:spLocks/>
            </p:cNvSpPr>
            <p:nvPr/>
          </p:nvSpPr>
          <p:spPr bwMode="auto">
            <a:xfrm>
              <a:off x="5724" y="844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2" name="Freeform 4943"/>
            <p:cNvSpPr>
              <a:spLocks/>
            </p:cNvSpPr>
            <p:nvPr/>
          </p:nvSpPr>
          <p:spPr bwMode="auto">
            <a:xfrm>
              <a:off x="5727" y="853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0 h 10"/>
                <a:gd name="T6" fmla="*/ 4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3" name="Freeform 4944"/>
            <p:cNvSpPr>
              <a:spLocks/>
            </p:cNvSpPr>
            <p:nvPr/>
          </p:nvSpPr>
          <p:spPr bwMode="auto">
            <a:xfrm>
              <a:off x="5731" y="863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4" name="Freeform 4945"/>
            <p:cNvSpPr>
              <a:spLocks/>
            </p:cNvSpPr>
            <p:nvPr/>
          </p:nvSpPr>
          <p:spPr bwMode="auto">
            <a:xfrm>
              <a:off x="5734" y="872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5" name="Freeform 4946"/>
            <p:cNvSpPr>
              <a:spLocks/>
            </p:cNvSpPr>
            <p:nvPr/>
          </p:nvSpPr>
          <p:spPr bwMode="auto">
            <a:xfrm>
              <a:off x="5738" y="881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6" name="Freeform 4947"/>
            <p:cNvSpPr>
              <a:spLocks/>
            </p:cNvSpPr>
            <p:nvPr/>
          </p:nvSpPr>
          <p:spPr bwMode="auto">
            <a:xfrm>
              <a:off x="5741" y="890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0 h 10"/>
                <a:gd name="T6" fmla="*/ 4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7" name="Freeform 4948"/>
            <p:cNvSpPr>
              <a:spLocks/>
            </p:cNvSpPr>
            <p:nvPr/>
          </p:nvSpPr>
          <p:spPr bwMode="auto">
            <a:xfrm>
              <a:off x="5745" y="900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8" name="Freeform 4949"/>
            <p:cNvSpPr>
              <a:spLocks/>
            </p:cNvSpPr>
            <p:nvPr/>
          </p:nvSpPr>
          <p:spPr bwMode="auto">
            <a:xfrm>
              <a:off x="5748" y="909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0 h 10"/>
                <a:gd name="T6" fmla="*/ 4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9" name="Freeform 4950"/>
            <p:cNvSpPr>
              <a:spLocks/>
            </p:cNvSpPr>
            <p:nvPr/>
          </p:nvSpPr>
          <p:spPr bwMode="auto">
            <a:xfrm>
              <a:off x="5752" y="919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0" name="Freeform 4951"/>
            <p:cNvSpPr>
              <a:spLocks/>
            </p:cNvSpPr>
            <p:nvPr/>
          </p:nvSpPr>
          <p:spPr bwMode="auto">
            <a:xfrm>
              <a:off x="5755" y="928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1" name="Freeform 4952"/>
            <p:cNvSpPr>
              <a:spLocks/>
            </p:cNvSpPr>
            <p:nvPr/>
          </p:nvSpPr>
          <p:spPr bwMode="auto">
            <a:xfrm>
              <a:off x="5758" y="937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0 h 10"/>
                <a:gd name="T6" fmla="*/ 4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2" name="Freeform 4953"/>
            <p:cNvSpPr>
              <a:spLocks/>
            </p:cNvSpPr>
            <p:nvPr/>
          </p:nvSpPr>
          <p:spPr bwMode="auto">
            <a:xfrm>
              <a:off x="5762" y="947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3" name="Freeform 4954"/>
            <p:cNvSpPr>
              <a:spLocks/>
            </p:cNvSpPr>
            <p:nvPr/>
          </p:nvSpPr>
          <p:spPr bwMode="auto">
            <a:xfrm>
              <a:off x="5766" y="956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4" name="Freeform 4955"/>
            <p:cNvSpPr>
              <a:spLocks/>
            </p:cNvSpPr>
            <p:nvPr/>
          </p:nvSpPr>
          <p:spPr bwMode="auto">
            <a:xfrm>
              <a:off x="5769" y="965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0 h 10"/>
                <a:gd name="T6" fmla="*/ 4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5" name="Freeform 4956"/>
            <p:cNvSpPr>
              <a:spLocks/>
            </p:cNvSpPr>
            <p:nvPr/>
          </p:nvSpPr>
          <p:spPr bwMode="auto">
            <a:xfrm>
              <a:off x="5773" y="975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6" name="Freeform 4957"/>
            <p:cNvSpPr>
              <a:spLocks/>
            </p:cNvSpPr>
            <p:nvPr/>
          </p:nvSpPr>
          <p:spPr bwMode="auto">
            <a:xfrm>
              <a:off x="5776" y="984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7" name="Freeform 4958"/>
            <p:cNvSpPr>
              <a:spLocks/>
            </p:cNvSpPr>
            <p:nvPr/>
          </p:nvSpPr>
          <p:spPr bwMode="auto">
            <a:xfrm>
              <a:off x="5779" y="993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8" name="Freeform 4959"/>
            <p:cNvSpPr>
              <a:spLocks/>
            </p:cNvSpPr>
            <p:nvPr/>
          </p:nvSpPr>
          <p:spPr bwMode="auto">
            <a:xfrm>
              <a:off x="5783" y="1002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9" name="Freeform 4960"/>
            <p:cNvSpPr>
              <a:spLocks/>
            </p:cNvSpPr>
            <p:nvPr/>
          </p:nvSpPr>
          <p:spPr bwMode="auto">
            <a:xfrm>
              <a:off x="5786" y="1012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0" name="Freeform 4961"/>
            <p:cNvSpPr>
              <a:spLocks/>
            </p:cNvSpPr>
            <p:nvPr/>
          </p:nvSpPr>
          <p:spPr bwMode="auto">
            <a:xfrm>
              <a:off x="5790" y="1021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1" name="Freeform 4962"/>
            <p:cNvSpPr>
              <a:spLocks/>
            </p:cNvSpPr>
            <p:nvPr/>
          </p:nvSpPr>
          <p:spPr bwMode="auto">
            <a:xfrm>
              <a:off x="5794" y="1030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2" name="Freeform 4963"/>
            <p:cNvSpPr>
              <a:spLocks/>
            </p:cNvSpPr>
            <p:nvPr/>
          </p:nvSpPr>
          <p:spPr bwMode="auto">
            <a:xfrm>
              <a:off x="5797" y="1040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3" name="Freeform 4964"/>
            <p:cNvSpPr>
              <a:spLocks/>
            </p:cNvSpPr>
            <p:nvPr/>
          </p:nvSpPr>
          <p:spPr bwMode="auto">
            <a:xfrm>
              <a:off x="5800" y="1049"/>
              <a:ext cx="4" cy="3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0 h 3"/>
                <a:gd name="T6" fmla="*/ 4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4" name="Freeform 4965"/>
            <p:cNvSpPr>
              <a:spLocks/>
            </p:cNvSpPr>
            <p:nvPr/>
          </p:nvSpPr>
          <p:spPr bwMode="auto">
            <a:xfrm>
              <a:off x="5804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5" name="Freeform 4966"/>
            <p:cNvSpPr>
              <a:spLocks/>
            </p:cNvSpPr>
            <p:nvPr/>
          </p:nvSpPr>
          <p:spPr bwMode="auto">
            <a:xfrm>
              <a:off x="5807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6" name="Freeform 4967"/>
            <p:cNvSpPr>
              <a:spLocks/>
            </p:cNvSpPr>
            <p:nvPr/>
          </p:nvSpPr>
          <p:spPr bwMode="auto">
            <a:xfrm>
              <a:off x="5811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7" name="Freeform 4968"/>
            <p:cNvSpPr>
              <a:spLocks/>
            </p:cNvSpPr>
            <p:nvPr/>
          </p:nvSpPr>
          <p:spPr bwMode="auto">
            <a:xfrm>
              <a:off x="5814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8" name="Freeform 4969"/>
            <p:cNvSpPr>
              <a:spLocks/>
            </p:cNvSpPr>
            <p:nvPr/>
          </p:nvSpPr>
          <p:spPr bwMode="auto">
            <a:xfrm>
              <a:off x="5818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9" name="Freeform 4970"/>
            <p:cNvSpPr>
              <a:spLocks/>
            </p:cNvSpPr>
            <p:nvPr/>
          </p:nvSpPr>
          <p:spPr bwMode="auto">
            <a:xfrm>
              <a:off x="5821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0" name="Freeform 4971"/>
            <p:cNvSpPr>
              <a:spLocks/>
            </p:cNvSpPr>
            <p:nvPr/>
          </p:nvSpPr>
          <p:spPr bwMode="auto">
            <a:xfrm>
              <a:off x="5825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1" name="Freeform 4972"/>
            <p:cNvSpPr>
              <a:spLocks/>
            </p:cNvSpPr>
            <p:nvPr/>
          </p:nvSpPr>
          <p:spPr bwMode="auto">
            <a:xfrm>
              <a:off x="5828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2" name="Freeform 4973"/>
            <p:cNvSpPr>
              <a:spLocks/>
            </p:cNvSpPr>
            <p:nvPr/>
          </p:nvSpPr>
          <p:spPr bwMode="auto">
            <a:xfrm>
              <a:off x="5832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3" name="Freeform 4974"/>
            <p:cNvSpPr>
              <a:spLocks/>
            </p:cNvSpPr>
            <p:nvPr/>
          </p:nvSpPr>
          <p:spPr bwMode="auto">
            <a:xfrm>
              <a:off x="5835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4" name="Freeform 4975"/>
            <p:cNvSpPr>
              <a:spLocks/>
            </p:cNvSpPr>
            <p:nvPr/>
          </p:nvSpPr>
          <p:spPr bwMode="auto">
            <a:xfrm>
              <a:off x="5839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5" name="Freeform 4976"/>
            <p:cNvSpPr>
              <a:spLocks/>
            </p:cNvSpPr>
            <p:nvPr/>
          </p:nvSpPr>
          <p:spPr bwMode="auto">
            <a:xfrm>
              <a:off x="5842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6" name="Freeform 4977"/>
            <p:cNvSpPr>
              <a:spLocks/>
            </p:cNvSpPr>
            <p:nvPr/>
          </p:nvSpPr>
          <p:spPr bwMode="auto">
            <a:xfrm>
              <a:off x="5846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7" name="Freeform 4978"/>
            <p:cNvSpPr>
              <a:spLocks/>
            </p:cNvSpPr>
            <p:nvPr/>
          </p:nvSpPr>
          <p:spPr bwMode="auto">
            <a:xfrm>
              <a:off x="5849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8" name="Freeform 4979"/>
            <p:cNvSpPr>
              <a:spLocks/>
            </p:cNvSpPr>
            <p:nvPr/>
          </p:nvSpPr>
          <p:spPr bwMode="auto">
            <a:xfrm>
              <a:off x="5853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9" name="Freeform 4980"/>
            <p:cNvSpPr>
              <a:spLocks/>
            </p:cNvSpPr>
            <p:nvPr/>
          </p:nvSpPr>
          <p:spPr bwMode="auto">
            <a:xfrm>
              <a:off x="5856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0" name="Freeform 4981"/>
            <p:cNvSpPr>
              <a:spLocks/>
            </p:cNvSpPr>
            <p:nvPr/>
          </p:nvSpPr>
          <p:spPr bwMode="auto">
            <a:xfrm>
              <a:off x="5860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1" name="Freeform 4982"/>
            <p:cNvSpPr>
              <a:spLocks/>
            </p:cNvSpPr>
            <p:nvPr/>
          </p:nvSpPr>
          <p:spPr bwMode="auto">
            <a:xfrm>
              <a:off x="5863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2" name="Freeform 4983"/>
            <p:cNvSpPr>
              <a:spLocks/>
            </p:cNvSpPr>
            <p:nvPr/>
          </p:nvSpPr>
          <p:spPr bwMode="auto">
            <a:xfrm>
              <a:off x="5867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3" name="Freeform 4984"/>
            <p:cNvSpPr>
              <a:spLocks/>
            </p:cNvSpPr>
            <p:nvPr/>
          </p:nvSpPr>
          <p:spPr bwMode="auto">
            <a:xfrm>
              <a:off x="5870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4" name="Freeform 4985"/>
            <p:cNvSpPr>
              <a:spLocks/>
            </p:cNvSpPr>
            <p:nvPr/>
          </p:nvSpPr>
          <p:spPr bwMode="auto">
            <a:xfrm>
              <a:off x="5874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5" name="Freeform 4986"/>
            <p:cNvSpPr>
              <a:spLocks/>
            </p:cNvSpPr>
            <p:nvPr/>
          </p:nvSpPr>
          <p:spPr bwMode="auto">
            <a:xfrm>
              <a:off x="5877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6" name="Freeform 4987"/>
            <p:cNvSpPr>
              <a:spLocks/>
            </p:cNvSpPr>
            <p:nvPr/>
          </p:nvSpPr>
          <p:spPr bwMode="auto">
            <a:xfrm>
              <a:off x="5881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7" name="Freeform 4988"/>
            <p:cNvSpPr>
              <a:spLocks/>
            </p:cNvSpPr>
            <p:nvPr/>
          </p:nvSpPr>
          <p:spPr bwMode="auto">
            <a:xfrm>
              <a:off x="5884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8" name="Freeform 4989"/>
            <p:cNvSpPr>
              <a:spLocks/>
            </p:cNvSpPr>
            <p:nvPr/>
          </p:nvSpPr>
          <p:spPr bwMode="auto">
            <a:xfrm>
              <a:off x="5888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9" name="Freeform 4990"/>
            <p:cNvSpPr>
              <a:spLocks/>
            </p:cNvSpPr>
            <p:nvPr/>
          </p:nvSpPr>
          <p:spPr bwMode="auto">
            <a:xfrm>
              <a:off x="5891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0" name="Freeform 4991"/>
            <p:cNvSpPr>
              <a:spLocks/>
            </p:cNvSpPr>
            <p:nvPr/>
          </p:nvSpPr>
          <p:spPr bwMode="auto">
            <a:xfrm>
              <a:off x="5895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1" name="Freeform 4992"/>
            <p:cNvSpPr>
              <a:spLocks/>
            </p:cNvSpPr>
            <p:nvPr/>
          </p:nvSpPr>
          <p:spPr bwMode="auto">
            <a:xfrm>
              <a:off x="5898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2" name="Freeform 4993"/>
            <p:cNvSpPr>
              <a:spLocks/>
            </p:cNvSpPr>
            <p:nvPr/>
          </p:nvSpPr>
          <p:spPr bwMode="auto">
            <a:xfrm>
              <a:off x="5902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3" name="Freeform 4994"/>
            <p:cNvSpPr>
              <a:spLocks/>
            </p:cNvSpPr>
            <p:nvPr/>
          </p:nvSpPr>
          <p:spPr bwMode="auto">
            <a:xfrm>
              <a:off x="5905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4" name="Freeform 4995"/>
            <p:cNvSpPr>
              <a:spLocks/>
            </p:cNvSpPr>
            <p:nvPr/>
          </p:nvSpPr>
          <p:spPr bwMode="auto">
            <a:xfrm>
              <a:off x="5909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5" name="Freeform 4996"/>
            <p:cNvSpPr>
              <a:spLocks/>
            </p:cNvSpPr>
            <p:nvPr/>
          </p:nvSpPr>
          <p:spPr bwMode="auto">
            <a:xfrm>
              <a:off x="5912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6" name="Freeform 4997"/>
            <p:cNvSpPr>
              <a:spLocks/>
            </p:cNvSpPr>
            <p:nvPr/>
          </p:nvSpPr>
          <p:spPr bwMode="auto">
            <a:xfrm>
              <a:off x="5916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7" name="Freeform 4998"/>
            <p:cNvSpPr>
              <a:spLocks/>
            </p:cNvSpPr>
            <p:nvPr/>
          </p:nvSpPr>
          <p:spPr bwMode="auto">
            <a:xfrm>
              <a:off x="5919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8" name="Freeform 4999"/>
            <p:cNvSpPr>
              <a:spLocks/>
            </p:cNvSpPr>
            <p:nvPr/>
          </p:nvSpPr>
          <p:spPr bwMode="auto">
            <a:xfrm>
              <a:off x="5923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9" name="Freeform 5000"/>
            <p:cNvSpPr>
              <a:spLocks/>
            </p:cNvSpPr>
            <p:nvPr/>
          </p:nvSpPr>
          <p:spPr bwMode="auto">
            <a:xfrm>
              <a:off x="5926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0" name="Freeform 5001"/>
            <p:cNvSpPr>
              <a:spLocks/>
            </p:cNvSpPr>
            <p:nvPr/>
          </p:nvSpPr>
          <p:spPr bwMode="auto">
            <a:xfrm>
              <a:off x="5930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1" name="Freeform 5002"/>
            <p:cNvSpPr>
              <a:spLocks/>
            </p:cNvSpPr>
            <p:nvPr/>
          </p:nvSpPr>
          <p:spPr bwMode="auto">
            <a:xfrm>
              <a:off x="5933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2" name="Freeform 5003"/>
            <p:cNvSpPr>
              <a:spLocks/>
            </p:cNvSpPr>
            <p:nvPr/>
          </p:nvSpPr>
          <p:spPr bwMode="auto">
            <a:xfrm>
              <a:off x="5937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3" name="Freeform 5004"/>
            <p:cNvSpPr>
              <a:spLocks/>
            </p:cNvSpPr>
            <p:nvPr/>
          </p:nvSpPr>
          <p:spPr bwMode="auto">
            <a:xfrm>
              <a:off x="5940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4" name="Freeform 5005"/>
            <p:cNvSpPr>
              <a:spLocks/>
            </p:cNvSpPr>
            <p:nvPr/>
          </p:nvSpPr>
          <p:spPr bwMode="auto">
            <a:xfrm>
              <a:off x="5943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5" name="Freeform 5006"/>
            <p:cNvSpPr>
              <a:spLocks/>
            </p:cNvSpPr>
            <p:nvPr/>
          </p:nvSpPr>
          <p:spPr bwMode="auto">
            <a:xfrm>
              <a:off x="5947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6" name="Freeform 5007"/>
            <p:cNvSpPr>
              <a:spLocks/>
            </p:cNvSpPr>
            <p:nvPr/>
          </p:nvSpPr>
          <p:spPr bwMode="auto">
            <a:xfrm>
              <a:off x="5951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7" name="Freeform 5008"/>
            <p:cNvSpPr>
              <a:spLocks/>
            </p:cNvSpPr>
            <p:nvPr/>
          </p:nvSpPr>
          <p:spPr bwMode="auto">
            <a:xfrm>
              <a:off x="5954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8" name="Freeform 5009"/>
            <p:cNvSpPr>
              <a:spLocks/>
            </p:cNvSpPr>
            <p:nvPr/>
          </p:nvSpPr>
          <p:spPr bwMode="auto">
            <a:xfrm>
              <a:off x="5958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9" name="Freeform 5010"/>
            <p:cNvSpPr>
              <a:spLocks/>
            </p:cNvSpPr>
            <p:nvPr/>
          </p:nvSpPr>
          <p:spPr bwMode="auto">
            <a:xfrm>
              <a:off x="5961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0" name="Freeform 5011"/>
            <p:cNvSpPr>
              <a:spLocks/>
            </p:cNvSpPr>
            <p:nvPr/>
          </p:nvSpPr>
          <p:spPr bwMode="auto">
            <a:xfrm>
              <a:off x="5964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1" name="Freeform 5012"/>
            <p:cNvSpPr>
              <a:spLocks/>
            </p:cNvSpPr>
            <p:nvPr/>
          </p:nvSpPr>
          <p:spPr bwMode="auto">
            <a:xfrm>
              <a:off x="5968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2" name="Freeform 5013"/>
            <p:cNvSpPr>
              <a:spLocks/>
            </p:cNvSpPr>
            <p:nvPr/>
          </p:nvSpPr>
          <p:spPr bwMode="auto">
            <a:xfrm>
              <a:off x="5971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3" name="Freeform 5014"/>
            <p:cNvSpPr>
              <a:spLocks/>
            </p:cNvSpPr>
            <p:nvPr/>
          </p:nvSpPr>
          <p:spPr bwMode="auto">
            <a:xfrm>
              <a:off x="5975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4" name="Freeform 5015"/>
            <p:cNvSpPr>
              <a:spLocks/>
            </p:cNvSpPr>
            <p:nvPr/>
          </p:nvSpPr>
          <p:spPr bwMode="auto">
            <a:xfrm>
              <a:off x="5979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5" name="Freeform 5016"/>
            <p:cNvSpPr>
              <a:spLocks/>
            </p:cNvSpPr>
            <p:nvPr/>
          </p:nvSpPr>
          <p:spPr bwMode="auto">
            <a:xfrm>
              <a:off x="5982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6" name="Freeform 5017"/>
            <p:cNvSpPr>
              <a:spLocks/>
            </p:cNvSpPr>
            <p:nvPr/>
          </p:nvSpPr>
          <p:spPr bwMode="auto">
            <a:xfrm>
              <a:off x="5985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7" name="Freeform 5018"/>
            <p:cNvSpPr>
              <a:spLocks/>
            </p:cNvSpPr>
            <p:nvPr/>
          </p:nvSpPr>
          <p:spPr bwMode="auto">
            <a:xfrm>
              <a:off x="5989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8" name="Freeform 5019"/>
            <p:cNvSpPr>
              <a:spLocks/>
            </p:cNvSpPr>
            <p:nvPr/>
          </p:nvSpPr>
          <p:spPr bwMode="auto">
            <a:xfrm>
              <a:off x="5992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9" name="Freeform 5020"/>
            <p:cNvSpPr>
              <a:spLocks/>
            </p:cNvSpPr>
            <p:nvPr/>
          </p:nvSpPr>
          <p:spPr bwMode="auto">
            <a:xfrm>
              <a:off x="5996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70" name="Freeform 5021"/>
            <p:cNvSpPr>
              <a:spLocks/>
            </p:cNvSpPr>
            <p:nvPr/>
          </p:nvSpPr>
          <p:spPr bwMode="auto">
            <a:xfrm>
              <a:off x="5999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71" name="Freeform 5022"/>
            <p:cNvSpPr>
              <a:spLocks/>
            </p:cNvSpPr>
            <p:nvPr/>
          </p:nvSpPr>
          <p:spPr bwMode="auto">
            <a:xfrm>
              <a:off x="6003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72" name="Freeform 5023"/>
            <p:cNvSpPr>
              <a:spLocks/>
            </p:cNvSpPr>
            <p:nvPr/>
          </p:nvSpPr>
          <p:spPr bwMode="auto">
            <a:xfrm>
              <a:off x="6006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73" name="Freeform 5024"/>
            <p:cNvSpPr>
              <a:spLocks/>
            </p:cNvSpPr>
            <p:nvPr/>
          </p:nvSpPr>
          <p:spPr bwMode="auto">
            <a:xfrm>
              <a:off x="6010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74" name="Line 5025"/>
            <p:cNvSpPr>
              <a:spLocks noChangeShapeType="1"/>
            </p:cNvSpPr>
            <p:nvPr/>
          </p:nvSpPr>
          <p:spPr bwMode="auto">
            <a:xfrm>
              <a:off x="6013" y="1052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75" name="Rectangle 5026"/>
            <p:cNvSpPr>
              <a:spLocks noChangeArrowheads="1"/>
            </p:cNvSpPr>
            <p:nvPr/>
          </p:nvSpPr>
          <p:spPr bwMode="auto">
            <a:xfrm>
              <a:off x="5090" y="398"/>
              <a:ext cx="1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5.02</a:t>
              </a:r>
              <a:endPara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176" name="Right Arrow 15175"/>
          <p:cNvSpPr/>
          <p:nvPr/>
        </p:nvSpPr>
        <p:spPr>
          <a:xfrm>
            <a:off x="1123720" y="5396234"/>
            <a:ext cx="1883490" cy="41012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</a:rPr>
              <a:t>140 nástřiků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034" name="Right Arrow 5033"/>
          <p:cNvSpPr/>
          <p:nvPr/>
        </p:nvSpPr>
        <p:spPr>
          <a:xfrm>
            <a:off x="5462674" y="5472360"/>
            <a:ext cx="1883490" cy="41012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</a:rPr>
              <a:t>140 nástřiků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035" name="Right Arrow 5034"/>
          <p:cNvSpPr/>
          <p:nvPr/>
        </p:nvSpPr>
        <p:spPr>
          <a:xfrm>
            <a:off x="6234613" y="1966610"/>
            <a:ext cx="1365514" cy="41012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</a:rPr>
              <a:t>140 nástřiků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036" name="TextovéPole 40"/>
          <p:cNvSpPr txBox="1"/>
          <p:nvPr/>
        </p:nvSpPr>
        <p:spPr>
          <a:xfrm>
            <a:off x="1290408" y="1247237"/>
            <a:ext cx="237318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1600" b="1" i="1" cap="small" spc="100" dirty="0" smtClean="0">
                <a:solidFill>
                  <a:prstClr val="black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Použitý gradient</a:t>
            </a:r>
            <a:endParaRPr lang="cs-CZ" sz="1600" b="1" i="1" cap="small" spc="100" dirty="0">
              <a:solidFill>
                <a:prstClr val="black"/>
              </a:solidFill>
              <a:effectLst>
                <a:outerShdw blurRad="38100" dist="508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37" name="Oval 5036"/>
          <p:cNvSpPr/>
          <p:nvPr/>
        </p:nvSpPr>
        <p:spPr>
          <a:xfrm>
            <a:off x="2050796" y="3637401"/>
            <a:ext cx="204401" cy="258323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99" name="Group 1203"/>
          <p:cNvGrpSpPr>
            <a:grpSpLocks noChangeAspect="1"/>
          </p:cNvGrpSpPr>
          <p:nvPr/>
        </p:nvGrpSpPr>
        <p:grpSpPr bwMode="auto">
          <a:xfrm>
            <a:off x="3347149" y="4254762"/>
            <a:ext cx="2461063" cy="2229037"/>
            <a:chOff x="3080" y="1197"/>
            <a:chExt cx="2482" cy="2248"/>
          </a:xfrm>
        </p:grpSpPr>
        <p:sp>
          <p:nvSpPr>
            <p:cNvPr id="16500" name="AutoShape 1202"/>
            <p:cNvSpPr>
              <a:spLocks noChangeAspect="1" noChangeArrowheads="1" noTextEdit="1"/>
            </p:cNvSpPr>
            <p:nvPr/>
          </p:nvSpPr>
          <p:spPr bwMode="auto">
            <a:xfrm>
              <a:off x="3138" y="1197"/>
              <a:ext cx="2377" cy="2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501" name="Group 1404"/>
            <p:cNvGrpSpPr>
              <a:grpSpLocks/>
            </p:cNvGrpSpPr>
            <p:nvPr/>
          </p:nvGrpSpPr>
          <p:grpSpPr bwMode="auto">
            <a:xfrm>
              <a:off x="3080" y="1439"/>
              <a:ext cx="2444" cy="2006"/>
              <a:chOff x="3080" y="1439"/>
              <a:chExt cx="2444" cy="2006"/>
            </a:xfrm>
          </p:grpSpPr>
          <p:sp>
            <p:nvSpPr>
              <p:cNvPr id="16801" name="Rectangle 1205"/>
              <p:cNvSpPr>
                <a:spLocks noChangeArrowheads="1"/>
              </p:cNvSpPr>
              <p:nvPr/>
            </p:nvSpPr>
            <p:spPr bwMode="auto">
              <a:xfrm>
                <a:off x="5267" y="3232"/>
                <a:ext cx="25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Time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02" name="Line 1206"/>
              <p:cNvSpPr>
                <a:spLocks noChangeShapeType="1"/>
              </p:cNvSpPr>
              <p:nvPr/>
            </p:nvSpPr>
            <p:spPr bwMode="auto">
              <a:xfrm flipV="1">
                <a:off x="342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3" name="Line 1207"/>
              <p:cNvSpPr>
                <a:spLocks noChangeShapeType="1"/>
              </p:cNvSpPr>
              <p:nvPr/>
            </p:nvSpPr>
            <p:spPr bwMode="auto">
              <a:xfrm flipV="1">
                <a:off x="346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4" name="Line 1208"/>
              <p:cNvSpPr>
                <a:spLocks noChangeShapeType="1"/>
              </p:cNvSpPr>
              <p:nvPr/>
            </p:nvSpPr>
            <p:spPr bwMode="auto">
              <a:xfrm flipV="1">
                <a:off x="349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5" name="Line 1209"/>
              <p:cNvSpPr>
                <a:spLocks noChangeShapeType="1"/>
              </p:cNvSpPr>
              <p:nvPr/>
            </p:nvSpPr>
            <p:spPr bwMode="auto">
              <a:xfrm flipV="1">
                <a:off x="3523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6" name="Line 1210"/>
              <p:cNvSpPr>
                <a:spLocks noChangeShapeType="1"/>
              </p:cNvSpPr>
              <p:nvPr/>
            </p:nvSpPr>
            <p:spPr bwMode="auto">
              <a:xfrm flipV="1">
                <a:off x="3556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7" name="Line 1211"/>
              <p:cNvSpPr>
                <a:spLocks noChangeShapeType="1"/>
              </p:cNvSpPr>
              <p:nvPr/>
            </p:nvSpPr>
            <p:spPr bwMode="auto">
              <a:xfrm flipV="1">
                <a:off x="358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8" name="Line 1212"/>
              <p:cNvSpPr>
                <a:spLocks noChangeShapeType="1"/>
              </p:cNvSpPr>
              <p:nvPr/>
            </p:nvSpPr>
            <p:spPr bwMode="auto">
              <a:xfrm flipV="1">
                <a:off x="362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9" name="Line 1213"/>
              <p:cNvSpPr>
                <a:spLocks noChangeShapeType="1"/>
              </p:cNvSpPr>
              <p:nvPr/>
            </p:nvSpPr>
            <p:spPr bwMode="auto">
              <a:xfrm flipV="1">
                <a:off x="365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0" name="Line 1214"/>
              <p:cNvSpPr>
                <a:spLocks noChangeShapeType="1"/>
              </p:cNvSpPr>
              <p:nvPr/>
            </p:nvSpPr>
            <p:spPr bwMode="auto">
              <a:xfrm flipV="1">
                <a:off x="3683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1" name="Line 1215"/>
              <p:cNvSpPr>
                <a:spLocks noChangeShapeType="1"/>
              </p:cNvSpPr>
              <p:nvPr/>
            </p:nvSpPr>
            <p:spPr bwMode="auto">
              <a:xfrm flipV="1">
                <a:off x="3716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2" name="Line 1216"/>
              <p:cNvSpPr>
                <a:spLocks noChangeShapeType="1"/>
              </p:cNvSpPr>
              <p:nvPr/>
            </p:nvSpPr>
            <p:spPr bwMode="auto">
              <a:xfrm flipV="1">
                <a:off x="374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3" name="Line 1217"/>
              <p:cNvSpPr>
                <a:spLocks noChangeShapeType="1"/>
              </p:cNvSpPr>
              <p:nvPr/>
            </p:nvSpPr>
            <p:spPr bwMode="auto">
              <a:xfrm flipV="1">
                <a:off x="378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4" name="Line 1218"/>
              <p:cNvSpPr>
                <a:spLocks noChangeShapeType="1"/>
              </p:cNvSpPr>
              <p:nvPr/>
            </p:nvSpPr>
            <p:spPr bwMode="auto">
              <a:xfrm flipV="1">
                <a:off x="381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5" name="Line 1219"/>
              <p:cNvSpPr>
                <a:spLocks noChangeShapeType="1"/>
              </p:cNvSpPr>
              <p:nvPr/>
            </p:nvSpPr>
            <p:spPr bwMode="auto">
              <a:xfrm flipV="1">
                <a:off x="3843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6" name="Line 1220"/>
              <p:cNvSpPr>
                <a:spLocks noChangeShapeType="1"/>
              </p:cNvSpPr>
              <p:nvPr/>
            </p:nvSpPr>
            <p:spPr bwMode="auto">
              <a:xfrm flipV="1">
                <a:off x="3876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7" name="Line 1221"/>
              <p:cNvSpPr>
                <a:spLocks noChangeShapeType="1"/>
              </p:cNvSpPr>
              <p:nvPr/>
            </p:nvSpPr>
            <p:spPr bwMode="auto">
              <a:xfrm flipV="1">
                <a:off x="390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8" name="Line 1222"/>
              <p:cNvSpPr>
                <a:spLocks noChangeShapeType="1"/>
              </p:cNvSpPr>
              <p:nvPr/>
            </p:nvSpPr>
            <p:spPr bwMode="auto">
              <a:xfrm flipV="1">
                <a:off x="394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9" name="Line 1223"/>
              <p:cNvSpPr>
                <a:spLocks noChangeShapeType="1"/>
              </p:cNvSpPr>
              <p:nvPr/>
            </p:nvSpPr>
            <p:spPr bwMode="auto">
              <a:xfrm flipV="1">
                <a:off x="397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0" name="Line 1224"/>
              <p:cNvSpPr>
                <a:spLocks noChangeShapeType="1"/>
              </p:cNvSpPr>
              <p:nvPr/>
            </p:nvSpPr>
            <p:spPr bwMode="auto">
              <a:xfrm flipV="1">
                <a:off x="4003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1" name="Line 1225"/>
              <p:cNvSpPr>
                <a:spLocks noChangeShapeType="1"/>
              </p:cNvSpPr>
              <p:nvPr/>
            </p:nvSpPr>
            <p:spPr bwMode="auto">
              <a:xfrm flipV="1">
                <a:off x="4036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2" name="Line 1226"/>
              <p:cNvSpPr>
                <a:spLocks noChangeShapeType="1"/>
              </p:cNvSpPr>
              <p:nvPr/>
            </p:nvSpPr>
            <p:spPr bwMode="auto">
              <a:xfrm flipV="1">
                <a:off x="406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3" name="Line 1227"/>
              <p:cNvSpPr>
                <a:spLocks noChangeShapeType="1"/>
              </p:cNvSpPr>
              <p:nvPr/>
            </p:nvSpPr>
            <p:spPr bwMode="auto">
              <a:xfrm flipV="1">
                <a:off x="410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4" name="Line 1228"/>
              <p:cNvSpPr>
                <a:spLocks noChangeShapeType="1"/>
              </p:cNvSpPr>
              <p:nvPr/>
            </p:nvSpPr>
            <p:spPr bwMode="auto">
              <a:xfrm flipV="1">
                <a:off x="413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5" name="Line 1229"/>
              <p:cNvSpPr>
                <a:spLocks noChangeShapeType="1"/>
              </p:cNvSpPr>
              <p:nvPr/>
            </p:nvSpPr>
            <p:spPr bwMode="auto">
              <a:xfrm flipV="1">
                <a:off x="4164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6" name="Line 1230"/>
              <p:cNvSpPr>
                <a:spLocks noChangeShapeType="1"/>
              </p:cNvSpPr>
              <p:nvPr/>
            </p:nvSpPr>
            <p:spPr bwMode="auto">
              <a:xfrm flipV="1">
                <a:off x="4196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7" name="Line 1231"/>
              <p:cNvSpPr>
                <a:spLocks noChangeShapeType="1"/>
              </p:cNvSpPr>
              <p:nvPr/>
            </p:nvSpPr>
            <p:spPr bwMode="auto">
              <a:xfrm flipV="1">
                <a:off x="422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8" name="Line 1232"/>
              <p:cNvSpPr>
                <a:spLocks noChangeShapeType="1"/>
              </p:cNvSpPr>
              <p:nvPr/>
            </p:nvSpPr>
            <p:spPr bwMode="auto">
              <a:xfrm flipV="1">
                <a:off x="426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9" name="Line 1233"/>
              <p:cNvSpPr>
                <a:spLocks noChangeShapeType="1"/>
              </p:cNvSpPr>
              <p:nvPr/>
            </p:nvSpPr>
            <p:spPr bwMode="auto">
              <a:xfrm flipV="1">
                <a:off x="429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0" name="Line 1234"/>
              <p:cNvSpPr>
                <a:spLocks noChangeShapeType="1"/>
              </p:cNvSpPr>
              <p:nvPr/>
            </p:nvSpPr>
            <p:spPr bwMode="auto">
              <a:xfrm flipV="1">
                <a:off x="4324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1" name="Line 1235"/>
              <p:cNvSpPr>
                <a:spLocks noChangeShapeType="1"/>
              </p:cNvSpPr>
              <p:nvPr/>
            </p:nvSpPr>
            <p:spPr bwMode="auto">
              <a:xfrm flipV="1">
                <a:off x="4355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2" name="Line 1236"/>
              <p:cNvSpPr>
                <a:spLocks noChangeShapeType="1"/>
              </p:cNvSpPr>
              <p:nvPr/>
            </p:nvSpPr>
            <p:spPr bwMode="auto">
              <a:xfrm flipV="1">
                <a:off x="438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3" name="Line 1237"/>
              <p:cNvSpPr>
                <a:spLocks noChangeShapeType="1"/>
              </p:cNvSpPr>
              <p:nvPr/>
            </p:nvSpPr>
            <p:spPr bwMode="auto">
              <a:xfrm flipV="1">
                <a:off x="442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4" name="Line 1238"/>
              <p:cNvSpPr>
                <a:spLocks noChangeShapeType="1"/>
              </p:cNvSpPr>
              <p:nvPr/>
            </p:nvSpPr>
            <p:spPr bwMode="auto">
              <a:xfrm flipV="1">
                <a:off x="445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5" name="Line 1239"/>
              <p:cNvSpPr>
                <a:spLocks noChangeShapeType="1"/>
              </p:cNvSpPr>
              <p:nvPr/>
            </p:nvSpPr>
            <p:spPr bwMode="auto">
              <a:xfrm flipV="1">
                <a:off x="4484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6" name="Line 1240"/>
              <p:cNvSpPr>
                <a:spLocks noChangeShapeType="1"/>
              </p:cNvSpPr>
              <p:nvPr/>
            </p:nvSpPr>
            <p:spPr bwMode="auto">
              <a:xfrm flipV="1">
                <a:off x="4515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7" name="Line 1241"/>
              <p:cNvSpPr>
                <a:spLocks noChangeShapeType="1"/>
              </p:cNvSpPr>
              <p:nvPr/>
            </p:nvSpPr>
            <p:spPr bwMode="auto">
              <a:xfrm flipV="1">
                <a:off x="454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8" name="Line 1242"/>
              <p:cNvSpPr>
                <a:spLocks noChangeShapeType="1"/>
              </p:cNvSpPr>
              <p:nvPr/>
            </p:nvSpPr>
            <p:spPr bwMode="auto">
              <a:xfrm flipV="1">
                <a:off x="458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9" name="Line 1243"/>
              <p:cNvSpPr>
                <a:spLocks noChangeShapeType="1"/>
              </p:cNvSpPr>
              <p:nvPr/>
            </p:nvSpPr>
            <p:spPr bwMode="auto">
              <a:xfrm flipV="1">
                <a:off x="461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0" name="Line 1244"/>
              <p:cNvSpPr>
                <a:spLocks noChangeShapeType="1"/>
              </p:cNvSpPr>
              <p:nvPr/>
            </p:nvSpPr>
            <p:spPr bwMode="auto">
              <a:xfrm flipV="1">
                <a:off x="4644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1" name="Line 1245"/>
              <p:cNvSpPr>
                <a:spLocks noChangeShapeType="1"/>
              </p:cNvSpPr>
              <p:nvPr/>
            </p:nvSpPr>
            <p:spPr bwMode="auto">
              <a:xfrm flipV="1">
                <a:off x="4675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2" name="Line 1246"/>
              <p:cNvSpPr>
                <a:spLocks noChangeShapeType="1"/>
              </p:cNvSpPr>
              <p:nvPr/>
            </p:nvSpPr>
            <p:spPr bwMode="auto">
              <a:xfrm flipV="1">
                <a:off x="470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3" name="Line 1247"/>
              <p:cNvSpPr>
                <a:spLocks noChangeShapeType="1"/>
              </p:cNvSpPr>
              <p:nvPr/>
            </p:nvSpPr>
            <p:spPr bwMode="auto">
              <a:xfrm flipV="1">
                <a:off x="474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4" name="Line 1248"/>
              <p:cNvSpPr>
                <a:spLocks noChangeShapeType="1"/>
              </p:cNvSpPr>
              <p:nvPr/>
            </p:nvSpPr>
            <p:spPr bwMode="auto">
              <a:xfrm flipV="1">
                <a:off x="477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5" name="Line 1249"/>
              <p:cNvSpPr>
                <a:spLocks noChangeShapeType="1"/>
              </p:cNvSpPr>
              <p:nvPr/>
            </p:nvSpPr>
            <p:spPr bwMode="auto">
              <a:xfrm flipV="1">
                <a:off x="4804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6" name="Line 1250"/>
              <p:cNvSpPr>
                <a:spLocks noChangeShapeType="1"/>
              </p:cNvSpPr>
              <p:nvPr/>
            </p:nvSpPr>
            <p:spPr bwMode="auto">
              <a:xfrm flipV="1">
                <a:off x="4835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7" name="Line 1251"/>
              <p:cNvSpPr>
                <a:spLocks noChangeShapeType="1"/>
              </p:cNvSpPr>
              <p:nvPr/>
            </p:nvSpPr>
            <p:spPr bwMode="auto">
              <a:xfrm flipV="1">
                <a:off x="486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8" name="Line 1252"/>
              <p:cNvSpPr>
                <a:spLocks noChangeShapeType="1"/>
              </p:cNvSpPr>
              <p:nvPr/>
            </p:nvSpPr>
            <p:spPr bwMode="auto">
              <a:xfrm flipV="1">
                <a:off x="490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9" name="Line 1253"/>
              <p:cNvSpPr>
                <a:spLocks noChangeShapeType="1"/>
              </p:cNvSpPr>
              <p:nvPr/>
            </p:nvSpPr>
            <p:spPr bwMode="auto">
              <a:xfrm flipV="1">
                <a:off x="493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0" name="Line 1254"/>
              <p:cNvSpPr>
                <a:spLocks noChangeShapeType="1"/>
              </p:cNvSpPr>
              <p:nvPr/>
            </p:nvSpPr>
            <p:spPr bwMode="auto">
              <a:xfrm flipV="1">
                <a:off x="4964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1" name="Line 1255"/>
              <p:cNvSpPr>
                <a:spLocks noChangeShapeType="1"/>
              </p:cNvSpPr>
              <p:nvPr/>
            </p:nvSpPr>
            <p:spPr bwMode="auto">
              <a:xfrm flipV="1">
                <a:off x="4995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2" name="Line 1256"/>
              <p:cNvSpPr>
                <a:spLocks noChangeShapeType="1"/>
              </p:cNvSpPr>
              <p:nvPr/>
            </p:nvSpPr>
            <p:spPr bwMode="auto">
              <a:xfrm flipV="1">
                <a:off x="502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3" name="Line 1257"/>
              <p:cNvSpPr>
                <a:spLocks noChangeShapeType="1"/>
              </p:cNvSpPr>
              <p:nvPr/>
            </p:nvSpPr>
            <p:spPr bwMode="auto">
              <a:xfrm flipV="1">
                <a:off x="506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4" name="Line 1258"/>
              <p:cNvSpPr>
                <a:spLocks noChangeShapeType="1"/>
              </p:cNvSpPr>
              <p:nvPr/>
            </p:nvSpPr>
            <p:spPr bwMode="auto">
              <a:xfrm flipV="1">
                <a:off x="509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5" name="Line 1259"/>
              <p:cNvSpPr>
                <a:spLocks noChangeShapeType="1"/>
              </p:cNvSpPr>
              <p:nvPr/>
            </p:nvSpPr>
            <p:spPr bwMode="auto">
              <a:xfrm flipV="1">
                <a:off x="5124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6" name="Line 1260"/>
              <p:cNvSpPr>
                <a:spLocks noChangeShapeType="1"/>
              </p:cNvSpPr>
              <p:nvPr/>
            </p:nvSpPr>
            <p:spPr bwMode="auto">
              <a:xfrm flipV="1">
                <a:off x="5155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7" name="Line 1261"/>
              <p:cNvSpPr>
                <a:spLocks noChangeShapeType="1"/>
              </p:cNvSpPr>
              <p:nvPr/>
            </p:nvSpPr>
            <p:spPr bwMode="auto">
              <a:xfrm flipV="1">
                <a:off x="518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8" name="Line 1262"/>
              <p:cNvSpPr>
                <a:spLocks noChangeShapeType="1"/>
              </p:cNvSpPr>
              <p:nvPr/>
            </p:nvSpPr>
            <p:spPr bwMode="auto">
              <a:xfrm flipV="1">
                <a:off x="522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9" name="Rectangle 1263"/>
              <p:cNvSpPr>
                <a:spLocks noChangeArrowheads="1"/>
              </p:cNvSpPr>
              <p:nvPr/>
            </p:nvSpPr>
            <p:spPr bwMode="auto">
              <a:xfrm>
                <a:off x="3628" y="3318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3.80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60" name="Rectangle 1264"/>
              <p:cNvSpPr>
                <a:spLocks noChangeArrowheads="1"/>
              </p:cNvSpPr>
              <p:nvPr/>
            </p:nvSpPr>
            <p:spPr bwMode="auto">
              <a:xfrm>
                <a:off x="3948" y="3318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61" name="Rectangle 1265"/>
              <p:cNvSpPr>
                <a:spLocks noChangeArrowheads="1"/>
              </p:cNvSpPr>
              <p:nvPr/>
            </p:nvSpPr>
            <p:spPr bwMode="auto">
              <a:xfrm>
                <a:off x="4268" y="3318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62" name="Rectangle 1266"/>
              <p:cNvSpPr>
                <a:spLocks noChangeArrowheads="1"/>
              </p:cNvSpPr>
              <p:nvPr/>
            </p:nvSpPr>
            <p:spPr bwMode="auto">
              <a:xfrm>
                <a:off x="4588" y="3318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4.40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63" name="Rectangle 1267"/>
              <p:cNvSpPr>
                <a:spLocks noChangeArrowheads="1"/>
              </p:cNvSpPr>
              <p:nvPr/>
            </p:nvSpPr>
            <p:spPr bwMode="auto">
              <a:xfrm>
                <a:off x="4908" y="3318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4.60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64" name="Line 1268"/>
              <p:cNvSpPr>
                <a:spLocks noChangeShapeType="1"/>
              </p:cNvSpPr>
              <p:nvPr/>
            </p:nvSpPr>
            <p:spPr bwMode="auto">
              <a:xfrm flipH="1">
                <a:off x="3401" y="3282"/>
                <a:ext cx="1831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5" name="Rectangle 1269"/>
              <p:cNvSpPr>
                <a:spLocks noChangeArrowheads="1"/>
              </p:cNvSpPr>
              <p:nvPr/>
            </p:nvSpPr>
            <p:spPr bwMode="auto">
              <a:xfrm rot="16200000">
                <a:off x="3138" y="2306"/>
                <a:ext cx="12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%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66" name="Line 1270"/>
              <p:cNvSpPr>
                <a:spLocks noChangeShapeType="1"/>
              </p:cNvSpPr>
              <p:nvPr/>
            </p:nvSpPr>
            <p:spPr bwMode="auto">
              <a:xfrm>
                <a:off x="3366" y="1500"/>
                <a:ext cx="3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7" name="Line 1271"/>
              <p:cNvSpPr>
                <a:spLocks noChangeShapeType="1"/>
              </p:cNvSpPr>
              <p:nvPr/>
            </p:nvSpPr>
            <p:spPr bwMode="auto">
              <a:xfrm>
                <a:off x="3384" y="1678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8" name="Line 1272"/>
              <p:cNvSpPr>
                <a:spLocks noChangeShapeType="1"/>
              </p:cNvSpPr>
              <p:nvPr/>
            </p:nvSpPr>
            <p:spPr bwMode="auto">
              <a:xfrm>
                <a:off x="3384" y="1857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9" name="Line 1273"/>
              <p:cNvSpPr>
                <a:spLocks noChangeShapeType="1"/>
              </p:cNvSpPr>
              <p:nvPr/>
            </p:nvSpPr>
            <p:spPr bwMode="auto">
              <a:xfrm>
                <a:off x="3384" y="2034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0" name="Line 1274"/>
              <p:cNvSpPr>
                <a:spLocks noChangeShapeType="1"/>
              </p:cNvSpPr>
              <p:nvPr/>
            </p:nvSpPr>
            <p:spPr bwMode="auto">
              <a:xfrm>
                <a:off x="3384" y="2213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1" name="Line 1275"/>
              <p:cNvSpPr>
                <a:spLocks noChangeShapeType="1"/>
              </p:cNvSpPr>
              <p:nvPr/>
            </p:nvSpPr>
            <p:spPr bwMode="auto">
              <a:xfrm>
                <a:off x="3366" y="2390"/>
                <a:ext cx="3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2" name="Line 1276"/>
              <p:cNvSpPr>
                <a:spLocks noChangeShapeType="1"/>
              </p:cNvSpPr>
              <p:nvPr/>
            </p:nvSpPr>
            <p:spPr bwMode="auto">
              <a:xfrm>
                <a:off x="3384" y="2568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3" name="Line 1277"/>
              <p:cNvSpPr>
                <a:spLocks noChangeShapeType="1"/>
              </p:cNvSpPr>
              <p:nvPr/>
            </p:nvSpPr>
            <p:spPr bwMode="auto">
              <a:xfrm>
                <a:off x="3384" y="2747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4" name="Line 1278"/>
              <p:cNvSpPr>
                <a:spLocks noChangeShapeType="1"/>
              </p:cNvSpPr>
              <p:nvPr/>
            </p:nvSpPr>
            <p:spPr bwMode="auto">
              <a:xfrm>
                <a:off x="3384" y="2924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5" name="Line 1279"/>
              <p:cNvSpPr>
                <a:spLocks noChangeShapeType="1"/>
              </p:cNvSpPr>
              <p:nvPr/>
            </p:nvSpPr>
            <p:spPr bwMode="auto">
              <a:xfrm>
                <a:off x="3384" y="3103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6" name="Line 1280"/>
              <p:cNvSpPr>
                <a:spLocks noChangeShapeType="1"/>
              </p:cNvSpPr>
              <p:nvPr/>
            </p:nvSpPr>
            <p:spPr bwMode="auto">
              <a:xfrm>
                <a:off x="3366" y="3280"/>
                <a:ext cx="3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7" name="Rectangle 1281"/>
              <p:cNvSpPr>
                <a:spLocks noChangeArrowheads="1"/>
              </p:cNvSpPr>
              <p:nvPr/>
            </p:nvSpPr>
            <p:spPr bwMode="auto">
              <a:xfrm>
                <a:off x="3315" y="3230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78" name="Rectangle 1282"/>
              <p:cNvSpPr>
                <a:spLocks noChangeArrowheads="1"/>
              </p:cNvSpPr>
              <p:nvPr/>
            </p:nvSpPr>
            <p:spPr bwMode="auto">
              <a:xfrm>
                <a:off x="3080" y="1439"/>
                <a:ext cx="20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79" name="Line 1283"/>
              <p:cNvSpPr>
                <a:spLocks noChangeShapeType="1"/>
              </p:cNvSpPr>
              <p:nvPr/>
            </p:nvSpPr>
            <p:spPr bwMode="auto">
              <a:xfrm>
                <a:off x="3401" y="1500"/>
                <a:ext cx="0" cy="17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0" name="Rectangle 1284"/>
              <p:cNvSpPr>
                <a:spLocks noChangeArrowheads="1"/>
              </p:cNvSpPr>
              <p:nvPr/>
            </p:nvSpPr>
            <p:spPr bwMode="auto">
              <a:xfrm>
                <a:off x="3149" y="2366"/>
                <a:ext cx="48" cy="4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1" name="Freeform 1285"/>
              <p:cNvSpPr>
                <a:spLocks/>
              </p:cNvSpPr>
              <p:nvPr/>
            </p:nvSpPr>
            <p:spPr bwMode="auto">
              <a:xfrm>
                <a:off x="3409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2" name="Freeform 1286"/>
              <p:cNvSpPr>
                <a:spLocks/>
              </p:cNvSpPr>
              <p:nvPr/>
            </p:nvSpPr>
            <p:spPr bwMode="auto">
              <a:xfrm>
                <a:off x="3418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3" name="Freeform 1287"/>
              <p:cNvSpPr>
                <a:spLocks/>
              </p:cNvSpPr>
              <p:nvPr/>
            </p:nvSpPr>
            <p:spPr bwMode="auto">
              <a:xfrm>
                <a:off x="3426" y="3277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4" name="Freeform 1288"/>
              <p:cNvSpPr>
                <a:spLocks/>
              </p:cNvSpPr>
              <p:nvPr/>
            </p:nvSpPr>
            <p:spPr bwMode="auto">
              <a:xfrm>
                <a:off x="3436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5" name="Freeform 1289"/>
              <p:cNvSpPr>
                <a:spLocks/>
              </p:cNvSpPr>
              <p:nvPr/>
            </p:nvSpPr>
            <p:spPr bwMode="auto">
              <a:xfrm>
                <a:off x="3445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6" name="Freeform 1290"/>
              <p:cNvSpPr>
                <a:spLocks/>
              </p:cNvSpPr>
              <p:nvPr/>
            </p:nvSpPr>
            <p:spPr bwMode="auto">
              <a:xfrm>
                <a:off x="3453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7" name="Freeform 1291"/>
              <p:cNvSpPr>
                <a:spLocks/>
              </p:cNvSpPr>
              <p:nvPr/>
            </p:nvSpPr>
            <p:spPr bwMode="auto">
              <a:xfrm>
                <a:off x="3462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8" name="Freeform 1292"/>
              <p:cNvSpPr>
                <a:spLocks/>
              </p:cNvSpPr>
              <p:nvPr/>
            </p:nvSpPr>
            <p:spPr bwMode="auto">
              <a:xfrm>
                <a:off x="3470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9" name="Freeform 1293"/>
              <p:cNvSpPr>
                <a:spLocks/>
              </p:cNvSpPr>
              <p:nvPr/>
            </p:nvSpPr>
            <p:spPr bwMode="auto">
              <a:xfrm>
                <a:off x="3479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0" name="Freeform 1294"/>
              <p:cNvSpPr>
                <a:spLocks/>
              </p:cNvSpPr>
              <p:nvPr/>
            </p:nvSpPr>
            <p:spPr bwMode="auto">
              <a:xfrm>
                <a:off x="3488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1" name="Freeform 1295"/>
              <p:cNvSpPr>
                <a:spLocks/>
              </p:cNvSpPr>
              <p:nvPr/>
            </p:nvSpPr>
            <p:spPr bwMode="auto">
              <a:xfrm>
                <a:off x="3496" y="3277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2" name="Freeform 1296"/>
              <p:cNvSpPr>
                <a:spLocks/>
              </p:cNvSpPr>
              <p:nvPr/>
            </p:nvSpPr>
            <p:spPr bwMode="auto">
              <a:xfrm>
                <a:off x="3506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3" name="Freeform 1297"/>
              <p:cNvSpPr>
                <a:spLocks/>
              </p:cNvSpPr>
              <p:nvPr/>
            </p:nvSpPr>
            <p:spPr bwMode="auto">
              <a:xfrm>
                <a:off x="3514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4" name="Freeform 1298"/>
              <p:cNvSpPr>
                <a:spLocks/>
              </p:cNvSpPr>
              <p:nvPr/>
            </p:nvSpPr>
            <p:spPr bwMode="auto">
              <a:xfrm>
                <a:off x="3523" y="327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5" name="Freeform 1299"/>
              <p:cNvSpPr>
                <a:spLocks/>
              </p:cNvSpPr>
              <p:nvPr/>
            </p:nvSpPr>
            <p:spPr bwMode="auto">
              <a:xfrm>
                <a:off x="3532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6" name="Freeform 1300"/>
              <p:cNvSpPr>
                <a:spLocks/>
              </p:cNvSpPr>
              <p:nvPr/>
            </p:nvSpPr>
            <p:spPr bwMode="auto">
              <a:xfrm>
                <a:off x="3540" y="3278"/>
                <a:ext cx="19" cy="0"/>
              </a:xfrm>
              <a:custGeom>
                <a:avLst/>
                <a:gdLst>
                  <a:gd name="T0" fmla="*/ 0 w 19"/>
                  <a:gd name="T1" fmla="*/ 0 w 19"/>
                  <a:gd name="T2" fmla="*/ 0 w 19"/>
                  <a:gd name="T3" fmla="*/ 19 w 1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7" name="Freeform 1301"/>
              <p:cNvSpPr>
                <a:spLocks/>
              </p:cNvSpPr>
              <p:nvPr/>
            </p:nvSpPr>
            <p:spPr bwMode="auto">
              <a:xfrm>
                <a:off x="3559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8" name="Freeform 1302"/>
              <p:cNvSpPr>
                <a:spLocks/>
              </p:cNvSpPr>
              <p:nvPr/>
            </p:nvSpPr>
            <p:spPr bwMode="auto">
              <a:xfrm>
                <a:off x="3567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9" name="Freeform 1303"/>
              <p:cNvSpPr>
                <a:spLocks/>
              </p:cNvSpPr>
              <p:nvPr/>
            </p:nvSpPr>
            <p:spPr bwMode="auto">
              <a:xfrm>
                <a:off x="3576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0" name="Freeform 1304"/>
              <p:cNvSpPr>
                <a:spLocks/>
              </p:cNvSpPr>
              <p:nvPr/>
            </p:nvSpPr>
            <p:spPr bwMode="auto">
              <a:xfrm>
                <a:off x="3584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1" name="Freeform 1305"/>
              <p:cNvSpPr>
                <a:spLocks/>
              </p:cNvSpPr>
              <p:nvPr/>
            </p:nvSpPr>
            <p:spPr bwMode="auto">
              <a:xfrm>
                <a:off x="3593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2" name="Freeform 1306"/>
              <p:cNvSpPr>
                <a:spLocks/>
              </p:cNvSpPr>
              <p:nvPr/>
            </p:nvSpPr>
            <p:spPr bwMode="auto">
              <a:xfrm>
                <a:off x="3602" y="3277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3" name="Freeform 1307"/>
              <p:cNvSpPr>
                <a:spLocks/>
              </p:cNvSpPr>
              <p:nvPr/>
            </p:nvSpPr>
            <p:spPr bwMode="auto">
              <a:xfrm>
                <a:off x="3611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4" name="Freeform 1308"/>
              <p:cNvSpPr>
                <a:spLocks/>
              </p:cNvSpPr>
              <p:nvPr/>
            </p:nvSpPr>
            <p:spPr bwMode="auto">
              <a:xfrm>
                <a:off x="3620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5" name="Freeform 1309"/>
              <p:cNvSpPr>
                <a:spLocks/>
              </p:cNvSpPr>
              <p:nvPr/>
            </p:nvSpPr>
            <p:spPr bwMode="auto">
              <a:xfrm>
                <a:off x="3628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6" name="Freeform 1310"/>
              <p:cNvSpPr>
                <a:spLocks/>
              </p:cNvSpPr>
              <p:nvPr/>
            </p:nvSpPr>
            <p:spPr bwMode="auto">
              <a:xfrm>
                <a:off x="3637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7" name="Freeform 1311"/>
              <p:cNvSpPr>
                <a:spLocks/>
              </p:cNvSpPr>
              <p:nvPr/>
            </p:nvSpPr>
            <p:spPr bwMode="auto">
              <a:xfrm>
                <a:off x="3646" y="327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8" name="Freeform 1312"/>
              <p:cNvSpPr>
                <a:spLocks/>
              </p:cNvSpPr>
              <p:nvPr/>
            </p:nvSpPr>
            <p:spPr bwMode="auto">
              <a:xfrm>
                <a:off x="3654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9" name="Freeform 1313"/>
              <p:cNvSpPr>
                <a:spLocks/>
              </p:cNvSpPr>
              <p:nvPr/>
            </p:nvSpPr>
            <p:spPr bwMode="auto">
              <a:xfrm>
                <a:off x="3663" y="3278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0" name="Freeform 1314"/>
              <p:cNvSpPr>
                <a:spLocks/>
              </p:cNvSpPr>
              <p:nvPr/>
            </p:nvSpPr>
            <p:spPr bwMode="auto">
              <a:xfrm>
                <a:off x="3673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1" name="Freeform 1315"/>
              <p:cNvSpPr>
                <a:spLocks/>
              </p:cNvSpPr>
              <p:nvPr/>
            </p:nvSpPr>
            <p:spPr bwMode="auto">
              <a:xfrm>
                <a:off x="3681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2" name="Freeform 1316"/>
              <p:cNvSpPr>
                <a:spLocks/>
              </p:cNvSpPr>
              <p:nvPr/>
            </p:nvSpPr>
            <p:spPr bwMode="auto">
              <a:xfrm>
                <a:off x="3690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3" name="Freeform 1317"/>
              <p:cNvSpPr>
                <a:spLocks/>
              </p:cNvSpPr>
              <p:nvPr/>
            </p:nvSpPr>
            <p:spPr bwMode="auto">
              <a:xfrm>
                <a:off x="3698" y="3277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4" name="Freeform 1318"/>
              <p:cNvSpPr>
                <a:spLocks/>
              </p:cNvSpPr>
              <p:nvPr/>
            </p:nvSpPr>
            <p:spPr bwMode="auto">
              <a:xfrm>
                <a:off x="3707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5" name="Freeform 1319"/>
              <p:cNvSpPr>
                <a:spLocks/>
              </p:cNvSpPr>
              <p:nvPr/>
            </p:nvSpPr>
            <p:spPr bwMode="auto">
              <a:xfrm>
                <a:off x="3716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6" name="Freeform 1320"/>
              <p:cNvSpPr>
                <a:spLocks/>
              </p:cNvSpPr>
              <p:nvPr/>
            </p:nvSpPr>
            <p:spPr bwMode="auto">
              <a:xfrm>
                <a:off x="3724" y="3277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7" name="Freeform 1321"/>
              <p:cNvSpPr>
                <a:spLocks/>
              </p:cNvSpPr>
              <p:nvPr/>
            </p:nvSpPr>
            <p:spPr bwMode="auto">
              <a:xfrm>
                <a:off x="3734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8" name="Freeform 1322"/>
              <p:cNvSpPr>
                <a:spLocks/>
              </p:cNvSpPr>
              <p:nvPr/>
            </p:nvSpPr>
            <p:spPr bwMode="auto">
              <a:xfrm>
                <a:off x="3742" y="327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9" name="Freeform 1323"/>
              <p:cNvSpPr>
                <a:spLocks/>
              </p:cNvSpPr>
              <p:nvPr/>
            </p:nvSpPr>
            <p:spPr bwMode="auto">
              <a:xfrm>
                <a:off x="3751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0" name="Freeform 1324"/>
              <p:cNvSpPr>
                <a:spLocks/>
              </p:cNvSpPr>
              <p:nvPr/>
            </p:nvSpPr>
            <p:spPr bwMode="auto">
              <a:xfrm>
                <a:off x="3760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1" name="Freeform 1325"/>
              <p:cNvSpPr>
                <a:spLocks/>
              </p:cNvSpPr>
              <p:nvPr/>
            </p:nvSpPr>
            <p:spPr bwMode="auto">
              <a:xfrm>
                <a:off x="3768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2" name="Freeform 1326"/>
              <p:cNvSpPr>
                <a:spLocks/>
              </p:cNvSpPr>
              <p:nvPr/>
            </p:nvSpPr>
            <p:spPr bwMode="auto">
              <a:xfrm>
                <a:off x="3777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3" name="Freeform 1327"/>
              <p:cNvSpPr>
                <a:spLocks/>
              </p:cNvSpPr>
              <p:nvPr/>
            </p:nvSpPr>
            <p:spPr bwMode="auto">
              <a:xfrm>
                <a:off x="3786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4" name="Freeform 1328"/>
              <p:cNvSpPr>
                <a:spLocks/>
              </p:cNvSpPr>
              <p:nvPr/>
            </p:nvSpPr>
            <p:spPr bwMode="auto">
              <a:xfrm>
                <a:off x="3795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5" name="Freeform 1329"/>
              <p:cNvSpPr>
                <a:spLocks/>
              </p:cNvSpPr>
              <p:nvPr/>
            </p:nvSpPr>
            <p:spPr bwMode="auto">
              <a:xfrm>
                <a:off x="3804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6" name="Freeform 1330"/>
              <p:cNvSpPr>
                <a:spLocks/>
              </p:cNvSpPr>
              <p:nvPr/>
            </p:nvSpPr>
            <p:spPr bwMode="auto">
              <a:xfrm>
                <a:off x="3812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7" name="Freeform 1331"/>
              <p:cNvSpPr>
                <a:spLocks/>
              </p:cNvSpPr>
              <p:nvPr/>
            </p:nvSpPr>
            <p:spPr bwMode="auto">
              <a:xfrm>
                <a:off x="3821" y="3278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8" name="Freeform 1332"/>
              <p:cNvSpPr>
                <a:spLocks/>
              </p:cNvSpPr>
              <p:nvPr/>
            </p:nvSpPr>
            <p:spPr bwMode="auto">
              <a:xfrm>
                <a:off x="3831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9" name="Freeform 1333"/>
              <p:cNvSpPr>
                <a:spLocks/>
              </p:cNvSpPr>
              <p:nvPr/>
            </p:nvSpPr>
            <p:spPr bwMode="auto">
              <a:xfrm>
                <a:off x="3839" y="3277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0" name="Freeform 1334"/>
              <p:cNvSpPr>
                <a:spLocks/>
              </p:cNvSpPr>
              <p:nvPr/>
            </p:nvSpPr>
            <p:spPr bwMode="auto">
              <a:xfrm>
                <a:off x="3848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1" name="Freeform 1335"/>
              <p:cNvSpPr>
                <a:spLocks/>
              </p:cNvSpPr>
              <p:nvPr/>
            </p:nvSpPr>
            <p:spPr bwMode="auto">
              <a:xfrm>
                <a:off x="3856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2" name="Freeform 1336"/>
              <p:cNvSpPr>
                <a:spLocks/>
              </p:cNvSpPr>
              <p:nvPr/>
            </p:nvSpPr>
            <p:spPr bwMode="auto">
              <a:xfrm>
                <a:off x="3865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3" name="Freeform 1337"/>
              <p:cNvSpPr>
                <a:spLocks/>
              </p:cNvSpPr>
              <p:nvPr/>
            </p:nvSpPr>
            <p:spPr bwMode="auto">
              <a:xfrm>
                <a:off x="3874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4" name="Freeform 1338"/>
              <p:cNvSpPr>
                <a:spLocks/>
              </p:cNvSpPr>
              <p:nvPr/>
            </p:nvSpPr>
            <p:spPr bwMode="auto">
              <a:xfrm>
                <a:off x="3882" y="3276"/>
                <a:ext cx="10" cy="1"/>
              </a:xfrm>
              <a:custGeom>
                <a:avLst/>
                <a:gdLst>
                  <a:gd name="T0" fmla="*/ 0 w 10"/>
                  <a:gd name="T1" fmla="*/ 1 h 1"/>
                  <a:gd name="T2" fmla="*/ 0 w 10"/>
                  <a:gd name="T3" fmla="*/ 1 h 1"/>
                  <a:gd name="T4" fmla="*/ 0 w 10"/>
                  <a:gd name="T5" fmla="*/ 1 h 1"/>
                  <a:gd name="T6" fmla="*/ 10 w 10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5" name="Freeform 1339"/>
              <p:cNvSpPr>
                <a:spLocks/>
              </p:cNvSpPr>
              <p:nvPr/>
            </p:nvSpPr>
            <p:spPr bwMode="auto">
              <a:xfrm>
                <a:off x="3892" y="3276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6" name="Freeform 1340"/>
              <p:cNvSpPr>
                <a:spLocks/>
              </p:cNvSpPr>
              <p:nvPr/>
            </p:nvSpPr>
            <p:spPr bwMode="auto">
              <a:xfrm>
                <a:off x="3900" y="3276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7" name="Freeform 1341"/>
              <p:cNvSpPr>
                <a:spLocks/>
              </p:cNvSpPr>
              <p:nvPr/>
            </p:nvSpPr>
            <p:spPr bwMode="auto">
              <a:xfrm>
                <a:off x="3909" y="3275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8" name="Freeform 1342"/>
              <p:cNvSpPr>
                <a:spLocks/>
              </p:cNvSpPr>
              <p:nvPr/>
            </p:nvSpPr>
            <p:spPr bwMode="auto">
              <a:xfrm>
                <a:off x="3918" y="3275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9" name="Freeform 1343"/>
              <p:cNvSpPr>
                <a:spLocks/>
              </p:cNvSpPr>
              <p:nvPr/>
            </p:nvSpPr>
            <p:spPr bwMode="auto">
              <a:xfrm>
                <a:off x="3926" y="3275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0" name="Freeform 1344"/>
              <p:cNvSpPr>
                <a:spLocks/>
              </p:cNvSpPr>
              <p:nvPr/>
            </p:nvSpPr>
            <p:spPr bwMode="auto">
              <a:xfrm>
                <a:off x="3935" y="3276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1" name="Freeform 1345"/>
              <p:cNvSpPr>
                <a:spLocks/>
              </p:cNvSpPr>
              <p:nvPr/>
            </p:nvSpPr>
            <p:spPr bwMode="auto">
              <a:xfrm>
                <a:off x="3944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2" name="Freeform 1346"/>
              <p:cNvSpPr>
                <a:spLocks/>
              </p:cNvSpPr>
              <p:nvPr/>
            </p:nvSpPr>
            <p:spPr bwMode="auto">
              <a:xfrm>
                <a:off x="3953" y="327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3" name="Freeform 1347"/>
              <p:cNvSpPr>
                <a:spLocks/>
              </p:cNvSpPr>
              <p:nvPr/>
            </p:nvSpPr>
            <p:spPr bwMode="auto">
              <a:xfrm>
                <a:off x="3962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4" name="Freeform 1348"/>
              <p:cNvSpPr>
                <a:spLocks/>
              </p:cNvSpPr>
              <p:nvPr/>
            </p:nvSpPr>
            <p:spPr bwMode="auto">
              <a:xfrm>
                <a:off x="3970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5" name="Freeform 1349"/>
              <p:cNvSpPr>
                <a:spLocks/>
              </p:cNvSpPr>
              <p:nvPr/>
            </p:nvSpPr>
            <p:spPr bwMode="auto">
              <a:xfrm>
                <a:off x="3979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6" name="Freeform 1350"/>
              <p:cNvSpPr>
                <a:spLocks/>
              </p:cNvSpPr>
              <p:nvPr/>
            </p:nvSpPr>
            <p:spPr bwMode="auto">
              <a:xfrm>
                <a:off x="3988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7" name="Freeform 1351"/>
              <p:cNvSpPr>
                <a:spLocks/>
              </p:cNvSpPr>
              <p:nvPr/>
            </p:nvSpPr>
            <p:spPr bwMode="auto">
              <a:xfrm>
                <a:off x="3996" y="3277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8" name="Freeform 1352"/>
              <p:cNvSpPr>
                <a:spLocks/>
              </p:cNvSpPr>
              <p:nvPr/>
            </p:nvSpPr>
            <p:spPr bwMode="auto">
              <a:xfrm>
                <a:off x="4005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9" name="Freeform 1353"/>
              <p:cNvSpPr>
                <a:spLocks/>
              </p:cNvSpPr>
              <p:nvPr/>
            </p:nvSpPr>
            <p:spPr bwMode="auto">
              <a:xfrm>
                <a:off x="4014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0" name="Freeform 1354"/>
              <p:cNvSpPr>
                <a:spLocks/>
              </p:cNvSpPr>
              <p:nvPr/>
            </p:nvSpPr>
            <p:spPr bwMode="auto">
              <a:xfrm>
                <a:off x="4023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1" name="Freeform 1355"/>
              <p:cNvSpPr>
                <a:spLocks/>
              </p:cNvSpPr>
              <p:nvPr/>
            </p:nvSpPr>
            <p:spPr bwMode="auto">
              <a:xfrm>
                <a:off x="4032" y="3276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2" name="Freeform 1356"/>
              <p:cNvSpPr>
                <a:spLocks/>
              </p:cNvSpPr>
              <p:nvPr/>
            </p:nvSpPr>
            <p:spPr bwMode="auto">
              <a:xfrm>
                <a:off x="4040" y="3276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3" name="Freeform 1357"/>
              <p:cNvSpPr>
                <a:spLocks/>
              </p:cNvSpPr>
              <p:nvPr/>
            </p:nvSpPr>
            <p:spPr bwMode="auto">
              <a:xfrm>
                <a:off x="4049" y="3276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4" name="Freeform 1358"/>
              <p:cNvSpPr>
                <a:spLocks/>
              </p:cNvSpPr>
              <p:nvPr/>
            </p:nvSpPr>
            <p:spPr bwMode="auto">
              <a:xfrm>
                <a:off x="4058" y="3276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5" name="Freeform 1359"/>
              <p:cNvSpPr>
                <a:spLocks/>
              </p:cNvSpPr>
              <p:nvPr/>
            </p:nvSpPr>
            <p:spPr bwMode="auto">
              <a:xfrm>
                <a:off x="4066" y="3276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0 w 10"/>
                  <a:gd name="T5" fmla="*/ 0 h 1"/>
                  <a:gd name="T6" fmla="*/ 10 w 1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6" name="Freeform 1360"/>
              <p:cNvSpPr>
                <a:spLocks/>
              </p:cNvSpPr>
              <p:nvPr/>
            </p:nvSpPr>
            <p:spPr bwMode="auto">
              <a:xfrm>
                <a:off x="4076" y="3277"/>
                <a:ext cx="17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17 w 1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7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7" name="Freeform 1361"/>
              <p:cNvSpPr>
                <a:spLocks/>
              </p:cNvSpPr>
              <p:nvPr/>
            </p:nvSpPr>
            <p:spPr bwMode="auto">
              <a:xfrm>
                <a:off x="4093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8" name="Freeform 1362"/>
              <p:cNvSpPr>
                <a:spLocks/>
              </p:cNvSpPr>
              <p:nvPr/>
            </p:nvSpPr>
            <p:spPr bwMode="auto">
              <a:xfrm>
                <a:off x="4102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9" name="Freeform 1363"/>
              <p:cNvSpPr>
                <a:spLocks/>
              </p:cNvSpPr>
              <p:nvPr/>
            </p:nvSpPr>
            <p:spPr bwMode="auto">
              <a:xfrm>
                <a:off x="4110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0" name="Freeform 1364"/>
              <p:cNvSpPr>
                <a:spLocks/>
              </p:cNvSpPr>
              <p:nvPr/>
            </p:nvSpPr>
            <p:spPr bwMode="auto">
              <a:xfrm>
                <a:off x="4119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1" name="Freeform 1365"/>
              <p:cNvSpPr>
                <a:spLocks/>
              </p:cNvSpPr>
              <p:nvPr/>
            </p:nvSpPr>
            <p:spPr bwMode="auto">
              <a:xfrm>
                <a:off x="4128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2" name="Freeform 1366"/>
              <p:cNvSpPr>
                <a:spLocks/>
              </p:cNvSpPr>
              <p:nvPr/>
            </p:nvSpPr>
            <p:spPr bwMode="auto">
              <a:xfrm>
                <a:off x="4137" y="327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3" name="Freeform 1367"/>
              <p:cNvSpPr>
                <a:spLocks/>
              </p:cNvSpPr>
              <p:nvPr/>
            </p:nvSpPr>
            <p:spPr bwMode="auto">
              <a:xfrm>
                <a:off x="4146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4" name="Freeform 1368"/>
              <p:cNvSpPr>
                <a:spLocks/>
              </p:cNvSpPr>
              <p:nvPr/>
            </p:nvSpPr>
            <p:spPr bwMode="auto">
              <a:xfrm>
                <a:off x="4154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5" name="Freeform 1369"/>
              <p:cNvSpPr>
                <a:spLocks/>
              </p:cNvSpPr>
              <p:nvPr/>
            </p:nvSpPr>
            <p:spPr bwMode="auto">
              <a:xfrm>
                <a:off x="4163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6" name="Freeform 1370"/>
              <p:cNvSpPr>
                <a:spLocks/>
              </p:cNvSpPr>
              <p:nvPr/>
            </p:nvSpPr>
            <p:spPr bwMode="auto">
              <a:xfrm>
                <a:off x="4172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7" name="Freeform 1371"/>
              <p:cNvSpPr>
                <a:spLocks/>
              </p:cNvSpPr>
              <p:nvPr/>
            </p:nvSpPr>
            <p:spPr bwMode="auto">
              <a:xfrm>
                <a:off x="4180" y="3277"/>
                <a:ext cx="10" cy="1"/>
              </a:xfrm>
              <a:custGeom>
                <a:avLst/>
                <a:gdLst>
                  <a:gd name="T0" fmla="*/ 0 w 10"/>
                  <a:gd name="T1" fmla="*/ 1 h 1"/>
                  <a:gd name="T2" fmla="*/ 0 w 10"/>
                  <a:gd name="T3" fmla="*/ 1 h 1"/>
                  <a:gd name="T4" fmla="*/ 0 w 10"/>
                  <a:gd name="T5" fmla="*/ 1 h 1"/>
                  <a:gd name="T6" fmla="*/ 10 w 10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8" name="Freeform 1372"/>
              <p:cNvSpPr>
                <a:spLocks/>
              </p:cNvSpPr>
              <p:nvPr/>
            </p:nvSpPr>
            <p:spPr bwMode="auto">
              <a:xfrm>
                <a:off x="4190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9" name="Freeform 1373"/>
              <p:cNvSpPr>
                <a:spLocks/>
              </p:cNvSpPr>
              <p:nvPr/>
            </p:nvSpPr>
            <p:spPr bwMode="auto">
              <a:xfrm>
                <a:off x="4198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0" name="Freeform 1374"/>
              <p:cNvSpPr>
                <a:spLocks/>
              </p:cNvSpPr>
              <p:nvPr/>
            </p:nvSpPr>
            <p:spPr bwMode="auto">
              <a:xfrm>
                <a:off x="4207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1" name="Freeform 1375"/>
              <p:cNvSpPr>
                <a:spLocks/>
              </p:cNvSpPr>
              <p:nvPr/>
            </p:nvSpPr>
            <p:spPr bwMode="auto">
              <a:xfrm>
                <a:off x="4216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2" name="Freeform 1376"/>
              <p:cNvSpPr>
                <a:spLocks/>
              </p:cNvSpPr>
              <p:nvPr/>
            </p:nvSpPr>
            <p:spPr bwMode="auto">
              <a:xfrm>
                <a:off x="4224" y="3277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3" name="Freeform 1377"/>
              <p:cNvSpPr>
                <a:spLocks/>
              </p:cNvSpPr>
              <p:nvPr/>
            </p:nvSpPr>
            <p:spPr bwMode="auto">
              <a:xfrm>
                <a:off x="4234" y="3276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4" name="Freeform 1378"/>
              <p:cNvSpPr>
                <a:spLocks/>
              </p:cNvSpPr>
              <p:nvPr/>
            </p:nvSpPr>
            <p:spPr bwMode="auto">
              <a:xfrm>
                <a:off x="4242" y="3275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5" name="Freeform 1379"/>
              <p:cNvSpPr>
                <a:spLocks/>
              </p:cNvSpPr>
              <p:nvPr/>
            </p:nvSpPr>
            <p:spPr bwMode="auto">
              <a:xfrm>
                <a:off x="4251" y="3275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6" name="Freeform 1380"/>
              <p:cNvSpPr>
                <a:spLocks/>
              </p:cNvSpPr>
              <p:nvPr/>
            </p:nvSpPr>
            <p:spPr bwMode="auto">
              <a:xfrm>
                <a:off x="4260" y="3275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7" name="Freeform 1381"/>
              <p:cNvSpPr>
                <a:spLocks/>
              </p:cNvSpPr>
              <p:nvPr/>
            </p:nvSpPr>
            <p:spPr bwMode="auto">
              <a:xfrm>
                <a:off x="4268" y="3275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8" name="Freeform 1382"/>
              <p:cNvSpPr>
                <a:spLocks/>
              </p:cNvSpPr>
              <p:nvPr/>
            </p:nvSpPr>
            <p:spPr bwMode="auto">
              <a:xfrm>
                <a:off x="4277" y="3276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9" name="Freeform 1383"/>
              <p:cNvSpPr>
                <a:spLocks/>
              </p:cNvSpPr>
              <p:nvPr/>
            </p:nvSpPr>
            <p:spPr bwMode="auto">
              <a:xfrm>
                <a:off x="4286" y="327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0" name="Freeform 1384"/>
              <p:cNvSpPr>
                <a:spLocks/>
              </p:cNvSpPr>
              <p:nvPr/>
            </p:nvSpPr>
            <p:spPr bwMode="auto">
              <a:xfrm>
                <a:off x="4295" y="3278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1" name="Freeform 1385"/>
              <p:cNvSpPr>
                <a:spLocks/>
              </p:cNvSpPr>
              <p:nvPr/>
            </p:nvSpPr>
            <p:spPr bwMode="auto">
              <a:xfrm>
                <a:off x="4304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2" name="Freeform 1386"/>
              <p:cNvSpPr>
                <a:spLocks/>
              </p:cNvSpPr>
              <p:nvPr/>
            </p:nvSpPr>
            <p:spPr bwMode="auto">
              <a:xfrm>
                <a:off x="4312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3" name="Freeform 1387"/>
              <p:cNvSpPr>
                <a:spLocks/>
              </p:cNvSpPr>
              <p:nvPr/>
            </p:nvSpPr>
            <p:spPr bwMode="auto">
              <a:xfrm>
                <a:off x="4321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4" name="Freeform 1388"/>
              <p:cNvSpPr>
                <a:spLocks/>
              </p:cNvSpPr>
              <p:nvPr/>
            </p:nvSpPr>
            <p:spPr bwMode="auto">
              <a:xfrm>
                <a:off x="4330" y="3278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5" name="Freeform 1389"/>
              <p:cNvSpPr>
                <a:spLocks/>
              </p:cNvSpPr>
              <p:nvPr/>
            </p:nvSpPr>
            <p:spPr bwMode="auto">
              <a:xfrm>
                <a:off x="4338" y="3277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6" name="Freeform 1390"/>
              <p:cNvSpPr>
                <a:spLocks/>
              </p:cNvSpPr>
              <p:nvPr/>
            </p:nvSpPr>
            <p:spPr bwMode="auto">
              <a:xfrm>
                <a:off x="4347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7" name="Freeform 1391"/>
              <p:cNvSpPr>
                <a:spLocks/>
              </p:cNvSpPr>
              <p:nvPr/>
            </p:nvSpPr>
            <p:spPr bwMode="auto">
              <a:xfrm>
                <a:off x="4356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8" name="Freeform 1392"/>
              <p:cNvSpPr>
                <a:spLocks/>
              </p:cNvSpPr>
              <p:nvPr/>
            </p:nvSpPr>
            <p:spPr bwMode="auto">
              <a:xfrm>
                <a:off x="4365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9" name="Freeform 1393"/>
              <p:cNvSpPr>
                <a:spLocks/>
              </p:cNvSpPr>
              <p:nvPr/>
            </p:nvSpPr>
            <p:spPr bwMode="auto">
              <a:xfrm>
                <a:off x="4374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0" name="Freeform 1394"/>
              <p:cNvSpPr>
                <a:spLocks/>
              </p:cNvSpPr>
              <p:nvPr/>
            </p:nvSpPr>
            <p:spPr bwMode="auto">
              <a:xfrm>
                <a:off x="4382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1" name="Freeform 1395"/>
              <p:cNvSpPr>
                <a:spLocks/>
              </p:cNvSpPr>
              <p:nvPr/>
            </p:nvSpPr>
            <p:spPr bwMode="auto">
              <a:xfrm>
                <a:off x="4391" y="327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2" name="Freeform 1396"/>
              <p:cNvSpPr>
                <a:spLocks/>
              </p:cNvSpPr>
              <p:nvPr/>
            </p:nvSpPr>
            <p:spPr bwMode="auto">
              <a:xfrm>
                <a:off x="4400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3" name="Freeform 1397"/>
              <p:cNvSpPr>
                <a:spLocks/>
              </p:cNvSpPr>
              <p:nvPr/>
            </p:nvSpPr>
            <p:spPr bwMode="auto">
              <a:xfrm>
                <a:off x="4408" y="3278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0 w 10"/>
                  <a:gd name="T5" fmla="*/ 0 h 1"/>
                  <a:gd name="T6" fmla="*/ 10 w 1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4" name="Freeform 1398"/>
              <p:cNvSpPr>
                <a:spLocks/>
              </p:cNvSpPr>
              <p:nvPr/>
            </p:nvSpPr>
            <p:spPr bwMode="auto">
              <a:xfrm>
                <a:off x="4418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5" name="Freeform 1399"/>
              <p:cNvSpPr>
                <a:spLocks/>
              </p:cNvSpPr>
              <p:nvPr/>
            </p:nvSpPr>
            <p:spPr bwMode="auto">
              <a:xfrm>
                <a:off x="4426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6" name="Freeform 1400"/>
              <p:cNvSpPr>
                <a:spLocks/>
              </p:cNvSpPr>
              <p:nvPr/>
            </p:nvSpPr>
            <p:spPr bwMode="auto">
              <a:xfrm>
                <a:off x="4435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7" name="Freeform 1401"/>
              <p:cNvSpPr>
                <a:spLocks/>
              </p:cNvSpPr>
              <p:nvPr/>
            </p:nvSpPr>
            <p:spPr bwMode="auto">
              <a:xfrm>
                <a:off x="4444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8" name="Freeform 1402"/>
              <p:cNvSpPr>
                <a:spLocks/>
              </p:cNvSpPr>
              <p:nvPr/>
            </p:nvSpPr>
            <p:spPr bwMode="auto">
              <a:xfrm>
                <a:off x="4452" y="3278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9" name="Freeform 1403"/>
              <p:cNvSpPr>
                <a:spLocks/>
              </p:cNvSpPr>
              <p:nvPr/>
            </p:nvSpPr>
            <p:spPr bwMode="auto">
              <a:xfrm>
                <a:off x="4461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502" name="Group 1605"/>
            <p:cNvGrpSpPr>
              <a:grpSpLocks/>
            </p:cNvGrpSpPr>
            <p:nvPr/>
          </p:nvGrpSpPr>
          <p:grpSpPr bwMode="auto">
            <a:xfrm>
              <a:off x="3409" y="1500"/>
              <a:ext cx="2153" cy="1780"/>
              <a:chOff x="3409" y="1500"/>
              <a:chExt cx="2153" cy="1780"/>
            </a:xfrm>
          </p:grpSpPr>
          <p:sp>
            <p:nvSpPr>
              <p:cNvPr id="16600" name="Freeform 1405"/>
              <p:cNvSpPr>
                <a:spLocks/>
              </p:cNvSpPr>
              <p:nvPr/>
            </p:nvSpPr>
            <p:spPr bwMode="auto">
              <a:xfrm>
                <a:off x="4469" y="3278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1" name="Freeform 1406"/>
              <p:cNvSpPr>
                <a:spLocks/>
              </p:cNvSpPr>
              <p:nvPr/>
            </p:nvSpPr>
            <p:spPr bwMode="auto">
              <a:xfrm>
                <a:off x="4479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2" name="Freeform 1407"/>
              <p:cNvSpPr>
                <a:spLocks/>
              </p:cNvSpPr>
              <p:nvPr/>
            </p:nvSpPr>
            <p:spPr bwMode="auto">
              <a:xfrm>
                <a:off x="4488" y="327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3" name="Freeform 1408"/>
              <p:cNvSpPr>
                <a:spLocks/>
              </p:cNvSpPr>
              <p:nvPr/>
            </p:nvSpPr>
            <p:spPr bwMode="auto">
              <a:xfrm>
                <a:off x="4496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4" name="Freeform 1409"/>
              <p:cNvSpPr>
                <a:spLocks/>
              </p:cNvSpPr>
              <p:nvPr/>
            </p:nvSpPr>
            <p:spPr bwMode="auto">
              <a:xfrm>
                <a:off x="4505" y="3278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5" name="Freeform 1410"/>
              <p:cNvSpPr>
                <a:spLocks/>
              </p:cNvSpPr>
              <p:nvPr/>
            </p:nvSpPr>
            <p:spPr bwMode="auto">
              <a:xfrm>
                <a:off x="4514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6" name="Freeform 1411"/>
              <p:cNvSpPr>
                <a:spLocks/>
              </p:cNvSpPr>
              <p:nvPr/>
            </p:nvSpPr>
            <p:spPr bwMode="auto">
              <a:xfrm>
                <a:off x="4522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7" name="Freeform 1412"/>
              <p:cNvSpPr>
                <a:spLocks/>
              </p:cNvSpPr>
              <p:nvPr/>
            </p:nvSpPr>
            <p:spPr bwMode="auto">
              <a:xfrm>
                <a:off x="4531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8" name="Freeform 1413"/>
              <p:cNvSpPr>
                <a:spLocks/>
              </p:cNvSpPr>
              <p:nvPr/>
            </p:nvSpPr>
            <p:spPr bwMode="auto">
              <a:xfrm>
                <a:off x="4540" y="3278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9" name="Freeform 1414"/>
              <p:cNvSpPr>
                <a:spLocks/>
              </p:cNvSpPr>
              <p:nvPr/>
            </p:nvSpPr>
            <p:spPr bwMode="auto">
              <a:xfrm>
                <a:off x="4549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0" name="Freeform 1415"/>
              <p:cNvSpPr>
                <a:spLocks/>
              </p:cNvSpPr>
              <p:nvPr/>
            </p:nvSpPr>
            <p:spPr bwMode="auto">
              <a:xfrm>
                <a:off x="4558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1" name="Freeform 1416"/>
              <p:cNvSpPr>
                <a:spLocks/>
              </p:cNvSpPr>
              <p:nvPr/>
            </p:nvSpPr>
            <p:spPr bwMode="auto">
              <a:xfrm>
                <a:off x="4566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2" name="Freeform 1417"/>
              <p:cNvSpPr>
                <a:spLocks/>
              </p:cNvSpPr>
              <p:nvPr/>
            </p:nvSpPr>
            <p:spPr bwMode="auto">
              <a:xfrm>
                <a:off x="4575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3" name="Freeform 1418"/>
              <p:cNvSpPr>
                <a:spLocks/>
              </p:cNvSpPr>
              <p:nvPr/>
            </p:nvSpPr>
            <p:spPr bwMode="auto">
              <a:xfrm>
                <a:off x="4583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4" name="Freeform 1419"/>
              <p:cNvSpPr>
                <a:spLocks/>
              </p:cNvSpPr>
              <p:nvPr/>
            </p:nvSpPr>
            <p:spPr bwMode="auto">
              <a:xfrm>
                <a:off x="4592" y="3279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5" name="Freeform 1420"/>
              <p:cNvSpPr>
                <a:spLocks/>
              </p:cNvSpPr>
              <p:nvPr/>
            </p:nvSpPr>
            <p:spPr bwMode="auto">
              <a:xfrm>
                <a:off x="4602" y="3278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6" name="Freeform 1421"/>
              <p:cNvSpPr>
                <a:spLocks/>
              </p:cNvSpPr>
              <p:nvPr/>
            </p:nvSpPr>
            <p:spPr bwMode="auto">
              <a:xfrm>
                <a:off x="4610" y="3278"/>
                <a:ext cx="18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18 w 1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7" name="Freeform 1422"/>
              <p:cNvSpPr>
                <a:spLocks/>
              </p:cNvSpPr>
              <p:nvPr/>
            </p:nvSpPr>
            <p:spPr bwMode="auto">
              <a:xfrm>
                <a:off x="4628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8" name="Freeform 1423"/>
              <p:cNvSpPr>
                <a:spLocks/>
              </p:cNvSpPr>
              <p:nvPr/>
            </p:nvSpPr>
            <p:spPr bwMode="auto">
              <a:xfrm>
                <a:off x="4637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9" name="Freeform 1424"/>
              <p:cNvSpPr>
                <a:spLocks/>
              </p:cNvSpPr>
              <p:nvPr/>
            </p:nvSpPr>
            <p:spPr bwMode="auto">
              <a:xfrm>
                <a:off x="4646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0" name="Freeform 1425"/>
              <p:cNvSpPr>
                <a:spLocks/>
              </p:cNvSpPr>
              <p:nvPr/>
            </p:nvSpPr>
            <p:spPr bwMode="auto">
              <a:xfrm>
                <a:off x="4654" y="3279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1" name="Freeform 1426"/>
              <p:cNvSpPr>
                <a:spLocks/>
              </p:cNvSpPr>
              <p:nvPr/>
            </p:nvSpPr>
            <p:spPr bwMode="auto">
              <a:xfrm>
                <a:off x="4663" y="3279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2" name="Freeform 1427"/>
              <p:cNvSpPr>
                <a:spLocks/>
              </p:cNvSpPr>
              <p:nvPr/>
            </p:nvSpPr>
            <p:spPr bwMode="auto">
              <a:xfrm>
                <a:off x="4672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3" name="Freeform 1428"/>
              <p:cNvSpPr>
                <a:spLocks/>
              </p:cNvSpPr>
              <p:nvPr/>
            </p:nvSpPr>
            <p:spPr bwMode="auto">
              <a:xfrm>
                <a:off x="4680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4" name="Freeform 1429"/>
              <p:cNvSpPr>
                <a:spLocks/>
              </p:cNvSpPr>
              <p:nvPr/>
            </p:nvSpPr>
            <p:spPr bwMode="auto">
              <a:xfrm>
                <a:off x="4689" y="3278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5" name="Freeform 1430"/>
              <p:cNvSpPr>
                <a:spLocks/>
              </p:cNvSpPr>
              <p:nvPr/>
            </p:nvSpPr>
            <p:spPr bwMode="auto">
              <a:xfrm>
                <a:off x="4698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6" name="Freeform 1431"/>
              <p:cNvSpPr>
                <a:spLocks/>
              </p:cNvSpPr>
              <p:nvPr/>
            </p:nvSpPr>
            <p:spPr bwMode="auto">
              <a:xfrm>
                <a:off x="4707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7" name="Freeform 1432"/>
              <p:cNvSpPr>
                <a:spLocks/>
              </p:cNvSpPr>
              <p:nvPr/>
            </p:nvSpPr>
            <p:spPr bwMode="auto">
              <a:xfrm>
                <a:off x="4716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8" name="Freeform 1433"/>
              <p:cNvSpPr>
                <a:spLocks/>
              </p:cNvSpPr>
              <p:nvPr/>
            </p:nvSpPr>
            <p:spPr bwMode="auto">
              <a:xfrm>
                <a:off x="4724" y="3277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9" name="Freeform 1434"/>
              <p:cNvSpPr>
                <a:spLocks/>
              </p:cNvSpPr>
              <p:nvPr/>
            </p:nvSpPr>
            <p:spPr bwMode="auto">
              <a:xfrm>
                <a:off x="4733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0" name="Freeform 1435"/>
              <p:cNvSpPr>
                <a:spLocks/>
              </p:cNvSpPr>
              <p:nvPr/>
            </p:nvSpPr>
            <p:spPr bwMode="auto">
              <a:xfrm>
                <a:off x="4742" y="327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1" name="Freeform 1436"/>
              <p:cNvSpPr>
                <a:spLocks/>
              </p:cNvSpPr>
              <p:nvPr/>
            </p:nvSpPr>
            <p:spPr bwMode="auto">
              <a:xfrm>
                <a:off x="4750" y="3278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2" name="Freeform 1437"/>
              <p:cNvSpPr>
                <a:spLocks/>
              </p:cNvSpPr>
              <p:nvPr/>
            </p:nvSpPr>
            <p:spPr bwMode="auto">
              <a:xfrm>
                <a:off x="4760" y="327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3" name="Freeform 1438"/>
              <p:cNvSpPr>
                <a:spLocks/>
              </p:cNvSpPr>
              <p:nvPr/>
            </p:nvSpPr>
            <p:spPr bwMode="auto">
              <a:xfrm>
                <a:off x="4768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4" name="Freeform 1439"/>
              <p:cNvSpPr>
                <a:spLocks/>
              </p:cNvSpPr>
              <p:nvPr/>
            </p:nvSpPr>
            <p:spPr bwMode="auto">
              <a:xfrm>
                <a:off x="4777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5" name="Freeform 1440"/>
              <p:cNvSpPr>
                <a:spLocks/>
              </p:cNvSpPr>
              <p:nvPr/>
            </p:nvSpPr>
            <p:spPr bwMode="auto">
              <a:xfrm>
                <a:off x="4786" y="3279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6" name="Freeform 1441"/>
              <p:cNvSpPr>
                <a:spLocks/>
              </p:cNvSpPr>
              <p:nvPr/>
            </p:nvSpPr>
            <p:spPr bwMode="auto">
              <a:xfrm>
                <a:off x="4794" y="3280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7" name="Freeform 1442"/>
              <p:cNvSpPr>
                <a:spLocks/>
              </p:cNvSpPr>
              <p:nvPr/>
            </p:nvSpPr>
            <p:spPr bwMode="auto">
              <a:xfrm>
                <a:off x="4803" y="3280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8" name="Freeform 1443"/>
              <p:cNvSpPr>
                <a:spLocks/>
              </p:cNvSpPr>
              <p:nvPr/>
            </p:nvSpPr>
            <p:spPr bwMode="auto">
              <a:xfrm>
                <a:off x="4811" y="3280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9" name="Freeform 1444"/>
              <p:cNvSpPr>
                <a:spLocks/>
              </p:cNvSpPr>
              <p:nvPr/>
            </p:nvSpPr>
            <p:spPr bwMode="auto">
              <a:xfrm>
                <a:off x="4821" y="3280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0" name="Freeform 1445"/>
              <p:cNvSpPr>
                <a:spLocks/>
              </p:cNvSpPr>
              <p:nvPr/>
            </p:nvSpPr>
            <p:spPr bwMode="auto">
              <a:xfrm>
                <a:off x="4830" y="3280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1" name="Freeform 1446"/>
              <p:cNvSpPr>
                <a:spLocks/>
              </p:cNvSpPr>
              <p:nvPr/>
            </p:nvSpPr>
            <p:spPr bwMode="auto">
              <a:xfrm>
                <a:off x="4838" y="3265"/>
                <a:ext cx="9" cy="15"/>
              </a:xfrm>
              <a:custGeom>
                <a:avLst/>
                <a:gdLst>
                  <a:gd name="T0" fmla="*/ 0 w 9"/>
                  <a:gd name="T1" fmla="*/ 15 h 15"/>
                  <a:gd name="T2" fmla="*/ 0 w 9"/>
                  <a:gd name="T3" fmla="*/ 15 h 15"/>
                  <a:gd name="T4" fmla="*/ 0 w 9"/>
                  <a:gd name="T5" fmla="*/ 15 h 15"/>
                  <a:gd name="T6" fmla="*/ 9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15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2" name="Freeform 1447"/>
              <p:cNvSpPr>
                <a:spLocks/>
              </p:cNvSpPr>
              <p:nvPr/>
            </p:nvSpPr>
            <p:spPr bwMode="auto">
              <a:xfrm>
                <a:off x="4847" y="3150"/>
                <a:ext cx="9" cy="115"/>
              </a:xfrm>
              <a:custGeom>
                <a:avLst/>
                <a:gdLst>
                  <a:gd name="T0" fmla="*/ 0 w 9"/>
                  <a:gd name="T1" fmla="*/ 115 h 115"/>
                  <a:gd name="T2" fmla="*/ 0 w 9"/>
                  <a:gd name="T3" fmla="*/ 115 h 115"/>
                  <a:gd name="T4" fmla="*/ 0 w 9"/>
                  <a:gd name="T5" fmla="*/ 115 h 115"/>
                  <a:gd name="T6" fmla="*/ 9 w 9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5">
                    <a:moveTo>
                      <a:pt x="0" y="115"/>
                    </a:moveTo>
                    <a:lnTo>
                      <a:pt x="0" y="115"/>
                    </a:lnTo>
                    <a:lnTo>
                      <a:pt x="0" y="115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3" name="Freeform 1448"/>
              <p:cNvSpPr>
                <a:spLocks/>
              </p:cNvSpPr>
              <p:nvPr/>
            </p:nvSpPr>
            <p:spPr bwMode="auto">
              <a:xfrm>
                <a:off x="4856" y="2890"/>
                <a:ext cx="8" cy="260"/>
              </a:xfrm>
              <a:custGeom>
                <a:avLst/>
                <a:gdLst>
                  <a:gd name="T0" fmla="*/ 0 w 8"/>
                  <a:gd name="T1" fmla="*/ 260 h 260"/>
                  <a:gd name="T2" fmla="*/ 0 w 8"/>
                  <a:gd name="T3" fmla="*/ 260 h 260"/>
                  <a:gd name="T4" fmla="*/ 0 w 8"/>
                  <a:gd name="T5" fmla="*/ 260 h 260"/>
                  <a:gd name="T6" fmla="*/ 8 w 8"/>
                  <a:gd name="T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60">
                    <a:moveTo>
                      <a:pt x="0" y="260"/>
                    </a:moveTo>
                    <a:lnTo>
                      <a:pt x="0" y="260"/>
                    </a:lnTo>
                    <a:lnTo>
                      <a:pt x="0" y="26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4" name="Freeform 1449"/>
              <p:cNvSpPr>
                <a:spLocks/>
              </p:cNvSpPr>
              <p:nvPr/>
            </p:nvSpPr>
            <p:spPr bwMode="auto">
              <a:xfrm>
                <a:off x="4864" y="2533"/>
                <a:ext cx="9" cy="357"/>
              </a:xfrm>
              <a:custGeom>
                <a:avLst/>
                <a:gdLst>
                  <a:gd name="T0" fmla="*/ 0 w 9"/>
                  <a:gd name="T1" fmla="*/ 357 h 357"/>
                  <a:gd name="T2" fmla="*/ 0 w 9"/>
                  <a:gd name="T3" fmla="*/ 357 h 357"/>
                  <a:gd name="T4" fmla="*/ 0 w 9"/>
                  <a:gd name="T5" fmla="*/ 357 h 357"/>
                  <a:gd name="T6" fmla="*/ 9 w 9"/>
                  <a:gd name="T7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57">
                    <a:moveTo>
                      <a:pt x="0" y="357"/>
                    </a:moveTo>
                    <a:lnTo>
                      <a:pt x="0" y="357"/>
                    </a:lnTo>
                    <a:lnTo>
                      <a:pt x="0" y="357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5" name="Freeform 1450"/>
              <p:cNvSpPr>
                <a:spLocks/>
              </p:cNvSpPr>
              <p:nvPr/>
            </p:nvSpPr>
            <p:spPr bwMode="auto">
              <a:xfrm>
                <a:off x="4873" y="2127"/>
                <a:ext cx="9" cy="406"/>
              </a:xfrm>
              <a:custGeom>
                <a:avLst/>
                <a:gdLst>
                  <a:gd name="T0" fmla="*/ 0 w 9"/>
                  <a:gd name="T1" fmla="*/ 406 h 406"/>
                  <a:gd name="T2" fmla="*/ 0 w 9"/>
                  <a:gd name="T3" fmla="*/ 406 h 406"/>
                  <a:gd name="T4" fmla="*/ 0 w 9"/>
                  <a:gd name="T5" fmla="*/ 406 h 406"/>
                  <a:gd name="T6" fmla="*/ 9 w 9"/>
                  <a:gd name="T7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06">
                    <a:moveTo>
                      <a:pt x="0" y="406"/>
                    </a:moveTo>
                    <a:lnTo>
                      <a:pt x="0" y="406"/>
                    </a:lnTo>
                    <a:lnTo>
                      <a:pt x="0" y="406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6" name="Freeform 1451"/>
              <p:cNvSpPr>
                <a:spLocks/>
              </p:cNvSpPr>
              <p:nvPr/>
            </p:nvSpPr>
            <p:spPr bwMode="auto">
              <a:xfrm>
                <a:off x="4882" y="1721"/>
                <a:ext cx="9" cy="406"/>
              </a:xfrm>
              <a:custGeom>
                <a:avLst/>
                <a:gdLst>
                  <a:gd name="T0" fmla="*/ 0 w 9"/>
                  <a:gd name="T1" fmla="*/ 406 h 406"/>
                  <a:gd name="T2" fmla="*/ 0 w 9"/>
                  <a:gd name="T3" fmla="*/ 406 h 406"/>
                  <a:gd name="T4" fmla="*/ 0 w 9"/>
                  <a:gd name="T5" fmla="*/ 406 h 406"/>
                  <a:gd name="T6" fmla="*/ 9 w 9"/>
                  <a:gd name="T7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06">
                    <a:moveTo>
                      <a:pt x="0" y="406"/>
                    </a:moveTo>
                    <a:lnTo>
                      <a:pt x="0" y="406"/>
                    </a:lnTo>
                    <a:lnTo>
                      <a:pt x="0" y="406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7" name="Freeform 1452"/>
              <p:cNvSpPr>
                <a:spLocks/>
              </p:cNvSpPr>
              <p:nvPr/>
            </p:nvSpPr>
            <p:spPr bwMode="auto">
              <a:xfrm>
                <a:off x="4891" y="1500"/>
                <a:ext cx="9" cy="221"/>
              </a:xfrm>
              <a:custGeom>
                <a:avLst/>
                <a:gdLst>
                  <a:gd name="T0" fmla="*/ 0 w 9"/>
                  <a:gd name="T1" fmla="*/ 221 h 221"/>
                  <a:gd name="T2" fmla="*/ 0 w 9"/>
                  <a:gd name="T3" fmla="*/ 221 h 221"/>
                  <a:gd name="T4" fmla="*/ 0 w 9"/>
                  <a:gd name="T5" fmla="*/ 221 h 221"/>
                  <a:gd name="T6" fmla="*/ 9 w 9"/>
                  <a:gd name="T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21">
                    <a:moveTo>
                      <a:pt x="0" y="221"/>
                    </a:moveTo>
                    <a:lnTo>
                      <a:pt x="0" y="221"/>
                    </a:lnTo>
                    <a:lnTo>
                      <a:pt x="0" y="22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8" name="Freeform 1453"/>
              <p:cNvSpPr>
                <a:spLocks/>
              </p:cNvSpPr>
              <p:nvPr/>
            </p:nvSpPr>
            <p:spPr bwMode="auto">
              <a:xfrm>
                <a:off x="4900" y="1500"/>
                <a:ext cx="8" cy="59"/>
              </a:xfrm>
              <a:custGeom>
                <a:avLst/>
                <a:gdLst>
                  <a:gd name="T0" fmla="*/ 0 w 8"/>
                  <a:gd name="T1" fmla="*/ 0 h 59"/>
                  <a:gd name="T2" fmla="*/ 0 w 8"/>
                  <a:gd name="T3" fmla="*/ 0 h 59"/>
                  <a:gd name="T4" fmla="*/ 0 w 8"/>
                  <a:gd name="T5" fmla="*/ 0 h 59"/>
                  <a:gd name="T6" fmla="*/ 8 w 8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5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9" name="Freeform 1454"/>
              <p:cNvSpPr>
                <a:spLocks/>
              </p:cNvSpPr>
              <p:nvPr/>
            </p:nvSpPr>
            <p:spPr bwMode="auto">
              <a:xfrm>
                <a:off x="4908" y="1559"/>
                <a:ext cx="9" cy="251"/>
              </a:xfrm>
              <a:custGeom>
                <a:avLst/>
                <a:gdLst>
                  <a:gd name="T0" fmla="*/ 0 w 9"/>
                  <a:gd name="T1" fmla="*/ 0 h 251"/>
                  <a:gd name="T2" fmla="*/ 0 w 9"/>
                  <a:gd name="T3" fmla="*/ 0 h 251"/>
                  <a:gd name="T4" fmla="*/ 0 w 9"/>
                  <a:gd name="T5" fmla="*/ 0 h 251"/>
                  <a:gd name="T6" fmla="*/ 9 w 9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5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5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0" name="Freeform 1455"/>
              <p:cNvSpPr>
                <a:spLocks/>
              </p:cNvSpPr>
              <p:nvPr/>
            </p:nvSpPr>
            <p:spPr bwMode="auto">
              <a:xfrm>
                <a:off x="4917" y="1810"/>
                <a:ext cx="8" cy="354"/>
              </a:xfrm>
              <a:custGeom>
                <a:avLst/>
                <a:gdLst>
                  <a:gd name="T0" fmla="*/ 0 w 8"/>
                  <a:gd name="T1" fmla="*/ 0 h 354"/>
                  <a:gd name="T2" fmla="*/ 0 w 8"/>
                  <a:gd name="T3" fmla="*/ 0 h 354"/>
                  <a:gd name="T4" fmla="*/ 0 w 8"/>
                  <a:gd name="T5" fmla="*/ 0 h 354"/>
                  <a:gd name="T6" fmla="*/ 8 w 8"/>
                  <a:gd name="T7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35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1" name="Freeform 1456"/>
              <p:cNvSpPr>
                <a:spLocks/>
              </p:cNvSpPr>
              <p:nvPr/>
            </p:nvSpPr>
            <p:spPr bwMode="auto">
              <a:xfrm>
                <a:off x="4925" y="2164"/>
                <a:ext cx="9" cy="390"/>
              </a:xfrm>
              <a:custGeom>
                <a:avLst/>
                <a:gdLst>
                  <a:gd name="T0" fmla="*/ 0 w 9"/>
                  <a:gd name="T1" fmla="*/ 0 h 390"/>
                  <a:gd name="T2" fmla="*/ 0 w 9"/>
                  <a:gd name="T3" fmla="*/ 0 h 390"/>
                  <a:gd name="T4" fmla="*/ 0 w 9"/>
                  <a:gd name="T5" fmla="*/ 0 h 390"/>
                  <a:gd name="T6" fmla="*/ 9 w 9"/>
                  <a:gd name="T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9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39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2" name="Freeform 1457"/>
              <p:cNvSpPr>
                <a:spLocks/>
              </p:cNvSpPr>
              <p:nvPr/>
            </p:nvSpPr>
            <p:spPr bwMode="auto">
              <a:xfrm>
                <a:off x="4934" y="2554"/>
                <a:ext cx="10" cy="321"/>
              </a:xfrm>
              <a:custGeom>
                <a:avLst/>
                <a:gdLst>
                  <a:gd name="T0" fmla="*/ 0 w 10"/>
                  <a:gd name="T1" fmla="*/ 0 h 321"/>
                  <a:gd name="T2" fmla="*/ 0 w 10"/>
                  <a:gd name="T3" fmla="*/ 0 h 321"/>
                  <a:gd name="T4" fmla="*/ 0 w 10"/>
                  <a:gd name="T5" fmla="*/ 0 h 321"/>
                  <a:gd name="T6" fmla="*/ 10 w 10"/>
                  <a:gd name="T7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2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32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3" name="Freeform 1458"/>
              <p:cNvSpPr>
                <a:spLocks/>
              </p:cNvSpPr>
              <p:nvPr/>
            </p:nvSpPr>
            <p:spPr bwMode="auto">
              <a:xfrm>
                <a:off x="4944" y="2875"/>
                <a:ext cx="8" cy="195"/>
              </a:xfrm>
              <a:custGeom>
                <a:avLst/>
                <a:gdLst>
                  <a:gd name="T0" fmla="*/ 0 w 8"/>
                  <a:gd name="T1" fmla="*/ 0 h 195"/>
                  <a:gd name="T2" fmla="*/ 0 w 8"/>
                  <a:gd name="T3" fmla="*/ 0 h 195"/>
                  <a:gd name="T4" fmla="*/ 0 w 8"/>
                  <a:gd name="T5" fmla="*/ 0 h 195"/>
                  <a:gd name="T6" fmla="*/ 8 w 8"/>
                  <a:gd name="T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9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9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4" name="Freeform 1459"/>
              <p:cNvSpPr>
                <a:spLocks/>
              </p:cNvSpPr>
              <p:nvPr/>
            </p:nvSpPr>
            <p:spPr bwMode="auto">
              <a:xfrm>
                <a:off x="4952" y="3070"/>
                <a:ext cx="9" cy="96"/>
              </a:xfrm>
              <a:custGeom>
                <a:avLst/>
                <a:gdLst>
                  <a:gd name="T0" fmla="*/ 0 w 9"/>
                  <a:gd name="T1" fmla="*/ 0 h 96"/>
                  <a:gd name="T2" fmla="*/ 0 w 9"/>
                  <a:gd name="T3" fmla="*/ 0 h 96"/>
                  <a:gd name="T4" fmla="*/ 0 w 9"/>
                  <a:gd name="T5" fmla="*/ 0 h 96"/>
                  <a:gd name="T6" fmla="*/ 9 w 9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9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5" name="Freeform 1460"/>
              <p:cNvSpPr>
                <a:spLocks/>
              </p:cNvSpPr>
              <p:nvPr/>
            </p:nvSpPr>
            <p:spPr bwMode="auto">
              <a:xfrm>
                <a:off x="4961" y="3166"/>
                <a:ext cx="8" cy="46"/>
              </a:xfrm>
              <a:custGeom>
                <a:avLst/>
                <a:gdLst>
                  <a:gd name="T0" fmla="*/ 0 w 8"/>
                  <a:gd name="T1" fmla="*/ 0 h 46"/>
                  <a:gd name="T2" fmla="*/ 0 w 8"/>
                  <a:gd name="T3" fmla="*/ 0 h 46"/>
                  <a:gd name="T4" fmla="*/ 0 w 8"/>
                  <a:gd name="T5" fmla="*/ 0 h 46"/>
                  <a:gd name="T6" fmla="*/ 8 w 8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4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6" name="Freeform 1461"/>
              <p:cNvSpPr>
                <a:spLocks/>
              </p:cNvSpPr>
              <p:nvPr/>
            </p:nvSpPr>
            <p:spPr bwMode="auto">
              <a:xfrm>
                <a:off x="4969" y="3212"/>
                <a:ext cx="9" cy="25"/>
              </a:xfrm>
              <a:custGeom>
                <a:avLst/>
                <a:gdLst>
                  <a:gd name="T0" fmla="*/ 0 w 9"/>
                  <a:gd name="T1" fmla="*/ 0 h 25"/>
                  <a:gd name="T2" fmla="*/ 0 w 9"/>
                  <a:gd name="T3" fmla="*/ 0 h 25"/>
                  <a:gd name="T4" fmla="*/ 0 w 9"/>
                  <a:gd name="T5" fmla="*/ 0 h 25"/>
                  <a:gd name="T6" fmla="*/ 9 w 9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7" name="Freeform 1462"/>
              <p:cNvSpPr>
                <a:spLocks/>
              </p:cNvSpPr>
              <p:nvPr/>
            </p:nvSpPr>
            <p:spPr bwMode="auto">
              <a:xfrm>
                <a:off x="4978" y="3237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9 w 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8" name="Freeform 1463"/>
              <p:cNvSpPr>
                <a:spLocks/>
              </p:cNvSpPr>
              <p:nvPr/>
            </p:nvSpPr>
            <p:spPr bwMode="auto">
              <a:xfrm>
                <a:off x="4987" y="3246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0 h 2"/>
                  <a:gd name="T4" fmla="*/ 0 w 8"/>
                  <a:gd name="T5" fmla="*/ 0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9" name="Freeform 1464"/>
              <p:cNvSpPr>
                <a:spLocks/>
              </p:cNvSpPr>
              <p:nvPr/>
            </p:nvSpPr>
            <p:spPr bwMode="auto">
              <a:xfrm>
                <a:off x="4995" y="3248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0 w 10"/>
                  <a:gd name="T3" fmla="*/ 0 h 5"/>
                  <a:gd name="T4" fmla="*/ 0 w 10"/>
                  <a:gd name="T5" fmla="*/ 0 h 5"/>
                  <a:gd name="T6" fmla="*/ 10 w 10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0" name="Freeform 1465"/>
              <p:cNvSpPr>
                <a:spLocks/>
              </p:cNvSpPr>
              <p:nvPr/>
            </p:nvSpPr>
            <p:spPr bwMode="auto">
              <a:xfrm>
                <a:off x="5005" y="3253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0 h 4"/>
                  <a:gd name="T4" fmla="*/ 0 w 9"/>
                  <a:gd name="T5" fmla="*/ 0 h 4"/>
                  <a:gd name="T6" fmla="*/ 9 w 9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1" name="Freeform 1466"/>
              <p:cNvSpPr>
                <a:spLocks/>
              </p:cNvSpPr>
              <p:nvPr/>
            </p:nvSpPr>
            <p:spPr bwMode="auto">
              <a:xfrm>
                <a:off x="5014" y="3257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8 w 8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2" name="Freeform 1467"/>
              <p:cNvSpPr>
                <a:spLocks/>
              </p:cNvSpPr>
              <p:nvPr/>
            </p:nvSpPr>
            <p:spPr bwMode="auto">
              <a:xfrm>
                <a:off x="5022" y="3260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0 w 9"/>
                  <a:gd name="T5" fmla="*/ 0 h 2"/>
                  <a:gd name="T6" fmla="*/ 9 w 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3" name="Freeform 1468"/>
              <p:cNvSpPr>
                <a:spLocks/>
              </p:cNvSpPr>
              <p:nvPr/>
            </p:nvSpPr>
            <p:spPr bwMode="auto">
              <a:xfrm>
                <a:off x="5031" y="3262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0 w 9"/>
                  <a:gd name="T5" fmla="*/ 0 h 2"/>
                  <a:gd name="T6" fmla="*/ 9 w 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4" name="Freeform 1469"/>
              <p:cNvSpPr>
                <a:spLocks/>
              </p:cNvSpPr>
              <p:nvPr/>
            </p:nvSpPr>
            <p:spPr bwMode="auto">
              <a:xfrm>
                <a:off x="5040" y="3264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0 w 9"/>
                  <a:gd name="T5" fmla="*/ 0 h 2"/>
                  <a:gd name="T6" fmla="*/ 9 w 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5" name="Freeform 1470"/>
              <p:cNvSpPr>
                <a:spLocks/>
              </p:cNvSpPr>
              <p:nvPr/>
            </p:nvSpPr>
            <p:spPr bwMode="auto">
              <a:xfrm>
                <a:off x="5049" y="3266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9 w 9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6" name="Freeform 1471"/>
              <p:cNvSpPr>
                <a:spLocks/>
              </p:cNvSpPr>
              <p:nvPr/>
            </p:nvSpPr>
            <p:spPr bwMode="auto">
              <a:xfrm>
                <a:off x="5058" y="3269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0 h 2"/>
                  <a:gd name="T4" fmla="*/ 0 w 8"/>
                  <a:gd name="T5" fmla="*/ 0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7" name="Freeform 1472"/>
              <p:cNvSpPr>
                <a:spLocks/>
              </p:cNvSpPr>
              <p:nvPr/>
            </p:nvSpPr>
            <p:spPr bwMode="auto">
              <a:xfrm>
                <a:off x="5066" y="3271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0 w 9"/>
                  <a:gd name="T5" fmla="*/ 0 h 2"/>
                  <a:gd name="T6" fmla="*/ 9 w 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8" name="Freeform 1473"/>
              <p:cNvSpPr>
                <a:spLocks/>
              </p:cNvSpPr>
              <p:nvPr/>
            </p:nvSpPr>
            <p:spPr bwMode="auto">
              <a:xfrm>
                <a:off x="5075" y="3273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0 h 2"/>
                  <a:gd name="T4" fmla="*/ 0 w 8"/>
                  <a:gd name="T5" fmla="*/ 0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9" name="Freeform 1474"/>
              <p:cNvSpPr>
                <a:spLocks/>
              </p:cNvSpPr>
              <p:nvPr/>
            </p:nvSpPr>
            <p:spPr bwMode="auto">
              <a:xfrm>
                <a:off x="5083" y="3275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0" name="Freeform 1475"/>
              <p:cNvSpPr>
                <a:spLocks/>
              </p:cNvSpPr>
              <p:nvPr/>
            </p:nvSpPr>
            <p:spPr bwMode="auto">
              <a:xfrm>
                <a:off x="5092" y="3276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0 w 10"/>
                  <a:gd name="T5" fmla="*/ 0 h 1"/>
                  <a:gd name="T6" fmla="*/ 10 w 1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1" name="Freeform 1476"/>
              <p:cNvSpPr>
                <a:spLocks/>
              </p:cNvSpPr>
              <p:nvPr/>
            </p:nvSpPr>
            <p:spPr bwMode="auto">
              <a:xfrm>
                <a:off x="5102" y="327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2" name="Freeform 1477"/>
              <p:cNvSpPr>
                <a:spLocks/>
              </p:cNvSpPr>
              <p:nvPr/>
            </p:nvSpPr>
            <p:spPr bwMode="auto">
              <a:xfrm>
                <a:off x="5110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3" name="Freeform 1478"/>
              <p:cNvSpPr>
                <a:spLocks/>
              </p:cNvSpPr>
              <p:nvPr/>
            </p:nvSpPr>
            <p:spPr bwMode="auto">
              <a:xfrm>
                <a:off x="5119" y="3278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4" name="Freeform 1479"/>
              <p:cNvSpPr>
                <a:spLocks/>
              </p:cNvSpPr>
              <p:nvPr/>
            </p:nvSpPr>
            <p:spPr bwMode="auto">
              <a:xfrm>
                <a:off x="5128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5" name="Freeform 1480"/>
              <p:cNvSpPr>
                <a:spLocks/>
              </p:cNvSpPr>
              <p:nvPr/>
            </p:nvSpPr>
            <p:spPr bwMode="auto">
              <a:xfrm>
                <a:off x="5136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6" name="Freeform 1481"/>
              <p:cNvSpPr>
                <a:spLocks/>
              </p:cNvSpPr>
              <p:nvPr/>
            </p:nvSpPr>
            <p:spPr bwMode="auto">
              <a:xfrm>
                <a:off x="5145" y="3279"/>
                <a:ext cx="18" cy="0"/>
              </a:xfrm>
              <a:custGeom>
                <a:avLst/>
                <a:gdLst>
                  <a:gd name="T0" fmla="*/ 0 w 18"/>
                  <a:gd name="T1" fmla="*/ 0 w 18"/>
                  <a:gd name="T2" fmla="*/ 0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7" name="Freeform 1482"/>
              <p:cNvSpPr>
                <a:spLocks/>
              </p:cNvSpPr>
              <p:nvPr/>
            </p:nvSpPr>
            <p:spPr bwMode="auto">
              <a:xfrm>
                <a:off x="5163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8" name="Freeform 1483"/>
              <p:cNvSpPr>
                <a:spLocks/>
              </p:cNvSpPr>
              <p:nvPr/>
            </p:nvSpPr>
            <p:spPr bwMode="auto">
              <a:xfrm>
                <a:off x="5172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9" name="Freeform 1484"/>
              <p:cNvSpPr>
                <a:spLocks/>
              </p:cNvSpPr>
              <p:nvPr/>
            </p:nvSpPr>
            <p:spPr bwMode="auto">
              <a:xfrm>
                <a:off x="5180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0" name="Freeform 1485"/>
              <p:cNvSpPr>
                <a:spLocks/>
              </p:cNvSpPr>
              <p:nvPr/>
            </p:nvSpPr>
            <p:spPr bwMode="auto">
              <a:xfrm>
                <a:off x="5189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1" name="Freeform 1486"/>
              <p:cNvSpPr>
                <a:spLocks/>
              </p:cNvSpPr>
              <p:nvPr/>
            </p:nvSpPr>
            <p:spPr bwMode="auto">
              <a:xfrm>
                <a:off x="5197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2" name="Freeform 1487"/>
              <p:cNvSpPr>
                <a:spLocks/>
              </p:cNvSpPr>
              <p:nvPr/>
            </p:nvSpPr>
            <p:spPr bwMode="auto">
              <a:xfrm>
                <a:off x="5206" y="3279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3" name="Freeform 1488"/>
              <p:cNvSpPr>
                <a:spLocks/>
              </p:cNvSpPr>
              <p:nvPr/>
            </p:nvSpPr>
            <p:spPr bwMode="auto">
              <a:xfrm>
                <a:off x="5216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4" name="Line 1489"/>
              <p:cNvSpPr>
                <a:spLocks noChangeShapeType="1"/>
              </p:cNvSpPr>
              <p:nvPr/>
            </p:nvSpPr>
            <p:spPr bwMode="auto">
              <a:xfrm>
                <a:off x="5224" y="3279"/>
                <a:ext cx="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7" name="Rectangle 1492"/>
              <p:cNvSpPr>
                <a:spLocks noChangeArrowheads="1"/>
              </p:cNvSpPr>
              <p:nvPr/>
            </p:nvSpPr>
            <p:spPr bwMode="auto">
              <a:xfrm>
                <a:off x="5228" y="1516"/>
                <a:ext cx="334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5.42e5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88" name="Freeform 1493"/>
              <p:cNvSpPr>
                <a:spLocks/>
              </p:cNvSpPr>
              <p:nvPr/>
            </p:nvSpPr>
            <p:spPr bwMode="auto">
              <a:xfrm>
                <a:off x="3409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9" name="Freeform 1494"/>
              <p:cNvSpPr>
                <a:spLocks/>
              </p:cNvSpPr>
              <p:nvPr/>
            </p:nvSpPr>
            <p:spPr bwMode="auto">
              <a:xfrm>
                <a:off x="3418" y="3279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0" name="Freeform 1495"/>
              <p:cNvSpPr>
                <a:spLocks/>
              </p:cNvSpPr>
              <p:nvPr/>
            </p:nvSpPr>
            <p:spPr bwMode="auto">
              <a:xfrm>
                <a:off x="3426" y="3280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1" name="Freeform 1496"/>
              <p:cNvSpPr>
                <a:spLocks/>
              </p:cNvSpPr>
              <p:nvPr/>
            </p:nvSpPr>
            <p:spPr bwMode="auto">
              <a:xfrm>
                <a:off x="3436" y="3280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2" name="Freeform 1497"/>
              <p:cNvSpPr>
                <a:spLocks/>
              </p:cNvSpPr>
              <p:nvPr/>
            </p:nvSpPr>
            <p:spPr bwMode="auto">
              <a:xfrm>
                <a:off x="3445" y="3279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3" name="Freeform 1498"/>
              <p:cNvSpPr>
                <a:spLocks/>
              </p:cNvSpPr>
              <p:nvPr/>
            </p:nvSpPr>
            <p:spPr bwMode="auto">
              <a:xfrm>
                <a:off x="3453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4" name="Freeform 1499"/>
              <p:cNvSpPr>
                <a:spLocks/>
              </p:cNvSpPr>
              <p:nvPr/>
            </p:nvSpPr>
            <p:spPr bwMode="auto">
              <a:xfrm>
                <a:off x="3462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5" name="Freeform 1500"/>
              <p:cNvSpPr>
                <a:spLocks/>
              </p:cNvSpPr>
              <p:nvPr/>
            </p:nvSpPr>
            <p:spPr bwMode="auto">
              <a:xfrm>
                <a:off x="3470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6" name="Freeform 1501"/>
              <p:cNvSpPr>
                <a:spLocks/>
              </p:cNvSpPr>
              <p:nvPr/>
            </p:nvSpPr>
            <p:spPr bwMode="auto">
              <a:xfrm>
                <a:off x="3479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7" name="Freeform 1502"/>
              <p:cNvSpPr>
                <a:spLocks/>
              </p:cNvSpPr>
              <p:nvPr/>
            </p:nvSpPr>
            <p:spPr bwMode="auto">
              <a:xfrm>
                <a:off x="3488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8" name="Freeform 1503"/>
              <p:cNvSpPr>
                <a:spLocks/>
              </p:cNvSpPr>
              <p:nvPr/>
            </p:nvSpPr>
            <p:spPr bwMode="auto">
              <a:xfrm>
                <a:off x="3496" y="3279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0 w 10"/>
                  <a:gd name="T5" fmla="*/ 0 h 1"/>
                  <a:gd name="T6" fmla="*/ 10 w 1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9" name="Freeform 1504"/>
              <p:cNvSpPr>
                <a:spLocks/>
              </p:cNvSpPr>
              <p:nvPr/>
            </p:nvSpPr>
            <p:spPr bwMode="auto">
              <a:xfrm>
                <a:off x="3506" y="3280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0" name="Freeform 1505"/>
              <p:cNvSpPr>
                <a:spLocks/>
              </p:cNvSpPr>
              <p:nvPr/>
            </p:nvSpPr>
            <p:spPr bwMode="auto">
              <a:xfrm>
                <a:off x="3514" y="3280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1" name="Freeform 1506"/>
              <p:cNvSpPr>
                <a:spLocks/>
              </p:cNvSpPr>
              <p:nvPr/>
            </p:nvSpPr>
            <p:spPr bwMode="auto">
              <a:xfrm>
                <a:off x="3523" y="3280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2" name="Freeform 1507"/>
              <p:cNvSpPr>
                <a:spLocks/>
              </p:cNvSpPr>
              <p:nvPr/>
            </p:nvSpPr>
            <p:spPr bwMode="auto">
              <a:xfrm>
                <a:off x="3532" y="3280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3" name="Freeform 1508"/>
              <p:cNvSpPr>
                <a:spLocks/>
              </p:cNvSpPr>
              <p:nvPr/>
            </p:nvSpPr>
            <p:spPr bwMode="auto">
              <a:xfrm>
                <a:off x="3540" y="3280"/>
                <a:ext cx="19" cy="0"/>
              </a:xfrm>
              <a:custGeom>
                <a:avLst/>
                <a:gdLst>
                  <a:gd name="T0" fmla="*/ 0 w 19"/>
                  <a:gd name="T1" fmla="*/ 0 w 19"/>
                  <a:gd name="T2" fmla="*/ 0 w 19"/>
                  <a:gd name="T3" fmla="*/ 19 w 1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4" name="Freeform 1509"/>
              <p:cNvSpPr>
                <a:spLocks/>
              </p:cNvSpPr>
              <p:nvPr/>
            </p:nvSpPr>
            <p:spPr bwMode="auto">
              <a:xfrm>
                <a:off x="3559" y="3280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5" name="Freeform 1510"/>
              <p:cNvSpPr>
                <a:spLocks/>
              </p:cNvSpPr>
              <p:nvPr/>
            </p:nvSpPr>
            <p:spPr bwMode="auto">
              <a:xfrm>
                <a:off x="3567" y="3279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6" name="Freeform 1511"/>
              <p:cNvSpPr>
                <a:spLocks/>
              </p:cNvSpPr>
              <p:nvPr/>
            </p:nvSpPr>
            <p:spPr bwMode="auto">
              <a:xfrm>
                <a:off x="3576" y="3278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7" name="Freeform 1512"/>
              <p:cNvSpPr>
                <a:spLocks/>
              </p:cNvSpPr>
              <p:nvPr/>
            </p:nvSpPr>
            <p:spPr bwMode="auto">
              <a:xfrm>
                <a:off x="3584" y="3277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8" name="Freeform 1513"/>
              <p:cNvSpPr>
                <a:spLocks/>
              </p:cNvSpPr>
              <p:nvPr/>
            </p:nvSpPr>
            <p:spPr bwMode="auto">
              <a:xfrm>
                <a:off x="3593" y="3275"/>
                <a:ext cx="9" cy="2"/>
              </a:xfrm>
              <a:custGeom>
                <a:avLst/>
                <a:gdLst>
                  <a:gd name="T0" fmla="*/ 0 w 9"/>
                  <a:gd name="T1" fmla="*/ 2 h 2"/>
                  <a:gd name="T2" fmla="*/ 0 w 9"/>
                  <a:gd name="T3" fmla="*/ 2 h 2"/>
                  <a:gd name="T4" fmla="*/ 0 w 9"/>
                  <a:gd name="T5" fmla="*/ 2 h 2"/>
                  <a:gd name="T6" fmla="*/ 9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9" name="Freeform 1514"/>
              <p:cNvSpPr>
                <a:spLocks/>
              </p:cNvSpPr>
              <p:nvPr/>
            </p:nvSpPr>
            <p:spPr bwMode="auto">
              <a:xfrm>
                <a:off x="3602" y="3273"/>
                <a:ext cx="9" cy="2"/>
              </a:xfrm>
              <a:custGeom>
                <a:avLst/>
                <a:gdLst>
                  <a:gd name="T0" fmla="*/ 0 w 9"/>
                  <a:gd name="T1" fmla="*/ 2 h 2"/>
                  <a:gd name="T2" fmla="*/ 0 w 9"/>
                  <a:gd name="T3" fmla="*/ 2 h 2"/>
                  <a:gd name="T4" fmla="*/ 0 w 9"/>
                  <a:gd name="T5" fmla="*/ 2 h 2"/>
                  <a:gd name="T6" fmla="*/ 9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0" name="Freeform 1515"/>
              <p:cNvSpPr>
                <a:spLocks/>
              </p:cNvSpPr>
              <p:nvPr/>
            </p:nvSpPr>
            <p:spPr bwMode="auto">
              <a:xfrm>
                <a:off x="3611" y="3270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0 w 9"/>
                  <a:gd name="T3" fmla="*/ 3 h 3"/>
                  <a:gd name="T4" fmla="*/ 0 w 9"/>
                  <a:gd name="T5" fmla="*/ 3 h 3"/>
                  <a:gd name="T6" fmla="*/ 9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1" name="Freeform 1516"/>
              <p:cNvSpPr>
                <a:spLocks/>
              </p:cNvSpPr>
              <p:nvPr/>
            </p:nvSpPr>
            <p:spPr bwMode="auto">
              <a:xfrm>
                <a:off x="3620" y="3267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0 w 8"/>
                  <a:gd name="T3" fmla="*/ 3 h 3"/>
                  <a:gd name="T4" fmla="*/ 0 w 8"/>
                  <a:gd name="T5" fmla="*/ 3 h 3"/>
                  <a:gd name="T6" fmla="*/ 8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2" name="Freeform 1517"/>
              <p:cNvSpPr>
                <a:spLocks/>
              </p:cNvSpPr>
              <p:nvPr/>
            </p:nvSpPr>
            <p:spPr bwMode="auto">
              <a:xfrm>
                <a:off x="3628" y="3262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0 w 9"/>
                  <a:gd name="T3" fmla="*/ 5 h 5"/>
                  <a:gd name="T4" fmla="*/ 0 w 9"/>
                  <a:gd name="T5" fmla="*/ 5 h 5"/>
                  <a:gd name="T6" fmla="*/ 9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3" name="Freeform 1518"/>
              <p:cNvSpPr>
                <a:spLocks/>
              </p:cNvSpPr>
              <p:nvPr/>
            </p:nvSpPr>
            <p:spPr bwMode="auto">
              <a:xfrm>
                <a:off x="3637" y="3258"/>
                <a:ext cx="9" cy="4"/>
              </a:xfrm>
              <a:custGeom>
                <a:avLst/>
                <a:gdLst>
                  <a:gd name="T0" fmla="*/ 0 w 9"/>
                  <a:gd name="T1" fmla="*/ 4 h 4"/>
                  <a:gd name="T2" fmla="*/ 0 w 9"/>
                  <a:gd name="T3" fmla="*/ 4 h 4"/>
                  <a:gd name="T4" fmla="*/ 0 w 9"/>
                  <a:gd name="T5" fmla="*/ 4 h 4"/>
                  <a:gd name="T6" fmla="*/ 9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4" name="Freeform 1519"/>
              <p:cNvSpPr>
                <a:spLocks/>
              </p:cNvSpPr>
              <p:nvPr/>
            </p:nvSpPr>
            <p:spPr bwMode="auto">
              <a:xfrm>
                <a:off x="3646" y="3252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6 h 6"/>
                  <a:gd name="T4" fmla="*/ 0 w 8"/>
                  <a:gd name="T5" fmla="*/ 6 h 6"/>
                  <a:gd name="T6" fmla="*/ 8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5" name="Freeform 1520"/>
              <p:cNvSpPr>
                <a:spLocks/>
              </p:cNvSpPr>
              <p:nvPr/>
            </p:nvSpPr>
            <p:spPr bwMode="auto">
              <a:xfrm>
                <a:off x="3654" y="3246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6 h 6"/>
                  <a:gd name="T4" fmla="*/ 0 w 9"/>
                  <a:gd name="T5" fmla="*/ 6 h 6"/>
                  <a:gd name="T6" fmla="*/ 9 w 9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6" name="Freeform 1521"/>
              <p:cNvSpPr>
                <a:spLocks/>
              </p:cNvSpPr>
              <p:nvPr/>
            </p:nvSpPr>
            <p:spPr bwMode="auto">
              <a:xfrm>
                <a:off x="3663" y="3236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0 w 10"/>
                  <a:gd name="T3" fmla="*/ 10 h 10"/>
                  <a:gd name="T4" fmla="*/ 0 w 10"/>
                  <a:gd name="T5" fmla="*/ 10 h 10"/>
                  <a:gd name="T6" fmla="*/ 10 w 1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7" name="Freeform 1522"/>
              <p:cNvSpPr>
                <a:spLocks/>
              </p:cNvSpPr>
              <p:nvPr/>
            </p:nvSpPr>
            <p:spPr bwMode="auto">
              <a:xfrm>
                <a:off x="3673" y="3225"/>
                <a:ext cx="8" cy="11"/>
              </a:xfrm>
              <a:custGeom>
                <a:avLst/>
                <a:gdLst>
                  <a:gd name="T0" fmla="*/ 0 w 8"/>
                  <a:gd name="T1" fmla="*/ 11 h 11"/>
                  <a:gd name="T2" fmla="*/ 0 w 8"/>
                  <a:gd name="T3" fmla="*/ 11 h 11"/>
                  <a:gd name="T4" fmla="*/ 0 w 8"/>
                  <a:gd name="T5" fmla="*/ 11 h 11"/>
                  <a:gd name="T6" fmla="*/ 8 w 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8" name="Freeform 1523"/>
              <p:cNvSpPr>
                <a:spLocks/>
              </p:cNvSpPr>
              <p:nvPr/>
            </p:nvSpPr>
            <p:spPr bwMode="auto">
              <a:xfrm>
                <a:off x="3681" y="3209"/>
                <a:ext cx="9" cy="16"/>
              </a:xfrm>
              <a:custGeom>
                <a:avLst/>
                <a:gdLst>
                  <a:gd name="T0" fmla="*/ 0 w 9"/>
                  <a:gd name="T1" fmla="*/ 16 h 16"/>
                  <a:gd name="T2" fmla="*/ 0 w 9"/>
                  <a:gd name="T3" fmla="*/ 16 h 16"/>
                  <a:gd name="T4" fmla="*/ 0 w 9"/>
                  <a:gd name="T5" fmla="*/ 16 h 16"/>
                  <a:gd name="T6" fmla="*/ 9 w 9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9" name="Freeform 1524"/>
              <p:cNvSpPr>
                <a:spLocks/>
              </p:cNvSpPr>
              <p:nvPr/>
            </p:nvSpPr>
            <p:spPr bwMode="auto">
              <a:xfrm>
                <a:off x="3690" y="3191"/>
                <a:ext cx="8" cy="18"/>
              </a:xfrm>
              <a:custGeom>
                <a:avLst/>
                <a:gdLst>
                  <a:gd name="T0" fmla="*/ 0 w 8"/>
                  <a:gd name="T1" fmla="*/ 18 h 18"/>
                  <a:gd name="T2" fmla="*/ 0 w 8"/>
                  <a:gd name="T3" fmla="*/ 18 h 18"/>
                  <a:gd name="T4" fmla="*/ 0 w 8"/>
                  <a:gd name="T5" fmla="*/ 18 h 18"/>
                  <a:gd name="T6" fmla="*/ 8 w 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0" name="Freeform 1525"/>
              <p:cNvSpPr>
                <a:spLocks/>
              </p:cNvSpPr>
              <p:nvPr/>
            </p:nvSpPr>
            <p:spPr bwMode="auto">
              <a:xfrm>
                <a:off x="3698" y="3170"/>
                <a:ext cx="9" cy="21"/>
              </a:xfrm>
              <a:custGeom>
                <a:avLst/>
                <a:gdLst>
                  <a:gd name="T0" fmla="*/ 0 w 9"/>
                  <a:gd name="T1" fmla="*/ 21 h 21"/>
                  <a:gd name="T2" fmla="*/ 0 w 9"/>
                  <a:gd name="T3" fmla="*/ 21 h 21"/>
                  <a:gd name="T4" fmla="*/ 0 w 9"/>
                  <a:gd name="T5" fmla="*/ 21 h 21"/>
                  <a:gd name="T6" fmla="*/ 9 w 9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1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1" name="Freeform 1526"/>
              <p:cNvSpPr>
                <a:spLocks/>
              </p:cNvSpPr>
              <p:nvPr/>
            </p:nvSpPr>
            <p:spPr bwMode="auto">
              <a:xfrm>
                <a:off x="3707" y="3146"/>
                <a:ext cx="9" cy="24"/>
              </a:xfrm>
              <a:custGeom>
                <a:avLst/>
                <a:gdLst>
                  <a:gd name="T0" fmla="*/ 0 w 9"/>
                  <a:gd name="T1" fmla="*/ 24 h 24"/>
                  <a:gd name="T2" fmla="*/ 0 w 9"/>
                  <a:gd name="T3" fmla="*/ 24 h 24"/>
                  <a:gd name="T4" fmla="*/ 0 w 9"/>
                  <a:gd name="T5" fmla="*/ 24 h 24"/>
                  <a:gd name="T6" fmla="*/ 9 w 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2" name="Freeform 1527"/>
              <p:cNvSpPr>
                <a:spLocks/>
              </p:cNvSpPr>
              <p:nvPr/>
            </p:nvSpPr>
            <p:spPr bwMode="auto">
              <a:xfrm>
                <a:off x="3716" y="3119"/>
                <a:ext cx="8" cy="27"/>
              </a:xfrm>
              <a:custGeom>
                <a:avLst/>
                <a:gdLst>
                  <a:gd name="T0" fmla="*/ 0 w 8"/>
                  <a:gd name="T1" fmla="*/ 27 h 27"/>
                  <a:gd name="T2" fmla="*/ 0 w 8"/>
                  <a:gd name="T3" fmla="*/ 27 h 27"/>
                  <a:gd name="T4" fmla="*/ 0 w 8"/>
                  <a:gd name="T5" fmla="*/ 27 h 27"/>
                  <a:gd name="T6" fmla="*/ 8 w 8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7">
                    <a:moveTo>
                      <a:pt x="0" y="27"/>
                    </a:moveTo>
                    <a:lnTo>
                      <a:pt x="0" y="27"/>
                    </a:lnTo>
                    <a:lnTo>
                      <a:pt x="0" y="27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3" name="Freeform 1528"/>
              <p:cNvSpPr>
                <a:spLocks/>
              </p:cNvSpPr>
              <p:nvPr/>
            </p:nvSpPr>
            <p:spPr bwMode="auto">
              <a:xfrm>
                <a:off x="3724" y="3092"/>
                <a:ext cx="10" cy="27"/>
              </a:xfrm>
              <a:custGeom>
                <a:avLst/>
                <a:gdLst>
                  <a:gd name="T0" fmla="*/ 0 w 10"/>
                  <a:gd name="T1" fmla="*/ 27 h 27"/>
                  <a:gd name="T2" fmla="*/ 0 w 10"/>
                  <a:gd name="T3" fmla="*/ 27 h 27"/>
                  <a:gd name="T4" fmla="*/ 0 w 10"/>
                  <a:gd name="T5" fmla="*/ 27 h 27"/>
                  <a:gd name="T6" fmla="*/ 10 w 10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7">
                    <a:moveTo>
                      <a:pt x="0" y="27"/>
                    </a:moveTo>
                    <a:lnTo>
                      <a:pt x="0" y="27"/>
                    </a:lnTo>
                    <a:lnTo>
                      <a:pt x="0" y="27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4" name="Freeform 1529"/>
              <p:cNvSpPr>
                <a:spLocks/>
              </p:cNvSpPr>
              <p:nvPr/>
            </p:nvSpPr>
            <p:spPr bwMode="auto">
              <a:xfrm>
                <a:off x="3734" y="3064"/>
                <a:ext cx="8" cy="28"/>
              </a:xfrm>
              <a:custGeom>
                <a:avLst/>
                <a:gdLst>
                  <a:gd name="T0" fmla="*/ 0 w 8"/>
                  <a:gd name="T1" fmla="*/ 28 h 28"/>
                  <a:gd name="T2" fmla="*/ 0 w 8"/>
                  <a:gd name="T3" fmla="*/ 28 h 28"/>
                  <a:gd name="T4" fmla="*/ 0 w 8"/>
                  <a:gd name="T5" fmla="*/ 28 h 28"/>
                  <a:gd name="T6" fmla="*/ 8 w 8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8">
                    <a:moveTo>
                      <a:pt x="0" y="28"/>
                    </a:moveTo>
                    <a:lnTo>
                      <a:pt x="0" y="28"/>
                    </a:lnTo>
                    <a:lnTo>
                      <a:pt x="0" y="28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5" name="Freeform 1530"/>
              <p:cNvSpPr>
                <a:spLocks/>
              </p:cNvSpPr>
              <p:nvPr/>
            </p:nvSpPr>
            <p:spPr bwMode="auto">
              <a:xfrm>
                <a:off x="3742" y="3037"/>
                <a:ext cx="9" cy="27"/>
              </a:xfrm>
              <a:custGeom>
                <a:avLst/>
                <a:gdLst>
                  <a:gd name="T0" fmla="*/ 0 w 9"/>
                  <a:gd name="T1" fmla="*/ 27 h 27"/>
                  <a:gd name="T2" fmla="*/ 0 w 9"/>
                  <a:gd name="T3" fmla="*/ 27 h 27"/>
                  <a:gd name="T4" fmla="*/ 0 w 9"/>
                  <a:gd name="T5" fmla="*/ 27 h 27"/>
                  <a:gd name="T6" fmla="*/ 9 w 9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7">
                    <a:moveTo>
                      <a:pt x="0" y="27"/>
                    </a:moveTo>
                    <a:lnTo>
                      <a:pt x="0" y="27"/>
                    </a:lnTo>
                    <a:lnTo>
                      <a:pt x="0" y="27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6" name="Freeform 1531"/>
              <p:cNvSpPr>
                <a:spLocks/>
              </p:cNvSpPr>
              <p:nvPr/>
            </p:nvSpPr>
            <p:spPr bwMode="auto">
              <a:xfrm>
                <a:off x="3751" y="3010"/>
                <a:ext cx="9" cy="27"/>
              </a:xfrm>
              <a:custGeom>
                <a:avLst/>
                <a:gdLst>
                  <a:gd name="T0" fmla="*/ 0 w 9"/>
                  <a:gd name="T1" fmla="*/ 27 h 27"/>
                  <a:gd name="T2" fmla="*/ 0 w 9"/>
                  <a:gd name="T3" fmla="*/ 27 h 27"/>
                  <a:gd name="T4" fmla="*/ 0 w 9"/>
                  <a:gd name="T5" fmla="*/ 27 h 27"/>
                  <a:gd name="T6" fmla="*/ 9 w 9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7">
                    <a:moveTo>
                      <a:pt x="0" y="27"/>
                    </a:moveTo>
                    <a:lnTo>
                      <a:pt x="0" y="27"/>
                    </a:lnTo>
                    <a:lnTo>
                      <a:pt x="0" y="27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7" name="Freeform 1532"/>
              <p:cNvSpPr>
                <a:spLocks/>
              </p:cNvSpPr>
              <p:nvPr/>
            </p:nvSpPr>
            <p:spPr bwMode="auto">
              <a:xfrm>
                <a:off x="3760" y="2982"/>
                <a:ext cx="8" cy="28"/>
              </a:xfrm>
              <a:custGeom>
                <a:avLst/>
                <a:gdLst>
                  <a:gd name="T0" fmla="*/ 0 w 8"/>
                  <a:gd name="T1" fmla="*/ 28 h 28"/>
                  <a:gd name="T2" fmla="*/ 0 w 8"/>
                  <a:gd name="T3" fmla="*/ 28 h 28"/>
                  <a:gd name="T4" fmla="*/ 0 w 8"/>
                  <a:gd name="T5" fmla="*/ 28 h 28"/>
                  <a:gd name="T6" fmla="*/ 8 w 8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8">
                    <a:moveTo>
                      <a:pt x="0" y="28"/>
                    </a:moveTo>
                    <a:lnTo>
                      <a:pt x="0" y="28"/>
                    </a:lnTo>
                    <a:lnTo>
                      <a:pt x="0" y="28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8" name="Freeform 1533"/>
              <p:cNvSpPr>
                <a:spLocks/>
              </p:cNvSpPr>
              <p:nvPr/>
            </p:nvSpPr>
            <p:spPr bwMode="auto">
              <a:xfrm>
                <a:off x="3768" y="2954"/>
                <a:ext cx="9" cy="28"/>
              </a:xfrm>
              <a:custGeom>
                <a:avLst/>
                <a:gdLst>
                  <a:gd name="T0" fmla="*/ 0 w 9"/>
                  <a:gd name="T1" fmla="*/ 28 h 28"/>
                  <a:gd name="T2" fmla="*/ 0 w 9"/>
                  <a:gd name="T3" fmla="*/ 28 h 28"/>
                  <a:gd name="T4" fmla="*/ 0 w 9"/>
                  <a:gd name="T5" fmla="*/ 28 h 28"/>
                  <a:gd name="T6" fmla="*/ 9 w 9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">
                    <a:moveTo>
                      <a:pt x="0" y="28"/>
                    </a:moveTo>
                    <a:lnTo>
                      <a:pt x="0" y="28"/>
                    </a:lnTo>
                    <a:lnTo>
                      <a:pt x="0" y="28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9" name="Freeform 1534"/>
              <p:cNvSpPr>
                <a:spLocks/>
              </p:cNvSpPr>
              <p:nvPr/>
            </p:nvSpPr>
            <p:spPr bwMode="auto">
              <a:xfrm>
                <a:off x="3777" y="2929"/>
                <a:ext cx="9" cy="25"/>
              </a:xfrm>
              <a:custGeom>
                <a:avLst/>
                <a:gdLst>
                  <a:gd name="T0" fmla="*/ 0 w 9"/>
                  <a:gd name="T1" fmla="*/ 25 h 25"/>
                  <a:gd name="T2" fmla="*/ 0 w 9"/>
                  <a:gd name="T3" fmla="*/ 25 h 25"/>
                  <a:gd name="T4" fmla="*/ 0 w 9"/>
                  <a:gd name="T5" fmla="*/ 25 h 25"/>
                  <a:gd name="T6" fmla="*/ 9 w 9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5">
                    <a:moveTo>
                      <a:pt x="0" y="25"/>
                    </a:moveTo>
                    <a:lnTo>
                      <a:pt x="0" y="25"/>
                    </a:lnTo>
                    <a:lnTo>
                      <a:pt x="0" y="25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0" name="Freeform 1535"/>
              <p:cNvSpPr>
                <a:spLocks/>
              </p:cNvSpPr>
              <p:nvPr/>
            </p:nvSpPr>
            <p:spPr bwMode="auto">
              <a:xfrm>
                <a:off x="3786" y="2910"/>
                <a:ext cx="9" cy="19"/>
              </a:xfrm>
              <a:custGeom>
                <a:avLst/>
                <a:gdLst>
                  <a:gd name="T0" fmla="*/ 0 w 9"/>
                  <a:gd name="T1" fmla="*/ 19 h 19"/>
                  <a:gd name="T2" fmla="*/ 0 w 9"/>
                  <a:gd name="T3" fmla="*/ 19 h 19"/>
                  <a:gd name="T4" fmla="*/ 0 w 9"/>
                  <a:gd name="T5" fmla="*/ 19 h 19"/>
                  <a:gd name="T6" fmla="*/ 9 w 9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9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1" name="Freeform 1536"/>
              <p:cNvSpPr>
                <a:spLocks/>
              </p:cNvSpPr>
              <p:nvPr/>
            </p:nvSpPr>
            <p:spPr bwMode="auto">
              <a:xfrm>
                <a:off x="3795" y="2897"/>
                <a:ext cx="9" cy="13"/>
              </a:xfrm>
              <a:custGeom>
                <a:avLst/>
                <a:gdLst>
                  <a:gd name="T0" fmla="*/ 0 w 9"/>
                  <a:gd name="T1" fmla="*/ 13 h 13"/>
                  <a:gd name="T2" fmla="*/ 0 w 9"/>
                  <a:gd name="T3" fmla="*/ 13 h 13"/>
                  <a:gd name="T4" fmla="*/ 0 w 9"/>
                  <a:gd name="T5" fmla="*/ 13 h 13"/>
                  <a:gd name="T6" fmla="*/ 9 w 9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2" name="Freeform 1537"/>
              <p:cNvSpPr>
                <a:spLocks/>
              </p:cNvSpPr>
              <p:nvPr/>
            </p:nvSpPr>
            <p:spPr bwMode="auto">
              <a:xfrm>
                <a:off x="3804" y="2891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6 h 6"/>
                  <a:gd name="T4" fmla="*/ 0 w 8"/>
                  <a:gd name="T5" fmla="*/ 6 h 6"/>
                  <a:gd name="T6" fmla="*/ 8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3" name="Freeform 1538"/>
              <p:cNvSpPr>
                <a:spLocks/>
              </p:cNvSpPr>
              <p:nvPr/>
            </p:nvSpPr>
            <p:spPr bwMode="auto">
              <a:xfrm>
                <a:off x="3812" y="2891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4" name="Freeform 1539"/>
              <p:cNvSpPr>
                <a:spLocks/>
              </p:cNvSpPr>
              <p:nvPr/>
            </p:nvSpPr>
            <p:spPr bwMode="auto">
              <a:xfrm>
                <a:off x="3821" y="2891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0 h 6"/>
                  <a:gd name="T6" fmla="*/ 10 w 1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5" name="Freeform 1540"/>
              <p:cNvSpPr>
                <a:spLocks/>
              </p:cNvSpPr>
              <p:nvPr/>
            </p:nvSpPr>
            <p:spPr bwMode="auto">
              <a:xfrm>
                <a:off x="3831" y="2897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0 w 8"/>
                  <a:gd name="T3" fmla="*/ 0 h 17"/>
                  <a:gd name="T4" fmla="*/ 0 w 8"/>
                  <a:gd name="T5" fmla="*/ 0 h 17"/>
                  <a:gd name="T6" fmla="*/ 8 w 8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6" name="Freeform 1541"/>
              <p:cNvSpPr>
                <a:spLocks/>
              </p:cNvSpPr>
              <p:nvPr/>
            </p:nvSpPr>
            <p:spPr bwMode="auto">
              <a:xfrm>
                <a:off x="3839" y="2914"/>
                <a:ext cx="9" cy="24"/>
              </a:xfrm>
              <a:custGeom>
                <a:avLst/>
                <a:gdLst>
                  <a:gd name="T0" fmla="*/ 0 w 9"/>
                  <a:gd name="T1" fmla="*/ 0 h 24"/>
                  <a:gd name="T2" fmla="*/ 0 w 9"/>
                  <a:gd name="T3" fmla="*/ 0 h 24"/>
                  <a:gd name="T4" fmla="*/ 0 w 9"/>
                  <a:gd name="T5" fmla="*/ 0 h 24"/>
                  <a:gd name="T6" fmla="*/ 9 w 9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7" name="Freeform 1542"/>
              <p:cNvSpPr>
                <a:spLocks/>
              </p:cNvSpPr>
              <p:nvPr/>
            </p:nvSpPr>
            <p:spPr bwMode="auto">
              <a:xfrm>
                <a:off x="3848" y="2938"/>
                <a:ext cx="8" cy="34"/>
              </a:xfrm>
              <a:custGeom>
                <a:avLst/>
                <a:gdLst>
                  <a:gd name="T0" fmla="*/ 0 w 8"/>
                  <a:gd name="T1" fmla="*/ 0 h 34"/>
                  <a:gd name="T2" fmla="*/ 0 w 8"/>
                  <a:gd name="T3" fmla="*/ 0 h 34"/>
                  <a:gd name="T4" fmla="*/ 0 w 8"/>
                  <a:gd name="T5" fmla="*/ 0 h 34"/>
                  <a:gd name="T6" fmla="*/ 8 w 8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3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8" name="Freeform 1543"/>
              <p:cNvSpPr>
                <a:spLocks/>
              </p:cNvSpPr>
              <p:nvPr/>
            </p:nvSpPr>
            <p:spPr bwMode="auto">
              <a:xfrm>
                <a:off x="3856" y="2972"/>
                <a:ext cx="9" cy="44"/>
              </a:xfrm>
              <a:custGeom>
                <a:avLst/>
                <a:gdLst>
                  <a:gd name="T0" fmla="*/ 0 w 9"/>
                  <a:gd name="T1" fmla="*/ 0 h 44"/>
                  <a:gd name="T2" fmla="*/ 0 w 9"/>
                  <a:gd name="T3" fmla="*/ 0 h 44"/>
                  <a:gd name="T4" fmla="*/ 0 w 9"/>
                  <a:gd name="T5" fmla="*/ 0 h 44"/>
                  <a:gd name="T6" fmla="*/ 9 w 9"/>
                  <a:gd name="T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4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9" name="Freeform 1544"/>
              <p:cNvSpPr>
                <a:spLocks/>
              </p:cNvSpPr>
              <p:nvPr/>
            </p:nvSpPr>
            <p:spPr bwMode="auto">
              <a:xfrm>
                <a:off x="3865" y="3016"/>
                <a:ext cx="9" cy="51"/>
              </a:xfrm>
              <a:custGeom>
                <a:avLst/>
                <a:gdLst>
                  <a:gd name="T0" fmla="*/ 0 w 9"/>
                  <a:gd name="T1" fmla="*/ 0 h 51"/>
                  <a:gd name="T2" fmla="*/ 0 w 9"/>
                  <a:gd name="T3" fmla="*/ 0 h 51"/>
                  <a:gd name="T4" fmla="*/ 0 w 9"/>
                  <a:gd name="T5" fmla="*/ 0 h 51"/>
                  <a:gd name="T6" fmla="*/ 9 w 9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5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0" name="Freeform 1545"/>
              <p:cNvSpPr>
                <a:spLocks/>
              </p:cNvSpPr>
              <p:nvPr/>
            </p:nvSpPr>
            <p:spPr bwMode="auto">
              <a:xfrm>
                <a:off x="3874" y="3067"/>
                <a:ext cx="8" cy="40"/>
              </a:xfrm>
              <a:custGeom>
                <a:avLst/>
                <a:gdLst>
                  <a:gd name="T0" fmla="*/ 0 w 8"/>
                  <a:gd name="T1" fmla="*/ 0 h 40"/>
                  <a:gd name="T2" fmla="*/ 0 w 8"/>
                  <a:gd name="T3" fmla="*/ 0 h 40"/>
                  <a:gd name="T4" fmla="*/ 0 w 8"/>
                  <a:gd name="T5" fmla="*/ 0 h 40"/>
                  <a:gd name="T6" fmla="*/ 8 w 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4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1" name="Freeform 1546"/>
              <p:cNvSpPr>
                <a:spLocks/>
              </p:cNvSpPr>
              <p:nvPr/>
            </p:nvSpPr>
            <p:spPr bwMode="auto">
              <a:xfrm>
                <a:off x="3882" y="3107"/>
                <a:ext cx="10" cy="31"/>
              </a:xfrm>
              <a:custGeom>
                <a:avLst/>
                <a:gdLst>
                  <a:gd name="T0" fmla="*/ 0 w 10"/>
                  <a:gd name="T1" fmla="*/ 0 h 31"/>
                  <a:gd name="T2" fmla="*/ 0 w 10"/>
                  <a:gd name="T3" fmla="*/ 0 h 31"/>
                  <a:gd name="T4" fmla="*/ 0 w 10"/>
                  <a:gd name="T5" fmla="*/ 0 h 31"/>
                  <a:gd name="T6" fmla="*/ 10 w 10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3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2" name="Freeform 1547"/>
              <p:cNvSpPr>
                <a:spLocks/>
              </p:cNvSpPr>
              <p:nvPr/>
            </p:nvSpPr>
            <p:spPr bwMode="auto">
              <a:xfrm>
                <a:off x="3892" y="3138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0 w 8"/>
                  <a:gd name="T3" fmla="*/ 0 h 17"/>
                  <a:gd name="T4" fmla="*/ 0 w 8"/>
                  <a:gd name="T5" fmla="*/ 0 h 17"/>
                  <a:gd name="T6" fmla="*/ 8 w 8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3" name="Freeform 1548"/>
              <p:cNvSpPr>
                <a:spLocks/>
              </p:cNvSpPr>
              <p:nvPr/>
            </p:nvSpPr>
            <p:spPr bwMode="auto">
              <a:xfrm>
                <a:off x="3900" y="3155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0 h 6"/>
                  <a:gd name="T4" fmla="*/ 0 w 9"/>
                  <a:gd name="T5" fmla="*/ 0 h 6"/>
                  <a:gd name="T6" fmla="*/ 9 w 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4" name="Freeform 1549"/>
              <p:cNvSpPr>
                <a:spLocks/>
              </p:cNvSpPr>
              <p:nvPr/>
            </p:nvSpPr>
            <p:spPr bwMode="auto">
              <a:xfrm>
                <a:off x="3909" y="3155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6 h 6"/>
                  <a:gd name="T4" fmla="*/ 0 w 9"/>
                  <a:gd name="T5" fmla="*/ 6 h 6"/>
                  <a:gd name="T6" fmla="*/ 9 w 9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5" name="Freeform 1550"/>
              <p:cNvSpPr>
                <a:spLocks/>
              </p:cNvSpPr>
              <p:nvPr/>
            </p:nvSpPr>
            <p:spPr bwMode="auto">
              <a:xfrm>
                <a:off x="3918" y="3155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6" name="Freeform 1551"/>
              <p:cNvSpPr>
                <a:spLocks/>
              </p:cNvSpPr>
              <p:nvPr/>
            </p:nvSpPr>
            <p:spPr bwMode="auto">
              <a:xfrm>
                <a:off x="3926" y="3155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7" name="Freeform 1552"/>
              <p:cNvSpPr>
                <a:spLocks/>
              </p:cNvSpPr>
              <p:nvPr/>
            </p:nvSpPr>
            <p:spPr bwMode="auto">
              <a:xfrm>
                <a:off x="3935" y="3156"/>
                <a:ext cx="9" cy="7"/>
              </a:xfrm>
              <a:custGeom>
                <a:avLst/>
                <a:gdLst>
                  <a:gd name="T0" fmla="*/ 0 w 9"/>
                  <a:gd name="T1" fmla="*/ 0 h 7"/>
                  <a:gd name="T2" fmla="*/ 0 w 9"/>
                  <a:gd name="T3" fmla="*/ 0 h 7"/>
                  <a:gd name="T4" fmla="*/ 0 w 9"/>
                  <a:gd name="T5" fmla="*/ 0 h 7"/>
                  <a:gd name="T6" fmla="*/ 9 w 9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8" name="Freeform 1553"/>
              <p:cNvSpPr>
                <a:spLocks/>
              </p:cNvSpPr>
              <p:nvPr/>
            </p:nvSpPr>
            <p:spPr bwMode="auto">
              <a:xfrm>
                <a:off x="3944" y="3163"/>
                <a:ext cx="9" cy="10"/>
              </a:xfrm>
              <a:custGeom>
                <a:avLst/>
                <a:gdLst>
                  <a:gd name="T0" fmla="*/ 0 w 9"/>
                  <a:gd name="T1" fmla="*/ 0 h 10"/>
                  <a:gd name="T2" fmla="*/ 0 w 9"/>
                  <a:gd name="T3" fmla="*/ 0 h 10"/>
                  <a:gd name="T4" fmla="*/ 0 w 9"/>
                  <a:gd name="T5" fmla="*/ 0 h 10"/>
                  <a:gd name="T6" fmla="*/ 9 w 9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9" name="Freeform 1554"/>
              <p:cNvSpPr>
                <a:spLocks/>
              </p:cNvSpPr>
              <p:nvPr/>
            </p:nvSpPr>
            <p:spPr bwMode="auto">
              <a:xfrm>
                <a:off x="3953" y="3173"/>
                <a:ext cx="9" cy="13"/>
              </a:xfrm>
              <a:custGeom>
                <a:avLst/>
                <a:gdLst>
                  <a:gd name="T0" fmla="*/ 0 w 9"/>
                  <a:gd name="T1" fmla="*/ 0 h 13"/>
                  <a:gd name="T2" fmla="*/ 0 w 9"/>
                  <a:gd name="T3" fmla="*/ 0 h 13"/>
                  <a:gd name="T4" fmla="*/ 0 w 9"/>
                  <a:gd name="T5" fmla="*/ 0 h 13"/>
                  <a:gd name="T6" fmla="*/ 9 w 9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0" name="Freeform 1555"/>
              <p:cNvSpPr>
                <a:spLocks/>
              </p:cNvSpPr>
              <p:nvPr/>
            </p:nvSpPr>
            <p:spPr bwMode="auto">
              <a:xfrm>
                <a:off x="3962" y="3186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0 h 12"/>
                  <a:gd name="T4" fmla="*/ 0 w 8"/>
                  <a:gd name="T5" fmla="*/ 0 h 12"/>
                  <a:gd name="T6" fmla="*/ 8 w 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1" name="Freeform 1556"/>
              <p:cNvSpPr>
                <a:spLocks/>
              </p:cNvSpPr>
              <p:nvPr/>
            </p:nvSpPr>
            <p:spPr bwMode="auto">
              <a:xfrm>
                <a:off x="3970" y="3198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9 w 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2" name="Freeform 1557"/>
              <p:cNvSpPr>
                <a:spLocks/>
              </p:cNvSpPr>
              <p:nvPr/>
            </p:nvSpPr>
            <p:spPr bwMode="auto">
              <a:xfrm>
                <a:off x="3979" y="3207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9 w 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3" name="Freeform 1558"/>
              <p:cNvSpPr>
                <a:spLocks/>
              </p:cNvSpPr>
              <p:nvPr/>
            </p:nvSpPr>
            <p:spPr bwMode="auto">
              <a:xfrm>
                <a:off x="3988" y="3216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8 w 8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4" name="Freeform 1559"/>
              <p:cNvSpPr>
                <a:spLocks/>
              </p:cNvSpPr>
              <p:nvPr/>
            </p:nvSpPr>
            <p:spPr bwMode="auto">
              <a:xfrm>
                <a:off x="3996" y="3225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0 w 9"/>
                  <a:gd name="T5" fmla="*/ 0 h 5"/>
                  <a:gd name="T6" fmla="*/ 9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5" name="Freeform 1560"/>
              <p:cNvSpPr>
                <a:spLocks/>
              </p:cNvSpPr>
              <p:nvPr/>
            </p:nvSpPr>
            <p:spPr bwMode="auto">
              <a:xfrm>
                <a:off x="4005" y="3230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0 h 6"/>
                  <a:gd name="T4" fmla="*/ 0 w 9"/>
                  <a:gd name="T5" fmla="*/ 0 h 6"/>
                  <a:gd name="T6" fmla="*/ 9 w 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6" name="Freeform 1561"/>
              <p:cNvSpPr>
                <a:spLocks/>
              </p:cNvSpPr>
              <p:nvPr/>
            </p:nvSpPr>
            <p:spPr bwMode="auto">
              <a:xfrm>
                <a:off x="4014" y="323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0 w 9"/>
                  <a:gd name="T5" fmla="*/ 0 h 5"/>
                  <a:gd name="T6" fmla="*/ 9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7" name="Freeform 1562"/>
              <p:cNvSpPr>
                <a:spLocks/>
              </p:cNvSpPr>
              <p:nvPr/>
            </p:nvSpPr>
            <p:spPr bwMode="auto">
              <a:xfrm>
                <a:off x="4023" y="3241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9 w 9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8" name="Freeform 1563"/>
              <p:cNvSpPr>
                <a:spLocks/>
              </p:cNvSpPr>
              <p:nvPr/>
            </p:nvSpPr>
            <p:spPr bwMode="auto">
              <a:xfrm>
                <a:off x="4032" y="3244"/>
                <a:ext cx="8" cy="4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8 w 8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9" name="Freeform 1564"/>
              <p:cNvSpPr>
                <a:spLocks/>
              </p:cNvSpPr>
              <p:nvPr/>
            </p:nvSpPr>
            <p:spPr bwMode="auto">
              <a:xfrm>
                <a:off x="4040" y="3248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0 w 9"/>
                  <a:gd name="T5" fmla="*/ 0 h 2"/>
                  <a:gd name="T6" fmla="*/ 9 w 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0" name="Freeform 1565"/>
              <p:cNvSpPr>
                <a:spLocks/>
              </p:cNvSpPr>
              <p:nvPr/>
            </p:nvSpPr>
            <p:spPr bwMode="auto">
              <a:xfrm>
                <a:off x="4049" y="3250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0 w 9"/>
                  <a:gd name="T5" fmla="*/ 0 h 2"/>
                  <a:gd name="T6" fmla="*/ 9 w 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1" name="Freeform 1566"/>
              <p:cNvSpPr>
                <a:spLocks/>
              </p:cNvSpPr>
              <p:nvPr/>
            </p:nvSpPr>
            <p:spPr bwMode="auto">
              <a:xfrm>
                <a:off x="4058" y="3252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0 h 2"/>
                  <a:gd name="T4" fmla="*/ 0 w 8"/>
                  <a:gd name="T5" fmla="*/ 0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2" name="Freeform 1567"/>
              <p:cNvSpPr>
                <a:spLocks/>
              </p:cNvSpPr>
              <p:nvPr/>
            </p:nvSpPr>
            <p:spPr bwMode="auto">
              <a:xfrm>
                <a:off x="4066" y="3254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0 w 10"/>
                  <a:gd name="T3" fmla="*/ 0 h 3"/>
                  <a:gd name="T4" fmla="*/ 0 w 10"/>
                  <a:gd name="T5" fmla="*/ 0 h 3"/>
                  <a:gd name="T6" fmla="*/ 10 w 10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3" name="Freeform 1568"/>
              <p:cNvSpPr>
                <a:spLocks/>
              </p:cNvSpPr>
              <p:nvPr/>
            </p:nvSpPr>
            <p:spPr bwMode="auto">
              <a:xfrm>
                <a:off x="4076" y="3257"/>
                <a:ext cx="17" cy="3"/>
              </a:xfrm>
              <a:custGeom>
                <a:avLst/>
                <a:gdLst>
                  <a:gd name="T0" fmla="*/ 0 w 17"/>
                  <a:gd name="T1" fmla="*/ 0 h 3"/>
                  <a:gd name="T2" fmla="*/ 0 w 17"/>
                  <a:gd name="T3" fmla="*/ 0 h 3"/>
                  <a:gd name="T4" fmla="*/ 0 w 17"/>
                  <a:gd name="T5" fmla="*/ 0 h 3"/>
                  <a:gd name="T6" fmla="*/ 17 w 1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7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4" name="Freeform 1569"/>
              <p:cNvSpPr>
                <a:spLocks/>
              </p:cNvSpPr>
              <p:nvPr/>
            </p:nvSpPr>
            <p:spPr bwMode="auto">
              <a:xfrm>
                <a:off x="4093" y="3260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0 w 9"/>
                  <a:gd name="T5" fmla="*/ 0 h 2"/>
                  <a:gd name="T6" fmla="*/ 9 w 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5" name="Freeform 1570"/>
              <p:cNvSpPr>
                <a:spLocks/>
              </p:cNvSpPr>
              <p:nvPr/>
            </p:nvSpPr>
            <p:spPr bwMode="auto">
              <a:xfrm>
                <a:off x="4102" y="32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8 w 8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6" name="Freeform 1571"/>
              <p:cNvSpPr>
                <a:spLocks/>
              </p:cNvSpPr>
              <p:nvPr/>
            </p:nvSpPr>
            <p:spPr bwMode="auto">
              <a:xfrm>
                <a:off x="4110" y="3265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9 w 9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7" name="Freeform 1572"/>
              <p:cNvSpPr>
                <a:spLocks/>
              </p:cNvSpPr>
              <p:nvPr/>
            </p:nvSpPr>
            <p:spPr bwMode="auto">
              <a:xfrm>
                <a:off x="4119" y="3268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9 w 9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8" name="Freeform 1573"/>
              <p:cNvSpPr>
                <a:spLocks/>
              </p:cNvSpPr>
              <p:nvPr/>
            </p:nvSpPr>
            <p:spPr bwMode="auto">
              <a:xfrm>
                <a:off x="4128" y="3271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9" name="Freeform 1574"/>
              <p:cNvSpPr>
                <a:spLocks/>
              </p:cNvSpPr>
              <p:nvPr/>
            </p:nvSpPr>
            <p:spPr bwMode="auto">
              <a:xfrm>
                <a:off x="4137" y="3272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0" name="Freeform 1575"/>
              <p:cNvSpPr>
                <a:spLocks/>
              </p:cNvSpPr>
              <p:nvPr/>
            </p:nvSpPr>
            <p:spPr bwMode="auto">
              <a:xfrm>
                <a:off x="4146" y="3273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1" name="Freeform 1576"/>
              <p:cNvSpPr>
                <a:spLocks/>
              </p:cNvSpPr>
              <p:nvPr/>
            </p:nvSpPr>
            <p:spPr bwMode="auto">
              <a:xfrm>
                <a:off x="4154" y="3273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2" name="Freeform 1577"/>
              <p:cNvSpPr>
                <a:spLocks/>
              </p:cNvSpPr>
              <p:nvPr/>
            </p:nvSpPr>
            <p:spPr bwMode="auto">
              <a:xfrm>
                <a:off x="4163" y="3272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3" name="Freeform 1578"/>
              <p:cNvSpPr>
                <a:spLocks/>
              </p:cNvSpPr>
              <p:nvPr/>
            </p:nvSpPr>
            <p:spPr bwMode="auto">
              <a:xfrm>
                <a:off x="4172" y="327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4" name="Freeform 1579"/>
              <p:cNvSpPr>
                <a:spLocks/>
              </p:cNvSpPr>
              <p:nvPr/>
            </p:nvSpPr>
            <p:spPr bwMode="auto">
              <a:xfrm>
                <a:off x="4180" y="3272"/>
                <a:ext cx="10" cy="1"/>
              </a:xfrm>
              <a:custGeom>
                <a:avLst/>
                <a:gdLst>
                  <a:gd name="T0" fmla="*/ 0 w 10"/>
                  <a:gd name="T1" fmla="*/ 1 h 1"/>
                  <a:gd name="T2" fmla="*/ 0 w 10"/>
                  <a:gd name="T3" fmla="*/ 1 h 1"/>
                  <a:gd name="T4" fmla="*/ 0 w 10"/>
                  <a:gd name="T5" fmla="*/ 1 h 1"/>
                  <a:gd name="T6" fmla="*/ 10 w 10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5" name="Freeform 1580"/>
              <p:cNvSpPr>
                <a:spLocks/>
              </p:cNvSpPr>
              <p:nvPr/>
            </p:nvSpPr>
            <p:spPr bwMode="auto">
              <a:xfrm>
                <a:off x="4190" y="327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6" name="Freeform 1581"/>
              <p:cNvSpPr>
                <a:spLocks/>
              </p:cNvSpPr>
              <p:nvPr/>
            </p:nvSpPr>
            <p:spPr bwMode="auto">
              <a:xfrm>
                <a:off x="4198" y="3273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7" name="Freeform 1582"/>
              <p:cNvSpPr>
                <a:spLocks/>
              </p:cNvSpPr>
              <p:nvPr/>
            </p:nvSpPr>
            <p:spPr bwMode="auto">
              <a:xfrm>
                <a:off x="4207" y="3273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8" name="Freeform 1583"/>
              <p:cNvSpPr>
                <a:spLocks/>
              </p:cNvSpPr>
              <p:nvPr/>
            </p:nvSpPr>
            <p:spPr bwMode="auto">
              <a:xfrm>
                <a:off x="4216" y="3274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9" name="Freeform 1584"/>
              <p:cNvSpPr>
                <a:spLocks/>
              </p:cNvSpPr>
              <p:nvPr/>
            </p:nvSpPr>
            <p:spPr bwMode="auto">
              <a:xfrm>
                <a:off x="4224" y="327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0 w 10"/>
                  <a:gd name="T5" fmla="*/ 0 h 1"/>
                  <a:gd name="T6" fmla="*/ 10 w 1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0" name="Freeform 1585"/>
              <p:cNvSpPr>
                <a:spLocks/>
              </p:cNvSpPr>
              <p:nvPr/>
            </p:nvSpPr>
            <p:spPr bwMode="auto">
              <a:xfrm>
                <a:off x="4234" y="3275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1" name="Freeform 1586"/>
              <p:cNvSpPr>
                <a:spLocks/>
              </p:cNvSpPr>
              <p:nvPr/>
            </p:nvSpPr>
            <p:spPr bwMode="auto">
              <a:xfrm>
                <a:off x="4242" y="3275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2" name="Freeform 1587"/>
              <p:cNvSpPr>
                <a:spLocks/>
              </p:cNvSpPr>
              <p:nvPr/>
            </p:nvSpPr>
            <p:spPr bwMode="auto">
              <a:xfrm>
                <a:off x="4251" y="3275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3" name="Freeform 1588"/>
              <p:cNvSpPr>
                <a:spLocks/>
              </p:cNvSpPr>
              <p:nvPr/>
            </p:nvSpPr>
            <p:spPr bwMode="auto">
              <a:xfrm>
                <a:off x="4260" y="3275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4" name="Freeform 1589"/>
              <p:cNvSpPr>
                <a:spLocks/>
              </p:cNvSpPr>
              <p:nvPr/>
            </p:nvSpPr>
            <p:spPr bwMode="auto">
              <a:xfrm>
                <a:off x="4268" y="3275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5" name="Freeform 1590"/>
              <p:cNvSpPr>
                <a:spLocks/>
              </p:cNvSpPr>
              <p:nvPr/>
            </p:nvSpPr>
            <p:spPr bwMode="auto">
              <a:xfrm>
                <a:off x="4277" y="3275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6" name="Freeform 1591"/>
              <p:cNvSpPr>
                <a:spLocks/>
              </p:cNvSpPr>
              <p:nvPr/>
            </p:nvSpPr>
            <p:spPr bwMode="auto">
              <a:xfrm>
                <a:off x="4286" y="3275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7" name="Freeform 1592"/>
              <p:cNvSpPr>
                <a:spLocks/>
              </p:cNvSpPr>
              <p:nvPr/>
            </p:nvSpPr>
            <p:spPr bwMode="auto">
              <a:xfrm>
                <a:off x="4295" y="3275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8" name="Freeform 1593"/>
              <p:cNvSpPr>
                <a:spLocks/>
              </p:cNvSpPr>
              <p:nvPr/>
            </p:nvSpPr>
            <p:spPr bwMode="auto">
              <a:xfrm>
                <a:off x="4304" y="327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9" name="Freeform 1594"/>
              <p:cNvSpPr>
                <a:spLocks/>
              </p:cNvSpPr>
              <p:nvPr/>
            </p:nvSpPr>
            <p:spPr bwMode="auto">
              <a:xfrm>
                <a:off x="4312" y="3276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0" name="Freeform 1595"/>
              <p:cNvSpPr>
                <a:spLocks/>
              </p:cNvSpPr>
              <p:nvPr/>
            </p:nvSpPr>
            <p:spPr bwMode="auto">
              <a:xfrm>
                <a:off x="4321" y="327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1" name="Freeform 1596"/>
              <p:cNvSpPr>
                <a:spLocks/>
              </p:cNvSpPr>
              <p:nvPr/>
            </p:nvSpPr>
            <p:spPr bwMode="auto">
              <a:xfrm>
                <a:off x="4330" y="327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2" name="Freeform 1597"/>
              <p:cNvSpPr>
                <a:spLocks/>
              </p:cNvSpPr>
              <p:nvPr/>
            </p:nvSpPr>
            <p:spPr bwMode="auto">
              <a:xfrm>
                <a:off x="4338" y="3279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3" name="Freeform 1598"/>
              <p:cNvSpPr>
                <a:spLocks/>
              </p:cNvSpPr>
              <p:nvPr/>
            </p:nvSpPr>
            <p:spPr bwMode="auto">
              <a:xfrm>
                <a:off x="4347" y="3279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4" name="Freeform 1599"/>
              <p:cNvSpPr>
                <a:spLocks/>
              </p:cNvSpPr>
              <p:nvPr/>
            </p:nvSpPr>
            <p:spPr bwMode="auto">
              <a:xfrm>
                <a:off x="4356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5" name="Freeform 1600"/>
              <p:cNvSpPr>
                <a:spLocks/>
              </p:cNvSpPr>
              <p:nvPr/>
            </p:nvSpPr>
            <p:spPr bwMode="auto">
              <a:xfrm>
                <a:off x="4365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6" name="Freeform 1601"/>
              <p:cNvSpPr>
                <a:spLocks/>
              </p:cNvSpPr>
              <p:nvPr/>
            </p:nvSpPr>
            <p:spPr bwMode="auto">
              <a:xfrm>
                <a:off x="4374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7" name="Freeform 1602"/>
              <p:cNvSpPr>
                <a:spLocks/>
              </p:cNvSpPr>
              <p:nvPr/>
            </p:nvSpPr>
            <p:spPr bwMode="auto">
              <a:xfrm>
                <a:off x="4382" y="3278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8" name="Freeform 1603"/>
              <p:cNvSpPr>
                <a:spLocks/>
              </p:cNvSpPr>
              <p:nvPr/>
            </p:nvSpPr>
            <p:spPr bwMode="auto">
              <a:xfrm>
                <a:off x="4391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9" name="Freeform 1604"/>
              <p:cNvSpPr>
                <a:spLocks/>
              </p:cNvSpPr>
              <p:nvPr/>
            </p:nvSpPr>
            <p:spPr bwMode="auto">
              <a:xfrm>
                <a:off x="4400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503" name="Freeform 1606"/>
            <p:cNvSpPr>
              <a:spLocks/>
            </p:cNvSpPr>
            <p:nvPr/>
          </p:nvSpPr>
          <p:spPr bwMode="auto">
            <a:xfrm>
              <a:off x="4408" y="3278"/>
              <a:ext cx="10" cy="0"/>
            </a:xfrm>
            <a:custGeom>
              <a:avLst/>
              <a:gdLst>
                <a:gd name="T0" fmla="*/ 0 w 10"/>
                <a:gd name="T1" fmla="*/ 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4" name="Freeform 1607"/>
            <p:cNvSpPr>
              <a:spLocks/>
            </p:cNvSpPr>
            <p:nvPr/>
          </p:nvSpPr>
          <p:spPr bwMode="auto">
            <a:xfrm>
              <a:off x="4418" y="3278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5" name="Freeform 1608"/>
            <p:cNvSpPr>
              <a:spLocks/>
            </p:cNvSpPr>
            <p:nvPr/>
          </p:nvSpPr>
          <p:spPr bwMode="auto">
            <a:xfrm>
              <a:off x="4426" y="3278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" name="Freeform 1609"/>
            <p:cNvSpPr>
              <a:spLocks/>
            </p:cNvSpPr>
            <p:nvPr/>
          </p:nvSpPr>
          <p:spPr bwMode="auto">
            <a:xfrm>
              <a:off x="4435" y="3278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7" name="Freeform 1610"/>
            <p:cNvSpPr>
              <a:spLocks/>
            </p:cNvSpPr>
            <p:nvPr/>
          </p:nvSpPr>
          <p:spPr bwMode="auto">
            <a:xfrm>
              <a:off x="4444" y="3278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8" name="Freeform 1611"/>
            <p:cNvSpPr>
              <a:spLocks/>
            </p:cNvSpPr>
            <p:nvPr/>
          </p:nvSpPr>
          <p:spPr bwMode="auto">
            <a:xfrm>
              <a:off x="4452" y="3278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9" name="Freeform 1612"/>
            <p:cNvSpPr>
              <a:spLocks/>
            </p:cNvSpPr>
            <p:nvPr/>
          </p:nvSpPr>
          <p:spPr bwMode="auto">
            <a:xfrm>
              <a:off x="4461" y="3278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0" name="Freeform 1613"/>
            <p:cNvSpPr>
              <a:spLocks/>
            </p:cNvSpPr>
            <p:nvPr/>
          </p:nvSpPr>
          <p:spPr bwMode="auto">
            <a:xfrm>
              <a:off x="4469" y="3278"/>
              <a:ext cx="10" cy="0"/>
            </a:xfrm>
            <a:custGeom>
              <a:avLst/>
              <a:gdLst>
                <a:gd name="T0" fmla="*/ 0 w 10"/>
                <a:gd name="T1" fmla="*/ 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1" name="Freeform 1614"/>
            <p:cNvSpPr>
              <a:spLocks/>
            </p:cNvSpPr>
            <p:nvPr/>
          </p:nvSpPr>
          <p:spPr bwMode="auto">
            <a:xfrm>
              <a:off x="4479" y="3277"/>
              <a:ext cx="9" cy="1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1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4" name="Freeform 1615"/>
            <p:cNvSpPr>
              <a:spLocks/>
            </p:cNvSpPr>
            <p:nvPr/>
          </p:nvSpPr>
          <p:spPr bwMode="auto">
            <a:xfrm>
              <a:off x="4488" y="3276"/>
              <a:ext cx="8" cy="1"/>
            </a:xfrm>
            <a:custGeom>
              <a:avLst/>
              <a:gdLst>
                <a:gd name="T0" fmla="*/ 0 w 8"/>
                <a:gd name="T1" fmla="*/ 1 h 1"/>
                <a:gd name="T2" fmla="*/ 0 w 8"/>
                <a:gd name="T3" fmla="*/ 1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5" name="Freeform 1616"/>
            <p:cNvSpPr>
              <a:spLocks/>
            </p:cNvSpPr>
            <p:nvPr/>
          </p:nvSpPr>
          <p:spPr bwMode="auto">
            <a:xfrm>
              <a:off x="4496" y="3276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6" name="Freeform 1617"/>
            <p:cNvSpPr>
              <a:spLocks/>
            </p:cNvSpPr>
            <p:nvPr/>
          </p:nvSpPr>
          <p:spPr bwMode="auto">
            <a:xfrm>
              <a:off x="4505" y="3275"/>
              <a:ext cx="9" cy="1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1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7" name="Freeform 1618"/>
            <p:cNvSpPr>
              <a:spLocks/>
            </p:cNvSpPr>
            <p:nvPr/>
          </p:nvSpPr>
          <p:spPr bwMode="auto">
            <a:xfrm>
              <a:off x="4514" y="3275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8" name="Freeform 1619"/>
            <p:cNvSpPr>
              <a:spLocks/>
            </p:cNvSpPr>
            <p:nvPr/>
          </p:nvSpPr>
          <p:spPr bwMode="auto">
            <a:xfrm>
              <a:off x="4522" y="3275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9" name="Freeform 1620"/>
            <p:cNvSpPr>
              <a:spLocks/>
            </p:cNvSpPr>
            <p:nvPr/>
          </p:nvSpPr>
          <p:spPr bwMode="auto">
            <a:xfrm>
              <a:off x="4531" y="3276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0" name="Freeform 1621"/>
            <p:cNvSpPr>
              <a:spLocks/>
            </p:cNvSpPr>
            <p:nvPr/>
          </p:nvSpPr>
          <p:spPr bwMode="auto">
            <a:xfrm>
              <a:off x="4540" y="3277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1" name="Freeform 1622"/>
            <p:cNvSpPr>
              <a:spLocks/>
            </p:cNvSpPr>
            <p:nvPr/>
          </p:nvSpPr>
          <p:spPr bwMode="auto">
            <a:xfrm>
              <a:off x="4549" y="3277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2" name="Freeform 1623"/>
            <p:cNvSpPr>
              <a:spLocks/>
            </p:cNvSpPr>
            <p:nvPr/>
          </p:nvSpPr>
          <p:spPr bwMode="auto">
            <a:xfrm>
              <a:off x="4558" y="3278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3" name="Freeform 1624"/>
            <p:cNvSpPr>
              <a:spLocks/>
            </p:cNvSpPr>
            <p:nvPr/>
          </p:nvSpPr>
          <p:spPr bwMode="auto">
            <a:xfrm>
              <a:off x="4566" y="3279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4" name="Freeform 1625"/>
            <p:cNvSpPr>
              <a:spLocks/>
            </p:cNvSpPr>
            <p:nvPr/>
          </p:nvSpPr>
          <p:spPr bwMode="auto">
            <a:xfrm>
              <a:off x="4575" y="327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5" name="Freeform 1626"/>
            <p:cNvSpPr>
              <a:spLocks/>
            </p:cNvSpPr>
            <p:nvPr/>
          </p:nvSpPr>
          <p:spPr bwMode="auto">
            <a:xfrm>
              <a:off x="4583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6" name="Freeform 1627"/>
            <p:cNvSpPr>
              <a:spLocks/>
            </p:cNvSpPr>
            <p:nvPr/>
          </p:nvSpPr>
          <p:spPr bwMode="auto">
            <a:xfrm>
              <a:off x="4592" y="3280"/>
              <a:ext cx="10" cy="0"/>
            </a:xfrm>
            <a:custGeom>
              <a:avLst/>
              <a:gdLst>
                <a:gd name="T0" fmla="*/ 0 w 10"/>
                <a:gd name="T1" fmla="*/ 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7" name="Freeform 1628"/>
            <p:cNvSpPr>
              <a:spLocks/>
            </p:cNvSpPr>
            <p:nvPr/>
          </p:nvSpPr>
          <p:spPr bwMode="auto">
            <a:xfrm>
              <a:off x="4602" y="3280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8" name="Freeform 1629"/>
            <p:cNvSpPr>
              <a:spLocks/>
            </p:cNvSpPr>
            <p:nvPr/>
          </p:nvSpPr>
          <p:spPr bwMode="auto">
            <a:xfrm>
              <a:off x="4610" y="3279"/>
              <a:ext cx="18" cy="1"/>
            </a:xfrm>
            <a:custGeom>
              <a:avLst/>
              <a:gdLst>
                <a:gd name="T0" fmla="*/ 0 w 18"/>
                <a:gd name="T1" fmla="*/ 1 h 1"/>
                <a:gd name="T2" fmla="*/ 0 w 18"/>
                <a:gd name="T3" fmla="*/ 1 h 1"/>
                <a:gd name="T4" fmla="*/ 0 w 18"/>
                <a:gd name="T5" fmla="*/ 1 h 1"/>
                <a:gd name="T6" fmla="*/ 18 w 1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9" name="Freeform 1630"/>
            <p:cNvSpPr>
              <a:spLocks/>
            </p:cNvSpPr>
            <p:nvPr/>
          </p:nvSpPr>
          <p:spPr bwMode="auto">
            <a:xfrm>
              <a:off x="4628" y="3279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1" name="Freeform 1631"/>
            <p:cNvSpPr>
              <a:spLocks/>
            </p:cNvSpPr>
            <p:nvPr/>
          </p:nvSpPr>
          <p:spPr bwMode="auto">
            <a:xfrm>
              <a:off x="4637" y="3278"/>
              <a:ext cx="9" cy="1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1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2" name="Freeform 1632"/>
            <p:cNvSpPr>
              <a:spLocks/>
            </p:cNvSpPr>
            <p:nvPr/>
          </p:nvSpPr>
          <p:spPr bwMode="auto">
            <a:xfrm>
              <a:off x="4646" y="3278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3" name="Freeform 1633"/>
            <p:cNvSpPr>
              <a:spLocks/>
            </p:cNvSpPr>
            <p:nvPr/>
          </p:nvSpPr>
          <p:spPr bwMode="auto">
            <a:xfrm>
              <a:off x="4654" y="3278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4" name="Freeform 1634"/>
            <p:cNvSpPr>
              <a:spLocks/>
            </p:cNvSpPr>
            <p:nvPr/>
          </p:nvSpPr>
          <p:spPr bwMode="auto">
            <a:xfrm>
              <a:off x="4663" y="3278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5" name="Freeform 1635"/>
            <p:cNvSpPr>
              <a:spLocks/>
            </p:cNvSpPr>
            <p:nvPr/>
          </p:nvSpPr>
          <p:spPr bwMode="auto">
            <a:xfrm>
              <a:off x="4672" y="3279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6" name="Freeform 1636"/>
            <p:cNvSpPr>
              <a:spLocks/>
            </p:cNvSpPr>
            <p:nvPr/>
          </p:nvSpPr>
          <p:spPr bwMode="auto">
            <a:xfrm>
              <a:off x="4680" y="3279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7" name="Freeform 1637"/>
            <p:cNvSpPr>
              <a:spLocks/>
            </p:cNvSpPr>
            <p:nvPr/>
          </p:nvSpPr>
          <p:spPr bwMode="auto">
            <a:xfrm>
              <a:off x="4689" y="3279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8" name="Freeform 1638"/>
            <p:cNvSpPr>
              <a:spLocks/>
            </p:cNvSpPr>
            <p:nvPr/>
          </p:nvSpPr>
          <p:spPr bwMode="auto">
            <a:xfrm>
              <a:off x="4698" y="3278"/>
              <a:ext cx="9" cy="1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1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9" name="Freeform 1639"/>
            <p:cNvSpPr>
              <a:spLocks/>
            </p:cNvSpPr>
            <p:nvPr/>
          </p:nvSpPr>
          <p:spPr bwMode="auto">
            <a:xfrm>
              <a:off x="4707" y="3278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0" name="Freeform 1640"/>
            <p:cNvSpPr>
              <a:spLocks/>
            </p:cNvSpPr>
            <p:nvPr/>
          </p:nvSpPr>
          <p:spPr bwMode="auto">
            <a:xfrm>
              <a:off x="4716" y="3278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1" name="Freeform 1641"/>
            <p:cNvSpPr>
              <a:spLocks/>
            </p:cNvSpPr>
            <p:nvPr/>
          </p:nvSpPr>
          <p:spPr bwMode="auto">
            <a:xfrm>
              <a:off x="4724" y="3278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2" name="Freeform 1642"/>
            <p:cNvSpPr>
              <a:spLocks/>
            </p:cNvSpPr>
            <p:nvPr/>
          </p:nvSpPr>
          <p:spPr bwMode="auto">
            <a:xfrm>
              <a:off x="4733" y="3278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3" name="Freeform 1643"/>
            <p:cNvSpPr>
              <a:spLocks/>
            </p:cNvSpPr>
            <p:nvPr/>
          </p:nvSpPr>
          <p:spPr bwMode="auto">
            <a:xfrm>
              <a:off x="4742" y="3279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4" name="Freeform 1644"/>
            <p:cNvSpPr>
              <a:spLocks/>
            </p:cNvSpPr>
            <p:nvPr/>
          </p:nvSpPr>
          <p:spPr bwMode="auto">
            <a:xfrm>
              <a:off x="4750" y="3279"/>
              <a:ext cx="10" cy="0"/>
            </a:xfrm>
            <a:custGeom>
              <a:avLst/>
              <a:gdLst>
                <a:gd name="T0" fmla="*/ 0 w 10"/>
                <a:gd name="T1" fmla="*/ 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5" name="Freeform 1645"/>
            <p:cNvSpPr>
              <a:spLocks/>
            </p:cNvSpPr>
            <p:nvPr/>
          </p:nvSpPr>
          <p:spPr bwMode="auto">
            <a:xfrm>
              <a:off x="4760" y="327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1646"/>
            <p:cNvSpPr>
              <a:spLocks/>
            </p:cNvSpPr>
            <p:nvPr/>
          </p:nvSpPr>
          <p:spPr bwMode="auto">
            <a:xfrm>
              <a:off x="4768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1647"/>
            <p:cNvSpPr>
              <a:spLocks/>
            </p:cNvSpPr>
            <p:nvPr/>
          </p:nvSpPr>
          <p:spPr bwMode="auto">
            <a:xfrm>
              <a:off x="4777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1648"/>
            <p:cNvSpPr>
              <a:spLocks/>
            </p:cNvSpPr>
            <p:nvPr/>
          </p:nvSpPr>
          <p:spPr bwMode="auto">
            <a:xfrm>
              <a:off x="4786" y="3280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1649"/>
            <p:cNvSpPr>
              <a:spLocks/>
            </p:cNvSpPr>
            <p:nvPr/>
          </p:nvSpPr>
          <p:spPr bwMode="auto">
            <a:xfrm>
              <a:off x="4794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1650"/>
            <p:cNvSpPr>
              <a:spLocks/>
            </p:cNvSpPr>
            <p:nvPr/>
          </p:nvSpPr>
          <p:spPr bwMode="auto">
            <a:xfrm>
              <a:off x="4803" y="3280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1651"/>
            <p:cNvSpPr>
              <a:spLocks/>
            </p:cNvSpPr>
            <p:nvPr/>
          </p:nvSpPr>
          <p:spPr bwMode="auto">
            <a:xfrm>
              <a:off x="4811" y="3280"/>
              <a:ext cx="10" cy="0"/>
            </a:xfrm>
            <a:custGeom>
              <a:avLst/>
              <a:gdLst>
                <a:gd name="T0" fmla="*/ 0 w 10"/>
                <a:gd name="T1" fmla="*/ 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1652"/>
            <p:cNvSpPr>
              <a:spLocks/>
            </p:cNvSpPr>
            <p:nvPr/>
          </p:nvSpPr>
          <p:spPr bwMode="auto">
            <a:xfrm>
              <a:off x="4821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1653"/>
            <p:cNvSpPr>
              <a:spLocks/>
            </p:cNvSpPr>
            <p:nvPr/>
          </p:nvSpPr>
          <p:spPr bwMode="auto">
            <a:xfrm>
              <a:off x="4830" y="3280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1654"/>
            <p:cNvSpPr>
              <a:spLocks/>
            </p:cNvSpPr>
            <p:nvPr/>
          </p:nvSpPr>
          <p:spPr bwMode="auto">
            <a:xfrm>
              <a:off x="4838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1655"/>
            <p:cNvSpPr>
              <a:spLocks/>
            </p:cNvSpPr>
            <p:nvPr/>
          </p:nvSpPr>
          <p:spPr bwMode="auto">
            <a:xfrm>
              <a:off x="4847" y="3278"/>
              <a:ext cx="9" cy="2"/>
            </a:xfrm>
            <a:custGeom>
              <a:avLst/>
              <a:gdLst>
                <a:gd name="T0" fmla="*/ 0 w 9"/>
                <a:gd name="T1" fmla="*/ 2 h 2"/>
                <a:gd name="T2" fmla="*/ 0 w 9"/>
                <a:gd name="T3" fmla="*/ 2 h 2"/>
                <a:gd name="T4" fmla="*/ 0 w 9"/>
                <a:gd name="T5" fmla="*/ 2 h 2"/>
                <a:gd name="T6" fmla="*/ 9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1656"/>
            <p:cNvSpPr>
              <a:spLocks/>
            </p:cNvSpPr>
            <p:nvPr/>
          </p:nvSpPr>
          <p:spPr bwMode="auto">
            <a:xfrm>
              <a:off x="4856" y="3275"/>
              <a:ext cx="8" cy="3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1657"/>
            <p:cNvSpPr>
              <a:spLocks/>
            </p:cNvSpPr>
            <p:nvPr/>
          </p:nvSpPr>
          <p:spPr bwMode="auto">
            <a:xfrm>
              <a:off x="4864" y="3270"/>
              <a:ext cx="9" cy="5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5 h 5"/>
                <a:gd name="T4" fmla="*/ 0 w 9"/>
                <a:gd name="T5" fmla="*/ 5 h 5"/>
                <a:gd name="T6" fmla="*/ 9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1658"/>
            <p:cNvSpPr>
              <a:spLocks/>
            </p:cNvSpPr>
            <p:nvPr/>
          </p:nvSpPr>
          <p:spPr bwMode="auto">
            <a:xfrm>
              <a:off x="4873" y="3264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6 h 6"/>
                <a:gd name="T4" fmla="*/ 0 w 9"/>
                <a:gd name="T5" fmla="*/ 6 h 6"/>
                <a:gd name="T6" fmla="*/ 9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1659"/>
            <p:cNvSpPr>
              <a:spLocks/>
            </p:cNvSpPr>
            <p:nvPr/>
          </p:nvSpPr>
          <p:spPr bwMode="auto">
            <a:xfrm>
              <a:off x="4882" y="3258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6 h 6"/>
                <a:gd name="T4" fmla="*/ 0 w 9"/>
                <a:gd name="T5" fmla="*/ 6 h 6"/>
                <a:gd name="T6" fmla="*/ 9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1660"/>
            <p:cNvSpPr>
              <a:spLocks/>
            </p:cNvSpPr>
            <p:nvPr/>
          </p:nvSpPr>
          <p:spPr bwMode="auto">
            <a:xfrm>
              <a:off x="4891" y="3256"/>
              <a:ext cx="9" cy="2"/>
            </a:xfrm>
            <a:custGeom>
              <a:avLst/>
              <a:gdLst>
                <a:gd name="T0" fmla="*/ 0 w 9"/>
                <a:gd name="T1" fmla="*/ 2 h 2"/>
                <a:gd name="T2" fmla="*/ 0 w 9"/>
                <a:gd name="T3" fmla="*/ 2 h 2"/>
                <a:gd name="T4" fmla="*/ 0 w 9"/>
                <a:gd name="T5" fmla="*/ 2 h 2"/>
                <a:gd name="T6" fmla="*/ 9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1661"/>
            <p:cNvSpPr>
              <a:spLocks/>
            </p:cNvSpPr>
            <p:nvPr/>
          </p:nvSpPr>
          <p:spPr bwMode="auto">
            <a:xfrm>
              <a:off x="4900" y="3256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1662"/>
            <p:cNvSpPr>
              <a:spLocks/>
            </p:cNvSpPr>
            <p:nvPr/>
          </p:nvSpPr>
          <p:spPr bwMode="auto">
            <a:xfrm>
              <a:off x="4908" y="3257"/>
              <a:ext cx="9" cy="4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0 h 4"/>
                <a:gd name="T4" fmla="*/ 0 w 9"/>
                <a:gd name="T5" fmla="*/ 0 h 4"/>
                <a:gd name="T6" fmla="*/ 9 w 9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1663"/>
            <p:cNvSpPr>
              <a:spLocks/>
            </p:cNvSpPr>
            <p:nvPr/>
          </p:nvSpPr>
          <p:spPr bwMode="auto">
            <a:xfrm>
              <a:off x="4917" y="3261"/>
              <a:ext cx="8" cy="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0 w 8"/>
                <a:gd name="T5" fmla="*/ 0 h 6"/>
                <a:gd name="T6" fmla="*/ 8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1664"/>
            <p:cNvSpPr>
              <a:spLocks/>
            </p:cNvSpPr>
            <p:nvPr/>
          </p:nvSpPr>
          <p:spPr bwMode="auto">
            <a:xfrm>
              <a:off x="4925" y="3267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1665"/>
            <p:cNvSpPr>
              <a:spLocks/>
            </p:cNvSpPr>
            <p:nvPr/>
          </p:nvSpPr>
          <p:spPr bwMode="auto">
            <a:xfrm>
              <a:off x="4934" y="3272"/>
              <a:ext cx="10" cy="3"/>
            </a:xfrm>
            <a:custGeom>
              <a:avLst/>
              <a:gdLst>
                <a:gd name="T0" fmla="*/ 0 w 10"/>
                <a:gd name="T1" fmla="*/ 0 h 3"/>
                <a:gd name="T2" fmla="*/ 0 w 10"/>
                <a:gd name="T3" fmla="*/ 0 h 3"/>
                <a:gd name="T4" fmla="*/ 0 w 10"/>
                <a:gd name="T5" fmla="*/ 0 h 3"/>
                <a:gd name="T6" fmla="*/ 10 w 1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1666"/>
            <p:cNvSpPr>
              <a:spLocks/>
            </p:cNvSpPr>
            <p:nvPr/>
          </p:nvSpPr>
          <p:spPr bwMode="auto">
            <a:xfrm>
              <a:off x="4944" y="3275"/>
              <a:ext cx="8" cy="3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  <a:gd name="T4" fmla="*/ 0 w 8"/>
                <a:gd name="T5" fmla="*/ 0 h 3"/>
                <a:gd name="T6" fmla="*/ 8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Freeform 1667"/>
            <p:cNvSpPr>
              <a:spLocks/>
            </p:cNvSpPr>
            <p:nvPr/>
          </p:nvSpPr>
          <p:spPr bwMode="auto">
            <a:xfrm>
              <a:off x="4952" y="3278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1668"/>
            <p:cNvSpPr>
              <a:spLocks/>
            </p:cNvSpPr>
            <p:nvPr/>
          </p:nvSpPr>
          <p:spPr bwMode="auto">
            <a:xfrm>
              <a:off x="4961" y="3278"/>
              <a:ext cx="8" cy="1"/>
            </a:xfrm>
            <a:custGeom>
              <a:avLst/>
              <a:gdLst>
                <a:gd name="T0" fmla="*/ 0 w 8"/>
                <a:gd name="T1" fmla="*/ 1 h 1"/>
                <a:gd name="T2" fmla="*/ 0 w 8"/>
                <a:gd name="T3" fmla="*/ 1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1669"/>
            <p:cNvSpPr>
              <a:spLocks/>
            </p:cNvSpPr>
            <p:nvPr/>
          </p:nvSpPr>
          <p:spPr bwMode="auto">
            <a:xfrm>
              <a:off x="4969" y="3278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1670"/>
            <p:cNvSpPr>
              <a:spLocks/>
            </p:cNvSpPr>
            <p:nvPr/>
          </p:nvSpPr>
          <p:spPr bwMode="auto">
            <a:xfrm>
              <a:off x="4978" y="3278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Freeform 1671"/>
            <p:cNvSpPr>
              <a:spLocks/>
            </p:cNvSpPr>
            <p:nvPr/>
          </p:nvSpPr>
          <p:spPr bwMode="auto">
            <a:xfrm>
              <a:off x="4987" y="3278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Freeform 1672"/>
            <p:cNvSpPr>
              <a:spLocks/>
            </p:cNvSpPr>
            <p:nvPr/>
          </p:nvSpPr>
          <p:spPr bwMode="auto">
            <a:xfrm>
              <a:off x="4995" y="3278"/>
              <a:ext cx="10" cy="0"/>
            </a:xfrm>
            <a:custGeom>
              <a:avLst/>
              <a:gdLst>
                <a:gd name="T0" fmla="*/ 0 w 10"/>
                <a:gd name="T1" fmla="*/ 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1673"/>
            <p:cNvSpPr>
              <a:spLocks/>
            </p:cNvSpPr>
            <p:nvPr/>
          </p:nvSpPr>
          <p:spPr bwMode="auto">
            <a:xfrm>
              <a:off x="5005" y="3278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Freeform 1674"/>
            <p:cNvSpPr>
              <a:spLocks/>
            </p:cNvSpPr>
            <p:nvPr/>
          </p:nvSpPr>
          <p:spPr bwMode="auto">
            <a:xfrm>
              <a:off x="5014" y="3278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6" name="Freeform 1675"/>
            <p:cNvSpPr>
              <a:spLocks/>
            </p:cNvSpPr>
            <p:nvPr/>
          </p:nvSpPr>
          <p:spPr bwMode="auto">
            <a:xfrm>
              <a:off x="5022" y="3278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7" name="Freeform 1676"/>
            <p:cNvSpPr>
              <a:spLocks/>
            </p:cNvSpPr>
            <p:nvPr/>
          </p:nvSpPr>
          <p:spPr bwMode="auto">
            <a:xfrm>
              <a:off x="5031" y="3279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8" name="Freeform 1677"/>
            <p:cNvSpPr>
              <a:spLocks/>
            </p:cNvSpPr>
            <p:nvPr/>
          </p:nvSpPr>
          <p:spPr bwMode="auto">
            <a:xfrm>
              <a:off x="5040" y="3279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9" name="Freeform 1678"/>
            <p:cNvSpPr>
              <a:spLocks/>
            </p:cNvSpPr>
            <p:nvPr/>
          </p:nvSpPr>
          <p:spPr bwMode="auto">
            <a:xfrm>
              <a:off x="5049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0" name="Freeform 1679"/>
            <p:cNvSpPr>
              <a:spLocks/>
            </p:cNvSpPr>
            <p:nvPr/>
          </p:nvSpPr>
          <p:spPr bwMode="auto">
            <a:xfrm>
              <a:off x="5058" y="3280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1" name="Freeform 1680"/>
            <p:cNvSpPr>
              <a:spLocks/>
            </p:cNvSpPr>
            <p:nvPr/>
          </p:nvSpPr>
          <p:spPr bwMode="auto">
            <a:xfrm>
              <a:off x="5066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2" name="Freeform 1681"/>
            <p:cNvSpPr>
              <a:spLocks/>
            </p:cNvSpPr>
            <p:nvPr/>
          </p:nvSpPr>
          <p:spPr bwMode="auto">
            <a:xfrm>
              <a:off x="5075" y="3280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3" name="Freeform 1682"/>
            <p:cNvSpPr>
              <a:spLocks/>
            </p:cNvSpPr>
            <p:nvPr/>
          </p:nvSpPr>
          <p:spPr bwMode="auto">
            <a:xfrm>
              <a:off x="5083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4" name="Freeform 1683"/>
            <p:cNvSpPr>
              <a:spLocks/>
            </p:cNvSpPr>
            <p:nvPr/>
          </p:nvSpPr>
          <p:spPr bwMode="auto">
            <a:xfrm>
              <a:off x="5092" y="3280"/>
              <a:ext cx="10" cy="0"/>
            </a:xfrm>
            <a:custGeom>
              <a:avLst/>
              <a:gdLst>
                <a:gd name="T0" fmla="*/ 0 w 10"/>
                <a:gd name="T1" fmla="*/ 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5" name="Freeform 1684"/>
            <p:cNvSpPr>
              <a:spLocks/>
            </p:cNvSpPr>
            <p:nvPr/>
          </p:nvSpPr>
          <p:spPr bwMode="auto">
            <a:xfrm>
              <a:off x="5102" y="3280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6" name="Freeform 1685"/>
            <p:cNvSpPr>
              <a:spLocks/>
            </p:cNvSpPr>
            <p:nvPr/>
          </p:nvSpPr>
          <p:spPr bwMode="auto">
            <a:xfrm>
              <a:off x="5110" y="3279"/>
              <a:ext cx="9" cy="1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1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7" name="Freeform 1686"/>
            <p:cNvSpPr>
              <a:spLocks/>
            </p:cNvSpPr>
            <p:nvPr/>
          </p:nvSpPr>
          <p:spPr bwMode="auto">
            <a:xfrm>
              <a:off x="5119" y="3279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8" name="Freeform 1687"/>
            <p:cNvSpPr>
              <a:spLocks/>
            </p:cNvSpPr>
            <p:nvPr/>
          </p:nvSpPr>
          <p:spPr bwMode="auto">
            <a:xfrm>
              <a:off x="5128" y="3279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9" name="Freeform 1688"/>
            <p:cNvSpPr>
              <a:spLocks/>
            </p:cNvSpPr>
            <p:nvPr/>
          </p:nvSpPr>
          <p:spPr bwMode="auto">
            <a:xfrm>
              <a:off x="5136" y="3279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" name="Freeform 1689"/>
            <p:cNvSpPr>
              <a:spLocks/>
            </p:cNvSpPr>
            <p:nvPr/>
          </p:nvSpPr>
          <p:spPr bwMode="auto">
            <a:xfrm>
              <a:off x="5145" y="3279"/>
              <a:ext cx="18" cy="0"/>
            </a:xfrm>
            <a:custGeom>
              <a:avLst/>
              <a:gdLst>
                <a:gd name="T0" fmla="*/ 0 w 18"/>
                <a:gd name="T1" fmla="*/ 0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" name="Freeform 1690"/>
            <p:cNvSpPr>
              <a:spLocks/>
            </p:cNvSpPr>
            <p:nvPr/>
          </p:nvSpPr>
          <p:spPr bwMode="auto">
            <a:xfrm>
              <a:off x="5163" y="3279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2" name="Freeform 1691"/>
            <p:cNvSpPr>
              <a:spLocks/>
            </p:cNvSpPr>
            <p:nvPr/>
          </p:nvSpPr>
          <p:spPr bwMode="auto">
            <a:xfrm>
              <a:off x="5172" y="327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3" name="Freeform 1692"/>
            <p:cNvSpPr>
              <a:spLocks/>
            </p:cNvSpPr>
            <p:nvPr/>
          </p:nvSpPr>
          <p:spPr bwMode="auto">
            <a:xfrm>
              <a:off x="5180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4" name="Freeform 1693"/>
            <p:cNvSpPr>
              <a:spLocks/>
            </p:cNvSpPr>
            <p:nvPr/>
          </p:nvSpPr>
          <p:spPr bwMode="auto">
            <a:xfrm>
              <a:off x="5189" y="3280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5" name="Freeform 1694"/>
            <p:cNvSpPr>
              <a:spLocks/>
            </p:cNvSpPr>
            <p:nvPr/>
          </p:nvSpPr>
          <p:spPr bwMode="auto">
            <a:xfrm>
              <a:off x="5197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6" name="Freeform 1695"/>
            <p:cNvSpPr>
              <a:spLocks/>
            </p:cNvSpPr>
            <p:nvPr/>
          </p:nvSpPr>
          <p:spPr bwMode="auto">
            <a:xfrm>
              <a:off x="5206" y="3280"/>
              <a:ext cx="10" cy="0"/>
            </a:xfrm>
            <a:custGeom>
              <a:avLst/>
              <a:gdLst>
                <a:gd name="T0" fmla="*/ 0 w 10"/>
                <a:gd name="T1" fmla="*/ 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7" name="Freeform 1696"/>
            <p:cNvSpPr>
              <a:spLocks/>
            </p:cNvSpPr>
            <p:nvPr/>
          </p:nvSpPr>
          <p:spPr bwMode="auto">
            <a:xfrm>
              <a:off x="5216" y="3280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8" name="Line 1697"/>
            <p:cNvSpPr>
              <a:spLocks noChangeShapeType="1"/>
            </p:cNvSpPr>
            <p:nvPr/>
          </p:nvSpPr>
          <p:spPr bwMode="auto">
            <a:xfrm>
              <a:off x="5224" y="3280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9" name="Rectangle 1698"/>
            <p:cNvSpPr>
              <a:spLocks noChangeArrowheads="1"/>
            </p:cNvSpPr>
            <p:nvPr/>
          </p:nvSpPr>
          <p:spPr bwMode="auto">
            <a:xfrm>
              <a:off x="3739" y="2699"/>
              <a:ext cx="19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3.86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Vliv modifikátoru v MF – kofein, theobromin</a:t>
            </a:r>
            <a:endParaRPr lang="en-US" sz="3600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459352" y="1630194"/>
            <a:ext cx="2894691" cy="2187265"/>
            <a:chOff x="732" y="973"/>
            <a:chExt cx="4199" cy="2400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839" y="973"/>
              <a:ext cx="4082" cy="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06"/>
            <p:cNvGrpSpPr>
              <a:grpSpLocks/>
            </p:cNvGrpSpPr>
            <p:nvPr/>
          </p:nvGrpSpPr>
          <p:grpSpPr bwMode="auto">
            <a:xfrm>
              <a:off x="732" y="1243"/>
              <a:ext cx="4199" cy="2130"/>
              <a:chOff x="732" y="1243"/>
              <a:chExt cx="4199" cy="2130"/>
            </a:xfrm>
          </p:grpSpPr>
          <p:sp>
            <p:nvSpPr>
              <p:cNvPr id="15535" name="Rectangle 7"/>
              <p:cNvSpPr>
                <a:spLocks noChangeArrowheads="1"/>
              </p:cNvSpPr>
              <p:nvPr/>
            </p:nvSpPr>
            <p:spPr bwMode="auto">
              <a:xfrm>
                <a:off x="4674" y="3160"/>
                <a:ext cx="25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Time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36" name="Line 8"/>
              <p:cNvSpPr>
                <a:spLocks noChangeShapeType="1"/>
              </p:cNvSpPr>
              <p:nvPr/>
            </p:nvSpPr>
            <p:spPr bwMode="auto">
              <a:xfrm flipV="1">
                <a:off x="1145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7" name="Line 9"/>
              <p:cNvSpPr>
                <a:spLocks noChangeShapeType="1"/>
              </p:cNvSpPr>
              <p:nvPr/>
            </p:nvSpPr>
            <p:spPr bwMode="auto">
              <a:xfrm flipV="1">
                <a:off x="1189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8" name="Line 10"/>
              <p:cNvSpPr>
                <a:spLocks noChangeShapeType="1"/>
              </p:cNvSpPr>
              <p:nvPr/>
            </p:nvSpPr>
            <p:spPr bwMode="auto">
              <a:xfrm flipV="1">
                <a:off x="1233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9" name="Line 11"/>
              <p:cNvSpPr>
                <a:spLocks noChangeShapeType="1"/>
              </p:cNvSpPr>
              <p:nvPr/>
            </p:nvSpPr>
            <p:spPr bwMode="auto">
              <a:xfrm flipV="1">
                <a:off x="1278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0" name="Line 12"/>
              <p:cNvSpPr>
                <a:spLocks noChangeShapeType="1"/>
              </p:cNvSpPr>
              <p:nvPr/>
            </p:nvSpPr>
            <p:spPr bwMode="auto">
              <a:xfrm flipV="1">
                <a:off x="1322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1" name="Line 13"/>
              <p:cNvSpPr>
                <a:spLocks noChangeShapeType="1"/>
              </p:cNvSpPr>
              <p:nvPr/>
            </p:nvSpPr>
            <p:spPr bwMode="auto">
              <a:xfrm flipV="1">
                <a:off x="1366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2" name="Line 14"/>
              <p:cNvSpPr>
                <a:spLocks noChangeShapeType="1"/>
              </p:cNvSpPr>
              <p:nvPr/>
            </p:nvSpPr>
            <p:spPr bwMode="auto">
              <a:xfrm flipV="1">
                <a:off x="1410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3" name="Line 15"/>
              <p:cNvSpPr>
                <a:spLocks noChangeShapeType="1"/>
              </p:cNvSpPr>
              <p:nvPr/>
            </p:nvSpPr>
            <p:spPr bwMode="auto">
              <a:xfrm flipV="1">
                <a:off x="1455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4" name="Line 16"/>
              <p:cNvSpPr>
                <a:spLocks noChangeShapeType="1"/>
              </p:cNvSpPr>
              <p:nvPr/>
            </p:nvSpPr>
            <p:spPr bwMode="auto">
              <a:xfrm flipV="1">
                <a:off x="1499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5" name="Line 17"/>
              <p:cNvSpPr>
                <a:spLocks noChangeShapeType="1"/>
              </p:cNvSpPr>
              <p:nvPr/>
            </p:nvSpPr>
            <p:spPr bwMode="auto">
              <a:xfrm flipV="1">
                <a:off x="1543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6" name="Line 18"/>
              <p:cNvSpPr>
                <a:spLocks noChangeShapeType="1"/>
              </p:cNvSpPr>
              <p:nvPr/>
            </p:nvSpPr>
            <p:spPr bwMode="auto">
              <a:xfrm flipV="1">
                <a:off x="1587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7" name="Line 19"/>
              <p:cNvSpPr>
                <a:spLocks noChangeShapeType="1"/>
              </p:cNvSpPr>
              <p:nvPr/>
            </p:nvSpPr>
            <p:spPr bwMode="auto">
              <a:xfrm flipV="1">
                <a:off x="1632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8" name="Line 20"/>
              <p:cNvSpPr>
                <a:spLocks noChangeShapeType="1"/>
              </p:cNvSpPr>
              <p:nvPr/>
            </p:nvSpPr>
            <p:spPr bwMode="auto">
              <a:xfrm flipV="1">
                <a:off x="1676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9" name="Line 21"/>
              <p:cNvSpPr>
                <a:spLocks noChangeShapeType="1"/>
              </p:cNvSpPr>
              <p:nvPr/>
            </p:nvSpPr>
            <p:spPr bwMode="auto">
              <a:xfrm flipV="1">
                <a:off x="1720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0" name="Line 22"/>
              <p:cNvSpPr>
                <a:spLocks noChangeShapeType="1"/>
              </p:cNvSpPr>
              <p:nvPr/>
            </p:nvSpPr>
            <p:spPr bwMode="auto">
              <a:xfrm flipV="1">
                <a:off x="1764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1" name="Line 23"/>
              <p:cNvSpPr>
                <a:spLocks noChangeShapeType="1"/>
              </p:cNvSpPr>
              <p:nvPr/>
            </p:nvSpPr>
            <p:spPr bwMode="auto">
              <a:xfrm flipV="1">
                <a:off x="1809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2" name="Line 24"/>
              <p:cNvSpPr>
                <a:spLocks noChangeShapeType="1"/>
              </p:cNvSpPr>
              <p:nvPr/>
            </p:nvSpPr>
            <p:spPr bwMode="auto">
              <a:xfrm flipV="1">
                <a:off x="1853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3" name="Line 25"/>
              <p:cNvSpPr>
                <a:spLocks noChangeShapeType="1"/>
              </p:cNvSpPr>
              <p:nvPr/>
            </p:nvSpPr>
            <p:spPr bwMode="auto">
              <a:xfrm flipV="1">
                <a:off x="1897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4" name="Line 26"/>
              <p:cNvSpPr>
                <a:spLocks noChangeShapeType="1"/>
              </p:cNvSpPr>
              <p:nvPr/>
            </p:nvSpPr>
            <p:spPr bwMode="auto">
              <a:xfrm flipV="1">
                <a:off x="1942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5" name="Line 27"/>
              <p:cNvSpPr>
                <a:spLocks noChangeShapeType="1"/>
              </p:cNvSpPr>
              <p:nvPr/>
            </p:nvSpPr>
            <p:spPr bwMode="auto">
              <a:xfrm flipV="1">
                <a:off x="1987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6" name="Line 28"/>
              <p:cNvSpPr>
                <a:spLocks noChangeShapeType="1"/>
              </p:cNvSpPr>
              <p:nvPr/>
            </p:nvSpPr>
            <p:spPr bwMode="auto">
              <a:xfrm flipV="1">
                <a:off x="2031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7" name="Line 29"/>
              <p:cNvSpPr>
                <a:spLocks noChangeShapeType="1"/>
              </p:cNvSpPr>
              <p:nvPr/>
            </p:nvSpPr>
            <p:spPr bwMode="auto">
              <a:xfrm flipV="1">
                <a:off x="2075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8" name="Line 30"/>
              <p:cNvSpPr>
                <a:spLocks noChangeShapeType="1"/>
              </p:cNvSpPr>
              <p:nvPr/>
            </p:nvSpPr>
            <p:spPr bwMode="auto">
              <a:xfrm flipV="1">
                <a:off x="2119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9" name="Line 31"/>
              <p:cNvSpPr>
                <a:spLocks noChangeShapeType="1"/>
              </p:cNvSpPr>
              <p:nvPr/>
            </p:nvSpPr>
            <p:spPr bwMode="auto">
              <a:xfrm flipV="1">
                <a:off x="2164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0" name="Line 32"/>
              <p:cNvSpPr>
                <a:spLocks noChangeShapeType="1"/>
              </p:cNvSpPr>
              <p:nvPr/>
            </p:nvSpPr>
            <p:spPr bwMode="auto">
              <a:xfrm flipV="1">
                <a:off x="2208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1" name="Line 33"/>
              <p:cNvSpPr>
                <a:spLocks noChangeShapeType="1"/>
              </p:cNvSpPr>
              <p:nvPr/>
            </p:nvSpPr>
            <p:spPr bwMode="auto">
              <a:xfrm flipV="1">
                <a:off x="2252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2" name="Line 34"/>
              <p:cNvSpPr>
                <a:spLocks noChangeShapeType="1"/>
              </p:cNvSpPr>
              <p:nvPr/>
            </p:nvSpPr>
            <p:spPr bwMode="auto">
              <a:xfrm flipV="1">
                <a:off x="2296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3" name="Line 35"/>
              <p:cNvSpPr>
                <a:spLocks noChangeShapeType="1"/>
              </p:cNvSpPr>
              <p:nvPr/>
            </p:nvSpPr>
            <p:spPr bwMode="auto">
              <a:xfrm flipV="1">
                <a:off x="2341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4" name="Line 36"/>
              <p:cNvSpPr>
                <a:spLocks noChangeShapeType="1"/>
              </p:cNvSpPr>
              <p:nvPr/>
            </p:nvSpPr>
            <p:spPr bwMode="auto">
              <a:xfrm flipV="1">
                <a:off x="2385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5" name="Line 37"/>
              <p:cNvSpPr>
                <a:spLocks noChangeShapeType="1"/>
              </p:cNvSpPr>
              <p:nvPr/>
            </p:nvSpPr>
            <p:spPr bwMode="auto">
              <a:xfrm flipV="1">
                <a:off x="2429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6" name="Line 38"/>
              <p:cNvSpPr>
                <a:spLocks noChangeShapeType="1"/>
              </p:cNvSpPr>
              <p:nvPr/>
            </p:nvSpPr>
            <p:spPr bwMode="auto">
              <a:xfrm flipV="1">
                <a:off x="2473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7" name="Line 39"/>
              <p:cNvSpPr>
                <a:spLocks noChangeShapeType="1"/>
              </p:cNvSpPr>
              <p:nvPr/>
            </p:nvSpPr>
            <p:spPr bwMode="auto">
              <a:xfrm flipV="1">
                <a:off x="2518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8" name="Line 40"/>
              <p:cNvSpPr>
                <a:spLocks noChangeShapeType="1"/>
              </p:cNvSpPr>
              <p:nvPr/>
            </p:nvSpPr>
            <p:spPr bwMode="auto">
              <a:xfrm flipV="1">
                <a:off x="2562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9" name="Line 41"/>
              <p:cNvSpPr>
                <a:spLocks noChangeShapeType="1"/>
              </p:cNvSpPr>
              <p:nvPr/>
            </p:nvSpPr>
            <p:spPr bwMode="auto">
              <a:xfrm flipV="1">
                <a:off x="2606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0" name="Line 42"/>
              <p:cNvSpPr>
                <a:spLocks noChangeShapeType="1"/>
              </p:cNvSpPr>
              <p:nvPr/>
            </p:nvSpPr>
            <p:spPr bwMode="auto">
              <a:xfrm flipV="1">
                <a:off x="2650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1" name="Line 43"/>
              <p:cNvSpPr>
                <a:spLocks noChangeShapeType="1"/>
              </p:cNvSpPr>
              <p:nvPr/>
            </p:nvSpPr>
            <p:spPr bwMode="auto">
              <a:xfrm flipV="1">
                <a:off x="2695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2" name="Line 44"/>
              <p:cNvSpPr>
                <a:spLocks noChangeShapeType="1"/>
              </p:cNvSpPr>
              <p:nvPr/>
            </p:nvSpPr>
            <p:spPr bwMode="auto">
              <a:xfrm flipV="1">
                <a:off x="2740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3" name="Line 45"/>
              <p:cNvSpPr>
                <a:spLocks noChangeShapeType="1"/>
              </p:cNvSpPr>
              <p:nvPr/>
            </p:nvSpPr>
            <p:spPr bwMode="auto">
              <a:xfrm flipV="1">
                <a:off x="2784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4" name="Line 46"/>
              <p:cNvSpPr>
                <a:spLocks noChangeShapeType="1"/>
              </p:cNvSpPr>
              <p:nvPr/>
            </p:nvSpPr>
            <p:spPr bwMode="auto">
              <a:xfrm flipV="1">
                <a:off x="2828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5" name="Line 47"/>
              <p:cNvSpPr>
                <a:spLocks noChangeShapeType="1"/>
              </p:cNvSpPr>
              <p:nvPr/>
            </p:nvSpPr>
            <p:spPr bwMode="auto">
              <a:xfrm flipV="1">
                <a:off x="2873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6" name="Line 48"/>
              <p:cNvSpPr>
                <a:spLocks noChangeShapeType="1"/>
              </p:cNvSpPr>
              <p:nvPr/>
            </p:nvSpPr>
            <p:spPr bwMode="auto">
              <a:xfrm flipV="1">
                <a:off x="2917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7" name="Line 49"/>
              <p:cNvSpPr>
                <a:spLocks noChangeShapeType="1"/>
              </p:cNvSpPr>
              <p:nvPr/>
            </p:nvSpPr>
            <p:spPr bwMode="auto">
              <a:xfrm flipV="1">
                <a:off x="2961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8" name="Line 50"/>
              <p:cNvSpPr>
                <a:spLocks noChangeShapeType="1"/>
              </p:cNvSpPr>
              <p:nvPr/>
            </p:nvSpPr>
            <p:spPr bwMode="auto">
              <a:xfrm flipV="1">
                <a:off x="3005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9" name="Line 51"/>
              <p:cNvSpPr>
                <a:spLocks noChangeShapeType="1"/>
              </p:cNvSpPr>
              <p:nvPr/>
            </p:nvSpPr>
            <p:spPr bwMode="auto">
              <a:xfrm flipV="1">
                <a:off x="3050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0" name="Line 52"/>
              <p:cNvSpPr>
                <a:spLocks noChangeShapeType="1"/>
              </p:cNvSpPr>
              <p:nvPr/>
            </p:nvSpPr>
            <p:spPr bwMode="auto">
              <a:xfrm flipV="1">
                <a:off x="3094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1" name="Line 53"/>
              <p:cNvSpPr>
                <a:spLocks noChangeShapeType="1"/>
              </p:cNvSpPr>
              <p:nvPr/>
            </p:nvSpPr>
            <p:spPr bwMode="auto">
              <a:xfrm flipV="1">
                <a:off x="3138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2" name="Line 54"/>
              <p:cNvSpPr>
                <a:spLocks noChangeShapeType="1"/>
              </p:cNvSpPr>
              <p:nvPr/>
            </p:nvSpPr>
            <p:spPr bwMode="auto">
              <a:xfrm flipV="1">
                <a:off x="3182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3" name="Line 55"/>
              <p:cNvSpPr>
                <a:spLocks noChangeShapeType="1"/>
              </p:cNvSpPr>
              <p:nvPr/>
            </p:nvSpPr>
            <p:spPr bwMode="auto">
              <a:xfrm flipV="1">
                <a:off x="3227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4" name="Line 56"/>
              <p:cNvSpPr>
                <a:spLocks noChangeShapeType="1"/>
              </p:cNvSpPr>
              <p:nvPr/>
            </p:nvSpPr>
            <p:spPr bwMode="auto">
              <a:xfrm flipV="1">
                <a:off x="3271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5" name="Line 57"/>
              <p:cNvSpPr>
                <a:spLocks noChangeShapeType="1"/>
              </p:cNvSpPr>
              <p:nvPr/>
            </p:nvSpPr>
            <p:spPr bwMode="auto">
              <a:xfrm flipV="1">
                <a:off x="3315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6" name="Line 58"/>
              <p:cNvSpPr>
                <a:spLocks noChangeShapeType="1"/>
              </p:cNvSpPr>
              <p:nvPr/>
            </p:nvSpPr>
            <p:spPr bwMode="auto">
              <a:xfrm flipV="1">
                <a:off x="3359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7" name="Line 59"/>
              <p:cNvSpPr>
                <a:spLocks noChangeShapeType="1"/>
              </p:cNvSpPr>
              <p:nvPr/>
            </p:nvSpPr>
            <p:spPr bwMode="auto">
              <a:xfrm flipV="1">
                <a:off x="3404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8" name="Line 60"/>
              <p:cNvSpPr>
                <a:spLocks noChangeShapeType="1"/>
              </p:cNvSpPr>
              <p:nvPr/>
            </p:nvSpPr>
            <p:spPr bwMode="auto">
              <a:xfrm flipV="1">
                <a:off x="3448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9" name="Line 61"/>
              <p:cNvSpPr>
                <a:spLocks noChangeShapeType="1"/>
              </p:cNvSpPr>
              <p:nvPr/>
            </p:nvSpPr>
            <p:spPr bwMode="auto">
              <a:xfrm flipV="1">
                <a:off x="3492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0" name="Line 62"/>
              <p:cNvSpPr>
                <a:spLocks noChangeShapeType="1"/>
              </p:cNvSpPr>
              <p:nvPr/>
            </p:nvSpPr>
            <p:spPr bwMode="auto">
              <a:xfrm flipV="1">
                <a:off x="3536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1" name="Line 63"/>
              <p:cNvSpPr>
                <a:spLocks noChangeShapeType="1"/>
              </p:cNvSpPr>
              <p:nvPr/>
            </p:nvSpPr>
            <p:spPr bwMode="auto">
              <a:xfrm flipV="1">
                <a:off x="3582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2" name="Line 64"/>
              <p:cNvSpPr>
                <a:spLocks noChangeShapeType="1"/>
              </p:cNvSpPr>
              <p:nvPr/>
            </p:nvSpPr>
            <p:spPr bwMode="auto">
              <a:xfrm flipV="1">
                <a:off x="3626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3" name="Line 65"/>
              <p:cNvSpPr>
                <a:spLocks noChangeShapeType="1"/>
              </p:cNvSpPr>
              <p:nvPr/>
            </p:nvSpPr>
            <p:spPr bwMode="auto">
              <a:xfrm flipV="1">
                <a:off x="3670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4" name="Line 66"/>
              <p:cNvSpPr>
                <a:spLocks noChangeShapeType="1"/>
              </p:cNvSpPr>
              <p:nvPr/>
            </p:nvSpPr>
            <p:spPr bwMode="auto">
              <a:xfrm flipV="1">
                <a:off x="3714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5" name="Line 67"/>
              <p:cNvSpPr>
                <a:spLocks noChangeShapeType="1"/>
              </p:cNvSpPr>
              <p:nvPr/>
            </p:nvSpPr>
            <p:spPr bwMode="auto">
              <a:xfrm flipV="1">
                <a:off x="3759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6" name="Line 68"/>
              <p:cNvSpPr>
                <a:spLocks noChangeShapeType="1"/>
              </p:cNvSpPr>
              <p:nvPr/>
            </p:nvSpPr>
            <p:spPr bwMode="auto">
              <a:xfrm flipV="1">
                <a:off x="3803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7" name="Line 69"/>
              <p:cNvSpPr>
                <a:spLocks noChangeShapeType="1"/>
              </p:cNvSpPr>
              <p:nvPr/>
            </p:nvSpPr>
            <p:spPr bwMode="auto">
              <a:xfrm flipV="1">
                <a:off x="3847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8" name="Line 70"/>
              <p:cNvSpPr>
                <a:spLocks noChangeShapeType="1"/>
              </p:cNvSpPr>
              <p:nvPr/>
            </p:nvSpPr>
            <p:spPr bwMode="auto">
              <a:xfrm flipV="1">
                <a:off x="3891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9" name="Line 71"/>
              <p:cNvSpPr>
                <a:spLocks noChangeShapeType="1"/>
              </p:cNvSpPr>
              <p:nvPr/>
            </p:nvSpPr>
            <p:spPr bwMode="auto">
              <a:xfrm flipV="1">
                <a:off x="3936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0" name="Line 72"/>
              <p:cNvSpPr>
                <a:spLocks noChangeShapeType="1"/>
              </p:cNvSpPr>
              <p:nvPr/>
            </p:nvSpPr>
            <p:spPr bwMode="auto">
              <a:xfrm flipV="1">
                <a:off x="3980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1" name="Line 73"/>
              <p:cNvSpPr>
                <a:spLocks noChangeShapeType="1"/>
              </p:cNvSpPr>
              <p:nvPr/>
            </p:nvSpPr>
            <p:spPr bwMode="auto">
              <a:xfrm flipV="1">
                <a:off x="4024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2" name="Line 74"/>
              <p:cNvSpPr>
                <a:spLocks noChangeShapeType="1"/>
              </p:cNvSpPr>
              <p:nvPr/>
            </p:nvSpPr>
            <p:spPr bwMode="auto">
              <a:xfrm flipV="1">
                <a:off x="4068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3" name="Line 75"/>
              <p:cNvSpPr>
                <a:spLocks noChangeShapeType="1"/>
              </p:cNvSpPr>
              <p:nvPr/>
            </p:nvSpPr>
            <p:spPr bwMode="auto">
              <a:xfrm flipV="1">
                <a:off x="4113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4" name="Line 76"/>
              <p:cNvSpPr>
                <a:spLocks noChangeShapeType="1"/>
              </p:cNvSpPr>
              <p:nvPr/>
            </p:nvSpPr>
            <p:spPr bwMode="auto">
              <a:xfrm flipV="1">
                <a:off x="4157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5" name="Line 77"/>
              <p:cNvSpPr>
                <a:spLocks noChangeShapeType="1"/>
              </p:cNvSpPr>
              <p:nvPr/>
            </p:nvSpPr>
            <p:spPr bwMode="auto">
              <a:xfrm flipV="1">
                <a:off x="4201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6" name="Line 78"/>
              <p:cNvSpPr>
                <a:spLocks noChangeShapeType="1"/>
              </p:cNvSpPr>
              <p:nvPr/>
            </p:nvSpPr>
            <p:spPr bwMode="auto">
              <a:xfrm flipV="1">
                <a:off x="4245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7" name="Line 79"/>
              <p:cNvSpPr>
                <a:spLocks noChangeShapeType="1"/>
              </p:cNvSpPr>
              <p:nvPr/>
            </p:nvSpPr>
            <p:spPr bwMode="auto">
              <a:xfrm flipV="1">
                <a:off x="4290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8" name="Line 80"/>
              <p:cNvSpPr>
                <a:spLocks noChangeShapeType="1"/>
              </p:cNvSpPr>
              <p:nvPr/>
            </p:nvSpPr>
            <p:spPr bwMode="auto">
              <a:xfrm flipV="1">
                <a:off x="4334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9" name="Line 81"/>
              <p:cNvSpPr>
                <a:spLocks noChangeShapeType="1"/>
              </p:cNvSpPr>
              <p:nvPr/>
            </p:nvSpPr>
            <p:spPr bwMode="auto">
              <a:xfrm flipV="1">
                <a:off x="4378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0" name="Line 82"/>
              <p:cNvSpPr>
                <a:spLocks noChangeShapeType="1"/>
              </p:cNvSpPr>
              <p:nvPr/>
            </p:nvSpPr>
            <p:spPr bwMode="auto">
              <a:xfrm flipV="1">
                <a:off x="4424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1" name="Line 83"/>
              <p:cNvSpPr>
                <a:spLocks noChangeShapeType="1"/>
              </p:cNvSpPr>
              <p:nvPr/>
            </p:nvSpPr>
            <p:spPr bwMode="auto">
              <a:xfrm flipV="1">
                <a:off x="4468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2" name="Line 84"/>
              <p:cNvSpPr>
                <a:spLocks noChangeShapeType="1"/>
              </p:cNvSpPr>
              <p:nvPr/>
            </p:nvSpPr>
            <p:spPr bwMode="auto">
              <a:xfrm flipV="1">
                <a:off x="4512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3" name="Line 85"/>
              <p:cNvSpPr>
                <a:spLocks noChangeShapeType="1"/>
              </p:cNvSpPr>
              <p:nvPr/>
            </p:nvSpPr>
            <p:spPr bwMode="auto">
              <a:xfrm flipV="1">
                <a:off x="4556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4" name="Line 86"/>
              <p:cNvSpPr>
                <a:spLocks noChangeShapeType="1"/>
              </p:cNvSpPr>
              <p:nvPr/>
            </p:nvSpPr>
            <p:spPr bwMode="auto">
              <a:xfrm flipV="1">
                <a:off x="4601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5" name="Rectangle 87"/>
              <p:cNvSpPr>
                <a:spLocks noChangeArrowheads="1"/>
              </p:cNvSpPr>
              <p:nvPr/>
            </p:nvSpPr>
            <p:spPr bwMode="auto">
              <a:xfrm>
                <a:off x="1456" y="3246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16" name="Rectangle 88"/>
              <p:cNvSpPr>
                <a:spLocks noChangeArrowheads="1"/>
              </p:cNvSpPr>
              <p:nvPr/>
            </p:nvSpPr>
            <p:spPr bwMode="auto">
              <a:xfrm>
                <a:off x="1899" y="3246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4.30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17" name="Rectangle 89"/>
              <p:cNvSpPr>
                <a:spLocks noChangeArrowheads="1"/>
              </p:cNvSpPr>
              <p:nvPr/>
            </p:nvSpPr>
            <p:spPr bwMode="auto">
              <a:xfrm>
                <a:off x="2342" y="3246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4.40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18" name="Rectangle 90"/>
              <p:cNvSpPr>
                <a:spLocks noChangeArrowheads="1"/>
              </p:cNvSpPr>
              <p:nvPr/>
            </p:nvSpPr>
            <p:spPr bwMode="auto">
              <a:xfrm>
                <a:off x="2785" y="3246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4.50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19" name="Rectangle 91"/>
              <p:cNvSpPr>
                <a:spLocks noChangeArrowheads="1"/>
              </p:cNvSpPr>
              <p:nvPr/>
            </p:nvSpPr>
            <p:spPr bwMode="auto">
              <a:xfrm>
                <a:off x="3228" y="3246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4.60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20" name="Rectangle 92"/>
              <p:cNvSpPr>
                <a:spLocks noChangeArrowheads="1"/>
              </p:cNvSpPr>
              <p:nvPr/>
            </p:nvSpPr>
            <p:spPr bwMode="auto">
              <a:xfrm>
                <a:off x="3672" y="3246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4.70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21" name="Rectangle 93"/>
              <p:cNvSpPr>
                <a:spLocks noChangeArrowheads="1"/>
              </p:cNvSpPr>
              <p:nvPr/>
            </p:nvSpPr>
            <p:spPr bwMode="auto">
              <a:xfrm>
                <a:off x="4114" y="3246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4.80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22" name="Line 94"/>
              <p:cNvSpPr>
                <a:spLocks noChangeShapeType="1"/>
              </p:cNvSpPr>
              <p:nvPr/>
            </p:nvSpPr>
            <p:spPr bwMode="auto">
              <a:xfrm flipH="1">
                <a:off x="1102" y="3210"/>
                <a:ext cx="353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3" name="Rectangle 95"/>
              <p:cNvSpPr>
                <a:spLocks noChangeArrowheads="1"/>
              </p:cNvSpPr>
              <p:nvPr/>
            </p:nvSpPr>
            <p:spPr bwMode="auto">
              <a:xfrm rot="16200000">
                <a:off x="839" y="2152"/>
                <a:ext cx="12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%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24" name="Line 96"/>
              <p:cNvSpPr>
                <a:spLocks noChangeShapeType="1"/>
              </p:cNvSpPr>
              <p:nvPr/>
            </p:nvSpPr>
            <p:spPr bwMode="auto">
              <a:xfrm>
                <a:off x="1067" y="1276"/>
                <a:ext cx="3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5" name="Line 97"/>
              <p:cNvSpPr>
                <a:spLocks noChangeShapeType="1"/>
              </p:cNvSpPr>
              <p:nvPr/>
            </p:nvSpPr>
            <p:spPr bwMode="auto">
              <a:xfrm>
                <a:off x="1085" y="1469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6" name="Line 98"/>
              <p:cNvSpPr>
                <a:spLocks noChangeShapeType="1"/>
              </p:cNvSpPr>
              <p:nvPr/>
            </p:nvSpPr>
            <p:spPr bwMode="auto">
              <a:xfrm>
                <a:off x="1085" y="1662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7" name="Line 99"/>
              <p:cNvSpPr>
                <a:spLocks noChangeShapeType="1"/>
              </p:cNvSpPr>
              <p:nvPr/>
            </p:nvSpPr>
            <p:spPr bwMode="auto">
              <a:xfrm>
                <a:off x="1085" y="1856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8" name="Line 100"/>
              <p:cNvSpPr>
                <a:spLocks noChangeShapeType="1"/>
              </p:cNvSpPr>
              <p:nvPr/>
            </p:nvSpPr>
            <p:spPr bwMode="auto">
              <a:xfrm>
                <a:off x="1085" y="2049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9" name="Line 101"/>
              <p:cNvSpPr>
                <a:spLocks noChangeShapeType="1"/>
              </p:cNvSpPr>
              <p:nvPr/>
            </p:nvSpPr>
            <p:spPr bwMode="auto">
              <a:xfrm>
                <a:off x="1067" y="2242"/>
                <a:ext cx="3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0" name="Line 102"/>
              <p:cNvSpPr>
                <a:spLocks noChangeShapeType="1"/>
              </p:cNvSpPr>
              <p:nvPr/>
            </p:nvSpPr>
            <p:spPr bwMode="auto">
              <a:xfrm>
                <a:off x="1085" y="2435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1" name="Line 103"/>
              <p:cNvSpPr>
                <a:spLocks noChangeShapeType="1"/>
              </p:cNvSpPr>
              <p:nvPr/>
            </p:nvSpPr>
            <p:spPr bwMode="auto">
              <a:xfrm>
                <a:off x="1085" y="2628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2" name="Line 104"/>
              <p:cNvSpPr>
                <a:spLocks noChangeShapeType="1"/>
              </p:cNvSpPr>
              <p:nvPr/>
            </p:nvSpPr>
            <p:spPr bwMode="auto">
              <a:xfrm>
                <a:off x="1085" y="2822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3" name="Line 105"/>
              <p:cNvSpPr>
                <a:spLocks noChangeShapeType="1"/>
              </p:cNvSpPr>
              <p:nvPr/>
            </p:nvSpPr>
            <p:spPr bwMode="auto">
              <a:xfrm>
                <a:off x="1085" y="3015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4" name="Line 106"/>
              <p:cNvSpPr>
                <a:spLocks noChangeShapeType="1"/>
              </p:cNvSpPr>
              <p:nvPr/>
            </p:nvSpPr>
            <p:spPr bwMode="auto">
              <a:xfrm>
                <a:off x="1067" y="3208"/>
                <a:ext cx="3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5" name="Rectangle 107"/>
              <p:cNvSpPr>
                <a:spLocks noChangeArrowheads="1"/>
              </p:cNvSpPr>
              <p:nvPr/>
            </p:nvSpPr>
            <p:spPr bwMode="auto">
              <a:xfrm>
                <a:off x="1016" y="3158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36" name="Rectangle 108"/>
              <p:cNvSpPr>
                <a:spLocks noChangeArrowheads="1"/>
              </p:cNvSpPr>
              <p:nvPr/>
            </p:nvSpPr>
            <p:spPr bwMode="auto">
              <a:xfrm>
                <a:off x="732" y="1243"/>
                <a:ext cx="20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37" name="Line 109"/>
              <p:cNvSpPr>
                <a:spLocks noChangeShapeType="1"/>
              </p:cNvSpPr>
              <p:nvPr/>
            </p:nvSpPr>
            <p:spPr bwMode="auto">
              <a:xfrm>
                <a:off x="1102" y="1276"/>
                <a:ext cx="0" cy="19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8" name="Rectangle 110"/>
              <p:cNvSpPr>
                <a:spLocks noChangeArrowheads="1"/>
              </p:cNvSpPr>
              <p:nvPr/>
            </p:nvSpPr>
            <p:spPr bwMode="auto">
              <a:xfrm>
                <a:off x="850" y="2218"/>
                <a:ext cx="48" cy="4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9" name="Freeform 111"/>
              <p:cNvSpPr>
                <a:spLocks/>
              </p:cNvSpPr>
              <p:nvPr/>
            </p:nvSpPr>
            <p:spPr bwMode="auto">
              <a:xfrm>
                <a:off x="1105" y="3207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0" name="Freeform 112"/>
              <p:cNvSpPr>
                <a:spLocks/>
              </p:cNvSpPr>
              <p:nvPr/>
            </p:nvSpPr>
            <p:spPr bwMode="auto">
              <a:xfrm>
                <a:off x="1130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1" name="Freeform 113"/>
              <p:cNvSpPr>
                <a:spLocks/>
              </p:cNvSpPr>
              <p:nvPr/>
            </p:nvSpPr>
            <p:spPr bwMode="auto">
              <a:xfrm>
                <a:off x="1154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2" name="Freeform 114"/>
              <p:cNvSpPr>
                <a:spLocks/>
              </p:cNvSpPr>
              <p:nvPr/>
            </p:nvSpPr>
            <p:spPr bwMode="auto">
              <a:xfrm>
                <a:off x="1178" y="3207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0 w 25"/>
                  <a:gd name="T3" fmla="*/ 0 h 1"/>
                  <a:gd name="T4" fmla="*/ 0 w 25"/>
                  <a:gd name="T5" fmla="*/ 0 h 1"/>
                  <a:gd name="T6" fmla="*/ 25 w 2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3" name="Freeform 115"/>
              <p:cNvSpPr>
                <a:spLocks/>
              </p:cNvSpPr>
              <p:nvPr/>
            </p:nvSpPr>
            <p:spPr bwMode="auto">
              <a:xfrm>
                <a:off x="1203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4" name="Freeform 116"/>
              <p:cNvSpPr>
                <a:spLocks/>
              </p:cNvSpPr>
              <p:nvPr/>
            </p:nvSpPr>
            <p:spPr bwMode="auto">
              <a:xfrm>
                <a:off x="1227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5" name="Freeform 117"/>
              <p:cNvSpPr>
                <a:spLocks/>
              </p:cNvSpPr>
              <p:nvPr/>
            </p:nvSpPr>
            <p:spPr bwMode="auto">
              <a:xfrm>
                <a:off x="1251" y="3208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6" name="Freeform 118"/>
              <p:cNvSpPr>
                <a:spLocks/>
              </p:cNvSpPr>
              <p:nvPr/>
            </p:nvSpPr>
            <p:spPr bwMode="auto">
              <a:xfrm>
                <a:off x="1276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7" name="Freeform 119"/>
              <p:cNvSpPr>
                <a:spLocks/>
              </p:cNvSpPr>
              <p:nvPr/>
            </p:nvSpPr>
            <p:spPr bwMode="auto">
              <a:xfrm>
                <a:off x="1300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8" name="Freeform 120"/>
              <p:cNvSpPr>
                <a:spLocks/>
              </p:cNvSpPr>
              <p:nvPr/>
            </p:nvSpPr>
            <p:spPr bwMode="auto">
              <a:xfrm>
                <a:off x="1324" y="3208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9" name="Freeform 121"/>
              <p:cNvSpPr>
                <a:spLocks/>
              </p:cNvSpPr>
              <p:nvPr/>
            </p:nvSpPr>
            <p:spPr bwMode="auto">
              <a:xfrm>
                <a:off x="1349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0" name="Freeform 122"/>
              <p:cNvSpPr>
                <a:spLocks/>
              </p:cNvSpPr>
              <p:nvPr/>
            </p:nvSpPr>
            <p:spPr bwMode="auto">
              <a:xfrm>
                <a:off x="1373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1" name="Freeform 123"/>
              <p:cNvSpPr>
                <a:spLocks/>
              </p:cNvSpPr>
              <p:nvPr/>
            </p:nvSpPr>
            <p:spPr bwMode="auto">
              <a:xfrm>
                <a:off x="1397" y="3207"/>
                <a:ext cx="23" cy="1"/>
              </a:xfrm>
              <a:custGeom>
                <a:avLst/>
                <a:gdLst>
                  <a:gd name="T0" fmla="*/ 0 w 23"/>
                  <a:gd name="T1" fmla="*/ 1 h 1"/>
                  <a:gd name="T2" fmla="*/ 0 w 23"/>
                  <a:gd name="T3" fmla="*/ 1 h 1"/>
                  <a:gd name="T4" fmla="*/ 0 w 23"/>
                  <a:gd name="T5" fmla="*/ 1 h 1"/>
                  <a:gd name="T6" fmla="*/ 23 w 2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2" name="Freeform 124"/>
              <p:cNvSpPr>
                <a:spLocks/>
              </p:cNvSpPr>
              <p:nvPr/>
            </p:nvSpPr>
            <p:spPr bwMode="auto">
              <a:xfrm>
                <a:off x="1420" y="3207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3" name="Freeform 125"/>
              <p:cNvSpPr>
                <a:spLocks/>
              </p:cNvSpPr>
              <p:nvPr/>
            </p:nvSpPr>
            <p:spPr bwMode="auto">
              <a:xfrm>
                <a:off x="1445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4" name="Freeform 126"/>
              <p:cNvSpPr>
                <a:spLocks/>
              </p:cNvSpPr>
              <p:nvPr/>
            </p:nvSpPr>
            <p:spPr bwMode="auto">
              <a:xfrm>
                <a:off x="1469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5" name="Freeform 127"/>
              <p:cNvSpPr>
                <a:spLocks/>
              </p:cNvSpPr>
              <p:nvPr/>
            </p:nvSpPr>
            <p:spPr bwMode="auto">
              <a:xfrm>
                <a:off x="1493" y="3207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6" name="Freeform 128"/>
              <p:cNvSpPr>
                <a:spLocks/>
              </p:cNvSpPr>
              <p:nvPr/>
            </p:nvSpPr>
            <p:spPr bwMode="auto">
              <a:xfrm>
                <a:off x="1518" y="3207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0 w 24"/>
                  <a:gd name="T3" fmla="*/ 0 h 1"/>
                  <a:gd name="T4" fmla="*/ 0 w 24"/>
                  <a:gd name="T5" fmla="*/ 0 h 1"/>
                  <a:gd name="T6" fmla="*/ 24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7" name="Freeform 129"/>
              <p:cNvSpPr>
                <a:spLocks/>
              </p:cNvSpPr>
              <p:nvPr/>
            </p:nvSpPr>
            <p:spPr bwMode="auto">
              <a:xfrm>
                <a:off x="1542" y="3207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0 w 24"/>
                  <a:gd name="T3" fmla="*/ 1 h 1"/>
                  <a:gd name="T4" fmla="*/ 0 w 24"/>
                  <a:gd name="T5" fmla="*/ 1 h 1"/>
                  <a:gd name="T6" fmla="*/ 24 w 2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8" name="Freeform 130"/>
              <p:cNvSpPr>
                <a:spLocks/>
              </p:cNvSpPr>
              <p:nvPr/>
            </p:nvSpPr>
            <p:spPr bwMode="auto">
              <a:xfrm>
                <a:off x="1566" y="3207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0 w 25"/>
                  <a:gd name="T3" fmla="*/ 0 h 1"/>
                  <a:gd name="T4" fmla="*/ 0 w 25"/>
                  <a:gd name="T5" fmla="*/ 0 h 1"/>
                  <a:gd name="T6" fmla="*/ 25 w 2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9" name="Freeform 131"/>
              <p:cNvSpPr>
                <a:spLocks/>
              </p:cNvSpPr>
              <p:nvPr/>
            </p:nvSpPr>
            <p:spPr bwMode="auto">
              <a:xfrm>
                <a:off x="1591" y="3207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0 w 24"/>
                  <a:gd name="T3" fmla="*/ 1 h 1"/>
                  <a:gd name="T4" fmla="*/ 0 w 24"/>
                  <a:gd name="T5" fmla="*/ 1 h 1"/>
                  <a:gd name="T6" fmla="*/ 24 w 2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0" name="Freeform 132"/>
              <p:cNvSpPr>
                <a:spLocks/>
              </p:cNvSpPr>
              <p:nvPr/>
            </p:nvSpPr>
            <p:spPr bwMode="auto">
              <a:xfrm>
                <a:off x="1615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1" name="Freeform 133"/>
              <p:cNvSpPr>
                <a:spLocks/>
              </p:cNvSpPr>
              <p:nvPr/>
            </p:nvSpPr>
            <p:spPr bwMode="auto">
              <a:xfrm>
                <a:off x="1639" y="3207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2" name="Freeform 134"/>
              <p:cNvSpPr>
                <a:spLocks/>
              </p:cNvSpPr>
              <p:nvPr/>
            </p:nvSpPr>
            <p:spPr bwMode="auto">
              <a:xfrm>
                <a:off x="1664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3" name="Freeform 135"/>
              <p:cNvSpPr>
                <a:spLocks/>
              </p:cNvSpPr>
              <p:nvPr/>
            </p:nvSpPr>
            <p:spPr bwMode="auto">
              <a:xfrm>
                <a:off x="1688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4" name="Freeform 136"/>
              <p:cNvSpPr>
                <a:spLocks/>
              </p:cNvSpPr>
              <p:nvPr/>
            </p:nvSpPr>
            <p:spPr bwMode="auto">
              <a:xfrm>
                <a:off x="1712" y="3207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0 w 25"/>
                  <a:gd name="T3" fmla="*/ 0 h 1"/>
                  <a:gd name="T4" fmla="*/ 0 w 25"/>
                  <a:gd name="T5" fmla="*/ 0 h 1"/>
                  <a:gd name="T6" fmla="*/ 25 w 2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5" name="Freeform 137"/>
              <p:cNvSpPr>
                <a:spLocks/>
              </p:cNvSpPr>
              <p:nvPr/>
            </p:nvSpPr>
            <p:spPr bwMode="auto">
              <a:xfrm>
                <a:off x="1737" y="3207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0 w 24"/>
                  <a:gd name="T3" fmla="*/ 1 h 1"/>
                  <a:gd name="T4" fmla="*/ 0 w 24"/>
                  <a:gd name="T5" fmla="*/ 1 h 1"/>
                  <a:gd name="T6" fmla="*/ 24 w 2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6" name="Freeform 138"/>
              <p:cNvSpPr>
                <a:spLocks/>
              </p:cNvSpPr>
              <p:nvPr/>
            </p:nvSpPr>
            <p:spPr bwMode="auto">
              <a:xfrm>
                <a:off x="1761" y="3207"/>
                <a:ext cx="23" cy="0"/>
              </a:xfrm>
              <a:custGeom>
                <a:avLst/>
                <a:gdLst>
                  <a:gd name="T0" fmla="*/ 0 w 23"/>
                  <a:gd name="T1" fmla="*/ 0 w 23"/>
                  <a:gd name="T2" fmla="*/ 0 w 23"/>
                  <a:gd name="T3" fmla="*/ 23 w 2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7" name="Freeform 139"/>
              <p:cNvSpPr>
                <a:spLocks/>
              </p:cNvSpPr>
              <p:nvPr/>
            </p:nvSpPr>
            <p:spPr bwMode="auto">
              <a:xfrm>
                <a:off x="1784" y="3207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8" name="Freeform 140"/>
              <p:cNvSpPr>
                <a:spLocks/>
              </p:cNvSpPr>
              <p:nvPr/>
            </p:nvSpPr>
            <p:spPr bwMode="auto">
              <a:xfrm>
                <a:off x="1809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9" name="Freeform 141"/>
              <p:cNvSpPr>
                <a:spLocks/>
              </p:cNvSpPr>
              <p:nvPr/>
            </p:nvSpPr>
            <p:spPr bwMode="auto">
              <a:xfrm>
                <a:off x="1833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0" name="Freeform 142"/>
              <p:cNvSpPr>
                <a:spLocks/>
              </p:cNvSpPr>
              <p:nvPr/>
            </p:nvSpPr>
            <p:spPr bwMode="auto">
              <a:xfrm>
                <a:off x="1857" y="3207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1" name="Freeform 143"/>
              <p:cNvSpPr>
                <a:spLocks/>
              </p:cNvSpPr>
              <p:nvPr/>
            </p:nvSpPr>
            <p:spPr bwMode="auto">
              <a:xfrm>
                <a:off x="1882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2" name="Freeform 144"/>
              <p:cNvSpPr>
                <a:spLocks/>
              </p:cNvSpPr>
              <p:nvPr/>
            </p:nvSpPr>
            <p:spPr bwMode="auto">
              <a:xfrm>
                <a:off x="1906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3" name="Freeform 145"/>
              <p:cNvSpPr>
                <a:spLocks/>
              </p:cNvSpPr>
              <p:nvPr/>
            </p:nvSpPr>
            <p:spPr bwMode="auto">
              <a:xfrm>
                <a:off x="1930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4" name="Freeform 146"/>
              <p:cNvSpPr>
                <a:spLocks/>
              </p:cNvSpPr>
              <p:nvPr/>
            </p:nvSpPr>
            <p:spPr bwMode="auto">
              <a:xfrm>
                <a:off x="1954" y="3207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5" name="Freeform 147"/>
              <p:cNvSpPr>
                <a:spLocks/>
              </p:cNvSpPr>
              <p:nvPr/>
            </p:nvSpPr>
            <p:spPr bwMode="auto">
              <a:xfrm>
                <a:off x="1979" y="3207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0 w 24"/>
                  <a:gd name="T3" fmla="*/ 0 h 1"/>
                  <a:gd name="T4" fmla="*/ 0 w 24"/>
                  <a:gd name="T5" fmla="*/ 0 h 1"/>
                  <a:gd name="T6" fmla="*/ 24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6" name="Freeform 148"/>
              <p:cNvSpPr>
                <a:spLocks/>
              </p:cNvSpPr>
              <p:nvPr/>
            </p:nvSpPr>
            <p:spPr bwMode="auto">
              <a:xfrm>
                <a:off x="2003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7" name="Freeform 149"/>
              <p:cNvSpPr>
                <a:spLocks/>
              </p:cNvSpPr>
              <p:nvPr/>
            </p:nvSpPr>
            <p:spPr bwMode="auto">
              <a:xfrm>
                <a:off x="2027" y="3208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8" name="Freeform 150"/>
              <p:cNvSpPr>
                <a:spLocks/>
              </p:cNvSpPr>
              <p:nvPr/>
            </p:nvSpPr>
            <p:spPr bwMode="auto">
              <a:xfrm>
                <a:off x="2052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9" name="Freeform 151"/>
              <p:cNvSpPr>
                <a:spLocks/>
              </p:cNvSpPr>
              <p:nvPr/>
            </p:nvSpPr>
            <p:spPr bwMode="auto">
              <a:xfrm>
                <a:off x="2076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0" name="Freeform 152"/>
              <p:cNvSpPr>
                <a:spLocks/>
              </p:cNvSpPr>
              <p:nvPr/>
            </p:nvSpPr>
            <p:spPr bwMode="auto">
              <a:xfrm>
                <a:off x="2100" y="3207"/>
                <a:ext cx="25" cy="1"/>
              </a:xfrm>
              <a:custGeom>
                <a:avLst/>
                <a:gdLst>
                  <a:gd name="T0" fmla="*/ 0 w 25"/>
                  <a:gd name="T1" fmla="*/ 1 h 1"/>
                  <a:gd name="T2" fmla="*/ 0 w 25"/>
                  <a:gd name="T3" fmla="*/ 1 h 1"/>
                  <a:gd name="T4" fmla="*/ 0 w 25"/>
                  <a:gd name="T5" fmla="*/ 1 h 1"/>
                  <a:gd name="T6" fmla="*/ 25 w 2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1" name="Freeform 153"/>
              <p:cNvSpPr>
                <a:spLocks/>
              </p:cNvSpPr>
              <p:nvPr/>
            </p:nvSpPr>
            <p:spPr bwMode="auto">
              <a:xfrm>
                <a:off x="2125" y="3207"/>
                <a:ext cx="23" cy="0"/>
              </a:xfrm>
              <a:custGeom>
                <a:avLst/>
                <a:gdLst>
                  <a:gd name="T0" fmla="*/ 0 w 23"/>
                  <a:gd name="T1" fmla="*/ 0 w 23"/>
                  <a:gd name="T2" fmla="*/ 0 w 23"/>
                  <a:gd name="T3" fmla="*/ 23 w 2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2" name="Freeform 154"/>
              <p:cNvSpPr>
                <a:spLocks/>
              </p:cNvSpPr>
              <p:nvPr/>
            </p:nvSpPr>
            <p:spPr bwMode="auto">
              <a:xfrm>
                <a:off x="2148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3" name="Freeform 155"/>
              <p:cNvSpPr>
                <a:spLocks/>
              </p:cNvSpPr>
              <p:nvPr/>
            </p:nvSpPr>
            <p:spPr bwMode="auto">
              <a:xfrm>
                <a:off x="2172" y="3207"/>
                <a:ext cx="26" cy="0"/>
              </a:xfrm>
              <a:custGeom>
                <a:avLst/>
                <a:gdLst>
                  <a:gd name="T0" fmla="*/ 0 w 26"/>
                  <a:gd name="T1" fmla="*/ 0 w 26"/>
                  <a:gd name="T2" fmla="*/ 0 w 26"/>
                  <a:gd name="T3" fmla="*/ 26 w 2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4" name="Freeform 156"/>
              <p:cNvSpPr>
                <a:spLocks/>
              </p:cNvSpPr>
              <p:nvPr/>
            </p:nvSpPr>
            <p:spPr bwMode="auto">
              <a:xfrm>
                <a:off x="2198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5" name="Freeform 157"/>
              <p:cNvSpPr>
                <a:spLocks/>
              </p:cNvSpPr>
              <p:nvPr/>
            </p:nvSpPr>
            <p:spPr bwMode="auto">
              <a:xfrm>
                <a:off x="2222" y="3207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0 w 24"/>
                  <a:gd name="T3" fmla="*/ 0 h 1"/>
                  <a:gd name="T4" fmla="*/ 0 w 24"/>
                  <a:gd name="T5" fmla="*/ 0 h 1"/>
                  <a:gd name="T6" fmla="*/ 24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6" name="Freeform 158"/>
              <p:cNvSpPr>
                <a:spLocks/>
              </p:cNvSpPr>
              <p:nvPr/>
            </p:nvSpPr>
            <p:spPr bwMode="auto">
              <a:xfrm>
                <a:off x="2246" y="3208"/>
                <a:ext cx="50" cy="0"/>
              </a:xfrm>
              <a:custGeom>
                <a:avLst/>
                <a:gdLst>
                  <a:gd name="T0" fmla="*/ 0 w 50"/>
                  <a:gd name="T1" fmla="*/ 0 w 50"/>
                  <a:gd name="T2" fmla="*/ 0 w 50"/>
                  <a:gd name="T3" fmla="*/ 50 w 5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7" name="Freeform 159"/>
              <p:cNvSpPr>
                <a:spLocks/>
              </p:cNvSpPr>
              <p:nvPr/>
            </p:nvSpPr>
            <p:spPr bwMode="auto">
              <a:xfrm>
                <a:off x="2296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8" name="Freeform 160"/>
              <p:cNvSpPr>
                <a:spLocks/>
              </p:cNvSpPr>
              <p:nvPr/>
            </p:nvSpPr>
            <p:spPr bwMode="auto">
              <a:xfrm>
                <a:off x="2320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9" name="Freeform 161"/>
              <p:cNvSpPr>
                <a:spLocks/>
              </p:cNvSpPr>
              <p:nvPr/>
            </p:nvSpPr>
            <p:spPr bwMode="auto">
              <a:xfrm>
                <a:off x="2344" y="3207"/>
                <a:ext cx="25" cy="1"/>
              </a:xfrm>
              <a:custGeom>
                <a:avLst/>
                <a:gdLst>
                  <a:gd name="T0" fmla="*/ 0 w 25"/>
                  <a:gd name="T1" fmla="*/ 1 h 1"/>
                  <a:gd name="T2" fmla="*/ 0 w 25"/>
                  <a:gd name="T3" fmla="*/ 1 h 1"/>
                  <a:gd name="T4" fmla="*/ 0 w 25"/>
                  <a:gd name="T5" fmla="*/ 1 h 1"/>
                  <a:gd name="T6" fmla="*/ 25 w 2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0" name="Freeform 162"/>
              <p:cNvSpPr>
                <a:spLocks/>
              </p:cNvSpPr>
              <p:nvPr/>
            </p:nvSpPr>
            <p:spPr bwMode="auto">
              <a:xfrm>
                <a:off x="2369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1" name="Freeform 163"/>
              <p:cNvSpPr>
                <a:spLocks/>
              </p:cNvSpPr>
              <p:nvPr/>
            </p:nvSpPr>
            <p:spPr bwMode="auto">
              <a:xfrm>
                <a:off x="2393" y="3206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0 w 24"/>
                  <a:gd name="T3" fmla="*/ 1 h 1"/>
                  <a:gd name="T4" fmla="*/ 0 w 24"/>
                  <a:gd name="T5" fmla="*/ 1 h 1"/>
                  <a:gd name="T6" fmla="*/ 24 w 2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2" name="Freeform 164"/>
              <p:cNvSpPr>
                <a:spLocks/>
              </p:cNvSpPr>
              <p:nvPr/>
            </p:nvSpPr>
            <p:spPr bwMode="auto">
              <a:xfrm>
                <a:off x="2417" y="3206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3" name="Freeform 165"/>
              <p:cNvSpPr>
                <a:spLocks/>
              </p:cNvSpPr>
              <p:nvPr/>
            </p:nvSpPr>
            <p:spPr bwMode="auto">
              <a:xfrm>
                <a:off x="2442" y="3206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4" name="Freeform 166"/>
              <p:cNvSpPr>
                <a:spLocks/>
              </p:cNvSpPr>
              <p:nvPr/>
            </p:nvSpPr>
            <p:spPr bwMode="auto">
              <a:xfrm>
                <a:off x="2466" y="3206"/>
                <a:ext cx="23" cy="1"/>
              </a:xfrm>
              <a:custGeom>
                <a:avLst/>
                <a:gdLst>
                  <a:gd name="T0" fmla="*/ 0 w 23"/>
                  <a:gd name="T1" fmla="*/ 0 h 1"/>
                  <a:gd name="T2" fmla="*/ 0 w 23"/>
                  <a:gd name="T3" fmla="*/ 0 h 1"/>
                  <a:gd name="T4" fmla="*/ 0 w 23"/>
                  <a:gd name="T5" fmla="*/ 0 h 1"/>
                  <a:gd name="T6" fmla="*/ 23 w 2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3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5" name="Freeform 167"/>
              <p:cNvSpPr>
                <a:spLocks/>
              </p:cNvSpPr>
              <p:nvPr/>
            </p:nvSpPr>
            <p:spPr bwMode="auto">
              <a:xfrm>
                <a:off x="2489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6" name="Freeform 168"/>
              <p:cNvSpPr>
                <a:spLocks/>
              </p:cNvSpPr>
              <p:nvPr/>
            </p:nvSpPr>
            <p:spPr bwMode="auto">
              <a:xfrm>
                <a:off x="2513" y="3206"/>
                <a:ext cx="25" cy="1"/>
              </a:xfrm>
              <a:custGeom>
                <a:avLst/>
                <a:gdLst>
                  <a:gd name="T0" fmla="*/ 0 w 25"/>
                  <a:gd name="T1" fmla="*/ 1 h 1"/>
                  <a:gd name="T2" fmla="*/ 0 w 25"/>
                  <a:gd name="T3" fmla="*/ 1 h 1"/>
                  <a:gd name="T4" fmla="*/ 0 w 25"/>
                  <a:gd name="T5" fmla="*/ 1 h 1"/>
                  <a:gd name="T6" fmla="*/ 25 w 2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7" name="Freeform 169"/>
              <p:cNvSpPr>
                <a:spLocks/>
              </p:cNvSpPr>
              <p:nvPr/>
            </p:nvSpPr>
            <p:spPr bwMode="auto">
              <a:xfrm>
                <a:off x="2538" y="3206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8" name="Freeform 170"/>
              <p:cNvSpPr>
                <a:spLocks/>
              </p:cNvSpPr>
              <p:nvPr/>
            </p:nvSpPr>
            <p:spPr bwMode="auto">
              <a:xfrm>
                <a:off x="2562" y="3205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0 w 24"/>
                  <a:gd name="T3" fmla="*/ 1 h 1"/>
                  <a:gd name="T4" fmla="*/ 0 w 24"/>
                  <a:gd name="T5" fmla="*/ 1 h 1"/>
                  <a:gd name="T6" fmla="*/ 24 w 2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9" name="Freeform 171"/>
              <p:cNvSpPr>
                <a:spLocks/>
              </p:cNvSpPr>
              <p:nvPr/>
            </p:nvSpPr>
            <p:spPr bwMode="auto">
              <a:xfrm>
                <a:off x="2586" y="3205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0" name="Freeform 172"/>
              <p:cNvSpPr>
                <a:spLocks/>
              </p:cNvSpPr>
              <p:nvPr/>
            </p:nvSpPr>
            <p:spPr bwMode="auto">
              <a:xfrm>
                <a:off x="2611" y="3205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0 w 24"/>
                  <a:gd name="T3" fmla="*/ 0 h 1"/>
                  <a:gd name="T4" fmla="*/ 0 w 24"/>
                  <a:gd name="T5" fmla="*/ 0 h 1"/>
                  <a:gd name="T6" fmla="*/ 24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1" name="Freeform 173"/>
              <p:cNvSpPr>
                <a:spLocks/>
              </p:cNvSpPr>
              <p:nvPr/>
            </p:nvSpPr>
            <p:spPr bwMode="auto">
              <a:xfrm>
                <a:off x="2635" y="3206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2" name="Freeform 174"/>
              <p:cNvSpPr>
                <a:spLocks/>
              </p:cNvSpPr>
              <p:nvPr/>
            </p:nvSpPr>
            <p:spPr bwMode="auto">
              <a:xfrm>
                <a:off x="2659" y="3206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3" name="Freeform 175"/>
              <p:cNvSpPr>
                <a:spLocks/>
              </p:cNvSpPr>
              <p:nvPr/>
            </p:nvSpPr>
            <p:spPr bwMode="auto">
              <a:xfrm>
                <a:off x="2684" y="3206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0 w 24"/>
                  <a:gd name="T3" fmla="*/ 0 h 1"/>
                  <a:gd name="T4" fmla="*/ 0 w 24"/>
                  <a:gd name="T5" fmla="*/ 0 h 1"/>
                  <a:gd name="T6" fmla="*/ 24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4" name="Freeform 176"/>
              <p:cNvSpPr>
                <a:spLocks/>
              </p:cNvSpPr>
              <p:nvPr/>
            </p:nvSpPr>
            <p:spPr bwMode="auto">
              <a:xfrm>
                <a:off x="2708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5" name="Freeform 177"/>
              <p:cNvSpPr>
                <a:spLocks/>
              </p:cNvSpPr>
              <p:nvPr/>
            </p:nvSpPr>
            <p:spPr bwMode="auto">
              <a:xfrm>
                <a:off x="2732" y="3205"/>
                <a:ext cx="25" cy="2"/>
              </a:xfrm>
              <a:custGeom>
                <a:avLst/>
                <a:gdLst>
                  <a:gd name="T0" fmla="*/ 0 w 25"/>
                  <a:gd name="T1" fmla="*/ 2 h 2"/>
                  <a:gd name="T2" fmla="*/ 0 w 25"/>
                  <a:gd name="T3" fmla="*/ 2 h 2"/>
                  <a:gd name="T4" fmla="*/ 0 w 25"/>
                  <a:gd name="T5" fmla="*/ 2 h 2"/>
                  <a:gd name="T6" fmla="*/ 25 w 2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6" name="Freeform 178"/>
              <p:cNvSpPr>
                <a:spLocks/>
              </p:cNvSpPr>
              <p:nvPr/>
            </p:nvSpPr>
            <p:spPr bwMode="auto">
              <a:xfrm>
                <a:off x="2757" y="3205"/>
                <a:ext cx="24" cy="2"/>
              </a:xfrm>
              <a:custGeom>
                <a:avLst/>
                <a:gdLst>
                  <a:gd name="T0" fmla="*/ 0 w 24"/>
                  <a:gd name="T1" fmla="*/ 0 h 2"/>
                  <a:gd name="T2" fmla="*/ 0 w 24"/>
                  <a:gd name="T3" fmla="*/ 0 h 2"/>
                  <a:gd name="T4" fmla="*/ 0 w 24"/>
                  <a:gd name="T5" fmla="*/ 0 h 2"/>
                  <a:gd name="T6" fmla="*/ 24 w 2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7" name="Freeform 179"/>
              <p:cNvSpPr>
                <a:spLocks/>
              </p:cNvSpPr>
              <p:nvPr/>
            </p:nvSpPr>
            <p:spPr bwMode="auto">
              <a:xfrm>
                <a:off x="2781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8" name="Freeform 180"/>
              <p:cNvSpPr>
                <a:spLocks/>
              </p:cNvSpPr>
              <p:nvPr/>
            </p:nvSpPr>
            <p:spPr bwMode="auto">
              <a:xfrm>
                <a:off x="2805" y="3207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9" name="Freeform 181"/>
              <p:cNvSpPr>
                <a:spLocks/>
              </p:cNvSpPr>
              <p:nvPr/>
            </p:nvSpPr>
            <p:spPr bwMode="auto">
              <a:xfrm>
                <a:off x="2830" y="3206"/>
                <a:ext cx="23" cy="1"/>
              </a:xfrm>
              <a:custGeom>
                <a:avLst/>
                <a:gdLst>
                  <a:gd name="T0" fmla="*/ 0 w 23"/>
                  <a:gd name="T1" fmla="*/ 1 h 1"/>
                  <a:gd name="T2" fmla="*/ 0 w 23"/>
                  <a:gd name="T3" fmla="*/ 1 h 1"/>
                  <a:gd name="T4" fmla="*/ 0 w 23"/>
                  <a:gd name="T5" fmla="*/ 1 h 1"/>
                  <a:gd name="T6" fmla="*/ 23 w 2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0" name="Freeform 182"/>
              <p:cNvSpPr>
                <a:spLocks/>
              </p:cNvSpPr>
              <p:nvPr/>
            </p:nvSpPr>
            <p:spPr bwMode="auto">
              <a:xfrm>
                <a:off x="2853" y="3206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0 w 24"/>
                  <a:gd name="T3" fmla="*/ 0 h 1"/>
                  <a:gd name="T4" fmla="*/ 0 w 24"/>
                  <a:gd name="T5" fmla="*/ 0 h 1"/>
                  <a:gd name="T6" fmla="*/ 24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1" name="Freeform 183"/>
              <p:cNvSpPr>
                <a:spLocks/>
              </p:cNvSpPr>
              <p:nvPr/>
            </p:nvSpPr>
            <p:spPr bwMode="auto">
              <a:xfrm>
                <a:off x="2877" y="3206"/>
                <a:ext cx="25" cy="1"/>
              </a:xfrm>
              <a:custGeom>
                <a:avLst/>
                <a:gdLst>
                  <a:gd name="T0" fmla="*/ 0 w 25"/>
                  <a:gd name="T1" fmla="*/ 1 h 1"/>
                  <a:gd name="T2" fmla="*/ 0 w 25"/>
                  <a:gd name="T3" fmla="*/ 1 h 1"/>
                  <a:gd name="T4" fmla="*/ 0 w 25"/>
                  <a:gd name="T5" fmla="*/ 1 h 1"/>
                  <a:gd name="T6" fmla="*/ 25 w 2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2" name="Freeform 184"/>
              <p:cNvSpPr>
                <a:spLocks/>
              </p:cNvSpPr>
              <p:nvPr/>
            </p:nvSpPr>
            <p:spPr bwMode="auto">
              <a:xfrm>
                <a:off x="2902" y="3206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3" name="Freeform 185"/>
              <p:cNvSpPr>
                <a:spLocks/>
              </p:cNvSpPr>
              <p:nvPr/>
            </p:nvSpPr>
            <p:spPr bwMode="auto">
              <a:xfrm>
                <a:off x="2926" y="3205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0 w 24"/>
                  <a:gd name="T3" fmla="*/ 1 h 1"/>
                  <a:gd name="T4" fmla="*/ 0 w 24"/>
                  <a:gd name="T5" fmla="*/ 1 h 1"/>
                  <a:gd name="T6" fmla="*/ 24 w 2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4" name="Freeform 186"/>
              <p:cNvSpPr>
                <a:spLocks/>
              </p:cNvSpPr>
              <p:nvPr/>
            </p:nvSpPr>
            <p:spPr bwMode="auto">
              <a:xfrm>
                <a:off x="2950" y="3204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0 w 24"/>
                  <a:gd name="T3" fmla="*/ 1 h 1"/>
                  <a:gd name="T4" fmla="*/ 0 w 24"/>
                  <a:gd name="T5" fmla="*/ 1 h 1"/>
                  <a:gd name="T6" fmla="*/ 24 w 2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5" name="Freeform 187"/>
              <p:cNvSpPr>
                <a:spLocks/>
              </p:cNvSpPr>
              <p:nvPr/>
            </p:nvSpPr>
            <p:spPr bwMode="auto">
              <a:xfrm>
                <a:off x="2974" y="3204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6" name="Freeform 188"/>
              <p:cNvSpPr>
                <a:spLocks/>
              </p:cNvSpPr>
              <p:nvPr/>
            </p:nvSpPr>
            <p:spPr bwMode="auto">
              <a:xfrm>
                <a:off x="2999" y="3204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0 w 24"/>
                  <a:gd name="T3" fmla="*/ 0 h 1"/>
                  <a:gd name="T4" fmla="*/ 0 w 24"/>
                  <a:gd name="T5" fmla="*/ 0 h 1"/>
                  <a:gd name="T6" fmla="*/ 24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7" name="Freeform 189"/>
              <p:cNvSpPr>
                <a:spLocks/>
              </p:cNvSpPr>
              <p:nvPr/>
            </p:nvSpPr>
            <p:spPr bwMode="auto">
              <a:xfrm>
                <a:off x="3023" y="3205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0 w 24"/>
                  <a:gd name="T3" fmla="*/ 0 h 1"/>
                  <a:gd name="T4" fmla="*/ 0 w 24"/>
                  <a:gd name="T5" fmla="*/ 0 h 1"/>
                  <a:gd name="T6" fmla="*/ 24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8" name="Freeform 190"/>
              <p:cNvSpPr>
                <a:spLocks/>
              </p:cNvSpPr>
              <p:nvPr/>
            </p:nvSpPr>
            <p:spPr bwMode="auto">
              <a:xfrm>
                <a:off x="3047" y="3206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9" name="Freeform 191"/>
              <p:cNvSpPr>
                <a:spLocks/>
              </p:cNvSpPr>
              <p:nvPr/>
            </p:nvSpPr>
            <p:spPr bwMode="auto">
              <a:xfrm>
                <a:off x="3072" y="3206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0 w 24"/>
                  <a:gd name="T3" fmla="*/ 0 h 1"/>
                  <a:gd name="T4" fmla="*/ 0 w 24"/>
                  <a:gd name="T5" fmla="*/ 0 h 1"/>
                  <a:gd name="T6" fmla="*/ 24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0" name="Freeform 192"/>
              <p:cNvSpPr>
                <a:spLocks/>
              </p:cNvSpPr>
              <p:nvPr/>
            </p:nvSpPr>
            <p:spPr bwMode="auto">
              <a:xfrm>
                <a:off x="3096" y="3134"/>
                <a:ext cx="24" cy="73"/>
              </a:xfrm>
              <a:custGeom>
                <a:avLst/>
                <a:gdLst>
                  <a:gd name="T0" fmla="*/ 0 w 24"/>
                  <a:gd name="T1" fmla="*/ 73 h 73"/>
                  <a:gd name="T2" fmla="*/ 0 w 24"/>
                  <a:gd name="T3" fmla="*/ 73 h 73"/>
                  <a:gd name="T4" fmla="*/ 0 w 24"/>
                  <a:gd name="T5" fmla="*/ 73 h 73"/>
                  <a:gd name="T6" fmla="*/ 24 w 24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73">
                    <a:moveTo>
                      <a:pt x="0" y="73"/>
                    </a:moveTo>
                    <a:lnTo>
                      <a:pt x="0" y="73"/>
                    </a:lnTo>
                    <a:lnTo>
                      <a:pt x="0" y="73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1" name="Freeform 193"/>
              <p:cNvSpPr>
                <a:spLocks/>
              </p:cNvSpPr>
              <p:nvPr/>
            </p:nvSpPr>
            <p:spPr bwMode="auto">
              <a:xfrm>
                <a:off x="3120" y="2649"/>
                <a:ext cx="25" cy="485"/>
              </a:xfrm>
              <a:custGeom>
                <a:avLst/>
                <a:gdLst>
                  <a:gd name="T0" fmla="*/ 0 w 25"/>
                  <a:gd name="T1" fmla="*/ 485 h 485"/>
                  <a:gd name="T2" fmla="*/ 0 w 25"/>
                  <a:gd name="T3" fmla="*/ 485 h 485"/>
                  <a:gd name="T4" fmla="*/ 0 w 25"/>
                  <a:gd name="T5" fmla="*/ 485 h 485"/>
                  <a:gd name="T6" fmla="*/ 25 w 25"/>
                  <a:gd name="T7" fmla="*/ 0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85">
                    <a:moveTo>
                      <a:pt x="0" y="485"/>
                    </a:moveTo>
                    <a:lnTo>
                      <a:pt x="0" y="485"/>
                    </a:lnTo>
                    <a:lnTo>
                      <a:pt x="0" y="485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2" name="Freeform 194"/>
              <p:cNvSpPr>
                <a:spLocks/>
              </p:cNvSpPr>
              <p:nvPr/>
            </p:nvSpPr>
            <p:spPr bwMode="auto">
              <a:xfrm>
                <a:off x="3145" y="1990"/>
                <a:ext cx="24" cy="659"/>
              </a:xfrm>
              <a:custGeom>
                <a:avLst/>
                <a:gdLst>
                  <a:gd name="T0" fmla="*/ 0 w 24"/>
                  <a:gd name="T1" fmla="*/ 659 h 659"/>
                  <a:gd name="T2" fmla="*/ 0 w 24"/>
                  <a:gd name="T3" fmla="*/ 659 h 659"/>
                  <a:gd name="T4" fmla="*/ 0 w 24"/>
                  <a:gd name="T5" fmla="*/ 659 h 659"/>
                  <a:gd name="T6" fmla="*/ 24 w 24"/>
                  <a:gd name="T7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59">
                    <a:moveTo>
                      <a:pt x="0" y="659"/>
                    </a:moveTo>
                    <a:lnTo>
                      <a:pt x="0" y="659"/>
                    </a:lnTo>
                    <a:lnTo>
                      <a:pt x="0" y="659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3" name="Freeform 195"/>
              <p:cNvSpPr>
                <a:spLocks/>
              </p:cNvSpPr>
              <p:nvPr/>
            </p:nvSpPr>
            <p:spPr bwMode="auto">
              <a:xfrm>
                <a:off x="3169" y="1559"/>
                <a:ext cx="24" cy="431"/>
              </a:xfrm>
              <a:custGeom>
                <a:avLst/>
                <a:gdLst>
                  <a:gd name="T0" fmla="*/ 0 w 24"/>
                  <a:gd name="T1" fmla="*/ 431 h 431"/>
                  <a:gd name="T2" fmla="*/ 0 w 24"/>
                  <a:gd name="T3" fmla="*/ 431 h 431"/>
                  <a:gd name="T4" fmla="*/ 0 w 24"/>
                  <a:gd name="T5" fmla="*/ 431 h 431"/>
                  <a:gd name="T6" fmla="*/ 24 w 24"/>
                  <a:gd name="T7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31">
                    <a:moveTo>
                      <a:pt x="0" y="431"/>
                    </a:moveTo>
                    <a:lnTo>
                      <a:pt x="0" y="431"/>
                    </a:lnTo>
                    <a:lnTo>
                      <a:pt x="0" y="431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4" name="Freeform 196"/>
              <p:cNvSpPr>
                <a:spLocks/>
              </p:cNvSpPr>
              <p:nvPr/>
            </p:nvSpPr>
            <p:spPr bwMode="auto">
              <a:xfrm>
                <a:off x="3193" y="1331"/>
                <a:ext cx="25" cy="228"/>
              </a:xfrm>
              <a:custGeom>
                <a:avLst/>
                <a:gdLst>
                  <a:gd name="T0" fmla="*/ 0 w 25"/>
                  <a:gd name="T1" fmla="*/ 228 h 228"/>
                  <a:gd name="T2" fmla="*/ 0 w 25"/>
                  <a:gd name="T3" fmla="*/ 228 h 228"/>
                  <a:gd name="T4" fmla="*/ 0 w 25"/>
                  <a:gd name="T5" fmla="*/ 228 h 228"/>
                  <a:gd name="T6" fmla="*/ 25 w 25"/>
                  <a:gd name="T7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28">
                    <a:moveTo>
                      <a:pt x="0" y="228"/>
                    </a:moveTo>
                    <a:lnTo>
                      <a:pt x="0" y="228"/>
                    </a:lnTo>
                    <a:lnTo>
                      <a:pt x="0" y="228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5" name="Freeform 197"/>
              <p:cNvSpPr>
                <a:spLocks/>
              </p:cNvSpPr>
              <p:nvPr/>
            </p:nvSpPr>
            <p:spPr bwMode="auto">
              <a:xfrm>
                <a:off x="3218" y="1276"/>
                <a:ext cx="23" cy="55"/>
              </a:xfrm>
              <a:custGeom>
                <a:avLst/>
                <a:gdLst>
                  <a:gd name="T0" fmla="*/ 0 w 23"/>
                  <a:gd name="T1" fmla="*/ 55 h 55"/>
                  <a:gd name="T2" fmla="*/ 0 w 23"/>
                  <a:gd name="T3" fmla="*/ 55 h 55"/>
                  <a:gd name="T4" fmla="*/ 0 w 23"/>
                  <a:gd name="T5" fmla="*/ 55 h 55"/>
                  <a:gd name="T6" fmla="*/ 23 w 23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5">
                    <a:moveTo>
                      <a:pt x="0" y="55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6" name="Freeform 198"/>
              <p:cNvSpPr>
                <a:spLocks/>
              </p:cNvSpPr>
              <p:nvPr/>
            </p:nvSpPr>
            <p:spPr bwMode="auto">
              <a:xfrm>
                <a:off x="3241" y="1276"/>
                <a:ext cx="24" cy="401"/>
              </a:xfrm>
              <a:custGeom>
                <a:avLst/>
                <a:gdLst>
                  <a:gd name="T0" fmla="*/ 0 w 24"/>
                  <a:gd name="T1" fmla="*/ 0 h 401"/>
                  <a:gd name="T2" fmla="*/ 0 w 24"/>
                  <a:gd name="T3" fmla="*/ 0 h 401"/>
                  <a:gd name="T4" fmla="*/ 0 w 24"/>
                  <a:gd name="T5" fmla="*/ 0 h 401"/>
                  <a:gd name="T6" fmla="*/ 24 w 2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0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40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7" name="Freeform 199"/>
              <p:cNvSpPr>
                <a:spLocks/>
              </p:cNvSpPr>
              <p:nvPr/>
            </p:nvSpPr>
            <p:spPr bwMode="auto">
              <a:xfrm>
                <a:off x="3265" y="1677"/>
                <a:ext cx="25" cy="583"/>
              </a:xfrm>
              <a:custGeom>
                <a:avLst/>
                <a:gdLst>
                  <a:gd name="T0" fmla="*/ 0 w 25"/>
                  <a:gd name="T1" fmla="*/ 0 h 583"/>
                  <a:gd name="T2" fmla="*/ 0 w 25"/>
                  <a:gd name="T3" fmla="*/ 0 h 583"/>
                  <a:gd name="T4" fmla="*/ 0 w 25"/>
                  <a:gd name="T5" fmla="*/ 0 h 583"/>
                  <a:gd name="T6" fmla="*/ 25 w 25"/>
                  <a:gd name="T7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58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58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8" name="Freeform 200"/>
              <p:cNvSpPr>
                <a:spLocks/>
              </p:cNvSpPr>
              <p:nvPr/>
            </p:nvSpPr>
            <p:spPr bwMode="auto">
              <a:xfrm>
                <a:off x="3290" y="2260"/>
                <a:ext cx="25" cy="386"/>
              </a:xfrm>
              <a:custGeom>
                <a:avLst/>
                <a:gdLst>
                  <a:gd name="T0" fmla="*/ 0 w 25"/>
                  <a:gd name="T1" fmla="*/ 0 h 386"/>
                  <a:gd name="T2" fmla="*/ 0 w 25"/>
                  <a:gd name="T3" fmla="*/ 0 h 386"/>
                  <a:gd name="T4" fmla="*/ 0 w 25"/>
                  <a:gd name="T5" fmla="*/ 0 h 386"/>
                  <a:gd name="T6" fmla="*/ 25 w 25"/>
                  <a:gd name="T7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8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38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9" name="Freeform 201"/>
              <p:cNvSpPr>
                <a:spLocks/>
              </p:cNvSpPr>
              <p:nvPr/>
            </p:nvSpPr>
            <p:spPr bwMode="auto">
              <a:xfrm>
                <a:off x="3315" y="2646"/>
                <a:ext cx="24" cy="194"/>
              </a:xfrm>
              <a:custGeom>
                <a:avLst/>
                <a:gdLst>
                  <a:gd name="T0" fmla="*/ 0 w 24"/>
                  <a:gd name="T1" fmla="*/ 0 h 194"/>
                  <a:gd name="T2" fmla="*/ 0 w 24"/>
                  <a:gd name="T3" fmla="*/ 0 h 194"/>
                  <a:gd name="T4" fmla="*/ 0 w 24"/>
                  <a:gd name="T5" fmla="*/ 0 h 194"/>
                  <a:gd name="T6" fmla="*/ 24 w 24"/>
                  <a:gd name="T7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9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9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0" name="Freeform 202"/>
              <p:cNvSpPr>
                <a:spLocks/>
              </p:cNvSpPr>
              <p:nvPr/>
            </p:nvSpPr>
            <p:spPr bwMode="auto">
              <a:xfrm>
                <a:off x="3339" y="2840"/>
                <a:ext cx="24" cy="104"/>
              </a:xfrm>
              <a:custGeom>
                <a:avLst/>
                <a:gdLst>
                  <a:gd name="T0" fmla="*/ 0 w 24"/>
                  <a:gd name="T1" fmla="*/ 0 h 104"/>
                  <a:gd name="T2" fmla="*/ 0 w 24"/>
                  <a:gd name="T3" fmla="*/ 0 h 104"/>
                  <a:gd name="T4" fmla="*/ 0 w 24"/>
                  <a:gd name="T5" fmla="*/ 0 h 104"/>
                  <a:gd name="T6" fmla="*/ 24 w 24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0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0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1" name="Freeform 203"/>
              <p:cNvSpPr>
                <a:spLocks/>
              </p:cNvSpPr>
              <p:nvPr/>
            </p:nvSpPr>
            <p:spPr bwMode="auto">
              <a:xfrm>
                <a:off x="3363" y="2944"/>
                <a:ext cx="25" cy="65"/>
              </a:xfrm>
              <a:custGeom>
                <a:avLst/>
                <a:gdLst>
                  <a:gd name="T0" fmla="*/ 0 w 25"/>
                  <a:gd name="T1" fmla="*/ 0 h 65"/>
                  <a:gd name="T2" fmla="*/ 0 w 25"/>
                  <a:gd name="T3" fmla="*/ 0 h 65"/>
                  <a:gd name="T4" fmla="*/ 0 w 25"/>
                  <a:gd name="T5" fmla="*/ 0 h 65"/>
                  <a:gd name="T6" fmla="*/ 25 w 25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6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6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2" name="Freeform 204"/>
              <p:cNvSpPr>
                <a:spLocks/>
              </p:cNvSpPr>
              <p:nvPr/>
            </p:nvSpPr>
            <p:spPr bwMode="auto">
              <a:xfrm>
                <a:off x="3388" y="3009"/>
                <a:ext cx="24" cy="58"/>
              </a:xfrm>
              <a:custGeom>
                <a:avLst/>
                <a:gdLst>
                  <a:gd name="T0" fmla="*/ 0 w 24"/>
                  <a:gd name="T1" fmla="*/ 0 h 58"/>
                  <a:gd name="T2" fmla="*/ 0 w 24"/>
                  <a:gd name="T3" fmla="*/ 0 h 58"/>
                  <a:gd name="T4" fmla="*/ 0 w 24"/>
                  <a:gd name="T5" fmla="*/ 0 h 58"/>
                  <a:gd name="T6" fmla="*/ 24 w 24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5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3" name="Freeform 205"/>
              <p:cNvSpPr>
                <a:spLocks/>
              </p:cNvSpPr>
              <p:nvPr/>
            </p:nvSpPr>
            <p:spPr bwMode="auto">
              <a:xfrm>
                <a:off x="3412" y="3067"/>
                <a:ext cx="24" cy="28"/>
              </a:xfrm>
              <a:custGeom>
                <a:avLst/>
                <a:gdLst>
                  <a:gd name="T0" fmla="*/ 0 w 24"/>
                  <a:gd name="T1" fmla="*/ 0 h 28"/>
                  <a:gd name="T2" fmla="*/ 0 w 24"/>
                  <a:gd name="T3" fmla="*/ 0 h 28"/>
                  <a:gd name="T4" fmla="*/ 0 w 24"/>
                  <a:gd name="T5" fmla="*/ 0 h 28"/>
                  <a:gd name="T6" fmla="*/ 24 w 24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2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Freeform 207"/>
            <p:cNvSpPr>
              <a:spLocks/>
            </p:cNvSpPr>
            <p:nvPr/>
          </p:nvSpPr>
          <p:spPr bwMode="auto">
            <a:xfrm>
              <a:off x="3436" y="3095"/>
              <a:ext cx="24" cy="25"/>
            </a:xfrm>
            <a:custGeom>
              <a:avLst/>
              <a:gdLst>
                <a:gd name="T0" fmla="*/ 0 w 24"/>
                <a:gd name="T1" fmla="*/ 0 h 25"/>
                <a:gd name="T2" fmla="*/ 0 w 24"/>
                <a:gd name="T3" fmla="*/ 0 h 25"/>
                <a:gd name="T4" fmla="*/ 0 w 24"/>
                <a:gd name="T5" fmla="*/ 0 h 25"/>
                <a:gd name="T6" fmla="*/ 24 w 24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08"/>
            <p:cNvSpPr>
              <a:spLocks/>
            </p:cNvSpPr>
            <p:nvPr/>
          </p:nvSpPr>
          <p:spPr bwMode="auto">
            <a:xfrm>
              <a:off x="3460" y="3120"/>
              <a:ext cx="25" cy="15"/>
            </a:xfrm>
            <a:custGeom>
              <a:avLst/>
              <a:gdLst>
                <a:gd name="T0" fmla="*/ 0 w 25"/>
                <a:gd name="T1" fmla="*/ 0 h 15"/>
                <a:gd name="T2" fmla="*/ 0 w 25"/>
                <a:gd name="T3" fmla="*/ 0 h 15"/>
                <a:gd name="T4" fmla="*/ 0 w 25"/>
                <a:gd name="T5" fmla="*/ 0 h 15"/>
                <a:gd name="T6" fmla="*/ 25 w 25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1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09"/>
            <p:cNvSpPr>
              <a:spLocks/>
            </p:cNvSpPr>
            <p:nvPr/>
          </p:nvSpPr>
          <p:spPr bwMode="auto">
            <a:xfrm>
              <a:off x="3485" y="3135"/>
              <a:ext cx="24" cy="14"/>
            </a:xfrm>
            <a:custGeom>
              <a:avLst/>
              <a:gdLst>
                <a:gd name="T0" fmla="*/ 0 w 24"/>
                <a:gd name="T1" fmla="*/ 0 h 14"/>
                <a:gd name="T2" fmla="*/ 0 w 24"/>
                <a:gd name="T3" fmla="*/ 0 h 14"/>
                <a:gd name="T4" fmla="*/ 0 w 24"/>
                <a:gd name="T5" fmla="*/ 0 h 14"/>
                <a:gd name="T6" fmla="*/ 24 w 24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3509" y="3149"/>
              <a:ext cx="24" cy="12"/>
            </a:xfrm>
            <a:custGeom>
              <a:avLst/>
              <a:gdLst>
                <a:gd name="T0" fmla="*/ 0 w 24"/>
                <a:gd name="T1" fmla="*/ 0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11"/>
            <p:cNvSpPr>
              <a:spLocks/>
            </p:cNvSpPr>
            <p:nvPr/>
          </p:nvSpPr>
          <p:spPr bwMode="auto">
            <a:xfrm>
              <a:off x="3533" y="3161"/>
              <a:ext cx="25" cy="16"/>
            </a:xfrm>
            <a:custGeom>
              <a:avLst/>
              <a:gdLst>
                <a:gd name="T0" fmla="*/ 0 w 25"/>
                <a:gd name="T1" fmla="*/ 0 h 16"/>
                <a:gd name="T2" fmla="*/ 0 w 25"/>
                <a:gd name="T3" fmla="*/ 0 h 16"/>
                <a:gd name="T4" fmla="*/ 0 w 25"/>
                <a:gd name="T5" fmla="*/ 0 h 16"/>
                <a:gd name="T6" fmla="*/ 25 w 25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1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2"/>
            <p:cNvSpPr>
              <a:spLocks/>
            </p:cNvSpPr>
            <p:nvPr/>
          </p:nvSpPr>
          <p:spPr bwMode="auto">
            <a:xfrm>
              <a:off x="3558" y="3177"/>
              <a:ext cx="24" cy="5"/>
            </a:xfrm>
            <a:custGeom>
              <a:avLst/>
              <a:gdLst>
                <a:gd name="T0" fmla="*/ 0 w 24"/>
                <a:gd name="T1" fmla="*/ 0 h 5"/>
                <a:gd name="T2" fmla="*/ 0 w 24"/>
                <a:gd name="T3" fmla="*/ 0 h 5"/>
                <a:gd name="T4" fmla="*/ 0 w 24"/>
                <a:gd name="T5" fmla="*/ 0 h 5"/>
                <a:gd name="T6" fmla="*/ 24 w 2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3582" y="3182"/>
              <a:ext cx="23" cy="4"/>
            </a:xfrm>
            <a:custGeom>
              <a:avLst/>
              <a:gdLst>
                <a:gd name="T0" fmla="*/ 0 w 23"/>
                <a:gd name="T1" fmla="*/ 0 h 4"/>
                <a:gd name="T2" fmla="*/ 0 w 23"/>
                <a:gd name="T3" fmla="*/ 0 h 4"/>
                <a:gd name="T4" fmla="*/ 0 w 23"/>
                <a:gd name="T5" fmla="*/ 0 h 4"/>
                <a:gd name="T6" fmla="*/ 23 w 2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4"/>
            <p:cNvSpPr>
              <a:spLocks/>
            </p:cNvSpPr>
            <p:nvPr/>
          </p:nvSpPr>
          <p:spPr bwMode="auto">
            <a:xfrm>
              <a:off x="3605" y="3186"/>
              <a:ext cx="25" cy="4"/>
            </a:xfrm>
            <a:custGeom>
              <a:avLst/>
              <a:gdLst>
                <a:gd name="T0" fmla="*/ 0 w 25"/>
                <a:gd name="T1" fmla="*/ 0 h 4"/>
                <a:gd name="T2" fmla="*/ 0 w 25"/>
                <a:gd name="T3" fmla="*/ 0 h 4"/>
                <a:gd name="T4" fmla="*/ 0 w 25"/>
                <a:gd name="T5" fmla="*/ 0 h 4"/>
                <a:gd name="T6" fmla="*/ 25 w 2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5"/>
            <p:cNvSpPr>
              <a:spLocks/>
            </p:cNvSpPr>
            <p:nvPr/>
          </p:nvSpPr>
          <p:spPr bwMode="auto">
            <a:xfrm>
              <a:off x="3630" y="3190"/>
              <a:ext cx="24" cy="7"/>
            </a:xfrm>
            <a:custGeom>
              <a:avLst/>
              <a:gdLst>
                <a:gd name="T0" fmla="*/ 0 w 24"/>
                <a:gd name="T1" fmla="*/ 0 h 7"/>
                <a:gd name="T2" fmla="*/ 0 w 24"/>
                <a:gd name="T3" fmla="*/ 0 h 7"/>
                <a:gd name="T4" fmla="*/ 0 w 24"/>
                <a:gd name="T5" fmla="*/ 0 h 7"/>
                <a:gd name="T6" fmla="*/ 24 w 2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6"/>
            <p:cNvSpPr>
              <a:spLocks/>
            </p:cNvSpPr>
            <p:nvPr/>
          </p:nvSpPr>
          <p:spPr bwMode="auto">
            <a:xfrm>
              <a:off x="3654" y="3195"/>
              <a:ext cx="24" cy="2"/>
            </a:xfrm>
            <a:custGeom>
              <a:avLst/>
              <a:gdLst>
                <a:gd name="T0" fmla="*/ 0 w 24"/>
                <a:gd name="T1" fmla="*/ 2 h 2"/>
                <a:gd name="T2" fmla="*/ 0 w 24"/>
                <a:gd name="T3" fmla="*/ 2 h 2"/>
                <a:gd name="T4" fmla="*/ 0 w 24"/>
                <a:gd name="T5" fmla="*/ 2 h 2"/>
                <a:gd name="T6" fmla="*/ 24 w 2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7"/>
            <p:cNvSpPr>
              <a:spLocks/>
            </p:cNvSpPr>
            <p:nvPr/>
          </p:nvSpPr>
          <p:spPr bwMode="auto">
            <a:xfrm>
              <a:off x="3678" y="3195"/>
              <a:ext cx="25" cy="2"/>
            </a:xfrm>
            <a:custGeom>
              <a:avLst/>
              <a:gdLst>
                <a:gd name="T0" fmla="*/ 0 w 25"/>
                <a:gd name="T1" fmla="*/ 0 h 2"/>
                <a:gd name="T2" fmla="*/ 0 w 25"/>
                <a:gd name="T3" fmla="*/ 0 h 2"/>
                <a:gd name="T4" fmla="*/ 0 w 25"/>
                <a:gd name="T5" fmla="*/ 0 h 2"/>
                <a:gd name="T6" fmla="*/ 25 w 2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3703" y="3197"/>
              <a:ext cx="24" cy="3"/>
            </a:xfrm>
            <a:custGeom>
              <a:avLst/>
              <a:gdLst>
                <a:gd name="T0" fmla="*/ 0 w 24"/>
                <a:gd name="T1" fmla="*/ 0 h 3"/>
                <a:gd name="T2" fmla="*/ 0 w 24"/>
                <a:gd name="T3" fmla="*/ 0 h 3"/>
                <a:gd name="T4" fmla="*/ 0 w 24"/>
                <a:gd name="T5" fmla="*/ 0 h 3"/>
                <a:gd name="T6" fmla="*/ 24 w 2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3727" y="3200"/>
              <a:ext cx="49" cy="4"/>
            </a:xfrm>
            <a:custGeom>
              <a:avLst/>
              <a:gdLst>
                <a:gd name="T0" fmla="*/ 0 w 49"/>
                <a:gd name="T1" fmla="*/ 0 h 4"/>
                <a:gd name="T2" fmla="*/ 0 w 49"/>
                <a:gd name="T3" fmla="*/ 0 h 4"/>
                <a:gd name="T4" fmla="*/ 0 w 49"/>
                <a:gd name="T5" fmla="*/ 0 h 4"/>
                <a:gd name="T6" fmla="*/ 49 w 49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9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3776" y="3204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3801" y="3204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3825" y="3205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3849" y="3207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4"/>
            <p:cNvSpPr>
              <a:spLocks/>
            </p:cNvSpPr>
            <p:nvPr/>
          </p:nvSpPr>
          <p:spPr bwMode="auto">
            <a:xfrm>
              <a:off x="3873" y="3207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3898" y="3207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6"/>
            <p:cNvSpPr>
              <a:spLocks/>
            </p:cNvSpPr>
            <p:nvPr/>
          </p:nvSpPr>
          <p:spPr bwMode="auto">
            <a:xfrm>
              <a:off x="3922" y="3207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7"/>
            <p:cNvSpPr>
              <a:spLocks/>
            </p:cNvSpPr>
            <p:nvPr/>
          </p:nvSpPr>
          <p:spPr bwMode="auto">
            <a:xfrm>
              <a:off x="3946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8"/>
            <p:cNvSpPr>
              <a:spLocks/>
            </p:cNvSpPr>
            <p:nvPr/>
          </p:nvSpPr>
          <p:spPr bwMode="auto">
            <a:xfrm>
              <a:off x="3970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9"/>
            <p:cNvSpPr>
              <a:spLocks/>
            </p:cNvSpPr>
            <p:nvPr/>
          </p:nvSpPr>
          <p:spPr bwMode="auto">
            <a:xfrm>
              <a:off x="3994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0"/>
            <p:cNvSpPr>
              <a:spLocks/>
            </p:cNvSpPr>
            <p:nvPr/>
          </p:nvSpPr>
          <p:spPr bwMode="auto">
            <a:xfrm>
              <a:off x="4018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1"/>
            <p:cNvSpPr>
              <a:spLocks/>
            </p:cNvSpPr>
            <p:nvPr/>
          </p:nvSpPr>
          <p:spPr bwMode="auto">
            <a:xfrm>
              <a:off x="4043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0" name="Freeform 232"/>
            <p:cNvSpPr>
              <a:spLocks/>
            </p:cNvSpPr>
            <p:nvPr/>
          </p:nvSpPr>
          <p:spPr bwMode="auto">
            <a:xfrm>
              <a:off x="4067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1" name="Freeform 233"/>
            <p:cNvSpPr>
              <a:spLocks/>
            </p:cNvSpPr>
            <p:nvPr/>
          </p:nvSpPr>
          <p:spPr bwMode="auto">
            <a:xfrm>
              <a:off x="4091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3" name="Freeform 234"/>
            <p:cNvSpPr>
              <a:spLocks/>
            </p:cNvSpPr>
            <p:nvPr/>
          </p:nvSpPr>
          <p:spPr bwMode="auto">
            <a:xfrm>
              <a:off x="4116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4" name="Freeform 235"/>
            <p:cNvSpPr>
              <a:spLocks/>
            </p:cNvSpPr>
            <p:nvPr/>
          </p:nvSpPr>
          <p:spPr bwMode="auto">
            <a:xfrm>
              <a:off x="4140" y="3207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5" name="Freeform 236"/>
            <p:cNvSpPr>
              <a:spLocks/>
            </p:cNvSpPr>
            <p:nvPr/>
          </p:nvSpPr>
          <p:spPr bwMode="auto">
            <a:xfrm>
              <a:off x="4164" y="3207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6" name="Freeform 237"/>
            <p:cNvSpPr>
              <a:spLocks/>
            </p:cNvSpPr>
            <p:nvPr/>
          </p:nvSpPr>
          <p:spPr bwMode="auto">
            <a:xfrm>
              <a:off x="4189" y="3206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7" name="Freeform 238"/>
            <p:cNvSpPr>
              <a:spLocks/>
            </p:cNvSpPr>
            <p:nvPr/>
          </p:nvSpPr>
          <p:spPr bwMode="auto">
            <a:xfrm>
              <a:off x="4213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8" name="Freeform 239"/>
            <p:cNvSpPr>
              <a:spLocks/>
            </p:cNvSpPr>
            <p:nvPr/>
          </p:nvSpPr>
          <p:spPr bwMode="auto">
            <a:xfrm>
              <a:off x="4237" y="3206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9" name="Freeform 240"/>
            <p:cNvSpPr>
              <a:spLocks/>
            </p:cNvSpPr>
            <p:nvPr/>
          </p:nvSpPr>
          <p:spPr bwMode="auto">
            <a:xfrm>
              <a:off x="4262" y="3206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0" name="Freeform 241"/>
            <p:cNvSpPr>
              <a:spLocks/>
            </p:cNvSpPr>
            <p:nvPr/>
          </p:nvSpPr>
          <p:spPr bwMode="auto">
            <a:xfrm>
              <a:off x="4286" y="3203"/>
              <a:ext cx="24" cy="4"/>
            </a:xfrm>
            <a:custGeom>
              <a:avLst/>
              <a:gdLst>
                <a:gd name="T0" fmla="*/ 0 w 24"/>
                <a:gd name="T1" fmla="*/ 4 h 4"/>
                <a:gd name="T2" fmla="*/ 0 w 24"/>
                <a:gd name="T3" fmla="*/ 4 h 4"/>
                <a:gd name="T4" fmla="*/ 0 w 24"/>
                <a:gd name="T5" fmla="*/ 4 h 4"/>
                <a:gd name="T6" fmla="*/ 24 w 2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1" name="Freeform 242"/>
            <p:cNvSpPr>
              <a:spLocks/>
            </p:cNvSpPr>
            <p:nvPr/>
          </p:nvSpPr>
          <p:spPr bwMode="auto">
            <a:xfrm>
              <a:off x="4310" y="3203"/>
              <a:ext cx="23" cy="1"/>
            </a:xfrm>
            <a:custGeom>
              <a:avLst/>
              <a:gdLst>
                <a:gd name="T0" fmla="*/ 0 w 23"/>
                <a:gd name="T1" fmla="*/ 0 h 1"/>
                <a:gd name="T2" fmla="*/ 0 w 23"/>
                <a:gd name="T3" fmla="*/ 0 h 1"/>
                <a:gd name="T4" fmla="*/ 0 w 23"/>
                <a:gd name="T5" fmla="*/ 0 h 1"/>
                <a:gd name="T6" fmla="*/ 23 w 2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2" name="Freeform 243"/>
            <p:cNvSpPr>
              <a:spLocks/>
            </p:cNvSpPr>
            <p:nvPr/>
          </p:nvSpPr>
          <p:spPr bwMode="auto">
            <a:xfrm>
              <a:off x="4333" y="3204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3" name="Freeform 244"/>
            <p:cNvSpPr>
              <a:spLocks/>
            </p:cNvSpPr>
            <p:nvPr/>
          </p:nvSpPr>
          <p:spPr bwMode="auto">
            <a:xfrm>
              <a:off x="4358" y="3201"/>
              <a:ext cx="24" cy="3"/>
            </a:xfrm>
            <a:custGeom>
              <a:avLst/>
              <a:gdLst>
                <a:gd name="T0" fmla="*/ 0 w 24"/>
                <a:gd name="T1" fmla="*/ 3 h 3"/>
                <a:gd name="T2" fmla="*/ 0 w 24"/>
                <a:gd name="T3" fmla="*/ 3 h 3"/>
                <a:gd name="T4" fmla="*/ 0 w 24"/>
                <a:gd name="T5" fmla="*/ 3 h 3"/>
                <a:gd name="T6" fmla="*/ 24 w 2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4" name="Freeform 245"/>
            <p:cNvSpPr>
              <a:spLocks/>
            </p:cNvSpPr>
            <p:nvPr/>
          </p:nvSpPr>
          <p:spPr bwMode="auto">
            <a:xfrm>
              <a:off x="4382" y="3198"/>
              <a:ext cx="24" cy="3"/>
            </a:xfrm>
            <a:custGeom>
              <a:avLst/>
              <a:gdLst>
                <a:gd name="T0" fmla="*/ 0 w 24"/>
                <a:gd name="T1" fmla="*/ 3 h 3"/>
                <a:gd name="T2" fmla="*/ 0 w 24"/>
                <a:gd name="T3" fmla="*/ 3 h 3"/>
                <a:gd name="T4" fmla="*/ 0 w 24"/>
                <a:gd name="T5" fmla="*/ 3 h 3"/>
                <a:gd name="T6" fmla="*/ 24 w 2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5" name="Freeform 246"/>
            <p:cNvSpPr>
              <a:spLocks/>
            </p:cNvSpPr>
            <p:nvPr/>
          </p:nvSpPr>
          <p:spPr bwMode="auto">
            <a:xfrm>
              <a:off x="4406" y="3198"/>
              <a:ext cx="25" cy="4"/>
            </a:xfrm>
            <a:custGeom>
              <a:avLst/>
              <a:gdLst>
                <a:gd name="T0" fmla="*/ 0 w 25"/>
                <a:gd name="T1" fmla="*/ 0 h 4"/>
                <a:gd name="T2" fmla="*/ 0 w 25"/>
                <a:gd name="T3" fmla="*/ 0 h 4"/>
                <a:gd name="T4" fmla="*/ 0 w 25"/>
                <a:gd name="T5" fmla="*/ 0 h 4"/>
                <a:gd name="T6" fmla="*/ 25 w 2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6" name="Freeform 247"/>
            <p:cNvSpPr>
              <a:spLocks/>
            </p:cNvSpPr>
            <p:nvPr/>
          </p:nvSpPr>
          <p:spPr bwMode="auto">
            <a:xfrm>
              <a:off x="4431" y="3199"/>
              <a:ext cx="25" cy="3"/>
            </a:xfrm>
            <a:custGeom>
              <a:avLst/>
              <a:gdLst>
                <a:gd name="T0" fmla="*/ 0 w 25"/>
                <a:gd name="T1" fmla="*/ 3 h 3"/>
                <a:gd name="T2" fmla="*/ 0 w 25"/>
                <a:gd name="T3" fmla="*/ 3 h 3"/>
                <a:gd name="T4" fmla="*/ 0 w 25"/>
                <a:gd name="T5" fmla="*/ 3 h 3"/>
                <a:gd name="T6" fmla="*/ 25 w 2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7" name="Freeform 248"/>
            <p:cNvSpPr>
              <a:spLocks/>
            </p:cNvSpPr>
            <p:nvPr/>
          </p:nvSpPr>
          <p:spPr bwMode="auto">
            <a:xfrm>
              <a:off x="4456" y="3199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8" name="Freeform 249"/>
            <p:cNvSpPr>
              <a:spLocks/>
            </p:cNvSpPr>
            <p:nvPr/>
          </p:nvSpPr>
          <p:spPr bwMode="auto">
            <a:xfrm>
              <a:off x="4480" y="3199"/>
              <a:ext cx="24" cy="4"/>
            </a:xfrm>
            <a:custGeom>
              <a:avLst/>
              <a:gdLst>
                <a:gd name="T0" fmla="*/ 0 w 24"/>
                <a:gd name="T1" fmla="*/ 0 h 4"/>
                <a:gd name="T2" fmla="*/ 0 w 24"/>
                <a:gd name="T3" fmla="*/ 0 h 4"/>
                <a:gd name="T4" fmla="*/ 0 w 24"/>
                <a:gd name="T5" fmla="*/ 0 h 4"/>
                <a:gd name="T6" fmla="*/ 24 w 2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9" name="Freeform 250"/>
            <p:cNvSpPr>
              <a:spLocks/>
            </p:cNvSpPr>
            <p:nvPr/>
          </p:nvSpPr>
          <p:spPr bwMode="auto">
            <a:xfrm>
              <a:off x="4504" y="3203"/>
              <a:ext cx="25" cy="2"/>
            </a:xfrm>
            <a:custGeom>
              <a:avLst/>
              <a:gdLst>
                <a:gd name="T0" fmla="*/ 0 w 25"/>
                <a:gd name="T1" fmla="*/ 0 h 2"/>
                <a:gd name="T2" fmla="*/ 0 w 25"/>
                <a:gd name="T3" fmla="*/ 0 h 2"/>
                <a:gd name="T4" fmla="*/ 0 w 25"/>
                <a:gd name="T5" fmla="*/ 0 h 2"/>
                <a:gd name="T6" fmla="*/ 25 w 2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0" name="Freeform 251"/>
            <p:cNvSpPr>
              <a:spLocks/>
            </p:cNvSpPr>
            <p:nvPr/>
          </p:nvSpPr>
          <p:spPr bwMode="auto">
            <a:xfrm>
              <a:off x="4529" y="3205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1" name="Freeform 252"/>
            <p:cNvSpPr>
              <a:spLocks/>
            </p:cNvSpPr>
            <p:nvPr/>
          </p:nvSpPr>
          <p:spPr bwMode="auto">
            <a:xfrm>
              <a:off x="4553" y="3205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2" name="Freeform 253"/>
            <p:cNvSpPr>
              <a:spLocks/>
            </p:cNvSpPr>
            <p:nvPr/>
          </p:nvSpPr>
          <p:spPr bwMode="auto">
            <a:xfrm>
              <a:off x="4577" y="3207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3" name="Freeform 254"/>
            <p:cNvSpPr>
              <a:spLocks/>
            </p:cNvSpPr>
            <p:nvPr/>
          </p:nvSpPr>
          <p:spPr bwMode="auto">
            <a:xfrm>
              <a:off x="4601" y="3207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4" name="Line 255"/>
            <p:cNvSpPr>
              <a:spLocks noChangeShapeType="1"/>
            </p:cNvSpPr>
            <p:nvPr/>
          </p:nvSpPr>
          <p:spPr bwMode="auto">
            <a:xfrm>
              <a:off x="4626" y="3207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6" name="Rectangle 257"/>
            <p:cNvSpPr>
              <a:spLocks noChangeArrowheads="1"/>
            </p:cNvSpPr>
            <p:nvPr/>
          </p:nvSpPr>
          <p:spPr bwMode="auto">
            <a:xfrm>
              <a:off x="3975" y="1318"/>
              <a:ext cx="75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1: TOF MS ES+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7" name="Rectangle 258"/>
            <p:cNvSpPr>
              <a:spLocks noChangeArrowheads="1"/>
            </p:cNvSpPr>
            <p:nvPr/>
          </p:nvSpPr>
          <p:spPr bwMode="auto">
            <a:xfrm>
              <a:off x="3809" y="1484"/>
              <a:ext cx="86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195.088 30.00PPM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8" name="Rectangle 259"/>
            <p:cNvSpPr>
              <a:spLocks noChangeArrowheads="1"/>
            </p:cNvSpPr>
            <p:nvPr/>
          </p:nvSpPr>
          <p:spPr bwMode="auto">
            <a:xfrm>
              <a:off x="4310" y="1613"/>
              <a:ext cx="33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2.37e5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9" name="Freeform 260"/>
            <p:cNvSpPr>
              <a:spLocks/>
            </p:cNvSpPr>
            <p:nvPr/>
          </p:nvSpPr>
          <p:spPr bwMode="auto">
            <a:xfrm>
              <a:off x="1105" y="3207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0" name="Freeform 261"/>
            <p:cNvSpPr>
              <a:spLocks/>
            </p:cNvSpPr>
            <p:nvPr/>
          </p:nvSpPr>
          <p:spPr bwMode="auto">
            <a:xfrm>
              <a:off x="1130" y="3207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1" name="Freeform 262"/>
            <p:cNvSpPr>
              <a:spLocks/>
            </p:cNvSpPr>
            <p:nvPr/>
          </p:nvSpPr>
          <p:spPr bwMode="auto">
            <a:xfrm>
              <a:off x="1154" y="3207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2" name="Freeform 263"/>
            <p:cNvSpPr>
              <a:spLocks/>
            </p:cNvSpPr>
            <p:nvPr/>
          </p:nvSpPr>
          <p:spPr bwMode="auto">
            <a:xfrm>
              <a:off x="1178" y="3207"/>
              <a:ext cx="25" cy="1"/>
            </a:xfrm>
            <a:custGeom>
              <a:avLst/>
              <a:gdLst>
                <a:gd name="T0" fmla="*/ 0 w 25"/>
                <a:gd name="T1" fmla="*/ 0 h 1"/>
                <a:gd name="T2" fmla="*/ 0 w 25"/>
                <a:gd name="T3" fmla="*/ 0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3" name="Freeform 264"/>
            <p:cNvSpPr>
              <a:spLocks/>
            </p:cNvSpPr>
            <p:nvPr/>
          </p:nvSpPr>
          <p:spPr bwMode="auto">
            <a:xfrm>
              <a:off x="1203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4" name="Freeform 265"/>
            <p:cNvSpPr>
              <a:spLocks/>
            </p:cNvSpPr>
            <p:nvPr/>
          </p:nvSpPr>
          <p:spPr bwMode="auto">
            <a:xfrm>
              <a:off x="1227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5" name="Freeform 266"/>
            <p:cNvSpPr>
              <a:spLocks/>
            </p:cNvSpPr>
            <p:nvPr/>
          </p:nvSpPr>
          <p:spPr bwMode="auto">
            <a:xfrm>
              <a:off x="1251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6" name="Freeform 267"/>
            <p:cNvSpPr>
              <a:spLocks/>
            </p:cNvSpPr>
            <p:nvPr/>
          </p:nvSpPr>
          <p:spPr bwMode="auto">
            <a:xfrm>
              <a:off x="1276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7" name="Freeform 268"/>
            <p:cNvSpPr>
              <a:spLocks/>
            </p:cNvSpPr>
            <p:nvPr/>
          </p:nvSpPr>
          <p:spPr bwMode="auto">
            <a:xfrm>
              <a:off x="1300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8" name="Freeform 269"/>
            <p:cNvSpPr>
              <a:spLocks/>
            </p:cNvSpPr>
            <p:nvPr/>
          </p:nvSpPr>
          <p:spPr bwMode="auto">
            <a:xfrm>
              <a:off x="1324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9" name="Freeform 270"/>
            <p:cNvSpPr>
              <a:spLocks/>
            </p:cNvSpPr>
            <p:nvPr/>
          </p:nvSpPr>
          <p:spPr bwMode="auto">
            <a:xfrm>
              <a:off x="1349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0" name="Freeform 271"/>
            <p:cNvSpPr>
              <a:spLocks/>
            </p:cNvSpPr>
            <p:nvPr/>
          </p:nvSpPr>
          <p:spPr bwMode="auto">
            <a:xfrm>
              <a:off x="1373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1" name="Freeform 272"/>
            <p:cNvSpPr>
              <a:spLocks/>
            </p:cNvSpPr>
            <p:nvPr/>
          </p:nvSpPr>
          <p:spPr bwMode="auto">
            <a:xfrm>
              <a:off x="1397" y="3208"/>
              <a:ext cx="23" cy="0"/>
            </a:xfrm>
            <a:custGeom>
              <a:avLst/>
              <a:gdLst>
                <a:gd name="T0" fmla="*/ 0 w 23"/>
                <a:gd name="T1" fmla="*/ 0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2" name="Freeform 273"/>
            <p:cNvSpPr>
              <a:spLocks/>
            </p:cNvSpPr>
            <p:nvPr/>
          </p:nvSpPr>
          <p:spPr bwMode="auto">
            <a:xfrm>
              <a:off x="1420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3" name="Freeform 274"/>
            <p:cNvSpPr>
              <a:spLocks/>
            </p:cNvSpPr>
            <p:nvPr/>
          </p:nvSpPr>
          <p:spPr bwMode="auto">
            <a:xfrm>
              <a:off x="1445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4" name="Freeform 275"/>
            <p:cNvSpPr>
              <a:spLocks/>
            </p:cNvSpPr>
            <p:nvPr/>
          </p:nvSpPr>
          <p:spPr bwMode="auto">
            <a:xfrm>
              <a:off x="1469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5" name="Freeform 276"/>
            <p:cNvSpPr>
              <a:spLocks/>
            </p:cNvSpPr>
            <p:nvPr/>
          </p:nvSpPr>
          <p:spPr bwMode="auto">
            <a:xfrm>
              <a:off x="1493" y="3207"/>
              <a:ext cx="25" cy="1"/>
            </a:xfrm>
            <a:custGeom>
              <a:avLst/>
              <a:gdLst>
                <a:gd name="T0" fmla="*/ 0 w 25"/>
                <a:gd name="T1" fmla="*/ 1 h 1"/>
                <a:gd name="T2" fmla="*/ 0 w 25"/>
                <a:gd name="T3" fmla="*/ 1 h 1"/>
                <a:gd name="T4" fmla="*/ 0 w 25"/>
                <a:gd name="T5" fmla="*/ 1 h 1"/>
                <a:gd name="T6" fmla="*/ 25 w 2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6" name="Freeform 277"/>
            <p:cNvSpPr>
              <a:spLocks/>
            </p:cNvSpPr>
            <p:nvPr/>
          </p:nvSpPr>
          <p:spPr bwMode="auto">
            <a:xfrm>
              <a:off x="1518" y="3207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7" name="Freeform 278"/>
            <p:cNvSpPr>
              <a:spLocks/>
            </p:cNvSpPr>
            <p:nvPr/>
          </p:nvSpPr>
          <p:spPr bwMode="auto">
            <a:xfrm>
              <a:off x="1542" y="3207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8" name="Freeform 279"/>
            <p:cNvSpPr>
              <a:spLocks/>
            </p:cNvSpPr>
            <p:nvPr/>
          </p:nvSpPr>
          <p:spPr bwMode="auto">
            <a:xfrm>
              <a:off x="1566" y="3207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9" name="Freeform 280"/>
            <p:cNvSpPr>
              <a:spLocks/>
            </p:cNvSpPr>
            <p:nvPr/>
          </p:nvSpPr>
          <p:spPr bwMode="auto">
            <a:xfrm>
              <a:off x="1591" y="3206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0" name="Freeform 281"/>
            <p:cNvSpPr>
              <a:spLocks/>
            </p:cNvSpPr>
            <p:nvPr/>
          </p:nvSpPr>
          <p:spPr bwMode="auto">
            <a:xfrm>
              <a:off x="1615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1" name="Freeform 282"/>
            <p:cNvSpPr>
              <a:spLocks/>
            </p:cNvSpPr>
            <p:nvPr/>
          </p:nvSpPr>
          <p:spPr bwMode="auto">
            <a:xfrm>
              <a:off x="1639" y="3206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2" name="Freeform 283"/>
            <p:cNvSpPr>
              <a:spLocks/>
            </p:cNvSpPr>
            <p:nvPr/>
          </p:nvSpPr>
          <p:spPr bwMode="auto">
            <a:xfrm>
              <a:off x="1664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3" name="Freeform 284"/>
            <p:cNvSpPr>
              <a:spLocks/>
            </p:cNvSpPr>
            <p:nvPr/>
          </p:nvSpPr>
          <p:spPr bwMode="auto">
            <a:xfrm>
              <a:off x="1688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4" name="Freeform 285"/>
            <p:cNvSpPr>
              <a:spLocks/>
            </p:cNvSpPr>
            <p:nvPr/>
          </p:nvSpPr>
          <p:spPr bwMode="auto">
            <a:xfrm>
              <a:off x="1712" y="3206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5" name="Freeform 286"/>
            <p:cNvSpPr>
              <a:spLocks/>
            </p:cNvSpPr>
            <p:nvPr/>
          </p:nvSpPr>
          <p:spPr bwMode="auto">
            <a:xfrm>
              <a:off x="1737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6" name="Freeform 287"/>
            <p:cNvSpPr>
              <a:spLocks/>
            </p:cNvSpPr>
            <p:nvPr/>
          </p:nvSpPr>
          <p:spPr bwMode="auto">
            <a:xfrm>
              <a:off x="1761" y="3206"/>
              <a:ext cx="23" cy="0"/>
            </a:xfrm>
            <a:custGeom>
              <a:avLst/>
              <a:gdLst>
                <a:gd name="T0" fmla="*/ 0 w 23"/>
                <a:gd name="T1" fmla="*/ 0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7" name="Freeform 288"/>
            <p:cNvSpPr>
              <a:spLocks/>
            </p:cNvSpPr>
            <p:nvPr/>
          </p:nvSpPr>
          <p:spPr bwMode="auto">
            <a:xfrm>
              <a:off x="1784" y="3206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8" name="Freeform 289"/>
            <p:cNvSpPr>
              <a:spLocks/>
            </p:cNvSpPr>
            <p:nvPr/>
          </p:nvSpPr>
          <p:spPr bwMode="auto">
            <a:xfrm>
              <a:off x="1809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9" name="Freeform 290"/>
            <p:cNvSpPr>
              <a:spLocks/>
            </p:cNvSpPr>
            <p:nvPr/>
          </p:nvSpPr>
          <p:spPr bwMode="auto">
            <a:xfrm>
              <a:off x="1833" y="3206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0" name="Freeform 291"/>
            <p:cNvSpPr>
              <a:spLocks/>
            </p:cNvSpPr>
            <p:nvPr/>
          </p:nvSpPr>
          <p:spPr bwMode="auto">
            <a:xfrm>
              <a:off x="1857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1" name="Freeform 292"/>
            <p:cNvSpPr>
              <a:spLocks/>
            </p:cNvSpPr>
            <p:nvPr/>
          </p:nvSpPr>
          <p:spPr bwMode="auto">
            <a:xfrm>
              <a:off x="1882" y="3204"/>
              <a:ext cx="24" cy="4"/>
            </a:xfrm>
            <a:custGeom>
              <a:avLst/>
              <a:gdLst>
                <a:gd name="T0" fmla="*/ 0 w 24"/>
                <a:gd name="T1" fmla="*/ 4 h 4"/>
                <a:gd name="T2" fmla="*/ 0 w 24"/>
                <a:gd name="T3" fmla="*/ 4 h 4"/>
                <a:gd name="T4" fmla="*/ 0 w 24"/>
                <a:gd name="T5" fmla="*/ 4 h 4"/>
                <a:gd name="T6" fmla="*/ 24 w 2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2" name="Freeform 293"/>
            <p:cNvSpPr>
              <a:spLocks/>
            </p:cNvSpPr>
            <p:nvPr/>
          </p:nvSpPr>
          <p:spPr bwMode="auto">
            <a:xfrm>
              <a:off x="1906" y="3200"/>
              <a:ext cx="24" cy="4"/>
            </a:xfrm>
            <a:custGeom>
              <a:avLst/>
              <a:gdLst>
                <a:gd name="T0" fmla="*/ 0 w 24"/>
                <a:gd name="T1" fmla="*/ 4 h 4"/>
                <a:gd name="T2" fmla="*/ 0 w 24"/>
                <a:gd name="T3" fmla="*/ 4 h 4"/>
                <a:gd name="T4" fmla="*/ 0 w 24"/>
                <a:gd name="T5" fmla="*/ 4 h 4"/>
                <a:gd name="T6" fmla="*/ 24 w 2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3" name="Freeform 294"/>
            <p:cNvSpPr>
              <a:spLocks/>
            </p:cNvSpPr>
            <p:nvPr/>
          </p:nvSpPr>
          <p:spPr bwMode="auto">
            <a:xfrm>
              <a:off x="1930" y="3194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0 w 24"/>
                <a:gd name="T5" fmla="*/ 6 h 6"/>
                <a:gd name="T6" fmla="*/ 24 w 2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4" name="Freeform 295"/>
            <p:cNvSpPr>
              <a:spLocks/>
            </p:cNvSpPr>
            <p:nvPr/>
          </p:nvSpPr>
          <p:spPr bwMode="auto">
            <a:xfrm>
              <a:off x="1954" y="3183"/>
              <a:ext cx="25" cy="11"/>
            </a:xfrm>
            <a:custGeom>
              <a:avLst/>
              <a:gdLst>
                <a:gd name="T0" fmla="*/ 0 w 25"/>
                <a:gd name="T1" fmla="*/ 11 h 11"/>
                <a:gd name="T2" fmla="*/ 0 w 25"/>
                <a:gd name="T3" fmla="*/ 11 h 11"/>
                <a:gd name="T4" fmla="*/ 0 w 25"/>
                <a:gd name="T5" fmla="*/ 11 h 11"/>
                <a:gd name="T6" fmla="*/ 25 w 2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1"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5" name="Freeform 296"/>
            <p:cNvSpPr>
              <a:spLocks/>
            </p:cNvSpPr>
            <p:nvPr/>
          </p:nvSpPr>
          <p:spPr bwMode="auto">
            <a:xfrm>
              <a:off x="1979" y="3149"/>
              <a:ext cx="24" cy="34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34 h 34"/>
                <a:gd name="T4" fmla="*/ 0 w 24"/>
                <a:gd name="T5" fmla="*/ 34 h 34"/>
                <a:gd name="T6" fmla="*/ 24 w 24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6" name="Freeform 297"/>
            <p:cNvSpPr>
              <a:spLocks/>
            </p:cNvSpPr>
            <p:nvPr/>
          </p:nvSpPr>
          <p:spPr bwMode="auto">
            <a:xfrm>
              <a:off x="2003" y="3108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41 h 41"/>
                <a:gd name="T4" fmla="*/ 0 w 24"/>
                <a:gd name="T5" fmla="*/ 41 h 41"/>
                <a:gd name="T6" fmla="*/ 24 w 2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1">
                  <a:moveTo>
                    <a:pt x="0" y="41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7" name="Freeform 298"/>
            <p:cNvSpPr>
              <a:spLocks/>
            </p:cNvSpPr>
            <p:nvPr/>
          </p:nvSpPr>
          <p:spPr bwMode="auto">
            <a:xfrm>
              <a:off x="2027" y="3004"/>
              <a:ext cx="25" cy="104"/>
            </a:xfrm>
            <a:custGeom>
              <a:avLst/>
              <a:gdLst>
                <a:gd name="T0" fmla="*/ 0 w 25"/>
                <a:gd name="T1" fmla="*/ 104 h 104"/>
                <a:gd name="T2" fmla="*/ 0 w 25"/>
                <a:gd name="T3" fmla="*/ 104 h 104"/>
                <a:gd name="T4" fmla="*/ 0 w 25"/>
                <a:gd name="T5" fmla="*/ 104 h 104"/>
                <a:gd name="T6" fmla="*/ 25 w 25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04">
                  <a:moveTo>
                    <a:pt x="0" y="104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8" name="Freeform 299"/>
            <p:cNvSpPr>
              <a:spLocks/>
            </p:cNvSpPr>
            <p:nvPr/>
          </p:nvSpPr>
          <p:spPr bwMode="auto">
            <a:xfrm>
              <a:off x="2052" y="2862"/>
              <a:ext cx="24" cy="142"/>
            </a:xfrm>
            <a:custGeom>
              <a:avLst/>
              <a:gdLst>
                <a:gd name="T0" fmla="*/ 0 w 24"/>
                <a:gd name="T1" fmla="*/ 142 h 142"/>
                <a:gd name="T2" fmla="*/ 0 w 24"/>
                <a:gd name="T3" fmla="*/ 142 h 142"/>
                <a:gd name="T4" fmla="*/ 0 w 24"/>
                <a:gd name="T5" fmla="*/ 142 h 142"/>
                <a:gd name="T6" fmla="*/ 24 w 24"/>
                <a:gd name="T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42">
                  <a:moveTo>
                    <a:pt x="0" y="142"/>
                  </a:moveTo>
                  <a:lnTo>
                    <a:pt x="0" y="142"/>
                  </a:lnTo>
                  <a:lnTo>
                    <a:pt x="0" y="142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9" name="Freeform 300"/>
            <p:cNvSpPr>
              <a:spLocks/>
            </p:cNvSpPr>
            <p:nvPr/>
          </p:nvSpPr>
          <p:spPr bwMode="auto">
            <a:xfrm>
              <a:off x="2076" y="2698"/>
              <a:ext cx="24" cy="164"/>
            </a:xfrm>
            <a:custGeom>
              <a:avLst/>
              <a:gdLst>
                <a:gd name="T0" fmla="*/ 0 w 24"/>
                <a:gd name="T1" fmla="*/ 164 h 164"/>
                <a:gd name="T2" fmla="*/ 0 w 24"/>
                <a:gd name="T3" fmla="*/ 164 h 164"/>
                <a:gd name="T4" fmla="*/ 0 w 24"/>
                <a:gd name="T5" fmla="*/ 164 h 164"/>
                <a:gd name="T6" fmla="*/ 24 w 24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4">
                  <a:moveTo>
                    <a:pt x="0" y="164"/>
                  </a:moveTo>
                  <a:lnTo>
                    <a:pt x="0" y="164"/>
                  </a:lnTo>
                  <a:lnTo>
                    <a:pt x="0" y="164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0" name="Freeform 301"/>
            <p:cNvSpPr>
              <a:spLocks/>
            </p:cNvSpPr>
            <p:nvPr/>
          </p:nvSpPr>
          <p:spPr bwMode="auto">
            <a:xfrm>
              <a:off x="2100" y="2534"/>
              <a:ext cx="25" cy="164"/>
            </a:xfrm>
            <a:custGeom>
              <a:avLst/>
              <a:gdLst>
                <a:gd name="T0" fmla="*/ 0 w 25"/>
                <a:gd name="T1" fmla="*/ 164 h 164"/>
                <a:gd name="T2" fmla="*/ 0 w 25"/>
                <a:gd name="T3" fmla="*/ 164 h 164"/>
                <a:gd name="T4" fmla="*/ 0 w 25"/>
                <a:gd name="T5" fmla="*/ 164 h 164"/>
                <a:gd name="T6" fmla="*/ 25 w 25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64">
                  <a:moveTo>
                    <a:pt x="0" y="164"/>
                  </a:moveTo>
                  <a:lnTo>
                    <a:pt x="0" y="164"/>
                  </a:lnTo>
                  <a:lnTo>
                    <a:pt x="0" y="164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1" name="Freeform 302"/>
            <p:cNvSpPr>
              <a:spLocks/>
            </p:cNvSpPr>
            <p:nvPr/>
          </p:nvSpPr>
          <p:spPr bwMode="auto">
            <a:xfrm>
              <a:off x="2125" y="2406"/>
              <a:ext cx="23" cy="128"/>
            </a:xfrm>
            <a:custGeom>
              <a:avLst/>
              <a:gdLst>
                <a:gd name="T0" fmla="*/ 0 w 23"/>
                <a:gd name="T1" fmla="*/ 128 h 128"/>
                <a:gd name="T2" fmla="*/ 0 w 23"/>
                <a:gd name="T3" fmla="*/ 128 h 128"/>
                <a:gd name="T4" fmla="*/ 0 w 23"/>
                <a:gd name="T5" fmla="*/ 128 h 128"/>
                <a:gd name="T6" fmla="*/ 23 w 23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28">
                  <a:moveTo>
                    <a:pt x="0" y="128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2" name="Freeform 303"/>
            <p:cNvSpPr>
              <a:spLocks/>
            </p:cNvSpPr>
            <p:nvPr/>
          </p:nvSpPr>
          <p:spPr bwMode="auto">
            <a:xfrm>
              <a:off x="2148" y="2401"/>
              <a:ext cx="24" cy="5"/>
            </a:xfrm>
            <a:custGeom>
              <a:avLst/>
              <a:gdLst>
                <a:gd name="T0" fmla="*/ 0 w 24"/>
                <a:gd name="T1" fmla="*/ 5 h 5"/>
                <a:gd name="T2" fmla="*/ 0 w 24"/>
                <a:gd name="T3" fmla="*/ 5 h 5"/>
                <a:gd name="T4" fmla="*/ 0 w 24"/>
                <a:gd name="T5" fmla="*/ 5 h 5"/>
                <a:gd name="T6" fmla="*/ 24 w 2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3" name="Freeform 304"/>
            <p:cNvSpPr>
              <a:spLocks/>
            </p:cNvSpPr>
            <p:nvPr/>
          </p:nvSpPr>
          <p:spPr bwMode="auto">
            <a:xfrm>
              <a:off x="2172" y="2401"/>
              <a:ext cx="26" cy="70"/>
            </a:xfrm>
            <a:custGeom>
              <a:avLst/>
              <a:gdLst>
                <a:gd name="T0" fmla="*/ 0 w 26"/>
                <a:gd name="T1" fmla="*/ 0 h 70"/>
                <a:gd name="T2" fmla="*/ 0 w 26"/>
                <a:gd name="T3" fmla="*/ 0 h 70"/>
                <a:gd name="T4" fmla="*/ 0 w 26"/>
                <a:gd name="T5" fmla="*/ 0 h 70"/>
                <a:gd name="T6" fmla="*/ 26 w 26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7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7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4" name="Freeform 305"/>
            <p:cNvSpPr>
              <a:spLocks/>
            </p:cNvSpPr>
            <p:nvPr/>
          </p:nvSpPr>
          <p:spPr bwMode="auto">
            <a:xfrm>
              <a:off x="2198" y="2471"/>
              <a:ext cx="24" cy="137"/>
            </a:xfrm>
            <a:custGeom>
              <a:avLst/>
              <a:gdLst>
                <a:gd name="T0" fmla="*/ 0 w 24"/>
                <a:gd name="T1" fmla="*/ 0 h 137"/>
                <a:gd name="T2" fmla="*/ 0 w 24"/>
                <a:gd name="T3" fmla="*/ 0 h 137"/>
                <a:gd name="T4" fmla="*/ 0 w 24"/>
                <a:gd name="T5" fmla="*/ 0 h 137"/>
                <a:gd name="T6" fmla="*/ 24 w 24"/>
                <a:gd name="T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3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3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5" name="Freeform 306"/>
            <p:cNvSpPr>
              <a:spLocks/>
            </p:cNvSpPr>
            <p:nvPr/>
          </p:nvSpPr>
          <p:spPr bwMode="auto">
            <a:xfrm>
              <a:off x="2222" y="2608"/>
              <a:ext cx="24" cy="169"/>
            </a:xfrm>
            <a:custGeom>
              <a:avLst/>
              <a:gdLst>
                <a:gd name="T0" fmla="*/ 0 w 24"/>
                <a:gd name="T1" fmla="*/ 0 h 169"/>
                <a:gd name="T2" fmla="*/ 0 w 24"/>
                <a:gd name="T3" fmla="*/ 0 h 169"/>
                <a:gd name="T4" fmla="*/ 0 w 24"/>
                <a:gd name="T5" fmla="*/ 0 h 169"/>
                <a:gd name="T6" fmla="*/ 24 w 24"/>
                <a:gd name="T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6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6" name="Freeform 307"/>
            <p:cNvSpPr>
              <a:spLocks/>
            </p:cNvSpPr>
            <p:nvPr/>
          </p:nvSpPr>
          <p:spPr bwMode="auto">
            <a:xfrm>
              <a:off x="2246" y="2777"/>
              <a:ext cx="50" cy="153"/>
            </a:xfrm>
            <a:custGeom>
              <a:avLst/>
              <a:gdLst>
                <a:gd name="T0" fmla="*/ 0 w 50"/>
                <a:gd name="T1" fmla="*/ 0 h 153"/>
                <a:gd name="T2" fmla="*/ 0 w 50"/>
                <a:gd name="T3" fmla="*/ 0 h 153"/>
                <a:gd name="T4" fmla="*/ 0 w 50"/>
                <a:gd name="T5" fmla="*/ 0 h 153"/>
                <a:gd name="T6" fmla="*/ 50 w 50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0" y="15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7" name="Freeform 308"/>
            <p:cNvSpPr>
              <a:spLocks/>
            </p:cNvSpPr>
            <p:nvPr/>
          </p:nvSpPr>
          <p:spPr bwMode="auto">
            <a:xfrm>
              <a:off x="2296" y="2930"/>
              <a:ext cx="24" cy="99"/>
            </a:xfrm>
            <a:custGeom>
              <a:avLst/>
              <a:gdLst>
                <a:gd name="T0" fmla="*/ 0 w 24"/>
                <a:gd name="T1" fmla="*/ 0 h 99"/>
                <a:gd name="T2" fmla="*/ 0 w 24"/>
                <a:gd name="T3" fmla="*/ 0 h 99"/>
                <a:gd name="T4" fmla="*/ 0 w 24"/>
                <a:gd name="T5" fmla="*/ 0 h 99"/>
                <a:gd name="T6" fmla="*/ 24 w 24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9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8" name="Freeform 309"/>
            <p:cNvSpPr>
              <a:spLocks/>
            </p:cNvSpPr>
            <p:nvPr/>
          </p:nvSpPr>
          <p:spPr bwMode="auto">
            <a:xfrm>
              <a:off x="2320" y="3029"/>
              <a:ext cx="24" cy="69"/>
            </a:xfrm>
            <a:custGeom>
              <a:avLst/>
              <a:gdLst>
                <a:gd name="T0" fmla="*/ 0 w 24"/>
                <a:gd name="T1" fmla="*/ 0 h 69"/>
                <a:gd name="T2" fmla="*/ 0 w 24"/>
                <a:gd name="T3" fmla="*/ 0 h 69"/>
                <a:gd name="T4" fmla="*/ 0 w 24"/>
                <a:gd name="T5" fmla="*/ 0 h 69"/>
                <a:gd name="T6" fmla="*/ 24 w 24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6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9" name="Freeform 310"/>
            <p:cNvSpPr>
              <a:spLocks/>
            </p:cNvSpPr>
            <p:nvPr/>
          </p:nvSpPr>
          <p:spPr bwMode="auto">
            <a:xfrm>
              <a:off x="2344" y="3098"/>
              <a:ext cx="25" cy="27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0 w 25"/>
                <a:gd name="T5" fmla="*/ 0 h 27"/>
                <a:gd name="T6" fmla="*/ 25 w 25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2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0" name="Freeform 311"/>
            <p:cNvSpPr>
              <a:spLocks/>
            </p:cNvSpPr>
            <p:nvPr/>
          </p:nvSpPr>
          <p:spPr bwMode="auto">
            <a:xfrm>
              <a:off x="2369" y="3125"/>
              <a:ext cx="24" cy="29"/>
            </a:xfrm>
            <a:custGeom>
              <a:avLst/>
              <a:gdLst>
                <a:gd name="T0" fmla="*/ 0 w 24"/>
                <a:gd name="T1" fmla="*/ 0 h 29"/>
                <a:gd name="T2" fmla="*/ 0 w 24"/>
                <a:gd name="T3" fmla="*/ 0 h 29"/>
                <a:gd name="T4" fmla="*/ 0 w 24"/>
                <a:gd name="T5" fmla="*/ 0 h 29"/>
                <a:gd name="T6" fmla="*/ 24 w 2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1" name="Freeform 312"/>
            <p:cNvSpPr>
              <a:spLocks/>
            </p:cNvSpPr>
            <p:nvPr/>
          </p:nvSpPr>
          <p:spPr bwMode="auto">
            <a:xfrm>
              <a:off x="2393" y="3154"/>
              <a:ext cx="24" cy="12"/>
            </a:xfrm>
            <a:custGeom>
              <a:avLst/>
              <a:gdLst>
                <a:gd name="T0" fmla="*/ 0 w 24"/>
                <a:gd name="T1" fmla="*/ 0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2" name="Freeform 313"/>
            <p:cNvSpPr>
              <a:spLocks/>
            </p:cNvSpPr>
            <p:nvPr/>
          </p:nvSpPr>
          <p:spPr bwMode="auto">
            <a:xfrm>
              <a:off x="2417" y="3166"/>
              <a:ext cx="25" cy="7"/>
            </a:xfrm>
            <a:custGeom>
              <a:avLst/>
              <a:gdLst>
                <a:gd name="T0" fmla="*/ 0 w 25"/>
                <a:gd name="T1" fmla="*/ 0 h 7"/>
                <a:gd name="T2" fmla="*/ 0 w 25"/>
                <a:gd name="T3" fmla="*/ 0 h 7"/>
                <a:gd name="T4" fmla="*/ 0 w 25"/>
                <a:gd name="T5" fmla="*/ 0 h 7"/>
                <a:gd name="T6" fmla="*/ 25 w 2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3" name="Freeform 314"/>
            <p:cNvSpPr>
              <a:spLocks/>
            </p:cNvSpPr>
            <p:nvPr/>
          </p:nvSpPr>
          <p:spPr bwMode="auto">
            <a:xfrm>
              <a:off x="2442" y="3173"/>
              <a:ext cx="24" cy="11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0 w 24"/>
                <a:gd name="T5" fmla="*/ 0 h 11"/>
                <a:gd name="T6" fmla="*/ 24 w 24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4" name="Freeform 315"/>
            <p:cNvSpPr>
              <a:spLocks/>
            </p:cNvSpPr>
            <p:nvPr/>
          </p:nvSpPr>
          <p:spPr bwMode="auto">
            <a:xfrm>
              <a:off x="2466" y="3184"/>
              <a:ext cx="23" cy="11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0 h 11"/>
                <a:gd name="T4" fmla="*/ 0 w 23"/>
                <a:gd name="T5" fmla="*/ 0 h 11"/>
                <a:gd name="T6" fmla="*/ 23 w 2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1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5" name="Freeform 316"/>
            <p:cNvSpPr>
              <a:spLocks/>
            </p:cNvSpPr>
            <p:nvPr/>
          </p:nvSpPr>
          <p:spPr bwMode="auto">
            <a:xfrm>
              <a:off x="2489" y="3195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6" name="Freeform 317"/>
            <p:cNvSpPr>
              <a:spLocks/>
            </p:cNvSpPr>
            <p:nvPr/>
          </p:nvSpPr>
          <p:spPr bwMode="auto">
            <a:xfrm>
              <a:off x="2513" y="3195"/>
              <a:ext cx="25" cy="7"/>
            </a:xfrm>
            <a:custGeom>
              <a:avLst/>
              <a:gdLst>
                <a:gd name="T0" fmla="*/ 0 w 25"/>
                <a:gd name="T1" fmla="*/ 0 h 7"/>
                <a:gd name="T2" fmla="*/ 0 w 25"/>
                <a:gd name="T3" fmla="*/ 0 h 7"/>
                <a:gd name="T4" fmla="*/ 0 w 25"/>
                <a:gd name="T5" fmla="*/ 0 h 7"/>
                <a:gd name="T6" fmla="*/ 25 w 2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7" name="Freeform 318"/>
            <p:cNvSpPr>
              <a:spLocks/>
            </p:cNvSpPr>
            <p:nvPr/>
          </p:nvSpPr>
          <p:spPr bwMode="auto">
            <a:xfrm>
              <a:off x="2538" y="3202"/>
              <a:ext cx="24" cy="6"/>
            </a:xfrm>
            <a:custGeom>
              <a:avLst/>
              <a:gdLst>
                <a:gd name="T0" fmla="*/ 0 w 24"/>
                <a:gd name="T1" fmla="*/ 0 h 6"/>
                <a:gd name="T2" fmla="*/ 0 w 24"/>
                <a:gd name="T3" fmla="*/ 0 h 6"/>
                <a:gd name="T4" fmla="*/ 0 w 24"/>
                <a:gd name="T5" fmla="*/ 0 h 6"/>
                <a:gd name="T6" fmla="*/ 24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8" name="Freeform 319"/>
            <p:cNvSpPr>
              <a:spLocks/>
            </p:cNvSpPr>
            <p:nvPr/>
          </p:nvSpPr>
          <p:spPr bwMode="auto">
            <a:xfrm>
              <a:off x="2562" y="3204"/>
              <a:ext cx="24" cy="4"/>
            </a:xfrm>
            <a:custGeom>
              <a:avLst/>
              <a:gdLst>
                <a:gd name="T0" fmla="*/ 0 w 24"/>
                <a:gd name="T1" fmla="*/ 4 h 4"/>
                <a:gd name="T2" fmla="*/ 0 w 24"/>
                <a:gd name="T3" fmla="*/ 4 h 4"/>
                <a:gd name="T4" fmla="*/ 0 w 24"/>
                <a:gd name="T5" fmla="*/ 4 h 4"/>
                <a:gd name="T6" fmla="*/ 24 w 2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9" name="Freeform 320"/>
            <p:cNvSpPr>
              <a:spLocks/>
            </p:cNvSpPr>
            <p:nvPr/>
          </p:nvSpPr>
          <p:spPr bwMode="auto">
            <a:xfrm>
              <a:off x="2586" y="3202"/>
              <a:ext cx="25" cy="2"/>
            </a:xfrm>
            <a:custGeom>
              <a:avLst/>
              <a:gdLst>
                <a:gd name="T0" fmla="*/ 0 w 25"/>
                <a:gd name="T1" fmla="*/ 2 h 2"/>
                <a:gd name="T2" fmla="*/ 0 w 25"/>
                <a:gd name="T3" fmla="*/ 2 h 2"/>
                <a:gd name="T4" fmla="*/ 0 w 25"/>
                <a:gd name="T5" fmla="*/ 2 h 2"/>
                <a:gd name="T6" fmla="*/ 25 w 2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0" name="Freeform 321"/>
            <p:cNvSpPr>
              <a:spLocks/>
            </p:cNvSpPr>
            <p:nvPr/>
          </p:nvSpPr>
          <p:spPr bwMode="auto">
            <a:xfrm>
              <a:off x="2611" y="3202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1" name="Freeform 322"/>
            <p:cNvSpPr>
              <a:spLocks/>
            </p:cNvSpPr>
            <p:nvPr/>
          </p:nvSpPr>
          <p:spPr bwMode="auto">
            <a:xfrm>
              <a:off x="2635" y="3202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2" name="Freeform 323"/>
            <p:cNvSpPr>
              <a:spLocks/>
            </p:cNvSpPr>
            <p:nvPr/>
          </p:nvSpPr>
          <p:spPr bwMode="auto">
            <a:xfrm>
              <a:off x="2659" y="3201"/>
              <a:ext cx="25" cy="1"/>
            </a:xfrm>
            <a:custGeom>
              <a:avLst/>
              <a:gdLst>
                <a:gd name="T0" fmla="*/ 0 w 25"/>
                <a:gd name="T1" fmla="*/ 1 h 1"/>
                <a:gd name="T2" fmla="*/ 0 w 25"/>
                <a:gd name="T3" fmla="*/ 1 h 1"/>
                <a:gd name="T4" fmla="*/ 0 w 25"/>
                <a:gd name="T5" fmla="*/ 1 h 1"/>
                <a:gd name="T6" fmla="*/ 25 w 2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3" name="Freeform 324"/>
            <p:cNvSpPr>
              <a:spLocks/>
            </p:cNvSpPr>
            <p:nvPr/>
          </p:nvSpPr>
          <p:spPr bwMode="auto">
            <a:xfrm>
              <a:off x="2684" y="3201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4" name="Freeform 325"/>
            <p:cNvSpPr>
              <a:spLocks/>
            </p:cNvSpPr>
            <p:nvPr/>
          </p:nvSpPr>
          <p:spPr bwMode="auto">
            <a:xfrm>
              <a:off x="2708" y="3203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5" name="Freeform 326"/>
            <p:cNvSpPr>
              <a:spLocks/>
            </p:cNvSpPr>
            <p:nvPr/>
          </p:nvSpPr>
          <p:spPr bwMode="auto">
            <a:xfrm>
              <a:off x="2732" y="3203"/>
              <a:ext cx="25" cy="2"/>
            </a:xfrm>
            <a:custGeom>
              <a:avLst/>
              <a:gdLst>
                <a:gd name="T0" fmla="*/ 0 w 25"/>
                <a:gd name="T1" fmla="*/ 2 h 2"/>
                <a:gd name="T2" fmla="*/ 0 w 25"/>
                <a:gd name="T3" fmla="*/ 2 h 2"/>
                <a:gd name="T4" fmla="*/ 0 w 25"/>
                <a:gd name="T5" fmla="*/ 2 h 2"/>
                <a:gd name="T6" fmla="*/ 25 w 2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6" name="Freeform 327"/>
            <p:cNvSpPr>
              <a:spLocks/>
            </p:cNvSpPr>
            <p:nvPr/>
          </p:nvSpPr>
          <p:spPr bwMode="auto">
            <a:xfrm>
              <a:off x="2757" y="3203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7" name="Freeform 328"/>
            <p:cNvSpPr>
              <a:spLocks/>
            </p:cNvSpPr>
            <p:nvPr/>
          </p:nvSpPr>
          <p:spPr bwMode="auto">
            <a:xfrm>
              <a:off x="2781" y="3203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8" name="Freeform 329"/>
            <p:cNvSpPr>
              <a:spLocks/>
            </p:cNvSpPr>
            <p:nvPr/>
          </p:nvSpPr>
          <p:spPr bwMode="auto">
            <a:xfrm>
              <a:off x="2805" y="3205"/>
              <a:ext cx="25" cy="1"/>
            </a:xfrm>
            <a:custGeom>
              <a:avLst/>
              <a:gdLst>
                <a:gd name="T0" fmla="*/ 0 w 25"/>
                <a:gd name="T1" fmla="*/ 0 h 1"/>
                <a:gd name="T2" fmla="*/ 0 w 25"/>
                <a:gd name="T3" fmla="*/ 0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9" name="Freeform 330"/>
            <p:cNvSpPr>
              <a:spLocks/>
            </p:cNvSpPr>
            <p:nvPr/>
          </p:nvSpPr>
          <p:spPr bwMode="auto">
            <a:xfrm>
              <a:off x="2830" y="3206"/>
              <a:ext cx="23" cy="0"/>
            </a:xfrm>
            <a:custGeom>
              <a:avLst/>
              <a:gdLst>
                <a:gd name="T0" fmla="*/ 0 w 23"/>
                <a:gd name="T1" fmla="*/ 0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0" name="Freeform 331"/>
            <p:cNvSpPr>
              <a:spLocks/>
            </p:cNvSpPr>
            <p:nvPr/>
          </p:nvSpPr>
          <p:spPr bwMode="auto">
            <a:xfrm>
              <a:off x="2853" y="3206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1" name="Freeform 332"/>
            <p:cNvSpPr>
              <a:spLocks/>
            </p:cNvSpPr>
            <p:nvPr/>
          </p:nvSpPr>
          <p:spPr bwMode="auto">
            <a:xfrm>
              <a:off x="2877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2" name="Freeform 333"/>
            <p:cNvSpPr>
              <a:spLocks/>
            </p:cNvSpPr>
            <p:nvPr/>
          </p:nvSpPr>
          <p:spPr bwMode="auto">
            <a:xfrm>
              <a:off x="2902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3" name="Freeform 334"/>
            <p:cNvSpPr>
              <a:spLocks/>
            </p:cNvSpPr>
            <p:nvPr/>
          </p:nvSpPr>
          <p:spPr bwMode="auto">
            <a:xfrm>
              <a:off x="2926" y="3206"/>
              <a:ext cx="24" cy="2"/>
            </a:xfrm>
            <a:custGeom>
              <a:avLst/>
              <a:gdLst>
                <a:gd name="T0" fmla="*/ 0 w 24"/>
                <a:gd name="T1" fmla="*/ 2 h 2"/>
                <a:gd name="T2" fmla="*/ 0 w 24"/>
                <a:gd name="T3" fmla="*/ 2 h 2"/>
                <a:gd name="T4" fmla="*/ 0 w 24"/>
                <a:gd name="T5" fmla="*/ 2 h 2"/>
                <a:gd name="T6" fmla="*/ 24 w 2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4" name="Freeform 335"/>
            <p:cNvSpPr>
              <a:spLocks/>
            </p:cNvSpPr>
            <p:nvPr/>
          </p:nvSpPr>
          <p:spPr bwMode="auto">
            <a:xfrm>
              <a:off x="2950" y="3205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5" name="Freeform 336"/>
            <p:cNvSpPr>
              <a:spLocks/>
            </p:cNvSpPr>
            <p:nvPr/>
          </p:nvSpPr>
          <p:spPr bwMode="auto">
            <a:xfrm>
              <a:off x="2974" y="3205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6" name="Freeform 337"/>
            <p:cNvSpPr>
              <a:spLocks/>
            </p:cNvSpPr>
            <p:nvPr/>
          </p:nvSpPr>
          <p:spPr bwMode="auto">
            <a:xfrm>
              <a:off x="2999" y="3203"/>
              <a:ext cx="24" cy="2"/>
            </a:xfrm>
            <a:custGeom>
              <a:avLst/>
              <a:gdLst>
                <a:gd name="T0" fmla="*/ 0 w 24"/>
                <a:gd name="T1" fmla="*/ 2 h 2"/>
                <a:gd name="T2" fmla="*/ 0 w 24"/>
                <a:gd name="T3" fmla="*/ 2 h 2"/>
                <a:gd name="T4" fmla="*/ 0 w 24"/>
                <a:gd name="T5" fmla="*/ 2 h 2"/>
                <a:gd name="T6" fmla="*/ 24 w 2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7" name="Freeform 338"/>
            <p:cNvSpPr>
              <a:spLocks/>
            </p:cNvSpPr>
            <p:nvPr/>
          </p:nvSpPr>
          <p:spPr bwMode="auto">
            <a:xfrm>
              <a:off x="3023" y="3203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8" name="Freeform 339"/>
            <p:cNvSpPr>
              <a:spLocks/>
            </p:cNvSpPr>
            <p:nvPr/>
          </p:nvSpPr>
          <p:spPr bwMode="auto">
            <a:xfrm>
              <a:off x="3047" y="3203"/>
              <a:ext cx="25" cy="1"/>
            </a:xfrm>
            <a:custGeom>
              <a:avLst/>
              <a:gdLst>
                <a:gd name="T0" fmla="*/ 0 w 25"/>
                <a:gd name="T1" fmla="*/ 0 h 1"/>
                <a:gd name="T2" fmla="*/ 0 w 25"/>
                <a:gd name="T3" fmla="*/ 0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9" name="Freeform 340"/>
            <p:cNvSpPr>
              <a:spLocks/>
            </p:cNvSpPr>
            <p:nvPr/>
          </p:nvSpPr>
          <p:spPr bwMode="auto">
            <a:xfrm>
              <a:off x="3072" y="3204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0" name="Freeform 341"/>
            <p:cNvSpPr>
              <a:spLocks/>
            </p:cNvSpPr>
            <p:nvPr/>
          </p:nvSpPr>
          <p:spPr bwMode="auto">
            <a:xfrm>
              <a:off x="3096" y="3205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1" name="Freeform 342"/>
            <p:cNvSpPr>
              <a:spLocks/>
            </p:cNvSpPr>
            <p:nvPr/>
          </p:nvSpPr>
          <p:spPr bwMode="auto">
            <a:xfrm>
              <a:off x="3120" y="3197"/>
              <a:ext cx="25" cy="8"/>
            </a:xfrm>
            <a:custGeom>
              <a:avLst/>
              <a:gdLst>
                <a:gd name="T0" fmla="*/ 0 w 25"/>
                <a:gd name="T1" fmla="*/ 8 h 8"/>
                <a:gd name="T2" fmla="*/ 0 w 25"/>
                <a:gd name="T3" fmla="*/ 8 h 8"/>
                <a:gd name="T4" fmla="*/ 0 w 25"/>
                <a:gd name="T5" fmla="*/ 8 h 8"/>
                <a:gd name="T6" fmla="*/ 25 w 2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2" name="Freeform 343"/>
            <p:cNvSpPr>
              <a:spLocks/>
            </p:cNvSpPr>
            <p:nvPr/>
          </p:nvSpPr>
          <p:spPr bwMode="auto">
            <a:xfrm>
              <a:off x="3145" y="3184"/>
              <a:ext cx="24" cy="13"/>
            </a:xfrm>
            <a:custGeom>
              <a:avLst/>
              <a:gdLst>
                <a:gd name="T0" fmla="*/ 0 w 24"/>
                <a:gd name="T1" fmla="*/ 13 h 13"/>
                <a:gd name="T2" fmla="*/ 0 w 24"/>
                <a:gd name="T3" fmla="*/ 13 h 13"/>
                <a:gd name="T4" fmla="*/ 0 w 24"/>
                <a:gd name="T5" fmla="*/ 13 h 13"/>
                <a:gd name="T6" fmla="*/ 24 w 2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3" name="Freeform 344"/>
            <p:cNvSpPr>
              <a:spLocks/>
            </p:cNvSpPr>
            <p:nvPr/>
          </p:nvSpPr>
          <p:spPr bwMode="auto">
            <a:xfrm>
              <a:off x="3169" y="3176"/>
              <a:ext cx="24" cy="8"/>
            </a:xfrm>
            <a:custGeom>
              <a:avLst/>
              <a:gdLst>
                <a:gd name="T0" fmla="*/ 0 w 24"/>
                <a:gd name="T1" fmla="*/ 8 h 8"/>
                <a:gd name="T2" fmla="*/ 0 w 24"/>
                <a:gd name="T3" fmla="*/ 8 h 8"/>
                <a:gd name="T4" fmla="*/ 0 w 24"/>
                <a:gd name="T5" fmla="*/ 8 h 8"/>
                <a:gd name="T6" fmla="*/ 24 w 2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4" name="Freeform 345"/>
            <p:cNvSpPr>
              <a:spLocks/>
            </p:cNvSpPr>
            <p:nvPr/>
          </p:nvSpPr>
          <p:spPr bwMode="auto">
            <a:xfrm>
              <a:off x="3193" y="3172"/>
              <a:ext cx="25" cy="4"/>
            </a:xfrm>
            <a:custGeom>
              <a:avLst/>
              <a:gdLst>
                <a:gd name="T0" fmla="*/ 0 w 25"/>
                <a:gd name="T1" fmla="*/ 4 h 4"/>
                <a:gd name="T2" fmla="*/ 0 w 25"/>
                <a:gd name="T3" fmla="*/ 4 h 4"/>
                <a:gd name="T4" fmla="*/ 0 w 25"/>
                <a:gd name="T5" fmla="*/ 4 h 4"/>
                <a:gd name="T6" fmla="*/ 25 w 2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5" name="Freeform 346"/>
            <p:cNvSpPr>
              <a:spLocks/>
            </p:cNvSpPr>
            <p:nvPr/>
          </p:nvSpPr>
          <p:spPr bwMode="auto">
            <a:xfrm>
              <a:off x="3218" y="3172"/>
              <a:ext cx="23" cy="0"/>
            </a:xfrm>
            <a:custGeom>
              <a:avLst/>
              <a:gdLst>
                <a:gd name="T0" fmla="*/ 0 w 23"/>
                <a:gd name="T1" fmla="*/ 0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6" name="Freeform 347"/>
            <p:cNvSpPr>
              <a:spLocks/>
            </p:cNvSpPr>
            <p:nvPr/>
          </p:nvSpPr>
          <p:spPr bwMode="auto">
            <a:xfrm>
              <a:off x="3241" y="3172"/>
              <a:ext cx="24" cy="9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0 w 24"/>
                <a:gd name="T5" fmla="*/ 0 h 9"/>
                <a:gd name="T6" fmla="*/ 24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7" name="Freeform 348"/>
            <p:cNvSpPr>
              <a:spLocks/>
            </p:cNvSpPr>
            <p:nvPr/>
          </p:nvSpPr>
          <p:spPr bwMode="auto">
            <a:xfrm>
              <a:off x="3265" y="3181"/>
              <a:ext cx="25" cy="12"/>
            </a:xfrm>
            <a:custGeom>
              <a:avLst/>
              <a:gdLst>
                <a:gd name="T0" fmla="*/ 0 w 25"/>
                <a:gd name="T1" fmla="*/ 0 h 12"/>
                <a:gd name="T2" fmla="*/ 0 w 25"/>
                <a:gd name="T3" fmla="*/ 0 h 12"/>
                <a:gd name="T4" fmla="*/ 0 w 25"/>
                <a:gd name="T5" fmla="*/ 0 h 12"/>
                <a:gd name="T6" fmla="*/ 25 w 2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8" name="Freeform 349"/>
            <p:cNvSpPr>
              <a:spLocks/>
            </p:cNvSpPr>
            <p:nvPr/>
          </p:nvSpPr>
          <p:spPr bwMode="auto">
            <a:xfrm>
              <a:off x="3290" y="3193"/>
              <a:ext cx="25" cy="7"/>
            </a:xfrm>
            <a:custGeom>
              <a:avLst/>
              <a:gdLst>
                <a:gd name="T0" fmla="*/ 0 w 25"/>
                <a:gd name="T1" fmla="*/ 0 h 7"/>
                <a:gd name="T2" fmla="*/ 0 w 25"/>
                <a:gd name="T3" fmla="*/ 0 h 7"/>
                <a:gd name="T4" fmla="*/ 0 w 25"/>
                <a:gd name="T5" fmla="*/ 0 h 7"/>
                <a:gd name="T6" fmla="*/ 25 w 2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9" name="Freeform 350"/>
            <p:cNvSpPr>
              <a:spLocks/>
            </p:cNvSpPr>
            <p:nvPr/>
          </p:nvSpPr>
          <p:spPr bwMode="auto">
            <a:xfrm>
              <a:off x="3315" y="3200"/>
              <a:ext cx="24" cy="3"/>
            </a:xfrm>
            <a:custGeom>
              <a:avLst/>
              <a:gdLst>
                <a:gd name="T0" fmla="*/ 0 w 24"/>
                <a:gd name="T1" fmla="*/ 0 h 3"/>
                <a:gd name="T2" fmla="*/ 0 w 24"/>
                <a:gd name="T3" fmla="*/ 0 h 3"/>
                <a:gd name="T4" fmla="*/ 0 w 24"/>
                <a:gd name="T5" fmla="*/ 0 h 3"/>
                <a:gd name="T6" fmla="*/ 24 w 2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0" name="Freeform 351"/>
            <p:cNvSpPr>
              <a:spLocks/>
            </p:cNvSpPr>
            <p:nvPr/>
          </p:nvSpPr>
          <p:spPr bwMode="auto">
            <a:xfrm>
              <a:off x="3339" y="3201"/>
              <a:ext cx="24" cy="2"/>
            </a:xfrm>
            <a:custGeom>
              <a:avLst/>
              <a:gdLst>
                <a:gd name="T0" fmla="*/ 0 w 24"/>
                <a:gd name="T1" fmla="*/ 2 h 2"/>
                <a:gd name="T2" fmla="*/ 0 w 24"/>
                <a:gd name="T3" fmla="*/ 2 h 2"/>
                <a:gd name="T4" fmla="*/ 0 w 24"/>
                <a:gd name="T5" fmla="*/ 2 h 2"/>
                <a:gd name="T6" fmla="*/ 24 w 2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1" name="Freeform 352"/>
            <p:cNvSpPr>
              <a:spLocks/>
            </p:cNvSpPr>
            <p:nvPr/>
          </p:nvSpPr>
          <p:spPr bwMode="auto">
            <a:xfrm>
              <a:off x="3363" y="3201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2" name="Freeform 353"/>
            <p:cNvSpPr>
              <a:spLocks/>
            </p:cNvSpPr>
            <p:nvPr/>
          </p:nvSpPr>
          <p:spPr bwMode="auto">
            <a:xfrm>
              <a:off x="3388" y="3201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3" name="Freeform 354"/>
            <p:cNvSpPr>
              <a:spLocks/>
            </p:cNvSpPr>
            <p:nvPr/>
          </p:nvSpPr>
          <p:spPr bwMode="auto">
            <a:xfrm>
              <a:off x="3412" y="3203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4" name="Freeform 355"/>
            <p:cNvSpPr>
              <a:spLocks/>
            </p:cNvSpPr>
            <p:nvPr/>
          </p:nvSpPr>
          <p:spPr bwMode="auto">
            <a:xfrm>
              <a:off x="3436" y="3204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5" name="Freeform 356"/>
            <p:cNvSpPr>
              <a:spLocks/>
            </p:cNvSpPr>
            <p:nvPr/>
          </p:nvSpPr>
          <p:spPr bwMode="auto">
            <a:xfrm>
              <a:off x="3460" y="3206"/>
              <a:ext cx="25" cy="2"/>
            </a:xfrm>
            <a:custGeom>
              <a:avLst/>
              <a:gdLst>
                <a:gd name="T0" fmla="*/ 0 w 25"/>
                <a:gd name="T1" fmla="*/ 0 h 2"/>
                <a:gd name="T2" fmla="*/ 0 w 25"/>
                <a:gd name="T3" fmla="*/ 0 h 2"/>
                <a:gd name="T4" fmla="*/ 0 w 25"/>
                <a:gd name="T5" fmla="*/ 0 h 2"/>
                <a:gd name="T6" fmla="*/ 25 w 2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6" name="Freeform 357"/>
            <p:cNvSpPr>
              <a:spLocks/>
            </p:cNvSpPr>
            <p:nvPr/>
          </p:nvSpPr>
          <p:spPr bwMode="auto">
            <a:xfrm>
              <a:off x="3485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7" name="Freeform 358"/>
            <p:cNvSpPr>
              <a:spLocks/>
            </p:cNvSpPr>
            <p:nvPr/>
          </p:nvSpPr>
          <p:spPr bwMode="auto">
            <a:xfrm>
              <a:off x="3509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8" name="Freeform 359"/>
            <p:cNvSpPr>
              <a:spLocks/>
            </p:cNvSpPr>
            <p:nvPr/>
          </p:nvSpPr>
          <p:spPr bwMode="auto">
            <a:xfrm>
              <a:off x="3533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9" name="Freeform 360"/>
            <p:cNvSpPr>
              <a:spLocks/>
            </p:cNvSpPr>
            <p:nvPr/>
          </p:nvSpPr>
          <p:spPr bwMode="auto">
            <a:xfrm>
              <a:off x="3558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0" name="Freeform 361"/>
            <p:cNvSpPr>
              <a:spLocks/>
            </p:cNvSpPr>
            <p:nvPr/>
          </p:nvSpPr>
          <p:spPr bwMode="auto">
            <a:xfrm>
              <a:off x="3582" y="3207"/>
              <a:ext cx="23" cy="1"/>
            </a:xfrm>
            <a:custGeom>
              <a:avLst/>
              <a:gdLst>
                <a:gd name="T0" fmla="*/ 0 w 23"/>
                <a:gd name="T1" fmla="*/ 1 h 1"/>
                <a:gd name="T2" fmla="*/ 0 w 23"/>
                <a:gd name="T3" fmla="*/ 1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1" name="Freeform 362"/>
            <p:cNvSpPr>
              <a:spLocks/>
            </p:cNvSpPr>
            <p:nvPr/>
          </p:nvSpPr>
          <p:spPr bwMode="auto">
            <a:xfrm>
              <a:off x="3605" y="3207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2" name="Freeform 363"/>
            <p:cNvSpPr>
              <a:spLocks/>
            </p:cNvSpPr>
            <p:nvPr/>
          </p:nvSpPr>
          <p:spPr bwMode="auto">
            <a:xfrm>
              <a:off x="3630" y="3206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3" name="Freeform 364"/>
            <p:cNvSpPr>
              <a:spLocks/>
            </p:cNvSpPr>
            <p:nvPr/>
          </p:nvSpPr>
          <p:spPr bwMode="auto">
            <a:xfrm>
              <a:off x="3654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4" name="Freeform 365"/>
            <p:cNvSpPr>
              <a:spLocks/>
            </p:cNvSpPr>
            <p:nvPr/>
          </p:nvSpPr>
          <p:spPr bwMode="auto">
            <a:xfrm>
              <a:off x="3678" y="3206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5" name="Freeform 366"/>
            <p:cNvSpPr>
              <a:spLocks/>
            </p:cNvSpPr>
            <p:nvPr/>
          </p:nvSpPr>
          <p:spPr bwMode="auto">
            <a:xfrm>
              <a:off x="3703" y="3206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6" name="Freeform 367"/>
            <p:cNvSpPr>
              <a:spLocks/>
            </p:cNvSpPr>
            <p:nvPr/>
          </p:nvSpPr>
          <p:spPr bwMode="auto">
            <a:xfrm>
              <a:off x="3727" y="3206"/>
              <a:ext cx="49" cy="1"/>
            </a:xfrm>
            <a:custGeom>
              <a:avLst/>
              <a:gdLst>
                <a:gd name="T0" fmla="*/ 0 w 49"/>
                <a:gd name="T1" fmla="*/ 1 h 1"/>
                <a:gd name="T2" fmla="*/ 0 w 49"/>
                <a:gd name="T3" fmla="*/ 1 h 1"/>
                <a:gd name="T4" fmla="*/ 0 w 49"/>
                <a:gd name="T5" fmla="*/ 1 h 1"/>
                <a:gd name="T6" fmla="*/ 49 w 4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7" name="Freeform 368"/>
            <p:cNvSpPr>
              <a:spLocks/>
            </p:cNvSpPr>
            <p:nvPr/>
          </p:nvSpPr>
          <p:spPr bwMode="auto">
            <a:xfrm>
              <a:off x="3776" y="3206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8" name="Freeform 369"/>
            <p:cNvSpPr>
              <a:spLocks/>
            </p:cNvSpPr>
            <p:nvPr/>
          </p:nvSpPr>
          <p:spPr bwMode="auto">
            <a:xfrm>
              <a:off x="3801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9" name="Freeform 370"/>
            <p:cNvSpPr>
              <a:spLocks/>
            </p:cNvSpPr>
            <p:nvPr/>
          </p:nvSpPr>
          <p:spPr bwMode="auto">
            <a:xfrm>
              <a:off x="3825" y="3205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0" name="Freeform 371"/>
            <p:cNvSpPr>
              <a:spLocks/>
            </p:cNvSpPr>
            <p:nvPr/>
          </p:nvSpPr>
          <p:spPr bwMode="auto">
            <a:xfrm>
              <a:off x="3849" y="3203"/>
              <a:ext cx="24" cy="2"/>
            </a:xfrm>
            <a:custGeom>
              <a:avLst/>
              <a:gdLst>
                <a:gd name="T0" fmla="*/ 0 w 24"/>
                <a:gd name="T1" fmla="*/ 2 h 2"/>
                <a:gd name="T2" fmla="*/ 0 w 24"/>
                <a:gd name="T3" fmla="*/ 2 h 2"/>
                <a:gd name="T4" fmla="*/ 0 w 24"/>
                <a:gd name="T5" fmla="*/ 2 h 2"/>
                <a:gd name="T6" fmla="*/ 24 w 2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1" name="Freeform 372"/>
            <p:cNvSpPr>
              <a:spLocks/>
            </p:cNvSpPr>
            <p:nvPr/>
          </p:nvSpPr>
          <p:spPr bwMode="auto">
            <a:xfrm>
              <a:off x="3873" y="3203"/>
              <a:ext cx="25" cy="2"/>
            </a:xfrm>
            <a:custGeom>
              <a:avLst/>
              <a:gdLst>
                <a:gd name="T0" fmla="*/ 0 w 25"/>
                <a:gd name="T1" fmla="*/ 0 h 2"/>
                <a:gd name="T2" fmla="*/ 0 w 25"/>
                <a:gd name="T3" fmla="*/ 0 h 2"/>
                <a:gd name="T4" fmla="*/ 0 w 25"/>
                <a:gd name="T5" fmla="*/ 0 h 2"/>
                <a:gd name="T6" fmla="*/ 25 w 2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2" name="Freeform 373"/>
            <p:cNvSpPr>
              <a:spLocks/>
            </p:cNvSpPr>
            <p:nvPr/>
          </p:nvSpPr>
          <p:spPr bwMode="auto">
            <a:xfrm>
              <a:off x="3898" y="3205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3" name="Freeform 374"/>
            <p:cNvSpPr>
              <a:spLocks/>
            </p:cNvSpPr>
            <p:nvPr/>
          </p:nvSpPr>
          <p:spPr bwMode="auto">
            <a:xfrm>
              <a:off x="3922" y="3204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4" name="Freeform 375"/>
            <p:cNvSpPr>
              <a:spLocks/>
            </p:cNvSpPr>
            <p:nvPr/>
          </p:nvSpPr>
          <p:spPr bwMode="auto">
            <a:xfrm>
              <a:off x="3946" y="3204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5" name="Freeform 376"/>
            <p:cNvSpPr>
              <a:spLocks/>
            </p:cNvSpPr>
            <p:nvPr/>
          </p:nvSpPr>
          <p:spPr bwMode="auto">
            <a:xfrm>
              <a:off x="3970" y="3205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6" name="Freeform 377"/>
            <p:cNvSpPr>
              <a:spLocks/>
            </p:cNvSpPr>
            <p:nvPr/>
          </p:nvSpPr>
          <p:spPr bwMode="auto">
            <a:xfrm>
              <a:off x="3994" y="3205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7" name="Freeform 378"/>
            <p:cNvSpPr>
              <a:spLocks/>
            </p:cNvSpPr>
            <p:nvPr/>
          </p:nvSpPr>
          <p:spPr bwMode="auto">
            <a:xfrm>
              <a:off x="4018" y="3205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8" name="Freeform 379"/>
            <p:cNvSpPr>
              <a:spLocks/>
            </p:cNvSpPr>
            <p:nvPr/>
          </p:nvSpPr>
          <p:spPr bwMode="auto">
            <a:xfrm>
              <a:off x="4043" y="3205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9" name="Freeform 380"/>
            <p:cNvSpPr>
              <a:spLocks/>
            </p:cNvSpPr>
            <p:nvPr/>
          </p:nvSpPr>
          <p:spPr bwMode="auto">
            <a:xfrm>
              <a:off x="4067" y="3204"/>
              <a:ext cx="24" cy="2"/>
            </a:xfrm>
            <a:custGeom>
              <a:avLst/>
              <a:gdLst>
                <a:gd name="T0" fmla="*/ 0 w 24"/>
                <a:gd name="T1" fmla="*/ 2 h 2"/>
                <a:gd name="T2" fmla="*/ 0 w 24"/>
                <a:gd name="T3" fmla="*/ 2 h 2"/>
                <a:gd name="T4" fmla="*/ 0 w 24"/>
                <a:gd name="T5" fmla="*/ 2 h 2"/>
                <a:gd name="T6" fmla="*/ 24 w 2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0" name="Freeform 381"/>
            <p:cNvSpPr>
              <a:spLocks/>
            </p:cNvSpPr>
            <p:nvPr/>
          </p:nvSpPr>
          <p:spPr bwMode="auto">
            <a:xfrm>
              <a:off x="4091" y="3204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1" name="Freeform 382"/>
            <p:cNvSpPr>
              <a:spLocks/>
            </p:cNvSpPr>
            <p:nvPr/>
          </p:nvSpPr>
          <p:spPr bwMode="auto">
            <a:xfrm>
              <a:off x="4116" y="3203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2" name="Freeform 383"/>
            <p:cNvSpPr>
              <a:spLocks/>
            </p:cNvSpPr>
            <p:nvPr/>
          </p:nvSpPr>
          <p:spPr bwMode="auto">
            <a:xfrm>
              <a:off x="4140" y="3203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3" name="Freeform 384"/>
            <p:cNvSpPr>
              <a:spLocks/>
            </p:cNvSpPr>
            <p:nvPr/>
          </p:nvSpPr>
          <p:spPr bwMode="auto">
            <a:xfrm>
              <a:off x="4164" y="3203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4" name="Freeform 385"/>
            <p:cNvSpPr>
              <a:spLocks/>
            </p:cNvSpPr>
            <p:nvPr/>
          </p:nvSpPr>
          <p:spPr bwMode="auto">
            <a:xfrm>
              <a:off x="4189" y="3203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5" name="Freeform 386"/>
            <p:cNvSpPr>
              <a:spLocks/>
            </p:cNvSpPr>
            <p:nvPr/>
          </p:nvSpPr>
          <p:spPr bwMode="auto">
            <a:xfrm>
              <a:off x="4213" y="3204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6" name="Freeform 387"/>
            <p:cNvSpPr>
              <a:spLocks/>
            </p:cNvSpPr>
            <p:nvPr/>
          </p:nvSpPr>
          <p:spPr bwMode="auto">
            <a:xfrm>
              <a:off x="4237" y="3204"/>
              <a:ext cx="25" cy="2"/>
            </a:xfrm>
            <a:custGeom>
              <a:avLst/>
              <a:gdLst>
                <a:gd name="T0" fmla="*/ 0 w 25"/>
                <a:gd name="T1" fmla="*/ 0 h 2"/>
                <a:gd name="T2" fmla="*/ 0 w 25"/>
                <a:gd name="T3" fmla="*/ 0 h 2"/>
                <a:gd name="T4" fmla="*/ 0 w 25"/>
                <a:gd name="T5" fmla="*/ 0 h 2"/>
                <a:gd name="T6" fmla="*/ 25 w 2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7" name="Freeform 388"/>
            <p:cNvSpPr>
              <a:spLocks/>
            </p:cNvSpPr>
            <p:nvPr/>
          </p:nvSpPr>
          <p:spPr bwMode="auto">
            <a:xfrm>
              <a:off x="4262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8" name="Freeform 389"/>
            <p:cNvSpPr>
              <a:spLocks/>
            </p:cNvSpPr>
            <p:nvPr/>
          </p:nvSpPr>
          <p:spPr bwMode="auto">
            <a:xfrm>
              <a:off x="4286" y="3206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9" name="Freeform 390"/>
            <p:cNvSpPr>
              <a:spLocks/>
            </p:cNvSpPr>
            <p:nvPr/>
          </p:nvSpPr>
          <p:spPr bwMode="auto">
            <a:xfrm>
              <a:off x="4310" y="3207"/>
              <a:ext cx="23" cy="0"/>
            </a:xfrm>
            <a:custGeom>
              <a:avLst/>
              <a:gdLst>
                <a:gd name="T0" fmla="*/ 0 w 23"/>
                <a:gd name="T1" fmla="*/ 0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0" name="Freeform 391"/>
            <p:cNvSpPr>
              <a:spLocks/>
            </p:cNvSpPr>
            <p:nvPr/>
          </p:nvSpPr>
          <p:spPr bwMode="auto">
            <a:xfrm>
              <a:off x="4333" y="3207"/>
              <a:ext cx="25" cy="1"/>
            </a:xfrm>
            <a:custGeom>
              <a:avLst/>
              <a:gdLst>
                <a:gd name="T0" fmla="*/ 0 w 25"/>
                <a:gd name="T1" fmla="*/ 0 h 1"/>
                <a:gd name="T2" fmla="*/ 0 w 25"/>
                <a:gd name="T3" fmla="*/ 0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1" name="Freeform 392"/>
            <p:cNvSpPr>
              <a:spLocks/>
            </p:cNvSpPr>
            <p:nvPr/>
          </p:nvSpPr>
          <p:spPr bwMode="auto">
            <a:xfrm>
              <a:off x="4358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2" name="Freeform 393"/>
            <p:cNvSpPr>
              <a:spLocks/>
            </p:cNvSpPr>
            <p:nvPr/>
          </p:nvSpPr>
          <p:spPr bwMode="auto">
            <a:xfrm>
              <a:off x="4382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3" name="Freeform 394"/>
            <p:cNvSpPr>
              <a:spLocks/>
            </p:cNvSpPr>
            <p:nvPr/>
          </p:nvSpPr>
          <p:spPr bwMode="auto">
            <a:xfrm>
              <a:off x="4406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4" name="Freeform 395"/>
            <p:cNvSpPr>
              <a:spLocks/>
            </p:cNvSpPr>
            <p:nvPr/>
          </p:nvSpPr>
          <p:spPr bwMode="auto">
            <a:xfrm>
              <a:off x="4431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5" name="Freeform 396"/>
            <p:cNvSpPr>
              <a:spLocks/>
            </p:cNvSpPr>
            <p:nvPr/>
          </p:nvSpPr>
          <p:spPr bwMode="auto">
            <a:xfrm>
              <a:off x="4456" y="3207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6" name="Freeform 397"/>
            <p:cNvSpPr>
              <a:spLocks/>
            </p:cNvSpPr>
            <p:nvPr/>
          </p:nvSpPr>
          <p:spPr bwMode="auto">
            <a:xfrm>
              <a:off x="4480" y="3206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7" name="Freeform 398"/>
            <p:cNvSpPr>
              <a:spLocks/>
            </p:cNvSpPr>
            <p:nvPr/>
          </p:nvSpPr>
          <p:spPr bwMode="auto">
            <a:xfrm>
              <a:off x="4504" y="3206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8" name="Freeform 399"/>
            <p:cNvSpPr>
              <a:spLocks/>
            </p:cNvSpPr>
            <p:nvPr/>
          </p:nvSpPr>
          <p:spPr bwMode="auto">
            <a:xfrm>
              <a:off x="4529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9" name="Freeform 400"/>
            <p:cNvSpPr>
              <a:spLocks/>
            </p:cNvSpPr>
            <p:nvPr/>
          </p:nvSpPr>
          <p:spPr bwMode="auto">
            <a:xfrm>
              <a:off x="4553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30" name="Freeform 401"/>
            <p:cNvSpPr>
              <a:spLocks/>
            </p:cNvSpPr>
            <p:nvPr/>
          </p:nvSpPr>
          <p:spPr bwMode="auto">
            <a:xfrm>
              <a:off x="4577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31" name="Freeform 402"/>
            <p:cNvSpPr>
              <a:spLocks/>
            </p:cNvSpPr>
            <p:nvPr/>
          </p:nvSpPr>
          <p:spPr bwMode="auto">
            <a:xfrm>
              <a:off x="4601" y="3206"/>
              <a:ext cx="25" cy="1"/>
            </a:xfrm>
            <a:custGeom>
              <a:avLst/>
              <a:gdLst>
                <a:gd name="T0" fmla="*/ 0 w 25"/>
                <a:gd name="T1" fmla="*/ 0 h 1"/>
                <a:gd name="T2" fmla="*/ 0 w 25"/>
                <a:gd name="T3" fmla="*/ 0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32" name="Line 403"/>
            <p:cNvSpPr>
              <a:spLocks noChangeShapeType="1"/>
            </p:cNvSpPr>
            <p:nvPr/>
          </p:nvSpPr>
          <p:spPr bwMode="auto">
            <a:xfrm>
              <a:off x="4626" y="3207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33" name="Rectangle 404"/>
            <p:cNvSpPr>
              <a:spLocks noChangeArrowheads="1"/>
            </p:cNvSpPr>
            <p:nvPr/>
          </p:nvSpPr>
          <p:spPr bwMode="auto">
            <a:xfrm>
              <a:off x="2032" y="2187"/>
              <a:ext cx="19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4.34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6" name="TextovéPole 40"/>
          <p:cNvSpPr txBox="1"/>
          <p:nvPr/>
        </p:nvSpPr>
        <p:spPr>
          <a:xfrm>
            <a:off x="515026" y="1311501"/>
            <a:ext cx="390230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1600" b="1" i="1" cap="small" spc="100" dirty="0" smtClean="0">
                <a:solidFill>
                  <a:prstClr val="black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Modifikátor HCOOH</a:t>
            </a:r>
            <a:endParaRPr lang="cs-CZ" sz="1600" b="1" i="1" cap="small" spc="100" dirty="0">
              <a:solidFill>
                <a:prstClr val="black"/>
              </a:solidFill>
              <a:effectLst>
                <a:outerShdw blurRad="38100" dist="508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7" name="Rectangle 404"/>
          <p:cNvSpPr>
            <a:spLocks noChangeArrowheads="1"/>
          </p:cNvSpPr>
          <p:nvPr/>
        </p:nvSpPr>
        <p:spPr bwMode="auto">
          <a:xfrm>
            <a:off x="2095983" y="1708505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4.</a:t>
            </a:r>
            <a:r>
              <a:rPr kumimoji="0" lang="cs-CZ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6" name="TextovéPole 40"/>
          <p:cNvSpPr txBox="1"/>
          <p:nvPr/>
        </p:nvSpPr>
        <p:spPr>
          <a:xfrm>
            <a:off x="2877654" y="3942169"/>
            <a:ext cx="431056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1600" b="1" i="1" cap="small" spc="100" dirty="0" smtClean="0">
                <a:solidFill>
                  <a:prstClr val="black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Modifikátor HCOOH + HCOONH</a:t>
            </a:r>
            <a:r>
              <a:rPr lang="cs-CZ" sz="1600" b="1" i="1" cap="small" spc="100" baseline="-25000" dirty="0" smtClean="0">
                <a:solidFill>
                  <a:prstClr val="black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cs-CZ" sz="1600" b="1" i="1" cap="small" spc="100" dirty="0">
              <a:solidFill>
                <a:prstClr val="black"/>
              </a:solidFill>
              <a:effectLst>
                <a:outerShdw blurRad="38100" dist="508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04" name="Rectangle 404"/>
          <p:cNvSpPr>
            <a:spLocks noChangeArrowheads="1"/>
          </p:cNvSpPr>
          <p:nvPr/>
        </p:nvSpPr>
        <p:spPr bwMode="auto">
          <a:xfrm>
            <a:off x="5034296" y="4342279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4.</a:t>
            </a:r>
            <a:r>
              <a:rPr kumimoji="0" lang="cs-CZ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05" name="TextovéPole 40"/>
          <p:cNvSpPr txBox="1"/>
          <p:nvPr/>
        </p:nvSpPr>
        <p:spPr>
          <a:xfrm>
            <a:off x="4912333" y="1311501"/>
            <a:ext cx="4310560" cy="3772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1600" b="1" i="1" cap="small" spc="100" dirty="0" smtClean="0">
                <a:solidFill>
                  <a:prstClr val="black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Modifikátor HCOONH</a:t>
            </a:r>
            <a:r>
              <a:rPr lang="cs-CZ" sz="1600" b="1" i="1" cap="small" spc="100" baseline="-25000" dirty="0" smtClean="0">
                <a:solidFill>
                  <a:prstClr val="black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cs-CZ" sz="1600" b="1" i="1" cap="small" spc="100" dirty="0">
              <a:solidFill>
                <a:prstClr val="black"/>
              </a:solidFill>
              <a:effectLst>
                <a:outerShdw blurRad="38100" dist="508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000" name="Group 1702"/>
          <p:cNvGrpSpPr>
            <a:grpSpLocks noChangeAspect="1"/>
          </p:cNvGrpSpPr>
          <p:nvPr/>
        </p:nvGrpSpPr>
        <p:grpSpPr bwMode="auto">
          <a:xfrm>
            <a:off x="4930771" y="1611313"/>
            <a:ext cx="3311522" cy="2255836"/>
            <a:chOff x="3106" y="1015"/>
            <a:chExt cx="2086" cy="1421"/>
          </a:xfrm>
        </p:grpSpPr>
        <p:sp>
          <p:nvSpPr>
            <p:cNvPr id="17001" name="AutoShape 1701"/>
            <p:cNvSpPr>
              <a:spLocks noChangeAspect="1" noChangeArrowheads="1" noTextEdit="1"/>
            </p:cNvSpPr>
            <p:nvPr/>
          </p:nvSpPr>
          <p:spPr bwMode="auto">
            <a:xfrm>
              <a:off x="3127" y="1015"/>
              <a:ext cx="1633" cy="1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grpSp>
          <p:nvGrpSpPr>
            <p:cNvPr id="17002" name="Group 1903"/>
            <p:cNvGrpSpPr>
              <a:grpSpLocks/>
            </p:cNvGrpSpPr>
            <p:nvPr/>
          </p:nvGrpSpPr>
          <p:grpSpPr bwMode="auto">
            <a:xfrm>
              <a:off x="3106" y="1142"/>
              <a:ext cx="2086" cy="1294"/>
              <a:chOff x="3106" y="1142"/>
              <a:chExt cx="2086" cy="1294"/>
            </a:xfrm>
          </p:grpSpPr>
          <p:sp>
            <p:nvSpPr>
              <p:cNvPr id="17695" name="Rectangle 1704"/>
              <p:cNvSpPr>
                <a:spLocks noChangeArrowheads="1"/>
              </p:cNvSpPr>
              <p:nvPr/>
            </p:nvSpPr>
            <p:spPr bwMode="auto">
              <a:xfrm>
                <a:off x="4636" y="2296"/>
                <a:ext cx="18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Time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96" name="Line 1705"/>
              <p:cNvSpPr>
                <a:spLocks noChangeShapeType="1"/>
              </p:cNvSpPr>
              <p:nvPr/>
            </p:nvSpPr>
            <p:spPr bwMode="auto">
              <a:xfrm flipV="1">
                <a:off x="3261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97" name="Line 1706"/>
              <p:cNvSpPr>
                <a:spLocks noChangeShapeType="1"/>
              </p:cNvSpPr>
              <p:nvPr/>
            </p:nvSpPr>
            <p:spPr bwMode="auto">
              <a:xfrm flipV="1">
                <a:off x="3291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98" name="Line 1707"/>
              <p:cNvSpPr>
                <a:spLocks noChangeShapeType="1"/>
              </p:cNvSpPr>
              <p:nvPr/>
            </p:nvSpPr>
            <p:spPr bwMode="auto">
              <a:xfrm flipV="1">
                <a:off x="3321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99" name="Line 1708"/>
              <p:cNvSpPr>
                <a:spLocks noChangeShapeType="1"/>
              </p:cNvSpPr>
              <p:nvPr/>
            </p:nvSpPr>
            <p:spPr bwMode="auto">
              <a:xfrm flipV="1">
                <a:off x="3351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0" name="Line 1709"/>
              <p:cNvSpPr>
                <a:spLocks noChangeShapeType="1"/>
              </p:cNvSpPr>
              <p:nvPr/>
            </p:nvSpPr>
            <p:spPr bwMode="auto">
              <a:xfrm flipV="1">
                <a:off x="3381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1" name="Line 1710"/>
              <p:cNvSpPr>
                <a:spLocks noChangeShapeType="1"/>
              </p:cNvSpPr>
              <p:nvPr/>
            </p:nvSpPr>
            <p:spPr bwMode="auto">
              <a:xfrm flipV="1">
                <a:off x="3411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2" name="Line 1711"/>
              <p:cNvSpPr>
                <a:spLocks noChangeShapeType="1"/>
              </p:cNvSpPr>
              <p:nvPr/>
            </p:nvSpPr>
            <p:spPr bwMode="auto">
              <a:xfrm flipV="1">
                <a:off x="3441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3" name="Line 1712"/>
              <p:cNvSpPr>
                <a:spLocks noChangeShapeType="1"/>
              </p:cNvSpPr>
              <p:nvPr/>
            </p:nvSpPr>
            <p:spPr bwMode="auto">
              <a:xfrm flipV="1">
                <a:off x="3471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4" name="Line 1713"/>
              <p:cNvSpPr>
                <a:spLocks noChangeShapeType="1"/>
              </p:cNvSpPr>
              <p:nvPr/>
            </p:nvSpPr>
            <p:spPr bwMode="auto">
              <a:xfrm flipV="1">
                <a:off x="3501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5" name="Line 1714"/>
              <p:cNvSpPr>
                <a:spLocks noChangeShapeType="1"/>
              </p:cNvSpPr>
              <p:nvPr/>
            </p:nvSpPr>
            <p:spPr bwMode="auto">
              <a:xfrm flipV="1">
                <a:off x="3531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6" name="Line 1715"/>
              <p:cNvSpPr>
                <a:spLocks noChangeShapeType="1"/>
              </p:cNvSpPr>
              <p:nvPr/>
            </p:nvSpPr>
            <p:spPr bwMode="auto">
              <a:xfrm flipV="1">
                <a:off x="3561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7" name="Line 1716"/>
              <p:cNvSpPr>
                <a:spLocks noChangeShapeType="1"/>
              </p:cNvSpPr>
              <p:nvPr/>
            </p:nvSpPr>
            <p:spPr bwMode="auto">
              <a:xfrm flipV="1">
                <a:off x="359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8" name="Line 1717"/>
              <p:cNvSpPr>
                <a:spLocks noChangeShapeType="1"/>
              </p:cNvSpPr>
              <p:nvPr/>
            </p:nvSpPr>
            <p:spPr bwMode="auto">
              <a:xfrm flipV="1">
                <a:off x="3621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9" name="Line 1718"/>
              <p:cNvSpPr>
                <a:spLocks noChangeShapeType="1"/>
              </p:cNvSpPr>
              <p:nvPr/>
            </p:nvSpPr>
            <p:spPr bwMode="auto">
              <a:xfrm flipV="1">
                <a:off x="365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0" name="Line 1719"/>
              <p:cNvSpPr>
                <a:spLocks noChangeShapeType="1"/>
              </p:cNvSpPr>
              <p:nvPr/>
            </p:nvSpPr>
            <p:spPr bwMode="auto">
              <a:xfrm flipV="1">
                <a:off x="368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1" name="Line 1720"/>
              <p:cNvSpPr>
                <a:spLocks noChangeShapeType="1"/>
              </p:cNvSpPr>
              <p:nvPr/>
            </p:nvSpPr>
            <p:spPr bwMode="auto">
              <a:xfrm flipV="1">
                <a:off x="3712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2" name="Line 1721"/>
              <p:cNvSpPr>
                <a:spLocks noChangeShapeType="1"/>
              </p:cNvSpPr>
              <p:nvPr/>
            </p:nvSpPr>
            <p:spPr bwMode="auto">
              <a:xfrm flipV="1">
                <a:off x="374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3" name="Line 1722"/>
              <p:cNvSpPr>
                <a:spLocks noChangeShapeType="1"/>
              </p:cNvSpPr>
              <p:nvPr/>
            </p:nvSpPr>
            <p:spPr bwMode="auto">
              <a:xfrm flipV="1">
                <a:off x="377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4" name="Line 1723"/>
              <p:cNvSpPr>
                <a:spLocks noChangeShapeType="1"/>
              </p:cNvSpPr>
              <p:nvPr/>
            </p:nvSpPr>
            <p:spPr bwMode="auto">
              <a:xfrm flipV="1">
                <a:off x="380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5" name="Line 1724"/>
              <p:cNvSpPr>
                <a:spLocks noChangeShapeType="1"/>
              </p:cNvSpPr>
              <p:nvPr/>
            </p:nvSpPr>
            <p:spPr bwMode="auto">
              <a:xfrm flipV="1">
                <a:off x="383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6" name="Line 1725"/>
              <p:cNvSpPr>
                <a:spLocks noChangeShapeType="1"/>
              </p:cNvSpPr>
              <p:nvPr/>
            </p:nvSpPr>
            <p:spPr bwMode="auto">
              <a:xfrm flipV="1">
                <a:off x="3862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7" name="Line 1726"/>
              <p:cNvSpPr>
                <a:spLocks noChangeShapeType="1"/>
              </p:cNvSpPr>
              <p:nvPr/>
            </p:nvSpPr>
            <p:spPr bwMode="auto">
              <a:xfrm flipV="1">
                <a:off x="389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8" name="Line 1727"/>
              <p:cNvSpPr>
                <a:spLocks noChangeShapeType="1"/>
              </p:cNvSpPr>
              <p:nvPr/>
            </p:nvSpPr>
            <p:spPr bwMode="auto">
              <a:xfrm flipV="1">
                <a:off x="392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9" name="Line 1728"/>
              <p:cNvSpPr>
                <a:spLocks noChangeShapeType="1"/>
              </p:cNvSpPr>
              <p:nvPr/>
            </p:nvSpPr>
            <p:spPr bwMode="auto">
              <a:xfrm flipV="1">
                <a:off x="395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0" name="Line 1729"/>
              <p:cNvSpPr>
                <a:spLocks noChangeShapeType="1"/>
              </p:cNvSpPr>
              <p:nvPr/>
            </p:nvSpPr>
            <p:spPr bwMode="auto">
              <a:xfrm flipV="1">
                <a:off x="398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1" name="Line 1730"/>
              <p:cNvSpPr>
                <a:spLocks noChangeShapeType="1"/>
              </p:cNvSpPr>
              <p:nvPr/>
            </p:nvSpPr>
            <p:spPr bwMode="auto">
              <a:xfrm flipV="1">
                <a:off x="4013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2" name="Line 1731"/>
              <p:cNvSpPr>
                <a:spLocks noChangeShapeType="1"/>
              </p:cNvSpPr>
              <p:nvPr/>
            </p:nvSpPr>
            <p:spPr bwMode="auto">
              <a:xfrm flipV="1">
                <a:off x="404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3" name="Line 1732"/>
              <p:cNvSpPr>
                <a:spLocks noChangeShapeType="1"/>
              </p:cNvSpPr>
              <p:nvPr/>
            </p:nvSpPr>
            <p:spPr bwMode="auto">
              <a:xfrm flipV="1">
                <a:off x="407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4" name="Line 1733"/>
              <p:cNvSpPr>
                <a:spLocks noChangeShapeType="1"/>
              </p:cNvSpPr>
              <p:nvPr/>
            </p:nvSpPr>
            <p:spPr bwMode="auto">
              <a:xfrm flipV="1">
                <a:off x="410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5" name="Line 1734"/>
              <p:cNvSpPr>
                <a:spLocks noChangeShapeType="1"/>
              </p:cNvSpPr>
              <p:nvPr/>
            </p:nvSpPr>
            <p:spPr bwMode="auto">
              <a:xfrm flipV="1">
                <a:off x="413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6" name="Line 1735"/>
              <p:cNvSpPr>
                <a:spLocks noChangeShapeType="1"/>
              </p:cNvSpPr>
              <p:nvPr/>
            </p:nvSpPr>
            <p:spPr bwMode="auto">
              <a:xfrm flipV="1">
                <a:off x="4163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7" name="Line 1736"/>
              <p:cNvSpPr>
                <a:spLocks noChangeShapeType="1"/>
              </p:cNvSpPr>
              <p:nvPr/>
            </p:nvSpPr>
            <p:spPr bwMode="auto">
              <a:xfrm flipV="1">
                <a:off x="419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8" name="Line 1737"/>
              <p:cNvSpPr>
                <a:spLocks noChangeShapeType="1"/>
              </p:cNvSpPr>
              <p:nvPr/>
            </p:nvSpPr>
            <p:spPr bwMode="auto">
              <a:xfrm flipV="1">
                <a:off x="422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9" name="Line 1738"/>
              <p:cNvSpPr>
                <a:spLocks noChangeShapeType="1"/>
              </p:cNvSpPr>
              <p:nvPr/>
            </p:nvSpPr>
            <p:spPr bwMode="auto">
              <a:xfrm flipV="1">
                <a:off x="425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0" name="Line 1739"/>
              <p:cNvSpPr>
                <a:spLocks noChangeShapeType="1"/>
              </p:cNvSpPr>
              <p:nvPr/>
            </p:nvSpPr>
            <p:spPr bwMode="auto">
              <a:xfrm flipV="1">
                <a:off x="428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1" name="Line 1740"/>
              <p:cNvSpPr>
                <a:spLocks noChangeShapeType="1"/>
              </p:cNvSpPr>
              <p:nvPr/>
            </p:nvSpPr>
            <p:spPr bwMode="auto">
              <a:xfrm flipV="1">
                <a:off x="4314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2" name="Line 1741"/>
              <p:cNvSpPr>
                <a:spLocks noChangeShapeType="1"/>
              </p:cNvSpPr>
              <p:nvPr/>
            </p:nvSpPr>
            <p:spPr bwMode="auto">
              <a:xfrm flipV="1">
                <a:off x="4344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3" name="Line 1742"/>
              <p:cNvSpPr>
                <a:spLocks noChangeShapeType="1"/>
              </p:cNvSpPr>
              <p:nvPr/>
            </p:nvSpPr>
            <p:spPr bwMode="auto">
              <a:xfrm flipV="1">
                <a:off x="437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4" name="Line 1743"/>
              <p:cNvSpPr>
                <a:spLocks noChangeShapeType="1"/>
              </p:cNvSpPr>
              <p:nvPr/>
            </p:nvSpPr>
            <p:spPr bwMode="auto">
              <a:xfrm flipV="1">
                <a:off x="4404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5" name="Line 1744"/>
              <p:cNvSpPr>
                <a:spLocks noChangeShapeType="1"/>
              </p:cNvSpPr>
              <p:nvPr/>
            </p:nvSpPr>
            <p:spPr bwMode="auto">
              <a:xfrm flipV="1">
                <a:off x="4434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6" name="Line 1745"/>
              <p:cNvSpPr>
                <a:spLocks noChangeShapeType="1"/>
              </p:cNvSpPr>
              <p:nvPr/>
            </p:nvSpPr>
            <p:spPr bwMode="auto">
              <a:xfrm flipV="1">
                <a:off x="4464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7" name="Line 1746"/>
              <p:cNvSpPr>
                <a:spLocks noChangeShapeType="1"/>
              </p:cNvSpPr>
              <p:nvPr/>
            </p:nvSpPr>
            <p:spPr bwMode="auto">
              <a:xfrm flipV="1">
                <a:off x="4494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8" name="Line 1747"/>
              <p:cNvSpPr>
                <a:spLocks noChangeShapeType="1"/>
              </p:cNvSpPr>
              <p:nvPr/>
            </p:nvSpPr>
            <p:spPr bwMode="auto">
              <a:xfrm flipV="1">
                <a:off x="4524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9" name="Line 1748"/>
              <p:cNvSpPr>
                <a:spLocks noChangeShapeType="1"/>
              </p:cNvSpPr>
              <p:nvPr/>
            </p:nvSpPr>
            <p:spPr bwMode="auto">
              <a:xfrm flipV="1">
                <a:off x="4554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40" name="Line 1749"/>
              <p:cNvSpPr>
                <a:spLocks noChangeShapeType="1"/>
              </p:cNvSpPr>
              <p:nvPr/>
            </p:nvSpPr>
            <p:spPr bwMode="auto">
              <a:xfrm flipV="1">
                <a:off x="4584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41" name="Line 1750"/>
              <p:cNvSpPr>
                <a:spLocks noChangeShapeType="1"/>
              </p:cNvSpPr>
              <p:nvPr/>
            </p:nvSpPr>
            <p:spPr bwMode="auto">
              <a:xfrm flipV="1">
                <a:off x="4614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42" name="Rectangle 1751"/>
              <p:cNvSpPr>
                <a:spLocks noChangeArrowheads="1"/>
              </p:cNvSpPr>
              <p:nvPr/>
            </p:nvSpPr>
            <p:spPr bwMode="auto">
              <a:xfrm>
                <a:off x="3217" y="2339"/>
                <a:ext cx="15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2.50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43" name="Rectangle 1752"/>
              <p:cNvSpPr>
                <a:spLocks noChangeArrowheads="1"/>
              </p:cNvSpPr>
              <p:nvPr/>
            </p:nvSpPr>
            <p:spPr bwMode="auto">
              <a:xfrm>
                <a:off x="3518" y="2339"/>
                <a:ext cx="15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3.00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44" name="Rectangle 1753"/>
              <p:cNvSpPr>
                <a:spLocks noChangeArrowheads="1"/>
              </p:cNvSpPr>
              <p:nvPr/>
            </p:nvSpPr>
            <p:spPr bwMode="auto">
              <a:xfrm>
                <a:off x="3819" y="2339"/>
                <a:ext cx="15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3.50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45" name="Rectangle 1754"/>
              <p:cNvSpPr>
                <a:spLocks noChangeArrowheads="1"/>
              </p:cNvSpPr>
              <p:nvPr/>
            </p:nvSpPr>
            <p:spPr bwMode="auto">
              <a:xfrm>
                <a:off x="4120" y="2339"/>
                <a:ext cx="15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4.00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46" name="Rectangle 1755"/>
              <p:cNvSpPr>
                <a:spLocks noChangeArrowheads="1"/>
              </p:cNvSpPr>
              <p:nvPr/>
            </p:nvSpPr>
            <p:spPr bwMode="auto">
              <a:xfrm>
                <a:off x="4420" y="2339"/>
                <a:ext cx="15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4.50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47" name="Line 1756"/>
              <p:cNvSpPr>
                <a:spLocks noChangeShapeType="1"/>
              </p:cNvSpPr>
              <p:nvPr/>
            </p:nvSpPr>
            <p:spPr bwMode="auto">
              <a:xfrm flipH="1">
                <a:off x="3259" y="2321"/>
                <a:ext cx="136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48" name="Rectangle 1757"/>
              <p:cNvSpPr>
                <a:spLocks noChangeArrowheads="1"/>
              </p:cNvSpPr>
              <p:nvPr/>
            </p:nvSpPr>
            <p:spPr bwMode="auto">
              <a:xfrm rot="16200000">
                <a:off x="3145" y="1681"/>
                <a:ext cx="7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%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49" name="Line 1758"/>
              <p:cNvSpPr>
                <a:spLocks noChangeShapeType="1"/>
              </p:cNvSpPr>
              <p:nvPr/>
            </p:nvSpPr>
            <p:spPr bwMode="auto">
              <a:xfrm>
                <a:off x="3241" y="1167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0" name="Line 1759"/>
              <p:cNvSpPr>
                <a:spLocks noChangeShapeType="1"/>
              </p:cNvSpPr>
              <p:nvPr/>
            </p:nvSpPr>
            <p:spPr bwMode="auto">
              <a:xfrm>
                <a:off x="3250" y="1282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1" name="Line 1760"/>
              <p:cNvSpPr>
                <a:spLocks noChangeShapeType="1"/>
              </p:cNvSpPr>
              <p:nvPr/>
            </p:nvSpPr>
            <p:spPr bwMode="auto">
              <a:xfrm>
                <a:off x="3250" y="1398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2" name="Line 1761"/>
              <p:cNvSpPr>
                <a:spLocks noChangeShapeType="1"/>
              </p:cNvSpPr>
              <p:nvPr/>
            </p:nvSpPr>
            <p:spPr bwMode="auto">
              <a:xfrm>
                <a:off x="3250" y="1513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3" name="Line 1762"/>
              <p:cNvSpPr>
                <a:spLocks noChangeShapeType="1"/>
              </p:cNvSpPr>
              <p:nvPr/>
            </p:nvSpPr>
            <p:spPr bwMode="auto">
              <a:xfrm>
                <a:off x="3250" y="1628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4" name="Line 1763"/>
              <p:cNvSpPr>
                <a:spLocks noChangeShapeType="1"/>
              </p:cNvSpPr>
              <p:nvPr/>
            </p:nvSpPr>
            <p:spPr bwMode="auto">
              <a:xfrm>
                <a:off x="3241" y="1743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5" name="Line 1764"/>
              <p:cNvSpPr>
                <a:spLocks noChangeShapeType="1"/>
              </p:cNvSpPr>
              <p:nvPr/>
            </p:nvSpPr>
            <p:spPr bwMode="auto">
              <a:xfrm>
                <a:off x="3250" y="1859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6" name="Line 1765"/>
              <p:cNvSpPr>
                <a:spLocks noChangeShapeType="1"/>
              </p:cNvSpPr>
              <p:nvPr/>
            </p:nvSpPr>
            <p:spPr bwMode="auto">
              <a:xfrm>
                <a:off x="3250" y="1974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7" name="Line 1766"/>
              <p:cNvSpPr>
                <a:spLocks noChangeShapeType="1"/>
              </p:cNvSpPr>
              <p:nvPr/>
            </p:nvSpPr>
            <p:spPr bwMode="auto">
              <a:xfrm>
                <a:off x="3250" y="2089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8" name="Line 1767"/>
              <p:cNvSpPr>
                <a:spLocks noChangeShapeType="1"/>
              </p:cNvSpPr>
              <p:nvPr/>
            </p:nvSpPr>
            <p:spPr bwMode="auto">
              <a:xfrm>
                <a:off x="3250" y="2205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9" name="Line 1768"/>
              <p:cNvSpPr>
                <a:spLocks noChangeShapeType="1"/>
              </p:cNvSpPr>
              <p:nvPr/>
            </p:nvSpPr>
            <p:spPr bwMode="auto">
              <a:xfrm>
                <a:off x="3241" y="2320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60" name="Rectangle 1769"/>
              <p:cNvSpPr>
                <a:spLocks noChangeArrowheads="1"/>
              </p:cNvSpPr>
              <p:nvPr/>
            </p:nvSpPr>
            <p:spPr bwMode="auto">
              <a:xfrm>
                <a:off x="3156" y="2295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61" name="Rectangle 1770"/>
              <p:cNvSpPr>
                <a:spLocks noChangeArrowheads="1"/>
              </p:cNvSpPr>
              <p:nvPr/>
            </p:nvSpPr>
            <p:spPr bwMode="auto">
              <a:xfrm>
                <a:off x="3106" y="1142"/>
                <a:ext cx="13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100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62" name="Line 1771"/>
              <p:cNvSpPr>
                <a:spLocks noChangeShapeType="1"/>
              </p:cNvSpPr>
              <p:nvPr/>
            </p:nvSpPr>
            <p:spPr bwMode="auto">
              <a:xfrm>
                <a:off x="3259" y="1167"/>
                <a:ext cx="0" cy="115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63" name="Rectangle 1772"/>
              <p:cNvSpPr>
                <a:spLocks noChangeArrowheads="1"/>
              </p:cNvSpPr>
              <p:nvPr/>
            </p:nvSpPr>
            <p:spPr bwMode="auto">
              <a:xfrm>
                <a:off x="3133" y="1731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65" name="Rectangle 1774"/>
              <p:cNvSpPr>
                <a:spLocks noChangeArrowheads="1"/>
              </p:cNvSpPr>
              <p:nvPr/>
            </p:nvSpPr>
            <p:spPr bwMode="auto">
              <a:xfrm>
                <a:off x="4561" y="1158"/>
                <a:ext cx="59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1: TOF MS ES+ 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66" name="Rectangle 1775"/>
              <p:cNvSpPr>
                <a:spLocks noChangeArrowheads="1"/>
              </p:cNvSpPr>
              <p:nvPr/>
            </p:nvSpPr>
            <p:spPr bwMode="auto">
              <a:xfrm>
                <a:off x="4506" y="1247"/>
                <a:ext cx="68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195.088 30.00PPM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67" name="Rectangle 1776"/>
              <p:cNvSpPr>
                <a:spLocks noChangeArrowheads="1"/>
              </p:cNvSpPr>
              <p:nvPr/>
            </p:nvSpPr>
            <p:spPr bwMode="auto">
              <a:xfrm>
                <a:off x="4752" y="1318"/>
                <a:ext cx="2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1.09e5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68" name="Freeform 1777"/>
              <p:cNvSpPr>
                <a:spLocks/>
              </p:cNvSpPr>
              <p:nvPr/>
            </p:nvSpPr>
            <p:spPr bwMode="auto">
              <a:xfrm>
                <a:off x="3262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69" name="Freeform 1778"/>
              <p:cNvSpPr>
                <a:spLocks/>
              </p:cNvSpPr>
              <p:nvPr/>
            </p:nvSpPr>
            <p:spPr bwMode="auto">
              <a:xfrm>
                <a:off x="326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0" name="Freeform 1779"/>
              <p:cNvSpPr>
                <a:spLocks/>
              </p:cNvSpPr>
              <p:nvPr/>
            </p:nvSpPr>
            <p:spPr bwMode="auto">
              <a:xfrm>
                <a:off x="326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1" name="Freeform 1780"/>
              <p:cNvSpPr>
                <a:spLocks/>
              </p:cNvSpPr>
              <p:nvPr/>
            </p:nvSpPr>
            <p:spPr bwMode="auto">
              <a:xfrm>
                <a:off x="3271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2" name="Freeform 1781"/>
              <p:cNvSpPr>
                <a:spLocks/>
              </p:cNvSpPr>
              <p:nvPr/>
            </p:nvSpPr>
            <p:spPr bwMode="auto">
              <a:xfrm>
                <a:off x="327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3" name="Freeform 1782"/>
              <p:cNvSpPr>
                <a:spLocks/>
              </p:cNvSpPr>
              <p:nvPr/>
            </p:nvSpPr>
            <p:spPr bwMode="auto">
              <a:xfrm>
                <a:off x="327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4" name="Freeform 1783"/>
              <p:cNvSpPr>
                <a:spLocks/>
              </p:cNvSpPr>
              <p:nvPr/>
            </p:nvSpPr>
            <p:spPr bwMode="auto">
              <a:xfrm>
                <a:off x="3281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5" name="Freeform 1784"/>
              <p:cNvSpPr>
                <a:spLocks/>
              </p:cNvSpPr>
              <p:nvPr/>
            </p:nvSpPr>
            <p:spPr bwMode="auto">
              <a:xfrm>
                <a:off x="328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6" name="Freeform 1785"/>
              <p:cNvSpPr>
                <a:spLocks/>
              </p:cNvSpPr>
              <p:nvPr/>
            </p:nvSpPr>
            <p:spPr bwMode="auto">
              <a:xfrm>
                <a:off x="328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7" name="Freeform 1786"/>
              <p:cNvSpPr>
                <a:spLocks/>
              </p:cNvSpPr>
              <p:nvPr/>
            </p:nvSpPr>
            <p:spPr bwMode="auto">
              <a:xfrm>
                <a:off x="3291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8" name="Freeform 1787"/>
              <p:cNvSpPr>
                <a:spLocks/>
              </p:cNvSpPr>
              <p:nvPr/>
            </p:nvSpPr>
            <p:spPr bwMode="auto">
              <a:xfrm>
                <a:off x="329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9" name="Freeform 1788"/>
              <p:cNvSpPr>
                <a:spLocks/>
              </p:cNvSpPr>
              <p:nvPr/>
            </p:nvSpPr>
            <p:spPr bwMode="auto">
              <a:xfrm>
                <a:off x="329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0" name="Freeform 1789"/>
              <p:cNvSpPr>
                <a:spLocks/>
              </p:cNvSpPr>
              <p:nvPr/>
            </p:nvSpPr>
            <p:spPr bwMode="auto">
              <a:xfrm>
                <a:off x="330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1" name="Freeform 1790"/>
              <p:cNvSpPr>
                <a:spLocks/>
              </p:cNvSpPr>
              <p:nvPr/>
            </p:nvSpPr>
            <p:spPr bwMode="auto">
              <a:xfrm>
                <a:off x="330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2" name="Freeform 1791"/>
              <p:cNvSpPr>
                <a:spLocks/>
              </p:cNvSpPr>
              <p:nvPr/>
            </p:nvSpPr>
            <p:spPr bwMode="auto">
              <a:xfrm>
                <a:off x="3308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3" name="Freeform 1792"/>
              <p:cNvSpPr>
                <a:spLocks/>
              </p:cNvSpPr>
              <p:nvPr/>
            </p:nvSpPr>
            <p:spPr bwMode="auto">
              <a:xfrm>
                <a:off x="331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4" name="Freeform 1793"/>
              <p:cNvSpPr>
                <a:spLocks/>
              </p:cNvSpPr>
              <p:nvPr/>
            </p:nvSpPr>
            <p:spPr bwMode="auto">
              <a:xfrm>
                <a:off x="3314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5" name="Freeform 1794"/>
              <p:cNvSpPr>
                <a:spLocks/>
              </p:cNvSpPr>
              <p:nvPr/>
            </p:nvSpPr>
            <p:spPr bwMode="auto">
              <a:xfrm>
                <a:off x="331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6" name="Freeform 1795"/>
              <p:cNvSpPr>
                <a:spLocks/>
              </p:cNvSpPr>
              <p:nvPr/>
            </p:nvSpPr>
            <p:spPr bwMode="auto">
              <a:xfrm>
                <a:off x="332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7" name="Freeform 1796"/>
              <p:cNvSpPr>
                <a:spLocks/>
              </p:cNvSpPr>
              <p:nvPr/>
            </p:nvSpPr>
            <p:spPr bwMode="auto">
              <a:xfrm>
                <a:off x="3324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8" name="Freeform 1797"/>
              <p:cNvSpPr>
                <a:spLocks/>
              </p:cNvSpPr>
              <p:nvPr/>
            </p:nvSpPr>
            <p:spPr bwMode="auto">
              <a:xfrm>
                <a:off x="3327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9" name="Freeform 1798"/>
              <p:cNvSpPr>
                <a:spLocks/>
              </p:cNvSpPr>
              <p:nvPr/>
            </p:nvSpPr>
            <p:spPr bwMode="auto">
              <a:xfrm>
                <a:off x="333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0" name="Freeform 1799"/>
              <p:cNvSpPr>
                <a:spLocks/>
              </p:cNvSpPr>
              <p:nvPr/>
            </p:nvSpPr>
            <p:spPr bwMode="auto">
              <a:xfrm>
                <a:off x="3334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1" name="Freeform 1800"/>
              <p:cNvSpPr>
                <a:spLocks/>
              </p:cNvSpPr>
              <p:nvPr/>
            </p:nvSpPr>
            <p:spPr bwMode="auto">
              <a:xfrm>
                <a:off x="3337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2" name="Freeform 1801"/>
              <p:cNvSpPr>
                <a:spLocks/>
              </p:cNvSpPr>
              <p:nvPr/>
            </p:nvSpPr>
            <p:spPr bwMode="auto">
              <a:xfrm>
                <a:off x="3341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3" name="Freeform 1802"/>
              <p:cNvSpPr>
                <a:spLocks/>
              </p:cNvSpPr>
              <p:nvPr/>
            </p:nvSpPr>
            <p:spPr bwMode="auto">
              <a:xfrm>
                <a:off x="334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4" name="Freeform 1803"/>
              <p:cNvSpPr>
                <a:spLocks/>
              </p:cNvSpPr>
              <p:nvPr/>
            </p:nvSpPr>
            <p:spPr bwMode="auto">
              <a:xfrm>
                <a:off x="3347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5" name="Freeform 1804"/>
              <p:cNvSpPr>
                <a:spLocks/>
              </p:cNvSpPr>
              <p:nvPr/>
            </p:nvSpPr>
            <p:spPr bwMode="auto">
              <a:xfrm>
                <a:off x="335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6" name="Freeform 1805"/>
              <p:cNvSpPr>
                <a:spLocks/>
              </p:cNvSpPr>
              <p:nvPr/>
            </p:nvSpPr>
            <p:spPr bwMode="auto">
              <a:xfrm>
                <a:off x="335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7" name="Freeform 1806"/>
              <p:cNvSpPr>
                <a:spLocks/>
              </p:cNvSpPr>
              <p:nvPr/>
            </p:nvSpPr>
            <p:spPr bwMode="auto">
              <a:xfrm>
                <a:off x="335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8" name="Freeform 1807"/>
              <p:cNvSpPr>
                <a:spLocks/>
              </p:cNvSpPr>
              <p:nvPr/>
            </p:nvSpPr>
            <p:spPr bwMode="auto">
              <a:xfrm>
                <a:off x="3360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9" name="Freeform 1808"/>
              <p:cNvSpPr>
                <a:spLocks/>
              </p:cNvSpPr>
              <p:nvPr/>
            </p:nvSpPr>
            <p:spPr bwMode="auto">
              <a:xfrm>
                <a:off x="3364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0" name="Freeform 1809"/>
              <p:cNvSpPr>
                <a:spLocks/>
              </p:cNvSpPr>
              <p:nvPr/>
            </p:nvSpPr>
            <p:spPr bwMode="auto">
              <a:xfrm>
                <a:off x="336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1" name="Freeform 1810"/>
              <p:cNvSpPr>
                <a:spLocks/>
              </p:cNvSpPr>
              <p:nvPr/>
            </p:nvSpPr>
            <p:spPr bwMode="auto">
              <a:xfrm>
                <a:off x="337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2" name="Freeform 1811"/>
              <p:cNvSpPr>
                <a:spLocks/>
              </p:cNvSpPr>
              <p:nvPr/>
            </p:nvSpPr>
            <p:spPr bwMode="auto">
              <a:xfrm>
                <a:off x="3374" y="232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3" name="Freeform 1812"/>
              <p:cNvSpPr>
                <a:spLocks/>
              </p:cNvSpPr>
              <p:nvPr/>
            </p:nvSpPr>
            <p:spPr bwMode="auto">
              <a:xfrm>
                <a:off x="338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4" name="Freeform 1813"/>
              <p:cNvSpPr>
                <a:spLocks/>
              </p:cNvSpPr>
              <p:nvPr/>
            </p:nvSpPr>
            <p:spPr bwMode="auto">
              <a:xfrm>
                <a:off x="338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5" name="Freeform 1814"/>
              <p:cNvSpPr>
                <a:spLocks/>
              </p:cNvSpPr>
              <p:nvPr/>
            </p:nvSpPr>
            <p:spPr bwMode="auto">
              <a:xfrm>
                <a:off x="338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6" name="Freeform 1815"/>
              <p:cNvSpPr>
                <a:spLocks/>
              </p:cNvSpPr>
              <p:nvPr/>
            </p:nvSpPr>
            <p:spPr bwMode="auto">
              <a:xfrm>
                <a:off x="3390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7" name="Freeform 1816"/>
              <p:cNvSpPr>
                <a:spLocks/>
              </p:cNvSpPr>
              <p:nvPr/>
            </p:nvSpPr>
            <p:spPr bwMode="auto">
              <a:xfrm>
                <a:off x="3393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8" name="Freeform 1817"/>
              <p:cNvSpPr>
                <a:spLocks/>
              </p:cNvSpPr>
              <p:nvPr/>
            </p:nvSpPr>
            <p:spPr bwMode="auto">
              <a:xfrm>
                <a:off x="339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9" name="Freeform 1818"/>
              <p:cNvSpPr>
                <a:spLocks/>
              </p:cNvSpPr>
              <p:nvPr/>
            </p:nvSpPr>
            <p:spPr bwMode="auto">
              <a:xfrm>
                <a:off x="340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0" name="Freeform 1819"/>
              <p:cNvSpPr>
                <a:spLocks/>
              </p:cNvSpPr>
              <p:nvPr/>
            </p:nvSpPr>
            <p:spPr bwMode="auto">
              <a:xfrm>
                <a:off x="3403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1" name="Freeform 1820"/>
              <p:cNvSpPr>
                <a:spLocks/>
              </p:cNvSpPr>
              <p:nvPr/>
            </p:nvSpPr>
            <p:spPr bwMode="auto">
              <a:xfrm>
                <a:off x="340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2" name="Freeform 1821"/>
              <p:cNvSpPr>
                <a:spLocks/>
              </p:cNvSpPr>
              <p:nvPr/>
            </p:nvSpPr>
            <p:spPr bwMode="auto">
              <a:xfrm>
                <a:off x="3410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3" name="Freeform 1822"/>
              <p:cNvSpPr>
                <a:spLocks/>
              </p:cNvSpPr>
              <p:nvPr/>
            </p:nvSpPr>
            <p:spPr bwMode="auto">
              <a:xfrm>
                <a:off x="341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4" name="Freeform 1823"/>
              <p:cNvSpPr>
                <a:spLocks/>
              </p:cNvSpPr>
              <p:nvPr/>
            </p:nvSpPr>
            <p:spPr bwMode="auto">
              <a:xfrm>
                <a:off x="341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5" name="Freeform 1824"/>
              <p:cNvSpPr>
                <a:spLocks/>
              </p:cNvSpPr>
              <p:nvPr/>
            </p:nvSpPr>
            <p:spPr bwMode="auto">
              <a:xfrm>
                <a:off x="342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6" name="Freeform 1825"/>
              <p:cNvSpPr>
                <a:spLocks/>
              </p:cNvSpPr>
              <p:nvPr/>
            </p:nvSpPr>
            <p:spPr bwMode="auto">
              <a:xfrm>
                <a:off x="342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7" name="Freeform 1826"/>
              <p:cNvSpPr>
                <a:spLocks/>
              </p:cNvSpPr>
              <p:nvPr/>
            </p:nvSpPr>
            <p:spPr bwMode="auto">
              <a:xfrm>
                <a:off x="342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8" name="Freeform 1827"/>
              <p:cNvSpPr>
                <a:spLocks/>
              </p:cNvSpPr>
              <p:nvPr/>
            </p:nvSpPr>
            <p:spPr bwMode="auto">
              <a:xfrm>
                <a:off x="3430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9" name="Freeform 1828"/>
              <p:cNvSpPr>
                <a:spLocks/>
              </p:cNvSpPr>
              <p:nvPr/>
            </p:nvSpPr>
            <p:spPr bwMode="auto">
              <a:xfrm>
                <a:off x="3433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0" name="Freeform 1829"/>
              <p:cNvSpPr>
                <a:spLocks/>
              </p:cNvSpPr>
              <p:nvPr/>
            </p:nvSpPr>
            <p:spPr bwMode="auto">
              <a:xfrm>
                <a:off x="3436" y="231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1" name="Freeform 1830"/>
              <p:cNvSpPr>
                <a:spLocks/>
              </p:cNvSpPr>
              <p:nvPr/>
            </p:nvSpPr>
            <p:spPr bwMode="auto">
              <a:xfrm>
                <a:off x="3439" y="2315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2" name="Freeform 1831"/>
              <p:cNvSpPr>
                <a:spLocks/>
              </p:cNvSpPr>
              <p:nvPr/>
            </p:nvSpPr>
            <p:spPr bwMode="auto">
              <a:xfrm>
                <a:off x="3443" y="231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3" name="Freeform 1832"/>
              <p:cNvSpPr>
                <a:spLocks/>
              </p:cNvSpPr>
              <p:nvPr/>
            </p:nvSpPr>
            <p:spPr bwMode="auto">
              <a:xfrm>
                <a:off x="3446" y="230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4" name="Freeform 1833"/>
              <p:cNvSpPr>
                <a:spLocks/>
              </p:cNvSpPr>
              <p:nvPr/>
            </p:nvSpPr>
            <p:spPr bwMode="auto">
              <a:xfrm>
                <a:off x="3449" y="2304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5" name="Freeform 1834"/>
              <p:cNvSpPr>
                <a:spLocks/>
              </p:cNvSpPr>
              <p:nvPr/>
            </p:nvSpPr>
            <p:spPr bwMode="auto">
              <a:xfrm>
                <a:off x="3453" y="2298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0 w 3"/>
                  <a:gd name="T3" fmla="*/ 6 h 6"/>
                  <a:gd name="T4" fmla="*/ 0 w 3"/>
                  <a:gd name="T5" fmla="*/ 6 h 6"/>
                  <a:gd name="T6" fmla="*/ 3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6" name="Freeform 1835"/>
              <p:cNvSpPr>
                <a:spLocks/>
              </p:cNvSpPr>
              <p:nvPr/>
            </p:nvSpPr>
            <p:spPr bwMode="auto">
              <a:xfrm>
                <a:off x="3456" y="2290"/>
                <a:ext cx="3" cy="8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8 h 8"/>
                  <a:gd name="T4" fmla="*/ 0 w 3"/>
                  <a:gd name="T5" fmla="*/ 8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7" name="Freeform 1836"/>
              <p:cNvSpPr>
                <a:spLocks/>
              </p:cNvSpPr>
              <p:nvPr/>
            </p:nvSpPr>
            <p:spPr bwMode="auto">
              <a:xfrm>
                <a:off x="3459" y="2283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0 w 4"/>
                  <a:gd name="T3" fmla="*/ 7 h 7"/>
                  <a:gd name="T4" fmla="*/ 0 w 4"/>
                  <a:gd name="T5" fmla="*/ 7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8" name="Freeform 1837"/>
              <p:cNvSpPr>
                <a:spLocks/>
              </p:cNvSpPr>
              <p:nvPr/>
            </p:nvSpPr>
            <p:spPr bwMode="auto">
              <a:xfrm>
                <a:off x="3463" y="2275"/>
                <a:ext cx="3" cy="8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8 h 8"/>
                  <a:gd name="T4" fmla="*/ 0 w 3"/>
                  <a:gd name="T5" fmla="*/ 8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9" name="Freeform 1838"/>
              <p:cNvSpPr>
                <a:spLocks/>
              </p:cNvSpPr>
              <p:nvPr/>
            </p:nvSpPr>
            <p:spPr bwMode="auto">
              <a:xfrm>
                <a:off x="3466" y="2264"/>
                <a:ext cx="3" cy="11"/>
              </a:xfrm>
              <a:custGeom>
                <a:avLst/>
                <a:gdLst>
                  <a:gd name="T0" fmla="*/ 0 w 3"/>
                  <a:gd name="T1" fmla="*/ 11 h 11"/>
                  <a:gd name="T2" fmla="*/ 0 w 3"/>
                  <a:gd name="T3" fmla="*/ 11 h 11"/>
                  <a:gd name="T4" fmla="*/ 0 w 3"/>
                  <a:gd name="T5" fmla="*/ 11 h 11"/>
                  <a:gd name="T6" fmla="*/ 3 w 3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0" name="Freeform 1839"/>
              <p:cNvSpPr>
                <a:spLocks/>
              </p:cNvSpPr>
              <p:nvPr/>
            </p:nvSpPr>
            <p:spPr bwMode="auto">
              <a:xfrm>
                <a:off x="3469" y="2255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1" name="Freeform 1840"/>
              <p:cNvSpPr>
                <a:spLocks/>
              </p:cNvSpPr>
              <p:nvPr/>
            </p:nvSpPr>
            <p:spPr bwMode="auto">
              <a:xfrm>
                <a:off x="3472" y="2248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0 w 4"/>
                  <a:gd name="T3" fmla="*/ 7 h 7"/>
                  <a:gd name="T4" fmla="*/ 0 w 4"/>
                  <a:gd name="T5" fmla="*/ 7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2" name="Freeform 1841"/>
              <p:cNvSpPr>
                <a:spLocks/>
              </p:cNvSpPr>
              <p:nvPr/>
            </p:nvSpPr>
            <p:spPr bwMode="auto">
              <a:xfrm>
                <a:off x="3476" y="2240"/>
                <a:ext cx="3" cy="8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8 h 8"/>
                  <a:gd name="T4" fmla="*/ 0 w 3"/>
                  <a:gd name="T5" fmla="*/ 8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3" name="Freeform 1842"/>
              <p:cNvSpPr>
                <a:spLocks/>
              </p:cNvSpPr>
              <p:nvPr/>
            </p:nvSpPr>
            <p:spPr bwMode="auto">
              <a:xfrm>
                <a:off x="3479" y="2231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4" name="Freeform 1843"/>
              <p:cNvSpPr>
                <a:spLocks/>
              </p:cNvSpPr>
              <p:nvPr/>
            </p:nvSpPr>
            <p:spPr bwMode="auto">
              <a:xfrm>
                <a:off x="3482" y="222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5" name="Freeform 1844"/>
              <p:cNvSpPr>
                <a:spLocks/>
              </p:cNvSpPr>
              <p:nvPr/>
            </p:nvSpPr>
            <p:spPr bwMode="auto">
              <a:xfrm>
                <a:off x="3486" y="222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3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6" name="Freeform 1845"/>
              <p:cNvSpPr>
                <a:spLocks/>
              </p:cNvSpPr>
              <p:nvPr/>
            </p:nvSpPr>
            <p:spPr bwMode="auto">
              <a:xfrm>
                <a:off x="3489" y="2220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3 h 3"/>
                  <a:gd name="T4" fmla="*/ 0 w 4"/>
                  <a:gd name="T5" fmla="*/ 3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7" name="Freeform 1846"/>
              <p:cNvSpPr>
                <a:spLocks/>
              </p:cNvSpPr>
              <p:nvPr/>
            </p:nvSpPr>
            <p:spPr bwMode="auto">
              <a:xfrm>
                <a:off x="3493" y="221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8" name="Freeform 1847"/>
              <p:cNvSpPr>
                <a:spLocks/>
              </p:cNvSpPr>
              <p:nvPr/>
            </p:nvSpPr>
            <p:spPr bwMode="auto">
              <a:xfrm>
                <a:off x="3495" y="2218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4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9" name="Freeform 1848"/>
              <p:cNvSpPr>
                <a:spLocks/>
              </p:cNvSpPr>
              <p:nvPr/>
            </p:nvSpPr>
            <p:spPr bwMode="auto">
              <a:xfrm>
                <a:off x="3499" y="2223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0" name="Freeform 1849"/>
              <p:cNvSpPr>
                <a:spLocks/>
              </p:cNvSpPr>
              <p:nvPr/>
            </p:nvSpPr>
            <p:spPr bwMode="auto">
              <a:xfrm>
                <a:off x="3502" y="2227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3 w 3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1" name="Freeform 1850"/>
              <p:cNvSpPr>
                <a:spLocks/>
              </p:cNvSpPr>
              <p:nvPr/>
            </p:nvSpPr>
            <p:spPr bwMode="auto">
              <a:xfrm>
                <a:off x="3505" y="2234"/>
                <a:ext cx="4" cy="9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4 w 4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2" name="Freeform 1851"/>
              <p:cNvSpPr>
                <a:spLocks/>
              </p:cNvSpPr>
              <p:nvPr/>
            </p:nvSpPr>
            <p:spPr bwMode="auto">
              <a:xfrm>
                <a:off x="3509" y="2243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0 w 3"/>
                  <a:gd name="T3" fmla="*/ 0 h 11"/>
                  <a:gd name="T4" fmla="*/ 0 w 3"/>
                  <a:gd name="T5" fmla="*/ 0 h 11"/>
                  <a:gd name="T6" fmla="*/ 3 w 3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3" name="Freeform 1852"/>
              <p:cNvSpPr>
                <a:spLocks/>
              </p:cNvSpPr>
              <p:nvPr/>
            </p:nvSpPr>
            <p:spPr bwMode="auto">
              <a:xfrm>
                <a:off x="3512" y="2254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3 w 3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4" name="Freeform 1853"/>
              <p:cNvSpPr>
                <a:spLocks/>
              </p:cNvSpPr>
              <p:nvPr/>
            </p:nvSpPr>
            <p:spPr bwMode="auto">
              <a:xfrm>
                <a:off x="3515" y="2261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0 w 4"/>
                  <a:gd name="T5" fmla="*/ 0 h 8"/>
                  <a:gd name="T6" fmla="*/ 4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5" name="Freeform 1854"/>
              <p:cNvSpPr>
                <a:spLocks/>
              </p:cNvSpPr>
              <p:nvPr/>
            </p:nvSpPr>
            <p:spPr bwMode="auto">
              <a:xfrm>
                <a:off x="3519" y="2269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0 h 8"/>
                  <a:gd name="T4" fmla="*/ 0 w 3"/>
                  <a:gd name="T5" fmla="*/ 0 h 8"/>
                  <a:gd name="T6" fmla="*/ 3 w 3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6" name="Freeform 1855"/>
              <p:cNvSpPr>
                <a:spLocks/>
              </p:cNvSpPr>
              <p:nvPr/>
            </p:nvSpPr>
            <p:spPr bwMode="auto">
              <a:xfrm>
                <a:off x="3522" y="2277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3 w 3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7" name="Freeform 1856"/>
              <p:cNvSpPr>
                <a:spLocks/>
              </p:cNvSpPr>
              <p:nvPr/>
            </p:nvSpPr>
            <p:spPr bwMode="auto">
              <a:xfrm>
                <a:off x="3525" y="2283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0 h 8"/>
                  <a:gd name="T4" fmla="*/ 0 w 3"/>
                  <a:gd name="T5" fmla="*/ 0 h 8"/>
                  <a:gd name="T6" fmla="*/ 3 w 3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8" name="Freeform 1857"/>
              <p:cNvSpPr>
                <a:spLocks/>
              </p:cNvSpPr>
              <p:nvPr/>
            </p:nvSpPr>
            <p:spPr bwMode="auto">
              <a:xfrm>
                <a:off x="3528" y="2291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4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9" name="Freeform 1858"/>
              <p:cNvSpPr>
                <a:spLocks/>
              </p:cNvSpPr>
              <p:nvPr/>
            </p:nvSpPr>
            <p:spPr bwMode="auto">
              <a:xfrm>
                <a:off x="3532" y="229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0" name="Freeform 1859"/>
              <p:cNvSpPr>
                <a:spLocks/>
              </p:cNvSpPr>
              <p:nvPr/>
            </p:nvSpPr>
            <p:spPr bwMode="auto">
              <a:xfrm>
                <a:off x="3535" y="2301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1" name="Freeform 1860"/>
              <p:cNvSpPr>
                <a:spLocks/>
              </p:cNvSpPr>
              <p:nvPr/>
            </p:nvSpPr>
            <p:spPr bwMode="auto">
              <a:xfrm>
                <a:off x="3538" y="2305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0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2" name="Freeform 1861"/>
              <p:cNvSpPr>
                <a:spLocks/>
              </p:cNvSpPr>
              <p:nvPr/>
            </p:nvSpPr>
            <p:spPr bwMode="auto">
              <a:xfrm>
                <a:off x="3542" y="2307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3" name="Freeform 1862"/>
              <p:cNvSpPr>
                <a:spLocks/>
              </p:cNvSpPr>
              <p:nvPr/>
            </p:nvSpPr>
            <p:spPr bwMode="auto">
              <a:xfrm>
                <a:off x="3545" y="230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4" name="Freeform 1863"/>
              <p:cNvSpPr>
                <a:spLocks/>
              </p:cNvSpPr>
              <p:nvPr/>
            </p:nvSpPr>
            <p:spPr bwMode="auto">
              <a:xfrm>
                <a:off x="3548" y="230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5" name="Freeform 1864"/>
              <p:cNvSpPr>
                <a:spLocks/>
              </p:cNvSpPr>
              <p:nvPr/>
            </p:nvSpPr>
            <p:spPr bwMode="auto">
              <a:xfrm>
                <a:off x="3551" y="2311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6" name="Freeform 1865"/>
              <p:cNvSpPr>
                <a:spLocks/>
              </p:cNvSpPr>
              <p:nvPr/>
            </p:nvSpPr>
            <p:spPr bwMode="auto">
              <a:xfrm>
                <a:off x="3555" y="2313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7" name="Freeform 1866"/>
              <p:cNvSpPr>
                <a:spLocks/>
              </p:cNvSpPr>
              <p:nvPr/>
            </p:nvSpPr>
            <p:spPr bwMode="auto">
              <a:xfrm>
                <a:off x="3558" y="231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8" name="Freeform 1867"/>
              <p:cNvSpPr>
                <a:spLocks/>
              </p:cNvSpPr>
              <p:nvPr/>
            </p:nvSpPr>
            <p:spPr bwMode="auto">
              <a:xfrm>
                <a:off x="3561" y="2316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9" name="Freeform 1868"/>
              <p:cNvSpPr>
                <a:spLocks/>
              </p:cNvSpPr>
              <p:nvPr/>
            </p:nvSpPr>
            <p:spPr bwMode="auto">
              <a:xfrm>
                <a:off x="3565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0" name="Freeform 1869"/>
              <p:cNvSpPr>
                <a:spLocks/>
              </p:cNvSpPr>
              <p:nvPr/>
            </p:nvSpPr>
            <p:spPr bwMode="auto">
              <a:xfrm>
                <a:off x="3568" y="2318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1" name="Freeform 1870"/>
              <p:cNvSpPr>
                <a:spLocks/>
              </p:cNvSpPr>
              <p:nvPr/>
            </p:nvSpPr>
            <p:spPr bwMode="auto">
              <a:xfrm>
                <a:off x="3572" y="231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2" name="Freeform 1871"/>
              <p:cNvSpPr>
                <a:spLocks/>
              </p:cNvSpPr>
              <p:nvPr/>
            </p:nvSpPr>
            <p:spPr bwMode="auto">
              <a:xfrm>
                <a:off x="3574" y="232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3" name="Freeform 1872"/>
              <p:cNvSpPr>
                <a:spLocks/>
              </p:cNvSpPr>
              <p:nvPr/>
            </p:nvSpPr>
            <p:spPr bwMode="auto">
              <a:xfrm>
                <a:off x="358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4" name="Freeform 1873"/>
              <p:cNvSpPr>
                <a:spLocks/>
              </p:cNvSpPr>
              <p:nvPr/>
            </p:nvSpPr>
            <p:spPr bwMode="auto">
              <a:xfrm>
                <a:off x="3584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5" name="Freeform 1874"/>
              <p:cNvSpPr>
                <a:spLocks/>
              </p:cNvSpPr>
              <p:nvPr/>
            </p:nvSpPr>
            <p:spPr bwMode="auto">
              <a:xfrm>
                <a:off x="3588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6" name="Freeform 1875"/>
              <p:cNvSpPr>
                <a:spLocks/>
              </p:cNvSpPr>
              <p:nvPr/>
            </p:nvSpPr>
            <p:spPr bwMode="auto">
              <a:xfrm>
                <a:off x="3591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7" name="Freeform 1876"/>
              <p:cNvSpPr>
                <a:spLocks/>
              </p:cNvSpPr>
              <p:nvPr/>
            </p:nvSpPr>
            <p:spPr bwMode="auto">
              <a:xfrm>
                <a:off x="359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8" name="Freeform 1877"/>
              <p:cNvSpPr>
                <a:spLocks/>
              </p:cNvSpPr>
              <p:nvPr/>
            </p:nvSpPr>
            <p:spPr bwMode="auto">
              <a:xfrm>
                <a:off x="359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9" name="Freeform 1878"/>
              <p:cNvSpPr>
                <a:spLocks/>
              </p:cNvSpPr>
              <p:nvPr/>
            </p:nvSpPr>
            <p:spPr bwMode="auto">
              <a:xfrm>
                <a:off x="3601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0" name="Freeform 1879"/>
              <p:cNvSpPr>
                <a:spLocks/>
              </p:cNvSpPr>
              <p:nvPr/>
            </p:nvSpPr>
            <p:spPr bwMode="auto">
              <a:xfrm>
                <a:off x="3605" y="2319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1" name="Freeform 1880"/>
              <p:cNvSpPr>
                <a:spLocks/>
              </p:cNvSpPr>
              <p:nvPr/>
            </p:nvSpPr>
            <p:spPr bwMode="auto">
              <a:xfrm>
                <a:off x="3607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2" name="Freeform 1881"/>
              <p:cNvSpPr>
                <a:spLocks/>
              </p:cNvSpPr>
              <p:nvPr/>
            </p:nvSpPr>
            <p:spPr bwMode="auto">
              <a:xfrm>
                <a:off x="361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3" name="Freeform 1882"/>
              <p:cNvSpPr>
                <a:spLocks/>
              </p:cNvSpPr>
              <p:nvPr/>
            </p:nvSpPr>
            <p:spPr bwMode="auto">
              <a:xfrm>
                <a:off x="361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4" name="Freeform 1883"/>
              <p:cNvSpPr>
                <a:spLocks/>
              </p:cNvSpPr>
              <p:nvPr/>
            </p:nvSpPr>
            <p:spPr bwMode="auto">
              <a:xfrm>
                <a:off x="3618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5" name="Freeform 1884"/>
              <p:cNvSpPr>
                <a:spLocks/>
              </p:cNvSpPr>
              <p:nvPr/>
            </p:nvSpPr>
            <p:spPr bwMode="auto">
              <a:xfrm>
                <a:off x="362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6" name="Freeform 1885"/>
              <p:cNvSpPr>
                <a:spLocks/>
              </p:cNvSpPr>
              <p:nvPr/>
            </p:nvSpPr>
            <p:spPr bwMode="auto">
              <a:xfrm>
                <a:off x="3624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7" name="Freeform 1886"/>
              <p:cNvSpPr>
                <a:spLocks/>
              </p:cNvSpPr>
              <p:nvPr/>
            </p:nvSpPr>
            <p:spPr bwMode="auto">
              <a:xfrm>
                <a:off x="362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8" name="Freeform 1887"/>
              <p:cNvSpPr>
                <a:spLocks/>
              </p:cNvSpPr>
              <p:nvPr/>
            </p:nvSpPr>
            <p:spPr bwMode="auto">
              <a:xfrm>
                <a:off x="363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9" name="Freeform 1888"/>
              <p:cNvSpPr>
                <a:spLocks/>
              </p:cNvSpPr>
              <p:nvPr/>
            </p:nvSpPr>
            <p:spPr bwMode="auto">
              <a:xfrm>
                <a:off x="363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0" name="Freeform 1889"/>
              <p:cNvSpPr>
                <a:spLocks/>
              </p:cNvSpPr>
              <p:nvPr/>
            </p:nvSpPr>
            <p:spPr bwMode="auto">
              <a:xfrm>
                <a:off x="363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1" name="Freeform 1890"/>
              <p:cNvSpPr>
                <a:spLocks/>
              </p:cNvSpPr>
              <p:nvPr/>
            </p:nvSpPr>
            <p:spPr bwMode="auto">
              <a:xfrm>
                <a:off x="364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2" name="Freeform 1891"/>
              <p:cNvSpPr>
                <a:spLocks/>
              </p:cNvSpPr>
              <p:nvPr/>
            </p:nvSpPr>
            <p:spPr bwMode="auto">
              <a:xfrm>
                <a:off x="3644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3" name="Freeform 1892"/>
              <p:cNvSpPr>
                <a:spLocks/>
              </p:cNvSpPr>
              <p:nvPr/>
            </p:nvSpPr>
            <p:spPr bwMode="auto">
              <a:xfrm>
                <a:off x="3647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4" name="Freeform 1893"/>
              <p:cNvSpPr>
                <a:spLocks/>
              </p:cNvSpPr>
              <p:nvPr/>
            </p:nvSpPr>
            <p:spPr bwMode="auto">
              <a:xfrm>
                <a:off x="365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5" name="Freeform 1894"/>
              <p:cNvSpPr>
                <a:spLocks/>
              </p:cNvSpPr>
              <p:nvPr/>
            </p:nvSpPr>
            <p:spPr bwMode="auto">
              <a:xfrm>
                <a:off x="365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6" name="Freeform 1895"/>
              <p:cNvSpPr>
                <a:spLocks/>
              </p:cNvSpPr>
              <p:nvPr/>
            </p:nvSpPr>
            <p:spPr bwMode="auto">
              <a:xfrm>
                <a:off x="3657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7" name="Freeform 1896"/>
              <p:cNvSpPr>
                <a:spLocks/>
              </p:cNvSpPr>
              <p:nvPr/>
            </p:nvSpPr>
            <p:spPr bwMode="auto">
              <a:xfrm>
                <a:off x="366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8" name="Freeform 1897"/>
              <p:cNvSpPr>
                <a:spLocks/>
              </p:cNvSpPr>
              <p:nvPr/>
            </p:nvSpPr>
            <p:spPr bwMode="auto">
              <a:xfrm>
                <a:off x="366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9" name="Freeform 1898"/>
              <p:cNvSpPr>
                <a:spLocks/>
              </p:cNvSpPr>
              <p:nvPr/>
            </p:nvSpPr>
            <p:spPr bwMode="auto">
              <a:xfrm>
                <a:off x="366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90" name="Freeform 1899"/>
              <p:cNvSpPr>
                <a:spLocks/>
              </p:cNvSpPr>
              <p:nvPr/>
            </p:nvSpPr>
            <p:spPr bwMode="auto">
              <a:xfrm>
                <a:off x="3670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91" name="Freeform 1900"/>
              <p:cNvSpPr>
                <a:spLocks/>
              </p:cNvSpPr>
              <p:nvPr/>
            </p:nvSpPr>
            <p:spPr bwMode="auto">
              <a:xfrm>
                <a:off x="367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92" name="Freeform 1901"/>
              <p:cNvSpPr>
                <a:spLocks/>
              </p:cNvSpPr>
              <p:nvPr/>
            </p:nvSpPr>
            <p:spPr bwMode="auto">
              <a:xfrm>
                <a:off x="367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93" name="Freeform 1902"/>
              <p:cNvSpPr>
                <a:spLocks/>
              </p:cNvSpPr>
              <p:nvPr/>
            </p:nvSpPr>
            <p:spPr bwMode="auto">
              <a:xfrm>
                <a:off x="3680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17003" name="Group 2104"/>
            <p:cNvGrpSpPr>
              <a:grpSpLocks/>
            </p:cNvGrpSpPr>
            <p:nvPr/>
          </p:nvGrpSpPr>
          <p:grpSpPr bwMode="auto">
            <a:xfrm>
              <a:off x="3684" y="2318"/>
              <a:ext cx="669" cy="2"/>
              <a:chOff x="3684" y="2318"/>
              <a:chExt cx="669" cy="2"/>
            </a:xfrm>
          </p:grpSpPr>
          <p:sp>
            <p:nvSpPr>
              <p:cNvPr id="17494" name="Freeform 1904"/>
              <p:cNvSpPr>
                <a:spLocks/>
              </p:cNvSpPr>
              <p:nvPr/>
            </p:nvSpPr>
            <p:spPr bwMode="auto">
              <a:xfrm>
                <a:off x="3684" y="23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95" name="Freeform 1905"/>
              <p:cNvSpPr>
                <a:spLocks/>
              </p:cNvSpPr>
              <p:nvPr/>
            </p:nvSpPr>
            <p:spPr bwMode="auto">
              <a:xfrm>
                <a:off x="3687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96" name="Freeform 1906"/>
              <p:cNvSpPr>
                <a:spLocks/>
              </p:cNvSpPr>
              <p:nvPr/>
            </p:nvSpPr>
            <p:spPr bwMode="auto">
              <a:xfrm>
                <a:off x="369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97" name="Freeform 1907"/>
              <p:cNvSpPr>
                <a:spLocks/>
              </p:cNvSpPr>
              <p:nvPr/>
            </p:nvSpPr>
            <p:spPr bwMode="auto">
              <a:xfrm>
                <a:off x="3693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98" name="Freeform 1908"/>
              <p:cNvSpPr>
                <a:spLocks/>
              </p:cNvSpPr>
              <p:nvPr/>
            </p:nvSpPr>
            <p:spPr bwMode="auto">
              <a:xfrm>
                <a:off x="3697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99" name="Freeform 1909"/>
              <p:cNvSpPr>
                <a:spLocks/>
              </p:cNvSpPr>
              <p:nvPr/>
            </p:nvSpPr>
            <p:spPr bwMode="auto">
              <a:xfrm>
                <a:off x="370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0" name="Freeform 1910"/>
              <p:cNvSpPr>
                <a:spLocks/>
              </p:cNvSpPr>
              <p:nvPr/>
            </p:nvSpPr>
            <p:spPr bwMode="auto">
              <a:xfrm>
                <a:off x="370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1" name="Freeform 1911"/>
              <p:cNvSpPr>
                <a:spLocks/>
              </p:cNvSpPr>
              <p:nvPr/>
            </p:nvSpPr>
            <p:spPr bwMode="auto">
              <a:xfrm>
                <a:off x="370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2" name="Freeform 1912"/>
              <p:cNvSpPr>
                <a:spLocks/>
              </p:cNvSpPr>
              <p:nvPr/>
            </p:nvSpPr>
            <p:spPr bwMode="auto">
              <a:xfrm>
                <a:off x="371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3" name="Freeform 1913"/>
              <p:cNvSpPr>
                <a:spLocks/>
              </p:cNvSpPr>
              <p:nvPr/>
            </p:nvSpPr>
            <p:spPr bwMode="auto">
              <a:xfrm>
                <a:off x="371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4" name="Freeform 1914"/>
              <p:cNvSpPr>
                <a:spLocks/>
              </p:cNvSpPr>
              <p:nvPr/>
            </p:nvSpPr>
            <p:spPr bwMode="auto">
              <a:xfrm>
                <a:off x="371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5" name="Freeform 1915"/>
              <p:cNvSpPr>
                <a:spLocks/>
              </p:cNvSpPr>
              <p:nvPr/>
            </p:nvSpPr>
            <p:spPr bwMode="auto">
              <a:xfrm>
                <a:off x="372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6" name="Freeform 1916"/>
              <p:cNvSpPr>
                <a:spLocks/>
              </p:cNvSpPr>
              <p:nvPr/>
            </p:nvSpPr>
            <p:spPr bwMode="auto">
              <a:xfrm>
                <a:off x="372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7" name="Freeform 1917"/>
              <p:cNvSpPr>
                <a:spLocks/>
              </p:cNvSpPr>
              <p:nvPr/>
            </p:nvSpPr>
            <p:spPr bwMode="auto">
              <a:xfrm>
                <a:off x="372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8" name="Freeform 1918"/>
              <p:cNvSpPr>
                <a:spLocks/>
              </p:cNvSpPr>
              <p:nvPr/>
            </p:nvSpPr>
            <p:spPr bwMode="auto">
              <a:xfrm>
                <a:off x="373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9" name="Freeform 1919"/>
              <p:cNvSpPr>
                <a:spLocks/>
              </p:cNvSpPr>
              <p:nvPr/>
            </p:nvSpPr>
            <p:spPr bwMode="auto">
              <a:xfrm>
                <a:off x="373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0" name="Freeform 1920"/>
              <p:cNvSpPr>
                <a:spLocks/>
              </p:cNvSpPr>
              <p:nvPr/>
            </p:nvSpPr>
            <p:spPr bwMode="auto">
              <a:xfrm>
                <a:off x="373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1" name="Freeform 1921"/>
              <p:cNvSpPr>
                <a:spLocks/>
              </p:cNvSpPr>
              <p:nvPr/>
            </p:nvSpPr>
            <p:spPr bwMode="auto">
              <a:xfrm>
                <a:off x="374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2" name="Freeform 1922"/>
              <p:cNvSpPr>
                <a:spLocks/>
              </p:cNvSpPr>
              <p:nvPr/>
            </p:nvSpPr>
            <p:spPr bwMode="auto">
              <a:xfrm>
                <a:off x="3743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3" name="Freeform 1923"/>
              <p:cNvSpPr>
                <a:spLocks/>
              </p:cNvSpPr>
              <p:nvPr/>
            </p:nvSpPr>
            <p:spPr bwMode="auto">
              <a:xfrm>
                <a:off x="374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4" name="Freeform 1924"/>
              <p:cNvSpPr>
                <a:spLocks/>
              </p:cNvSpPr>
              <p:nvPr/>
            </p:nvSpPr>
            <p:spPr bwMode="auto">
              <a:xfrm>
                <a:off x="3749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5" name="Freeform 1925"/>
              <p:cNvSpPr>
                <a:spLocks/>
              </p:cNvSpPr>
              <p:nvPr/>
            </p:nvSpPr>
            <p:spPr bwMode="auto">
              <a:xfrm>
                <a:off x="3753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6" name="Freeform 1926"/>
              <p:cNvSpPr>
                <a:spLocks/>
              </p:cNvSpPr>
              <p:nvPr/>
            </p:nvSpPr>
            <p:spPr bwMode="auto">
              <a:xfrm>
                <a:off x="375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7" name="Freeform 1927"/>
              <p:cNvSpPr>
                <a:spLocks/>
              </p:cNvSpPr>
              <p:nvPr/>
            </p:nvSpPr>
            <p:spPr bwMode="auto">
              <a:xfrm>
                <a:off x="3759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8" name="Freeform 1928"/>
              <p:cNvSpPr>
                <a:spLocks/>
              </p:cNvSpPr>
              <p:nvPr/>
            </p:nvSpPr>
            <p:spPr bwMode="auto">
              <a:xfrm>
                <a:off x="3763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9" name="Freeform 1929"/>
              <p:cNvSpPr>
                <a:spLocks/>
              </p:cNvSpPr>
              <p:nvPr/>
            </p:nvSpPr>
            <p:spPr bwMode="auto">
              <a:xfrm>
                <a:off x="376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0" name="Freeform 1930"/>
              <p:cNvSpPr>
                <a:spLocks/>
              </p:cNvSpPr>
              <p:nvPr/>
            </p:nvSpPr>
            <p:spPr bwMode="auto">
              <a:xfrm>
                <a:off x="376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1" name="Freeform 1931"/>
              <p:cNvSpPr>
                <a:spLocks/>
              </p:cNvSpPr>
              <p:nvPr/>
            </p:nvSpPr>
            <p:spPr bwMode="auto">
              <a:xfrm>
                <a:off x="377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2" name="Freeform 1932"/>
              <p:cNvSpPr>
                <a:spLocks/>
              </p:cNvSpPr>
              <p:nvPr/>
            </p:nvSpPr>
            <p:spPr bwMode="auto">
              <a:xfrm>
                <a:off x="3776" y="232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3" name="Freeform 1933"/>
              <p:cNvSpPr>
                <a:spLocks/>
              </p:cNvSpPr>
              <p:nvPr/>
            </p:nvSpPr>
            <p:spPr bwMode="auto">
              <a:xfrm>
                <a:off x="3782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4" name="Freeform 1934"/>
              <p:cNvSpPr>
                <a:spLocks/>
              </p:cNvSpPr>
              <p:nvPr/>
            </p:nvSpPr>
            <p:spPr bwMode="auto">
              <a:xfrm>
                <a:off x="3786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5" name="Freeform 1935"/>
              <p:cNvSpPr>
                <a:spLocks/>
              </p:cNvSpPr>
              <p:nvPr/>
            </p:nvSpPr>
            <p:spPr bwMode="auto">
              <a:xfrm>
                <a:off x="378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6" name="Freeform 1936"/>
              <p:cNvSpPr>
                <a:spLocks/>
              </p:cNvSpPr>
              <p:nvPr/>
            </p:nvSpPr>
            <p:spPr bwMode="auto">
              <a:xfrm>
                <a:off x="3792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7" name="Freeform 1937"/>
              <p:cNvSpPr>
                <a:spLocks/>
              </p:cNvSpPr>
              <p:nvPr/>
            </p:nvSpPr>
            <p:spPr bwMode="auto">
              <a:xfrm>
                <a:off x="379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8" name="Freeform 1938"/>
              <p:cNvSpPr>
                <a:spLocks/>
              </p:cNvSpPr>
              <p:nvPr/>
            </p:nvSpPr>
            <p:spPr bwMode="auto">
              <a:xfrm>
                <a:off x="3799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9" name="Freeform 1939"/>
              <p:cNvSpPr>
                <a:spLocks/>
              </p:cNvSpPr>
              <p:nvPr/>
            </p:nvSpPr>
            <p:spPr bwMode="auto">
              <a:xfrm>
                <a:off x="380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0" name="Freeform 1940"/>
              <p:cNvSpPr>
                <a:spLocks/>
              </p:cNvSpPr>
              <p:nvPr/>
            </p:nvSpPr>
            <p:spPr bwMode="auto">
              <a:xfrm>
                <a:off x="3805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1" name="Freeform 1941"/>
              <p:cNvSpPr>
                <a:spLocks/>
              </p:cNvSpPr>
              <p:nvPr/>
            </p:nvSpPr>
            <p:spPr bwMode="auto">
              <a:xfrm>
                <a:off x="380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2" name="Freeform 1942"/>
              <p:cNvSpPr>
                <a:spLocks/>
              </p:cNvSpPr>
              <p:nvPr/>
            </p:nvSpPr>
            <p:spPr bwMode="auto">
              <a:xfrm>
                <a:off x="381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3" name="Freeform 1943"/>
              <p:cNvSpPr>
                <a:spLocks/>
              </p:cNvSpPr>
              <p:nvPr/>
            </p:nvSpPr>
            <p:spPr bwMode="auto">
              <a:xfrm>
                <a:off x="3815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4" name="Freeform 1944"/>
              <p:cNvSpPr>
                <a:spLocks/>
              </p:cNvSpPr>
              <p:nvPr/>
            </p:nvSpPr>
            <p:spPr bwMode="auto">
              <a:xfrm>
                <a:off x="3819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5" name="Freeform 1945"/>
              <p:cNvSpPr>
                <a:spLocks/>
              </p:cNvSpPr>
              <p:nvPr/>
            </p:nvSpPr>
            <p:spPr bwMode="auto">
              <a:xfrm>
                <a:off x="382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6" name="Freeform 1946"/>
              <p:cNvSpPr>
                <a:spLocks/>
              </p:cNvSpPr>
              <p:nvPr/>
            </p:nvSpPr>
            <p:spPr bwMode="auto">
              <a:xfrm>
                <a:off x="3825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7" name="Freeform 1947"/>
              <p:cNvSpPr>
                <a:spLocks/>
              </p:cNvSpPr>
              <p:nvPr/>
            </p:nvSpPr>
            <p:spPr bwMode="auto">
              <a:xfrm>
                <a:off x="382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8" name="Freeform 1948"/>
              <p:cNvSpPr>
                <a:spLocks/>
              </p:cNvSpPr>
              <p:nvPr/>
            </p:nvSpPr>
            <p:spPr bwMode="auto">
              <a:xfrm>
                <a:off x="383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9" name="Freeform 1949"/>
              <p:cNvSpPr>
                <a:spLocks/>
              </p:cNvSpPr>
              <p:nvPr/>
            </p:nvSpPr>
            <p:spPr bwMode="auto">
              <a:xfrm>
                <a:off x="383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0" name="Freeform 1950"/>
              <p:cNvSpPr>
                <a:spLocks/>
              </p:cNvSpPr>
              <p:nvPr/>
            </p:nvSpPr>
            <p:spPr bwMode="auto">
              <a:xfrm>
                <a:off x="3838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1" name="Freeform 1951"/>
              <p:cNvSpPr>
                <a:spLocks/>
              </p:cNvSpPr>
              <p:nvPr/>
            </p:nvSpPr>
            <p:spPr bwMode="auto">
              <a:xfrm>
                <a:off x="384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2" name="Freeform 1952"/>
              <p:cNvSpPr>
                <a:spLocks/>
              </p:cNvSpPr>
              <p:nvPr/>
            </p:nvSpPr>
            <p:spPr bwMode="auto">
              <a:xfrm>
                <a:off x="384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3" name="Freeform 1953"/>
              <p:cNvSpPr>
                <a:spLocks/>
              </p:cNvSpPr>
              <p:nvPr/>
            </p:nvSpPr>
            <p:spPr bwMode="auto">
              <a:xfrm>
                <a:off x="3848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4" name="Freeform 1954"/>
              <p:cNvSpPr>
                <a:spLocks/>
              </p:cNvSpPr>
              <p:nvPr/>
            </p:nvSpPr>
            <p:spPr bwMode="auto">
              <a:xfrm>
                <a:off x="385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5" name="Freeform 1955"/>
              <p:cNvSpPr>
                <a:spLocks/>
              </p:cNvSpPr>
              <p:nvPr/>
            </p:nvSpPr>
            <p:spPr bwMode="auto">
              <a:xfrm>
                <a:off x="385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6" name="Freeform 1956"/>
              <p:cNvSpPr>
                <a:spLocks/>
              </p:cNvSpPr>
              <p:nvPr/>
            </p:nvSpPr>
            <p:spPr bwMode="auto">
              <a:xfrm>
                <a:off x="385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7" name="Freeform 1957"/>
              <p:cNvSpPr>
                <a:spLocks/>
              </p:cNvSpPr>
              <p:nvPr/>
            </p:nvSpPr>
            <p:spPr bwMode="auto">
              <a:xfrm>
                <a:off x="3861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8" name="Freeform 1958"/>
              <p:cNvSpPr>
                <a:spLocks/>
              </p:cNvSpPr>
              <p:nvPr/>
            </p:nvSpPr>
            <p:spPr bwMode="auto">
              <a:xfrm>
                <a:off x="3865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9" name="Freeform 1959"/>
              <p:cNvSpPr>
                <a:spLocks/>
              </p:cNvSpPr>
              <p:nvPr/>
            </p:nvSpPr>
            <p:spPr bwMode="auto">
              <a:xfrm>
                <a:off x="386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0" name="Freeform 1960"/>
              <p:cNvSpPr>
                <a:spLocks/>
              </p:cNvSpPr>
              <p:nvPr/>
            </p:nvSpPr>
            <p:spPr bwMode="auto">
              <a:xfrm>
                <a:off x="3871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1" name="Freeform 1961"/>
              <p:cNvSpPr>
                <a:spLocks/>
              </p:cNvSpPr>
              <p:nvPr/>
            </p:nvSpPr>
            <p:spPr bwMode="auto">
              <a:xfrm>
                <a:off x="387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2" name="Freeform 1962"/>
              <p:cNvSpPr>
                <a:spLocks/>
              </p:cNvSpPr>
              <p:nvPr/>
            </p:nvSpPr>
            <p:spPr bwMode="auto">
              <a:xfrm>
                <a:off x="387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3" name="Freeform 1963"/>
              <p:cNvSpPr>
                <a:spLocks/>
              </p:cNvSpPr>
              <p:nvPr/>
            </p:nvSpPr>
            <p:spPr bwMode="auto">
              <a:xfrm>
                <a:off x="388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4" name="Freeform 1964"/>
              <p:cNvSpPr>
                <a:spLocks/>
              </p:cNvSpPr>
              <p:nvPr/>
            </p:nvSpPr>
            <p:spPr bwMode="auto">
              <a:xfrm>
                <a:off x="388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5" name="Freeform 1965"/>
              <p:cNvSpPr>
                <a:spLocks/>
              </p:cNvSpPr>
              <p:nvPr/>
            </p:nvSpPr>
            <p:spPr bwMode="auto">
              <a:xfrm>
                <a:off x="388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6" name="Freeform 1966"/>
              <p:cNvSpPr>
                <a:spLocks/>
              </p:cNvSpPr>
              <p:nvPr/>
            </p:nvSpPr>
            <p:spPr bwMode="auto">
              <a:xfrm>
                <a:off x="389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7" name="Freeform 1967"/>
              <p:cNvSpPr>
                <a:spLocks/>
              </p:cNvSpPr>
              <p:nvPr/>
            </p:nvSpPr>
            <p:spPr bwMode="auto">
              <a:xfrm>
                <a:off x="3894" y="2318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8" name="Freeform 1968"/>
              <p:cNvSpPr>
                <a:spLocks/>
              </p:cNvSpPr>
              <p:nvPr/>
            </p:nvSpPr>
            <p:spPr bwMode="auto">
              <a:xfrm>
                <a:off x="3898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9" name="Freeform 1969"/>
              <p:cNvSpPr>
                <a:spLocks/>
              </p:cNvSpPr>
              <p:nvPr/>
            </p:nvSpPr>
            <p:spPr bwMode="auto">
              <a:xfrm>
                <a:off x="3901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0" name="Freeform 1970"/>
              <p:cNvSpPr>
                <a:spLocks/>
              </p:cNvSpPr>
              <p:nvPr/>
            </p:nvSpPr>
            <p:spPr bwMode="auto">
              <a:xfrm>
                <a:off x="3904" y="2318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1" name="Freeform 1971"/>
              <p:cNvSpPr>
                <a:spLocks/>
              </p:cNvSpPr>
              <p:nvPr/>
            </p:nvSpPr>
            <p:spPr bwMode="auto">
              <a:xfrm>
                <a:off x="3908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2" name="Freeform 1972"/>
              <p:cNvSpPr>
                <a:spLocks/>
              </p:cNvSpPr>
              <p:nvPr/>
            </p:nvSpPr>
            <p:spPr bwMode="auto">
              <a:xfrm>
                <a:off x="3911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3" name="Freeform 1973"/>
              <p:cNvSpPr>
                <a:spLocks/>
              </p:cNvSpPr>
              <p:nvPr/>
            </p:nvSpPr>
            <p:spPr bwMode="auto">
              <a:xfrm>
                <a:off x="391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4" name="Freeform 1974"/>
              <p:cNvSpPr>
                <a:spLocks/>
              </p:cNvSpPr>
              <p:nvPr/>
            </p:nvSpPr>
            <p:spPr bwMode="auto">
              <a:xfrm>
                <a:off x="391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5" name="Freeform 1975"/>
              <p:cNvSpPr>
                <a:spLocks/>
              </p:cNvSpPr>
              <p:nvPr/>
            </p:nvSpPr>
            <p:spPr bwMode="auto">
              <a:xfrm>
                <a:off x="3921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6" name="Freeform 1976"/>
              <p:cNvSpPr>
                <a:spLocks/>
              </p:cNvSpPr>
              <p:nvPr/>
            </p:nvSpPr>
            <p:spPr bwMode="auto">
              <a:xfrm>
                <a:off x="392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7" name="Freeform 1977"/>
              <p:cNvSpPr>
                <a:spLocks/>
              </p:cNvSpPr>
              <p:nvPr/>
            </p:nvSpPr>
            <p:spPr bwMode="auto">
              <a:xfrm>
                <a:off x="3927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8" name="Freeform 1978"/>
              <p:cNvSpPr>
                <a:spLocks/>
              </p:cNvSpPr>
              <p:nvPr/>
            </p:nvSpPr>
            <p:spPr bwMode="auto">
              <a:xfrm>
                <a:off x="393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9" name="Freeform 1979"/>
              <p:cNvSpPr>
                <a:spLocks/>
              </p:cNvSpPr>
              <p:nvPr/>
            </p:nvSpPr>
            <p:spPr bwMode="auto">
              <a:xfrm>
                <a:off x="393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0" name="Freeform 1980"/>
              <p:cNvSpPr>
                <a:spLocks/>
              </p:cNvSpPr>
              <p:nvPr/>
            </p:nvSpPr>
            <p:spPr bwMode="auto">
              <a:xfrm>
                <a:off x="3938" y="231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1" name="Freeform 1981"/>
              <p:cNvSpPr>
                <a:spLocks/>
              </p:cNvSpPr>
              <p:nvPr/>
            </p:nvSpPr>
            <p:spPr bwMode="auto">
              <a:xfrm>
                <a:off x="394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2" name="Freeform 1982"/>
              <p:cNvSpPr>
                <a:spLocks/>
              </p:cNvSpPr>
              <p:nvPr/>
            </p:nvSpPr>
            <p:spPr bwMode="auto">
              <a:xfrm>
                <a:off x="394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3" name="Freeform 1983"/>
              <p:cNvSpPr>
                <a:spLocks/>
              </p:cNvSpPr>
              <p:nvPr/>
            </p:nvSpPr>
            <p:spPr bwMode="auto">
              <a:xfrm>
                <a:off x="394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4" name="Freeform 1984"/>
              <p:cNvSpPr>
                <a:spLocks/>
              </p:cNvSpPr>
              <p:nvPr/>
            </p:nvSpPr>
            <p:spPr bwMode="auto">
              <a:xfrm>
                <a:off x="395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5" name="Freeform 1985"/>
              <p:cNvSpPr>
                <a:spLocks/>
              </p:cNvSpPr>
              <p:nvPr/>
            </p:nvSpPr>
            <p:spPr bwMode="auto">
              <a:xfrm>
                <a:off x="395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6" name="Freeform 1986"/>
              <p:cNvSpPr>
                <a:spLocks/>
              </p:cNvSpPr>
              <p:nvPr/>
            </p:nvSpPr>
            <p:spPr bwMode="auto">
              <a:xfrm>
                <a:off x="395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7" name="Freeform 1987"/>
              <p:cNvSpPr>
                <a:spLocks/>
              </p:cNvSpPr>
              <p:nvPr/>
            </p:nvSpPr>
            <p:spPr bwMode="auto">
              <a:xfrm>
                <a:off x="396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8" name="Freeform 1988"/>
              <p:cNvSpPr>
                <a:spLocks/>
              </p:cNvSpPr>
              <p:nvPr/>
            </p:nvSpPr>
            <p:spPr bwMode="auto">
              <a:xfrm>
                <a:off x="396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9" name="Freeform 1989"/>
              <p:cNvSpPr>
                <a:spLocks/>
              </p:cNvSpPr>
              <p:nvPr/>
            </p:nvSpPr>
            <p:spPr bwMode="auto">
              <a:xfrm>
                <a:off x="3967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0" name="Freeform 1990"/>
              <p:cNvSpPr>
                <a:spLocks/>
              </p:cNvSpPr>
              <p:nvPr/>
            </p:nvSpPr>
            <p:spPr bwMode="auto">
              <a:xfrm>
                <a:off x="397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1" name="Freeform 1991"/>
              <p:cNvSpPr>
                <a:spLocks/>
              </p:cNvSpPr>
              <p:nvPr/>
            </p:nvSpPr>
            <p:spPr bwMode="auto">
              <a:xfrm>
                <a:off x="3973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2" name="Freeform 1992"/>
              <p:cNvSpPr>
                <a:spLocks/>
              </p:cNvSpPr>
              <p:nvPr/>
            </p:nvSpPr>
            <p:spPr bwMode="auto">
              <a:xfrm>
                <a:off x="3977" y="232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3" name="Freeform 1993"/>
              <p:cNvSpPr>
                <a:spLocks/>
              </p:cNvSpPr>
              <p:nvPr/>
            </p:nvSpPr>
            <p:spPr bwMode="auto">
              <a:xfrm>
                <a:off x="3984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4" name="Freeform 1994"/>
              <p:cNvSpPr>
                <a:spLocks/>
              </p:cNvSpPr>
              <p:nvPr/>
            </p:nvSpPr>
            <p:spPr bwMode="auto">
              <a:xfrm>
                <a:off x="3987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5" name="Freeform 1995"/>
              <p:cNvSpPr>
                <a:spLocks/>
              </p:cNvSpPr>
              <p:nvPr/>
            </p:nvSpPr>
            <p:spPr bwMode="auto">
              <a:xfrm>
                <a:off x="399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6" name="Freeform 1996"/>
              <p:cNvSpPr>
                <a:spLocks/>
              </p:cNvSpPr>
              <p:nvPr/>
            </p:nvSpPr>
            <p:spPr bwMode="auto">
              <a:xfrm>
                <a:off x="399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7" name="Freeform 1997"/>
              <p:cNvSpPr>
                <a:spLocks/>
              </p:cNvSpPr>
              <p:nvPr/>
            </p:nvSpPr>
            <p:spPr bwMode="auto">
              <a:xfrm>
                <a:off x="399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8" name="Freeform 1998"/>
              <p:cNvSpPr>
                <a:spLocks/>
              </p:cNvSpPr>
              <p:nvPr/>
            </p:nvSpPr>
            <p:spPr bwMode="auto">
              <a:xfrm>
                <a:off x="400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9" name="Freeform 1999"/>
              <p:cNvSpPr>
                <a:spLocks/>
              </p:cNvSpPr>
              <p:nvPr/>
            </p:nvSpPr>
            <p:spPr bwMode="auto">
              <a:xfrm>
                <a:off x="400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0" name="Freeform 2000"/>
              <p:cNvSpPr>
                <a:spLocks/>
              </p:cNvSpPr>
              <p:nvPr/>
            </p:nvSpPr>
            <p:spPr bwMode="auto">
              <a:xfrm>
                <a:off x="400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1" name="Freeform 2001"/>
              <p:cNvSpPr>
                <a:spLocks/>
              </p:cNvSpPr>
              <p:nvPr/>
            </p:nvSpPr>
            <p:spPr bwMode="auto">
              <a:xfrm>
                <a:off x="401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2" name="Freeform 2002"/>
              <p:cNvSpPr>
                <a:spLocks/>
              </p:cNvSpPr>
              <p:nvPr/>
            </p:nvSpPr>
            <p:spPr bwMode="auto">
              <a:xfrm>
                <a:off x="401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3" name="Freeform 2003"/>
              <p:cNvSpPr>
                <a:spLocks/>
              </p:cNvSpPr>
              <p:nvPr/>
            </p:nvSpPr>
            <p:spPr bwMode="auto">
              <a:xfrm>
                <a:off x="4017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4" name="Freeform 2004"/>
              <p:cNvSpPr>
                <a:spLocks/>
              </p:cNvSpPr>
              <p:nvPr/>
            </p:nvSpPr>
            <p:spPr bwMode="auto">
              <a:xfrm>
                <a:off x="402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5" name="Freeform 2005"/>
              <p:cNvSpPr>
                <a:spLocks/>
              </p:cNvSpPr>
              <p:nvPr/>
            </p:nvSpPr>
            <p:spPr bwMode="auto">
              <a:xfrm>
                <a:off x="4023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6" name="Freeform 2006"/>
              <p:cNvSpPr>
                <a:spLocks/>
              </p:cNvSpPr>
              <p:nvPr/>
            </p:nvSpPr>
            <p:spPr bwMode="auto">
              <a:xfrm>
                <a:off x="4026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7" name="Freeform 2007"/>
              <p:cNvSpPr>
                <a:spLocks/>
              </p:cNvSpPr>
              <p:nvPr/>
            </p:nvSpPr>
            <p:spPr bwMode="auto">
              <a:xfrm>
                <a:off x="403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8" name="Freeform 2008"/>
              <p:cNvSpPr>
                <a:spLocks/>
              </p:cNvSpPr>
              <p:nvPr/>
            </p:nvSpPr>
            <p:spPr bwMode="auto">
              <a:xfrm>
                <a:off x="4033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9" name="Freeform 2009"/>
              <p:cNvSpPr>
                <a:spLocks/>
              </p:cNvSpPr>
              <p:nvPr/>
            </p:nvSpPr>
            <p:spPr bwMode="auto">
              <a:xfrm>
                <a:off x="403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0" name="Freeform 2010"/>
              <p:cNvSpPr>
                <a:spLocks/>
              </p:cNvSpPr>
              <p:nvPr/>
            </p:nvSpPr>
            <p:spPr bwMode="auto">
              <a:xfrm>
                <a:off x="404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1" name="Freeform 2011"/>
              <p:cNvSpPr>
                <a:spLocks/>
              </p:cNvSpPr>
              <p:nvPr/>
            </p:nvSpPr>
            <p:spPr bwMode="auto">
              <a:xfrm>
                <a:off x="4043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2" name="Freeform 2012"/>
              <p:cNvSpPr>
                <a:spLocks/>
              </p:cNvSpPr>
              <p:nvPr/>
            </p:nvSpPr>
            <p:spPr bwMode="auto">
              <a:xfrm>
                <a:off x="4046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3" name="Freeform 2013"/>
              <p:cNvSpPr>
                <a:spLocks/>
              </p:cNvSpPr>
              <p:nvPr/>
            </p:nvSpPr>
            <p:spPr bwMode="auto">
              <a:xfrm>
                <a:off x="4050" y="2319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4" name="Freeform 2014"/>
              <p:cNvSpPr>
                <a:spLocks/>
              </p:cNvSpPr>
              <p:nvPr/>
            </p:nvSpPr>
            <p:spPr bwMode="auto">
              <a:xfrm>
                <a:off x="4052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5" name="Freeform 2015"/>
              <p:cNvSpPr>
                <a:spLocks/>
              </p:cNvSpPr>
              <p:nvPr/>
            </p:nvSpPr>
            <p:spPr bwMode="auto">
              <a:xfrm>
                <a:off x="405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6" name="Freeform 2016"/>
              <p:cNvSpPr>
                <a:spLocks/>
              </p:cNvSpPr>
              <p:nvPr/>
            </p:nvSpPr>
            <p:spPr bwMode="auto">
              <a:xfrm>
                <a:off x="4059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7" name="Freeform 2017"/>
              <p:cNvSpPr>
                <a:spLocks/>
              </p:cNvSpPr>
              <p:nvPr/>
            </p:nvSpPr>
            <p:spPr bwMode="auto">
              <a:xfrm>
                <a:off x="406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8" name="Freeform 2018"/>
              <p:cNvSpPr>
                <a:spLocks/>
              </p:cNvSpPr>
              <p:nvPr/>
            </p:nvSpPr>
            <p:spPr bwMode="auto">
              <a:xfrm>
                <a:off x="406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9" name="Freeform 2019"/>
              <p:cNvSpPr>
                <a:spLocks/>
              </p:cNvSpPr>
              <p:nvPr/>
            </p:nvSpPr>
            <p:spPr bwMode="auto">
              <a:xfrm>
                <a:off x="406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0" name="Freeform 2020"/>
              <p:cNvSpPr>
                <a:spLocks/>
              </p:cNvSpPr>
              <p:nvPr/>
            </p:nvSpPr>
            <p:spPr bwMode="auto">
              <a:xfrm>
                <a:off x="407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1" name="Freeform 2021"/>
              <p:cNvSpPr>
                <a:spLocks/>
              </p:cNvSpPr>
              <p:nvPr/>
            </p:nvSpPr>
            <p:spPr bwMode="auto">
              <a:xfrm>
                <a:off x="407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2" name="Freeform 2022"/>
              <p:cNvSpPr>
                <a:spLocks/>
              </p:cNvSpPr>
              <p:nvPr/>
            </p:nvSpPr>
            <p:spPr bwMode="auto">
              <a:xfrm>
                <a:off x="407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3" name="Freeform 2023"/>
              <p:cNvSpPr>
                <a:spLocks/>
              </p:cNvSpPr>
              <p:nvPr/>
            </p:nvSpPr>
            <p:spPr bwMode="auto">
              <a:xfrm>
                <a:off x="4082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4" name="Freeform 2024"/>
              <p:cNvSpPr>
                <a:spLocks/>
              </p:cNvSpPr>
              <p:nvPr/>
            </p:nvSpPr>
            <p:spPr bwMode="auto">
              <a:xfrm>
                <a:off x="408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5" name="Freeform 2025"/>
              <p:cNvSpPr>
                <a:spLocks/>
              </p:cNvSpPr>
              <p:nvPr/>
            </p:nvSpPr>
            <p:spPr bwMode="auto">
              <a:xfrm>
                <a:off x="408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6" name="Freeform 2026"/>
              <p:cNvSpPr>
                <a:spLocks/>
              </p:cNvSpPr>
              <p:nvPr/>
            </p:nvSpPr>
            <p:spPr bwMode="auto">
              <a:xfrm>
                <a:off x="4092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7" name="Freeform 2027"/>
              <p:cNvSpPr>
                <a:spLocks/>
              </p:cNvSpPr>
              <p:nvPr/>
            </p:nvSpPr>
            <p:spPr bwMode="auto">
              <a:xfrm>
                <a:off x="409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8" name="Freeform 2028"/>
              <p:cNvSpPr>
                <a:spLocks/>
              </p:cNvSpPr>
              <p:nvPr/>
            </p:nvSpPr>
            <p:spPr bwMode="auto">
              <a:xfrm>
                <a:off x="409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9" name="Freeform 2029"/>
              <p:cNvSpPr>
                <a:spLocks/>
              </p:cNvSpPr>
              <p:nvPr/>
            </p:nvSpPr>
            <p:spPr bwMode="auto">
              <a:xfrm>
                <a:off x="4102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0" name="Freeform 2030"/>
              <p:cNvSpPr>
                <a:spLocks/>
              </p:cNvSpPr>
              <p:nvPr/>
            </p:nvSpPr>
            <p:spPr bwMode="auto">
              <a:xfrm>
                <a:off x="4106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1" name="Freeform 2031"/>
              <p:cNvSpPr>
                <a:spLocks/>
              </p:cNvSpPr>
              <p:nvPr/>
            </p:nvSpPr>
            <p:spPr bwMode="auto">
              <a:xfrm>
                <a:off x="410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2" name="Freeform 2032"/>
              <p:cNvSpPr>
                <a:spLocks/>
              </p:cNvSpPr>
              <p:nvPr/>
            </p:nvSpPr>
            <p:spPr bwMode="auto">
              <a:xfrm>
                <a:off x="411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3" name="Freeform 2033"/>
              <p:cNvSpPr>
                <a:spLocks/>
              </p:cNvSpPr>
              <p:nvPr/>
            </p:nvSpPr>
            <p:spPr bwMode="auto">
              <a:xfrm>
                <a:off x="4115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4" name="Freeform 2034"/>
              <p:cNvSpPr>
                <a:spLocks/>
              </p:cNvSpPr>
              <p:nvPr/>
            </p:nvSpPr>
            <p:spPr bwMode="auto">
              <a:xfrm>
                <a:off x="411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5" name="Freeform 2035"/>
              <p:cNvSpPr>
                <a:spLocks/>
              </p:cNvSpPr>
              <p:nvPr/>
            </p:nvSpPr>
            <p:spPr bwMode="auto">
              <a:xfrm>
                <a:off x="4122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6" name="Freeform 2036"/>
              <p:cNvSpPr>
                <a:spLocks/>
              </p:cNvSpPr>
              <p:nvPr/>
            </p:nvSpPr>
            <p:spPr bwMode="auto">
              <a:xfrm>
                <a:off x="4125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7" name="Freeform 2037"/>
              <p:cNvSpPr>
                <a:spLocks/>
              </p:cNvSpPr>
              <p:nvPr/>
            </p:nvSpPr>
            <p:spPr bwMode="auto">
              <a:xfrm>
                <a:off x="412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8" name="Freeform 2038"/>
              <p:cNvSpPr>
                <a:spLocks/>
              </p:cNvSpPr>
              <p:nvPr/>
            </p:nvSpPr>
            <p:spPr bwMode="auto">
              <a:xfrm>
                <a:off x="413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9" name="Freeform 2039"/>
              <p:cNvSpPr>
                <a:spLocks/>
              </p:cNvSpPr>
              <p:nvPr/>
            </p:nvSpPr>
            <p:spPr bwMode="auto">
              <a:xfrm>
                <a:off x="413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0" name="Freeform 2040"/>
              <p:cNvSpPr>
                <a:spLocks/>
              </p:cNvSpPr>
              <p:nvPr/>
            </p:nvSpPr>
            <p:spPr bwMode="auto">
              <a:xfrm>
                <a:off x="4138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1" name="Freeform 2041"/>
              <p:cNvSpPr>
                <a:spLocks/>
              </p:cNvSpPr>
              <p:nvPr/>
            </p:nvSpPr>
            <p:spPr bwMode="auto">
              <a:xfrm>
                <a:off x="414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2" name="Freeform 2042"/>
              <p:cNvSpPr>
                <a:spLocks/>
              </p:cNvSpPr>
              <p:nvPr/>
            </p:nvSpPr>
            <p:spPr bwMode="auto">
              <a:xfrm>
                <a:off x="414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3" name="Freeform 2043"/>
              <p:cNvSpPr>
                <a:spLocks/>
              </p:cNvSpPr>
              <p:nvPr/>
            </p:nvSpPr>
            <p:spPr bwMode="auto">
              <a:xfrm>
                <a:off x="4148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4" name="Freeform 2044"/>
              <p:cNvSpPr>
                <a:spLocks/>
              </p:cNvSpPr>
              <p:nvPr/>
            </p:nvSpPr>
            <p:spPr bwMode="auto">
              <a:xfrm>
                <a:off x="415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5" name="Freeform 2045"/>
              <p:cNvSpPr>
                <a:spLocks/>
              </p:cNvSpPr>
              <p:nvPr/>
            </p:nvSpPr>
            <p:spPr bwMode="auto">
              <a:xfrm>
                <a:off x="415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6" name="Freeform 2046"/>
              <p:cNvSpPr>
                <a:spLocks/>
              </p:cNvSpPr>
              <p:nvPr/>
            </p:nvSpPr>
            <p:spPr bwMode="auto">
              <a:xfrm>
                <a:off x="415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7" name="Freeform 2047"/>
              <p:cNvSpPr>
                <a:spLocks/>
              </p:cNvSpPr>
              <p:nvPr/>
            </p:nvSpPr>
            <p:spPr bwMode="auto">
              <a:xfrm>
                <a:off x="4161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8" name="Freeform 2048"/>
              <p:cNvSpPr>
                <a:spLocks/>
              </p:cNvSpPr>
              <p:nvPr/>
            </p:nvSpPr>
            <p:spPr bwMode="auto">
              <a:xfrm>
                <a:off x="416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9" name="Freeform 2049"/>
              <p:cNvSpPr>
                <a:spLocks/>
              </p:cNvSpPr>
              <p:nvPr/>
            </p:nvSpPr>
            <p:spPr bwMode="auto">
              <a:xfrm>
                <a:off x="4168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0" name="Freeform 2050"/>
              <p:cNvSpPr>
                <a:spLocks/>
              </p:cNvSpPr>
              <p:nvPr/>
            </p:nvSpPr>
            <p:spPr bwMode="auto">
              <a:xfrm>
                <a:off x="4171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1" name="Freeform 2051"/>
              <p:cNvSpPr>
                <a:spLocks/>
              </p:cNvSpPr>
              <p:nvPr/>
            </p:nvSpPr>
            <p:spPr bwMode="auto">
              <a:xfrm>
                <a:off x="417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2" name="Freeform 2052"/>
              <p:cNvSpPr>
                <a:spLocks/>
              </p:cNvSpPr>
              <p:nvPr/>
            </p:nvSpPr>
            <p:spPr bwMode="auto">
              <a:xfrm>
                <a:off x="4178" y="2319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3" name="Freeform 2053"/>
              <p:cNvSpPr>
                <a:spLocks/>
              </p:cNvSpPr>
              <p:nvPr/>
            </p:nvSpPr>
            <p:spPr bwMode="auto">
              <a:xfrm>
                <a:off x="418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4" name="Freeform 2054"/>
              <p:cNvSpPr>
                <a:spLocks/>
              </p:cNvSpPr>
              <p:nvPr/>
            </p:nvSpPr>
            <p:spPr bwMode="auto">
              <a:xfrm>
                <a:off x="4188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5" name="Freeform 2055"/>
              <p:cNvSpPr>
                <a:spLocks/>
              </p:cNvSpPr>
              <p:nvPr/>
            </p:nvSpPr>
            <p:spPr bwMode="auto">
              <a:xfrm>
                <a:off x="419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6" name="Freeform 2056"/>
              <p:cNvSpPr>
                <a:spLocks/>
              </p:cNvSpPr>
              <p:nvPr/>
            </p:nvSpPr>
            <p:spPr bwMode="auto">
              <a:xfrm>
                <a:off x="4194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7" name="Freeform 2057"/>
              <p:cNvSpPr>
                <a:spLocks/>
              </p:cNvSpPr>
              <p:nvPr/>
            </p:nvSpPr>
            <p:spPr bwMode="auto">
              <a:xfrm>
                <a:off x="4198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8" name="Freeform 2058"/>
              <p:cNvSpPr>
                <a:spLocks/>
              </p:cNvSpPr>
              <p:nvPr/>
            </p:nvSpPr>
            <p:spPr bwMode="auto">
              <a:xfrm>
                <a:off x="420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9" name="Freeform 2059"/>
              <p:cNvSpPr>
                <a:spLocks/>
              </p:cNvSpPr>
              <p:nvPr/>
            </p:nvSpPr>
            <p:spPr bwMode="auto">
              <a:xfrm>
                <a:off x="420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0" name="Freeform 2060"/>
              <p:cNvSpPr>
                <a:spLocks/>
              </p:cNvSpPr>
              <p:nvPr/>
            </p:nvSpPr>
            <p:spPr bwMode="auto">
              <a:xfrm>
                <a:off x="420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1" name="Freeform 2061"/>
              <p:cNvSpPr>
                <a:spLocks/>
              </p:cNvSpPr>
              <p:nvPr/>
            </p:nvSpPr>
            <p:spPr bwMode="auto">
              <a:xfrm>
                <a:off x="421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2" name="Freeform 2062"/>
              <p:cNvSpPr>
                <a:spLocks/>
              </p:cNvSpPr>
              <p:nvPr/>
            </p:nvSpPr>
            <p:spPr bwMode="auto">
              <a:xfrm>
                <a:off x="4214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3" name="Freeform 2063"/>
              <p:cNvSpPr>
                <a:spLocks/>
              </p:cNvSpPr>
              <p:nvPr/>
            </p:nvSpPr>
            <p:spPr bwMode="auto">
              <a:xfrm>
                <a:off x="421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4" name="Freeform 2064"/>
              <p:cNvSpPr>
                <a:spLocks/>
              </p:cNvSpPr>
              <p:nvPr/>
            </p:nvSpPr>
            <p:spPr bwMode="auto">
              <a:xfrm>
                <a:off x="422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5" name="Freeform 2065"/>
              <p:cNvSpPr>
                <a:spLocks/>
              </p:cNvSpPr>
              <p:nvPr/>
            </p:nvSpPr>
            <p:spPr bwMode="auto">
              <a:xfrm>
                <a:off x="422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6" name="Freeform 2066"/>
              <p:cNvSpPr>
                <a:spLocks/>
              </p:cNvSpPr>
              <p:nvPr/>
            </p:nvSpPr>
            <p:spPr bwMode="auto">
              <a:xfrm>
                <a:off x="422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7" name="Freeform 2067"/>
              <p:cNvSpPr>
                <a:spLocks/>
              </p:cNvSpPr>
              <p:nvPr/>
            </p:nvSpPr>
            <p:spPr bwMode="auto">
              <a:xfrm>
                <a:off x="423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8" name="Freeform 2068"/>
              <p:cNvSpPr>
                <a:spLocks/>
              </p:cNvSpPr>
              <p:nvPr/>
            </p:nvSpPr>
            <p:spPr bwMode="auto">
              <a:xfrm>
                <a:off x="423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9" name="Freeform 2069"/>
              <p:cNvSpPr>
                <a:spLocks/>
              </p:cNvSpPr>
              <p:nvPr/>
            </p:nvSpPr>
            <p:spPr bwMode="auto">
              <a:xfrm>
                <a:off x="423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0" name="Freeform 2070"/>
              <p:cNvSpPr>
                <a:spLocks/>
              </p:cNvSpPr>
              <p:nvPr/>
            </p:nvSpPr>
            <p:spPr bwMode="auto">
              <a:xfrm>
                <a:off x="424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1" name="Freeform 2071"/>
              <p:cNvSpPr>
                <a:spLocks/>
              </p:cNvSpPr>
              <p:nvPr/>
            </p:nvSpPr>
            <p:spPr bwMode="auto">
              <a:xfrm>
                <a:off x="424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2" name="Freeform 2072"/>
              <p:cNvSpPr>
                <a:spLocks/>
              </p:cNvSpPr>
              <p:nvPr/>
            </p:nvSpPr>
            <p:spPr bwMode="auto">
              <a:xfrm>
                <a:off x="424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3" name="Freeform 2073"/>
              <p:cNvSpPr>
                <a:spLocks/>
              </p:cNvSpPr>
              <p:nvPr/>
            </p:nvSpPr>
            <p:spPr bwMode="auto">
              <a:xfrm>
                <a:off x="425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4" name="Freeform 2074"/>
              <p:cNvSpPr>
                <a:spLocks/>
              </p:cNvSpPr>
              <p:nvPr/>
            </p:nvSpPr>
            <p:spPr bwMode="auto">
              <a:xfrm>
                <a:off x="425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5" name="Freeform 2075"/>
              <p:cNvSpPr>
                <a:spLocks/>
              </p:cNvSpPr>
              <p:nvPr/>
            </p:nvSpPr>
            <p:spPr bwMode="auto">
              <a:xfrm>
                <a:off x="425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6" name="Freeform 2076"/>
              <p:cNvSpPr>
                <a:spLocks/>
              </p:cNvSpPr>
              <p:nvPr/>
            </p:nvSpPr>
            <p:spPr bwMode="auto">
              <a:xfrm>
                <a:off x="426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7" name="Freeform 2077"/>
              <p:cNvSpPr>
                <a:spLocks/>
              </p:cNvSpPr>
              <p:nvPr/>
            </p:nvSpPr>
            <p:spPr bwMode="auto">
              <a:xfrm>
                <a:off x="426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8" name="Freeform 2078"/>
              <p:cNvSpPr>
                <a:spLocks/>
              </p:cNvSpPr>
              <p:nvPr/>
            </p:nvSpPr>
            <p:spPr bwMode="auto">
              <a:xfrm>
                <a:off x="426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9" name="Freeform 2079"/>
              <p:cNvSpPr>
                <a:spLocks/>
              </p:cNvSpPr>
              <p:nvPr/>
            </p:nvSpPr>
            <p:spPr bwMode="auto">
              <a:xfrm>
                <a:off x="427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0" name="Freeform 2080"/>
              <p:cNvSpPr>
                <a:spLocks/>
              </p:cNvSpPr>
              <p:nvPr/>
            </p:nvSpPr>
            <p:spPr bwMode="auto">
              <a:xfrm>
                <a:off x="427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1" name="Freeform 2081"/>
              <p:cNvSpPr>
                <a:spLocks/>
              </p:cNvSpPr>
              <p:nvPr/>
            </p:nvSpPr>
            <p:spPr bwMode="auto">
              <a:xfrm>
                <a:off x="427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2" name="Freeform 2082"/>
              <p:cNvSpPr>
                <a:spLocks/>
              </p:cNvSpPr>
              <p:nvPr/>
            </p:nvSpPr>
            <p:spPr bwMode="auto">
              <a:xfrm>
                <a:off x="428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3" name="Freeform 2083"/>
              <p:cNvSpPr>
                <a:spLocks/>
              </p:cNvSpPr>
              <p:nvPr/>
            </p:nvSpPr>
            <p:spPr bwMode="auto">
              <a:xfrm>
                <a:off x="428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4" name="Freeform 2084"/>
              <p:cNvSpPr>
                <a:spLocks/>
              </p:cNvSpPr>
              <p:nvPr/>
            </p:nvSpPr>
            <p:spPr bwMode="auto">
              <a:xfrm>
                <a:off x="428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5" name="Freeform 2085"/>
              <p:cNvSpPr>
                <a:spLocks/>
              </p:cNvSpPr>
              <p:nvPr/>
            </p:nvSpPr>
            <p:spPr bwMode="auto">
              <a:xfrm>
                <a:off x="429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6" name="Freeform 2086"/>
              <p:cNvSpPr>
                <a:spLocks/>
              </p:cNvSpPr>
              <p:nvPr/>
            </p:nvSpPr>
            <p:spPr bwMode="auto">
              <a:xfrm>
                <a:off x="429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7" name="Freeform 2087"/>
              <p:cNvSpPr>
                <a:spLocks/>
              </p:cNvSpPr>
              <p:nvPr/>
            </p:nvSpPr>
            <p:spPr bwMode="auto">
              <a:xfrm>
                <a:off x="429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8" name="Freeform 2088"/>
              <p:cNvSpPr>
                <a:spLocks/>
              </p:cNvSpPr>
              <p:nvPr/>
            </p:nvSpPr>
            <p:spPr bwMode="auto">
              <a:xfrm>
                <a:off x="430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9" name="Freeform 2089"/>
              <p:cNvSpPr>
                <a:spLocks/>
              </p:cNvSpPr>
              <p:nvPr/>
            </p:nvSpPr>
            <p:spPr bwMode="auto">
              <a:xfrm>
                <a:off x="4303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0" name="Freeform 2090"/>
              <p:cNvSpPr>
                <a:spLocks/>
              </p:cNvSpPr>
              <p:nvPr/>
            </p:nvSpPr>
            <p:spPr bwMode="auto">
              <a:xfrm>
                <a:off x="4306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1" name="Freeform 2091"/>
              <p:cNvSpPr>
                <a:spLocks/>
              </p:cNvSpPr>
              <p:nvPr/>
            </p:nvSpPr>
            <p:spPr bwMode="auto">
              <a:xfrm>
                <a:off x="431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2" name="Freeform 2092"/>
              <p:cNvSpPr>
                <a:spLocks/>
              </p:cNvSpPr>
              <p:nvPr/>
            </p:nvSpPr>
            <p:spPr bwMode="auto">
              <a:xfrm>
                <a:off x="4313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3" name="Freeform 2093"/>
              <p:cNvSpPr>
                <a:spLocks/>
              </p:cNvSpPr>
              <p:nvPr/>
            </p:nvSpPr>
            <p:spPr bwMode="auto">
              <a:xfrm>
                <a:off x="4316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4" name="Freeform 2094"/>
              <p:cNvSpPr>
                <a:spLocks/>
              </p:cNvSpPr>
              <p:nvPr/>
            </p:nvSpPr>
            <p:spPr bwMode="auto">
              <a:xfrm>
                <a:off x="4320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5" name="Freeform 2095"/>
              <p:cNvSpPr>
                <a:spLocks/>
              </p:cNvSpPr>
              <p:nvPr/>
            </p:nvSpPr>
            <p:spPr bwMode="auto">
              <a:xfrm>
                <a:off x="432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6" name="Freeform 2096"/>
              <p:cNvSpPr>
                <a:spLocks/>
              </p:cNvSpPr>
              <p:nvPr/>
            </p:nvSpPr>
            <p:spPr bwMode="auto">
              <a:xfrm>
                <a:off x="4327" y="2320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7" name="Freeform 2097"/>
              <p:cNvSpPr>
                <a:spLocks/>
              </p:cNvSpPr>
              <p:nvPr/>
            </p:nvSpPr>
            <p:spPr bwMode="auto">
              <a:xfrm>
                <a:off x="432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8" name="Freeform 2098"/>
              <p:cNvSpPr>
                <a:spLocks/>
              </p:cNvSpPr>
              <p:nvPr/>
            </p:nvSpPr>
            <p:spPr bwMode="auto">
              <a:xfrm>
                <a:off x="433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9" name="Freeform 2099"/>
              <p:cNvSpPr>
                <a:spLocks/>
              </p:cNvSpPr>
              <p:nvPr/>
            </p:nvSpPr>
            <p:spPr bwMode="auto">
              <a:xfrm>
                <a:off x="433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90" name="Freeform 2100"/>
              <p:cNvSpPr>
                <a:spLocks/>
              </p:cNvSpPr>
              <p:nvPr/>
            </p:nvSpPr>
            <p:spPr bwMode="auto">
              <a:xfrm>
                <a:off x="433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91" name="Freeform 2101"/>
              <p:cNvSpPr>
                <a:spLocks/>
              </p:cNvSpPr>
              <p:nvPr/>
            </p:nvSpPr>
            <p:spPr bwMode="auto">
              <a:xfrm>
                <a:off x="434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92" name="Freeform 2102"/>
              <p:cNvSpPr>
                <a:spLocks/>
              </p:cNvSpPr>
              <p:nvPr/>
            </p:nvSpPr>
            <p:spPr bwMode="auto">
              <a:xfrm>
                <a:off x="434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93" name="Freeform 2103"/>
              <p:cNvSpPr>
                <a:spLocks/>
              </p:cNvSpPr>
              <p:nvPr/>
            </p:nvSpPr>
            <p:spPr bwMode="auto">
              <a:xfrm>
                <a:off x="434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17004" name="Group 2305"/>
            <p:cNvGrpSpPr>
              <a:grpSpLocks/>
            </p:cNvGrpSpPr>
            <p:nvPr/>
          </p:nvGrpSpPr>
          <p:grpSpPr bwMode="auto">
            <a:xfrm>
              <a:off x="3262" y="2123"/>
              <a:ext cx="1354" cy="197"/>
              <a:chOff x="3262" y="2123"/>
              <a:chExt cx="1354" cy="197"/>
            </a:xfrm>
          </p:grpSpPr>
          <p:sp>
            <p:nvSpPr>
              <p:cNvPr id="17294" name="Freeform 2105"/>
              <p:cNvSpPr>
                <a:spLocks/>
              </p:cNvSpPr>
              <p:nvPr/>
            </p:nvSpPr>
            <p:spPr bwMode="auto">
              <a:xfrm>
                <a:off x="435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95" name="Freeform 2106"/>
              <p:cNvSpPr>
                <a:spLocks/>
              </p:cNvSpPr>
              <p:nvPr/>
            </p:nvSpPr>
            <p:spPr bwMode="auto">
              <a:xfrm>
                <a:off x="435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96" name="Freeform 2107"/>
              <p:cNvSpPr>
                <a:spLocks/>
              </p:cNvSpPr>
              <p:nvPr/>
            </p:nvSpPr>
            <p:spPr bwMode="auto">
              <a:xfrm>
                <a:off x="435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97" name="Freeform 2108"/>
              <p:cNvSpPr>
                <a:spLocks/>
              </p:cNvSpPr>
              <p:nvPr/>
            </p:nvSpPr>
            <p:spPr bwMode="auto">
              <a:xfrm>
                <a:off x="4362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98" name="Freeform 2109"/>
              <p:cNvSpPr>
                <a:spLocks/>
              </p:cNvSpPr>
              <p:nvPr/>
            </p:nvSpPr>
            <p:spPr bwMode="auto">
              <a:xfrm>
                <a:off x="436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99" name="Freeform 2110"/>
              <p:cNvSpPr>
                <a:spLocks/>
              </p:cNvSpPr>
              <p:nvPr/>
            </p:nvSpPr>
            <p:spPr bwMode="auto">
              <a:xfrm>
                <a:off x="436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0" name="Freeform 2111"/>
              <p:cNvSpPr>
                <a:spLocks/>
              </p:cNvSpPr>
              <p:nvPr/>
            </p:nvSpPr>
            <p:spPr bwMode="auto">
              <a:xfrm>
                <a:off x="4372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1" name="Freeform 2112"/>
              <p:cNvSpPr>
                <a:spLocks/>
              </p:cNvSpPr>
              <p:nvPr/>
            </p:nvSpPr>
            <p:spPr bwMode="auto">
              <a:xfrm>
                <a:off x="437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2" name="Freeform 2113"/>
              <p:cNvSpPr>
                <a:spLocks/>
              </p:cNvSpPr>
              <p:nvPr/>
            </p:nvSpPr>
            <p:spPr bwMode="auto">
              <a:xfrm>
                <a:off x="4379" y="232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3" name="Freeform 2114"/>
              <p:cNvSpPr>
                <a:spLocks/>
              </p:cNvSpPr>
              <p:nvPr/>
            </p:nvSpPr>
            <p:spPr bwMode="auto">
              <a:xfrm>
                <a:off x="438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4" name="Freeform 2115"/>
              <p:cNvSpPr>
                <a:spLocks/>
              </p:cNvSpPr>
              <p:nvPr/>
            </p:nvSpPr>
            <p:spPr bwMode="auto">
              <a:xfrm>
                <a:off x="438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5" name="Freeform 2116"/>
              <p:cNvSpPr>
                <a:spLocks/>
              </p:cNvSpPr>
              <p:nvPr/>
            </p:nvSpPr>
            <p:spPr bwMode="auto">
              <a:xfrm>
                <a:off x="4393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6" name="Freeform 2117"/>
              <p:cNvSpPr>
                <a:spLocks/>
              </p:cNvSpPr>
              <p:nvPr/>
            </p:nvSpPr>
            <p:spPr bwMode="auto">
              <a:xfrm>
                <a:off x="439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7" name="Freeform 2118"/>
              <p:cNvSpPr>
                <a:spLocks/>
              </p:cNvSpPr>
              <p:nvPr/>
            </p:nvSpPr>
            <p:spPr bwMode="auto">
              <a:xfrm>
                <a:off x="4399" y="231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8" name="Freeform 2119"/>
              <p:cNvSpPr>
                <a:spLocks/>
              </p:cNvSpPr>
              <p:nvPr/>
            </p:nvSpPr>
            <p:spPr bwMode="auto">
              <a:xfrm>
                <a:off x="4402" y="2312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9" name="Freeform 2120"/>
              <p:cNvSpPr>
                <a:spLocks/>
              </p:cNvSpPr>
              <p:nvPr/>
            </p:nvSpPr>
            <p:spPr bwMode="auto">
              <a:xfrm>
                <a:off x="4406" y="230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3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0" name="Freeform 2121"/>
              <p:cNvSpPr>
                <a:spLocks/>
              </p:cNvSpPr>
              <p:nvPr/>
            </p:nvSpPr>
            <p:spPr bwMode="auto">
              <a:xfrm>
                <a:off x="4409" y="230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1" name="Freeform 2122"/>
              <p:cNvSpPr>
                <a:spLocks/>
              </p:cNvSpPr>
              <p:nvPr/>
            </p:nvSpPr>
            <p:spPr bwMode="auto">
              <a:xfrm>
                <a:off x="4412" y="2303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2" name="Freeform 2123"/>
              <p:cNvSpPr>
                <a:spLocks/>
              </p:cNvSpPr>
              <p:nvPr/>
            </p:nvSpPr>
            <p:spPr bwMode="auto">
              <a:xfrm>
                <a:off x="4416" y="230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3" name="Freeform 2124"/>
              <p:cNvSpPr>
                <a:spLocks/>
              </p:cNvSpPr>
              <p:nvPr/>
            </p:nvSpPr>
            <p:spPr bwMode="auto">
              <a:xfrm>
                <a:off x="4419" y="230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4" name="Freeform 2125"/>
              <p:cNvSpPr>
                <a:spLocks/>
              </p:cNvSpPr>
              <p:nvPr/>
            </p:nvSpPr>
            <p:spPr bwMode="auto">
              <a:xfrm>
                <a:off x="4422" y="2308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5" name="Freeform 2126"/>
              <p:cNvSpPr>
                <a:spLocks/>
              </p:cNvSpPr>
              <p:nvPr/>
            </p:nvSpPr>
            <p:spPr bwMode="auto">
              <a:xfrm>
                <a:off x="4425" y="2313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0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6" name="Freeform 2127"/>
              <p:cNvSpPr>
                <a:spLocks/>
              </p:cNvSpPr>
              <p:nvPr/>
            </p:nvSpPr>
            <p:spPr bwMode="auto">
              <a:xfrm>
                <a:off x="4429" y="2316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7" name="Freeform 2128"/>
              <p:cNvSpPr>
                <a:spLocks/>
              </p:cNvSpPr>
              <p:nvPr/>
            </p:nvSpPr>
            <p:spPr bwMode="auto">
              <a:xfrm>
                <a:off x="4432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8" name="Freeform 2129"/>
              <p:cNvSpPr>
                <a:spLocks/>
              </p:cNvSpPr>
              <p:nvPr/>
            </p:nvSpPr>
            <p:spPr bwMode="auto">
              <a:xfrm>
                <a:off x="4435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9" name="Freeform 2130"/>
              <p:cNvSpPr>
                <a:spLocks/>
              </p:cNvSpPr>
              <p:nvPr/>
            </p:nvSpPr>
            <p:spPr bwMode="auto">
              <a:xfrm>
                <a:off x="443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0" name="Freeform 2131"/>
              <p:cNvSpPr>
                <a:spLocks/>
              </p:cNvSpPr>
              <p:nvPr/>
            </p:nvSpPr>
            <p:spPr bwMode="auto">
              <a:xfrm>
                <a:off x="444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1" name="Freeform 2132"/>
              <p:cNvSpPr>
                <a:spLocks/>
              </p:cNvSpPr>
              <p:nvPr/>
            </p:nvSpPr>
            <p:spPr bwMode="auto">
              <a:xfrm>
                <a:off x="4445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2" name="Freeform 2133"/>
              <p:cNvSpPr>
                <a:spLocks/>
              </p:cNvSpPr>
              <p:nvPr/>
            </p:nvSpPr>
            <p:spPr bwMode="auto">
              <a:xfrm>
                <a:off x="444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3" name="Freeform 2134"/>
              <p:cNvSpPr>
                <a:spLocks/>
              </p:cNvSpPr>
              <p:nvPr/>
            </p:nvSpPr>
            <p:spPr bwMode="auto">
              <a:xfrm>
                <a:off x="445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4" name="Freeform 2135"/>
              <p:cNvSpPr>
                <a:spLocks/>
              </p:cNvSpPr>
              <p:nvPr/>
            </p:nvSpPr>
            <p:spPr bwMode="auto">
              <a:xfrm>
                <a:off x="445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5" name="Freeform 2136"/>
              <p:cNvSpPr>
                <a:spLocks/>
              </p:cNvSpPr>
              <p:nvPr/>
            </p:nvSpPr>
            <p:spPr bwMode="auto">
              <a:xfrm>
                <a:off x="4458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6" name="Freeform 2137"/>
              <p:cNvSpPr>
                <a:spLocks/>
              </p:cNvSpPr>
              <p:nvPr/>
            </p:nvSpPr>
            <p:spPr bwMode="auto">
              <a:xfrm>
                <a:off x="446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7" name="Freeform 2138"/>
              <p:cNvSpPr>
                <a:spLocks/>
              </p:cNvSpPr>
              <p:nvPr/>
            </p:nvSpPr>
            <p:spPr bwMode="auto">
              <a:xfrm>
                <a:off x="4465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8" name="Freeform 2139"/>
              <p:cNvSpPr>
                <a:spLocks/>
              </p:cNvSpPr>
              <p:nvPr/>
            </p:nvSpPr>
            <p:spPr bwMode="auto">
              <a:xfrm>
                <a:off x="4468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9" name="Freeform 2140"/>
              <p:cNvSpPr>
                <a:spLocks/>
              </p:cNvSpPr>
              <p:nvPr/>
            </p:nvSpPr>
            <p:spPr bwMode="auto">
              <a:xfrm>
                <a:off x="447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0" name="Freeform 2141"/>
              <p:cNvSpPr>
                <a:spLocks/>
              </p:cNvSpPr>
              <p:nvPr/>
            </p:nvSpPr>
            <p:spPr bwMode="auto">
              <a:xfrm>
                <a:off x="447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1" name="Freeform 2142"/>
              <p:cNvSpPr>
                <a:spLocks/>
              </p:cNvSpPr>
              <p:nvPr/>
            </p:nvSpPr>
            <p:spPr bwMode="auto">
              <a:xfrm>
                <a:off x="447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2" name="Freeform 2143"/>
              <p:cNvSpPr>
                <a:spLocks/>
              </p:cNvSpPr>
              <p:nvPr/>
            </p:nvSpPr>
            <p:spPr bwMode="auto">
              <a:xfrm>
                <a:off x="4481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3" name="Freeform 2144"/>
              <p:cNvSpPr>
                <a:spLocks/>
              </p:cNvSpPr>
              <p:nvPr/>
            </p:nvSpPr>
            <p:spPr bwMode="auto">
              <a:xfrm>
                <a:off x="448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4" name="Freeform 2145"/>
              <p:cNvSpPr>
                <a:spLocks/>
              </p:cNvSpPr>
              <p:nvPr/>
            </p:nvSpPr>
            <p:spPr bwMode="auto">
              <a:xfrm>
                <a:off x="448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5" name="Freeform 2146"/>
              <p:cNvSpPr>
                <a:spLocks/>
              </p:cNvSpPr>
              <p:nvPr/>
            </p:nvSpPr>
            <p:spPr bwMode="auto">
              <a:xfrm>
                <a:off x="4491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6" name="Freeform 2147"/>
              <p:cNvSpPr>
                <a:spLocks/>
              </p:cNvSpPr>
              <p:nvPr/>
            </p:nvSpPr>
            <p:spPr bwMode="auto">
              <a:xfrm>
                <a:off x="449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7" name="Freeform 2148"/>
              <p:cNvSpPr>
                <a:spLocks/>
              </p:cNvSpPr>
              <p:nvPr/>
            </p:nvSpPr>
            <p:spPr bwMode="auto">
              <a:xfrm>
                <a:off x="449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8" name="Freeform 2149"/>
              <p:cNvSpPr>
                <a:spLocks/>
              </p:cNvSpPr>
              <p:nvPr/>
            </p:nvSpPr>
            <p:spPr bwMode="auto">
              <a:xfrm>
                <a:off x="450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9" name="Freeform 2150"/>
              <p:cNvSpPr>
                <a:spLocks/>
              </p:cNvSpPr>
              <p:nvPr/>
            </p:nvSpPr>
            <p:spPr bwMode="auto">
              <a:xfrm>
                <a:off x="4504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0" name="Freeform 2151"/>
              <p:cNvSpPr>
                <a:spLocks/>
              </p:cNvSpPr>
              <p:nvPr/>
            </p:nvSpPr>
            <p:spPr bwMode="auto">
              <a:xfrm>
                <a:off x="450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1" name="Freeform 2152"/>
              <p:cNvSpPr>
                <a:spLocks/>
              </p:cNvSpPr>
              <p:nvPr/>
            </p:nvSpPr>
            <p:spPr bwMode="auto">
              <a:xfrm>
                <a:off x="451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2" name="Freeform 2153"/>
              <p:cNvSpPr>
                <a:spLocks/>
              </p:cNvSpPr>
              <p:nvPr/>
            </p:nvSpPr>
            <p:spPr bwMode="auto">
              <a:xfrm>
                <a:off x="4514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3" name="Freeform 2154"/>
              <p:cNvSpPr>
                <a:spLocks/>
              </p:cNvSpPr>
              <p:nvPr/>
            </p:nvSpPr>
            <p:spPr bwMode="auto">
              <a:xfrm>
                <a:off x="451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4" name="Freeform 2155"/>
              <p:cNvSpPr>
                <a:spLocks/>
              </p:cNvSpPr>
              <p:nvPr/>
            </p:nvSpPr>
            <p:spPr bwMode="auto">
              <a:xfrm>
                <a:off x="452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5" name="Freeform 2156"/>
              <p:cNvSpPr>
                <a:spLocks/>
              </p:cNvSpPr>
              <p:nvPr/>
            </p:nvSpPr>
            <p:spPr bwMode="auto">
              <a:xfrm>
                <a:off x="452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6" name="Freeform 2157"/>
              <p:cNvSpPr>
                <a:spLocks/>
              </p:cNvSpPr>
              <p:nvPr/>
            </p:nvSpPr>
            <p:spPr bwMode="auto">
              <a:xfrm>
                <a:off x="452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7" name="Freeform 2158"/>
              <p:cNvSpPr>
                <a:spLocks/>
              </p:cNvSpPr>
              <p:nvPr/>
            </p:nvSpPr>
            <p:spPr bwMode="auto">
              <a:xfrm>
                <a:off x="453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8" name="Freeform 2159"/>
              <p:cNvSpPr>
                <a:spLocks/>
              </p:cNvSpPr>
              <p:nvPr/>
            </p:nvSpPr>
            <p:spPr bwMode="auto">
              <a:xfrm>
                <a:off x="4534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9" name="Freeform 2160"/>
              <p:cNvSpPr>
                <a:spLocks/>
              </p:cNvSpPr>
              <p:nvPr/>
            </p:nvSpPr>
            <p:spPr bwMode="auto">
              <a:xfrm>
                <a:off x="453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0" name="Freeform 2161"/>
              <p:cNvSpPr>
                <a:spLocks/>
              </p:cNvSpPr>
              <p:nvPr/>
            </p:nvSpPr>
            <p:spPr bwMode="auto">
              <a:xfrm>
                <a:off x="454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1" name="Freeform 2162"/>
              <p:cNvSpPr>
                <a:spLocks/>
              </p:cNvSpPr>
              <p:nvPr/>
            </p:nvSpPr>
            <p:spPr bwMode="auto">
              <a:xfrm>
                <a:off x="454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2" name="Freeform 2163"/>
              <p:cNvSpPr>
                <a:spLocks/>
              </p:cNvSpPr>
              <p:nvPr/>
            </p:nvSpPr>
            <p:spPr bwMode="auto">
              <a:xfrm>
                <a:off x="454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3" name="Freeform 2164"/>
              <p:cNvSpPr>
                <a:spLocks/>
              </p:cNvSpPr>
              <p:nvPr/>
            </p:nvSpPr>
            <p:spPr bwMode="auto">
              <a:xfrm>
                <a:off x="455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4" name="Freeform 2165"/>
              <p:cNvSpPr>
                <a:spLocks/>
              </p:cNvSpPr>
              <p:nvPr/>
            </p:nvSpPr>
            <p:spPr bwMode="auto">
              <a:xfrm>
                <a:off x="455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5" name="Freeform 2166"/>
              <p:cNvSpPr>
                <a:spLocks/>
              </p:cNvSpPr>
              <p:nvPr/>
            </p:nvSpPr>
            <p:spPr bwMode="auto">
              <a:xfrm>
                <a:off x="455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6" name="Freeform 2167"/>
              <p:cNvSpPr>
                <a:spLocks/>
              </p:cNvSpPr>
              <p:nvPr/>
            </p:nvSpPr>
            <p:spPr bwMode="auto">
              <a:xfrm>
                <a:off x="456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7" name="Freeform 2168"/>
              <p:cNvSpPr>
                <a:spLocks/>
              </p:cNvSpPr>
              <p:nvPr/>
            </p:nvSpPr>
            <p:spPr bwMode="auto">
              <a:xfrm>
                <a:off x="456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8" name="Freeform 2169"/>
              <p:cNvSpPr>
                <a:spLocks/>
              </p:cNvSpPr>
              <p:nvPr/>
            </p:nvSpPr>
            <p:spPr bwMode="auto">
              <a:xfrm>
                <a:off x="456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9" name="Freeform 2170"/>
              <p:cNvSpPr>
                <a:spLocks/>
              </p:cNvSpPr>
              <p:nvPr/>
            </p:nvSpPr>
            <p:spPr bwMode="auto">
              <a:xfrm>
                <a:off x="457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0" name="Freeform 2171"/>
              <p:cNvSpPr>
                <a:spLocks/>
              </p:cNvSpPr>
              <p:nvPr/>
            </p:nvSpPr>
            <p:spPr bwMode="auto">
              <a:xfrm>
                <a:off x="457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1" name="Freeform 2172"/>
              <p:cNvSpPr>
                <a:spLocks/>
              </p:cNvSpPr>
              <p:nvPr/>
            </p:nvSpPr>
            <p:spPr bwMode="auto">
              <a:xfrm>
                <a:off x="457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2" name="Freeform 2173"/>
              <p:cNvSpPr>
                <a:spLocks/>
              </p:cNvSpPr>
              <p:nvPr/>
            </p:nvSpPr>
            <p:spPr bwMode="auto">
              <a:xfrm>
                <a:off x="4580" y="232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3" name="Freeform 2174"/>
              <p:cNvSpPr>
                <a:spLocks/>
              </p:cNvSpPr>
              <p:nvPr/>
            </p:nvSpPr>
            <p:spPr bwMode="auto">
              <a:xfrm>
                <a:off x="458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4" name="Freeform 2175"/>
              <p:cNvSpPr>
                <a:spLocks/>
              </p:cNvSpPr>
              <p:nvPr/>
            </p:nvSpPr>
            <p:spPr bwMode="auto">
              <a:xfrm>
                <a:off x="459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5" name="Freeform 2176"/>
              <p:cNvSpPr>
                <a:spLocks/>
              </p:cNvSpPr>
              <p:nvPr/>
            </p:nvSpPr>
            <p:spPr bwMode="auto">
              <a:xfrm>
                <a:off x="459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6" name="Freeform 2177"/>
              <p:cNvSpPr>
                <a:spLocks/>
              </p:cNvSpPr>
              <p:nvPr/>
            </p:nvSpPr>
            <p:spPr bwMode="auto">
              <a:xfrm>
                <a:off x="459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7" name="Freeform 2178"/>
              <p:cNvSpPr>
                <a:spLocks/>
              </p:cNvSpPr>
              <p:nvPr/>
            </p:nvSpPr>
            <p:spPr bwMode="auto">
              <a:xfrm>
                <a:off x="460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8" name="Freeform 2179"/>
              <p:cNvSpPr>
                <a:spLocks/>
              </p:cNvSpPr>
              <p:nvPr/>
            </p:nvSpPr>
            <p:spPr bwMode="auto">
              <a:xfrm>
                <a:off x="460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9" name="Freeform 2180"/>
              <p:cNvSpPr>
                <a:spLocks/>
              </p:cNvSpPr>
              <p:nvPr/>
            </p:nvSpPr>
            <p:spPr bwMode="auto">
              <a:xfrm>
                <a:off x="460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70" name="Freeform 2181"/>
              <p:cNvSpPr>
                <a:spLocks/>
              </p:cNvSpPr>
              <p:nvPr/>
            </p:nvSpPr>
            <p:spPr bwMode="auto">
              <a:xfrm>
                <a:off x="461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71" name="Freeform 2182"/>
              <p:cNvSpPr>
                <a:spLocks/>
              </p:cNvSpPr>
              <p:nvPr/>
            </p:nvSpPr>
            <p:spPr bwMode="auto">
              <a:xfrm>
                <a:off x="461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72" name="Line 2183"/>
              <p:cNvSpPr>
                <a:spLocks noChangeShapeType="1"/>
              </p:cNvSpPr>
              <p:nvPr/>
            </p:nvSpPr>
            <p:spPr bwMode="auto">
              <a:xfrm>
                <a:off x="4616" y="232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73" name="Rectangle 2184"/>
              <p:cNvSpPr>
                <a:spLocks noChangeArrowheads="1"/>
              </p:cNvSpPr>
              <p:nvPr/>
            </p:nvSpPr>
            <p:spPr bwMode="auto">
              <a:xfrm>
                <a:off x="3445" y="2123"/>
                <a:ext cx="14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2.89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74" name="Freeform 2185"/>
              <p:cNvSpPr>
                <a:spLocks/>
              </p:cNvSpPr>
              <p:nvPr/>
            </p:nvSpPr>
            <p:spPr bwMode="auto">
              <a:xfrm>
                <a:off x="326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75" name="Freeform 2186"/>
              <p:cNvSpPr>
                <a:spLocks/>
              </p:cNvSpPr>
              <p:nvPr/>
            </p:nvSpPr>
            <p:spPr bwMode="auto">
              <a:xfrm>
                <a:off x="326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76" name="Freeform 2187"/>
              <p:cNvSpPr>
                <a:spLocks/>
              </p:cNvSpPr>
              <p:nvPr/>
            </p:nvSpPr>
            <p:spPr bwMode="auto">
              <a:xfrm>
                <a:off x="326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77" name="Freeform 2188"/>
              <p:cNvSpPr>
                <a:spLocks/>
              </p:cNvSpPr>
              <p:nvPr/>
            </p:nvSpPr>
            <p:spPr bwMode="auto">
              <a:xfrm>
                <a:off x="3271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78" name="Freeform 2189"/>
              <p:cNvSpPr>
                <a:spLocks/>
              </p:cNvSpPr>
              <p:nvPr/>
            </p:nvSpPr>
            <p:spPr bwMode="auto">
              <a:xfrm>
                <a:off x="327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79" name="Freeform 2190"/>
              <p:cNvSpPr>
                <a:spLocks/>
              </p:cNvSpPr>
              <p:nvPr/>
            </p:nvSpPr>
            <p:spPr bwMode="auto">
              <a:xfrm>
                <a:off x="327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0" name="Freeform 2191"/>
              <p:cNvSpPr>
                <a:spLocks/>
              </p:cNvSpPr>
              <p:nvPr/>
            </p:nvSpPr>
            <p:spPr bwMode="auto">
              <a:xfrm>
                <a:off x="3281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1" name="Freeform 2192"/>
              <p:cNvSpPr>
                <a:spLocks/>
              </p:cNvSpPr>
              <p:nvPr/>
            </p:nvSpPr>
            <p:spPr bwMode="auto">
              <a:xfrm>
                <a:off x="328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2" name="Freeform 2193"/>
              <p:cNvSpPr>
                <a:spLocks/>
              </p:cNvSpPr>
              <p:nvPr/>
            </p:nvSpPr>
            <p:spPr bwMode="auto">
              <a:xfrm>
                <a:off x="3288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3" name="Freeform 2194"/>
              <p:cNvSpPr>
                <a:spLocks/>
              </p:cNvSpPr>
              <p:nvPr/>
            </p:nvSpPr>
            <p:spPr bwMode="auto">
              <a:xfrm>
                <a:off x="3291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4" name="Freeform 2195"/>
              <p:cNvSpPr>
                <a:spLocks/>
              </p:cNvSpPr>
              <p:nvPr/>
            </p:nvSpPr>
            <p:spPr bwMode="auto">
              <a:xfrm>
                <a:off x="329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5" name="Freeform 2196"/>
              <p:cNvSpPr>
                <a:spLocks/>
              </p:cNvSpPr>
              <p:nvPr/>
            </p:nvSpPr>
            <p:spPr bwMode="auto">
              <a:xfrm>
                <a:off x="329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6" name="Freeform 2197"/>
              <p:cNvSpPr>
                <a:spLocks/>
              </p:cNvSpPr>
              <p:nvPr/>
            </p:nvSpPr>
            <p:spPr bwMode="auto">
              <a:xfrm>
                <a:off x="330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7" name="Freeform 2198"/>
              <p:cNvSpPr>
                <a:spLocks/>
              </p:cNvSpPr>
              <p:nvPr/>
            </p:nvSpPr>
            <p:spPr bwMode="auto">
              <a:xfrm>
                <a:off x="330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8" name="Freeform 2199"/>
              <p:cNvSpPr>
                <a:spLocks/>
              </p:cNvSpPr>
              <p:nvPr/>
            </p:nvSpPr>
            <p:spPr bwMode="auto">
              <a:xfrm>
                <a:off x="3308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9" name="Freeform 2200"/>
              <p:cNvSpPr>
                <a:spLocks/>
              </p:cNvSpPr>
              <p:nvPr/>
            </p:nvSpPr>
            <p:spPr bwMode="auto">
              <a:xfrm>
                <a:off x="331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0" name="Freeform 2201"/>
              <p:cNvSpPr>
                <a:spLocks/>
              </p:cNvSpPr>
              <p:nvPr/>
            </p:nvSpPr>
            <p:spPr bwMode="auto">
              <a:xfrm>
                <a:off x="3314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1" name="Freeform 2202"/>
              <p:cNvSpPr>
                <a:spLocks/>
              </p:cNvSpPr>
              <p:nvPr/>
            </p:nvSpPr>
            <p:spPr bwMode="auto">
              <a:xfrm>
                <a:off x="3318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2" name="Freeform 2203"/>
              <p:cNvSpPr>
                <a:spLocks/>
              </p:cNvSpPr>
              <p:nvPr/>
            </p:nvSpPr>
            <p:spPr bwMode="auto">
              <a:xfrm>
                <a:off x="332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3" name="Freeform 2204"/>
              <p:cNvSpPr>
                <a:spLocks/>
              </p:cNvSpPr>
              <p:nvPr/>
            </p:nvSpPr>
            <p:spPr bwMode="auto">
              <a:xfrm>
                <a:off x="332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4" name="Freeform 2205"/>
              <p:cNvSpPr>
                <a:spLocks/>
              </p:cNvSpPr>
              <p:nvPr/>
            </p:nvSpPr>
            <p:spPr bwMode="auto">
              <a:xfrm>
                <a:off x="3327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5" name="Freeform 2206"/>
              <p:cNvSpPr>
                <a:spLocks/>
              </p:cNvSpPr>
              <p:nvPr/>
            </p:nvSpPr>
            <p:spPr bwMode="auto">
              <a:xfrm>
                <a:off x="333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6" name="Freeform 2207"/>
              <p:cNvSpPr>
                <a:spLocks/>
              </p:cNvSpPr>
              <p:nvPr/>
            </p:nvSpPr>
            <p:spPr bwMode="auto">
              <a:xfrm>
                <a:off x="333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7" name="Freeform 2208"/>
              <p:cNvSpPr>
                <a:spLocks/>
              </p:cNvSpPr>
              <p:nvPr/>
            </p:nvSpPr>
            <p:spPr bwMode="auto">
              <a:xfrm>
                <a:off x="3337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8" name="Freeform 2209"/>
              <p:cNvSpPr>
                <a:spLocks/>
              </p:cNvSpPr>
              <p:nvPr/>
            </p:nvSpPr>
            <p:spPr bwMode="auto">
              <a:xfrm>
                <a:off x="334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9" name="Freeform 2210"/>
              <p:cNvSpPr>
                <a:spLocks/>
              </p:cNvSpPr>
              <p:nvPr/>
            </p:nvSpPr>
            <p:spPr bwMode="auto">
              <a:xfrm>
                <a:off x="3344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0" name="Freeform 2211"/>
              <p:cNvSpPr>
                <a:spLocks/>
              </p:cNvSpPr>
              <p:nvPr/>
            </p:nvSpPr>
            <p:spPr bwMode="auto">
              <a:xfrm>
                <a:off x="334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1" name="Freeform 2212"/>
              <p:cNvSpPr>
                <a:spLocks/>
              </p:cNvSpPr>
              <p:nvPr/>
            </p:nvSpPr>
            <p:spPr bwMode="auto">
              <a:xfrm>
                <a:off x="3351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2" name="Freeform 2213"/>
              <p:cNvSpPr>
                <a:spLocks/>
              </p:cNvSpPr>
              <p:nvPr/>
            </p:nvSpPr>
            <p:spPr bwMode="auto">
              <a:xfrm>
                <a:off x="3354" y="23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3" name="Freeform 2214"/>
              <p:cNvSpPr>
                <a:spLocks/>
              </p:cNvSpPr>
              <p:nvPr/>
            </p:nvSpPr>
            <p:spPr bwMode="auto">
              <a:xfrm>
                <a:off x="3357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4" name="Freeform 2215"/>
              <p:cNvSpPr>
                <a:spLocks/>
              </p:cNvSpPr>
              <p:nvPr/>
            </p:nvSpPr>
            <p:spPr bwMode="auto">
              <a:xfrm>
                <a:off x="3360" y="2318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5" name="Freeform 2216"/>
              <p:cNvSpPr>
                <a:spLocks/>
              </p:cNvSpPr>
              <p:nvPr/>
            </p:nvSpPr>
            <p:spPr bwMode="auto">
              <a:xfrm>
                <a:off x="3364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6" name="Freeform 2217"/>
              <p:cNvSpPr>
                <a:spLocks/>
              </p:cNvSpPr>
              <p:nvPr/>
            </p:nvSpPr>
            <p:spPr bwMode="auto">
              <a:xfrm>
                <a:off x="3367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7" name="Freeform 2218"/>
              <p:cNvSpPr>
                <a:spLocks/>
              </p:cNvSpPr>
              <p:nvPr/>
            </p:nvSpPr>
            <p:spPr bwMode="auto">
              <a:xfrm>
                <a:off x="3370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8" name="Freeform 2219"/>
              <p:cNvSpPr>
                <a:spLocks/>
              </p:cNvSpPr>
              <p:nvPr/>
            </p:nvSpPr>
            <p:spPr bwMode="auto">
              <a:xfrm>
                <a:off x="3374" y="232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9" name="Freeform 2220"/>
              <p:cNvSpPr>
                <a:spLocks/>
              </p:cNvSpPr>
              <p:nvPr/>
            </p:nvSpPr>
            <p:spPr bwMode="auto">
              <a:xfrm>
                <a:off x="338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0" name="Freeform 2221"/>
              <p:cNvSpPr>
                <a:spLocks/>
              </p:cNvSpPr>
              <p:nvPr/>
            </p:nvSpPr>
            <p:spPr bwMode="auto">
              <a:xfrm>
                <a:off x="3383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1" name="Freeform 2222"/>
              <p:cNvSpPr>
                <a:spLocks/>
              </p:cNvSpPr>
              <p:nvPr/>
            </p:nvSpPr>
            <p:spPr bwMode="auto">
              <a:xfrm>
                <a:off x="338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2" name="Freeform 2223"/>
              <p:cNvSpPr>
                <a:spLocks/>
              </p:cNvSpPr>
              <p:nvPr/>
            </p:nvSpPr>
            <p:spPr bwMode="auto">
              <a:xfrm>
                <a:off x="339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3" name="Freeform 2224"/>
              <p:cNvSpPr>
                <a:spLocks/>
              </p:cNvSpPr>
              <p:nvPr/>
            </p:nvSpPr>
            <p:spPr bwMode="auto">
              <a:xfrm>
                <a:off x="3393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4" name="Freeform 2225"/>
              <p:cNvSpPr>
                <a:spLocks/>
              </p:cNvSpPr>
              <p:nvPr/>
            </p:nvSpPr>
            <p:spPr bwMode="auto">
              <a:xfrm>
                <a:off x="339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5" name="Freeform 2226"/>
              <p:cNvSpPr>
                <a:spLocks/>
              </p:cNvSpPr>
              <p:nvPr/>
            </p:nvSpPr>
            <p:spPr bwMode="auto">
              <a:xfrm>
                <a:off x="340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6" name="Freeform 2227"/>
              <p:cNvSpPr>
                <a:spLocks/>
              </p:cNvSpPr>
              <p:nvPr/>
            </p:nvSpPr>
            <p:spPr bwMode="auto">
              <a:xfrm>
                <a:off x="3403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7" name="Freeform 2228"/>
              <p:cNvSpPr>
                <a:spLocks/>
              </p:cNvSpPr>
              <p:nvPr/>
            </p:nvSpPr>
            <p:spPr bwMode="auto">
              <a:xfrm>
                <a:off x="340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8" name="Freeform 2229"/>
              <p:cNvSpPr>
                <a:spLocks/>
              </p:cNvSpPr>
              <p:nvPr/>
            </p:nvSpPr>
            <p:spPr bwMode="auto">
              <a:xfrm>
                <a:off x="341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9" name="Freeform 2230"/>
              <p:cNvSpPr>
                <a:spLocks/>
              </p:cNvSpPr>
              <p:nvPr/>
            </p:nvSpPr>
            <p:spPr bwMode="auto">
              <a:xfrm>
                <a:off x="3413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0" name="Freeform 2231"/>
              <p:cNvSpPr>
                <a:spLocks/>
              </p:cNvSpPr>
              <p:nvPr/>
            </p:nvSpPr>
            <p:spPr bwMode="auto">
              <a:xfrm>
                <a:off x="3416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1" name="Freeform 2232"/>
              <p:cNvSpPr>
                <a:spLocks/>
              </p:cNvSpPr>
              <p:nvPr/>
            </p:nvSpPr>
            <p:spPr bwMode="auto">
              <a:xfrm>
                <a:off x="342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2" name="Freeform 2233"/>
              <p:cNvSpPr>
                <a:spLocks/>
              </p:cNvSpPr>
              <p:nvPr/>
            </p:nvSpPr>
            <p:spPr bwMode="auto">
              <a:xfrm>
                <a:off x="3423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3" name="Freeform 2234"/>
              <p:cNvSpPr>
                <a:spLocks/>
              </p:cNvSpPr>
              <p:nvPr/>
            </p:nvSpPr>
            <p:spPr bwMode="auto">
              <a:xfrm>
                <a:off x="3426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4" name="Freeform 2235"/>
              <p:cNvSpPr>
                <a:spLocks/>
              </p:cNvSpPr>
              <p:nvPr/>
            </p:nvSpPr>
            <p:spPr bwMode="auto">
              <a:xfrm>
                <a:off x="3430" y="23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5" name="Freeform 2236"/>
              <p:cNvSpPr>
                <a:spLocks/>
              </p:cNvSpPr>
              <p:nvPr/>
            </p:nvSpPr>
            <p:spPr bwMode="auto">
              <a:xfrm>
                <a:off x="3433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6" name="Freeform 2237"/>
              <p:cNvSpPr>
                <a:spLocks/>
              </p:cNvSpPr>
              <p:nvPr/>
            </p:nvSpPr>
            <p:spPr bwMode="auto">
              <a:xfrm>
                <a:off x="3436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7" name="Freeform 2238"/>
              <p:cNvSpPr>
                <a:spLocks/>
              </p:cNvSpPr>
              <p:nvPr/>
            </p:nvSpPr>
            <p:spPr bwMode="auto">
              <a:xfrm>
                <a:off x="3439" y="2318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8" name="Freeform 2239"/>
              <p:cNvSpPr>
                <a:spLocks/>
              </p:cNvSpPr>
              <p:nvPr/>
            </p:nvSpPr>
            <p:spPr bwMode="auto">
              <a:xfrm>
                <a:off x="3443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9" name="Freeform 2240"/>
              <p:cNvSpPr>
                <a:spLocks/>
              </p:cNvSpPr>
              <p:nvPr/>
            </p:nvSpPr>
            <p:spPr bwMode="auto">
              <a:xfrm>
                <a:off x="344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0" name="Freeform 2241"/>
              <p:cNvSpPr>
                <a:spLocks/>
              </p:cNvSpPr>
              <p:nvPr/>
            </p:nvSpPr>
            <p:spPr bwMode="auto">
              <a:xfrm>
                <a:off x="3449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1" name="Freeform 2242"/>
              <p:cNvSpPr>
                <a:spLocks/>
              </p:cNvSpPr>
              <p:nvPr/>
            </p:nvSpPr>
            <p:spPr bwMode="auto">
              <a:xfrm>
                <a:off x="3453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2" name="Freeform 2243"/>
              <p:cNvSpPr>
                <a:spLocks/>
              </p:cNvSpPr>
              <p:nvPr/>
            </p:nvSpPr>
            <p:spPr bwMode="auto">
              <a:xfrm>
                <a:off x="3456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3" name="Freeform 2244"/>
              <p:cNvSpPr>
                <a:spLocks/>
              </p:cNvSpPr>
              <p:nvPr/>
            </p:nvSpPr>
            <p:spPr bwMode="auto">
              <a:xfrm>
                <a:off x="345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4" name="Freeform 2245"/>
              <p:cNvSpPr>
                <a:spLocks/>
              </p:cNvSpPr>
              <p:nvPr/>
            </p:nvSpPr>
            <p:spPr bwMode="auto">
              <a:xfrm>
                <a:off x="346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5" name="Freeform 2246"/>
              <p:cNvSpPr>
                <a:spLocks/>
              </p:cNvSpPr>
              <p:nvPr/>
            </p:nvSpPr>
            <p:spPr bwMode="auto">
              <a:xfrm>
                <a:off x="346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6" name="Freeform 2247"/>
              <p:cNvSpPr>
                <a:spLocks/>
              </p:cNvSpPr>
              <p:nvPr/>
            </p:nvSpPr>
            <p:spPr bwMode="auto">
              <a:xfrm>
                <a:off x="346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7" name="Freeform 2248"/>
              <p:cNvSpPr>
                <a:spLocks/>
              </p:cNvSpPr>
              <p:nvPr/>
            </p:nvSpPr>
            <p:spPr bwMode="auto">
              <a:xfrm>
                <a:off x="3472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8" name="Freeform 2249"/>
              <p:cNvSpPr>
                <a:spLocks/>
              </p:cNvSpPr>
              <p:nvPr/>
            </p:nvSpPr>
            <p:spPr bwMode="auto">
              <a:xfrm>
                <a:off x="347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9" name="Freeform 2250"/>
              <p:cNvSpPr>
                <a:spLocks/>
              </p:cNvSpPr>
              <p:nvPr/>
            </p:nvSpPr>
            <p:spPr bwMode="auto">
              <a:xfrm>
                <a:off x="347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0" name="Freeform 2251"/>
              <p:cNvSpPr>
                <a:spLocks/>
              </p:cNvSpPr>
              <p:nvPr/>
            </p:nvSpPr>
            <p:spPr bwMode="auto">
              <a:xfrm>
                <a:off x="3482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1" name="Freeform 2252"/>
              <p:cNvSpPr>
                <a:spLocks/>
              </p:cNvSpPr>
              <p:nvPr/>
            </p:nvSpPr>
            <p:spPr bwMode="auto">
              <a:xfrm>
                <a:off x="3486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2" name="Freeform 2253"/>
              <p:cNvSpPr>
                <a:spLocks/>
              </p:cNvSpPr>
              <p:nvPr/>
            </p:nvSpPr>
            <p:spPr bwMode="auto">
              <a:xfrm>
                <a:off x="3489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3" name="Freeform 2254"/>
              <p:cNvSpPr>
                <a:spLocks/>
              </p:cNvSpPr>
              <p:nvPr/>
            </p:nvSpPr>
            <p:spPr bwMode="auto">
              <a:xfrm>
                <a:off x="3493" y="2319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4" name="Freeform 2255"/>
              <p:cNvSpPr>
                <a:spLocks/>
              </p:cNvSpPr>
              <p:nvPr/>
            </p:nvSpPr>
            <p:spPr bwMode="auto">
              <a:xfrm>
                <a:off x="3495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5" name="Freeform 2256"/>
              <p:cNvSpPr>
                <a:spLocks/>
              </p:cNvSpPr>
              <p:nvPr/>
            </p:nvSpPr>
            <p:spPr bwMode="auto">
              <a:xfrm>
                <a:off x="349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6" name="Freeform 2257"/>
              <p:cNvSpPr>
                <a:spLocks/>
              </p:cNvSpPr>
              <p:nvPr/>
            </p:nvSpPr>
            <p:spPr bwMode="auto">
              <a:xfrm>
                <a:off x="350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7" name="Freeform 2258"/>
              <p:cNvSpPr>
                <a:spLocks/>
              </p:cNvSpPr>
              <p:nvPr/>
            </p:nvSpPr>
            <p:spPr bwMode="auto">
              <a:xfrm>
                <a:off x="3505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8" name="Freeform 2259"/>
              <p:cNvSpPr>
                <a:spLocks/>
              </p:cNvSpPr>
              <p:nvPr/>
            </p:nvSpPr>
            <p:spPr bwMode="auto">
              <a:xfrm>
                <a:off x="350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9" name="Freeform 2260"/>
              <p:cNvSpPr>
                <a:spLocks/>
              </p:cNvSpPr>
              <p:nvPr/>
            </p:nvSpPr>
            <p:spPr bwMode="auto">
              <a:xfrm>
                <a:off x="351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0" name="Freeform 2261"/>
              <p:cNvSpPr>
                <a:spLocks/>
              </p:cNvSpPr>
              <p:nvPr/>
            </p:nvSpPr>
            <p:spPr bwMode="auto">
              <a:xfrm>
                <a:off x="3515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1" name="Freeform 2262"/>
              <p:cNvSpPr>
                <a:spLocks/>
              </p:cNvSpPr>
              <p:nvPr/>
            </p:nvSpPr>
            <p:spPr bwMode="auto">
              <a:xfrm>
                <a:off x="3519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2" name="Freeform 2263"/>
              <p:cNvSpPr>
                <a:spLocks/>
              </p:cNvSpPr>
              <p:nvPr/>
            </p:nvSpPr>
            <p:spPr bwMode="auto">
              <a:xfrm>
                <a:off x="352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3" name="Freeform 2264"/>
              <p:cNvSpPr>
                <a:spLocks/>
              </p:cNvSpPr>
              <p:nvPr/>
            </p:nvSpPr>
            <p:spPr bwMode="auto">
              <a:xfrm>
                <a:off x="352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4" name="Freeform 2265"/>
              <p:cNvSpPr>
                <a:spLocks/>
              </p:cNvSpPr>
              <p:nvPr/>
            </p:nvSpPr>
            <p:spPr bwMode="auto">
              <a:xfrm>
                <a:off x="3528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5" name="Freeform 2266"/>
              <p:cNvSpPr>
                <a:spLocks/>
              </p:cNvSpPr>
              <p:nvPr/>
            </p:nvSpPr>
            <p:spPr bwMode="auto">
              <a:xfrm>
                <a:off x="353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6" name="Freeform 2267"/>
              <p:cNvSpPr>
                <a:spLocks/>
              </p:cNvSpPr>
              <p:nvPr/>
            </p:nvSpPr>
            <p:spPr bwMode="auto">
              <a:xfrm>
                <a:off x="3535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7" name="Freeform 2268"/>
              <p:cNvSpPr>
                <a:spLocks/>
              </p:cNvSpPr>
              <p:nvPr/>
            </p:nvSpPr>
            <p:spPr bwMode="auto">
              <a:xfrm>
                <a:off x="3538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8" name="Freeform 2269"/>
              <p:cNvSpPr>
                <a:spLocks/>
              </p:cNvSpPr>
              <p:nvPr/>
            </p:nvSpPr>
            <p:spPr bwMode="auto">
              <a:xfrm>
                <a:off x="354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9" name="Freeform 2270"/>
              <p:cNvSpPr>
                <a:spLocks/>
              </p:cNvSpPr>
              <p:nvPr/>
            </p:nvSpPr>
            <p:spPr bwMode="auto">
              <a:xfrm>
                <a:off x="354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0" name="Freeform 2271"/>
              <p:cNvSpPr>
                <a:spLocks/>
              </p:cNvSpPr>
              <p:nvPr/>
            </p:nvSpPr>
            <p:spPr bwMode="auto">
              <a:xfrm>
                <a:off x="3548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1" name="Freeform 2272"/>
              <p:cNvSpPr>
                <a:spLocks/>
              </p:cNvSpPr>
              <p:nvPr/>
            </p:nvSpPr>
            <p:spPr bwMode="auto">
              <a:xfrm>
                <a:off x="3551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2" name="Freeform 2273"/>
              <p:cNvSpPr>
                <a:spLocks/>
              </p:cNvSpPr>
              <p:nvPr/>
            </p:nvSpPr>
            <p:spPr bwMode="auto">
              <a:xfrm>
                <a:off x="3555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3" name="Freeform 2274"/>
              <p:cNvSpPr>
                <a:spLocks/>
              </p:cNvSpPr>
              <p:nvPr/>
            </p:nvSpPr>
            <p:spPr bwMode="auto">
              <a:xfrm>
                <a:off x="355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4" name="Freeform 2275"/>
              <p:cNvSpPr>
                <a:spLocks/>
              </p:cNvSpPr>
              <p:nvPr/>
            </p:nvSpPr>
            <p:spPr bwMode="auto">
              <a:xfrm>
                <a:off x="3561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5" name="Freeform 2276"/>
              <p:cNvSpPr>
                <a:spLocks/>
              </p:cNvSpPr>
              <p:nvPr/>
            </p:nvSpPr>
            <p:spPr bwMode="auto">
              <a:xfrm>
                <a:off x="356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6" name="Freeform 2277"/>
              <p:cNvSpPr>
                <a:spLocks/>
              </p:cNvSpPr>
              <p:nvPr/>
            </p:nvSpPr>
            <p:spPr bwMode="auto">
              <a:xfrm>
                <a:off x="3568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7" name="Freeform 2278"/>
              <p:cNvSpPr>
                <a:spLocks/>
              </p:cNvSpPr>
              <p:nvPr/>
            </p:nvSpPr>
            <p:spPr bwMode="auto">
              <a:xfrm>
                <a:off x="3572" y="2320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8" name="Freeform 2279"/>
              <p:cNvSpPr>
                <a:spLocks/>
              </p:cNvSpPr>
              <p:nvPr/>
            </p:nvSpPr>
            <p:spPr bwMode="auto">
              <a:xfrm>
                <a:off x="3574" y="232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9" name="Freeform 2280"/>
              <p:cNvSpPr>
                <a:spLocks/>
              </p:cNvSpPr>
              <p:nvPr/>
            </p:nvSpPr>
            <p:spPr bwMode="auto">
              <a:xfrm>
                <a:off x="3581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0" name="Freeform 2281"/>
              <p:cNvSpPr>
                <a:spLocks/>
              </p:cNvSpPr>
              <p:nvPr/>
            </p:nvSpPr>
            <p:spPr bwMode="auto">
              <a:xfrm>
                <a:off x="358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1" name="Freeform 2282"/>
              <p:cNvSpPr>
                <a:spLocks/>
              </p:cNvSpPr>
              <p:nvPr/>
            </p:nvSpPr>
            <p:spPr bwMode="auto">
              <a:xfrm>
                <a:off x="358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2" name="Freeform 2283"/>
              <p:cNvSpPr>
                <a:spLocks/>
              </p:cNvSpPr>
              <p:nvPr/>
            </p:nvSpPr>
            <p:spPr bwMode="auto">
              <a:xfrm>
                <a:off x="3591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3" name="Freeform 2284"/>
              <p:cNvSpPr>
                <a:spLocks/>
              </p:cNvSpPr>
              <p:nvPr/>
            </p:nvSpPr>
            <p:spPr bwMode="auto">
              <a:xfrm>
                <a:off x="359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4" name="Freeform 2285"/>
              <p:cNvSpPr>
                <a:spLocks/>
              </p:cNvSpPr>
              <p:nvPr/>
            </p:nvSpPr>
            <p:spPr bwMode="auto">
              <a:xfrm>
                <a:off x="3598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5" name="Freeform 2286"/>
              <p:cNvSpPr>
                <a:spLocks/>
              </p:cNvSpPr>
              <p:nvPr/>
            </p:nvSpPr>
            <p:spPr bwMode="auto">
              <a:xfrm>
                <a:off x="3601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6" name="Freeform 2287"/>
              <p:cNvSpPr>
                <a:spLocks/>
              </p:cNvSpPr>
              <p:nvPr/>
            </p:nvSpPr>
            <p:spPr bwMode="auto">
              <a:xfrm>
                <a:off x="3605" y="2320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7" name="Freeform 2288"/>
              <p:cNvSpPr>
                <a:spLocks/>
              </p:cNvSpPr>
              <p:nvPr/>
            </p:nvSpPr>
            <p:spPr bwMode="auto">
              <a:xfrm>
                <a:off x="360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8" name="Freeform 2289"/>
              <p:cNvSpPr>
                <a:spLocks/>
              </p:cNvSpPr>
              <p:nvPr/>
            </p:nvSpPr>
            <p:spPr bwMode="auto">
              <a:xfrm>
                <a:off x="361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9" name="Freeform 2290"/>
              <p:cNvSpPr>
                <a:spLocks/>
              </p:cNvSpPr>
              <p:nvPr/>
            </p:nvSpPr>
            <p:spPr bwMode="auto">
              <a:xfrm>
                <a:off x="3614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0" name="Freeform 2291"/>
              <p:cNvSpPr>
                <a:spLocks/>
              </p:cNvSpPr>
              <p:nvPr/>
            </p:nvSpPr>
            <p:spPr bwMode="auto">
              <a:xfrm>
                <a:off x="361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1" name="Freeform 2292"/>
              <p:cNvSpPr>
                <a:spLocks/>
              </p:cNvSpPr>
              <p:nvPr/>
            </p:nvSpPr>
            <p:spPr bwMode="auto">
              <a:xfrm>
                <a:off x="362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2" name="Freeform 2293"/>
              <p:cNvSpPr>
                <a:spLocks/>
              </p:cNvSpPr>
              <p:nvPr/>
            </p:nvSpPr>
            <p:spPr bwMode="auto">
              <a:xfrm>
                <a:off x="3624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3" name="Freeform 2294"/>
              <p:cNvSpPr>
                <a:spLocks/>
              </p:cNvSpPr>
              <p:nvPr/>
            </p:nvSpPr>
            <p:spPr bwMode="auto">
              <a:xfrm>
                <a:off x="362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4" name="Freeform 2295"/>
              <p:cNvSpPr>
                <a:spLocks/>
              </p:cNvSpPr>
              <p:nvPr/>
            </p:nvSpPr>
            <p:spPr bwMode="auto">
              <a:xfrm>
                <a:off x="363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5" name="Freeform 2296"/>
              <p:cNvSpPr>
                <a:spLocks/>
              </p:cNvSpPr>
              <p:nvPr/>
            </p:nvSpPr>
            <p:spPr bwMode="auto">
              <a:xfrm>
                <a:off x="363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6" name="Freeform 2297"/>
              <p:cNvSpPr>
                <a:spLocks/>
              </p:cNvSpPr>
              <p:nvPr/>
            </p:nvSpPr>
            <p:spPr bwMode="auto">
              <a:xfrm>
                <a:off x="3637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7" name="Freeform 2298"/>
              <p:cNvSpPr>
                <a:spLocks/>
              </p:cNvSpPr>
              <p:nvPr/>
            </p:nvSpPr>
            <p:spPr bwMode="auto">
              <a:xfrm>
                <a:off x="364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8" name="Freeform 2299"/>
              <p:cNvSpPr>
                <a:spLocks/>
              </p:cNvSpPr>
              <p:nvPr/>
            </p:nvSpPr>
            <p:spPr bwMode="auto">
              <a:xfrm>
                <a:off x="364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9" name="Freeform 2300"/>
              <p:cNvSpPr>
                <a:spLocks/>
              </p:cNvSpPr>
              <p:nvPr/>
            </p:nvSpPr>
            <p:spPr bwMode="auto">
              <a:xfrm>
                <a:off x="3647" y="2318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90" name="Freeform 2301"/>
              <p:cNvSpPr>
                <a:spLocks/>
              </p:cNvSpPr>
              <p:nvPr/>
            </p:nvSpPr>
            <p:spPr bwMode="auto">
              <a:xfrm>
                <a:off x="3651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91" name="Freeform 2302"/>
              <p:cNvSpPr>
                <a:spLocks/>
              </p:cNvSpPr>
              <p:nvPr/>
            </p:nvSpPr>
            <p:spPr bwMode="auto">
              <a:xfrm>
                <a:off x="3654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92" name="Freeform 2303"/>
              <p:cNvSpPr>
                <a:spLocks/>
              </p:cNvSpPr>
              <p:nvPr/>
            </p:nvSpPr>
            <p:spPr bwMode="auto">
              <a:xfrm>
                <a:off x="3657" y="2318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93" name="Freeform 2304"/>
              <p:cNvSpPr>
                <a:spLocks/>
              </p:cNvSpPr>
              <p:nvPr/>
            </p:nvSpPr>
            <p:spPr bwMode="auto">
              <a:xfrm>
                <a:off x="3661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17005" name="Group 2506"/>
            <p:cNvGrpSpPr>
              <a:grpSpLocks/>
            </p:cNvGrpSpPr>
            <p:nvPr/>
          </p:nvGrpSpPr>
          <p:grpSpPr bwMode="auto">
            <a:xfrm>
              <a:off x="3664" y="2317"/>
              <a:ext cx="669" cy="3"/>
              <a:chOff x="3664" y="2317"/>
              <a:chExt cx="669" cy="3"/>
            </a:xfrm>
          </p:grpSpPr>
          <p:sp>
            <p:nvSpPr>
              <p:cNvPr id="17094" name="Freeform 2306"/>
              <p:cNvSpPr>
                <a:spLocks/>
              </p:cNvSpPr>
              <p:nvPr/>
            </p:nvSpPr>
            <p:spPr bwMode="auto">
              <a:xfrm>
                <a:off x="3664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095" name="Freeform 2307"/>
              <p:cNvSpPr>
                <a:spLocks/>
              </p:cNvSpPr>
              <p:nvPr/>
            </p:nvSpPr>
            <p:spPr bwMode="auto">
              <a:xfrm>
                <a:off x="366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096" name="Freeform 2308"/>
              <p:cNvSpPr>
                <a:spLocks/>
              </p:cNvSpPr>
              <p:nvPr/>
            </p:nvSpPr>
            <p:spPr bwMode="auto">
              <a:xfrm>
                <a:off x="3670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097" name="Freeform 2309"/>
              <p:cNvSpPr>
                <a:spLocks/>
              </p:cNvSpPr>
              <p:nvPr/>
            </p:nvSpPr>
            <p:spPr bwMode="auto">
              <a:xfrm>
                <a:off x="367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098" name="Freeform 2310"/>
              <p:cNvSpPr>
                <a:spLocks/>
              </p:cNvSpPr>
              <p:nvPr/>
            </p:nvSpPr>
            <p:spPr bwMode="auto">
              <a:xfrm>
                <a:off x="3677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099" name="Freeform 2311"/>
              <p:cNvSpPr>
                <a:spLocks/>
              </p:cNvSpPr>
              <p:nvPr/>
            </p:nvSpPr>
            <p:spPr bwMode="auto">
              <a:xfrm>
                <a:off x="368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0" name="Freeform 2312"/>
              <p:cNvSpPr>
                <a:spLocks/>
              </p:cNvSpPr>
              <p:nvPr/>
            </p:nvSpPr>
            <p:spPr bwMode="auto">
              <a:xfrm>
                <a:off x="368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1" name="Freeform 2313"/>
              <p:cNvSpPr>
                <a:spLocks/>
              </p:cNvSpPr>
              <p:nvPr/>
            </p:nvSpPr>
            <p:spPr bwMode="auto">
              <a:xfrm>
                <a:off x="368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2" name="Freeform 2314"/>
              <p:cNvSpPr>
                <a:spLocks/>
              </p:cNvSpPr>
              <p:nvPr/>
            </p:nvSpPr>
            <p:spPr bwMode="auto">
              <a:xfrm>
                <a:off x="369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3" name="Freeform 2315"/>
              <p:cNvSpPr>
                <a:spLocks/>
              </p:cNvSpPr>
              <p:nvPr/>
            </p:nvSpPr>
            <p:spPr bwMode="auto">
              <a:xfrm>
                <a:off x="369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4" name="Freeform 2316"/>
              <p:cNvSpPr>
                <a:spLocks/>
              </p:cNvSpPr>
              <p:nvPr/>
            </p:nvSpPr>
            <p:spPr bwMode="auto">
              <a:xfrm>
                <a:off x="369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5" name="Freeform 2317"/>
              <p:cNvSpPr>
                <a:spLocks/>
              </p:cNvSpPr>
              <p:nvPr/>
            </p:nvSpPr>
            <p:spPr bwMode="auto">
              <a:xfrm>
                <a:off x="370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6" name="Freeform 2318"/>
              <p:cNvSpPr>
                <a:spLocks/>
              </p:cNvSpPr>
              <p:nvPr/>
            </p:nvSpPr>
            <p:spPr bwMode="auto">
              <a:xfrm>
                <a:off x="370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7" name="Freeform 2319"/>
              <p:cNvSpPr>
                <a:spLocks/>
              </p:cNvSpPr>
              <p:nvPr/>
            </p:nvSpPr>
            <p:spPr bwMode="auto">
              <a:xfrm>
                <a:off x="370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8" name="Freeform 2320"/>
              <p:cNvSpPr>
                <a:spLocks/>
              </p:cNvSpPr>
              <p:nvPr/>
            </p:nvSpPr>
            <p:spPr bwMode="auto">
              <a:xfrm>
                <a:off x="371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9" name="Freeform 2321"/>
              <p:cNvSpPr>
                <a:spLocks/>
              </p:cNvSpPr>
              <p:nvPr/>
            </p:nvSpPr>
            <p:spPr bwMode="auto">
              <a:xfrm>
                <a:off x="371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0" name="Freeform 2322"/>
              <p:cNvSpPr>
                <a:spLocks/>
              </p:cNvSpPr>
              <p:nvPr/>
            </p:nvSpPr>
            <p:spPr bwMode="auto">
              <a:xfrm>
                <a:off x="371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1" name="Freeform 2323"/>
              <p:cNvSpPr>
                <a:spLocks/>
              </p:cNvSpPr>
              <p:nvPr/>
            </p:nvSpPr>
            <p:spPr bwMode="auto">
              <a:xfrm>
                <a:off x="372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2" name="Freeform 2324"/>
              <p:cNvSpPr>
                <a:spLocks/>
              </p:cNvSpPr>
              <p:nvPr/>
            </p:nvSpPr>
            <p:spPr bwMode="auto">
              <a:xfrm>
                <a:off x="372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3" name="Freeform 2325"/>
              <p:cNvSpPr>
                <a:spLocks/>
              </p:cNvSpPr>
              <p:nvPr/>
            </p:nvSpPr>
            <p:spPr bwMode="auto">
              <a:xfrm>
                <a:off x="372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4" name="Freeform 2326"/>
              <p:cNvSpPr>
                <a:spLocks/>
              </p:cNvSpPr>
              <p:nvPr/>
            </p:nvSpPr>
            <p:spPr bwMode="auto">
              <a:xfrm>
                <a:off x="373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5" name="Freeform 2327"/>
              <p:cNvSpPr>
                <a:spLocks/>
              </p:cNvSpPr>
              <p:nvPr/>
            </p:nvSpPr>
            <p:spPr bwMode="auto">
              <a:xfrm>
                <a:off x="373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6" name="Freeform 2328"/>
              <p:cNvSpPr>
                <a:spLocks/>
              </p:cNvSpPr>
              <p:nvPr/>
            </p:nvSpPr>
            <p:spPr bwMode="auto">
              <a:xfrm>
                <a:off x="373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7" name="Freeform 2329"/>
              <p:cNvSpPr>
                <a:spLocks/>
              </p:cNvSpPr>
              <p:nvPr/>
            </p:nvSpPr>
            <p:spPr bwMode="auto">
              <a:xfrm>
                <a:off x="374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8" name="Freeform 2330"/>
              <p:cNvSpPr>
                <a:spLocks/>
              </p:cNvSpPr>
              <p:nvPr/>
            </p:nvSpPr>
            <p:spPr bwMode="auto">
              <a:xfrm>
                <a:off x="3743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9" name="Freeform 2331"/>
              <p:cNvSpPr>
                <a:spLocks/>
              </p:cNvSpPr>
              <p:nvPr/>
            </p:nvSpPr>
            <p:spPr bwMode="auto">
              <a:xfrm>
                <a:off x="3746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0" name="Freeform 2332"/>
              <p:cNvSpPr>
                <a:spLocks/>
              </p:cNvSpPr>
              <p:nvPr/>
            </p:nvSpPr>
            <p:spPr bwMode="auto">
              <a:xfrm>
                <a:off x="374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1" name="Freeform 2333"/>
              <p:cNvSpPr>
                <a:spLocks/>
              </p:cNvSpPr>
              <p:nvPr/>
            </p:nvSpPr>
            <p:spPr bwMode="auto">
              <a:xfrm>
                <a:off x="3753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2" name="Freeform 2334"/>
              <p:cNvSpPr>
                <a:spLocks/>
              </p:cNvSpPr>
              <p:nvPr/>
            </p:nvSpPr>
            <p:spPr bwMode="auto">
              <a:xfrm>
                <a:off x="375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3" name="Freeform 2335"/>
              <p:cNvSpPr>
                <a:spLocks/>
              </p:cNvSpPr>
              <p:nvPr/>
            </p:nvSpPr>
            <p:spPr bwMode="auto">
              <a:xfrm>
                <a:off x="3759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4" name="Freeform 2336"/>
              <p:cNvSpPr>
                <a:spLocks/>
              </p:cNvSpPr>
              <p:nvPr/>
            </p:nvSpPr>
            <p:spPr bwMode="auto">
              <a:xfrm>
                <a:off x="376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5" name="Freeform 2337"/>
              <p:cNvSpPr>
                <a:spLocks/>
              </p:cNvSpPr>
              <p:nvPr/>
            </p:nvSpPr>
            <p:spPr bwMode="auto">
              <a:xfrm>
                <a:off x="376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6" name="Freeform 2338"/>
              <p:cNvSpPr>
                <a:spLocks/>
              </p:cNvSpPr>
              <p:nvPr/>
            </p:nvSpPr>
            <p:spPr bwMode="auto">
              <a:xfrm>
                <a:off x="376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7" name="Freeform 2339"/>
              <p:cNvSpPr>
                <a:spLocks/>
              </p:cNvSpPr>
              <p:nvPr/>
            </p:nvSpPr>
            <p:spPr bwMode="auto">
              <a:xfrm>
                <a:off x="377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8" name="Freeform 2340"/>
              <p:cNvSpPr>
                <a:spLocks/>
              </p:cNvSpPr>
              <p:nvPr/>
            </p:nvSpPr>
            <p:spPr bwMode="auto">
              <a:xfrm>
                <a:off x="3776" y="2319"/>
                <a:ext cx="6" cy="1"/>
              </a:xfrm>
              <a:custGeom>
                <a:avLst/>
                <a:gdLst>
                  <a:gd name="T0" fmla="*/ 0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6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9" name="Freeform 2341"/>
              <p:cNvSpPr>
                <a:spLocks/>
              </p:cNvSpPr>
              <p:nvPr/>
            </p:nvSpPr>
            <p:spPr bwMode="auto">
              <a:xfrm>
                <a:off x="3782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0" name="Freeform 2342"/>
              <p:cNvSpPr>
                <a:spLocks/>
              </p:cNvSpPr>
              <p:nvPr/>
            </p:nvSpPr>
            <p:spPr bwMode="auto">
              <a:xfrm>
                <a:off x="378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1" name="Freeform 2343"/>
              <p:cNvSpPr>
                <a:spLocks/>
              </p:cNvSpPr>
              <p:nvPr/>
            </p:nvSpPr>
            <p:spPr bwMode="auto">
              <a:xfrm>
                <a:off x="378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2" name="Freeform 2344"/>
              <p:cNvSpPr>
                <a:spLocks/>
              </p:cNvSpPr>
              <p:nvPr/>
            </p:nvSpPr>
            <p:spPr bwMode="auto">
              <a:xfrm>
                <a:off x="3792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3" name="Freeform 2345"/>
              <p:cNvSpPr>
                <a:spLocks/>
              </p:cNvSpPr>
              <p:nvPr/>
            </p:nvSpPr>
            <p:spPr bwMode="auto">
              <a:xfrm>
                <a:off x="3796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4" name="Freeform 2346"/>
              <p:cNvSpPr>
                <a:spLocks/>
              </p:cNvSpPr>
              <p:nvPr/>
            </p:nvSpPr>
            <p:spPr bwMode="auto">
              <a:xfrm>
                <a:off x="379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5" name="Freeform 2347"/>
              <p:cNvSpPr>
                <a:spLocks/>
              </p:cNvSpPr>
              <p:nvPr/>
            </p:nvSpPr>
            <p:spPr bwMode="auto">
              <a:xfrm>
                <a:off x="3802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6" name="Freeform 2348"/>
              <p:cNvSpPr>
                <a:spLocks/>
              </p:cNvSpPr>
              <p:nvPr/>
            </p:nvSpPr>
            <p:spPr bwMode="auto">
              <a:xfrm>
                <a:off x="3805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7" name="Freeform 2349"/>
              <p:cNvSpPr>
                <a:spLocks/>
              </p:cNvSpPr>
              <p:nvPr/>
            </p:nvSpPr>
            <p:spPr bwMode="auto">
              <a:xfrm>
                <a:off x="380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8" name="Freeform 2350"/>
              <p:cNvSpPr>
                <a:spLocks/>
              </p:cNvSpPr>
              <p:nvPr/>
            </p:nvSpPr>
            <p:spPr bwMode="auto">
              <a:xfrm>
                <a:off x="381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9" name="Freeform 2351"/>
              <p:cNvSpPr>
                <a:spLocks/>
              </p:cNvSpPr>
              <p:nvPr/>
            </p:nvSpPr>
            <p:spPr bwMode="auto">
              <a:xfrm>
                <a:off x="3815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0" name="Freeform 2352"/>
              <p:cNvSpPr>
                <a:spLocks/>
              </p:cNvSpPr>
              <p:nvPr/>
            </p:nvSpPr>
            <p:spPr bwMode="auto">
              <a:xfrm>
                <a:off x="381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1" name="Freeform 2353"/>
              <p:cNvSpPr>
                <a:spLocks/>
              </p:cNvSpPr>
              <p:nvPr/>
            </p:nvSpPr>
            <p:spPr bwMode="auto">
              <a:xfrm>
                <a:off x="382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2" name="Freeform 2354"/>
              <p:cNvSpPr>
                <a:spLocks/>
              </p:cNvSpPr>
              <p:nvPr/>
            </p:nvSpPr>
            <p:spPr bwMode="auto">
              <a:xfrm>
                <a:off x="3825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3" name="Freeform 2355"/>
              <p:cNvSpPr>
                <a:spLocks/>
              </p:cNvSpPr>
              <p:nvPr/>
            </p:nvSpPr>
            <p:spPr bwMode="auto">
              <a:xfrm>
                <a:off x="382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4" name="Freeform 2356"/>
              <p:cNvSpPr>
                <a:spLocks/>
              </p:cNvSpPr>
              <p:nvPr/>
            </p:nvSpPr>
            <p:spPr bwMode="auto">
              <a:xfrm>
                <a:off x="3832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5" name="Freeform 2357"/>
              <p:cNvSpPr>
                <a:spLocks/>
              </p:cNvSpPr>
              <p:nvPr/>
            </p:nvSpPr>
            <p:spPr bwMode="auto">
              <a:xfrm>
                <a:off x="383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6" name="Freeform 2358"/>
              <p:cNvSpPr>
                <a:spLocks/>
              </p:cNvSpPr>
              <p:nvPr/>
            </p:nvSpPr>
            <p:spPr bwMode="auto">
              <a:xfrm>
                <a:off x="3838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7" name="Freeform 2359"/>
              <p:cNvSpPr>
                <a:spLocks/>
              </p:cNvSpPr>
              <p:nvPr/>
            </p:nvSpPr>
            <p:spPr bwMode="auto">
              <a:xfrm>
                <a:off x="384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8" name="Freeform 2360"/>
              <p:cNvSpPr>
                <a:spLocks/>
              </p:cNvSpPr>
              <p:nvPr/>
            </p:nvSpPr>
            <p:spPr bwMode="auto">
              <a:xfrm>
                <a:off x="384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9" name="Freeform 2361"/>
              <p:cNvSpPr>
                <a:spLocks/>
              </p:cNvSpPr>
              <p:nvPr/>
            </p:nvSpPr>
            <p:spPr bwMode="auto">
              <a:xfrm>
                <a:off x="3848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0" name="Freeform 2362"/>
              <p:cNvSpPr>
                <a:spLocks/>
              </p:cNvSpPr>
              <p:nvPr/>
            </p:nvSpPr>
            <p:spPr bwMode="auto">
              <a:xfrm>
                <a:off x="3852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1" name="Freeform 2363"/>
              <p:cNvSpPr>
                <a:spLocks/>
              </p:cNvSpPr>
              <p:nvPr/>
            </p:nvSpPr>
            <p:spPr bwMode="auto">
              <a:xfrm>
                <a:off x="3855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2" name="Freeform 2364"/>
              <p:cNvSpPr>
                <a:spLocks/>
              </p:cNvSpPr>
              <p:nvPr/>
            </p:nvSpPr>
            <p:spPr bwMode="auto">
              <a:xfrm>
                <a:off x="3858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3" name="Freeform 2365"/>
              <p:cNvSpPr>
                <a:spLocks/>
              </p:cNvSpPr>
              <p:nvPr/>
            </p:nvSpPr>
            <p:spPr bwMode="auto">
              <a:xfrm>
                <a:off x="3861" y="2318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4" name="Freeform 2366"/>
              <p:cNvSpPr>
                <a:spLocks/>
              </p:cNvSpPr>
              <p:nvPr/>
            </p:nvSpPr>
            <p:spPr bwMode="auto">
              <a:xfrm>
                <a:off x="3865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5" name="Freeform 2367"/>
              <p:cNvSpPr>
                <a:spLocks/>
              </p:cNvSpPr>
              <p:nvPr/>
            </p:nvSpPr>
            <p:spPr bwMode="auto">
              <a:xfrm>
                <a:off x="3868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6" name="Freeform 2368"/>
              <p:cNvSpPr>
                <a:spLocks/>
              </p:cNvSpPr>
              <p:nvPr/>
            </p:nvSpPr>
            <p:spPr bwMode="auto">
              <a:xfrm>
                <a:off x="3871" y="2318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7" name="Freeform 2369"/>
              <p:cNvSpPr>
                <a:spLocks/>
              </p:cNvSpPr>
              <p:nvPr/>
            </p:nvSpPr>
            <p:spPr bwMode="auto">
              <a:xfrm>
                <a:off x="3875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8" name="Freeform 2370"/>
              <p:cNvSpPr>
                <a:spLocks/>
              </p:cNvSpPr>
              <p:nvPr/>
            </p:nvSpPr>
            <p:spPr bwMode="auto">
              <a:xfrm>
                <a:off x="387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9" name="Freeform 2371"/>
              <p:cNvSpPr>
                <a:spLocks/>
              </p:cNvSpPr>
              <p:nvPr/>
            </p:nvSpPr>
            <p:spPr bwMode="auto">
              <a:xfrm>
                <a:off x="3881" y="23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0" name="Freeform 2372"/>
              <p:cNvSpPr>
                <a:spLocks/>
              </p:cNvSpPr>
              <p:nvPr/>
            </p:nvSpPr>
            <p:spPr bwMode="auto">
              <a:xfrm>
                <a:off x="3884" y="2318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1" name="Freeform 2373"/>
              <p:cNvSpPr>
                <a:spLocks/>
              </p:cNvSpPr>
              <p:nvPr/>
            </p:nvSpPr>
            <p:spPr bwMode="auto">
              <a:xfrm>
                <a:off x="3888" y="23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2" name="Freeform 2374"/>
              <p:cNvSpPr>
                <a:spLocks/>
              </p:cNvSpPr>
              <p:nvPr/>
            </p:nvSpPr>
            <p:spPr bwMode="auto">
              <a:xfrm>
                <a:off x="3891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3" name="Freeform 2375"/>
              <p:cNvSpPr>
                <a:spLocks/>
              </p:cNvSpPr>
              <p:nvPr/>
            </p:nvSpPr>
            <p:spPr bwMode="auto">
              <a:xfrm>
                <a:off x="3894" y="2318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4" name="Freeform 2376"/>
              <p:cNvSpPr>
                <a:spLocks/>
              </p:cNvSpPr>
              <p:nvPr/>
            </p:nvSpPr>
            <p:spPr bwMode="auto">
              <a:xfrm>
                <a:off x="3898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5" name="Freeform 2377"/>
              <p:cNvSpPr>
                <a:spLocks/>
              </p:cNvSpPr>
              <p:nvPr/>
            </p:nvSpPr>
            <p:spPr bwMode="auto">
              <a:xfrm>
                <a:off x="3901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6" name="Freeform 2378"/>
              <p:cNvSpPr>
                <a:spLocks/>
              </p:cNvSpPr>
              <p:nvPr/>
            </p:nvSpPr>
            <p:spPr bwMode="auto">
              <a:xfrm>
                <a:off x="3904" y="2318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7" name="Freeform 2379"/>
              <p:cNvSpPr>
                <a:spLocks/>
              </p:cNvSpPr>
              <p:nvPr/>
            </p:nvSpPr>
            <p:spPr bwMode="auto">
              <a:xfrm>
                <a:off x="390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8" name="Freeform 2380"/>
              <p:cNvSpPr>
                <a:spLocks/>
              </p:cNvSpPr>
              <p:nvPr/>
            </p:nvSpPr>
            <p:spPr bwMode="auto">
              <a:xfrm>
                <a:off x="3911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9" name="Freeform 2381"/>
              <p:cNvSpPr>
                <a:spLocks/>
              </p:cNvSpPr>
              <p:nvPr/>
            </p:nvSpPr>
            <p:spPr bwMode="auto">
              <a:xfrm>
                <a:off x="391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0" name="Freeform 2382"/>
              <p:cNvSpPr>
                <a:spLocks/>
              </p:cNvSpPr>
              <p:nvPr/>
            </p:nvSpPr>
            <p:spPr bwMode="auto">
              <a:xfrm>
                <a:off x="391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1" name="Freeform 2383"/>
              <p:cNvSpPr>
                <a:spLocks/>
              </p:cNvSpPr>
              <p:nvPr/>
            </p:nvSpPr>
            <p:spPr bwMode="auto">
              <a:xfrm>
                <a:off x="3921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2" name="Freeform 2384"/>
              <p:cNvSpPr>
                <a:spLocks/>
              </p:cNvSpPr>
              <p:nvPr/>
            </p:nvSpPr>
            <p:spPr bwMode="auto">
              <a:xfrm>
                <a:off x="392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3" name="Freeform 2385"/>
              <p:cNvSpPr>
                <a:spLocks/>
              </p:cNvSpPr>
              <p:nvPr/>
            </p:nvSpPr>
            <p:spPr bwMode="auto">
              <a:xfrm>
                <a:off x="3927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4" name="Freeform 2386"/>
              <p:cNvSpPr>
                <a:spLocks/>
              </p:cNvSpPr>
              <p:nvPr/>
            </p:nvSpPr>
            <p:spPr bwMode="auto">
              <a:xfrm>
                <a:off x="393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5" name="Freeform 2387"/>
              <p:cNvSpPr>
                <a:spLocks/>
              </p:cNvSpPr>
              <p:nvPr/>
            </p:nvSpPr>
            <p:spPr bwMode="auto">
              <a:xfrm>
                <a:off x="393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6" name="Freeform 2388"/>
              <p:cNvSpPr>
                <a:spLocks/>
              </p:cNvSpPr>
              <p:nvPr/>
            </p:nvSpPr>
            <p:spPr bwMode="auto">
              <a:xfrm>
                <a:off x="3938" y="231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7" name="Freeform 2389"/>
              <p:cNvSpPr>
                <a:spLocks/>
              </p:cNvSpPr>
              <p:nvPr/>
            </p:nvSpPr>
            <p:spPr bwMode="auto">
              <a:xfrm>
                <a:off x="3940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8" name="Freeform 2390"/>
              <p:cNvSpPr>
                <a:spLocks/>
              </p:cNvSpPr>
              <p:nvPr/>
            </p:nvSpPr>
            <p:spPr bwMode="auto">
              <a:xfrm>
                <a:off x="3944" y="23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9" name="Freeform 2391"/>
              <p:cNvSpPr>
                <a:spLocks/>
              </p:cNvSpPr>
              <p:nvPr/>
            </p:nvSpPr>
            <p:spPr bwMode="auto">
              <a:xfrm>
                <a:off x="3947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0" name="Freeform 2392"/>
              <p:cNvSpPr>
                <a:spLocks/>
              </p:cNvSpPr>
              <p:nvPr/>
            </p:nvSpPr>
            <p:spPr bwMode="auto">
              <a:xfrm>
                <a:off x="3950" y="2318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1" name="Freeform 2393"/>
              <p:cNvSpPr>
                <a:spLocks/>
              </p:cNvSpPr>
              <p:nvPr/>
            </p:nvSpPr>
            <p:spPr bwMode="auto">
              <a:xfrm>
                <a:off x="3954" y="231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2" name="Freeform 2394"/>
              <p:cNvSpPr>
                <a:spLocks/>
              </p:cNvSpPr>
              <p:nvPr/>
            </p:nvSpPr>
            <p:spPr bwMode="auto">
              <a:xfrm>
                <a:off x="3957" y="2317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3" name="Freeform 2395"/>
              <p:cNvSpPr>
                <a:spLocks/>
              </p:cNvSpPr>
              <p:nvPr/>
            </p:nvSpPr>
            <p:spPr bwMode="auto">
              <a:xfrm>
                <a:off x="3961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4" name="Freeform 2396"/>
              <p:cNvSpPr>
                <a:spLocks/>
              </p:cNvSpPr>
              <p:nvPr/>
            </p:nvSpPr>
            <p:spPr bwMode="auto">
              <a:xfrm>
                <a:off x="396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5" name="Freeform 2397"/>
              <p:cNvSpPr>
                <a:spLocks/>
              </p:cNvSpPr>
              <p:nvPr/>
            </p:nvSpPr>
            <p:spPr bwMode="auto">
              <a:xfrm>
                <a:off x="396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6" name="Freeform 2398"/>
              <p:cNvSpPr>
                <a:spLocks/>
              </p:cNvSpPr>
              <p:nvPr/>
            </p:nvSpPr>
            <p:spPr bwMode="auto">
              <a:xfrm>
                <a:off x="3970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7" name="Freeform 2399"/>
              <p:cNvSpPr>
                <a:spLocks/>
              </p:cNvSpPr>
              <p:nvPr/>
            </p:nvSpPr>
            <p:spPr bwMode="auto">
              <a:xfrm>
                <a:off x="397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8" name="Freeform 2400"/>
              <p:cNvSpPr>
                <a:spLocks/>
              </p:cNvSpPr>
              <p:nvPr/>
            </p:nvSpPr>
            <p:spPr bwMode="auto">
              <a:xfrm>
                <a:off x="3977" y="232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9" name="Freeform 2401"/>
              <p:cNvSpPr>
                <a:spLocks/>
              </p:cNvSpPr>
              <p:nvPr/>
            </p:nvSpPr>
            <p:spPr bwMode="auto">
              <a:xfrm>
                <a:off x="398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0" name="Freeform 2402"/>
              <p:cNvSpPr>
                <a:spLocks/>
              </p:cNvSpPr>
              <p:nvPr/>
            </p:nvSpPr>
            <p:spPr bwMode="auto">
              <a:xfrm>
                <a:off x="398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1" name="Freeform 2403"/>
              <p:cNvSpPr>
                <a:spLocks/>
              </p:cNvSpPr>
              <p:nvPr/>
            </p:nvSpPr>
            <p:spPr bwMode="auto">
              <a:xfrm>
                <a:off x="399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2" name="Freeform 2404"/>
              <p:cNvSpPr>
                <a:spLocks/>
              </p:cNvSpPr>
              <p:nvPr/>
            </p:nvSpPr>
            <p:spPr bwMode="auto">
              <a:xfrm>
                <a:off x="399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3" name="Freeform 2405"/>
              <p:cNvSpPr>
                <a:spLocks/>
              </p:cNvSpPr>
              <p:nvPr/>
            </p:nvSpPr>
            <p:spPr bwMode="auto">
              <a:xfrm>
                <a:off x="3997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4" name="Freeform 2406"/>
              <p:cNvSpPr>
                <a:spLocks/>
              </p:cNvSpPr>
              <p:nvPr/>
            </p:nvSpPr>
            <p:spPr bwMode="auto">
              <a:xfrm>
                <a:off x="4000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5" name="Freeform 2407"/>
              <p:cNvSpPr>
                <a:spLocks/>
              </p:cNvSpPr>
              <p:nvPr/>
            </p:nvSpPr>
            <p:spPr bwMode="auto">
              <a:xfrm>
                <a:off x="400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6" name="Freeform 2408"/>
              <p:cNvSpPr>
                <a:spLocks/>
              </p:cNvSpPr>
              <p:nvPr/>
            </p:nvSpPr>
            <p:spPr bwMode="auto">
              <a:xfrm>
                <a:off x="400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7" name="Freeform 2409"/>
              <p:cNvSpPr>
                <a:spLocks/>
              </p:cNvSpPr>
              <p:nvPr/>
            </p:nvSpPr>
            <p:spPr bwMode="auto">
              <a:xfrm>
                <a:off x="401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8" name="Freeform 2410"/>
              <p:cNvSpPr>
                <a:spLocks/>
              </p:cNvSpPr>
              <p:nvPr/>
            </p:nvSpPr>
            <p:spPr bwMode="auto">
              <a:xfrm>
                <a:off x="401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9" name="Freeform 2411"/>
              <p:cNvSpPr>
                <a:spLocks/>
              </p:cNvSpPr>
              <p:nvPr/>
            </p:nvSpPr>
            <p:spPr bwMode="auto">
              <a:xfrm>
                <a:off x="401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0" name="Freeform 2412"/>
              <p:cNvSpPr>
                <a:spLocks/>
              </p:cNvSpPr>
              <p:nvPr/>
            </p:nvSpPr>
            <p:spPr bwMode="auto">
              <a:xfrm>
                <a:off x="402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1" name="Freeform 2413"/>
              <p:cNvSpPr>
                <a:spLocks/>
              </p:cNvSpPr>
              <p:nvPr/>
            </p:nvSpPr>
            <p:spPr bwMode="auto">
              <a:xfrm>
                <a:off x="4023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2" name="Freeform 2414"/>
              <p:cNvSpPr>
                <a:spLocks/>
              </p:cNvSpPr>
              <p:nvPr/>
            </p:nvSpPr>
            <p:spPr bwMode="auto">
              <a:xfrm>
                <a:off x="4026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3" name="Freeform 2415"/>
              <p:cNvSpPr>
                <a:spLocks/>
              </p:cNvSpPr>
              <p:nvPr/>
            </p:nvSpPr>
            <p:spPr bwMode="auto">
              <a:xfrm>
                <a:off x="4030" y="23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4" name="Freeform 2416"/>
              <p:cNvSpPr>
                <a:spLocks/>
              </p:cNvSpPr>
              <p:nvPr/>
            </p:nvSpPr>
            <p:spPr bwMode="auto">
              <a:xfrm>
                <a:off x="4033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5" name="Freeform 2417"/>
              <p:cNvSpPr>
                <a:spLocks/>
              </p:cNvSpPr>
              <p:nvPr/>
            </p:nvSpPr>
            <p:spPr bwMode="auto">
              <a:xfrm>
                <a:off x="4036" y="2318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6" name="Freeform 2418"/>
              <p:cNvSpPr>
                <a:spLocks/>
              </p:cNvSpPr>
              <p:nvPr/>
            </p:nvSpPr>
            <p:spPr bwMode="auto">
              <a:xfrm>
                <a:off x="4040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7" name="Freeform 2419"/>
              <p:cNvSpPr>
                <a:spLocks/>
              </p:cNvSpPr>
              <p:nvPr/>
            </p:nvSpPr>
            <p:spPr bwMode="auto">
              <a:xfrm>
                <a:off x="4043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8" name="Freeform 2420"/>
              <p:cNvSpPr>
                <a:spLocks/>
              </p:cNvSpPr>
              <p:nvPr/>
            </p:nvSpPr>
            <p:spPr bwMode="auto">
              <a:xfrm>
                <a:off x="4046" y="2318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9" name="Freeform 2421"/>
              <p:cNvSpPr>
                <a:spLocks/>
              </p:cNvSpPr>
              <p:nvPr/>
            </p:nvSpPr>
            <p:spPr bwMode="auto">
              <a:xfrm>
                <a:off x="4050" y="2319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0" name="Freeform 2422"/>
              <p:cNvSpPr>
                <a:spLocks/>
              </p:cNvSpPr>
              <p:nvPr/>
            </p:nvSpPr>
            <p:spPr bwMode="auto">
              <a:xfrm>
                <a:off x="4052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1" name="Freeform 2423"/>
              <p:cNvSpPr>
                <a:spLocks/>
              </p:cNvSpPr>
              <p:nvPr/>
            </p:nvSpPr>
            <p:spPr bwMode="auto">
              <a:xfrm>
                <a:off x="405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2" name="Freeform 2424"/>
              <p:cNvSpPr>
                <a:spLocks/>
              </p:cNvSpPr>
              <p:nvPr/>
            </p:nvSpPr>
            <p:spPr bwMode="auto">
              <a:xfrm>
                <a:off x="4059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3" name="Freeform 2425"/>
              <p:cNvSpPr>
                <a:spLocks/>
              </p:cNvSpPr>
              <p:nvPr/>
            </p:nvSpPr>
            <p:spPr bwMode="auto">
              <a:xfrm>
                <a:off x="4063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4" name="Freeform 2426"/>
              <p:cNvSpPr>
                <a:spLocks/>
              </p:cNvSpPr>
              <p:nvPr/>
            </p:nvSpPr>
            <p:spPr bwMode="auto">
              <a:xfrm>
                <a:off x="406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5" name="Freeform 2427"/>
              <p:cNvSpPr>
                <a:spLocks/>
              </p:cNvSpPr>
              <p:nvPr/>
            </p:nvSpPr>
            <p:spPr bwMode="auto">
              <a:xfrm>
                <a:off x="4069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6" name="Freeform 2428"/>
              <p:cNvSpPr>
                <a:spLocks/>
              </p:cNvSpPr>
              <p:nvPr/>
            </p:nvSpPr>
            <p:spPr bwMode="auto">
              <a:xfrm>
                <a:off x="4073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7" name="Freeform 2429"/>
              <p:cNvSpPr>
                <a:spLocks/>
              </p:cNvSpPr>
              <p:nvPr/>
            </p:nvSpPr>
            <p:spPr bwMode="auto">
              <a:xfrm>
                <a:off x="407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8" name="Freeform 2430"/>
              <p:cNvSpPr>
                <a:spLocks/>
              </p:cNvSpPr>
              <p:nvPr/>
            </p:nvSpPr>
            <p:spPr bwMode="auto">
              <a:xfrm>
                <a:off x="407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9" name="Freeform 2431"/>
              <p:cNvSpPr>
                <a:spLocks/>
              </p:cNvSpPr>
              <p:nvPr/>
            </p:nvSpPr>
            <p:spPr bwMode="auto">
              <a:xfrm>
                <a:off x="4082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0" name="Freeform 2432"/>
              <p:cNvSpPr>
                <a:spLocks/>
              </p:cNvSpPr>
              <p:nvPr/>
            </p:nvSpPr>
            <p:spPr bwMode="auto">
              <a:xfrm>
                <a:off x="4086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1" name="Freeform 2433"/>
              <p:cNvSpPr>
                <a:spLocks/>
              </p:cNvSpPr>
              <p:nvPr/>
            </p:nvSpPr>
            <p:spPr bwMode="auto">
              <a:xfrm>
                <a:off x="408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2" name="Freeform 2434"/>
              <p:cNvSpPr>
                <a:spLocks/>
              </p:cNvSpPr>
              <p:nvPr/>
            </p:nvSpPr>
            <p:spPr bwMode="auto">
              <a:xfrm>
                <a:off x="4092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3" name="Freeform 2435"/>
              <p:cNvSpPr>
                <a:spLocks/>
              </p:cNvSpPr>
              <p:nvPr/>
            </p:nvSpPr>
            <p:spPr bwMode="auto">
              <a:xfrm>
                <a:off x="409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4" name="Freeform 2436"/>
              <p:cNvSpPr>
                <a:spLocks/>
              </p:cNvSpPr>
              <p:nvPr/>
            </p:nvSpPr>
            <p:spPr bwMode="auto">
              <a:xfrm>
                <a:off x="409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5" name="Freeform 2437"/>
              <p:cNvSpPr>
                <a:spLocks/>
              </p:cNvSpPr>
              <p:nvPr/>
            </p:nvSpPr>
            <p:spPr bwMode="auto">
              <a:xfrm>
                <a:off x="4102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6" name="Freeform 2438"/>
              <p:cNvSpPr>
                <a:spLocks/>
              </p:cNvSpPr>
              <p:nvPr/>
            </p:nvSpPr>
            <p:spPr bwMode="auto">
              <a:xfrm>
                <a:off x="410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7" name="Freeform 2439"/>
              <p:cNvSpPr>
                <a:spLocks/>
              </p:cNvSpPr>
              <p:nvPr/>
            </p:nvSpPr>
            <p:spPr bwMode="auto">
              <a:xfrm>
                <a:off x="410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8" name="Freeform 2440"/>
              <p:cNvSpPr>
                <a:spLocks/>
              </p:cNvSpPr>
              <p:nvPr/>
            </p:nvSpPr>
            <p:spPr bwMode="auto">
              <a:xfrm>
                <a:off x="411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9" name="Freeform 2441"/>
              <p:cNvSpPr>
                <a:spLocks/>
              </p:cNvSpPr>
              <p:nvPr/>
            </p:nvSpPr>
            <p:spPr bwMode="auto">
              <a:xfrm>
                <a:off x="4115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0" name="Freeform 2442"/>
              <p:cNvSpPr>
                <a:spLocks/>
              </p:cNvSpPr>
              <p:nvPr/>
            </p:nvSpPr>
            <p:spPr bwMode="auto">
              <a:xfrm>
                <a:off x="411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1" name="Freeform 2443"/>
              <p:cNvSpPr>
                <a:spLocks/>
              </p:cNvSpPr>
              <p:nvPr/>
            </p:nvSpPr>
            <p:spPr bwMode="auto">
              <a:xfrm>
                <a:off x="412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2" name="Freeform 2444"/>
              <p:cNvSpPr>
                <a:spLocks/>
              </p:cNvSpPr>
              <p:nvPr/>
            </p:nvSpPr>
            <p:spPr bwMode="auto">
              <a:xfrm>
                <a:off x="4125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3" name="Freeform 2445"/>
              <p:cNvSpPr>
                <a:spLocks/>
              </p:cNvSpPr>
              <p:nvPr/>
            </p:nvSpPr>
            <p:spPr bwMode="auto">
              <a:xfrm>
                <a:off x="412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4" name="Freeform 2446"/>
              <p:cNvSpPr>
                <a:spLocks/>
              </p:cNvSpPr>
              <p:nvPr/>
            </p:nvSpPr>
            <p:spPr bwMode="auto">
              <a:xfrm>
                <a:off x="4132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5" name="Freeform 2447"/>
              <p:cNvSpPr>
                <a:spLocks/>
              </p:cNvSpPr>
              <p:nvPr/>
            </p:nvSpPr>
            <p:spPr bwMode="auto">
              <a:xfrm>
                <a:off x="413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6" name="Freeform 2448"/>
              <p:cNvSpPr>
                <a:spLocks/>
              </p:cNvSpPr>
              <p:nvPr/>
            </p:nvSpPr>
            <p:spPr bwMode="auto">
              <a:xfrm>
                <a:off x="4138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7" name="Freeform 2449"/>
              <p:cNvSpPr>
                <a:spLocks/>
              </p:cNvSpPr>
              <p:nvPr/>
            </p:nvSpPr>
            <p:spPr bwMode="auto">
              <a:xfrm>
                <a:off x="414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8" name="Freeform 2450"/>
              <p:cNvSpPr>
                <a:spLocks/>
              </p:cNvSpPr>
              <p:nvPr/>
            </p:nvSpPr>
            <p:spPr bwMode="auto">
              <a:xfrm>
                <a:off x="414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9" name="Freeform 2451"/>
              <p:cNvSpPr>
                <a:spLocks/>
              </p:cNvSpPr>
              <p:nvPr/>
            </p:nvSpPr>
            <p:spPr bwMode="auto">
              <a:xfrm>
                <a:off x="4148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0" name="Freeform 2452"/>
              <p:cNvSpPr>
                <a:spLocks/>
              </p:cNvSpPr>
              <p:nvPr/>
            </p:nvSpPr>
            <p:spPr bwMode="auto">
              <a:xfrm>
                <a:off x="415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1" name="Freeform 2453"/>
              <p:cNvSpPr>
                <a:spLocks/>
              </p:cNvSpPr>
              <p:nvPr/>
            </p:nvSpPr>
            <p:spPr bwMode="auto">
              <a:xfrm>
                <a:off x="415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2" name="Freeform 2454"/>
              <p:cNvSpPr>
                <a:spLocks/>
              </p:cNvSpPr>
              <p:nvPr/>
            </p:nvSpPr>
            <p:spPr bwMode="auto">
              <a:xfrm>
                <a:off x="415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3" name="Freeform 2455"/>
              <p:cNvSpPr>
                <a:spLocks/>
              </p:cNvSpPr>
              <p:nvPr/>
            </p:nvSpPr>
            <p:spPr bwMode="auto">
              <a:xfrm>
                <a:off x="4161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4" name="Freeform 2456"/>
              <p:cNvSpPr>
                <a:spLocks/>
              </p:cNvSpPr>
              <p:nvPr/>
            </p:nvSpPr>
            <p:spPr bwMode="auto">
              <a:xfrm>
                <a:off x="416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5" name="Freeform 2457"/>
              <p:cNvSpPr>
                <a:spLocks/>
              </p:cNvSpPr>
              <p:nvPr/>
            </p:nvSpPr>
            <p:spPr bwMode="auto">
              <a:xfrm>
                <a:off x="416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6" name="Freeform 2458"/>
              <p:cNvSpPr>
                <a:spLocks/>
              </p:cNvSpPr>
              <p:nvPr/>
            </p:nvSpPr>
            <p:spPr bwMode="auto">
              <a:xfrm>
                <a:off x="4171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7" name="Freeform 2459"/>
              <p:cNvSpPr>
                <a:spLocks/>
              </p:cNvSpPr>
              <p:nvPr/>
            </p:nvSpPr>
            <p:spPr bwMode="auto">
              <a:xfrm>
                <a:off x="4175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8" name="Freeform 2460"/>
              <p:cNvSpPr>
                <a:spLocks/>
              </p:cNvSpPr>
              <p:nvPr/>
            </p:nvSpPr>
            <p:spPr bwMode="auto">
              <a:xfrm>
                <a:off x="4178" y="232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9" name="Freeform 2461"/>
              <p:cNvSpPr>
                <a:spLocks/>
              </p:cNvSpPr>
              <p:nvPr/>
            </p:nvSpPr>
            <p:spPr bwMode="auto">
              <a:xfrm>
                <a:off x="4185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0" name="Freeform 2462"/>
              <p:cNvSpPr>
                <a:spLocks/>
              </p:cNvSpPr>
              <p:nvPr/>
            </p:nvSpPr>
            <p:spPr bwMode="auto">
              <a:xfrm>
                <a:off x="418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1" name="Freeform 2463"/>
              <p:cNvSpPr>
                <a:spLocks/>
              </p:cNvSpPr>
              <p:nvPr/>
            </p:nvSpPr>
            <p:spPr bwMode="auto">
              <a:xfrm>
                <a:off x="419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2" name="Freeform 2464"/>
              <p:cNvSpPr>
                <a:spLocks/>
              </p:cNvSpPr>
              <p:nvPr/>
            </p:nvSpPr>
            <p:spPr bwMode="auto">
              <a:xfrm>
                <a:off x="419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3" name="Freeform 2465"/>
              <p:cNvSpPr>
                <a:spLocks/>
              </p:cNvSpPr>
              <p:nvPr/>
            </p:nvSpPr>
            <p:spPr bwMode="auto">
              <a:xfrm>
                <a:off x="4198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4" name="Freeform 2466"/>
              <p:cNvSpPr>
                <a:spLocks/>
              </p:cNvSpPr>
              <p:nvPr/>
            </p:nvSpPr>
            <p:spPr bwMode="auto">
              <a:xfrm>
                <a:off x="420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5" name="Freeform 2467"/>
              <p:cNvSpPr>
                <a:spLocks/>
              </p:cNvSpPr>
              <p:nvPr/>
            </p:nvSpPr>
            <p:spPr bwMode="auto">
              <a:xfrm>
                <a:off x="4204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6" name="Freeform 2468"/>
              <p:cNvSpPr>
                <a:spLocks/>
              </p:cNvSpPr>
              <p:nvPr/>
            </p:nvSpPr>
            <p:spPr bwMode="auto">
              <a:xfrm>
                <a:off x="420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7" name="Freeform 2469"/>
              <p:cNvSpPr>
                <a:spLocks/>
              </p:cNvSpPr>
              <p:nvPr/>
            </p:nvSpPr>
            <p:spPr bwMode="auto">
              <a:xfrm>
                <a:off x="421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8" name="Freeform 2470"/>
              <p:cNvSpPr>
                <a:spLocks/>
              </p:cNvSpPr>
              <p:nvPr/>
            </p:nvSpPr>
            <p:spPr bwMode="auto">
              <a:xfrm>
                <a:off x="421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9" name="Freeform 2471"/>
              <p:cNvSpPr>
                <a:spLocks/>
              </p:cNvSpPr>
              <p:nvPr/>
            </p:nvSpPr>
            <p:spPr bwMode="auto">
              <a:xfrm>
                <a:off x="421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0" name="Freeform 2472"/>
              <p:cNvSpPr>
                <a:spLocks/>
              </p:cNvSpPr>
              <p:nvPr/>
            </p:nvSpPr>
            <p:spPr bwMode="auto">
              <a:xfrm>
                <a:off x="4221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1" name="Freeform 2473"/>
              <p:cNvSpPr>
                <a:spLocks/>
              </p:cNvSpPr>
              <p:nvPr/>
            </p:nvSpPr>
            <p:spPr bwMode="auto">
              <a:xfrm>
                <a:off x="4224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2" name="Freeform 2474"/>
              <p:cNvSpPr>
                <a:spLocks/>
              </p:cNvSpPr>
              <p:nvPr/>
            </p:nvSpPr>
            <p:spPr bwMode="auto">
              <a:xfrm>
                <a:off x="4227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3" name="Freeform 2475"/>
              <p:cNvSpPr>
                <a:spLocks/>
              </p:cNvSpPr>
              <p:nvPr/>
            </p:nvSpPr>
            <p:spPr bwMode="auto">
              <a:xfrm>
                <a:off x="423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4" name="Freeform 2476"/>
              <p:cNvSpPr>
                <a:spLocks/>
              </p:cNvSpPr>
              <p:nvPr/>
            </p:nvSpPr>
            <p:spPr bwMode="auto">
              <a:xfrm>
                <a:off x="423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5" name="Freeform 2477"/>
              <p:cNvSpPr>
                <a:spLocks/>
              </p:cNvSpPr>
              <p:nvPr/>
            </p:nvSpPr>
            <p:spPr bwMode="auto">
              <a:xfrm>
                <a:off x="4237" y="2318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6" name="Freeform 2478"/>
              <p:cNvSpPr>
                <a:spLocks/>
              </p:cNvSpPr>
              <p:nvPr/>
            </p:nvSpPr>
            <p:spPr bwMode="auto">
              <a:xfrm>
                <a:off x="4241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7" name="Freeform 2479"/>
              <p:cNvSpPr>
                <a:spLocks/>
              </p:cNvSpPr>
              <p:nvPr/>
            </p:nvSpPr>
            <p:spPr bwMode="auto">
              <a:xfrm>
                <a:off x="424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8" name="Freeform 2480"/>
              <p:cNvSpPr>
                <a:spLocks/>
              </p:cNvSpPr>
              <p:nvPr/>
            </p:nvSpPr>
            <p:spPr bwMode="auto">
              <a:xfrm>
                <a:off x="4247" y="23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9" name="Freeform 2481"/>
              <p:cNvSpPr>
                <a:spLocks/>
              </p:cNvSpPr>
              <p:nvPr/>
            </p:nvSpPr>
            <p:spPr bwMode="auto">
              <a:xfrm>
                <a:off x="4250" y="2318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0" name="Freeform 2482"/>
              <p:cNvSpPr>
                <a:spLocks/>
              </p:cNvSpPr>
              <p:nvPr/>
            </p:nvSpPr>
            <p:spPr bwMode="auto">
              <a:xfrm>
                <a:off x="425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1" name="Freeform 2483"/>
              <p:cNvSpPr>
                <a:spLocks/>
              </p:cNvSpPr>
              <p:nvPr/>
            </p:nvSpPr>
            <p:spPr bwMode="auto">
              <a:xfrm>
                <a:off x="425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2" name="Freeform 2484"/>
              <p:cNvSpPr>
                <a:spLocks/>
              </p:cNvSpPr>
              <p:nvPr/>
            </p:nvSpPr>
            <p:spPr bwMode="auto">
              <a:xfrm>
                <a:off x="4260" y="2318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3" name="Freeform 2485"/>
              <p:cNvSpPr>
                <a:spLocks/>
              </p:cNvSpPr>
              <p:nvPr/>
            </p:nvSpPr>
            <p:spPr bwMode="auto">
              <a:xfrm>
                <a:off x="4264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4" name="Freeform 2486"/>
              <p:cNvSpPr>
                <a:spLocks/>
              </p:cNvSpPr>
              <p:nvPr/>
            </p:nvSpPr>
            <p:spPr bwMode="auto">
              <a:xfrm>
                <a:off x="426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5" name="Freeform 2487"/>
              <p:cNvSpPr>
                <a:spLocks/>
              </p:cNvSpPr>
              <p:nvPr/>
            </p:nvSpPr>
            <p:spPr bwMode="auto">
              <a:xfrm>
                <a:off x="4270" y="23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6" name="Freeform 2488"/>
              <p:cNvSpPr>
                <a:spLocks/>
              </p:cNvSpPr>
              <p:nvPr/>
            </p:nvSpPr>
            <p:spPr bwMode="auto">
              <a:xfrm>
                <a:off x="4273" y="2318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7" name="Freeform 2489"/>
              <p:cNvSpPr>
                <a:spLocks/>
              </p:cNvSpPr>
              <p:nvPr/>
            </p:nvSpPr>
            <p:spPr bwMode="auto">
              <a:xfrm>
                <a:off x="4277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8" name="Freeform 2490"/>
              <p:cNvSpPr>
                <a:spLocks/>
              </p:cNvSpPr>
              <p:nvPr/>
            </p:nvSpPr>
            <p:spPr bwMode="auto">
              <a:xfrm>
                <a:off x="428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9" name="Freeform 2491"/>
              <p:cNvSpPr>
                <a:spLocks/>
              </p:cNvSpPr>
              <p:nvPr/>
            </p:nvSpPr>
            <p:spPr bwMode="auto">
              <a:xfrm>
                <a:off x="4283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0" name="Freeform 2492"/>
              <p:cNvSpPr>
                <a:spLocks/>
              </p:cNvSpPr>
              <p:nvPr/>
            </p:nvSpPr>
            <p:spPr bwMode="auto">
              <a:xfrm>
                <a:off x="4287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1" name="Freeform 2493"/>
              <p:cNvSpPr>
                <a:spLocks/>
              </p:cNvSpPr>
              <p:nvPr/>
            </p:nvSpPr>
            <p:spPr bwMode="auto">
              <a:xfrm>
                <a:off x="429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2" name="Freeform 2494"/>
              <p:cNvSpPr>
                <a:spLocks/>
              </p:cNvSpPr>
              <p:nvPr/>
            </p:nvSpPr>
            <p:spPr bwMode="auto">
              <a:xfrm>
                <a:off x="429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3" name="Freeform 2495"/>
              <p:cNvSpPr>
                <a:spLocks/>
              </p:cNvSpPr>
              <p:nvPr/>
            </p:nvSpPr>
            <p:spPr bwMode="auto">
              <a:xfrm>
                <a:off x="429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4" name="Freeform 2496"/>
              <p:cNvSpPr>
                <a:spLocks/>
              </p:cNvSpPr>
              <p:nvPr/>
            </p:nvSpPr>
            <p:spPr bwMode="auto">
              <a:xfrm>
                <a:off x="430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5" name="Freeform 2497"/>
              <p:cNvSpPr>
                <a:spLocks/>
              </p:cNvSpPr>
              <p:nvPr/>
            </p:nvSpPr>
            <p:spPr bwMode="auto">
              <a:xfrm>
                <a:off x="430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6" name="Freeform 2498"/>
              <p:cNvSpPr>
                <a:spLocks/>
              </p:cNvSpPr>
              <p:nvPr/>
            </p:nvSpPr>
            <p:spPr bwMode="auto">
              <a:xfrm>
                <a:off x="430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7" name="Freeform 2499"/>
              <p:cNvSpPr>
                <a:spLocks/>
              </p:cNvSpPr>
              <p:nvPr/>
            </p:nvSpPr>
            <p:spPr bwMode="auto">
              <a:xfrm>
                <a:off x="431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8" name="Freeform 2500"/>
              <p:cNvSpPr>
                <a:spLocks/>
              </p:cNvSpPr>
              <p:nvPr/>
            </p:nvSpPr>
            <p:spPr bwMode="auto">
              <a:xfrm>
                <a:off x="431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9" name="Freeform 2501"/>
              <p:cNvSpPr>
                <a:spLocks/>
              </p:cNvSpPr>
              <p:nvPr/>
            </p:nvSpPr>
            <p:spPr bwMode="auto">
              <a:xfrm>
                <a:off x="431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90" name="Freeform 2502"/>
              <p:cNvSpPr>
                <a:spLocks/>
              </p:cNvSpPr>
              <p:nvPr/>
            </p:nvSpPr>
            <p:spPr bwMode="auto">
              <a:xfrm>
                <a:off x="432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91" name="Freeform 2503"/>
              <p:cNvSpPr>
                <a:spLocks/>
              </p:cNvSpPr>
              <p:nvPr/>
            </p:nvSpPr>
            <p:spPr bwMode="auto">
              <a:xfrm>
                <a:off x="4323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92" name="Freeform 2504"/>
              <p:cNvSpPr>
                <a:spLocks/>
              </p:cNvSpPr>
              <p:nvPr/>
            </p:nvSpPr>
            <p:spPr bwMode="auto">
              <a:xfrm>
                <a:off x="4327" y="231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93" name="Freeform 2505"/>
              <p:cNvSpPr>
                <a:spLocks/>
              </p:cNvSpPr>
              <p:nvPr/>
            </p:nvSpPr>
            <p:spPr bwMode="auto">
              <a:xfrm>
                <a:off x="432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sp>
          <p:nvSpPr>
            <p:cNvPr id="17006" name="Freeform 2507"/>
            <p:cNvSpPr>
              <a:spLocks/>
            </p:cNvSpPr>
            <p:nvPr/>
          </p:nvSpPr>
          <p:spPr bwMode="auto">
            <a:xfrm>
              <a:off x="4333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07" name="Freeform 2508"/>
            <p:cNvSpPr>
              <a:spLocks/>
            </p:cNvSpPr>
            <p:nvPr/>
          </p:nvSpPr>
          <p:spPr bwMode="auto">
            <a:xfrm>
              <a:off x="4336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08" name="Freeform 2509"/>
            <p:cNvSpPr>
              <a:spLocks/>
            </p:cNvSpPr>
            <p:nvPr/>
          </p:nvSpPr>
          <p:spPr bwMode="auto">
            <a:xfrm>
              <a:off x="4339" y="2320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09" name="Freeform 2510"/>
            <p:cNvSpPr>
              <a:spLocks/>
            </p:cNvSpPr>
            <p:nvPr/>
          </p:nvSpPr>
          <p:spPr bwMode="auto">
            <a:xfrm>
              <a:off x="4343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0" name="Freeform 2511"/>
            <p:cNvSpPr>
              <a:spLocks/>
            </p:cNvSpPr>
            <p:nvPr/>
          </p:nvSpPr>
          <p:spPr bwMode="auto">
            <a:xfrm>
              <a:off x="4346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1" name="Freeform 2512"/>
            <p:cNvSpPr>
              <a:spLocks/>
            </p:cNvSpPr>
            <p:nvPr/>
          </p:nvSpPr>
          <p:spPr bwMode="auto">
            <a:xfrm>
              <a:off x="4349" y="2320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2" name="Freeform 2513"/>
            <p:cNvSpPr>
              <a:spLocks/>
            </p:cNvSpPr>
            <p:nvPr/>
          </p:nvSpPr>
          <p:spPr bwMode="auto">
            <a:xfrm>
              <a:off x="4353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3" name="Freeform 2514"/>
            <p:cNvSpPr>
              <a:spLocks/>
            </p:cNvSpPr>
            <p:nvPr/>
          </p:nvSpPr>
          <p:spPr bwMode="auto">
            <a:xfrm>
              <a:off x="4356" y="2319"/>
              <a:ext cx="3" cy="1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0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4" name="Freeform 2515"/>
            <p:cNvSpPr>
              <a:spLocks/>
            </p:cNvSpPr>
            <p:nvPr/>
          </p:nvSpPr>
          <p:spPr bwMode="auto">
            <a:xfrm>
              <a:off x="4359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5" name="Freeform 2516"/>
            <p:cNvSpPr>
              <a:spLocks/>
            </p:cNvSpPr>
            <p:nvPr/>
          </p:nvSpPr>
          <p:spPr bwMode="auto">
            <a:xfrm>
              <a:off x="4362" y="2319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6" name="Freeform 2517"/>
            <p:cNvSpPr>
              <a:spLocks/>
            </p:cNvSpPr>
            <p:nvPr/>
          </p:nvSpPr>
          <p:spPr bwMode="auto">
            <a:xfrm>
              <a:off x="4366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7" name="Freeform 2518"/>
            <p:cNvSpPr>
              <a:spLocks/>
            </p:cNvSpPr>
            <p:nvPr/>
          </p:nvSpPr>
          <p:spPr bwMode="auto">
            <a:xfrm>
              <a:off x="4369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8" name="Freeform 2519"/>
            <p:cNvSpPr>
              <a:spLocks/>
            </p:cNvSpPr>
            <p:nvPr/>
          </p:nvSpPr>
          <p:spPr bwMode="auto">
            <a:xfrm>
              <a:off x="4372" y="2319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9" name="Freeform 2520"/>
            <p:cNvSpPr>
              <a:spLocks/>
            </p:cNvSpPr>
            <p:nvPr/>
          </p:nvSpPr>
          <p:spPr bwMode="auto">
            <a:xfrm>
              <a:off x="4376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20" name="Freeform 2521"/>
            <p:cNvSpPr>
              <a:spLocks/>
            </p:cNvSpPr>
            <p:nvPr/>
          </p:nvSpPr>
          <p:spPr bwMode="auto">
            <a:xfrm>
              <a:off x="4379" y="2319"/>
              <a:ext cx="7" cy="0"/>
            </a:xfrm>
            <a:custGeom>
              <a:avLst/>
              <a:gdLst>
                <a:gd name="T0" fmla="*/ 0 w 7"/>
                <a:gd name="T1" fmla="*/ 0 w 7"/>
                <a:gd name="T2" fmla="*/ 0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21" name="Freeform 2522"/>
            <p:cNvSpPr>
              <a:spLocks/>
            </p:cNvSpPr>
            <p:nvPr/>
          </p:nvSpPr>
          <p:spPr bwMode="auto">
            <a:xfrm>
              <a:off x="4386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22" name="Freeform 2523"/>
            <p:cNvSpPr>
              <a:spLocks/>
            </p:cNvSpPr>
            <p:nvPr/>
          </p:nvSpPr>
          <p:spPr bwMode="auto">
            <a:xfrm>
              <a:off x="4389" y="2319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23" name="Freeform 2524"/>
            <p:cNvSpPr>
              <a:spLocks/>
            </p:cNvSpPr>
            <p:nvPr/>
          </p:nvSpPr>
          <p:spPr bwMode="auto">
            <a:xfrm>
              <a:off x="4393" y="2317"/>
              <a:ext cx="3" cy="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96" name="Freeform 2525"/>
            <p:cNvSpPr>
              <a:spLocks/>
            </p:cNvSpPr>
            <p:nvPr/>
          </p:nvSpPr>
          <p:spPr bwMode="auto">
            <a:xfrm>
              <a:off x="4396" y="2293"/>
              <a:ext cx="3" cy="24"/>
            </a:xfrm>
            <a:custGeom>
              <a:avLst/>
              <a:gdLst>
                <a:gd name="T0" fmla="*/ 0 w 3"/>
                <a:gd name="T1" fmla="*/ 24 h 24"/>
                <a:gd name="T2" fmla="*/ 0 w 3"/>
                <a:gd name="T3" fmla="*/ 24 h 24"/>
                <a:gd name="T4" fmla="*/ 0 w 3"/>
                <a:gd name="T5" fmla="*/ 24 h 24"/>
                <a:gd name="T6" fmla="*/ 3 w 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97" name="Freeform 2526"/>
            <p:cNvSpPr>
              <a:spLocks/>
            </p:cNvSpPr>
            <p:nvPr/>
          </p:nvSpPr>
          <p:spPr bwMode="auto">
            <a:xfrm>
              <a:off x="4399" y="2139"/>
              <a:ext cx="3" cy="154"/>
            </a:xfrm>
            <a:custGeom>
              <a:avLst/>
              <a:gdLst>
                <a:gd name="T0" fmla="*/ 0 w 3"/>
                <a:gd name="T1" fmla="*/ 154 h 154"/>
                <a:gd name="T2" fmla="*/ 0 w 3"/>
                <a:gd name="T3" fmla="*/ 154 h 154"/>
                <a:gd name="T4" fmla="*/ 0 w 3"/>
                <a:gd name="T5" fmla="*/ 154 h 154"/>
                <a:gd name="T6" fmla="*/ 3 w 3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54">
                  <a:moveTo>
                    <a:pt x="0" y="154"/>
                  </a:moveTo>
                  <a:lnTo>
                    <a:pt x="0" y="154"/>
                  </a:lnTo>
                  <a:lnTo>
                    <a:pt x="0" y="154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98" name="Freeform 2527"/>
            <p:cNvSpPr>
              <a:spLocks/>
            </p:cNvSpPr>
            <p:nvPr/>
          </p:nvSpPr>
          <p:spPr bwMode="auto">
            <a:xfrm>
              <a:off x="4402" y="1792"/>
              <a:ext cx="4" cy="347"/>
            </a:xfrm>
            <a:custGeom>
              <a:avLst/>
              <a:gdLst>
                <a:gd name="T0" fmla="*/ 0 w 4"/>
                <a:gd name="T1" fmla="*/ 347 h 347"/>
                <a:gd name="T2" fmla="*/ 0 w 4"/>
                <a:gd name="T3" fmla="*/ 347 h 347"/>
                <a:gd name="T4" fmla="*/ 0 w 4"/>
                <a:gd name="T5" fmla="*/ 347 h 347"/>
                <a:gd name="T6" fmla="*/ 4 w 4"/>
                <a:gd name="T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47">
                  <a:moveTo>
                    <a:pt x="0" y="347"/>
                  </a:moveTo>
                  <a:lnTo>
                    <a:pt x="0" y="347"/>
                  </a:lnTo>
                  <a:lnTo>
                    <a:pt x="0" y="347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99" name="Freeform 2528"/>
            <p:cNvSpPr>
              <a:spLocks/>
            </p:cNvSpPr>
            <p:nvPr/>
          </p:nvSpPr>
          <p:spPr bwMode="auto">
            <a:xfrm>
              <a:off x="4406" y="1445"/>
              <a:ext cx="3" cy="347"/>
            </a:xfrm>
            <a:custGeom>
              <a:avLst/>
              <a:gdLst>
                <a:gd name="T0" fmla="*/ 0 w 3"/>
                <a:gd name="T1" fmla="*/ 347 h 347"/>
                <a:gd name="T2" fmla="*/ 0 w 3"/>
                <a:gd name="T3" fmla="*/ 347 h 347"/>
                <a:gd name="T4" fmla="*/ 0 w 3"/>
                <a:gd name="T5" fmla="*/ 347 h 347"/>
                <a:gd name="T6" fmla="*/ 3 w 3"/>
                <a:gd name="T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47">
                  <a:moveTo>
                    <a:pt x="0" y="347"/>
                  </a:moveTo>
                  <a:lnTo>
                    <a:pt x="0" y="347"/>
                  </a:lnTo>
                  <a:lnTo>
                    <a:pt x="0" y="347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0" name="Freeform 2529"/>
            <p:cNvSpPr>
              <a:spLocks/>
            </p:cNvSpPr>
            <p:nvPr/>
          </p:nvSpPr>
          <p:spPr bwMode="auto">
            <a:xfrm>
              <a:off x="4409" y="1247"/>
              <a:ext cx="3" cy="198"/>
            </a:xfrm>
            <a:custGeom>
              <a:avLst/>
              <a:gdLst>
                <a:gd name="T0" fmla="*/ 0 w 3"/>
                <a:gd name="T1" fmla="*/ 198 h 198"/>
                <a:gd name="T2" fmla="*/ 0 w 3"/>
                <a:gd name="T3" fmla="*/ 198 h 198"/>
                <a:gd name="T4" fmla="*/ 0 w 3"/>
                <a:gd name="T5" fmla="*/ 198 h 198"/>
                <a:gd name="T6" fmla="*/ 3 w 3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8">
                  <a:moveTo>
                    <a:pt x="0" y="198"/>
                  </a:moveTo>
                  <a:lnTo>
                    <a:pt x="0" y="198"/>
                  </a:lnTo>
                  <a:lnTo>
                    <a:pt x="0" y="198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" name="Freeform 2530"/>
            <p:cNvSpPr>
              <a:spLocks/>
            </p:cNvSpPr>
            <p:nvPr/>
          </p:nvSpPr>
          <p:spPr bwMode="auto">
            <a:xfrm>
              <a:off x="4412" y="1167"/>
              <a:ext cx="4" cy="80"/>
            </a:xfrm>
            <a:custGeom>
              <a:avLst/>
              <a:gdLst>
                <a:gd name="T0" fmla="*/ 0 w 4"/>
                <a:gd name="T1" fmla="*/ 80 h 80"/>
                <a:gd name="T2" fmla="*/ 0 w 4"/>
                <a:gd name="T3" fmla="*/ 80 h 80"/>
                <a:gd name="T4" fmla="*/ 0 w 4"/>
                <a:gd name="T5" fmla="*/ 80 h 80"/>
                <a:gd name="T6" fmla="*/ 4 w 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0">
                  <a:moveTo>
                    <a:pt x="0" y="80"/>
                  </a:moveTo>
                  <a:lnTo>
                    <a:pt x="0" y="80"/>
                  </a:lnTo>
                  <a:lnTo>
                    <a:pt x="0" y="8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2" name="Freeform 2531"/>
            <p:cNvSpPr>
              <a:spLocks/>
            </p:cNvSpPr>
            <p:nvPr/>
          </p:nvSpPr>
          <p:spPr bwMode="auto">
            <a:xfrm>
              <a:off x="4416" y="1167"/>
              <a:ext cx="3" cy="107"/>
            </a:xfrm>
            <a:custGeom>
              <a:avLst/>
              <a:gdLst>
                <a:gd name="T0" fmla="*/ 0 w 3"/>
                <a:gd name="T1" fmla="*/ 0 h 107"/>
                <a:gd name="T2" fmla="*/ 0 w 3"/>
                <a:gd name="T3" fmla="*/ 0 h 107"/>
                <a:gd name="T4" fmla="*/ 0 w 3"/>
                <a:gd name="T5" fmla="*/ 0 h 107"/>
                <a:gd name="T6" fmla="*/ 3 w 3"/>
                <a:gd name="T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3" name="Freeform 2532"/>
            <p:cNvSpPr>
              <a:spLocks/>
            </p:cNvSpPr>
            <p:nvPr/>
          </p:nvSpPr>
          <p:spPr bwMode="auto">
            <a:xfrm>
              <a:off x="4419" y="1274"/>
              <a:ext cx="3" cy="323"/>
            </a:xfrm>
            <a:custGeom>
              <a:avLst/>
              <a:gdLst>
                <a:gd name="T0" fmla="*/ 0 w 3"/>
                <a:gd name="T1" fmla="*/ 0 h 323"/>
                <a:gd name="T2" fmla="*/ 0 w 3"/>
                <a:gd name="T3" fmla="*/ 0 h 323"/>
                <a:gd name="T4" fmla="*/ 0 w 3"/>
                <a:gd name="T5" fmla="*/ 0 h 323"/>
                <a:gd name="T6" fmla="*/ 3 w 3"/>
                <a:gd name="T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3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" name="Freeform 2533"/>
            <p:cNvSpPr>
              <a:spLocks/>
            </p:cNvSpPr>
            <p:nvPr/>
          </p:nvSpPr>
          <p:spPr bwMode="auto">
            <a:xfrm>
              <a:off x="4422" y="1597"/>
              <a:ext cx="3" cy="334"/>
            </a:xfrm>
            <a:custGeom>
              <a:avLst/>
              <a:gdLst>
                <a:gd name="T0" fmla="*/ 0 w 3"/>
                <a:gd name="T1" fmla="*/ 0 h 334"/>
                <a:gd name="T2" fmla="*/ 0 w 3"/>
                <a:gd name="T3" fmla="*/ 0 h 334"/>
                <a:gd name="T4" fmla="*/ 0 w 3"/>
                <a:gd name="T5" fmla="*/ 0 h 334"/>
                <a:gd name="T6" fmla="*/ 3 w 3"/>
                <a:gd name="T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3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3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" name="Freeform 2534"/>
            <p:cNvSpPr>
              <a:spLocks/>
            </p:cNvSpPr>
            <p:nvPr/>
          </p:nvSpPr>
          <p:spPr bwMode="auto">
            <a:xfrm>
              <a:off x="4425" y="1931"/>
              <a:ext cx="4" cy="192"/>
            </a:xfrm>
            <a:custGeom>
              <a:avLst/>
              <a:gdLst>
                <a:gd name="T0" fmla="*/ 0 w 4"/>
                <a:gd name="T1" fmla="*/ 0 h 192"/>
                <a:gd name="T2" fmla="*/ 0 w 4"/>
                <a:gd name="T3" fmla="*/ 0 h 192"/>
                <a:gd name="T4" fmla="*/ 0 w 4"/>
                <a:gd name="T5" fmla="*/ 0 h 192"/>
                <a:gd name="T6" fmla="*/ 4 w 4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9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" name="Freeform 2535"/>
            <p:cNvSpPr>
              <a:spLocks/>
            </p:cNvSpPr>
            <p:nvPr/>
          </p:nvSpPr>
          <p:spPr bwMode="auto">
            <a:xfrm>
              <a:off x="4429" y="2123"/>
              <a:ext cx="3" cy="98"/>
            </a:xfrm>
            <a:custGeom>
              <a:avLst/>
              <a:gdLst>
                <a:gd name="T0" fmla="*/ 0 w 3"/>
                <a:gd name="T1" fmla="*/ 0 h 98"/>
                <a:gd name="T2" fmla="*/ 0 w 3"/>
                <a:gd name="T3" fmla="*/ 0 h 98"/>
                <a:gd name="T4" fmla="*/ 0 w 3"/>
                <a:gd name="T5" fmla="*/ 0 h 98"/>
                <a:gd name="T6" fmla="*/ 3 w 3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9" name="Freeform 2536"/>
            <p:cNvSpPr>
              <a:spLocks/>
            </p:cNvSpPr>
            <p:nvPr/>
          </p:nvSpPr>
          <p:spPr bwMode="auto">
            <a:xfrm>
              <a:off x="4432" y="2221"/>
              <a:ext cx="3" cy="44"/>
            </a:xfrm>
            <a:custGeom>
              <a:avLst/>
              <a:gdLst>
                <a:gd name="T0" fmla="*/ 0 w 3"/>
                <a:gd name="T1" fmla="*/ 0 h 44"/>
                <a:gd name="T2" fmla="*/ 0 w 3"/>
                <a:gd name="T3" fmla="*/ 0 h 44"/>
                <a:gd name="T4" fmla="*/ 0 w 3"/>
                <a:gd name="T5" fmla="*/ 0 h 44"/>
                <a:gd name="T6" fmla="*/ 3 w 3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4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0" name="Freeform 2537"/>
            <p:cNvSpPr>
              <a:spLocks/>
            </p:cNvSpPr>
            <p:nvPr/>
          </p:nvSpPr>
          <p:spPr bwMode="auto">
            <a:xfrm>
              <a:off x="4435" y="2265"/>
              <a:ext cx="4" cy="20"/>
            </a:xfrm>
            <a:custGeom>
              <a:avLst/>
              <a:gdLst>
                <a:gd name="T0" fmla="*/ 0 w 4"/>
                <a:gd name="T1" fmla="*/ 0 h 20"/>
                <a:gd name="T2" fmla="*/ 0 w 4"/>
                <a:gd name="T3" fmla="*/ 0 h 20"/>
                <a:gd name="T4" fmla="*/ 0 w 4"/>
                <a:gd name="T5" fmla="*/ 0 h 20"/>
                <a:gd name="T6" fmla="*/ 4 w 4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1" name="Freeform 2538"/>
            <p:cNvSpPr>
              <a:spLocks/>
            </p:cNvSpPr>
            <p:nvPr/>
          </p:nvSpPr>
          <p:spPr bwMode="auto">
            <a:xfrm>
              <a:off x="4439" y="2285"/>
              <a:ext cx="3" cy="11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0 h 11"/>
                <a:gd name="T4" fmla="*/ 0 w 3"/>
                <a:gd name="T5" fmla="*/ 0 h 11"/>
                <a:gd name="T6" fmla="*/ 3 w 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2" name="Freeform 2539"/>
            <p:cNvSpPr>
              <a:spLocks/>
            </p:cNvSpPr>
            <p:nvPr/>
          </p:nvSpPr>
          <p:spPr bwMode="auto">
            <a:xfrm>
              <a:off x="4442" y="2296"/>
              <a:ext cx="3" cy="6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0 h 6"/>
                <a:gd name="T6" fmla="*/ 3 w 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3" name="Freeform 2540"/>
            <p:cNvSpPr>
              <a:spLocks/>
            </p:cNvSpPr>
            <p:nvPr/>
          </p:nvSpPr>
          <p:spPr bwMode="auto">
            <a:xfrm>
              <a:off x="4445" y="2302"/>
              <a:ext cx="4" cy="5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0 w 4"/>
                <a:gd name="T5" fmla="*/ 0 h 5"/>
                <a:gd name="T6" fmla="*/ 4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4" name="Freeform 2541"/>
            <p:cNvSpPr>
              <a:spLocks/>
            </p:cNvSpPr>
            <p:nvPr/>
          </p:nvSpPr>
          <p:spPr bwMode="auto">
            <a:xfrm>
              <a:off x="4449" y="2307"/>
              <a:ext cx="3" cy="4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3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5" name="Freeform 2542"/>
            <p:cNvSpPr>
              <a:spLocks/>
            </p:cNvSpPr>
            <p:nvPr/>
          </p:nvSpPr>
          <p:spPr bwMode="auto">
            <a:xfrm>
              <a:off x="4452" y="2311"/>
              <a:ext cx="3" cy="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6" name="Freeform 2543"/>
            <p:cNvSpPr>
              <a:spLocks/>
            </p:cNvSpPr>
            <p:nvPr/>
          </p:nvSpPr>
          <p:spPr bwMode="auto">
            <a:xfrm>
              <a:off x="4455" y="2313"/>
              <a:ext cx="3" cy="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7" name="Freeform 2544"/>
            <p:cNvSpPr>
              <a:spLocks/>
            </p:cNvSpPr>
            <p:nvPr/>
          </p:nvSpPr>
          <p:spPr bwMode="auto">
            <a:xfrm>
              <a:off x="4458" y="2315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8" name="Freeform 2545"/>
            <p:cNvSpPr>
              <a:spLocks/>
            </p:cNvSpPr>
            <p:nvPr/>
          </p:nvSpPr>
          <p:spPr bwMode="auto">
            <a:xfrm>
              <a:off x="4462" y="2317"/>
              <a:ext cx="3" cy="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9" name="Freeform 2546"/>
            <p:cNvSpPr>
              <a:spLocks/>
            </p:cNvSpPr>
            <p:nvPr/>
          </p:nvSpPr>
          <p:spPr bwMode="auto">
            <a:xfrm>
              <a:off x="4465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0" name="Freeform 2547"/>
            <p:cNvSpPr>
              <a:spLocks/>
            </p:cNvSpPr>
            <p:nvPr/>
          </p:nvSpPr>
          <p:spPr bwMode="auto">
            <a:xfrm>
              <a:off x="4468" y="2319"/>
              <a:ext cx="4" cy="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0 w 4"/>
                <a:gd name="T5" fmla="*/ 0 h 1"/>
                <a:gd name="T6" fmla="*/ 4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1" name="Freeform 2548"/>
            <p:cNvSpPr>
              <a:spLocks/>
            </p:cNvSpPr>
            <p:nvPr/>
          </p:nvSpPr>
          <p:spPr bwMode="auto">
            <a:xfrm>
              <a:off x="4472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2" name="Freeform 2549"/>
            <p:cNvSpPr>
              <a:spLocks/>
            </p:cNvSpPr>
            <p:nvPr/>
          </p:nvSpPr>
          <p:spPr bwMode="auto">
            <a:xfrm>
              <a:off x="4475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3" name="Freeform 2550"/>
            <p:cNvSpPr>
              <a:spLocks/>
            </p:cNvSpPr>
            <p:nvPr/>
          </p:nvSpPr>
          <p:spPr bwMode="auto">
            <a:xfrm>
              <a:off x="4478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4" name="Freeform 2551"/>
            <p:cNvSpPr>
              <a:spLocks/>
            </p:cNvSpPr>
            <p:nvPr/>
          </p:nvSpPr>
          <p:spPr bwMode="auto">
            <a:xfrm>
              <a:off x="4481" y="2320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5" name="Freeform 2552"/>
            <p:cNvSpPr>
              <a:spLocks/>
            </p:cNvSpPr>
            <p:nvPr/>
          </p:nvSpPr>
          <p:spPr bwMode="auto">
            <a:xfrm>
              <a:off x="4485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6" name="Freeform 2553"/>
            <p:cNvSpPr>
              <a:spLocks/>
            </p:cNvSpPr>
            <p:nvPr/>
          </p:nvSpPr>
          <p:spPr bwMode="auto">
            <a:xfrm>
              <a:off x="4488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7" name="Freeform 2554"/>
            <p:cNvSpPr>
              <a:spLocks/>
            </p:cNvSpPr>
            <p:nvPr/>
          </p:nvSpPr>
          <p:spPr bwMode="auto">
            <a:xfrm>
              <a:off x="4491" y="2319"/>
              <a:ext cx="4" cy="1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56" name="Freeform 2555"/>
            <p:cNvSpPr>
              <a:spLocks/>
            </p:cNvSpPr>
            <p:nvPr/>
          </p:nvSpPr>
          <p:spPr bwMode="auto">
            <a:xfrm>
              <a:off x="4495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57" name="Freeform 2556"/>
            <p:cNvSpPr>
              <a:spLocks/>
            </p:cNvSpPr>
            <p:nvPr/>
          </p:nvSpPr>
          <p:spPr bwMode="auto">
            <a:xfrm>
              <a:off x="4498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58" name="Freeform 2557"/>
            <p:cNvSpPr>
              <a:spLocks/>
            </p:cNvSpPr>
            <p:nvPr/>
          </p:nvSpPr>
          <p:spPr bwMode="auto">
            <a:xfrm>
              <a:off x="4501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0" name="Freeform 2558"/>
            <p:cNvSpPr>
              <a:spLocks/>
            </p:cNvSpPr>
            <p:nvPr/>
          </p:nvSpPr>
          <p:spPr bwMode="auto">
            <a:xfrm>
              <a:off x="4504" y="2318"/>
              <a:ext cx="4" cy="1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1" name="Freeform 2559"/>
            <p:cNvSpPr>
              <a:spLocks/>
            </p:cNvSpPr>
            <p:nvPr/>
          </p:nvSpPr>
          <p:spPr bwMode="auto">
            <a:xfrm>
              <a:off x="4508" y="2318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2" name="Freeform 2560"/>
            <p:cNvSpPr>
              <a:spLocks/>
            </p:cNvSpPr>
            <p:nvPr/>
          </p:nvSpPr>
          <p:spPr bwMode="auto">
            <a:xfrm>
              <a:off x="4511" y="2318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3" name="Freeform 2561"/>
            <p:cNvSpPr>
              <a:spLocks/>
            </p:cNvSpPr>
            <p:nvPr/>
          </p:nvSpPr>
          <p:spPr bwMode="auto">
            <a:xfrm>
              <a:off x="4514" y="2318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4" name="Freeform 2562"/>
            <p:cNvSpPr>
              <a:spLocks/>
            </p:cNvSpPr>
            <p:nvPr/>
          </p:nvSpPr>
          <p:spPr bwMode="auto">
            <a:xfrm>
              <a:off x="4518" y="2318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5" name="Freeform 2563"/>
            <p:cNvSpPr>
              <a:spLocks/>
            </p:cNvSpPr>
            <p:nvPr/>
          </p:nvSpPr>
          <p:spPr bwMode="auto">
            <a:xfrm>
              <a:off x="4521" y="2318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6" name="Freeform 2564"/>
            <p:cNvSpPr>
              <a:spLocks/>
            </p:cNvSpPr>
            <p:nvPr/>
          </p:nvSpPr>
          <p:spPr bwMode="auto">
            <a:xfrm>
              <a:off x="4524" y="2319"/>
              <a:ext cx="4" cy="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0 w 4"/>
                <a:gd name="T5" fmla="*/ 0 h 1"/>
                <a:gd name="T6" fmla="*/ 4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7" name="Freeform 2565"/>
            <p:cNvSpPr>
              <a:spLocks/>
            </p:cNvSpPr>
            <p:nvPr/>
          </p:nvSpPr>
          <p:spPr bwMode="auto">
            <a:xfrm>
              <a:off x="4528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8" name="Freeform 2566"/>
            <p:cNvSpPr>
              <a:spLocks/>
            </p:cNvSpPr>
            <p:nvPr/>
          </p:nvSpPr>
          <p:spPr bwMode="auto">
            <a:xfrm>
              <a:off x="4531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9" name="Freeform 2567"/>
            <p:cNvSpPr>
              <a:spLocks/>
            </p:cNvSpPr>
            <p:nvPr/>
          </p:nvSpPr>
          <p:spPr bwMode="auto">
            <a:xfrm>
              <a:off x="4534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0" name="Freeform 2568"/>
            <p:cNvSpPr>
              <a:spLocks/>
            </p:cNvSpPr>
            <p:nvPr/>
          </p:nvSpPr>
          <p:spPr bwMode="auto">
            <a:xfrm>
              <a:off x="4537" y="2320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1" name="Freeform 2569"/>
            <p:cNvSpPr>
              <a:spLocks/>
            </p:cNvSpPr>
            <p:nvPr/>
          </p:nvSpPr>
          <p:spPr bwMode="auto">
            <a:xfrm>
              <a:off x="4541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2" name="Freeform 2570"/>
            <p:cNvSpPr>
              <a:spLocks/>
            </p:cNvSpPr>
            <p:nvPr/>
          </p:nvSpPr>
          <p:spPr bwMode="auto">
            <a:xfrm>
              <a:off x="4544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3" name="Freeform 2571"/>
            <p:cNvSpPr>
              <a:spLocks/>
            </p:cNvSpPr>
            <p:nvPr/>
          </p:nvSpPr>
          <p:spPr bwMode="auto">
            <a:xfrm>
              <a:off x="4547" y="2320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4" name="Freeform 2572"/>
            <p:cNvSpPr>
              <a:spLocks/>
            </p:cNvSpPr>
            <p:nvPr/>
          </p:nvSpPr>
          <p:spPr bwMode="auto">
            <a:xfrm>
              <a:off x="4551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5" name="Freeform 2573"/>
            <p:cNvSpPr>
              <a:spLocks/>
            </p:cNvSpPr>
            <p:nvPr/>
          </p:nvSpPr>
          <p:spPr bwMode="auto">
            <a:xfrm>
              <a:off x="4554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6" name="Freeform 2574"/>
            <p:cNvSpPr>
              <a:spLocks/>
            </p:cNvSpPr>
            <p:nvPr/>
          </p:nvSpPr>
          <p:spPr bwMode="auto">
            <a:xfrm>
              <a:off x="4557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7" name="Freeform 2575"/>
            <p:cNvSpPr>
              <a:spLocks/>
            </p:cNvSpPr>
            <p:nvPr/>
          </p:nvSpPr>
          <p:spPr bwMode="auto">
            <a:xfrm>
              <a:off x="4560" y="2320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8" name="Freeform 2576"/>
            <p:cNvSpPr>
              <a:spLocks/>
            </p:cNvSpPr>
            <p:nvPr/>
          </p:nvSpPr>
          <p:spPr bwMode="auto">
            <a:xfrm>
              <a:off x="4564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9" name="Freeform 2577"/>
            <p:cNvSpPr>
              <a:spLocks/>
            </p:cNvSpPr>
            <p:nvPr/>
          </p:nvSpPr>
          <p:spPr bwMode="auto">
            <a:xfrm>
              <a:off x="4567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0" name="Freeform 2578"/>
            <p:cNvSpPr>
              <a:spLocks/>
            </p:cNvSpPr>
            <p:nvPr/>
          </p:nvSpPr>
          <p:spPr bwMode="auto">
            <a:xfrm>
              <a:off x="4570" y="2320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1" name="Freeform 2579"/>
            <p:cNvSpPr>
              <a:spLocks/>
            </p:cNvSpPr>
            <p:nvPr/>
          </p:nvSpPr>
          <p:spPr bwMode="auto">
            <a:xfrm>
              <a:off x="4574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2" name="Freeform 2580"/>
            <p:cNvSpPr>
              <a:spLocks/>
            </p:cNvSpPr>
            <p:nvPr/>
          </p:nvSpPr>
          <p:spPr bwMode="auto">
            <a:xfrm>
              <a:off x="4577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3" name="Freeform 2581"/>
            <p:cNvSpPr>
              <a:spLocks/>
            </p:cNvSpPr>
            <p:nvPr/>
          </p:nvSpPr>
          <p:spPr bwMode="auto">
            <a:xfrm>
              <a:off x="4580" y="2319"/>
              <a:ext cx="7" cy="1"/>
            </a:xfrm>
            <a:custGeom>
              <a:avLst/>
              <a:gdLst>
                <a:gd name="T0" fmla="*/ 0 w 7"/>
                <a:gd name="T1" fmla="*/ 1 h 1"/>
                <a:gd name="T2" fmla="*/ 0 w 7"/>
                <a:gd name="T3" fmla="*/ 1 h 1"/>
                <a:gd name="T4" fmla="*/ 0 w 7"/>
                <a:gd name="T5" fmla="*/ 1 h 1"/>
                <a:gd name="T6" fmla="*/ 7 w 7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4" name="Freeform 2582"/>
            <p:cNvSpPr>
              <a:spLocks/>
            </p:cNvSpPr>
            <p:nvPr/>
          </p:nvSpPr>
          <p:spPr bwMode="auto">
            <a:xfrm>
              <a:off x="4587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5" name="Freeform 2583"/>
            <p:cNvSpPr>
              <a:spLocks/>
            </p:cNvSpPr>
            <p:nvPr/>
          </p:nvSpPr>
          <p:spPr bwMode="auto">
            <a:xfrm>
              <a:off x="4590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6" name="Freeform 2584"/>
            <p:cNvSpPr>
              <a:spLocks/>
            </p:cNvSpPr>
            <p:nvPr/>
          </p:nvSpPr>
          <p:spPr bwMode="auto">
            <a:xfrm>
              <a:off x="4593" y="2319"/>
              <a:ext cx="4" cy="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0 w 4"/>
                <a:gd name="T5" fmla="*/ 0 h 1"/>
                <a:gd name="T6" fmla="*/ 4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7" name="Freeform 2585"/>
            <p:cNvSpPr>
              <a:spLocks/>
            </p:cNvSpPr>
            <p:nvPr/>
          </p:nvSpPr>
          <p:spPr bwMode="auto">
            <a:xfrm>
              <a:off x="4597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8" name="Freeform 2586"/>
            <p:cNvSpPr>
              <a:spLocks/>
            </p:cNvSpPr>
            <p:nvPr/>
          </p:nvSpPr>
          <p:spPr bwMode="auto">
            <a:xfrm>
              <a:off x="4600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9" name="Freeform 2587"/>
            <p:cNvSpPr>
              <a:spLocks/>
            </p:cNvSpPr>
            <p:nvPr/>
          </p:nvSpPr>
          <p:spPr bwMode="auto">
            <a:xfrm>
              <a:off x="4603" y="2320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90" name="Freeform 2588"/>
            <p:cNvSpPr>
              <a:spLocks/>
            </p:cNvSpPr>
            <p:nvPr/>
          </p:nvSpPr>
          <p:spPr bwMode="auto">
            <a:xfrm>
              <a:off x="4607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91" name="Freeform 2589"/>
            <p:cNvSpPr>
              <a:spLocks/>
            </p:cNvSpPr>
            <p:nvPr/>
          </p:nvSpPr>
          <p:spPr bwMode="auto">
            <a:xfrm>
              <a:off x="4610" y="2319"/>
              <a:ext cx="3" cy="1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0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92" name="Freeform 2590"/>
            <p:cNvSpPr>
              <a:spLocks/>
            </p:cNvSpPr>
            <p:nvPr/>
          </p:nvSpPr>
          <p:spPr bwMode="auto">
            <a:xfrm>
              <a:off x="4613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93" name="Line 2591"/>
            <p:cNvSpPr>
              <a:spLocks noChangeShapeType="1"/>
            </p:cNvSpPr>
            <p:nvPr/>
          </p:nvSpPr>
          <p:spPr bwMode="auto">
            <a:xfrm>
              <a:off x="4616" y="2319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2598" name="Rectangle 404"/>
          <p:cNvSpPr>
            <a:spLocks noChangeArrowheads="1"/>
          </p:cNvSpPr>
          <p:nvPr/>
        </p:nvSpPr>
        <p:spPr bwMode="auto">
          <a:xfrm>
            <a:off x="6894507" y="1679847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4.</a:t>
            </a:r>
            <a:r>
              <a:rPr kumimoji="0" lang="cs-CZ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Vysoký tlak 1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8851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</a:t>
            </a:r>
            <a:r>
              <a:rPr lang="cs-CZ" b="1" dirty="0" smtClean="0"/>
              <a:t>ostupný nárůst pracovního tlaku s každým analyzovaným vzorkem cca o 10-20 bar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/>
              <a:t>p</a:t>
            </a:r>
            <a:r>
              <a:rPr lang="cs-CZ" u="sng" dirty="0" smtClean="0"/>
              <a:t>ravděpodobná příčina:</a:t>
            </a:r>
          </a:p>
          <a:p>
            <a:pPr>
              <a:buFontTx/>
              <a:buChar char="-"/>
            </a:pPr>
            <a:r>
              <a:rPr lang="cs-CZ" dirty="0" smtClean="0"/>
              <a:t>nedostatečně </a:t>
            </a:r>
            <a:r>
              <a:rPr lang="cs-CZ" dirty="0" smtClean="0"/>
              <a:t>přečištěný </a:t>
            </a:r>
            <a:r>
              <a:rPr lang="cs-CZ" dirty="0" smtClean="0"/>
              <a:t>vzorek, postupné ucpávání </a:t>
            </a:r>
            <a:r>
              <a:rPr lang="cs-CZ" dirty="0" err="1" smtClean="0"/>
              <a:t>předkolony</a:t>
            </a:r>
            <a:endParaRPr lang="cs-CZ" dirty="0" smtClean="0"/>
          </a:p>
          <a:p>
            <a:pPr marL="0" indent="0">
              <a:buNone/>
            </a:pPr>
            <a:r>
              <a:rPr lang="cs-CZ" u="sng" dirty="0"/>
              <a:t>řešení</a:t>
            </a:r>
          </a:p>
          <a:p>
            <a:pPr>
              <a:buFontTx/>
              <a:buChar char="-"/>
            </a:pPr>
            <a:r>
              <a:rPr lang="cs-CZ" dirty="0" err="1"/>
              <a:t>předkolona</a:t>
            </a:r>
            <a:r>
              <a:rPr lang="cs-CZ" dirty="0"/>
              <a:t> postupně zanášena lipidy přítomnými ve vzorku </a:t>
            </a:r>
          </a:p>
          <a:p>
            <a:pPr>
              <a:buFontTx/>
              <a:buChar char="-"/>
            </a:pPr>
            <a:r>
              <a:rPr lang="cs-CZ" dirty="0"/>
              <a:t>problém s přečištěním (extrakce a analýza lipofilních látek) </a:t>
            </a:r>
            <a:r>
              <a:rPr lang="cs-CZ" dirty="0">
                <a:sym typeface="Wingdings" panose="05000000000000000000" pitchFamily="2" charset="2"/>
              </a:rPr>
              <a:t> vymražení vzorku přes noc  ztuhnutí lipidů  nástřik pouze čistého vzorku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30" y="0"/>
            <a:ext cx="2223170" cy="222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různých stacionárních fází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9415744" y="1193033"/>
            <a:ext cx="4295775" cy="1799236"/>
            <a:chOff x="174762" y="1138994"/>
            <a:chExt cx="4295775" cy="1799236"/>
          </a:xfrm>
        </p:grpSpPr>
        <p:sp>
          <p:nvSpPr>
            <p:cNvPr id="41" name="TextovéPole 17"/>
            <p:cNvSpPr txBox="1"/>
            <p:nvPr/>
          </p:nvSpPr>
          <p:spPr>
            <a:xfrm>
              <a:off x="268248" y="1138994"/>
              <a:ext cx="1177951" cy="51077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2400" i="1" spc="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BEH</a:t>
              </a:r>
              <a:endParaRPr lang="en-GB" sz="2400" i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74762" y="1333570"/>
              <a:ext cx="4295775" cy="1604660"/>
              <a:chOff x="161925" y="1659535"/>
              <a:chExt cx="4295775" cy="1604660"/>
            </a:xfrm>
          </p:grpSpPr>
          <p:pic>
            <p:nvPicPr>
              <p:cNvPr id="49" name="Picture 48" descr="Chromatogram - [2016-10-20 cokolada mereni 85]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2" t="31022" r="1836" b="7890"/>
              <a:stretch/>
            </p:blipFill>
            <p:spPr>
              <a:xfrm>
                <a:off x="161925" y="1986309"/>
                <a:ext cx="4295775" cy="1277886"/>
              </a:xfrm>
              <a:prstGeom prst="rect">
                <a:avLst/>
              </a:prstGeom>
            </p:spPr>
          </p:pic>
          <p:sp>
            <p:nvSpPr>
              <p:cNvPr id="50" name="TextovéPole 17"/>
              <p:cNvSpPr txBox="1"/>
              <p:nvPr/>
            </p:nvSpPr>
            <p:spPr>
              <a:xfrm>
                <a:off x="1165319" y="2608904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51" name="TextovéPole 17"/>
              <p:cNvSpPr txBox="1"/>
              <p:nvPr/>
            </p:nvSpPr>
            <p:spPr>
              <a:xfrm>
                <a:off x="1789747" y="1659535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4" name="TextovéPole 17"/>
            <p:cNvSpPr txBox="1"/>
            <p:nvPr/>
          </p:nvSpPr>
          <p:spPr>
            <a:xfrm>
              <a:off x="2585445" y="2282937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ovéPole 17"/>
            <p:cNvSpPr txBox="1"/>
            <p:nvPr/>
          </p:nvSpPr>
          <p:spPr>
            <a:xfrm>
              <a:off x="2772699" y="2470224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46" name="TextovéPole 17"/>
            <p:cNvSpPr txBox="1"/>
            <p:nvPr/>
          </p:nvSpPr>
          <p:spPr>
            <a:xfrm>
              <a:off x="2714657" y="2251369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47" name="TextovéPole 17"/>
            <p:cNvSpPr txBox="1"/>
            <p:nvPr/>
          </p:nvSpPr>
          <p:spPr>
            <a:xfrm>
              <a:off x="2910700" y="2095653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48" name="TextovéPole 17"/>
            <p:cNvSpPr txBox="1"/>
            <p:nvPr/>
          </p:nvSpPr>
          <p:spPr>
            <a:xfrm>
              <a:off x="3132925" y="2312855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4280" y="5165648"/>
            <a:ext cx="4096336" cy="1327624"/>
            <a:chOff x="284280" y="5046665"/>
            <a:chExt cx="4096336" cy="1403945"/>
          </a:xfrm>
        </p:grpSpPr>
        <p:pic>
          <p:nvPicPr>
            <p:cNvPr id="30" name="Picture 29" descr="Chromatogram - [2016-12-27 cokolada mereni 104]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" t="31673" r="1404" b="7576"/>
            <a:stretch/>
          </p:blipFill>
          <p:spPr>
            <a:xfrm>
              <a:off x="284280" y="5165531"/>
              <a:ext cx="4076737" cy="1285079"/>
            </a:xfrm>
            <a:prstGeom prst="rect">
              <a:avLst/>
            </a:prstGeom>
          </p:spPr>
        </p:pic>
        <p:sp>
          <p:nvSpPr>
            <p:cNvPr id="77" name="TextovéPole 17"/>
            <p:cNvSpPr txBox="1"/>
            <p:nvPr/>
          </p:nvSpPr>
          <p:spPr>
            <a:xfrm>
              <a:off x="840480" y="5571323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TextovéPole 17"/>
            <p:cNvSpPr txBox="1"/>
            <p:nvPr/>
          </p:nvSpPr>
          <p:spPr>
            <a:xfrm>
              <a:off x="1577503" y="5843030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TextovéPole 17"/>
            <p:cNvSpPr txBox="1"/>
            <p:nvPr/>
          </p:nvSpPr>
          <p:spPr>
            <a:xfrm>
              <a:off x="1352549" y="5799485"/>
              <a:ext cx="547480" cy="374571"/>
            </a:xfrm>
            <a:prstGeom prst="roundRect">
              <a:avLst>
                <a:gd name="adj" fmla="val 26056"/>
              </a:avLst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80" name="TextovéPole 17"/>
            <p:cNvSpPr txBox="1"/>
            <p:nvPr/>
          </p:nvSpPr>
          <p:spPr>
            <a:xfrm>
              <a:off x="1481531" y="5219733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81" name="TextovéPole 17"/>
            <p:cNvSpPr txBox="1"/>
            <p:nvPr/>
          </p:nvSpPr>
          <p:spPr>
            <a:xfrm>
              <a:off x="1822921" y="5046665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82" name="TextovéPole 17"/>
            <p:cNvSpPr txBox="1"/>
            <p:nvPr/>
          </p:nvSpPr>
          <p:spPr>
            <a:xfrm>
              <a:off x="1982122" y="5057133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TextovéPole 17"/>
            <p:cNvSpPr txBox="1"/>
            <p:nvPr/>
          </p:nvSpPr>
          <p:spPr>
            <a:xfrm>
              <a:off x="614197" y="5896866"/>
              <a:ext cx="218145" cy="2652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 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973772" y="5098908"/>
              <a:ext cx="406844" cy="430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0" y="1464677"/>
            <a:ext cx="1402128" cy="333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0" y="3212460"/>
            <a:ext cx="1402128" cy="333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HSS C18 SB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-14168" y="4895160"/>
            <a:ext cx="1402128" cy="333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 2-EP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53637" y="5046119"/>
            <a:ext cx="4490363" cy="1476939"/>
            <a:chOff x="4653637" y="4975257"/>
            <a:chExt cx="4490363" cy="1547801"/>
          </a:xfrm>
        </p:grpSpPr>
        <p:grpSp>
          <p:nvGrpSpPr>
            <p:cNvPr id="112" name="Group 111"/>
            <p:cNvGrpSpPr/>
            <p:nvPr/>
          </p:nvGrpSpPr>
          <p:grpSpPr>
            <a:xfrm>
              <a:off x="4653637" y="5185952"/>
              <a:ext cx="4226985" cy="1337106"/>
              <a:chOff x="4653637" y="5126636"/>
              <a:chExt cx="4226985" cy="1337106"/>
            </a:xfrm>
          </p:grpSpPr>
          <p:pic>
            <p:nvPicPr>
              <p:cNvPr id="32" name="Picture 31" descr="Chromatogram - [2016-12-27 cokolada mereni 112]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4" t="29983" r="2134" b="6187"/>
              <a:stretch/>
            </p:blipFill>
            <p:spPr>
              <a:xfrm>
                <a:off x="4653637" y="5159002"/>
                <a:ext cx="4226985" cy="1304740"/>
              </a:xfrm>
              <a:prstGeom prst="rect">
                <a:avLst/>
              </a:prstGeom>
            </p:spPr>
          </p:pic>
          <p:sp>
            <p:nvSpPr>
              <p:cNvPr id="91" name="TextovéPole 17"/>
              <p:cNvSpPr txBox="1"/>
              <p:nvPr/>
            </p:nvSpPr>
            <p:spPr>
              <a:xfrm>
                <a:off x="5458768" y="5126636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TextovéPole 17"/>
              <p:cNvSpPr txBox="1"/>
              <p:nvPr/>
            </p:nvSpPr>
            <p:spPr>
              <a:xfrm>
                <a:off x="6960763" y="5979371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TextovéPole 17"/>
              <p:cNvSpPr txBox="1"/>
              <p:nvPr/>
            </p:nvSpPr>
            <p:spPr>
              <a:xfrm>
                <a:off x="6631062" y="5971363"/>
                <a:ext cx="547480" cy="374571"/>
              </a:xfrm>
              <a:prstGeom prst="roundRect">
                <a:avLst>
                  <a:gd name="adj" fmla="val 26056"/>
                </a:avLst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94" name="TextovéPole 17"/>
              <p:cNvSpPr txBox="1"/>
              <p:nvPr/>
            </p:nvSpPr>
            <p:spPr>
              <a:xfrm>
                <a:off x="6723342" y="5826263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95" name="TextovéPole 17"/>
              <p:cNvSpPr txBox="1"/>
              <p:nvPr/>
            </p:nvSpPr>
            <p:spPr>
              <a:xfrm>
                <a:off x="7385972" y="5293368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  <p:sp>
            <p:nvSpPr>
              <p:cNvPr id="96" name="TextovéPole 17"/>
              <p:cNvSpPr txBox="1"/>
              <p:nvPr/>
            </p:nvSpPr>
            <p:spPr>
              <a:xfrm>
                <a:off x="7811851" y="5464701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TextovéPole 17"/>
              <p:cNvSpPr txBox="1"/>
              <p:nvPr/>
            </p:nvSpPr>
            <p:spPr>
              <a:xfrm>
                <a:off x="5099064" y="5877866"/>
                <a:ext cx="269577" cy="27003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  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7294503" y="4975257"/>
              <a:ext cx="1815633" cy="303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236183" y="5166093"/>
              <a:ext cx="907817" cy="303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4685529" y="4876638"/>
            <a:ext cx="1402128" cy="333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2-PIC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1067" y="3536054"/>
            <a:ext cx="4241181" cy="1262038"/>
            <a:chOff x="243553" y="3287525"/>
            <a:chExt cx="4241181" cy="1378146"/>
          </a:xfrm>
        </p:grpSpPr>
        <p:grpSp>
          <p:nvGrpSpPr>
            <p:cNvPr id="19" name="Group 18"/>
            <p:cNvGrpSpPr/>
            <p:nvPr/>
          </p:nvGrpSpPr>
          <p:grpSpPr>
            <a:xfrm>
              <a:off x="243553" y="3439422"/>
              <a:ext cx="4193066" cy="1226249"/>
              <a:chOff x="268249" y="3688819"/>
              <a:chExt cx="4193066" cy="1258337"/>
            </a:xfrm>
          </p:grpSpPr>
          <p:pic>
            <p:nvPicPr>
              <p:cNvPr id="10" name="Picture 9" descr="Chromatogram - [2016-10-20 cokolada mereni 69]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1" t="28127" r="1509" b="6289"/>
              <a:stretch/>
            </p:blipFill>
            <p:spPr>
              <a:xfrm>
                <a:off x="268249" y="3688819"/>
                <a:ext cx="4193066" cy="1258337"/>
              </a:xfrm>
              <a:prstGeom prst="rect">
                <a:avLst/>
              </a:prstGeom>
            </p:spPr>
          </p:pic>
          <p:sp>
            <p:nvSpPr>
              <p:cNvPr id="16" name="TextovéPole 17"/>
              <p:cNvSpPr txBox="1"/>
              <p:nvPr/>
            </p:nvSpPr>
            <p:spPr>
              <a:xfrm>
                <a:off x="1506227" y="4297244"/>
                <a:ext cx="592714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7" name="TextovéPole 17"/>
              <p:cNvSpPr txBox="1"/>
              <p:nvPr/>
            </p:nvSpPr>
            <p:spPr>
              <a:xfrm>
                <a:off x="2364782" y="3752203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5" name="Rectangle 104"/>
            <p:cNvSpPr/>
            <p:nvPr/>
          </p:nvSpPr>
          <p:spPr>
            <a:xfrm>
              <a:off x="3576917" y="3287525"/>
              <a:ext cx="907817" cy="303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4653637" y="1464677"/>
            <a:ext cx="1402128" cy="333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Diol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13634" y="1759745"/>
            <a:ext cx="4211567" cy="1328775"/>
            <a:chOff x="4713634" y="1649475"/>
            <a:chExt cx="4211567" cy="1408976"/>
          </a:xfrm>
        </p:grpSpPr>
        <p:grpSp>
          <p:nvGrpSpPr>
            <p:cNvPr id="3" name="Group 2"/>
            <p:cNvGrpSpPr/>
            <p:nvPr/>
          </p:nvGrpSpPr>
          <p:grpSpPr>
            <a:xfrm>
              <a:off x="4713634" y="1762298"/>
              <a:ext cx="4059632" cy="1296153"/>
              <a:chOff x="4737315" y="1660344"/>
              <a:chExt cx="4059632" cy="129615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737315" y="1660344"/>
                <a:ext cx="4059632" cy="1296153"/>
                <a:chOff x="4737315" y="1915733"/>
                <a:chExt cx="4059632" cy="1296153"/>
              </a:xfrm>
            </p:grpSpPr>
            <p:pic>
              <p:nvPicPr>
                <p:cNvPr id="7" name="Picture 6" descr="Chromatogram - [2016-10-20 cokolada mereni 01]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05" t="27414" r="720" b="6537"/>
                <a:stretch/>
              </p:blipFill>
              <p:spPr>
                <a:xfrm>
                  <a:off x="4737315" y="1915733"/>
                  <a:ext cx="4059632" cy="1296153"/>
                </a:xfrm>
                <a:prstGeom prst="rect">
                  <a:avLst/>
                </a:prstGeom>
              </p:spPr>
            </p:pic>
            <p:sp>
              <p:nvSpPr>
                <p:cNvPr id="13" name="TextovéPole 17"/>
                <p:cNvSpPr txBox="1"/>
                <p:nvPr/>
              </p:nvSpPr>
              <p:spPr>
                <a:xfrm>
                  <a:off x="6338768" y="2001357"/>
                  <a:ext cx="547480" cy="37457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cs-CZ" sz="1600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" name="TextovéPole 17"/>
                <p:cNvSpPr txBox="1"/>
                <p:nvPr/>
              </p:nvSpPr>
              <p:spPr>
                <a:xfrm>
                  <a:off x="5271512" y="2130414"/>
                  <a:ext cx="592714" cy="37457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cs-CZ" sz="1600" i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</a:p>
              </p:txBody>
            </p:sp>
          </p:grpSp>
          <p:sp>
            <p:nvSpPr>
              <p:cNvPr id="71" name="TextovéPole 17"/>
              <p:cNvSpPr txBox="1"/>
              <p:nvPr/>
            </p:nvSpPr>
            <p:spPr>
              <a:xfrm>
                <a:off x="7307522" y="2554179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TextovéPole 17"/>
              <p:cNvSpPr txBox="1"/>
              <p:nvPr/>
            </p:nvSpPr>
            <p:spPr>
              <a:xfrm>
                <a:off x="7133965" y="2524261"/>
                <a:ext cx="547480" cy="374571"/>
              </a:xfrm>
              <a:prstGeom prst="roundRect">
                <a:avLst>
                  <a:gd name="adj" fmla="val 26056"/>
                </a:avLst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73" name="TextovéPole 17"/>
              <p:cNvSpPr txBox="1"/>
              <p:nvPr/>
            </p:nvSpPr>
            <p:spPr>
              <a:xfrm>
                <a:off x="7205207" y="2336975"/>
                <a:ext cx="547480" cy="374571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74" name="TextovéPole 17"/>
              <p:cNvSpPr txBox="1"/>
              <p:nvPr/>
            </p:nvSpPr>
            <p:spPr>
              <a:xfrm>
                <a:off x="7517857" y="2289928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  <p:sp>
            <p:nvSpPr>
              <p:cNvPr id="75" name="TextovéPole 17"/>
              <p:cNvSpPr txBox="1"/>
              <p:nvPr/>
            </p:nvSpPr>
            <p:spPr>
              <a:xfrm>
                <a:off x="7681445" y="2457361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9" name="Rectangle 108"/>
            <p:cNvSpPr/>
            <p:nvPr/>
          </p:nvSpPr>
          <p:spPr>
            <a:xfrm>
              <a:off x="8076702" y="1649475"/>
              <a:ext cx="848499" cy="303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4653637" y="3212460"/>
            <a:ext cx="1402128" cy="333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DEA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609060" y="3527752"/>
            <a:ext cx="4349801" cy="1303857"/>
            <a:chOff x="4609060" y="3527752"/>
            <a:chExt cx="4349801" cy="1303857"/>
          </a:xfrm>
        </p:grpSpPr>
        <p:grpSp>
          <p:nvGrpSpPr>
            <p:cNvPr id="14" name="Group 13"/>
            <p:cNvGrpSpPr/>
            <p:nvPr/>
          </p:nvGrpSpPr>
          <p:grpSpPr>
            <a:xfrm>
              <a:off x="4609060" y="3583883"/>
              <a:ext cx="4316141" cy="1247726"/>
              <a:chOff x="4609060" y="3420319"/>
              <a:chExt cx="4316141" cy="1310103"/>
            </a:xfrm>
          </p:grpSpPr>
          <p:sp>
            <p:nvSpPr>
              <p:cNvPr id="25" name="TextovéPole 17"/>
              <p:cNvSpPr txBox="1"/>
              <p:nvPr/>
            </p:nvSpPr>
            <p:spPr>
              <a:xfrm>
                <a:off x="5993169" y="3555936"/>
                <a:ext cx="1177951" cy="47672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050" i="1" spc="3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Zmerena kalibrace</a:t>
                </a:r>
                <a:endParaRPr lang="en-GB" sz="1050" i="1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6" name="Picture 25" descr="Chromatogram - [2016-12-27 cokolada mereni 122]"/>
              <p:cNvPicPr>
                <a:picLocks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04" t="33826" r="2674" b="8599"/>
              <a:stretch/>
            </p:blipFill>
            <p:spPr>
              <a:xfrm>
                <a:off x="4609060" y="3420319"/>
                <a:ext cx="4316141" cy="1310103"/>
              </a:xfrm>
              <a:prstGeom prst="rect">
                <a:avLst/>
              </a:prstGeom>
            </p:spPr>
          </p:pic>
          <p:sp>
            <p:nvSpPr>
              <p:cNvPr id="83" name="TextovéPole 17"/>
              <p:cNvSpPr txBox="1"/>
              <p:nvPr/>
            </p:nvSpPr>
            <p:spPr>
              <a:xfrm>
                <a:off x="5054488" y="3630131"/>
                <a:ext cx="269577" cy="27003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  </a:t>
                </a:r>
              </a:p>
            </p:txBody>
          </p:sp>
          <p:sp>
            <p:nvSpPr>
              <p:cNvPr id="84" name="TextovéPole 17"/>
              <p:cNvSpPr txBox="1"/>
              <p:nvPr/>
            </p:nvSpPr>
            <p:spPr>
              <a:xfrm>
                <a:off x="5540177" y="3577863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TextovéPole 17"/>
              <p:cNvSpPr txBox="1"/>
              <p:nvPr/>
            </p:nvSpPr>
            <p:spPr>
              <a:xfrm>
                <a:off x="6543014" y="4212603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TextovéPole 17"/>
              <p:cNvSpPr txBox="1"/>
              <p:nvPr/>
            </p:nvSpPr>
            <p:spPr>
              <a:xfrm>
                <a:off x="6308404" y="4147308"/>
                <a:ext cx="547480" cy="374571"/>
              </a:xfrm>
              <a:prstGeom prst="roundRect">
                <a:avLst>
                  <a:gd name="adj" fmla="val 26056"/>
                </a:avLst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87" name="TextovéPole 17"/>
              <p:cNvSpPr txBox="1"/>
              <p:nvPr/>
            </p:nvSpPr>
            <p:spPr>
              <a:xfrm>
                <a:off x="6448812" y="4025317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88" name="TextovéPole 17"/>
              <p:cNvSpPr txBox="1"/>
              <p:nvPr/>
            </p:nvSpPr>
            <p:spPr>
              <a:xfrm>
                <a:off x="6996050" y="4136034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  <p:sp>
            <p:nvSpPr>
              <p:cNvPr id="89" name="TextovéPole 17"/>
              <p:cNvSpPr txBox="1"/>
              <p:nvPr/>
            </p:nvSpPr>
            <p:spPr>
              <a:xfrm>
                <a:off x="7472963" y="4149549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0" name="Rectangle 119"/>
            <p:cNvSpPr/>
            <p:nvPr/>
          </p:nvSpPr>
          <p:spPr>
            <a:xfrm>
              <a:off x="8110362" y="3527752"/>
              <a:ext cx="848499" cy="286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1067" y="1793107"/>
            <a:ext cx="4317524" cy="1304392"/>
            <a:chOff x="231067" y="1793107"/>
            <a:chExt cx="4317524" cy="1304392"/>
          </a:xfrm>
        </p:grpSpPr>
        <p:grpSp>
          <p:nvGrpSpPr>
            <p:cNvPr id="60" name="Group 59"/>
            <p:cNvGrpSpPr/>
            <p:nvPr/>
          </p:nvGrpSpPr>
          <p:grpSpPr>
            <a:xfrm>
              <a:off x="231067" y="1866146"/>
              <a:ext cx="4063002" cy="1231353"/>
              <a:chOff x="231067" y="3021309"/>
              <a:chExt cx="4063002" cy="1307737"/>
            </a:xfrm>
          </p:grpSpPr>
          <p:pic>
            <p:nvPicPr>
              <p:cNvPr id="52" name="Picture 51" descr="Chromatogram - [2016-12-27 cokolada mereni 19]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3" t="31224" r="8075" b="7189"/>
              <a:stretch/>
            </p:blipFill>
            <p:spPr>
              <a:xfrm>
                <a:off x="231067" y="3021309"/>
                <a:ext cx="4063002" cy="1307737"/>
              </a:xfrm>
              <a:prstGeom prst="rect">
                <a:avLst/>
              </a:prstGeom>
            </p:spPr>
          </p:pic>
          <p:sp>
            <p:nvSpPr>
              <p:cNvPr id="53" name="TextovéPole 17"/>
              <p:cNvSpPr txBox="1"/>
              <p:nvPr/>
            </p:nvSpPr>
            <p:spPr>
              <a:xfrm>
                <a:off x="528765" y="3620250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54" name="TextovéPole 17"/>
              <p:cNvSpPr txBox="1"/>
              <p:nvPr/>
            </p:nvSpPr>
            <p:spPr>
              <a:xfrm>
                <a:off x="854647" y="3111100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TextovéPole 17"/>
              <p:cNvSpPr txBox="1"/>
              <p:nvPr/>
            </p:nvSpPr>
            <p:spPr>
              <a:xfrm>
                <a:off x="1526765" y="3848745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TextovéPole 17"/>
              <p:cNvSpPr txBox="1"/>
              <p:nvPr/>
            </p:nvSpPr>
            <p:spPr>
              <a:xfrm>
                <a:off x="1275441" y="3536954"/>
                <a:ext cx="547480" cy="374571"/>
              </a:xfrm>
              <a:prstGeom prst="roundRect">
                <a:avLst>
                  <a:gd name="adj" fmla="val 26056"/>
                </a:avLst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57" name="TextovéPole 17"/>
              <p:cNvSpPr txBox="1"/>
              <p:nvPr/>
            </p:nvSpPr>
            <p:spPr>
              <a:xfrm>
                <a:off x="1440838" y="3501623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58" name="TextovéPole 17"/>
              <p:cNvSpPr txBox="1"/>
              <p:nvPr/>
            </p:nvSpPr>
            <p:spPr>
              <a:xfrm>
                <a:off x="1772620" y="3313840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  <p:sp>
            <p:nvSpPr>
              <p:cNvPr id="59" name="TextovéPole 17"/>
              <p:cNvSpPr txBox="1"/>
              <p:nvPr/>
            </p:nvSpPr>
            <p:spPr>
              <a:xfrm>
                <a:off x="1982122" y="3607013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1" name="Rectangle 120"/>
            <p:cNvSpPr/>
            <p:nvPr/>
          </p:nvSpPr>
          <p:spPr>
            <a:xfrm>
              <a:off x="3700092" y="1793107"/>
              <a:ext cx="848499" cy="286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ovéPole 17"/>
          <p:cNvSpPr txBox="1"/>
          <p:nvPr/>
        </p:nvSpPr>
        <p:spPr>
          <a:xfrm>
            <a:off x="7880931" y="3338472"/>
            <a:ext cx="811573" cy="374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°C</a:t>
            </a:r>
          </a:p>
        </p:txBody>
      </p:sp>
      <p:sp>
        <p:nvSpPr>
          <p:cNvPr id="123" name="TextovéPole 17"/>
          <p:cNvSpPr txBox="1"/>
          <p:nvPr/>
        </p:nvSpPr>
        <p:spPr>
          <a:xfrm>
            <a:off x="3294305" y="1689791"/>
            <a:ext cx="811573" cy="374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°C</a:t>
            </a:r>
          </a:p>
        </p:txBody>
      </p:sp>
      <p:sp>
        <p:nvSpPr>
          <p:cNvPr id="124" name="TextovéPole 17"/>
          <p:cNvSpPr txBox="1"/>
          <p:nvPr/>
        </p:nvSpPr>
        <p:spPr>
          <a:xfrm>
            <a:off x="3379195" y="5155466"/>
            <a:ext cx="811573" cy="374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°C</a:t>
            </a:r>
          </a:p>
        </p:txBody>
      </p:sp>
      <p:sp>
        <p:nvSpPr>
          <p:cNvPr id="125" name="TextovéPole 17"/>
          <p:cNvSpPr txBox="1"/>
          <p:nvPr/>
        </p:nvSpPr>
        <p:spPr>
          <a:xfrm>
            <a:off x="7897193" y="5022410"/>
            <a:ext cx="811573" cy="374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°C</a:t>
            </a:r>
          </a:p>
        </p:txBody>
      </p:sp>
      <p:sp>
        <p:nvSpPr>
          <p:cNvPr id="90" name="TextovéPole 17"/>
          <p:cNvSpPr txBox="1"/>
          <p:nvPr/>
        </p:nvSpPr>
        <p:spPr>
          <a:xfrm>
            <a:off x="3040918" y="2055331"/>
            <a:ext cx="1136276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min 12 %</a:t>
            </a:r>
            <a:endParaRPr lang="cs-CZ" sz="1200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min 40 %</a:t>
            </a:r>
          </a:p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min 40 %</a:t>
            </a:r>
          </a:p>
        </p:txBody>
      </p:sp>
      <p:sp>
        <p:nvSpPr>
          <p:cNvPr id="97" name="TextovéPole 17"/>
          <p:cNvSpPr txBox="1"/>
          <p:nvPr/>
        </p:nvSpPr>
        <p:spPr>
          <a:xfrm>
            <a:off x="3131953" y="5516663"/>
            <a:ext cx="1136276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min 10 %</a:t>
            </a:r>
            <a:endParaRPr lang="cs-CZ" sz="1200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4,5 min 40 %</a:t>
            </a:r>
          </a:p>
          <a:p>
            <a:pPr algn="ctr"/>
            <a:r>
              <a:rPr lang="cs-CZ" sz="12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 40 %</a:t>
            </a:r>
          </a:p>
        </p:txBody>
      </p:sp>
      <p:sp>
        <p:nvSpPr>
          <p:cNvPr id="98" name="TextovéPole 17"/>
          <p:cNvSpPr txBox="1"/>
          <p:nvPr/>
        </p:nvSpPr>
        <p:spPr>
          <a:xfrm>
            <a:off x="6147565" y="5242544"/>
            <a:ext cx="1136276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min 12 %</a:t>
            </a:r>
            <a:endParaRPr lang="cs-CZ" sz="1200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12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 40 %</a:t>
            </a:r>
          </a:p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min 40 %</a:t>
            </a:r>
          </a:p>
        </p:txBody>
      </p:sp>
      <p:sp>
        <p:nvSpPr>
          <p:cNvPr id="99" name="TextovéPole 17"/>
          <p:cNvSpPr txBox="1"/>
          <p:nvPr/>
        </p:nvSpPr>
        <p:spPr>
          <a:xfrm>
            <a:off x="7613864" y="3670156"/>
            <a:ext cx="1136276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min 5 %</a:t>
            </a:r>
            <a:endParaRPr lang="cs-CZ" sz="1200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12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 36 %</a:t>
            </a:r>
          </a:p>
          <a:p>
            <a:pPr algn="ctr"/>
            <a:r>
              <a:rPr lang="cs-CZ" sz="12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 36 %</a:t>
            </a:r>
          </a:p>
        </p:txBody>
      </p:sp>
      <p:sp>
        <p:nvSpPr>
          <p:cNvPr id="108" name="TextovéPole 17"/>
          <p:cNvSpPr txBox="1"/>
          <p:nvPr/>
        </p:nvSpPr>
        <p:spPr>
          <a:xfrm>
            <a:off x="2600129" y="6566992"/>
            <a:ext cx="4136420" cy="289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Modifikátor MeOH/MeCN 80/20 (</a:t>
            </a:r>
            <a:r>
              <a:rPr lang="cs-CZ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v/v</a:t>
            </a:r>
            <a:r>
              <a:rPr lang="cs-CZ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5 % H</a:t>
            </a:r>
            <a:r>
              <a:rPr lang="cs-CZ" sz="11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O, 15mM HCOONH</a:t>
            </a:r>
            <a:r>
              <a:rPr lang="cs-CZ" sz="11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GB" sz="11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ovéPole 17"/>
          <p:cNvSpPr txBox="1"/>
          <p:nvPr/>
        </p:nvSpPr>
        <p:spPr>
          <a:xfrm>
            <a:off x="7613864" y="1722062"/>
            <a:ext cx="1136276" cy="919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min 1 %</a:t>
            </a:r>
            <a:endParaRPr lang="cs-CZ" sz="1200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min </a:t>
            </a:r>
            <a:r>
              <a:rPr lang="cs-CZ" sz="12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</a:p>
          <a:p>
            <a:pPr algn="ctr"/>
            <a:r>
              <a:rPr lang="cs-CZ" sz="12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 40 %</a:t>
            </a:r>
          </a:p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min 40 %</a:t>
            </a:r>
          </a:p>
        </p:txBody>
      </p:sp>
      <p:sp>
        <p:nvSpPr>
          <p:cNvPr id="12" name="Oval 11"/>
          <p:cNvSpPr/>
          <p:nvPr/>
        </p:nvSpPr>
        <p:spPr>
          <a:xfrm>
            <a:off x="6960763" y="2593985"/>
            <a:ext cx="1325954" cy="5035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490" y="3338472"/>
            <a:ext cx="7182759" cy="210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490" y="5519857"/>
            <a:ext cx="7155435" cy="19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" name="Rectangle 115"/>
          <p:cNvSpPr/>
          <p:nvPr/>
        </p:nvSpPr>
        <p:spPr>
          <a:xfrm>
            <a:off x="11672843" y="3848544"/>
            <a:ext cx="1402128" cy="333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1-AA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ovéPole 17"/>
          <p:cNvSpPr txBox="1"/>
          <p:nvPr/>
        </p:nvSpPr>
        <p:spPr>
          <a:xfrm>
            <a:off x="14566969" y="3587911"/>
            <a:ext cx="547480" cy="3574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18" name="TextovéPole 17"/>
          <p:cNvSpPr txBox="1"/>
          <p:nvPr/>
        </p:nvSpPr>
        <p:spPr>
          <a:xfrm>
            <a:off x="15179445" y="4065985"/>
            <a:ext cx="547480" cy="3574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cs-CZ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TextovéPole 17"/>
          <p:cNvSpPr txBox="1"/>
          <p:nvPr/>
        </p:nvSpPr>
        <p:spPr>
          <a:xfrm>
            <a:off x="14019489" y="3439681"/>
            <a:ext cx="547480" cy="374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cs-CZ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ovéPole 17"/>
          <p:cNvSpPr txBox="1"/>
          <p:nvPr/>
        </p:nvSpPr>
        <p:spPr>
          <a:xfrm>
            <a:off x="15091073" y="3626966"/>
            <a:ext cx="2122209" cy="374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 Tb nejsou</a:t>
            </a:r>
          </a:p>
        </p:txBody>
      </p:sp>
      <p:sp>
        <p:nvSpPr>
          <p:cNvPr id="128" name="TextovéPole 17"/>
          <p:cNvSpPr txBox="1"/>
          <p:nvPr/>
        </p:nvSpPr>
        <p:spPr>
          <a:xfrm>
            <a:off x="-128026" y="1117457"/>
            <a:ext cx="9474172" cy="3234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300" b="1" i="1" dirty="0" smtClean="0"/>
              <a:t>1</a:t>
            </a:r>
            <a:r>
              <a:rPr lang="cs-CZ" sz="1300" i="1" dirty="0" smtClean="0"/>
              <a:t> Caffeine </a:t>
            </a:r>
            <a:r>
              <a:rPr lang="cs-CZ" sz="900" i="1" dirty="0" smtClean="0"/>
              <a:t>(0.15 µg/ml)</a:t>
            </a:r>
            <a:r>
              <a:rPr lang="cs-CZ" sz="1000" i="1" dirty="0" smtClean="0"/>
              <a:t>  </a:t>
            </a:r>
            <a:r>
              <a:rPr lang="cs-CZ" sz="1300" b="1" i="1" dirty="0" smtClean="0"/>
              <a:t>2</a:t>
            </a:r>
            <a:r>
              <a:rPr lang="cs-CZ" sz="1300" i="1" dirty="0" smtClean="0"/>
              <a:t> Theobromine </a:t>
            </a:r>
            <a:r>
              <a:rPr lang="cs-CZ" sz="900" i="1" dirty="0"/>
              <a:t>(0.9 µg/ml)</a:t>
            </a:r>
            <a:r>
              <a:rPr lang="cs-CZ" sz="1050" i="1" dirty="0"/>
              <a:t> </a:t>
            </a:r>
            <a:r>
              <a:rPr lang="cs-CZ" sz="1300" b="1" i="1" dirty="0" smtClean="0"/>
              <a:t>3</a:t>
            </a:r>
            <a:r>
              <a:rPr lang="cs-CZ" sz="1300" i="1" dirty="0" smtClean="0"/>
              <a:t> Fructose </a:t>
            </a:r>
            <a:r>
              <a:rPr lang="cs-CZ" sz="900" i="1" dirty="0" smtClean="0"/>
              <a:t>(20 </a:t>
            </a:r>
            <a:r>
              <a:rPr lang="cs-CZ" sz="900" i="1" dirty="0"/>
              <a:t>µg/ml)</a:t>
            </a:r>
            <a:r>
              <a:rPr lang="cs-CZ" sz="900" i="1" dirty="0" smtClean="0"/>
              <a:t> </a:t>
            </a:r>
            <a:r>
              <a:rPr lang="cs-CZ" sz="1300" b="1" i="1" dirty="0" smtClean="0"/>
              <a:t>4</a:t>
            </a:r>
            <a:r>
              <a:rPr lang="cs-CZ" sz="1300" i="1" dirty="0" smtClean="0"/>
              <a:t> Glucose </a:t>
            </a:r>
            <a:r>
              <a:rPr lang="cs-CZ" sz="900" i="1" dirty="0"/>
              <a:t>(20 µg/ml) </a:t>
            </a:r>
            <a:r>
              <a:rPr lang="cs-CZ" sz="1300" b="1" i="1" dirty="0" smtClean="0"/>
              <a:t>5</a:t>
            </a:r>
            <a:r>
              <a:rPr lang="cs-CZ" sz="1300" i="1" dirty="0" smtClean="0"/>
              <a:t> </a:t>
            </a:r>
            <a:r>
              <a:rPr lang="cs-CZ" sz="1300" i="1" dirty="0"/>
              <a:t>Sorbitol </a:t>
            </a:r>
            <a:r>
              <a:rPr lang="cs-CZ" sz="900" i="1" dirty="0" smtClean="0"/>
              <a:t>(10 </a:t>
            </a:r>
            <a:r>
              <a:rPr lang="cs-CZ" sz="900" i="1" dirty="0"/>
              <a:t>µg/ml) </a:t>
            </a:r>
            <a:r>
              <a:rPr lang="cs-CZ" sz="1300" b="1" i="1" dirty="0" smtClean="0"/>
              <a:t>6</a:t>
            </a:r>
            <a:r>
              <a:rPr lang="cs-CZ" sz="1300" i="1" dirty="0" smtClean="0"/>
              <a:t> Saccharose </a:t>
            </a:r>
            <a:r>
              <a:rPr lang="cs-CZ" sz="900" i="1" dirty="0"/>
              <a:t>(20 µg/ml) </a:t>
            </a:r>
            <a:r>
              <a:rPr lang="cs-CZ" sz="1300" b="1" i="1" dirty="0" smtClean="0"/>
              <a:t>7</a:t>
            </a:r>
            <a:r>
              <a:rPr lang="cs-CZ" sz="1300" i="1" dirty="0"/>
              <a:t> </a:t>
            </a:r>
            <a:r>
              <a:rPr lang="cs-CZ" sz="1300" i="1" dirty="0" smtClean="0"/>
              <a:t>Lactose </a:t>
            </a:r>
            <a:r>
              <a:rPr lang="cs-CZ" sz="900" i="1" dirty="0" smtClean="0"/>
              <a:t>(10 </a:t>
            </a:r>
            <a:r>
              <a:rPr lang="cs-CZ" sz="900" i="1" dirty="0"/>
              <a:t>µg/ml) </a:t>
            </a:r>
            <a:endParaRPr lang="cs-CZ" sz="1100" i="1" dirty="0" smtClean="0"/>
          </a:p>
        </p:txBody>
      </p:sp>
      <p:sp>
        <p:nvSpPr>
          <p:cNvPr id="115" name="TextovéPole 17"/>
          <p:cNvSpPr txBox="1"/>
          <p:nvPr/>
        </p:nvSpPr>
        <p:spPr>
          <a:xfrm>
            <a:off x="3312768" y="3468079"/>
            <a:ext cx="811573" cy="374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°C</a:t>
            </a:r>
          </a:p>
        </p:txBody>
      </p:sp>
      <p:sp>
        <p:nvSpPr>
          <p:cNvPr id="127" name="TextovéPole 17"/>
          <p:cNvSpPr txBox="1"/>
          <p:nvPr/>
        </p:nvSpPr>
        <p:spPr>
          <a:xfrm>
            <a:off x="3112541" y="3715729"/>
            <a:ext cx="1136276" cy="919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min 2 %</a:t>
            </a:r>
            <a:endParaRPr lang="cs-CZ" sz="1200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3,5 min </a:t>
            </a:r>
            <a:r>
              <a:rPr lang="cs-CZ" sz="12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</a:p>
          <a:p>
            <a:pPr algn="ctr"/>
            <a:r>
              <a:rPr lang="cs-CZ" sz="12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 20 %</a:t>
            </a:r>
          </a:p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min 40 %</a:t>
            </a:r>
          </a:p>
        </p:txBody>
      </p:sp>
    </p:spTree>
    <p:extLst>
      <p:ext uri="{BB962C8B-B14F-4D97-AF65-F5344CB8AC3E}">
        <p14:creationId xmlns:p14="http://schemas.microsoft.com/office/powerpoint/2010/main" val="27286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3" y="1443935"/>
            <a:ext cx="8136000" cy="4859485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Frontující píky</a:t>
            </a:r>
          </a:p>
        </p:txBody>
      </p:sp>
      <p:sp>
        <p:nvSpPr>
          <p:cNvPr id="6" name="Ovál 5"/>
          <p:cNvSpPr/>
          <p:nvPr/>
        </p:nvSpPr>
        <p:spPr>
          <a:xfrm>
            <a:off x="6623630" y="1970001"/>
            <a:ext cx="1222131" cy="5715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Vialka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6208927" y="2400382"/>
            <a:ext cx="1222131" cy="5715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MF?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7245139" y="2345082"/>
            <a:ext cx="1356854" cy="5715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kolona?</a:t>
            </a: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6752631" y="4528038"/>
            <a:ext cx="1670400" cy="85332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OPLACH JEHLY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4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Oplach jehly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Carry-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needle</a:t>
            </a:r>
            <a:r>
              <a:rPr lang="cs-CZ" dirty="0" smtClean="0"/>
              <a:t> </a:t>
            </a:r>
            <a:r>
              <a:rPr lang="cs-CZ" dirty="0" err="1" smtClean="0"/>
              <a:t>wash</a:t>
            </a:r>
            <a:r>
              <a:rPr lang="cs-CZ" dirty="0" smtClean="0"/>
              <a:t>“ (SNW)</a:t>
            </a:r>
          </a:p>
          <a:p>
            <a:pPr lvl="1"/>
            <a:r>
              <a:rPr lang="cs-CZ" dirty="0" smtClean="0"/>
              <a:t>Doporučení: 50-100% </a:t>
            </a:r>
            <a:r>
              <a:rPr lang="cs-CZ" dirty="0" err="1" smtClean="0"/>
              <a:t>MeOH</a:t>
            </a:r>
            <a:r>
              <a:rPr lang="cs-CZ" dirty="0" smtClean="0"/>
              <a:t> nebo ACN (pro RP)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Weak</a:t>
            </a:r>
            <a:r>
              <a:rPr lang="cs-CZ" dirty="0" smtClean="0"/>
              <a:t> </a:t>
            </a:r>
            <a:r>
              <a:rPr lang="cs-CZ" dirty="0" err="1" smtClean="0"/>
              <a:t>needle</a:t>
            </a:r>
            <a:r>
              <a:rPr lang="cs-CZ" dirty="0" smtClean="0"/>
              <a:t> </a:t>
            </a:r>
            <a:r>
              <a:rPr lang="cs-CZ" dirty="0" err="1"/>
              <a:t>wash</a:t>
            </a:r>
            <a:r>
              <a:rPr lang="cs-CZ" dirty="0"/>
              <a:t>“ </a:t>
            </a:r>
            <a:r>
              <a:rPr lang="cs-CZ" dirty="0" smtClean="0"/>
              <a:t>(WNW)</a:t>
            </a:r>
          </a:p>
          <a:p>
            <a:pPr marL="685800" lvl="2">
              <a:spcBef>
                <a:spcPts val="1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sz="2400" dirty="0"/>
              <a:t>Doporučení: </a:t>
            </a:r>
            <a:r>
              <a:rPr lang="cs-CZ" sz="2400" dirty="0" smtClean="0"/>
              <a:t>100</a:t>
            </a:r>
            <a:r>
              <a:rPr lang="cs-CZ" sz="2400" dirty="0"/>
              <a:t>% H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dirty="0" smtClean="0"/>
              <a:t> </a:t>
            </a:r>
            <a:r>
              <a:rPr lang="cs-CZ" sz="2400" dirty="0"/>
              <a:t>nebo </a:t>
            </a:r>
            <a:r>
              <a:rPr lang="cs-CZ" sz="2400" dirty="0" smtClean="0"/>
              <a:t>0-25% </a:t>
            </a:r>
            <a:r>
              <a:rPr lang="cs-CZ" sz="2400" dirty="0" err="1" smtClean="0"/>
              <a:t>MeOH</a:t>
            </a:r>
            <a:r>
              <a:rPr lang="cs-CZ" sz="2400" dirty="0" smtClean="0"/>
              <a:t> </a:t>
            </a:r>
            <a:r>
              <a:rPr lang="cs-CZ" sz="2400" dirty="0"/>
              <a:t>(pro RP)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47993" y="6482081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>
                <a:solidFill>
                  <a:schemeClr val="bg1">
                    <a:lumMod val="50000"/>
                  </a:schemeClr>
                </a:solidFill>
              </a:rPr>
              <a:t>Kapalinová chromatografie v analýze potravin a přírodních produktů, 21.4.2016</a:t>
            </a:r>
          </a:p>
        </p:txBody>
      </p:sp>
    </p:spTree>
    <p:extLst>
      <p:ext uri="{BB962C8B-B14F-4D97-AF65-F5344CB8AC3E}">
        <p14:creationId xmlns:p14="http://schemas.microsoft.com/office/powerpoint/2010/main" val="20847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Odhalení příčiny a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FF0000"/>
              </a:buClr>
              <a:defRPr/>
            </a:pPr>
            <a:r>
              <a:rPr lang="cs-CZ" sz="2400" dirty="0" smtClean="0"/>
              <a:t>MF</a:t>
            </a:r>
            <a:r>
              <a:rPr lang="cs-CZ" sz="2400" dirty="0"/>
              <a:t>: 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defRPr/>
            </a:pPr>
            <a:r>
              <a:rPr lang="cs-CZ" sz="2000" dirty="0"/>
              <a:t>A: </a:t>
            </a:r>
            <a:r>
              <a:rPr lang="cs-CZ" sz="2000" dirty="0" smtClean="0"/>
              <a:t>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O + 5mM HCOONH</a:t>
            </a:r>
            <a:r>
              <a:rPr lang="cs-CZ" sz="2000" baseline="-25000" dirty="0" smtClean="0"/>
              <a:t>4 </a:t>
            </a:r>
            <a:r>
              <a:rPr lang="cs-CZ" sz="2000" dirty="0" smtClean="0"/>
              <a:t>+ 0,1</a:t>
            </a:r>
            <a:r>
              <a:rPr lang="cs-CZ" sz="2000" dirty="0"/>
              <a:t>% </a:t>
            </a:r>
            <a:r>
              <a:rPr lang="cs-CZ" sz="2000" dirty="0" smtClean="0"/>
              <a:t>HCOOH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defRPr/>
            </a:pPr>
            <a:r>
              <a:rPr lang="cs-CZ" sz="2000" dirty="0" smtClean="0"/>
              <a:t>B</a:t>
            </a:r>
            <a:r>
              <a:rPr lang="cs-CZ" sz="2000" dirty="0"/>
              <a:t>: </a:t>
            </a:r>
            <a:r>
              <a:rPr lang="cs-CZ" sz="2000" dirty="0" err="1" smtClean="0"/>
              <a:t>MeOH</a:t>
            </a:r>
            <a:r>
              <a:rPr lang="cs-CZ" sz="2000" dirty="0" smtClean="0"/>
              <a:t> + 5mM HCOONH</a:t>
            </a:r>
            <a:r>
              <a:rPr lang="cs-CZ" sz="2000" baseline="-25000" dirty="0" smtClean="0"/>
              <a:t>4 </a:t>
            </a:r>
            <a:r>
              <a:rPr lang="cs-CZ" sz="2000" dirty="0" smtClean="0"/>
              <a:t>+ 0,1</a:t>
            </a:r>
            <a:r>
              <a:rPr lang="cs-CZ" sz="2000" dirty="0"/>
              <a:t>% HCOOH </a:t>
            </a:r>
            <a:endParaRPr lang="cs-CZ" sz="2000" dirty="0" smtClean="0"/>
          </a:p>
          <a:p>
            <a:pPr>
              <a:lnSpc>
                <a:spcPct val="100000"/>
              </a:lnSpc>
              <a:buClr>
                <a:srgbClr val="FF0000"/>
              </a:buClr>
              <a:defRPr/>
            </a:pPr>
            <a:endParaRPr lang="cs-CZ" sz="2800" dirty="0" smtClean="0"/>
          </a:p>
          <a:p>
            <a:pPr>
              <a:lnSpc>
                <a:spcPct val="100000"/>
              </a:lnSpc>
              <a:buClr>
                <a:srgbClr val="FF0000"/>
              </a:buClr>
              <a:defRPr/>
            </a:pPr>
            <a:r>
              <a:rPr lang="cs-CZ" sz="2800" dirty="0" smtClean="0"/>
              <a:t>Oplachy </a:t>
            </a:r>
            <a:r>
              <a:rPr lang="cs-CZ" sz="2800" dirty="0"/>
              <a:t>jehly: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defRPr/>
            </a:pPr>
            <a:r>
              <a:rPr lang="cs-CZ" sz="2000" dirty="0"/>
              <a:t>SNW: </a:t>
            </a:r>
            <a:r>
              <a:rPr lang="cs-CZ" sz="2000" dirty="0" smtClean="0"/>
              <a:t>	</a:t>
            </a:r>
            <a:r>
              <a:rPr lang="cs-CZ" sz="2000" dirty="0" err="1" smtClean="0"/>
              <a:t>MeOH</a:t>
            </a:r>
            <a:endParaRPr lang="cs-CZ" sz="2000" dirty="0"/>
          </a:p>
          <a:p>
            <a:pPr lvl="1">
              <a:lnSpc>
                <a:spcPct val="100000"/>
              </a:lnSpc>
              <a:buClr>
                <a:srgbClr val="FF0000"/>
              </a:buClr>
              <a:defRPr/>
            </a:pPr>
            <a:r>
              <a:rPr lang="cs-CZ" sz="2000" dirty="0"/>
              <a:t>WNW: </a:t>
            </a:r>
            <a:r>
              <a:rPr lang="cs-CZ" sz="2000" dirty="0" smtClean="0"/>
              <a:t>	5% </a:t>
            </a:r>
            <a:r>
              <a:rPr lang="cs-CZ" sz="2000" dirty="0" err="1" smtClean="0"/>
              <a:t>MeOH</a:t>
            </a:r>
            <a:endParaRPr lang="cs-CZ" sz="2000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6376862" y="1001506"/>
          <a:ext cx="2241234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913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Čas </a:t>
                      </a:r>
                    </a:p>
                    <a:p>
                      <a:pPr algn="ctr"/>
                      <a:r>
                        <a:rPr lang="cs-CZ" sz="1200" b="1" dirty="0" smtClean="0"/>
                        <a:t>[min]</a:t>
                      </a:r>
                      <a:endParaRPr lang="cs-CZ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Průtok</a:t>
                      </a:r>
                    </a:p>
                    <a:p>
                      <a:pPr algn="ctr"/>
                      <a:r>
                        <a:rPr lang="cs-CZ" sz="1200" b="1" dirty="0" smtClean="0"/>
                        <a:t> [ml min</a:t>
                      </a:r>
                      <a:r>
                        <a:rPr lang="cs-CZ" sz="1200" b="1" baseline="30000" dirty="0" smtClean="0"/>
                        <a:t>-1</a:t>
                      </a:r>
                      <a:r>
                        <a:rPr lang="cs-CZ" sz="1200" b="1" dirty="0" smtClean="0"/>
                        <a:t>]</a:t>
                      </a:r>
                      <a:endParaRPr lang="cs-CZ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A</a:t>
                      </a:r>
                    </a:p>
                    <a:p>
                      <a:pPr algn="ctr"/>
                      <a:r>
                        <a:rPr lang="cs-CZ" sz="1200" b="1" dirty="0" smtClean="0"/>
                        <a:t>[%]</a:t>
                      </a:r>
                      <a:endParaRPr lang="cs-CZ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B </a:t>
                      </a:r>
                    </a:p>
                    <a:p>
                      <a:pPr algn="ctr"/>
                      <a:r>
                        <a:rPr lang="cs-CZ" sz="1200" b="1" dirty="0" smtClean="0"/>
                        <a:t>[%]</a:t>
                      </a:r>
                      <a:endParaRPr lang="cs-CZ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</a:t>
                      </a:r>
                      <a:endParaRPr lang="cs-CZ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0,300</a:t>
                      </a:r>
                      <a:endParaRPr lang="cs-CZ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90</a:t>
                      </a:r>
                      <a:endParaRPr lang="cs-CZ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10</a:t>
                      </a:r>
                      <a:endParaRPr lang="cs-CZ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0,350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50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0,450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95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0,700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95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0,700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95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0,500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10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4117239" y="3462473"/>
            <a:ext cx="4519246" cy="10070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jako WNW byl použit </a:t>
            </a:r>
            <a:r>
              <a:rPr lang="cs-CZ" dirty="0" err="1"/>
              <a:t>MeOH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rozpouštědlo s vyšší eluční </a:t>
            </a:r>
            <a:r>
              <a:rPr lang="cs-CZ" dirty="0" smtClean="0">
                <a:sym typeface="Wingdings" panose="05000000000000000000" pitchFamily="2" charset="2"/>
              </a:rPr>
              <a:t>sílou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2488362" y="5301824"/>
            <a:ext cx="3968169" cy="773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ym typeface="Wingdings" panose="05000000000000000000" pitchFamily="2" charset="2"/>
              </a:rPr>
              <a:t>Řešení</a:t>
            </a:r>
            <a:r>
              <a:rPr lang="cs-CZ" dirty="0" smtClean="0">
                <a:sym typeface="Wingdings" panose="05000000000000000000" pitchFamily="2" charset="2"/>
              </a:rPr>
              <a:t>:</a:t>
            </a:r>
          </a:p>
          <a:p>
            <a:pPr algn="ctr"/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správné rozpouštědlo pro WNW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650151" y="4979809"/>
            <a:ext cx="2313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Chyba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nutnost kontroly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6422" y="436226"/>
            <a:ext cx="7858590" cy="90014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E12700"/>
                </a:solidFill>
              </a:rPr>
              <a:t>UPLC-</a:t>
            </a:r>
            <a:r>
              <a:rPr lang="cs-CZ" dirty="0" err="1" smtClean="0">
                <a:solidFill>
                  <a:srgbClr val="E12700"/>
                </a:solidFill>
              </a:rPr>
              <a:t>QToF</a:t>
            </a:r>
            <a:r>
              <a:rPr lang="cs-CZ" dirty="0" smtClean="0">
                <a:solidFill>
                  <a:srgbClr val="E12700"/>
                </a:solidFill>
              </a:rPr>
              <a:t> MS </a:t>
            </a:r>
            <a:r>
              <a:rPr lang="cs-CZ" dirty="0" err="1">
                <a:solidFill>
                  <a:srgbClr val="E12700"/>
                </a:solidFill>
              </a:rPr>
              <a:t>metabolomický</a:t>
            </a:r>
            <a:r>
              <a:rPr lang="cs-CZ" dirty="0">
                <a:solidFill>
                  <a:srgbClr val="E12700"/>
                </a:solidFill>
              </a:rPr>
              <a:t> </a:t>
            </a:r>
            <a:r>
              <a:rPr lang="cs-CZ" dirty="0" smtClean="0">
                <a:solidFill>
                  <a:srgbClr val="E12700"/>
                </a:solidFill>
              </a:rPr>
              <a:t>přístup</a:t>
            </a:r>
            <a:r>
              <a:rPr lang="cs-CZ" u="sng" dirty="0" smtClean="0">
                <a:solidFill>
                  <a:srgbClr val="E12700"/>
                </a:solidFill>
              </a:rPr>
              <a:t/>
            </a:r>
            <a:br>
              <a:rPr lang="cs-CZ" u="sng" dirty="0" smtClean="0">
                <a:solidFill>
                  <a:srgbClr val="E12700"/>
                </a:solidFill>
              </a:rPr>
            </a:br>
            <a:r>
              <a:rPr lang="cs-CZ" u="sng" dirty="0" smtClean="0">
                <a:solidFill>
                  <a:srgbClr val="E12700"/>
                </a:solidFill>
              </a:rPr>
              <a:t>METODA 1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316" y="1887191"/>
            <a:ext cx="8270801" cy="4699037"/>
          </a:xfrm>
        </p:spPr>
        <p:txBody>
          <a:bodyPr/>
          <a:lstStyle/>
          <a:p>
            <a:pPr lvl="0"/>
            <a:r>
              <a:rPr lang="cs-CZ" altLang="cs-CZ" sz="2400" b="1" dirty="0" smtClean="0"/>
              <a:t>Instrumentace</a:t>
            </a:r>
            <a:r>
              <a:rPr lang="cs-CZ" altLang="cs-CZ" sz="2400" b="1" dirty="0"/>
              <a:t>: </a:t>
            </a:r>
            <a:r>
              <a:rPr lang="cs-CZ" sz="2400" dirty="0" err="1"/>
              <a:t>Synapt</a:t>
            </a:r>
            <a:r>
              <a:rPr lang="cs-CZ" sz="2400" dirty="0"/>
              <a:t> G2 </a:t>
            </a:r>
            <a:r>
              <a:rPr lang="cs-CZ" sz="2400" dirty="0" smtClean="0"/>
              <a:t>– LC-QTOFMS </a:t>
            </a:r>
            <a:r>
              <a:rPr lang="cs-CZ" sz="2400" dirty="0"/>
              <a:t>(</a:t>
            </a:r>
            <a:r>
              <a:rPr lang="cs-CZ" sz="2400" dirty="0" err="1"/>
              <a:t>Waters</a:t>
            </a:r>
            <a:r>
              <a:rPr lang="cs-CZ" sz="2400" dirty="0"/>
              <a:t>)</a:t>
            </a:r>
          </a:p>
          <a:p>
            <a:r>
              <a:rPr lang="cs-CZ" altLang="cs-CZ" sz="2400" b="1" dirty="0"/>
              <a:t>Kolona: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Acquity</a:t>
            </a:r>
            <a:r>
              <a:rPr lang="cs-CZ" altLang="cs-CZ" sz="2400" dirty="0"/>
              <a:t> UPLC</a:t>
            </a:r>
            <a:r>
              <a:rPr lang="cs-CZ" altLang="cs-CZ" sz="2400" baseline="30000" dirty="0"/>
              <a:t>TM </a:t>
            </a:r>
            <a:r>
              <a:rPr lang="cs-CZ" altLang="cs-CZ" sz="2400" dirty="0"/>
              <a:t>BEH </a:t>
            </a:r>
            <a:r>
              <a:rPr lang="en-US" altLang="cs-CZ" sz="2400" dirty="0" smtClean="0"/>
              <a:t>C18 </a:t>
            </a:r>
            <a:r>
              <a:rPr lang="cs-CZ" altLang="cs-CZ" sz="2400" dirty="0" smtClean="0"/>
              <a:t>(100 </a:t>
            </a:r>
            <a:r>
              <a:rPr lang="cs-CZ" altLang="cs-CZ" sz="2400" dirty="0"/>
              <a:t>x 2.1 mm; 1.7 </a:t>
            </a:r>
            <a:r>
              <a:rPr lang="el-GR" altLang="cs-CZ" sz="2400" dirty="0"/>
              <a:t>μ</a:t>
            </a:r>
            <a:r>
              <a:rPr lang="cs-CZ" altLang="cs-CZ" sz="2400" dirty="0"/>
              <a:t>m)</a:t>
            </a:r>
            <a:endParaRPr lang="cs-CZ" altLang="cs-CZ" sz="3200" dirty="0"/>
          </a:p>
          <a:p>
            <a:r>
              <a:rPr lang="cs-CZ" altLang="cs-CZ" sz="2400" b="1" dirty="0"/>
              <a:t>Mobilní fáze: </a:t>
            </a:r>
          </a:p>
          <a:p>
            <a:pPr lvl="1">
              <a:buFont typeface="Arial" charset="0"/>
              <a:buChar char="•"/>
            </a:pPr>
            <a:r>
              <a:rPr lang="cs-CZ" altLang="cs-CZ" dirty="0"/>
              <a:t>A – </a:t>
            </a:r>
            <a:r>
              <a:rPr lang="en-US" altLang="cs-CZ" dirty="0" smtClean="0"/>
              <a:t>0.1 % HCOONH</a:t>
            </a:r>
            <a:r>
              <a:rPr lang="en-US" altLang="cs-CZ" baseline="-25000" dirty="0" smtClean="0"/>
              <a:t>4</a:t>
            </a:r>
            <a:r>
              <a:rPr lang="en-US" altLang="cs-CZ" dirty="0" smtClean="0"/>
              <a:t> v d.H</a:t>
            </a:r>
            <a:r>
              <a:rPr lang="en-US" altLang="cs-CZ" baseline="-25000" dirty="0" smtClean="0"/>
              <a:t>2</a:t>
            </a:r>
            <a:r>
              <a:rPr lang="en-US" altLang="cs-CZ" dirty="0" smtClean="0"/>
              <a:t>O</a:t>
            </a:r>
            <a:endParaRPr lang="cs-CZ" altLang="cs-CZ" dirty="0"/>
          </a:p>
          <a:p>
            <a:pPr lvl="1">
              <a:buFont typeface="Arial" charset="0"/>
              <a:buChar char="•"/>
            </a:pPr>
            <a:r>
              <a:rPr lang="cs-CZ" altLang="cs-CZ" dirty="0"/>
              <a:t>B </a:t>
            </a:r>
            <a:r>
              <a:rPr lang="cs-CZ" altLang="cs-CZ" dirty="0" smtClean="0"/>
              <a:t>– </a:t>
            </a:r>
            <a:r>
              <a:rPr lang="en-US" altLang="cs-CZ" dirty="0"/>
              <a:t>0.1 </a:t>
            </a:r>
            <a:r>
              <a:rPr lang="en-US" altLang="cs-CZ" dirty="0" smtClean="0"/>
              <a:t>% HCOONH</a:t>
            </a:r>
            <a:r>
              <a:rPr lang="en-US" altLang="cs-CZ" baseline="-25000" dirty="0" smtClean="0"/>
              <a:t>4</a:t>
            </a:r>
            <a:r>
              <a:rPr lang="en-US" altLang="cs-CZ" dirty="0" smtClean="0"/>
              <a:t> </a:t>
            </a:r>
            <a:r>
              <a:rPr lang="en-US" altLang="cs-CZ" dirty="0"/>
              <a:t>v </a:t>
            </a:r>
            <a:r>
              <a:rPr lang="en-US" altLang="cs-CZ" dirty="0" err="1" smtClean="0"/>
              <a:t>MeOH</a:t>
            </a:r>
            <a:endParaRPr lang="cs-CZ" altLang="cs-CZ" dirty="0" smtClean="0"/>
          </a:p>
          <a:p>
            <a:pPr marL="457200" lvl="1" indent="0">
              <a:buNone/>
            </a:pPr>
            <a:r>
              <a:rPr lang="cs-CZ" altLang="cs-CZ" dirty="0" smtClean="0"/>
              <a:t>    Gradientová eluce</a:t>
            </a:r>
          </a:p>
          <a:p>
            <a:r>
              <a:rPr lang="cs-CZ" altLang="cs-CZ" sz="2400" b="1" dirty="0" smtClean="0"/>
              <a:t>Nástřik:</a:t>
            </a:r>
            <a:r>
              <a:rPr lang="cs-CZ" altLang="cs-CZ" sz="2400" dirty="0" smtClean="0"/>
              <a:t> 3</a:t>
            </a:r>
            <a:r>
              <a:rPr lang="en-US" altLang="cs-CZ" sz="2400" dirty="0" smtClean="0"/>
              <a:t> a 5</a:t>
            </a:r>
            <a:r>
              <a:rPr lang="cs-CZ" altLang="cs-CZ" sz="2400" dirty="0" smtClean="0"/>
              <a:t> </a:t>
            </a:r>
            <a:r>
              <a:rPr lang="el-GR" altLang="cs-CZ" sz="2400" dirty="0" smtClean="0"/>
              <a:t>μ</a:t>
            </a:r>
            <a:r>
              <a:rPr lang="cs-CZ" altLang="cs-CZ" sz="2400" dirty="0" smtClean="0"/>
              <a:t>l</a:t>
            </a:r>
          </a:p>
          <a:p>
            <a:r>
              <a:rPr lang="cs-CZ" altLang="cs-CZ" sz="2400" b="1" dirty="0" smtClean="0"/>
              <a:t>Teplota </a:t>
            </a:r>
            <a:r>
              <a:rPr lang="cs-CZ" altLang="cs-CZ" sz="2400" b="1" dirty="0"/>
              <a:t>kolony: </a:t>
            </a:r>
            <a:r>
              <a:rPr lang="cs-CZ" altLang="cs-CZ" sz="2400" dirty="0"/>
              <a:t>35 °C</a:t>
            </a:r>
          </a:p>
          <a:p>
            <a:r>
              <a:rPr lang="cs-CZ" altLang="cs-CZ" sz="2400" b="1" dirty="0"/>
              <a:t>Ionizační mód: </a:t>
            </a:r>
            <a:r>
              <a:rPr lang="cs-CZ" altLang="cs-CZ" sz="2400" dirty="0"/>
              <a:t>pozitivní/negativní</a:t>
            </a:r>
          </a:p>
          <a:p>
            <a:endParaRPr lang="en-US" dirty="0"/>
          </a:p>
        </p:txBody>
      </p:sp>
      <p:pic>
        <p:nvPicPr>
          <p:cNvPr id="4" name="Picture 2" descr="D:\Petr\Škola\DART\Obrázky\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997" y="2818701"/>
            <a:ext cx="2237472" cy="2836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ACQUITY UPLC  BEH  C18  Column, 130Å, 1.7 µm, 2.1 mm X 100 mm, 3/pkg 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02" y="3912671"/>
            <a:ext cx="1041500" cy="14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4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Jablečné šťávy  - první nástřik (3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cs-CZ" dirty="0" smtClean="0">
                <a:solidFill>
                  <a:srgbClr val="FF0000"/>
                </a:solidFill>
              </a:rPr>
              <a:t>l</a:t>
            </a:r>
            <a:r>
              <a:rPr lang="cs-CZ" dirty="0" smtClean="0">
                <a:solidFill>
                  <a:srgbClr val="FF0000"/>
                </a:solidFill>
                <a:latin typeface="Calibri"/>
              </a:rPr>
              <a:t>)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3"/>
          <a:stretch>
            <a:fillRect/>
          </a:stretch>
        </p:blipFill>
        <p:spPr bwMode="auto">
          <a:xfrm>
            <a:off x="1251162" y="1488670"/>
            <a:ext cx="7296150" cy="225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3"/>
          <a:stretch>
            <a:fillRect/>
          </a:stretch>
        </p:blipFill>
        <p:spPr bwMode="auto">
          <a:xfrm>
            <a:off x="1173341" y="4039784"/>
            <a:ext cx="7296150" cy="239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2386046" y="3877142"/>
            <a:ext cx="1015068" cy="325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6786694" y="1224901"/>
            <a:ext cx="158551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/>
          <p:cNvSpPr/>
          <p:nvPr/>
        </p:nvSpPr>
        <p:spPr>
          <a:xfrm>
            <a:off x="6786695" y="3905250"/>
            <a:ext cx="1682796" cy="13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C:\Users\hrbekv\Desktop\cholesterol\panacek_s_otaznik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" y="3101703"/>
            <a:ext cx="1060787" cy="69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401114" y="1373071"/>
            <a:ext cx="2680661" cy="40011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Negativní mód ionizace</a:t>
            </a:r>
            <a:endParaRPr lang="cs-CZ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120630" y="1373071"/>
            <a:ext cx="107004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3401113" y="3972022"/>
            <a:ext cx="2680661" cy="40011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Pozitivní mód ionizace</a:t>
            </a:r>
            <a:endParaRPr lang="cs-CZ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85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75" y="3986979"/>
            <a:ext cx="8002475" cy="220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Test objemu</a:t>
            </a:r>
            <a:r>
              <a:rPr lang="en-US" dirty="0" smtClean="0">
                <a:solidFill>
                  <a:srgbClr val="FF0000"/>
                </a:solidFill>
              </a:rPr>
              <a:t> n</a:t>
            </a:r>
            <a:r>
              <a:rPr lang="cs-CZ" dirty="0" err="1" smtClean="0">
                <a:solidFill>
                  <a:srgbClr val="FF0000"/>
                </a:solidFill>
              </a:rPr>
              <a:t>ástřiku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04" y="2005510"/>
            <a:ext cx="8073706" cy="198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659823" y="1740976"/>
            <a:ext cx="143514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Nástřik </a:t>
            </a:r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en-US" dirty="0" err="1" smtClean="0">
                <a:solidFill>
                  <a:srgbClr val="FF0000"/>
                </a:solidFill>
              </a:rPr>
              <a:t>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38840" y="4200301"/>
            <a:ext cx="12771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Nástřik 5 </a:t>
            </a:r>
            <a:r>
              <a:rPr lang="cs-CZ" dirty="0" err="1" smtClean="0">
                <a:solidFill>
                  <a:srgbClr val="FF0000"/>
                </a:solidFill>
              </a:rPr>
              <a:t>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0583" y="3986979"/>
            <a:ext cx="2440578" cy="235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799634" y="1348209"/>
            <a:ext cx="1877438" cy="266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674437" y="3516278"/>
            <a:ext cx="1877438" cy="266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https://encrypted-tbn2.gstatic.com/images?q=tbn:ANd9GcRAJmr0MHFJ9C-OulKtDOgMwHKVzbB9ZgZCtQaAZyYop2XHWTcaC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71" y="734074"/>
            <a:ext cx="1654964" cy="137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40542" y="1320497"/>
            <a:ext cx="2680661" cy="40011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Negativní mód ionizace</a:t>
            </a:r>
            <a:endParaRPr lang="cs-CZ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439834" y="4104910"/>
            <a:ext cx="1245000" cy="280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60583" y="1992377"/>
            <a:ext cx="2440578" cy="235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372395" y="2441048"/>
            <a:ext cx="1067889" cy="280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603798" y="3986978"/>
            <a:ext cx="2146606" cy="140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2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104" y="452676"/>
            <a:ext cx="8270800" cy="900148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rgbClr val="E1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u="sng" dirty="0" smtClean="0">
                <a:solidFill>
                  <a:srgbClr val="E12700"/>
                </a:solidFill>
              </a:rPr>
              <a:t>METODA </a:t>
            </a:r>
            <a:r>
              <a:rPr lang="en-US" u="sng" dirty="0" smtClean="0">
                <a:solidFill>
                  <a:srgbClr val="E12700"/>
                </a:solidFill>
              </a:rPr>
              <a:t>2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3551" y="1818783"/>
            <a:ext cx="8270801" cy="4699037"/>
          </a:xfrm>
        </p:spPr>
        <p:txBody>
          <a:bodyPr/>
          <a:lstStyle/>
          <a:p>
            <a:pPr lvl="0"/>
            <a:r>
              <a:rPr lang="cs-CZ" altLang="cs-CZ" sz="2400" b="1" dirty="0" smtClean="0"/>
              <a:t>Instrumentace: </a:t>
            </a:r>
            <a:r>
              <a:rPr lang="cs-CZ" sz="2400" dirty="0" err="1" smtClean="0"/>
              <a:t>Synapt</a:t>
            </a:r>
            <a:r>
              <a:rPr lang="cs-CZ" sz="2400" dirty="0" smtClean="0"/>
              <a:t> </a:t>
            </a:r>
            <a:r>
              <a:rPr lang="cs-CZ" sz="2400" dirty="0"/>
              <a:t>G2 </a:t>
            </a:r>
            <a:r>
              <a:rPr lang="cs-CZ" sz="2400" dirty="0" smtClean="0"/>
              <a:t>– LC-QTOFMS </a:t>
            </a:r>
            <a:r>
              <a:rPr lang="cs-CZ" sz="2400" dirty="0"/>
              <a:t>(</a:t>
            </a:r>
            <a:r>
              <a:rPr lang="cs-CZ" sz="2400" dirty="0" err="1"/>
              <a:t>Waters</a:t>
            </a:r>
            <a:r>
              <a:rPr lang="cs-CZ" sz="2400" dirty="0"/>
              <a:t>)</a:t>
            </a:r>
          </a:p>
          <a:p>
            <a:r>
              <a:rPr lang="cs-CZ" altLang="cs-CZ" sz="2400" b="1" dirty="0"/>
              <a:t>Kolona:</a:t>
            </a:r>
            <a:r>
              <a:rPr lang="cs-CZ" alt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dirty="0" err="1"/>
              <a:t>Acquity</a:t>
            </a:r>
            <a:r>
              <a:rPr lang="cs-CZ" altLang="cs-CZ" sz="2400" dirty="0"/>
              <a:t> UPLC</a:t>
            </a:r>
            <a:r>
              <a:rPr lang="cs-CZ" altLang="cs-CZ" sz="2400" baseline="30000" dirty="0"/>
              <a:t>TM </a:t>
            </a:r>
            <a:r>
              <a:rPr lang="cs-CZ" altLang="cs-CZ" sz="2400" dirty="0"/>
              <a:t>BEH HILIC (100 x </a:t>
            </a:r>
            <a:r>
              <a:rPr lang="cs-CZ" altLang="cs-CZ" sz="2400" dirty="0" smtClean="0"/>
              <a:t>2.1 </a:t>
            </a:r>
            <a:r>
              <a:rPr lang="cs-CZ" altLang="cs-CZ" sz="2400" dirty="0"/>
              <a:t>mm; </a:t>
            </a:r>
            <a:r>
              <a:rPr lang="cs-CZ" altLang="cs-CZ" sz="2400" dirty="0" smtClean="0"/>
              <a:t>1.7 </a:t>
            </a:r>
            <a:r>
              <a:rPr lang="el-GR" altLang="cs-CZ" sz="2400" dirty="0"/>
              <a:t>μ</a:t>
            </a:r>
            <a:r>
              <a:rPr lang="cs-CZ" altLang="cs-CZ" sz="2400" dirty="0"/>
              <a:t>m)</a:t>
            </a:r>
            <a:endParaRPr lang="cs-CZ" altLang="cs-CZ" sz="3200" dirty="0"/>
          </a:p>
          <a:p>
            <a:r>
              <a:rPr lang="cs-CZ" altLang="cs-CZ" sz="2400" b="1" dirty="0" smtClean="0"/>
              <a:t>Mobilní </a:t>
            </a:r>
            <a:r>
              <a:rPr lang="cs-CZ" altLang="cs-CZ" sz="2400" b="1" dirty="0"/>
              <a:t>fáze: </a:t>
            </a:r>
          </a:p>
          <a:p>
            <a:pPr lvl="1">
              <a:buFont typeface="Arial" charset="0"/>
              <a:buChar char="•"/>
            </a:pPr>
            <a:r>
              <a:rPr lang="cs-CZ" altLang="cs-CZ" dirty="0" smtClean="0"/>
              <a:t>A – Acetonitril</a:t>
            </a:r>
          </a:p>
          <a:p>
            <a:pPr lvl="1">
              <a:buFont typeface="Arial" charset="0"/>
              <a:buChar char="•"/>
            </a:pPr>
            <a:r>
              <a:rPr lang="cs-CZ" altLang="cs-CZ" dirty="0" smtClean="0"/>
              <a:t>B </a:t>
            </a:r>
            <a:r>
              <a:rPr lang="cs-CZ" altLang="cs-CZ" dirty="0"/>
              <a:t>– 10 </a:t>
            </a:r>
            <a:r>
              <a:rPr lang="cs-CZ" altLang="cs-CZ" dirty="0" err="1"/>
              <a:t>mM</a:t>
            </a:r>
            <a:r>
              <a:rPr lang="cs-CZ" altLang="cs-CZ" dirty="0"/>
              <a:t> </a:t>
            </a:r>
            <a:r>
              <a:rPr lang="cs-CZ" altLang="cs-CZ" dirty="0" smtClean="0"/>
              <a:t>CH</a:t>
            </a:r>
            <a:r>
              <a:rPr lang="cs-CZ" altLang="cs-CZ" baseline="-25000" dirty="0" smtClean="0"/>
              <a:t>3</a:t>
            </a:r>
            <a:r>
              <a:rPr lang="cs-CZ" altLang="cs-CZ" dirty="0" smtClean="0"/>
              <a:t>COONH</a:t>
            </a:r>
            <a:r>
              <a:rPr lang="cs-CZ" altLang="cs-CZ" baseline="-25000" dirty="0" smtClean="0"/>
              <a:t>4</a:t>
            </a:r>
          </a:p>
          <a:p>
            <a:pPr marL="457200" lvl="1" indent="0">
              <a:buNone/>
            </a:pPr>
            <a:r>
              <a:rPr lang="cs-CZ" altLang="cs-CZ" dirty="0" smtClean="0"/>
              <a:t>   Gradientová eluce</a:t>
            </a:r>
          </a:p>
          <a:p>
            <a:r>
              <a:rPr lang="cs-CZ" altLang="cs-CZ" sz="2400" b="1" dirty="0" smtClean="0"/>
              <a:t>Nástřik:</a:t>
            </a:r>
            <a:r>
              <a:rPr lang="cs-CZ" altLang="cs-CZ" sz="2400" dirty="0" smtClean="0"/>
              <a:t> 3 </a:t>
            </a:r>
            <a:r>
              <a:rPr lang="el-GR" altLang="cs-CZ" sz="2400" dirty="0" smtClean="0"/>
              <a:t>μ</a:t>
            </a:r>
            <a:r>
              <a:rPr lang="cs-CZ" altLang="cs-CZ" sz="2400" dirty="0" smtClean="0"/>
              <a:t>l</a:t>
            </a:r>
          </a:p>
          <a:p>
            <a:r>
              <a:rPr lang="cs-CZ" altLang="cs-CZ" sz="2400" b="1" dirty="0" smtClean="0"/>
              <a:t>Teplota kolony: </a:t>
            </a:r>
            <a:r>
              <a:rPr lang="cs-CZ" altLang="cs-CZ" sz="2400" dirty="0" smtClean="0"/>
              <a:t>35 °C</a:t>
            </a:r>
          </a:p>
          <a:p>
            <a:r>
              <a:rPr lang="cs-CZ" altLang="cs-CZ" sz="2400" b="1" dirty="0" smtClean="0"/>
              <a:t>Ionizační mód: </a:t>
            </a:r>
            <a:r>
              <a:rPr lang="cs-CZ" altLang="cs-CZ" sz="2400" dirty="0" smtClean="0"/>
              <a:t>pozitivní/negativní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02" y="2743200"/>
            <a:ext cx="3846452" cy="25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ACQUITY UPLC  BEH  HILIC  Column, 130Å, 1.7 µm, 2.1 mm X 100 mm, 1/pkg 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70" y="536853"/>
            <a:ext cx="967633" cy="13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2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68" y="1259866"/>
            <a:ext cx="6423554" cy="259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71" y="4001645"/>
            <a:ext cx="6423554" cy="259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Analýza vzorku jablečné šťávy 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29591" y="1132537"/>
            <a:ext cx="1634247" cy="27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9590" y="3876807"/>
            <a:ext cx="1634247" cy="249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https://encrypted-tbn2.gstatic.com/images?q=tbn:ANd9GcQkhIONWBtL52-NbQYucmgTOWAD9mM2x37Zi_rLFqYmdnGN89F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34" y="3034077"/>
            <a:ext cx="1288737" cy="163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01923" y="1259866"/>
            <a:ext cx="696286" cy="375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2797728" y="3904465"/>
            <a:ext cx="696286" cy="375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ovéPole 13"/>
          <p:cNvSpPr txBox="1"/>
          <p:nvPr/>
        </p:nvSpPr>
        <p:spPr>
          <a:xfrm>
            <a:off x="599548" y="3890070"/>
            <a:ext cx="2680661" cy="40011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Negativní mód ionizace</a:t>
            </a:r>
            <a:endParaRPr lang="cs-CZ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9405" y="1156697"/>
            <a:ext cx="2680661" cy="40011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Pozitivní mód ionizace</a:t>
            </a:r>
            <a:endParaRPr lang="cs-CZ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s://encrypted-tbn1.gstatic.com/images?q=tbn:ANd9GcSm1rlBiAps7cBuAtVsVnCYynHtChELIBdqsnqRVKoHZ1Qai-Qd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36" y="534078"/>
            <a:ext cx="1606363" cy="10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8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E12700"/>
                </a:solidFill>
              </a:rPr>
              <a:t>METODA 3 </a:t>
            </a:r>
            <a:r>
              <a:rPr lang="cs-CZ" dirty="0">
                <a:solidFill>
                  <a:srgbClr val="E12700"/>
                </a:solidFill>
              </a:rPr>
              <a:t>- Finální metoda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26937" y="5019472"/>
            <a:ext cx="8270801" cy="1021404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00B050"/>
                </a:solidFill>
              </a:rPr>
              <a:t>Pro </a:t>
            </a:r>
            <a:r>
              <a:rPr lang="cs-CZ" b="1" dirty="0">
                <a:solidFill>
                  <a:srgbClr val="00B050"/>
                </a:solidFill>
              </a:rPr>
              <a:t>analýzu vzorku jablečné šťávy byl upraven </a:t>
            </a:r>
            <a:r>
              <a:rPr lang="cs-CZ" b="1" dirty="0" smtClean="0">
                <a:solidFill>
                  <a:srgbClr val="00B050"/>
                </a:solidFill>
              </a:rPr>
              <a:t>gradient, průtok mobilní fáze a objem nástřiku.</a:t>
            </a:r>
            <a:endParaRPr lang="cs-CZ" b="1" dirty="0">
              <a:solidFill>
                <a:srgbClr val="00B050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11" y="1113009"/>
            <a:ext cx="4726414" cy="369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ál 5"/>
          <p:cNvSpPr/>
          <p:nvPr/>
        </p:nvSpPr>
        <p:spPr>
          <a:xfrm>
            <a:off x="2088700" y="1629383"/>
            <a:ext cx="5701104" cy="1104089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pic>
        <p:nvPicPr>
          <p:cNvPr id="7" name="Picture 2" descr="http://ts1.mm.bing.net/th?&amp;id=JN.PUiOgUVMT/cjiVHQfOq9Hg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7" y="2047573"/>
            <a:ext cx="1377307" cy="137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5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Vysoký tlak 2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6898"/>
          </a:xfrm>
        </p:spPr>
        <p:txBody>
          <a:bodyPr>
            <a:normAutofit/>
          </a:bodyPr>
          <a:lstStyle/>
          <a:p>
            <a:r>
              <a:rPr lang="cs-CZ" b="1" dirty="0" smtClean="0"/>
              <a:t>normální tlak 280 bar, teď náhle </a:t>
            </a:r>
            <a:r>
              <a:rPr lang="cs-CZ" b="1" dirty="0" smtClean="0">
                <a:solidFill>
                  <a:srgbClr val="FF0000"/>
                </a:solidFill>
              </a:rPr>
              <a:t>480 bar </a:t>
            </a:r>
            <a:r>
              <a:rPr lang="cs-CZ" b="1" dirty="0" smtClean="0"/>
              <a:t>(limit 600 bar)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/>
              <a:t>m</a:t>
            </a:r>
            <a:r>
              <a:rPr lang="cs-CZ" u="sng" dirty="0" smtClean="0"/>
              <a:t>ožné příčiny: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cpaná </a:t>
            </a:r>
            <a:r>
              <a:rPr lang="cs-CZ" dirty="0" err="1" smtClean="0"/>
              <a:t>předkolona</a:t>
            </a:r>
            <a:r>
              <a:rPr lang="cs-CZ" dirty="0" smtClean="0"/>
              <a:t> – po výměně stále vysoký tlak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cpaná kolona – nepravděpodobné, kolona nová </a:t>
            </a:r>
          </a:p>
          <a:p>
            <a:pPr lvl="1"/>
            <a:r>
              <a:rPr lang="cs-CZ" dirty="0" smtClean="0"/>
              <a:t>???</a:t>
            </a:r>
          </a:p>
          <a:p>
            <a:pPr marL="0" indent="0">
              <a:buNone/>
            </a:pPr>
            <a:r>
              <a:rPr lang="cs-CZ" u="sng" dirty="0" smtClean="0"/>
              <a:t>řešení</a:t>
            </a:r>
            <a:r>
              <a:rPr lang="cs-CZ" u="sng" dirty="0"/>
              <a:t>:</a:t>
            </a:r>
          </a:p>
          <a:p>
            <a:pPr marL="0" indent="0">
              <a:buNone/>
            </a:pPr>
            <a:r>
              <a:rPr lang="cs-CZ" dirty="0"/>
              <a:t>- použití kapiláry s menším vnitřním průměrem než obvykle </a:t>
            </a:r>
            <a:r>
              <a:rPr lang="cs-CZ" dirty="0">
                <a:sym typeface="Wingdings" panose="05000000000000000000" pitchFamily="2" charset="2"/>
              </a:rPr>
              <a:t> výměna kapiláry za jinou, pokles tlaku, měření</a:t>
            </a:r>
          </a:p>
          <a:p>
            <a:pPr lvl="1"/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210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u="sng" dirty="0" smtClean="0">
                <a:solidFill>
                  <a:srgbClr val="E12700"/>
                </a:solidFill>
              </a:rPr>
              <a:t>METODA 3 </a:t>
            </a:r>
            <a:r>
              <a:rPr lang="cs-CZ" dirty="0" smtClean="0">
                <a:solidFill>
                  <a:srgbClr val="E12700"/>
                </a:solidFill>
              </a:rPr>
              <a:t>- Finální metoda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1246" y="1623730"/>
            <a:ext cx="8270801" cy="4699037"/>
          </a:xfrm>
        </p:spPr>
        <p:txBody>
          <a:bodyPr>
            <a:normAutofit/>
          </a:bodyPr>
          <a:lstStyle/>
          <a:p>
            <a:pPr lvl="0"/>
            <a:r>
              <a:rPr lang="cs-CZ" altLang="cs-CZ" sz="2400" b="1" dirty="0" smtClean="0"/>
              <a:t>Instrumentace: </a:t>
            </a:r>
            <a:r>
              <a:rPr lang="cs-CZ" sz="2400" dirty="0" err="1" smtClean="0"/>
              <a:t>Synapt</a:t>
            </a:r>
            <a:r>
              <a:rPr lang="cs-CZ" sz="2400" dirty="0" smtClean="0"/>
              <a:t> </a:t>
            </a:r>
            <a:r>
              <a:rPr lang="cs-CZ" sz="2400" dirty="0"/>
              <a:t>G2 –LC-QTOFMS (</a:t>
            </a:r>
            <a:r>
              <a:rPr lang="cs-CZ" sz="2400" dirty="0" err="1"/>
              <a:t>Waters</a:t>
            </a:r>
            <a:r>
              <a:rPr lang="cs-CZ" sz="2400" dirty="0"/>
              <a:t>)</a:t>
            </a:r>
          </a:p>
          <a:p>
            <a:r>
              <a:rPr lang="cs-CZ" altLang="cs-CZ" sz="2400" b="1" dirty="0"/>
              <a:t>Kolona: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Acquity</a:t>
            </a:r>
            <a:r>
              <a:rPr lang="cs-CZ" altLang="cs-CZ" sz="2400" dirty="0"/>
              <a:t> UPLC</a:t>
            </a:r>
            <a:r>
              <a:rPr lang="cs-CZ" altLang="cs-CZ" sz="2400" baseline="30000" dirty="0"/>
              <a:t>TM </a:t>
            </a:r>
            <a:r>
              <a:rPr lang="cs-CZ" altLang="cs-CZ" sz="2400" dirty="0" smtClean="0"/>
              <a:t>BEH C18 (</a:t>
            </a:r>
            <a:r>
              <a:rPr lang="cs-CZ" altLang="cs-CZ" sz="2400" dirty="0"/>
              <a:t>100 x </a:t>
            </a:r>
            <a:r>
              <a:rPr lang="cs-CZ" altLang="cs-CZ" sz="2400" dirty="0" smtClean="0"/>
              <a:t>2.1 </a:t>
            </a:r>
            <a:r>
              <a:rPr lang="cs-CZ" altLang="cs-CZ" sz="2400" dirty="0"/>
              <a:t>mm; </a:t>
            </a:r>
            <a:r>
              <a:rPr lang="cs-CZ" altLang="cs-CZ" sz="2400" dirty="0" smtClean="0"/>
              <a:t>1.7 </a:t>
            </a:r>
            <a:r>
              <a:rPr lang="el-GR" altLang="cs-CZ" sz="2400" dirty="0"/>
              <a:t>μ</a:t>
            </a:r>
            <a:r>
              <a:rPr lang="cs-CZ" altLang="cs-CZ" sz="2400" dirty="0"/>
              <a:t>m)</a:t>
            </a:r>
            <a:endParaRPr lang="cs-CZ" altLang="cs-CZ" sz="3200" dirty="0"/>
          </a:p>
          <a:p>
            <a:r>
              <a:rPr lang="cs-CZ" altLang="cs-CZ" sz="2400" b="1" dirty="0" smtClean="0"/>
              <a:t>Mobilní fáze: </a:t>
            </a:r>
          </a:p>
          <a:p>
            <a:pPr lvl="1">
              <a:buFont typeface="Arial" charset="0"/>
              <a:buChar char="•"/>
            </a:pPr>
            <a:r>
              <a:rPr lang="cs-CZ" altLang="cs-CZ" dirty="0" smtClean="0"/>
              <a:t>A – 5mM CH3COONH</a:t>
            </a:r>
            <a:r>
              <a:rPr lang="cs-CZ" altLang="cs-CZ" baseline="-25000" dirty="0" smtClean="0"/>
              <a:t>4</a:t>
            </a:r>
          </a:p>
          <a:p>
            <a:pPr lvl="1">
              <a:buFont typeface="Arial" charset="0"/>
              <a:buChar char="•"/>
            </a:pPr>
            <a:r>
              <a:rPr lang="cs-CZ" altLang="cs-CZ" dirty="0" smtClean="0"/>
              <a:t>B – 100 % </a:t>
            </a:r>
            <a:r>
              <a:rPr lang="cs-CZ" altLang="cs-CZ" dirty="0" err="1" smtClean="0"/>
              <a:t>MeOH</a:t>
            </a:r>
            <a:endParaRPr lang="cs-CZ" altLang="cs-CZ" dirty="0" smtClean="0"/>
          </a:p>
          <a:p>
            <a:pPr marL="457200" lvl="1" indent="0">
              <a:buNone/>
            </a:pPr>
            <a:r>
              <a:rPr lang="cs-CZ" altLang="cs-CZ" dirty="0" smtClean="0"/>
              <a:t>   Gradientová eluce</a:t>
            </a:r>
          </a:p>
          <a:p>
            <a:r>
              <a:rPr lang="cs-CZ" altLang="cs-CZ" sz="2400" b="1" dirty="0" smtClean="0"/>
              <a:t>Nástřik:</a:t>
            </a:r>
            <a:r>
              <a:rPr lang="cs-CZ" altLang="cs-CZ" sz="2400" dirty="0" smtClean="0"/>
              <a:t> 3 </a:t>
            </a:r>
            <a:r>
              <a:rPr lang="el-GR" altLang="cs-CZ" sz="2400" dirty="0" smtClean="0"/>
              <a:t>μ</a:t>
            </a:r>
            <a:r>
              <a:rPr lang="cs-CZ" altLang="cs-CZ" sz="2400" dirty="0" smtClean="0"/>
              <a:t>l</a:t>
            </a:r>
          </a:p>
          <a:p>
            <a:r>
              <a:rPr lang="cs-CZ" altLang="cs-CZ" sz="2400" b="1" dirty="0" smtClean="0"/>
              <a:t>Teplota kolony: </a:t>
            </a:r>
            <a:r>
              <a:rPr lang="cs-CZ" altLang="cs-CZ" sz="2400" dirty="0" smtClean="0"/>
              <a:t>35 °C</a:t>
            </a:r>
          </a:p>
          <a:p>
            <a:r>
              <a:rPr lang="cs-CZ" altLang="cs-CZ" sz="2400" b="1" dirty="0" smtClean="0"/>
              <a:t>Ionizační mód: </a:t>
            </a:r>
            <a:r>
              <a:rPr lang="cs-CZ" altLang="cs-CZ" sz="2400" dirty="0" smtClean="0"/>
              <a:t>pozitivní/negativní</a:t>
            </a:r>
          </a:p>
          <a:p>
            <a:endParaRPr lang="cs-CZ" altLang="cs-CZ" sz="2400" dirty="0" smtClean="0"/>
          </a:p>
        </p:txBody>
      </p:sp>
      <p:pic>
        <p:nvPicPr>
          <p:cNvPr id="5" name="Picture 2" descr="D:\Petr\Škola\DART\Obrázky\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2145" y="4580421"/>
            <a:ext cx="1428510" cy="1810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4176884" y="2772381"/>
          <a:ext cx="4546060" cy="1626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9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5407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latin typeface="+mn-lt"/>
                        </a:rPr>
                        <a:t>t</a:t>
                      </a:r>
                      <a:r>
                        <a:rPr lang="cs-CZ" sz="1200" b="1" baseline="0" dirty="0" smtClean="0">
                          <a:latin typeface="+mn-lt"/>
                        </a:rPr>
                        <a:t> (min)</a:t>
                      </a:r>
                      <a:endParaRPr lang="cs-CZ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err="1" smtClean="0">
                          <a:latin typeface="+mn-lt"/>
                        </a:rPr>
                        <a:t>flow</a:t>
                      </a:r>
                      <a:r>
                        <a:rPr lang="cs-CZ" sz="1200" b="1" dirty="0" smtClean="0">
                          <a:latin typeface="+mn-lt"/>
                        </a:rPr>
                        <a:t>  (ml/min)</a:t>
                      </a:r>
                      <a:endParaRPr lang="cs-CZ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latin typeface="+mn-lt"/>
                        </a:rPr>
                        <a:t>A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latin typeface="+mn-lt"/>
                        </a:rPr>
                        <a:t>B (%)</a:t>
                      </a:r>
                      <a:endParaRPr lang="cs-CZ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err="1" smtClean="0">
                          <a:latin typeface="+mn-lt"/>
                        </a:rPr>
                        <a:t>curve</a:t>
                      </a:r>
                      <a:endParaRPr lang="cs-CZ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1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0.400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90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10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>
                          <a:latin typeface="+mn-lt"/>
                        </a:rPr>
                        <a:t>initial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1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2.5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0.400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10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90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6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1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10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+mn-lt"/>
                        </a:rPr>
                        <a:t>0.400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10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90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6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31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12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+mn-lt"/>
                        </a:rPr>
                        <a:t>0.400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90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10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1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2" descr="http://ts1.mm.bing.net/th?&amp;id=JN.PUiOgUVMT/cjiVHQfOq9Hg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12" y="598615"/>
            <a:ext cx="1231004" cy="12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0" y="1552371"/>
            <a:ext cx="6426820" cy="228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0" y="4316583"/>
            <a:ext cx="6426821" cy="200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518526" y="1131004"/>
            <a:ext cx="4157008" cy="301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Analýza vzorku jablečného džusu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44468" y="1475252"/>
            <a:ext cx="4224462" cy="338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s://encrypted-tbn2.gstatic.com/images?q=tbn:ANd9GcSMWrAwcwCJVUQJ95BUQJIW6D2ml1K2Go4r6fLD7wNl5g0zHNeXj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58" y="1070473"/>
            <a:ext cx="1766487" cy="11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185627" y="4280449"/>
            <a:ext cx="3656798" cy="262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03" y="5148960"/>
            <a:ext cx="1377233" cy="111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1688269" y="1191701"/>
            <a:ext cx="2680661" cy="40011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Negativní mód ionizace</a:t>
            </a:r>
            <a:endParaRPr lang="cs-CZ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808595" y="4186166"/>
            <a:ext cx="2680661" cy="40011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Pozitivní mód ionizace</a:t>
            </a:r>
            <a:endParaRPr lang="cs-CZ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747558" y="1393948"/>
            <a:ext cx="1855952" cy="311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ovéPole 11"/>
          <p:cNvSpPr txBox="1"/>
          <p:nvPr/>
        </p:nvSpPr>
        <p:spPr>
          <a:xfrm>
            <a:off x="6697525" y="2286638"/>
            <a:ext cx="2193555" cy="258532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Některé Identifikované látky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smtClean="0"/>
              <a:t>Kyselina </a:t>
            </a:r>
            <a:r>
              <a:rPr lang="cs-CZ" dirty="0" err="1" smtClean="0"/>
              <a:t>chlorogenová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err="1" smtClean="0"/>
              <a:t>Floridzin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i="1" dirty="0" smtClean="0"/>
              <a:t>p</a:t>
            </a:r>
            <a:r>
              <a:rPr lang="cs-CZ" dirty="0" smtClean="0"/>
              <a:t>-</a:t>
            </a:r>
            <a:r>
              <a:rPr lang="cs-CZ" dirty="0" err="1" smtClean="0"/>
              <a:t>kumarová</a:t>
            </a:r>
            <a:r>
              <a:rPr lang="cs-CZ" dirty="0" smtClean="0"/>
              <a:t> kyselina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smtClean="0"/>
              <a:t>Kyselina </a:t>
            </a:r>
            <a:r>
              <a:rPr lang="cs-CZ" dirty="0" err="1" smtClean="0"/>
              <a:t>ferulová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smtClean="0"/>
              <a:t>A další…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4747559" y="4124864"/>
            <a:ext cx="1855952" cy="311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Průtoková rychlost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Optimální průtoková rychlost – minimum </a:t>
            </a:r>
            <a:r>
              <a:rPr lang="cs-CZ" b="1" dirty="0" smtClean="0">
                <a:solidFill>
                  <a:srgbClr val="FF0000"/>
                </a:solidFill>
              </a:rPr>
              <a:t>van </a:t>
            </a:r>
            <a:r>
              <a:rPr lang="cs-CZ" b="1" dirty="0" err="1" smtClean="0">
                <a:solidFill>
                  <a:srgbClr val="FF0000"/>
                </a:solidFill>
              </a:rPr>
              <a:t>Deemterovy</a:t>
            </a:r>
            <a:r>
              <a:rPr lang="cs-CZ" b="1" dirty="0" smtClean="0">
                <a:solidFill>
                  <a:srgbClr val="FF0000"/>
                </a:solidFill>
              </a:rPr>
              <a:t> křivky           </a:t>
            </a:r>
            <a:r>
              <a:rPr lang="cs-CZ" dirty="0" smtClean="0"/>
              <a:t>kolona vykazuje největší účinnost</a:t>
            </a:r>
            <a:endParaRPr lang="cs-CZ" dirty="0"/>
          </a:p>
        </p:txBody>
      </p:sp>
      <p:pic>
        <p:nvPicPr>
          <p:cNvPr id="1026" name="Picture 2" descr="https://web.natur.cuni.cz/%7Epcoufal/images/obr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1" y="3077535"/>
            <a:ext cx="3353169" cy="260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novinky.cz/614/376145-top_foto1-nkv5y.jpg?13728024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80" y="425191"/>
            <a:ext cx="1837301" cy="10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898604" y="1963478"/>
            <a:ext cx="687572" cy="311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0" name="Picture 6" descr="https://web.natur.cuni.cz/%7Epcoufal/images/rov28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46" y="3411241"/>
            <a:ext cx="1382287" cy="5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887116" y="3035189"/>
            <a:ext cx="284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Van </a:t>
            </a:r>
            <a:r>
              <a:rPr lang="cs-CZ" dirty="0" err="1" smtClean="0"/>
              <a:t>Deemterova</a:t>
            </a:r>
            <a:r>
              <a:rPr lang="cs-CZ" dirty="0" smtClean="0"/>
              <a:t> rovnice: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2027275" y="5337544"/>
            <a:ext cx="1516912" cy="3442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>
            <a:stCxn id="7" idx="6"/>
          </p:cNvCxnSpPr>
          <p:nvPr/>
        </p:nvCxnSpPr>
        <p:spPr>
          <a:xfrm flipV="1">
            <a:off x="3544187" y="4968949"/>
            <a:ext cx="2169041" cy="54073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713228" y="4727576"/>
            <a:ext cx="292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Lineární rychlost mobilní fáze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Troubleshooting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Problém při převodu metody z kapalinové chromatografie (LC) na ultra účinnou kapalinovou chromatografii (UHPLC)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Špatné pochopení role průtoku mobilní fáze???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sz="2400" dirty="0" smtClean="0"/>
              <a:t>Uvažujeme převod </a:t>
            </a:r>
            <a:r>
              <a:rPr lang="cs-CZ" sz="2400" dirty="0" err="1" smtClean="0"/>
              <a:t>isokratické</a:t>
            </a:r>
            <a:r>
              <a:rPr lang="cs-CZ" sz="2400" dirty="0" smtClean="0"/>
              <a:t> metody LC na UHPLC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Zachování rozlišení </a:t>
            </a:r>
            <a:r>
              <a:rPr lang="cs-CZ" sz="2400" dirty="0" err="1" smtClean="0"/>
              <a:t>R</a:t>
            </a:r>
            <a:r>
              <a:rPr lang="cs-CZ" sz="2400" baseline="-25000" dirty="0" err="1" smtClean="0"/>
              <a:t>s</a:t>
            </a:r>
            <a:endParaRPr lang="cs-CZ" sz="2400" baseline="-25000" dirty="0"/>
          </a:p>
        </p:txBody>
      </p:sp>
      <p:sp>
        <p:nvSpPr>
          <p:cNvPr id="5" name="Šipka dolů 4"/>
          <p:cNvSpPr/>
          <p:nvPr/>
        </p:nvSpPr>
        <p:spPr>
          <a:xfrm>
            <a:off x="3941135" y="2902688"/>
            <a:ext cx="637954" cy="730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935664" y="2317275"/>
            <a:ext cx="6982047" cy="4961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2050" name="Picture 2" descr="http://images.alfresco.advanstar.com/alfresco_images/pharma/2015/04/15/bdb400c2-0a9e-4bb4-8dc6-055efca0efcd/LCGC3_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37" y="4992908"/>
            <a:ext cx="3788614" cy="4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alfresco.advanstar.com/alfresco_images/pharma/2015/04/15/bdb400c2-0a9e-4bb4-8dc6-055efca0efcd/LCGC3_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023" y="5424217"/>
            <a:ext cx="3800104" cy="105313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395964" y="5004078"/>
            <a:ext cx="25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N…</a:t>
            </a:r>
            <a:r>
              <a:rPr lang="cs-CZ" dirty="0" err="1" smtClean="0"/>
              <a:t>column</a:t>
            </a:r>
            <a:r>
              <a:rPr lang="cs-CZ" dirty="0" smtClean="0"/>
              <a:t> plate </a:t>
            </a:r>
            <a:r>
              <a:rPr lang="cs-CZ" dirty="0" err="1" smtClean="0"/>
              <a:t>number</a:t>
            </a:r>
            <a:endParaRPr lang="cs-CZ" dirty="0" smtClean="0"/>
          </a:p>
          <a:p>
            <a:r>
              <a:rPr lang="el-GR" dirty="0" smtClean="0"/>
              <a:t>α</a:t>
            </a:r>
            <a:r>
              <a:rPr lang="cs-CZ" dirty="0" smtClean="0"/>
              <a:t>...</a:t>
            </a:r>
            <a:r>
              <a:rPr lang="cs-CZ" dirty="0" err="1" smtClean="0"/>
              <a:t>separation</a:t>
            </a:r>
            <a:r>
              <a:rPr lang="cs-CZ" dirty="0" smtClean="0"/>
              <a:t> </a:t>
            </a:r>
            <a:r>
              <a:rPr lang="cs-CZ" dirty="0" err="1" smtClean="0"/>
              <a:t>factor</a:t>
            </a:r>
            <a:endParaRPr lang="cs-CZ" dirty="0" smtClean="0"/>
          </a:p>
          <a:p>
            <a:r>
              <a:rPr lang="cs-CZ" dirty="0" smtClean="0"/>
              <a:t>k….</a:t>
            </a:r>
            <a:r>
              <a:rPr lang="cs-CZ" dirty="0" err="1" smtClean="0"/>
              <a:t>retention</a:t>
            </a:r>
            <a:r>
              <a:rPr lang="cs-CZ" dirty="0" smtClean="0"/>
              <a:t> </a:t>
            </a:r>
            <a:r>
              <a:rPr lang="cs-CZ" dirty="0" err="1" smtClean="0"/>
              <a:t>factor</a:t>
            </a:r>
            <a:endParaRPr lang="cs-CZ" dirty="0" smtClean="0"/>
          </a:p>
          <a:p>
            <a:r>
              <a:rPr lang="cs-CZ" dirty="0" err="1" smtClean="0"/>
              <a:t>t</a:t>
            </a:r>
            <a:r>
              <a:rPr lang="cs-CZ" baseline="-25000" dirty="0" err="1" smtClean="0"/>
              <a:t>R</a:t>
            </a:r>
            <a:r>
              <a:rPr lang="cs-CZ" dirty="0" smtClean="0"/>
              <a:t>…</a:t>
            </a:r>
            <a:r>
              <a:rPr lang="cs-CZ" dirty="0" err="1" smtClean="0"/>
              <a:t>retention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r>
              <a:rPr lang="cs-CZ" dirty="0" smtClean="0"/>
              <a:t>t</a:t>
            </a:r>
            <a:r>
              <a:rPr lang="cs-CZ" baseline="-25000" dirty="0" smtClean="0"/>
              <a:t>o</a:t>
            </a:r>
            <a:r>
              <a:rPr lang="cs-CZ" dirty="0" smtClean="0"/>
              <a:t>…</a:t>
            </a:r>
            <a:r>
              <a:rPr lang="cs-CZ" dirty="0" err="1" smtClean="0"/>
              <a:t>column</a:t>
            </a:r>
            <a:r>
              <a:rPr lang="cs-CZ" dirty="0" smtClean="0"/>
              <a:t> </a:t>
            </a:r>
            <a:r>
              <a:rPr lang="cs-CZ" dirty="0" err="1" smtClean="0"/>
              <a:t>dead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Zachovat konstantní </a:t>
            </a:r>
            <a:r>
              <a:rPr lang="cs-CZ" dirty="0" err="1" smtClean="0"/>
              <a:t>R</a:t>
            </a:r>
            <a:r>
              <a:rPr lang="cs-CZ" baseline="-25000" dirty="0" err="1" smtClean="0"/>
              <a:t>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7926"/>
            <a:ext cx="8270801" cy="4963067"/>
          </a:xfrm>
        </p:spPr>
        <p:txBody>
          <a:bodyPr/>
          <a:lstStyle/>
          <a:p>
            <a:r>
              <a:rPr lang="cs-CZ" dirty="0" smtClean="0"/>
              <a:t>Musíme zachovat konstantní také: </a:t>
            </a:r>
            <a:r>
              <a:rPr lang="cs-CZ" i="1" dirty="0" smtClean="0">
                <a:solidFill>
                  <a:srgbClr val="FF0000"/>
                </a:solidFill>
              </a:rPr>
              <a:t>N, </a:t>
            </a:r>
            <a:r>
              <a:rPr lang="el-GR" i="1" dirty="0" smtClean="0">
                <a:solidFill>
                  <a:srgbClr val="FF0000"/>
                </a:solidFill>
              </a:rPr>
              <a:t>α</a:t>
            </a:r>
            <a:r>
              <a:rPr lang="cs-CZ" i="1" dirty="0" smtClean="0">
                <a:solidFill>
                  <a:srgbClr val="FF0000"/>
                </a:solidFill>
              </a:rPr>
              <a:t> a k</a:t>
            </a:r>
          </a:p>
          <a:p>
            <a:r>
              <a:rPr lang="cs-CZ" i="1" dirty="0" smtClean="0"/>
              <a:t>Nesmí se měnit chemie systému</a:t>
            </a:r>
          </a:p>
          <a:p>
            <a:pPr lvl="1">
              <a:buFont typeface="Wingdings" pitchFamily="2" charset="2"/>
              <a:buChar char="ü"/>
            </a:pPr>
            <a:r>
              <a:rPr lang="cs-CZ" dirty="0" smtClean="0"/>
              <a:t>Zejména mobilní fáze</a:t>
            </a:r>
          </a:p>
          <a:p>
            <a:pPr lvl="1">
              <a:buFont typeface="Wingdings" pitchFamily="2" charset="2"/>
              <a:buChar char="ü"/>
            </a:pPr>
            <a:r>
              <a:rPr lang="cs-CZ" dirty="0" smtClean="0"/>
              <a:t>Stacionární fáze                                   k a </a:t>
            </a:r>
            <a:r>
              <a:rPr lang="el-GR" dirty="0" smtClean="0"/>
              <a:t>α</a:t>
            </a:r>
            <a:r>
              <a:rPr lang="cs-CZ" dirty="0" smtClean="0"/>
              <a:t> budou konstantní</a:t>
            </a:r>
          </a:p>
          <a:p>
            <a:pPr lvl="1">
              <a:buFont typeface="Wingdings" pitchFamily="2" charset="2"/>
              <a:buChar char="ü"/>
            </a:pPr>
            <a:r>
              <a:rPr lang="cs-CZ" dirty="0" smtClean="0"/>
              <a:t>Teplota </a:t>
            </a:r>
          </a:p>
          <a:p>
            <a:r>
              <a:rPr lang="cs-CZ" i="1" dirty="0" smtClean="0"/>
              <a:t>Co se může měnit?</a:t>
            </a:r>
          </a:p>
          <a:p>
            <a:pPr lvl="1">
              <a:buFont typeface="Wingdings" pitchFamily="2" charset="2"/>
              <a:buChar char="ü"/>
            </a:pPr>
            <a:r>
              <a:rPr lang="cs-CZ" dirty="0" smtClean="0"/>
              <a:t>Parametry kolony (délka, vnitřní průměr, velikost částic)</a:t>
            </a:r>
          </a:p>
          <a:p>
            <a:endParaRPr lang="cs-CZ" dirty="0" smtClean="0"/>
          </a:p>
          <a:p>
            <a:r>
              <a:rPr lang="cs-CZ" sz="2400" i="1" dirty="0" smtClean="0">
                <a:solidFill>
                  <a:srgbClr val="FF0000"/>
                </a:solidFill>
              </a:rPr>
              <a:t>Chemie kolony musí být stejná!</a:t>
            </a:r>
          </a:p>
          <a:p>
            <a:r>
              <a:rPr lang="cs-CZ" sz="2400" dirty="0" smtClean="0"/>
              <a:t>Poměr délky kolony/velikost částic konstantní  </a:t>
            </a:r>
          </a:p>
          <a:p>
            <a:pPr>
              <a:buNone/>
            </a:pPr>
            <a:r>
              <a:rPr lang="cs-CZ" sz="2400" b="1" dirty="0" smtClean="0"/>
              <a:t>                                                     + 50 % a – 25 %</a:t>
            </a:r>
          </a:p>
          <a:p>
            <a:endParaRPr lang="cs-CZ" i="1" dirty="0" smtClean="0">
              <a:solidFill>
                <a:srgbClr val="FF0000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5606982" y="2652763"/>
            <a:ext cx="3225520" cy="82396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ásobení 6"/>
          <p:cNvSpPr/>
          <p:nvPr/>
        </p:nvSpPr>
        <p:spPr>
          <a:xfrm>
            <a:off x="2280976" y="4340888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662057" y="5277058"/>
            <a:ext cx="2110154" cy="82396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053943" y="5516545"/>
            <a:ext cx="138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Konstantní N</a:t>
            </a:r>
            <a:endParaRPr lang="cs-CZ" dirty="0"/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2893925" y="5948624"/>
            <a:ext cx="994787" cy="1708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 rot="19001593">
            <a:off x="3723560" y="2826113"/>
            <a:ext cx="122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STEJNÉ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LC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sz="2400" dirty="0" smtClean="0"/>
              <a:t>kolona: 150 mm × 4,6 mm, 5 µm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průtok: 1 ml/min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UHPLC s velikostí částic 1,7 µm</a:t>
            </a:r>
          </a:p>
          <a:p>
            <a:pPr marL="0" indent="0">
              <a:buNone/>
            </a:pPr>
            <a:r>
              <a:rPr lang="cs-CZ" sz="2400" dirty="0" smtClean="0"/>
              <a:t>(150 mm/5 µm) = 30 </a:t>
            </a:r>
            <a:r>
              <a:rPr lang="cs-CZ" sz="2400" dirty="0"/>
              <a:t>≈</a:t>
            </a:r>
            <a:r>
              <a:rPr lang="cs-CZ" sz="2400" dirty="0" smtClean="0"/>
              <a:t> (50 mm/1,7 µm) = 29,4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 v rámci limitů + 50 % a – 25 %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 smtClean="0"/>
              <a:t>Výsledek:</a:t>
            </a:r>
            <a:r>
              <a:rPr lang="cs-CZ" sz="2400" dirty="0" smtClean="0"/>
              <a:t>  </a:t>
            </a:r>
            <a:r>
              <a:rPr lang="cs-CZ" sz="2400" b="1" dirty="0" smtClean="0">
                <a:solidFill>
                  <a:srgbClr val="FF0000"/>
                </a:solidFill>
              </a:rPr>
              <a:t>50 mm × 2,1 mm; 1,7 µm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63191" y="1426866"/>
            <a:ext cx="5164853" cy="181875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http://www.spectralabsci.com/images/Agilent-G1956B-LC-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61" y="997425"/>
            <a:ext cx="2948439" cy="22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hromatographytoday.com/assets/file_store/pr_files/6897/images/thumbnails/800w-pseudoephedr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26" y="3309471"/>
            <a:ext cx="2292708" cy="268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2954215" y="3368182"/>
            <a:ext cx="763675" cy="793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798277" y="5908431"/>
            <a:ext cx="612949" cy="21101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340889" y="5995537"/>
            <a:ext cx="22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užší kolony u UHPLC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5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průtoku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Zachovat konstantní lineární rychlost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Změna plochy průřezu kolony             úměrná druhé mocnině poměru průměrů kolony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(2,1 mm/4,6 mm)</a:t>
            </a:r>
            <a:r>
              <a:rPr lang="cs-CZ" baseline="30000" dirty="0" smtClean="0"/>
              <a:t>2 </a:t>
            </a:r>
            <a:r>
              <a:rPr lang="cs-CZ" dirty="0"/>
              <a:t>= 0,208 ≈ </a:t>
            </a:r>
            <a:r>
              <a:rPr lang="cs-CZ" dirty="0" smtClean="0"/>
              <a:t>0,2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Výsledek: </a:t>
            </a:r>
            <a:r>
              <a:rPr lang="cs-CZ" i="1" dirty="0" smtClean="0"/>
              <a:t>Počáteční průtoková rychlost by měla být snížena na </a:t>
            </a:r>
            <a:r>
              <a:rPr lang="cs-CZ" i="1" dirty="0" smtClean="0">
                <a:solidFill>
                  <a:srgbClr val="FF0000"/>
                </a:solidFill>
              </a:rPr>
              <a:t>0,2 ml/min</a:t>
            </a:r>
          </a:p>
        </p:txBody>
      </p:sp>
      <p:pic>
        <p:nvPicPr>
          <p:cNvPr id="2050" name="Picture 2" descr="http://hasalik.cz/pro-novinare/xpko.gif.pagespeed.ic.Zw5pd1rH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3" y="358722"/>
            <a:ext cx="966979" cy="124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5336842" y="2019718"/>
            <a:ext cx="522514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3537020" y="4350936"/>
            <a:ext cx="984738" cy="874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497204" y="5526593"/>
            <a:ext cx="5486400" cy="5828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461848" y="5587162"/>
            <a:ext cx="392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Zisk stejné lineární rychlosti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3193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2709" y="1336432"/>
            <a:ext cx="8336742" cy="4840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       </a:t>
            </a:r>
          </a:p>
          <a:p>
            <a:pPr marL="0" indent="0">
              <a:buNone/>
            </a:pPr>
            <a:r>
              <a:rPr lang="cs-CZ" sz="1600" dirty="0" smtClean="0"/>
              <a:t>      </a:t>
            </a:r>
          </a:p>
          <a:p>
            <a:pPr marL="0" indent="0">
              <a:buNone/>
            </a:pPr>
            <a:r>
              <a:rPr lang="cs-CZ" sz="1600" dirty="0" smtClean="0"/>
              <a:t>       </a:t>
            </a:r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3074" name="Picture 2" descr="http://images.alfresco.advanstar.com/alfresco_images/pharma/2015/04/15/bdb400c2-0a9e-4bb4-8dc6-055efca0efcd/LCGC3_i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" y="2679966"/>
            <a:ext cx="6993655" cy="377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165231" y="1253968"/>
            <a:ext cx="76723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 smtClean="0"/>
              <a:t>Stejný chromatogram – </a:t>
            </a:r>
            <a:r>
              <a:rPr lang="cs-CZ" sz="1700" dirty="0" smtClean="0">
                <a:solidFill>
                  <a:srgbClr val="FF0000"/>
                </a:solidFill>
              </a:rPr>
              <a:t>rozdíl jen v </a:t>
            </a:r>
            <a:r>
              <a:rPr lang="cs-CZ" sz="1700" dirty="0" err="1" smtClean="0">
                <a:solidFill>
                  <a:srgbClr val="FF0000"/>
                </a:solidFill>
              </a:rPr>
              <a:t>t</a:t>
            </a:r>
            <a:r>
              <a:rPr lang="cs-CZ" sz="1700" baseline="-25000" dirty="0" err="1" smtClean="0">
                <a:solidFill>
                  <a:srgbClr val="FF0000"/>
                </a:solidFill>
              </a:rPr>
              <a:t>R</a:t>
            </a:r>
            <a:endParaRPr lang="cs-CZ" sz="1700" baseline="-25000" dirty="0" smtClean="0">
              <a:solidFill>
                <a:srgbClr val="FF0000"/>
              </a:solidFill>
            </a:endParaRPr>
          </a:p>
          <a:p>
            <a:r>
              <a:rPr lang="cs-CZ" sz="1700" dirty="0" smtClean="0">
                <a:solidFill>
                  <a:srgbClr val="FF0000"/>
                </a:solidFill>
              </a:rPr>
              <a:t>Předpoklad: </a:t>
            </a:r>
            <a:r>
              <a:rPr lang="cs-CZ" sz="1700" dirty="0" smtClean="0"/>
              <a:t>UHPLC </a:t>
            </a:r>
            <a:r>
              <a:rPr lang="cs-CZ" sz="1700" dirty="0" err="1" smtClean="0"/>
              <a:t>t</a:t>
            </a:r>
            <a:r>
              <a:rPr lang="cs-CZ" sz="1700" baseline="-25000" dirty="0" err="1" smtClean="0"/>
              <a:t>R</a:t>
            </a:r>
            <a:r>
              <a:rPr lang="cs-CZ" sz="1700" dirty="0" smtClean="0"/>
              <a:t> 1/3 z LC </a:t>
            </a:r>
            <a:r>
              <a:rPr lang="cs-CZ" sz="1700" dirty="0" err="1" smtClean="0"/>
              <a:t>t</a:t>
            </a:r>
            <a:r>
              <a:rPr lang="cs-CZ" sz="1700" baseline="-25000" dirty="0" err="1" smtClean="0"/>
              <a:t>R</a:t>
            </a:r>
            <a:r>
              <a:rPr lang="cs-CZ" sz="1700" dirty="0" smtClean="0"/>
              <a:t> </a:t>
            </a:r>
          </a:p>
          <a:p>
            <a:r>
              <a:rPr lang="cs-CZ" sz="1700" dirty="0" smtClean="0"/>
              <a:t>(LC kolona 3 krát větší)</a:t>
            </a:r>
          </a:p>
          <a:p>
            <a:r>
              <a:rPr lang="cs-CZ" sz="1700" dirty="0" smtClean="0">
                <a:solidFill>
                  <a:srgbClr val="FF0000"/>
                </a:solidFill>
              </a:rPr>
              <a:t>Skutečnost: </a:t>
            </a:r>
            <a:r>
              <a:rPr lang="cs-CZ" sz="1700" dirty="0" err="1" smtClean="0"/>
              <a:t>t</a:t>
            </a:r>
            <a:r>
              <a:rPr lang="cs-CZ" sz="1700" baseline="-25000" dirty="0" err="1" smtClean="0"/>
              <a:t>R</a:t>
            </a:r>
            <a:r>
              <a:rPr lang="cs-CZ" sz="1700" dirty="0" smtClean="0"/>
              <a:t> se liší o 35 % </a:t>
            </a:r>
          </a:p>
          <a:p>
            <a:r>
              <a:rPr lang="cs-CZ" sz="1700" dirty="0" smtClean="0"/>
              <a:t>(zaokrouhlování ideálním průtokem 0,208 ml/min na 0,2 ml/min</a:t>
            </a:r>
            <a:r>
              <a:rPr lang="cs-CZ" dirty="0" smtClean="0"/>
              <a:t>)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67061" y="6453993"/>
            <a:ext cx="7351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err="1" smtClean="0"/>
              <a:t>Izokratická</a:t>
            </a:r>
            <a:r>
              <a:rPr lang="cs-CZ" sz="1600" i="1" dirty="0" smtClean="0"/>
              <a:t> reverzní fáze pro </a:t>
            </a:r>
            <a:r>
              <a:rPr lang="cs-CZ" sz="1600" i="1" dirty="0" err="1" smtClean="0"/>
              <a:t>nitroaromatické</a:t>
            </a:r>
            <a:r>
              <a:rPr lang="cs-CZ" sz="1600" i="1" dirty="0"/>
              <a:t> </a:t>
            </a:r>
            <a:r>
              <a:rPr lang="cs-CZ" sz="1600" i="1" dirty="0" smtClean="0"/>
              <a:t>sloučeniny v 55 % </a:t>
            </a:r>
            <a:r>
              <a:rPr lang="cs-CZ" sz="1600" i="1" dirty="0" err="1" smtClean="0"/>
              <a:t>methanol</a:t>
            </a:r>
            <a:r>
              <a:rPr lang="cs-CZ" sz="1600" i="1" dirty="0" smtClean="0"/>
              <a:t> – pufr, 35°C</a:t>
            </a:r>
            <a:endParaRPr lang="cs-CZ" sz="1600" i="1" dirty="0"/>
          </a:p>
        </p:txBody>
      </p:sp>
      <p:sp>
        <p:nvSpPr>
          <p:cNvPr id="6" name="Obdélník 5"/>
          <p:cNvSpPr/>
          <p:nvPr/>
        </p:nvSpPr>
        <p:spPr>
          <a:xfrm>
            <a:off x="401934" y="1253968"/>
            <a:ext cx="2512088" cy="163995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01934" y="1356527"/>
            <a:ext cx="2592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a) 150 mm × </a:t>
            </a:r>
            <a:r>
              <a:rPr lang="cs-CZ" sz="1600" dirty="0" smtClean="0"/>
              <a:t>4,6 mm,   5µm</a:t>
            </a:r>
            <a:endParaRPr lang="cs-CZ" sz="1600" dirty="0"/>
          </a:p>
          <a:p>
            <a:r>
              <a:rPr lang="cs-CZ" sz="1600" dirty="0"/>
              <a:t>     1 ml/min</a:t>
            </a:r>
          </a:p>
          <a:p>
            <a:pPr marL="342900" indent="-342900">
              <a:buFontTx/>
              <a:buAutoNum type="alphaLcParenR" startAt="2"/>
            </a:pPr>
            <a:r>
              <a:rPr lang="cs-CZ" sz="1600" dirty="0" smtClean="0"/>
              <a:t>50 </a:t>
            </a:r>
            <a:r>
              <a:rPr lang="cs-CZ" sz="1600" dirty="0"/>
              <a:t>mm × 2,1 </a:t>
            </a:r>
            <a:r>
              <a:rPr lang="cs-CZ" sz="1600" dirty="0" smtClean="0"/>
              <a:t>mm 1,7µm 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 0,2 ml/min</a:t>
            </a:r>
          </a:p>
          <a:p>
            <a:r>
              <a:rPr lang="cs-CZ" sz="1600" dirty="0" smtClean="0"/>
              <a:t>c) = b), ale průtok 1 ml/min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411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Gradient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Rozdělení 12 PAU: začátek a)</a:t>
            </a:r>
          </a:p>
          <a:p>
            <a:pPr lvl="1"/>
            <a:r>
              <a:rPr lang="cs-CZ" sz="1600" dirty="0" smtClean="0"/>
              <a:t>Kolona: 150 mm × 4,6 mm; 5 µm</a:t>
            </a:r>
          </a:p>
          <a:p>
            <a:pPr lvl="1"/>
            <a:r>
              <a:rPr lang="cs-CZ" sz="1600" dirty="0" smtClean="0"/>
              <a:t>Průtok: 1 ml/min</a:t>
            </a:r>
          </a:p>
          <a:p>
            <a:pPr lvl="1"/>
            <a:r>
              <a:rPr lang="cs-CZ" sz="1600" dirty="0" smtClean="0"/>
              <a:t>Gradientová eluce:  od 45 % až 90 =</a:t>
            </a:r>
          </a:p>
          <a:p>
            <a:pPr marL="457200" lvl="1" indent="0">
              <a:buNone/>
            </a:pPr>
            <a:r>
              <a:rPr lang="cs-CZ" sz="1600" dirty="0" smtClean="0"/>
              <a:t>Acetonitrilu po 30 min </a:t>
            </a:r>
          </a:p>
          <a:p>
            <a:pPr marL="228600" lvl="1">
              <a:spcBef>
                <a:spcPts val="1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</a:rPr>
              <a:t>b</a:t>
            </a:r>
            <a:r>
              <a:rPr lang="cs-CZ" sz="1800" dirty="0" smtClean="0">
                <a:solidFill>
                  <a:srgbClr val="FF0000"/>
                </a:solidFill>
              </a:rPr>
              <a:t>) </a:t>
            </a:r>
            <a:r>
              <a:rPr lang="cs-CZ" sz="1600" dirty="0" smtClean="0"/>
              <a:t>50 mm × 2,1 mm; 1,7 µm</a:t>
            </a:r>
          </a:p>
          <a:p>
            <a:pPr marL="0" lvl="1" indent="0">
              <a:spcBef>
                <a:spcPts val="1000"/>
              </a:spcBef>
              <a:buSzPct val="120000"/>
              <a:buNone/>
            </a:pPr>
            <a:r>
              <a:rPr lang="cs-CZ" sz="1600" dirty="0" smtClean="0"/>
              <a:t>           průtok: 0,2 ml/min, gradient 30 min</a:t>
            </a:r>
          </a:p>
          <a:p>
            <a:pPr marL="285750" lvl="1" indent="-285750">
              <a:spcBef>
                <a:spcPts val="1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FF0000"/>
                </a:solidFill>
              </a:rPr>
              <a:t>c</a:t>
            </a:r>
            <a:r>
              <a:rPr lang="cs-CZ" sz="1600" dirty="0" smtClean="0">
                <a:solidFill>
                  <a:srgbClr val="FF0000"/>
                </a:solidFill>
              </a:rPr>
              <a:t>) = b), </a:t>
            </a:r>
            <a:r>
              <a:rPr lang="cs-CZ" sz="1600" dirty="0" smtClean="0"/>
              <a:t>ale průtok: 0,2 ml/min, Tg = 10 min</a:t>
            </a:r>
          </a:p>
          <a:p>
            <a:pPr marL="285750" lvl="1" indent="-285750">
              <a:spcBef>
                <a:spcPts val="1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FF0000"/>
                </a:solidFill>
              </a:rPr>
              <a:t>d) = b), </a:t>
            </a:r>
            <a:r>
              <a:rPr lang="cs-CZ" sz="1600" dirty="0" smtClean="0"/>
              <a:t>ale průtok: 1 ml/min, Tg = 10 min</a:t>
            </a:r>
          </a:p>
          <a:p>
            <a:pPr marL="285750" lvl="1" indent="-285750">
              <a:spcBef>
                <a:spcPts val="1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FF0000"/>
                </a:solidFill>
              </a:rPr>
              <a:t>e) = b), </a:t>
            </a:r>
            <a:r>
              <a:rPr lang="cs-CZ" sz="1600" dirty="0" smtClean="0"/>
              <a:t>ale průtok: 1 ml/min, Tg = 2 min</a:t>
            </a:r>
            <a:endParaRPr lang="cs-CZ" sz="1600" dirty="0" smtClean="0">
              <a:solidFill>
                <a:srgbClr val="FF0000"/>
              </a:solidFill>
            </a:endParaRPr>
          </a:p>
          <a:p>
            <a:pPr marL="0" lvl="1" indent="0">
              <a:spcBef>
                <a:spcPts val="1000"/>
              </a:spcBef>
              <a:buSzPct val="120000"/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</a:t>
            </a:r>
            <a:endParaRPr lang="cs-CZ" sz="1600" dirty="0"/>
          </a:p>
          <a:p>
            <a:r>
              <a:rPr lang="cs-CZ" sz="2000" dirty="0"/>
              <a:t>c) 14 krát rychlejší než 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Pouze vylepšení </a:t>
            </a:r>
            <a:r>
              <a:rPr lang="cs-CZ" sz="1600" dirty="0" smtClean="0"/>
              <a:t>podmínek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Výsledek b), </a:t>
            </a:r>
            <a:r>
              <a:rPr lang="cs-CZ" sz="2000" dirty="0" smtClean="0"/>
              <a:t>nedochází ke zvýšení N</a:t>
            </a:r>
          </a:p>
          <a:p>
            <a:pPr marL="0" lvl="1" indent="0">
              <a:spcBef>
                <a:spcPts val="1000"/>
              </a:spcBef>
              <a:buSzPct val="120000"/>
              <a:buNone/>
            </a:pPr>
            <a:r>
              <a:rPr lang="cs-CZ" sz="1700" dirty="0" smtClean="0"/>
              <a:t>(pro 1,7 µm kolony o 2 % nižší než pro </a:t>
            </a:r>
            <a:r>
              <a:rPr lang="cs-CZ" sz="1800" dirty="0"/>
              <a:t>5 </a:t>
            </a:r>
            <a:r>
              <a:rPr lang="cs-CZ" sz="1800" dirty="0" smtClean="0"/>
              <a:t>µm)</a:t>
            </a:r>
            <a:endParaRPr lang="cs-CZ" sz="1800" dirty="0"/>
          </a:p>
          <a:p>
            <a:pPr marL="0" lvl="1" indent="0">
              <a:spcBef>
                <a:spcPts val="1000"/>
              </a:spcBef>
              <a:buSzPct val="120000"/>
              <a:buNone/>
            </a:pPr>
            <a:r>
              <a:rPr lang="cs-CZ" sz="1700" dirty="0" smtClean="0"/>
              <a:t> </a:t>
            </a:r>
            <a:endParaRPr lang="cs-CZ" sz="1700" dirty="0"/>
          </a:p>
          <a:p>
            <a:pPr marL="0" indent="0">
              <a:buNone/>
            </a:pPr>
            <a:endParaRPr lang="cs-CZ" sz="2000" dirty="0"/>
          </a:p>
          <a:p>
            <a:endParaRPr lang="cs-CZ" sz="18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098" name="Picture 2" descr="http://images.alfresco.advanstar.com/alfresco_images/pharma/2015/04/15/bdb400c2-0a9e-4bb4-8dc6-055efca0efcd/LCGC3_i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0" y="569563"/>
            <a:ext cx="4602146" cy="62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5290458" y="3094892"/>
            <a:ext cx="472272" cy="1195754"/>
          </a:xfrm>
          <a:prstGeom prst="ellipse">
            <a:avLst/>
          </a:prstGeom>
          <a:noFill/>
          <a:ln w="19050">
            <a:solidFill>
              <a:srgbClr val="FF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pic>
        <p:nvPicPr>
          <p:cNvPr id="4100" name="Picture 4" descr="http://www.money-system.cz/data/hostedit2/userfiles/images/fajfka_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17" y="2061586"/>
            <a:ext cx="721807" cy="7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TDYnNHic54N1CUPYaj-uECAml4dR4_Ca7XI8KHxBaYTCp8n9X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0" y="2926160"/>
            <a:ext cx="178780" cy="1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ncrypted-tbn1.gstatic.com/images?q=tbn:ANd9GcTDYnNHic54N1CUPYaj-uECAml4dR4_Ca7XI8KHxBaYTCp8n9X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500" y="4023322"/>
            <a:ext cx="172918" cy="1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ncrypted-tbn1.gstatic.com/images?q=tbn:ANd9GcTDYnNHic54N1CUPYaj-uECAml4dR4_Ca7XI8KHxBaYTCp8n9X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500" y="6380703"/>
            <a:ext cx="200967" cy="2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encrypted-tbn1.gstatic.com/images?q=tbn:ANd9GcTDYnNHic54N1CUPYaj-uECAml4dR4_Ca7XI8KHxBaYTCp8n9X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500" y="5297155"/>
            <a:ext cx="200967" cy="2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ages.alfresco.advanstar.com/alfresco_images/pharma/2015/04/15/bdb400c2-0a9e-4bb4-8dc6-055efca0efcd/LCGC3_i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4" y="1105318"/>
            <a:ext cx="2949366" cy="3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3175279" y="1116202"/>
            <a:ext cx="422031" cy="3810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7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upload.wikimedia.org/wikipedia/commons/thumb/5/52/Gradient_of_a_Function.tif/lossy-page1-350px-Gradient_of_a_Function.t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38" y="246668"/>
            <a:ext cx="2349909" cy="15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Gradientová eluce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Výpočet není stejný jako </a:t>
            </a:r>
            <a:r>
              <a:rPr lang="cs-CZ" sz="2000" dirty="0" err="1" smtClean="0"/>
              <a:t>isokratická</a:t>
            </a:r>
            <a:r>
              <a:rPr lang="cs-CZ" sz="2000" dirty="0" smtClean="0"/>
              <a:t> eluce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Pro udržení konstantního </a:t>
            </a:r>
            <a:r>
              <a:rPr lang="cs-CZ" sz="2000" dirty="0" err="1" smtClean="0"/>
              <a:t>Rs</a:t>
            </a:r>
            <a:endParaRPr lang="cs-CZ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 smtClean="0"/>
              <a:t>N a k – konstantní</a:t>
            </a:r>
          </a:p>
          <a:p>
            <a:r>
              <a:rPr lang="cs-CZ" sz="2000" dirty="0" smtClean="0"/>
              <a:t>Rozsah gradientu neměnit       změna chemie systému</a:t>
            </a:r>
          </a:p>
          <a:p>
            <a:r>
              <a:rPr lang="cs-CZ" sz="2000" dirty="0" smtClean="0"/>
              <a:t>S bude stejné, neměníme vzorek </a:t>
            </a:r>
          </a:p>
          <a:p>
            <a:endParaRPr lang="cs-CZ" sz="2000" dirty="0" smtClean="0"/>
          </a:p>
          <a:p>
            <a:endParaRPr lang="cs-CZ" dirty="0"/>
          </a:p>
        </p:txBody>
      </p:sp>
      <p:pic>
        <p:nvPicPr>
          <p:cNvPr id="5122" name="Picture 2" descr="http://images.alfresco.advanstar.com/alfresco_images/pharma/2015/04/15/bdb400c2-0a9e-4bb4-8dc6-055efca0efcd/LCGC3_i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9" y="2000932"/>
            <a:ext cx="4645240" cy="60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632204" y="1797132"/>
            <a:ext cx="2912627" cy="18304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6416603" y="2361363"/>
            <a:ext cx="671916" cy="5426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632205" y="1787953"/>
            <a:ext cx="2912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F</a:t>
            </a:r>
            <a:r>
              <a:rPr lang="cs-CZ" dirty="0" smtClean="0"/>
              <a:t>……průtok (ml/min)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ΔΦ</a:t>
            </a:r>
            <a:r>
              <a:rPr lang="cs-CZ" dirty="0" smtClean="0"/>
              <a:t>…rozsah gradientu </a:t>
            </a:r>
          </a:p>
          <a:p>
            <a:r>
              <a:rPr lang="cs-CZ" dirty="0" smtClean="0"/>
              <a:t>(pro 45 – 90%, se rovná 0,45)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V</a:t>
            </a:r>
            <a:r>
              <a:rPr lang="cs-CZ" baseline="-25000" dirty="0" err="1" smtClean="0">
                <a:solidFill>
                  <a:srgbClr val="FF0000"/>
                </a:solidFill>
              </a:rPr>
              <a:t>m</a:t>
            </a:r>
            <a:r>
              <a:rPr lang="cs-CZ" dirty="0" smtClean="0"/>
              <a:t>…objem kolony (ml)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</a:t>
            </a:r>
            <a:r>
              <a:rPr lang="cs-CZ" dirty="0" smtClean="0"/>
              <a:t>…….konstanta pro daný analyt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3687744" y="3908809"/>
            <a:ext cx="299373" cy="221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4" name="Picture 4" descr="http://images.alfresco.advanstar.com/alfresco_images/pharma/2015/04/15/bdb400c2-0a9e-4bb4-8dc6-055efca0efcd/LCGC3_i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8" y="4580373"/>
            <a:ext cx="4774426" cy="5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ages.alfresco.advanstar.com/alfresco_images/pharma/2015/04/15/bdb400c2-0a9e-4bb4-8dc6-055efca0efcd/LCGC3_i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" y="5406013"/>
            <a:ext cx="4694145" cy="6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5497854" y="4983982"/>
            <a:ext cx="772317" cy="67324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285974" y="4383817"/>
            <a:ext cx="2622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změna gradientu, průtoku, velikosti kolony – kompenzace aby rovnice 5 byla konstantní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01073" y="6008914"/>
            <a:ext cx="452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Kolony:  150 mm × 4,6 mm má </a:t>
            </a:r>
            <a:r>
              <a:rPr lang="cs-CZ" dirty="0" err="1" smtClean="0"/>
              <a:t>V</a:t>
            </a:r>
            <a:r>
              <a:rPr lang="cs-CZ" baseline="-25000" dirty="0" err="1" smtClean="0"/>
              <a:t>m</a:t>
            </a:r>
            <a:r>
              <a:rPr lang="cs-CZ" dirty="0" smtClean="0"/>
              <a:t> ≈ 1,6 ml</a:t>
            </a:r>
          </a:p>
          <a:p>
            <a:r>
              <a:rPr lang="cs-CZ" dirty="0" smtClean="0"/>
              <a:t>                50 </a:t>
            </a:r>
            <a:r>
              <a:rPr lang="cs-CZ" dirty="0"/>
              <a:t>mm × </a:t>
            </a:r>
            <a:r>
              <a:rPr lang="cs-CZ" dirty="0" smtClean="0"/>
              <a:t>2,1 </a:t>
            </a:r>
            <a:r>
              <a:rPr lang="cs-CZ" dirty="0"/>
              <a:t>mm má </a:t>
            </a:r>
            <a:r>
              <a:rPr lang="cs-CZ" dirty="0" err="1"/>
              <a:t>V</a:t>
            </a:r>
            <a:r>
              <a:rPr lang="cs-CZ" baseline="-25000" dirty="0" err="1"/>
              <a:t>m</a:t>
            </a:r>
            <a:r>
              <a:rPr lang="cs-CZ" dirty="0"/>
              <a:t> ≈ </a:t>
            </a:r>
            <a:r>
              <a:rPr lang="cs-CZ" dirty="0" smtClean="0"/>
              <a:t>0,11 </a:t>
            </a:r>
            <a:r>
              <a:rPr lang="cs-CZ" dirty="0"/>
              <a:t>ml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Pík s „oušky“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2536" y="5580732"/>
            <a:ext cx="8229600" cy="1036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 smtClean="0"/>
              <a:t>Analýza karotenoidů</a:t>
            </a:r>
          </a:p>
          <a:p>
            <a:pPr marL="0" indent="0">
              <a:buNone/>
            </a:pPr>
            <a:r>
              <a:rPr lang="cs-CZ" sz="2200" dirty="0" smtClean="0"/>
              <a:t>- standard luteinu (20 µg/ml), detekce 444 </a:t>
            </a:r>
            <a:r>
              <a:rPr lang="cs-CZ" sz="2200" dirty="0" err="1" smtClean="0"/>
              <a:t>nm</a:t>
            </a:r>
            <a:endParaRPr lang="cs-CZ" sz="2200" dirty="0" smtClean="0"/>
          </a:p>
          <a:p>
            <a:endParaRPr lang="cs-CZ" sz="2200" dirty="0"/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2447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7926"/>
            <a:ext cx="8270801" cy="510374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Přenos </a:t>
            </a:r>
            <a:r>
              <a:rPr lang="cs-CZ" b="1" dirty="0" err="1" smtClean="0"/>
              <a:t>isokratické</a:t>
            </a:r>
            <a:r>
              <a:rPr lang="cs-CZ" b="1" dirty="0" smtClean="0"/>
              <a:t> metody </a:t>
            </a:r>
            <a:r>
              <a:rPr lang="cs-CZ" dirty="0" smtClean="0"/>
              <a:t>z LC na UHPLC je </a:t>
            </a:r>
            <a:r>
              <a:rPr lang="cs-CZ" b="1" dirty="0" smtClean="0"/>
              <a:t>jednoduchý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0000"/>
                </a:solidFill>
              </a:rPr>
              <a:t>Kolona se stejným chemickým složením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0000"/>
                </a:solidFill>
              </a:rPr>
              <a:t>Přibližně stejný počet N jako původní LC kolona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0000"/>
                </a:solidFill>
              </a:rPr>
              <a:t>Nastavit průtok (přijatelný protitlak)</a:t>
            </a:r>
          </a:p>
          <a:p>
            <a:r>
              <a:rPr lang="cs-CZ" sz="2400" dirty="0" smtClean="0"/>
              <a:t>Doporučení mezikroku při přenosu metody se stejnou lineární rychlostí</a:t>
            </a:r>
          </a:p>
          <a:p>
            <a:endParaRPr lang="cs-CZ" sz="2400" dirty="0"/>
          </a:p>
          <a:p>
            <a:r>
              <a:rPr lang="cs-CZ" sz="2400" dirty="0" smtClean="0"/>
              <a:t>Přenosem </a:t>
            </a:r>
            <a:r>
              <a:rPr lang="cs-CZ" sz="2400" b="1" dirty="0" smtClean="0"/>
              <a:t>metody  s gradientovou elucí</a:t>
            </a:r>
            <a:r>
              <a:rPr lang="cs-CZ" sz="2400" dirty="0" smtClean="0"/>
              <a:t> může docházet ke snížení retence vzorků </a:t>
            </a:r>
          </a:p>
          <a:p>
            <a:pPr marL="0" indent="0">
              <a:buNone/>
            </a:pPr>
            <a:r>
              <a:rPr lang="cs-CZ" sz="2400" dirty="0" smtClean="0"/>
              <a:t>        Přenos metody může být náročný, ale je to výzva 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</a:t>
            </a:r>
          </a:p>
          <a:p>
            <a:pPr marL="0" indent="0">
              <a:buNone/>
            </a:pPr>
            <a:r>
              <a:rPr lang="cs-CZ" sz="2400" i="1" dirty="0" smtClean="0">
                <a:solidFill>
                  <a:srgbClr val="FF0000"/>
                </a:solidFill>
              </a:rPr>
              <a:t>         než pouhá instalace UHPLC kolony a změna průtoku</a:t>
            </a:r>
          </a:p>
          <a:p>
            <a:pPr marL="0" indent="0">
              <a:buNone/>
            </a:pPr>
            <a:r>
              <a:rPr lang="cs-CZ" sz="2400" i="1" dirty="0">
                <a:solidFill>
                  <a:srgbClr val="FF0000"/>
                </a:solidFill>
              </a:rPr>
              <a:t> </a:t>
            </a:r>
            <a:r>
              <a:rPr lang="cs-CZ" sz="2400" i="1" dirty="0" smtClean="0">
                <a:solidFill>
                  <a:srgbClr val="FF0000"/>
                </a:solidFill>
              </a:rPr>
              <a:t>                  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713433" y="5210071"/>
            <a:ext cx="462224" cy="291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ásobení 4"/>
          <p:cNvSpPr/>
          <p:nvPr/>
        </p:nvSpPr>
        <p:spPr>
          <a:xfrm>
            <a:off x="3918858" y="5104563"/>
            <a:ext cx="713433" cy="5828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 descr="http://www.radiokrka.com/Portals/114232_174077_konec_svet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14" y="293918"/>
            <a:ext cx="1714709" cy="120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363" y="260350"/>
            <a:ext cx="8318500" cy="1385888"/>
          </a:xfrm>
        </p:spPr>
        <p:txBody>
          <a:bodyPr rtlCol="0"/>
          <a:lstStyle/>
          <a:p>
            <a:pPr>
              <a:defRPr/>
            </a:pPr>
            <a:r>
              <a:rPr sz="2800">
                <a:solidFill>
                  <a:srgbClr val="FF0000"/>
                </a:solidFill>
              </a:rPr>
              <a:t>Vliv přečištění extraktů komplexních matric na životnost kolony</a:t>
            </a:r>
            <a:br>
              <a:rPr sz="2800">
                <a:solidFill>
                  <a:srgbClr val="FF0000"/>
                </a:solidFill>
              </a:rPr>
            </a:br>
            <a:endParaRPr sz="2800">
              <a:solidFill>
                <a:srgbClr val="FF0000"/>
              </a:solidFill>
            </a:endParaRP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18765" r="4004" b="35699"/>
          <a:stretch>
            <a:fillRect/>
          </a:stretch>
        </p:blipFill>
        <p:spPr>
          <a:xfrm>
            <a:off x="0" y="1268413"/>
            <a:ext cx="5243513" cy="208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59388" y="1268413"/>
            <a:ext cx="381635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V rámci této studie byl proveden: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Vývoj a optimalizace metody pro </a:t>
            </a:r>
            <a:r>
              <a:rPr lang="cs-CZ" dirty="0" err="1">
                <a:latin typeface="+mn-lt"/>
                <a:cs typeface="+mn-cs"/>
              </a:rPr>
              <a:t>detekcii</a:t>
            </a:r>
            <a:r>
              <a:rPr lang="cs-CZ" dirty="0">
                <a:latin typeface="+mn-lt"/>
                <a:cs typeface="+mn-cs"/>
              </a:rPr>
              <a:t> 56 mykotoxinů v krmivech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Optimalizace extrakce založené na technice </a:t>
            </a:r>
            <a:r>
              <a:rPr lang="cs-CZ" dirty="0" err="1">
                <a:latin typeface="+mn-lt"/>
                <a:cs typeface="+mn-cs"/>
              </a:rPr>
              <a:t>QuEChERS</a:t>
            </a:r>
            <a:endParaRPr lang="cs-CZ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  <a:latin typeface="+mn-lt"/>
                <a:cs typeface="+mn-cs"/>
              </a:rPr>
              <a:t>Optimalizace přečištění extraktu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>
              <a:latin typeface="+mn-lt"/>
              <a:cs typeface="+mn-cs"/>
            </a:endParaRPr>
          </a:p>
        </p:txBody>
      </p:sp>
      <p:sp>
        <p:nvSpPr>
          <p:cNvPr id="10" name="Šipka dolů 9"/>
          <p:cNvSpPr/>
          <p:nvPr/>
        </p:nvSpPr>
        <p:spPr>
          <a:xfrm rot="3580879">
            <a:off x="5706269" y="4890294"/>
            <a:ext cx="484188" cy="9779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395288" y="3913188"/>
            <a:ext cx="1939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3200" b="1"/>
              <a:t>QuEChERS</a:t>
            </a:r>
          </a:p>
        </p:txBody>
      </p:sp>
      <p:sp>
        <p:nvSpPr>
          <p:cNvPr id="7" name="Šipka dolů 6"/>
          <p:cNvSpPr/>
          <p:nvPr/>
        </p:nvSpPr>
        <p:spPr>
          <a:xfrm rot="16200000">
            <a:off x="2455069" y="3894932"/>
            <a:ext cx="484187" cy="723900"/>
          </a:xfrm>
          <a:prstGeom prst="downArrow">
            <a:avLst>
              <a:gd name="adj1" fmla="val 31288"/>
              <a:gd name="adj2" fmla="val 4532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362585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Skupina 16"/>
          <p:cNvGrpSpPr>
            <a:grpSpLocks/>
          </p:cNvGrpSpPr>
          <p:nvPr/>
        </p:nvGrpSpPr>
        <p:grpSpPr bwMode="auto">
          <a:xfrm>
            <a:off x="4940300" y="4017963"/>
            <a:ext cx="1223963" cy="484187"/>
            <a:chOff x="4940259" y="4017687"/>
            <a:chExt cx="1224136" cy="484632"/>
          </a:xfrm>
        </p:grpSpPr>
        <p:sp>
          <p:nvSpPr>
            <p:cNvPr id="11" name="Šipka dolů 10"/>
            <p:cNvSpPr/>
            <p:nvPr/>
          </p:nvSpPr>
          <p:spPr>
            <a:xfrm rot="16200000">
              <a:off x="5310011" y="3647935"/>
              <a:ext cx="484632" cy="1224136"/>
            </a:xfrm>
            <a:prstGeom prst="downArrow">
              <a:avLst>
                <a:gd name="adj1" fmla="val 31288"/>
                <a:gd name="adj2" fmla="val 4532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6157" name="TextovéPole 7"/>
            <p:cNvSpPr txBox="1">
              <a:spLocks noChangeArrowheads="1"/>
            </p:cNvSpPr>
            <p:nvPr/>
          </p:nvSpPr>
          <p:spPr bwMode="auto">
            <a:xfrm>
              <a:off x="5001443" y="4079394"/>
              <a:ext cx="946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600"/>
                <a:t>aplikace</a:t>
              </a:r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482975"/>
            <a:ext cx="162083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209675" y="5229225"/>
            <a:ext cx="4216400" cy="9239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Vosky, tuky, mastné kyseliny, </a:t>
            </a:r>
            <a:r>
              <a:rPr lang="cs-CZ" dirty="0" err="1"/>
              <a:t>oligo</a:t>
            </a:r>
            <a:r>
              <a:rPr lang="cs-CZ" dirty="0"/>
              <a:t>- a mono sacharidy, peptidy, aminokyseliny, organické kyseliny </a:t>
            </a:r>
          </a:p>
        </p:txBody>
      </p:sp>
    </p:spTree>
    <p:extLst>
      <p:ext uri="{BB962C8B-B14F-4D97-AF65-F5344CB8AC3E}">
        <p14:creationId xmlns:p14="http://schemas.microsoft.com/office/powerpoint/2010/main" val="41443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6" grpId="0"/>
      <p:bldP spid="7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316912" cy="954088"/>
          </a:xfrm>
        </p:spPr>
        <p:txBody>
          <a:bodyPr rtlCol="0"/>
          <a:lstStyle/>
          <a:p>
            <a:pPr>
              <a:defRPr/>
            </a:pPr>
            <a:r>
              <a:rPr sz="2800" smtClean="0">
                <a:solidFill>
                  <a:srgbClr val="FF0000"/>
                </a:solidFill>
              </a:rPr>
              <a:t>Chromatografický záznam přečištěného a nepřečištěného extraktu pšenice (A) a siláže (B)</a:t>
            </a:r>
            <a:endParaRPr sz="2800">
              <a:solidFill>
                <a:srgbClr val="FF0000"/>
              </a:solidFill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293813"/>
            <a:ext cx="42100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25550"/>
            <a:ext cx="461327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3663" y="3860800"/>
            <a:ext cx="3614737" cy="17859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b="1" dirty="0"/>
              <a:t>Pracovní charakteristiky U-HPLC-(ESI)-</a:t>
            </a:r>
            <a:r>
              <a:rPr lang="cs-CZ" sz="1100" b="1" dirty="0" err="1"/>
              <a:t>orbitrapMS</a:t>
            </a:r>
            <a:r>
              <a:rPr lang="cs-CZ" sz="1100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/>
              <a:t>Přístroj                 	</a:t>
            </a:r>
            <a:r>
              <a:rPr lang="cs-CZ" sz="1100" dirty="0" err="1"/>
              <a:t>Acquity</a:t>
            </a:r>
            <a:r>
              <a:rPr lang="cs-CZ" sz="1100" dirty="0"/>
              <a:t> UPLC</a:t>
            </a:r>
            <a:r>
              <a:rPr lang="cs-CZ" sz="1100" baseline="30000" dirty="0"/>
              <a:t>®</a:t>
            </a:r>
            <a:endParaRPr lang="cs-CZ" sz="11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/>
              <a:t>Kolona 	                             </a:t>
            </a:r>
            <a:r>
              <a:rPr lang="cs-CZ" sz="1100" dirty="0" err="1"/>
              <a:t>Acquity</a:t>
            </a:r>
            <a:r>
              <a:rPr lang="cs-CZ" sz="1100" dirty="0"/>
              <a:t> UPLC</a:t>
            </a:r>
            <a:r>
              <a:rPr lang="cs-CZ" sz="1100" baseline="30000" dirty="0"/>
              <a:t>®</a:t>
            </a:r>
            <a:r>
              <a:rPr lang="cs-CZ" sz="1100" dirty="0"/>
              <a:t> HSS T3</a:t>
            </a:r>
            <a:br>
              <a:rPr lang="cs-CZ" sz="1100" dirty="0"/>
            </a:br>
            <a:r>
              <a:rPr lang="cs-CZ" sz="1100" dirty="0"/>
              <a:t>                                                          (100 mm × 2,1 mm, 1,8 µm)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/>
              <a:t>Teplota kolony 	                             40 °C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/>
              <a:t>Objem nástřiku       	5 </a:t>
            </a:r>
            <a:r>
              <a:rPr lang="cs-CZ" sz="1100" dirty="0" err="1"/>
              <a:t>μl</a:t>
            </a:r>
            <a:endParaRPr lang="cs-CZ" sz="11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/>
              <a:t>Složení mobilní fáze 	A: 5 </a:t>
            </a:r>
            <a:r>
              <a:rPr lang="cs-CZ" sz="1100" dirty="0" err="1"/>
              <a:t>mM</a:t>
            </a:r>
            <a:r>
              <a:rPr lang="cs-CZ" sz="1100" dirty="0"/>
              <a:t> octan amonný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/>
              <a:t>		B: 100 % </a:t>
            </a:r>
            <a:r>
              <a:rPr lang="cs-CZ" sz="1100" dirty="0" err="1"/>
              <a:t>methanol</a:t>
            </a:r>
            <a:endParaRPr lang="cs-CZ" sz="11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/>
              <a:t>Teplota </a:t>
            </a:r>
            <a:r>
              <a:rPr lang="cs-CZ" sz="1100" dirty="0" err="1"/>
              <a:t>autosampleru</a:t>
            </a:r>
            <a:r>
              <a:rPr lang="cs-CZ" sz="1100" dirty="0"/>
              <a:t> 	10 °C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/>
              <a:t>Doba analýzy 	                             20 min</a:t>
            </a: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3860800"/>
            <a:ext cx="2516188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4216400"/>
            <a:ext cx="3848100" cy="23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9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03238" y="333375"/>
            <a:ext cx="8316912" cy="522288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cs-CZ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sz="2800" smtClean="0">
                <a:solidFill>
                  <a:srgbClr val="FF0000"/>
                </a:solidFill>
              </a:rPr>
              <a:t>Optimalizace SPE přečištění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8195" name="TextovéPole 4"/>
          <p:cNvSpPr txBox="1">
            <a:spLocks noChangeArrowheads="1"/>
          </p:cNvSpPr>
          <p:nvPr/>
        </p:nvSpPr>
        <p:spPr bwMode="auto">
          <a:xfrm>
            <a:off x="503238" y="1270000"/>
            <a:ext cx="467995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cs-CZ" sz="2400" b="1" i="1"/>
              <a:t> </a:t>
            </a:r>
            <a:r>
              <a:rPr lang="cs-CZ" altLang="cs-CZ" sz="2400" b="1" i="1"/>
              <a:t>Výtěžnosti mykotoxinů (%)</a:t>
            </a:r>
            <a:endParaRPr lang="en-US" altLang="cs-CZ" sz="2400" b="1" i="1"/>
          </a:p>
        </p:txBody>
      </p:sp>
      <p:graphicFrame>
        <p:nvGraphicFramePr>
          <p:cNvPr id="6" name="Graf 5"/>
          <p:cNvGraphicFramePr/>
          <p:nvPr/>
        </p:nvGraphicFramePr>
        <p:xfrm>
          <a:off x="305526" y="1813198"/>
          <a:ext cx="8229599" cy="459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délník 1"/>
          <p:cNvSpPr/>
          <p:nvPr/>
        </p:nvSpPr>
        <p:spPr>
          <a:xfrm>
            <a:off x="5348378" y="938486"/>
            <a:ext cx="5072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Vliv SPE přečištění: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Zkrácení </a:t>
            </a:r>
            <a:r>
              <a:rPr lang="cs-CZ" sz="2400" b="1" dirty="0">
                <a:solidFill>
                  <a:srgbClr val="FF0000"/>
                </a:solidFill>
              </a:rPr>
              <a:t>doby analýzy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Zvýšení </a:t>
            </a:r>
            <a:r>
              <a:rPr lang="cs-CZ" sz="2400" b="1" dirty="0">
                <a:solidFill>
                  <a:srgbClr val="FF0000"/>
                </a:solidFill>
              </a:rPr>
              <a:t>životnosti kolony </a:t>
            </a:r>
          </a:p>
        </p:txBody>
      </p:sp>
    </p:spTree>
    <p:extLst>
      <p:ext uri="{BB962C8B-B14F-4D97-AF65-F5344CB8AC3E}">
        <p14:creationId xmlns:p14="http://schemas.microsoft.com/office/powerpoint/2010/main" val="27852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903788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19075"/>
            <a:ext cx="3810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260350"/>
            <a:ext cx="8316912" cy="1385888"/>
          </a:xfrm>
        </p:spPr>
        <p:txBody>
          <a:bodyPr rtlCol="0"/>
          <a:lstStyle/>
          <a:p>
            <a:pPr>
              <a:defRPr/>
            </a:pPr>
            <a:r>
              <a:rPr sz="2800">
                <a:solidFill>
                  <a:srgbClr val="FF0000"/>
                </a:solidFill>
              </a:rPr>
              <a:t>Degradace stacionární fáze na bázi </a:t>
            </a:r>
            <a:r>
              <a:rPr sz="2800" err="1">
                <a:solidFill>
                  <a:srgbClr val="FF0000"/>
                </a:solidFill>
              </a:rPr>
              <a:t>silica</a:t>
            </a:r>
            <a:r>
              <a:rPr sz="2800">
                <a:solidFill>
                  <a:srgbClr val="FF0000"/>
                </a:solidFill>
              </a:rPr>
              <a:t> u ,,</a:t>
            </a:r>
            <a:r>
              <a:rPr sz="2800" err="1">
                <a:solidFill>
                  <a:srgbClr val="FF0000"/>
                </a:solidFill>
              </a:rPr>
              <a:t>size</a:t>
            </a:r>
            <a:r>
              <a:rPr sz="2800">
                <a:solidFill>
                  <a:srgbClr val="FF0000"/>
                </a:solidFill>
              </a:rPr>
              <a:t> </a:t>
            </a:r>
            <a:r>
              <a:rPr sz="2800" err="1">
                <a:solidFill>
                  <a:srgbClr val="FF0000"/>
                </a:solidFill>
              </a:rPr>
              <a:t>excluzion</a:t>
            </a:r>
            <a:r>
              <a:rPr sz="2800">
                <a:solidFill>
                  <a:srgbClr val="FF0000"/>
                </a:solidFill>
              </a:rPr>
              <a:t>´´ kolony</a:t>
            </a:r>
            <a:br>
              <a:rPr sz="2800">
                <a:solidFill>
                  <a:srgbClr val="FF0000"/>
                </a:solidFill>
              </a:rPr>
            </a:br>
            <a:endParaRPr sz="280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34975" y="3787775"/>
            <a:ext cx="5473700" cy="2678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Podmínky měření doporučené výrobcem: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Mobilní fáze: 50 </a:t>
            </a:r>
            <a:r>
              <a:rPr lang="cs-CZ" sz="2400" dirty="0" err="1"/>
              <a:t>mM</a:t>
            </a:r>
            <a:r>
              <a:rPr lang="cs-CZ" sz="2400" dirty="0"/>
              <a:t> fosfátový pufr a 300 </a:t>
            </a:r>
            <a:r>
              <a:rPr lang="cs-CZ" sz="2400" dirty="0" err="1"/>
              <a:t>mM</a:t>
            </a:r>
            <a:r>
              <a:rPr lang="cs-CZ" sz="2400" dirty="0"/>
              <a:t> chlorid sodný, pH 6.8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Nástřik: 2 µL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Teplota kolony: 25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Průtok: 0.35 ml/min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Detekce: </a:t>
            </a:r>
            <a:r>
              <a:rPr lang="cs-CZ" sz="2400" b="1" dirty="0"/>
              <a:t>220 </a:t>
            </a:r>
            <a:r>
              <a:rPr lang="cs-CZ" sz="2400" b="1" dirty="0" err="1"/>
              <a:t>nm</a:t>
            </a:r>
            <a:endParaRPr lang="cs-CZ" sz="2400" dirty="0"/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36040" r="75128" b="39072"/>
          <a:stretch>
            <a:fillRect/>
          </a:stretch>
        </p:blipFill>
        <p:spPr bwMode="auto">
          <a:xfrm>
            <a:off x="6907213" y="2708275"/>
            <a:ext cx="1879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27763"/>
            <a:ext cx="15144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ovéPole 2"/>
          <p:cNvSpPr txBox="1">
            <a:spLocks noChangeArrowheads="1"/>
          </p:cNvSpPr>
          <p:nvPr/>
        </p:nvSpPr>
        <p:spPr bwMode="auto">
          <a:xfrm>
            <a:off x="158750" y="1587500"/>
            <a:ext cx="5749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cs-CZ" altLang="cs-CZ" sz="2400" b="1"/>
              <a:t>Kolona: Yarra 3 µm SEC 2000 (Phenomenex)</a:t>
            </a:r>
          </a:p>
          <a:p>
            <a:pPr algn="ctr"/>
            <a:r>
              <a:rPr lang="cs-CZ" altLang="cs-CZ" sz="2400" b="1"/>
              <a:t>(300x4.6mm)</a:t>
            </a:r>
          </a:p>
        </p:txBody>
      </p:sp>
    </p:spTree>
    <p:extLst>
      <p:ext uri="{BB962C8B-B14F-4D97-AF65-F5344CB8AC3E}">
        <p14:creationId xmlns:p14="http://schemas.microsoft.com/office/powerpoint/2010/main" val="29397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Skupina 4"/>
          <p:cNvGrpSpPr>
            <a:grpSpLocks/>
          </p:cNvGrpSpPr>
          <p:nvPr/>
        </p:nvGrpSpPr>
        <p:grpSpPr bwMode="auto">
          <a:xfrm>
            <a:off x="347663" y="1044575"/>
            <a:ext cx="8388350" cy="4530725"/>
            <a:chOff x="296417" y="2924944"/>
            <a:chExt cx="6579839" cy="3654426"/>
          </a:xfrm>
        </p:grpSpPr>
        <p:grpSp>
          <p:nvGrpSpPr>
            <p:cNvPr id="11269" name="Group 6"/>
            <p:cNvGrpSpPr>
              <a:grpSpLocks noChangeAspect="1"/>
            </p:cNvGrpSpPr>
            <p:nvPr/>
          </p:nvGrpSpPr>
          <p:grpSpPr bwMode="auto">
            <a:xfrm>
              <a:off x="296417" y="2924944"/>
              <a:ext cx="6561404" cy="3654426"/>
              <a:chOff x="755" y="1020"/>
              <a:chExt cx="4258" cy="2302"/>
            </a:xfrm>
          </p:grpSpPr>
          <p:sp>
            <p:nvSpPr>
              <p:cNvPr id="11286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755" y="1020"/>
                <a:ext cx="4252" cy="2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Rectangle 7"/>
              <p:cNvSpPr>
                <a:spLocks noChangeArrowheads="1"/>
              </p:cNvSpPr>
              <p:nvPr/>
            </p:nvSpPr>
            <p:spPr bwMode="auto">
              <a:xfrm>
                <a:off x="755" y="1020"/>
                <a:ext cx="4258" cy="227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1288" name="Line 8"/>
              <p:cNvSpPr>
                <a:spLocks noChangeShapeType="1"/>
              </p:cNvSpPr>
              <p:nvPr/>
            </p:nvSpPr>
            <p:spPr bwMode="auto">
              <a:xfrm>
                <a:off x="1089" y="3203"/>
                <a:ext cx="39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" name="Rectangle 9"/>
              <p:cNvSpPr>
                <a:spLocks noChangeArrowheads="1"/>
              </p:cNvSpPr>
              <p:nvPr/>
            </p:nvSpPr>
            <p:spPr bwMode="auto">
              <a:xfrm>
                <a:off x="4911" y="3231"/>
                <a:ext cx="102" cy="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min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290" name="Line 10"/>
              <p:cNvSpPr>
                <a:spLocks noChangeShapeType="1"/>
              </p:cNvSpPr>
              <p:nvPr/>
            </p:nvSpPr>
            <p:spPr bwMode="auto">
              <a:xfrm>
                <a:off x="123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Line 11"/>
              <p:cNvSpPr>
                <a:spLocks noChangeShapeType="1"/>
              </p:cNvSpPr>
              <p:nvPr/>
            </p:nvSpPr>
            <p:spPr bwMode="auto">
              <a:xfrm>
                <a:off x="136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Line 12"/>
              <p:cNvSpPr>
                <a:spLocks noChangeShapeType="1"/>
              </p:cNvSpPr>
              <p:nvPr/>
            </p:nvSpPr>
            <p:spPr bwMode="auto">
              <a:xfrm>
                <a:off x="150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3" name="Line 13"/>
              <p:cNvSpPr>
                <a:spLocks noChangeShapeType="1"/>
              </p:cNvSpPr>
              <p:nvPr/>
            </p:nvSpPr>
            <p:spPr bwMode="auto">
              <a:xfrm>
                <a:off x="1651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Rectangle 14"/>
              <p:cNvSpPr>
                <a:spLocks noChangeArrowheads="1"/>
              </p:cNvSpPr>
              <p:nvPr/>
            </p:nvSpPr>
            <p:spPr bwMode="auto">
              <a:xfrm>
                <a:off x="1634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295" name="Line 15"/>
              <p:cNvSpPr>
                <a:spLocks noChangeShapeType="1"/>
              </p:cNvSpPr>
              <p:nvPr/>
            </p:nvSpPr>
            <p:spPr bwMode="auto">
              <a:xfrm>
                <a:off x="178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6" name="Line 16"/>
              <p:cNvSpPr>
                <a:spLocks noChangeShapeType="1"/>
              </p:cNvSpPr>
              <p:nvPr/>
            </p:nvSpPr>
            <p:spPr bwMode="auto">
              <a:xfrm>
                <a:off x="192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7" name="Line 17"/>
              <p:cNvSpPr>
                <a:spLocks noChangeShapeType="1"/>
              </p:cNvSpPr>
              <p:nvPr/>
            </p:nvSpPr>
            <p:spPr bwMode="auto">
              <a:xfrm>
                <a:off x="207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8" name="Line 18"/>
              <p:cNvSpPr>
                <a:spLocks noChangeShapeType="1"/>
              </p:cNvSpPr>
              <p:nvPr/>
            </p:nvSpPr>
            <p:spPr bwMode="auto">
              <a:xfrm>
                <a:off x="2206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Rectangle 19"/>
              <p:cNvSpPr>
                <a:spLocks noChangeArrowheads="1"/>
              </p:cNvSpPr>
              <p:nvPr/>
            </p:nvSpPr>
            <p:spPr bwMode="auto">
              <a:xfrm>
                <a:off x="2189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00" name="Line 20"/>
              <p:cNvSpPr>
                <a:spLocks noChangeShapeType="1"/>
              </p:cNvSpPr>
              <p:nvPr/>
            </p:nvSpPr>
            <p:spPr bwMode="auto">
              <a:xfrm>
                <a:off x="2348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Line 21"/>
              <p:cNvSpPr>
                <a:spLocks noChangeShapeType="1"/>
              </p:cNvSpPr>
              <p:nvPr/>
            </p:nvSpPr>
            <p:spPr bwMode="auto">
              <a:xfrm>
                <a:off x="249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Line 22"/>
              <p:cNvSpPr>
                <a:spLocks noChangeShapeType="1"/>
              </p:cNvSpPr>
              <p:nvPr/>
            </p:nvSpPr>
            <p:spPr bwMode="auto">
              <a:xfrm>
                <a:off x="262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3" name="Line 23"/>
              <p:cNvSpPr>
                <a:spLocks noChangeShapeType="1"/>
              </p:cNvSpPr>
              <p:nvPr/>
            </p:nvSpPr>
            <p:spPr bwMode="auto">
              <a:xfrm>
                <a:off x="2768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Rectangle 24"/>
              <p:cNvSpPr>
                <a:spLocks noChangeArrowheads="1"/>
              </p:cNvSpPr>
              <p:nvPr/>
            </p:nvSpPr>
            <p:spPr bwMode="auto">
              <a:xfrm>
                <a:off x="2751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05" name="Line 25"/>
              <p:cNvSpPr>
                <a:spLocks noChangeShapeType="1"/>
              </p:cNvSpPr>
              <p:nvPr/>
            </p:nvSpPr>
            <p:spPr bwMode="auto">
              <a:xfrm>
                <a:off x="290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Line 26"/>
              <p:cNvSpPr>
                <a:spLocks noChangeShapeType="1"/>
              </p:cNvSpPr>
              <p:nvPr/>
            </p:nvSpPr>
            <p:spPr bwMode="auto">
              <a:xfrm>
                <a:off x="305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7" name="Line 27"/>
              <p:cNvSpPr>
                <a:spLocks noChangeShapeType="1"/>
              </p:cNvSpPr>
              <p:nvPr/>
            </p:nvSpPr>
            <p:spPr bwMode="auto">
              <a:xfrm>
                <a:off x="318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" name="Line 28"/>
              <p:cNvSpPr>
                <a:spLocks noChangeShapeType="1"/>
              </p:cNvSpPr>
              <p:nvPr/>
            </p:nvSpPr>
            <p:spPr bwMode="auto">
              <a:xfrm>
                <a:off x="3329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Rectangle 29"/>
              <p:cNvSpPr>
                <a:spLocks noChangeArrowheads="1"/>
              </p:cNvSpPr>
              <p:nvPr/>
            </p:nvSpPr>
            <p:spPr bwMode="auto">
              <a:xfrm>
                <a:off x="3312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10" name="Line 30"/>
              <p:cNvSpPr>
                <a:spLocks noChangeShapeType="1"/>
              </p:cNvSpPr>
              <p:nvPr/>
            </p:nvSpPr>
            <p:spPr bwMode="auto">
              <a:xfrm>
                <a:off x="347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1" name="Line 31"/>
              <p:cNvSpPr>
                <a:spLocks noChangeShapeType="1"/>
              </p:cNvSpPr>
              <p:nvPr/>
            </p:nvSpPr>
            <p:spPr bwMode="auto">
              <a:xfrm>
                <a:off x="360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2" name="Line 32"/>
              <p:cNvSpPr>
                <a:spLocks noChangeShapeType="1"/>
              </p:cNvSpPr>
              <p:nvPr/>
            </p:nvSpPr>
            <p:spPr bwMode="auto">
              <a:xfrm>
                <a:off x="3748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Line 33"/>
              <p:cNvSpPr>
                <a:spLocks noChangeShapeType="1"/>
              </p:cNvSpPr>
              <p:nvPr/>
            </p:nvSpPr>
            <p:spPr bwMode="auto">
              <a:xfrm>
                <a:off x="3890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Rectangle 34"/>
              <p:cNvSpPr>
                <a:spLocks noChangeArrowheads="1"/>
              </p:cNvSpPr>
              <p:nvPr/>
            </p:nvSpPr>
            <p:spPr bwMode="auto">
              <a:xfrm>
                <a:off x="3856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15" name="Line 35"/>
              <p:cNvSpPr>
                <a:spLocks noChangeShapeType="1"/>
              </p:cNvSpPr>
              <p:nvPr/>
            </p:nvSpPr>
            <p:spPr bwMode="auto">
              <a:xfrm>
                <a:off x="402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6" name="Line 36"/>
              <p:cNvSpPr>
                <a:spLocks noChangeShapeType="1"/>
              </p:cNvSpPr>
              <p:nvPr/>
            </p:nvSpPr>
            <p:spPr bwMode="auto">
              <a:xfrm>
                <a:off x="4168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Line 37"/>
              <p:cNvSpPr>
                <a:spLocks noChangeShapeType="1"/>
              </p:cNvSpPr>
              <p:nvPr/>
            </p:nvSpPr>
            <p:spPr bwMode="auto">
              <a:xfrm>
                <a:off x="431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8" name="Line 38"/>
              <p:cNvSpPr>
                <a:spLocks noChangeShapeType="1"/>
              </p:cNvSpPr>
              <p:nvPr/>
            </p:nvSpPr>
            <p:spPr bwMode="auto">
              <a:xfrm>
                <a:off x="4446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Rectangle 39"/>
              <p:cNvSpPr>
                <a:spLocks noChangeArrowheads="1"/>
              </p:cNvSpPr>
              <p:nvPr/>
            </p:nvSpPr>
            <p:spPr bwMode="auto">
              <a:xfrm>
                <a:off x="4412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20" name="Line 40"/>
              <p:cNvSpPr>
                <a:spLocks noChangeShapeType="1"/>
              </p:cNvSpPr>
              <p:nvPr/>
            </p:nvSpPr>
            <p:spPr bwMode="auto">
              <a:xfrm>
                <a:off x="458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1" name="Line 41"/>
              <p:cNvSpPr>
                <a:spLocks noChangeShapeType="1"/>
              </p:cNvSpPr>
              <p:nvPr/>
            </p:nvSpPr>
            <p:spPr bwMode="auto">
              <a:xfrm>
                <a:off x="472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2" name="Line 42"/>
              <p:cNvSpPr>
                <a:spLocks noChangeShapeType="1"/>
              </p:cNvSpPr>
              <p:nvPr/>
            </p:nvSpPr>
            <p:spPr bwMode="auto">
              <a:xfrm>
                <a:off x="4865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3" name="Line 43"/>
              <p:cNvSpPr>
                <a:spLocks noChangeShapeType="1"/>
              </p:cNvSpPr>
              <p:nvPr/>
            </p:nvSpPr>
            <p:spPr bwMode="auto">
              <a:xfrm flipV="1">
                <a:off x="1089" y="1099"/>
                <a:ext cx="0" cy="21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Rectangle 44"/>
              <p:cNvSpPr>
                <a:spLocks noChangeArrowheads="1"/>
              </p:cNvSpPr>
              <p:nvPr/>
            </p:nvSpPr>
            <p:spPr bwMode="auto">
              <a:xfrm>
                <a:off x="874" y="1099"/>
                <a:ext cx="153" cy="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Norm.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25" name="Line 45"/>
              <p:cNvSpPr>
                <a:spLocks noChangeShapeType="1"/>
              </p:cNvSpPr>
              <p:nvPr/>
            </p:nvSpPr>
            <p:spPr bwMode="auto">
              <a:xfrm flipH="1">
                <a:off x="1072" y="317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6" name="Line 46"/>
              <p:cNvSpPr>
                <a:spLocks noChangeShapeType="1"/>
              </p:cNvSpPr>
              <p:nvPr/>
            </p:nvSpPr>
            <p:spPr bwMode="auto">
              <a:xfrm flipH="1">
                <a:off x="1055" y="3106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7" name="Rectangle 47"/>
              <p:cNvSpPr>
                <a:spLocks noChangeArrowheads="1"/>
              </p:cNvSpPr>
              <p:nvPr/>
            </p:nvSpPr>
            <p:spPr bwMode="auto">
              <a:xfrm>
                <a:off x="1004" y="3084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28" name="Line 48"/>
              <p:cNvSpPr>
                <a:spLocks noChangeShapeType="1"/>
              </p:cNvSpPr>
              <p:nvPr/>
            </p:nvSpPr>
            <p:spPr bwMode="auto">
              <a:xfrm flipH="1">
                <a:off x="1072" y="304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9" name="Line 49"/>
              <p:cNvSpPr>
                <a:spLocks noChangeShapeType="1"/>
              </p:cNvSpPr>
              <p:nvPr/>
            </p:nvSpPr>
            <p:spPr bwMode="auto">
              <a:xfrm flipH="1">
                <a:off x="1072" y="2982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0" name="Line 50"/>
              <p:cNvSpPr>
                <a:spLocks noChangeShapeType="1"/>
              </p:cNvSpPr>
              <p:nvPr/>
            </p:nvSpPr>
            <p:spPr bwMode="auto">
              <a:xfrm flipH="1">
                <a:off x="1072" y="291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1" name="Line 51"/>
              <p:cNvSpPr>
                <a:spLocks noChangeShapeType="1"/>
              </p:cNvSpPr>
              <p:nvPr/>
            </p:nvSpPr>
            <p:spPr bwMode="auto">
              <a:xfrm flipH="1">
                <a:off x="1055" y="2851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2" name="Rectangle 52"/>
              <p:cNvSpPr>
                <a:spLocks noChangeArrowheads="1"/>
              </p:cNvSpPr>
              <p:nvPr/>
            </p:nvSpPr>
            <p:spPr bwMode="auto">
              <a:xfrm>
                <a:off x="942" y="2823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33" name="Line 53"/>
              <p:cNvSpPr>
                <a:spLocks noChangeShapeType="1"/>
              </p:cNvSpPr>
              <p:nvPr/>
            </p:nvSpPr>
            <p:spPr bwMode="auto">
              <a:xfrm flipH="1">
                <a:off x="1072" y="2789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4" name="Line 54"/>
              <p:cNvSpPr>
                <a:spLocks noChangeShapeType="1"/>
              </p:cNvSpPr>
              <p:nvPr/>
            </p:nvSpPr>
            <p:spPr bwMode="auto">
              <a:xfrm flipH="1">
                <a:off x="1072" y="2721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5" name="Line 55"/>
              <p:cNvSpPr>
                <a:spLocks noChangeShapeType="1"/>
              </p:cNvSpPr>
              <p:nvPr/>
            </p:nvSpPr>
            <p:spPr bwMode="auto">
              <a:xfrm flipH="1">
                <a:off x="1072" y="2658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Line 56"/>
              <p:cNvSpPr>
                <a:spLocks noChangeShapeType="1"/>
              </p:cNvSpPr>
              <p:nvPr/>
            </p:nvSpPr>
            <p:spPr bwMode="auto">
              <a:xfrm flipH="1">
                <a:off x="1055" y="2596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7" name="Rectangle 57"/>
              <p:cNvSpPr>
                <a:spLocks noChangeArrowheads="1"/>
              </p:cNvSpPr>
              <p:nvPr/>
            </p:nvSpPr>
            <p:spPr bwMode="auto">
              <a:xfrm>
                <a:off x="942" y="2568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38" name="Line 58"/>
              <p:cNvSpPr>
                <a:spLocks noChangeShapeType="1"/>
              </p:cNvSpPr>
              <p:nvPr/>
            </p:nvSpPr>
            <p:spPr bwMode="auto">
              <a:xfrm flipH="1">
                <a:off x="1072" y="253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9" name="Line 59"/>
              <p:cNvSpPr>
                <a:spLocks noChangeShapeType="1"/>
              </p:cNvSpPr>
              <p:nvPr/>
            </p:nvSpPr>
            <p:spPr bwMode="auto">
              <a:xfrm flipH="1">
                <a:off x="1072" y="2466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0" name="Line 60"/>
              <p:cNvSpPr>
                <a:spLocks noChangeShapeType="1"/>
              </p:cNvSpPr>
              <p:nvPr/>
            </p:nvSpPr>
            <p:spPr bwMode="auto">
              <a:xfrm flipH="1">
                <a:off x="1072" y="240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1" name="Line 61"/>
              <p:cNvSpPr>
                <a:spLocks noChangeShapeType="1"/>
              </p:cNvSpPr>
              <p:nvPr/>
            </p:nvSpPr>
            <p:spPr bwMode="auto">
              <a:xfrm flipH="1">
                <a:off x="1055" y="2341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2" name="Rectangle 62"/>
              <p:cNvSpPr>
                <a:spLocks noChangeArrowheads="1"/>
              </p:cNvSpPr>
              <p:nvPr/>
            </p:nvSpPr>
            <p:spPr bwMode="auto">
              <a:xfrm>
                <a:off x="942" y="2313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43" name="Line 63"/>
              <p:cNvSpPr>
                <a:spLocks noChangeShapeType="1"/>
              </p:cNvSpPr>
              <p:nvPr/>
            </p:nvSpPr>
            <p:spPr bwMode="auto">
              <a:xfrm flipH="1">
                <a:off x="1072" y="227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4" name="Line 64"/>
              <p:cNvSpPr>
                <a:spLocks noChangeShapeType="1"/>
              </p:cNvSpPr>
              <p:nvPr/>
            </p:nvSpPr>
            <p:spPr bwMode="auto">
              <a:xfrm flipH="1">
                <a:off x="1072" y="2211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5" name="Line 65"/>
              <p:cNvSpPr>
                <a:spLocks noChangeShapeType="1"/>
              </p:cNvSpPr>
              <p:nvPr/>
            </p:nvSpPr>
            <p:spPr bwMode="auto">
              <a:xfrm flipH="1">
                <a:off x="1072" y="2148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6" name="Line 66"/>
              <p:cNvSpPr>
                <a:spLocks noChangeShapeType="1"/>
              </p:cNvSpPr>
              <p:nvPr/>
            </p:nvSpPr>
            <p:spPr bwMode="auto">
              <a:xfrm flipH="1">
                <a:off x="1055" y="2080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7" name="Rectangle 67"/>
              <p:cNvSpPr>
                <a:spLocks noChangeArrowheads="1"/>
              </p:cNvSpPr>
              <p:nvPr/>
            </p:nvSpPr>
            <p:spPr bwMode="auto">
              <a:xfrm>
                <a:off x="942" y="2052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48" name="Line 68"/>
              <p:cNvSpPr>
                <a:spLocks noChangeShapeType="1"/>
              </p:cNvSpPr>
              <p:nvPr/>
            </p:nvSpPr>
            <p:spPr bwMode="auto">
              <a:xfrm flipH="1">
                <a:off x="1072" y="2018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9" name="Line 69"/>
              <p:cNvSpPr>
                <a:spLocks noChangeShapeType="1"/>
              </p:cNvSpPr>
              <p:nvPr/>
            </p:nvSpPr>
            <p:spPr bwMode="auto">
              <a:xfrm flipH="1">
                <a:off x="1072" y="195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0" name="Line 70"/>
              <p:cNvSpPr>
                <a:spLocks noChangeShapeType="1"/>
              </p:cNvSpPr>
              <p:nvPr/>
            </p:nvSpPr>
            <p:spPr bwMode="auto">
              <a:xfrm flipH="1">
                <a:off x="1072" y="188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1" name="Line 71"/>
              <p:cNvSpPr>
                <a:spLocks noChangeShapeType="1"/>
              </p:cNvSpPr>
              <p:nvPr/>
            </p:nvSpPr>
            <p:spPr bwMode="auto">
              <a:xfrm flipH="1">
                <a:off x="1055" y="1825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2" name="Rectangle 72"/>
              <p:cNvSpPr>
                <a:spLocks noChangeArrowheads="1"/>
              </p:cNvSpPr>
              <p:nvPr/>
            </p:nvSpPr>
            <p:spPr bwMode="auto">
              <a:xfrm>
                <a:off x="908" y="1797"/>
                <a:ext cx="15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53" name="Line 73"/>
              <p:cNvSpPr>
                <a:spLocks noChangeShapeType="1"/>
              </p:cNvSpPr>
              <p:nvPr/>
            </p:nvSpPr>
            <p:spPr bwMode="auto">
              <a:xfrm flipH="1">
                <a:off x="1072" y="176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4" name="Line 74"/>
              <p:cNvSpPr>
                <a:spLocks noChangeShapeType="1"/>
              </p:cNvSpPr>
              <p:nvPr/>
            </p:nvSpPr>
            <p:spPr bwMode="auto">
              <a:xfrm flipH="1">
                <a:off x="1072" y="169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5" name="Line 75"/>
              <p:cNvSpPr>
                <a:spLocks noChangeShapeType="1"/>
              </p:cNvSpPr>
              <p:nvPr/>
            </p:nvSpPr>
            <p:spPr bwMode="auto">
              <a:xfrm flipH="1">
                <a:off x="1072" y="1632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" name="Line 76"/>
              <p:cNvSpPr>
                <a:spLocks noChangeShapeType="1"/>
              </p:cNvSpPr>
              <p:nvPr/>
            </p:nvSpPr>
            <p:spPr bwMode="auto">
              <a:xfrm flipH="1">
                <a:off x="1055" y="1570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7" name="Rectangle 77"/>
              <p:cNvSpPr>
                <a:spLocks noChangeArrowheads="1"/>
              </p:cNvSpPr>
              <p:nvPr/>
            </p:nvSpPr>
            <p:spPr bwMode="auto">
              <a:xfrm>
                <a:off x="908" y="1542"/>
                <a:ext cx="15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58" name="Line 78"/>
              <p:cNvSpPr>
                <a:spLocks noChangeShapeType="1"/>
              </p:cNvSpPr>
              <p:nvPr/>
            </p:nvSpPr>
            <p:spPr bwMode="auto">
              <a:xfrm flipH="1">
                <a:off x="1072" y="1502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9" name="Line 79"/>
              <p:cNvSpPr>
                <a:spLocks noChangeShapeType="1"/>
              </p:cNvSpPr>
              <p:nvPr/>
            </p:nvSpPr>
            <p:spPr bwMode="auto">
              <a:xfrm flipH="1">
                <a:off x="1072" y="1440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0" name="Line 80"/>
              <p:cNvSpPr>
                <a:spLocks noChangeShapeType="1"/>
              </p:cNvSpPr>
              <p:nvPr/>
            </p:nvSpPr>
            <p:spPr bwMode="auto">
              <a:xfrm flipH="1">
                <a:off x="1072" y="137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1" name="Line 81"/>
              <p:cNvSpPr>
                <a:spLocks noChangeShapeType="1"/>
              </p:cNvSpPr>
              <p:nvPr/>
            </p:nvSpPr>
            <p:spPr bwMode="auto">
              <a:xfrm flipH="1">
                <a:off x="1055" y="1309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2" name="Rectangle 82"/>
              <p:cNvSpPr>
                <a:spLocks noChangeArrowheads="1"/>
              </p:cNvSpPr>
              <p:nvPr/>
            </p:nvSpPr>
            <p:spPr bwMode="auto">
              <a:xfrm>
                <a:off x="908" y="1286"/>
                <a:ext cx="15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1400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63" name="Line 83"/>
              <p:cNvSpPr>
                <a:spLocks noChangeShapeType="1"/>
              </p:cNvSpPr>
              <p:nvPr/>
            </p:nvSpPr>
            <p:spPr bwMode="auto">
              <a:xfrm flipH="1">
                <a:off x="1072" y="124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4" name="Line 84"/>
              <p:cNvSpPr>
                <a:spLocks noChangeShapeType="1"/>
              </p:cNvSpPr>
              <p:nvPr/>
            </p:nvSpPr>
            <p:spPr bwMode="auto">
              <a:xfrm flipH="1">
                <a:off x="1072" y="118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5" name="Line 85"/>
              <p:cNvSpPr>
                <a:spLocks noChangeShapeType="1"/>
              </p:cNvSpPr>
              <p:nvPr/>
            </p:nvSpPr>
            <p:spPr bwMode="auto">
              <a:xfrm flipH="1">
                <a:off x="1072" y="1116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6" name="Freeform 86"/>
              <p:cNvSpPr>
                <a:spLocks/>
              </p:cNvSpPr>
              <p:nvPr/>
            </p:nvSpPr>
            <p:spPr bwMode="auto">
              <a:xfrm>
                <a:off x="1089" y="3106"/>
                <a:ext cx="953" cy="6"/>
              </a:xfrm>
              <a:custGeom>
                <a:avLst/>
                <a:gdLst>
                  <a:gd name="T0" fmla="*/ 17 w 953"/>
                  <a:gd name="T1" fmla="*/ 0 h 6"/>
                  <a:gd name="T2" fmla="*/ 35 w 953"/>
                  <a:gd name="T3" fmla="*/ 0 h 6"/>
                  <a:gd name="T4" fmla="*/ 52 w 953"/>
                  <a:gd name="T5" fmla="*/ 0 h 6"/>
                  <a:gd name="T6" fmla="*/ 69 w 953"/>
                  <a:gd name="T7" fmla="*/ 0 h 6"/>
                  <a:gd name="T8" fmla="*/ 86 w 953"/>
                  <a:gd name="T9" fmla="*/ 0 h 6"/>
                  <a:gd name="T10" fmla="*/ 103 w 953"/>
                  <a:gd name="T11" fmla="*/ 0 h 6"/>
                  <a:gd name="T12" fmla="*/ 120 w 953"/>
                  <a:gd name="T13" fmla="*/ 0 h 6"/>
                  <a:gd name="T14" fmla="*/ 131 w 953"/>
                  <a:gd name="T15" fmla="*/ 0 h 6"/>
                  <a:gd name="T16" fmla="*/ 148 w 953"/>
                  <a:gd name="T17" fmla="*/ 0 h 6"/>
                  <a:gd name="T18" fmla="*/ 165 w 953"/>
                  <a:gd name="T19" fmla="*/ 0 h 6"/>
                  <a:gd name="T20" fmla="*/ 182 w 953"/>
                  <a:gd name="T21" fmla="*/ 0 h 6"/>
                  <a:gd name="T22" fmla="*/ 199 w 953"/>
                  <a:gd name="T23" fmla="*/ 0 h 6"/>
                  <a:gd name="T24" fmla="*/ 216 w 953"/>
                  <a:gd name="T25" fmla="*/ 0 h 6"/>
                  <a:gd name="T26" fmla="*/ 233 w 953"/>
                  <a:gd name="T27" fmla="*/ 0 h 6"/>
                  <a:gd name="T28" fmla="*/ 250 w 953"/>
                  <a:gd name="T29" fmla="*/ 0 h 6"/>
                  <a:gd name="T30" fmla="*/ 267 w 953"/>
                  <a:gd name="T31" fmla="*/ 0 h 6"/>
                  <a:gd name="T32" fmla="*/ 284 w 953"/>
                  <a:gd name="T33" fmla="*/ 0 h 6"/>
                  <a:gd name="T34" fmla="*/ 301 w 953"/>
                  <a:gd name="T35" fmla="*/ 0 h 6"/>
                  <a:gd name="T36" fmla="*/ 318 w 953"/>
                  <a:gd name="T37" fmla="*/ 0 h 6"/>
                  <a:gd name="T38" fmla="*/ 335 w 953"/>
                  <a:gd name="T39" fmla="*/ 0 h 6"/>
                  <a:gd name="T40" fmla="*/ 352 w 953"/>
                  <a:gd name="T41" fmla="*/ 0 h 6"/>
                  <a:gd name="T42" fmla="*/ 369 w 953"/>
                  <a:gd name="T43" fmla="*/ 0 h 6"/>
                  <a:gd name="T44" fmla="*/ 386 w 953"/>
                  <a:gd name="T45" fmla="*/ 0 h 6"/>
                  <a:gd name="T46" fmla="*/ 403 w 953"/>
                  <a:gd name="T47" fmla="*/ 0 h 6"/>
                  <a:gd name="T48" fmla="*/ 420 w 953"/>
                  <a:gd name="T49" fmla="*/ 0 h 6"/>
                  <a:gd name="T50" fmla="*/ 437 w 953"/>
                  <a:gd name="T51" fmla="*/ 0 h 6"/>
                  <a:gd name="T52" fmla="*/ 454 w 953"/>
                  <a:gd name="T53" fmla="*/ 0 h 6"/>
                  <a:gd name="T54" fmla="*/ 471 w 953"/>
                  <a:gd name="T55" fmla="*/ 0 h 6"/>
                  <a:gd name="T56" fmla="*/ 488 w 953"/>
                  <a:gd name="T57" fmla="*/ 0 h 6"/>
                  <a:gd name="T58" fmla="*/ 505 w 953"/>
                  <a:gd name="T59" fmla="*/ 0 h 6"/>
                  <a:gd name="T60" fmla="*/ 522 w 953"/>
                  <a:gd name="T61" fmla="*/ 0 h 6"/>
                  <a:gd name="T62" fmla="*/ 539 w 953"/>
                  <a:gd name="T63" fmla="*/ 0 h 6"/>
                  <a:gd name="T64" fmla="*/ 556 w 953"/>
                  <a:gd name="T65" fmla="*/ 0 h 6"/>
                  <a:gd name="T66" fmla="*/ 573 w 953"/>
                  <a:gd name="T67" fmla="*/ 0 h 6"/>
                  <a:gd name="T68" fmla="*/ 584 w 953"/>
                  <a:gd name="T69" fmla="*/ 0 h 6"/>
                  <a:gd name="T70" fmla="*/ 601 w 953"/>
                  <a:gd name="T71" fmla="*/ 0 h 6"/>
                  <a:gd name="T72" fmla="*/ 618 w 953"/>
                  <a:gd name="T73" fmla="*/ 0 h 6"/>
                  <a:gd name="T74" fmla="*/ 635 w 953"/>
                  <a:gd name="T75" fmla="*/ 0 h 6"/>
                  <a:gd name="T76" fmla="*/ 652 w 953"/>
                  <a:gd name="T77" fmla="*/ 0 h 6"/>
                  <a:gd name="T78" fmla="*/ 669 w 953"/>
                  <a:gd name="T79" fmla="*/ 0 h 6"/>
                  <a:gd name="T80" fmla="*/ 686 w 953"/>
                  <a:gd name="T81" fmla="*/ 0 h 6"/>
                  <a:gd name="T82" fmla="*/ 703 w 953"/>
                  <a:gd name="T83" fmla="*/ 0 h 6"/>
                  <a:gd name="T84" fmla="*/ 720 w 953"/>
                  <a:gd name="T85" fmla="*/ 0 h 6"/>
                  <a:gd name="T86" fmla="*/ 738 w 953"/>
                  <a:gd name="T87" fmla="*/ 0 h 6"/>
                  <a:gd name="T88" fmla="*/ 755 w 953"/>
                  <a:gd name="T89" fmla="*/ 0 h 6"/>
                  <a:gd name="T90" fmla="*/ 772 w 953"/>
                  <a:gd name="T91" fmla="*/ 0 h 6"/>
                  <a:gd name="T92" fmla="*/ 789 w 953"/>
                  <a:gd name="T93" fmla="*/ 0 h 6"/>
                  <a:gd name="T94" fmla="*/ 806 w 953"/>
                  <a:gd name="T95" fmla="*/ 6 h 6"/>
                  <a:gd name="T96" fmla="*/ 823 w 953"/>
                  <a:gd name="T97" fmla="*/ 6 h 6"/>
                  <a:gd name="T98" fmla="*/ 840 w 953"/>
                  <a:gd name="T99" fmla="*/ 6 h 6"/>
                  <a:gd name="T100" fmla="*/ 857 w 953"/>
                  <a:gd name="T101" fmla="*/ 6 h 6"/>
                  <a:gd name="T102" fmla="*/ 874 w 953"/>
                  <a:gd name="T103" fmla="*/ 6 h 6"/>
                  <a:gd name="T104" fmla="*/ 891 w 953"/>
                  <a:gd name="T105" fmla="*/ 6 h 6"/>
                  <a:gd name="T106" fmla="*/ 908 w 953"/>
                  <a:gd name="T107" fmla="*/ 6 h 6"/>
                  <a:gd name="T108" fmla="*/ 925 w 953"/>
                  <a:gd name="T109" fmla="*/ 6 h 6"/>
                  <a:gd name="T110" fmla="*/ 942 w 953"/>
                  <a:gd name="T111" fmla="*/ 6 h 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5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03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5" y="0"/>
                    </a:lnTo>
                    <a:lnTo>
                      <a:pt x="131" y="0"/>
                    </a:lnTo>
                    <a:lnTo>
                      <a:pt x="137" y="0"/>
                    </a:lnTo>
                    <a:lnTo>
                      <a:pt x="142" y="0"/>
                    </a:lnTo>
                    <a:lnTo>
                      <a:pt x="148" y="0"/>
                    </a:lnTo>
                    <a:lnTo>
                      <a:pt x="154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1" y="0"/>
                    </a:lnTo>
                    <a:lnTo>
                      <a:pt x="176" y="0"/>
                    </a:lnTo>
                    <a:lnTo>
                      <a:pt x="182" y="0"/>
                    </a:lnTo>
                    <a:lnTo>
                      <a:pt x="188" y="0"/>
                    </a:lnTo>
                    <a:lnTo>
                      <a:pt x="193" y="0"/>
                    </a:lnTo>
                    <a:lnTo>
                      <a:pt x="199" y="0"/>
                    </a:lnTo>
                    <a:lnTo>
                      <a:pt x="205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7" y="0"/>
                    </a:lnTo>
                    <a:lnTo>
                      <a:pt x="233" y="0"/>
                    </a:lnTo>
                    <a:lnTo>
                      <a:pt x="239" y="0"/>
                    </a:lnTo>
                    <a:lnTo>
                      <a:pt x="244" y="0"/>
                    </a:lnTo>
                    <a:lnTo>
                      <a:pt x="250" y="0"/>
                    </a:lnTo>
                    <a:lnTo>
                      <a:pt x="256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78" y="0"/>
                    </a:lnTo>
                    <a:lnTo>
                      <a:pt x="284" y="0"/>
                    </a:lnTo>
                    <a:lnTo>
                      <a:pt x="290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7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35" y="0"/>
                    </a:lnTo>
                    <a:lnTo>
                      <a:pt x="341" y="0"/>
                    </a:lnTo>
                    <a:lnTo>
                      <a:pt x="346" y="0"/>
                    </a:lnTo>
                    <a:lnTo>
                      <a:pt x="352" y="0"/>
                    </a:lnTo>
                    <a:lnTo>
                      <a:pt x="358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0" y="0"/>
                    </a:lnTo>
                    <a:lnTo>
                      <a:pt x="386" y="0"/>
                    </a:lnTo>
                    <a:lnTo>
                      <a:pt x="392" y="0"/>
                    </a:lnTo>
                    <a:lnTo>
                      <a:pt x="397" y="0"/>
                    </a:lnTo>
                    <a:lnTo>
                      <a:pt x="403" y="0"/>
                    </a:lnTo>
                    <a:lnTo>
                      <a:pt x="409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1" y="0"/>
                    </a:lnTo>
                    <a:lnTo>
                      <a:pt x="437" y="0"/>
                    </a:lnTo>
                    <a:lnTo>
                      <a:pt x="443" y="0"/>
                    </a:lnTo>
                    <a:lnTo>
                      <a:pt x="448" y="0"/>
                    </a:lnTo>
                    <a:lnTo>
                      <a:pt x="454" y="0"/>
                    </a:lnTo>
                    <a:lnTo>
                      <a:pt x="460" y="0"/>
                    </a:lnTo>
                    <a:lnTo>
                      <a:pt x="465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0"/>
                    </a:lnTo>
                    <a:lnTo>
                      <a:pt x="488" y="0"/>
                    </a:lnTo>
                    <a:lnTo>
                      <a:pt x="494" y="0"/>
                    </a:lnTo>
                    <a:lnTo>
                      <a:pt x="499" y="0"/>
                    </a:lnTo>
                    <a:lnTo>
                      <a:pt x="505" y="0"/>
                    </a:lnTo>
                    <a:lnTo>
                      <a:pt x="511" y="0"/>
                    </a:lnTo>
                    <a:lnTo>
                      <a:pt x="516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3" y="0"/>
                    </a:lnTo>
                    <a:lnTo>
                      <a:pt x="539" y="0"/>
                    </a:lnTo>
                    <a:lnTo>
                      <a:pt x="545" y="0"/>
                    </a:lnTo>
                    <a:lnTo>
                      <a:pt x="550" y="0"/>
                    </a:lnTo>
                    <a:lnTo>
                      <a:pt x="556" y="0"/>
                    </a:lnTo>
                    <a:lnTo>
                      <a:pt x="562" y="0"/>
                    </a:lnTo>
                    <a:lnTo>
                      <a:pt x="567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4" y="0"/>
                    </a:lnTo>
                    <a:lnTo>
                      <a:pt x="590" y="0"/>
                    </a:lnTo>
                    <a:lnTo>
                      <a:pt x="596" y="0"/>
                    </a:lnTo>
                    <a:lnTo>
                      <a:pt x="601" y="0"/>
                    </a:lnTo>
                    <a:lnTo>
                      <a:pt x="607" y="0"/>
                    </a:lnTo>
                    <a:lnTo>
                      <a:pt x="613" y="0"/>
                    </a:lnTo>
                    <a:lnTo>
                      <a:pt x="618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5" y="0"/>
                    </a:lnTo>
                    <a:lnTo>
                      <a:pt x="641" y="0"/>
                    </a:lnTo>
                    <a:lnTo>
                      <a:pt x="647" y="0"/>
                    </a:lnTo>
                    <a:lnTo>
                      <a:pt x="652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69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6" y="0"/>
                    </a:lnTo>
                    <a:lnTo>
                      <a:pt x="692" y="0"/>
                    </a:lnTo>
                    <a:lnTo>
                      <a:pt x="698" y="0"/>
                    </a:lnTo>
                    <a:lnTo>
                      <a:pt x="703" y="0"/>
                    </a:lnTo>
                    <a:lnTo>
                      <a:pt x="709" y="0"/>
                    </a:lnTo>
                    <a:lnTo>
                      <a:pt x="715" y="0"/>
                    </a:lnTo>
                    <a:lnTo>
                      <a:pt x="720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3" y="0"/>
                    </a:lnTo>
                    <a:lnTo>
                      <a:pt x="749" y="0"/>
                    </a:lnTo>
                    <a:lnTo>
                      <a:pt x="755" y="0"/>
                    </a:lnTo>
                    <a:lnTo>
                      <a:pt x="760" y="0"/>
                    </a:lnTo>
                    <a:lnTo>
                      <a:pt x="766" y="0"/>
                    </a:lnTo>
                    <a:lnTo>
                      <a:pt x="772" y="0"/>
                    </a:lnTo>
                    <a:lnTo>
                      <a:pt x="777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4" y="0"/>
                    </a:lnTo>
                    <a:lnTo>
                      <a:pt x="800" y="0"/>
                    </a:lnTo>
                    <a:lnTo>
                      <a:pt x="806" y="0"/>
                    </a:lnTo>
                    <a:lnTo>
                      <a:pt x="806" y="6"/>
                    </a:lnTo>
                    <a:lnTo>
                      <a:pt x="811" y="6"/>
                    </a:lnTo>
                    <a:lnTo>
                      <a:pt x="817" y="6"/>
                    </a:lnTo>
                    <a:lnTo>
                      <a:pt x="823" y="6"/>
                    </a:lnTo>
                    <a:lnTo>
                      <a:pt x="828" y="6"/>
                    </a:lnTo>
                    <a:lnTo>
                      <a:pt x="834" y="6"/>
                    </a:lnTo>
                    <a:lnTo>
                      <a:pt x="840" y="6"/>
                    </a:lnTo>
                    <a:lnTo>
                      <a:pt x="845" y="6"/>
                    </a:lnTo>
                    <a:lnTo>
                      <a:pt x="851" y="6"/>
                    </a:lnTo>
                    <a:lnTo>
                      <a:pt x="857" y="6"/>
                    </a:lnTo>
                    <a:lnTo>
                      <a:pt x="862" y="6"/>
                    </a:lnTo>
                    <a:lnTo>
                      <a:pt x="868" y="6"/>
                    </a:lnTo>
                    <a:lnTo>
                      <a:pt x="874" y="6"/>
                    </a:lnTo>
                    <a:lnTo>
                      <a:pt x="879" y="6"/>
                    </a:lnTo>
                    <a:lnTo>
                      <a:pt x="885" y="6"/>
                    </a:lnTo>
                    <a:lnTo>
                      <a:pt x="891" y="6"/>
                    </a:lnTo>
                    <a:lnTo>
                      <a:pt x="896" y="6"/>
                    </a:lnTo>
                    <a:lnTo>
                      <a:pt x="902" y="6"/>
                    </a:lnTo>
                    <a:lnTo>
                      <a:pt x="908" y="6"/>
                    </a:lnTo>
                    <a:lnTo>
                      <a:pt x="913" y="6"/>
                    </a:lnTo>
                    <a:lnTo>
                      <a:pt x="919" y="6"/>
                    </a:lnTo>
                    <a:lnTo>
                      <a:pt x="925" y="6"/>
                    </a:lnTo>
                    <a:lnTo>
                      <a:pt x="930" y="6"/>
                    </a:lnTo>
                    <a:lnTo>
                      <a:pt x="936" y="6"/>
                    </a:lnTo>
                    <a:lnTo>
                      <a:pt x="942" y="6"/>
                    </a:lnTo>
                    <a:lnTo>
                      <a:pt x="947" y="6"/>
                    </a:lnTo>
                    <a:lnTo>
                      <a:pt x="953" y="6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" name="Freeform 87"/>
              <p:cNvSpPr>
                <a:spLocks/>
              </p:cNvSpPr>
              <p:nvPr/>
            </p:nvSpPr>
            <p:spPr bwMode="auto">
              <a:xfrm>
                <a:off x="2042" y="1700"/>
                <a:ext cx="958" cy="1412"/>
              </a:xfrm>
              <a:custGeom>
                <a:avLst/>
                <a:gdLst>
                  <a:gd name="T0" fmla="*/ 17 w 958"/>
                  <a:gd name="T1" fmla="*/ 1412 h 1412"/>
                  <a:gd name="T2" fmla="*/ 34 w 958"/>
                  <a:gd name="T3" fmla="*/ 1412 h 1412"/>
                  <a:gd name="T4" fmla="*/ 51 w 958"/>
                  <a:gd name="T5" fmla="*/ 1412 h 1412"/>
                  <a:gd name="T6" fmla="*/ 68 w 958"/>
                  <a:gd name="T7" fmla="*/ 1412 h 1412"/>
                  <a:gd name="T8" fmla="*/ 85 w 958"/>
                  <a:gd name="T9" fmla="*/ 1412 h 1412"/>
                  <a:gd name="T10" fmla="*/ 102 w 958"/>
                  <a:gd name="T11" fmla="*/ 1412 h 1412"/>
                  <a:gd name="T12" fmla="*/ 119 w 958"/>
                  <a:gd name="T13" fmla="*/ 1412 h 1412"/>
                  <a:gd name="T14" fmla="*/ 136 w 958"/>
                  <a:gd name="T15" fmla="*/ 1412 h 1412"/>
                  <a:gd name="T16" fmla="*/ 153 w 958"/>
                  <a:gd name="T17" fmla="*/ 1412 h 1412"/>
                  <a:gd name="T18" fmla="*/ 170 w 958"/>
                  <a:gd name="T19" fmla="*/ 1412 h 1412"/>
                  <a:gd name="T20" fmla="*/ 187 w 958"/>
                  <a:gd name="T21" fmla="*/ 1412 h 1412"/>
                  <a:gd name="T22" fmla="*/ 204 w 958"/>
                  <a:gd name="T23" fmla="*/ 1412 h 1412"/>
                  <a:gd name="T24" fmla="*/ 215 w 958"/>
                  <a:gd name="T25" fmla="*/ 1412 h 1412"/>
                  <a:gd name="T26" fmla="*/ 232 w 958"/>
                  <a:gd name="T27" fmla="*/ 1412 h 1412"/>
                  <a:gd name="T28" fmla="*/ 249 w 958"/>
                  <a:gd name="T29" fmla="*/ 1412 h 1412"/>
                  <a:gd name="T30" fmla="*/ 266 w 958"/>
                  <a:gd name="T31" fmla="*/ 1412 h 1412"/>
                  <a:gd name="T32" fmla="*/ 283 w 958"/>
                  <a:gd name="T33" fmla="*/ 1412 h 1412"/>
                  <a:gd name="T34" fmla="*/ 300 w 958"/>
                  <a:gd name="T35" fmla="*/ 1412 h 1412"/>
                  <a:gd name="T36" fmla="*/ 317 w 958"/>
                  <a:gd name="T37" fmla="*/ 1412 h 1412"/>
                  <a:gd name="T38" fmla="*/ 334 w 958"/>
                  <a:gd name="T39" fmla="*/ 1412 h 1412"/>
                  <a:gd name="T40" fmla="*/ 351 w 958"/>
                  <a:gd name="T41" fmla="*/ 1412 h 1412"/>
                  <a:gd name="T42" fmla="*/ 368 w 958"/>
                  <a:gd name="T43" fmla="*/ 1406 h 1412"/>
                  <a:gd name="T44" fmla="*/ 385 w 958"/>
                  <a:gd name="T45" fmla="*/ 1406 h 1412"/>
                  <a:gd name="T46" fmla="*/ 402 w 958"/>
                  <a:gd name="T47" fmla="*/ 1406 h 1412"/>
                  <a:gd name="T48" fmla="*/ 419 w 958"/>
                  <a:gd name="T49" fmla="*/ 1406 h 1412"/>
                  <a:gd name="T50" fmla="*/ 436 w 958"/>
                  <a:gd name="T51" fmla="*/ 1406 h 1412"/>
                  <a:gd name="T52" fmla="*/ 453 w 958"/>
                  <a:gd name="T53" fmla="*/ 1401 h 1412"/>
                  <a:gd name="T54" fmla="*/ 470 w 958"/>
                  <a:gd name="T55" fmla="*/ 1401 h 1412"/>
                  <a:gd name="T56" fmla="*/ 488 w 958"/>
                  <a:gd name="T57" fmla="*/ 1401 h 1412"/>
                  <a:gd name="T58" fmla="*/ 505 w 958"/>
                  <a:gd name="T59" fmla="*/ 1401 h 1412"/>
                  <a:gd name="T60" fmla="*/ 522 w 958"/>
                  <a:gd name="T61" fmla="*/ 1395 h 1412"/>
                  <a:gd name="T62" fmla="*/ 539 w 958"/>
                  <a:gd name="T63" fmla="*/ 1372 h 1412"/>
                  <a:gd name="T64" fmla="*/ 556 w 958"/>
                  <a:gd name="T65" fmla="*/ 1236 h 1412"/>
                  <a:gd name="T66" fmla="*/ 573 w 958"/>
                  <a:gd name="T67" fmla="*/ 958 h 1412"/>
                  <a:gd name="T68" fmla="*/ 590 w 958"/>
                  <a:gd name="T69" fmla="*/ 454 h 1412"/>
                  <a:gd name="T70" fmla="*/ 607 w 958"/>
                  <a:gd name="T71" fmla="*/ 159 h 1412"/>
                  <a:gd name="T72" fmla="*/ 624 w 958"/>
                  <a:gd name="T73" fmla="*/ 289 h 1412"/>
                  <a:gd name="T74" fmla="*/ 641 w 958"/>
                  <a:gd name="T75" fmla="*/ 528 h 1412"/>
                  <a:gd name="T76" fmla="*/ 658 w 958"/>
                  <a:gd name="T77" fmla="*/ 726 h 1412"/>
                  <a:gd name="T78" fmla="*/ 669 w 958"/>
                  <a:gd name="T79" fmla="*/ 868 h 1412"/>
                  <a:gd name="T80" fmla="*/ 686 w 958"/>
                  <a:gd name="T81" fmla="*/ 970 h 1412"/>
                  <a:gd name="T82" fmla="*/ 703 w 958"/>
                  <a:gd name="T83" fmla="*/ 1038 h 1412"/>
                  <a:gd name="T84" fmla="*/ 720 w 958"/>
                  <a:gd name="T85" fmla="*/ 1094 h 1412"/>
                  <a:gd name="T86" fmla="*/ 737 w 958"/>
                  <a:gd name="T87" fmla="*/ 1134 h 1412"/>
                  <a:gd name="T88" fmla="*/ 754 w 958"/>
                  <a:gd name="T89" fmla="*/ 1157 h 1412"/>
                  <a:gd name="T90" fmla="*/ 771 w 958"/>
                  <a:gd name="T91" fmla="*/ 1168 h 1412"/>
                  <a:gd name="T92" fmla="*/ 788 w 958"/>
                  <a:gd name="T93" fmla="*/ 1168 h 1412"/>
                  <a:gd name="T94" fmla="*/ 805 w 958"/>
                  <a:gd name="T95" fmla="*/ 1185 h 1412"/>
                  <a:gd name="T96" fmla="*/ 822 w 958"/>
                  <a:gd name="T97" fmla="*/ 1208 h 1412"/>
                  <a:gd name="T98" fmla="*/ 839 w 958"/>
                  <a:gd name="T99" fmla="*/ 1231 h 1412"/>
                  <a:gd name="T100" fmla="*/ 856 w 958"/>
                  <a:gd name="T101" fmla="*/ 1225 h 1412"/>
                  <a:gd name="T102" fmla="*/ 873 w 958"/>
                  <a:gd name="T103" fmla="*/ 1140 h 1412"/>
                  <a:gd name="T104" fmla="*/ 890 w 958"/>
                  <a:gd name="T105" fmla="*/ 896 h 1412"/>
                  <a:gd name="T106" fmla="*/ 907 w 958"/>
                  <a:gd name="T107" fmla="*/ 477 h 1412"/>
                  <a:gd name="T108" fmla="*/ 924 w 958"/>
                  <a:gd name="T109" fmla="*/ 97 h 1412"/>
                  <a:gd name="T110" fmla="*/ 941 w 958"/>
                  <a:gd name="T111" fmla="*/ 12 h 14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58" h="1412">
                    <a:moveTo>
                      <a:pt x="0" y="1412"/>
                    </a:moveTo>
                    <a:lnTo>
                      <a:pt x="6" y="1412"/>
                    </a:lnTo>
                    <a:lnTo>
                      <a:pt x="11" y="1412"/>
                    </a:lnTo>
                    <a:lnTo>
                      <a:pt x="17" y="1412"/>
                    </a:lnTo>
                    <a:lnTo>
                      <a:pt x="23" y="1412"/>
                    </a:lnTo>
                    <a:lnTo>
                      <a:pt x="28" y="1412"/>
                    </a:lnTo>
                    <a:lnTo>
                      <a:pt x="34" y="1412"/>
                    </a:lnTo>
                    <a:lnTo>
                      <a:pt x="40" y="1412"/>
                    </a:lnTo>
                    <a:lnTo>
                      <a:pt x="45" y="1412"/>
                    </a:lnTo>
                    <a:lnTo>
                      <a:pt x="51" y="1412"/>
                    </a:lnTo>
                    <a:lnTo>
                      <a:pt x="57" y="1412"/>
                    </a:lnTo>
                    <a:lnTo>
                      <a:pt x="62" y="1412"/>
                    </a:lnTo>
                    <a:lnTo>
                      <a:pt x="68" y="1412"/>
                    </a:lnTo>
                    <a:lnTo>
                      <a:pt x="74" y="1412"/>
                    </a:lnTo>
                    <a:lnTo>
                      <a:pt x="79" y="1412"/>
                    </a:lnTo>
                    <a:lnTo>
                      <a:pt x="85" y="1412"/>
                    </a:lnTo>
                    <a:lnTo>
                      <a:pt x="91" y="1412"/>
                    </a:lnTo>
                    <a:lnTo>
                      <a:pt x="96" y="1412"/>
                    </a:lnTo>
                    <a:lnTo>
                      <a:pt x="102" y="1412"/>
                    </a:lnTo>
                    <a:lnTo>
                      <a:pt x="108" y="1412"/>
                    </a:lnTo>
                    <a:lnTo>
                      <a:pt x="113" y="1412"/>
                    </a:lnTo>
                    <a:lnTo>
                      <a:pt x="119" y="1412"/>
                    </a:lnTo>
                    <a:lnTo>
                      <a:pt x="125" y="1412"/>
                    </a:lnTo>
                    <a:lnTo>
                      <a:pt x="130" y="1412"/>
                    </a:lnTo>
                    <a:lnTo>
                      <a:pt x="136" y="1412"/>
                    </a:lnTo>
                    <a:lnTo>
                      <a:pt x="142" y="1412"/>
                    </a:lnTo>
                    <a:lnTo>
                      <a:pt x="147" y="1412"/>
                    </a:lnTo>
                    <a:lnTo>
                      <a:pt x="153" y="1412"/>
                    </a:lnTo>
                    <a:lnTo>
                      <a:pt x="159" y="1412"/>
                    </a:lnTo>
                    <a:lnTo>
                      <a:pt x="164" y="1412"/>
                    </a:lnTo>
                    <a:lnTo>
                      <a:pt x="170" y="1412"/>
                    </a:lnTo>
                    <a:lnTo>
                      <a:pt x="176" y="1412"/>
                    </a:lnTo>
                    <a:lnTo>
                      <a:pt x="181" y="1412"/>
                    </a:lnTo>
                    <a:lnTo>
                      <a:pt x="187" y="1412"/>
                    </a:lnTo>
                    <a:lnTo>
                      <a:pt x="193" y="1412"/>
                    </a:lnTo>
                    <a:lnTo>
                      <a:pt x="198" y="1412"/>
                    </a:lnTo>
                    <a:lnTo>
                      <a:pt x="204" y="1412"/>
                    </a:lnTo>
                    <a:lnTo>
                      <a:pt x="210" y="1412"/>
                    </a:lnTo>
                    <a:lnTo>
                      <a:pt x="215" y="1412"/>
                    </a:lnTo>
                    <a:lnTo>
                      <a:pt x="221" y="1412"/>
                    </a:lnTo>
                    <a:lnTo>
                      <a:pt x="227" y="1412"/>
                    </a:lnTo>
                    <a:lnTo>
                      <a:pt x="232" y="1412"/>
                    </a:lnTo>
                    <a:lnTo>
                      <a:pt x="238" y="1412"/>
                    </a:lnTo>
                    <a:lnTo>
                      <a:pt x="244" y="1412"/>
                    </a:lnTo>
                    <a:lnTo>
                      <a:pt x="249" y="1412"/>
                    </a:lnTo>
                    <a:lnTo>
                      <a:pt x="255" y="1412"/>
                    </a:lnTo>
                    <a:lnTo>
                      <a:pt x="261" y="1412"/>
                    </a:lnTo>
                    <a:lnTo>
                      <a:pt x="266" y="1412"/>
                    </a:lnTo>
                    <a:lnTo>
                      <a:pt x="272" y="1412"/>
                    </a:lnTo>
                    <a:lnTo>
                      <a:pt x="278" y="1412"/>
                    </a:lnTo>
                    <a:lnTo>
                      <a:pt x="283" y="1412"/>
                    </a:lnTo>
                    <a:lnTo>
                      <a:pt x="289" y="1412"/>
                    </a:lnTo>
                    <a:lnTo>
                      <a:pt x="295" y="1412"/>
                    </a:lnTo>
                    <a:lnTo>
                      <a:pt x="300" y="1412"/>
                    </a:lnTo>
                    <a:lnTo>
                      <a:pt x="306" y="1412"/>
                    </a:lnTo>
                    <a:lnTo>
                      <a:pt x="312" y="1412"/>
                    </a:lnTo>
                    <a:lnTo>
                      <a:pt x="317" y="1412"/>
                    </a:lnTo>
                    <a:lnTo>
                      <a:pt x="323" y="1412"/>
                    </a:lnTo>
                    <a:lnTo>
                      <a:pt x="329" y="1412"/>
                    </a:lnTo>
                    <a:lnTo>
                      <a:pt x="334" y="1412"/>
                    </a:lnTo>
                    <a:lnTo>
                      <a:pt x="340" y="1412"/>
                    </a:lnTo>
                    <a:lnTo>
                      <a:pt x="346" y="1412"/>
                    </a:lnTo>
                    <a:lnTo>
                      <a:pt x="351" y="1412"/>
                    </a:lnTo>
                    <a:lnTo>
                      <a:pt x="357" y="1412"/>
                    </a:lnTo>
                    <a:lnTo>
                      <a:pt x="363" y="1412"/>
                    </a:lnTo>
                    <a:lnTo>
                      <a:pt x="363" y="1406"/>
                    </a:lnTo>
                    <a:lnTo>
                      <a:pt x="368" y="1406"/>
                    </a:lnTo>
                    <a:lnTo>
                      <a:pt x="374" y="1406"/>
                    </a:lnTo>
                    <a:lnTo>
                      <a:pt x="380" y="1406"/>
                    </a:lnTo>
                    <a:lnTo>
                      <a:pt x="385" y="1406"/>
                    </a:lnTo>
                    <a:lnTo>
                      <a:pt x="391" y="1406"/>
                    </a:lnTo>
                    <a:lnTo>
                      <a:pt x="397" y="1406"/>
                    </a:lnTo>
                    <a:lnTo>
                      <a:pt x="402" y="1406"/>
                    </a:lnTo>
                    <a:lnTo>
                      <a:pt x="408" y="1406"/>
                    </a:lnTo>
                    <a:lnTo>
                      <a:pt x="414" y="1406"/>
                    </a:lnTo>
                    <a:lnTo>
                      <a:pt x="419" y="1406"/>
                    </a:lnTo>
                    <a:lnTo>
                      <a:pt x="425" y="1406"/>
                    </a:lnTo>
                    <a:lnTo>
                      <a:pt x="431" y="1406"/>
                    </a:lnTo>
                    <a:lnTo>
                      <a:pt x="436" y="1406"/>
                    </a:lnTo>
                    <a:lnTo>
                      <a:pt x="442" y="1406"/>
                    </a:lnTo>
                    <a:lnTo>
                      <a:pt x="442" y="1401"/>
                    </a:lnTo>
                    <a:lnTo>
                      <a:pt x="448" y="1401"/>
                    </a:lnTo>
                    <a:lnTo>
                      <a:pt x="453" y="1401"/>
                    </a:lnTo>
                    <a:lnTo>
                      <a:pt x="459" y="1401"/>
                    </a:lnTo>
                    <a:lnTo>
                      <a:pt x="465" y="1401"/>
                    </a:lnTo>
                    <a:lnTo>
                      <a:pt x="470" y="1401"/>
                    </a:lnTo>
                    <a:lnTo>
                      <a:pt x="476" y="1401"/>
                    </a:lnTo>
                    <a:lnTo>
                      <a:pt x="482" y="1401"/>
                    </a:lnTo>
                    <a:lnTo>
                      <a:pt x="488" y="1401"/>
                    </a:lnTo>
                    <a:lnTo>
                      <a:pt x="493" y="1401"/>
                    </a:lnTo>
                    <a:lnTo>
                      <a:pt x="499" y="1401"/>
                    </a:lnTo>
                    <a:lnTo>
                      <a:pt x="505" y="1401"/>
                    </a:lnTo>
                    <a:lnTo>
                      <a:pt x="510" y="1401"/>
                    </a:lnTo>
                    <a:lnTo>
                      <a:pt x="516" y="1401"/>
                    </a:lnTo>
                    <a:lnTo>
                      <a:pt x="516" y="1395"/>
                    </a:lnTo>
                    <a:lnTo>
                      <a:pt x="522" y="1395"/>
                    </a:lnTo>
                    <a:lnTo>
                      <a:pt x="527" y="1395"/>
                    </a:lnTo>
                    <a:lnTo>
                      <a:pt x="527" y="1389"/>
                    </a:lnTo>
                    <a:lnTo>
                      <a:pt x="533" y="1384"/>
                    </a:lnTo>
                    <a:lnTo>
                      <a:pt x="533" y="1378"/>
                    </a:lnTo>
                    <a:lnTo>
                      <a:pt x="539" y="1372"/>
                    </a:lnTo>
                    <a:lnTo>
                      <a:pt x="539" y="1367"/>
                    </a:lnTo>
                    <a:lnTo>
                      <a:pt x="539" y="1355"/>
                    </a:lnTo>
                    <a:lnTo>
                      <a:pt x="544" y="1344"/>
                    </a:lnTo>
                    <a:lnTo>
                      <a:pt x="544" y="1333"/>
                    </a:lnTo>
                    <a:lnTo>
                      <a:pt x="544" y="1316"/>
                    </a:lnTo>
                    <a:lnTo>
                      <a:pt x="550" y="1299"/>
                    </a:lnTo>
                    <a:lnTo>
                      <a:pt x="550" y="1282"/>
                    </a:lnTo>
                    <a:lnTo>
                      <a:pt x="550" y="1259"/>
                    </a:lnTo>
                    <a:lnTo>
                      <a:pt x="556" y="1236"/>
                    </a:lnTo>
                    <a:lnTo>
                      <a:pt x="556" y="1208"/>
                    </a:lnTo>
                    <a:lnTo>
                      <a:pt x="556" y="1179"/>
                    </a:lnTo>
                    <a:lnTo>
                      <a:pt x="561" y="1151"/>
                    </a:lnTo>
                    <a:lnTo>
                      <a:pt x="561" y="1117"/>
                    </a:lnTo>
                    <a:lnTo>
                      <a:pt x="561" y="1089"/>
                    </a:lnTo>
                    <a:lnTo>
                      <a:pt x="567" y="1055"/>
                    </a:lnTo>
                    <a:lnTo>
                      <a:pt x="567" y="1026"/>
                    </a:lnTo>
                    <a:lnTo>
                      <a:pt x="567" y="992"/>
                    </a:lnTo>
                    <a:lnTo>
                      <a:pt x="573" y="958"/>
                    </a:lnTo>
                    <a:lnTo>
                      <a:pt x="573" y="913"/>
                    </a:lnTo>
                    <a:lnTo>
                      <a:pt x="573" y="873"/>
                    </a:lnTo>
                    <a:lnTo>
                      <a:pt x="578" y="822"/>
                    </a:lnTo>
                    <a:lnTo>
                      <a:pt x="578" y="766"/>
                    </a:lnTo>
                    <a:lnTo>
                      <a:pt x="578" y="709"/>
                    </a:lnTo>
                    <a:lnTo>
                      <a:pt x="584" y="647"/>
                    </a:lnTo>
                    <a:lnTo>
                      <a:pt x="584" y="579"/>
                    </a:lnTo>
                    <a:lnTo>
                      <a:pt x="584" y="516"/>
                    </a:lnTo>
                    <a:lnTo>
                      <a:pt x="590" y="454"/>
                    </a:lnTo>
                    <a:lnTo>
                      <a:pt x="590" y="397"/>
                    </a:lnTo>
                    <a:lnTo>
                      <a:pt x="590" y="346"/>
                    </a:lnTo>
                    <a:lnTo>
                      <a:pt x="595" y="301"/>
                    </a:lnTo>
                    <a:lnTo>
                      <a:pt x="595" y="255"/>
                    </a:lnTo>
                    <a:lnTo>
                      <a:pt x="595" y="227"/>
                    </a:lnTo>
                    <a:lnTo>
                      <a:pt x="601" y="199"/>
                    </a:lnTo>
                    <a:lnTo>
                      <a:pt x="601" y="182"/>
                    </a:lnTo>
                    <a:lnTo>
                      <a:pt x="601" y="165"/>
                    </a:lnTo>
                    <a:lnTo>
                      <a:pt x="607" y="159"/>
                    </a:lnTo>
                    <a:lnTo>
                      <a:pt x="607" y="165"/>
                    </a:lnTo>
                    <a:lnTo>
                      <a:pt x="612" y="176"/>
                    </a:lnTo>
                    <a:lnTo>
                      <a:pt x="612" y="187"/>
                    </a:lnTo>
                    <a:lnTo>
                      <a:pt x="612" y="204"/>
                    </a:lnTo>
                    <a:lnTo>
                      <a:pt x="618" y="221"/>
                    </a:lnTo>
                    <a:lnTo>
                      <a:pt x="618" y="244"/>
                    </a:lnTo>
                    <a:lnTo>
                      <a:pt x="618" y="267"/>
                    </a:lnTo>
                    <a:lnTo>
                      <a:pt x="624" y="289"/>
                    </a:lnTo>
                    <a:lnTo>
                      <a:pt x="624" y="318"/>
                    </a:lnTo>
                    <a:lnTo>
                      <a:pt x="624" y="346"/>
                    </a:lnTo>
                    <a:lnTo>
                      <a:pt x="629" y="369"/>
                    </a:lnTo>
                    <a:lnTo>
                      <a:pt x="629" y="397"/>
                    </a:lnTo>
                    <a:lnTo>
                      <a:pt x="629" y="425"/>
                    </a:lnTo>
                    <a:lnTo>
                      <a:pt x="635" y="448"/>
                    </a:lnTo>
                    <a:lnTo>
                      <a:pt x="635" y="477"/>
                    </a:lnTo>
                    <a:lnTo>
                      <a:pt x="635" y="505"/>
                    </a:lnTo>
                    <a:lnTo>
                      <a:pt x="641" y="528"/>
                    </a:lnTo>
                    <a:lnTo>
                      <a:pt x="641" y="550"/>
                    </a:lnTo>
                    <a:lnTo>
                      <a:pt x="641" y="579"/>
                    </a:lnTo>
                    <a:lnTo>
                      <a:pt x="646" y="601"/>
                    </a:lnTo>
                    <a:lnTo>
                      <a:pt x="646" y="624"/>
                    </a:lnTo>
                    <a:lnTo>
                      <a:pt x="646" y="647"/>
                    </a:lnTo>
                    <a:lnTo>
                      <a:pt x="652" y="669"/>
                    </a:lnTo>
                    <a:lnTo>
                      <a:pt x="652" y="686"/>
                    </a:lnTo>
                    <a:lnTo>
                      <a:pt x="652" y="709"/>
                    </a:lnTo>
                    <a:lnTo>
                      <a:pt x="658" y="726"/>
                    </a:lnTo>
                    <a:lnTo>
                      <a:pt x="658" y="749"/>
                    </a:lnTo>
                    <a:lnTo>
                      <a:pt x="658" y="766"/>
                    </a:lnTo>
                    <a:lnTo>
                      <a:pt x="663" y="783"/>
                    </a:lnTo>
                    <a:lnTo>
                      <a:pt x="663" y="800"/>
                    </a:lnTo>
                    <a:lnTo>
                      <a:pt x="663" y="811"/>
                    </a:lnTo>
                    <a:lnTo>
                      <a:pt x="663" y="828"/>
                    </a:lnTo>
                    <a:lnTo>
                      <a:pt x="669" y="845"/>
                    </a:lnTo>
                    <a:lnTo>
                      <a:pt x="669" y="856"/>
                    </a:lnTo>
                    <a:lnTo>
                      <a:pt x="669" y="868"/>
                    </a:lnTo>
                    <a:lnTo>
                      <a:pt x="675" y="885"/>
                    </a:lnTo>
                    <a:lnTo>
                      <a:pt x="675" y="896"/>
                    </a:lnTo>
                    <a:lnTo>
                      <a:pt x="675" y="907"/>
                    </a:lnTo>
                    <a:lnTo>
                      <a:pt x="680" y="919"/>
                    </a:lnTo>
                    <a:lnTo>
                      <a:pt x="680" y="930"/>
                    </a:lnTo>
                    <a:lnTo>
                      <a:pt x="680" y="941"/>
                    </a:lnTo>
                    <a:lnTo>
                      <a:pt x="686" y="947"/>
                    </a:lnTo>
                    <a:lnTo>
                      <a:pt x="686" y="958"/>
                    </a:lnTo>
                    <a:lnTo>
                      <a:pt x="686" y="970"/>
                    </a:lnTo>
                    <a:lnTo>
                      <a:pt x="692" y="975"/>
                    </a:lnTo>
                    <a:lnTo>
                      <a:pt x="692" y="987"/>
                    </a:lnTo>
                    <a:lnTo>
                      <a:pt x="692" y="992"/>
                    </a:lnTo>
                    <a:lnTo>
                      <a:pt x="697" y="1004"/>
                    </a:lnTo>
                    <a:lnTo>
                      <a:pt x="697" y="1009"/>
                    </a:lnTo>
                    <a:lnTo>
                      <a:pt x="697" y="1015"/>
                    </a:lnTo>
                    <a:lnTo>
                      <a:pt x="703" y="1026"/>
                    </a:lnTo>
                    <a:lnTo>
                      <a:pt x="703" y="1032"/>
                    </a:lnTo>
                    <a:lnTo>
                      <a:pt x="703" y="1038"/>
                    </a:lnTo>
                    <a:lnTo>
                      <a:pt x="709" y="1043"/>
                    </a:lnTo>
                    <a:lnTo>
                      <a:pt x="709" y="1049"/>
                    </a:lnTo>
                    <a:lnTo>
                      <a:pt x="709" y="1060"/>
                    </a:lnTo>
                    <a:lnTo>
                      <a:pt x="714" y="1066"/>
                    </a:lnTo>
                    <a:lnTo>
                      <a:pt x="714" y="1072"/>
                    </a:lnTo>
                    <a:lnTo>
                      <a:pt x="714" y="1077"/>
                    </a:lnTo>
                    <a:lnTo>
                      <a:pt x="720" y="1083"/>
                    </a:lnTo>
                    <a:lnTo>
                      <a:pt x="720" y="1089"/>
                    </a:lnTo>
                    <a:lnTo>
                      <a:pt x="720" y="1094"/>
                    </a:lnTo>
                    <a:lnTo>
                      <a:pt x="726" y="1100"/>
                    </a:lnTo>
                    <a:lnTo>
                      <a:pt x="726" y="1106"/>
                    </a:lnTo>
                    <a:lnTo>
                      <a:pt x="731" y="1111"/>
                    </a:lnTo>
                    <a:lnTo>
                      <a:pt x="731" y="1117"/>
                    </a:lnTo>
                    <a:lnTo>
                      <a:pt x="731" y="1123"/>
                    </a:lnTo>
                    <a:lnTo>
                      <a:pt x="737" y="1128"/>
                    </a:lnTo>
                    <a:lnTo>
                      <a:pt x="737" y="1134"/>
                    </a:lnTo>
                    <a:lnTo>
                      <a:pt x="743" y="1140"/>
                    </a:lnTo>
                    <a:lnTo>
                      <a:pt x="743" y="1145"/>
                    </a:lnTo>
                    <a:lnTo>
                      <a:pt x="748" y="1145"/>
                    </a:lnTo>
                    <a:lnTo>
                      <a:pt x="748" y="1151"/>
                    </a:lnTo>
                    <a:lnTo>
                      <a:pt x="754" y="1151"/>
                    </a:lnTo>
                    <a:lnTo>
                      <a:pt x="754" y="1157"/>
                    </a:lnTo>
                    <a:lnTo>
                      <a:pt x="760" y="1157"/>
                    </a:lnTo>
                    <a:lnTo>
                      <a:pt x="760" y="1162"/>
                    </a:lnTo>
                    <a:lnTo>
                      <a:pt x="765" y="1162"/>
                    </a:lnTo>
                    <a:lnTo>
                      <a:pt x="771" y="1162"/>
                    </a:lnTo>
                    <a:lnTo>
                      <a:pt x="771" y="1168"/>
                    </a:lnTo>
                    <a:lnTo>
                      <a:pt x="777" y="1168"/>
                    </a:lnTo>
                    <a:lnTo>
                      <a:pt x="782" y="1168"/>
                    </a:lnTo>
                    <a:lnTo>
                      <a:pt x="788" y="1168"/>
                    </a:lnTo>
                    <a:lnTo>
                      <a:pt x="794" y="1174"/>
                    </a:lnTo>
                    <a:lnTo>
                      <a:pt x="799" y="1174"/>
                    </a:lnTo>
                    <a:lnTo>
                      <a:pt x="799" y="1179"/>
                    </a:lnTo>
                    <a:lnTo>
                      <a:pt x="805" y="1179"/>
                    </a:lnTo>
                    <a:lnTo>
                      <a:pt x="805" y="1185"/>
                    </a:lnTo>
                    <a:lnTo>
                      <a:pt x="811" y="1185"/>
                    </a:lnTo>
                    <a:lnTo>
                      <a:pt x="811" y="1191"/>
                    </a:lnTo>
                    <a:lnTo>
                      <a:pt x="811" y="1196"/>
                    </a:lnTo>
                    <a:lnTo>
                      <a:pt x="816" y="1196"/>
                    </a:lnTo>
                    <a:lnTo>
                      <a:pt x="816" y="1202"/>
                    </a:lnTo>
                    <a:lnTo>
                      <a:pt x="822" y="1208"/>
                    </a:lnTo>
                    <a:lnTo>
                      <a:pt x="822" y="1213"/>
                    </a:lnTo>
                    <a:lnTo>
                      <a:pt x="828" y="1213"/>
                    </a:lnTo>
                    <a:lnTo>
                      <a:pt x="828" y="1219"/>
                    </a:lnTo>
                    <a:lnTo>
                      <a:pt x="833" y="1219"/>
                    </a:lnTo>
                    <a:lnTo>
                      <a:pt x="833" y="1225"/>
                    </a:lnTo>
                    <a:lnTo>
                      <a:pt x="839" y="1225"/>
                    </a:lnTo>
                    <a:lnTo>
                      <a:pt x="839" y="1231"/>
                    </a:lnTo>
                    <a:lnTo>
                      <a:pt x="845" y="1231"/>
                    </a:lnTo>
                    <a:lnTo>
                      <a:pt x="850" y="1231"/>
                    </a:lnTo>
                    <a:lnTo>
                      <a:pt x="856" y="1225"/>
                    </a:lnTo>
                    <a:lnTo>
                      <a:pt x="856" y="1219"/>
                    </a:lnTo>
                    <a:lnTo>
                      <a:pt x="862" y="1213"/>
                    </a:lnTo>
                    <a:lnTo>
                      <a:pt x="862" y="1208"/>
                    </a:lnTo>
                    <a:lnTo>
                      <a:pt x="862" y="1202"/>
                    </a:lnTo>
                    <a:lnTo>
                      <a:pt x="867" y="1191"/>
                    </a:lnTo>
                    <a:lnTo>
                      <a:pt x="867" y="1179"/>
                    </a:lnTo>
                    <a:lnTo>
                      <a:pt x="867" y="1168"/>
                    </a:lnTo>
                    <a:lnTo>
                      <a:pt x="873" y="1157"/>
                    </a:lnTo>
                    <a:lnTo>
                      <a:pt x="873" y="1140"/>
                    </a:lnTo>
                    <a:lnTo>
                      <a:pt x="873" y="1123"/>
                    </a:lnTo>
                    <a:lnTo>
                      <a:pt x="879" y="1106"/>
                    </a:lnTo>
                    <a:lnTo>
                      <a:pt x="879" y="1083"/>
                    </a:lnTo>
                    <a:lnTo>
                      <a:pt x="879" y="1055"/>
                    </a:lnTo>
                    <a:lnTo>
                      <a:pt x="884" y="1032"/>
                    </a:lnTo>
                    <a:lnTo>
                      <a:pt x="884" y="998"/>
                    </a:lnTo>
                    <a:lnTo>
                      <a:pt x="884" y="970"/>
                    </a:lnTo>
                    <a:lnTo>
                      <a:pt x="890" y="930"/>
                    </a:lnTo>
                    <a:lnTo>
                      <a:pt x="890" y="896"/>
                    </a:lnTo>
                    <a:lnTo>
                      <a:pt x="890" y="856"/>
                    </a:lnTo>
                    <a:lnTo>
                      <a:pt x="896" y="811"/>
                    </a:lnTo>
                    <a:lnTo>
                      <a:pt x="896" y="766"/>
                    </a:lnTo>
                    <a:lnTo>
                      <a:pt x="896" y="720"/>
                    </a:lnTo>
                    <a:lnTo>
                      <a:pt x="901" y="675"/>
                    </a:lnTo>
                    <a:lnTo>
                      <a:pt x="901" y="624"/>
                    </a:lnTo>
                    <a:lnTo>
                      <a:pt x="901" y="573"/>
                    </a:lnTo>
                    <a:lnTo>
                      <a:pt x="907" y="522"/>
                    </a:lnTo>
                    <a:lnTo>
                      <a:pt x="907" y="477"/>
                    </a:lnTo>
                    <a:lnTo>
                      <a:pt x="907" y="425"/>
                    </a:lnTo>
                    <a:lnTo>
                      <a:pt x="913" y="374"/>
                    </a:lnTo>
                    <a:lnTo>
                      <a:pt x="913" y="329"/>
                    </a:lnTo>
                    <a:lnTo>
                      <a:pt x="913" y="284"/>
                    </a:lnTo>
                    <a:lnTo>
                      <a:pt x="918" y="238"/>
                    </a:lnTo>
                    <a:lnTo>
                      <a:pt x="918" y="199"/>
                    </a:lnTo>
                    <a:lnTo>
                      <a:pt x="918" y="159"/>
                    </a:lnTo>
                    <a:lnTo>
                      <a:pt x="924" y="125"/>
                    </a:lnTo>
                    <a:lnTo>
                      <a:pt x="924" y="97"/>
                    </a:lnTo>
                    <a:lnTo>
                      <a:pt x="924" y="68"/>
                    </a:lnTo>
                    <a:lnTo>
                      <a:pt x="930" y="46"/>
                    </a:lnTo>
                    <a:lnTo>
                      <a:pt x="930" y="29"/>
                    </a:lnTo>
                    <a:lnTo>
                      <a:pt x="930" y="12"/>
                    </a:lnTo>
                    <a:lnTo>
                      <a:pt x="935" y="6"/>
                    </a:lnTo>
                    <a:lnTo>
                      <a:pt x="935" y="0"/>
                    </a:lnTo>
                    <a:lnTo>
                      <a:pt x="941" y="0"/>
                    </a:lnTo>
                    <a:lnTo>
                      <a:pt x="941" y="12"/>
                    </a:lnTo>
                    <a:lnTo>
                      <a:pt x="941" y="23"/>
                    </a:lnTo>
                    <a:lnTo>
                      <a:pt x="947" y="34"/>
                    </a:lnTo>
                    <a:lnTo>
                      <a:pt x="947" y="51"/>
                    </a:lnTo>
                    <a:lnTo>
                      <a:pt x="947" y="74"/>
                    </a:lnTo>
                    <a:lnTo>
                      <a:pt x="952" y="97"/>
                    </a:lnTo>
                    <a:lnTo>
                      <a:pt x="952" y="119"/>
                    </a:lnTo>
                    <a:lnTo>
                      <a:pt x="952" y="148"/>
                    </a:lnTo>
                    <a:lnTo>
                      <a:pt x="958" y="176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" name="Freeform 88"/>
              <p:cNvSpPr>
                <a:spLocks/>
              </p:cNvSpPr>
              <p:nvPr/>
            </p:nvSpPr>
            <p:spPr bwMode="auto">
              <a:xfrm>
                <a:off x="3000" y="1196"/>
                <a:ext cx="953" cy="1865"/>
              </a:xfrm>
              <a:custGeom>
                <a:avLst/>
                <a:gdLst>
                  <a:gd name="T0" fmla="*/ 11 w 953"/>
                  <a:gd name="T1" fmla="*/ 929 h 1865"/>
                  <a:gd name="T2" fmla="*/ 28 w 953"/>
                  <a:gd name="T3" fmla="*/ 1179 h 1865"/>
                  <a:gd name="T4" fmla="*/ 45 w 953"/>
                  <a:gd name="T5" fmla="*/ 1366 h 1865"/>
                  <a:gd name="T6" fmla="*/ 62 w 953"/>
                  <a:gd name="T7" fmla="*/ 1485 h 1865"/>
                  <a:gd name="T8" fmla="*/ 79 w 953"/>
                  <a:gd name="T9" fmla="*/ 1570 h 1865"/>
                  <a:gd name="T10" fmla="*/ 96 w 953"/>
                  <a:gd name="T11" fmla="*/ 1632 h 1865"/>
                  <a:gd name="T12" fmla="*/ 113 w 953"/>
                  <a:gd name="T13" fmla="*/ 1666 h 1865"/>
                  <a:gd name="T14" fmla="*/ 130 w 953"/>
                  <a:gd name="T15" fmla="*/ 1627 h 1865"/>
                  <a:gd name="T16" fmla="*/ 147 w 953"/>
                  <a:gd name="T17" fmla="*/ 1326 h 1865"/>
                  <a:gd name="T18" fmla="*/ 164 w 953"/>
                  <a:gd name="T19" fmla="*/ 652 h 1865"/>
                  <a:gd name="T20" fmla="*/ 181 w 953"/>
                  <a:gd name="T21" fmla="*/ 85 h 1865"/>
                  <a:gd name="T22" fmla="*/ 198 w 953"/>
                  <a:gd name="T23" fmla="*/ 62 h 1865"/>
                  <a:gd name="T24" fmla="*/ 215 w 953"/>
                  <a:gd name="T25" fmla="*/ 459 h 1865"/>
                  <a:gd name="T26" fmla="*/ 232 w 953"/>
                  <a:gd name="T27" fmla="*/ 873 h 1865"/>
                  <a:gd name="T28" fmla="*/ 250 w 953"/>
                  <a:gd name="T29" fmla="*/ 1151 h 1865"/>
                  <a:gd name="T30" fmla="*/ 267 w 953"/>
                  <a:gd name="T31" fmla="*/ 1332 h 1865"/>
                  <a:gd name="T32" fmla="*/ 284 w 953"/>
                  <a:gd name="T33" fmla="*/ 1451 h 1865"/>
                  <a:gd name="T34" fmla="*/ 301 w 953"/>
                  <a:gd name="T35" fmla="*/ 1536 h 1865"/>
                  <a:gd name="T36" fmla="*/ 312 w 953"/>
                  <a:gd name="T37" fmla="*/ 1598 h 1865"/>
                  <a:gd name="T38" fmla="*/ 329 w 953"/>
                  <a:gd name="T39" fmla="*/ 1649 h 1865"/>
                  <a:gd name="T40" fmla="*/ 346 w 953"/>
                  <a:gd name="T41" fmla="*/ 1683 h 1865"/>
                  <a:gd name="T42" fmla="*/ 363 w 953"/>
                  <a:gd name="T43" fmla="*/ 1695 h 1865"/>
                  <a:gd name="T44" fmla="*/ 380 w 953"/>
                  <a:gd name="T45" fmla="*/ 1678 h 1865"/>
                  <a:gd name="T46" fmla="*/ 397 w 953"/>
                  <a:gd name="T47" fmla="*/ 1644 h 1865"/>
                  <a:gd name="T48" fmla="*/ 414 w 953"/>
                  <a:gd name="T49" fmla="*/ 1649 h 1865"/>
                  <a:gd name="T50" fmla="*/ 431 w 953"/>
                  <a:gd name="T51" fmla="*/ 1695 h 1865"/>
                  <a:gd name="T52" fmla="*/ 448 w 953"/>
                  <a:gd name="T53" fmla="*/ 1735 h 1865"/>
                  <a:gd name="T54" fmla="*/ 465 w 953"/>
                  <a:gd name="T55" fmla="*/ 1763 h 1865"/>
                  <a:gd name="T56" fmla="*/ 482 w 953"/>
                  <a:gd name="T57" fmla="*/ 1780 h 1865"/>
                  <a:gd name="T58" fmla="*/ 499 w 953"/>
                  <a:gd name="T59" fmla="*/ 1797 h 1865"/>
                  <a:gd name="T60" fmla="*/ 516 w 953"/>
                  <a:gd name="T61" fmla="*/ 1808 h 1865"/>
                  <a:gd name="T62" fmla="*/ 533 w 953"/>
                  <a:gd name="T63" fmla="*/ 1814 h 1865"/>
                  <a:gd name="T64" fmla="*/ 550 w 953"/>
                  <a:gd name="T65" fmla="*/ 1786 h 1865"/>
                  <a:gd name="T66" fmla="*/ 567 w 953"/>
                  <a:gd name="T67" fmla="*/ 1655 h 1865"/>
                  <a:gd name="T68" fmla="*/ 584 w 953"/>
                  <a:gd name="T69" fmla="*/ 1355 h 1865"/>
                  <a:gd name="T70" fmla="*/ 601 w 953"/>
                  <a:gd name="T71" fmla="*/ 1122 h 1865"/>
                  <a:gd name="T72" fmla="*/ 618 w 953"/>
                  <a:gd name="T73" fmla="*/ 1190 h 1865"/>
                  <a:gd name="T74" fmla="*/ 635 w 953"/>
                  <a:gd name="T75" fmla="*/ 1383 h 1865"/>
                  <a:gd name="T76" fmla="*/ 652 w 953"/>
                  <a:gd name="T77" fmla="*/ 1530 h 1865"/>
                  <a:gd name="T78" fmla="*/ 669 w 953"/>
                  <a:gd name="T79" fmla="*/ 1621 h 1865"/>
                  <a:gd name="T80" fmla="*/ 686 w 953"/>
                  <a:gd name="T81" fmla="*/ 1683 h 1865"/>
                  <a:gd name="T82" fmla="*/ 703 w 953"/>
                  <a:gd name="T83" fmla="*/ 1729 h 1865"/>
                  <a:gd name="T84" fmla="*/ 720 w 953"/>
                  <a:gd name="T85" fmla="*/ 1757 h 1865"/>
                  <a:gd name="T86" fmla="*/ 737 w 953"/>
                  <a:gd name="T87" fmla="*/ 1780 h 1865"/>
                  <a:gd name="T88" fmla="*/ 748 w 953"/>
                  <a:gd name="T89" fmla="*/ 1797 h 1865"/>
                  <a:gd name="T90" fmla="*/ 765 w 953"/>
                  <a:gd name="T91" fmla="*/ 1814 h 1865"/>
                  <a:gd name="T92" fmla="*/ 782 w 953"/>
                  <a:gd name="T93" fmla="*/ 1825 h 1865"/>
                  <a:gd name="T94" fmla="*/ 799 w 953"/>
                  <a:gd name="T95" fmla="*/ 1831 h 1865"/>
                  <a:gd name="T96" fmla="*/ 816 w 953"/>
                  <a:gd name="T97" fmla="*/ 1837 h 1865"/>
                  <a:gd name="T98" fmla="*/ 833 w 953"/>
                  <a:gd name="T99" fmla="*/ 1842 h 1865"/>
                  <a:gd name="T100" fmla="*/ 850 w 953"/>
                  <a:gd name="T101" fmla="*/ 1848 h 1865"/>
                  <a:gd name="T102" fmla="*/ 867 w 953"/>
                  <a:gd name="T103" fmla="*/ 1854 h 1865"/>
                  <a:gd name="T104" fmla="*/ 884 w 953"/>
                  <a:gd name="T105" fmla="*/ 1854 h 1865"/>
                  <a:gd name="T106" fmla="*/ 901 w 953"/>
                  <a:gd name="T107" fmla="*/ 1859 h 1865"/>
                  <a:gd name="T108" fmla="*/ 918 w 953"/>
                  <a:gd name="T109" fmla="*/ 1859 h 1865"/>
                  <a:gd name="T110" fmla="*/ 935 w 953"/>
                  <a:gd name="T111" fmla="*/ 1865 h 186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53" h="1865">
                    <a:moveTo>
                      <a:pt x="0" y="680"/>
                    </a:moveTo>
                    <a:lnTo>
                      <a:pt x="0" y="714"/>
                    </a:lnTo>
                    <a:lnTo>
                      <a:pt x="0" y="742"/>
                    </a:lnTo>
                    <a:lnTo>
                      <a:pt x="0" y="771"/>
                    </a:lnTo>
                    <a:lnTo>
                      <a:pt x="6" y="805"/>
                    </a:lnTo>
                    <a:lnTo>
                      <a:pt x="6" y="839"/>
                    </a:lnTo>
                    <a:lnTo>
                      <a:pt x="6" y="867"/>
                    </a:lnTo>
                    <a:lnTo>
                      <a:pt x="11" y="901"/>
                    </a:lnTo>
                    <a:lnTo>
                      <a:pt x="11" y="929"/>
                    </a:lnTo>
                    <a:lnTo>
                      <a:pt x="11" y="964"/>
                    </a:lnTo>
                    <a:lnTo>
                      <a:pt x="17" y="992"/>
                    </a:lnTo>
                    <a:lnTo>
                      <a:pt x="17" y="1020"/>
                    </a:lnTo>
                    <a:lnTo>
                      <a:pt x="17" y="1049"/>
                    </a:lnTo>
                    <a:lnTo>
                      <a:pt x="23" y="1077"/>
                    </a:lnTo>
                    <a:lnTo>
                      <a:pt x="23" y="1105"/>
                    </a:lnTo>
                    <a:lnTo>
                      <a:pt x="23" y="1134"/>
                    </a:lnTo>
                    <a:lnTo>
                      <a:pt x="28" y="1156"/>
                    </a:lnTo>
                    <a:lnTo>
                      <a:pt x="28" y="1179"/>
                    </a:lnTo>
                    <a:lnTo>
                      <a:pt x="28" y="1207"/>
                    </a:lnTo>
                    <a:lnTo>
                      <a:pt x="34" y="1230"/>
                    </a:lnTo>
                    <a:lnTo>
                      <a:pt x="34" y="1247"/>
                    </a:lnTo>
                    <a:lnTo>
                      <a:pt x="34" y="1270"/>
                    </a:lnTo>
                    <a:lnTo>
                      <a:pt x="40" y="1292"/>
                    </a:lnTo>
                    <a:lnTo>
                      <a:pt x="40" y="1309"/>
                    </a:lnTo>
                    <a:lnTo>
                      <a:pt x="40" y="1326"/>
                    </a:lnTo>
                    <a:lnTo>
                      <a:pt x="45" y="1343"/>
                    </a:lnTo>
                    <a:lnTo>
                      <a:pt x="45" y="1366"/>
                    </a:lnTo>
                    <a:lnTo>
                      <a:pt x="45" y="1377"/>
                    </a:lnTo>
                    <a:lnTo>
                      <a:pt x="51" y="1394"/>
                    </a:lnTo>
                    <a:lnTo>
                      <a:pt x="51" y="1411"/>
                    </a:lnTo>
                    <a:lnTo>
                      <a:pt x="51" y="1423"/>
                    </a:lnTo>
                    <a:lnTo>
                      <a:pt x="57" y="1440"/>
                    </a:lnTo>
                    <a:lnTo>
                      <a:pt x="57" y="1451"/>
                    </a:lnTo>
                    <a:lnTo>
                      <a:pt x="57" y="1462"/>
                    </a:lnTo>
                    <a:lnTo>
                      <a:pt x="62" y="1474"/>
                    </a:lnTo>
                    <a:lnTo>
                      <a:pt x="62" y="1485"/>
                    </a:lnTo>
                    <a:lnTo>
                      <a:pt x="62" y="1496"/>
                    </a:lnTo>
                    <a:lnTo>
                      <a:pt x="68" y="1508"/>
                    </a:lnTo>
                    <a:lnTo>
                      <a:pt x="68" y="1519"/>
                    </a:lnTo>
                    <a:lnTo>
                      <a:pt x="68" y="1530"/>
                    </a:lnTo>
                    <a:lnTo>
                      <a:pt x="74" y="1536"/>
                    </a:lnTo>
                    <a:lnTo>
                      <a:pt x="74" y="1547"/>
                    </a:lnTo>
                    <a:lnTo>
                      <a:pt x="74" y="1559"/>
                    </a:lnTo>
                    <a:lnTo>
                      <a:pt x="79" y="1564"/>
                    </a:lnTo>
                    <a:lnTo>
                      <a:pt x="79" y="1570"/>
                    </a:lnTo>
                    <a:lnTo>
                      <a:pt x="79" y="1581"/>
                    </a:lnTo>
                    <a:lnTo>
                      <a:pt x="85" y="1587"/>
                    </a:lnTo>
                    <a:lnTo>
                      <a:pt x="85" y="1593"/>
                    </a:lnTo>
                    <a:lnTo>
                      <a:pt x="85" y="1604"/>
                    </a:lnTo>
                    <a:lnTo>
                      <a:pt x="91" y="1610"/>
                    </a:lnTo>
                    <a:lnTo>
                      <a:pt x="91" y="1615"/>
                    </a:lnTo>
                    <a:lnTo>
                      <a:pt x="91" y="1621"/>
                    </a:lnTo>
                    <a:lnTo>
                      <a:pt x="96" y="1627"/>
                    </a:lnTo>
                    <a:lnTo>
                      <a:pt x="96" y="1632"/>
                    </a:lnTo>
                    <a:lnTo>
                      <a:pt x="96" y="1638"/>
                    </a:lnTo>
                    <a:lnTo>
                      <a:pt x="102" y="1644"/>
                    </a:lnTo>
                    <a:lnTo>
                      <a:pt x="102" y="1649"/>
                    </a:lnTo>
                    <a:lnTo>
                      <a:pt x="108" y="1655"/>
                    </a:lnTo>
                    <a:lnTo>
                      <a:pt x="108" y="1661"/>
                    </a:lnTo>
                    <a:lnTo>
                      <a:pt x="113" y="1666"/>
                    </a:lnTo>
                    <a:lnTo>
                      <a:pt x="119" y="1666"/>
                    </a:lnTo>
                    <a:lnTo>
                      <a:pt x="125" y="1661"/>
                    </a:lnTo>
                    <a:lnTo>
                      <a:pt x="125" y="1655"/>
                    </a:lnTo>
                    <a:lnTo>
                      <a:pt x="125" y="1649"/>
                    </a:lnTo>
                    <a:lnTo>
                      <a:pt x="130" y="1638"/>
                    </a:lnTo>
                    <a:lnTo>
                      <a:pt x="130" y="1627"/>
                    </a:lnTo>
                    <a:lnTo>
                      <a:pt x="130" y="1610"/>
                    </a:lnTo>
                    <a:lnTo>
                      <a:pt x="136" y="1593"/>
                    </a:lnTo>
                    <a:lnTo>
                      <a:pt x="136" y="1570"/>
                    </a:lnTo>
                    <a:lnTo>
                      <a:pt x="136" y="1542"/>
                    </a:lnTo>
                    <a:lnTo>
                      <a:pt x="142" y="1508"/>
                    </a:lnTo>
                    <a:lnTo>
                      <a:pt x="142" y="1468"/>
                    </a:lnTo>
                    <a:lnTo>
                      <a:pt x="142" y="1428"/>
                    </a:lnTo>
                    <a:lnTo>
                      <a:pt x="147" y="1377"/>
                    </a:lnTo>
                    <a:lnTo>
                      <a:pt x="147" y="1326"/>
                    </a:lnTo>
                    <a:lnTo>
                      <a:pt x="147" y="1264"/>
                    </a:lnTo>
                    <a:lnTo>
                      <a:pt x="147" y="1202"/>
                    </a:lnTo>
                    <a:lnTo>
                      <a:pt x="153" y="1128"/>
                    </a:lnTo>
                    <a:lnTo>
                      <a:pt x="153" y="1054"/>
                    </a:lnTo>
                    <a:lnTo>
                      <a:pt x="153" y="981"/>
                    </a:lnTo>
                    <a:lnTo>
                      <a:pt x="159" y="901"/>
                    </a:lnTo>
                    <a:lnTo>
                      <a:pt x="159" y="816"/>
                    </a:lnTo>
                    <a:lnTo>
                      <a:pt x="159" y="737"/>
                    </a:lnTo>
                    <a:lnTo>
                      <a:pt x="164" y="652"/>
                    </a:lnTo>
                    <a:lnTo>
                      <a:pt x="164" y="572"/>
                    </a:lnTo>
                    <a:lnTo>
                      <a:pt x="164" y="493"/>
                    </a:lnTo>
                    <a:lnTo>
                      <a:pt x="170" y="419"/>
                    </a:lnTo>
                    <a:lnTo>
                      <a:pt x="170" y="351"/>
                    </a:lnTo>
                    <a:lnTo>
                      <a:pt x="170" y="283"/>
                    </a:lnTo>
                    <a:lnTo>
                      <a:pt x="176" y="227"/>
                    </a:lnTo>
                    <a:lnTo>
                      <a:pt x="176" y="170"/>
                    </a:lnTo>
                    <a:lnTo>
                      <a:pt x="176" y="124"/>
                    </a:lnTo>
                    <a:lnTo>
                      <a:pt x="181" y="85"/>
                    </a:lnTo>
                    <a:lnTo>
                      <a:pt x="181" y="51"/>
                    </a:lnTo>
                    <a:lnTo>
                      <a:pt x="181" y="28"/>
                    </a:lnTo>
                    <a:lnTo>
                      <a:pt x="187" y="11"/>
                    </a:lnTo>
                    <a:lnTo>
                      <a:pt x="187" y="5"/>
                    </a:lnTo>
                    <a:lnTo>
                      <a:pt x="187" y="0"/>
                    </a:lnTo>
                    <a:lnTo>
                      <a:pt x="193" y="5"/>
                    </a:lnTo>
                    <a:lnTo>
                      <a:pt x="193" y="22"/>
                    </a:lnTo>
                    <a:lnTo>
                      <a:pt x="193" y="39"/>
                    </a:lnTo>
                    <a:lnTo>
                      <a:pt x="198" y="62"/>
                    </a:lnTo>
                    <a:lnTo>
                      <a:pt x="198" y="96"/>
                    </a:lnTo>
                    <a:lnTo>
                      <a:pt x="198" y="130"/>
                    </a:lnTo>
                    <a:lnTo>
                      <a:pt x="204" y="170"/>
                    </a:lnTo>
                    <a:lnTo>
                      <a:pt x="204" y="210"/>
                    </a:lnTo>
                    <a:lnTo>
                      <a:pt x="204" y="261"/>
                    </a:lnTo>
                    <a:lnTo>
                      <a:pt x="210" y="306"/>
                    </a:lnTo>
                    <a:lnTo>
                      <a:pt x="210" y="357"/>
                    </a:lnTo>
                    <a:lnTo>
                      <a:pt x="210" y="408"/>
                    </a:lnTo>
                    <a:lnTo>
                      <a:pt x="215" y="459"/>
                    </a:lnTo>
                    <a:lnTo>
                      <a:pt x="215" y="510"/>
                    </a:lnTo>
                    <a:lnTo>
                      <a:pt x="215" y="561"/>
                    </a:lnTo>
                    <a:lnTo>
                      <a:pt x="221" y="606"/>
                    </a:lnTo>
                    <a:lnTo>
                      <a:pt x="221" y="657"/>
                    </a:lnTo>
                    <a:lnTo>
                      <a:pt x="221" y="703"/>
                    </a:lnTo>
                    <a:lnTo>
                      <a:pt x="227" y="748"/>
                    </a:lnTo>
                    <a:lnTo>
                      <a:pt x="227" y="788"/>
                    </a:lnTo>
                    <a:lnTo>
                      <a:pt x="227" y="833"/>
                    </a:lnTo>
                    <a:lnTo>
                      <a:pt x="232" y="873"/>
                    </a:lnTo>
                    <a:lnTo>
                      <a:pt x="232" y="907"/>
                    </a:lnTo>
                    <a:lnTo>
                      <a:pt x="232" y="946"/>
                    </a:lnTo>
                    <a:lnTo>
                      <a:pt x="238" y="981"/>
                    </a:lnTo>
                    <a:lnTo>
                      <a:pt x="238" y="1015"/>
                    </a:lnTo>
                    <a:lnTo>
                      <a:pt x="238" y="1043"/>
                    </a:lnTo>
                    <a:lnTo>
                      <a:pt x="244" y="1071"/>
                    </a:lnTo>
                    <a:lnTo>
                      <a:pt x="244" y="1100"/>
                    </a:lnTo>
                    <a:lnTo>
                      <a:pt x="244" y="1128"/>
                    </a:lnTo>
                    <a:lnTo>
                      <a:pt x="250" y="1151"/>
                    </a:lnTo>
                    <a:lnTo>
                      <a:pt x="250" y="1179"/>
                    </a:lnTo>
                    <a:lnTo>
                      <a:pt x="250" y="1202"/>
                    </a:lnTo>
                    <a:lnTo>
                      <a:pt x="255" y="1224"/>
                    </a:lnTo>
                    <a:lnTo>
                      <a:pt x="255" y="1241"/>
                    </a:lnTo>
                    <a:lnTo>
                      <a:pt x="255" y="1264"/>
                    </a:lnTo>
                    <a:lnTo>
                      <a:pt x="261" y="1281"/>
                    </a:lnTo>
                    <a:lnTo>
                      <a:pt x="261" y="1298"/>
                    </a:lnTo>
                    <a:lnTo>
                      <a:pt x="261" y="1315"/>
                    </a:lnTo>
                    <a:lnTo>
                      <a:pt x="267" y="1332"/>
                    </a:lnTo>
                    <a:lnTo>
                      <a:pt x="267" y="1349"/>
                    </a:lnTo>
                    <a:lnTo>
                      <a:pt x="267" y="1360"/>
                    </a:lnTo>
                    <a:lnTo>
                      <a:pt x="272" y="1377"/>
                    </a:lnTo>
                    <a:lnTo>
                      <a:pt x="272" y="1389"/>
                    </a:lnTo>
                    <a:lnTo>
                      <a:pt x="272" y="1406"/>
                    </a:lnTo>
                    <a:lnTo>
                      <a:pt x="278" y="1417"/>
                    </a:lnTo>
                    <a:lnTo>
                      <a:pt x="278" y="1428"/>
                    </a:lnTo>
                    <a:lnTo>
                      <a:pt x="278" y="1440"/>
                    </a:lnTo>
                    <a:lnTo>
                      <a:pt x="284" y="1451"/>
                    </a:lnTo>
                    <a:lnTo>
                      <a:pt x="284" y="1462"/>
                    </a:lnTo>
                    <a:lnTo>
                      <a:pt x="284" y="1474"/>
                    </a:lnTo>
                    <a:lnTo>
                      <a:pt x="289" y="1479"/>
                    </a:lnTo>
                    <a:lnTo>
                      <a:pt x="289" y="1491"/>
                    </a:lnTo>
                    <a:lnTo>
                      <a:pt x="289" y="1502"/>
                    </a:lnTo>
                    <a:lnTo>
                      <a:pt x="295" y="1508"/>
                    </a:lnTo>
                    <a:lnTo>
                      <a:pt x="295" y="1519"/>
                    </a:lnTo>
                    <a:lnTo>
                      <a:pt x="295" y="1525"/>
                    </a:lnTo>
                    <a:lnTo>
                      <a:pt x="301" y="1536"/>
                    </a:lnTo>
                    <a:lnTo>
                      <a:pt x="301" y="1542"/>
                    </a:lnTo>
                    <a:lnTo>
                      <a:pt x="301" y="1553"/>
                    </a:lnTo>
                    <a:lnTo>
                      <a:pt x="301" y="1559"/>
                    </a:lnTo>
                    <a:lnTo>
                      <a:pt x="306" y="1564"/>
                    </a:lnTo>
                    <a:lnTo>
                      <a:pt x="306" y="1570"/>
                    </a:lnTo>
                    <a:lnTo>
                      <a:pt x="306" y="1581"/>
                    </a:lnTo>
                    <a:lnTo>
                      <a:pt x="312" y="1587"/>
                    </a:lnTo>
                    <a:lnTo>
                      <a:pt x="312" y="1593"/>
                    </a:lnTo>
                    <a:lnTo>
                      <a:pt x="312" y="1598"/>
                    </a:lnTo>
                    <a:lnTo>
                      <a:pt x="318" y="1604"/>
                    </a:lnTo>
                    <a:lnTo>
                      <a:pt x="318" y="1610"/>
                    </a:lnTo>
                    <a:lnTo>
                      <a:pt x="318" y="1615"/>
                    </a:lnTo>
                    <a:lnTo>
                      <a:pt x="323" y="1621"/>
                    </a:lnTo>
                    <a:lnTo>
                      <a:pt x="323" y="1627"/>
                    </a:lnTo>
                    <a:lnTo>
                      <a:pt x="323" y="1632"/>
                    </a:lnTo>
                    <a:lnTo>
                      <a:pt x="329" y="1638"/>
                    </a:lnTo>
                    <a:lnTo>
                      <a:pt x="329" y="1644"/>
                    </a:lnTo>
                    <a:lnTo>
                      <a:pt x="329" y="1649"/>
                    </a:lnTo>
                    <a:lnTo>
                      <a:pt x="335" y="1655"/>
                    </a:lnTo>
                    <a:lnTo>
                      <a:pt x="335" y="1661"/>
                    </a:lnTo>
                    <a:lnTo>
                      <a:pt x="340" y="1666"/>
                    </a:lnTo>
                    <a:lnTo>
                      <a:pt x="340" y="1672"/>
                    </a:lnTo>
                    <a:lnTo>
                      <a:pt x="346" y="1678"/>
                    </a:lnTo>
                    <a:lnTo>
                      <a:pt x="346" y="1683"/>
                    </a:lnTo>
                    <a:lnTo>
                      <a:pt x="352" y="1683"/>
                    </a:lnTo>
                    <a:lnTo>
                      <a:pt x="352" y="1689"/>
                    </a:lnTo>
                    <a:lnTo>
                      <a:pt x="357" y="1695"/>
                    </a:lnTo>
                    <a:lnTo>
                      <a:pt x="363" y="1695"/>
                    </a:lnTo>
                    <a:lnTo>
                      <a:pt x="369" y="1695"/>
                    </a:lnTo>
                    <a:lnTo>
                      <a:pt x="374" y="1689"/>
                    </a:lnTo>
                    <a:lnTo>
                      <a:pt x="374" y="1683"/>
                    </a:lnTo>
                    <a:lnTo>
                      <a:pt x="380" y="1683"/>
                    </a:lnTo>
                    <a:lnTo>
                      <a:pt x="380" y="1678"/>
                    </a:lnTo>
                    <a:lnTo>
                      <a:pt x="386" y="1672"/>
                    </a:lnTo>
                    <a:lnTo>
                      <a:pt x="386" y="1666"/>
                    </a:lnTo>
                    <a:lnTo>
                      <a:pt x="391" y="1661"/>
                    </a:lnTo>
                    <a:lnTo>
                      <a:pt x="391" y="1655"/>
                    </a:lnTo>
                    <a:lnTo>
                      <a:pt x="397" y="1649"/>
                    </a:lnTo>
                    <a:lnTo>
                      <a:pt x="397" y="1644"/>
                    </a:lnTo>
                    <a:lnTo>
                      <a:pt x="403" y="1644"/>
                    </a:lnTo>
                    <a:lnTo>
                      <a:pt x="403" y="1638"/>
                    </a:lnTo>
                    <a:lnTo>
                      <a:pt x="408" y="1644"/>
                    </a:lnTo>
                    <a:lnTo>
                      <a:pt x="414" y="1644"/>
                    </a:lnTo>
                    <a:lnTo>
                      <a:pt x="414" y="1649"/>
                    </a:lnTo>
                    <a:lnTo>
                      <a:pt x="420" y="1655"/>
                    </a:lnTo>
                    <a:lnTo>
                      <a:pt x="420" y="1661"/>
                    </a:lnTo>
                    <a:lnTo>
                      <a:pt x="425" y="1666"/>
                    </a:lnTo>
                    <a:lnTo>
                      <a:pt x="425" y="1672"/>
                    </a:lnTo>
                    <a:lnTo>
                      <a:pt x="425" y="1678"/>
                    </a:lnTo>
                    <a:lnTo>
                      <a:pt x="431" y="1683"/>
                    </a:lnTo>
                    <a:lnTo>
                      <a:pt x="431" y="1689"/>
                    </a:lnTo>
                    <a:lnTo>
                      <a:pt x="431" y="1695"/>
                    </a:lnTo>
                    <a:lnTo>
                      <a:pt x="437" y="1700"/>
                    </a:lnTo>
                    <a:lnTo>
                      <a:pt x="437" y="1706"/>
                    </a:lnTo>
                    <a:lnTo>
                      <a:pt x="442" y="1712"/>
                    </a:lnTo>
                    <a:lnTo>
                      <a:pt x="442" y="1717"/>
                    </a:lnTo>
                    <a:lnTo>
                      <a:pt x="442" y="1723"/>
                    </a:lnTo>
                    <a:lnTo>
                      <a:pt x="448" y="1723"/>
                    </a:lnTo>
                    <a:lnTo>
                      <a:pt x="448" y="1729"/>
                    </a:lnTo>
                    <a:lnTo>
                      <a:pt x="448" y="1735"/>
                    </a:lnTo>
                    <a:lnTo>
                      <a:pt x="454" y="1740"/>
                    </a:lnTo>
                    <a:lnTo>
                      <a:pt x="454" y="1746"/>
                    </a:lnTo>
                    <a:lnTo>
                      <a:pt x="459" y="1752"/>
                    </a:lnTo>
                    <a:lnTo>
                      <a:pt x="459" y="1757"/>
                    </a:lnTo>
                    <a:lnTo>
                      <a:pt x="465" y="1757"/>
                    </a:lnTo>
                    <a:lnTo>
                      <a:pt x="465" y="1763"/>
                    </a:lnTo>
                    <a:lnTo>
                      <a:pt x="471" y="1769"/>
                    </a:lnTo>
                    <a:lnTo>
                      <a:pt x="471" y="1774"/>
                    </a:lnTo>
                    <a:lnTo>
                      <a:pt x="476" y="1774"/>
                    </a:lnTo>
                    <a:lnTo>
                      <a:pt x="476" y="1780"/>
                    </a:lnTo>
                    <a:lnTo>
                      <a:pt x="482" y="1780"/>
                    </a:lnTo>
                    <a:lnTo>
                      <a:pt x="482" y="1786"/>
                    </a:lnTo>
                    <a:lnTo>
                      <a:pt x="488" y="1786"/>
                    </a:lnTo>
                    <a:lnTo>
                      <a:pt x="488" y="1791"/>
                    </a:lnTo>
                    <a:lnTo>
                      <a:pt x="493" y="1791"/>
                    </a:lnTo>
                    <a:lnTo>
                      <a:pt x="493" y="1797"/>
                    </a:lnTo>
                    <a:lnTo>
                      <a:pt x="499" y="1797"/>
                    </a:lnTo>
                    <a:lnTo>
                      <a:pt x="505" y="1803"/>
                    </a:lnTo>
                    <a:lnTo>
                      <a:pt x="510" y="1803"/>
                    </a:lnTo>
                    <a:lnTo>
                      <a:pt x="510" y="1808"/>
                    </a:lnTo>
                    <a:lnTo>
                      <a:pt x="516" y="1808"/>
                    </a:lnTo>
                    <a:lnTo>
                      <a:pt x="522" y="1808"/>
                    </a:lnTo>
                    <a:lnTo>
                      <a:pt x="522" y="1814"/>
                    </a:lnTo>
                    <a:lnTo>
                      <a:pt x="527" y="1814"/>
                    </a:lnTo>
                    <a:lnTo>
                      <a:pt x="533" y="1814"/>
                    </a:lnTo>
                    <a:lnTo>
                      <a:pt x="533" y="1808"/>
                    </a:lnTo>
                    <a:lnTo>
                      <a:pt x="539" y="1808"/>
                    </a:lnTo>
                    <a:lnTo>
                      <a:pt x="544" y="1803"/>
                    </a:lnTo>
                    <a:lnTo>
                      <a:pt x="544" y="1797"/>
                    </a:lnTo>
                    <a:lnTo>
                      <a:pt x="550" y="1791"/>
                    </a:lnTo>
                    <a:lnTo>
                      <a:pt x="550" y="1786"/>
                    </a:lnTo>
                    <a:lnTo>
                      <a:pt x="550" y="1780"/>
                    </a:lnTo>
                    <a:lnTo>
                      <a:pt x="556" y="1769"/>
                    </a:lnTo>
                    <a:lnTo>
                      <a:pt x="556" y="1763"/>
                    </a:lnTo>
                    <a:lnTo>
                      <a:pt x="556" y="1746"/>
                    </a:lnTo>
                    <a:lnTo>
                      <a:pt x="561" y="1735"/>
                    </a:lnTo>
                    <a:lnTo>
                      <a:pt x="561" y="1717"/>
                    </a:lnTo>
                    <a:lnTo>
                      <a:pt x="561" y="1700"/>
                    </a:lnTo>
                    <a:lnTo>
                      <a:pt x="567" y="1678"/>
                    </a:lnTo>
                    <a:lnTo>
                      <a:pt x="567" y="1655"/>
                    </a:lnTo>
                    <a:lnTo>
                      <a:pt x="567" y="1627"/>
                    </a:lnTo>
                    <a:lnTo>
                      <a:pt x="573" y="1598"/>
                    </a:lnTo>
                    <a:lnTo>
                      <a:pt x="573" y="1570"/>
                    </a:lnTo>
                    <a:lnTo>
                      <a:pt x="573" y="1536"/>
                    </a:lnTo>
                    <a:lnTo>
                      <a:pt x="578" y="1502"/>
                    </a:lnTo>
                    <a:lnTo>
                      <a:pt x="578" y="1462"/>
                    </a:lnTo>
                    <a:lnTo>
                      <a:pt x="578" y="1428"/>
                    </a:lnTo>
                    <a:lnTo>
                      <a:pt x="584" y="1389"/>
                    </a:lnTo>
                    <a:lnTo>
                      <a:pt x="584" y="1355"/>
                    </a:lnTo>
                    <a:lnTo>
                      <a:pt x="584" y="1315"/>
                    </a:lnTo>
                    <a:lnTo>
                      <a:pt x="590" y="1281"/>
                    </a:lnTo>
                    <a:lnTo>
                      <a:pt x="590" y="1253"/>
                    </a:lnTo>
                    <a:lnTo>
                      <a:pt x="590" y="1219"/>
                    </a:lnTo>
                    <a:lnTo>
                      <a:pt x="595" y="1196"/>
                    </a:lnTo>
                    <a:lnTo>
                      <a:pt x="595" y="1168"/>
                    </a:lnTo>
                    <a:lnTo>
                      <a:pt x="595" y="1151"/>
                    </a:lnTo>
                    <a:lnTo>
                      <a:pt x="595" y="1134"/>
                    </a:lnTo>
                    <a:lnTo>
                      <a:pt x="601" y="1122"/>
                    </a:lnTo>
                    <a:lnTo>
                      <a:pt x="601" y="1117"/>
                    </a:lnTo>
                    <a:lnTo>
                      <a:pt x="601" y="1111"/>
                    </a:lnTo>
                    <a:lnTo>
                      <a:pt x="607" y="1117"/>
                    </a:lnTo>
                    <a:lnTo>
                      <a:pt x="607" y="1122"/>
                    </a:lnTo>
                    <a:lnTo>
                      <a:pt x="607" y="1128"/>
                    </a:lnTo>
                    <a:lnTo>
                      <a:pt x="612" y="1139"/>
                    </a:lnTo>
                    <a:lnTo>
                      <a:pt x="612" y="1156"/>
                    </a:lnTo>
                    <a:lnTo>
                      <a:pt x="612" y="1173"/>
                    </a:lnTo>
                    <a:lnTo>
                      <a:pt x="618" y="1190"/>
                    </a:lnTo>
                    <a:lnTo>
                      <a:pt x="618" y="1207"/>
                    </a:lnTo>
                    <a:lnTo>
                      <a:pt x="618" y="1230"/>
                    </a:lnTo>
                    <a:lnTo>
                      <a:pt x="624" y="1253"/>
                    </a:lnTo>
                    <a:lnTo>
                      <a:pt x="624" y="1275"/>
                    </a:lnTo>
                    <a:lnTo>
                      <a:pt x="624" y="1298"/>
                    </a:lnTo>
                    <a:lnTo>
                      <a:pt x="629" y="1321"/>
                    </a:lnTo>
                    <a:lnTo>
                      <a:pt x="629" y="1338"/>
                    </a:lnTo>
                    <a:lnTo>
                      <a:pt x="629" y="1360"/>
                    </a:lnTo>
                    <a:lnTo>
                      <a:pt x="635" y="1383"/>
                    </a:lnTo>
                    <a:lnTo>
                      <a:pt x="635" y="1400"/>
                    </a:lnTo>
                    <a:lnTo>
                      <a:pt x="635" y="1417"/>
                    </a:lnTo>
                    <a:lnTo>
                      <a:pt x="641" y="1440"/>
                    </a:lnTo>
                    <a:lnTo>
                      <a:pt x="641" y="1457"/>
                    </a:lnTo>
                    <a:lnTo>
                      <a:pt x="641" y="1474"/>
                    </a:lnTo>
                    <a:lnTo>
                      <a:pt x="646" y="1485"/>
                    </a:lnTo>
                    <a:lnTo>
                      <a:pt x="646" y="1502"/>
                    </a:lnTo>
                    <a:lnTo>
                      <a:pt x="646" y="1513"/>
                    </a:lnTo>
                    <a:lnTo>
                      <a:pt x="652" y="1530"/>
                    </a:lnTo>
                    <a:lnTo>
                      <a:pt x="652" y="1542"/>
                    </a:lnTo>
                    <a:lnTo>
                      <a:pt x="652" y="1553"/>
                    </a:lnTo>
                    <a:lnTo>
                      <a:pt x="658" y="1564"/>
                    </a:lnTo>
                    <a:lnTo>
                      <a:pt x="658" y="1576"/>
                    </a:lnTo>
                    <a:lnTo>
                      <a:pt x="658" y="1587"/>
                    </a:lnTo>
                    <a:lnTo>
                      <a:pt x="663" y="1593"/>
                    </a:lnTo>
                    <a:lnTo>
                      <a:pt x="663" y="1604"/>
                    </a:lnTo>
                    <a:lnTo>
                      <a:pt x="663" y="1615"/>
                    </a:lnTo>
                    <a:lnTo>
                      <a:pt x="669" y="1621"/>
                    </a:lnTo>
                    <a:lnTo>
                      <a:pt x="669" y="1627"/>
                    </a:lnTo>
                    <a:lnTo>
                      <a:pt x="669" y="1638"/>
                    </a:lnTo>
                    <a:lnTo>
                      <a:pt x="675" y="1644"/>
                    </a:lnTo>
                    <a:lnTo>
                      <a:pt x="675" y="1649"/>
                    </a:lnTo>
                    <a:lnTo>
                      <a:pt x="675" y="1661"/>
                    </a:lnTo>
                    <a:lnTo>
                      <a:pt x="680" y="1666"/>
                    </a:lnTo>
                    <a:lnTo>
                      <a:pt x="680" y="1672"/>
                    </a:lnTo>
                    <a:lnTo>
                      <a:pt x="680" y="1678"/>
                    </a:lnTo>
                    <a:lnTo>
                      <a:pt x="686" y="1683"/>
                    </a:lnTo>
                    <a:lnTo>
                      <a:pt x="686" y="1689"/>
                    </a:lnTo>
                    <a:lnTo>
                      <a:pt x="686" y="1695"/>
                    </a:lnTo>
                    <a:lnTo>
                      <a:pt x="692" y="1700"/>
                    </a:lnTo>
                    <a:lnTo>
                      <a:pt x="692" y="1706"/>
                    </a:lnTo>
                    <a:lnTo>
                      <a:pt x="692" y="1712"/>
                    </a:lnTo>
                    <a:lnTo>
                      <a:pt x="697" y="1717"/>
                    </a:lnTo>
                    <a:lnTo>
                      <a:pt x="697" y="1723"/>
                    </a:lnTo>
                    <a:lnTo>
                      <a:pt x="703" y="1729"/>
                    </a:lnTo>
                    <a:lnTo>
                      <a:pt x="703" y="1735"/>
                    </a:lnTo>
                    <a:lnTo>
                      <a:pt x="709" y="1740"/>
                    </a:lnTo>
                    <a:lnTo>
                      <a:pt x="709" y="1746"/>
                    </a:lnTo>
                    <a:lnTo>
                      <a:pt x="714" y="1752"/>
                    </a:lnTo>
                    <a:lnTo>
                      <a:pt x="714" y="1757"/>
                    </a:lnTo>
                    <a:lnTo>
                      <a:pt x="720" y="1757"/>
                    </a:lnTo>
                    <a:lnTo>
                      <a:pt x="720" y="1763"/>
                    </a:lnTo>
                    <a:lnTo>
                      <a:pt x="726" y="1769"/>
                    </a:lnTo>
                    <a:lnTo>
                      <a:pt x="726" y="1774"/>
                    </a:lnTo>
                    <a:lnTo>
                      <a:pt x="731" y="1774"/>
                    </a:lnTo>
                    <a:lnTo>
                      <a:pt x="731" y="1780"/>
                    </a:lnTo>
                    <a:lnTo>
                      <a:pt x="737" y="1780"/>
                    </a:lnTo>
                    <a:lnTo>
                      <a:pt x="737" y="1786"/>
                    </a:lnTo>
                    <a:lnTo>
                      <a:pt x="743" y="1786"/>
                    </a:lnTo>
                    <a:lnTo>
                      <a:pt x="743" y="1791"/>
                    </a:lnTo>
                    <a:lnTo>
                      <a:pt x="748" y="1797"/>
                    </a:lnTo>
                    <a:lnTo>
                      <a:pt x="754" y="1803"/>
                    </a:lnTo>
                    <a:lnTo>
                      <a:pt x="760" y="1803"/>
                    </a:lnTo>
                    <a:lnTo>
                      <a:pt x="760" y="1808"/>
                    </a:lnTo>
                    <a:lnTo>
                      <a:pt x="765" y="1808"/>
                    </a:lnTo>
                    <a:lnTo>
                      <a:pt x="765" y="1814"/>
                    </a:lnTo>
                    <a:lnTo>
                      <a:pt x="771" y="1814"/>
                    </a:lnTo>
                    <a:lnTo>
                      <a:pt x="777" y="1820"/>
                    </a:lnTo>
                    <a:lnTo>
                      <a:pt x="782" y="1820"/>
                    </a:lnTo>
                    <a:lnTo>
                      <a:pt x="782" y="1825"/>
                    </a:lnTo>
                    <a:lnTo>
                      <a:pt x="788" y="1825"/>
                    </a:lnTo>
                    <a:lnTo>
                      <a:pt x="794" y="1825"/>
                    </a:lnTo>
                    <a:lnTo>
                      <a:pt x="794" y="1831"/>
                    </a:lnTo>
                    <a:lnTo>
                      <a:pt x="799" y="1831"/>
                    </a:lnTo>
                    <a:lnTo>
                      <a:pt x="805" y="1831"/>
                    </a:lnTo>
                    <a:lnTo>
                      <a:pt x="805" y="1837"/>
                    </a:lnTo>
                    <a:lnTo>
                      <a:pt x="811" y="1837"/>
                    </a:lnTo>
                    <a:lnTo>
                      <a:pt x="816" y="1837"/>
                    </a:lnTo>
                    <a:lnTo>
                      <a:pt x="822" y="1837"/>
                    </a:lnTo>
                    <a:lnTo>
                      <a:pt x="822" y="1842"/>
                    </a:lnTo>
                    <a:lnTo>
                      <a:pt x="828" y="1842"/>
                    </a:lnTo>
                    <a:lnTo>
                      <a:pt x="833" y="1842"/>
                    </a:lnTo>
                    <a:lnTo>
                      <a:pt x="839" y="1842"/>
                    </a:lnTo>
                    <a:lnTo>
                      <a:pt x="845" y="1848"/>
                    </a:lnTo>
                    <a:lnTo>
                      <a:pt x="850" y="1848"/>
                    </a:lnTo>
                    <a:lnTo>
                      <a:pt x="856" y="1848"/>
                    </a:lnTo>
                    <a:lnTo>
                      <a:pt x="862" y="1848"/>
                    </a:lnTo>
                    <a:lnTo>
                      <a:pt x="867" y="1854"/>
                    </a:lnTo>
                    <a:lnTo>
                      <a:pt x="873" y="1854"/>
                    </a:lnTo>
                    <a:lnTo>
                      <a:pt x="879" y="1854"/>
                    </a:lnTo>
                    <a:lnTo>
                      <a:pt x="884" y="1854"/>
                    </a:lnTo>
                    <a:lnTo>
                      <a:pt x="890" y="1854"/>
                    </a:lnTo>
                    <a:lnTo>
                      <a:pt x="890" y="1859"/>
                    </a:lnTo>
                    <a:lnTo>
                      <a:pt x="896" y="1859"/>
                    </a:lnTo>
                    <a:lnTo>
                      <a:pt x="901" y="1859"/>
                    </a:lnTo>
                    <a:lnTo>
                      <a:pt x="907" y="1859"/>
                    </a:lnTo>
                    <a:lnTo>
                      <a:pt x="913" y="1859"/>
                    </a:lnTo>
                    <a:lnTo>
                      <a:pt x="918" y="1859"/>
                    </a:lnTo>
                    <a:lnTo>
                      <a:pt x="924" y="1859"/>
                    </a:lnTo>
                    <a:lnTo>
                      <a:pt x="930" y="1859"/>
                    </a:lnTo>
                    <a:lnTo>
                      <a:pt x="930" y="1865"/>
                    </a:lnTo>
                    <a:lnTo>
                      <a:pt x="935" y="1865"/>
                    </a:lnTo>
                    <a:lnTo>
                      <a:pt x="941" y="1865"/>
                    </a:lnTo>
                    <a:lnTo>
                      <a:pt x="947" y="1865"/>
                    </a:lnTo>
                    <a:lnTo>
                      <a:pt x="953" y="186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9" name="Freeform 89"/>
              <p:cNvSpPr>
                <a:spLocks/>
              </p:cNvSpPr>
              <p:nvPr/>
            </p:nvSpPr>
            <p:spPr bwMode="auto">
              <a:xfrm>
                <a:off x="3953" y="2970"/>
                <a:ext cx="952" cy="131"/>
              </a:xfrm>
              <a:custGeom>
                <a:avLst/>
                <a:gdLst>
                  <a:gd name="T0" fmla="*/ 11 w 952"/>
                  <a:gd name="T1" fmla="*/ 91 h 131"/>
                  <a:gd name="T2" fmla="*/ 28 w 952"/>
                  <a:gd name="T3" fmla="*/ 91 h 131"/>
                  <a:gd name="T4" fmla="*/ 45 w 952"/>
                  <a:gd name="T5" fmla="*/ 91 h 131"/>
                  <a:gd name="T6" fmla="*/ 62 w 952"/>
                  <a:gd name="T7" fmla="*/ 97 h 131"/>
                  <a:gd name="T8" fmla="*/ 79 w 952"/>
                  <a:gd name="T9" fmla="*/ 97 h 131"/>
                  <a:gd name="T10" fmla="*/ 96 w 952"/>
                  <a:gd name="T11" fmla="*/ 97 h 131"/>
                  <a:gd name="T12" fmla="*/ 113 w 952"/>
                  <a:gd name="T13" fmla="*/ 97 h 131"/>
                  <a:gd name="T14" fmla="*/ 130 w 952"/>
                  <a:gd name="T15" fmla="*/ 97 h 131"/>
                  <a:gd name="T16" fmla="*/ 147 w 952"/>
                  <a:gd name="T17" fmla="*/ 102 h 131"/>
                  <a:gd name="T18" fmla="*/ 164 w 952"/>
                  <a:gd name="T19" fmla="*/ 108 h 131"/>
                  <a:gd name="T20" fmla="*/ 181 w 952"/>
                  <a:gd name="T21" fmla="*/ 108 h 131"/>
                  <a:gd name="T22" fmla="*/ 198 w 952"/>
                  <a:gd name="T23" fmla="*/ 108 h 131"/>
                  <a:gd name="T24" fmla="*/ 215 w 952"/>
                  <a:gd name="T25" fmla="*/ 108 h 131"/>
                  <a:gd name="T26" fmla="*/ 232 w 952"/>
                  <a:gd name="T27" fmla="*/ 114 h 131"/>
                  <a:gd name="T28" fmla="*/ 249 w 952"/>
                  <a:gd name="T29" fmla="*/ 114 h 131"/>
                  <a:gd name="T30" fmla="*/ 266 w 952"/>
                  <a:gd name="T31" fmla="*/ 114 h 131"/>
                  <a:gd name="T32" fmla="*/ 283 w 952"/>
                  <a:gd name="T33" fmla="*/ 114 h 131"/>
                  <a:gd name="T34" fmla="*/ 300 w 952"/>
                  <a:gd name="T35" fmla="*/ 114 h 131"/>
                  <a:gd name="T36" fmla="*/ 317 w 952"/>
                  <a:gd name="T37" fmla="*/ 114 h 131"/>
                  <a:gd name="T38" fmla="*/ 334 w 952"/>
                  <a:gd name="T39" fmla="*/ 114 h 131"/>
                  <a:gd name="T40" fmla="*/ 351 w 952"/>
                  <a:gd name="T41" fmla="*/ 114 h 131"/>
                  <a:gd name="T42" fmla="*/ 368 w 952"/>
                  <a:gd name="T43" fmla="*/ 102 h 131"/>
                  <a:gd name="T44" fmla="*/ 385 w 952"/>
                  <a:gd name="T45" fmla="*/ 68 h 131"/>
                  <a:gd name="T46" fmla="*/ 396 w 952"/>
                  <a:gd name="T47" fmla="*/ 17 h 131"/>
                  <a:gd name="T48" fmla="*/ 413 w 952"/>
                  <a:gd name="T49" fmla="*/ 0 h 131"/>
                  <a:gd name="T50" fmla="*/ 430 w 952"/>
                  <a:gd name="T51" fmla="*/ 17 h 131"/>
                  <a:gd name="T52" fmla="*/ 447 w 952"/>
                  <a:gd name="T53" fmla="*/ 46 h 131"/>
                  <a:gd name="T54" fmla="*/ 464 w 952"/>
                  <a:gd name="T55" fmla="*/ 63 h 131"/>
                  <a:gd name="T56" fmla="*/ 481 w 952"/>
                  <a:gd name="T57" fmla="*/ 80 h 131"/>
                  <a:gd name="T58" fmla="*/ 498 w 952"/>
                  <a:gd name="T59" fmla="*/ 91 h 131"/>
                  <a:gd name="T60" fmla="*/ 515 w 952"/>
                  <a:gd name="T61" fmla="*/ 97 h 131"/>
                  <a:gd name="T62" fmla="*/ 532 w 952"/>
                  <a:gd name="T63" fmla="*/ 102 h 131"/>
                  <a:gd name="T64" fmla="*/ 549 w 952"/>
                  <a:gd name="T65" fmla="*/ 108 h 131"/>
                  <a:gd name="T66" fmla="*/ 566 w 952"/>
                  <a:gd name="T67" fmla="*/ 114 h 131"/>
                  <a:gd name="T68" fmla="*/ 583 w 952"/>
                  <a:gd name="T69" fmla="*/ 114 h 131"/>
                  <a:gd name="T70" fmla="*/ 600 w 952"/>
                  <a:gd name="T71" fmla="*/ 114 h 131"/>
                  <a:gd name="T72" fmla="*/ 617 w 952"/>
                  <a:gd name="T73" fmla="*/ 119 h 131"/>
                  <a:gd name="T74" fmla="*/ 634 w 952"/>
                  <a:gd name="T75" fmla="*/ 119 h 131"/>
                  <a:gd name="T76" fmla="*/ 651 w 952"/>
                  <a:gd name="T77" fmla="*/ 119 h 131"/>
                  <a:gd name="T78" fmla="*/ 668 w 952"/>
                  <a:gd name="T79" fmla="*/ 119 h 131"/>
                  <a:gd name="T80" fmla="*/ 685 w 952"/>
                  <a:gd name="T81" fmla="*/ 125 h 131"/>
                  <a:gd name="T82" fmla="*/ 703 w 952"/>
                  <a:gd name="T83" fmla="*/ 125 h 131"/>
                  <a:gd name="T84" fmla="*/ 720 w 952"/>
                  <a:gd name="T85" fmla="*/ 125 h 131"/>
                  <a:gd name="T86" fmla="*/ 737 w 952"/>
                  <a:gd name="T87" fmla="*/ 125 h 131"/>
                  <a:gd name="T88" fmla="*/ 754 w 952"/>
                  <a:gd name="T89" fmla="*/ 125 h 131"/>
                  <a:gd name="T90" fmla="*/ 771 w 952"/>
                  <a:gd name="T91" fmla="*/ 125 h 131"/>
                  <a:gd name="T92" fmla="*/ 788 w 952"/>
                  <a:gd name="T93" fmla="*/ 125 h 131"/>
                  <a:gd name="T94" fmla="*/ 805 w 952"/>
                  <a:gd name="T95" fmla="*/ 125 h 131"/>
                  <a:gd name="T96" fmla="*/ 822 w 952"/>
                  <a:gd name="T97" fmla="*/ 125 h 131"/>
                  <a:gd name="T98" fmla="*/ 833 w 952"/>
                  <a:gd name="T99" fmla="*/ 125 h 131"/>
                  <a:gd name="T100" fmla="*/ 850 w 952"/>
                  <a:gd name="T101" fmla="*/ 131 h 131"/>
                  <a:gd name="T102" fmla="*/ 867 w 952"/>
                  <a:gd name="T103" fmla="*/ 131 h 131"/>
                  <a:gd name="T104" fmla="*/ 884 w 952"/>
                  <a:gd name="T105" fmla="*/ 131 h 131"/>
                  <a:gd name="T106" fmla="*/ 901 w 952"/>
                  <a:gd name="T107" fmla="*/ 131 h 131"/>
                  <a:gd name="T108" fmla="*/ 918 w 952"/>
                  <a:gd name="T109" fmla="*/ 131 h 131"/>
                  <a:gd name="T110" fmla="*/ 935 w 952"/>
                  <a:gd name="T111" fmla="*/ 131 h 1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52" h="131">
                    <a:moveTo>
                      <a:pt x="0" y="91"/>
                    </a:moveTo>
                    <a:lnTo>
                      <a:pt x="0" y="91"/>
                    </a:lnTo>
                    <a:lnTo>
                      <a:pt x="5" y="91"/>
                    </a:lnTo>
                    <a:lnTo>
                      <a:pt x="11" y="91"/>
                    </a:lnTo>
                    <a:lnTo>
                      <a:pt x="17" y="91"/>
                    </a:lnTo>
                    <a:lnTo>
                      <a:pt x="22" y="91"/>
                    </a:lnTo>
                    <a:lnTo>
                      <a:pt x="28" y="91"/>
                    </a:lnTo>
                    <a:lnTo>
                      <a:pt x="34" y="91"/>
                    </a:lnTo>
                    <a:lnTo>
                      <a:pt x="39" y="91"/>
                    </a:lnTo>
                    <a:lnTo>
                      <a:pt x="45" y="91"/>
                    </a:lnTo>
                    <a:lnTo>
                      <a:pt x="51" y="91"/>
                    </a:lnTo>
                    <a:lnTo>
                      <a:pt x="56" y="91"/>
                    </a:lnTo>
                    <a:lnTo>
                      <a:pt x="56" y="97"/>
                    </a:lnTo>
                    <a:lnTo>
                      <a:pt x="62" y="97"/>
                    </a:lnTo>
                    <a:lnTo>
                      <a:pt x="68" y="97"/>
                    </a:lnTo>
                    <a:lnTo>
                      <a:pt x="73" y="97"/>
                    </a:lnTo>
                    <a:lnTo>
                      <a:pt x="79" y="97"/>
                    </a:lnTo>
                    <a:lnTo>
                      <a:pt x="85" y="97"/>
                    </a:lnTo>
                    <a:lnTo>
                      <a:pt x="90" y="97"/>
                    </a:lnTo>
                    <a:lnTo>
                      <a:pt x="96" y="97"/>
                    </a:lnTo>
                    <a:lnTo>
                      <a:pt x="102" y="97"/>
                    </a:lnTo>
                    <a:lnTo>
                      <a:pt x="107" y="97"/>
                    </a:lnTo>
                    <a:lnTo>
                      <a:pt x="113" y="97"/>
                    </a:lnTo>
                    <a:lnTo>
                      <a:pt x="119" y="97"/>
                    </a:lnTo>
                    <a:lnTo>
                      <a:pt x="124" y="97"/>
                    </a:lnTo>
                    <a:lnTo>
                      <a:pt x="130" y="97"/>
                    </a:lnTo>
                    <a:lnTo>
                      <a:pt x="136" y="102"/>
                    </a:lnTo>
                    <a:lnTo>
                      <a:pt x="141" y="102"/>
                    </a:lnTo>
                    <a:lnTo>
                      <a:pt x="147" y="102"/>
                    </a:lnTo>
                    <a:lnTo>
                      <a:pt x="153" y="102"/>
                    </a:lnTo>
                    <a:lnTo>
                      <a:pt x="158" y="102"/>
                    </a:lnTo>
                    <a:lnTo>
                      <a:pt x="158" y="108"/>
                    </a:lnTo>
                    <a:lnTo>
                      <a:pt x="164" y="108"/>
                    </a:lnTo>
                    <a:lnTo>
                      <a:pt x="170" y="108"/>
                    </a:lnTo>
                    <a:lnTo>
                      <a:pt x="175" y="108"/>
                    </a:lnTo>
                    <a:lnTo>
                      <a:pt x="181" y="108"/>
                    </a:lnTo>
                    <a:lnTo>
                      <a:pt x="187" y="108"/>
                    </a:lnTo>
                    <a:lnTo>
                      <a:pt x="192" y="108"/>
                    </a:lnTo>
                    <a:lnTo>
                      <a:pt x="198" y="108"/>
                    </a:lnTo>
                    <a:lnTo>
                      <a:pt x="204" y="108"/>
                    </a:lnTo>
                    <a:lnTo>
                      <a:pt x="209" y="108"/>
                    </a:lnTo>
                    <a:lnTo>
                      <a:pt x="215" y="108"/>
                    </a:lnTo>
                    <a:lnTo>
                      <a:pt x="221" y="108"/>
                    </a:lnTo>
                    <a:lnTo>
                      <a:pt x="226" y="108"/>
                    </a:lnTo>
                    <a:lnTo>
                      <a:pt x="232" y="114"/>
                    </a:lnTo>
                    <a:lnTo>
                      <a:pt x="238" y="114"/>
                    </a:lnTo>
                    <a:lnTo>
                      <a:pt x="243" y="114"/>
                    </a:lnTo>
                    <a:lnTo>
                      <a:pt x="249" y="114"/>
                    </a:lnTo>
                    <a:lnTo>
                      <a:pt x="255" y="114"/>
                    </a:lnTo>
                    <a:lnTo>
                      <a:pt x="260" y="114"/>
                    </a:lnTo>
                    <a:lnTo>
                      <a:pt x="266" y="114"/>
                    </a:lnTo>
                    <a:lnTo>
                      <a:pt x="272" y="114"/>
                    </a:lnTo>
                    <a:lnTo>
                      <a:pt x="277" y="114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4" y="114"/>
                    </a:lnTo>
                    <a:lnTo>
                      <a:pt x="300" y="114"/>
                    </a:lnTo>
                    <a:lnTo>
                      <a:pt x="306" y="114"/>
                    </a:lnTo>
                    <a:lnTo>
                      <a:pt x="311" y="114"/>
                    </a:lnTo>
                    <a:lnTo>
                      <a:pt x="317" y="114"/>
                    </a:lnTo>
                    <a:lnTo>
                      <a:pt x="323" y="114"/>
                    </a:lnTo>
                    <a:lnTo>
                      <a:pt x="328" y="114"/>
                    </a:lnTo>
                    <a:lnTo>
                      <a:pt x="334" y="114"/>
                    </a:lnTo>
                    <a:lnTo>
                      <a:pt x="340" y="114"/>
                    </a:lnTo>
                    <a:lnTo>
                      <a:pt x="345" y="114"/>
                    </a:lnTo>
                    <a:lnTo>
                      <a:pt x="351" y="114"/>
                    </a:lnTo>
                    <a:lnTo>
                      <a:pt x="357" y="108"/>
                    </a:lnTo>
                    <a:lnTo>
                      <a:pt x="362" y="108"/>
                    </a:lnTo>
                    <a:lnTo>
                      <a:pt x="362" y="102"/>
                    </a:lnTo>
                    <a:lnTo>
                      <a:pt x="368" y="102"/>
                    </a:lnTo>
                    <a:lnTo>
                      <a:pt x="368" y="97"/>
                    </a:lnTo>
                    <a:lnTo>
                      <a:pt x="374" y="91"/>
                    </a:lnTo>
                    <a:lnTo>
                      <a:pt x="374" y="85"/>
                    </a:lnTo>
                    <a:lnTo>
                      <a:pt x="379" y="80"/>
                    </a:lnTo>
                    <a:lnTo>
                      <a:pt x="379" y="74"/>
                    </a:lnTo>
                    <a:lnTo>
                      <a:pt x="379" y="68"/>
                    </a:lnTo>
                    <a:lnTo>
                      <a:pt x="385" y="68"/>
                    </a:lnTo>
                    <a:lnTo>
                      <a:pt x="385" y="63"/>
                    </a:lnTo>
                    <a:lnTo>
                      <a:pt x="385" y="57"/>
                    </a:lnTo>
                    <a:lnTo>
                      <a:pt x="385" y="51"/>
                    </a:lnTo>
                    <a:lnTo>
                      <a:pt x="391" y="46"/>
                    </a:lnTo>
                    <a:lnTo>
                      <a:pt x="391" y="34"/>
                    </a:lnTo>
                    <a:lnTo>
                      <a:pt x="391" y="29"/>
                    </a:lnTo>
                    <a:lnTo>
                      <a:pt x="396" y="29"/>
                    </a:lnTo>
                    <a:lnTo>
                      <a:pt x="396" y="23"/>
                    </a:lnTo>
                    <a:lnTo>
                      <a:pt x="396" y="17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408" y="0"/>
                    </a:lnTo>
                    <a:lnTo>
                      <a:pt x="413" y="0"/>
                    </a:lnTo>
                    <a:lnTo>
                      <a:pt x="419" y="0"/>
                    </a:lnTo>
                    <a:lnTo>
                      <a:pt x="425" y="6"/>
                    </a:lnTo>
                    <a:lnTo>
                      <a:pt x="425" y="12"/>
                    </a:lnTo>
                    <a:lnTo>
                      <a:pt x="430" y="12"/>
                    </a:lnTo>
                    <a:lnTo>
                      <a:pt x="430" y="17"/>
                    </a:lnTo>
                    <a:lnTo>
                      <a:pt x="436" y="23"/>
                    </a:lnTo>
                    <a:lnTo>
                      <a:pt x="436" y="29"/>
                    </a:lnTo>
                    <a:lnTo>
                      <a:pt x="442" y="29"/>
                    </a:lnTo>
                    <a:lnTo>
                      <a:pt x="442" y="34"/>
                    </a:lnTo>
                    <a:lnTo>
                      <a:pt x="447" y="40"/>
                    </a:lnTo>
                    <a:lnTo>
                      <a:pt x="447" y="46"/>
                    </a:lnTo>
                    <a:lnTo>
                      <a:pt x="453" y="46"/>
                    </a:lnTo>
                    <a:lnTo>
                      <a:pt x="453" y="51"/>
                    </a:lnTo>
                    <a:lnTo>
                      <a:pt x="459" y="51"/>
                    </a:lnTo>
                    <a:lnTo>
                      <a:pt x="459" y="57"/>
                    </a:lnTo>
                    <a:lnTo>
                      <a:pt x="464" y="57"/>
                    </a:lnTo>
                    <a:lnTo>
                      <a:pt x="464" y="63"/>
                    </a:lnTo>
                    <a:lnTo>
                      <a:pt x="470" y="63"/>
                    </a:lnTo>
                    <a:lnTo>
                      <a:pt x="470" y="68"/>
                    </a:lnTo>
                    <a:lnTo>
                      <a:pt x="476" y="68"/>
                    </a:lnTo>
                    <a:lnTo>
                      <a:pt x="476" y="74"/>
                    </a:lnTo>
                    <a:lnTo>
                      <a:pt x="481" y="74"/>
                    </a:lnTo>
                    <a:lnTo>
                      <a:pt x="481" y="80"/>
                    </a:lnTo>
                    <a:lnTo>
                      <a:pt x="487" y="80"/>
                    </a:lnTo>
                    <a:lnTo>
                      <a:pt x="493" y="85"/>
                    </a:lnTo>
                    <a:lnTo>
                      <a:pt x="498" y="85"/>
                    </a:lnTo>
                    <a:lnTo>
                      <a:pt x="498" y="91"/>
                    </a:lnTo>
                    <a:lnTo>
                      <a:pt x="504" y="91"/>
                    </a:lnTo>
                    <a:lnTo>
                      <a:pt x="510" y="91"/>
                    </a:lnTo>
                    <a:lnTo>
                      <a:pt x="510" y="97"/>
                    </a:lnTo>
                    <a:lnTo>
                      <a:pt x="515" y="97"/>
                    </a:lnTo>
                    <a:lnTo>
                      <a:pt x="521" y="97"/>
                    </a:lnTo>
                    <a:lnTo>
                      <a:pt x="527" y="102"/>
                    </a:lnTo>
                    <a:lnTo>
                      <a:pt x="532" y="102"/>
                    </a:lnTo>
                    <a:lnTo>
                      <a:pt x="538" y="102"/>
                    </a:lnTo>
                    <a:lnTo>
                      <a:pt x="538" y="108"/>
                    </a:lnTo>
                    <a:lnTo>
                      <a:pt x="544" y="108"/>
                    </a:lnTo>
                    <a:lnTo>
                      <a:pt x="549" y="108"/>
                    </a:lnTo>
                    <a:lnTo>
                      <a:pt x="555" y="108"/>
                    </a:lnTo>
                    <a:lnTo>
                      <a:pt x="561" y="108"/>
                    </a:lnTo>
                    <a:lnTo>
                      <a:pt x="566" y="108"/>
                    </a:lnTo>
                    <a:lnTo>
                      <a:pt x="566" y="114"/>
                    </a:lnTo>
                    <a:lnTo>
                      <a:pt x="572" y="114"/>
                    </a:lnTo>
                    <a:lnTo>
                      <a:pt x="578" y="114"/>
                    </a:lnTo>
                    <a:lnTo>
                      <a:pt x="583" y="114"/>
                    </a:lnTo>
                    <a:lnTo>
                      <a:pt x="589" y="114"/>
                    </a:lnTo>
                    <a:lnTo>
                      <a:pt x="595" y="114"/>
                    </a:lnTo>
                    <a:lnTo>
                      <a:pt x="600" y="114"/>
                    </a:lnTo>
                    <a:lnTo>
                      <a:pt x="606" y="114"/>
                    </a:lnTo>
                    <a:lnTo>
                      <a:pt x="606" y="119"/>
                    </a:lnTo>
                    <a:lnTo>
                      <a:pt x="612" y="119"/>
                    </a:lnTo>
                    <a:lnTo>
                      <a:pt x="617" y="119"/>
                    </a:lnTo>
                    <a:lnTo>
                      <a:pt x="623" y="119"/>
                    </a:lnTo>
                    <a:lnTo>
                      <a:pt x="629" y="119"/>
                    </a:lnTo>
                    <a:lnTo>
                      <a:pt x="634" y="119"/>
                    </a:lnTo>
                    <a:lnTo>
                      <a:pt x="640" y="119"/>
                    </a:lnTo>
                    <a:lnTo>
                      <a:pt x="646" y="119"/>
                    </a:lnTo>
                    <a:lnTo>
                      <a:pt x="651" y="119"/>
                    </a:lnTo>
                    <a:lnTo>
                      <a:pt x="657" y="119"/>
                    </a:lnTo>
                    <a:lnTo>
                      <a:pt x="663" y="119"/>
                    </a:lnTo>
                    <a:lnTo>
                      <a:pt x="668" y="119"/>
                    </a:lnTo>
                    <a:lnTo>
                      <a:pt x="668" y="125"/>
                    </a:lnTo>
                    <a:lnTo>
                      <a:pt x="674" y="125"/>
                    </a:lnTo>
                    <a:lnTo>
                      <a:pt x="680" y="125"/>
                    </a:lnTo>
                    <a:lnTo>
                      <a:pt x="685" y="125"/>
                    </a:lnTo>
                    <a:lnTo>
                      <a:pt x="691" y="125"/>
                    </a:lnTo>
                    <a:lnTo>
                      <a:pt x="697" y="125"/>
                    </a:lnTo>
                    <a:lnTo>
                      <a:pt x="703" y="125"/>
                    </a:lnTo>
                    <a:lnTo>
                      <a:pt x="708" y="125"/>
                    </a:lnTo>
                    <a:lnTo>
                      <a:pt x="714" y="125"/>
                    </a:lnTo>
                    <a:lnTo>
                      <a:pt x="720" y="125"/>
                    </a:lnTo>
                    <a:lnTo>
                      <a:pt x="725" y="125"/>
                    </a:lnTo>
                    <a:lnTo>
                      <a:pt x="731" y="125"/>
                    </a:lnTo>
                    <a:lnTo>
                      <a:pt x="737" y="125"/>
                    </a:lnTo>
                    <a:lnTo>
                      <a:pt x="742" y="125"/>
                    </a:lnTo>
                    <a:lnTo>
                      <a:pt x="748" y="125"/>
                    </a:lnTo>
                    <a:lnTo>
                      <a:pt x="754" y="125"/>
                    </a:lnTo>
                    <a:lnTo>
                      <a:pt x="759" y="125"/>
                    </a:lnTo>
                    <a:lnTo>
                      <a:pt x="765" y="125"/>
                    </a:lnTo>
                    <a:lnTo>
                      <a:pt x="771" y="125"/>
                    </a:lnTo>
                    <a:lnTo>
                      <a:pt x="776" y="125"/>
                    </a:lnTo>
                    <a:lnTo>
                      <a:pt x="782" y="125"/>
                    </a:lnTo>
                    <a:lnTo>
                      <a:pt x="788" y="125"/>
                    </a:lnTo>
                    <a:lnTo>
                      <a:pt x="793" y="125"/>
                    </a:lnTo>
                    <a:lnTo>
                      <a:pt x="799" y="125"/>
                    </a:lnTo>
                    <a:lnTo>
                      <a:pt x="805" y="125"/>
                    </a:lnTo>
                    <a:lnTo>
                      <a:pt x="810" y="125"/>
                    </a:lnTo>
                    <a:lnTo>
                      <a:pt x="816" y="125"/>
                    </a:lnTo>
                    <a:lnTo>
                      <a:pt x="822" y="125"/>
                    </a:lnTo>
                    <a:lnTo>
                      <a:pt x="827" y="125"/>
                    </a:lnTo>
                    <a:lnTo>
                      <a:pt x="833" y="125"/>
                    </a:lnTo>
                    <a:lnTo>
                      <a:pt x="839" y="125"/>
                    </a:lnTo>
                    <a:lnTo>
                      <a:pt x="844" y="131"/>
                    </a:lnTo>
                    <a:lnTo>
                      <a:pt x="850" y="131"/>
                    </a:lnTo>
                    <a:lnTo>
                      <a:pt x="856" y="131"/>
                    </a:lnTo>
                    <a:lnTo>
                      <a:pt x="861" y="131"/>
                    </a:lnTo>
                    <a:lnTo>
                      <a:pt x="867" y="131"/>
                    </a:lnTo>
                    <a:lnTo>
                      <a:pt x="873" y="131"/>
                    </a:lnTo>
                    <a:lnTo>
                      <a:pt x="878" y="131"/>
                    </a:lnTo>
                    <a:lnTo>
                      <a:pt x="884" y="131"/>
                    </a:lnTo>
                    <a:lnTo>
                      <a:pt x="890" y="131"/>
                    </a:lnTo>
                    <a:lnTo>
                      <a:pt x="895" y="131"/>
                    </a:lnTo>
                    <a:lnTo>
                      <a:pt x="901" y="131"/>
                    </a:lnTo>
                    <a:lnTo>
                      <a:pt x="907" y="131"/>
                    </a:lnTo>
                    <a:lnTo>
                      <a:pt x="912" y="131"/>
                    </a:lnTo>
                    <a:lnTo>
                      <a:pt x="918" y="131"/>
                    </a:lnTo>
                    <a:lnTo>
                      <a:pt x="924" y="131"/>
                    </a:lnTo>
                    <a:lnTo>
                      <a:pt x="929" y="131"/>
                    </a:lnTo>
                    <a:lnTo>
                      <a:pt x="935" y="131"/>
                    </a:lnTo>
                    <a:lnTo>
                      <a:pt x="941" y="131"/>
                    </a:lnTo>
                    <a:lnTo>
                      <a:pt x="946" y="131"/>
                    </a:lnTo>
                    <a:lnTo>
                      <a:pt x="952" y="131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" name="Freeform 90"/>
              <p:cNvSpPr>
                <a:spLocks/>
              </p:cNvSpPr>
              <p:nvPr/>
            </p:nvSpPr>
            <p:spPr bwMode="auto">
              <a:xfrm>
                <a:off x="4905" y="3101"/>
                <a:ext cx="102" cy="0"/>
              </a:xfrm>
              <a:custGeom>
                <a:avLst/>
                <a:gdLst>
                  <a:gd name="T0" fmla="*/ 0 w 102"/>
                  <a:gd name="T1" fmla="*/ 0 w 102"/>
                  <a:gd name="T2" fmla="*/ 6 w 102"/>
                  <a:gd name="T3" fmla="*/ 6 w 102"/>
                  <a:gd name="T4" fmla="*/ 6 w 102"/>
                  <a:gd name="T5" fmla="*/ 11 w 102"/>
                  <a:gd name="T6" fmla="*/ 11 w 102"/>
                  <a:gd name="T7" fmla="*/ 11 w 102"/>
                  <a:gd name="T8" fmla="*/ 17 w 102"/>
                  <a:gd name="T9" fmla="*/ 17 w 102"/>
                  <a:gd name="T10" fmla="*/ 17 w 102"/>
                  <a:gd name="T11" fmla="*/ 23 w 102"/>
                  <a:gd name="T12" fmla="*/ 23 w 102"/>
                  <a:gd name="T13" fmla="*/ 23 w 102"/>
                  <a:gd name="T14" fmla="*/ 28 w 102"/>
                  <a:gd name="T15" fmla="*/ 28 w 102"/>
                  <a:gd name="T16" fmla="*/ 28 w 102"/>
                  <a:gd name="T17" fmla="*/ 28 w 102"/>
                  <a:gd name="T18" fmla="*/ 34 w 102"/>
                  <a:gd name="T19" fmla="*/ 34 w 102"/>
                  <a:gd name="T20" fmla="*/ 34 w 102"/>
                  <a:gd name="T21" fmla="*/ 40 w 102"/>
                  <a:gd name="T22" fmla="*/ 40 w 102"/>
                  <a:gd name="T23" fmla="*/ 40 w 102"/>
                  <a:gd name="T24" fmla="*/ 45 w 102"/>
                  <a:gd name="T25" fmla="*/ 45 w 102"/>
                  <a:gd name="T26" fmla="*/ 45 w 102"/>
                  <a:gd name="T27" fmla="*/ 51 w 102"/>
                  <a:gd name="T28" fmla="*/ 51 w 102"/>
                  <a:gd name="T29" fmla="*/ 51 w 102"/>
                  <a:gd name="T30" fmla="*/ 57 w 102"/>
                  <a:gd name="T31" fmla="*/ 57 w 102"/>
                  <a:gd name="T32" fmla="*/ 57 w 102"/>
                  <a:gd name="T33" fmla="*/ 62 w 102"/>
                  <a:gd name="T34" fmla="*/ 62 w 102"/>
                  <a:gd name="T35" fmla="*/ 62 w 102"/>
                  <a:gd name="T36" fmla="*/ 68 w 102"/>
                  <a:gd name="T37" fmla="*/ 68 w 102"/>
                  <a:gd name="T38" fmla="*/ 68 w 102"/>
                  <a:gd name="T39" fmla="*/ 74 w 102"/>
                  <a:gd name="T40" fmla="*/ 74 w 102"/>
                  <a:gd name="T41" fmla="*/ 74 w 102"/>
                  <a:gd name="T42" fmla="*/ 79 w 102"/>
                  <a:gd name="T43" fmla="*/ 79 w 102"/>
                  <a:gd name="T44" fmla="*/ 79 w 102"/>
                  <a:gd name="T45" fmla="*/ 85 w 102"/>
                  <a:gd name="T46" fmla="*/ 85 w 102"/>
                  <a:gd name="T47" fmla="*/ 85 w 102"/>
                  <a:gd name="T48" fmla="*/ 91 w 102"/>
                  <a:gd name="T49" fmla="*/ 91 w 102"/>
                  <a:gd name="T50" fmla="*/ 91 w 102"/>
                  <a:gd name="T51" fmla="*/ 96 w 102"/>
                  <a:gd name="T52" fmla="*/ 96 w 102"/>
                  <a:gd name="T53" fmla="*/ 96 w 102"/>
                  <a:gd name="T54" fmla="*/ 102 w 102"/>
                  <a:gd name="T55" fmla="*/ 102 w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</a:gdLst>
                <a:ahLst/>
                <a:cxnLst>
                  <a:cxn ang="T56">
                    <a:pos x="T0" y="0"/>
                  </a:cxn>
                  <a:cxn ang="T57">
                    <a:pos x="T1" y="0"/>
                  </a:cxn>
                  <a:cxn ang="T58">
                    <a:pos x="T2" y="0"/>
                  </a:cxn>
                  <a:cxn ang="T59">
                    <a:pos x="T3" y="0"/>
                  </a:cxn>
                  <a:cxn ang="T60">
                    <a:pos x="T4" y="0"/>
                  </a:cxn>
                  <a:cxn ang="T61">
                    <a:pos x="T5" y="0"/>
                  </a:cxn>
                  <a:cxn ang="T62">
                    <a:pos x="T6" y="0"/>
                  </a:cxn>
                  <a:cxn ang="T63">
                    <a:pos x="T7" y="0"/>
                  </a:cxn>
                  <a:cxn ang="T64">
                    <a:pos x="T8" y="0"/>
                  </a:cxn>
                  <a:cxn ang="T65">
                    <a:pos x="T9" y="0"/>
                  </a:cxn>
                  <a:cxn ang="T66">
                    <a:pos x="T10" y="0"/>
                  </a:cxn>
                  <a:cxn ang="T67">
                    <a:pos x="T11" y="0"/>
                  </a:cxn>
                  <a:cxn ang="T68">
                    <a:pos x="T12" y="0"/>
                  </a:cxn>
                  <a:cxn ang="T69">
                    <a:pos x="T13" y="0"/>
                  </a:cxn>
                  <a:cxn ang="T70">
                    <a:pos x="T14" y="0"/>
                  </a:cxn>
                  <a:cxn ang="T71">
                    <a:pos x="T15" y="0"/>
                  </a:cxn>
                  <a:cxn ang="T72">
                    <a:pos x="T16" y="0"/>
                  </a:cxn>
                  <a:cxn ang="T73">
                    <a:pos x="T17" y="0"/>
                  </a:cxn>
                  <a:cxn ang="T74">
                    <a:pos x="T18" y="0"/>
                  </a:cxn>
                  <a:cxn ang="T75">
                    <a:pos x="T19" y="0"/>
                  </a:cxn>
                  <a:cxn ang="T76">
                    <a:pos x="T20" y="0"/>
                  </a:cxn>
                  <a:cxn ang="T77">
                    <a:pos x="T21" y="0"/>
                  </a:cxn>
                  <a:cxn ang="T78">
                    <a:pos x="T22" y="0"/>
                  </a:cxn>
                  <a:cxn ang="T79">
                    <a:pos x="T23" y="0"/>
                  </a:cxn>
                  <a:cxn ang="T80">
                    <a:pos x="T24" y="0"/>
                  </a:cxn>
                  <a:cxn ang="T81">
                    <a:pos x="T25" y="0"/>
                  </a:cxn>
                  <a:cxn ang="T82">
                    <a:pos x="T26" y="0"/>
                  </a:cxn>
                  <a:cxn ang="T83">
                    <a:pos x="T27" y="0"/>
                  </a:cxn>
                  <a:cxn ang="T84">
                    <a:pos x="T28" y="0"/>
                  </a:cxn>
                  <a:cxn ang="T85">
                    <a:pos x="T29" y="0"/>
                  </a:cxn>
                  <a:cxn ang="T86">
                    <a:pos x="T30" y="0"/>
                  </a:cxn>
                  <a:cxn ang="T87">
                    <a:pos x="T31" y="0"/>
                  </a:cxn>
                  <a:cxn ang="T88">
                    <a:pos x="T32" y="0"/>
                  </a:cxn>
                  <a:cxn ang="T89">
                    <a:pos x="T33" y="0"/>
                  </a:cxn>
                  <a:cxn ang="T90">
                    <a:pos x="T34" y="0"/>
                  </a:cxn>
                  <a:cxn ang="T91">
                    <a:pos x="T35" y="0"/>
                  </a:cxn>
                  <a:cxn ang="T92">
                    <a:pos x="T36" y="0"/>
                  </a:cxn>
                  <a:cxn ang="T93">
                    <a:pos x="T37" y="0"/>
                  </a:cxn>
                  <a:cxn ang="T94">
                    <a:pos x="T38" y="0"/>
                  </a:cxn>
                  <a:cxn ang="T95">
                    <a:pos x="T39" y="0"/>
                  </a:cxn>
                  <a:cxn ang="T96">
                    <a:pos x="T40" y="0"/>
                  </a:cxn>
                  <a:cxn ang="T97">
                    <a:pos x="T41" y="0"/>
                  </a:cxn>
                  <a:cxn ang="T98">
                    <a:pos x="T42" y="0"/>
                  </a:cxn>
                  <a:cxn ang="T99">
                    <a:pos x="T43" y="0"/>
                  </a:cxn>
                  <a:cxn ang="T100">
                    <a:pos x="T44" y="0"/>
                  </a:cxn>
                  <a:cxn ang="T101">
                    <a:pos x="T45" y="0"/>
                  </a:cxn>
                  <a:cxn ang="T102">
                    <a:pos x="T46" y="0"/>
                  </a:cxn>
                  <a:cxn ang="T103">
                    <a:pos x="T47" y="0"/>
                  </a:cxn>
                  <a:cxn ang="T104">
                    <a:pos x="T48" y="0"/>
                  </a:cxn>
                  <a:cxn ang="T105">
                    <a:pos x="T49" y="0"/>
                  </a:cxn>
                  <a:cxn ang="T106">
                    <a:pos x="T50" y="0"/>
                  </a:cxn>
                  <a:cxn ang="T107">
                    <a:pos x="T51" y="0"/>
                  </a:cxn>
                  <a:cxn ang="T108">
                    <a:pos x="T52" y="0"/>
                  </a:cxn>
                  <a:cxn ang="T109">
                    <a:pos x="T53" y="0"/>
                  </a:cxn>
                  <a:cxn ang="T110">
                    <a:pos x="T54" y="0"/>
                  </a:cxn>
                  <a:cxn ang="T111">
                    <a:pos x="T55" y="0"/>
                  </a:cxn>
                </a:cxnLst>
                <a:rect l="0" t="0" r="r" b="b"/>
                <a:pathLst>
                  <a:path w="102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79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6" y="0"/>
                    </a:lnTo>
                    <a:lnTo>
                      <a:pt x="102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1" name="Freeform 92"/>
              <p:cNvSpPr>
                <a:spLocks/>
              </p:cNvSpPr>
              <p:nvPr/>
            </p:nvSpPr>
            <p:spPr bwMode="auto">
              <a:xfrm>
                <a:off x="2416" y="2931"/>
                <a:ext cx="471" cy="175"/>
              </a:xfrm>
              <a:custGeom>
                <a:avLst/>
                <a:gdLst>
                  <a:gd name="T0" fmla="*/ 0 w 471"/>
                  <a:gd name="T1" fmla="*/ 175 h 175"/>
                  <a:gd name="T2" fmla="*/ 0 w 471"/>
                  <a:gd name="T3" fmla="*/ 175 h 175"/>
                  <a:gd name="T4" fmla="*/ 471 w 471"/>
                  <a:gd name="T5" fmla="*/ 170 h 175"/>
                  <a:gd name="T6" fmla="*/ 471 w 471"/>
                  <a:gd name="T7" fmla="*/ 0 h 1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1" h="175">
                    <a:moveTo>
                      <a:pt x="0" y="175"/>
                    </a:moveTo>
                    <a:lnTo>
                      <a:pt x="0" y="175"/>
                    </a:lnTo>
                    <a:lnTo>
                      <a:pt x="471" y="170"/>
                    </a:lnTo>
                    <a:lnTo>
                      <a:pt x="471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" name="Freeform 93"/>
              <p:cNvSpPr>
                <a:spLocks/>
              </p:cNvSpPr>
              <p:nvPr/>
            </p:nvSpPr>
            <p:spPr bwMode="auto">
              <a:xfrm>
                <a:off x="2887" y="2862"/>
                <a:ext cx="226" cy="239"/>
              </a:xfrm>
              <a:custGeom>
                <a:avLst/>
                <a:gdLst>
                  <a:gd name="T0" fmla="*/ 0 w 226"/>
                  <a:gd name="T1" fmla="*/ 69 h 239"/>
                  <a:gd name="T2" fmla="*/ 0 w 226"/>
                  <a:gd name="T3" fmla="*/ 239 h 239"/>
                  <a:gd name="T4" fmla="*/ 226 w 226"/>
                  <a:gd name="T5" fmla="*/ 233 h 239"/>
                  <a:gd name="T6" fmla="*/ 226 w 226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6" h="239">
                    <a:moveTo>
                      <a:pt x="0" y="69"/>
                    </a:moveTo>
                    <a:lnTo>
                      <a:pt x="0" y="239"/>
                    </a:lnTo>
                    <a:lnTo>
                      <a:pt x="226" y="233"/>
                    </a:lnTo>
                    <a:lnTo>
                      <a:pt x="226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3" name="Freeform 94"/>
              <p:cNvSpPr>
                <a:spLocks/>
              </p:cNvSpPr>
              <p:nvPr/>
            </p:nvSpPr>
            <p:spPr bwMode="auto">
              <a:xfrm>
                <a:off x="3113" y="2862"/>
                <a:ext cx="250" cy="233"/>
              </a:xfrm>
              <a:custGeom>
                <a:avLst/>
                <a:gdLst>
                  <a:gd name="T0" fmla="*/ 0 w 250"/>
                  <a:gd name="T1" fmla="*/ 0 h 233"/>
                  <a:gd name="T2" fmla="*/ 0 w 250"/>
                  <a:gd name="T3" fmla="*/ 233 h 233"/>
                  <a:gd name="T4" fmla="*/ 250 w 250"/>
                  <a:gd name="T5" fmla="*/ 233 h 233"/>
                  <a:gd name="T6" fmla="*/ 250 w 250"/>
                  <a:gd name="T7" fmla="*/ 29 h 2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0" h="233">
                    <a:moveTo>
                      <a:pt x="0" y="0"/>
                    </a:moveTo>
                    <a:lnTo>
                      <a:pt x="0" y="233"/>
                    </a:lnTo>
                    <a:lnTo>
                      <a:pt x="250" y="233"/>
                    </a:lnTo>
                    <a:lnTo>
                      <a:pt x="250" y="29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4" name="Freeform 95"/>
              <p:cNvSpPr>
                <a:spLocks/>
              </p:cNvSpPr>
              <p:nvPr/>
            </p:nvSpPr>
            <p:spPr bwMode="auto">
              <a:xfrm>
                <a:off x="3363" y="2891"/>
                <a:ext cx="164" cy="204"/>
              </a:xfrm>
              <a:custGeom>
                <a:avLst/>
                <a:gdLst>
                  <a:gd name="T0" fmla="*/ 0 w 164"/>
                  <a:gd name="T1" fmla="*/ 0 h 204"/>
                  <a:gd name="T2" fmla="*/ 0 w 164"/>
                  <a:gd name="T3" fmla="*/ 204 h 204"/>
                  <a:gd name="T4" fmla="*/ 164 w 164"/>
                  <a:gd name="T5" fmla="*/ 198 h 204"/>
                  <a:gd name="T6" fmla="*/ 164 w 164"/>
                  <a:gd name="T7" fmla="*/ 119 h 2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" h="204">
                    <a:moveTo>
                      <a:pt x="0" y="0"/>
                    </a:moveTo>
                    <a:lnTo>
                      <a:pt x="0" y="204"/>
                    </a:lnTo>
                    <a:lnTo>
                      <a:pt x="164" y="198"/>
                    </a:lnTo>
                    <a:lnTo>
                      <a:pt x="164" y="119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5" name="Freeform 96"/>
              <p:cNvSpPr>
                <a:spLocks/>
              </p:cNvSpPr>
              <p:nvPr/>
            </p:nvSpPr>
            <p:spPr bwMode="auto">
              <a:xfrm>
                <a:off x="3527" y="3010"/>
                <a:ext cx="607" cy="79"/>
              </a:xfrm>
              <a:custGeom>
                <a:avLst/>
                <a:gdLst>
                  <a:gd name="T0" fmla="*/ 0 w 607"/>
                  <a:gd name="T1" fmla="*/ 0 h 79"/>
                  <a:gd name="T2" fmla="*/ 0 w 607"/>
                  <a:gd name="T3" fmla="*/ 79 h 79"/>
                  <a:gd name="T4" fmla="*/ 607 w 607"/>
                  <a:gd name="T5" fmla="*/ 74 h 79"/>
                  <a:gd name="T6" fmla="*/ 607 w 607"/>
                  <a:gd name="T7" fmla="*/ 68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7" h="79">
                    <a:moveTo>
                      <a:pt x="0" y="0"/>
                    </a:moveTo>
                    <a:lnTo>
                      <a:pt x="0" y="79"/>
                    </a:lnTo>
                    <a:lnTo>
                      <a:pt x="607" y="74"/>
                    </a:lnTo>
                    <a:lnTo>
                      <a:pt x="607" y="68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6" name="Freeform 97"/>
              <p:cNvSpPr>
                <a:spLocks/>
              </p:cNvSpPr>
              <p:nvPr/>
            </p:nvSpPr>
            <p:spPr bwMode="auto">
              <a:xfrm>
                <a:off x="4293" y="3084"/>
                <a:ext cx="419" cy="11"/>
              </a:xfrm>
              <a:custGeom>
                <a:avLst/>
                <a:gdLst>
                  <a:gd name="T0" fmla="*/ 0 w 419"/>
                  <a:gd name="T1" fmla="*/ 0 h 11"/>
                  <a:gd name="T2" fmla="*/ 0 w 419"/>
                  <a:gd name="T3" fmla="*/ 0 h 11"/>
                  <a:gd name="T4" fmla="*/ 419 w 419"/>
                  <a:gd name="T5" fmla="*/ 11 h 11"/>
                  <a:gd name="T6" fmla="*/ 419 w 419"/>
                  <a:gd name="T7" fmla="*/ 11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9" h="11">
                    <a:moveTo>
                      <a:pt x="0" y="0"/>
                    </a:moveTo>
                    <a:lnTo>
                      <a:pt x="0" y="0"/>
                    </a:lnTo>
                    <a:lnTo>
                      <a:pt x="419" y="11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0" name="TextovéPole 6"/>
            <p:cNvSpPr txBox="1">
              <a:spLocks noChangeArrowheads="1"/>
            </p:cNvSpPr>
            <p:nvPr/>
          </p:nvSpPr>
          <p:spPr bwMode="auto">
            <a:xfrm>
              <a:off x="1335443" y="3661169"/>
              <a:ext cx="1471878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cs-CZ" altLang="cs-CZ"/>
                <a:t>Thyroglubulin</a:t>
              </a:r>
              <a:br>
                <a:rPr lang="cs-CZ" altLang="cs-CZ"/>
              </a:br>
              <a:r>
                <a:rPr lang="cs-CZ" altLang="cs-CZ" sz="1100"/>
                <a:t>669,000</a:t>
              </a:r>
              <a:endParaRPr lang="cs-CZ" altLang="cs-CZ"/>
            </a:p>
          </p:txBody>
        </p:sp>
        <p:sp>
          <p:nvSpPr>
            <p:cNvPr id="11271" name="TextovéPole 7"/>
            <p:cNvSpPr txBox="1">
              <a:spLocks noChangeArrowheads="1"/>
            </p:cNvSpPr>
            <p:nvPr/>
          </p:nvSpPr>
          <p:spPr bwMode="auto">
            <a:xfrm>
              <a:off x="2987824" y="3212976"/>
              <a:ext cx="652743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cs-CZ" altLang="cs-CZ"/>
                <a:t>IgG</a:t>
              </a:r>
            </a:p>
            <a:p>
              <a:pPr algn="ctr"/>
              <a:r>
                <a:rPr lang="cs-CZ" altLang="cs-CZ" sz="1100"/>
                <a:t>150,000</a:t>
              </a:r>
            </a:p>
          </p:txBody>
        </p:sp>
        <p:sp>
          <p:nvSpPr>
            <p:cNvPr id="11272" name="TextovéPole 8"/>
            <p:cNvSpPr txBox="1">
              <a:spLocks noChangeArrowheads="1"/>
            </p:cNvSpPr>
            <p:nvPr/>
          </p:nvSpPr>
          <p:spPr bwMode="auto">
            <a:xfrm>
              <a:off x="4567457" y="2934603"/>
              <a:ext cx="580607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cs-CZ" altLang="cs-CZ"/>
                <a:t>BSA</a:t>
              </a:r>
              <a:br>
                <a:rPr lang="cs-CZ" altLang="cs-CZ"/>
              </a:br>
              <a:r>
                <a:rPr lang="cs-CZ" altLang="cs-CZ" sz="1100"/>
                <a:t>66,400</a:t>
              </a:r>
            </a:p>
          </p:txBody>
        </p:sp>
        <p:sp>
          <p:nvSpPr>
            <p:cNvPr id="11273" name="TextovéPole 9"/>
            <p:cNvSpPr txBox="1">
              <a:spLocks noChangeArrowheads="1"/>
            </p:cNvSpPr>
            <p:nvPr/>
          </p:nvSpPr>
          <p:spPr bwMode="auto">
            <a:xfrm>
              <a:off x="4962984" y="4366742"/>
              <a:ext cx="1185453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cs-CZ" altLang="cs-CZ"/>
                <a:t>Myoglobin</a:t>
              </a:r>
              <a:br>
                <a:rPr lang="cs-CZ" altLang="cs-CZ"/>
              </a:br>
              <a:r>
                <a:rPr lang="cs-CZ" altLang="cs-CZ" sz="1100"/>
                <a:t>17,000</a:t>
              </a:r>
              <a:endParaRPr lang="cs-CZ" altLang="cs-CZ"/>
            </a:p>
          </p:txBody>
        </p:sp>
        <p:sp>
          <p:nvSpPr>
            <p:cNvPr id="11274" name="TextovéPole 10"/>
            <p:cNvSpPr txBox="1">
              <a:spLocks noChangeArrowheads="1"/>
            </p:cNvSpPr>
            <p:nvPr/>
          </p:nvSpPr>
          <p:spPr bwMode="auto">
            <a:xfrm>
              <a:off x="6154520" y="5242179"/>
              <a:ext cx="721736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cs-CZ" altLang="cs-CZ"/>
                <a:t>Uracil</a:t>
              </a:r>
              <a:br>
                <a:rPr lang="cs-CZ" altLang="cs-CZ"/>
              </a:br>
              <a:r>
                <a:rPr lang="cs-CZ" altLang="cs-CZ" sz="1100"/>
                <a:t>112</a:t>
              </a:r>
              <a:endParaRPr lang="cs-CZ" altLang="cs-CZ"/>
            </a:p>
          </p:txBody>
        </p:sp>
        <p:sp>
          <p:nvSpPr>
            <p:cNvPr id="11275" name="TextovéPole 11"/>
            <p:cNvSpPr txBox="1">
              <a:spLocks noChangeArrowheads="1"/>
            </p:cNvSpPr>
            <p:nvPr/>
          </p:nvSpPr>
          <p:spPr bwMode="auto">
            <a:xfrm>
              <a:off x="3851920" y="2996952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7.5</a:t>
              </a:r>
            </a:p>
          </p:txBody>
        </p:sp>
        <p:sp>
          <p:nvSpPr>
            <p:cNvPr id="11276" name="TextovéPole 12"/>
            <p:cNvSpPr txBox="1">
              <a:spLocks noChangeArrowheads="1"/>
            </p:cNvSpPr>
            <p:nvPr/>
          </p:nvSpPr>
          <p:spPr bwMode="auto">
            <a:xfrm>
              <a:off x="3559726" y="3815462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6.8</a:t>
              </a:r>
            </a:p>
          </p:txBody>
        </p:sp>
        <p:sp>
          <p:nvSpPr>
            <p:cNvPr id="11277" name="TextovéPole 13"/>
            <p:cNvSpPr txBox="1">
              <a:spLocks noChangeArrowheads="1"/>
            </p:cNvSpPr>
            <p:nvPr/>
          </p:nvSpPr>
          <p:spPr bwMode="auto">
            <a:xfrm>
              <a:off x="4529238" y="4751566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9.0</a:t>
              </a:r>
            </a:p>
          </p:txBody>
        </p:sp>
        <p:sp>
          <p:nvSpPr>
            <p:cNvPr id="11278" name="TextovéPole 14"/>
            <p:cNvSpPr txBox="1">
              <a:spLocks noChangeArrowheads="1"/>
            </p:cNvSpPr>
            <p:nvPr/>
          </p:nvSpPr>
          <p:spPr bwMode="auto">
            <a:xfrm>
              <a:off x="4236650" y="5615662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8.3</a:t>
              </a:r>
            </a:p>
          </p:txBody>
        </p:sp>
        <p:sp>
          <p:nvSpPr>
            <p:cNvPr id="11279" name="TextovéPole 15"/>
            <p:cNvSpPr txBox="1">
              <a:spLocks noChangeArrowheads="1"/>
            </p:cNvSpPr>
            <p:nvPr/>
          </p:nvSpPr>
          <p:spPr bwMode="auto">
            <a:xfrm>
              <a:off x="5647830" y="5805264"/>
              <a:ext cx="4363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11.8</a:t>
              </a:r>
            </a:p>
          </p:txBody>
        </p:sp>
        <p:sp>
          <p:nvSpPr>
            <p:cNvPr id="11280" name="TextovéPole 16"/>
            <p:cNvSpPr txBox="1">
              <a:spLocks noChangeArrowheads="1"/>
            </p:cNvSpPr>
            <p:nvPr/>
          </p:nvSpPr>
          <p:spPr bwMode="auto">
            <a:xfrm>
              <a:off x="3055670" y="4077072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5.6</a:t>
              </a:r>
            </a:p>
          </p:txBody>
        </p:sp>
        <p:cxnSp>
          <p:nvCxnSpPr>
            <p:cNvPr id="18" name="Přímá spojnice 17"/>
            <p:cNvCxnSpPr/>
            <p:nvPr/>
          </p:nvCxnSpPr>
          <p:spPr>
            <a:xfrm>
              <a:off x="2506715" y="3996687"/>
              <a:ext cx="672429" cy="412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3372156" y="3690658"/>
              <a:ext cx="347421" cy="413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flipH="1">
              <a:off x="4068243" y="3184877"/>
              <a:ext cx="537943" cy="99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flipH="1">
              <a:off x="4746899" y="4635635"/>
              <a:ext cx="476926" cy="413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 flipH="1">
              <a:off x="5984665" y="5526834"/>
              <a:ext cx="315045" cy="5710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7" name="TextovéPole 113"/>
          <p:cNvSpPr txBox="1">
            <a:spLocks noChangeArrowheads="1"/>
          </p:cNvSpPr>
          <p:nvPr/>
        </p:nvSpPr>
        <p:spPr bwMode="auto">
          <a:xfrm>
            <a:off x="565150" y="381000"/>
            <a:ext cx="4503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2800" b="1">
                <a:solidFill>
                  <a:srgbClr val="FF0000"/>
                </a:solidFill>
              </a:rPr>
              <a:t>BEH200 SEC Test Mix. Waters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1293813" y="5764213"/>
            <a:ext cx="6681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b="1"/>
              <a:t>Po měření byla kolona promyta nejprve vodou a poté 20% MeOH</a:t>
            </a:r>
          </a:p>
        </p:txBody>
      </p:sp>
    </p:spTree>
    <p:extLst>
      <p:ext uri="{BB962C8B-B14F-4D97-AF65-F5344CB8AC3E}">
        <p14:creationId xmlns:p14="http://schemas.microsoft.com/office/powerpoint/2010/main" val="14476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60363"/>
            <a:ext cx="8316912" cy="522287"/>
          </a:xfrm>
        </p:spPr>
        <p:txBody>
          <a:bodyPr rtlCol="0"/>
          <a:lstStyle/>
          <a:p>
            <a:pPr>
              <a:defRPr/>
            </a:pPr>
            <a:r>
              <a:rPr sz="2800" smtClean="0">
                <a:solidFill>
                  <a:srgbClr val="FF0000"/>
                </a:solidFill>
              </a:rPr>
              <a:t>Degradace stacionární fáze</a:t>
            </a:r>
            <a:endParaRPr sz="2800">
              <a:solidFill>
                <a:srgbClr val="FF0000"/>
              </a:solidFill>
            </a:endParaRPr>
          </a:p>
        </p:txBody>
      </p:sp>
      <p:grpSp>
        <p:nvGrpSpPr>
          <p:cNvPr id="12291" name="Skupina 3"/>
          <p:cNvGrpSpPr>
            <a:grpSpLocks/>
          </p:cNvGrpSpPr>
          <p:nvPr/>
        </p:nvGrpSpPr>
        <p:grpSpPr bwMode="auto">
          <a:xfrm>
            <a:off x="277813" y="1039813"/>
            <a:ext cx="3517900" cy="1782762"/>
            <a:chOff x="296417" y="2924944"/>
            <a:chExt cx="6561404" cy="3654426"/>
          </a:xfrm>
        </p:grpSpPr>
        <p:grpSp>
          <p:nvGrpSpPr>
            <p:cNvPr id="12746" name="Group 6"/>
            <p:cNvGrpSpPr>
              <a:grpSpLocks noChangeAspect="1"/>
            </p:cNvGrpSpPr>
            <p:nvPr/>
          </p:nvGrpSpPr>
          <p:grpSpPr bwMode="auto">
            <a:xfrm>
              <a:off x="296417" y="2924944"/>
              <a:ext cx="6561404" cy="3654426"/>
              <a:chOff x="755" y="1020"/>
              <a:chExt cx="4258" cy="2302"/>
            </a:xfrm>
          </p:grpSpPr>
          <p:sp>
            <p:nvSpPr>
              <p:cNvPr id="12753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755" y="1020"/>
                <a:ext cx="4252" cy="2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4" name="Rectangle 7"/>
              <p:cNvSpPr>
                <a:spLocks noChangeArrowheads="1"/>
              </p:cNvSpPr>
              <p:nvPr/>
            </p:nvSpPr>
            <p:spPr bwMode="auto">
              <a:xfrm>
                <a:off x="755" y="1020"/>
                <a:ext cx="4258" cy="227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2755" name="Line 8"/>
              <p:cNvSpPr>
                <a:spLocks noChangeShapeType="1"/>
              </p:cNvSpPr>
              <p:nvPr/>
            </p:nvSpPr>
            <p:spPr bwMode="auto">
              <a:xfrm>
                <a:off x="1089" y="3203"/>
                <a:ext cx="39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6" name="Rectangle 9"/>
              <p:cNvSpPr>
                <a:spLocks noChangeArrowheads="1"/>
              </p:cNvSpPr>
              <p:nvPr/>
            </p:nvSpPr>
            <p:spPr bwMode="auto">
              <a:xfrm>
                <a:off x="4911" y="3231"/>
                <a:ext cx="102" cy="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min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57" name="Line 10"/>
              <p:cNvSpPr>
                <a:spLocks noChangeShapeType="1"/>
              </p:cNvSpPr>
              <p:nvPr/>
            </p:nvSpPr>
            <p:spPr bwMode="auto">
              <a:xfrm>
                <a:off x="123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8" name="Line 11"/>
              <p:cNvSpPr>
                <a:spLocks noChangeShapeType="1"/>
              </p:cNvSpPr>
              <p:nvPr/>
            </p:nvSpPr>
            <p:spPr bwMode="auto">
              <a:xfrm>
                <a:off x="136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9" name="Line 12"/>
              <p:cNvSpPr>
                <a:spLocks noChangeShapeType="1"/>
              </p:cNvSpPr>
              <p:nvPr/>
            </p:nvSpPr>
            <p:spPr bwMode="auto">
              <a:xfrm>
                <a:off x="150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0" name="Line 13"/>
              <p:cNvSpPr>
                <a:spLocks noChangeShapeType="1"/>
              </p:cNvSpPr>
              <p:nvPr/>
            </p:nvSpPr>
            <p:spPr bwMode="auto">
              <a:xfrm>
                <a:off x="1651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" name="Rectangle 14"/>
              <p:cNvSpPr>
                <a:spLocks noChangeArrowheads="1"/>
              </p:cNvSpPr>
              <p:nvPr/>
            </p:nvSpPr>
            <p:spPr bwMode="auto">
              <a:xfrm>
                <a:off x="1634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62" name="Line 15"/>
              <p:cNvSpPr>
                <a:spLocks noChangeShapeType="1"/>
              </p:cNvSpPr>
              <p:nvPr/>
            </p:nvSpPr>
            <p:spPr bwMode="auto">
              <a:xfrm>
                <a:off x="178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" name="Line 16"/>
              <p:cNvSpPr>
                <a:spLocks noChangeShapeType="1"/>
              </p:cNvSpPr>
              <p:nvPr/>
            </p:nvSpPr>
            <p:spPr bwMode="auto">
              <a:xfrm>
                <a:off x="192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" name="Line 17"/>
              <p:cNvSpPr>
                <a:spLocks noChangeShapeType="1"/>
              </p:cNvSpPr>
              <p:nvPr/>
            </p:nvSpPr>
            <p:spPr bwMode="auto">
              <a:xfrm>
                <a:off x="207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5" name="Line 18"/>
              <p:cNvSpPr>
                <a:spLocks noChangeShapeType="1"/>
              </p:cNvSpPr>
              <p:nvPr/>
            </p:nvSpPr>
            <p:spPr bwMode="auto">
              <a:xfrm>
                <a:off x="2206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6" name="Rectangle 19"/>
              <p:cNvSpPr>
                <a:spLocks noChangeArrowheads="1"/>
              </p:cNvSpPr>
              <p:nvPr/>
            </p:nvSpPr>
            <p:spPr bwMode="auto">
              <a:xfrm>
                <a:off x="2189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67" name="Line 20"/>
              <p:cNvSpPr>
                <a:spLocks noChangeShapeType="1"/>
              </p:cNvSpPr>
              <p:nvPr/>
            </p:nvSpPr>
            <p:spPr bwMode="auto">
              <a:xfrm>
                <a:off x="2348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8" name="Line 21"/>
              <p:cNvSpPr>
                <a:spLocks noChangeShapeType="1"/>
              </p:cNvSpPr>
              <p:nvPr/>
            </p:nvSpPr>
            <p:spPr bwMode="auto">
              <a:xfrm>
                <a:off x="249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9" name="Line 22"/>
              <p:cNvSpPr>
                <a:spLocks noChangeShapeType="1"/>
              </p:cNvSpPr>
              <p:nvPr/>
            </p:nvSpPr>
            <p:spPr bwMode="auto">
              <a:xfrm>
                <a:off x="262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0" name="Line 23"/>
              <p:cNvSpPr>
                <a:spLocks noChangeShapeType="1"/>
              </p:cNvSpPr>
              <p:nvPr/>
            </p:nvSpPr>
            <p:spPr bwMode="auto">
              <a:xfrm>
                <a:off x="2768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1" name="Rectangle 24"/>
              <p:cNvSpPr>
                <a:spLocks noChangeArrowheads="1"/>
              </p:cNvSpPr>
              <p:nvPr/>
            </p:nvSpPr>
            <p:spPr bwMode="auto">
              <a:xfrm>
                <a:off x="2751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72" name="Line 25"/>
              <p:cNvSpPr>
                <a:spLocks noChangeShapeType="1"/>
              </p:cNvSpPr>
              <p:nvPr/>
            </p:nvSpPr>
            <p:spPr bwMode="auto">
              <a:xfrm>
                <a:off x="290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3" name="Line 26"/>
              <p:cNvSpPr>
                <a:spLocks noChangeShapeType="1"/>
              </p:cNvSpPr>
              <p:nvPr/>
            </p:nvSpPr>
            <p:spPr bwMode="auto">
              <a:xfrm>
                <a:off x="305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4" name="Line 27"/>
              <p:cNvSpPr>
                <a:spLocks noChangeShapeType="1"/>
              </p:cNvSpPr>
              <p:nvPr/>
            </p:nvSpPr>
            <p:spPr bwMode="auto">
              <a:xfrm>
                <a:off x="318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5" name="Line 28"/>
              <p:cNvSpPr>
                <a:spLocks noChangeShapeType="1"/>
              </p:cNvSpPr>
              <p:nvPr/>
            </p:nvSpPr>
            <p:spPr bwMode="auto">
              <a:xfrm>
                <a:off x="3329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6" name="Rectangle 29"/>
              <p:cNvSpPr>
                <a:spLocks noChangeArrowheads="1"/>
              </p:cNvSpPr>
              <p:nvPr/>
            </p:nvSpPr>
            <p:spPr bwMode="auto">
              <a:xfrm>
                <a:off x="3312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77" name="Line 30"/>
              <p:cNvSpPr>
                <a:spLocks noChangeShapeType="1"/>
              </p:cNvSpPr>
              <p:nvPr/>
            </p:nvSpPr>
            <p:spPr bwMode="auto">
              <a:xfrm>
                <a:off x="347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8" name="Line 31"/>
              <p:cNvSpPr>
                <a:spLocks noChangeShapeType="1"/>
              </p:cNvSpPr>
              <p:nvPr/>
            </p:nvSpPr>
            <p:spPr bwMode="auto">
              <a:xfrm>
                <a:off x="360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9" name="Line 32"/>
              <p:cNvSpPr>
                <a:spLocks noChangeShapeType="1"/>
              </p:cNvSpPr>
              <p:nvPr/>
            </p:nvSpPr>
            <p:spPr bwMode="auto">
              <a:xfrm>
                <a:off x="3748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0" name="Line 33"/>
              <p:cNvSpPr>
                <a:spLocks noChangeShapeType="1"/>
              </p:cNvSpPr>
              <p:nvPr/>
            </p:nvSpPr>
            <p:spPr bwMode="auto">
              <a:xfrm>
                <a:off x="3890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1" name="Rectangle 34"/>
              <p:cNvSpPr>
                <a:spLocks noChangeArrowheads="1"/>
              </p:cNvSpPr>
              <p:nvPr/>
            </p:nvSpPr>
            <p:spPr bwMode="auto">
              <a:xfrm>
                <a:off x="3856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82" name="Line 35"/>
              <p:cNvSpPr>
                <a:spLocks noChangeShapeType="1"/>
              </p:cNvSpPr>
              <p:nvPr/>
            </p:nvSpPr>
            <p:spPr bwMode="auto">
              <a:xfrm>
                <a:off x="402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3" name="Line 36"/>
              <p:cNvSpPr>
                <a:spLocks noChangeShapeType="1"/>
              </p:cNvSpPr>
              <p:nvPr/>
            </p:nvSpPr>
            <p:spPr bwMode="auto">
              <a:xfrm>
                <a:off x="4168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4" name="Line 37"/>
              <p:cNvSpPr>
                <a:spLocks noChangeShapeType="1"/>
              </p:cNvSpPr>
              <p:nvPr/>
            </p:nvSpPr>
            <p:spPr bwMode="auto">
              <a:xfrm>
                <a:off x="431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5" name="Line 38"/>
              <p:cNvSpPr>
                <a:spLocks noChangeShapeType="1"/>
              </p:cNvSpPr>
              <p:nvPr/>
            </p:nvSpPr>
            <p:spPr bwMode="auto">
              <a:xfrm>
                <a:off x="4446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6" name="Rectangle 39"/>
              <p:cNvSpPr>
                <a:spLocks noChangeArrowheads="1"/>
              </p:cNvSpPr>
              <p:nvPr/>
            </p:nvSpPr>
            <p:spPr bwMode="auto">
              <a:xfrm>
                <a:off x="4412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87" name="Line 40"/>
              <p:cNvSpPr>
                <a:spLocks noChangeShapeType="1"/>
              </p:cNvSpPr>
              <p:nvPr/>
            </p:nvSpPr>
            <p:spPr bwMode="auto">
              <a:xfrm>
                <a:off x="458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8" name="Line 41"/>
              <p:cNvSpPr>
                <a:spLocks noChangeShapeType="1"/>
              </p:cNvSpPr>
              <p:nvPr/>
            </p:nvSpPr>
            <p:spPr bwMode="auto">
              <a:xfrm>
                <a:off x="472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9" name="Line 42"/>
              <p:cNvSpPr>
                <a:spLocks noChangeShapeType="1"/>
              </p:cNvSpPr>
              <p:nvPr/>
            </p:nvSpPr>
            <p:spPr bwMode="auto">
              <a:xfrm>
                <a:off x="4865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0" name="Line 43"/>
              <p:cNvSpPr>
                <a:spLocks noChangeShapeType="1"/>
              </p:cNvSpPr>
              <p:nvPr/>
            </p:nvSpPr>
            <p:spPr bwMode="auto">
              <a:xfrm flipV="1">
                <a:off x="1089" y="1099"/>
                <a:ext cx="0" cy="21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1" name="Rectangle 44"/>
              <p:cNvSpPr>
                <a:spLocks noChangeArrowheads="1"/>
              </p:cNvSpPr>
              <p:nvPr/>
            </p:nvSpPr>
            <p:spPr bwMode="auto">
              <a:xfrm>
                <a:off x="874" y="1099"/>
                <a:ext cx="153" cy="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Norm.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92" name="Line 45"/>
              <p:cNvSpPr>
                <a:spLocks noChangeShapeType="1"/>
              </p:cNvSpPr>
              <p:nvPr/>
            </p:nvSpPr>
            <p:spPr bwMode="auto">
              <a:xfrm flipH="1">
                <a:off x="1072" y="317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3" name="Line 46"/>
              <p:cNvSpPr>
                <a:spLocks noChangeShapeType="1"/>
              </p:cNvSpPr>
              <p:nvPr/>
            </p:nvSpPr>
            <p:spPr bwMode="auto">
              <a:xfrm flipH="1">
                <a:off x="1055" y="3106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4" name="Rectangle 47"/>
              <p:cNvSpPr>
                <a:spLocks noChangeArrowheads="1"/>
              </p:cNvSpPr>
              <p:nvPr/>
            </p:nvSpPr>
            <p:spPr bwMode="auto">
              <a:xfrm>
                <a:off x="1004" y="3084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95" name="Line 48"/>
              <p:cNvSpPr>
                <a:spLocks noChangeShapeType="1"/>
              </p:cNvSpPr>
              <p:nvPr/>
            </p:nvSpPr>
            <p:spPr bwMode="auto">
              <a:xfrm flipH="1">
                <a:off x="1072" y="304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6" name="Line 49"/>
              <p:cNvSpPr>
                <a:spLocks noChangeShapeType="1"/>
              </p:cNvSpPr>
              <p:nvPr/>
            </p:nvSpPr>
            <p:spPr bwMode="auto">
              <a:xfrm flipH="1">
                <a:off x="1072" y="2982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7" name="Line 50"/>
              <p:cNvSpPr>
                <a:spLocks noChangeShapeType="1"/>
              </p:cNvSpPr>
              <p:nvPr/>
            </p:nvSpPr>
            <p:spPr bwMode="auto">
              <a:xfrm flipH="1">
                <a:off x="1072" y="291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8" name="Line 51"/>
              <p:cNvSpPr>
                <a:spLocks noChangeShapeType="1"/>
              </p:cNvSpPr>
              <p:nvPr/>
            </p:nvSpPr>
            <p:spPr bwMode="auto">
              <a:xfrm flipH="1">
                <a:off x="1055" y="2851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9" name="Rectangle 52"/>
              <p:cNvSpPr>
                <a:spLocks noChangeArrowheads="1"/>
              </p:cNvSpPr>
              <p:nvPr/>
            </p:nvSpPr>
            <p:spPr bwMode="auto">
              <a:xfrm>
                <a:off x="942" y="2823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800" name="Line 53"/>
              <p:cNvSpPr>
                <a:spLocks noChangeShapeType="1"/>
              </p:cNvSpPr>
              <p:nvPr/>
            </p:nvSpPr>
            <p:spPr bwMode="auto">
              <a:xfrm flipH="1">
                <a:off x="1072" y="2789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" name="Line 54"/>
              <p:cNvSpPr>
                <a:spLocks noChangeShapeType="1"/>
              </p:cNvSpPr>
              <p:nvPr/>
            </p:nvSpPr>
            <p:spPr bwMode="auto">
              <a:xfrm flipH="1">
                <a:off x="1072" y="2721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2" name="Line 55"/>
              <p:cNvSpPr>
                <a:spLocks noChangeShapeType="1"/>
              </p:cNvSpPr>
              <p:nvPr/>
            </p:nvSpPr>
            <p:spPr bwMode="auto">
              <a:xfrm flipH="1">
                <a:off x="1072" y="2658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3" name="Line 56"/>
              <p:cNvSpPr>
                <a:spLocks noChangeShapeType="1"/>
              </p:cNvSpPr>
              <p:nvPr/>
            </p:nvSpPr>
            <p:spPr bwMode="auto">
              <a:xfrm flipH="1">
                <a:off x="1055" y="2596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4" name="Rectangle 57"/>
              <p:cNvSpPr>
                <a:spLocks noChangeArrowheads="1"/>
              </p:cNvSpPr>
              <p:nvPr/>
            </p:nvSpPr>
            <p:spPr bwMode="auto">
              <a:xfrm>
                <a:off x="942" y="2568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805" name="Line 58"/>
              <p:cNvSpPr>
                <a:spLocks noChangeShapeType="1"/>
              </p:cNvSpPr>
              <p:nvPr/>
            </p:nvSpPr>
            <p:spPr bwMode="auto">
              <a:xfrm flipH="1">
                <a:off x="1072" y="253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6" name="Line 59"/>
              <p:cNvSpPr>
                <a:spLocks noChangeShapeType="1"/>
              </p:cNvSpPr>
              <p:nvPr/>
            </p:nvSpPr>
            <p:spPr bwMode="auto">
              <a:xfrm flipH="1">
                <a:off x="1072" y="2466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7" name="Line 60"/>
              <p:cNvSpPr>
                <a:spLocks noChangeShapeType="1"/>
              </p:cNvSpPr>
              <p:nvPr/>
            </p:nvSpPr>
            <p:spPr bwMode="auto">
              <a:xfrm flipH="1">
                <a:off x="1072" y="240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8" name="Line 61"/>
              <p:cNvSpPr>
                <a:spLocks noChangeShapeType="1"/>
              </p:cNvSpPr>
              <p:nvPr/>
            </p:nvSpPr>
            <p:spPr bwMode="auto">
              <a:xfrm flipH="1">
                <a:off x="1055" y="2341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9" name="Rectangle 62"/>
              <p:cNvSpPr>
                <a:spLocks noChangeArrowheads="1"/>
              </p:cNvSpPr>
              <p:nvPr/>
            </p:nvSpPr>
            <p:spPr bwMode="auto">
              <a:xfrm>
                <a:off x="942" y="2313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810" name="Line 63"/>
              <p:cNvSpPr>
                <a:spLocks noChangeShapeType="1"/>
              </p:cNvSpPr>
              <p:nvPr/>
            </p:nvSpPr>
            <p:spPr bwMode="auto">
              <a:xfrm flipH="1">
                <a:off x="1072" y="227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1" name="Line 64"/>
              <p:cNvSpPr>
                <a:spLocks noChangeShapeType="1"/>
              </p:cNvSpPr>
              <p:nvPr/>
            </p:nvSpPr>
            <p:spPr bwMode="auto">
              <a:xfrm flipH="1">
                <a:off x="1072" y="2211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2" name="Line 65"/>
              <p:cNvSpPr>
                <a:spLocks noChangeShapeType="1"/>
              </p:cNvSpPr>
              <p:nvPr/>
            </p:nvSpPr>
            <p:spPr bwMode="auto">
              <a:xfrm flipH="1">
                <a:off x="1072" y="2148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3" name="Line 66"/>
              <p:cNvSpPr>
                <a:spLocks noChangeShapeType="1"/>
              </p:cNvSpPr>
              <p:nvPr/>
            </p:nvSpPr>
            <p:spPr bwMode="auto">
              <a:xfrm flipH="1">
                <a:off x="1055" y="2080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4" name="Rectangle 67"/>
              <p:cNvSpPr>
                <a:spLocks noChangeArrowheads="1"/>
              </p:cNvSpPr>
              <p:nvPr/>
            </p:nvSpPr>
            <p:spPr bwMode="auto">
              <a:xfrm>
                <a:off x="942" y="2052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815" name="Line 68"/>
              <p:cNvSpPr>
                <a:spLocks noChangeShapeType="1"/>
              </p:cNvSpPr>
              <p:nvPr/>
            </p:nvSpPr>
            <p:spPr bwMode="auto">
              <a:xfrm flipH="1">
                <a:off x="1072" y="2018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6" name="Line 69"/>
              <p:cNvSpPr>
                <a:spLocks noChangeShapeType="1"/>
              </p:cNvSpPr>
              <p:nvPr/>
            </p:nvSpPr>
            <p:spPr bwMode="auto">
              <a:xfrm flipH="1">
                <a:off x="1072" y="195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7" name="Line 70"/>
              <p:cNvSpPr>
                <a:spLocks noChangeShapeType="1"/>
              </p:cNvSpPr>
              <p:nvPr/>
            </p:nvSpPr>
            <p:spPr bwMode="auto">
              <a:xfrm flipH="1">
                <a:off x="1072" y="188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8" name="Line 71"/>
              <p:cNvSpPr>
                <a:spLocks noChangeShapeType="1"/>
              </p:cNvSpPr>
              <p:nvPr/>
            </p:nvSpPr>
            <p:spPr bwMode="auto">
              <a:xfrm flipH="1">
                <a:off x="1055" y="1825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9" name="Rectangle 72"/>
              <p:cNvSpPr>
                <a:spLocks noChangeArrowheads="1"/>
              </p:cNvSpPr>
              <p:nvPr/>
            </p:nvSpPr>
            <p:spPr bwMode="auto">
              <a:xfrm>
                <a:off x="908" y="1797"/>
                <a:ext cx="15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820" name="Line 73"/>
              <p:cNvSpPr>
                <a:spLocks noChangeShapeType="1"/>
              </p:cNvSpPr>
              <p:nvPr/>
            </p:nvSpPr>
            <p:spPr bwMode="auto">
              <a:xfrm flipH="1">
                <a:off x="1072" y="176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1" name="Line 74"/>
              <p:cNvSpPr>
                <a:spLocks noChangeShapeType="1"/>
              </p:cNvSpPr>
              <p:nvPr/>
            </p:nvSpPr>
            <p:spPr bwMode="auto">
              <a:xfrm flipH="1">
                <a:off x="1072" y="169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2" name="Line 75"/>
              <p:cNvSpPr>
                <a:spLocks noChangeShapeType="1"/>
              </p:cNvSpPr>
              <p:nvPr/>
            </p:nvSpPr>
            <p:spPr bwMode="auto">
              <a:xfrm flipH="1">
                <a:off x="1072" y="1632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3" name="Line 76"/>
              <p:cNvSpPr>
                <a:spLocks noChangeShapeType="1"/>
              </p:cNvSpPr>
              <p:nvPr/>
            </p:nvSpPr>
            <p:spPr bwMode="auto">
              <a:xfrm flipH="1">
                <a:off x="1055" y="1570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4" name="Rectangle 77"/>
              <p:cNvSpPr>
                <a:spLocks noChangeArrowheads="1"/>
              </p:cNvSpPr>
              <p:nvPr/>
            </p:nvSpPr>
            <p:spPr bwMode="auto">
              <a:xfrm>
                <a:off x="908" y="1542"/>
                <a:ext cx="15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825" name="Line 78"/>
              <p:cNvSpPr>
                <a:spLocks noChangeShapeType="1"/>
              </p:cNvSpPr>
              <p:nvPr/>
            </p:nvSpPr>
            <p:spPr bwMode="auto">
              <a:xfrm flipH="1">
                <a:off x="1072" y="1502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6" name="Line 79"/>
              <p:cNvSpPr>
                <a:spLocks noChangeShapeType="1"/>
              </p:cNvSpPr>
              <p:nvPr/>
            </p:nvSpPr>
            <p:spPr bwMode="auto">
              <a:xfrm flipH="1">
                <a:off x="1072" y="1440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7" name="Line 80"/>
              <p:cNvSpPr>
                <a:spLocks noChangeShapeType="1"/>
              </p:cNvSpPr>
              <p:nvPr/>
            </p:nvSpPr>
            <p:spPr bwMode="auto">
              <a:xfrm flipH="1">
                <a:off x="1072" y="137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8" name="Line 81"/>
              <p:cNvSpPr>
                <a:spLocks noChangeShapeType="1"/>
              </p:cNvSpPr>
              <p:nvPr/>
            </p:nvSpPr>
            <p:spPr bwMode="auto">
              <a:xfrm flipH="1">
                <a:off x="1055" y="1309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9" name="Rectangle 82"/>
              <p:cNvSpPr>
                <a:spLocks noChangeArrowheads="1"/>
              </p:cNvSpPr>
              <p:nvPr/>
            </p:nvSpPr>
            <p:spPr bwMode="auto">
              <a:xfrm>
                <a:off x="908" y="1286"/>
                <a:ext cx="15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1400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830" name="Line 83"/>
              <p:cNvSpPr>
                <a:spLocks noChangeShapeType="1"/>
              </p:cNvSpPr>
              <p:nvPr/>
            </p:nvSpPr>
            <p:spPr bwMode="auto">
              <a:xfrm flipH="1">
                <a:off x="1072" y="124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1" name="Line 84"/>
              <p:cNvSpPr>
                <a:spLocks noChangeShapeType="1"/>
              </p:cNvSpPr>
              <p:nvPr/>
            </p:nvSpPr>
            <p:spPr bwMode="auto">
              <a:xfrm flipH="1">
                <a:off x="1072" y="118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2" name="Line 85"/>
              <p:cNvSpPr>
                <a:spLocks noChangeShapeType="1"/>
              </p:cNvSpPr>
              <p:nvPr/>
            </p:nvSpPr>
            <p:spPr bwMode="auto">
              <a:xfrm flipH="1">
                <a:off x="1072" y="1116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3" name="Freeform 86"/>
              <p:cNvSpPr>
                <a:spLocks/>
              </p:cNvSpPr>
              <p:nvPr/>
            </p:nvSpPr>
            <p:spPr bwMode="auto">
              <a:xfrm>
                <a:off x="1089" y="3106"/>
                <a:ext cx="953" cy="6"/>
              </a:xfrm>
              <a:custGeom>
                <a:avLst/>
                <a:gdLst>
                  <a:gd name="T0" fmla="*/ 17 w 953"/>
                  <a:gd name="T1" fmla="*/ 0 h 6"/>
                  <a:gd name="T2" fmla="*/ 35 w 953"/>
                  <a:gd name="T3" fmla="*/ 0 h 6"/>
                  <a:gd name="T4" fmla="*/ 52 w 953"/>
                  <a:gd name="T5" fmla="*/ 0 h 6"/>
                  <a:gd name="T6" fmla="*/ 69 w 953"/>
                  <a:gd name="T7" fmla="*/ 0 h 6"/>
                  <a:gd name="T8" fmla="*/ 86 w 953"/>
                  <a:gd name="T9" fmla="*/ 0 h 6"/>
                  <a:gd name="T10" fmla="*/ 103 w 953"/>
                  <a:gd name="T11" fmla="*/ 0 h 6"/>
                  <a:gd name="T12" fmla="*/ 120 w 953"/>
                  <a:gd name="T13" fmla="*/ 0 h 6"/>
                  <a:gd name="T14" fmla="*/ 131 w 953"/>
                  <a:gd name="T15" fmla="*/ 0 h 6"/>
                  <a:gd name="T16" fmla="*/ 148 w 953"/>
                  <a:gd name="T17" fmla="*/ 0 h 6"/>
                  <a:gd name="T18" fmla="*/ 165 w 953"/>
                  <a:gd name="T19" fmla="*/ 0 h 6"/>
                  <a:gd name="T20" fmla="*/ 182 w 953"/>
                  <a:gd name="T21" fmla="*/ 0 h 6"/>
                  <a:gd name="T22" fmla="*/ 199 w 953"/>
                  <a:gd name="T23" fmla="*/ 0 h 6"/>
                  <a:gd name="T24" fmla="*/ 216 w 953"/>
                  <a:gd name="T25" fmla="*/ 0 h 6"/>
                  <a:gd name="T26" fmla="*/ 233 w 953"/>
                  <a:gd name="T27" fmla="*/ 0 h 6"/>
                  <a:gd name="T28" fmla="*/ 250 w 953"/>
                  <a:gd name="T29" fmla="*/ 0 h 6"/>
                  <a:gd name="T30" fmla="*/ 267 w 953"/>
                  <a:gd name="T31" fmla="*/ 0 h 6"/>
                  <a:gd name="T32" fmla="*/ 284 w 953"/>
                  <a:gd name="T33" fmla="*/ 0 h 6"/>
                  <a:gd name="T34" fmla="*/ 301 w 953"/>
                  <a:gd name="T35" fmla="*/ 0 h 6"/>
                  <a:gd name="T36" fmla="*/ 318 w 953"/>
                  <a:gd name="T37" fmla="*/ 0 h 6"/>
                  <a:gd name="T38" fmla="*/ 335 w 953"/>
                  <a:gd name="T39" fmla="*/ 0 h 6"/>
                  <a:gd name="T40" fmla="*/ 352 w 953"/>
                  <a:gd name="T41" fmla="*/ 0 h 6"/>
                  <a:gd name="T42" fmla="*/ 369 w 953"/>
                  <a:gd name="T43" fmla="*/ 0 h 6"/>
                  <a:gd name="T44" fmla="*/ 386 w 953"/>
                  <a:gd name="T45" fmla="*/ 0 h 6"/>
                  <a:gd name="T46" fmla="*/ 403 w 953"/>
                  <a:gd name="T47" fmla="*/ 0 h 6"/>
                  <a:gd name="T48" fmla="*/ 420 w 953"/>
                  <a:gd name="T49" fmla="*/ 0 h 6"/>
                  <a:gd name="T50" fmla="*/ 437 w 953"/>
                  <a:gd name="T51" fmla="*/ 0 h 6"/>
                  <a:gd name="T52" fmla="*/ 454 w 953"/>
                  <a:gd name="T53" fmla="*/ 0 h 6"/>
                  <a:gd name="T54" fmla="*/ 471 w 953"/>
                  <a:gd name="T55" fmla="*/ 0 h 6"/>
                  <a:gd name="T56" fmla="*/ 488 w 953"/>
                  <a:gd name="T57" fmla="*/ 0 h 6"/>
                  <a:gd name="T58" fmla="*/ 505 w 953"/>
                  <a:gd name="T59" fmla="*/ 0 h 6"/>
                  <a:gd name="T60" fmla="*/ 522 w 953"/>
                  <a:gd name="T61" fmla="*/ 0 h 6"/>
                  <a:gd name="T62" fmla="*/ 539 w 953"/>
                  <a:gd name="T63" fmla="*/ 0 h 6"/>
                  <a:gd name="T64" fmla="*/ 556 w 953"/>
                  <a:gd name="T65" fmla="*/ 0 h 6"/>
                  <a:gd name="T66" fmla="*/ 573 w 953"/>
                  <a:gd name="T67" fmla="*/ 0 h 6"/>
                  <a:gd name="T68" fmla="*/ 584 w 953"/>
                  <a:gd name="T69" fmla="*/ 0 h 6"/>
                  <a:gd name="T70" fmla="*/ 601 w 953"/>
                  <a:gd name="T71" fmla="*/ 0 h 6"/>
                  <a:gd name="T72" fmla="*/ 618 w 953"/>
                  <a:gd name="T73" fmla="*/ 0 h 6"/>
                  <a:gd name="T74" fmla="*/ 635 w 953"/>
                  <a:gd name="T75" fmla="*/ 0 h 6"/>
                  <a:gd name="T76" fmla="*/ 652 w 953"/>
                  <a:gd name="T77" fmla="*/ 0 h 6"/>
                  <a:gd name="T78" fmla="*/ 669 w 953"/>
                  <a:gd name="T79" fmla="*/ 0 h 6"/>
                  <a:gd name="T80" fmla="*/ 686 w 953"/>
                  <a:gd name="T81" fmla="*/ 0 h 6"/>
                  <a:gd name="T82" fmla="*/ 703 w 953"/>
                  <a:gd name="T83" fmla="*/ 0 h 6"/>
                  <a:gd name="T84" fmla="*/ 720 w 953"/>
                  <a:gd name="T85" fmla="*/ 0 h 6"/>
                  <a:gd name="T86" fmla="*/ 738 w 953"/>
                  <a:gd name="T87" fmla="*/ 0 h 6"/>
                  <a:gd name="T88" fmla="*/ 755 w 953"/>
                  <a:gd name="T89" fmla="*/ 0 h 6"/>
                  <a:gd name="T90" fmla="*/ 772 w 953"/>
                  <a:gd name="T91" fmla="*/ 0 h 6"/>
                  <a:gd name="T92" fmla="*/ 789 w 953"/>
                  <a:gd name="T93" fmla="*/ 0 h 6"/>
                  <a:gd name="T94" fmla="*/ 806 w 953"/>
                  <a:gd name="T95" fmla="*/ 6 h 6"/>
                  <a:gd name="T96" fmla="*/ 823 w 953"/>
                  <a:gd name="T97" fmla="*/ 6 h 6"/>
                  <a:gd name="T98" fmla="*/ 840 w 953"/>
                  <a:gd name="T99" fmla="*/ 6 h 6"/>
                  <a:gd name="T100" fmla="*/ 857 w 953"/>
                  <a:gd name="T101" fmla="*/ 6 h 6"/>
                  <a:gd name="T102" fmla="*/ 874 w 953"/>
                  <a:gd name="T103" fmla="*/ 6 h 6"/>
                  <a:gd name="T104" fmla="*/ 891 w 953"/>
                  <a:gd name="T105" fmla="*/ 6 h 6"/>
                  <a:gd name="T106" fmla="*/ 908 w 953"/>
                  <a:gd name="T107" fmla="*/ 6 h 6"/>
                  <a:gd name="T108" fmla="*/ 925 w 953"/>
                  <a:gd name="T109" fmla="*/ 6 h 6"/>
                  <a:gd name="T110" fmla="*/ 942 w 953"/>
                  <a:gd name="T111" fmla="*/ 6 h 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5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03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5" y="0"/>
                    </a:lnTo>
                    <a:lnTo>
                      <a:pt x="131" y="0"/>
                    </a:lnTo>
                    <a:lnTo>
                      <a:pt x="137" y="0"/>
                    </a:lnTo>
                    <a:lnTo>
                      <a:pt x="142" y="0"/>
                    </a:lnTo>
                    <a:lnTo>
                      <a:pt x="148" y="0"/>
                    </a:lnTo>
                    <a:lnTo>
                      <a:pt x="154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1" y="0"/>
                    </a:lnTo>
                    <a:lnTo>
                      <a:pt x="176" y="0"/>
                    </a:lnTo>
                    <a:lnTo>
                      <a:pt x="182" y="0"/>
                    </a:lnTo>
                    <a:lnTo>
                      <a:pt x="188" y="0"/>
                    </a:lnTo>
                    <a:lnTo>
                      <a:pt x="193" y="0"/>
                    </a:lnTo>
                    <a:lnTo>
                      <a:pt x="199" y="0"/>
                    </a:lnTo>
                    <a:lnTo>
                      <a:pt x="205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7" y="0"/>
                    </a:lnTo>
                    <a:lnTo>
                      <a:pt x="233" y="0"/>
                    </a:lnTo>
                    <a:lnTo>
                      <a:pt x="239" y="0"/>
                    </a:lnTo>
                    <a:lnTo>
                      <a:pt x="244" y="0"/>
                    </a:lnTo>
                    <a:lnTo>
                      <a:pt x="250" y="0"/>
                    </a:lnTo>
                    <a:lnTo>
                      <a:pt x="256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78" y="0"/>
                    </a:lnTo>
                    <a:lnTo>
                      <a:pt x="284" y="0"/>
                    </a:lnTo>
                    <a:lnTo>
                      <a:pt x="290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7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35" y="0"/>
                    </a:lnTo>
                    <a:lnTo>
                      <a:pt x="341" y="0"/>
                    </a:lnTo>
                    <a:lnTo>
                      <a:pt x="346" y="0"/>
                    </a:lnTo>
                    <a:lnTo>
                      <a:pt x="352" y="0"/>
                    </a:lnTo>
                    <a:lnTo>
                      <a:pt x="358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0" y="0"/>
                    </a:lnTo>
                    <a:lnTo>
                      <a:pt x="386" y="0"/>
                    </a:lnTo>
                    <a:lnTo>
                      <a:pt x="392" y="0"/>
                    </a:lnTo>
                    <a:lnTo>
                      <a:pt x="397" y="0"/>
                    </a:lnTo>
                    <a:lnTo>
                      <a:pt x="403" y="0"/>
                    </a:lnTo>
                    <a:lnTo>
                      <a:pt x="409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1" y="0"/>
                    </a:lnTo>
                    <a:lnTo>
                      <a:pt x="437" y="0"/>
                    </a:lnTo>
                    <a:lnTo>
                      <a:pt x="443" y="0"/>
                    </a:lnTo>
                    <a:lnTo>
                      <a:pt x="448" y="0"/>
                    </a:lnTo>
                    <a:lnTo>
                      <a:pt x="454" y="0"/>
                    </a:lnTo>
                    <a:lnTo>
                      <a:pt x="460" y="0"/>
                    </a:lnTo>
                    <a:lnTo>
                      <a:pt x="465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0"/>
                    </a:lnTo>
                    <a:lnTo>
                      <a:pt x="488" y="0"/>
                    </a:lnTo>
                    <a:lnTo>
                      <a:pt x="494" y="0"/>
                    </a:lnTo>
                    <a:lnTo>
                      <a:pt x="499" y="0"/>
                    </a:lnTo>
                    <a:lnTo>
                      <a:pt x="505" y="0"/>
                    </a:lnTo>
                    <a:lnTo>
                      <a:pt x="511" y="0"/>
                    </a:lnTo>
                    <a:lnTo>
                      <a:pt x="516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3" y="0"/>
                    </a:lnTo>
                    <a:lnTo>
                      <a:pt x="539" y="0"/>
                    </a:lnTo>
                    <a:lnTo>
                      <a:pt x="545" y="0"/>
                    </a:lnTo>
                    <a:lnTo>
                      <a:pt x="550" y="0"/>
                    </a:lnTo>
                    <a:lnTo>
                      <a:pt x="556" y="0"/>
                    </a:lnTo>
                    <a:lnTo>
                      <a:pt x="562" y="0"/>
                    </a:lnTo>
                    <a:lnTo>
                      <a:pt x="567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4" y="0"/>
                    </a:lnTo>
                    <a:lnTo>
                      <a:pt x="590" y="0"/>
                    </a:lnTo>
                    <a:lnTo>
                      <a:pt x="596" y="0"/>
                    </a:lnTo>
                    <a:lnTo>
                      <a:pt x="601" y="0"/>
                    </a:lnTo>
                    <a:lnTo>
                      <a:pt x="607" y="0"/>
                    </a:lnTo>
                    <a:lnTo>
                      <a:pt x="613" y="0"/>
                    </a:lnTo>
                    <a:lnTo>
                      <a:pt x="618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5" y="0"/>
                    </a:lnTo>
                    <a:lnTo>
                      <a:pt x="641" y="0"/>
                    </a:lnTo>
                    <a:lnTo>
                      <a:pt x="647" y="0"/>
                    </a:lnTo>
                    <a:lnTo>
                      <a:pt x="652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69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6" y="0"/>
                    </a:lnTo>
                    <a:lnTo>
                      <a:pt x="692" y="0"/>
                    </a:lnTo>
                    <a:lnTo>
                      <a:pt x="698" y="0"/>
                    </a:lnTo>
                    <a:lnTo>
                      <a:pt x="703" y="0"/>
                    </a:lnTo>
                    <a:lnTo>
                      <a:pt x="709" y="0"/>
                    </a:lnTo>
                    <a:lnTo>
                      <a:pt x="715" y="0"/>
                    </a:lnTo>
                    <a:lnTo>
                      <a:pt x="720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3" y="0"/>
                    </a:lnTo>
                    <a:lnTo>
                      <a:pt x="749" y="0"/>
                    </a:lnTo>
                    <a:lnTo>
                      <a:pt x="755" y="0"/>
                    </a:lnTo>
                    <a:lnTo>
                      <a:pt x="760" y="0"/>
                    </a:lnTo>
                    <a:lnTo>
                      <a:pt x="766" y="0"/>
                    </a:lnTo>
                    <a:lnTo>
                      <a:pt x="772" y="0"/>
                    </a:lnTo>
                    <a:lnTo>
                      <a:pt x="777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4" y="0"/>
                    </a:lnTo>
                    <a:lnTo>
                      <a:pt x="800" y="0"/>
                    </a:lnTo>
                    <a:lnTo>
                      <a:pt x="806" y="0"/>
                    </a:lnTo>
                    <a:lnTo>
                      <a:pt x="806" y="6"/>
                    </a:lnTo>
                    <a:lnTo>
                      <a:pt x="811" y="6"/>
                    </a:lnTo>
                    <a:lnTo>
                      <a:pt x="817" y="6"/>
                    </a:lnTo>
                    <a:lnTo>
                      <a:pt x="823" y="6"/>
                    </a:lnTo>
                    <a:lnTo>
                      <a:pt x="828" y="6"/>
                    </a:lnTo>
                    <a:lnTo>
                      <a:pt x="834" y="6"/>
                    </a:lnTo>
                    <a:lnTo>
                      <a:pt x="840" y="6"/>
                    </a:lnTo>
                    <a:lnTo>
                      <a:pt x="845" y="6"/>
                    </a:lnTo>
                    <a:lnTo>
                      <a:pt x="851" y="6"/>
                    </a:lnTo>
                    <a:lnTo>
                      <a:pt x="857" y="6"/>
                    </a:lnTo>
                    <a:lnTo>
                      <a:pt x="862" y="6"/>
                    </a:lnTo>
                    <a:lnTo>
                      <a:pt x="868" y="6"/>
                    </a:lnTo>
                    <a:lnTo>
                      <a:pt x="874" y="6"/>
                    </a:lnTo>
                    <a:lnTo>
                      <a:pt x="879" y="6"/>
                    </a:lnTo>
                    <a:lnTo>
                      <a:pt x="885" y="6"/>
                    </a:lnTo>
                    <a:lnTo>
                      <a:pt x="891" y="6"/>
                    </a:lnTo>
                    <a:lnTo>
                      <a:pt x="896" y="6"/>
                    </a:lnTo>
                    <a:lnTo>
                      <a:pt x="902" y="6"/>
                    </a:lnTo>
                    <a:lnTo>
                      <a:pt x="908" y="6"/>
                    </a:lnTo>
                    <a:lnTo>
                      <a:pt x="913" y="6"/>
                    </a:lnTo>
                    <a:lnTo>
                      <a:pt x="919" y="6"/>
                    </a:lnTo>
                    <a:lnTo>
                      <a:pt x="925" y="6"/>
                    </a:lnTo>
                    <a:lnTo>
                      <a:pt x="930" y="6"/>
                    </a:lnTo>
                    <a:lnTo>
                      <a:pt x="936" y="6"/>
                    </a:lnTo>
                    <a:lnTo>
                      <a:pt x="942" y="6"/>
                    </a:lnTo>
                    <a:lnTo>
                      <a:pt x="947" y="6"/>
                    </a:lnTo>
                    <a:lnTo>
                      <a:pt x="953" y="6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4" name="Freeform 87"/>
              <p:cNvSpPr>
                <a:spLocks/>
              </p:cNvSpPr>
              <p:nvPr/>
            </p:nvSpPr>
            <p:spPr bwMode="auto">
              <a:xfrm>
                <a:off x="2042" y="1700"/>
                <a:ext cx="958" cy="1412"/>
              </a:xfrm>
              <a:custGeom>
                <a:avLst/>
                <a:gdLst>
                  <a:gd name="T0" fmla="*/ 17 w 958"/>
                  <a:gd name="T1" fmla="*/ 1412 h 1412"/>
                  <a:gd name="T2" fmla="*/ 34 w 958"/>
                  <a:gd name="T3" fmla="*/ 1412 h 1412"/>
                  <a:gd name="T4" fmla="*/ 51 w 958"/>
                  <a:gd name="T5" fmla="*/ 1412 h 1412"/>
                  <a:gd name="T6" fmla="*/ 68 w 958"/>
                  <a:gd name="T7" fmla="*/ 1412 h 1412"/>
                  <a:gd name="T8" fmla="*/ 85 w 958"/>
                  <a:gd name="T9" fmla="*/ 1412 h 1412"/>
                  <a:gd name="T10" fmla="*/ 102 w 958"/>
                  <a:gd name="T11" fmla="*/ 1412 h 1412"/>
                  <a:gd name="T12" fmla="*/ 119 w 958"/>
                  <a:gd name="T13" fmla="*/ 1412 h 1412"/>
                  <a:gd name="T14" fmla="*/ 136 w 958"/>
                  <a:gd name="T15" fmla="*/ 1412 h 1412"/>
                  <a:gd name="T16" fmla="*/ 153 w 958"/>
                  <a:gd name="T17" fmla="*/ 1412 h 1412"/>
                  <a:gd name="T18" fmla="*/ 170 w 958"/>
                  <a:gd name="T19" fmla="*/ 1412 h 1412"/>
                  <a:gd name="T20" fmla="*/ 187 w 958"/>
                  <a:gd name="T21" fmla="*/ 1412 h 1412"/>
                  <a:gd name="T22" fmla="*/ 204 w 958"/>
                  <a:gd name="T23" fmla="*/ 1412 h 1412"/>
                  <a:gd name="T24" fmla="*/ 215 w 958"/>
                  <a:gd name="T25" fmla="*/ 1412 h 1412"/>
                  <a:gd name="T26" fmla="*/ 232 w 958"/>
                  <a:gd name="T27" fmla="*/ 1412 h 1412"/>
                  <a:gd name="T28" fmla="*/ 249 w 958"/>
                  <a:gd name="T29" fmla="*/ 1412 h 1412"/>
                  <a:gd name="T30" fmla="*/ 266 w 958"/>
                  <a:gd name="T31" fmla="*/ 1412 h 1412"/>
                  <a:gd name="T32" fmla="*/ 283 w 958"/>
                  <a:gd name="T33" fmla="*/ 1412 h 1412"/>
                  <a:gd name="T34" fmla="*/ 300 w 958"/>
                  <a:gd name="T35" fmla="*/ 1412 h 1412"/>
                  <a:gd name="T36" fmla="*/ 317 w 958"/>
                  <a:gd name="T37" fmla="*/ 1412 h 1412"/>
                  <a:gd name="T38" fmla="*/ 334 w 958"/>
                  <a:gd name="T39" fmla="*/ 1412 h 1412"/>
                  <a:gd name="T40" fmla="*/ 351 w 958"/>
                  <a:gd name="T41" fmla="*/ 1412 h 1412"/>
                  <a:gd name="T42" fmla="*/ 368 w 958"/>
                  <a:gd name="T43" fmla="*/ 1406 h 1412"/>
                  <a:gd name="T44" fmla="*/ 385 w 958"/>
                  <a:gd name="T45" fmla="*/ 1406 h 1412"/>
                  <a:gd name="T46" fmla="*/ 402 w 958"/>
                  <a:gd name="T47" fmla="*/ 1406 h 1412"/>
                  <a:gd name="T48" fmla="*/ 419 w 958"/>
                  <a:gd name="T49" fmla="*/ 1406 h 1412"/>
                  <a:gd name="T50" fmla="*/ 436 w 958"/>
                  <a:gd name="T51" fmla="*/ 1406 h 1412"/>
                  <a:gd name="T52" fmla="*/ 453 w 958"/>
                  <a:gd name="T53" fmla="*/ 1401 h 1412"/>
                  <a:gd name="T54" fmla="*/ 470 w 958"/>
                  <a:gd name="T55" fmla="*/ 1401 h 1412"/>
                  <a:gd name="T56" fmla="*/ 488 w 958"/>
                  <a:gd name="T57" fmla="*/ 1401 h 1412"/>
                  <a:gd name="T58" fmla="*/ 505 w 958"/>
                  <a:gd name="T59" fmla="*/ 1401 h 1412"/>
                  <a:gd name="T60" fmla="*/ 522 w 958"/>
                  <a:gd name="T61" fmla="*/ 1395 h 1412"/>
                  <a:gd name="T62" fmla="*/ 539 w 958"/>
                  <a:gd name="T63" fmla="*/ 1372 h 1412"/>
                  <a:gd name="T64" fmla="*/ 556 w 958"/>
                  <a:gd name="T65" fmla="*/ 1236 h 1412"/>
                  <a:gd name="T66" fmla="*/ 573 w 958"/>
                  <a:gd name="T67" fmla="*/ 958 h 1412"/>
                  <a:gd name="T68" fmla="*/ 590 w 958"/>
                  <a:gd name="T69" fmla="*/ 454 h 1412"/>
                  <a:gd name="T70" fmla="*/ 607 w 958"/>
                  <a:gd name="T71" fmla="*/ 159 h 1412"/>
                  <a:gd name="T72" fmla="*/ 624 w 958"/>
                  <a:gd name="T73" fmla="*/ 289 h 1412"/>
                  <a:gd name="T74" fmla="*/ 641 w 958"/>
                  <a:gd name="T75" fmla="*/ 528 h 1412"/>
                  <a:gd name="T76" fmla="*/ 658 w 958"/>
                  <a:gd name="T77" fmla="*/ 726 h 1412"/>
                  <a:gd name="T78" fmla="*/ 669 w 958"/>
                  <a:gd name="T79" fmla="*/ 868 h 1412"/>
                  <a:gd name="T80" fmla="*/ 686 w 958"/>
                  <a:gd name="T81" fmla="*/ 970 h 1412"/>
                  <a:gd name="T82" fmla="*/ 703 w 958"/>
                  <a:gd name="T83" fmla="*/ 1038 h 1412"/>
                  <a:gd name="T84" fmla="*/ 720 w 958"/>
                  <a:gd name="T85" fmla="*/ 1094 h 1412"/>
                  <a:gd name="T86" fmla="*/ 737 w 958"/>
                  <a:gd name="T87" fmla="*/ 1134 h 1412"/>
                  <a:gd name="T88" fmla="*/ 754 w 958"/>
                  <a:gd name="T89" fmla="*/ 1157 h 1412"/>
                  <a:gd name="T90" fmla="*/ 771 w 958"/>
                  <a:gd name="T91" fmla="*/ 1168 h 1412"/>
                  <a:gd name="T92" fmla="*/ 788 w 958"/>
                  <a:gd name="T93" fmla="*/ 1168 h 1412"/>
                  <a:gd name="T94" fmla="*/ 805 w 958"/>
                  <a:gd name="T95" fmla="*/ 1185 h 1412"/>
                  <a:gd name="T96" fmla="*/ 822 w 958"/>
                  <a:gd name="T97" fmla="*/ 1208 h 1412"/>
                  <a:gd name="T98" fmla="*/ 839 w 958"/>
                  <a:gd name="T99" fmla="*/ 1231 h 1412"/>
                  <a:gd name="T100" fmla="*/ 856 w 958"/>
                  <a:gd name="T101" fmla="*/ 1225 h 1412"/>
                  <a:gd name="T102" fmla="*/ 873 w 958"/>
                  <a:gd name="T103" fmla="*/ 1140 h 1412"/>
                  <a:gd name="T104" fmla="*/ 890 w 958"/>
                  <a:gd name="T105" fmla="*/ 896 h 1412"/>
                  <a:gd name="T106" fmla="*/ 907 w 958"/>
                  <a:gd name="T107" fmla="*/ 477 h 1412"/>
                  <a:gd name="T108" fmla="*/ 924 w 958"/>
                  <a:gd name="T109" fmla="*/ 97 h 1412"/>
                  <a:gd name="T110" fmla="*/ 941 w 958"/>
                  <a:gd name="T111" fmla="*/ 12 h 14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58" h="1412">
                    <a:moveTo>
                      <a:pt x="0" y="1412"/>
                    </a:moveTo>
                    <a:lnTo>
                      <a:pt x="6" y="1412"/>
                    </a:lnTo>
                    <a:lnTo>
                      <a:pt x="11" y="1412"/>
                    </a:lnTo>
                    <a:lnTo>
                      <a:pt x="17" y="1412"/>
                    </a:lnTo>
                    <a:lnTo>
                      <a:pt x="23" y="1412"/>
                    </a:lnTo>
                    <a:lnTo>
                      <a:pt x="28" y="1412"/>
                    </a:lnTo>
                    <a:lnTo>
                      <a:pt x="34" y="1412"/>
                    </a:lnTo>
                    <a:lnTo>
                      <a:pt x="40" y="1412"/>
                    </a:lnTo>
                    <a:lnTo>
                      <a:pt x="45" y="1412"/>
                    </a:lnTo>
                    <a:lnTo>
                      <a:pt x="51" y="1412"/>
                    </a:lnTo>
                    <a:lnTo>
                      <a:pt x="57" y="1412"/>
                    </a:lnTo>
                    <a:lnTo>
                      <a:pt x="62" y="1412"/>
                    </a:lnTo>
                    <a:lnTo>
                      <a:pt x="68" y="1412"/>
                    </a:lnTo>
                    <a:lnTo>
                      <a:pt x="74" y="1412"/>
                    </a:lnTo>
                    <a:lnTo>
                      <a:pt x="79" y="1412"/>
                    </a:lnTo>
                    <a:lnTo>
                      <a:pt x="85" y="1412"/>
                    </a:lnTo>
                    <a:lnTo>
                      <a:pt x="91" y="1412"/>
                    </a:lnTo>
                    <a:lnTo>
                      <a:pt x="96" y="1412"/>
                    </a:lnTo>
                    <a:lnTo>
                      <a:pt x="102" y="1412"/>
                    </a:lnTo>
                    <a:lnTo>
                      <a:pt x="108" y="1412"/>
                    </a:lnTo>
                    <a:lnTo>
                      <a:pt x="113" y="1412"/>
                    </a:lnTo>
                    <a:lnTo>
                      <a:pt x="119" y="1412"/>
                    </a:lnTo>
                    <a:lnTo>
                      <a:pt x="125" y="1412"/>
                    </a:lnTo>
                    <a:lnTo>
                      <a:pt x="130" y="1412"/>
                    </a:lnTo>
                    <a:lnTo>
                      <a:pt x="136" y="1412"/>
                    </a:lnTo>
                    <a:lnTo>
                      <a:pt x="142" y="1412"/>
                    </a:lnTo>
                    <a:lnTo>
                      <a:pt x="147" y="1412"/>
                    </a:lnTo>
                    <a:lnTo>
                      <a:pt x="153" y="1412"/>
                    </a:lnTo>
                    <a:lnTo>
                      <a:pt x="159" y="1412"/>
                    </a:lnTo>
                    <a:lnTo>
                      <a:pt x="164" y="1412"/>
                    </a:lnTo>
                    <a:lnTo>
                      <a:pt x="170" y="1412"/>
                    </a:lnTo>
                    <a:lnTo>
                      <a:pt x="176" y="1412"/>
                    </a:lnTo>
                    <a:lnTo>
                      <a:pt x="181" y="1412"/>
                    </a:lnTo>
                    <a:lnTo>
                      <a:pt x="187" y="1412"/>
                    </a:lnTo>
                    <a:lnTo>
                      <a:pt x="193" y="1412"/>
                    </a:lnTo>
                    <a:lnTo>
                      <a:pt x="198" y="1412"/>
                    </a:lnTo>
                    <a:lnTo>
                      <a:pt x="204" y="1412"/>
                    </a:lnTo>
                    <a:lnTo>
                      <a:pt x="210" y="1412"/>
                    </a:lnTo>
                    <a:lnTo>
                      <a:pt x="215" y="1412"/>
                    </a:lnTo>
                    <a:lnTo>
                      <a:pt x="221" y="1412"/>
                    </a:lnTo>
                    <a:lnTo>
                      <a:pt x="227" y="1412"/>
                    </a:lnTo>
                    <a:lnTo>
                      <a:pt x="232" y="1412"/>
                    </a:lnTo>
                    <a:lnTo>
                      <a:pt x="238" y="1412"/>
                    </a:lnTo>
                    <a:lnTo>
                      <a:pt x="244" y="1412"/>
                    </a:lnTo>
                    <a:lnTo>
                      <a:pt x="249" y="1412"/>
                    </a:lnTo>
                    <a:lnTo>
                      <a:pt x="255" y="1412"/>
                    </a:lnTo>
                    <a:lnTo>
                      <a:pt x="261" y="1412"/>
                    </a:lnTo>
                    <a:lnTo>
                      <a:pt x="266" y="1412"/>
                    </a:lnTo>
                    <a:lnTo>
                      <a:pt x="272" y="1412"/>
                    </a:lnTo>
                    <a:lnTo>
                      <a:pt x="278" y="1412"/>
                    </a:lnTo>
                    <a:lnTo>
                      <a:pt x="283" y="1412"/>
                    </a:lnTo>
                    <a:lnTo>
                      <a:pt x="289" y="1412"/>
                    </a:lnTo>
                    <a:lnTo>
                      <a:pt x="295" y="1412"/>
                    </a:lnTo>
                    <a:lnTo>
                      <a:pt x="300" y="1412"/>
                    </a:lnTo>
                    <a:lnTo>
                      <a:pt x="306" y="1412"/>
                    </a:lnTo>
                    <a:lnTo>
                      <a:pt x="312" y="1412"/>
                    </a:lnTo>
                    <a:lnTo>
                      <a:pt x="317" y="1412"/>
                    </a:lnTo>
                    <a:lnTo>
                      <a:pt x="323" y="1412"/>
                    </a:lnTo>
                    <a:lnTo>
                      <a:pt x="329" y="1412"/>
                    </a:lnTo>
                    <a:lnTo>
                      <a:pt x="334" y="1412"/>
                    </a:lnTo>
                    <a:lnTo>
                      <a:pt x="340" y="1412"/>
                    </a:lnTo>
                    <a:lnTo>
                      <a:pt x="346" y="1412"/>
                    </a:lnTo>
                    <a:lnTo>
                      <a:pt x="351" y="1412"/>
                    </a:lnTo>
                    <a:lnTo>
                      <a:pt x="357" y="1412"/>
                    </a:lnTo>
                    <a:lnTo>
                      <a:pt x="363" y="1412"/>
                    </a:lnTo>
                    <a:lnTo>
                      <a:pt x="363" y="1406"/>
                    </a:lnTo>
                    <a:lnTo>
                      <a:pt x="368" y="1406"/>
                    </a:lnTo>
                    <a:lnTo>
                      <a:pt x="374" y="1406"/>
                    </a:lnTo>
                    <a:lnTo>
                      <a:pt x="380" y="1406"/>
                    </a:lnTo>
                    <a:lnTo>
                      <a:pt x="385" y="1406"/>
                    </a:lnTo>
                    <a:lnTo>
                      <a:pt x="391" y="1406"/>
                    </a:lnTo>
                    <a:lnTo>
                      <a:pt x="397" y="1406"/>
                    </a:lnTo>
                    <a:lnTo>
                      <a:pt x="402" y="1406"/>
                    </a:lnTo>
                    <a:lnTo>
                      <a:pt x="408" y="1406"/>
                    </a:lnTo>
                    <a:lnTo>
                      <a:pt x="414" y="1406"/>
                    </a:lnTo>
                    <a:lnTo>
                      <a:pt x="419" y="1406"/>
                    </a:lnTo>
                    <a:lnTo>
                      <a:pt x="425" y="1406"/>
                    </a:lnTo>
                    <a:lnTo>
                      <a:pt x="431" y="1406"/>
                    </a:lnTo>
                    <a:lnTo>
                      <a:pt x="436" y="1406"/>
                    </a:lnTo>
                    <a:lnTo>
                      <a:pt x="442" y="1406"/>
                    </a:lnTo>
                    <a:lnTo>
                      <a:pt x="442" y="1401"/>
                    </a:lnTo>
                    <a:lnTo>
                      <a:pt x="448" y="1401"/>
                    </a:lnTo>
                    <a:lnTo>
                      <a:pt x="453" y="1401"/>
                    </a:lnTo>
                    <a:lnTo>
                      <a:pt x="459" y="1401"/>
                    </a:lnTo>
                    <a:lnTo>
                      <a:pt x="465" y="1401"/>
                    </a:lnTo>
                    <a:lnTo>
                      <a:pt x="470" y="1401"/>
                    </a:lnTo>
                    <a:lnTo>
                      <a:pt x="476" y="1401"/>
                    </a:lnTo>
                    <a:lnTo>
                      <a:pt x="482" y="1401"/>
                    </a:lnTo>
                    <a:lnTo>
                      <a:pt x="488" y="1401"/>
                    </a:lnTo>
                    <a:lnTo>
                      <a:pt x="493" y="1401"/>
                    </a:lnTo>
                    <a:lnTo>
                      <a:pt x="499" y="1401"/>
                    </a:lnTo>
                    <a:lnTo>
                      <a:pt x="505" y="1401"/>
                    </a:lnTo>
                    <a:lnTo>
                      <a:pt x="510" y="1401"/>
                    </a:lnTo>
                    <a:lnTo>
                      <a:pt x="516" y="1401"/>
                    </a:lnTo>
                    <a:lnTo>
                      <a:pt x="516" y="1395"/>
                    </a:lnTo>
                    <a:lnTo>
                      <a:pt x="522" y="1395"/>
                    </a:lnTo>
                    <a:lnTo>
                      <a:pt x="527" y="1395"/>
                    </a:lnTo>
                    <a:lnTo>
                      <a:pt x="527" y="1389"/>
                    </a:lnTo>
                    <a:lnTo>
                      <a:pt x="533" y="1384"/>
                    </a:lnTo>
                    <a:lnTo>
                      <a:pt x="533" y="1378"/>
                    </a:lnTo>
                    <a:lnTo>
                      <a:pt x="539" y="1372"/>
                    </a:lnTo>
                    <a:lnTo>
                      <a:pt x="539" y="1367"/>
                    </a:lnTo>
                    <a:lnTo>
                      <a:pt x="539" y="1355"/>
                    </a:lnTo>
                    <a:lnTo>
                      <a:pt x="544" y="1344"/>
                    </a:lnTo>
                    <a:lnTo>
                      <a:pt x="544" y="1333"/>
                    </a:lnTo>
                    <a:lnTo>
                      <a:pt x="544" y="1316"/>
                    </a:lnTo>
                    <a:lnTo>
                      <a:pt x="550" y="1299"/>
                    </a:lnTo>
                    <a:lnTo>
                      <a:pt x="550" y="1282"/>
                    </a:lnTo>
                    <a:lnTo>
                      <a:pt x="550" y="1259"/>
                    </a:lnTo>
                    <a:lnTo>
                      <a:pt x="556" y="1236"/>
                    </a:lnTo>
                    <a:lnTo>
                      <a:pt x="556" y="1208"/>
                    </a:lnTo>
                    <a:lnTo>
                      <a:pt x="556" y="1179"/>
                    </a:lnTo>
                    <a:lnTo>
                      <a:pt x="561" y="1151"/>
                    </a:lnTo>
                    <a:lnTo>
                      <a:pt x="561" y="1117"/>
                    </a:lnTo>
                    <a:lnTo>
                      <a:pt x="561" y="1089"/>
                    </a:lnTo>
                    <a:lnTo>
                      <a:pt x="567" y="1055"/>
                    </a:lnTo>
                    <a:lnTo>
                      <a:pt x="567" y="1026"/>
                    </a:lnTo>
                    <a:lnTo>
                      <a:pt x="567" y="992"/>
                    </a:lnTo>
                    <a:lnTo>
                      <a:pt x="573" y="958"/>
                    </a:lnTo>
                    <a:lnTo>
                      <a:pt x="573" y="913"/>
                    </a:lnTo>
                    <a:lnTo>
                      <a:pt x="573" y="873"/>
                    </a:lnTo>
                    <a:lnTo>
                      <a:pt x="578" y="822"/>
                    </a:lnTo>
                    <a:lnTo>
                      <a:pt x="578" y="766"/>
                    </a:lnTo>
                    <a:lnTo>
                      <a:pt x="578" y="709"/>
                    </a:lnTo>
                    <a:lnTo>
                      <a:pt x="584" y="647"/>
                    </a:lnTo>
                    <a:lnTo>
                      <a:pt x="584" y="579"/>
                    </a:lnTo>
                    <a:lnTo>
                      <a:pt x="584" y="516"/>
                    </a:lnTo>
                    <a:lnTo>
                      <a:pt x="590" y="454"/>
                    </a:lnTo>
                    <a:lnTo>
                      <a:pt x="590" y="397"/>
                    </a:lnTo>
                    <a:lnTo>
                      <a:pt x="590" y="346"/>
                    </a:lnTo>
                    <a:lnTo>
                      <a:pt x="595" y="301"/>
                    </a:lnTo>
                    <a:lnTo>
                      <a:pt x="595" y="255"/>
                    </a:lnTo>
                    <a:lnTo>
                      <a:pt x="595" y="227"/>
                    </a:lnTo>
                    <a:lnTo>
                      <a:pt x="601" y="199"/>
                    </a:lnTo>
                    <a:lnTo>
                      <a:pt x="601" y="182"/>
                    </a:lnTo>
                    <a:lnTo>
                      <a:pt x="601" y="165"/>
                    </a:lnTo>
                    <a:lnTo>
                      <a:pt x="607" y="159"/>
                    </a:lnTo>
                    <a:lnTo>
                      <a:pt x="607" y="165"/>
                    </a:lnTo>
                    <a:lnTo>
                      <a:pt x="612" y="176"/>
                    </a:lnTo>
                    <a:lnTo>
                      <a:pt x="612" y="187"/>
                    </a:lnTo>
                    <a:lnTo>
                      <a:pt x="612" y="204"/>
                    </a:lnTo>
                    <a:lnTo>
                      <a:pt x="618" y="221"/>
                    </a:lnTo>
                    <a:lnTo>
                      <a:pt x="618" y="244"/>
                    </a:lnTo>
                    <a:lnTo>
                      <a:pt x="618" y="267"/>
                    </a:lnTo>
                    <a:lnTo>
                      <a:pt x="624" y="289"/>
                    </a:lnTo>
                    <a:lnTo>
                      <a:pt x="624" y="318"/>
                    </a:lnTo>
                    <a:lnTo>
                      <a:pt x="624" y="346"/>
                    </a:lnTo>
                    <a:lnTo>
                      <a:pt x="629" y="369"/>
                    </a:lnTo>
                    <a:lnTo>
                      <a:pt x="629" y="397"/>
                    </a:lnTo>
                    <a:lnTo>
                      <a:pt x="629" y="425"/>
                    </a:lnTo>
                    <a:lnTo>
                      <a:pt x="635" y="448"/>
                    </a:lnTo>
                    <a:lnTo>
                      <a:pt x="635" y="477"/>
                    </a:lnTo>
                    <a:lnTo>
                      <a:pt x="635" y="505"/>
                    </a:lnTo>
                    <a:lnTo>
                      <a:pt x="641" y="528"/>
                    </a:lnTo>
                    <a:lnTo>
                      <a:pt x="641" y="550"/>
                    </a:lnTo>
                    <a:lnTo>
                      <a:pt x="641" y="579"/>
                    </a:lnTo>
                    <a:lnTo>
                      <a:pt x="646" y="601"/>
                    </a:lnTo>
                    <a:lnTo>
                      <a:pt x="646" y="624"/>
                    </a:lnTo>
                    <a:lnTo>
                      <a:pt x="646" y="647"/>
                    </a:lnTo>
                    <a:lnTo>
                      <a:pt x="652" y="669"/>
                    </a:lnTo>
                    <a:lnTo>
                      <a:pt x="652" y="686"/>
                    </a:lnTo>
                    <a:lnTo>
                      <a:pt x="652" y="709"/>
                    </a:lnTo>
                    <a:lnTo>
                      <a:pt x="658" y="726"/>
                    </a:lnTo>
                    <a:lnTo>
                      <a:pt x="658" y="749"/>
                    </a:lnTo>
                    <a:lnTo>
                      <a:pt x="658" y="766"/>
                    </a:lnTo>
                    <a:lnTo>
                      <a:pt x="663" y="783"/>
                    </a:lnTo>
                    <a:lnTo>
                      <a:pt x="663" y="800"/>
                    </a:lnTo>
                    <a:lnTo>
                      <a:pt x="663" y="811"/>
                    </a:lnTo>
                    <a:lnTo>
                      <a:pt x="663" y="828"/>
                    </a:lnTo>
                    <a:lnTo>
                      <a:pt x="669" y="845"/>
                    </a:lnTo>
                    <a:lnTo>
                      <a:pt x="669" y="856"/>
                    </a:lnTo>
                    <a:lnTo>
                      <a:pt x="669" y="868"/>
                    </a:lnTo>
                    <a:lnTo>
                      <a:pt x="675" y="885"/>
                    </a:lnTo>
                    <a:lnTo>
                      <a:pt x="675" y="896"/>
                    </a:lnTo>
                    <a:lnTo>
                      <a:pt x="675" y="907"/>
                    </a:lnTo>
                    <a:lnTo>
                      <a:pt x="680" y="919"/>
                    </a:lnTo>
                    <a:lnTo>
                      <a:pt x="680" y="930"/>
                    </a:lnTo>
                    <a:lnTo>
                      <a:pt x="680" y="941"/>
                    </a:lnTo>
                    <a:lnTo>
                      <a:pt x="686" y="947"/>
                    </a:lnTo>
                    <a:lnTo>
                      <a:pt x="686" y="958"/>
                    </a:lnTo>
                    <a:lnTo>
                      <a:pt x="686" y="970"/>
                    </a:lnTo>
                    <a:lnTo>
                      <a:pt x="692" y="975"/>
                    </a:lnTo>
                    <a:lnTo>
                      <a:pt x="692" y="987"/>
                    </a:lnTo>
                    <a:lnTo>
                      <a:pt x="692" y="992"/>
                    </a:lnTo>
                    <a:lnTo>
                      <a:pt x="697" y="1004"/>
                    </a:lnTo>
                    <a:lnTo>
                      <a:pt x="697" y="1009"/>
                    </a:lnTo>
                    <a:lnTo>
                      <a:pt x="697" y="1015"/>
                    </a:lnTo>
                    <a:lnTo>
                      <a:pt x="703" y="1026"/>
                    </a:lnTo>
                    <a:lnTo>
                      <a:pt x="703" y="1032"/>
                    </a:lnTo>
                    <a:lnTo>
                      <a:pt x="703" y="1038"/>
                    </a:lnTo>
                    <a:lnTo>
                      <a:pt x="709" y="1043"/>
                    </a:lnTo>
                    <a:lnTo>
                      <a:pt x="709" y="1049"/>
                    </a:lnTo>
                    <a:lnTo>
                      <a:pt x="709" y="1060"/>
                    </a:lnTo>
                    <a:lnTo>
                      <a:pt x="714" y="1066"/>
                    </a:lnTo>
                    <a:lnTo>
                      <a:pt x="714" y="1072"/>
                    </a:lnTo>
                    <a:lnTo>
                      <a:pt x="714" y="1077"/>
                    </a:lnTo>
                    <a:lnTo>
                      <a:pt x="720" y="1083"/>
                    </a:lnTo>
                    <a:lnTo>
                      <a:pt x="720" y="1089"/>
                    </a:lnTo>
                    <a:lnTo>
                      <a:pt x="720" y="1094"/>
                    </a:lnTo>
                    <a:lnTo>
                      <a:pt x="726" y="1100"/>
                    </a:lnTo>
                    <a:lnTo>
                      <a:pt x="726" y="1106"/>
                    </a:lnTo>
                    <a:lnTo>
                      <a:pt x="731" y="1111"/>
                    </a:lnTo>
                    <a:lnTo>
                      <a:pt x="731" y="1117"/>
                    </a:lnTo>
                    <a:lnTo>
                      <a:pt x="731" y="1123"/>
                    </a:lnTo>
                    <a:lnTo>
                      <a:pt x="737" y="1128"/>
                    </a:lnTo>
                    <a:lnTo>
                      <a:pt x="737" y="1134"/>
                    </a:lnTo>
                    <a:lnTo>
                      <a:pt x="743" y="1140"/>
                    </a:lnTo>
                    <a:lnTo>
                      <a:pt x="743" y="1145"/>
                    </a:lnTo>
                    <a:lnTo>
                      <a:pt x="748" y="1145"/>
                    </a:lnTo>
                    <a:lnTo>
                      <a:pt x="748" y="1151"/>
                    </a:lnTo>
                    <a:lnTo>
                      <a:pt x="754" y="1151"/>
                    </a:lnTo>
                    <a:lnTo>
                      <a:pt x="754" y="1157"/>
                    </a:lnTo>
                    <a:lnTo>
                      <a:pt x="760" y="1157"/>
                    </a:lnTo>
                    <a:lnTo>
                      <a:pt x="760" y="1162"/>
                    </a:lnTo>
                    <a:lnTo>
                      <a:pt x="765" y="1162"/>
                    </a:lnTo>
                    <a:lnTo>
                      <a:pt x="771" y="1162"/>
                    </a:lnTo>
                    <a:lnTo>
                      <a:pt x="771" y="1168"/>
                    </a:lnTo>
                    <a:lnTo>
                      <a:pt x="777" y="1168"/>
                    </a:lnTo>
                    <a:lnTo>
                      <a:pt x="782" y="1168"/>
                    </a:lnTo>
                    <a:lnTo>
                      <a:pt x="788" y="1168"/>
                    </a:lnTo>
                    <a:lnTo>
                      <a:pt x="794" y="1174"/>
                    </a:lnTo>
                    <a:lnTo>
                      <a:pt x="799" y="1174"/>
                    </a:lnTo>
                    <a:lnTo>
                      <a:pt x="799" y="1179"/>
                    </a:lnTo>
                    <a:lnTo>
                      <a:pt x="805" y="1179"/>
                    </a:lnTo>
                    <a:lnTo>
                      <a:pt x="805" y="1185"/>
                    </a:lnTo>
                    <a:lnTo>
                      <a:pt x="811" y="1185"/>
                    </a:lnTo>
                    <a:lnTo>
                      <a:pt x="811" y="1191"/>
                    </a:lnTo>
                    <a:lnTo>
                      <a:pt x="811" y="1196"/>
                    </a:lnTo>
                    <a:lnTo>
                      <a:pt x="816" y="1196"/>
                    </a:lnTo>
                    <a:lnTo>
                      <a:pt x="816" y="1202"/>
                    </a:lnTo>
                    <a:lnTo>
                      <a:pt x="822" y="1208"/>
                    </a:lnTo>
                    <a:lnTo>
                      <a:pt x="822" y="1213"/>
                    </a:lnTo>
                    <a:lnTo>
                      <a:pt x="828" y="1213"/>
                    </a:lnTo>
                    <a:lnTo>
                      <a:pt x="828" y="1219"/>
                    </a:lnTo>
                    <a:lnTo>
                      <a:pt x="833" y="1219"/>
                    </a:lnTo>
                    <a:lnTo>
                      <a:pt x="833" y="1225"/>
                    </a:lnTo>
                    <a:lnTo>
                      <a:pt x="839" y="1225"/>
                    </a:lnTo>
                    <a:lnTo>
                      <a:pt x="839" y="1231"/>
                    </a:lnTo>
                    <a:lnTo>
                      <a:pt x="845" y="1231"/>
                    </a:lnTo>
                    <a:lnTo>
                      <a:pt x="850" y="1231"/>
                    </a:lnTo>
                    <a:lnTo>
                      <a:pt x="856" y="1225"/>
                    </a:lnTo>
                    <a:lnTo>
                      <a:pt x="856" y="1219"/>
                    </a:lnTo>
                    <a:lnTo>
                      <a:pt x="862" y="1213"/>
                    </a:lnTo>
                    <a:lnTo>
                      <a:pt x="862" y="1208"/>
                    </a:lnTo>
                    <a:lnTo>
                      <a:pt x="862" y="1202"/>
                    </a:lnTo>
                    <a:lnTo>
                      <a:pt x="867" y="1191"/>
                    </a:lnTo>
                    <a:lnTo>
                      <a:pt x="867" y="1179"/>
                    </a:lnTo>
                    <a:lnTo>
                      <a:pt x="867" y="1168"/>
                    </a:lnTo>
                    <a:lnTo>
                      <a:pt x="873" y="1157"/>
                    </a:lnTo>
                    <a:lnTo>
                      <a:pt x="873" y="1140"/>
                    </a:lnTo>
                    <a:lnTo>
                      <a:pt x="873" y="1123"/>
                    </a:lnTo>
                    <a:lnTo>
                      <a:pt x="879" y="1106"/>
                    </a:lnTo>
                    <a:lnTo>
                      <a:pt x="879" y="1083"/>
                    </a:lnTo>
                    <a:lnTo>
                      <a:pt x="879" y="1055"/>
                    </a:lnTo>
                    <a:lnTo>
                      <a:pt x="884" y="1032"/>
                    </a:lnTo>
                    <a:lnTo>
                      <a:pt x="884" y="998"/>
                    </a:lnTo>
                    <a:lnTo>
                      <a:pt x="884" y="970"/>
                    </a:lnTo>
                    <a:lnTo>
                      <a:pt x="890" y="930"/>
                    </a:lnTo>
                    <a:lnTo>
                      <a:pt x="890" y="896"/>
                    </a:lnTo>
                    <a:lnTo>
                      <a:pt x="890" y="856"/>
                    </a:lnTo>
                    <a:lnTo>
                      <a:pt x="896" y="811"/>
                    </a:lnTo>
                    <a:lnTo>
                      <a:pt x="896" y="766"/>
                    </a:lnTo>
                    <a:lnTo>
                      <a:pt x="896" y="720"/>
                    </a:lnTo>
                    <a:lnTo>
                      <a:pt x="901" y="675"/>
                    </a:lnTo>
                    <a:lnTo>
                      <a:pt x="901" y="624"/>
                    </a:lnTo>
                    <a:lnTo>
                      <a:pt x="901" y="573"/>
                    </a:lnTo>
                    <a:lnTo>
                      <a:pt x="907" y="522"/>
                    </a:lnTo>
                    <a:lnTo>
                      <a:pt x="907" y="477"/>
                    </a:lnTo>
                    <a:lnTo>
                      <a:pt x="907" y="425"/>
                    </a:lnTo>
                    <a:lnTo>
                      <a:pt x="913" y="374"/>
                    </a:lnTo>
                    <a:lnTo>
                      <a:pt x="913" y="329"/>
                    </a:lnTo>
                    <a:lnTo>
                      <a:pt x="913" y="284"/>
                    </a:lnTo>
                    <a:lnTo>
                      <a:pt x="918" y="238"/>
                    </a:lnTo>
                    <a:lnTo>
                      <a:pt x="918" y="199"/>
                    </a:lnTo>
                    <a:lnTo>
                      <a:pt x="918" y="159"/>
                    </a:lnTo>
                    <a:lnTo>
                      <a:pt x="924" y="125"/>
                    </a:lnTo>
                    <a:lnTo>
                      <a:pt x="924" y="97"/>
                    </a:lnTo>
                    <a:lnTo>
                      <a:pt x="924" y="68"/>
                    </a:lnTo>
                    <a:lnTo>
                      <a:pt x="930" y="46"/>
                    </a:lnTo>
                    <a:lnTo>
                      <a:pt x="930" y="29"/>
                    </a:lnTo>
                    <a:lnTo>
                      <a:pt x="930" y="12"/>
                    </a:lnTo>
                    <a:lnTo>
                      <a:pt x="935" y="6"/>
                    </a:lnTo>
                    <a:lnTo>
                      <a:pt x="935" y="0"/>
                    </a:lnTo>
                    <a:lnTo>
                      <a:pt x="941" y="0"/>
                    </a:lnTo>
                    <a:lnTo>
                      <a:pt x="941" y="12"/>
                    </a:lnTo>
                    <a:lnTo>
                      <a:pt x="941" y="23"/>
                    </a:lnTo>
                    <a:lnTo>
                      <a:pt x="947" y="34"/>
                    </a:lnTo>
                    <a:lnTo>
                      <a:pt x="947" y="51"/>
                    </a:lnTo>
                    <a:lnTo>
                      <a:pt x="947" y="74"/>
                    </a:lnTo>
                    <a:lnTo>
                      <a:pt x="952" y="97"/>
                    </a:lnTo>
                    <a:lnTo>
                      <a:pt x="952" y="119"/>
                    </a:lnTo>
                    <a:lnTo>
                      <a:pt x="952" y="148"/>
                    </a:lnTo>
                    <a:lnTo>
                      <a:pt x="958" y="176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5" name="Freeform 88"/>
              <p:cNvSpPr>
                <a:spLocks/>
              </p:cNvSpPr>
              <p:nvPr/>
            </p:nvSpPr>
            <p:spPr bwMode="auto">
              <a:xfrm>
                <a:off x="3000" y="1196"/>
                <a:ext cx="953" cy="1865"/>
              </a:xfrm>
              <a:custGeom>
                <a:avLst/>
                <a:gdLst>
                  <a:gd name="T0" fmla="*/ 11 w 953"/>
                  <a:gd name="T1" fmla="*/ 929 h 1865"/>
                  <a:gd name="T2" fmla="*/ 28 w 953"/>
                  <a:gd name="T3" fmla="*/ 1179 h 1865"/>
                  <a:gd name="T4" fmla="*/ 45 w 953"/>
                  <a:gd name="T5" fmla="*/ 1366 h 1865"/>
                  <a:gd name="T6" fmla="*/ 62 w 953"/>
                  <a:gd name="T7" fmla="*/ 1485 h 1865"/>
                  <a:gd name="T8" fmla="*/ 79 w 953"/>
                  <a:gd name="T9" fmla="*/ 1570 h 1865"/>
                  <a:gd name="T10" fmla="*/ 96 w 953"/>
                  <a:gd name="T11" fmla="*/ 1632 h 1865"/>
                  <a:gd name="T12" fmla="*/ 113 w 953"/>
                  <a:gd name="T13" fmla="*/ 1666 h 1865"/>
                  <a:gd name="T14" fmla="*/ 130 w 953"/>
                  <a:gd name="T15" fmla="*/ 1627 h 1865"/>
                  <a:gd name="T16" fmla="*/ 147 w 953"/>
                  <a:gd name="T17" fmla="*/ 1326 h 1865"/>
                  <a:gd name="T18" fmla="*/ 164 w 953"/>
                  <a:gd name="T19" fmla="*/ 652 h 1865"/>
                  <a:gd name="T20" fmla="*/ 181 w 953"/>
                  <a:gd name="T21" fmla="*/ 85 h 1865"/>
                  <a:gd name="T22" fmla="*/ 198 w 953"/>
                  <a:gd name="T23" fmla="*/ 62 h 1865"/>
                  <a:gd name="T24" fmla="*/ 215 w 953"/>
                  <a:gd name="T25" fmla="*/ 459 h 1865"/>
                  <a:gd name="T26" fmla="*/ 232 w 953"/>
                  <a:gd name="T27" fmla="*/ 873 h 1865"/>
                  <a:gd name="T28" fmla="*/ 250 w 953"/>
                  <a:gd name="T29" fmla="*/ 1151 h 1865"/>
                  <a:gd name="T30" fmla="*/ 267 w 953"/>
                  <a:gd name="T31" fmla="*/ 1332 h 1865"/>
                  <a:gd name="T32" fmla="*/ 284 w 953"/>
                  <a:gd name="T33" fmla="*/ 1451 h 1865"/>
                  <a:gd name="T34" fmla="*/ 301 w 953"/>
                  <a:gd name="T35" fmla="*/ 1536 h 1865"/>
                  <a:gd name="T36" fmla="*/ 312 w 953"/>
                  <a:gd name="T37" fmla="*/ 1598 h 1865"/>
                  <a:gd name="T38" fmla="*/ 329 w 953"/>
                  <a:gd name="T39" fmla="*/ 1649 h 1865"/>
                  <a:gd name="T40" fmla="*/ 346 w 953"/>
                  <a:gd name="T41" fmla="*/ 1683 h 1865"/>
                  <a:gd name="T42" fmla="*/ 363 w 953"/>
                  <a:gd name="T43" fmla="*/ 1695 h 1865"/>
                  <a:gd name="T44" fmla="*/ 380 w 953"/>
                  <a:gd name="T45" fmla="*/ 1678 h 1865"/>
                  <a:gd name="T46" fmla="*/ 397 w 953"/>
                  <a:gd name="T47" fmla="*/ 1644 h 1865"/>
                  <a:gd name="T48" fmla="*/ 414 w 953"/>
                  <a:gd name="T49" fmla="*/ 1649 h 1865"/>
                  <a:gd name="T50" fmla="*/ 431 w 953"/>
                  <a:gd name="T51" fmla="*/ 1695 h 1865"/>
                  <a:gd name="T52" fmla="*/ 448 w 953"/>
                  <a:gd name="T53" fmla="*/ 1735 h 1865"/>
                  <a:gd name="T54" fmla="*/ 465 w 953"/>
                  <a:gd name="T55" fmla="*/ 1763 h 1865"/>
                  <a:gd name="T56" fmla="*/ 482 w 953"/>
                  <a:gd name="T57" fmla="*/ 1780 h 1865"/>
                  <a:gd name="T58" fmla="*/ 499 w 953"/>
                  <a:gd name="T59" fmla="*/ 1797 h 1865"/>
                  <a:gd name="T60" fmla="*/ 516 w 953"/>
                  <a:gd name="T61" fmla="*/ 1808 h 1865"/>
                  <a:gd name="T62" fmla="*/ 533 w 953"/>
                  <a:gd name="T63" fmla="*/ 1814 h 1865"/>
                  <a:gd name="T64" fmla="*/ 550 w 953"/>
                  <a:gd name="T65" fmla="*/ 1786 h 1865"/>
                  <a:gd name="T66" fmla="*/ 567 w 953"/>
                  <a:gd name="T67" fmla="*/ 1655 h 1865"/>
                  <a:gd name="T68" fmla="*/ 584 w 953"/>
                  <a:gd name="T69" fmla="*/ 1355 h 1865"/>
                  <a:gd name="T70" fmla="*/ 601 w 953"/>
                  <a:gd name="T71" fmla="*/ 1122 h 1865"/>
                  <a:gd name="T72" fmla="*/ 618 w 953"/>
                  <a:gd name="T73" fmla="*/ 1190 h 1865"/>
                  <a:gd name="T74" fmla="*/ 635 w 953"/>
                  <a:gd name="T75" fmla="*/ 1383 h 1865"/>
                  <a:gd name="T76" fmla="*/ 652 w 953"/>
                  <a:gd name="T77" fmla="*/ 1530 h 1865"/>
                  <a:gd name="T78" fmla="*/ 669 w 953"/>
                  <a:gd name="T79" fmla="*/ 1621 h 1865"/>
                  <a:gd name="T80" fmla="*/ 686 w 953"/>
                  <a:gd name="T81" fmla="*/ 1683 h 1865"/>
                  <a:gd name="T82" fmla="*/ 703 w 953"/>
                  <a:gd name="T83" fmla="*/ 1729 h 1865"/>
                  <a:gd name="T84" fmla="*/ 720 w 953"/>
                  <a:gd name="T85" fmla="*/ 1757 h 1865"/>
                  <a:gd name="T86" fmla="*/ 737 w 953"/>
                  <a:gd name="T87" fmla="*/ 1780 h 1865"/>
                  <a:gd name="T88" fmla="*/ 748 w 953"/>
                  <a:gd name="T89" fmla="*/ 1797 h 1865"/>
                  <a:gd name="T90" fmla="*/ 765 w 953"/>
                  <a:gd name="T91" fmla="*/ 1814 h 1865"/>
                  <a:gd name="T92" fmla="*/ 782 w 953"/>
                  <a:gd name="T93" fmla="*/ 1825 h 1865"/>
                  <a:gd name="T94" fmla="*/ 799 w 953"/>
                  <a:gd name="T95" fmla="*/ 1831 h 1865"/>
                  <a:gd name="T96" fmla="*/ 816 w 953"/>
                  <a:gd name="T97" fmla="*/ 1837 h 1865"/>
                  <a:gd name="T98" fmla="*/ 833 w 953"/>
                  <a:gd name="T99" fmla="*/ 1842 h 1865"/>
                  <a:gd name="T100" fmla="*/ 850 w 953"/>
                  <a:gd name="T101" fmla="*/ 1848 h 1865"/>
                  <a:gd name="T102" fmla="*/ 867 w 953"/>
                  <a:gd name="T103" fmla="*/ 1854 h 1865"/>
                  <a:gd name="T104" fmla="*/ 884 w 953"/>
                  <a:gd name="T105" fmla="*/ 1854 h 1865"/>
                  <a:gd name="T106" fmla="*/ 901 w 953"/>
                  <a:gd name="T107" fmla="*/ 1859 h 1865"/>
                  <a:gd name="T108" fmla="*/ 918 w 953"/>
                  <a:gd name="T109" fmla="*/ 1859 h 1865"/>
                  <a:gd name="T110" fmla="*/ 935 w 953"/>
                  <a:gd name="T111" fmla="*/ 1865 h 186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53" h="1865">
                    <a:moveTo>
                      <a:pt x="0" y="680"/>
                    </a:moveTo>
                    <a:lnTo>
                      <a:pt x="0" y="714"/>
                    </a:lnTo>
                    <a:lnTo>
                      <a:pt x="0" y="742"/>
                    </a:lnTo>
                    <a:lnTo>
                      <a:pt x="0" y="771"/>
                    </a:lnTo>
                    <a:lnTo>
                      <a:pt x="6" y="805"/>
                    </a:lnTo>
                    <a:lnTo>
                      <a:pt x="6" y="839"/>
                    </a:lnTo>
                    <a:lnTo>
                      <a:pt x="6" y="867"/>
                    </a:lnTo>
                    <a:lnTo>
                      <a:pt x="11" y="901"/>
                    </a:lnTo>
                    <a:lnTo>
                      <a:pt x="11" y="929"/>
                    </a:lnTo>
                    <a:lnTo>
                      <a:pt x="11" y="964"/>
                    </a:lnTo>
                    <a:lnTo>
                      <a:pt x="17" y="992"/>
                    </a:lnTo>
                    <a:lnTo>
                      <a:pt x="17" y="1020"/>
                    </a:lnTo>
                    <a:lnTo>
                      <a:pt x="17" y="1049"/>
                    </a:lnTo>
                    <a:lnTo>
                      <a:pt x="23" y="1077"/>
                    </a:lnTo>
                    <a:lnTo>
                      <a:pt x="23" y="1105"/>
                    </a:lnTo>
                    <a:lnTo>
                      <a:pt x="23" y="1134"/>
                    </a:lnTo>
                    <a:lnTo>
                      <a:pt x="28" y="1156"/>
                    </a:lnTo>
                    <a:lnTo>
                      <a:pt x="28" y="1179"/>
                    </a:lnTo>
                    <a:lnTo>
                      <a:pt x="28" y="1207"/>
                    </a:lnTo>
                    <a:lnTo>
                      <a:pt x="34" y="1230"/>
                    </a:lnTo>
                    <a:lnTo>
                      <a:pt x="34" y="1247"/>
                    </a:lnTo>
                    <a:lnTo>
                      <a:pt x="34" y="1270"/>
                    </a:lnTo>
                    <a:lnTo>
                      <a:pt x="40" y="1292"/>
                    </a:lnTo>
                    <a:lnTo>
                      <a:pt x="40" y="1309"/>
                    </a:lnTo>
                    <a:lnTo>
                      <a:pt x="40" y="1326"/>
                    </a:lnTo>
                    <a:lnTo>
                      <a:pt x="45" y="1343"/>
                    </a:lnTo>
                    <a:lnTo>
                      <a:pt x="45" y="1366"/>
                    </a:lnTo>
                    <a:lnTo>
                      <a:pt x="45" y="1377"/>
                    </a:lnTo>
                    <a:lnTo>
                      <a:pt x="51" y="1394"/>
                    </a:lnTo>
                    <a:lnTo>
                      <a:pt x="51" y="1411"/>
                    </a:lnTo>
                    <a:lnTo>
                      <a:pt x="51" y="1423"/>
                    </a:lnTo>
                    <a:lnTo>
                      <a:pt x="57" y="1440"/>
                    </a:lnTo>
                    <a:lnTo>
                      <a:pt x="57" y="1451"/>
                    </a:lnTo>
                    <a:lnTo>
                      <a:pt x="57" y="1462"/>
                    </a:lnTo>
                    <a:lnTo>
                      <a:pt x="62" y="1474"/>
                    </a:lnTo>
                    <a:lnTo>
                      <a:pt x="62" y="1485"/>
                    </a:lnTo>
                    <a:lnTo>
                      <a:pt x="62" y="1496"/>
                    </a:lnTo>
                    <a:lnTo>
                      <a:pt x="68" y="1508"/>
                    </a:lnTo>
                    <a:lnTo>
                      <a:pt x="68" y="1519"/>
                    </a:lnTo>
                    <a:lnTo>
                      <a:pt x="68" y="1530"/>
                    </a:lnTo>
                    <a:lnTo>
                      <a:pt x="74" y="1536"/>
                    </a:lnTo>
                    <a:lnTo>
                      <a:pt x="74" y="1547"/>
                    </a:lnTo>
                    <a:lnTo>
                      <a:pt x="74" y="1559"/>
                    </a:lnTo>
                    <a:lnTo>
                      <a:pt x="79" y="1564"/>
                    </a:lnTo>
                    <a:lnTo>
                      <a:pt x="79" y="1570"/>
                    </a:lnTo>
                    <a:lnTo>
                      <a:pt x="79" y="1581"/>
                    </a:lnTo>
                    <a:lnTo>
                      <a:pt x="85" y="1587"/>
                    </a:lnTo>
                    <a:lnTo>
                      <a:pt x="85" y="1593"/>
                    </a:lnTo>
                    <a:lnTo>
                      <a:pt x="85" y="1604"/>
                    </a:lnTo>
                    <a:lnTo>
                      <a:pt x="91" y="1610"/>
                    </a:lnTo>
                    <a:lnTo>
                      <a:pt x="91" y="1615"/>
                    </a:lnTo>
                    <a:lnTo>
                      <a:pt x="91" y="1621"/>
                    </a:lnTo>
                    <a:lnTo>
                      <a:pt x="96" y="1627"/>
                    </a:lnTo>
                    <a:lnTo>
                      <a:pt x="96" y="1632"/>
                    </a:lnTo>
                    <a:lnTo>
                      <a:pt x="96" y="1638"/>
                    </a:lnTo>
                    <a:lnTo>
                      <a:pt x="102" y="1644"/>
                    </a:lnTo>
                    <a:lnTo>
                      <a:pt x="102" y="1649"/>
                    </a:lnTo>
                    <a:lnTo>
                      <a:pt x="108" y="1655"/>
                    </a:lnTo>
                    <a:lnTo>
                      <a:pt x="108" y="1661"/>
                    </a:lnTo>
                    <a:lnTo>
                      <a:pt x="113" y="1666"/>
                    </a:lnTo>
                    <a:lnTo>
                      <a:pt x="119" y="1666"/>
                    </a:lnTo>
                    <a:lnTo>
                      <a:pt x="125" y="1661"/>
                    </a:lnTo>
                    <a:lnTo>
                      <a:pt x="125" y="1655"/>
                    </a:lnTo>
                    <a:lnTo>
                      <a:pt x="125" y="1649"/>
                    </a:lnTo>
                    <a:lnTo>
                      <a:pt x="130" y="1638"/>
                    </a:lnTo>
                    <a:lnTo>
                      <a:pt x="130" y="1627"/>
                    </a:lnTo>
                    <a:lnTo>
                      <a:pt x="130" y="1610"/>
                    </a:lnTo>
                    <a:lnTo>
                      <a:pt x="136" y="1593"/>
                    </a:lnTo>
                    <a:lnTo>
                      <a:pt x="136" y="1570"/>
                    </a:lnTo>
                    <a:lnTo>
                      <a:pt x="136" y="1542"/>
                    </a:lnTo>
                    <a:lnTo>
                      <a:pt x="142" y="1508"/>
                    </a:lnTo>
                    <a:lnTo>
                      <a:pt x="142" y="1468"/>
                    </a:lnTo>
                    <a:lnTo>
                      <a:pt x="142" y="1428"/>
                    </a:lnTo>
                    <a:lnTo>
                      <a:pt x="147" y="1377"/>
                    </a:lnTo>
                    <a:lnTo>
                      <a:pt x="147" y="1326"/>
                    </a:lnTo>
                    <a:lnTo>
                      <a:pt x="147" y="1264"/>
                    </a:lnTo>
                    <a:lnTo>
                      <a:pt x="147" y="1202"/>
                    </a:lnTo>
                    <a:lnTo>
                      <a:pt x="153" y="1128"/>
                    </a:lnTo>
                    <a:lnTo>
                      <a:pt x="153" y="1054"/>
                    </a:lnTo>
                    <a:lnTo>
                      <a:pt x="153" y="981"/>
                    </a:lnTo>
                    <a:lnTo>
                      <a:pt x="159" y="901"/>
                    </a:lnTo>
                    <a:lnTo>
                      <a:pt x="159" y="816"/>
                    </a:lnTo>
                    <a:lnTo>
                      <a:pt x="159" y="737"/>
                    </a:lnTo>
                    <a:lnTo>
                      <a:pt x="164" y="652"/>
                    </a:lnTo>
                    <a:lnTo>
                      <a:pt x="164" y="572"/>
                    </a:lnTo>
                    <a:lnTo>
                      <a:pt x="164" y="493"/>
                    </a:lnTo>
                    <a:lnTo>
                      <a:pt x="170" y="419"/>
                    </a:lnTo>
                    <a:lnTo>
                      <a:pt x="170" y="351"/>
                    </a:lnTo>
                    <a:lnTo>
                      <a:pt x="170" y="283"/>
                    </a:lnTo>
                    <a:lnTo>
                      <a:pt x="176" y="227"/>
                    </a:lnTo>
                    <a:lnTo>
                      <a:pt x="176" y="170"/>
                    </a:lnTo>
                    <a:lnTo>
                      <a:pt x="176" y="124"/>
                    </a:lnTo>
                    <a:lnTo>
                      <a:pt x="181" y="85"/>
                    </a:lnTo>
                    <a:lnTo>
                      <a:pt x="181" y="51"/>
                    </a:lnTo>
                    <a:lnTo>
                      <a:pt x="181" y="28"/>
                    </a:lnTo>
                    <a:lnTo>
                      <a:pt x="187" y="11"/>
                    </a:lnTo>
                    <a:lnTo>
                      <a:pt x="187" y="5"/>
                    </a:lnTo>
                    <a:lnTo>
                      <a:pt x="187" y="0"/>
                    </a:lnTo>
                    <a:lnTo>
                      <a:pt x="193" y="5"/>
                    </a:lnTo>
                    <a:lnTo>
                      <a:pt x="193" y="22"/>
                    </a:lnTo>
                    <a:lnTo>
                      <a:pt x="193" y="39"/>
                    </a:lnTo>
                    <a:lnTo>
                      <a:pt x="198" y="62"/>
                    </a:lnTo>
                    <a:lnTo>
                      <a:pt x="198" y="96"/>
                    </a:lnTo>
                    <a:lnTo>
                      <a:pt x="198" y="130"/>
                    </a:lnTo>
                    <a:lnTo>
                      <a:pt x="204" y="170"/>
                    </a:lnTo>
                    <a:lnTo>
                      <a:pt x="204" y="210"/>
                    </a:lnTo>
                    <a:lnTo>
                      <a:pt x="204" y="261"/>
                    </a:lnTo>
                    <a:lnTo>
                      <a:pt x="210" y="306"/>
                    </a:lnTo>
                    <a:lnTo>
                      <a:pt x="210" y="357"/>
                    </a:lnTo>
                    <a:lnTo>
                      <a:pt x="210" y="408"/>
                    </a:lnTo>
                    <a:lnTo>
                      <a:pt x="215" y="459"/>
                    </a:lnTo>
                    <a:lnTo>
                      <a:pt x="215" y="510"/>
                    </a:lnTo>
                    <a:lnTo>
                      <a:pt x="215" y="561"/>
                    </a:lnTo>
                    <a:lnTo>
                      <a:pt x="221" y="606"/>
                    </a:lnTo>
                    <a:lnTo>
                      <a:pt x="221" y="657"/>
                    </a:lnTo>
                    <a:lnTo>
                      <a:pt x="221" y="703"/>
                    </a:lnTo>
                    <a:lnTo>
                      <a:pt x="227" y="748"/>
                    </a:lnTo>
                    <a:lnTo>
                      <a:pt x="227" y="788"/>
                    </a:lnTo>
                    <a:lnTo>
                      <a:pt x="227" y="833"/>
                    </a:lnTo>
                    <a:lnTo>
                      <a:pt x="232" y="873"/>
                    </a:lnTo>
                    <a:lnTo>
                      <a:pt x="232" y="907"/>
                    </a:lnTo>
                    <a:lnTo>
                      <a:pt x="232" y="946"/>
                    </a:lnTo>
                    <a:lnTo>
                      <a:pt x="238" y="981"/>
                    </a:lnTo>
                    <a:lnTo>
                      <a:pt x="238" y="1015"/>
                    </a:lnTo>
                    <a:lnTo>
                      <a:pt x="238" y="1043"/>
                    </a:lnTo>
                    <a:lnTo>
                      <a:pt x="244" y="1071"/>
                    </a:lnTo>
                    <a:lnTo>
                      <a:pt x="244" y="1100"/>
                    </a:lnTo>
                    <a:lnTo>
                      <a:pt x="244" y="1128"/>
                    </a:lnTo>
                    <a:lnTo>
                      <a:pt x="250" y="1151"/>
                    </a:lnTo>
                    <a:lnTo>
                      <a:pt x="250" y="1179"/>
                    </a:lnTo>
                    <a:lnTo>
                      <a:pt x="250" y="1202"/>
                    </a:lnTo>
                    <a:lnTo>
                      <a:pt x="255" y="1224"/>
                    </a:lnTo>
                    <a:lnTo>
                      <a:pt x="255" y="1241"/>
                    </a:lnTo>
                    <a:lnTo>
                      <a:pt x="255" y="1264"/>
                    </a:lnTo>
                    <a:lnTo>
                      <a:pt x="261" y="1281"/>
                    </a:lnTo>
                    <a:lnTo>
                      <a:pt x="261" y="1298"/>
                    </a:lnTo>
                    <a:lnTo>
                      <a:pt x="261" y="1315"/>
                    </a:lnTo>
                    <a:lnTo>
                      <a:pt x="267" y="1332"/>
                    </a:lnTo>
                    <a:lnTo>
                      <a:pt x="267" y="1349"/>
                    </a:lnTo>
                    <a:lnTo>
                      <a:pt x="267" y="1360"/>
                    </a:lnTo>
                    <a:lnTo>
                      <a:pt x="272" y="1377"/>
                    </a:lnTo>
                    <a:lnTo>
                      <a:pt x="272" y="1389"/>
                    </a:lnTo>
                    <a:lnTo>
                      <a:pt x="272" y="1406"/>
                    </a:lnTo>
                    <a:lnTo>
                      <a:pt x="278" y="1417"/>
                    </a:lnTo>
                    <a:lnTo>
                      <a:pt x="278" y="1428"/>
                    </a:lnTo>
                    <a:lnTo>
                      <a:pt x="278" y="1440"/>
                    </a:lnTo>
                    <a:lnTo>
                      <a:pt x="284" y="1451"/>
                    </a:lnTo>
                    <a:lnTo>
                      <a:pt x="284" y="1462"/>
                    </a:lnTo>
                    <a:lnTo>
                      <a:pt x="284" y="1474"/>
                    </a:lnTo>
                    <a:lnTo>
                      <a:pt x="289" y="1479"/>
                    </a:lnTo>
                    <a:lnTo>
                      <a:pt x="289" y="1491"/>
                    </a:lnTo>
                    <a:lnTo>
                      <a:pt x="289" y="1502"/>
                    </a:lnTo>
                    <a:lnTo>
                      <a:pt x="295" y="1508"/>
                    </a:lnTo>
                    <a:lnTo>
                      <a:pt x="295" y="1519"/>
                    </a:lnTo>
                    <a:lnTo>
                      <a:pt x="295" y="1525"/>
                    </a:lnTo>
                    <a:lnTo>
                      <a:pt x="301" y="1536"/>
                    </a:lnTo>
                    <a:lnTo>
                      <a:pt x="301" y="1542"/>
                    </a:lnTo>
                    <a:lnTo>
                      <a:pt x="301" y="1553"/>
                    </a:lnTo>
                    <a:lnTo>
                      <a:pt x="301" y="1559"/>
                    </a:lnTo>
                    <a:lnTo>
                      <a:pt x="306" y="1564"/>
                    </a:lnTo>
                    <a:lnTo>
                      <a:pt x="306" y="1570"/>
                    </a:lnTo>
                    <a:lnTo>
                      <a:pt x="306" y="1581"/>
                    </a:lnTo>
                    <a:lnTo>
                      <a:pt x="312" y="1587"/>
                    </a:lnTo>
                    <a:lnTo>
                      <a:pt x="312" y="1593"/>
                    </a:lnTo>
                    <a:lnTo>
                      <a:pt x="312" y="1598"/>
                    </a:lnTo>
                    <a:lnTo>
                      <a:pt x="318" y="1604"/>
                    </a:lnTo>
                    <a:lnTo>
                      <a:pt x="318" y="1610"/>
                    </a:lnTo>
                    <a:lnTo>
                      <a:pt x="318" y="1615"/>
                    </a:lnTo>
                    <a:lnTo>
                      <a:pt x="323" y="1621"/>
                    </a:lnTo>
                    <a:lnTo>
                      <a:pt x="323" y="1627"/>
                    </a:lnTo>
                    <a:lnTo>
                      <a:pt x="323" y="1632"/>
                    </a:lnTo>
                    <a:lnTo>
                      <a:pt x="329" y="1638"/>
                    </a:lnTo>
                    <a:lnTo>
                      <a:pt x="329" y="1644"/>
                    </a:lnTo>
                    <a:lnTo>
                      <a:pt x="329" y="1649"/>
                    </a:lnTo>
                    <a:lnTo>
                      <a:pt x="335" y="1655"/>
                    </a:lnTo>
                    <a:lnTo>
                      <a:pt x="335" y="1661"/>
                    </a:lnTo>
                    <a:lnTo>
                      <a:pt x="340" y="1666"/>
                    </a:lnTo>
                    <a:lnTo>
                      <a:pt x="340" y="1672"/>
                    </a:lnTo>
                    <a:lnTo>
                      <a:pt x="346" y="1678"/>
                    </a:lnTo>
                    <a:lnTo>
                      <a:pt x="346" y="1683"/>
                    </a:lnTo>
                    <a:lnTo>
                      <a:pt x="352" y="1683"/>
                    </a:lnTo>
                    <a:lnTo>
                      <a:pt x="352" y="1689"/>
                    </a:lnTo>
                    <a:lnTo>
                      <a:pt x="357" y="1695"/>
                    </a:lnTo>
                    <a:lnTo>
                      <a:pt x="363" y="1695"/>
                    </a:lnTo>
                    <a:lnTo>
                      <a:pt x="369" y="1695"/>
                    </a:lnTo>
                    <a:lnTo>
                      <a:pt x="374" y="1689"/>
                    </a:lnTo>
                    <a:lnTo>
                      <a:pt x="374" y="1683"/>
                    </a:lnTo>
                    <a:lnTo>
                      <a:pt x="380" y="1683"/>
                    </a:lnTo>
                    <a:lnTo>
                      <a:pt x="380" y="1678"/>
                    </a:lnTo>
                    <a:lnTo>
                      <a:pt x="386" y="1672"/>
                    </a:lnTo>
                    <a:lnTo>
                      <a:pt x="386" y="1666"/>
                    </a:lnTo>
                    <a:lnTo>
                      <a:pt x="391" y="1661"/>
                    </a:lnTo>
                    <a:lnTo>
                      <a:pt x="391" y="1655"/>
                    </a:lnTo>
                    <a:lnTo>
                      <a:pt x="397" y="1649"/>
                    </a:lnTo>
                    <a:lnTo>
                      <a:pt x="397" y="1644"/>
                    </a:lnTo>
                    <a:lnTo>
                      <a:pt x="403" y="1644"/>
                    </a:lnTo>
                    <a:lnTo>
                      <a:pt x="403" y="1638"/>
                    </a:lnTo>
                    <a:lnTo>
                      <a:pt x="408" y="1644"/>
                    </a:lnTo>
                    <a:lnTo>
                      <a:pt x="414" y="1644"/>
                    </a:lnTo>
                    <a:lnTo>
                      <a:pt x="414" y="1649"/>
                    </a:lnTo>
                    <a:lnTo>
                      <a:pt x="420" y="1655"/>
                    </a:lnTo>
                    <a:lnTo>
                      <a:pt x="420" y="1661"/>
                    </a:lnTo>
                    <a:lnTo>
                      <a:pt x="425" y="1666"/>
                    </a:lnTo>
                    <a:lnTo>
                      <a:pt x="425" y="1672"/>
                    </a:lnTo>
                    <a:lnTo>
                      <a:pt x="425" y="1678"/>
                    </a:lnTo>
                    <a:lnTo>
                      <a:pt x="431" y="1683"/>
                    </a:lnTo>
                    <a:lnTo>
                      <a:pt x="431" y="1689"/>
                    </a:lnTo>
                    <a:lnTo>
                      <a:pt x="431" y="1695"/>
                    </a:lnTo>
                    <a:lnTo>
                      <a:pt x="437" y="1700"/>
                    </a:lnTo>
                    <a:lnTo>
                      <a:pt x="437" y="1706"/>
                    </a:lnTo>
                    <a:lnTo>
                      <a:pt x="442" y="1712"/>
                    </a:lnTo>
                    <a:lnTo>
                      <a:pt x="442" y="1717"/>
                    </a:lnTo>
                    <a:lnTo>
                      <a:pt x="442" y="1723"/>
                    </a:lnTo>
                    <a:lnTo>
                      <a:pt x="448" y="1723"/>
                    </a:lnTo>
                    <a:lnTo>
                      <a:pt x="448" y="1729"/>
                    </a:lnTo>
                    <a:lnTo>
                      <a:pt x="448" y="1735"/>
                    </a:lnTo>
                    <a:lnTo>
                      <a:pt x="454" y="1740"/>
                    </a:lnTo>
                    <a:lnTo>
                      <a:pt x="454" y="1746"/>
                    </a:lnTo>
                    <a:lnTo>
                      <a:pt x="459" y="1752"/>
                    </a:lnTo>
                    <a:lnTo>
                      <a:pt x="459" y="1757"/>
                    </a:lnTo>
                    <a:lnTo>
                      <a:pt x="465" y="1757"/>
                    </a:lnTo>
                    <a:lnTo>
                      <a:pt x="465" y="1763"/>
                    </a:lnTo>
                    <a:lnTo>
                      <a:pt x="471" y="1769"/>
                    </a:lnTo>
                    <a:lnTo>
                      <a:pt x="471" y="1774"/>
                    </a:lnTo>
                    <a:lnTo>
                      <a:pt x="476" y="1774"/>
                    </a:lnTo>
                    <a:lnTo>
                      <a:pt x="476" y="1780"/>
                    </a:lnTo>
                    <a:lnTo>
                      <a:pt x="482" y="1780"/>
                    </a:lnTo>
                    <a:lnTo>
                      <a:pt x="482" y="1786"/>
                    </a:lnTo>
                    <a:lnTo>
                      <a:pt x="488" y="1786"/>
                    </a:lnTo>
                    <a:lnTo>
                      <a:pt x="488" y="1791"/>
                    </a:lnTo>
                    <a:lnTo>
                      <a:pt x="493" y="1791"/>
                    </a:lnTo>
                    <a:lnTo>
                      <a:pt x="493" y="1797"/>
                    </a:lnTo>
                    <a:lnTo>
                      <a:pt x="499" y="1797"/>
                    </a:lnTo>
                    <a:lnTo>
                      <a:pt x="505" y="1803"/>
                    </a:lnTo>
                    <a:lnTo>
                      <a:pt x="510" y="1803"/>
                    </a:lnTo>
                    <a:lnTo>
                      <a:pt x="510" y="1808"/>
                    </a:lnTo>
                    <a:lnTo>
                      <a:pt x="516" y="1808"/>
                    </a:lnTo>
                    <a:lnTo>
                      <a:pt x="522" y="1808"/>
                    </a:lnTo>
                    <a:lnTo>
                      <a:pt x="522" y="1814"/>
                    </a:lnTo>
                    <a:lnTo>
                      <a:pt x="527" y="1814"/>
                    </a:lnTo>
                    <a:lnTo>
                      <a:pt x="533" y="1814"/>
                    </a:lnTo>
                    <a:lnTo>
                      <a:pt x="533" y="1808"/>
                    </a:lnTo>
                    <a:lnTo>
                      <a:pt x="539" y="1808"/>
                    </a:lnTo>
                    <a:lnTo>
                      <a:pt x="544" y="1803"/>
                    </a:lnTo>
                    <a:lnTo>
                      <a:pt x="544" y="1797"/>
                    </a:lnTo>
                    <a:lnTo>
                      <a:pt x="550" y="1791"/>
                    </a:lnTo>
                    <a:lnTo>
                      <a:pt x="550" y="1786"/>
                    </a:lnTo>
                    <a:lnTo>
                      <a:pt x="550" y="1780"/>
                    </a:lnTo>
                    <a:lnTo>
                      <a:pt x="556" y="1769"/>
                    </a:lnTo>
                    <a:lnTo>
                      <a:pt x="556" y="1763"/>
                    </a:lnTo>
                    <a:lnTo>
                      <a:pt x="556" y="1746"/>
                    </a:lnTo>
                    <a:lnTo>
                      <a:pt x="561" y="1735"/>
                    </a:lnTo>
                    <a:lnTo>
                      <a:pt x="561" y="1717"/>
                    </a:lnTo>
                    <a:lnTo>
                      <a:pt x="561" y="1700"/>
                    </a:lnTo>
                    <a:lnTo>
                      <a:pt x="567" y="1678"/>
                    </a:lnTo>
                    <a:lnTo>
                      <a:pt x="567" y="1655"/>
                    </a:lnTo>
                    <a:lnTo>
                      <a:pt x="567" y="1627"/>
                    </a:lnTo>
                    <a:lnTo>
                      <a:pt x="573" y="1598"/>
                    </a:lnTo>
                    <a:lnTo>
                      <a:pt x="573" y="1570"/>
                    </a:lnTo>
                    <a:lnTo>
                      <a:pt x="573" y="1536"/>
                    </a:lnTo>
                    <a:lnTo>
                      <a:pt x="578" y="1502"/>
                    </a:lnTo>
                    <a:lnTo>
                      <a:pt x="578" y="1462"/>
                    </a:lnTo>
                    <a:lnTo>
                      <a:pt x="578" y="1428"/>
                    </a:lnTo>
                    <a:lnTo>
                      <a:pt x="584" y="1389"/>
                    </a:lnTo>
                    <a:lnTo>
                      <a:pt x="584" y="1355"/>
                    </a:lnTo>
                    <a:lnTo>
                      <a:pt x="584" y="1315"/>
                    </a:lnTo>
                    <a:lnTo>
                      <a:pt x="590" y="1281"/>
                    </a:lnTo>
                    <a:lnTo>
                      <a:pt x="590" y="1253"/>
                    </a:lnTo>
                    <a:lnTo>
                      <a:pt x="590" y="1219"/>
                    </a:lnTo>
                    <a:lnTo>
                      <a:pt x="595" y="1196"/>
                    </a:lnTo>
                    <a:lnTo>
                      <a:pt x="595" y="1168"/>
                    </a:lnTo>
                    <a:lnTo>
                      <a:pt x="595" y="1151"/>
                    </a:lnTo>
                    <a:lnTo>
                      <a:pt x="595" y="1134"/>
                    </a:lnTo>
                    <a:lnTo>
                      <a:pt x="601" y="1122"/>
                    </a:lnTo>
                    <a:lnTo>
                      <a:pt x="601" y="1117"/>
                    </a:lnTo>
                    <a:lnTo>
                      <a:pt x="601" y="1111"/>
                    </a:lnTo>
                    <a:lnTo>
                      <a:pt x="607" y="1117"/>
                    </a:lnTo>
                    <a:lnTo>
                      <a:pt x="607" y="1122"/>
                    </a:lnTo>
                    <a:lnTo>
                      <a:pt x="607" y="1128"/>
                    </a:lnTo>
                    <a:lnTo>
                      <a:pt x="612" y="1139"/>
                    </a:lnTo>
                    <a:lnTo>
                      <a:pt x="612" y="1156"/>
                    </a:lnTo>
                    <a:lnTo>
                      <a:pt x="612" y="1173"/>
                    </a:lnTo>
                    <a:lnTo>
                      <a:pt x="618" y="1190"/>
                    </a:lnTo>
                    <a:lnTo>
                      <a:pt x="618" y="1207"/>
                    </a:lnTo>
                    <a:lnTo>
                      <a:pt x="618" y="1230"/>
                    </a:lnTo>
                    <a:lnTo>
                      <a:pt x="624" y="1253"/>
                    </a:lnTo>
                    <a:lnTo>
                      <a:pt x="624" y="1275"/>
                    </a:lnTo>
                    <a:lnTo>
                      <a:pt x="624" y="1298"/>
                    </a:lnTo>
                    <a:lnTo>
                      <a:pt x="629" y="1321"/>
                    </a:lnTo>
                    <a:lnTo>
                      <a:pt x="629" y="1338"/>
                    </a:lnTo>
                    <a:lnTo>
                      <a:pt x="629" y="1360"/>
                    </a:lnTo>
                    <a:lnTo>
                      <a:pt x="635" y="1383"/>
                    </a:lnTo>
                    <a:lnTo>
                      <a:pt x="635" y="1400"/>
                    </a:lnTo>
                    <a:lnTo>
                      <a:pt x="635" y="1417"/>
                    </a:lnTo>
                    <a:lnTo>
                      <a:pt x="641" y="1440"/>
                    </a:lnTo>
                    <a:lnTo>
                      <a:pt x="641" y="1457"/>
                    </a:lnTo>
                    <a:lnTo>
                      <a:pt x="641" y="1474"/>
                    </a:lnTo>
                    <a:lnTo>
                      <a:pt x="646" y="1485"/>
                    </a:lnTo>
                    <a:lnTo>
                      <a:pt x="646" y="1502"/>
                    </a:lnTo>
                    <a:lnTo>
                      <a:pt x="646" y="1513"/>
                    </a:lnTo>
                    <a:lnTo>
                      <a:pt x="652" y="1530"/>
                    </a:lnTo>
                    <a:lnTo>
                      <a:pt x="652" y="1542"/>
                    </a:lnTo>
                    <a:lnTo>
                      <a:pt x="652" y="1553"/>
                    </a:lnTo>
                    <a:lnTo>
                      <a:pt x="658" y="1564"/>
                    </a:lnTo>
                    <a:lnTo>
                      <a:pt x="658" y="1576"/>
                    </a:lnTo>
                    <a:lnTo>
                      <a:pt x="658" y="1587"/>
                    </a:lnTo>
                    <a:lnTo>
                      <a:pt x="663" y="1593"/>
                    </a:lnTo>
                    <a:lnTo>
                      <a:pt x="663" y="1604"/>
                    </a:lnTo>
                    <a:lnTo>
                      <a:pt x="663" y="1615"/>
                    </a:lnTo>
                    <a:lnTo>
                      <a:pt x="669" y="1621"/>
                    </a:lnTo>
                    <a:lnTo>
                      <a:pt x="669" y="1627"/>
                    </a:lnTo>
                    <a:lnTo>
                      <a:pt x="669" y="1638"/>
                    </a:lnTo>
                    <a:lnTo>
                      <a:pt x="675" y="1644"/>
                    </a:lnTo>
                    <a:lnTo>
                      <a:pt x="675" y="1649"/>
                    </a:lnTo>
                    <a:lnTo>
                      <a:pt x="675" y="1661"/>
                    </a:lnTo>
                    <a:lnTo>
                      <a:pt x="680" y="1666"/>
                    </a:lnTo>
                    <a:lnTo>
                      <a:pt x="680" y="1672"/>
                    </a:lnTo>
                    <a:lnTo>
                      <a:pt x="680" y="1678"/>
                    </a:lnTo>
                    <a:lnTo>
                      <a:pt x="686" y="1683"/>
                    </a:lnTo>
                    <a:lnTo>
                      <a:pt x="686" y="1689"/>
                    </a:lnTo>
                    <a:lnTo>
                      <a:pt x="686" y="1695"/>
                    </a:lnTo>
                    <a:lnTo>
                      <a:pt x="692" y="1700"/>
                    </a:lnTo>
                    <a:lnTo>
                      <a:pt x="692" y="1706"/>
                    </a:lnTo>
                    <a:lnTo>
                      <a:pt x="692" y="1712"/>
                    </a:lnTo>
                    <a:lnTo>
                      <a:pt x="697" y="1717"/>
                    </a:lnTo>
                    <a:lnTo>
                      <a:pt x="697" y="1723"/>
                    </a:lnTo>
                    <a:lnTo>
                      <a:pt x="703" y="1729"/>
                    </a:lnTo>
                    <a:lnTo>
                      <a:pt x="703" y="1735"/>
                    </a:lnTo>
                    <a:lnTo>
                      <a:pt x="709" y="1740"/>
                    </a:lnTo>
                    <a:lnTo>
                      <a:pt x="709" y="1746"/>
                    </a:lnTo>
                    <a:lnTo>
                      <a:pt x="714" y="1752"/>
                    </a:lnTo>
                    <a:lnTo>
                      <a:pt x="714" y="1757"/>
                    </a:lnTo>
                    <a:lnTo>
                      <a:pt x="720" y="1757"/>
                    </a:lnTo>
                    <a:lnTo>
                      <a:pt x="720" y="1763"/>
                    </a:lnTo>
                    <a:lnTo>
                      <a:pt x="726" y="1769"/>
                    </a:lnTo>
                    <a:lnTo>
                      <a:pt x="726" y="1774"/>
                    </a:lnTo>
                    <a:lnTo>
                      <a:pt x="731" y="1774"/>
                    </a:lnTo>
                    <a:lnTo>
                      <a:pt x="731" y="1780"/>
                    </a:lnTo>
                    <a:lnTo>
                      <a:pt x="737" y="1780"/>
                    </a:lnTo>
                    <a:lnTo>
                      <a:pt x="737" y="1786"/>
                    </a:lnTo>
                    <a:lnTo>
                      <a:pt x="743" y="1786"/>
                    </a:lnTo>
                    <a:lnTo>
                      <a:pt x="743" y="1791"/>
                    </a:lnTo>
                    <a:lnTo>
                      <a:pt x="748" y="1797"/>
                    </a:lnTo>
                    <a:lnTo>
                      <a:pt x="754" y="1803"/>
                    </a:lnTo>
                    <a:lnTo>
                      <a:pt x="760" y="1803"/>
                    </a:lnTo>
                    <a:lnTo>
                      <a:pt x="760" y="1808"/>
                    </a:lnTo>
                    <a:lnTo>
                      <a:pt x="765" y="1808"/>
                    </a:lnTo>
                    <a:lnTo>
                      <a:pt x="765" y="1814"/>
                    </a:lnTo>
                    <a:lnTo>
                      <a:pt x="771" y="1814"/>
                    </a:lnTo>
                    <a:lnTo>
                      <a:pt x="777" y="1820"/>
                    </a:lnTo>
                    <a:lnTo>
                      <a:pt x="782" y="1820"/>
                    </a:lnTo>
                    <a:lnTo>
                      <a:pt x="782" y="1825"/>
                    </a:lnTo>
                    <a:lnTo>
                      <a:pt x="788" y="1825"/>
                    </a:lnTo>
                    <a:lnTo>
                      <a:pt x="794" y="1825"/>
                    </a:lnTo>
                    <a:lnTo>
                      <a:pt x="794" y="1831"/>
                    </a:lnTo>
                    <a:lnTo>
                      <a:pt x="799" y="1831"/>
                    </a:lnTo>
                    <a:lnTo>
                      <a:pt x="805" y="1831"/>
                    </a:lnTo>
                    <a:lnTo>
                      <a:pt x="805" y="1837"/>
                    </a:lnTo>
                    <a:lnTo>
                      <a:pt x="811" y="1837"/>
                    </a:lnTo>
                    <a:lnTo>
                      <a:pt x="816" y="1837"/>
                    </a:lnTo>
                    <a:lnTo>
                      <a:pt x="822" y="1837"/>
                    </a:lnTo>
                    <a:lnTo>
                      <a:pt x="822" y="1842"/>
                    </a:lnTo>
                    <a:lnTo>
                      <a:pt x="828" y="1842"/>
                    </a:lnTo>
                    <a:lnTo>
                      <a:pt x="833" y="1842"/>
                    </a:lnTo>
                    <a:lnTo>
                      <a:pt x="839" y="1842"/>
                    </a:lnTo>
                    <a:lnTo>
                      <a:pt x="845" y="1848"/>
                    </a:lnTo>
                    <a:lnTo>
                      <a:pt x="850" y="1848"/>
                    </a:lnTo>
                    <a:lnTo>
                      <a:pt x="856" y="1848"/>
                    </a:lnTo>
                    <a:lnTo>
                      <a:pt x="862" y="1848"/>
                    </a:lnTo>
                    <a:lnTo>
                      <a:pt x="867" y="1854"/>
                    </a:lnTo>
                    <a:lnTo>
                      <a:pt x="873" y="1854"/>
                    </a:lnTo>
                    <a:lnTo>
                      <a:pt x="879" y="1854"/>
                    </a:lnTo>
                    <a:lnTo>
                      <a:pt x="884" y="1854"/>
                    </a:lnTo>
                    <a:lnTo>
                      <a:pt x="890" y="1854"/>
                    </a:lnTo>
                    <a:lnTo>
                      <a:pt x="890" y="1859"/>
                    </a:lnTo>
                    <a:lnTo>
                      <a:pt x="896" y="1859"/>
                    </a:lnTo>
                    <a:lnTo>
                      <a:pt x="901" y="1859"/>
                    </a:lnTo>
                    <a:lnTo>
                      <a:pt x="907" y="1859"/>
                    </a:lnTo>
                    <a:lnTo>
                      <a:pt x="913" y="1859"/>
                    </a:lnTo>
                    <a:lnTo>
                      <a:pt x="918" y="1859"/>
                    </a:lnTo>
                    <a:lnTo>
                      <a:pt x="924" y="1859"/>
                    </a:lnTo>
                    <a:lnTo>
                      <a:pt x="930" y="1859"/>
                    </a:lnTo>
                    <a:lnTo>
                      <a:pt x="930" y="1865"/>
                    </a:lnTo>
                    <a:lnTo>
                      <a:pt x="935" y="1865"/>
                    </a:lnTo>
                    <a:lnTo>
                      <a:pt x="941" y="1865"/>
                    </a:lnTo>
                    <a:lnTo>
                      <a:pt x="947" y="1865"/>
                    </a:lnTo>
                    <a:lnTo>
                      <a:pt x="953" y="186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6" name="Freeform 89"/>
              <p:cNvSpPr>
                <a:spLocks/>
              </p:cNvSpPr>
              <p:nvPr/>
            </p:nvSpPr>
            <p:spPr bwMode="auto">
              <a:xfrm>
                <a:off x="3953" y="2970"/>
                <a:ext cx="952" cy="131"/>
              </a:xfrm>
              <a:custGeom>
                <a:avLst/>
                <a:gdLst>
                  <a:gd name="T0" fmla="*/ 11 w 952"/>
                  <a:gd name="T1" fmla="*/ 91 h 131"/>
                  <a:gd name="T2" fmla="*/ 28 w 952"/>
                  <a:gd name="T3" fmla="*/ 91 h 131"/>
                  <a:gd name="T4" fmla="*/ 45 w 952"/>
                  <a:gd name="T5" fmla="*/ 91 h 131"/>
                  <a:gd name="T6" fmla="*/ 62 w 952"/>
                  <a:gd name="T7" fmla="*/ 97 h 131"/>
                  <a:gd name="T8" fmla="*/ 79 w 952"/>
                  <a:gd name="T9" fmla="*/ 97 h 131"/>
                  <a:gd name="T10" fmla="*/ 96 w 952"/>
                  <a:gd name="T11" fmla="*/ 97 h 131"/>
                  <a:gd name="T12" fmla="*/ 113 w 952"/>
                  <a:gd name="T13" fmla="*/ 97 h 131"/>
                  <a:gd name="T14" fmla="*/ 130 w 952"/>
                  <a:gd name="T15" fmla="*/ 97 h 131"/>
                  <a:gd name="T16" fmla="*/ 147 w 952"/>
                  <a:gd name="T17" fmla="*/ 102 h 131"/>
                  <a:gd name="T18" fmla="*/ 164 w 952"/>
                  <a:gd name="T19" fmla="*/ 108 h 131"/>
                  <a:gd name="T20" fmla="*/ 181 w 952"/>
                  <a:gd name="T21" fmla="*/ 108 h 131"/>
                  <a:gd name="T22" fmla="*/ 198 w 952"/>
                  <a:gd name="T23" fmla="*/ 108 h 131"/>
                  <a:gd name="T24" fmla="*/ 215 w 952"/>
                  <a:gd name="T25" fmla="*/ 108 h 131"/>
                  <a:gd name="T26" fmla="*/ 232 w 952"/>
                  <a:gd name="T27" fmla="*/ 114 h 131"/>
                  <a:gd name="T28" fmla="*/ 249 w 952"/>
                  <a:gd name="T29" fmla="*/ 114 h 131"/>
                  <a:gd name="T30" fmla="*/ 266 w 952"/>
                  <a:gd name="T31" fmla="*/ 114 h 131"/>
                  <a:gd name="T32" fmla="*/ 283 w 952"/>
                  <a:gd name="T33" fmla="*/ 114 h 131"/>
                  <a:gd name="T34" fmla="*/ 300 w 952"/>
                  <a:gd name="T35" fmla="*/ 114 h 131"/>
                  <a:gd name="T36" fmla="*/ 317 w 952"/>
                  <a:gd name="T37" fmla="*/ 114 h 131"/>
                  <a:gd name="T38" fmla="*/ 334 w 952"/>
                  <a:gd name="T39" fmla="*/ 114 h 131"/>
                  <a:gd name="T40" fmla="*/ 351 w 952"/>
                  <a:gd name="T41" fmla="*/ 114 h 131"/>
                  <a:gd name="T42" fmla="*/ 368 w 952"/>
                  <a:gd name="T43" fmla="*/ 102 h 131"/>
                  <a:gd name="T44" fmla="*/ 385 w 952"/>
                  <a:gd name="T45" fmla="*/ 68 h 131"/>
                  <a:gd name="T46" fmla="*/ 396 w 952"/>
                  <a:gd name="T47" fmla="*/ 17 h 131"/>
                  <a:gd name="T48" fmla="*/ 413 w 952"/>
                  <a:gd name="T49" fmla="*/ 0 h 131"/>
                  <a:gd name="T50" fmla="*/ 430 w 952"/>
                  <a:gd name="T51" fmla="*/ 17 h 131"/>
                  <a:gd name="T52" fmla="*/ 447 w 952"/>
                  <a:gd name="T53" fmla="*/ 46 h 131"/>
                  <a:gd name="T54" fmla="*/ 464 w 952"/>
                  <a:gd name="T55" fmla="*/ 63 h 131"/>
                  <a:gd name="T56" fmla="*/ 481 w 952"/>
                  <a:gd name="T57" fmla="*/ 80 h 131"/>
                  <a:gd name="T58" fmla="*/ 498 w 952"/>
                  <a:gd name="T59" fmla="*/ 91 h 131"/>
                  <a:gd name="T60" fmla="*/ 515 w 952"/>
                  <a:gd name="T61" fmla="*/ 97 h 131"/>
                  <a:gd name="T62" fmla="*/ 532 w 952"/>
                  <a:gd name="T63" fmla="*/ 102 h 131"/>
                  <a:gd name="T64" fmla="*/ 549 w 952"/>
                  <a:gd name="T65" fmla="*/ 108 h 131"/>
                  <a:gd name="T66" fmla="*/ 566 w 952"/>
                  <a:gd name="T67" fmla="*/ 114 h 131"/>
                  <a:gd name="T68" fmla="*/ 583 w 952"/>
                  <a:gd name="T69" fmla="*/ 114 h 131"/>
                  <a:gd name="T70" fmla="*/ 600 w 952"/>
                  <a:gd name="T71" fmla="*/ 114 h 131"/>
                  <a:gd name="T72" fmla="*/ 617 w 952"/>
                  <a:gd name="T73" fmla="*/ 119 h 131"/>
                  <a:gd name="T74" fmla="*/ 634 w 952"/>
                  <a:gd name="T75" fmla="*/ 119 h 131"/>
                  <a:gd name="T76" fmla="*/ 651 w 952"/>
                  <a:gd name="T77" fmla="*/ 119 h 131"/>
                  <a:gd name="T78" fmla="*/ 668 w 952"/>
                  <a:gd name="T79" fmla="*/ 119 h 131"/>
                  <a:gd name="T80" fmla="*/ 685 w 952"/>
                  <a:gd name="T81" fmla="*/ 125 h 131"/>
                  <a:gd name="T82" fmla="*/ 703 w 952"/>
                  <a:gd name="T83" fmla="*/ 125 h 131"/>
                  <a:gd name="T84" fmla="*/ 720 w 952"/>
                  <a:gd name="T85" fmla="*/ 125 h 131"/>
                  <a:gd name="T86" fmla="*/ 737 w 952"/>
                  <a:gd name="T87" fmla="*/ 125 h 131"/>
                  <a:gd name="T88" fmla="*/ 754 w 952"/>
                  <a:gd name="T89" fmla="*/ 125 h 131"/>
                  <a:gd name="T90" fmla="*/ 771 w 952"/>
                  <a:gd name="T91" fmla="*/ 125 h 131"/>
                  <a:gd name="T92" fmla="*/ 788 w 952"/>
                  <a:gd name="T93" fmla="*/ 125 h 131"/>
                  <a:gd name="T94" fmla="*/ 805 w 952"/>
                  <a:gd name="T95" fmla="*/ 125 h 131"/>
                  <a:gd name="T96" fmla="*/ 822 w 952"/>
                  <a:gd name="T97" fmla="*/ 125 h 131"/>
                  <a:gd name="T98" fmla="*/ 833 w 952"/>
                  <a:gd name="T99" fmla="*/ 125 h 131"/>
                  <a:gd name="T100" fmla="*/ 850 w 952"/>
                  <a:gd name="T101" fmla="*/ 131 h 131"/>
                  <a:gd name="T102" fmla="*/ 867 w 952"/>
                  <a:gd name="T103" fmla="*/ 131 h 131"/>
                  <a:gd name="T104" fmla="*/ 884 w 952"/>
                  <a:gd name="T105" fmla="*/ 131 h 131"/>
                  <a:gd name="T106" fmla="*/ 901 w 952"/>
                  <a:gd name="T107" fmla="*/ 131 h 131"/>
                  <a:gd name="T108" fmla="*/ 918 w 952"/>
                  <a:gd name="T109" fmla="*/ 131 h 131"/>
                  <a:gd name="T110" fmla="*/ 935 w 952"/>
                  <a:gd name="T111" fmla="*/ 131 h 1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52" h="131">
                    <a:moveTo>
                      <a:pt x="0" y="91"/>
                    </a:moveTo>
                    <a:lnTo>
                      <a:pt x="0" y="91"/>
                    </a:lnTo>
                    <a:lnTo>
                      <a:pt x="5" y="91"/>
                    </a:lnTo>
                    <a:lnTo>
                      <a:pt x="11" y="91"/>
                    </a:lnTo>
                    <a:lnTo>
                      <a:pt x="17" y="91"/>
                    </a:lnTo>
                    <a:lnTo>
                      <a:pt x="22" y="91"/>
                    </a:lnTo>
                    <a:lnTo>
                      <a:pt x="28" y="91"/>
                    </a:lnTo>
                    <a:lnTo>
                      <a:pt x="34" y="91"/>
                    </a:lnTo>
                    <a:lnTo>
                      <a:pt x="39" y="91"/>
                    </a:lnTo>
                    <a:lnTo>
                      <a:pt x="45" y="91"/>
                    </a:lnTo>
                    <a:lnTo>
                      <a:pt x="51" y="91"/>
                    </a:lnTo>
                    <a:lnTo>
                      <a:pt x="56" y="91"/>
                    </a:lnTo>
                    <a:lnTo>
                      <a:pt x="56" y="97"/>
                    </a:lnTo>
                    <a:lnTo>
                      <a:pt x="62" y="97"/>
                    </a:lnTo>
                    <a:lnTo>
                      <a:pt x="68" y="97"/>
                    </a:lnTo>
                    <a:lnTo>
                      <a:pt x="73" y="97"/>
                    </a:lnTo>
                    <a:lnTo>
                      <a:pt x="79" y="97"/>
                    </a:lnTo>
                    <a:lnTo>
                      <a:pt x="85" y="97"/>
                    </a:lnTo>
                    <a:lnTo>
                      <a:pt x="90" y="97"/>
                    </a:lnTo>
                    <a:lnTo>
                      <a:pt x="96" y="97"/>
                    </a:lnTo>
                    <a:lnTo>
                      <a:pt x="102" y="97"/>
                    </a:lnTo>
                    <a:lnTo>
                      <a:pt x="107" y="97"/>
                    </a:lnTo>
                    <a:lnTo>
                      <a:pt x="113" y="97"/>
                    </a:lnTo>
                    <a:lnTo>
                      <a:pt x="119" y="97"/>
                    </a:lnTo>
                    <a:lnTo>
                      <a:pt x="124" y="97"/>
                    </a:lnTo>
                    <a:lnTo>
                      <a:pt x="130" y="97"/>
                    </a:lnTo>
                    <a:lnTo>
                      <a:pt x="136" y="102"/>
                    </a:lnTo>
                    <a:lnTo>
                      <a:pt x="141" y="102"/>
                    </a:lnTo>
                    <a:lnTo>
                      <a:pt x="147" y="102"/>
                    </a:lnTo>
                    <a:lnTo>
                      <a:pt x="153" y="102"/>
                    </a:lnTo>
                    <a:lnTo>
                      <a:pt x="158" y="102"/>
                    </a:lnTo>
                    <a:lnTo>
                      <a:pt x="158" y="108"/>
                    </a:lnTo>
                    <a:lnTo>
                      <a:pt x="164" y="108"/>
                    </a:lnTo>
                    <a:lnTo>
                      <a:pt x="170" y="108"/>
                    </a:lnTo>
                    <a:lnTo>
                      <a:pt x="175" y="108"/>
                    </a:lnTo>
                    <a:lnTo>
                      <a:pt x="181" y="108"/>
                    </a:lnTo>
                    <a:lnTo>
                      <a:pt x="187" y="108"/>
                    </a:lnTo>
                    <a:lnTo>
                      <a:pt x="192" y="108"/>
                    </a:lnTo>
                    <a:lnTo>
                      <a:pt x="198" y="108"/>
                    </a:lnTo>
                    <a:lnTo>
                      <a:pt x="204" y="108"/>
                    </a:lnTo>
                    <a:lnTo>
                      <a:pt x="209" y="108"/>
                    </a:lnTo>
                    <a:lnTo>
                      <a:pt x="215" y="108"/>
                    </a:lnTo>
                    <a:lnTo>
                      <a:pt x="221" y="108"/>
                    </a:lnTo>
                    <a:lnTo>
                      <a:pt x="226" y="108"/>
                    </a:lnTo>
                    <a:lnTo>
                      <a:pt x="232" y="114"/>
                    </a:lnTo>
                    <a:lnTo>
                      <a:pt x="238" y="114"/>
                    </a:lnTo>
                    <a:lnTo>
                      <a:pt x="243" y="114"/>
                    </a:lnTo>
                    <a:lnTo>
                      <a:pt x="249" y="114"/>
                    </a:lnTo>
                    <a:lnTo>
                      <a:pt x="255" y="114"/>
                    </a:lnTo>
                    <a:lnTo>
                      <a:pt x="260" y="114"/>
                    </a:lnTo>
                    <a:lnTo>
                      <a:pt x="266" y="114"/>
                    </a:lnTo>
                    <a:lnTo>
                      <a:pt x="272" y="114"/>
                    </a:lnTo>
                    <a:lnTo>
                      <a:pt x="277" y="114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4" y="114"/>
                    </a:lnTo>
                    <a:lnTo>
                      <a:pt x="300" y="114"/>
                    </a:lnTo>
                    <a:lnTo>
                      <a:pt x="306" y="114"/>
                    </a:lnTo>
                    <a:lnTo>
                      <a:pt x="311" y="114"/>
                    </a:lnTo>
                    <a:lnTo>
                      <a:pt x="317" y="114"/>
                    </a:lnTo>
                    <a:lnTo>
                      <a:pt x="323" y="114"/>
                    </a:lnTo>
                    <a:lnTo>
                      <a:pt x="328" y="114"/>
                    </a:lnTo>
                    <a:lnTo>
                      <a:pt x="334" y="114"/>
                    </a:lnTo>
                    <a:lnTo>
                      <a:pt x="340" y="114"/>
                    </a:lnTo>
                    <a:lnTo>
                      <a:pt x="345" y="114"/>
                    </a:lnTo>
                    <a:lnTo>
                      <a:pt x="351" y="114"/>
                    </a:lnTo>
                    <a:lnTo>
                      <a:pt x="357" y="108"/>
                    </a:lnTo>
                    <a:lnTo>
                      <a:pt x="362" y="108"/>
                    </a:lnTo>
                    <a:lnTo>
                      <a:pt x="362" y="102"/>
                    </a:lnTo>
                    <a:lnTo>
                      <a:pt x="368" y="102"/>
                    </a:lnTo>
                    <a:lnTo>
                      <a:pt x="368" y="97"/>
                    </a:lnTo>
                    <a:lnTo>
                      <a:pt x="374" y="91"/>
                    </a:lnTo>
                    <a:lnTo>
                      <a:pt x="374" y="85"/>
                    </a:lnTo>
                    <a:lnTo>
                      <a:pt x="379" y="80"/>
                    </a:lnTo>
                    <a:lnTo>
                      <a:pt x="379" y="74"/>
                    </a:lnTo>
                    <a:lnTo>
                      <a:pt x="379" y="68"/>
                    </a:lnTo>
                    <a:lnTo>
                      <a:pt x="385" y="68"/>
                    </a:lnTo>
                    <a:lnTo>
                      <a:pt x="385" y="63"/>
                    </a:lnTo>
                    <a:lnTo>
                      <a:pt x="385" y="57"/>
                    </a:lnTo>
                    <a:lnTo>
                      <a:pt x="385" y="51"/>
                    </a:lnTo>
                    <a:lnTo>
                      <a:pt x="391" y="46"/>
                    </a:lnTo>
                    <a:lnTo>
                      <a:pt x="391" y="34"/>
                    </a:lnTo>
                    <a:lnTo>
                      <a:pt x="391" y="29"/>
                    </a:lnTo>
                    <a:lnTo>
                      <a:pt x="396" y="29"/>
                    </a:lnTo>
                    <a:lnTo>
                      <a:pt x="396" y="23"/>
                    </a:lnTo>
                    <a:lnTo>
                      <a:pt x="396" y="17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408" y="0"/>
                    </a:lnTo>
                    <a:lnTo>
                      <a:pt x="413" y="0"/>
                    </a:lnTo>
                    <a:lnTo>
                      <a:pt x="419" y="0"/>
                    </a:lnTo>
                    <a:lnTo>
                      <a:pt x="425" y="6"/>
                    </a:lnTo>
                    <a:lnTo>
                      <a:pt x="425" y="12"/>
                    </a:lnTo>
                    <a:lnTo>
                      <a:pt x="430" y="12"/>
                    </a:lnTo>
                    <a:lnTo>
                      <a:pt x="430" y="17"/>
                    </a:lnTo>
                    <a:lnTo>
                      <a:pt x="436" y="23"/>
                    </a:lnTo>
                    <a:lnTo>
                      <a:pt x="436" y="29"/>
                    </a:lnTo>
                    <a:lnTo>
                      <a:pt x="442" y="29"/>
                    </a:lnTo>
                    <a:lnTo>
                      <a:pt x="442" y="34"/>
                    </a:lnTo>
                    <a:lnTo>
                      <a:pt x="447" y="40"/>
                    </a:lnTo>
                    <a:lnTo>
                      <a:pt x="447" y="46"/>
                    </a:lnTo>
                    <a:lnTo>
                      <a:pt x="453" y="46"/>
                    </a:lnTo>
                    <a:lnTo>
                      <a:pt x="453" y="51"/>
                    </a:lnTo>
                    <a:lnTo>
                      <a:pt x="459" y="51"/>
                    </a:lnTo>
                    <a:lnTo>
                      <a:pt x="459" y="57"/>
                    </a:lnTo>
                    <a:lnTo>
                      <a:pt x="464" y="57"/>
                    </a:lnTo>
                    <a:lnTo>
                      <a:pt x="464" y="63"/>
                    </a:lnTo>
                    <a:lnTo>
                      <a:pt x="470" y="63"/>
                    </a:lnTo>
                    <a:lnTo>
                      <a:pt x="470" y="68"/>
                    </a:lnTo>
                    <a:lnTo>
                      <a:pt x="476" y="68"/>
                    </a:lnTo>
                    <a:lnTo>
                      <a:pt x="476" y="74"/>
                    </a:lnTo>
                    <a:lnTo>
                      <a:pt x="481" y="74"/>
                    </a:lnTo>
                    <a:lnTo>
                      <a:pt x="481" y="80"/>
                    </a:lnTo>
                    <a:lnTo>
                      <a:pt x="487" y="80"/>
                    </a:lnTo>
                    <a:lnTo>
                      <a:pt x="493" y="85"/>
                    </a:lnTo>
                    <a:lnTo>
                      <a:pt x="498" y="85"/>
                    </a:lnTo>
                    <a:lnTo>
                      <a:pt x="498" y="91"/>
                    </a:lnTo>
                    <a:lnTo>
                      <a:pt x="504" y="91"/>
                    </a:lnTo>
                    <a:lnTo>
                      <a:pt x="510" y="91"/>
                    </a:lnTo>
                    <a:lnTo>
                      <a:pt x="510" y="97"/>
                    </a:lnTo>
                    <a:lnTo>
                      <a:pt x="515" y="97"/>
                    </a:lnTo>
                    <a:lnTo>
                      <a:pt x="521" y="97"/>
                    </a:lnTo>
                    <a:lnTo>
                      <a:pt x="527" y="102"/>
                    </a:lnTo>
                    <a:lnTo>
                      <a:pt x="532" y="102"/>
                    </a:lnTo>
                    <a:lnTo>
                      <a:pt x="538" y="102"/>
                    </a:lnTo>
                    <a:lnTo>
                      <a:pt x="538" y="108"/>
                    </a:lnTo>
                    <a:lnTo>
                      <a:pt x="544" y="108"/>
                    </a:lnTo>
                    <a:lnTo>
                      <a:pt x="549" y="108"/>
                    </a:lnTo>
                    <a:lnTo>
                      <a:pt x="555" y="108"/>
                    </a:lnTo>
                    <a:lnTo>
                      <a:pt x="561" y="108"/>
                    </a:lnTo>
                    <a:lnTo>
                      <a:pt x="566" y="108"/>
                    </a:lnTo>
                    <a:lnTo>
                      <a:pt x="566" y="114"/>
                    </a:lnTo>
                    <a:lnTo>
                      <a:pt x="572" y="114"/>
                    </a:lnTo>
                    <a:lnTo>
                      <a:pt x="578" y="114"/>
                    </a:lnTo>
                    <a:lnTo>
                      <a:pt x="583" y="114"/>
                    </a:lnTo>
                    <a:lnTo>
                      <a:pt x="589" y="114"/>
                    </a:lnTo>
                    <a:lnTo>
                      <a:pt x="595" y="114"/>
                    </a:lnTo>
                    <a:lnTo>
                      <a:pt x="600" y="114"/>
                    </a:lnTo>
                    <a:lnTo>
                      <a:pt x="606" y="114"/>
                    </a:lnTo>
                    <a:lnTo>
                      <a:pt x="606" y="119"/>
                    </a:lnTo>
                    <a:lnTo>
                      <a:pt x="612" y="119"/>
                    </a:lnTo>
                    <a:lnTo>
                      <a:pt x="617" y="119"/>
                    </a:lnTo>
                    <a:lnTo>
                      <a:pt x="623" y="119"/>
                    </a:lnTo>
                    <a:lnTo>
                      <a:pt x="629" y="119"/>
                    </a:lnTo>
                    <a:lnTo>
                      <a:pt x="634" y="119"/>
                    </a:lnTo>
                    <a:lnTo>
                      <a:pt x="640" y="119"/>
                    </a:lnTo>
                    <a:lnTo>
                      <a:pt x="646" y="119"/>
                    </a:lnTo>
                    <a:lnTo>
                      <a:pt x="651" y="119"/>
                    </a:lnTo>
                    <a:lnTo>
                      <a:pt x="657" y="119"/>
                    </a:lnTo>
                    <a:lnTo>
                      <a:pt x="663" y="119"/>
                    </a:lnTo>
                    <a:lnTo>
                      <a:pt x="668" y="119"/>
                    </a:lnTo>
                    <a:lnTo>
                      <a:pt x="668" y="125"/>
                    </a:lnTo>
                    <a:lnTo>
                      <a:pt x="674" y="125"/>
                    </a:lnTo>
                    <a:lnTo>
                      <a:pt x="680" y="125"/>
                    </a:lnTo>
                    <a:lnTo>
                      <a:pt x="685" y="125"/>
                    </a:lnTo>
                    <a:lnTo>
                      <a:pt x="691" y="125"/>
                    </a:lnTo>
                    <a:lnTo>
                      <a:pt x="697" y="125"/>
                    </a:lnTo>
                    <a:lnTo>
                      <a:pt x="703" y="125"/>
                    </a:lnTo>
                    <a:lnTo>
                      <a:pt x="708" y="125"/>
                    </a:lnTo>
                    <a:lnTo>
                      <a:pt x="714" y="125"/>
                    </a:lnTo>
                    <a:lnTo>
                      <a:pt x="720" y="125"/>
                    </a:lnTo>
                    <a:lnTo>
                      <a:pt x="725" y="125"/>
                    </a:lnTo>
                    <a:lnTo>
                      <a:pt x="731" y="125"/>
                    </a:lnTo>
                    <a:lnTo>
                      <a:pt x="737" y="125"/>
                    </a:lnTo>
                    <a:lnTo>
                      <a:pt x="742" y="125"/>
                    </a:lnTo>
                    <a:lnTo>
                      <a:pt x="748" y="125"/>
                    </a:lnTo>
                    <a:lnTo>
                      <a:pt x="754" y="125"/>
                    </a:lnTo>
                    <a:lnTo>
                      <a:pt x="759" y="125"/>
                    </a:lnTo>
                    <a:lnTo>
                      <a:pt x="765" y="125"/>
                    </a:lnTo>
                    <a:lnTo>
                      <a:pt x="771" y="125"/>
                    </a:lnTo>
                    <a:lnTo>
                      <a:pt x="776" y="125"/>
                    </a:lnTo>
                    <a:lnTo>
                      <a:pt x="782" y="125"/>
                    </a:lnTo>
                    <a:lnTo>
                      <a:pt x="788" y="125"/>
                    </a:lnTo>
                    <a:lnTo>
                      <a:pt x="793" y="125"/>
                    </a:lnTo>
                    <a:lnTo>
                      <a:pt x="799" y="125"/>
                    </a:lnTo>
                    <a:lnTo>
                      <a:pt x="805" y="125"/>
                    </a:lnTo>
                    <a:lnTo>
                      <a:pt x="810" y="125"/>
                    </a:lnTo>
                    <a:lnTo>
                      <a:pt x="816" y="125"/>
                    </a:lnTo>
                    <a:lnTo>
                      <a:pt x="822" y="125"/>
                    </a:lnTo>
                    <a:lnTo>
                      <a:pt x="827" y="125"/>
                    </a:lnTo>
                    <a:lnTo>
                      <a:pt x="833" y="125"/>
                    </a:lnTo>
                    <a:lnTo>
                      <a:pt x="839" y="125"/>
                    </a:lnTo>
                    <a:lnTo>
                      <a:pt x="844" y="131"/>
                    </a:lnTo>
                    <a:lnTo>
                      <a:pt x="850" y="131"/>
                    </a:lnTo>
                    <a:lnTo>
                      <a:pt x="856" y="131"/>
                    </a:lnTo>
                    <a:lnTo>
                      <a:pt x="861" y="131"/>
                    </a:lnTo>
                    <a:lnTo>
                      <a:pt x="867" y="131"/>
                    </a:lnTo>
                    <a:lnTo>
                      <a:pt x="873" y="131"/>
                    </a:lnTo>
                    <a:lnTo>
                      <a:pt x="878" y="131"/>
                    </a:lnTo>
                    <a:lnTo>
                      <a:pt x="884" y="131"/>
                    </a:lnTo>
                    <a:lnTo>
                      <a:pt x="890" y="131"/>
                    </a:lnTo>
                    <a:lnTo>
                      <a:pt x="895" y="131"/>
                    </a:lnTo>
                    <a:lnTo>
                      <a:pt x="901" y="131"/>
                    </a:lnTo>
                    <a:lnTo>
                      <a:pt x="907" y="131"/>
                    </a:lnTo>
                    <a:lnTo>
                      <a:pt x="912" y="131"/>
                    </a:lnTo>
                    <a:lnTo>
                      <a:pt x="918" y="131"/>
                    </a:lnTo>
                    <a:lnTo>
                      <a:pt x="924" y="131"/>
                    </a:lnTo>
                    <a:lnTo>
                      <a:pt x="929" y="131"/>
                    </a:lnTo>
                    <a:lnTo>
                      <a:pt x="935" y="131"/>
                    </a:lnTo>
                    <a:lnTo>
                      <a:pt x="941" y="131"/>
                    </a:lnTo>
                    <a:lnTo>
                      <a:pt x="946" y="131"/>
                    </a:lnTo>
                    <a:lnTo>
                      <a:pt x="952" y="131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7" name="Freeform 90"/>
              <p:cNvSpPr>
                <a:spLocks/>
              </p:cNvSpPr>
              <p:nvPr/>
            </p:nvSpPr>
            <p:spPr bwMode="auto">
              <a:xfrm>
                <a:off x="4905" y="3101"/>
                <a:ext cx="102" cy="0"/>
              </a:xfrm>
              <a:custGeom>
                <a:avLst/>
                <a:gdLst>
                  <a:gd name="T0" fmla="*/ 0 w 102"/>
                  <a:gd name="T1" fmla="*/ 0 w 102"/>
                  <a:gd name="T2" fmla="*/ 6 w 102"/>
                  <a:gd name="T3" fmla="*/ 6 w 102"/>
                  <a:gd name="T4" fmla="*/ 6 w 102"/>
                  <a:gd name="T5" fmla="*/ 11 w 102"/>
                  <a:gd name="T6" fmla="*/ 11 w 102"/>
                  <a:gd name="T7" fmla="*/ 11 w 102"/>
                  <a:gd name="T8" fmla="*/ 17 w 102"/>
                  <a:gd name="T9" fmla="*/ 17 w 102"/>
                  <a:gd name="T10" fmla="*/ 17 w 102"/>
                  <a:gd name="T11" fmla="*/ 23 w 102"/>
                  <a:gd name="T12" fmla="*/ 23 w 102"/>
                  <a:gd name="T13" fmla="*/ 23 w 102"/>
                  <a:gd name="T14" fmla="*/ 28 w 102"/>
                  <a:gd name="T15" fmla="*/ 28 w 102"/>
                  <a:gd name="T16" fmla="*/ 28 w 102"/>
                  <a:gd name="T17" fmla="*/ 28 w 102"/>
                  <a:gd name="T18" fmla="*/ 34 w 102"/>
                  <a:gd name="T19" fmla="*/ 34 w 102"/>
                  <a:gd name="T20" fmla="*/ 34 w 102"/>
                  <a:gd name="T21" fmla="*/ 40 w 102"/>
                  <a:gd name="T22" fmla="*/ 40 w 102"/>
                  <a:gd name="T23" fmla="*/ 40 w 102"/>
                  <a:gd name="T24" fmla="*/ 45 w 102"/>
                  <a:gd name="T25" fmla="*/ 45 w 102"/>
                  <a:gd name="T26" fmla="*/ 45 w 102"/>
                  <a:gd name="T27" fmla="*/ 51 w 102"/>
                  <a:gd name="T28" fmla="*/ 51 w 102"/>
                  <a:gd name="T29" fmla="*/ 51 w 102"/>
                  <a:gd name="T30" fmla="*/ 57 w 102"/>
                  <a:gd name="T31" fmla="*/ 57 w 102"/>
                  <a:gd name="T32" fmla="*/ 57 w 102"/>
                  <a:gd name="T33" fmla="*/ 62 w 102"/>
                  <a:gd name="T34" fmla="*/ 62 w 102"/>
                  <a:gd name="T35" fmla="*/ 62 w 102"/>
                  <a:gd name="T36" fmla="*/ 68 w 102"/>
                  <a:gd name="T37" fmla="*/ 68 w 102"/>
                  <a:gd name="T38" fmla="*/ 68 w 102"/>
                  <a:gd name="T39" fmla="*/ 74 w 102"/>
                  <a:gd name="T40" fmla="*/ 74 w 102"/>
                  <a:gd name="T41" fmla="*/ 74 w 102"/>
                  <a:gd name="T42" fmla="*/ 79 w 102"/>
                  <a:gd name="T43" fmla="*/ 79 w 102"/>
                  <a:gd name="T44" fmla="*/ 79 w 102"/>
                  <a:gd name="T45" fmla="*/ 85 w 102"/>
                  <a:gd name="T46" fmla="*/ 85 w 102"/>
                  <a:gd name="T47" fmla="*/ 85 w 102"/>
                  <a:gd name="T48" fmla="*/ 91 w 102"/>
                  <a:gd name="T49" fmla="*/ 91 w 102"/>
                  <a:gd name="T50" fmla="*/ 91 w 102"/>
                  <a:gd name="T51" fmla="*/ 96 w 102"/>
                  <a:gd name="T52" fmla="*/ 96 w 102"/>
                  <a:gd name="T53" fmla="*/ 96 w 102"/>
                  <a:gd name="T54" fmla="*/ 102 w 102"/>
                  <a:gd name="T55" fmla="*/ 102 w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</a:gdLst>
                <a:ahLst/>
                <a:cxnLst>
                  <a:cxn ang="T56">
                    <a:pos x="T0" y="0"/>
                  </a:cxn>
                  <a:cxn ang="T57">
                    <a:pos x="T1" y="0"/>
                  </a:cxn>
                  <a:cxn ang="T58">
                    <a:pos x="T2" y="0"/>
                  </a:cxn>
                  <a:cxn ang="T59">
                    <a:pos x="T3" y="0"/>
                  </a:cxn>
                  <a:cxn ang="T60">
                    <a:pos x="T4" y="0"/>
                  </a:cxn>
                  <a:cxn ang="T61">
                    <a:pos x="T5" y="0"/>
                  </a:cxn>
                  <a:cxn ang="T62">
                    <a:pos x="T6" y="0"/>
                  </a:cxn>
                  <a:cxn ang="T63">
                    <a:pos x="T7" y="0"/>
                  </a:cxn>
                  <a:cxn ang="T64">
                    <a:pos x="T8" y="0"/>
                  </a:cxn>
                  <a:cxn ang="T65">
                    <a:pos x="T9" y="0"/>
                  </a:cxn>
                  <a:cxn ang="T66">
                    <a:pos x="T10" y="0"/>
                  </a:cxn>
                  <a:cxn ang="T67">
                    <a:pos x="T11" y="0"/>
                  </a:cxn>
                  <a:cxn ang="T68">
                    <a:pos x="T12" y="0"/>
                  </a:cxn>
                  <a:cxn ang="T69">
                    <a:pos x="T13" y="0"/>
                  </a:cxn>
                  <a:cxn ang="T70">
                    <a:pos x="T14" y="0"/>
                  </a:cxn>
                  <a:cxn ang="T71">
                    <a:pos x="T15" y="0"/>
                  </a:cxn>
                  <a:cxn ang="T72">
                    <a:pos x="T16" y="0"/>
                  </a:cxn>
                  <a:cxn ang="T73">
                    <a:pos x="T17" y="0"/>
                  </a:cxn>
                  <a:cxn ang="T74">
                    <a:pos x="T18" y="0"/>
                  </a:cxn>
                  <a:cxn ang="T75">
                    <a:pos x="T19" y="0"/>
                  </a:cxn>
                  <a:cxn ang="T76">
                    <a:pos x="T20" y="0"/>
                  </a:cxn>
                  <a:cxn ang="T77">
                    <a:pos x="T21" y="0"/>
                  </a:cxn>
                  <a:cxn ang="T78">
                    <a:pos x="T22" y="0"/>
                  </a:cxn>
                  <a:cxn ang="T79">
                    <a:pos x="T23" y="0"/>
                  </a:cxn>
                  <a:cxn ang="T80">
                    <a:pos x="T24" y="0"/>
                  </a:cxn>
                  <a:cxn ang="T81">
                    <a:pos x="T25" y="0"/>
                  </a:cxn>
                  <a:cxn ang="T82">
                    <a:pos x="T26" y="0"/>
                  </a:cxn>
                  <a:cxn ang="T83">
                    <a:pos x="T27" y="0"/>
                  </a:cxn>
                  <a:cxn ang="T84">
                    <a:pos x="T28" y="0"/>
                  </a:cxn>
                  <a:cxn ang="T85">
                    <a:pos x="T29" y="0"/>
                  </a:cxn>
                  <a:cxn ang="T86">
                    <a:pos x="T30" y="0"/>
                  </a:cxn>
                  <a:cxn ang="T87">
                    <a:pos x="T31" y="0"/>
                  </a:cxn>
                  <a:cxn ang="T88">
                    <a:pos x="T32" y="0"/>
                  </a:cxn>
                  <a:cxn ang="T89">
                    <a:pos x="T33" y="0"/>
                  </a:cxn>
                  <a:cxn ang="T90">
                    <a:pos x="T34" y="0"/>
                  </a:cxn>
                  <a:cxn ang="T91">
                    <a:pos x="T35" y="0"/>
                  </a:cxn>
                  <a:cxn ang="T92">
                    <a:pos x="T36" y="0"/>
                  </a:cxn>
                  <a:cxn ang="T93">
                    <a:pos x="T37" y="0"/>
                  </a:cxn>
                  <a:cxn ang="T94">
                    <a:pos x="T38" y="0"/>
                  </a:cxn>
                  <a:cxn ang="T95">
                    <a:pos x="T39" y="0"/>
                  </a:cxn>
                  <a:cxn ang="T96">
                    <a:pos x="T40" y="0"/>
                  </a:cxn>
                  <a:cxn ang="T97">
                    <a:pos x="T41" y="0"/>
                  </a:cxn>
                  <a:cxn ang="T98">
                    <a:pos x="T42" y="0"/>
                  </a:cxn>
                  <a:cxn ang="T99">
                    <a:pos x="T43" y="0"/>
                  </a:cxn>
                  <a:cxn ang="T100">
                    <a:pos x="T44" y="0"/>
                  </a:cxn>
                  <a:cxn ang="T101">
                    <a:pos x="T45" y="0"/>
                  </a:cxn>
                  <a:cxn ang="T102">
                    <a:pos x="T46" y="0"/>
                  </a:cxn>
                  <a:cxn ang="T103">
                    <a:pos x="T47" y="0"/>
                  </a:cxn>
                  <a:cxn ang="T104">
                    <a:pos x="T48" y="0"/>
                  </a:cxn>
                  <a:cxn ang="T105">
                    <a:pos x="T49" y="0"/>
                  </a:cxn>
                  <a:cxn ang="T106">
                    <a:pos x="T50" y="0"/>
                  </a:cxn>
                  <a:cxn ang="T107">
                    <a:pos x="T51" y="0"/>
                  </a:cxn>
                  <a:cxn ang="T108">
                    <a:pos x="T52" y="0"/>
                  </a:cxn>
                  <a:cxn ang="T109">
                    <a:pos x="T53" y="0"/>
                  </a:cxn>
                  <a:cxn ang="T110">
                    <a:pos x="T54" y="0"/>
                  </a:cxn>
                  <a:cxn ang="T111">
                    <a:pos x="T55" y="0"/>
                  </a:cxn>
                </a:cxnLst>
                <a:rect l="0" t="0" r="r" b="b"/>
                <a:pathLst>
                  <a:path w="102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79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6" y="0"/>
                    </a:lnTo>
                    <a:lnTo>
                      <a:pt x="102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8" name="Freeform 92"/>
              <p:cNvSpPr>
                <a:spLocks/>
              </p:cNvSpPr>
              <p:nvPr/>
            </p:nvSpPr>
            <p:spPr bwMode="auto">
              <a:xfrm>
                <a:off x="2416" y="2931"/>
                <a:ext cx="471" cy="175"/>
              </a:xfrm>
              <a:custGeom>
                <a:avLst/>
                <a:gdLst>
                  <a:gd name="T0" fmla="*/ 0 w 471"/>
                  <a:gd name="T1" fmla="*/ 175 h 175"/>
                  <a:gd name="T2" fmla="*/ 0 w 471"/>
                  <a:gd name="T3" fmla="*/ 175 h 175"/>
                  <a:gd name="T4" fmla="*/ 471 w 471"/>
                  <a:gd name="T5" fmla="*/ 170 h 175"/>
                  <a:gd name="T6" fmla="*/ 471 w 471"/>
                  <a:gd name="T7" fmla="*/ 0 h 1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1" h="175">
                    <a:moveTo>
                      <a:pt x="0" y="175"/>
                    </a:moveTo>
                    <a:lnTo>
                      <a:pt x="0" y="175"/>
                    </a:lnTo>
                    <a:lnTo>
                      <a:pt x="471" y="170"/>
                    </a:lnTo>
                    <a:lnTo>
                      <a:pt x="471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9" name="Freeform 93"/>
              <p:cNvSpPr>
                <a:spLocks/>
              </p:cNvSpPr>
              <p:nvPr/>
            </p:nvSpPr>
            <p:spPr bwMode="auto">
              <a:xfrm>
                <a:off x="2887" y="2862"/>
                <a:ext cx="226" cy="239"/>
              </a:xfrm>
              <a:custGeom>
                <a:avLst/>
                <a:gdLst>
                  <a:gd name="T0" fmla="*/ 0 w 226"/>
                  <a:gd name="T1" fmla="*/ 69 h 239"/>
                  <a:gd name="T2" fmla="*/ 0 w 226"/>
                  <a:gd name="T3" fmla="*/ 239 h 239"/>
                  <a:gd name="T4" fmla="*/ 226 w 226"/>
                  <a:gd name="T5" fmla="*/ 233 h 239"/>
                  <a:gd name="T6" fmla="*/ 226 w 226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6" h="239">
                    <a:moveTo>
                      <a:pt x="0" y="69"/>
                    </a:moveTo>
                    <a:lnTo>
                      <a:pt x="0" y="239"/>
                    </a:lnTo>
                    <a:lnTo>
                      <a:pt x="226" y="233"/>
                    </a:lnTo>
                    <a:lnTo>
                      <a:pt x="226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0" name="Freeform 94"/>
              <p:cNvSpPr>
                <a:spLocks/>
              </p:cNvSpPr>
              <p:nvPr/>
            </p:nvSpPr>
            <p:spPr bwMode="auto">
              <a:xfrm>
                <a:off x="3113" y="2862"/>
                <a:ext cx="250" cy="233"/>
              </a:xfrm>
              <a:custGeom>
                <a:avLst/>
                <a:gdLst>
                  <a:gd name="T0" fmla="*/ 0 w 250"/>
                  <a:gd name="T1" fmla="*/ 0 h 233"/>
                  <a:gd name="T2" fmla="*/ 0 w 250"/>
                  <a:gd name="T3" fmla="*/ 233 h 233"/>
                  <a:gd name="T4" fmla="*/ 250 w 250"/>
                  <a:gd name="T5" fmla="*/ 233 h 233"/>
                  <a:gd name="T6" fmla="*/ 250 w 250"/>
                  <a:gd name="T7" fmla="*/ 29 h 2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0" h="233">
                    <a:moveTo>
                      <a:pt x="0" y="0"/>
                    </a:moveTo>
                    <a:lnTo>
                      <a:pt x="0" y="233"/>
                    </a:lnTo>
                    <a:lnTo>
                      <a:pt x="250" y="233"/>
                    </a:lnTo>
                    <a:lnTo>
                      <a:pt x="250" y="29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1" name="Freeform 95"/>
              <p:cNvSpPr>
                <a:spLocks/>
              </p:cNvSpPr>
              <p:nvPr/>
            </p:nvSpPr>
            <p:spPr bwMode="auto">
              <a:xfrm>
                <a:off x="3363" y="2891"/>
                <a:ext cx="164" cy="204"/>
              </a:xfrm>
              <a:custGeom>
                <a:avLst/>
                <a:gdLst>
                  <a:gd name="T0" fmla="*/ 0 w 164"/>
                  <a:gd name="T1" fmla="*/ 0 h 204"/>
                  <a:gd name="T2" fmla="*/ 0 w 164"/>
                  <a:gd name="T3" fmla="*/ 204 h 204"/>
                  <a:gd name="T4" fmla="*/ 164 w 164"/>
                  <a:gd name="T5" fmla="*/ 198 h 204"/>
                  <a:gd name="T6" fmla="*/ 164 w 164"/>
                  <a:gd name="T7" fmla="*/ 119 h 2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" h="204">
                    <a:moveTo>
                      <a:pt x="0" y="0"/>
                    </a:moveTo>
                    <a:lnTo>
                      <a:pt x="0" y="204"/>
                    </a:lnTo>
                    <a:lnTo>
                      <a:pt x="164" y="198"/>
                    </a:lnTo>
                    <a:lnTo>
                      <a:pt x="164" y="119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2" name="Freeform 96"/>
              <p:cNvSpPr>
                <a:spLocks/>
              </p:cNvSpPr>
              <p:nvPr/>
            </p:nvSpPr>
            <p:spPr bwMode="auto">
              <a:xfrm>
                <a:off x="3527" y="3010"/>
                <a:ext cx="607" cy="79"/>
              </a:xfrm>
              <a:custGeom>
                <a:avLst/>
                <a:gdLst>
                  <a:gd name="T0" fmla="*/ 0 w 607"/>
                  <a:gd name="T1" fmla="*/ 0 h 79"/>
                  <a:gd name="T2" fmla="*/ 0 w 607"/>
                  <a:gd name="T3" fmla="*/ 79 h 79"/>
                  <a:gd name="T4" fmla="*/ 607 w 607"/>
                  <a:gd name="T5" fmla="*/ 74 h 79"/>
                  <a:gd name="T6" fmla="*/ 607 w 607"/>
                  <a:gd name="T7" fmla="*/ 68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7" h="79">
                    <a:moveTo>
                      <a:pt x="0" y="0"/>
                    </a:moveTo>
                    <a:lnTo>
                      <a:pt x="0" y="79"/>
                    </a:lnTo>
                    <a:lnTo>
                      <a:pt x="607" y="74"/>
                    </a:lnTo>
                    <a:lnTo>
                      <a:pt x="607" y="68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3" name="Freeform 97"/>
              <p:cNvSpPr>
                <a:spLocks/>
              </p:cNvSpPr>
              <p:nvPr/>
            </p:nvSpPr>
            <p:spPr bwMode="auto">
              <a:xfrm>
                <a:off x="4293" y="3084"/>
                <a:ext cx="419" cy="11"/>
              </a:xfrm>
              <a:custGeom>
                <a:avLst/>
                <a:gdLst>
                  <a:gd name="T0" fmla="*/ 0 w 419"/>
                  <a:gd name="T1" fmla="*/ 0 h 11"/>
                  <a:gd name="T2" fmla="*/ 0 w 419"/>
                  <a:gd name="T3" fmla="*/ 0 h 11"/>
                  <a:gd name="T4" fmla="*/ 419 w 419"/>
                  <a:gd name="T5" fmla="*/ 11 h 11"/>
                  <a:gd name="T6" fmla="*/ 419 w 419"/>
                  <a:gd name="T7" fmla="*/ 11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9" h="11">
                    <a:moveTo>
                      <a:pt x="0" y="0"/>
                    </a:moveTo>
                    <a:lnTo>
                      <a:pt x="0" y="0"/>
                    </a:lnTo>
                    <a:lnTo>
                      <a:pt x="419" y="11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47" name="TextovéPole 5"/>
            <p:cNvSpPr txBox="1">
              <a:spLocks noChangeArrowheads="1"/>
            </p:cNvSpPr>
            <p:nvPr/>
          </p:nvSpPr>
          <p:spPr bwMode="auto">
            <a:xfrm>
              <a:off x="3800527" y="2976351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7.5</a:t>
              </a:r>
            </a:p>
          </p:txBody>
        </p:sp>
        <p:sp>
          <p:nvSpPr>
            <p:cNvPr id="12748" name="TextovéPole 6"/>
            <p:cNvSpPr txBox="1">
              <a:spLocks noChangeArrowheads="1"/>
            </p:cNvSpPr>
            <p:nvPr/>
          </p:nvSpPr>
          <p:spPr bwMode="auto">
            <a:xfrm>
              <a:off x="3508334" y="3794861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6.8</a:t>
              </a:r>
            </a:p>
          </p:txBody>
        </p:sp>
        <p:sp>
          <p:nvSpPr>
            <p:cNvPr id="12749" name="TextovéPole 7"/>
            <p:cNvSpPr txBox="1">
              <a:spLocks noChangeArrowheads="1"/>
            </p:cNvSpPr>
            <p:nvPr/>
          </p:nvSpPr>
          <p:spPr bwMode="auto">
            <a:xfrm>
              <a:off x="4477845" y="4730966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9.0</a:t>
              </a:r>
            </a:p>
          </p:txBody>
        </p:sp>
        <p:sp>
          <p:nvSpPr>
            <p:cNvPr id="12750" name="TextovéPole 8"/>
            <p:cNvSpPr txBox="1">
              <a:spLocks noChangeArrowheads="1"/>
            </p:cNvSpPr>
            <p:nvPr/>
          </p:nvSpPr>
          <p:spPr bwMode="auto">
            <a:xfrm>
              <a:off x="4185257" y="5595062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8.3</a:t>
              </a:r>
            </a:p>
          </p:txBody>
        </p:sp>
        <p:sp>
          <p:nvSpPr>
            <p:cNvPr id="12751" name="TextovéPole 9"/>
            <p:cNvSpPr txBox="1">
              <a:spLocks noChangeArrowheads="1"/>
            </p:cNvSpPr>
            <p:nvPr/>
          </p:nvSpPr>
          <p:spPr bwMode="auto">
            <a:xfrm>
              <a:off x="5596437" y="5784664"/>
              <a:ext cx="4363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11.8</a:t>
              </a:r>
            </a:p>
          </p:txBody>
        </p:sp>
        <p:sp>
          <p:nvSpPr>
            <p:cNvPr id="12752" name="TextovéPole 10"/>
            <p:cNvSpPr txBox="1">
              <a:spLocks noChangeArrowheads="1"/>
            </p:cNvSpPr>
            <p:nvPr/>
          </p:nvSpPr>
          <p:spPr bwMode="auto">
            <a:xfrm>
              <a:off x="3004276" y="4056472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5.6</a:t>
              </a:r>
            </a:p>
          </p:txBody>
        </p:sp>
      </p:grpSp>
      <p:grpSp>
        <p:nvGrpSpPr>
          <p:cNvPr id="12292" name="Skupina 102"/>
          <p:cNvGrpSpPr>
            <a:grpSpLocks/>
          </p:cNvGrpSpPr>
          <p:nvPr/>
        </p:nvGrpSpPr>
        <p:grpSpPr bwMode="auto">
          <a:xfrm>
            <a:off x="4206875" y="1019175"/>
            <a:ext cx="3576638" cy="1849438"/>
            <a:chOff x="416859" y="2860149"/>
            <a:chExt cx="4371152" cy="2868780"/>
          </a:xfrm>
        </p:grpSpPr>
        <p:grpSp>
          <p:nvGrpSpPr>
            <p:cNvPr id="12623" name="Group 4"/>
            <p:cNvGrpSpPr>
              <a:grpSpLocks noChangeAspect="1"/>
            </p:cNvGrpSpPr>
            <p:nvPr/>
          </p:nvGrpSpPr>
          <p:grpSpPr bwMode="auto">
            <a:xfrm>
              <a:off x="416859" y="2893653"/>
              <a:ext cx="4371152" cy="2835276"/>
              <a:chOff x="755" y="1020"/>
              <a:chExt cx="4309" cy="2302"/>
            </a:xfrm>
          </p:grpSpPr>
          <p:sp>
            <p:nvSpPr>
              <p:cNvPr id="1263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55" y="1020"/>
                <a:ext cx="4252" cy="2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1" name="Rectangle 5"/>
              <p:cNvSpPr>
                <a:spLocks noChangeArrowheads="1"/>
              </p:cNvSpPr>
              <p:nvPr/>
            </p:nvSpPr>
            <p:spPr bwMode="auto">
              <a:xfrm>
                <a:off x="755" y="1020"/>
                <a:ext cx="4258" cy="227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2632" name="Line 6"/>
              <p:cNvSpPr>
                <a:spLocks noChangeShapeType="1"/>
              </p:cNvSpPr>
              <p:nvPr/>
            </p:nvSpPr>
            <p:spPr bwMode="auto">
              <a:xfrm>
                <a:off x="999" y="3203"/>
                <a:ext cx="40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3" name="Rectangle 7"/>
              <p:cNvSpPr>
                <a:spLocks noChangeArrowheads="1"/>
              </p:cNvSpPr>
              <p:nvPr/>
            </p:nvSpPr>
            <p:spPr bwMode="auto">
              <a:xfrm>
                <a:off x="4939" y="3231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min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34" name="Line 8"/>
              <p:cNvSpPr>
                <a:spLocks noChangeShapeType="1"/>
              </p:cNvSpPr>
              <p:nvPr/>
            </p:nvSpPr>
            <p:spPr bwMode="auto">
              <a:xfrm>
                <a:off x="1095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5" name="Line 9"/>
              <p:cNvSpPr>
                <a:spLocks noChangeShapeType="1"/>
              </p:cNvSpPr>
              <p:nvPr/>
            </p:nvSpPr>
            <p:spPr bwMode="auto">
              <a:xfrm>
                <a:off x="119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6" name="Line 10"/>
              <p:cNvSpPr>
                <a:spLocks noChangeShapeType="1"/>
              </p:cNvSpPr>
              <p:nvPr/>
            </p:nvSpPr>
            <p:spPr bwMode="auto">
              <a:xfrm>
                <a:off x="129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7" name="Line 11"/>
              <p:cNvSpPr>
                <a:spLocks noChangeShapeType="1"/>
              </p:cNvSpPr>
              <p:nvPr/>
            </p:nvSpPr>
            <p:spPr bwMode="auto">
              <a:xfrm>
                <a:off x="1396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8" name="Rectangle 12"/>
              <p:cNvSpPr>
                <a:spLocks noChangeArrowheads="1"/>
              </p:cNvSpPr>
              <p:nvPr/>
            </p:nvSpPr>
            <p:spPr bwMode="auto">
              <a:xfrm>
                <a:off x="1384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39" name="Line 13"/>
              <p:cNvSpPr>
                <a:spLocks noChangeShapeType="1"/>
              </p:cNvSpPr>
              <p:nvPr/>
            </p:nvSpPr>
            <p:spPr bwMode="auto">
              <a:xfrm>
                <a:off x="1498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0" name="Line 14"/>
              <p:cNvSpPr>
                <a:spLocks noChangeShapeType="1"/>
              </p:cNvSpPr>
              <p:nvPr/>
            </p:nvSpPr>
            <p:spPr bwMode="auto">
              <a:xfrm>
                <a:off x="160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1" name="Line 15"/>
              <p:cNvSpPr>
                <a:spLocks noChangeShapeType="1"/>
              </p:cNvSpPr>
              <p:nvPr/>
            </p:nvSpPr>
            <p:spPr bwMode="auto">
              <a:xfrm>
                <a:off x="169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2" name="Line 16"/>
              <p:cNvSpPr>
                <a:spLocks noChangeShapeType="1"/>
              </p:cNvSpPr>
              <p:nvPr/>
            </p:nvSpPr>
            <p:spPr bwMode="auto">
              <a:xfrm>
                <a:off x="1798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3" name="Rectangle 17"/>
              <p:cNvSpPr>
                <a:spLocks noChangeArrowheads="1"/>
              </p:cNvSpPr>
              <p:nvPr/>
            </p:nvSpPr>
            <p:spPr bwMode="auto">
              <a:xfrm>
                <a:off x="1787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44" name="Line 18"/>
              <p:cNvSpPr>
                <a:spLocks noChangeShapeType="1"/>
              </p:cNvSpPr>
              <p:nvPr/>
            </p:nvSpPr>
            <p:spPr bwMode="auto">
              <a:xfrm>
                <a:off x="190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5" name="Line 19"/>
              <p:cNvSpPr>
                <a:spLocks noChangeShapeType="1"/>
              </p:cNvSpPr>
              <p:nvPr/>
            </p:nvSpPr>
            <p:spPr bwMode="auto">
              <a:xfrm>
                <a:off x="199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6" name="Line 20"/>
              <p:cNvSpPr>
                <a:spLocks noChangeShapeType="1"/>
              </p:cNvSpPr>
              <p:nvPr/>
            </p:nvSpPr>
            <p:spPr bwMode="auto">
              <a:xfrm>
                <a:off x="209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7" name="Line 21"/>
              <p:cNvSpPr>
                <a:spLocks noChangeShapeType="1"/>
              </p:cNvSpPr>
              <p:nvPr/>
            </p:nvSpPr>
            <p:spPr bwMode="auto">
              <a:xfrm>
                <a:off x="2201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8" name="Rectangle 22"/>
              <p:cNvSpPr>
                <a:spLocks noChangeArrowheads="1"/>
              </p:cNvSpPr>
              <p:nvPr/>
            </p:nvSpPr>
            <p:spPr bwMode="auto">
              <a:xfrm>
                <a:off x="2189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49" name="Line 23"/>
              <p:cNvSpPr>
                <a:spLocks noChangeShapeType="1"/>
              </p:cNvSpPr>
              <p:nvPr/>
            </p:nvSpPr>
            <p:spPr bwMode="auto">
              <a:xfrm>
                <a:off x="2303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0" name="Line 24"/>
              <p:cNvSpPr>
                <a:spLocks noChangeShapeType="1"/>
              </p:cNvSpPr>
              <p:nvPr/>
            </p:nvSpPr>
            <p:spPr bwMode="auto">
              <a:xfrm>
                <a:off x="239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1" name="Line 25"/>
              <p:cNvSpPr>
                <a:spLocks noChangeShapeType="1"/>
              </p:cNvSpPr>
              <p:nvPr/>
            </p:nvSpPr>
            <p:spPr bwMode="auto">
              <a:xfrm>
                <a:off x="250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2" name="Line 26"/>
              <p:cNvSpPr>
                <a:spLocks noChangeShapeType="1"/>
              </p:cNvSpPr>
              <p:nvPr/>
            </p:nvSpPr>
            <p:spPr bwMode="auto">
              <a:xfrm>
                <a:off x="2603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3" name="Rectangle 27"/>
              <p:cNvSpPr>
                <a:spLocks noChangeArrowheads="1"/>
              </p:cNvSpPr>
              <p:nvPr/>
            </p:nvSpPr>
            <p:spPr bwMode="auto">
              <a:xfrm>
                <a:off x="2586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54" name="Line 28"/>
              <p:cNvSpPr>
                <a:spLocks noChangeShapeType="1"/>
              </p:cNvSpPr>
              <p:nvPr/>
            </p:nvSpPr>
            <p:spPr bwMode="auto">
              <a:xfrm>
                <a:off x="270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5" name="Line 29"/>
              <p:cNvSpPr>
                <a:spLocks noChangeShapeType="1"/>
              </p:cNvSpPr>
              <p:nvPr/>
            </p:nvSpPr>
            <p:spPr bwMode="auto">
              <a:xfrm>
                <a:off x="2802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6" name="Line 30"/>
              <p:cNvSpPr>
                <a:spLocks noChangeShapeType="1"/>
              </p:cNvSpPr>
              <p:nvPr/>
            </p:nvSpPr>
            <p:spPr bwMode="auto">
              <a:xfrm>
                <a:off x="2904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7" name="Line 31"/>
              <p:cNvSpPr>
                <a:spLocks noChangeShapeType="1"/>
              </p:cNvSpPr>
              <p:nvPr/>
            </p:nvSpPr>
            <p:spPr bwMode="auto">
              <a:xfrm>
                <a:off x="3000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8" name="Rectangle 32"/>
              <p:cNvSpPr>
                <a:spLocks noChangeArrowheads="1"/>
              </p:cNvSpPr>
              <p:nvPr/>
            </p:nvSpPr>
            <p:spPr bwMode="auto">
              <a:xfrm>
                <a:off x="2977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59" name="Line 33"/>
              <p:cNvSpPr>
                <a:spLocks noChangeShapeType="1"/>
              </p:cNvSpPr>
              <p:nvPr/>
            </p:nvSpPr>
            <p:spPr bwMode="auto">
              <a:xfrm>
                <a:off x="3102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0" name="Line 34"/>
              <p:cNvSpPr>
                <a:spLocks noChangeShapeType="1"/>
              </p:cNvSpPr>
              <p:nvPr/>
            </p:nvSpPr>
            <p:spPr bwMode="auto">
              <a:xfrm>
                <a:off x="3204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1" name="Line 35"/>
              <p:cNvSpPr>
                <a:spLocks noChangeShapeType="1"/>
              </p:cNvSpPr>
              <p:nvPr/>
            </p:nvSpPr>
            <p:spPr bwMode="auto">
              <a:xfrm>
                <a:off x="330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2" name="Line 36"/>
              <p:cNvSpPr>
                <a:spLocks noChangeShapeType="1"/>
              </p:cNvSpPr>
              <p:nvPr/>
            </p:nvSpPr>
            <p:spPr bwMode="auto">
              <a:xfrm>
                <a:off x="3403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3" name="Rectangle 37"/>
              <p:cNvSpPr>
                <a:spLocks noChangeArrowheads="1"/>
              </p:cNvSpPr>
              <p:nvPr/>
            </p:nvSpPr>
            <p:spPr bwMode="auto">
              <a:xfrm>
                <a:off x="3380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64" name="Line 38"/>
              <p:cNvSpPr>
                <a:spLocks noChangeShapeType="1"/>
              </p:cNvSpPr>
              <p:nvPr/>
            </p:nvSpPr>
            <p:spPr bwMode="auto">
              <a:xfrm>
                <a:off x="3505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5" name="Line 39"/>
              <p:cNvSpPr>
                <a:spLocks noChangeShapeType="1"/>
              </p:cNvSpPr>
              <p:nvPr/>
            </p:nvSpPr>
            <p:spPr bwMode="auto">
              <a:xfrm>
                <a:off x="360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6" name="Line 40"/>
              <p:cNvSpPr>
                <a:spLocks noChangeShapeType="1"/>
              </p:cNvSpPr>
              <p:nvPr/>
            </p:nvSpPr>
            <p:spPr bwMode="auto">
              <a:xfrm>
                <a:off x="3703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7" name="Line 41"/>
              <p:cNvSpPr>
                <a:spLocks noChangeShapeType="1"/>
              </p:cNvSpPr>
              <p:nvPr/>
            </p:nvSpPr>
            <p:spPr bwMode="auto">
              <a:xfrm>
                <a:off x="3805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8" name="Rectangle 42"/>
              <p:cNvSpPr>
                <a:spLocks noChangeArrowheads="1"/>
              </p:cNvSpPr>
              <p:nvPr/>
            </p:nvSpPr>
            <p:spPr bwMode="auto">
              <a:xfrm>
                <a:off x="3777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69" name="Line 43"/>
              <p:cNvSpPr>
                <a:spLocks noChangeShapeType="1"/>
              </p:cNvSpPr>
              <p:nvPr/>
            </p:nvSpPr>
            <p:spPr bwMode="auto">
              <a:xfrm>
                <a:off x="390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0" name="Line 44"/>
              <p:cNvSpPr>
                <a:spLocks noChangeShapeType="1"/>
              </p:cNvSpPr>
              <p:nvPr/>
            </p:nvSpPr>
            <p:spPr bwMode="auto">
              <a:xfrm>
                <a:off x="4004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1" name="Line 45"/>
              <p:cNvSpPr>
                <a:spLocks noChangeShapeType="1"/>
              </p:cNvSpPr>
              <p:nvPr/>
            </p:nvSpPr>
            <p:spPr bwMode="auto">
              <a:xfrm>
                <a:off x="410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2" name="Line 46"/>
              <p:cNvSpPr>
                <a:spLocks noChangeShapeType="1"/>
              </p:cNvSpPr>
              <p:nvPr/>
            </p:nvSpPr>
            <p:spPr bwMode="auto">
              <a:xfrm>
                <a:off x="4202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3" name="Rectangle 47"/>
              <p:cNvSpPr>
                <a:spLocks noChangeArrowheads="1"/>
              </p:cNvSpPr>
              <p:nvPr/>
            </p:nvSpPr>
            <p:spPr bwMode="auto">
              <a:xfrm>
                <a:off x="4179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74" name="Line 48"/>
              <p:cNvSpPr>
                <a:spLocks noChangeShapeType="1"/>
              </p:cNvSpPr>
              <p:nvPr/>
            </p:nvSpPr>
            <p:spPr bwMode="auto">
              <a:xfrm>
                <a:off x="4304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5" name="Line 49"/>
              <p:cNvSpPr>
                <a:spLocks noChangeShapeType="1"/>
              </p:cNvSpPr>
              <p:nvPr/>
            </p:nvSpPr>
            <p:spPr bwMode="auto">
              <a:xfrm>
                <a:off x="440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6" name="Line 50"/>
              <p:cNvSpPr>
                <a:spLocks noChangeShapeType="1"/>
              </p:cNvSpPr>
              <p:nvPr/>
            </p:nvSpPr>
            <p:spPr bwMode="auto">
              <a:xfrm>
                <a:off x="4502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7" name="Line 51"/>
              <p:cNvSpPr>
                <a:spLocks noChangeShapeType="1"/>
              </p:cNvSpPr>
              <p:nvPr/>
            </p:nvSpPr>
            <p:spPr bwMode="auto">
              <a:xfrm>
                <a:off x="4604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8" name="Rectangle 52"/>
              <p:cNvSpPr>
                <a:spLocks noChangeArrowheads="1"/>
              </p:cNvSpPr>
              <p:nvPr/>
            </p:nvSpPr>
            <p:spPr bwMode="auto">
              <a:xfrm>
                <a:off x="4582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79" name="Line 53"/>
              <p:cNvSpPr>
                <a:spLocks noChangeShapeType="1"/>
              </p:cNvSpPr>
              <p:nvPr/>
            </p:nvSpPr>
            <p:spPr bwMode="auto">
              <a:xfrm>
                <a:off x="470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0" name="Line 54"/>
              <p:cNvSpPr>
                <a:spLocks noChangeShapeType="1"/>
              </p:cNvSpPr>
              <p:nvPr/>
            </p:nvSpPr>
            <p:spPr bwMode="auto">
              <a:xfrm>
                <a:off x="480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1" name="Line 55"/>
              <p:cNvSpPr>
                <a:spLocks noChangeShapeType="1"/>
              </p:cNvSpPr>
              <p:nvPr/>
            </p:nvSpPr>
            <p:spPr bwMode="auto">
              <a:xfrm>
                <a:off x="4905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2" name="Line 56"/>
              <p:cNvSpPr>
                <a:spLocks noChangeShapeType="1"/>
              </p:cNvSpPr>
              <p:nvPr/>
            </p:nvSpPr>
            <p:spPr bwMode="auto">
              <a:xfrm>
                <a:off x="5007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3" name="Line 57"/>
              <p:cNvSpPr>
                <a:spLocks noChangeShapeType="1"/>
              </p:cNvSpPr>
              <p:nvPr/>
            </p:nvSpPr>
            <p:spPr bwMode="auto">
              <a:xfrm flipV="1">
                <a:off x="999" y="1099"/>
                <a:ext cx="0" cy="21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4" name="Rectangle 58"/>
              <p:cNvSpPr>
                <a:spLocks noChangeArrowheads="1"/>
              </p:cNvSpPr>
              <p:nvPr/>
            </p:nvSpPr>
            <p:spPr bwMode="auto">
              <a:xfrm>
                <a:off x="846" y="1099"/>
                <a:ext cx="18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Norm.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85" name="Line 59"/>
              <p:cNvSpPr>
                <a:spLocks noChangeShapeType="1"/>
              </p:cNvSpPr>
              <p:nvPr/>
            </p:nvSpPr>
            <p:spPr bwMode="auto">
              <a:xfrm flipH="1">
                <a:off x="987" y="3157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6" name="Line 60"/>
              <p:cNvSpPr>
                <a:spLocks noChangeShapeType="1"/>
              </p:cNvSpPr>
              <p:nvPr/>
            </p:nvSpPr>
            <p:spPr bwMode="auto">
              <a:xfrm flipH="1">
                <a:off x="970" y="3106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7" name="Rectangle 61"/>
              <p:cNvSpPr>
                <a:spLocks noChangeArrowheads="1"/>
              </p:cNvSpPr>
              <p:nvPr/>
            </p:nvSpPr>
            <p:spPr bwMode="auto">
              <a:xfrm>
                <a:off x="936" y="3078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88" name="Line 62"/>
              <p:cNvSpPr>
                <a:spLocks noChangeShapeType="1"/>
              </p:cNvSpPr>
              <p:nvPr/>
            </p:nvSpPr>
            <p:spPr bwMode="auto">
              <a:xfrm flipH="1">
                <a:off x="987" y="3055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9" name="Line 63"/>
              <p:cNvSpPr>
                <a:spLocks noChangeShapeType="1"/>
              </p:cNvSpPr>
              <p:nvPr/>
            </p:nvSpPr>
            <p:spPr bwMode="auto">
              <a:xfrm flipH="1">
                <a:off x="987" y="3004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0" name="Line 64"/>
              <p:cNvSpPr>
                <a:spLocks noChangeShapeType="1"/>
              </p:cNvSpPr>
              <p:nvPr/>
            </p:nvSpPr>
            <p:spPr bwMode="auto">
              <a:xfrm flipH="1">
                <a:off x="987" y="2953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1" name="Line 65"/>
              <p:cNvSpPr>
                <a:spLocks noChangeShapeType="1"/>
              </p:cNvSpPr>
              <p:nvPr/>
            </p:nvSpPr>
            <p:spPr bwMode="auto">
              <a:xfrm flipH="1">
                <a:off x="987" y="2902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2" name="Line 66"/>
              <p:cNvSpPr>
                <a:spLocks noChangeShapeType="1"/>
              </p:cNvSpPr>
              <p:nvPr/>
            </p:nvSpPr>
            <p:spPr bwMode="auto">
              <a:xfrm flipH="1">
                <a:off x="970" y="2851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3" name="Rectangle 67"/>
              <p:cNvSpPr>
                <a:spLocks noChangeArrowheads="1"/>
              </p:cNvSpPr>
              <p:nvPr/>
            </p:nvSpPr>
            <p:spPr bwMode="auto">
              <a:xfrm>
                <a:off x="914" y="2828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94" name="Line 68"/>
              <p:cNvSpPr>
                <a:spLocks noChangeShapeType="1"/>
              </p:cNvSpPr>
              <p:nvPr/>
            </p:nvSpPr>
            <p:spPr bwMode="auto">
              <a:xfrm flipH="1">
                <a:off x="987" y="2806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5" name="Line 69"/>
              <p:cNvSpPr>
                <a:spLocks noChangeShapeType="1"/>
              </p:cNvSpPr>
              <p:nvPr/>
            </p:nvSpPr>
            <p:spPr bwMode="auto">
              <a:xfrm flipH="1">
                <a:off x="987" y="2755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6" name="Line 70"/>
              <p:cNvSpPr>
                <a:spLocks noChangeShapeType="1"/>
              </p:cNvSpPr>
              <p:nvPr/>
            </p:nvSpPr>
            <p:spPr bwMode="auto">
              <a:xfrm flipH="1">
                <a:off x="987" y="2704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7" name="Line 71"/>
              <p:cNvSpPr>
                <a:spLocks noChangeShapeType="1"/>
              </p:cNvSpPr>
              <p:nvPr/>
            </p:nvSpPr>
            <p:spPr bwMode="auto">
              <a:xfrm flipH="1">
                <a:off x="987" y="2653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" name="Line 72"/>
              <p:cNvSpPr>
                <a:spLocks noChangeShapeType="1"/>
              </p:cNvSpPr>
              <p:nvPr/>
            </p:nvSpPr>
            <p:spPr bwMode="auto">
              <a:xfrm flipH="1">
                <a:off x="970" y="2602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" name="Rectangle 73"/>
              <p:cNvSpPr>
                <a:spLocks noChangeArrowheads="1"/>
              </p:cNvSpPr>
              <p:nvPr/>
            </p:nvSpPr>
            <p:spPr bwMode="auto">
              <a:xfrm>
                <a:off x="885" y="2573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00" name="Line 74"/>
              <p:cNvSpPr>
                <a:spLocks noChangeShapeType="1"/>
              </p:cNvSpPr>
              <p:nvPr/>
            </p:nvSpPr>
            <p:spPr bwMode="auto">
              <a:xfrm flipH="1">
                <a:off x="987" y="2551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" name="Line 75"/>
              <p:cNvSpPr>
                <a:spLocks noChangeShapeType="1"/>
              </p:cNvSpPr>
              <p:nvPr/>
            </p:nvSpPr>
            <p:spPr bwMode="auto">
              <a:xfrm flipH="1">
                <a:off x="987" y="2500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2" name="Line 76"/>
              <p:cNvSpPr>
                <a:spLocks noChangeShapeType="1"/>
              </p:cNvSpPr>
              <p:nvPr/>
            </p:nvSpPr>
            <p:spPr bwMode="auto">
              <a:xfrm flipH="1">
                <a:off x="987" y="2454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3" name="Line 77"/>
              <p:cNvSpPr>
                <a:spLocks noChangeShapeType="1"/>
              </p:cNvSpPr>
              <p:nvPr/>
            </p:nvSpPr>
            <p:spPr bwMode="auto">
              <a:xfrm flipH="1">
                <a:off x="987" y="2403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4" name="Line 78"/>
              <p:cNvSpPr>
                <a:spLocks noChangeShapeType="1"/>
              </p:cNvSpPr>
              <p:nvPr/>
            </p:nvSpPr>
            <p:spPr bwMode="auto">
              <a:xfrm flipH="1">
                <a:off x="970" y="2352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5" name="Rectangle 79"/>
              <p:cNvSpPr>
                <a:spLocks noChangeArrowheads="1"/>
              </p:cNvSpPr>
              <p:nvPr/>
            </p:nvSpPr>
            <p:spPr bwMode="auto">
              <a:xfrm>
                <a:off x="885" y="2324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06" name="Line 80"/>
              <p:cNvSpPr>
                <a:spLocks noChangeShapeType="1"/>
              </p:cNvSpPr>
              <p:nvPr/>
            </p:nvSpPr>
            <p:spPr bwMode="auto">
              <a:xfrm flipH="1">
                <a:off x="987" y="2301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7" name="Line 81"/>
              <p:cNvSpPr>
                <a:spLocks noChangeShapeType="1"/>
              </p:cNvSpPr>
              <p:nvPr/>
            </p:nvSpPr>
            <p:spPr bwMode="auto">
              <a:xfrm flipH="1">
                <a:off x="987" y="2250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8" name="Line 82"/>
              <p:cNvSpPr>
                <a:spLocks noChangeShapeType="1"/>
              </p:cNvSpPr>
              <p:nvPr/>
            </p:nvSpPr>
            <p:spPr bwMode="auto">
              <a:xfrm flipH="1">
                <a:off x="987" y="2199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9" name="Line 83"/>
              <p:cNvSpPr>
                <a:spLocks noChangeShapeType="1"/>
              </p:cNvSpPr>
              <p:nvPr/>
            </p:nvSpPr>
            <p:spPr bwMode="auto">
              <a:xfrm flipH="1">
                <a:off x="987" y="214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0" name="Line 84"/>
              <p:cNvSpPr>
                <a:spLocks noChangeShapeType="1"/>
              </p:cNvSpPr>
              <p:nvPr/>
            </p:nvSpPr>
            <p:spPr bwMode="auto">
              <a:xfrm flipH="1">
                <a:off x="970" y="2103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1" name="Rectangle 85"/>
              <p:cNvSpPr>
                <a:spLocks noChangeArrowheads="1"/>
              </p:cNvSpPr>
              <p:nvPr/>
            </p:nvSpPr>
            <p:spPr bwMode="auto">
              <a:xfrm>
                <a:off x="885" y="2074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12" name="Line 86"/>
              <p:cNvSpPr>
                <a:spLocks noChangeShapeType="1"/>
              </p:cNvSpPr>
              <p:nvPr/>
            </p:nvSpPr>
            <p:spPr bwMode="auto">
              <a:xfrm flipH="1">
                <a:off x="987" y="2052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3" name="Line 87"/>
              <p:cNvSpPr>
                <a:spLocks noChangeShapeType="1"/>
              </p:cNvSpPr>
              <p:nvPr/>
            </p:nvSpPr>
            <p:spPr bwMode="auto">
              <a:xfrm flipH="1">
                <a:off x="987" y="2001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4" name="Line 88"/>
              <p:cNvSpPr>
                <a:spLocks noChangeShapeType="1"/>
              </p:cNvSpPr>
              <p:nvPr/>
            </p:nvSpPr>
            <p:spPr bwMode="auto">
              <a:xfrm flipH="1">
                <a:off x="987" y="1950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5" name="Line 89"/>
              <p:cNvSpPr>
                <a:spLocks noChangeShapeType="1"/>
              </p:cNvSpPr>
              <p:nvPr/>
            </p:nvSpPr>
            <p:spPr bwMode="auto">
              <a:xfrm flipH="1">
                <a:off x="987" y="1899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6" name="Line 90"/>
              <p:cNvSpPr>
                <a:spLocks noChangeShapeType="1"/>
              </p:cNvSpPr>
              <p:nvPr/>
            </p:nvSpPr>
            <p:spPr bwMode="auto">
              <a:xfrm flipH="1">
                <a:off x="970" y="1848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7" name="Rectangle 91"/>
              <p:cNvSpPr>
                <a:spLocks noChangeArrowheads="1"/>
              </p:cNvSpPr>
              <p:nvPr/>
            </p:nvSpPr>
            <p:spPr bwMode="auto">
              <a:xfrm>
                <a:off x="885" y="1819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250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18" name="Line 92"/>
              <p:cNvSpPr>
                <a:spLocks noChangeShapeType="1"/>
              </p:cNvSpPr>
              <p:nvPr/>
            </p:nvSpPr>
            <p:spPr bwMode="auto">
              <a:xfrm flipH="1">
                <a:off x="987" y="1802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9" name="Line 93"/>
              <p:cNvSpPr>
                <a:spLocks noChangeShapeType="1"/>
              </p:cNvSpPr>
              <p:nvPr/>
            </p:nvSpPr>
            <p:spPr bwMode="auto">
              <a:xfrm flipH="1">
                <a:off x="987" y="1751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0" name="Line 94"/>
              <p:cNvSpPr>
                <a:spLocks noChangeShapeType="1"/>
              </p:cNvSpPr>
              <p:nvPr/>
            </p:nvSpPr>
            <p:spPr bwMode="auto">
              <a:xfrm flipH="1">
                <a:off x="987" y="1700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1" name="Line 95"/>
              <p:cNvSpPr>
                <a:spLocks noChangeShapeType="1"/>
              </p:cNvSpPr>
              <p:nvPr/>
            </p:nvSpPr>
            <p:spPr bwMode="auto">
              <a:xfrm flipH="1">
                <a:off x="987" y="1649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2" name="Line 96"/>
              <p:cNvSpPr>
                <a:spLocks noChangeShapeType="1"/>
              </p:cNvSpPr>
              <p:nvPr/>
            </p:nvSpPr>
            <p:spPr bwMode="auto">
              <a:xfrm flipH="1">
                <a:off x="970" y="1598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3" name="Rectangle 97"/>
              <p:cNvSpPr>
                <a:spLocks noChangeArrowheads="1"/>
              </p:cNvSpPr>
              <p:nvPr/>
            </p:nvSpPr>
            <p:spPr bwMode="auto">
              <a:xfrm>
                <a:off x="885" y="1570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24" name="Line 98"/>
              <p:cNvSpPr>
                <a:spLocks noChangeShapeType="1"/>
              </p:cNvSpPr>
              <p:nvPr/>
            </p:nvSpPr>
            <p:spPr bwMode="auto">
              <a:xfrm flipH="1">
                <a:off x="987" y="1547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5" name="Line 99"/>
              <p:cNvSpPr>
                <a:spLocks noChangeShapeType="1"/>
              </p:cNvSpPr>
              <p:nvPr/>
            </p:nvSpPr>
            <p:spPr bwMode="auto">
              <a:xfrm flipH="1">
                <a:off x="987" y="1496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6" name="Line 100"/>
              <p:cNvSpPr>
                <a:spLocks noChangeShapeType="1"/>
              </p:cNvSpPr>
              <p:nvPr/>
            </p:nvSpPr>
            <p:spPr bwMode="auto">
              <a:xfrm flipH="1">
                <a:off x="987" y="1445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7" name="Line 101"/>
              <p:cNvSpPr>
                <a:spLocks noChangeShapeType="1"/>
              </p:cNvSpPr>
              <p:nvPr/>
            </p:nvSpPr>
            <p:spPr bwMode="auto">
              <a:xfrm flipH="1">
                <a:off x="987" y="1400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8" name="Line 102"/>
              <p:cNvSpPr>
                <a:spLocks noChangeShapeType="1"/>
              </p:cNvSpPr>
              <p:nvPr/>
            </p:nvSpPr>
            <p:spPr bwMode="auto">
              <a:xfrm flipH="1">
                <a:off x="970" y="1349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" name="Rectangle 103"/>
              <p:cNvSpPr>
                <a:spLocks noChangeArrowheads="1"/>
              </p:cNvSpPr>
              <p:nvPr/>
            </p:nvSpPr>
            <p:spPr bwMode="auto">
              <a:xfrm>
                <a:off x="885" y="1320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350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30" name="Line 104"/>
              <p:cNvSpPr>
                <a:spLocks noChangeShapeType="1"/>
              </p:cNvSpPr>
              <p:nvPr/>
            </p:nvSpPr>
            <p:spPr bwMode="auto">
              <a:xfrm flipH="1">
                <a:off x="987" y="129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1" name="Line 105"/>
              <p:cNvSpPr>
                <a:spLocks noChangeShapeType="1"/>
              </p:cNvSpPr>
              <p:nvPr/>
            </p:nvSpPr>
            <p:spPr bwMode="auto">
              <a:xfrm flipH="1">
                <a:off x="987" y="1247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2" name="Line 106"/>
              <p:cNvSpPr>
                <a:spLocks noChangeShapeType="1"/>
              </p:cNvSpPr>
              <p:nvPr/>
            </p:nvSpPr>
            <p:spPr bwMode="auto">
              <a:xfrm flipH="1">
                <a:off x="987" y="1196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3" name="Line 107"/>
              <p:cNvSpPr>
                <a:spLocks noChangeShapeType="1"/>
              </p:cNvSpPr>
              <p:nvPr/>
            </p:nvSpPr>
            <p:spPr bwMode="auto">
              <a:xfrm flipH="1">
                <a:off x="987" y="1145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4" name="Freeform 108"/>
              <p:cNvSpPr>
                <a:spLocks/>
              </p:cNvSpPr>
              <p:nvPr/>
            </p:nvSpPr>
            <p:spPr bwMode="auto">
              <a:xfrm>
                <a:off x="999" y="3106"/>
                <a:ext cx="680" cy="6"/>
              </a:xfrm>
              <a:custGeom>
                <a:avLst/>
                <a:gdLst>
                  <a:gd name="T0" fmla="*/ 11 w 680"/>
                  <a:gd name="T1" fmla="*/ 0 h 6"/>
                  <a:gd name="T2" fmla="*/ 22 w 680"/>
                  <a:gd name="T3" fmla="*/ 0 h 6"/>
                  <a:gd name="T4" fmla="*/ 34 w 680"/>
                  <a:gd name="T5" fmla="*/ 0 h 6"/>
                  <a:gd name="T6" fmla="*/ 45 w 680"/>
                  <a:gd name="T7" fmla="*/ 0 h 6"/>
                  <a:gd name="T8" fmla="*/ 56 w 680"/>
                  <a:gd name="T9" fmla="*/ 0 h 6"/>
                  <a:gd name="T10" fmla="*/ 68 w 680"/>
                  <a:gd name="T11" fmla="*/ 0 h 6"/>
                  <a:gd name="T12" fmla="*/ 79 w 680"/>
                  <a:gd name="T13" fmla="*/ 0 h 6"/>
                  <a:gd name="T14" fmla="*/ 90 w 680"/>
                  <a:gd name="T15" fmla="*/ 0 h 6"/>
                  <a:gd name="T16" fmla="*/ 107 w 680"/>
                  <a:gd name="T17" fmla="*/ 0 h 6"/>
                  <a:gd name="T18" fmla="*/ 119 w 680"/>
                  <a:gd name="T19" fmla="*/ 0 h 6"/>
                  <a:gd name="T20" fmla="*/ 130 w 680"/>
                  <a:gd name="T21" fmla="*/ 0 h 6"/>
                  <a:gd name="T22" fmla="*/ 142 w 680"/>
                  <a:gd name="T23" fmla="*/ 0 h 6"/>
                  <a:gd name="T24" fmla="*/ 153 w 680"/>
                  <a:gd name="T25" fmla="*/ 0 h 6"/>
                  <a:gd name="T26" fmla="*/ 164 w 680"/>
                  <a:gd name="T27" fmla="*/ 0 h 6"/>
                  <a:gd name="T28" fmla="*/ 176 w 680"/>
                  <a:gd name="T29" fmla="*/ 0 h 6"/>
                  <a:gd name="T30" fmla="*/ 187 w 680"/>
                  <a:gd name="T31" fmla="*/ 0 h 6"/>
                  <a:gd name="T32" fmla="*/ 204 w 680"/>
                  <a:gd name="T33" fmla="*/ 0 h 6"/>
                  <a:gd name="T34" fmla="*/ 215 w 680"/>
                  <a:gd name="T35" fmla="*/ 0 h 6"/>
                  <a:gd name="T36" fmla="*/ 227 w 680"/>
                  <a:gd name="T37" fmla="*/ 0 h 6"/>
                  <a:gd name="T38" fmla="*/ 238 w 680"/>
                  <a:gd name="T39" fmla="*/ 0 h 6"/>
                  <a:gd name="T40" fmla="*/ 249 w 680"/>
                  <a:gd name="T41" fmla="*/ 0 h 6"/>
                  <a:gd name="T42" fmla="*/ 261 w 680"/>
                  <a:gd name="T43" fmla="*/ 0 h 6"/>
                  <a:gd name="T44" fmla="*/ 272 w 680"/>
                  <a:gd name="T45" fmla="*/ 0 h 6"/>
                  <a:gd name="T46" fmla="*/ 283 w 680"/>
                  <a:gd name="T47" fmla="*/ 0 h 6"/>
                  <a:gd name="T48" fmla="*/ 300 w 680"/>
                  <a:gd name="T49" fmla="*/ 0 h 6"/>
                  <a:gd name="T50" fmla="*/ 312 w 680"/>
                  <a:gd name="T51" fmla="*/ 0 h 6"/>
                  <a:gd name="T52" fmla="*/ 323 w 680"/>
                  <a:gd name="T53" fmla="*/ 0 h 6"/>
                  <a:gd name="T54" fmla="*/ 334 w 680"/>
                  <a:gd name="T55" fmla="*/ 0 h 6"/>
                  <a:gd name="T56" fmla="*/ 346 w 680"/>
                  <a:gd name="T57" fmla="*/ 0 h 6"/>
                  <a:gd name="T58" fmla="*/ 357 w 680"/>
                  <a:gd name="T59" fmla="*/ 0 h 6"/>
                  <a:gd name="T60" fmla="*/ 368 w 680"/>
                  <a:gd name="T61" fmla="*/ 0 h 6"/>
                  <a:gd name="T62" fmla="*/ 380 w 680"/>
                  <a:gd name="T63" fmla="*/ 0 h 6"/>
                  <a:gd name="T64" fmla="*/ 391 w 680"/>
                  <a:gd name="T65" fmla="*/ 0 h 6"/>
                  <a:gd name="T66" fmla="*/ 408 w 680"/>
                  <a:gd name="T67" fmla="*/ 0 h 6"/>
                  <a:gd name="T68" fmla="*/ 419 w 680"/>
                  <a:gd name="T69" fmla="*/ 0 h 6"/>
                  <a:gd name="T70" fmla="*/ 431 w 680"/>
                  <a:gd name="T71" fmla="*/ 0 h 6"/>
                  <a:gd name="T72" fmla="*/ 442 w 680"/>
                  <a:gd name="T73" fmla="*/ 0 h 6"/>
                  <a:gd name="T74" fmla="*/ 453 w 680"/>
                  <a:gd name="T75" fmla="*/ 0 h 6"/>
                  <a:gd name="T76" fmla="*/ 465 w 680"/>
                  <a:gd name="T77" fmla="*/ 0 h 6"/>
                  <a:gd name="T78" fmla="*/ 476 w 680"/>
                  <a:gd name="T79" fmla="*/ 0 h 6"/>
                  <a:gd name="T80" fmla="*/ 487 w 680"/>
                  <a:gd name="T81" fmla="*/ 0 h 6"/>
                  <a:gd name="T82" fmla="*/ 504 w 680"/>
                  <a:gd name="T83" fmla="*/ 0 h 6"/>
                  <a:gd name="T84" fmla="*/ 516 w 680"/>
                  <a:gd name="T85" fmla="*/ 6 h 6"/>
                  <a:gd name="T86" fmla="*/ 527 w 680"/>
                  <a:gd name="T87" fmla="*/ 6 h 6"/>
                  <a:gd name="T88" fmla="*/ 538 w 680"/>
                  <a:gd name="T89" fmla="*/ 6 h 6"/>
                  <a:gd name="T90" fmla="*/ 550 w 680"/>
                  <a:gd name="T91" fmla="*/ 6 h 6"/>
                  <a:gd name="T92" fmla="*/ 561 w 680"/>
                  <a:gd name="T93" fmla="*/ 6 h 6"/>
                  <a:gd name="T94" fmla="*/ 572 w 680"/>
                  <a:gd name="T95" fmla="*/ 6 h 6"/>
                  <a:gd name="T96" fmla="*/ 584 w 680"/>
                  <a:gd name="T97" fmla="*/ 6 h 6"/>
                  <a:gd name="T98" fmla="*/ 601 w 680"/>
                  <a:gd name="T99" fmla="*/ 6 h 6"/>
                  <a:gd name="T100" fmla="*/ 612 w 680"/>
                  <a:gd name="T101" fmla="*/ 6 h 6"/>
                  <a:gd name="T102" fmla="*/ 623 w 680"/>
                  <a:gd name="T103" fmla="*/ 6 h 6"/>
                  <a:gd name="T104" fmla="*/ 635 w 680"/>
                  <a:gd name="T105" fmla="*/ 6 h 6"/>
                  <a:gd name="T106" fmla="*/ 646 w 680"/>
                  <a:gd name="T107" fmla="*/ 0 h 6"/>
                  <a:gd name="T108" fmla="*/ 657 w 680"/>
                  <a:gd name="T109" fmla="*/ 0 h 6"/>
                  <a:gd name="T110" fmla="*/ 669 w 680"/>
                  <a:gd name="T111" fmla="*/ 0 h 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0" h="6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9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6" y="0"/>
                    </a:lnTo>
                    <a:lnTo>
                      <a:pt x="142" y="0"/>
                    </a:lnTo>
                    <a:lnTo>
                      <a:pt x="147" y="0"/>
                    </a:lnTo>
                    <a:lnTo>
                      <a:pt x="153" y="0"/>
                    </a:lnTo>
                    <a:lnTo>
                      <a:pt x="159" y="0"/>
                    </a:lnTo>
                    <a:lnTo>
                      <a:pt x="164" y="0"/>
                    </a:lnTo>
                    <a:lnTo>
                      <a:pt x="170" y="0"/>
                    </a:lnTo>
                    <a:lnTo>
                      <a:pt x="176" y="0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3" y="0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5" y="0"/>
                    </a:lnTo>
                    <a:lnTo>
                      <a:pt x="221" y="0"/>
                    </a:lnTo>
                    <a:lnTo>
                      <a:pt x="227" y="0"/>
                    </a:lnTo>
                    <a:lnTo>
                      <a:pt x="232" y="0"/>
                    </a:lnTo>
                    <a:lnTo>
                      <a:pt x="238" y="0"/>
                    </a:lnTo>
                    <a:lnTo>
                      <a:pt x="244" y="0"/>
                    </a:lnTo>
                    <a:lnTo>
                      <a:pt x="249" y="0"/>
                    </a:lnTo>
                    <a:lnTo>
                      <a:pt x="255" y="0"/>
                    </a:lnTo>
                    <a:lnTo>
                      <a:pt x="261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8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7" y="0"/>
                    </a:lnTo>
                    <a:lnTo>
                      <a:pt x="323" y="0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40" y="0"/>
                    </a:lnTo>
                    <a:lnTo>
                      <a:pt x="346" y="0"/>
                    </a:lnTo>
                    <a:lnTo>
                      <a:pt x="351" y="0"/>
                    </a:lnTo>
                    <a:lnTo>
                      <a:pt x="357" y="0"/>
                    </a:lnTo>
                    <a:lnTo>
                      <a:pt x="363" y="0"/>
                    </a:lnTo>
                    <a:lnTo>
                      <a:pt x="368" y="0"/>
                    </a:lnTo>
                    <a:lnTo>
                      <a:pt x="374" y="0"/>
                    </a:lnTo>
                    <a:lnTo>
                      <a:pt x="380" y="0"/>
                    </a:lnTo>
                    <a:lnTo>
                      <a:pt x="385" y="0"/>
                    </a:lnTo>
                    <a:lnTo>
                      <a:pt x="391" y="0"/>
                    </a:lnTo>
                    <a:lnTo>
                      <a:pt x="397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14" y="0"/>
                    </a:lnTo>
                    <a:lnTo>
                      <a:pt x="419" y="0"/>
                    </a:lnTo>
                    <a:lnTo>
                      <a:pt x="425" y="0"/>
                    </a:lnTo>
                    <a:lnTo>
                      <a:pt x="431" y="0"/>
                    </a:lnTo>
                    <a:lnTo>
                      <a:pt x="436" y="0"/>
                    </a:lnTo>
                    <a:lnTo>
                      <a:pt x="442" y="0"/>
                    </a:lnTo>
                    <a:lnTo>
                      <a:pt x="448" y="0"/>
                    </a:lnTo>
                    <a:lnTo>
                      <a:pt x="453" y="0"/>
                    </a:lnTo>
                    <a:lnTo>
                      <a:pt x="459" y="0"/>
                    </a:lnTo>
                    <a:lnTo>
                      <a:pt x="465" y="0"/>
                    </a:lnTo>
                    <a:lnTo>
                      <a:pt x="470" y="0"/>
                    </a:lnTo>
                    <a:lnTo>
                      <a:pt x="476" y="0"/>
                    </a:lnTo>
                    <a:lnTo>
                      <a:pt x="482" y="0"/>
                    </a:lnTo>
                    <a:lnTo>
                      <a:pt x="487" y="0"/>
                    </a:lnTo>
                    <a:lnTo>
                      <a:pt x="493" y="0"/>
                    </a:lnTo>
                    <a:lnTo>
                      <a:pt x="499" y="0"/>
                    </a:lnTo>
                    <a:lnTo>
                      <a:pt x="504" y="0"/>
                    </a:lnTo>
                    <a:lnTo>
                      <a:pt x="510" y="0"/>
                    </a:lnTo>
                    <a:lnTo>
                      <a:pt x="510" y="6"/>
                    </a:lnTo>
                    <a:lnTo>
                      <a:pt x="516" y="6"/>
                    </a:lnTo>
                    <a:lnTo>
                      <a:pt x="521" y="6"/>
                    </a:lnTo>
                    <a:lnTo>
                      <a:pt x="527" y="6"/>
                    </a:lnTo>
                    <a:lnTo>
                      <a:pt x="533" y="6"/>
                    </a:lnTo>
                    <a:lnTo>
                      <a:pt x="538" y="6"/>
                    </a:lnTo>
                    <a:lnTo>
                      <a:pt x="544" y="6"/>
                    </a:lnTo>
                    <a:lnTo>
                      <a:pt x="550" y="6"/>
                    </a:lnTo>
                    <a:lnTo>
                      <a:pt x="555" y="6"/>
                    </a:lnTo>
                    <a:lnTo>
                      <a:pt x="561" y="6"/>
                    </a:lnTo>
                    <a:lnTo>
                      <a:pt x="567" y="6"/>
                    </a:lnTo>
                    <a:lnTo>
                      <a:pt x="572" y="6"/>
                    </a:lnTo>
                    <a:lnTo>
                      <a:pt x="578" y="6"/>
                    </a:lnTo>
                    <a:lnTo>
                      <a:pt x="584" y="6"/>
                    </a:lnTo>
                    <a:lnTo>
                      <a:pt x="589" y="6"/>
                    </a:lnTo>
                    <a:lnTo>
                      <a:pt x="595" y="6"/>
                    </a:lnTo>
                    <a:lnTo>
                      <a:pt x="601" y="6"/>
                    </a:lnTo>
                    <a:lnTo>
                      <a:pt x="606" y="6"/>
                    </a:lnTo>
                    <a:lnTo>
                      <a:pt x="612" y="6"/>
                    </a:lnTo>
                    <a:lnTo>
                      <a:pt x="618" y="6"/>
                    </a:lnTo>
                    <a:lnTo>
                      <a:pt x="623" y="6"/>
                    </a:lnTo>
                    <a:lnTo>
                      <a:pt x="629" y="6"/>
                    </a:lnTo>
                    <a:lnTo>
                      <a:pt x="635" y="6"/>
                    </a:lnTo>
                    <a:lnTo>
                      <a:pt x="635" y="0"/>
                    </a:lnTo>
                    <a:lnTo>
                      <a:pt x="640" y="0"/>
                    </a:lnTo>
                    <a:lnTo>
                      <a:pt x="646" y="0"/>
                    </a:lnTo>
                    <a:lnTo>
                      <a:pt x="652" y="0"/>
                    </a:lnTo>
                    <a:lnTo>
                      <a:pt x="657" y="0"/>
                    </a:lnTo>
                    <a:lnTo>
                      <a:pt x="663" y="0"/>
                    </a:lnTo>
                    <a:lnTo>
                      <a:pt x="669" y="0"/>
                    </a:lnTo>
                    <a:lnTo>
                      <a:pt x="674" y="0"/>
                    </a:lnTo>
                    <a:lnTo>
                      <a:pt x="680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5" name="Freeform 109"/>
              <p:cNvSpPr>
                <a:spLocks/>
              </p:cNvSpPr>
              <p:nvPr/>
            </p:nvSpPr>
            <p:spPr bwMode="auto">
              <a:xfrm>
                <a:off x="1679" y="1819"/>
                <a:ext cx="686" cy="1287"/>
              </a:xfrm>
              <a:custGeom>
                <a:avLst/>
                <a:gdLst>
                  <a:gd name="T0" fmla="*/ 11 w 686"/>
                  <a:gd name="T1" fmla="*/ 1287 h 1287"/>
                  <a:gd name="T2" fmla="*/ 23 w 686"/>
                  <a:gd name="T3" fmla="*/ 1287 h 1287"/>
                  <a:gd name="T4" fmla="*/ 34 w 686"/>
                  <a:gd name="T5" fmla="*/ 1287 h 1287"/>
                  <a:gd name="T6" fmla="*/ 45 w 686"/>
                  <a:gd name="T7" fmla="*/ 1287 h 1287"/>
                  <a:gd name="T8" fmla="*/ 62 w 686"/>
                  <a:gd name="T9" fmla="*/ 1287 h 1287"/>
                  <a:gd name="T10" fmla="*/ 74 w 686"/>
                  <a:gd name="T11" fmla="*/ 1287 h 1287"/>
                  <a:gd name="T12" fmla="*/ 85 w 686"/>
                  <a:gd name="T13" fmla="*/ 1287 h 1287"/>
                  <a:gd name="T14" fmla="*/ 96 w 686"/>
                  <a:gd name="T15" fmla="*/ 1287 h 1287"/>
                  <a:gd name="T16" fmla="*/ 108 w 686"/>
                  <a:gd name="T17" fmla="*/ 1287 h 1287"/>
                  <a:gd name="T18" fmla="*/ 119 w 686"/>
                  <a:gd name="T19" fmla="*/ 1287 h 1287"/>
                  <a:gd name="T20" fmla="*/ 130 w 686"/>
                  <a:gd name="T21" fmla="*/ 1287 h 1287"/>
                  <a:gd name="T22" fmla="*/ 142 w 686"/>
                  <a:gd name="T23" fmla="*/ 1287 h 1287"/>
                  <a:gd name="T24" fmla="*/ 159 w 686"/>
                  <a:gd name="T25" fmla="*/ 1287 h 1287"/>
                  <a:gd name="T26" fmla="*/ 170 w 686"/>
                  <a:gd name="T27" fmla="*/ 1287 h 1287"/>
                  <a:gd name="T28" fmla="*/ 182 w 686"/>
                  <a:gd name="T29" fmla="*/ 1287 h 1287"/>
                  <a:gd name="T30" fmla="*/ 193 w 686"/>
                  <a:gd name="T31" fmla="*/ 1287 h 1287"/>
                  <a:gd name="T32" fmla="*/ 204 w 686"/>
                  <a:gd name="T33" fmla="*/ 1287 h 1287"/>
                  <a:gd name="T34" fmla="*/ 216 w 686"/>
                  <a:gd name="T35" fmla="*/ 1287 h 1287"/>
                  <a:gd name="T36" fmla="*/ 227 w 686"/>
                  <a:gd name="T37" fmla="*/ 1287 h 1287"/>
                  <a:gd name="T38" fmla="*/ 238 w 686"/>
                  <a:gd name="T39" fmla="*/ 1287 h 1287"/>
                  <a:gd name="T40" fmla="*/ 255 w 686"/>
                  <a:gd name="T41" fmla="*/ 1287 h 1287"/>
                  <a:gd name="T42" fmla="*/ 267 w 686"/>
                  <a:gd name="T43" fmla="*/ 1287 h 1287"/>
                  <a:gd name="T44" fmla="*/ 278 w 686"/>
                  <a:gd name="T45" fmla="*/ 1287 h 1287"/>
                  <a:gd name="T46" fmla="*/ 289 w 686"/>
                  <a:gd name="T47" fmla="*/ 1287 h 1287"/>
                  <a:gd name="T48" fmla="*/ 301 w 686"/>
                  <a:gd name="T49" fmla="*/ 1287 h 1287"/>
                  <a:gd name="T50" fmla="*/ 312 w 686"/>
                  <a:gd name="T51" fmla="*/ 1287 h 1287"/>
                  <a:gd name="T52" fmla="*/ 323 w 686"/>
                  <a:gd name="T53" fmla="*/ 1287 h 1287"/>
                  <a:gd name="T54" fmla="*/ 335 w 686"/>
                  <a:gd name="T55" fmla="*/ 1287 h 1287"/>
                  <a:gd name="T56" fmla="*/ 346 w 686"/>
                  <a:gd name="T57" fmla="*/ 1287 h 1287"/>
                  <a:gd name="T58" fmla="*/ 363 w 686"/>
                  <a:gd name="T59" fmla="*/ 1287 h 1287"/>
                  <a:gd name="T60" fmla="*/ 374 w 686"/>
                  <a:gd name="T61" fmla="*/ 1287 h 1287"/>
                  <a:gd name="T62" fmla="*/ 386 w 686"/>
                  <a:gd name="T63" fmla="*/ 1287 h 1287"/>
                  <a:gd name="T64" fmla="*/ 397 w 686"/>
                  <a:gd name="T65" fmla="*/ 1282 h 1287"/>
                  <a:gd name="T66" fmla="*/ 408 w 686"/>
                  <a:gd name="T67" fmla="*/ 1282 h 1287"/>
                  <a:gd name="T68" fmla="*/ 420 w 686"/>
                  <a:gd name="T69" fmla="*/ 1282 h 1287"/>
                  <a:gd name="T70" fmla="*/ 431 w 686"/>
                  <a:gd name="T71" fmla="*/ 1282 h 1287"/>
                  <a:gd name="T72" fmla="*/ 442 w 686"/>
                  <a:gd name="T73" fmla="*/ 1270 h 1287"/>
                  <a:gd name="T74" fmla="*/ 459 w 686"/>
                  <a:gd name="T75" fmla="*/ 1208 h 1287"/>
                  <a:gd name="T76" fmla="*/ 471 w 686"/>
                  <a:gd name="T77" fmla="*/ 1072 h 1287"/>
                  <a:gd name="T78" fmla="*/ 482 w 686"/>
                  <a:gd name="T79" fmla="*/ 805 h 1287"/>
                  <a:gd name="T80" fmla="*/ 493 w 686"/>
                  <a:gd name="T81" fmla="*/ 460 h 1287"/>
                  <a:gd name="T82" fmla="*/ 505 w 686"/>
                  <a:gd name="T83" fmla="*/ 227 h 1287"/>
                  <a:gd name="T84" fmla="*/ 516 w 686"/>
                  <a:gd name="T85" fmla="*/ 34 h 1287"/>
                  <a:gd name="T86" fmla="*/ 527 w 686"/>
                  <a:gd name="T87" fmla="*/ 12 h 1287"/>
                  <a:gd name="T88" fmla="*/ 539 w 686"/>
                  <a:gd name="T89" fmla="*/ 85 h 1287"/>
                  <a:gd name="T90" fmla="*/ 556 w 686"/>
                  <a:gd name="T91" fmla="*/ 176 h 1287"/>
                  <a:gd name="T92" fmla="*/ 567 w 686"/>
                  <a:gd name="T93" fmla="*/ 318 h 1287"/>
                  <a:gd name="T94" fmla="*/ 578 w 686"/>
                  <a:gd name="T95" fmla="*/ 494 h 1287"/>
                  <a:gd name="T96" fmla="*/ 590 w 686"/>
                  <a:gd name="T97" fmla="*/ 641 h 1287"/>
                  <a:gd name="T98" fmla="*/ 601 w 686"/>
                  <a:gd name="T99" fmla="*/ 754 h 1287"/>
                  <a:gd name="T100" fmla="*/ 612 w 686"/>
                  <a:gd name="T101" fmla="*/ 839 h 1287"/>
                  <a:gd name="T102" fmla="*/ 624 w 686"/>
                  <a:gd name="T103" fmla="*/ 896 h 1287"/>
                  <a:gd name="T104" fmla="*/ 635 w 686"/>
                  <a:gd name="T105" fmla="*/ 936 h 1287"/>
                  <a:gd name="T106" fmla="*/ 652 w 686"/>
                  <a:gd name="T107" fmla="*/ 964 h 1287"/>
                  <a:gd name="T108" fmla="*/ 663 w 686"/>
                  <a:gd name="T109" fmla="*/ 981 h 1287"/>
                  <a:gd name="T110" fmla="*/ 675 w 686"/>
                  <a:gd name="T111" fmla="*/ 998 h 128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6" h="1287">
                    <a:moveTo>
                      <a:pt x="0" y="1287"/>
                    </a:moveTo>
                    <a:lnTo>
                      <a:pt x="0" y="1287"/>
                    </a:lnTo>
                    <a:lnTo>
                      <a:pt x="6" y="1287"/>
                    </a:lnTo>
                    <a:lnTo>
                      <a:pt x="11" y="1287"/>
                    </a:lnTo>
                    <a:lnTo>
                      <a:pt x="17" y="1287"/>
                    </a:lnTo>
                    <a:lnTo>
                      <a:pt x="23" y="1287"/>
                    </a:lnTo>
                    <a:lnTo>
                      <a:pt x="28" y="1287"/>
                    </a:lnTo>
                    <a:lnTo>
                      <a:pt x="34" y="1287"/>
                    </a:lnTo>
                    <a:lnTo>
                      <a:pt x="40" y="1287"/>
                    </a:lnTo>
                    <a:lnTo>
                      <a:pt x="45" y="1287"/>
                    </a:lnTo>
                    <a:lnTo>
                      <a:pt x="51" y="1287"/>
                    </a:lnTo>
                    <a:lnTo>
                      <a:pt x="57" y="1287"/>
                    </a:lnTo>
                    <a:lnTo>
                      <a:pt x="62" y="1287"/>
                    </a:lnTo>
                    <a:lnTo>
                      <a:pt x="68" y="1287"/>
                    </a:lnTo>
                    <a:lnTo>
                      <a:pt x="74" y="1287"/>
                    </a:lnTo>
                    <a:lnTo>
                      <a:pt x="79" y="1287"/>
                    </a:lnTo>
                    <a:lnTo>
                      <a:pt x="85" y="1287"/>
                    </a:lnTo>
                    <a:lnTo>
                      <a:pt x="91" y="1287"/>
                    </a:lnTo>
                    <a:lnTo>
                      <a:pt x="96" y="1287"/>
                    </a:lnTo>
                    <a:lnTo>
                      <a:pt x="102" y="1287"/>
                    </a:lnTo>
                    <a:lnTo>
                      <a:pt x="108" y="1287"/>
                    </a:lnTo>
                    <a:lnTo>
                      <a:pt x="113" y="1287"/>
                    </a:lnTo>
                    <a:lnTo>
                      <a:pt x="119" y="1287"/>
                    </a:lnTo>
                    <a:lnTo>
                      <a:pt x="125" y="1287"/>
                    </a:lnTo>
                    <a:lnTo>
                      <a:pt x="130" y="1287"/>
                    </a:lnTo>
                    <a:lnTo>
                      <a:pt x="136" y="1287"/>
                    </a:lnTo>
                    <a:lnTo>
                      <a:pt x="142" y="1287"/>
                    </a:lnTo>
                    <a:lnTo>
                      <a:pt x="148" y="1287"/>
                    </a:lnTo>
                    <a:lnTo>
                      <a:pt x="153" y="1287"/>
                    </a:lnTo>
                    <a:lnTo>
                      <a:pt x="159" y="1287"/>
                    </a:lnTo>
                    <a:lnTo>
                      <a:pt x="165" y="1287"/>
                    </a:lnTo>
                    <a:lnTo>
                      <a:pt x="170" y="1287"/>
                    </a:lnTo>
                    <a:lnTo>
                      <a:pt x="176" y="1287"/>
                    </a:lnTo>
                    <a:lnTo>
                      <a:pt x="182" y="1287"/>
                    </a:lnTo>
                    <a:lnTo>
                      <a:pt x="187" y="1287"/>
                    </a:lnTo>
                    <a:lnTo>
                      <a:pt x="193" y="1287"/>
                    </a:lnTo>
                    <a:lnTo>
                      <a:pt x="199" y="1287"/>
                    </a:lnTo>
                    <a:lnTo>
                      <a:pt x="204" y="1287"/>
                    </a:lnTo>
                    <a:lnTo>
                      <a:pt x="210" y="1287"/>
                    </a:lnTo>
                    <a:lnTo>
                      <a:pt x="216" y="1287"/>
                    </a:lnTo>
                    <a:lnTo>
                      <a:pt x="221" y="1287"/>
                    </a:lnTo>
                    <a:lnTo>
                      <a:pt x="227" y="1287"/>
                    </a:lnTo>
                    <a:lnTo>
                      <a:pt x="233" y="1287"/>
                    </a:lnTo>
                    <a:lnTo>
                      <a:pt x="238" y="1287"/>
                    </a:lnTo>
                    <a:lnTo>
                      <a:pt x="244" y="1287"/>
                    </a:lnTo>
                    <a:lnTo>
                      <a:pt x="250" y="1287"/>
                    </a:lnTo>
                    <a:lnTo>
                      <a:pt x="255" y="1287"/>
                    </a:lnTo>
                    <a:lnTo>
                      <a:pt x="261" y="1287"/>
                    </a:lnTo>
                    <a:lnTo>
                      <a:pt x="267" y="1287"/>
                    </a:lnTo>
                    <a:lnTo>
                      <a:pt x="272" y="1287"/>
                    </a:lnTo>
                    <a:lnTo>
                      <a:pt x="278" y="1287"/>
                    </a:lnTo>
                    <a:lnTo>
                      <a:pt x="284" y="1287"/>
                    </a:lnTo>
                    <a:lnTo>
                      <a:pt x="289" y="1287"/>
                    </a:lnTo>
                    <a:lnTo>
                      <a:pt x="295" y="1287"/>
                    </a:lnTo>
                    <a:lnTo>
                      <a:pt x="301" y="1287"/>
                    </a:lnTo>
                    <a:lnTo>
                      <a:pt x="306" y="1287"/>
                    </a:lnTo>
                    <a:lnTo>
                      <a:pt x="312" y="1287"/>
                    </a:lnTo>
                    <a:lnTo>
                      <a:pt x="318" y="1287"/>
                    </a:lnTo>
                    <a:lnTo>
                      <a:pt x="323" y="1287"/>
                    </a:lnTo>
                    <a:lnTo>
                      <a:pt x="329" y="1287"/>
                    </a:lnTo>
                    <a:lnTo>
                      <a:pt x="335" y="1287"/>
                    </a:lnTo>
                    <a:lnTo>
                      <a:pt x="340" y="1287"/>
                    </a:lnTo>
                    <a:lnTo>
                      <a:pt x="346" y="1287"/>
                    </a:lnTo>
                    <a:lnTo>
                      <a:pt x="352" y="1287"/>
                    </a:lnTo>
                    <a:lnTo>
                      <a:pt x="357" y="1287"/>
                    </a:lnTo>
                    <a:lnTo>
                      <a:pt x="363" y="1287"/>
                    </a:lnTo>
                    <a:lnTo>
                      <a:pt x="369" y="1287"/>
                    </a:lnTo>
                    <a:lnTo>
                      <a:pt x="374" y="1287"/>
                    </a:lnTo>
                    <a:lnTo>
                      <a:pt x="380" y="1287"/>
                    </a:lnTo>
                    <a:lnTo>
                      <a:pt x="386" y="1287"/>
                    </a:lnTo>
                    <a:lnTo>
                      <a:pt x="391" y="1287"/>
                    </a:lnTo>
                    <a:lnTo>
                      <a:pt x="391" y="1282"/>
                    </a:lnTo>
                    <a:lnTo>
                      <a:pt x="397" y="1282"/>
                    </a:lnTo>
                    <a:lnTo>
                      <a:pt x="403" y="1282"/>
                    </a:lnTo>
                    <a:lnTo>
                      <a:pt x="408" y="1282"/>
                    </a:lnTo>
                    <a:lnTo>
                      <a:pt x="414" y="1282"/>
                    </a:lnTo>
                    <a:lnTo>
                      <a:pt x="420" y="1282"/>
                    </a:lnTo>
                    <a:lnTo>
                      <a:pt x="425" y="1282"/>
                    </a:lnTo>
                    <a:lnTo>
                      <a:pt x="431" y="1282"/>
                    </a:lnTo>
                    <a:lnTo>
                      <a:pt x="437" y="1276"/>
                    </a:lnTo>
                    <a:lnTo>
                      <a:pt x="442" y="1276"/>
                    </a:lnTo>
                    <a:lnTo>
                      <a:pt x="442" y="1270"/>
                    </a:lnTo>
                    <a:lnTo>
                      <a:pt x="448" y="1265"/>
                    </a:lnTo>
                    <a:lnTo>
                      <a:pt x="448" y="1259"/>
                    </a:lnTo>
                    <a:lnTo>
                      <a:pt x="448" y="1253"/>
                    </a:lnTo>
                    <a:lnTo>
                      <a:pt x="454" y="1248"/>
                    </a:lnTo>
                    <a:lnTo>
                      <a:pt x="454" y="1236"/>
                    </a:lnTo>
                    <a:lnTo>
                      <a:pt x="454" y="1231"/>
                    </a:lnTo>
                    <a:lnTo>
                      <a:pt x="454" y="1219"/>
                    </a:lnTo>
                    <a:lnTo>
                      <a:pt x="459" y="1208"/>
                    </a:lnTo>
                    <a:lnTo>
                      <a:pt x="459" y="1197"/>
                    </a:lnTo>
                    <a:lnTo>
                      <a:pt x="459" y="1185"/>
                    </a:lnTo>
                    <a:lnTo>
                      <a:pt x="459" y="1174"/>
                    </a:lnTo>
                    <a:lnTo>
                      <a:pt x="465" y="1157"/>
                    </a:lnTo>
                    <a:lnTo>
                      <a:pt x="465" y="1146"/>
                    </a:lnTo>
                    <a:lnTo>
                      <a:pt x="465" y="1129"/>
                    </a:lnTo>
                    <a:lnTo>
                      <a:pt x="465" y="1112"/>
                    </a:lnTo>
                    <a:lnTo>
                      <a:pt x="465" y="1094"/>
                    </a:lnTo>
                    <a:lnTo>
                      <a:pt x="471" y="1072"/>
                    </a:lnTo>
                    <a:lnTo>
                      <a:pt x="471" y="1055"/>
                    </a:lnTo>
                    <a:lnTo>
                      <a:pt x="471" y="1032"/>
                    </a:lnTo>
                    <a:lnTo>
                      <a:pt x="471" y="1004"/>
                    </a:lnTo>
                    <a:lnTo>
                      <a:pt x="476" y="981"/>
                    </a:lnTo>
                    <a:lnTo>
                      <a:pt x="476" y="947"/>
                    </a:lnTo>
                    <a:lnTo>
                      <a:pt x="476" y="919"/>
                    </a:lnTo>
                    <a:lnTo>
                      <a:pt x="476" y="885"/>
                    </a:lnTo>
                    <a:lnTo>
                      <a:pt x="482" y="845"/>
                    </a:lnTo>
                    <a:lnTo>
                      <a:pt x="482" y="805"/>
                    </a:lnTo>
                    <a:lnTo>
                      <a:pt x="482" y="766"/>
                    </a:lnTo>
                    <a:lnTo>
                      <a:pt x="482" y="726"/>
                    </a:lnTo>
                    <a:lnTo>
                      <a:pt x="488" y="686"/>
                    </a:lnTo>
                    <a:lnTo>
                      <a:pt x="488" y="647"/>
                    </a:lnTo>
                    <a:lnTo>
                      <a:pt x="488" y="607"/>
                    </a:lnTo>
                    <a:lnTo>
                      <a:pt x="488" y="567"/>
                    </a:lnTo>
                    <a:lnTo>
                      <a:pt x="488" y="528"/>
                    </a:lnTo>
                    <a:lnTo>
                      <a:pt x="493" y="494"/>
                    </a:lnTo>
                    <a:lnTo>
                      <a:pt x="493" y="460"/>
                    </a:lnTo>
                    <a:lnTo>
                      <a:pt x="493" y="431"/>
                    </a:lnTo>
                    <a:lnTo>
                      <a:pt x="493" y="403"/>
                    </a:lnTo>
                    <a:lnTo>
                      <a:pt x="499" y="375"/>
                    </a:lnTo>
                    <a:lnTo>
                      <a:pt x="499" y="346"/>
                    </a:lnTo>
                    <a:lnTo>
                      <a:pt x="499" y="323"/>
                    </a:lnTo>
                    <a:lnTo>
                      <a:pt x="499" y="301"/>
                    </a:lnTo>
                    <a:lnTo>
                      <a:pt x="505" y="278"/>
                    </a:lnTo>
                    <a:lnTo>
                      <a:pt x="505" y="250"/>
                    </a:lnTo>
                    <a:lnTo>
                      <a:pt x="505" y="227"/>
                    </a:lnTo>
                    <a:lnTo>
                      <a:pt x="505" y="204"/>
                    </a:lnTo>
                    <a:lnTo>
                      <a:pt x="510" y="176"/>
                    </a:lnTo>
                    <a:lnTo>
                      <a:pt x="510" y="153"/>
                    </a:lnTo>
                    <a:lnTo>
                      <a:pt x="510" y="125"/>
                    </a:lnTo>
                    <a:lnTo>
                      <a:pt x="510" y="102"/>
                    </a:lnTo>
                    <a:lnTo>
                      <a:pt x="510" y="85"/>
                    </a:lnTo>
                    <a:lnTo>
                      <a:pt x="516" y="63"/>
                    </a:lnTo>
                    <a:lnTo>
                      <a:pt x="516" y="46"/>
                    </a:lnTo>
                    <a:lnTo>
                      <a:pt x="516" y="34"/>
                    </a:lnTo>
                    <a:lnTo>
                      <a:pt x="516" y="23"/>
                    </a:lnTo>
                    <a:lnTo>
                      <a:pt x="522" y="12"/>
                    </a:lnTo>
                    <a:lnTo>
                      <a:pt x="522" y="6"/>
                    </a:lnTo>
                    <a:lnTo>
                      <a:pt x="522" y="0"/>
                    </a:lnTo>
                    <a:lnTo>
                      <a:pt x="527" y="0"/>
                    </a:lnTo>
                    <a:lnTo>
                      <a:pt x="527" y="6"/>
                    </a:lnTo>
                    <a:lnTo>
                      <a:pt x="527" y="12"/>
                    </a:lnTo>
                    <a:lnTo>
                      <a:pt x="533" y="17"/>
                    </a:lnTo>
                    <a:lnTo>
                      <a:pt x="533" y="23"/>
                    </a:lnTo>
                    <a:lnTo>
                      <a:pt x="533" y="34"/>
                    </a:lnTo>
                    <a:lnTo>
                      <a:pt x="533" y="40"/>
                    </a:lnTo>
                    <a:lnTo>
                      <a:pt x="533" y="51"/>
                    </a:lnTo>
                    <a:lnTo>
                      <a:pt x="539" y="57"/>
                    </a:lnTo>
                    <a:lnTo>
                      <a:pt x="539" y="68"/>
                    </a:lnTo>
                    <a:lnTo>
                      <a:pt x="539" y="74"/>
                    </a:lnTo>
                    <a:lnTo>
                      <a:pt x="539" y="85"/>
                    </a:lnTo>
                    <a:lnTo>
                      <a:pt x="544" y="97"/>
                    </a:lnTo>
                    <a:lnTo>
                      <a:pt x="544" y="102"/>
                    </a:lnTo>
                    <a:lnTo>
                      <a:pt x="544" y="114"/>
                    </a:lnTo>
                    <a:lnTo>
                      <a:pt x="544" y="119"/>
                    </a:lnTo>
                    <a:lnTo>
                      <a:pt x="550" y="131"/>
                    </a:lnTo>
                    <a:lnTo>
                      <a:pt x="550" y="142"/>
                    </a:lnTo>
                    <a:lnTo>
                      <a:pt x="550" y="153"/>
                    </a:lnTo>
                    <a:lnTo>
                      <a:pt x="550" y="165"/>
                    </a:lnTo>
                    <a:lnTo>
                      <a:pt x="556" y="176"/>
                    </a:lnTo>
                    <a:lnTo>
                      <a:pt x="556" y="187"/>
                    </a:lnTo>
                    <a:lnTo>
                      <a:pt x="556" y="199"/>
                    </a:lnTo>
                    <a:lnTo>
                      <a:pt x="556" y="216"/>
                    </a:lnTo>
                    <a:lnTo>
                      <a:pt x="556" y="233"/>
                    </a:lnTo>
                    <a:lnTo>
                      <a:pt x="561" y="250"/>
                    </a:lnTo>
                    <a:lnTo>
                      <a:pt x="561" y="267"/>
                    </a:lnTo>
                    <a:lnTo>
                      <a:pt x="561" y="284"/>
                    </a:lnTo>
                    <a:lnTo>
                      <a:pt x="561" y="301"/>
                    </a:lnTo>
                    <a:lnTo>
                      <a:pt x="567" y="318"/>
                    </a:lnTo>
                    <a:lnTo>
                      <a:pt x="567" y="341"/>
                    </a:lnTo>
                    <a:lnTo>
                      <a:pt x="567" y="358"/>
                    </a:lnTo>
                    <a:lnTo>
                      <a:pt x="567" y="380"/>
                    </a:lnTo>
                    <a:lnTo>
                      <a:pt x="573" y="397"/>
                    </a:lnTo>
                    <a:lnTo>
                      <a:pt x="573" y="420"/>
                    </a:lnTo>
                    <a:lnTo>
                      <a:pt x="573" y="437"/>
                    </a:lnTo>
                    <a:lnTo>
                      <a:pt x="573" y="454"/>
                    </a:lnTo>
                    <a:lnTo>
                      <a:pt x="578" y="477"/>
                    </a:lnTo>
                    <a:lnTo>
                      <a:pt x="578" y="494"/>
                    </a:lnTo>
                    <a:lnTo>
                      <a:pt x="578" y="511"/>
                    </a:lnTo>
                    <a:lnTo>
                      <a:pt x="578" y="528"/>
                    </a:lnTo>
                    <a:lnTo>
                      <a:pt x="584" y="545"/>
                    </a:lnTo>
                    <a:lnTo>
                      <a:pt x="584" y="562"/>
                    </a:lnTo>
                    <a:lnTo>
                      <a:pt x="584" y="579"/>
                    </a:lnTo>
                    <a:lnTo>
                      <a:pt x="584" y="596"/>
                    </a:lnTo>
                    <a:lnTo>
                      <a:pt x="584" y="613"/>
                    </a:lnTo>
                    <a:lnTo>
                      <a:pt x="590" y="630"/>
                    </a:lnTo>
                    <a:lnTo>
                      <a:pt x="590" y="641"/>
                    </a:lnTo>
                    <a:lnTo>
                      <a:pt x="590" y="658"/>
                    </a:lnTo>
                    <a:lnTo>
                      <a:pt x="590" y="669"/>
                    </a:lnTo>
                    <a:lnTo>
                      <a:pt x="595" y="686"/>
                    </a:lnTo>
                    <a:lnTo>
                      <a:pt x="595" y="698"/>
                    </a:lnTo>
                    <a:lnTo>
                      <a:pt x="595" y="709"/>
                    </a:lnTo>
                    <a:lnTo>
                      <a:pt x="595" y="720"/>
                    </a:lnTo>
                    <a:lnTo>
                      <a:pt x="601" y="732"/>
                    </a:lnTo>
                    <a:lnTo>
                      <a:pt x="601" y="743"/>
                    </a:lnTo>
                    <a:lnTo>
                      <a:pt x="601" y="754"/>
                    </a:lnTo>
                    <a:lnTo>
                      <a:pt x="601" y="766"/>
                    </a:lnTo>
                    <a:lnTo>
                      <a:pt x="607" y="777"/>
                    </a:lnTo>
                    <a:lnTo>
                      <a:pt x="607" y="788"/>
                    </a:lnTo>
                    <a:lnTo>
                      <a:pt x="607" y="794"/>
                    </a:lnTo>
                    <a:lnTo>
                      <a:pt x="607" y="805"/>
                    </a:lnTo>
                    <a:lnTo>
                      <a:pt x="607" y="817"/>
                    </a:lnTo>
                    <a:lnTo>
                      <a:pt x="612" y="822"/>
                    </a:lnTo>
                    <a:lnTo>
                      <a:pt x="612" y="834"/>
                    </a:lnTo>
                    <a:lnTo>
                      <a:pt x="612" y="839"/>
                    </a:lnTo>
                    <a:lnTo>
                      <a:pt x="612" y="845"/>
                    </a:lnTo>
                    <a:lnTo>
                      <a:pt x="618" y="856"/>
                    </a:lnTo>
                    <a:lnTo>
                      <a:pt x="618" y="862"/>
                    </a:lnTo>
                    <a:lnTo>
                      <a:pt x="618" y="868"/>
                    </a:lnTo>
                    <a:lnTo>
                      <a:pt x="618" y="873"/>
                    </a:lnTo>
                    <a:lnTo>
                      <a:pt x="624" y="879"/>
                    </a:lnTo>
                    <a:lnTo>
                      <a:pt x="624" y="885"/>
                    </a:lnTo>
                    <a:lnTo>
                      <a:pt x="624" y="890"/>
                    </a:lnTo>
                    <a:lnTo>
                      <a:pt x="624" y="896"/>
                    </a:lnTo>
                    <a:lnTo>
                      <a:pt x="629" y="902"/>
                    </a:lnTo>
                    <a:lnTo>
                      <a:pt x="629" y="907"/>
                    </a:lnTo>
                    <a:lnTo>
                      <a:pt x="629" y="913"/>
                    </a:lnTo>
                    <a:lnTo>
                      <a:pt x="629" y="919"/>
                    </a:lnTo>
                    <a:lnTo>
                      <a:pt x="629" y="924"/>
                    </a:lnTo>
                    <a:lnTo>
                      <a:pt x="635" y="924"/>
                    </a:lnTo>
                    <a:lnTo>
                      <a:pt x="635" y="930"/>
                    </a:lnTo>
                    <a:lnTo>
                      <a:pt x="635" y="936"/>
                    </a:lnTo>
                    <a:lnTo>
                      <a:pt x="641" y="941"/>
                    </a:lnTo>
                    <a:lnTo>
                      <a:pt x="641" y="947"/>
                    </a:lnTo>
                    <a:lnTo>
                      <a:pt x="646" y="953"/>
                    </a:lnTo>
                    <a:lnTo>
                      <a:pt x="646" y="958"/>
                    </a:lnTo>
                    <a:lnTo>
                      <a:pt x="652" y="964"/>
                    </a:lnTo>
                    <a:lnTo>
                      <a:pt x="652" y="970"/>
                    </a:lnTo>
                    <a:lnTo>
                      <a:pt x="658" y="975"/>
                    </a:lnTo>
                    <a:lnTo>
                      <a:pt x="658" y="981"/>
                    </a:lnTo>
                    <a:lnTo>
                      <a:pt x="663" y="981"/>
                    </a:lnTo>
                    <a:lnTo>
                      <a:pt x="663" y="987"/>
                    </a:lnTo>
                    <a:lnTo>
                      <a:pt x="669" y="987"/>
                    </a:lnTo>
                    <a:lnTo>
                      <a:pt x="669" y="992"/>
                    </a:lnTo>
                    <a:lnTo>
                      <a:pt x="675" y="998"/>
                    </a:lnTo>
                    <a:lnTo>
                      <a:pt x="675" y="1004"/>
                    </a:lnTo>
                    <a:lnTo>
                      <a:pt x="680" y="1004"/>
                    </a:lnTo>
                    <a:lnTo>
                      <a:pt x="680" y="1009"/>
                    </a:lnTo>
                    <a:lnTo>
                      <a:pt x="686" y="1009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6" name="Freeform 110"/>
              <p:cNvSpPr>
                <a:spLocks/>
              </p:cNvSpPr>
              <p:nvPr/>
            </p:nvSpPr>
            <p:spPr bwMode="auto">
              <a:xfrm>
                <a:off x="2365" y="1196"/>
                <a:ext cx="680" cy="1632"/>
              </a:xfrm>
              <a:custGeom>
                <a:avLst/>
                <a:gdLst>
                  <a:gd name="T0" fmla="*/ 11 w 680"/>
                  <a:gd name="T1" fmla="*/ 1632 h 1632"/>
                  <a:gd name="T2" fmla="*/ 23 w 680"/>
                  <a:gd name="T3" fmla="*/ 1593 h 1632"/>
                  <a:gd name="T4" fmla="*/ 34 w 680"/>
                  <a:gd name="T5" fmla="*/ 1468 h 1632"/>
                  <a:gd name="T6" fmla="*/ 45 w 680"/>
                  <a:gd name="T7" fmla="*/ 1241 h 1632"/>
                  <a:gd name="T8" fmla="*/ 57 w 680"/>
                  <a:gd name="T9" fmla="*/ 969 h 1632"/>
                  <a:gd name="T10" fmla="*/ 68 w 680"/>
                  <a:gd name="T11" fmla="*/ 720 h 1632"/>
                  <a:gd name="T12" fmla="*/ 79 w 680"/>
                  <a:gd name="T13" fmla="*/ 516 h 1632"/>
                  <a:gd name="T14" fmla="*/ 91 w 680"/>
                  <a:gd name="T15" fmla="*/ 408 h 1632"/>
                  <a:gd name="T16" fmla="*/ 108 w 680"/>
                  <a:gd name="T17" fmla="*/ 425 h 1632"/>
                  <a:gd name="T18" fmla="*/ 119 w 680"/>
                  <a:gd name="T19" fmla="*/ 527 h 1632"/>
                  <a:gd name="T20" fmla="*/ 130 w 680"/>
                  <a:gd name="T21" fmla="*/ 663 h 1632"/>
                  <a:gd name="T22" fmla="*/ 142 w 680"/>
                  <a:gd name="T23" fmla="*/ 822 h 1632"/>
                  <a:gd name="T24" fmla="*/ 153 w 680"/>
                  <a:gd name="T25" fmla="*/ 1003 h 1632"/>
                  <a:gd name="T26" fmla="*/ 165 w 680"/>
                  <a:gd name="T27" fmla="*/ 1185 h 1632"/>
                  <a:gd name="T28" fmla="*/ 176 w 680"/>
                  <a:gd name="T29" fmla="*/ 1326 h 1632"/>
                  <a:gd name="T30" fmla="*/ 187 w 680"/>
                  <a:gd name="T31" fmla="*/ 1372 h 1632"/>
                  <a:gd name="T32" fmla="*/ 199 w 680"/>
                  <a:gd name="T33" fmla="*/ 1236 h 1632"/>
                  <a:gd name="T34" fmla="*/ 216 w 680"/>
                  <a:gd name="T35" fmla="*/ 935 h 1632"/>
                  <a:gd name="T36" fmla="*/ 227 w 680"/>
                  <a:gd name="T37" fmla="*/ 612 h 1632"/>
                  <a:gd name="T38" fmla="*/ 238 w 680"/>
                  <a:gd name="T39" fmla="*/ 385 h 1632"/>
                  <a:gd name="T40" fmla="*/ 250 w 680"/>
                  <a:gd name="T41" fmla="*/ 187 h 1632"/>
                  <a:gd name="T42" fmla="*/ 261 w 680"/>
                  <a:gd name="T43" fmla="*/ 22 h 1632"/>
                  <a:gd name="T44" fmla="*/ 272 w 680"/>
                  <a:gd name="T45" fmla="*/ 34 h 1632"/>
                  <a:gd name="T46" fmla="*/ 284 w 680"/>
                  <a:gd name="T47" fmla="*/ 227 h 1632"/>
                  <a:gd name="T48" fmla="*/ 295 w 680"/>
                  <a:gd name="T49" fmla="*/ 431 h 1632"/>
                  <a:gd name="T50" fmla="*/ 312 w 680"/>
                  <a:gd name="T51" fmla="*/ 567 h 1632"/>
                  <a:gd name="T52" fmla="*/ 323 w 680"/>
                  <a:gd name="T53" fmla="*/ 720 h 1632"/>
                  <a:gd name="T54" fmla="*/ 335 w 680"/>
                  <a:gd name="T55" fmla="*/ 941 h 1632"/>
                  <a:gd name="T56" fmla="*/ 346 w 680"/>
                  <a:gd name="T57" fmla="*/ 1168 h 1632"/>
                  <a:gd name="T58" fmla="*/ 357 w 680"/>
                  <a:gd name="T59" fmla="*/ 1332 h 1632"/>
                  <a:gd name="T60" fmla="*/ 369 w 680"/>
                  <a:gd name="T61" fmla="*/ 1428 h 1632"/>
                  <a:gd name="T62" fmla="*/ 380 w 680"/>
                  <a:gd name="T63" fmla="*/ 1474 h 1632"/>
                  <a:gd name="T64" fmla="*/ 391 w 680"/>
                  <a:gd name="T65" fmla="*/ 1508 h 1632"/>
                  <a:gd name="T66" fmla="*/ 408 w 680"/>
                  <a:gd name="T67" fmla="*/ 1530 h 1632"/>
                  <a:gd name="T68" fmla="*/ 420 w 680"/>
                  <a:gd name="T69" fmla="*/ 1547 h 1632"/>
                  <a:gd name="T70" fmla="*/ 431 w 680"/>
                  <a:gd name="T71" fmla="*/ 1559 h 1632"/>
                  <a:gd name="T72" fmla="*/ 442 w 680"/>
                  <a:gd name="T73" fmla="*/ 1570 h 1632"/>
                  <a:gd name="T74" fmla="*/ 454 w 680"/>
                  <a:gd name="T75" fmla="*/ 1587 h 1632"/>
                  <a:gd name="T76" fmla="*/ 465 w 680"/>
                  <a:gd name="T77" fmla="*/ 1610 h 1632"/>
                  <a:gd name="T78" fmla="*/ 476 w 680"/>
                  <a:gd name="T79" fmla="*/ 1621 h 1632"/>
                  <a:gd name="T80" fmla="*/ 488 w 680"/>
                  <a:gd name="T81" fmla="*/ 1621 h 1632"/>
                  <a:gd name="T82" fmla="*/ 505 w 680"/>
                  <a:gd name="T83" fmla="*/ 1598 h 1632"/>
                  <a:gd name="T84" fmla="*/ 516 w 680"/>
                  <a:gd name="T85" fmla="*/ 1530 h 1632"/>
                  <a:gd name="T86" fmla="*/ 527 w 680"/>
                  <a:gd name="T87" fmla="*/ 1423 h 1632"/>
                  <a:gd name="T88" fmla="*/ 539 w 680"/>
                  <a:gd name="T89" fmla="*/ 1332 h 1632"/>
                  <a:gd name="T90" fmla="*/ 550 w 680"/>
                  <a:gd name="T91" fmla="*/ 1281 h 1632"/>
                  <a:gd name="T92" fmla="*/ 561 w 680"/>
                  <a:gd name="T93" fmla="*/ 1247 h 1632"/>
                  <a:gd name="T94" fmla="*/ 573 w 680"/>
                  <a:gd name="T95" fmla="*/ 1202 h 1632"/>
                  <a:gd name="T96" fmla="*/ 584 w 680"/>
                  <a:gd name="T97" fmla="*/ 1145 h 1632"/>
                  <a:gd name="T98" fmla="*/ 601 w 680"/>
                  <a:gd name="T99" fmla="*/ 1156 h 1632"/>
                  <a:gd name="T100" fmla="*/ 612 w 680"/>
                  <a:gd name="T101" fmla="*/ 1236 h 1632"/>
                  <a:gd name="T102" fmla="*/ 624 w 680"/>
                  <a:gd name="T103" fmla="*/ 1321 h 1632"/>
                  <a:gd name="T104" fmla="*/ 635 w 680"/>
                  <a:gd name="T105" fmla="*/ 1366 h 1632"/>
                  <a:gd name="T106" fmla="*/ 646 w 680"/>
                  <a:gd name="T107" fmla="*/ 1389 h 1632"/>
                  <a:gd name="T108" fmla="*/ 658 w 680"/>
                  <a:gd name="T109" fmla="*/ 1434 h 1632"/>
                  <a:gd name="T110" fmla="*/ 669 w 680"/>
                  <a:gd name="T111" fmla="*/ 1513 h 163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0" h="1632">
                    <a:moveTo>
                      <a:pt x="0" y="1632"/>
                    </a:moveTo>
                    <a:lnTo>
                      <a:pt x="0" y="1632"/>
                    </a:lnTo>
                    <a:lnTo>
                      <a:pt x="6" y="1632"/>
                    </a:lnTo>
                    <a:lnTo>
                      <a:pt x="11" y="1632"/>
                    </a:lnTo>
                    <a:lnTo>
                      <a:pt x="11" y="1627"/>
                    </a:lnTo>
                    <a:lnTo>
                      <a:pt x="11" y="1621"/>
                    </a:lnTo>
                    <a:lnTo>
                      <a:pt x="17" y="1621"/>
                    </a:lnTo>
                    <a:lnTo>
                      <a:pt x="17" y="1615"/>
                    </a:lnTo>
                    <a:lnTo>
                      <a:pt x="17" y="1610"/>
                    </a:lnTo>
                    <a:lnTo>
                      <a:pt x="17" y="1604"/>
                    </a:lnTo>
                    <a:lnTo>
                      <a:pt x="23" y="1593"/>
                    </a:lnTo>
                    <a:lnTo>
                      <a:pt x="23" y="1587"/>
                    </a:lnTo>
                    <a:lnTo>
                      <a:pt x="23" y="1576"/>
                    </a:lnTo>
                    <a:lnTo>
                      <a:pt x="23" y="1564"/>
                    </a:lnTo>
                    <a:lnTo>
                      <a:pt x="28" y="1553"/>
                    </a:lnTo>
                    <a:lnTo>
                      <a:pt x="28" y="1542"/>
                    </a:lnTo>
                    <a:lnTo>
                      <a:pt x="28" y="1525"/>
                    </a:lnTo>
                    <a:lnTo>
                      <a:pt x="28" y="1508"/>
                    </a:lnTo>
                    <a:lnTo>
                      <a:pt x="34" y="1491"/>
                    </a:lnTo>
                    <a:lnTo>
                      <a:pt x="34" y="1468"/>
                    </a:lnTo>
                    <a:lnTo>
                      <a:pt x="34" y="1451"/>
                    </a:lnTo>
                    <a:lnTo>
                      <a:pt x="34" y="1428"/>
                    </a:lnTo>
                    <a:lnTo>
                      <a:pt x="34" y="1406"/>
                    </a:lnTo>
                    <a:lnTo>
                      <a:pt x="40" y="1377"/>
                    </a:lnTo>
                    <a:lnTo>
                      <a:pt x="40" y="1355"/>
                    </a:lnTo>
                    <a:lnTo>
                      <a:pt x="40" y="1326"/>
                    </a:lnTo>
                    <a:lnTo>
                      <a:pt x="40" y="1298"/>
                    </a:lnTo>
                    <a:lnTo>
                      <a:pt x="45" y="1270"/>
                    </a:lnTo>
                    <a:lnTo>
                      <a:pt x="45" y="1241"/>
                    </a:lnTo>
                    <a:lnTo>
                      <a:pt x="45" y="1213"/>
                    </a:lnTo>
                    <a:lnTo>
                      <a:pt x="45" y="1179"/>
                    </a:lnTo>
                    <a:lnTo>
                      <a:pt x="51" y="1151"/>
                    </a:lnTo>
                    <a:lnTo>
                      <a:pt x="51" y="1117"/>
                    </a:lnTo>
                    <a:lnTo>
                      <a:pt x="51" y="1088"/>
                    </a:lnTo>
                    <a:lnTo>
                      <a:pt x="51" y="1060"/>
                    </a:lnTo>
                    <a:lnTo>
                      <a:pt x="57" y="1026"/>
                    </a:lnTo>
                    <a:lnTo>
                      <a:pt x="57" y="998"/>
                    </a:lnTo>
                    <a:lnTo>
                      <a:pt x="57" y="969"/>
                    </a:lnTo>
                    <a:lnTo>
                      <a:pt x="57" y="935"/>
                    </a:lnTo>
                    <a:lnTo>
                      <a:pt x="57" y="907"/>
                    </a:lnTo>
                    <a:lnTo>
                      <a:pt x="62" y="878"/>
                    </a:lnTo>
                    <a:lnTo>
                      <a:pt x="62" y="850"/>
                    </a:lnTo>
                    <a:lnTo>
                      <a:pt x="62" y="822"/>
                    </a:lnTo>
                    <a:lnTo>
                      <a:pt x="62" y="793"/>
                    </a:lnTo>
                    <a:lnTo>
                      <a:pt x="68" y="771"/>
                    </a:lnTo>
                    <a:lnTo>
                      <a:pt x="68" y="742"/>
                    </a:lnTo>
                    <a:lnTo>
                      <a:pt x="68" y="720"/>
                    </a:lnTo>
                    <a:lnTo>
                      <a:pt x="68" y="691"/>
                    </a:lnTo>
                    <a:lnTo>
                      <a:pt x="74" y="669"/>
                    </a:lnTo>
                    <a:lnTo>
                      <a:pt x="74" y="646"/>
                    </a:lnTo>
                    <a:lnTo>
                      <a:pt x="74" y="623"/>
                    </a:lnTo>
                    <a:lnTo>
                      <a:pt x="74" y="601"/>
                    </a:lnTo>
                    <a:lnTo>
                      <a:pt x="79" y="578"/>
                    </a:lnTo>
                    <a:lnTo>
                      <a:pt x="79" y="555"/>
                    </a:lnTo>
                    <a:lnTo>
                      <a:pt x="79" y="538"/>
                    </a:lnTo>
                    <a:lnTo>
                      <a:pt x="79" y="516"/>
                    </a:lnTo>
                    <a:lnTo>
                      <a:pt x="85" y="499"/>
                    </a:lnTo>
                    <a:lnTo>
                      <a:pt x="85" y="482"/>
                    </a:lnTo>
                    <a:lnTo>
                      <a:pt x="85" y="470"/>
                    </a:lnTo>
                    <a:lnTo>
                      <a:pt x="85" y="453"/>
                    </a:lnTo>
                    <a:lnTo>
                      <a:pt x="85" y="442"/>
                    </a:lnTo>
                    <a:lnTo>
                      <a:pt x="91" y="431"/>
                    </a:lnTo>
                    <a:lnTo>
                      <a:pt x="91" y="419"/>
                    </a:lnTo>
                    <a:lnTo>
                      <a:pt x="91" y="414"/>
                    </a:lnTo>
                    <a:lnTo>
                      <a:pt x="91" y="408"/>
                    </a:lnTo>
                    <a:lnTo>
                      <a:pt x="96" y="402"/>
                    </a:lnTo>
                    <a:lnTo>
                      <a:pt x="102" y="402"/>
                    </a:lnTo>
                    <a:lnTo>
                      <a:pt x="102" y="408"/>
                    </a:lnTo>
                    <a:lnTo>
                      <a:pt x="102" y="419"/>
                    </a:lnTo>
                    <a:lnTo>
                      <a:pt x="108" y="425"/>
                    </a:lnTo>
                    <a:lnTo>
                      <a:pt x="108" y="431"/>
                    </a:lnTo>
                    <a:lnTo>
                      <a:pt x="108" y="442"/>
                    </a:lnTo>
                    <a:lnTo>
                      <a:pt x="108" y="453"/>
                    </a:lnTo>
                    <a:lnTo>
                      <a:pt x="108" y="465"/>
                    </a:lnTo>
                    <a:lnTo>
                      <a:pt x="113" y="476"/>
                    </a:lnTo>
                    <a:lnTo>
                      <a:pt x="113" y="487"/>
                    </a:lnTo>
                    <a:lnTo>
                      <a:pt x="113" y="504"/>
                    </a:lnTo>
                    <a:lnTo>
                      <a:pt x="113" y="516"/>
                    </a:lnTo>
                    <a:lnTo>
                      <a:pt x="119" y="527"/>
                    </a:lnTo>
                    <a:lnTo>
                      <a:pt x="119" y="544"/>
                    </a:lnTo>
                    <a:lnTo>
                      <a:pt x="119" y="561"/>
                    </a:lnTo>
                    <a:lnTo>
                      <a:pt x="119" y="572"/>
                    </a:lnTo>
                    <a:lnTo>
                      <a:pt x="125" y="589"/>
                    </a:lnTo>
                    <a:lnTo>
                      <a:pt x="125" y="601"/>
                    </a:lnTo>
                    <a:lnTo>
                      <a:pt x="125" y="618"/>
                    </a:lnTo>
                    <a:lnTo>
                      <a:pt x="125" y="635"/>
                    </a:lnTo>
                    <a:lnTo>
                      <a:pt x="130" y="652"/>
                    </a:lnTo>
                    <a:lnTo>
                      <a:pt x="130" y="663"/>
                    </a:lnTo>
                    <a:lnTo>
                      <a:pt x="130" y="680"/>
                    </a:lnTo>
                    <a:lnTo>
                      <a:pt x="130" y="697"/>
                    </a:lnTo>
                    <a:lnTo>
                      <a:pt x="130" y="714"/>
                    </a:lnTo>
                    <a:lnTo>
                      <a:pt x="136" y="731"/>
                    </a:lnTo>
                    <a:lnTo>
                      <a:pt x="136" y="748"/>
                    </a:lnTo>
                    <a:lnTo>
                      <a:pt x="136" y="765"/>
                    </a:lnTo>
                    <a:lnTo>
                      <a:pt x="136" y="782"/>
                    </a:lnTo>
                    <a:lnTo>
                      <a:pt x="142" y="799"/>
                    </a:lnTo>
                    <a:lnTo>
                      <a:pt x="142" y="822"/>
                    </a:lnTo>
                    <a:lnTo>
                      <a:pt x="142" y="839"/>
                    </a:lnTo>
                    <a:lnTo>
                      <a:pt x="142" y="856"/>
                    </a:lnTo>
                    <a:lnTo>
                      <a:pt x="147" y="878"/>
                    </a:lnTo>
                    <a:lnTo>
                      <a:pt x="147" y="895"/>
                    </a:lnTo>
                    <a:lnTo>
                      <a:pt x="147" y="918"/>
                    </a:lnTo>
                    <a:lnTo>
                      <a:pt x="147" y="941"/>
                    </a:lnTo>
                    <a:lnTo>
                      <a:pt x="153" y="958"/>
                    </a:lnTo>
                    <a:lnTo>
                      <a:pt x="153" y="981"/>
                    </a:lnTo>
                    <a:lnTo>
                      <a:pt x="153" y="1003"/>
                    </a:lnTo>
                    <a:lnTo>
                      <a:pt x="153" y="1020"/>
                    </a:lnTo>
                    <a:lnTo>
                      <a:pt x="153" y="1043"/>
                    </a:lnTo>
                    <a:lnTo>
                      <a:pt x="159" y="1066"/>
                    </a:lnTo>
                    <a:lnTo>
                      <a:pt x="159" y="1083"/>
                    </a:lnTo>
                    <a:lnTo>
                      <a:pt x="159" y="1105"/>
                    </a:lnTo>
                    <a:lnTo>
                      <a:pt x="159" y="1122"/>
                    </a:lnTo>
                    <a:lnTo>
                      <a:pt x="165" y="1145"/>
                    </a:lnTo>
                    <a:lnTo>
                      <a:pt x="165" y="1162"/>
                    </a:lnTo>
                    <a:lnTo>
                      <a:pt x="165" y="1185"/>
                    </a:lnTo>
                    <a:lnTo>
                      <a:pt x="165" y="1202"/>
                    </a:lnTo>
                    <a:lnTo>
                      <a:pt x="170" y="1219"/>
                    </a:lnTo>
                    <a:lnTo>
                      <a:pt x="170" y="1236"/>
                    </a:lnTo>
                    <a:lnTo>
                      <a:pt x="170" y="1253"/>
                    </a:lnTo>
                    <a:lnTo>
                      <a:pt x="170" y="1270"/>
                    </a:lnTo>
                    <a:lnTo>
                      <a:pt x="176" y="1287"/>
                    </a:lnTo>
                    <a:lnTo>
                      <a:pt x="176" y="1298"/>
                    </a:lnTo>
                    <a:lnTo>
                      <a:pt x="176" y="1315"/>
                    </a:lnTo>
                    <a:lnTo>
                      <a:pt x="176" y="1326"/>
                    </a:lnTo>
                    <a:lnTo>
                      <a:pt x="176" y="1338"/>
                    </a:lnTo>
                    <a:lnTo>
                      <a:pt x="182" y="1343"/>
                    </a:lnTo>
                    <a:lnTo>
                      <a:pt x="182" y="1355"/>
                    </a:lnTo>
                    <a:lnTo>
                      <a:pt x="182" y="1360"/>
                    </a:lnTo>
                    <a:lnTo>
                      <a:pt x="182" y="1366"/>
                    </a:lnTo>
                    <a:lnTo>
                      <a:pt x="187" y="1372"/>
                    </a:lnTo>
                    <a:lnTo>
                      <a:pt x="193" y="1366"/>
                    </a:lnTo>
                    <a:lnTo>
                      <a:pt x="193" y="1360"/>
                    </a:lnTo>
                    <a:lnTo>
                      <a:pt x="193" y="1349"/>
                    </a:lnTo>
                    <a:lnTo>
                      <a:pt x="193" y="1338"/>
                    </a:lnTo>
                    <a:lnTo>
                      <a:pt x="199" y="1321"/>
                    </a:lnTo>
                    <a:lnTo>
                      <a:pt x="199" y="1304"/>
                    </a:lnTo>
                    <a:lnTo>
                      <a:pt x="199" y="1287"/>
                    </a:lnTo>
                    <a:lnTo>
                      <a:pt x="199" y="1264"/>
                    </a:lnTo>
                    <a:lnTo>
                      <a:pt x="199" y="1236"/>
                    </a:lnTo>
                    <a:lnTo>
                      <a:pt x="204" y="1213"/>
                    </a:lnTo>
                    <a:lnTo>
                      <a:pt x="204" y="1179"/>
                    </a:lnTo>
                    <a:lnTo>
                      <a:pt x="204" y="1151"/>
                    </a:lnTo>
                    <a:lnTo>
                      <a:pt x="204" y="1117"/>
                    </a:lnTo>
                    <a:lnTo>
                      <a:pt x="210" y="1083"/>
                    </a:lnTo>
                    <a:lnTo>
                      <a:pt x="210" y="1043"/>
                    </a:lnTo>
                    <a:lnTo>
                      <a:pt x="210" y="1009"/>
                    </a:lnTo>
                    <a:lnTo>
                      <a:pt x="210" y="969"/>
                    </a:lnTo>
                    <a:lnTo>
                      <a:pt x="216" y="935"/>
                    </a:lnTo>
                    <a:lnTo>
                      <a:pt x="216" y="895"/>
                    </a:lnTo>
                    <a:lnTo>
                      <a:pt x="216" y="856"/>
                    </a:lnTo>
                    <a:lnTo>
                      <a:pt x="216" y="816"/>
                    </a:lnTo>
                    <a:lnTo>
                      <a:pt x="221" y="782"/>
                    </a:lnTo>
                    <a:lnTo>
                      <a:pt x="221" y="748"/>
                    </a:lnTo>
                    <a:lnTo>
                      <a:pt x="221" y="708"/>
                    </a:lnTo>
                    <a:lnTo>
                      <a:pt x="221" y="674"/>
                    </a:lnTo>
                    <a:lnTo>
                      <a:pt x="221" y="646"/>
                    </a:lnTo>
                    <a:lnTo>
                      <a:pt x="227" y="612"/>
                    </a:lnTo>
                    <a:lnTo>
                      <a:pt x="227" y="584"/>
                    </a:lnTo>
                    <a:lnTo>
                      <a:pt x="227" y="555"/>
                    </a:lnTo>
                    <a:lnTo>
                      <a:pt x="227" y="527"/>
                    </a:lnTo>
                    <a:lnTo>
                      <a:pt x="233" y="499"/>
                    </a:lnTo>
                    <a:lnTo>
                      <a:pt x="233" y="476"/>
                    </a:lnTo>
                    <a:lnTo>
                      <a:pt x="233" y="453"/>
                    </a:lnTo>
                    <a:lnTo>
                      <a:pt x="233" y="431"/>
                    </a:lnTo>
                    <a:lnTo>
                      <a:pt x="238" y="408"/>
                    </a:lnTo>
                    <a:lnTo>
                      <a:pt x="238" y="385"/>
                    </a:lnTo>
                    <a:lnTo>
                      <a:pt x="238" y="363"/>
                    </a:lnTo>
                    <a:lnTo>
                      <a:pt x="238" y="340"/>
                    </a:lnTo>
                    <a:lnTo>
                      <a:pt x="244" y="317"/>
                    </a:lnTo>
                    <a:lnTo>
                      <a:pt x="244" y="300"/>
                    </a:lnTo>
                    <a:lnTo>
                      <a:pt x="244" y="278"/>
                    </a:lnTo>
                    <a:lnTo>
                      <a:pt x="244" y="255"/>
                    </a:lnTo>
                    <a:lnTo>
                      <a:pt x="250" y="232"/>
                    </a:lnTo>
                    <a:lnTo>
                      <a:pt x="250" y="210"/>
                    </a:lnTo>
                    <a:lnTo>
                      <a:pt x="250" y="187"/>
                    </a:lnTo>
                    <a:lnTo>
                      <a:pt x="250" y="164"/>
                    </a:lnTo>
                    <a:lnTo>
                      <a:pt x="250" y="147"/>
                    </a:lnTo>
                    <a:lnTo>
                      <a:pt x="255" y="124"/>
                    </a:lnTo>
                    <a:lnTo>
                      <a:pt x="255" y="102"/>
                    </a:lnTo>
                    <a:lnTo>
                      <a:pt x="255" y="85"/>
                    </a:lnTo>
                    <a:lnTo>
                      <a:pt x="255" y="68"/>
                    </a:lnTo>
                    <a:lnTo>
                      <a:pt x="261" y="51"/>
                    </a:lnTo>
                    <a:lnTo>
                      <a:pt x="261" y="39"/>
                    </a:lnTo>
                    <a:lnTo>
                      <a:pt x="261" y="22"/>
                    </a:lnTo>
                    <a:lnTo>
                      <a:pt x="261" y="17"/>
                    </a:lnTo>
                    <a:lnTo>
                      <a:pt x="267" y="5"/>
                    </a:lnTo>
                    <a:lnTo>
                      <a:pt x="267" y="0"/>
                    </a:lnTo>
                    <a:lnTo>
                      <a:pt x="267" y="5"/>
                    </a:lnTo>
                    <a:lnTo>
                      <a:pt x="272" y="5"/>
                    </a:lnTo>
                    <a:lnTo>
                      <a:pt x="272" y="17"/>
                    </a:lnTo>
                    <a:lnTo>
                      <a:pt x="272" y="22"/>
                    </a:lnTo>
                    <a:lnTo>
                      <a:pt x="272" y="34"/>
                    </a:lnTo>
                    <a:lnTo>
                      <a:pt x="272" y="51"/>
                    </a:lnTo>
                    <a:lnTo>
                      <a:pt x="278" y="68"/>
                    </a:lnTo>
                    <a:lnTo>
                      <a:pt x="278" y="85"/>
                    </a:lnTo>
                    <a:lnTo>
                      <a:pt x="278" y="107"/>
                    </a:lnTo>
                    <a:lnTo>
                      <a:pt x="278" y="130"/>
                    </a:lnTo>
                    <a:lnTo>
                      <a:pt x="284" y="153"/>
                    </a:lnTo>
                    <a:lnTo>
                      <a:pt x="284" y="181"/>
                    </a:lnTo>
                    <a:lnTo>
                      <a:pt x="284" y="204"/>
                    </a:lnTo>
                    <a:lnTo>
                      <a:pt x="284" y="227"/>
                    </a:lnTo>
                    <a:lnTo>
                      <a:pt x="289" y="255"/>
                    </a:lnTo>
                    <a:lnTo>
                      <a:pt x="289" y="278"/>
                    </a:lnTo>
                    <a:lnTo>
                      <a:pt x="289" y="306"/>
                    </a:lnTo>
                    <a:lnTo>
                      <a:pt x="289" y="329"/>
                    </a:lnTo>
                    <a:lnTo>
                      <a:pt x="295" y="351"/>
                    </a:lnTo>
                    <a:lnTo>
                      <a:pt x="295" y="374"/>
                    </a:lnTo>
                    <a:lnTo>
                      <a:pt x="295" y="391"/>
                    </a:lnTo>
                    <a:lnTo>
                      <a:pt x="295" y="414"/>
                    </a:lnTo>
                    <a:lnTo>
                      <a:pt x="295" y="431"/>
                    </a:lnTo>
                    <a:lnTo>
                      <a:pt x="301" y="453"/>
                    </a:lnTo>
                    <a:lnTo>
                      <a:pt x="301" y="470"/>
                    </a:lnTo>
                    <a:lnTo>
                      <a:pt x="301" y="482"/>
                    </a:lnTo>
                    <a:lnTo>
                      <a:pt x="301" y="499"/>
                    </a:lnTo>
                    <a:lnTo>
                      <a:pt x="306" y="516"/>
                    </a:lnTo>
                    <a:lnTo>
                      <a:pt x="306" y="527"/>
                    </a:lnTo>
                    <a:lnTo>
                      <a:pt x="306" y="544"/>
                    </a:lnTo>
                    <a:lnTo>
                      <a:pt x="306" y="555"/>
                    </a:lnTo>
                    <a:lnTo>
                      <a:pt x="312" y="567"/>
                    </a:lnTo>
                    <a:lnTo>
                      <a:pt x="312" y="584"/>
                    </a:lnTo>
                    <a:lnTo>
                      <a:pt x="312" y="601"/>
                    </a:lnTo>
                    <a:lnTo>
                      <a:pt x="312" y="612"/>
                    </a:lnTo>
                    <a:lnTo>
                      <a:pt x="318" y="629"/>
                    </a:lnTo>
                    <a:lnTo>
                      <a:pt x="318" y="646"/>
                    </a:lnTo>
                    <a:lnTo>
                      <a:pt x="318" y="663"/>
                    </a:lnTo>
                    <a:lnTo>
                      <a:pt x="318" y="680"/>
                    </a:lnTo>
                    <a:lnTo>
                      <a:pt x="318" y="703"/>
                    </a:lnTo>
                    <a:lnTo>
                      <a:pt x="323" y="720"/>
                    </a:lnTo>
                    <a:lnTo>
                      <a:pt x="323" y="742"/>
                    </a:lnTo>
                    <a:lnTo>
                      <a:pt x="323" y="765"/>
                    </a:lnTo>
                    <a:lnTo>
                      <a:pt x="323" y="788"/>
                    </a:lnTo>
                    <a:lnTo>
                      <a:pt x="329" y="810"/>
                    </a:lnTo>
                    <a:lnTo>
                      <a:pt x="329" y="839"/>
                    </a:lnTo>
                    <a:lnTo>
                      <a:pt x="329" y="861"/>
                    </a:lnTo>
                    <a:lnTo>
                      <a:pt x="329" y="890"/>
                    </a:lnTo>
                    <a:lnTo>
                      <a:pt x="335" y="912"/>
                    </a:lnTo>
                    <a:lnTo>
                      <a:pt x="335" y="941"/>
                    </a:lnTo>
                    <a:lnTo>
                      <a:pt x="335" y="969"/>
                    </a:lnTo>
                    <a:lnTo>
                      <a:pt x="335" y="992"/>
                    </a:lnTo>
                    <a:lnTo>
                      <a:pt x="340" y="1020"/>
                    </a:lnTo>
                    <a:lnTo>
                      <a:pt x="340" y="1043"/>
                    </a:lnTo>
                    <a:lnTo>
                      <a:pt x="340" y="1071"/>
                    </a:lnTo>
                    <a:lnTo>
                      <a:pt x="340" y="1094"/>
                    </a:lnTo>
                    <a:lnTo>
                      <a:pt x="340" y="1122"/>
                    </a:lnTo>
                    <a:lnTo>
                      <a:pt x="346" y="1145"/>
                    </a:lnTo>
                    <a:lnTo>
                      <a:pt x="346" y="1168"/>
                    </a:lnTo>
                    <a:lnTo>
                      <a:pt x="346" y="1190"/>
                    </a:lnTo>
                    <a:lnTo>
                      <a:pt x="346" y="1207"/>
                    </a:lnTo>
                    <a:lnTo>
                      <a:pt x="352" y="1230"/>
                    </a:lnTo>
                    <a:lnTo>
                      <a:pt x="352" y="1247"/>
                    </a:lnTo>
                    <a:lnTo>
                      <a:pt x="352" y="1270"/>
                    </a:lnTo>
                    <a:lnTo>
                      <a:pt x="352" y="1287"/>
                    </a:lnTo>
                    <a:lnTo>
                      <a:pt x="357" y="1298"/>
                    </a:lnTo>
                    <a:lnTo>
                      <a:pt x="357" y="1315"/>
                    </a:lnTo>
                    <a:lnTo>
                      <a:pt x="357" y="1332"/>
                    </a:lnTo>
                    <a:lnTo>
                      <a:pt x="357" y="1343"/>
                    </a:lnTo>
                    <a:lnTo>
                      <a:pt x="363" y="1360"/>
                    </a:lnTo>
                    <a:lnTo>
                      <a:pt x="363" y="1372"/>
                    </a:lnTo>
                    <a:lnTo>
                      <a:pt x="363" y="1383"/>
                    </a:lnTo>
                    <a:lnTo>
                      <a:pt x="363" y="1389"/>
                    </a:lnTo>
                    <a:lnTo>
                      <a:pt x="363" y="1400"/>
                    </a:lnTo>
                    <a:lnTo>
                      <a:pt x="369" y="1411"/>
                    </a:lnTo>
                    <a:lnTo>
                      <a:pt x="369" y="1417"/>
                    </a:lnTo>
                    <a:lnTo>
                      <a:pt x="369" y="1428"/>
                    </a:lnTo>
                    <a:lnTo>
                      <a:pt x="369" y="1434"/>
                    </a:lnTo>
                    <a:lnTo>
                      <a:pt x="374" y="1440"/>
                    </a:lnTo>
                    <a:lnTo>
                      <a:pt x="374" y="1445"/>
                    </a:lnTo>
                    <a:lnTo>
                      <a:pt x="374" y="1451"/>
                    </a:lnTo>
                    <a:lnTo>
                      <a:pt x="374" y="1457"/>
                    </a:lnTo>
                    <a:lnTo>
                      <a:pt x="380" y="1462"/>
                    </a:lnTo>
                    <a:lnTo>
                      <a:pt x="380" y="1468"/>
                    </a:lnTo>
                    <a:lnTo>
                      <a:pt x="380" y="1474"/>
                    </a:lnTo>
                    <a:lnTo>
                      <a:pt x="386" y="1479"/>
                    </a:lnTo>
                    <a:lnTo>
                      <a:pt x="386" y="1485"/>
                    </a:lnTo>
                    <a:lnTo>
                      <a:pt x="386" y="1491"/>
                    </a:lnTo>
                    <a:lnTo>
                      <a:pt x="391" y="1496"/>
                    </a:lnTo>
                    <a:lnTo>
                      <a:pt x="391" y="1502"/>
                    </a:lnTo>
                    <a:lnTo>
                      <a:pt x="391" y="1508"/>
                    </a:lnTo>
                    <a:lnTo>
                      <a:pt x="397" y="1508"/>
                    </a:lnTo>
                    <a:lnTo>
                      <a:pt x="397" y="1513"/>
                    </a:lnTo>
                    <a:lnTo>
                      <a:pt x="397" y="1519"/>
                    </a:lnTo>
                    <a:lnTo>
                      <a:pt x="403" y="1519"/>
                    </a:lnTo>
                    <a:lnTo>
                      <a:pt x="403" y="1525"/>
                    </a:lnTo>
                    <a:lnTo>
                      <a:pt x="403" y="1530"/>
                    </a:lnTo>
                    <a:lnTo>
                      <a:pt x="408" y="1530"/>
                    </a:lnTo>
                    <a:lnTo>
                      <a:pt x="408" y="1536"/>
                    </a:lnTo>
                    <a:lnTo>
                      <a:pt x="414" y="1542"/>
                    </a:lnTo>
                    <a:lnTo>
                      <a:pt x="414" y="1547"/>
                    </a:lnTo>
                    <a:lnTo>
                      <a:pt x="420" y="1547"/>
                    </a:lnTo>
                    <a:lnTo>
                      <a:pt x="420" y="1553"/>
                    </a:lnTo>
                    <a:lnTo>
                      <a:pt x="425" y="1553"/>
                    </a:lnTo>
                    <a:lnTo>
                      <a:pt x="425" y="1559"/>
                    </a:lnTo>
                    <a:lnTo>
                      <a:pt x="431" y="1559"/>
                    </a:lnTo>
                    <a:lnTo>
                      <a:pt x="437" y="1559"/>
                    </a:lnTo>
                    <a:lnTo>
                      <a:pt x="437" y="1564"/>
                    </a:lnTo>
                    <a:lnTo>
                      <a:pt x="442" y="1570"/>
                    </a:lnTo>
                    <a:lnTo>
                      <a:pt x="448" y="1576"/>
                    </a:lnTo>
                    <a:lnTo>
                      <a:pt x="448" y="1581"/>
                    </a:lnTo>
                    <a:lnTo>
                      <a:pt x="454" y="1587"/>
                    </a:lnTo>
                    <a:lnTo>
                      <a:pt x="454" y="1593"/>
                    </a:lnTo>
                    <a:lnTo>
                      <a:pt x="459" y="1593"/>
                    </a:lnTo>
                    <a:lnTo>
                      <a:pt x="459" y="1598"/>
                    </a:lnTo>
                    <a:lnTo>
                      <a:pt x="459" y="1604"/>
                    </a:lnTo>
                    <a:lnTo>
                      <a:pt x="465" y="1604"/>
                    </a:lnTo>
                    <a:lnTo>
                      <a:pt x="465" y="1610"/>
                    </a:lnTo>
                    <a:lnTo>
                      <a:pt x="471" y="1615"/>
                    </a:lnTo>
                    <a:lnTo>
                      <a:pt x="476" y="1621"/>
                    </a:lnTo>
                    <a:lnTo>
                      <a:pt x="482" y="1621"/>
                    </a:lnTo>
                    <a:lnTo>
                      <a:pt x="488" y="1621"/>
                    </a:lnTo>
                    <a:lnTo>
                      <a:pt x="493" y="1621"/>
                    </a:lnTo>
                    <a:lnTo>
                      <a:pt x="493" y="1615"/>
                    </a:lnTo>
                    <a:lnTo>
                      <a:pt x="499" y="1615"/>
                    </a:lnTo>
                    <a:lnTo>
                      <a:pt x="499" y="1610"/>
                    </a:lnTo>
                    <a:lnTo>
                      <a:pt x="499" y="1604"/>
                    </a:lnTo>
                    <a:lnTo>
                      <a:pt x="505" y="1598"/>
                    </a:lnTo>
                    <a:lnTo>
                      <a:pt x="505" y="1593"/>
                    </a:lnTo>
                    <a:lnTo>
                      <a:pt x="505" y="1587"/>
                    </a:lnTo>
                    <a:lnTo>
                      <a:pt x="505" y="1581"/>
                    </a:lnTo>
                    <a:lnTo>
                      <a:pt x="505" y="1576"/>
                    </a:lnTo>
                    <a:lnTo>
                      <a:pt x="510" y="1570"/>
                    </a:lnTo>
                    <a:lnTo>
                      <a:pt x="510" y="1559"/>
                    </a:lnTo>
                    <a:lnTo>
                      <a:pt x="510" y="1553"/>
                    </a:lnTo>
                    <a:lnTo>
                      <a:pt x="510" y="1542"/>
                    </a:lnTo>
                    <a:lnTo>
                      <a:pt x="516" y="1530"/>
                    </a:lnTo>
                    <a:lnTo>
                      <a:pt x="516" y="1519"/>
                    </a:lnTo>
                    <a:lnTo>
                      <a:pt x="516" y="1508"/>
                    </a:lnTo>
                    <a:lnTo>
                      <a:pt x="516" y="1496"/>
                    </a:lnTo>
                    <a:lnTo>
                      <a:pt x="522" y="1485"/>
                    </a:lnTo>
                    <a:lnTo>
                      <a:pt x="522" y="1474"/>
                    </a:lnTo>
                    <a:lnTo>
                      <a:pt x="522" y="1462"/>
                    </a:lnTo>
                    <a:lnTo>
                      <a:pt x="522" y="1445"/>
                    </a:lnTo>
                    <a:lnTo>
                      <a:pt x="527" y="1434"/>
                    </a:lnTo>
                    <a:lnTo>
                      <a:pt x="527" y="1423"/>
                    </a:lnTo>
                    <a:lnTo>
                      <a:pt x="527" y="1411"/>
                    </a:lnTo>
                    <a:lnTo>
                      <a:pt x="527" y="1400"/>
                    </a:lnTo>
                    <a:lnTo>
                      <a:pt x="527" y="1389"/>
                    </a:lnTo>
                    <a:lnTo>
                      <a:pt x="533" y="1377"/>
                    </a:lnTo>
                    <a:lnTo>
                      <a:pt x="533" y="1366"/>
                    </a:lnTo>
                    <a:lnTo>
                      <a:pt x="533" y="1355"/>
                    </a:lnTo>
                    <a:lnTo>
                      <a:pt x="533" y="1349"/>
                    </a:lnTo>
                    <a:lnTo>
                      <a:pt x="539" y="1338"/>
                    </a:lnTo>
                    <a:lnTo>
                      <a:pt x="539" y="1332"/>
                    </a:lnTo>
                    <a:lnTo>
                      <a:pt x="539" y="1321"/>
                    </a:lnTo>
                    <a:lnTo>
                      <a:pt x="539" y="1315"/>
                    </a:lnTo>
                    <a:lnTo>
                      <a:pt x="544" y="1309"/>
                    </a:lnTo>
                    <a:lnTo>
                      <a:pt x="544" y="1304"/>
                    </a:lnTo>
                    <a:lnTo>
                      <a:pt x="544" y="1298"/>
                    </a:lnTo>
                    <a:lnTo>
                      <a:pt x="544" y="1292"/>
                    </a:lnTo>
                    <a:lnTo>
                      <a:pt x="550" y="1287"/>
                    </a:lnTo>
                    <a:lnTo>
                      <a:pt x="550" y="1281"/>
                    </a:lnTo>
                    <a:lnTo>
                      <a:pt x="550" y="1275"/>
                    </a:lnTo>
                    <a:lnTo>
                      <a:pt x="550" y="1270"/>
                    </a:lnTo>
                    <a:lnTo>
                      <a:pt x="556" y="1270"/>
                    </a:lnTo>
                    <a:lnTo>
                      <a:pt x="556" y="1264"/>
                    </a:lnTo>
                    <a:lnTo>
                      <a:pt x="556" y="1258"/>
                    </a:lnTo>
                    <a:lnTo>
                      <a:pt x="561" y="1253"/>
                    </a:lnTo>
                    <a:lnTo>
                      <a:pt x="561" y="1247"/>
                    </a:lnTo>
                    <a:lnTo>
                      <a:pt x="561" y="1241"/>
                    </a:lnTo>
                    <a:lnTo>
                      <a:pt x="567" y="1241"/>
                    </a:lnTo>
                    <a:lnTo>
                      <a:pt x="567" y="1236"/>
                    </a:lnTo>
                    <a:lnTo>
                      <a:pt x="567" y="1230"/>
                    </a:lnTo>
                    <a:lnTo>
                      <a:pt x="567" y="1224"/>
                    </a:lnTo>
                    <a:lnTo>
                      <a:pt x="573" y="1219"/>
                    </a:lnTo>
                    <a:lnTo>
                      <a:pt x="573" y="1213"/>
                    </a:lnTo>
                    <a:lnTo>
                      <a:pt x="573" y="1207"/>
                    </a:lnTo>
                    <a:lnTo>
                      <a:pt x="573" y="1202"/>
                    </a:lnTo>
                    <a:lnTo>
                      <a:pt x="578" y="1196"/>
                    </a:lnTo>
                    <a:lnTo>
                      <a:pt x="578" y="1185"/>
                    </a:lnTo>
                    <a:lnTo>
                      <a:pt x="578" y="1179"/>
                    </a:lnTo>
                    <a:lnTo>
                      <a:pt x="578" y="1173"/>
                    </a:lnTo>
                    <a:lnTo>
                      <a:pt x="578" y="1168"/>
                    </a:lnTo>
                    <a:lnTo>
                      <a:pt x="584" y="1162"/>
                    </a:lnTo>
                    <a:lnTo>
                      <a:pt x="584" y="1156"/>
                    </a:lnTo>
                    <a:lnTo>
                      <a:pt x="584" y="1151"/>
                    </a:lnTo>
                    <a:lnTo>
                      <a:pt x="584" y="1145"/>
                    </a:lnTo>
                    <a:lnTo>
                      <a:pt x="590" y="1145"/>
                    </a:lnTo>
                    <a:lnTo>
                      <a:pt x="590" y="1139"/>
                    </a:lnTo>
                    <a:lnTo>
                      <a:pt x="595" y="1139"/>
                    </a:lnTo>
                    <a:lnTo>
                      <a:pt x="595" y="1145"/>
                    </a:lnTo>
                    <a:lnTo>
                      <a:pt x="595" y="1151"/>
                    </a:lnTo>
                    <a:lnTo>
                      <a:pt x="601" y="1156"/>
                    </a:lnTo>
                    <a:lnTo>
                      <a:pt x="601" y="1162"/>
                    </a:lnTo>
                    <a:lnTo>
                      <a:pt x="601" y="1173"/>
                    </a:lnTo>
                    <a:lnTo>
                      <a:pt x="601" y="1179"/>
                    </a:lnTo>
                    <a:lnTo>
                      <a:pt x="601" y="1190"/>
                    </a:lnTo>
                    <a:lnTo>
                      <a:pt x="607" y="1196"/>
                    </a:lnTo>
                    <a:lnTo>
                      <a:pt x="607" y="1207"/>
                    </a:lnTo>
                    <a:lnTo>
                      <a:pt x="607" y="1219"/>
                    </a:lnTo>
                    <a:lnTo>
                      <a:pt x="607" y="1230"/>
                    </a:lnTo>
                    <a:lnTo>
                      <a:pt x="612" y="1236"/>
                    </a:lnTo>
                    <a:lnTo>
                      <a:pt x="612" y="1247"/>
                    </a:lnTo>
                    <a:lnTo>
                      <a:pt x="612" y="1258"/>
                    </a:lnTo>
                    <a:lnTo>
                      <a:pt x="612" y="1270"/>
                    </a:lnTo>
                    <a:lnTo>
                      <a:pt x="618" y="1281"/>
                    </a:lnTo>
                    <a:lnTo>
                      <a:pt x="618" y="1287"/>
                    </a:lnTo>
                    <a:lnTo>
                      <a:pt x="618" y="1298"/>
                    </a:lnTo>
                    <a:lnTo>
                      <a:pt x="618" y="1304"/>
                    </a:lnTo>
                    <a:lnTo>
                      <a:pt x="624" y="1315"/>
                    </a:lnTo>
                    <a:lnTo>
                      <a:pt x="624" y="1321"/>
                    </a:lnTo>
                    <a:lnTo>
                      <a:pt x="624" y="1326"/>
                    </a:lnTo>
                    <a:lnTo>
                      <a:pt x="624" y="1338"/>
                    </a:lnTo>
                    <a:lnTo>
                      <a:pt x="624" y="1343"/>
                    </a:lnTo>
                    <a:lnTo>
                      <a:pt x="629" y="1349"/>
                    </a:lnTo>
                    <a:lnTo>
                      <a:pt x="629" y="1355"/>
                    </a:lnTo>
                    <a:lnTo>
                      <a:pt x="629" y="1360"/>
                    </a:lnTo>
                    <a:lnTo>
                      <a:pt x="635" y="1366"/>
                    </a:lnTo>
                    <a:lnTo>
                      <a:pt x="635" y="1372"/>
                    </a:lnTo>
                    <a:lnTo>
                      <a:pt x="641" y="1372"/>
                    </a:lnTo>
                    <a:lnTo>
                      <a:pt x="641" y="1377"/>
                    </a:lnTo>
                    <a:lnTo>
                      <a:pt x="646" y="1383"/>
                    </a:lnTo>
                    <a:lnTo>
                      <a:pt x="646" y="1389"/>
                    </a:lnTo>
                    <a:lnTo>
                      <a:pt x="646" y="1394"/>
                    </a:lnTo>
                    <a:lnTo>
                      <a:pt x="652" y="1394"/>
                    </a:lnTo>
                    <a:lnTo>
                      <a:pt x="652" y="1400"/>
                    </a:lnTo>
                    <a:lnTo>
                      <a:pt x="652" y="1406"/>
                    </a:lnTo>
                    <a:lnTo>
                      <a:pt x="652" y="1411"/>
                    </a:lnTo>
                    <a:lnTo>
                      <a:pt x="658" y="1417"/>
                    </a:lnTo>
                    <a:lnTo>
                      <a:pt x="658" y="1423"/>
                    </a:lnTo>
                    <a:lnTo>
                      <a:pt x="658" y="1434"/>
                    </a:lnTo>
                    <a:lnTo>
                      <a:pt x="658" y="1440"/>
                    </a:lnTo>
                    <a:lnTo>
                      <a:pt x="663" y="1451"/>
                    </a:lnTo>
                    <a:lnTo>
                      <a:pt x="663" y="1457"/>
                    </a:lnTo>
                    <a:lnTo>
                      <a:pt x="663" y="1468"/>
                    </a:lnTo>
                    <a:lnTo>
                      <a:pt x="663" y="1474"/>
                    </a:lnTo>
                    <a:lnTo>
                      <a:pt x="669" y="1485"/>
                    </a:lnTo>
                    <a:lnTo>
                      <a:pt x="669" y="1496"/>
                    </a:lnTo>
                    <a:lnTo>
                      <a:pt x="669" y="1502"/>
                    </a:lnTo>
                    <a:lnTo>
                      <a:pt x="669" y="1513"/>
                    </a:lnTo>
                    <a:lnTo>
                      <a:pt x="669" y="1525"/>
                    </a:lnTo>
                    <a:lnTo>
                      <a:pt x="675" y="1536"/>
                    </a:lnTo>
                    <a:lnTo>
                      <a:pt x="675" y="1542"/>
                    </a:lnTo>
                    <a:lnTo>
                      <a:pt x="675" y="1553"/>
                    </a:lnTo>
                    <a:lnTo>
                      <a:pt x="675" y="1559"/>
                    </a:lnTo>
                    <a:lnTo>
                      <a:pt x="680" y="1570"/>
                    </a:lnTo>
                    <a:lnTo>
                      <a:pt x="680" y="1576"/>
                    </a:lnTo>
                    <a:lnTo>
                      <a:pt x="680" y="1587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7" name="Freeform 111"/>
              <p:cNvSpPr>
                <a:spLocks/>
              </p:cNvSpPr>
              <p:nvPr/>
            </p:nvSpPr>
            <p:spPr bwMode="auto">
              <a:xfrm>
                <a:off x="3045" y="2783"/>
                <a:ext cx="686" cy="250"/>
              </a:xfrm>
              <a:custGeom>
                <a:avLst/>
                <a:gdLst>
                  <a:gd name="T0" fmla="*/ 12 w 686"/>
                  <a:gd name="T1" fmla="*/ 51 h 250"/>
                  <a:gd name="T2" fmla="*/ 23 w 686"/>
                  <a:gd name="T3" fmla="*/ 85 h 250"/>
                  <a:gd name="T4" fmla="*/ 34 w 686"/>
                  <a:gd name="T5" fmla="*/ 113 h 250"/>
                  <a:gd name="T6" fmla="*/ 46 w 686"/>
                  <a:gd name="T7" fmla="*/ 130 h 250"/>
                  <a:gd name="T8" fmla="*/ 63 w 686"/>
                  <a:gd name="T9" fmla="*/ 142 h 250"/>
                  <a:gd name="T10" fmla="*/ 74 w 686"/>
                  <a:gd name="T11" fmla="*/ 153 h 250"/>
                  <a:gd name="T12" fmla="*/ 85 w 686"/>
                  <a:gd name="T13" fmla="*/ 159 h 250"/>
                  <a:gd name="T14" fmla="*/ 97 w 686"/>
                  <a:gd name="T15" fmla="*/ 165 h 250"/>
                  <a:gd name="T16" fmla="*/ 108 w 686"/>
                  <a:gd name="T17" fmla="*/ 170 h 250"/>
                  <a:gd name="T18" fmla="*/ 119 w 686"/>
                  <a:gd name="T19" fmla="*/ 170 h 250"/>
                  <a:gd name="T20" fmla="*/ 131 w 686"/>
                  <a:gd name="T21" fmla="*/ 170 h 250"/>
                  <a:gd name="T22" fmla="*/ 142 w 686"/>
                  <a:gd name="T23" fmla="*/ 170 h 250"/>
                  <a:gd name="T24" fmla="*/ 153 w 686"/>
                  <a:gd name="T25" fmla="*/ 170 h 250"/>
                  <a:gd name="T26" fmla="*/ 170 w 686"/>
                  <a:gd name="T27" fmla="*/ 165 h 250"/>
                  <a:gd name="T28" fmla="*/ 182 w 686"/>
                  <a:gd name="T29" fmla="*/ 165 h 250"/>
                  <a:gd name="T30" fmla="*/ 193 w 686"/>
                  <a:gd name="T31" fmla="*/ 165 h 250"/>
                  <a:gd name="T32" fmla="*/ 205 w 686"/>
                  <a:gd name="T33" fmla="*/ 159 h 250"/>
                  <a:gd name="T34" fmla="*/ 216 w 686"/>
                  <a:gd name="T35" fmla="*/ 159 h 250"/>
                  <a:gd name="T36" fmla="*/ 227 w 686"/>
                  <a:gd name="T37" fmla="*/ 159 h 250"/>
                  <a:gd name="T38" fmla="*/ 239 w 686"/>
                  <a:gd name="T39" fmla="*/ 159 h 250"/>
                  <a:gd name="T40" fmla="*/ 250 w 686"/>
                  <a:gd name="T41" fmla="*/ 165 h 250"/>
                  <a:gd name="T42" fmla="*/ 267 w 686"/>
                  <a:gd name="T43" fmla="*/ 165 h 250"/>
                  <a:gd name="T44" fmla="*/ 278 w 686"/>
                  <a:gd name="T45" fmla="*/ 170 h 250"/>
                  <a:gd name="T46" fmla="*/ 290 w 686"/>
                  <a:gd name="T47" fmla="*/ 176 h 250"/>
                  <a:gd name="T48" fmla="*/ 301 w 686"/>
                  <a:gd name="T49" fmla="*/ 182 h 250"/>
                  <a:gd name="T50" fmla="*/ 312 w 686"/>
                  <a:gd name="T51" fmla="*/ 187 h 250"/>
                  <a:gd name="T52" fmla="*/ 324 w 686"/>
                  <a:gd name="T53" fmla="*/ 187 h 250"/>
                  <a:gd name="T54" fmla="*/ 335 w 686"/>
                  <a:gd name="T55" fmla="*/ 193 h 250"/>
                  <a:gd name="T56" fmla="*/ 346 w 686"/>
                  <a:gd name="T57" fmla="*/ 193 h 250"/>
                  <a:gd name="T58" fmla="*/ 363 w 686"/>
                  <a:gd name="T59" fmla="*/ 199 h 250"/>
                  <a:gd name="T60" fmla="*/ 375 w 686"/>
                  <a:gd name="T61" fmla="*/ 199 h 250"/>
                  <a:gd name="T62" fmla="*/ 386 w 686"/>
                  <a:gd name="T63" fmla="*/ 199 h 250"/>
                  <a:gd name="T64" fmla="*/ 397 w 686"/>
                  <a:gd name="T65" fmla="*/ 187 h 250"/>
                  <a:gd name="T66" fmla="*/ 409 w 686"/>
                  <a:gd name="T67" fmla="*/ 170 h 250"/>
                  <a:gd name="T68" fmla="*/ 420 w 686"/>
                  <a:gd name="T69" fmla="*/ 159 h 250"/>
                  <a:gd name="T70" fmla="*/ 431 w 686"/>
                  <a:gd name="T71" fmla="*/ 148 h 250"/>
                  <a:gd name="T72" fmla="*/ 443 w 686"/>
                  <a:gd name="T73" fmla="*/ 142 h 250"/>
                  <a:gd name="T74" fmla="*/ 460 w 686"/>
                  <a:gd name="T75" fmla="*/ 136 h 250"/>
                  <a:gd name="T76" fmla="*/ 471 w 686"/>
                  <a:gd name="T77" fmla="*/ 136 h 250"/>
                  <a:gd name="T78" fmla="*/ 482 w 686"/>
                  <a:gd name="T79" fmla="*/ 136 h 250"/>
                  <a:gd name="T80" fmla="*/ 494 w 686"/>
                  <a:gd name="T81" fmla="*/ 130 h 250"/>
                  <a:gd name="T82" fmla="*/ 505 w 686"/>
                  <a:gd name="T83" fmla="*/ 130 h 250"/>
                  <a:gd name="T84" fmla="*/ 516 w 686"/>
                  <a:gd name="T85" fmla="*/ 130 h 250"/>
                  <a:gd name="T86" fmla="*/ 528 w 686"/>
                  <a:gd name="T87" fmla="*/ 136 h 250"/>
                  <a:gd name="T88" fmla="*/ 539 w 686"/>
                  <a:gd name="T89" fmla="*/ 153 h 250"/>
                  <a:gd name="T90" fmla="*/ 556 w 686"/>
                  <a:gd name="T91" fmla="*/ 165 h 250"/>
                  <a:gd name="T92" fmla="*/ 567 w 686"/>
                  <a:gd name="T93" fmla="*/ 176 h 250"/>
                  <a:gd name="T94" fmla="*/ 579 w 686"/>
                  <a:gd name="T95" fmla="*/ 182 h 250"/>
                  <a:gd name="T96" fmla="*/ 590 w 686"/>
                  <a:gd name="T97" fmla="*/ 187 h 250"/>
                  <a:gd name="T98" fmla="*/ 601 w 686"/>
                  <a:gd name="T99" fmla="*/ 199 h 250"/>
                  <a:gd name="T100" fmla="*/ 613 w 686"/>
                  <a:gd name="T101" fmla="*/ 216 h 250"/>
                  <a:gd name="T102" fmla="*/ 624 w 686"/>
                  <a:gd name="T103" fmla="*/ 221 h 250"/>
                  <a:gd name="T104" fmla="*/ 635 w 686"/>
                  <a:gd name="T105" fmla="*/ 233 h 250"/>
                  <a:gd name="T106" fmla="*/ 647 w 686"/>
                  <a:gd name="T107" fmla="*/ 238 h 250"/>
                  <a:gd name="T108" fmla="*/ 664 w 686"/>
                  <a:gd name="T109" fmla="*/ 244 h 250"/>
                  <a:gd name="T110" fmla="*/ 675 w 686"/>
                  <a:gd name="T111" fmla="*/ 244 h 25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6" h="250">
                    <a:moveTo>
                      <a:pt x="0" y="0"/>
                    </a:moveTo>
                    <a:lnTo>
                      <a:pt x="0" y="6"/>
                    </a:lnTo>
                    <a:lnTo>
                      <a:pt x="6" y="11"/>
                    </a:lnTo>
                    <a:lnTo>
                      <a:pt x="6" y="17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12" y="45"/>
                    </a:lnTo>
                    <a:lnTo>
                      <a:pt x="12" y="51"/>
                    </a:lnTo>
                    <a:lnTo>
                      <a:pt x="12" y="57"/>
                    </a:lnTo>
                    <a:lnTo>
                      <a:pt x="12" y="62"/>
                    </a:lnTo>
                    <a:lnTo>
                      <a:pt x="17" y="62"/>
                    </a:lnTo>
                    <a:lnTo>
                      <a:pt x="17" y="68"/>
                    </a:lnTo>
                    <a:lnTo>
                      <a:pt x="17" y="74"/>
                    </a:lnTo>
                    <a:lnTo>
                      <a:pt x="17" y="79"/>
                    </a:lnTo>
                    <a:lnTo>
                      <a:pt x="23" y="79"/>
                    </a:lnTo>
                    <a:lnTo>
                      <a:pt x="23" y="85"/>
                    </a:lnTo>
                    <a:lnTo>
                      <a:pt x="23" y="91"/>
                    </a:lnTo>
                    <a:lnTo>
                      <a:pt x="29" y="96"/>
                    </a:lnTo>
                    <a:lnTo>
                      <a:pt x="29" y="102"/>
                    </a:lnTo>
                    <a:lnTo>
                      <a:pt x="34" y="102"/>
                    </a:lnTo>
                    <a:lnTo>
                      <a:pt x="34" y="108"/>
                    </a:lnTo>
                    <a:lnTo>
                      <a:pt x="34" y="113"/>
                    </a:lnTo>
                    <a:lnTo>
                      <a:pt x="40" y="113"/>
                    </a:lnTo>
                    <a:lnTo>
                      <a:pt x="40" y="119"/>
                    </a:lnTo>
                    <a:lnTo>
                      <a:pt x="40" y="125"/>
                    </a:lnTo>
                    <a:lnTo>
                      <a:pt x="46" y="125"/>
                    </a:lnTo>
                    <a:lnTo>
                      <a:pt x="46" y="130"/>
                    </a:lnTo>
                    <a:lnTo>
                      <a:pt x="51" y="130"/>
                    </a:lnTo>
                    <a:lnTo>
                      <a:pt x="51" y="136"/>
                    </a:lnTo>
                    <a:lnTo>
                      <a:pt x="57" y="136"/>
                    </a:lnTo>
                    <a:lnTo>
                      <a:pt x="57" y="142"/>
                    </a:lnTo>
                    <a:lnTo>
                      <a:pt x="63" y="142"/>
                    </a:lnTo>
                    <a:lnTo>
                      <a:pt x="63" y="148"/>
                    </a:lnTo>
                    <a:lnTo>
                      <a:pt x="68" y="148"/>
                    </a:lnTo>
                    <a:lnTo>
                      <a:pt x="68" y="153"/>
                    </a:lnTo>
                    <a:lnTo>
                      <a:pt x="74" y="153"/>
                    </a:lnTo>
                    <a:lnTo>
                      <a:pt x="80" y="153"/>
                    </a:lnTo>
                    <a:lnTo>
                      <a:pt x="80" y="159"/>
                    </a:lnTo>
                    <a:lnTo>
                      <a:pt x="85" y="159"/>
                    </a:lnTo>
                    <a:lnTo>
                      <a:pt x="85" y="165"/>
                    </a:lnTo>
                    <a:lnTo>
                      <a:pt x="91" y="165"/>
                    </a:lnTo>
                    <a:lnTo>
                      <a:pt x="97" y="165"/>
                    </a:lnTo>
                    <a:lnTo>
                      <a:pt x="102" y="165"/>
                    </a:lnTo>
                    <a:lnTo>
                      <a:pt x="102" y="170"/>
                    </a:lnTo>
                    <a:lnTo>
                      <a:pt x="108" y="170"/>
                    </a:lnTo>
                    <a:lnTo>
                      <a:pt x="114" y="170"/>
                    </a:lnTo>
                    <a:lnTo>
                      <a:pt x="119" y="170"/>
                    </a:lnTo>
                    <a:lnTo>
                      <a:pt x="125" y="170"/>
                    </a:lnTo>
                    <a:lnTo>
                      <a:pt x="131" y="170"/>
                    </a:lnTo>
                    <a:lnTo>
                      <a:pt x="136" y="170"/>
                    </a:lnTo>
                    <a:lnTo>
                      <a:pt x="142" y="170"/>
                    </a:lnTo>
                    <a:lnTo>
                      <a:pt x="148" y="170"/>
                    </a:lnTo>
                    <a:lnTo>
                      <a:pt x="153" y="170"/>
                    </a:lnTo>
                    <a:lnTo>
                      <a:pt x="159" y="170"/>
                    </a:lnTo>
                    <a:lnTo>
                      <a:pt x="165" y="170"/>
                    </a:lnTo>
                    <a:lnTo>
                      <a:pt x="165" y="165"/>
                    </a:lnTo>
                    <a:lnTo>
                      <a:pt x="170" y="165"/>
                    </a:lnTo>
                    <a:lnTo>
                      <a:pt x="176" y="165"/>
                    </a:lnTo>
                    <a:lnTo>
                      <a:pt x="182" y="165"/>
                    </a:lnTo>
                    <a:lnTo>
                      <a:pt x="187" y="165"/>
                    </a:lnTo>
                    <a:lnTo>
                      <a:pt x="193" y="165"/>
                    </a:lnTo>
                    <a:lnTo>
                      <a:pt x="199" y="165"/>
                    </a:lnTo>
                    <a:lnTo>
                      <a:pt x="199" y="159"/>
                    </a:lnTo>
                    <a:lnTo>
                      <a:pt x="205" y="159"/>
                    </a:lnTo>
                    <a:lnTo>
                      <a:pt x="210" y="159"/>
                    </a:lnTo>
                    <a:lnTo>
                      <a:pt x="216" y="159"/>
                    </a:lnTo>
                    <a:lnTo>
                      <a:pt x="222" y="159"/>
                    </a:lnTo>
                    <a:lnTo>
                      <a:pt x="227" y="159"/>
                    </a:lnTo>
                    <a:lnTo>
                      <a:pt x="233" y="159"/>
                    </a:lnTo>
                    <a:lnTo>
                      <a:pt x="239" y="159"/>
                    </a:lnTo>
                    <a:lnTo>
                      <a:pt x="244" y="159"/>
                    </a:lnTo>
                    <a:lnTo>
                      <a:pt x="250" y="159"/>
                    </a:lnTo>
                    <a:lnTo>
                      <a:pt x="250" y="165"/>
                    </a:lnTo>
                    <a:lnTo>
                      <a:pt x="256" y="165"/>
                    </a:lnTo>
                    <a:lnTo>
                      <a:pt x="261" y="165"/>
                    </a:lnTo>
                    <a:lnTo>
                      <a:pt x="267" y="165"/>
                    </a:lnTo>
                    <a:lnTo>
                      <a:pt x="273" y="170"/>
                    </a:lnTo>
                    <a:lnTo>
                      <a:pt x="278" y="170"/>
                    </a:lnTo>
                    <a:lnTo>
                      <a:pt x="284" y="170"/>
                    </a:lnTo>
                    <a:lnTo>
                      <a:pt x="284" y="176"/>
                    </a:lnTo>
                    <a:lnTo>
                      <a:pt x="290" y="176"/>
                    </a:lnTo>
                    <a:lnTo>
                      <a:pt x="295" y="176"/>
                    </a:lnTo>
                    <a:lnTo>
                      <a:pt x="295" y="182"/>
                    </a:lnTo>
                    <a:lnTo>
                      <a:pt x="301" y="182"/>
                    </a:lnTo>
                    <a:lnTo>
                      <a:pt x="307" y="182"/>
                    </a:lnTo>
                    <a:lnTo>
                      <a:pt x="312" y="187"/>
                    </a:lnTo>
                    <a:lnTo>
                      <a:pt x="318" y="187"/>
                    </a:lnTo>
                    <a:lnTo>
                      <a:pt x="324" y="187"/>
                    </a:lnTo>
                    <a:lnTo>
                      <a:pt x="329" y="193"/>
                    </a:lnTo>
                    <a:lnTo>
                      <a:pt x="335" y="193"/>
                    </a:lnTo>
                    <a:lnTo>
                      <a:pt x="341" y="193"/>
                    </a:lnTo>
                    <a:lnTo>
                      <a:pt x="346" y="193"/>
                    </a:lnTo>
                    <a:lnTo>
                      <a:pt x="352" y="193"/>
                    </a:lnTo>
                    <a:lnTo>
                      <a:pt x="352" y="199"/>
                    </a:lnTo>
                    <a:lnTo>
                      <a:pt x="358" y="199"/>
                    </a:lnTo>
                    <a:lnTo>
                      <a:pt x="363" y="199"/>
                    </a:lnTo>
                    <a:lnTo>
                      <a:pt x="369" y="199"/>
                    </a:lnTo>
                    <a:lnTo>
                      <a:pt x="375" y="199"/>
                    </a:lnTo>
                    <a:lnTo>
                      <a:pt x="380" y="199"/>
                    </a:lnTo>
                    <a:lnTo>
                      <a:pt x="386" y="199"/>
                    </a:lnTo>
                    <a:lnTo>
                      <a:pt x="392" y="193"/>
                    </a:lnTo>
                    <a:lnTo>
                      <a:pt x="397" y="187"/>
                    </a:lnTo>
                    <a:lnTo>
                      <a:pt x="403" y="182"/>
                    </a:lnTo>
                    <a:lnTo>
                      <a:pt x="403" y="176"/>
                    </a:lnTo>
                    <a:lnTo>
                      <a:pt x="409" y="176"/>
                    </a:lnTo>
                    <a:lnTo>
                      <a:pt x="409" y="170"/>
                    </a:lnTo>
                    <a:lnTo>
                      <a:pt x="414" y="170"/>
                    </a:lnTo>
                    <a:lnTo>
                      <a:pt x="414" y="165"/>
                    </a:lnTo>
                    <a:lnTo>
                      <a:pt x="420" y="159"/>
                    </a:lnTo>
                    <a:lnTo>
                      <a:pt x="426" y="153"/>
                    </a:lnTo>
                    <a:lnTo>
                      <a:pt x="431" y="148"/>
                    </a:lnTo>
                    <a:lnTo>
                      <a:pt x="437" y="148"/>
                    </a:lnTo>
                    <a:lnTo>
                      <a:pt x="437" y="142"/>
                    </a:lnTo>
                    <a:lnTo>
                      <a:pt x="443" y="142"/>
                    </a:lnTo>
                    <a:lnTo>
                      <a:pt x="448" y="142"/>
                    </a:lnTo>
                    <a:lnTo>
                      <a:pt x="454" y="142"/>
                    </a:lnTo>
                    <a:lnTo>
                      <a:pt x="460" y="136"/>
                    </a:lnTo>
                    <a:lnTo>
                      <a:pt x="465" y="136"/>
                    </a:lnTo>
                    <a:lnTo>
                      <a:pt x="471" y="136"/>
                    </a:lnTo>
                    <a:lnTo>
                      <a:pt x="477" y="136"/>
                    </a:lnTo>
                    <a:lnTo>
                      <a:pt x="482" y="136"/>
                    </a:lnTo>
                    <a:lnTo>
                      <a:pt x="488" y="136"/>
                    </a:lnTo>
                    <a:lnTo>
                      <a:pt x="494" y="130"/>
                    </a:lnTo>
                    <a:lnTo>
                      <a:pt x="499" y="130"/>
                    </a:lnTo>
                    <a:lnTo>
                      <a:pt x="505" y="130"/>
                    </a:lnTo>
                    <a:lnTo>
                      <a:pt x="511" y="130"/>
                    </a:lnTo>
                    <a:lnTo>
                      <a:pt x="511" y="125"/>
                    </a:lnTo>
                    <a:lnTo>
                      <a:pt x="511" y="130"/>
                    </a:lnTo>
                    <a:lnTo>
                      <a:pt x="516" y="130"/>
                    </a:lnTo>
                    <a:lnTo>
                      <a:pt x="522" y="130"/>
                    </a:lnTo>
                    <a:lnTo>
                      <a:pt x="528" y="136"/>
                    </a:lnTo>
                    <a:lnTo>
                      <a:pt x="528" y="142"/>
                    </a:lnTo>
                    <a:lnTo>
                      <a:pt x="533" y="142"/>
                    </a:lnTo>
                    <a:lnTo>
                      <a:pt x="533" y="148"/>
                    </a:lnTo>
                    <a:lnTo>
                      <a:pt x="539" y="148"/>
                    </a:lnTo>
                    <a:lnTo>
                      <a:pt x="539" y="153"/>
                    </a:lnTo>
                    <a:lnTo>
                      <a:pt x="545" y="153"/>
                    </a:lnTo>
                    <a:lnTo>
                      <a:pt x="545" y="159"/>
                    </a:lnTo>
                    <a:lnTo>
                      <a:pt x="550" y="159"/>
                    </a:lnTo>
                    <a:lnTo>
                      <a:pt x="550" y="165"/>
                    </a:lnTo>
                    <a:lnTo>
                      <a:pt x="556" y="165"/>
                    </a:lnTo>
                    <a:lnTo>
                      <a:pt x="556" y="170"/>
                    </a:lnTo>
                    <a:lnTo>
                      <a:pt x="562" y="170"/>
                    </a:lnTo>
                    <a:lnTo>
                      <a:pt x="562" y="176"/>
                    </a:lnTo>
                    <a:lnTo>
                      <a:pt x="567" y="176"/>
                    </a:lnTo>
                    <a:lnTo>
                      <a:pt x="573" y="176"/>
                    </a:lnTo>
                    <a:lnTo>
                      <a:pt x="573" y="182"/>
                    </a:lnTo>
                    <a:lnTo>
                      <a:pt x="579" y="182"/>
                    </a:lnTo>
                    <a:lnTo>
                      <a:pt x="584" y="182"/>
                    </a:lnTo>
                    <a:lnTo>
                      <a:pt x="584" y="187"/>
                    </a:lnTo>
                    <a:lnTo>
                      <a:pt x="590" y="187"/>
                    </a:lnTo>
                    <a:lnTo>
                      <a:pt x="590" y="193"/>
                    </a:lnTo>
                    <a:lnTo>
                      <a:pt x="596" y="193"/>
                    </a:lnTo>
                    <a:lnTo>
                      <a:pt x="596" y="199"/>
                    </a:lnTo>
                    <a:lnTo>
                      <a:pt x="601" y="199"/>
                    </a:lnTo>
                    <a:lnTo>
                      <a:pt x="601" y="204"/>
                    </a:lnTo>
                    <a:lnTo>
                      <a:pt x="607" y="204"/>
                    </a:lnTo>
                    <a:lnTo>
                      <a:pt x="607" y="210"/>
                    </a:lnTo>
                    <a:lnTo>
                      <a:pt x="613" y="210"/>
                    </a:lnTo>
                    <a:lnTo>
                      <a:pt x="613" y="216"/>
                    </a:lnTo>
                    <a:lnTo>
                      <a:pt x="618" y="216"/>
                    </a:lnTo>
                    <a:lnTo>
                      <a:pt x="618" y="221"/>
                    </a:lnTo>
                    <a:lnTo>
                      <a:pt x="624" y="221"/>
                    </a:lnTo>
                    <a:lnTo>
                      <a:pt x="624" y="227"/>
                    </a:lnTo>
                    <a:lnTo>
                      <a:pt x="630" y="227"/>
                    </a:lnTo>
                    <a:lnTo>
                      <a:pt x="635" y="227"/>
                    </a:lnTo>
                    <a:lnTo>
                      <a:pt x="635" y="233"/>
                    </a:lnTo>
                    <a:lnTo>
                      <a:pt x="641" y="233"/>
                    </a:lnTo>
                    <a:lnTo>
                      <a:pt x="647" y="233"/>
                    </a:lnTo>
                    <a:lnTo>
                      <a:pt x="647" y="238"/>
                    </a:lnTo>
                    <a:lnTo>
                      <a:pt x="652" y="238"/>
                    </a:lnTo>
                    <a:lnTo>
                      <a:pt x="658" y="238"/>
                    </a:lnTo>
                    <a:lnTo>
                      <a:pt x="658" y="244"/>
                    </a:lnTo>
                    <a:lnTo>
                      <a:pt x="664" y="244"/>
                    </a:lnTo>
                    <a:lnTo>
                      <a:pt x="669" y="244"/>
                    </a:lnTo>
                    <a:lnTo>
                      <a:pt x="675" y="244"/>
                    </a:lnTo>
                    <a:lnTo>
                      <a:pt x="675" y="250"/>
                    </a:lnTo>
                    <a:lnTo>
                      <a:pt x="681" y="250"/>
                    </a:lnTo>
                    <a:lnTo>
                      <a:pt x="686" y="25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8" name="Freeform 112"/>
              <p:cNvSpPr>
                <a:spLocks/>
              </p:cNvSpPr>
              <p:nvPr/>
            </p:nvSpPr>
            <p:spPr bwMode="auto">
              <a:xfrm>
                <a:off x="3731" y="3033"/>
                <a:ext cx="681" cy="68"/>
              </a:xfrm>
              <a:custGeom>
                <a:avLst/>
                <a:gdLst>
                  <a:gd name="T0" fmla="*/ 6 w 681"/>
                  <a:gd name="T1" fmla="*/ 0 h 68"/>
                  <a:gd name="T2" fmla="*/ 23 w 681"/>
                  <a:gd name="T3" fmla="*/ 5 h 68"/>
                  <a:gd name="T4" fmla="*/ 34 w 681"/>
                  <a:gd name="T5" fmla="*/ 5 h 68"/>
                  <a:gd name="T6" fmla="*/ 46 w 681"/>
                  <a:gd name="T7" fmla="*/ 11 h 68"/>
                  <a:gd name="T8" fmla="*/ 57 w 681"/>
                  <a:gd name="T9" fmla="*/ 11 h 68"/>
                  <a:gd name="T10" fmla="*/ 68 w 681"/>
                  <a:gd name="T11" fmla="*/ 17 h 68"/>
                  <a:gd name="T12" fmla="*/ 80 w 681"/>
                  <a:gd name="T13" fmla="*/ 17 h 68"/>
                  <a:gd name="T14" fmla="*/ 91 w 681"/>
                  <a:gd name="T15" fmla="*/ 22 h 68"/>
                  <a:gd name="T16" fmla="*/ 102 w 681"/>
                  <a:gd name="T17" fmla="*/ 22 h 68"/>
                  <a:gd name="T18" fmla="*/ 119 w 681"/>
                  <a:gd name="T19" fmla="*/ 22 h 68"/>
                  <a:gd name="T20" fmla="*/ 131 w 681"/>
                  <a:gd name="T21" fmla="*/ 28 h 68"/>
                  <a:gd name="T22" fmla="*/ 142 w 681"/>
                  <a:gd name="T23" fmla="*/ 28 h 68"/>
                  <a:gd name="T24" fmla="*/ 153 w 681"/>
                  <a:gd name="T25" fmla="*/ 28 h 68"/>
                  <a:gd name="T26" fmla="*/ 165 w 681"/>
                  <a:gd name="T27" fmla="*/ 34 h 68"/>
                  <a:gd name="T28" fmla="*/ 176 w 681"/>
                  <a:gd name="T29" fmla="*/ 34 h 68"/>
                  <a:gd name="T30" fmla="*/ 187 w 681"/>
                  <a:gd name="T31" fmla="*/ 34 h 68"/>
                  <a:gd name="T32" fmla="*/ 199 w 681"/>
                  <a:gd name="T33" fmla="*/ 34 h 68"/>
                  <a:gd name="T34" fmla="*/ 216 w 681"/>
                  <a:gd name="T35" fmla="*/ 34 h 68"/>
                  <a:gd name="T36" fmla="*/ 227 w 681"/>
                  <a:gd name="T37" fmla="*/ 39 h 68"/>
                  <a:gd name="T38" fmla="*/ 239 w 681"/>
                  <a:gd name="T39" fmla="*/ 39 h 68"/>
                  <a:gd name="T40" fmla="*/ 250 w 681"/>
                  <a:gd name="T41" fmla="*/ 39 h 68"/>
                  <a:gd name="T42" fmla="*/ 261 w 681"/>
                  <a:gd name="T43" fmla="*/ 39 h 68"/>
                  <a:gd name="T44" fmla="*/ 273 w 681"/>
                  <a:gd name="T45" fmla="*/ 39 h 68"/>
                  <a:gd name="T46" fmla="*/ 284 w 681"/>
                  <a:gd name="T47" fmla="*/ 39 h 68"/>
                  <a:gd name="T48" fmla="*/ 295 w 681"/>
                  <a:gd name="T49" fmla="*/ 45 h 68"/>
                  <a:gd name="T50" fmla="*/ 312 w 681"/>
                  <a:gd name="T51" fmla="*/ 45 h 68"/>
                  <a:gd name="T52" fmla="*/ 324 w 681"/>
                  <a:gd name="T53" fmla="*/ 45 h 68"/>
                  <a:gd name="T54" fmla="*/ 335 w 681"/>
                  <a:gd name="T55" fmla="*/ 45 h 68"/>
                  <a:gd name="T56" fmla="*/ 346 w 681"/>
                  <a:gd name="T57" fmla="*/ 45 h 68"/>
                  <a:gd name="T58" fmla="*/ 358 w 681"/>
                  <a:gd name="T59" fmla="*/ 45 h 68"/>
                  <a:gd name="T60" fmla="*/ 369 w 681"/>
                  <a:gd name="T61" fmla="*/ 51 h 68"/>
                  <a:gd name="T62" fmla="*/ 380 w 681"/>
                  <a:gd name="T63" fmla="*/ 51 h 68"/>
                  <a:gd name="T64" fmla="*/ 392 w 681"/>
                  <a:gd name="T65" fmla="*/ 51 h 68"/>
                  <a:gd name="T66" fmla="*/ 409 w 681"/>
                  <a:gd name="T67" fmla="*/ 51 h 68"/>
                  <a:gd name="T68" fmla="*/ 420 w 681"/>
                  <a:gd name="T69" fmla="*/ 51 h 68"/>
                  <a:gd name="T70" fmla="*/ 431 w 681"/>
                  <a:gd name="T71" fmla="*/ 51 h 68"/>
                  <a:gd name="T72" fmla="*/ 443 w 681"/>
                  <a:gd name="T73" fmla="*/ 56 h 68"/>
                  <a:gd name="T74" fmla="*/ 454 w 681"/>
                  <a:gd name="T75" fmla="*/ 56 h 68"/>
                  <a:gd name="T76" fmla="*/ 465 w 681"/>
                  <a:gd name="T77" fmla="*/ 56 h 68"/>
                  <a:gd name="T78" fmla="*/ 477 w 681"/>
                  <a:gd name="T79" fmla="*/ 56 h 68"/>
                  <a:gd name="T80" fmla="*/ 488 w 681"/>
                  <a:gd name="T81" fmla="*/ 56 h 68"/>
                  <a:gd name="T82" fmla="*/ 499 w 681"/>
                  <a:gd name="T83" fmla="*/ 56 h 68"/>
                  <a:gd name="T84" fmla="*/ 516 w 681"/>
                  <a:gd name="T85" fmla="*/ 62 h 68"/>
                  <a:gd name="T86" fmla="*/ 528 w 681"/>
                  <a:gd name="T87" fmla="*/ 62 h 68"/>
                  <a:gd name="T88" fmla="*/ 539 w 681"/>
                  <a:gd name="T89" fmla="*/ 62 h 68"/>
                  <a:gd name="T90" fmla="*/ 550 w 681"/>
                  <a:gd name="T91" fmla="*/ 62 h 68"/>
                  <a:gd name="T92" fmla="*/ 562 w 681"/>
                  <a:gd name="T93" fmla="*/ 62 h 68"/>
                  <a:gd name="T94" fmla="*/ 573 w 681"/>
                  <a:gd name="T95" fmla="*/ 62 h 68"/>
                  <a:gd name="T96" fmla="*/ 584 w 681"/>
                  <a:gd name="T97" fmla="*/ 62 h 68"/>
                  <a:gd name="T98" fmla="*/ 596 w 681"/>
                  <a:gd name="T99" fmla="*/ 62 h 68"/>
                  <a:gd name="T100" fmla="*/ 613 w 681"/>
                  <a:gd name="T101" fmla="*/ 62 h 68"/>
                  <a:gd name="T102" fmla="*/ 624 w 681"/>
                  <a:gd name="T103" fmla="*/ 62 h 68"/>
                  <a:gd name="T104" fmla="*/ 635 w 681"/>
                  <a:gd name="T105" fmla="*/ 62 h 68"/>
                  <a:gd name="T106" fmla="*/ 647 w 681"/>
                  <a:gd name="T107" fmla="*/ 62 h 68"/>
                  <a:gd name="T108" fmla="*/ 658 w 681"/>
                  <a:gd name="T109" fmla="*/ 68 h 68"/>
                  <a:gd name="T110" fmla="*/ 669 w 681"/>
                  <a:gd name="T111" fmla="*/ 68 h 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1" h="68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23" y="5"/>
                    </a:lnTo>
                    <a:lnTo>
                      <a:pt x="29" y="5"/>
                    </a:lnTo>
                    <a:lnTo>
                      <a:pt x="34" y="5"/>
                    </a:lnTo>
                    <a:lnTo>
                      <a:pt x="34" y="11"/>
                    </a:lnTo>
                    <a:lnTo>
                      <a:pt x="40" y="11"/>
                    </a:lnTo>
                    <a:lnTo>
                      <a:pt x="46" y="11"/>
                    </a:lnTo>
                    <a:lnTo>
                      <a:pt x="51" y="11"/>
                    </a:lnTo>
                    <a:lnTo>
                      <a:pt x="57" y="11"/>
                    </a:lnTo>
                    <a:lnTo>
                      <a:pt x="63" y="11"/>
                    </a:lnTo>
                    <a:lnTo>
                      <a:pt x="63" y="17"/>
                    </a:lnTo>
                    <a:lnTo>
                      <a:pt x="68" y="17"/>
                    </a:lnTo>
                    <a:lnTo>
                      <a:pt x="74" y="17"/>
                    </a:lnTo>
                    <a:lnTo>
                      <a:pt x="80" y="17"/>
                    </a:lnTo>
                    <a:lnTo>
                      <a:pt x="85" y="17"/>
                    </a:lnTo>
                    <a:lnTo>
                      <a:pt x="91" y="17"/>
                    </a:lnTo>
                    <a:lnTo>
                      <a:pt x="91" y="22"/>
                    </a:lnTo>
                    <a:lnTo>
                      <a:pt x="97" y="22"/>
                    </a:lnTo>
                    <a:lnTo>
                      <a:pt x="102" y="22"/>
                    </a:lnTo>
                    <a:lnTo>
                      <a:pt x="108" y="22"/>
                    </a:lnTo>
                    <a:lnTo>
                      <a:pt x="114" y="22"/>
                    </a:lnTo>
                    <a:lnTo>
                      <a:pt x="119" y="22"/>
                    </a:lnTo>
                    <a:lnTo>
                      <a:pt x="125" y="22"/>
                    </a:lnTo>
                    <a:lnTo>
                      <a:pt x="125" y="28"/>
                    </a:lnTo>
                    <a:lnTo>
                      <a:pt x="131" y="28"/>
                    </a:lnTo>
                    <a:lnTo>
                      <a:pt x="136" y="28"/>
                    </a:lnTo>
                    <a:lnTo>
                      <a:pt x="142" y="28"/>
                    </a:lnTo>
                    <a:lnTo>
                      <a:pt x="148" y="28"/>
                    </a:lnTo>
                    <a:lnTo>
                      <a:pt x="153" y="28"/>
                    </a:lnTo>
                    <a:lnTo>
                      <a:pt x="159" y="28"/>
                    </a:lnTo>
                    <a:lnTo>
                      <a:pt x="165" y="28"/>
                    </a:lnTo>
                    <a:lnTo>
                      <a:pt x="165" y="34"/>
                    </a:lnTo>
                    <a:lnTo>
                      <a:pt x="170" y="34"/>
                    </a:lnTo>
                    <a:lnTo>
                      <a:pt x="176" y="34"/>
                    </a:lnTo>
                    <a:lnTo>
                      <a:pt x="182" y="34"/>
                    </a:lnTo>
                    <a:lnTo>
                      <a:pt x="187" y="34"/>
                    </a:lnTo>
                    <a:lnTo>
                      <a:pt x="193" y="34"/>
                    </a:lnTo>
                    <a:lnTo>
                      <a:pt x="199" y="34"/>
                    </a:lnTo>
                    <a:lnTo>
                      <a:pt x="204" y="34"/>
                    </a:lnTo>
                    <a:lnTo>
                      <a:pt x="210" y="34"/>
                    </a:lnTo>
                    <a:lnTo>
                      <a:pt x="216" y="34"/>
                    </a:lnTo>
                    <a:lnTo>
                      <a:pt x="216" y="39"/>
                    </a:lnTo>
                    <a:lnTo>
                      <a:pt x="222" y="39"/>
                    </a:lnTo>
                    <a:lnTo>
                      <a:pt x="227" y="39"/>
                    </a:lnTo>
                    <a:lnTo>
                      <a:pt x="233" y="39"/>
                    </a:lnTo>
                    <a:lnTo>
                      <a:pt x="239" y="39"/>
                    </a:lnTo>
                    <a:lnTo>
                      <a:pt x="244" y="39"/>
                    </a:lnTo>
                    <a:lnTo>
                      <a:pt x="250" y="39"/>
                    </a:lnTo>
                    <a:lnTo>
                      <a:pt x="256" y="39"/>
                    </a:lnTo>
                    <a:lnTo>
                      <a:pt x="261" y="39"/>
                    </a:lnTo>
                    <a:lnTo>
                      <a:pt x="267" y="39"/>
                    </a:lnTo>
                    <a:lnTo>
                      <a:pt x="273" y="39"/>
                    </a:lnTo>
                    <a:lnTo>
                      <a:pt x="278" y="39"/>
                    </a:lnTo>
                    <a:lnTo>
                      <a:pt x="284" y="39"/>
                    </a:lnTo>
                    <a:lnTo>
                      <a:pt x="290" y="39"/>
                    </a:lnTo>
                    <a:lnTo>
                      <a:pt x="290" y="45"/>
                    </a:lnTo>
                    <a:lnTo>
                      <a:pt x="295" y="45"/>
                    </a:lnTo>
                    <a:lnTo>
                      <a:pt x="301" y="45"/>
                    </a:lnTo>
                    <a:lnTo>
                      <a:pt x="307" y="45"/>
                    </a:lnTo>
                    <a:lnTo>
                      <a:pt x="312" y="45"/>
                    </a:lnTo>
                    <a:lnTo>
                      <a:pt x="318" y="45"/>
                    </a:lnTo>
                    <a:lnTo>
                      <a:pt x="324" y="45"/>
                    </a:lnTo>
                    <a:lnTo>
                      <a:pt x="329" y="45"/>
                    </a:lnTo>
                    <a:lnTo>
                      <a:pt x="335" y="45"/>
                    </a:lnTo>
                    <a:lnTo>
                      <a:pt x="341" y="45"/>
                    </a:lnTo>
                    <a:lnTo>
                      <a:pt x="346" y="45"/>
                    </a:lnTo>
                    <a:lnTo>
                      <a:pt x="352" y="45"/>
                    </a:lnTo>
                    <a:lnTo>
                      <a:pt x="358" y="45"/>
                    </a:lnTo>
                    <a:lnTo>
                      <a:pt x="363" y="45"/>
                    </a:lnTo>
                    <a:lnTo>
                      <a:pt x="363" y="51"/>
                    </a:lnTo>
                    <a:lnTo>
                      <a:pt x="369" y="51"/>
                    </a:lnTo>
                    <a:lnTo>
                      <a:pt x="375" y="51"/>
                    </a:lnTo>
                    <a:lnTo>
                      <a:pt x="380" y="51"/>
                    </a:lnTo>
                    <a:lnTo>
                      <a:pt x="386" y="51"/>
                    </a:lnTo>
                    <a:lnTo>
                      <a:pt x="392" y="51"/>
                    </a:lnTo>
                    <a:lnTo>
                      <a:pt x="397" y="51"/>
                    </a:lnTo>
                    <a:lnTo>
                      <a:pt x="403" y="51"/>
                    </a:lnTo>
                    <a:lnTo>
                      <a:pt x="409" y="51"/>
                    </a:lnTo>
                    <a:lnTo>
                      <a:pt x="414" y="51"/>
                    </a:lnTo>
                    <a:lnTo>
                      <a:pt x="420" y="51"/>
                    </a:lnTo>
                    <a:lnTo>
                      <a:pt x="426" y="51"/>
                    </a:lnTo>
                    <a:lnTo>
                      <a:pt x="431" y="51"/>
                    </a:lnTo>
                    <a:lnTo>
                      <a:pt x="431" y="56"/>
                    </a:lnTo>
                    <a:lnTo>
                      <a:pt x="437" y="56"/>
                    </a:lnTo>
                    <a:lnTo>
                      <a:pt x="443" y="56"/>
                    </a:lnTo>
                    <a:lnTo>
                      <a:pt x="448" y="56"/>
                    </a:lnTo>
                    <a:lnTo>
                      <a:pt x="454" y="56"/>
                    </a:lnTo>
                    <a:lnTo>
                      <a:pt x="460" y="56"/>
                    </a:lnTo>
                    <a:lnTo>
                      <a:pt x="465" y="56"/>
                    </a:lnTo>
                    <a:lnTo>
                      <a:pt x="471" y="56"/>
                    </a:lnTo>
                    <a:lnTo>
                      <a:pt x="477" y="56"/>
                    </a:lnTo>
                    <a:lnTo>
                      <a:pt x="482" y="56"/>
                    </a:lnTo>
                    <a:lnTo>
                      <a:pt x="488" y="56"/>
                    </a:lnTo>
                    <a:lnTo>
                      <a:pt x="494" y="56"/>
                    </a:lnTo>
                    <a:lnTo>
                      <a:pt x="499" y="56"/>
                    </a:lnTo>
                    <a:lnTo>
                      <a:pt x="505" y="56"/>
                    </a:lnTo>
                    <a:lnTo>
                      <a:pt x="511" y="56"/>
                    </a:lnTo>
                    <a:lnTo>
                      <a:pt x="511" y="62"/>
                    </a:lnTo>
                    <a:lnTo>
                      <a:pt x="516" y="62"/>
                    </a:lnTo>
                    <a:lnTo>
                      <a:pt x="522" y="62"/>
                    </a:lnTo>
                    <a:lnTo>
                      <a:pt x="528" y="62"/>
                    </a:lnTo>
                    <a:lnTo>
                      <a:pt x="533" y="62"/>
                    </a:lnTo>
                    <a:lnTo>
                      <a:pt x="539" y="62"/>
                    </a:lnTo>
                    <a:lnTo>
                      <a:pt x="545" y="62"/>
                    </a:lnTo>
                    <a:lnTo>
                      <a:pt x="550" y="62"/>
                    </a:lnTo>
                    <a:lnTo>
                      <a:pt x="556" y="62"/>
                    </a:lnTo>
                    <a:lnTo>
                      <a:pt x="562" y="62"/>
                    </a:lnTo>
                    <a:lnTo>
                      <a:pt x="567" y="62"/>
                    </a:lnTo>
                    <a:lnTo>
                      <a:pt x="573" y="62"/>
                    </a:lnTo>
                    <a:lnTo>
                      <a:pt x="579" y="62"/>
                    </a:lnTo>
                    <a:lnTo>
                      <a:pt x="584" y="62"/>
                    </a:lnTo>
                    <a:lnTo>
                      <a:pt x="590" y="62"/>
                    </a:lnTo>
                    <a:lnTo>
                      <a:pt x="596" y="62"/>
                    </a:lnTo>
                    <a:lnTo>
                      <a:pt x="601" y="62"/>
                    </a:lnTo>
                    <a:lnTo>
                      <a:pt x="607" y="62"/>
                    </a:lnTo>
                    <a:lnTo>
                      <a:pt x="613" y="62"/>
                    </a:lnTo>
                    <a:lnTo>
                      <a:pt x="618" y="62"/>
                    </a:lnTo>
                    <a:lnTo>
                      <a:pt x="624" y="62"/>
                    </a:lnTo>
                    <a:lnTo>
                      <a:pt x="630" y="62"/>
                    </a:lnTo>
                    <a:lnTo>
                      <a:pt x="635" y="62"/>
                    </a:lnTo>
                    <a:lnTo>
                      <a:pt x="641" y="62"/>
                    </a:lnTo>
                    <a:lnTo>
                      <a:pt x="647" y="62"/>
                    </a:lnTo>
                    <a:lnTo>
                      <a:pt x="652" y="62"/>
                    </a:lnTo>
                    <a:lnTo>
                      <a:pt x="658" y="68"/>
                    </a:lnTo>
                    <a:lnTo>
                      <a:pt x="664" y="68"/>
                    </a:lnTo>
                    <a:lnTo>
                      <a:pt x="669" y="68"/>
                    </a:lnTo>
                    <a:lnTo>
                      <a:pt x="675" y="68"/>
                    </a:lnTo>
                    <a:lnTo>
                      <a:pt x="681" y="68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9" name="Freeform 113"/>
              <p:cNvSpPr>
                <a:spLocks/>
              </p:cNvSpPr>
              <p:nvPr/>
            </p:nvSpPr>
            <p:spPr bwMode="auto">
              <a:xfrm>
                <a:off x="4412" y="3101"/>
                <a:ext cx="595" cy="5"/>
              </a:xfrm>
              <a:custGeom>
                <a:avLst/>
                <a:gdLst>
                  <a:gd name="T0" fmla="*/ 5 w 595"/>
                  <a:gd name="T1" fmla="*/ 0 h 5"/>
                  <a:gd name="T2" fmla="*/ 17 w 595"/>
                  <a:gd name="T3" fmla="*/ 0 h 5"/>
                  <a:gd name="T4" fmla="*/ 28 w 595"/>
                  <a:gd name="T5" fmla="*/ 0 h 5"/>
                  <a:gd name="T6" fmla="*/ 34 w 595"/>
                  <a:gd name="T7" fmla="*/ 0 h 5"/>
                  <a:gd name="T8" fmla="*/ 45 w 595"/>
                  <a:gd name="T9" fmla="*/ 0 h 5"/>
                  <a:gd name="T10" fmla="*/ 56 w 595"/>
                  <a:gd name="T11" fmla="*/ 0 h 5"/>
                  <a:gd name="T12" fmla="*/ 62 w 595"/>
                  <a:gd name="T13" fmla="*/ 0 h 5"/>
                  <a:gd name="T14" fmla="*/ 73 w 595"/>
                  <a:gd name="T15" fmla="*/ 0 h 5"/>
                  <a:gd name="T16" fmla="*/ 85 w 595"/>
                  <a:gd name="T17" fmla="*/ 0 h 5"/>
                  <a:gd name="T18" fmla="*/ 90 w 595"/>
                  <a:gd name="T19" fmla="*/ 0 h 5"/>
                  <a:gd name="T20" fmla="*/ 102 w 595"/>
                  <a:gd name="T21" fmla="*/ 0 h 5"/>
                  <a:gd name="T22" fmla="*/ 113 w 595"/>
                  <a:gd name="T23" fmla="*/ 0 h 5"/>
                  <a:gd name="T24" fmla="*/ 119 w 595"/>
                  <a:gd name="T25" fmla="*/ 0 h 5"/>
                  <a:gd name="T26" fmla="*/ 130 w 595"/>
                  <a:gd name="T27" fmla="*/ 0 h 5"/>
                  <a:gd name="T28" fmla="*/ 141 w 595"/>
                  <a:gd name="T29" fmla="*/ 0 h 5"/>
                  <a:gd name="T30" fmla="*/ 147 w 595"/>
                  <a:gd name="T31" fmla="*/ 0 h 5"/>
                  <a:gd name="T32" fmla="*/ 158 w 595"/>
                  <a:gd name="T33" fmla="*/ 0 h 5"/>
                  <a:gd name="T34" fmla="*/ 170 w 595"/>
                  <a:gd name="T35" fmla="*/ 0 h 5"/>
                  <a:gd name="T36" fmla="*/ 175 w 595"/>
                  <a:gd name="T37" fmla="*/ 0 h 5"/>
                  <a:gd name="T38" fmla="*/ 187 w 595"/>
                  <a:gd name="T39" fmla="*/ 0 h 5"/>
                  <a:gd name="T40" fmla="*/ 198 w 595"/>
                  <a:gd name="T41" fmla="*/ 0 h 5"/>
                  <a:gd name="T42" fmla="*/ 204 w 595"/>
                  <a:gd name="T43" fmla="*/ 0 h 5"/>
                  <a:gd name="T44" fmla="*/ 215 w 595"/>
                  <a:gd name="T45" fmla="*/ 0 h 5"/>
                  <a:gd name="T46" fmla="*/ 221 w 595"/>
                  <a:gd name="T47" fmla="*/ 0 h 5"/>
                  <a:gd name="T48" fmla="*/ 232 w 595"/>
                  <a:gd name="T49" fmla="*/ 0 h 5"/>
                  <a:gd name="T50" fmla="*/ 244 w 595"/>
                  <a:gd name="T51" fmla="*/ 0 h 5"/>
                  <a:gd name="T52" fmla="*/ 249 w 595"/>
                  <a:gd name="T53" fmla="*/ 5 h 5"/>
                  <a:gd name="T54" fmla="*/ 261 w 595"/>
                  <a:gd name="T55" fmla="*/ 5 h 5"/>
                  <a:gd name="T56" fmla="*/ 272 w 595"/>
                  <a:gd name="T57" fmla="*/ 5 h 5"/>
                  <a:gd name="T58" fmla="*/ 278 w 595"/>
                  <a:gd name="T59" fmla="*/ 5 h 5"/>
                  <a:gd name="T60" fmla="*/ 289 w 595"/>
                  <a:gd name="T61" fmla="*/ 5 h 5"/>
                  <a:gd name="T62" fmla="*/ 300 w 595"/>
                  <a:gd name="T63" fmla="*/ 5 h 5"/>
                  <a:gd name="T64" fmla="*/ 306 w 595"/>
                  <a:gd name="T65" fmla="*/ 5 h 5"/>
                  <a:gd name="T66" fmla="*/ 317 w 595"/>
                  <a:gd name="T67" fmla="*/ 5 h 5"/>
                  <a:gd name="T68" fmla="*/ 329 w 595"/>
                  <a:gd name="T69" fmla="*/ 5 h 5"/>
                  <a:gd name="T70" fmla="*/ 334 w 595"/>
                  <a:gd name="T71" fmla="*/ 5 h 5"/>
                  <a:gd name="T72" fmla="*/ 346 w 595"/>
                  <a:gd name="T73" fmla="*/ 5 h 5"/>
                  <a:gd name="T74" fmla="*/ 357 w 595"/>
                  <a:gd name="T75" fmla="*/ 5 h 5"/>
                  <a:gd name="T76" fmla="*/ 363 w 595"/>
                  <a:gd name="T77" fmla="*/ 5 h 5"/>
                  <a:gd name="T78" fmla="*/ 374 w 595"/>
                  <a:gd name="T79" fmla="*/ 5 h 5"/>
                  <a:gd name="T80" fmla="*/ 385 w 595"/>
                  <a:gd name="T81" fmla="*/ 5 h 5"/>
                  <a:gd name="T82" fmla="*/ 391 w 595"/>
                  <a:gd name="T83" fmla="*/ 5 h 5"/>
                  <a:gd name="T84" fmla="*/ 402 w 595"/>
                  <a:gd name="T85" fmla="*/ 5 h 5"/>
                  <a:gd name="T86" fmla="*/ 408 w 595"/>
                  <a:gd name="T87" fmla="*/ 5 h 5"/>
                  <a:gd name="T88" fmla="*/ 419 w 595"/>
                  <a:gd name="T89" fmla="*/ 5 h 5"/>
                  <a:gd name="T90" fmla="*/ 431 w 595"/>
                  <a:gd name="T91" fmla="*/ 5 h 5"/>
                  <a:gd name="T92" fmla="*/ 436 w 595"/>
                  <a:gd name="T93" fmla="*/ 5 h 5"/>
                  <a:gd name="T94" fmla="*/ 448 w 595"/>
                  <a:gd name="T95" fmla="*/ 5 h 5"/>
                  <a:gd name="T96" fmla="*/ 459 w 595"/>
                  <a:gd name="T97" fmla="*/ 5 h 5"/>
                  <a:gd name="T98" fmla="*/ 465 w 595"/>
                  <a:gd name="T99" fmla="*/ 5 h 5"/>
                  <a:gd name="T100" fmla="*/ 476 w 595"/>
                  <a:gd name="T101" fmla="*/ 5 h 5"/>
                  <a:gd name="T102" fmla="*/ 487 w 595"/>
                  <a:gd name="T103" fmla="*/ 5 h 5"/>
                  <a:gd name="T104" fmla="*/ 493 w 595"/>
                  <a:gd name="T105" fmla="*/ 5 h 5"/>
                  <a:gd name="T106" fmla="*/ 504 w 595"/>
                  <a:gd name="T107" fmla="*/ 5 h 5"/>
                  <a:gd name="T108" fmla="*/ 516 w 595"/>
                  <a:gd name="T109" fmla="*/ 5 h 5"/>
                  <a:gd name="T110" fmla="*/ 521 w 595"/>
                  <a:gd name="T111" fmla="*/ 5 h 5"/>
                  <a:gd name="T112" fmla="*/ 533 w 595"/>
                  <a:gd name="T113" fmla="*/ 5 h 5"/>
                  <a:gd name="T114" fmla="*/ 544 w 595"/>
                  <a:gd name="T115" fmla="*/ 5 h 5"/>
                  <a:gd name="T116" fmla="*/ 550 w 595"/>
                  <a:gd name="T117" fmla="*/ 5 h 5"/>
                  <a:gd name="T118" fmla="*/ 561 w 595"/>
                  <a:gd name="T119" fmla="*/ 5 h 5"/>
                  <a:gd name="T120" fmla="*/ 572 w 595"/>
                  <a:gd name="T121" fmla="*/ 5 h 5"/>
                  <a:gd name="T122" fmla="*/ 578 w 595"/>
                  <a:gd name="T123" fmla="*/ 5 h 5"/>
                  <a:gd name="T124" fmla="*/ 589 w 595"/>
                  <a:gd name="T125" fmla="*/ 5 h 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9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9" y="0"/>
                    </a:lnTo>
                    <a:lnTo>
                      <a:pt x="124" y="0"/>
                    </a:lnTo>
                    <a:lnTo>
                      <a:pt x="130" y="0"/>
                    </a:lnTo>
                    <a:lnTo>
                      <a:pt x="136" y="0"/>
                    </a:lnTo>
                    <a:lnTo>
                      <a:pt x="141" y="0"/>
                    </a:lnTo>
                    <a:lnTo>
                      <a:pt x="147" y="0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4" y="0"/>
                    </a:lnTo>
                    <a:lnTo>
                      <a:pt x="170" y="0"/>
                    </a:lnTo>
                    <a:lnTo>
                      <a:pt x="175" y="0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09" y="0"/>
                    </a:lnTo>
                    <a:lnTo>
                      <a:pt x="215" y="0"/>
                    </a:lnTo>
                    <a:lnTo>
                      <a:pt x="221" y="0"/>
                    </a:lnTo>
                    <a:lnTo>
                      <a:pt x="226" y="0"/>
                    </a:lnTo>
                    <a:lnTo>
                      <a:pt x="232" y="0"/>
                    </a:lnTo>
                    <a:lnTo>
                      <a:pt x="238" y="0"/>
                    </a:lnTo>
                    <a:lnTo>
                      <a:pt x="244" y="0"/>
                    </a:lnTo>
                    <a:lnTo>
                      <a:pt x="249" y="0"/>
                    </a:lnTo>
                    <a:lnTo>
                      <a:pt x="249" y="5"/>
                    </a:lnTo>
                    <a:lnTo>
                      <a:pt x="255" y="5"/>
                    </a:lnTo>
                    <a:lnTo>
                      <a:pt x="261" y="5"/>
                    </a:lnTo>
                    <a:lnTo>
                      <a:pt x="266" y="5"/>
                    </a:lnTo>
                    <a:lnTo>
                      <a:pt x="272" y="5"/>
                    </a:lnTo>
                    <a:lnTo>
                      <a:pt x="278" y="5"/>
                    </a:lnTo>
                    <a:lnTo>
                      <a:pt x="283" y="5"/>
                    </a:lnTo>
                    <a:lnTo>
                      <a:pt x="289" y="5"/>
                    </a:lnTo>
                    <a:lnTo>
                      <a:pt x="295" y="5"/>
                    </a:lnTo>
                    <a:lnTo>
                      <a:pt x="300" y="5"/>
                    </a:lnTo>
                    <a:lnTo>
                      <a:pt x="306" y="5"/>
                    </a:lnTo>
                    <a:lnTo>
                      <a:pt x="312" y="5"/>
                    </a:lnTo>
                    <a:lnTo>
                      <a:pt x="317" y="5"/>
                    </a:lnTo>
                    <a:lnTo>
                      <a:pt x="323" y="5"/>
                    </a:lnTo>
                    <a:lnTo>
                      <a:pt x="329" y="5"/>
                    </a:lnTo>
                    <a:lnTo>
                      <a:pt x="334" y="5"/>
                    </a:lnTo>
                    <a:lnTo>
                      <a:pt x="340" y="5"/>
                    </a:lnTo>
                    <a:lnTo>
                      <a:pt x="346" y="5"/>
                    </a:lnTo>
                    <a:lnTo>
                      <a:pt x="351" y="5"/>
                    </a:lnTo>
                    <a:lnTo>
                      <a:pt x="357" y="5"/>
                    </a:lnTo>
                    <a:lnTo>
                      <a:pt x="363" y="5"/>
                    </a:lnTo>
                    <a:lnTo>
                      <a:pt x="368" y="5"/>
                    </a:lnTo>
                    <a:lnTo>
                      <a:pt x="374" y="5"/>
                    </a:lnTo>
                    <a:lnTo>
                      <a:pt x="380" y="5"/>
                    </a:lnTo>
                    <a:lnTo>
                      <a:pt x="385" y="5"/>
                    </a:lnTo>
                    <a:lnTo>
                      <a:pt x="391" y="5"/>
                    </a:lnTo>
                    <a:lnTo>
                      <a:pt x="397" y="5"/>
                    </a:lnTo>
                    <a:lnTo>
                      <a:pt x="402" y="5"/>
                    </a:lnTo>
                    <a:lnTo>
                      <a:pt x="408" y="5"/>
                    </a:lnTo>
                    <a:lnTo>
                      <a:pt x="414" y="5"/>
                    </a:lnTo>
                    <a:lnTo>
                      <a:pt x="419" y="5"/>
                    </a:lnTo>
                    <a:lnTo>
                      <a:pt x="425" y="5"/>
                    </a:lnTo>
                    <a:lnTo>
                      <a:pt x="431" y="5"/>
                    </a:lnTo>
                    <a:lnTo>
                      <a:pt x="436" y="5"/>
                    </a:lnTo>
                    <a:lnTo>
                      <a:pt x="442" y="5"/>
                    </a:lnTo>
                    <a:lnTo>
                      <a:pt x="448" y="5"/>
                    </a:lnTo>
                    <a:lnTo>
                      <a:pt x="453" y="5"/>
                    </a:lnTo>
                    <a:lnTo>
                      <a:pt x="459" y="5"/>
                    </a:lnTo>
                    <a:lnTo>
                      <a:pt x="465" y="5"/>
                    </a:lnTo>
                    <a:lnTo>
                      <a:pt x="470" y="5"/>
                    </a:lnTo>
                    <a:lnTo>
                      <a:pt x="476" y="5"/>
                    </a:lnTo>
                    <a:lnTo>
                      <a:pt x="482" y="5"/>
                    </a:lnTo>
                    <a:lnTo>
                      <a:pt x="487" y="5"/>
                    </a:lnTo>
                    <a:lnTo>
                      <a:pt x="493" y="5"/>
                    </a:lnTo>
                    <a:lnTo>
                      <a:pt x="499" y="5"/>
                    </a:lnTo>
                    <a:lnTo>
                      <a:pt x="504" y="5"/>
                    </a:lnTo>
                    <a:lnTo>
                      <a:pt x="510" y="5"/>
                    </a:lnTo>
                    <a:lnTo>
                      <a:pt x="516" y="5"/>
                    </a:lnTo>
                    <a:lnTo>
                      <a:pt x="521" y="5"/>
                    </a:lnTo>
                    <a:lnTo>
                      <a:pt x="527" y="5"/>
                    </a:lnTo>
                    <a:lnTo>
                      <a:pt x="533" y="5"/>
                    </a:lnTo>
                    <a:lnTo>
                      <a:pt x="538" y="5"/>
                    </a:lnTo>
                    <a:lnTo>
                      <a:pt x="544" y="5"/>
                    </a:lnTo>
                    <a:lnTo>
                      <a:pt x="550" y="5"/>
                    </a:lnTo>
                    <a:lnTo>
                      <a:pt x="555" y="5"/>
                    </a:lnTo>
                    <a:lnTo>
                      <a:pt x="561" y="5"/>
                    </a:lnTo>
                    <a:lnTo>
                      <a:pt x="567" y="5"/>
                    </a:lnTo>
                    <a:lnTo>
                      <a:pt x="572" y="5"/>
                    </a:lnTo>
                    <a:lnTo>
                      <a:pt x="578" y="5"/>
                    </a:lnTo>
                    <a:lnTo>
                      <a:pt x="584" y="5"/>
                    </a:lnTo>
                    <a:lnTo>
                      <a:pt x="589" y="5"/>
                    </a:lnTo>
                    <a:lnTo>
                      <a:pt x="595" y="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0" name="Freeform 115"/>
              <p:cNvSpPr>
                <a:spLocks/>
              </p:cNvSpPr>
              <p:nvPr/>
            </p:nvSpPr>
            <p:spPr bwMode="auto">
              <a:xfrm>
                <a:off x="2104" y="2828"/>
                <a:ext cx="267" cy="273"/>
              </a:xfrm>
              <a:custGeom>
                <a:avLst/>
                <a:gdLst>
                  <a:gd name="T0" fmla="*/ 0 w 267"/>
                  <a:gd name="T1" fmla="*/ 273 h 273"/>
                  <a:gd name="T2" fmla="*/ 0 w 267"/>
                  <a:gd name="T3" fmla="*/ 273 h 273"/>
                  <a:gd name="T4" fmla="*/ 267 w 267"/>
                  <a:gd name="T5" fmla="*/ 267 h 273"/>
                  <a:gd name="T6" fmla="*/ 267 w 267"/>
                  <a:gd name="T7" fmla="*/ 0 h 2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7" h="273">
                    <a:moveTo>
                      <a:pt x="0" y="273"/>
                    </a:moveTo>
                    <a:lnTo>
                      <a:pt x="0" y="273"/>
                    </a:lnTo>
                    <a:lnTo>
                      <a:pt x="267" y="267"/>
                    </a:lnTo>
                    <a:lnTo>
                      <a:pt x="267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1" name="Freeform 116"/>
              <p:cNvSpPr>
                <a:spLocks/>
              </p:cNvSpPr>
              <p:nvPr/>
            </p:nvSpPr>
            <p:spPr bwMode="auto">
              <a:xfrm>
                <a:off x="2371" y="2568"/>
                <a:ext cx="181" cy="527"/>
              </a:xfrm>
              <a:custGeom>
                <a:avLst/>
                <a:gdLst>
                  <a:gd name="T0" fmla="*/ 0 w 181"/>
                  <a:gd name="T1" fmla="*/ 260 h 527"/>
                  <a:gd name="T2" fmla="*/ 0 w 181"/>
                  <a:gd name="T3" fmla="*/ 527 h 527"/>
                  <a:gd name="T4" fmla="*/ 181 w 181"/>
                  <a:gd name="T5" fmla="*/ 527 h 527"/>
                  <a:gd name="T6" fmla="*/ 181 w 181"/>
                  <a:gd name="T7" fmla="*/ 0 h 5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1" h="527">
                    <a:moveTo>
                      <a:pt x="0" y="260"/>
                    </a:moveTo>
                    <a:lnTo>
                      <a:pt x="0" y="527"/>
                    </a:lnTo>
                    <a:lnTo>
                      <a:pt x="181" y="527"/>
                    </a:lnTo>
                    <a:lnTo>
                      <a:pt x="181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2" name="Freeform 117"/>
              <p:cNvSpPr>
                <a:spLocks/>
              </p:cNvSpPr>
              <p:nvPr/>
            </p:nvSpPr>
            <p:spPr bwMode="auto">
              <a:xfrm>
                <a:off x="2552" y="2568"/>
                <a:ext cx="295" cy="527"/>
              </a:xfrm>
              <a:custGeom>
                <a:avLst/>
                <a:gdLst>
                  <a:gd name="T0" fmla="*/ 0 w 295"/>
                  <a:gd name="T1" fmla="*/ 0 h 527"/>
                  <a:gd name="T2" fmla="*/ 0 w 295"/>
                  <a:gd name="T3" fmla="*/ 527 h 527"/>
                  <a:gd name="T4" fmla="*/ 295 w 295"/>
                  <a:gd name="T5" fmla="*/ 521 h 527"/>
                  <a:gd name="T6" fmla="*/ 295 w 295"/>
                  <a:gd name="T7" fmla="*/ 249 h 5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5" h="527">
                    <a:moveTo>
                      <a:pt x="0" y="0"/>
                    </a:moveTo>
                    <a:lnTo>
                      <a:pt x="0" y="527"/>
                    </a:lnTo>
                    <a:lnTo>
                      <a:pt x="295" y="521"/>
                    </a:lnTo>
                    <a:lnTo>
                      <a:pt x="295" y="249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3" name="Freeform 118"/>
              <p:cNvSpPr>
                <a:spLocks/>
              </p:cNvSpPr>
              <p:nvPr/>
            </p:nvSpPr>
            <p:spPr bwMode="auto">
              <a:xfrm>
                <a:off x="2847" y="2817"/>
                <a:ext cx="340" cy="272"/>
              </a:xfrm>
              <a:custGeom>
                <a:avLst/>
                <a:gdLst>
                  <a:gd name="T0" fmla="*/ 0 w 340"/>
                  <a:gd name="T1" fmla="*/ 0 h 272"/>
                  <a:gd name="T2" fmla="*/ 0 w 340"/>
                  <a:gd name="T3" fmla="*/ 272 h 272"/>
                  <a:gd name="T4" fmla="*/ 340 w 340"/>
                  <a:gd name="T5" fmla="*/ 267 h 272"/>
                  <a:gd name="T6" fmla="*/ 340 w 340"/>
                  <a:gd name="T7" fmla="*/ 136 h 2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0" h="272">
                    <a:moveTo>
                      <a:pt x="0" y="0"/>
                    </a:moveTo>
                    <a:lnTo>
                      <a:pt x="0" y="272"/>
                    </a:lnTo>
                    <a:lnTo>
                      <a:pt x="340" y="267"/>
                    </a:lnTo>
                    <a:lnTo>
                      <a:pt x="340" y="136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4" name="Freeform 119"/>
              <p:cNvSpPr>
                <a:spLocks/>
              </p:cNvSpPr>
              <p:nvPr/>
            </p:nvSpPr>
            <p:spPr bwMode="auto">
              <a:xfrm>
                <a:off x="3187" y="2953"/>
                <a:ext cx="233" cy="131"/>
              </a:xfrm>
              <a:custGeom>
                <a:avLst/>
                <a:gdLst>
                  <a:gd name="T0" fmla="*/ 0 w 233"/>
                  <a:gd name="T1" fmla="*/ 0 h 131"/>
                  <a:gd name="T2" fmla="*/ 0 w 233"/>
                  <a:gd name="T3" fmla="*/ 131 h 131"/>
                  <a:gd name="T4" fmla="*/ 233 w 233"/>
                  <a:gd name="T5" fmla="*/ 125 h 131"/>
                  <a:gd name="T6" fmla="*/ 233 w 233"/>
                  <a:gd name="T7" fmla="*/ 29 h 1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3" h="131">
                    <a:moveTo>
                      <a:pt x="0" y="0"/>
                    </a:moveTo>
                    <a:lnTo>
                      <a:pt x="0" y="131"/>
                    </a:lnTo>
                    <a:lnTo>
                      <a:pt x="233" y="125"/>
                    </a:lnTo>
                    <a:lnTo>
                      <a:pt x="233" y="29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5" name="Freeform 120"/>
              <p:cNvSpPr>
                <a:spLocks/>
              </p:cNvSpPr>
              <p:nvPr/>
            </p:nvSpPr>
            <p:spPr bwMode="auto">
              <a:xfrm>
                <a:off x="3420" y="2982"/>
                <a:ext cx="498" cy="96"/>
              </a:xfrm>
              <a:custGeom>
                <a:avLst/>
                <a:gdLst>
                  <a:gd name="T0" fmla="*/ 0 w 498"/>
                  <a:gd name="T1" fmla="*/ 0 h 96"/>
                  <a:gd name="T2" fmla="*/ 0 w 498"/>
                  <a:gd name="T3" fmla="*/ 96 h 96"/>
                  <a:gd name="T4" fmla="*/ 498 w 498"/>
                  <a:gd name="T5" fmla="*/ 85 h 96"/>
                  <a:gd name="T6" fmla="*/ 498 w 498"/>
                  <a:gd name="T7" fmla="*/ 85 h 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8" h="96">
                    <a:moveTo>
                      <a:pt x="0" y="0"/>
                    </a:moveTo>
                    <a:lnTo>
                      <a:pt x="0" y="96"/>
                    </a:lnTo>
                    <a:lnTo>
                      <a:pt x="498" y="85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24" name="TextovéPole 104"/>
            <p:cNvSpPr txBox="1">
              <a:spLocks noChangeArrowheads="1"/>
            </p:cNvSpPr>
            <p:nvPr/>
          </p:nvSpPr>
          <p:spPr bwMode="auto">
            <a:xfrm>
              <a:off x="1705175" y="3668366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6.0</a:t>
              </a:r>
            </a:p>
          </p:txBody>
        </p:sp>
        <p:sp>
          <p:nvSpPr>
            <p:cNvPr id="12625" name="TextovéPole 105"/>
            <p:cNvSpPr txBox="1">
              <a:spLocks noChangeArrowheads="1"/>
            </p:cNvSpPr>
            <p:nvPr/>
          </p:nvSpPr>
          <p:spPr bwMode="auto">
            <a:xfrm>
              <a:off x="1950573" y="3322934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7.3</a:t>
              </a:r>
            </a:p>
          </p:txBody>
        </p:sp>
        <p:sp>
          <p:nvSpPr>
            <p:cNvPr id="12626" name="TextovéPole 106"/>
            <p:cNvSpPr txBox="1">
              <a:spLocks noChangeArrowheads="1"/>
            </p:cNvSpPr>
            <p:nvPr/>
          </p:nvSpPr>
          <p:spPr bwMode="auto">
            <a:xfrm>
              <a:off x="2135050" y="2860149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8.2</a:t>
              </a:r>
            </a:p>
          </p:txBody>
        </p:sp>
        <p:sp>
          <p:nvSpPr>
            <p:cNvPr id="12627" name="TextovéPole 107"/>
            <p:cNvSpPr txBox="1">
              <a:spLocks noChangeArrowheads="1"/>
            </p:cNvSpPr>
            <p:nvPr/>
          </p:nvSpPr>
          <p:spPr bwMode="auto">
            <a:xfrm>
              <a:off x="3073327" y="5008849"/>
              <a:ext cx="4363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12.8</a:t>
              </a:r>
            </a:p>
          </p:txBody>
        </p:sp>
        <p:sp>
          <p:nvSpPr>
            <p:cNvPr id="12628" name="TextovéPole 108"/>
            <p:cNvSpPr txBox="1">
              <a:spLocks noChangeArrowheads="1"/>
            </p:cNvSpPr>
            <p:nvPr/>
          </p:nvSpPr>
          <p:spPr bwMode="auto">
            <a:xfrm>
              <a:off x="2785295" y="5035271"/>
              <a:ext cx="4363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11.3</a:t>
              </a:r>
            </a:p>
          </p:txBody>
        </p:sp>
        <p:sp>
          <p:nvSpPr>
            <p:cNvPr id="12629" name="TextovéPole 109"/>
            <p:cNvSpPr txBox="1">
              <a:spLocks noChangeArrowheads="1"/>
            </p:cNvSpPr>
            <p:nvPr/>
          </p:nvSpPr>
          <p:spPr bwMode="auto">
            <a:xfrm>
              <a:off x="2493384" y="4288769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9.8</a:t>
              </a:r>
            </a:p>
          </p:txBody>
        </p:sp>
      </p:grpSp>
      <p:grpSp>
        <p:nvGrpSpPr>
          <p:cNvPr id="227" name="Skupina 226"/>
          <p:cNvGrpSpPr>
            <a:grpSpLocks/>
          </p:cNvGrpSpPr>
          <p:nvPr/>
        </p:nvGrpSpPr>
        <p:grpSpPr bwMode="auto">
          <a:xfrm>
            <a:off x="269875" y="2968625"/>
            <a:ext cx="3525838" cy="1797050"/>
            <a:chOff x="4448309" y="993263"/>
            <a:chExt cx="3945662" cy="2107894"/>
          </a:xfrm>
        </p:grpSpPr>
        <p:grpSp>
          <p:nvGrpSpPr>
            <p:cNvPr id="12519" name="Group 4"/>
            <p:cNvGrpSpPr>
              <a:grpSpLocks noChangeAspect="1"/>
            </p:cNvGrpSpPr>
            <p:nvPr/>
          </p:nvGrpSpPr>
          <p:grpSpPr bwMode="auto">
            <a:xfrm>
              <a:off x="4448309" y="993263"/>
              <a:ext cx="3945662" cy="2107894"/>
              <a:chOff x="755" y="1020"/>
              <a:chExt cx="4309" cy="2302"/>
            </a:xfrm>
          </p:grpSpPr>
          <p:sp>
            <p:nvSpPr>
              <p:cNvPr id="1252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55" y="1020"/>
                <a:ext cx="4252" cy="2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7" name="Rectangle 5"/>
              <p:cNvSpPr>
                <a:spLocks noChangeArrowheads="1"/>
              </p:cNvSpPr>
              <p:nvPr/>
            </p:nvSpPr>
            <p:spPr bwMode="auto">
              <a:xfrm>
                <a:off x="755" y="1020"/>
                <a:ext cx="4258" cy="227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2528" name="Line 6"/>
              <p:cNvSpPr>
                <a:spLocks noChangeShapeType="1"/>
              </p:cNvSpPr>
              <p:nvPr/>
            </p:nvSpPr>
            <p:spPr bwMode="auto">
              <a:xfrm>
                <a:off x="999" y="3203"/>
                <a:ext cx="40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9" name="Rectangle 7"/>
              <p:cNvSpPr>
                <a:spLocks noChangeArrowheads="1"/>
              </p:cNvSpPr>
              <p:nvPr/>
            </p:nvSpPr>
            <p:spPr bwMode="auto">
              <a:xfrm>
                <a:off x="4939" y="3231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min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30" name="Line 8"/>
              <p:cNvSpPr>
                <a:spLocks noChangeShapeType="1"/>
              </p:cNvSpPr>
              <p:nvPr/>
            </p:nvSpPr>
            <p:spPr bwMode="auto">
              <a:xfrm>
                <a:off x="1095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1" name="Line 9"/>
              <p:cNvSpPr>
                <a:spLocks noChangeShapeType="1"/>
              </p:cNvSpPr>
              <p:nvPr/>
            </p:nvSpPr>
            <p:spPr bwMode="auto">
              <a:xfrm>
                <a:off x="119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2" name="Line 10"/>
              <p:cNvSpPr>
                <a:spLocks noChangeShapeType="1"/>
              </p:cNvSpPr>
              <p:nvPr/>
            </p:nvSpPr>
            <p:spPr bwMode="auto">
              <a:xfrm>
                <a:off x="129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3" name="Line 11"/>
              <p:cNvSpPr>
                <a:spLocks noChangeShapeType="1"/>
              </p:cNvSpPr>
              <p:nvPr/>
            </p:nvSpPr>
            <p:spPr bwMode="auto">
              <a:xfrm>
                <a:off x="1396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4" name="Rectangle 12"/>
              <p:cNvSpPr>
                <a:spLocks noChangeArrowheads="1"/>
              </p:cNvSpPr>
              <p:nvPr/>
            </p:nvSpPr>
            <p:spPr bwMode="auto">
              <a:xfrm>
                <a:off x="1384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35" name="Line 13"/>
              <p:cNvSpPr>
                <a:spLocks noChangeShapeType="1"/>
              </p:cNvSpPr>
              <p:nvPr/>
            </p:nvSpPr>
            <p:spPr bwMode="auto">
              <a:xfrm>
                <a:off x="1498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6" name="Line 14"/>
              <p:cNvSpPr>
                <a:spLocks noChangeShapeType="1"/>
              </p:cNvSpPr>
              <p:nvPr/>
            </p:nvSpPr>
            <p:spPr bwMode="auto">
              <a:xfrm>
                <a:off x="160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7" name="Line 15"/>
              <p:cNvSpPr>
                <a:spLocks noChangeShapeType="1"/>
              </p:cNvSpPr>
              <p:nvPr/>
            </p:nvSpPr>
            <p:spPr bwMode="auto">
              <a:xfrm>
                <a:off x="169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8" name="Line 16"/>
              <p:cNvSpPr>
                <a:spLocks noChangeShapeType="1"/>
              </p:cNvSpPr>
              <p:nvPr/>
            </p:nvSpPr>
            <p:spPr bwMode="auto">
              <a:xfrm>
                <a:off x="1798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9" name="Rectangle 17"/>
              <p:cNvSpPr>
                <a:spLocks noChangeArrowheads="1"/>
              </p:cNvSpPr>
              <p:nvPr/>
            </p:nvSpPr>
            <p:spPr bwMode="auto">
              <a:xfrm>
                <a:off x="1787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40" name="Line 18"/>
              <p:cNvSpPr>
                <a:spLocks noChangeShapeType="1"/>
              </p:cNvSpPr>
              <p:nvPr/>
            </p:nvSpPr>
            <p:spPr bwMode="auto">
              <a:xfrm>
                <a:off x="190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1" name="Line 19"/>
              <p:cNvSpPr>
                <a:spLocks noChangeShapeType="1"/>
              </p:cNvSpPr>
              <p:nvPr/>
            </p:nvSpPr>
            <p:spPr bwMode="auto">
              <a:xfrm>
                <a:off x="199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2" name="Line 20"/>
              <p:cNvSpPr>
                <a:spLocks noChangeShapeType="1"/>
              </p:cNvSpPr>
              <p:nvPr/>
            </p:nvSpPr>
            <p:spPr bwMode="auto">
              <a:xfrm>
                <a:off x="209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3" name="Line 21"/>
              <p:cNvSpPr>
                <a:spLocks noChangeShapeType="1"/>
              </p:cNvSpPr>
              <p:nvPr/>
            </p:nvSpPr>
            <p:spPr bwMode="auto">
              <a:xfrm>
                <a:off x="2201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" name="Rectangle 22"/>
              <p:cNvSpPr>
                <a:spLocks noChangeArrowheads="1"/>
              </p:cNvSpPr>
              <p:nvPr/>
            </p:nvSpPr>
            <p:spPr bwMode="auto">
              <a:xfrm>
                <a:off x="2189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45" name="Line 23"/>
              <p:cNvSpPr>
                <a:spLocks noChangeShapeType="1"/>
              </p:cNvSpPr>
              <p:nvPr/>
            </p:nvSpPr>
            <p:spPr bwMode="auto">
              <a:xfrm>
                <a:off x="229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6" name="Line 24"/>
              <p:cNvSpPr>
                <a:spLocks noChangeShapeType="1"/>
              </p:cNvSpPr>
              <p:nvPr/>
            </p:nvSpPr>
            <p:spPr bwMode="auto">
              <a:xfrm>
                <a:off x="239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7" name="Line 25"/>
              <p:cNvSpPr>
                <a:spLocks noChangeShapeType="1"/>
              </p:cNvSpPr>
              <p:nvPr/>
            </p:nvSpPr>
            <p:spPr bwMode="auto">
              <a:xfrm>
                <a:off x="250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8" name="Line 26"/>
              <p:cNvSpPr>
                <a:spLocks noChangeShapeType="1"/>
              </p:cNvSpPr>
              <p:nvPr/>
            </p:nvSpPr>
            <p:spPr bwMode="auto">
              <a:xfrm>
                <a:off x="2603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9" name="Rectangle 27"/>
              <p:cNvSpPr>
                <a:spLocks noChangeArrowheads="1"/>
              </p:cNvSpPr>
              <p:nvPr/>
            </p:nvSpPr>
            <p:spPr bwMode="auto">
              <a:xfrm>
                <a:off x="2586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50" name="Line 28"/>
              <p:cNvSpPr>
                <a:spLocks noChangeShapeType="1"/>
              </p:cNvSpPr>
              <p:nvPr/>
            </p:nvSpPr>
            <p:spPr bwMode="auto">
              <a:xfrm>
                <a:off x="270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1" name="Line 29"/>
              <p:cNvSpPr>
                <a:spLocks noChangeShapeType="1"/>
              </p:cNvSpPr>
              <p:nvPr/>
            </p:nvSpPr>
            <p:spPr bwMode="auto">
              <a:xfrm>
                <a:off x="2802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2" name="Line 30"/>
              <p:cNvSpPr>
                <a:spLocks noChangeShapeType="1"/>
              </p:cNvSpPr>
              <p:nvPr/>
            </p:nvSpPr>
            <p:spPr bwMode="auto">
              <a:xfrm>
                <a:off x="2904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3" name="Line 31"/>
              <p:cNvSpPr>
                <a:spLocks noChangeShapeType="1"/>
              </p:cNvSpPr>
              <p:nvPr/>
            </p:nvSpPr>
            <p:spPr bwMode="auto">
              <a:xfrm>
                <a:off x="3000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4" name="Rectangle 32"/>
              <p:cNvSpPr>
                <a:spLocks noChangeArrowheads="1"/>
              </p:cNvSpPr>
              <p:nvPr/>
            </p:nvSpPr>
            <p:spPr bwMode="auto">
              <a:xfrm>
                <a:off x="2977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55" name="Line 33"/>
              <p:cNvSpPr>
                <a:spLocks noChangeShapeType="1"/>
              </p:cNvSpPr>
              <p:nvPr/>
            </p:nvSpPr>
            <p:spPr bwMode="auto">
              <a:xfrm>
                <a:off x="3102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6" name="Line 34"/>
              <p:cNvSpPr>
                <a:spLocks noChangeShapeType="1"/>
              </p:cNvSpPr>
              <p:nvPr/>
            </p:nvSpPr>
            <p:spPr bwMode="auto">
              <a:xfrm>
                <a:off x="3204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7" name="Line 35"/>
              <p:cNvSpPr>
                <a:spLocks noChangeShapeType="1"/>
              </p:cNvSpPr>
              <p:nvPr/>
            </p:nvSpPr>
            <p:spPr bwMode="auto">
              <a:xfrm>
                <a:off x="330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8" name="Line 36"/>
              <p:cNvSpPr>
                <a:spLocks noChangeShapeType="1"/>
              </p:cNvSpPr>
              <p:nvPr/>
            </p:nvSpPr>
            <p:spPr bwMode="auto">
              <a:xfrm>
                <a:off x="3403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9" name="Rectangle 37"/>
              <p:cNvSpPr>
                <a:spLocks noChangeArrowheads="1"/>
              </p:cNvSpPr>
              <p:nvPr/>
            </p:nvSpPr>
            <p:spPr bwMode="auto">
              <a:xfrm>
                <a:off x="3380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60" name="Line 38"/>
              <p:cNvSpPr>
                <a:spLocks noChangeShapeType="1"/>
              </p:cNvSpPr>
              <p:nvPr/>
            </p:nvSpPr>
            <p:spPr bwMode="auto">
              <a:xfrm>
                <a:off x="3505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1" name="Line 39"/>
              <p:cNvSpPr>
                <a:spLocks noChangeShapeType="1"/>
              </p:cNvSpPr>
              <p:nvPr/>
            </p:nvSpPr>
            <p:spPr bwMode="auto">
              <a:xfrm>
                <a:off x="360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2" name="Line 40"/>
              <p:cNvSpPr>
                <a:spLocks noChangeShapeType="1"/>
              </p:cNvSpPr>
              <p:nvPr/>
            </p:nvSpPr>
            <p:spPr bwMode="auto">
              <a:xfrm>
                <a:off x="3703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3" name="Line 41"/>
              <p:cNvSpPr>
                <a:spLocks noChangeShapeType="1"/>
              </p:cNvSpPr>
              <p:nvPr/>
            </p:nvSpPr>
            <p:spPr bwMode="auto">
              <a:xfrm>
                <a:off x="3805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4" name="Rectangle 42"/>
              <p:cNvSpPr>
                <a:spLocks noChangeArrowheads="1"/>
              </p:cNvSpPr>
              <p:nvPr/>
            </p:nvSpPr>
            <p:spPr bwMode="auto">
              <a:xfrm>
                <a:off x="3777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65" name="Line 43"/>
              <p:cNvSpPr>
                <a:spLocks noChangeShapeType="1"/>
              </p:cNvSpPr>
              <p:nvPr/>
            </p:nvSpPr>
            <p:spPr bwMode="auto">
              <a:xfrm>
                <a:off x="390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6" name="Line 44"/>
              <p:cNvSpPr>
                <a:spLocks noChangeShapeType="1"/>
              </p:cNvSpPr>
              <p:nvPr/>
            </p:nvSpPr>
            <p:spPr bwMode="auto">
              <a:xfrm>
                <a:off x="4004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7" name="Line 45"/>
              <p:cNvSpPr>
                <a:spLocks noChangeShapeType="1"/>
              </p:cNvSpPr>
              <p:nvPr/>
            </p:nvSpPr>
            <p:spPr bwMode="auto">
              <a:xfrm>
                <a:off x="410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8" name="Line 46"/>
              <p:cNvSpPr>
                <a:spLocks noChangeShapeType="1"/>
              </p:cNvSpPr>
              <p:nvPr/>
            </p:nvSpPr>
            <p:spPr bwMode="auto">
              <a:xfrm>
                <a:off x="4208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9" name="Rectangle 47"/>
              <p:cNvSpPr>
                <a:spLocks noChangeArrowheads="1"/>
              </p:cNvSpPr>
              <p:nvPr/>
            </p:nvSpPr>
            <p:spPr bwMode="auto">
              <a:xfrm>
                <a:off x="4179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70" name="Line 48"/>
              <p:cNvSpPr>
                <a:spLocks noChangeShapeType="1"/>
              </p:cNvSpPr>
              <p:nvPr/>
            </p:nvSpPr>
            <p:spPr bwMode="auto">
              <a:xfrm>
                <a:off x="4304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1" name="Line 49"/>
              <p:cNvSpPr>
                <a:spLocks noChangeShapeType="1"/>
              </p:cNvSpPr>
              <p:nvPr/>
            </p:nvSpPr>
            <p:spPr bwMode="auto">
              <a:xfrm>
                <a:off x="440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2" name="Line 50"/>
              <p:cNvSpPr>
                <a:spLocks noChangeShapeType="1"/>
              </p:cNvSpPr>
              <p:nvPr/>
            </p:nvSpPr>
            <p:spPr bwMode="auto">
              <a:xfrm>
                <a:off x="4508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3" name="Line 51"/>
              <p:cNvSpPr>
                <a:spLocks noChangeShapeType="1"/>
              </p:cNvSpPr>
              <p:nvPr/>
            </p:nvSpPr>
            <p:spPr bwMode="auto">
              <a:xfrm>
                <a:off x="4604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4" name="Rectangle 52"/>
              <p:cNvSpPr>
                <a:spLocks noChangeArrowheads="1"/>
              </p:cNvSpPr>
              <p:nvPr/>
            </p:nvSpPr>
            <p:spPr bwMode="auto">
              <a:xfrm>
                <a:off x="4582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75" name="Line 53"/>
              <p:cNvSpPr>
                <a:spLocks noChangeShapeType="1"/>
              </p:cNvSpPr>
              <p:nvPr/>
            </p:nvSpPr>
            <p:spPr bwMode="auto">
              <a:xfrm>
                <a:off x="470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6" name="Line 54"/>
              <p:cNvSpPr>
                <a:spLocks noChangeShapeType="1"/>
              </p:cNvSpPr>
              <p:nvPr/>
            </p:nvSpPr>
            <p:spPr bwMode="auto">
              <a:xfrm>
                <a:off x="480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7" name="Line 55"/>
              <p:cNvSpPr>
                <a:spLocks noChangeShapeType="1"/>
              </p:cNvSpPr>
              <p:nvPr/>
            </p:nvSpPr>
            <p:spPr bwMode="auto">
              <a:xfrm>
                <a:off x="4905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8" name="Line 56"/>
              <p:cNvSpPr>
                <a:spLocks noChangeShapeType="1"/>
              </p:cNvSpPr>
              <p:nvPr/>
            </p:nvSpPr>
            <p:spPr bwMode="auto">
              <a:xfrm flipV="1">
                <a:off x="999" y="1099"/>
                <a:ext cx="0" cy="21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9" name="Rectangle 57"/>
              <p:cNvSpPr>
                <a:spLocks noChangeArrowheads="1"/>
              </p:cNvSpPr>
              <p:nvPr/>
            </p:nvSpPr>
            <p:spPr bwMode="auto">
              <a:xfrm>
                <a:off x="846" y="1099"/>
                <a:ext cx="18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Norm.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80" name="Line 58"/>
              <p:cNvSpPr>
                <a:spLocks noChangeShapeType="1"/>
              </p:cNvSpPr>
              <p:nvPr/>
            </p:nvSpPr>
            <p:spPr bwMode="auto">
              <a:xfrm flipH="1">
                <a:off x="987" y="3186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1" name="Line 59"/>
              <p:cNvSpPr>
                <a:spLocks noChangeShapeType="1"/>
              </p:cNvSpPr>
              <p:nvPr/>
            </p:nvSpPr>
            <p:spPr bwMode="auto">
              <a:xfrm flipH="1">
                <a:off x="970" y="3106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2" name="Rectangle 60"/>
              <p:cNvSpPr>
                <a:spLocks noChangeArrowheads="1"/>
              </p:cNvSpPr>
              <p:nvPr/>
            </p:nvSpPr>
            <p:spPr bwMode="auto">
              <a:xfrm>
                <a:off x="936" y="3078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83" name="Line 61"/>
              <p:cNvSpPr>
                <a:spLocks noChangeShapeType="1"/>
              </p:cNvSpPr>
              <p:nvPr/>
            </p:nvSpPr>
            <p:spPr bwMode="auto">
              <a:xfrm flipH="1">
                <a:off x="987" y="3027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4" name="Line 62"/>
              <p:cNvSpPr>
                <a:spLocks noChangeShapeType="1"/>
              </p:cNvSpPr>
              <p:nvPr/>
            </p:nvSpPr>
            <p:spPr bwMode="auto">
              <a:xfrm flipH="1">
                <a:off x="987" y="294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" name="Line 63"/>
              <p:cNvSpPr>
                <a:spLocks noChangeShapeType="1"/>
              </p:cNvSpPr>
              <p:nvPr/>
            </p:nvSpPr>
            <p:spPr bwMode="auto">
              <a:xfrm flipH="1">
                <a:off x="987" y="286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6" name="Line 64"/>
              <p:cNvSpPr>
                <a:spLocks noChangeShapeType="1"/>
              </p:cNvSpPr>
              <p:nvPr/>
            </p:nvSpPr>
            <p:spPr bwMode="auto">
              <a:xfrm flipH="1">
                <a:off x="987" y="2789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7" name="Line 65"/>
              <p:cNvSpPr>
                <a:spLocks noChangeShapeType="1"/>
              </p:cNvSpPr>
              <p:nvPr/>
            </p:nvSpPr>
            <p:spPr bwMode="auto">
              <a:xfrm flipH="1">
                <a:off x="970" y="2709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8" name="Rectangle 66"/>
              <p:cNvSpPr>
                <a:spLocks noChangeArrowheads="1"/>
              </p:cNvSpPr>
              <p:nvPr/>
            </p:nvSpPr>
            <p:spPr bwMode="auto">
              <a:xfrm>
                <a:off x="914" y="2687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89" name="Line 67"/>
              <p:cNvSpPr>
                <a:spLocks noChangeShapeType="1"/>
              </p:cNvSpPr>
              <p:nvPr/>
            </p:nvSpPr>
            <p:spPr bwMode="auto">
              <a:xfrm flipH="1">
                <a:off x="987" y="2636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0" name="Line 68"/>
              <p:cNvSpPr>
                <a:spLocks noChangeShapeType="1"/>
              </p:cNvSpPr>
              <p:nvPr/>
            </p:nvSpPr>
            <p:spPr bwMode="auto">
              <a:xfrm flipH="1">
                <a:off x="987" y="2556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1" name="Line 69"/>
              <p:cNvSpPr>
                <a:spLocks noChangeShapeType="1"/>
              </p:cNvSpPr>
              <p:nvPr/>
            </p:nvSpPr>
            <p:spPr bwMode="auto">
              <a:xfrm flipH="1">
                <a:off x="987" y="2477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2" name="Line 70"/>
              <p:cNvSpPr>
                <a:spLocks noChangeShapeType="1"/>
              </p:cNvSpPr>
              <p:nvPr/>
            </p:nvSpPr>
            <p:spPr bwMode="auto">
              <a:xfrm flipH="1">
                <a:off x="987" y="239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3" name="Line 71"/>
              <p:cNvSpPr>
                <a:spLocks noChangeShapeType="1"/>
              </p:cNvSpPr>
              <p:nvPr/>
            </p:nvSpPr>
            <p:spPr bwMode="auto">
              <a:xfrm flipH="1">
                <a:off x="970" y="2318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4" name="Rectangle 72"/>
              <p:cNvSpPr>
                <a:spLocks noChangeArrowheads="1"/>
              </p:cNvSpPr>
              <p:nvPr/>
            </p:nvSpPr>
            <p:spPr bwMode="auto">
              <a:xfrm>
                <a:off x="885" y="2290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95" name="Line 73"/>
              <p:cNvSpPr>
                <a:spLocks noChangeShapeType="1"/>
              </p:cNvSpPr>
              <p:nvPr/>
            </p:nvSpPr>
            <p:spPr bwMode="auto">
              <a:xfrm flipH="1">
                <a:off x="987" y="2239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" name="Line 74"/>
              <p:cNvSpPr>
                <a:spLocks noChangeShapeType="1"/>
              </p:cNvSpPr>
              <p:nvPr/>
            </p:nvSpPr>
            <p:spPr bwMode="auto">
              <a:xfrm flipH="1">
                <a:off x="987" y="2160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" name="Line 75"/>
              <p:cNvSpPr>
                <a:spLocks noChangeShapeType="1"/>
              </p:cNvSpPr>
              <p:nvPr/>
            </p:nvSpPr>
            <p:spPr bwMode="auto">
              <a:xfrm flipH="1">
                <a:off x="987" y="2080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" name="Line 76"/>
              <p:cNvSpPr>
                <a:spLocks noChangeShapeType="1"/>
              </p:cNvSpPr>
              <p:nvPr/>
            </p:nvSpPr>
            <p:spPr bwMode="auto">
              <a:xfrm flipH="1">
                <a:off x="987" y="2001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" name="Line 77"/>
              <p:cNvSpPr>
                <a:spLocks noChangeShapeType="1"/>
              </p:cNvSpPr>
              <p:nvPr/>
            </p:nvSpPr>
            <p:spPr bwMode="auto">
              <a:xfrm flipH="1">
                <a:off x="970" y="1921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" name="Rectangle 78"/>
              <p:cNvSpPr>
                <a:spLocks noChangeArrowheads="1"/>
              </p:cNvSpPr>
              <p:nvPr/>
            </p:nvSpPr>
            <p:spPr bwMode="auto">
              <a:xfrm>
                <a:off x="885" y="1893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01" name="Line 79"/>
              <p:cNvSpPr>
                <a:spLocks noChangeShapeType="1"/>
              </p:cNvSpPr>
              <p:nvPr/>
            </p:nvSpPr>
            <p:spPr bwMode="auto">
              <a:xfrm flipH="1">
                <a:off x="987" y="1842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" name="Line 80"/>
              <p:cNvSpPr>
                <a:spLocks noChangeShapeType="1"/>
              </p:cNvSpPr>
              <p:nvPr/>
            </p:nvSpPr>
            <p:spPr bwMode="auto">
              <a:xfrm flipH="1">
                <a:off x="987" y="1763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" name="Line 81"/>
              <p:cNvSpPr>
                <a:spLocks noChangeShapeType="1"/>
              </p:cNvSpPr>
              <p:nvPr/>
            </p:nvSpPr>
            <p:spPr bwMode="auto">
              <a:xfrm flipH="1">
                <a:off x="987" y="1683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" name="Line 82"/>
              <p:cNvSpPr>
                <a:spLocks noChangeShapeType="1"/>
              </p:cNvSpPr>
              <p:nvPr/>
            </p:nvSpPr>
            <p:spPr bwMode="auto">
              <a:xfrm flipH="1">
                <a:off x="987" y="1604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" name="Line 83"/>
              <p:cNvSpPr>
                <a:spLocks noChangeShapeType="1"/>
              </p:cNvSpPr>
              <p:nvPr/>
            </p:nvSpPr>
            <p:spPr bwMode="auto">
              <a:xfrm flipH="1">
                <a:off x="970" y="1525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" name="Rectangle 84"/>
              <p:cNvSpPr>
                <a:spLocks noChangeArrowheads="1"/>
              </p:cNvSpPr>
              <p:nvPr/>
            </p:nvSpPr>
            <p:spPr bwMode="auto">
              <a:xfrm>
                <a:off x="885" y="1502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07" name="Line 85"/>
              <p:cNvSpPr>
                <a:spLocks noChangeShapeType="1"/>
              </p:cNvSpPr>
              <p:nvPr/>
            </p:nvSpPr>
            <p:spPr bwMode="auto">
              <a:xfrm flipH="1">
                <a:off x="987" y="1445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8" name="Line 86"/>
              <p:cNvSpPr>
                <a:spLocks noChangeShapeType="1"/>
              </p:cNvSpPr>
              <p:nvPr/>
            </p:nvSpPr>
            <p:spPr bwMode="auto">
              <a:xfrm flipH="1">
                <a:off x="987" y="1371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" name="Line 87"/>
              <p:cNvSpPr>
                <a:spLocks noChangeShapeType="1"/>
              </p:cNvSpPr>
              <p:nvPr/>
            </p:nvSpPr>
            <p:spPr bwMode="auto">
              <a:xfrm flipH="1">
                <a:off x="987" y="1292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0" name="Line 88"/>
              <p:cNvSpPr>
                <a:spLocks noChangeShapeType="1"/>
              </p:cNvSpPr>
              <p:nvPr/>
            </p:nvSpPr>
            <p:spPr bwMode="auto">
              <a:xfrm flipH="1">
                <a:off x="987" y="1213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" name="Line 89"/>
              <p:cNvSpPr>
                <a:spLocks noChangeShapeType="1"/>
              </p:cNvSpPr>
              <p:nvPr/>
            </p:nvSpPr>
            <p:spPr bwMode="auto">
              <a:xfrm flipH="1">
                <a:off x="970" y="1133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2" name="Freeform 90"/>
              <p:cNvSpPr>
                <a:spLocks/>
              </p:cNvSpPr>
              <p:nvPr/>
            </p:nvSpPr>
            <p:spPr bwMode="auto">
              <a:xfrm>
                <a:off x="999" y="3106"/>
                <a:ext cx="680" cy="6"/>
              </a:xfrm>
              <a:custGeom>
                <a:avLst/>
                <a:gdLst>
                  <a:gd name="T0" fmla="*/ 11 w 680"/>
                  <a:gd name="T1" fmla="*/ 0 h 6"/>
                  <a:gd name="T2" fmla="*/ 22 w 680"/>
                  <a:gd name="T3" fmla="*/ 0 h 6"/>
                  <a:gd name="T4" fmla="*/ 34 w 680"/>
                  <a:gd name="T5" fmla="*/ 0 h 6"/>
                  <a:gd name="T6" fmla="*/ 45 w 680"/>
                  <a:gd name="T7" fmla="*/ 0 h 6"/>
                  <a:gd name="T8" fmla="*/ 56 w 680"/>
                  <a:gd name="T9" fmla="*/ 0 h 6"/>
                  <a:gd name="T10" fmla="*/ 68 w 680"/>
                  <a:gd name="T11" fmla="*/ 0 h 6"/>
                  <a:gd name="T12" fmla="*/ 79 w 680"/>
                  <a:gd name="T13" fmla="*/ 0 h 6"/>
                  <a:gd name="T14" fmla="*/ 90 w 680"/>
                  <a:gd name="T15" fmla="*/ 0 h 6"/>
                  <a:gd name="T16" fmla="*/ 107 w 680"/>
                  <a:gd name="T17" fmla="*/ 0 h 6"/>
                  <a:gd name="T18" fmla="*/ 119 w 680"/>
                  <a:gd name="T19" fmla="*/ 0 h 6"/>
                  <a:gd name="T20" fmla="*/ 130 w 680"/>
                  <a:gd name="T21" fmla="*/ 0 h 6"/>
                  <a:gd name="T22" fmla="*/ 142 w 680"/>
                  <a:gd name="T23" fmla="*/ 0 h 6"/>
                  <a:gd name="T24" fmla="*/ 153 w 680"/>
                  <a:gd name="T25" fmla="*/ 6 h 6"/>
                  <a:gd name="T26" fmla="*/ 164 w 680"/>
                  <a:gd name="T27" fmla="*/ 6 h 6"/>
                  <a:gd name="T28" fmla="*/ 176 w 680"/>
                  <a:gd name="T29" fmla="*/ 6 h 6"/>
                  <a:gd name="T30" fmla="*/ 187 w 680"/>
                  <a:gd name="T31" fmla="*/ 6 h 6"/>
                  <a:gd name="T32" fmla="*/ 204 w 680"/>
                  <a:gd name="T33" fmla="*/ 6 h 6"/>
                  <a:gd name="T34" fmla="*/ 215 w 680"/>
                  <a:gd name="T35" fmla="*/ 6 h 6"/>
                  <a:gd name="T36" fmla="*/ 227 w 680"/>
                  <a:gd name="T37" fmla="*/ 6 h 6"/>
                  <a:gd name="T38" fmla="*/ 238 w 680"/>
                  <a:gd name="T39" fmla="*/ 6 h 6"/>
                  <a:gd name="T40" fmla="*/ 249 w 680"/>
                  <a:gd name="T41" fmla="*/ 6 h 6"/>
                  <a:gd name="T42" fmla="*/ 261 w 680"/>
                  <a:gd name="T43" fmla="*/ 6 h 6"/>
                  <a:gd name="T44" fmla="*/ 272 w 680"/>
                  <a:gd name="T45" fmla="*/ 6 h 6"/>
                  <a:gd name="T46" fmla="*/ 283 w 680"/>
                  <a:gd name="T47" fmla="*/ 0 h 6"/>
                  <a:gd name="T48" fmla="*/ 300 w 680"/>
                  <a:gd name="T49" fmla="*/ 0 h 6"/>
                  <a:gd name="T50" fmla="*/ 312 w 680"/>
                  <a:gd name="T51" fmla="*/ 0 h 6"/>
                  <a:gd name="T52" fmla="*/ 323 w 680"/>
                  <a:gd name="T53" fmla="*/ 0 h 6"/>
                  <a:gd name="T54" fmla="*/ 334 w 680"/>
                  <a:gd name="T55" fmla="*/ 0 h 6"/>
                  <a:gd name="T56" fmla="*/ 346 w 680"/>
                  <a:gd name="T57" fmla="*/ 0 h 6"/>
                  <a:gd name="T58" fmla="*/ 357 w 680"/>
                  <a:gd name="T59" fmla="*/ 0 h 6"/>
                  <a:gd name="T60" fmla="*/ 368 w 680"/>
                  <a:gd name="T61" fmla="*/ 0 h 6"/>
                  <a:gd name="T62" fmla="*/ 380 w 680"/>
                  <a:gd name="T63" fmla="*/ 0 h 6"/>
                  <a:gd name="T64" fmla="*/ 397 w 680"/>
                  <a:gd name="T65" fmla="*/ 0 h 6"/>
                  <a:gd name="T66" fmla="*/ 408 w 680"/>
                  <a:gd name="T67" fmla="*/ 0 h 6"/>
                  <a:gd name="T68" fmla="*/ 419 w 680"/>
                  <a:gd name="T69" fmla="*/ 0 h 6"/>
                  <a:gd name="T70" fmla="*/ 431 w 680"/>
                  <a:gd name="T71" fmla="*/ 0 h 6"/>
                  <a:gd name="T72" fmla="*/ 442 w 680"/>
                  <a:gd name="T73" fmla="*/ 0 h 6"/>
                  <a:gd name="T74" fmla="*/ 453 w 680"/>
                  <a:gd name="T75" fmla="*/ 0 h 6"/>
                  <a:gd name="T76" fmla="*/ 465 w 680"/>
                  <a:gd name="T77" fmla="*/ 0 h 6"/>
                  <a:gd name="T78" fmla="*/ 476 w 680"/>
                  <a:gd name="T79" fmla="*/ 0 h 6"/>
                  <a:gd name="T80" fmla="*/ 487 w 680"/>
                  <a:gd name="T81" fmla="*/ 0 h 6"/>
                  <a:gd name="T82" fmla="*/ 504 w 680"/>
                  <a:gd name="T83" fmla="*/ 0 h 6"/>
                  <a:gd name="T84" fmla="*/ 516 w 680"/>
                  <a:gd name="T85" fmla="*/ 0 h 6"/>
                  <a:gd name="T86" fmla="*/ 527 w 680"/>
                  <a:gd name="T87" fmla="*/ 0 h 6"/>
                  <a:gd name="T88" fmla="*/ 538 w 680"/>
                  <a:gd name="T89" fmla="*/ 0 h 6"/>
                  <a:gd name="T90" fmla="*/ 550 w 680"/>
                  <a:gd name="T91" fmla="*/ 0 h 6"/>
                  <a:gd name="T92" fmla="*/ 561 w 680"/>
                  <a:gd name="T93" fmla="*/ 0 h 6"/>
                  <a:gd name="T94" fmla="*/ 572 w 680"/>
                  <a:gd name="T95" fmla="*/ 0 h 6"/>
                  <a:gd name="T96" fmla="*/ 584 w 680"/>
                  <a:gd name="T97" fmla="*/ 0 h 6"/>
                  <a:gd name="T98" fmla="*/ 601 w 680"/>
                  <a:gd name="T99" fmla="*/ 0 h 6"/>
                  <a:gd name="T100" fmla="*/ 612 w 680"/>
                  <a:gd name="T101" fmla="*/ 0 h 6"/>
                  <a:gd name="T102" fmla="*/ 623 w 680"/>
                  <a:gd name="T103" fmla="*/ 0 h 6"/>
                  <a:gd name="T104" fmla="*/ 635 w 680"/>
                  <a:gd name="T105" fmla="*/ 0 h 6"/>
                  <a:gd name="T106" fmla="*/ 646 w 680"/>
                  <a:gd name="T107" fmla="*/ 0 h 6"/>
                  <a:gd name="T108" fmla="*/ 657 w 680"/>
                  <a:gd name="T109" fmla="*/ 0 h 6"/>
                  <a:gd name="T110" fmla="*/ 669 w 680"/>
                  <a:gd name="T111" fmla="*/ 0 h 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0" h="6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9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6" y="0"/>
                    </a:lnTo>
                    <a:lnTo>
                      <a:pt x="142" y="0"/>
                    </a:lnTo>
                    <a:lnTo>
                      <a:pt x="147" y="0"/>
                    </a:lnTo>
                    <a:lnTo>
                      <a:pt x="153" y="0"/>
                    </a:lnTo>
                    <a:lnTo>
                      <a:pt x="153" y="6"/>
                    </a:lnTo>
                    <a:lnTo>
                      <a:pt x="159" y="6"/>
                    </a:lnTo>
                    <a:lnTo>
                      <a:pt x="164" y="6"/>
                    </a:lnTo>
                    <a:lnTo>
                      <a:pt x="170" y="6"/>
                    </a:lnTo>
                    <a:lnTo>
                      <a:pt x="176" y="6"/>
                    </a:lnTo>
                    <a:lnTo>
                      <a:pt x="181" y="6"/>
                    </a:lnTo>
                    <a:lnTo>
                      <a:pt x="187" y="6"/>
                    </a:lnTo>
                    <a:lnTo>
                      <a:pt x="193" y="6"/>
                    </a:lnTo>
                    <a:lnTo>
                      <a:pt x="198" y="6"/>
                    </a:lnTo>
                    <a:lnTo>
                      <a:pt x="204" y="6"/>
                    </a:lnTo>
                    <a:lnTo>
                      <a:pt x="210" y="6"/>
                    </a:lnTo>
                    <a:lnTo>
                      <a:pt x="215" y="6"/>
                    </a:lnTo>
                    <a:lnTo>
                      <a:pt x="221" y="6"/>
                    </a:lnTo>
                    <a:lnTo>
                      <a:pt x="227" y="6"/>
                    </a:lnTo>
                    <a:lnTo>
                      <a:pt x="232" y="6"/>
                    </a:lnTo>
                    <a:lnTo>
                      <a:pt x="238" y="6"/>
                    </a:lnTo>
                    <a:lnTo>
                      <a:pt x="244" y="6"/>
                    </a:lnTo>
                    <a:lnTo>
                      <a:pt x="249" y="6"/>
                    </a:lnTo>
                    <a:lnTo>
                      <a:pt x="255" y="6"/>
                    </a:lnTo>
                    <a:lnTo>
                      <a:pt x="261" y="6"/>
                    </a:lnTo>
                    <a:lnTo>
                      <a:pt x="266" y="6"/>
                    </a:lnTo>
                    <a:lnTo>
                      <a:pt x="272" y="6"/>
                    </a:lnTo>
                    <a:lnTo>
                      <a:pt x="278" y="6"/>
                    </a:lnTo>
                    <a:lnTo>
                      <a:pt x="278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7" y="0"/>
                    </a:lnTo>
                    <a:lnTo>
                      <a:pt x="323" y="0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40" y="0"/>
                    </a:lnTo>
                    <a:lnTo>
                      <a:pt x="346" y="0"/>
                    </a:lnTo>
                    <a:lnTo>
                      <a:pt x="351" y="0"/>
                    </a:lnTo>
                    <a:lnTo>
                      <a:pt x="357" y="0"/>
                    </a:lnTo>
                    <a:lnTo>
                      <a:pt x="363" y="0"/>
                    </a:lnTo>
                    <a:lnTo>
                      <a:pt x="368" y="0"/>
                    </a:lnTo>
                    <a:lnTo>
                      <a:pt x="374" y="0"/>
                    </a:lnTo>
                    <a:lnTo>
                      <a:pt x="380" y="0"/>
                    </a:lnTo>
                    <a:lnTo>
                      <a:pt x="385" y="0"/>
                    </a:lnTo>
                    <a:lnTo>
                      <a:pt x="391" y="0"/>
                    </a:lnTo>
                    <a:lnTo>
                      <a:pt x="397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14" y="0"/>
                    </a:lnTo>
                    <a:lnTo>
                      <a:pt x="419" y="0"/>
                    </a:lnTo>
                    <a:lnTo>
                      <a:pt x="425" y="0"/>
                    </a:lnTo>
                    <a:lnTo>
                      <a:pt x="431" y="0"/>
                    </a:lnTo>
                    <a:lnTo>
                      <a:pt x="436" y="0"/>
                    </a:lnTo>
                    <a:lnTo>
                      <a:pt x="442" y="0"/>
                    </a:lnTo>
                    <a:lnTo>
                      <a:pt x="448" y="0"/>
                    </a:lnTo>
                    <a:lnTo>
                      <a:pt x="453" y="0"/>
                    </a:lnTo>
                    <a:lnTo>
                      <a:pt x="459" y="0"/>
                    </a:lnTo>
                    <a:lnTo>
                      <a:pt x="465" y="0"/>
                    </a:lnTo>
                    <a:lnTo>
                      <a:pt x="470" y="0"/>
                    </a:lnTo>
                    <a:lnTo>
                      <a:pt x="476" y="0"/>
                    </a:lnTo>
                    <a:lnTo>
                      <a:pt x="482" y="0"/>
                    </a:lnTo>
                    <a:lnTo>
                      <a:pt x="487" y="0"/>
                    </a:lnTo>
                    <a:lnTo>
                      <a:pt x="493" y="0"/>
                    </a:lnTo>
                    <a:lnTo>
                      <a:pt x="499" y="0"/>
                    </a:lnTo>
                    <a:lnTo>
                      <a:pt x="504" y="0"/>
                    </a:lnTo>
                    <a:lnTo>
                      <a:pt x="510" y="0"/>
                    </a:lnTo>
                    <a:lnTo>
                      <a:pt x="516" y="0"/>
                    </a:lnTo>
                    <a:lnTo>
                      <a:pt x="521" y="0"/>
                    </a:lnTo>
                    <a:lnTo>
                      <a:pt x="527" y="0"/>
                    </a:lnTo>
                    <a:lnTo>
                      <a:pt x="533" y="0"/>
                    </a:lnTo>
                    <a:lnTo>
                      <a:pt x="538" y="0"/>
                    </a:lnTo>
                    <a:lnTo>
                      <a:pt x="544" y="0"/>
                    </a:lnTo>
                    <a:lnTo>
                      <a:pt x="550" y="0"/>
                    </a:lnTo>
                    <a:lnTo>
                      <a:pt x="555" y="0"/>
                    </a:lnTo>
                    <a:lnTo>
                      <a:pt x="561" y="0"/>
                    </a:lnTo>
                    <a:lnTo>
                      <a:pt x="567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4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6" y="0"/>
                    </a:lnTo>
                    <a:lnTo>
                      <a:pt x="612" y="0"/>
                    </a:lnTo>
                    <a:lnTo>
                      <a:pt x="618" y="0"/>
                    </a:lnTo>
                    <a:lnTo>
                      <a:pt x="623" y="0"/>
                    </a:lnTo>
                    <a:lnTo>
                      <a:pt x="629" y="0"/>
                    </a:lnTo>
                    <a:lnTo>
                      <a:pt x="635" y="0"/>
                    </a:lnTo>
                    <a:lnTo>
                      <a:pt x="640" y="0"/>
                    </a:lnTo>
                    <a:lnTo>
                      <a:pt x="646" y="0"/>
                    </a:lnTo>
                    <a:lnTo>
                      <a:pt x="652" y="0"/>
                    </a:lnTo>
                    <a:lnTo>
                      <a:pt x="657" y="0"/>
                    </a:lnTo>
                    <a:lnTo>
                      <a:pt x="663" y="0"/>
                    </a:lnTo>
                    <a:lnTo>
                      <a:pt x="669" y="0"/>
                    </a:lnTo>
                    <a:lnTo>
                      <a:pt x="674" y="0"/>
                    </a:lnTo>
                    <a:lnTo>
                      <a:pt x="680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3" name="Freeform 91"/>
              <p:cNvSpPr>
                <a:spLocks/>
              </p:cNvSpPr>
              <p:nvPr/>
            </p:nvSpPr>
            <p:spPr bwMode="auto">
              <a:xfrm>
                <a:off x="1679" y="1780"/>
                <a:ext cx="686" cy="1326"/>
              </a:xfrm>
              <a:custGeom>
                <a:avLst/>
                <a:gdLst>
                  <a:gd name="T0" fmla="*/ 11 w 686"/>
                  <a:gd name="T1" fmla="*/ 1326 h 1326"/>
                  <a:gd name="T2" fmla="*/ 23 w 686"/>
                  <a:gd name="T3" fmla="*/ 1326 h 1326"/>
                  <a:gd name="T4" fmla="*/ 34 w 686"/>
                  <a:gd name="T5" fmla="*/ 1326 h 1326"/>
                  <a:gd name="T6" fmla="*/ 45 w 686"/>
                  <a:gd name="T7" fmla="*/ 1326 h 1326"/>
                  <a:gd name="T8" fmla="*/ 62 w 686"/>
                  <a:gd name="T9" fmla="*/ 1326 h 1326"/>
                  <a:gd name="T10" fmla="*/ 74 w 686"/>
                  <a:gd name="T11" fmla="*/ 1326 h 1326"/>
                  <a:gd name="T12" fmla="*/ 85 w 686"/>
                  <a:gd name="T13" fmla="*/ 1326 h 1326"/>
                  <a:gd name="T14" fmla="*/ 96 w 686"/>
                  <a:gd name="T15" fmla="*/ 1326 h 1326"/>
                  <a:gd name="T16" fmla="*/ 108 w 686"/>
                  <a:gd name="T17" fmla="*/ 1326 h 1326"/>
                  <a:gd name="T18" fmla="*/ 119 w 686"/>
                  <a:gd name="T19" fmla="*/ 1326 h 1326"/>
                  <a:gd name="T20" fmla="*/ 130 w 686"/>
                  <a:gd name="T21" fmla="*/ 1326 h 1326"/>
                  <a:gd name="T22" fmla="*/ 142 w 686"/>
                  <a:gd name="T23" fmla="*/ 1326 h 1326"/>
                  <a:gd name="T24" fmla="*/ 159 w 686"/>
                  <a:gd name="T25" fmla="*/ 1326 h 1326"/>
                  <a:gd name="T26" fmla="*/ 170 w 686"/>
                  <a:gd name="T27" fmla="*/ 1326 h 1326"/>
                  <a:gd name="T28" fmla="*/ 182 w 686"/>
                  <a:gd name="T29" fmla="*/ 1326 h 1326"/>
                  <a:gd name="T30" fmla="*/ 193 w 686"/>
                  <a:gd name="T31" fmla="*/ 1326 h 1326"/>
                  <a:gd name="T32" fmla="*/ 204 w 686"/>
                  <a:gd name="T33" fmla="*/ 1326 h 1326"/>
                  <a:gd name="T34" fmla="*/ 216 w 686"/>
                  <a:gd name="T35" fmla="*/ 1326 h 1326"/>
                  <a:gd name="T36" fmla="*/ 227 w 686"/>
                  <a:gd name="T37" fmla="*/ 1326 h 1326"/>
                  <a:gd name="T38" fmla="*/ 238 w 686"/>
                  <a:gd name="T39" fmla="*/ 1326 h 1326"/>
                  <a:gd name="T40" fmla="*/ 255 w 686"/>
                  <a:gd name="T41" fmla="*/ 1326 h 1326"/>
                  <a:gd name="T42" fmla="*/ 267 w 686"/>
                  <a:gd name="T43" fmla="*/ 1326 h 1326"/>
                  <a:gd name="T44" fmla="*/ 278 w 686"/>
                  <a:gd name="T45" fmla="*/ 1326 h 1326"/>
                  <a:gd name="T46" fmla="*/ 289 w 686"/>
                  <a:gd name="T47" fmla="*/ 1321 h 1326"/>
                  <a:gd name="T48" fmla="*/ 301 w 686"/>
                  <a:gd name="T49" fmla="*/ 1321 h 1326"/>
                  <a:gd name="T50" fmla="*/ 312 w 686"/>
                  <a:gd name="T51" fmla="*/ 1315 h 1326"/>
                  <a:gd name="T52" fmla="*/ 323 w 686"/>
                  <a:gd name="T53" fmla="*/ 1309 h 1326"/>
                  <a:gd name="T54" fmla="*/ 335 w 686"/>
                  <a:gd name="T55" fmla="*/ 1292 h 1326"/>
                  <a:gd name="T56" fmla="*/ 352 w 686"/>
                  <a:gd name="T57" fmla="*/ 1241 h 1326"/>
                  <a:gd name="T58" fmla="*/ 363 w 686"/>
                  <a:gd name="T59" fmla="*/ 1122 h 1326"/>
                  <a:gd name="T60" fmla="*/ 374 w 686"/>
                  <a:gd name="T61" fmla="*/ 924 h 1326"/>
                  <a:gd name="T62" fmla="*/ 386 w 686"/>
                  <a:gd name="T63" fmla="*/ 669 h 1326"/>
                  <a:gd name="T64" fmla="*/ 397 w 686"/>
                  <a:gd name="T65" fmla="*/ 504 h 1326"/>
                  <a:gd name="T66" fmla="*/ 408 w 686"/>
                  <a:gd name="T67" fmla="*/ 453 h 1326"/>
                  <a:gd name="T68" fmla="*/ 420 w 686"/>
                  <a:gd name="T69" fmla="*/ 465 h 1326"/>
                  <a:gd name="T70" fmla="*/ 431 w 686"/>
                  <a:gd name="T71" fmla="*/ 487 h 1326"/>
                  <a:gd name="T72" fmla="*/ 448 w 686"/>
                  <a:gd name="T73" fmla="*/ 521 h 1326"/>
                  <a:gd name="T74" fmla="*/ 459 w 686"/>
                  <a:gd name="T75" fmla="*/ 550 h 1326"/>
                  <a:gd name="T76" fmla="*/ 471 w 686"/>
                  <a:gd name="T77" fmla="*/ 584 h 1326"/>
                  <a:gd name="T78" fmla="*/ 482 w 686"/>
                  <a:gd name="T79" fmla="*/ 606 h 1326"/>
                  <a:gd name="T80" fmla="*/ 493 w 686"/>
                  <a:gd name="T81" fmla="*/ 629 h 1326"/>
                  <a:gd name="T82" fmla="*/ 505 w 686"/>
                  <a:gd name="T83" fmla="*/ 652 h 1326"/>
                  <a:gd name="T84" fmla="*/ 516 w 686"/>
                  <a:gd name="T85" fmla="*/ 669 h 1326"/>
                  <a:gd name="T86" fmla="*/ 527 w 686"/>
                  <a:gd name="T87" fmla="*/ 686 h 1326"/>
                  <a:gd name="T88" fmla="*/ 539 w 686"/>
                  <a:gd name="T89" fmla="*/ 703 h 1326"/>
                  <a:gd name="T90" fmla="*/ 556 w 686"/>
                  <a:gd name="T91" fmla="*/ 720 h 1326"/>
                  <a:gd name="T92" fmla="*/ 567 w 686"/>
                  <a:gd name="T93" fmla="*/ 737 h 1326"/>
                  <a:gd name="T94" fmla="*/ 578 w 686"/>
                  <a:gd name="T95" fmla="*/ 731 h 1326"/>
                  <a:gd name="T96" fmla="*/ 590 w 686"/>
                  <a:gd name="T97" fmla="*/ 686 h 1326"/>
                  <a:gd name="T98" fmla="*/ 601 w 686"/>
                  <a:gd name="T99" fmla="*/ 572 h 1326"/>
                  <a:gd name="T100" fmla="*/ 612 w 686"/>
                  <a:gd name="T101" fmla="*/ 391 h 1326"/>
                  <a:gd name="T102" fmla="*/ 624 w 686"/>
                  <a:gd name="T103" fmla="*/ 181 h 1326"/>
                  <a:gd name="T104" fmla="*/ 635 w 686"/>
                  <a:gd name="T105" fmla="*/ 39 h 1326"/>
                  <a:gd name="T106" fmla="*/ 652 w 686"/>
                  <a:gd name="T107" fmla="*/ 0 h 1326"/>
                  <a:gd name="T108" fmla="*/ 663 w 686"/>
                  <a:gd name="T109" fmla="*/ 28 h 1326"/>
                  <a:gd name="T110" fmla="*/ 675 w 686"/>
                  <a:gd name="T111" fmla="*/ 90 h 132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6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6" y="1326"/>
                    </a:lnTo>
                    <a:lnTo>
                      <a:pt x="11" y="1326"/>
                    </a:lnTo>
                    <a:lnTo>
                      <a:pt x="17" y="1326"/>
                    </a:lnTo>
                    <a:lnTo>
                      <a:pt x="23" y="1326"/>
                    </a:lnTo>
                    <a:lnTo>
                      <a:pt x="28" y="1326"/>
                    </a:lnTo>
                    <a:lnTo>
                      <a:pt x="34" y="1326"/>
                    </a:lnTo>
                    <a:lnTo>
                      <a:pt x="40" y="1326"/>
                    </a:lnTo>
                    <a:lnTo>
                      <a:pt x="45" y="1326"/>
                    </a:lnTo>
                    <a:lnTo>
                      <a:pt x="51" y="1326"/>
                    </a:lnTo>
                    <a:lnTo>
                      <a:pt x="57" y="1326"/>
                    </a:lnTo>
                    <a:lnTo>
                      <a:pt x="62" y="1326"/>
                    </a:lnTo>
                    <a:lnTo>
                      <a:pt x="68" y="1326"/>
                    </a:lnTo>
                    <a:lnTo>
                      <a:pt x="74" y="1326"/>
                    </a:lnTo>
                    <a:lnTo>
                      <a:pt x="79" y="1326"/>
                    </a:lnTo>
                    <a:lnTo>
                      <a:pt x="85" y="1326"/>
                    </a:lnTo>
                    <a:lnTo>
                      <a:pt x="91" y="1326"/>
                    </a:lnTo>
                    <a:lnTo>
                      <a:pt x="96" y="1326"/>
                    </a:lnTo>
                    <a:lnTo>
                      <a:pt x="102" y="1326"/>
                    </a:lnTo>
                    <a:lnTo>
                      <a:pt x="108" y="1326"/>
                    </a:lnTo>
                    <a:lnTo>
                      <a:pt x="113" y="1326"/>
                    </a:lnTo>
                    <a:lnTo>
                      <a:pt x="119" y="1326"/>
                    </a:lnTo>
                    <a:lnTo>
                      <a:pt x="125" y="1326"/>
                    </a:lnTo>
                    <a:lnTo>
                      <a:pt x="130" y="1326"/>
                    </a:lnTo>
                    <a:lnTo>
                      <a:pt x="136" y="1326"/>
                    </a:lnTo>
                    <a:lnTo>
                      <a:pt x="142" y="1326"/>
                    </a:lnTo>
                    <a:lnTo>
                      <a:pt x="148" y="1326"/>
                    </a:lnTo>
                    <a:lnTo>
                      <a:pt x="153" y="1326"/>
                    </a:lnTo>
                    <a:lnTo>
                      <a:pt x="159" y="1326"/>
                    </a:lnTo>
                    <a:lnTo>
                      <a:pt x="165" y="1326"/>
                    </a:lnTo>
                    <a:lnTo>
                      <a:pt x="170" y="1326"/>
                    </a:lnTo>
                    <a:lnTo>
                      <a:pt x="176" y="1326"/>
                    </a:lnTo>
                    <a:lnTo>
                      <a:pt x="182" y="1326"/>
                    </a:lnTo>
                    <a:lnTo>
                      <a:pt x="187" y="1326"/>
                    </a:lnTo>
                    <a:lnTo>
                      <a:pt x="193" y="1326"/>
                    </a:lnTo>
                    <a:lnTo>
                      <a:pt x="199" y="1326"/>
                    </a:lnTo>
                    <a:lnTo>
                      <a:pt x="204" y="1326"/>
                    </a:lnTo>
                    <a:lnTo>
                      <a:pt x="210" y="1326"/>
                    </a:lnTo>
                    <a:lnTo>
                      <a:pt x="216" y="1326"/>
                    </a:lnTo>
                    <a:lnTo>
                      <a:pt x="221" y="1326"/>
                    </a:lnTo>
                    <a:lnTo>
                      <a:pt x="227" y="1326"/>
                    </a:lnTo>
                    <a:lnTo>
                      <a:pt x="233" y="1326"/>
                    </a:lnTo>
                    <a:lnTo>
                      <a:pt x="238" y="1326"/>
                    </a:lnTo>
                    <a:lnTo>
                      <a:pt x="244" y="1326"/>
                    </a:lnTo>
                    <a:lnTo>
                      <a:pt x="250" y="1326"/>
                    </a:lnTo>
                    <a:lnTo>
                      <a:pt x="255" y="1326"/>
                    </a:lnTo>
                    <a:lnTo>
                      <a:pt x="261" y="1326"/>
                    </a:lnTo>
                    <a:lnTo>
                      <a:pt x="267" y="1326"/>
                    </a:lnTo>
                    <a:lnTo>
                      <a:pt x="272" y="1326"/>
                    </a:lnTo>
                    <a:lnTo>
                      <a:pt x="278" y="1326"/>
                    </a:lnTo>
                    <a:lnTo>
                      <a:pt x="284" y="1321"/>
                    </a:lnTo>
                    <a:lnTo>
                      <a:pt x="289" y="1321"/>
                    </a:lnTo>
                    <a:lnTo>
                      <a:pt x="295" y="1321"/>
                    </a:lnTo>
                    <a:lnTo>
                      <a:pt x="301" y="1321"/>
                    </a:lnTo>
                    <a:lnTo>
                      <a:pt x="306" y="1321"/>
                    </a:lnTo>
                    <a:lnTo>
                      <a:pt x="306" y="1315"/>
                    </a:lnTo>
                    <a:lnTo>
                      <a:pt x="312" y="1315"/>
                    </a:lnTo>
                    <a:lnTo>
                      <a:pt x="318" y="1315"/>
                    </a:lnTo>
                    <a:lnTo>
                      <a:pt x="323" y="1315"/>
                    </a:lnTo>
                    <a:lnTo>
                      <a:pt x="323" y="1309"/>
                    </a:lnTo>
                    <a:lnTo>
                      <a:pt x="329" y="1309"/>
                    </a:lnTo>
                    <a:lnTo>
                      <a:pt x="329" y="1304"/>
                    </a:lnTo>
                    <a:lnTo>
                      <a:pt x="335" y="1298"/>
                    </a:lnTo>
                    <a:lnTo>
                      <a:pt x="335" y="1292"/>
                    </a:lnTo>
                    <a:lnTo>
                      <a:pt x="340" y="1287"/>
                    </a:lnTo>
                    <a:lnTo>
                      <a:pt x="340" y="1281"/>
                    </a:lnTo>
                    <a:lnTo>
                      <a:pt x="340" y="1275"/>
                    </a:lnTo>
                    <a:lnTo>
                      <a:pt x="346" y="1270"/>
                    </a:lnTo>
                    <a:lnTo>
                      <a:pt x="346" y="1264"/>
                    </a:lnTo>
                    <a:lnTo>
                      <a:pt x="346" y="1258"/>
                    </a:lnTo>
                    <a:lnTo>
                      <a:pt x="346" y="1253"/>
                    </a:lnTo>
                    <a:lnTo>
                      <a:pt x="352" y="1241"/>
                    </a:lnTo>
                    <a:lnTo>
                      <a:pt x="352" y="1236"/>
                    </a:lnTo>
                    <a:lnTo>
                      <a:pt x="352" y="1224"/>
                    </a:lnTo>
                    <a:lnTo>
                      <a:pt x="352" y="1213"/>
                    </a:lnTo>
                    <a:lnTo>
                      <a:pt x="352" y="1202"/>
                    </a:lnTo>
                    <a:lnTo>
                      <a:pt x="357" y="1185"/>
                    </a:lnTo>
                    <a:lnTo>
                      <a:pt x="357" y="1173"/>
                    </a:lnTo>
                    <a:lnTo>
                      <a:pt x="357" y="1156"/>
                    </a:lnTo>
                    <a:lnTo>
                      <a:pt x="357" y="1139"/>
                    </a:lnTo>
                    <a:lnTo>
                      <a:pt x="363" y="1122"/>
                    </a:lnTo>
                    <a:lnTo>
                      <a:pt x="363" y="1099"/>
                    </a:lnTo>
                    <a:lnTo>
                      <a:pt x="363" y="1082"/>
                    </a:lnTo>
                    <a:lnTo>
                      <a:pt x="363" y="1060"/>
                    </a:lnTo>
                    <a:lnTo>
                      <a:pt x="369" y="1043"/>
                    </a:lnTo>
                    <a:lnTo>
                      <a:pt x="369" y="1020"/>
                    </a:lnTo>
                    <a:lnTo>
                      <a:pt x="369" y="997"/>
                    </a:lnTo>
                    <a:lnTo>
                      <a:pt x="369" y="975"/>
                    </a:lnTo>
                    <a:lnTo>
                      <a:pt x="374" y="946"/>
                    </a:lnTo>
                    <a:lnTo>
                      <a:pt x="374" y="924"/>
                    </a:lnTo>
                    <a:lnTo>
                      <a:pt x="374" y="895"/>
                    </a:lnTo>
                    <a:lnTo>
                      <a:pt x="374" y="867"/>
                    </a:lnTo>
                    <a:lnTo>
                      <a:pt x="374" y="839"/>
                    </a:lnTo>
                    <a:lnTo>
                      <a:pt x="380" y="810"/>
                    </a:lnTo>
                    <a:lnTo>
                      <a:pt x="380" y="782"/>
                    </a:lnTo>
                    <a:lnTo>
                      <a:pt x="380" y="754"/>
                    </a:lnTo>
                    <a:lnTo>
                      <a:pt x="380" y="725"/>
                    </a:lnTo>
                    <a:lnTo>
                      <a:pt x="386" y="697"/>
                    </a:lnTo>
                    <a:lnTo>
                      <a:pt x="386" y="669"/>
                    </a:lnTo>
                    <a:lnTo>
                      <a:pt x="386" y="646"/>
                    </a:lnTo>
                    <a:lnTo>
                      <a:pt x="386" y="623"/>
                    </a:lnTo>
                    <a:lnTo>
                      <a:pt x="391" y="601"/>
                    </a:lnTo>
                    <a:lnTo>
                      <a:pt x="391" y="578"/>
                    </a:lnTo>
                    <a:lnTo>
                      <a:pt x="391" y="561"/>
                    </a:lnTo>
                    <a:lnTo>
                      <a:pt x="391" y="544"/>
                    </a:lnTo>
                    <a:lnTo>
                      <a:pt x="397" y="533"/>
                    </a:lnTo>
                    <a:lnTo>
                      <a:pt x="397" y="516"/>
                    </a:lnTo>
                    <a:lnTo>
                      <a:pt x="397" y="504"/>
                    </a:lnTo>
                    <a:lnTo>
                      <a:pt x="397" y="499"/>
                    </a:lnTo>
                    <a:lnTo>
                      <a:pt x="403" y="487"/>
                    </a:lnTo>
                    <a:lnTo>
                      <a:pt x="403" y="482"/>
                    </a:lnTo>
                    <a:lnTo>
                      <a:pt x="403" y="470"/>
                    </a:lnTo>
                    <a:lnTo>
                      <a:pt x="403" y="465"/>
                    </a:lnTo>
                    <a:lnTo>
                      <a:pt x="408" y="459"/>
                    </a:lnTo>
                    <a:lnTo>
                      <a:pt x="408" y="453"/>
                    </a:lnTo>
                    <a:lnTo>
                      <a:pt x="414" y="453"/>
                    </a:lnTo>
                    <a:lnTo>
                      <a:pt x="414" y="459"/>
                    </a:lnTo>
                    <a:lnTo>
                      <a:pt x="420" y="459"/>
                    </a:lnTo>
                    <a:lnTo>
                      <a:pt x="420" y="465"/>
                    </a:lnTo>
                    <a:lnTo>
                      <a:pt x="425" y="465"/>
                    </a:lnTo>
                    <a:lnTo>
                      <a:pt x="425" y="470"/>
                    </a:lnTo>
                    <a:lnTo>
                      <a:pt x="425" y="476"/>
                    </a:lnTo>
                    <a:lnTo>
                      <a:pt x="431" y="482"/>
                    </a:lnTo>
                    <a:lnTo>
                      <a:pt x="431" y="487"/>
                    </a:lnTo>
                    <a:lnTo>
                      <a:pt x="437" y="493"/>
                    </a:lnTo>
                    <a:lnTo>
                      <a:pt x="437" y="499"/>
                    </a:lnTo>
                    <a:lnTo>
                      <a:pt x="442" y="504"/>
                    </a:lnTo>
                    <a:lnTo>
                      <a:pt x="442" y="510"/>
                    </a:lnTo>
                    <a:lnTo>
                      <a:pt x="442" y="516"/>
                    </a:lnTo>
                    <a:lnTo>
                      <a:pt x="448" y="521"/>
                    </a:lnTo>
                    <a:lnTo>
                      <a:pt x="448" y="527"/>
                    </a:lnTo>
                    <a:lnTo>
                      <a:pt x="448" y="533"/>
                    </a:lnTo>
                    <a:lnTo>
                      <a:pt x="454" y="538"/>
                    </a:lnTo>
                    <a:lnTo>
                      <a:pt x="454" y="544"/>
                    </a:lnTo>
                    <a:lnTo>
                      <a:pt x="454" y="550"/>
                    </a:lnTo>
                    <a:lnTo>
                      <a:pt x="459" y="550"/>
                    </a:lnTo>
                    <a:lnTo>
                      <a:pt x="459" y="555"/>
                    </a:lnTo>
                    <a:lnTo>
                      <a:pt x="459" y="561"/>
                    </a:lnTo>
                    <a:lnTo>
                      <a:pt x="465" y="567"/>
                    </a:lnTo>
                    <a:lnTo>
                      <a:pt x="465" y="572"/>
                    </a:lnTo>
                    <a:lnTo>
                      <a:pt x="465" y="578"/>
                    </a:lnTo>
                    <a:lnTo>
                      <a:pt x="471" y="578"/>
                    </a:lnTo>
                    <a:lnTo>
                      <a:pt x="471" y="584"/>
                    </a:lnTo>
                    <a:lnTo>
                      <a:pt x="471" y="589"/>
                    </a:lnTo>
                    <a:lnTo>
                      <a:pt x="476" y="595"/>
                    </a:lnTo>
                    <a:lnTo>
                      <a:pt x="476" y="601"/>
                    </a:lnTo>
                    <a:lnTo>
                      <a:pt x="482" y="606"/>
                    </a:lnTo>
                    <a:lnTo>
                      <a:pt x="482" y="612"/>
                    </a:lnTo>
                    <a:lnTo>
                      <a:pt x="488" y="612"/>
                    </a:lnTo>
                    <a:lnTo>
                      <a:pt x="488" y="618"/>
                    </a:lnTo>
                    <a:lnTo>
                      <a:pt x="488" y="623"/>
                    </a:lnTo>
                    <a:lnTo>
                      <a:pt x="493" y="623"/>
                    </a:lnTo>
                    <a:lnTo>
                      <a:pt x="493" y="629"/>
                    </a:lnTo>
                    <a:lnTo>
                      <a:pt x="493" y="635"/>
                    </a:lnTo>
                    <a:lnTo>
                      <a:pt x="499" y="635"/>
                    </a:lnTo>
                    <a:lnTo>
                      <a:pt x="499" y="640"/>
                    </a:lnTo>
                    <a:lnTo>
                      <a:pt x="499" y="646"/>
                    </a:lnTo>
                    <a:lnTo>
                      <a:pt x="505" y="646"/>
                    </a:lnTo>
                    <a:lnTo>
                      <a:pt x="505" y="652"/>
                    </a:lnTo>
                    <a:lnTo>
                      <a:pt x="510" y="657"/>
                    </a:lnTo>
                    <a:lnTo>
                      <a:pt x="510" y="663"/>
                    </a:lnTo>
                    <a:lnTo>
                      <a:pt x="516" y="663"/>
                    </a:lnTo>
                    <a:lnTo>
                      <a:pt x="516" y="669"/>
                    </a:lnTo>
                    <a:lnTo>
                      <a:pt x="522" y="674"/>
                    </a:lnTo>
                    <a:lnTo>
                      <a:pt x="522" y="680"/>
                    </a:lnTo>
                    <a:lnTo>
                      <a:pt x="527" y="680"/>
                    </a:lnTo>
                    <a:lnTo>
                      <a:pt x="527" y="686"/>
                    </a:lnTo>
                    <a:lnTo>
                      <a:pt x="533" y="686"/>
                    </a:lnTo>
                    <a:lnTo>
                      <a:pt x="533" y="691"/>
                    </a:lnTo>
                    <a:lnTo>
                      <a:pt x="539" y="697"/>
                    </a:lnTo>
                    <a:lnTo>
                      <a:pt x="539" y="703"/>
                    </a:lnTo>
                    <a:lnTo>
                      <a:pt x="544" y="703"/>
                    </a:lnTo>
                    <a:lnTo>
                      <a:pt x="544" y="708"/>
                    </a:lnTo>
                    <a:lnTo>
                      <a:pt x="544" y="714"/>
                    </a:lnTo>
                    <a:lnTo>
                      <a:pt x="550" y="714"/>
                    </a:lnTo>
                    <a:lnTo>
                      <a:pt x="550" y="720"/>
                    </a:lnTo>
                    <a:lnTo>
                      <a:pt x="556" y="720"/>
                    </a:lnTo>
                    <a:lnTo>
                      <a:pt x="556" y="725"/>
                    </a:lnTo>
                    <a:lnTo>
                      <a:pt x="561" y="731"/>
                    </a:lnTo>
                    <a:lnTo>
                      <a:pt x="567" y="737"/>
                    </a:lnTo>
                    <a:lnTo>
                      <a:pt x="573" y="737"/>
                    </a:lnTo>
                    <a:lnTo>
                      <a:pt x="573" y="731"/>
                    </a:lnTo>
                    <a:lnTo>
                      <a:pt x="578" y="731"/>
                    </a:lnTo>
                    <a:lnTo>
                      <a:pt x="578" y="725"/>
                    </a:lnTo>
                    <a:lnTo>
                      <a:pt x="584" y="720"/>
                    </a:lnTo>
                    <a:lnTo>
                      <a:pt x="584" y="714"/>
                    </a:lnTo>
                    <a:lnTo>
                      <a:pt x="584" y="708"/>
                    </a:lnTo>
                    <a:lnTo>
                      <a:pt x="584" y="703"/>
                    </a:lnTo>
                    <a:lnTo>
                      <a:pt x="590" y="697"/>
                    </a:lnTo>
                    <a:lnTo>
                      <a:pt x="590" y="691"/>
                    </a:lnTo>
                    <a:lnTo>
                      <a:pt x="590" y="686"/>
                    </a:lnTo>
                    <a:lnTo>
                      <a:pt x="590" y="674"/>
                    </a:lnTo>
                    <a:lnTo>
                      <a:pt x="590" y="669"/>
                    </a:lnTo>
                    <a:lnTo>
                      <a:pt x="595" y="657"/>
                    </a:lnTo>
                    <a:lnTo>
                      <a:pt x="595" y="646"/>
                    </a:lnTo>
                    <a:lnTo>
                      <a:pt x="595" y="635"/>
                    </a:lnTo>
                    <a:lnTo>
                      <a:pt x="595" y="618"/>
                    </a:lnTo>
                    <a:lnTo>
                      <a:pt x="601" y="606"/>
                    </a:lnTo>
                    <a:lnTo>
                      <a:pt x="601" y="589"/>
                    </a:lnTo>
                    <a:lnTo>
                      <a:pt x="601" y="572"/>
                    </a:lnTo>
                    <a:lnTo>
                      <a:pt x="601" y="555"/>
                    </a:lnTo>
                    <a:lnTo>
                      <a:pt x="607" y="538"/>
                    </a:lnTo>
                    <a:lnTo>
                      <a:pt x="607" y="521"/>
                    </a:lnTo>
                    <a:lnTo>
                      <a:pt x="607" y="499"/>
                    </a:lnTo>
                    <a:lnTo>
                      <a:pt x="607" y="482"/>
                    </a:lnTo>
                    <a:lnTo>
                      <a:pt x="612" y="459"/>
                    </a:lnTo>
                    <a:lnTo>
                      <a:pt x="612" y="436"/>
                    </a:lnTo>
                    <a:lnTo>
                      <a:pt x="612" y="414"/>
                    </a:lnTo>
                    <a:lnTo>
                      <a:pt x="612" y="391"/>
                    </a:lnTo>
                    <a:lnTo>
                      <a:pt x="612" y="368"/>
                    </a:lnTo>
                    <a:lnTo>
                      <a:pt x="618" y="345"/>
                    </a:lnTo>
                    <a:lnTo>
                      <a:pt x="618" y="317"/>
                    </a:lnTo>
                    <a:lnTo>
                      <a:pt x="618" y="294"/>
                    </a:lnTo>
                    <a:lnTo>
                      <a:pt x="618" y="272"/>
                    </a:lnTo>
                    <a:lnTo>
                      <a:pt x="624" y="249"/>
                    </a:lnTo>
                    <a:lnTo>
                      <a:pt x="624" y="226"/>
                    </a:lnTo>
                    <a:lnTo>
                      <a:pt x="624" y="204"/>
                    </a:lnTo>
                    <a:lnTo>
                      <a:pt x="624" y="181"/>
                    </a:lnTo>
                    <a:lnTo>
                      <a:pt x="629" y="164"/>
                    </a:lnTo>
                    <a:lnTo>
                      <a:pt x="629" y="147"/>
                    </a:lnTo>
                    <a:lnTo>
                      <a:pt x="629" y="124"/>
                    </a:lnTo>
                    <a:lnTo>
                      <a:pt x="629" y="107"/>
                    </a:lnTo>
                    <a:lnTo>
                      <a:pt x="635" y="90"/>
                    </a:lnTo>
                    <a:lnTo>
                      <a:pt x="635" y="79"/>
                    </a:lnTo>
                    <a:lnTo>
                      <a:pt x="635" y="62"/>
                    </a:lnTo>
                    <a:lnTo>
                      <a:pt x="635" y="51"/>
                    </a:lnTo>
                    <a:lnTo>
                      <a:pt x="635" y="39"/>
                    </a:lnTo>
                    <a:lnTo>
                      <a:pt x="641" y="34"/>
                    </a:lnTo>
                    <a:lnTo>
                      <a:pt x="641" y="22"/>
                    </a:lnTo>
                    <a:lnTo>
                      <a:pt x="641" y="17"/>
                    </a:lnTo>
                    <a:lnTo>
                      <a:pt x="641" y="11"/>
                    </a:lnTo>
                    <a:lnTo>
                      <a:pt x="646" y="5"/>
                    </a:lnTo>
                    <a:lnTo>
                      <a:pt x="646" y="0"/>
                    </a:lnTo>
                    <a:lnTo>
                      <a:pt x="652" y="0"/>
                    </a:lnTo>
                    <a:lnTo>
                      <a:pt x="652" y="5"/>
                    </a:lnTo>
                    <a:lnTo>
                      <a:pt x="658" y="5"/>
                    </a:lnTo>
                    <a:lnTo>
                      <a:pt x="658" y="11"/>
                    </a:lnTo>
                    <a:lnTo>
                      <a:pt x="658" y="17"/>
                    </a:lnTo>
                    <a:lnTo>
                      <a:pt x="658" y="22"/>
                    </a:lnTo>
                    <a:lnTo>
                      <a:pt x="663" y="28"/>
                    </a:lnTo>
                    <a:lnTo>
                      <a:pt x="663" y="34"/>
                    </a:lnTo>
                    <a:lnTo>
                      <a:pt x="663" y="39"/>
                    </a:lnTo>
                    <a:lnTo>
                      <a:pt x="663" y="51"/>
                    </a:lnTo>
                    <a:lnTo>
                      <a:pt x="669" y="56"/>
                    </a:lnTo>
                    <a:lnTo>
                      <a:pt x="669" y="62"/>
                    </a:lnTo>
                    <a:lnTo>
                      <a:pt x="669" y="68"/>
                    </a:lnTo>
                    <a:lnTo>
                      <a:pt x="669" y="79"/>
                    </a:lnTo>
                    <a:lnTo>
                      <a:pt x="675" y="85"/>
                    </a:lnTo>
                    <a:lnTo>
                      <a:pt x="675" y="90"/>
                    </a:lnTo>
                    <a:lnTo>
                      <a:pt x="675" y="96"/>
                    </a:lnTo>
                    <a:lnTo>
                      <a:pt x="675" y="107"/>
                    </a:lnTo>
                    <a:lnTo>
                      <a:pt x="680" y="113"/>
                    </a:lnTo>
                    <a:lnTo>
                      <a:pt x="680" y="119"/>
                    </a:lnTo>
                    <a:lnTo>
                      <a:pt x="680" y="124"/>
                    </a:lnTo>
                    <a:lnTo>
                      <a:pt x="680" y="136"/>
                    </a:lnTo>
                    <a:lnTo>
                      <a:pt x="680" y="141"/>
                    </a:lnTo>
                    <a:lnTo>
                      <a:pt x="686" y="147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" name="Freeform 92"/>
              <p:cNvSpPr>
                <a:spLocks/>
              </p:cNvSpPr>
              <p:nvPr/>
            </p:nvSpPr>
            <p:spPr bwMode="auto">
              <a:xfrm>
                <a:off x="2365" y="1196"/>
                <a:ext cx="680" cy="1604"/>
              </a:xfrm>
              <a:custGeom>
                <a:avLst/>
                <a:gdLst>
                  <a:gd name="T0" fmla="*/ 11 w 680"/>
                  <a:gd name="T1" fmla="*/ 782 h 1604"/>
                  <a:gd name="T2" fmla="*/ 23 w 680"/>
                  <a:gd name="T3" fmla="*/ 827 h 1604"/>
                  <a:gd name="T4" fmla="*/ 34 w 680"/>
                  <a:gd name="T5" fmla="*/ 856 h 1604"/>
                  <a:gd name="T6" fmla="*/ 45 w 680"/>
                  <a:gd name="T7" fmla="*/ 861 h 1604"/>
                  <a:gd name="T8" fmla="*/ 57 w 680"/>
                  <a:gd name="T9" fmla="*/ 822 h 1604"/>
                  <a:gd name="T10" fmla="*/ 68 w 680"/>
                  <a:gd name="T11" fmla="*/ 703 h 1604"/>
                  <a:gd name="T12" fmla="*/ 79 w 680"/>
                  <a:gd name="T13" fmla="*/ 453 h 1604"/>
                  <a:gd name="T14" fmla="*/ 91 w 680"/>
                  <a:gd name="T15" fmla="*/ 164 h 1604"/>
                  <a:gd name="T16" fmla="*/ 108 w 680"/>
                  <a:gd name="T17" fmla="*/ 11 h 1604"/>
                  <a:gd name="T18" fmla="*/ 119 w 680"/>
                  <a:gd name="T19" fmla="*/ 22 h 1604"/>
                  <a:gd name="T20" fmla="*/ 130 w 680"/>
                  <a:gd name="T21" fmla="*/ 119 h 1604"/>
                  <a:gd name="T22" fmla="*/ 142 w 680"/>
                  <a:gd name="T23" fmla="*/ 221 h 1604"/>
                  <a:gd name="T24" fmla="*/ 153 w 680"/>
                  <a:gd name="T25" fmla="*/ 323 h 1604"/>
                  <a:gd name="T26" fmla="*/ 165 w 680"/>
                  <a:gd name="T27" fmla="*/ 414 h 1604"/>
                  <a:gd name="T28" fmla="*/ 176 w 680"/>
                  <a:gd name="T29" fmla="*/ 493 h 1604"/>
                  <a:gd name="T30" fmla="*/ 187 w 680"/>
                  <a:gd name="T31" fmla="*/ 572 h 1604"/>
                  <a:gd name="T32" fmla="*/ 204 w 680"/>
                  <a:gd name="T33" fmla="*/ 640 h 1604"/>
                  <a:gd name="T34" fmla="*/ 216 w 680"/>
                  <a:gd name="T35" fmla="*/ 697 h 1604"/>
                  <a:gd name="T36" fmla="*/ 227 w 680"/>
                  <a:gd name="T37" fmla="*/ 748 h 1604"/>
                  <a:gd name="T38" fmla="*/ 238 w 680"/>
                  <a:gd name="T39" fmla="*/ 793 h 1604"/>
                  <a:gd name="T40" fmla="*/ 250 w 680"/>
                  <a:gd name="T41" fmla="*/ 833 h 1604"/>
                  <a:gd name="T42" fmla="*/ 261 w 680"/>
                  <a:gd name="T43" fmla="*/ 873 h 1604"/>
                  <a:gd name="T44" fmla="*/ 272 w 680"/>
                  <a:gd name="T45" fmla="*/ 924 h 1604"/>
                  <a:gd name="T46" fmla="*/ 284 w 680"/>
                  <a:gd name="T47" fmla="*/ 981 h 1604"/>
                  <a:gd name="T48" fmla="*/ 301 w 680"/>
                  <a:gd name="T49" fmla="*/ 1032 h 1604"/>
                  <a:gd name="T50" fmla="*/ 312 w 680"/>
                  <a:gd name="T51" fmla="*/ 1077 h 1604"/>
                  <a:gd name="T52" fmla="*/ 323 w 680"/>
                  <a:gd name="T53" fmla="*/ 1117 h 1604"/>
                  <a:gd name="T54" fmla="*/ 335 w 680"/>
                  <a:gd name="T55" fmla="*/ 1156 h 1604"/>
                  <a:gd name="T56" fmla="*/ 346 w 680"/>
                  <a:gd name="T57" fmla="*/ 1185 h 1604"/>
                  <a:gd name="T58" fmla="*/ 357 w 680"/>
                  <a:gd name="T59" fmla="*/ 1196 h 1604"/>
                  <a:gd name="T60" fmla="*/ 369 w 680"/>
                  <a:gd name="T61" fmla="*/ 1173 h 1604"/>
                  <a:gd name="T62" fmla="*/ 380 w 680"/>
                  <a:gd name="T63" fmla="*/ 1100 h 1604"/>
                  <a:gd name="T64" fmla="*/ 397 w 680"/>
                  <a:gd name="T65" fmla="*/ 1015 h 1604"/>
                  <a:gd name="T66" fmla="*/ 408 w 680"/>
                  <a:gd name="T67" fmla="*/ 986 h 1604"/>
                  <a:gd name="T68" fmla="*/ 420 w 680"/>
                  <a:gd name="T69" fmla="*/ 1015 h 1604"/>
                  <a:gd name="T70" fmla="*/ 431 w 680"/>
                  <a:gd name="T71" fmla="*/ 1054 h 1604"/>
                  <a:gd name="T72" fmla="*/ 442 w 680"/>
                  <a:gd name="T73" fmla="*/ 1100 h 1604"/>
                  <a:gd name="T74" fmla="*/ 454 w 680"/>
                  <a:gd name="T75" fmla="*/ 1139 h 1604"/>
                  <a:gd name="T76" fmla="*/ 465 w 680"/>
                  <a:gd name="T77" fmla="*/ 1179 h 1604"/>
                  <a:gd name="T78" fmla="*/ 476 w 680"/>
                  <a:gd name="T79" fmla="*/ 1213 h 1604"/>
                  <a:gd name="T80" fmla="*/ 493 w 680"/>
                  <a:gd name="T81" fmla="*/ 1247 h 1604"/>
                  <a:gd name="T82" fmla="*/ 505 w 680"/>
                  <a:gd name="T83" fmla="*/ 1275 h 1604"/>
                  <a:gd name="T84" fmla="*/ 516 w 680"/>
                  <a:gd name="T85" fmla="*/ 1304 h 1604"/>
                  <a:gd name="T86" fmla="*/ 527 w 680"/>
                  <a:gd name="T87" fmla="*/ 1332 h 1604"/>
                  <a:gd name="T88" fmla="*/ 539 w 680"/>
                  <a:gd name="T89" fmla="*/ 1360 h 1604"/>
                  <a:gd name="T90" fmla="*/ 550 w 680"/>
                  <a:gd name="T91" fmla="*/ 1383 h 1604"/>
                  <a:gd name="T92" fmla="*/ 561 w 680"/>
                  <a:gd name="T93" fmla="*/ 1406 h 1604"/>
                  <a:gd name="T94" fmla="*/ 573 w 680"/>
                  <a:gd name="T95" fmla="*/ 1428 h 1604"/>
                  <a:gd name="T96" fmla="*/ 590 w 680"/>
                  <a:gd name="T97" fmla="*/ 1451 h 1604"/>
                  <a:gd name="T98" fmla="*/ 601 w 680"/>
                  <a:gd name="T99" fmla="*/ 1474 h 1604"/>
                  <a:gd name="T100" fmla="*/ 612 w 680"/>
                  <a:gd name="T101" fmla="*/ 1496 h 1604"/>
                  <a:gd name="T102" fmla="*/ 624 w 680"/>
                  <a:gd name="T103" fmla="*/ 1513 h 1604"/>
                  <a:gd name="T104" fmla="*/ 635 w 680"/>
                  <a:gd name="T105" fmla="*/ 1536 h 1604"/>
                  <a:gd name="T106" fmla="*/ 646 w 680"/>
                  <a:gd name="T107" fmla="*/ 1553 h 1604"/>
                  <a:gd name="T108" fmla="*/ 658 w 680"/>
                  <a:gd name="T109" fmla="*/ 1570 h 1604"/>
                  <a:gd name="T110" fmla="*/ 669 w 680"/>
                  <a:gd name="T111" fmla="*/ 1587 h 16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0" h="1604">
                    <a:moveTo>
                      <a:pt x="0" y="731"/>
                    </a:moveTo>
                    <a:lnTo>
                      <a:pt x="0" y="737"/>
                    </a:lnTo>
                    <a:lnTo>
                      <a:pt x="0" y="748"/>
                    </a:lnTo>
                    <a:lnTo>
                      <a:pt x="0" y="754"/>
                    </a:lnTo>
                    <a:lnTo>
                      <a:pt x="6" y="759"/>
                    </a:lnTo>
                    <a:lnTo>
                      <a:pt x="6" y="765"/>
                    </a:lnTo>
                    <a:lnTo>
                      <a:pt x="6" y="771"/>
                    </a:lnTo>
                    <a:lnTo>
                      <a:pt x="6" y="776"/>
                    </a:lnTo>
                    <a:lnTo>
                      <a:pt x="11" y="782"/>
                    </a:lnTo>
                    <a:lnTo>
                      <a:pt x="11" y="788"/>
                    </a:lnTo>
                    <a:lnTo>
                      <a:pt x="11" y="793"/>
                    </a:lnTo>
                    <a:lnTo>
                      <a:pt x="11" y="799"/>
                    </a:lnTo>
                    <a:lnTo>
                      <a:pt x="17" y="805"/>
                    </a:lnTo>
                    <a:lnTo>
                      <a:pt x="17" y="810"/>
                    </a:lnTo>
                    <a:lnTo>
                      <a:pt x="17" y="816"/>
                    </a:lnTo>
                    <a:lnTo>
                      <a:pt x="17" y="822"/>
                    </a:lnTo>
                    <a:lnTo>
                      <a:pt x="23" y="822"/>
                    </a:lnTo>
                    <a:lnTo>
                      <a:pt x="23" y="827"/>
                    </a:lnTo>
                    <a:lnTo>
                      <a:pt x="23" y="833"/>
                    </a:lnTo>
                    <a:lnTo>
                      <a:pt x="23" y="839"/>
                    </a:lnTo>
                    <a:lnTo>
                      <a:pt x="28" y="844"/>
                    </a:lnTo>
                    <a:lnTo>
                      <a:pt x="28" y="850"/>
                    </a:lnTo>
                    <a:lnTo>
                      <a:pt x="34" y="850"/>
                    </a:lnTo>
                    <a:lnTo>
                      <a:pt x="34" y="856"/>
                    </a:lnTo>
                    <a:lnTo>
                      <a:pt x="40" y="861"/>
                    </a:lnTo>
                    <a:lnTo>
                      <a:pt x="45" y="861"/>
                    </a:lnTo>
                    <a:lnTo>
                      <a:pt x="45" y="856"/>
                    </a:lnTo>
                    <a:lnTo>
                      <a:pt x="51" y="856"/>
                    </a:lnTo>
                    <a:lnTo>
                      <a:pt x="51" y="850"/>
                    </a:lnTo>
                    <a:lnTo>
                      <a:pt x="51" y="844"/>
                    </a:lnTo>
                    <a:lnTo>
                      <a:pt x="51" y="839"/>
                    </a:lnTo>
                    <a:lnTo>
                      <a:pt x="57" y="833"/>
                    </a:lnTo>
                    <a:lnTo>
                      <a:pt x="57" y="827"/>
                    </a:lnTo>
                    <a:lnTo>
                      <a:pt x="57" y="822"/>
                    </a:lnTo>
                    <a:lnTo>
                      <a:pt x="57" y="810"/>
                    </a:lnTo>
                    <a:lnTo>
                      <a:pt x="62" y="805"/>
                    </a:lnTo>
                    <a:lnTo>
                      <a:pt x="62" y="793"/>
                    </a:lnTo>
                    <a:lnTo>
                      <a:pt x="62" y="782"/>
                    </a:lnTo>
                    <a:lnTo>
                      <a:pt x="62" y="771"/>
                    </a:lnTo>
                    <a:lnTo>
                      <a:pt x="68" y="754"/>
                    </a:lnTo>
                    <a:lnTo>
                      <a:pt x="68" y="737"/>
                    </a:lnTo>
                    <a:lnTo>
                      <a:pt x="68" y="720"/>
                    </a:lnTo>
                    <a:lnTo>
                      <a:pt x="68" y="703"/>
                    </a:lnTo>
                    <a:lnTo>
                      <a:pt x="68" y="680"/>
                    </a:lnTo>
                    <a:lnTo>
                      <a:pt x="74" y="657"/>
                    </a:lnTo>
                    <a:lnTo>
                      <a:pt x="74" y="635"/>
                    </a:lnTo>
                    <a:lnTo>
                      <a:pt x="74" y="606"/>
                    </a:lnTo>
                    <a:lnTo>
                      <a:pt x="74" y="578"/>
                    </a:lnTo>
                    <a:lnTo>
                      <a:pt x="79" y="550"/>
                    </a:lnTo>
                    <a:lnTo>
                      <a:pt x="79" y="516"/>
                    </a:lnTo>
                    <a:lnTo>
                      <a:pt x="79" y="487"/>
                    </a:lnTo>
                    <a:lnTo>
                      <a:pt x="79" y="453"/>
                    </a:lnTo>
                    <a:lnTo>
                      <a:pt x="85" y="419"/>
                    </a:lnTo>
                    <a:lnTo>
                      <a:pt x="85" y="385"/>
                    </a:lnTo>
                    <a:lnTo>
                      <a:pt x="85" y="351"/>
                    </a:lnTo>
                    <a:lnTo>
                      <a:pt x="85" y="317"/>
                    </a:lnTo>
                    <a:lnTo>
                      <a:pt x="91" y="283"/>
                    </a:lnTo>
                    <a:lnTo>
                      <a:pt x="91" y="255"/>
                    </a:lnTo>
                    <a:lnTo>
                      <a:pt x="91" y="221"/>
                    </a:lnTo>
                    <a:lnTo>
                      <a:pt x="91" y="192"/>
                    </a:lnTo>
                    <a:lnTo>
                      <a:pt x="91" y="164"/>
                    </a:lnTo>
                    <a:lnTo>
                      <a:pt x="96" y="136"/>
                    </a:lnTo>
                    <a:lnTo>
                      <a:pt x="96" y="113"/>
                    </a:lnTo>
                    <a:lnTo>
                      <a:pt x="96" y="90"/>
                    </a:lnTo>
                    <a:lnTo>
                      <a:pt x="96" y="73"/>
                    </a:lnTo>
                    <a:lnTo>
                      <a:pt x="102" y="56"/>
                    </a:lnTo>
                    <a:lnTo>
                      <a:pt x="102" y="39"/>
                    </a:lnTo>
                    <a:lnTo>
                      <a:pt x="102" y="28"/>
                    </a:lnTo>
                    <a:lnTo>
                      <a:pt x="102" y="17"/>
                    </a:lnTo>
                    <a:lnTo>
                      <a:pt x="108" y="11"/>
                    </a:lnTo>
                    <a:lnTo>
                      <a:pt x="108" y="5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3" y="5"/>
                    </a:lnTo>
                    <a:lnTo>
                      <a:pt x="113" y="11"/>
                    </a:lnTo>
                    <a:lnTo>
                      <a:pt x="113" y="17"/>
                    </a:lnTo>
                    <a:lnTo>
                      <a:pt x="119" y="22"/>
                    </a:lnTo>
                    <a:lnTo>
                      <a:pt x="119" y="34"/>
                    </a:lnTo>
                    <a:lnTo>
                      <a:pt x="119" y="39"/>
                    </a:lnTo>
                    <a:lnTo>
                      <a:pt x="119" y="51"/>
                    </a:lnTo>
                    <a:lnTo>
                      <a:pt x="125" y="62"/>
                    </a:lnTo>
                    <a:lnTo>
                      <a:pt x="125" y="73"/>
                    </a:lnTo>
                    <a:lnTo>
                      <a:pt x="125" y="85"/>
                    </a:lnTo>
                    <a:lnTo>
                      <a:pt x="125" y="96"/>
                    </a:lnTo>
                    <a:lnTo>
                      <a:pt x="130" y="107"/>
                    </a:lnTo>
                    <a:lnTo>
                      <a:pt x="130" y="119"/>
                    </a:lnTo>
                    <a:lnTo>
                      <a:pt x="130" y="130"/>
                    </a:lnTo>
                    <a:lnTo>
                      <a:pt x="130" y="141"/>
                    </a:lnTo>
                    <a:lnTo>
                      <a:pt x="136" y="153"/>
                    </a:lnTo>
                    <a:lnTo>
                      <a:pt x="136" y="164"/>
                    </a:lnTo>
                    <a:lnTo>
                      <a:pt x="136" y="175"/>
                    </a:lnTo>
                    <a:lnTo>
                      <a:pt x="136" y="187"/>
                    </a:lnTo>
                    <a:lnTo>
                      <a:pt x="136" y="198"/>
                    </a:lnTo>
                    <a:lnTo>
                      <a:pt x="142" y="210"/>
                    </a:lnTo>
                    <a:lnTo>
                      <a:pt x="142" y="221"/>
                    </a:lnTo>
                    <a:lnTo>
                      <a:pt x="142" y="232"/>
                    </a:lnTo>
                    <a:lnTo>
                      <a:pt x="142" y="244"/>
                    </a:lnTo>
                    <a:lnTo>
                      <a:pt x="147" y="255"/>
                    </a:lnTo>
                    <a:lnTo>
                      <a:pt x="147" y="266"/>
                    </a:lnTo>
                    <a:lnTo>
                      <a:pt x="147" y="278"/>
                    </a:lnTo>
                    <a:lnTo>
                      <a:pt x="147" y="289"/>
                    </a:lnTo>
                    <a:lnTo>
                      <a:pt x="153" y="300"/>
                    </a:lnTo>
                    <a:lnTo>
                      <a:pt x="153" y="312"/>
                    </a:lnTo>
                    <a:lnTo>
                      <a:pt x="153" y="323"/>
                    </a:lnTo>
                    <a:lnTo>
                      <a:pt x="153" y="334"/>
                    </a:lnTo>
                    <a:lnTo>
                      <a:pt x="159" y="340"/>
                    </a:lnTo>
                    <a:lnTo>
                      <a:pt x="159" y="351"/>
                    </a:lnTo>
                    <a:lnTo>
                      <a:pt x="159" y="363"/>
                    </a:lnTo>
                    <a:lnTo>
                      <a:pt x="159" y="374"/>
                    </a:lnTo>
                    <a:lnTo>
                      <a:pt x="165" y="385"/>
                    </a:lnTo>
                    <a:lnTo>
                      <a:pt x="165" y="391"/>
                    </a:lnTo>
                    <a:lnTo>
                      <a:pt x="165" y="402"/>
                    </a:lnTo>
                    <a:lnTo>
                      <a:pt x="165" y="414"/>
                    </a:lnTo>
                    <a:lnTo>
                      <a:pt x="165" y="425"/>
                    </a:lnTo>
                    <a:lnTo>
                      <a:pt x="170" y="431"/>
                    </a:lnTo>
                    <a:lnTo>
                      <a:pt x="170" y="442"/>
                    </a:lnTo>
                    <a:lnTo>
                      <a:pt x="170" y="448"/>
                    </a:lnTo>
                    <a:lnTo>
                      <a:pt x="170" y="459"/>
                    </a:lnTo>
                    <a:lnTo>
                      <a:pt x="176" y="470"/>
                    </a:lnTo>
                    <a:lnTo>
                      <a:pt x="176" y="476"/>
                    </a:lnTo>
                    <a:lnTo>
                      <a:pt x="176" y="487"/>
                    </a:lnTo>
                    <a:lnTo>
                      <a:pt x="176" y="493"/>
                    </a:lnTo>
                    <a:lnTo>
                      <a:pt x="182" y="504"/>
                    </a:lnTo>
                    <a:lnTo>
                      <a:pt x="182" y="510"/>
                    </a:lnTo>
                    <a:lnTo>
                      <a:pt x="182" y="521"/>
                    </a:lnTo>
                    <a:lnTo>
                      <a:pt x="182" y="527"/>
                    </a:lnTo>
                    <a:lnTo>
                      <a:pt x="187" y="538"/>
                    </a:lnTo>
                    <a:lnTo>
                      <a:pt x="187" y="544"/>
                    </a:lnTo>
                    <a:lnTo>
                      <a:pt x="187" y="555"/>
                    </a:lnTo>
                    <a:lnTo>
                      <a:pt x="187" y="567"/>
                    </a:lnTo>
                    <a:lnTo>
                      <a:pt x="187" y="572"/>
                    </a:lnTo>
                    <a:lnTo>
                      <a:pt x="193" y="578"/>
                    </a:lnTo>
                    <a:lnTo>
                      <a:pt x="193" y="589"/>
                    </a:lnTo>
                    <a:lnTo>
                      <a:pt x="193" y="595"/>
                    </a:lnTo>
                    <a:lnTo>
                      <a:pt x="193" y="606"/>
                    </a:lnTo>
                    <a:lnTo>
                      <a:pt x="199" y="612"/>
                    </a:lnTo>
                    <a:lnTo>
                      <a:pt x="199" y="618"/>
                    </a:lnTo>
                    <a:lnTo>
                      <a:pt x="199" y="623"/>
                    </a:lnTo>
                    <a:lnTo>
                      <a:pt x="199" y="635"/>
                    </a:lnTo>
                    <a:lnTo>
                      <a:pt x="204" y="640"/>
                    </a:lnTo>
                    <a:lnTo>
                      <a:pt x="204" y="646"/>
                    </a:lnTo>
                    <a:lnTo>
                      <a:pt x="204" y="652"/>
                    </a:lnTo>
                    <a:lnTo>
                      <a:pt x="204" y="657"/>
                    </a:lnTo>
                    <a:lnTo>
                      <a:pt x="210" y="669"/>
                    </a:lnTo>
                    <a:lnTo>
                      <a:pt x="210" y="674"/>
                    </a:lnTo>
                    <a:lnTo>
                      <a:pt x="210" y="680"/>
                    </a:lnTo>
                    <a:lnTo>
                      <a:pt x="210" y="686"/>
                    </a:lnTo>
                    <a:lnTo>
                      <a:pt x="210" y="691"/>
                    </a:lnTo>
                    <a:lnTo>
                      <a:pt x="216" y="697"/>
                    </a:lnTo>
                    <a:lnTo>
                      <a:pt x="216" y="703"/>
                    </a:lnTo>
                    <a:lnTo>
                      <a:pt x="216" y="708"/>
                    </a:lnTo>
                    <a:lnTo>
                      <a:pt x="216" y="714"/>
                    </a:lnTo>
                    <a:lnTo>
                      <a:pt x="221" y="720"/>
                    </a:lnTo>
                    <a:lnTo>
                      <a:pt x="221" y="725"/>
                    </a:lnTo>
                    <a:lnTo>
                      <a:pt x="221" y="731"/>
                    </a:lnTo>
                    <a:lnTo>
                      <a:pt x="221" y="737"/>
                    </a:lnTo>
                    <a:lnTo>
                      <a:pt x="227" y="742"/>
                    </a:lnTo>
                    <a:lnTo>
                      <a:pt x="227" y="748"/>
                    </a:lnTo>
                    <a:lnTo>
                      <a:pt x="227" y="754"/>
                    </a:lnTo>
                    <a:lnTo>
                      <a:pt x="227" y="759"/>
                    </a:lnTo>
                    <a:lnTo>
                      <a:pt x="233" y="765"/>
                    </a:lnTo>
                    <a:lnTo>
                      <a:pt x="233" y="771"/>
                    </a:lnTo>
                    <a:lnTo>
                      <a:pt x="233" y="776"/>
                    </a:lnTo>
                    <a:lnTo>
                      <a:pt x="233" y="782"/>
                    </a:lnTo>
                    <a:lnTo>
                      <a:pt x="238" y="788"/>
                    </a:lnTo>
                    <a:lnTo>
                      <a:pt x="238" y="793"/>
                    </a:lnTo>
                    <a:lnTo>
                      <a:pt x="238" y="799"/>
                    </a:lnTo>
                    <a:lnTo>
                      <a:pt x="244" y="805"/>
                    </a:lnTo>
                    <a:lnTo>
                      <a:pt x="244" y="810"/>
                    </a:lnTo>
                    <a:lnTo>
                      <a:pt x="244" y="816"/>
                    </a:lnTo>
                    <a:lnTo>
                      <a:pt x="250" y="822"/>
                    </a:lnTo>
                    <a:lnTo>
                      <a:pt x="250" y="827"/>
                    </a:lnTo>
                    <a:lnTo>
                      <a:pt x="250" y="833"/>
                    </a:lnTo>
                    <a:lnTo>
                      <a:pt x="255" y="839"/>
                    </a:lnTo>
                    <a:lnTo>
                      <a:pt x="255" y="844"/>
                    </a:lnTo>
                    <a:lnTo>
                      <a:pt x="255" y="850"/>
                    </a:lnTo>
                    <a:lnTo>
                      <a:pt x="255" y="856"/>
                    </a:lnTo>
                    <a:lnTo>
                      <a:pt x="261" y="861"/>
                    </a:lnTo>
                    <a:lnTo>
                      <a:pt x="261" y="867"/>
                    </a:lnTo>
                    <a:lnTo>
                      <a:pt x="261" y="873"/>
                    </a:lnTo>
                    <a:lnTo>
                      <a:pt x="261" y="878"/>
                    </a:lnTo>
                    <a:lnTo>
                      <a:pt x="267" y="884"/>
                    </a:lnTo>
                    <a:lnTo>
                      <a:pt x="267" y="890"/>
                    </a:lnTo>
                    <a:lnTo>
                      <a:pt x="267" y="895"/>
                    </a:lnTo>
                    <a:lnTo>
                      <a:pt x="267" y="901"/>
                    </a:lnTo>
                    <a:lnTo>
                      <a:pt x="272" y="907"/>
                    </a:lnTo>
                    <a:lnTo>
                      <a:pt x="272" y="912"/>
                    </a:lnTo>
                    <a:lnTo>
                      <a:pt x="272" y="918"/>
                    </a:lnTo>
                    <a:lnTo>
                      <a:pt x="272" y="924"/>
                    </a:lnTo>
                    <a:lnTo>
                      <a:pt x="278" y="929"/>
                    </a:lnTo>
                    <a:lnTo>
                      <a:pt x="278" y="935"/>
                    </a:lnTo>
                    <a:lnTo>
                      <a:pt x="278" y="941"/>
                    </a:lnTo>
                    <a:lnTo>
                      <a:pt x="278" y="946"/>
                    </a:lnTo>
                    <a:lnTo>
                      <a:pt x="278" y="952"/>
                    </a:lnTo>
                    <a:lnTo>
                      <a:pt x="284" y="958"/>
                    </a:lnTo>
                    <a:lnTo>
                      <a:pt x="284" y="964"/>
                    </a:lnTo>
                    <a:lnTo>
                      <a:pt x="284" y="969"/>
                    </a:lnTo>
                    <a:lnTo>
                      <a:pt x="284" y="981"/>
                    </a:lnTo>
                    <a:lnTo>
                      <a:pt x="289" y="986"/>
                    </a:lnTo>
                    <a:lnTo>
                      <a:pt x="289" y="992"/>
                    </a:lnTo>
                    <a:lnTo>
                      <a:pt x="289" y="998"/>
                    </a:lnTo>
                    <a:lnTo>
                      <a:pt x="289" y="1003"/>
                    </a:lnTo>
                    <a:lnTo>
                      <a:pt x="295" y="1009"/>
                    </a:lnTo>
                    <a:lnTo>
                      <a:pt x="295" y="1015"/>
                    </a:lnTo>
                    <a:lnTo>
                      <a:pt x="295" y="1020"/>
                    </a:lnTo>
                    <a:lnTo>
                      <a:pt x="295" y="1026"/>
                    </a:lnTo>
                    <a:lnTo>
                      <a:pt x="301" y="1032"/>
                    </a:lnTo>
                    <a:lnTo>
                      <a:pt x="301" y="1037"/>
                    </a:lnTo>
                    <a:lnTo>
                      <a:pt x="301" y="1043"/>
                    </a:lnTo>
                    <a:lnTo>
                      <a:pt x="301" y="1049"/>
                    </a:lnTo>
                    <a:lnTo>
                      <a:pt x="306" y="1054"/>
                    </a:lnTo>
                    <a:lnTo>
                      <a:pt x="306" y="1060"/>
                    </a:lnTo>
                    <a:lnTo>
                      <a:pt x="306" y="1066"/>
                    </a:lnTo>
                    <a:lnTo>
                      <a:pt x="306" y="1071"/>
                    </a:lnTo>
                    <a:lnTo>
                      <a:pt x="312" y="1077"/>
                    </a:lnTo>
                    <a:lnTo>
                      <a:pt x="312" y="1083"/>
                    </a:lnTo>
                    <a:lnTo>
                      <a:pt x="312" y="1088"/>
                    </a:lnTo>
                    <a:lnTo>
                      <a:pt x="312" y="1094"/>
                    </a:lnTo>
                    <a:lnTo>
                      <a:pt x="318" y="1100"/>
                    </a:lnTo>
                    <a:lnTo>
                      <a:pt x="318" y="1105"/>
                    </a:lnTo>
                    <a:lnTo>
                      <a:pt x="318" y="1111"/>
                    </a:lnTo>
                    <a:lnTo>
                      <a:pt x="323" y="1117"/>
                    </a:lnTo>
                    <a:lnTo>
                      <a:pt x="323" y="1122"/>
                    </a:lnTo>
                    <a:lnTo>
                      <a:pt x="323" y="1128"/>
                    </a:lnTo>
                    <a:lnTo>
                      <a:pt x="329" y="1134"/>
                    </a:lnTo>
                    <a:lnTo>
                      <a:pt x="329" y="1139"/>
                    </a:lnTo>
                    <a:lnTo>
                      <a:pt x="329" y="1145"/>
                    </a:lnTo>
                    <a:lnTo>
                      <a:pt x="335" y="1151"/>
                    </a:lnTo>
                    <a:lnTo>
                      <a:pt x="335" y="1156"/>
                    </a:lnTo>
                    <a:lnTo>
                      <a:pt x="335" y="1162"/>
                    </a:lnTo>
                    <a:lnTo>
                      <a:pt x="340" y="1168"/>
                    </a:lnTo>
                    <a:lnTo>
                      <a:pt x="340" y="1173"/>
                    </a:lnTo>
                    <a:lnTo>
                      <a:pt x="346" y="1179"/>
                    </a:lnTo>
                    <a:lnTo>
                      <a:pt x="346" y="1185"/>
                    </a:lnTo>
                    <a:lnTo>
                      <a:pt x="352" y="1190"/>
                    </a:lnTo>
                    <a:lnTo>
                      <a:pt x="352" y="1196"/>
                    </a:lnTo>
                    <a:lnTo>
                      <a:pt x="357" y="1196"/>
                    </a:lnTo>
                    <a:lnTo>
                      <a:pt x="363" y="1196"/>
                    </a:lnTo>
                    <a:lnTo>
                      <a:pt x="363" y="1190"/>
                    </a:lnTo>
                    <a:lnTo>
                      <a:pt x="369" y="1185"/>
                    </a:lnTo>
                    <a:lnTo>
                      <a:pt x="369" y="1179"/>
                    </a:lnTo>
                    <a:lnTo>
                      <a:pt x="369" y="1173"/>
                    </a:lnTo>
                    <a:lnTo>
                      <a:pt x="374" y="1168"/>
                    </a:lnTo>
                    <a:lnTo>
                      <a:pt x="374" y="1162"/>
                    </a:lnTo>
                    <a:lnTo>
                      <a:pt x="374" y="1151"/>
                    </a:lnTo>
                    <a:lnTo>
                      <a:pt x="374" y="1145"/>
                    </a:lnTo>
                    <a:lnTo>
                      <a:pt x="374" y="1134"/>
                    </a:lnTo>
                    <a:lnTo>
                      <a:pt x="380" y="1128"/>
                    </a:lnTo>
                    <a:lnTo>
                      <a:pt x="380" y="1117"/>
                    </a:lnTo>
                    <a:lnTo>
                      <a:pt x="380" y="1111"/>
                    </a:lnTo>
                    <a:lnTo>
                      <a:pt x="380" y="1100"/>
                    </a:lnTo>
                    <a:lnTo>
                      <a:pt x="386" y="1088"/>
                    </a:lnTo>
                    <a:lnTo>
                      <a:pt x="386" y="1077"/>
                    </a:lnTo>
                    <a:lnTo>
                      <a:pt x="386" y="1066"/>
                    </a:lnTo>
                    <a:lnTo>
                      <a:pt x="386" y="1060"/>
                    </a:lnTo>
                    <a:lnTo>
                      <a:pt x="391" y="1049"/>
                    </a:lnTo>
                    <a:lnTo>
                      <a:pt x="391" y="1037"/>
                    </a:lnTo>
                    <a:lnTo>
                      <a:pt x="391" y="1032"/>
                    </a:lnTo>
                    <a:lnTo>
                      <a:pt x="391" y="1020"/>
                    </a:lnTo>
                    <a:lnTo>
                      <a:pt x="397" y="1015"/>
                    </a:lnTo>
                    <a:lnTo>
                      <a:pt x="397" y="1009"/>
                    </a:lnTo>
                    <a:lnTo>
                      <a:pt x="397" y="1003"/>
                    </a:lnTo>
                    <a:lnTo>
                      <a:pt x="397" y="998"/>
                    </a:lnTo>
                    <a:lnTo>
                      <a:pt x="403" y="992"/>
                    </a:lnTo>
                    <a:lnTo>
                      <a:pt x="403" y="986"/>
                    </a:lnTo>
                    <a:lnTo>
                      <a:pt x="408" y="986"/>
                    </a:lnTo>
                    <a:lnTo>
                      <a:pt x="408" y="992"/>
                    </a:lnTo>
                    <a:lnTo>
                      <a:pt x="414" y="992"/>
                    </a:lnTo>
                    <a:lnTo>
                      <a:pt x="414" y="998"/>
                    </a:lnTo>
                    <a:lnTo>
                      <a:pt x="414" y="1003"/>
                    </a:lnTo>
                    <a:lnTo>
                      <a:pt x="420" y="1009"/>
                    </a:lnTo>
                    <a:lnTo>
                      <a:pt x="420" y="1015"/>
                    </a:lnTo>
                    <a:lnTo>
                      <a:pt x="420" y="1020"/>
                    </a:lnTo>
                    <a:lnTo>
                      <a:pt x="420" y="1026"/>
                    </a:lnTo>
                    <a:lnTo>
                      <a:pt x="425" y="1032"/>
                    </a:lnTo>
                    <a:lnTo>
                      <a:pt x="425" y="1037"/>
                    </a:lnTo>
                    <a:lnTo>
                      <a:pt x="425" y="1043"/>
                    </a:lnTo>
                    <a:lnTo>
                      <a:pt x="425" y="1049"/>
                    </a:lnTo>
                    <a:lnTo>
                      <a:pt x="431" y="1054"/>
                    </a:lnTo>
                    <a:lnTo>
                      <a:pt x="431" y="1060"/>
                    </a:lnTo>
                    <a:lnTo>
                      <a:pt x="431" y="1066"/>
                    </a:lnTo>
                    <a:lnTo>
                      <a:pt x="437" y="1071"/>
                    </a:lnTo>
                    <a:lnTo>
                      <a:pt x="437" y="1077"/>
                    </a:lnTo>
                    <a:lnTo>
                      <a:pt x="437" y="1083"/>
                    </a:lnTo>
                    <a:lnTo>
                      <a:pt x="437" y="1088"/>
                    </a:lnTo>
                    <a:lnTo>
                      <a:pt x="442" y="1094"/>
                    </a:lnTo>
                    <a:lnTo>
                      <a:pt x="442" y="1100"/>
                    </a:lnTo>
                    <a:lnTo>
                      <a:pt x="442" y="1105"/>
                    </a:lnTo>
                    <a:lnTo>
                      <a:pt x="448" y="1111"/>
                    </a:lnTo>
                    <a:lnTo>
                      <a:pt x="448" y="1117"/>
                    </a:lnTo>
                    <a:lnTo>
                      <a:pt x="448" y="1122"/>
                    </a:lnTo>
                    <a:lnTo>
                      <a:pt x="448" y="1128"/>
                    </a:lnTo>
                    <a:lnTo>
                      <a:pt x="454" y="1134"/>
                    </a:lnTo>
                    <a:lnTo>
                      <a:pt x="454" y="1139"/>
                    </a:lnTo>
                    <a:lnTo>
                      <a:pt x="454" y="1145"/>
                    </a:lnTo>
                    <a:lnTo>
                      <a:pt x="459" y="1151"/>
                    </a:lnTo>
                    <a:lnTo>
                      <a:pt x="459" y="1156"/>
                    </a:lnTo>
                    <a:lnTo>
                      <a:pt x="459" y="1162"/>
                    </a:lnTo>
                    <a:lnTo>
                      <a:pt x="465" y="1168"/>
                    </a:lnTo>
                    <a:lnTo>
                      <a:pt x="465" y="1173"/>
                    </a:lnTo>
                    <a:lnTo>
                      <a:pt x="465" y="1179"/>
                    </a:lnTo>
                    <a:lnTo>
                      <a:pt x="471" y="1185"/>
                    </a:lnTo>
                    <a:lnTo>
                      <a:pt x="471" y="1190"/>
                    </a:lnTo>
                    <a:lnTo>
                      <a:pt x="471" y="1196"/>
                    </a:lnTo>
                    <a:lnTo>
                      <a:pt x="476" y="1202"/>
                    </a:lnTo>
                    <a:lnTo>
                      <a:pt x="476" y="1207"/>
                    </a:lnTo>
                    <a:lnTo>
                      <a:pt x="476" y="1213"/>
                    </a:lnTo>
                    <a:lnTo>
                      <a:pt x="482" y="1219"/>
                    </a:lnTo>
                    <a:lnTo>
                      <a:pt x="482" y="1224"/>
                    </a:lnTo>
                    <a:lnTo>
                      <a:pt x="482" y="1230"/>
                    </a:lnTo>
                    <a:lnTo>
                      <a:pt x="488" y="1230"/>
                    </a:lnTo>
                    <a:lnTo>
                      <a:pt x="488" y="1236"/>
                    </a:lnTo>
                    <a:lnTo>
                      <a:pt x="488" y="1241"/>
                    </a:lnTo>
                    <a:lnTo>
                      <a:pt x="493" y="1247"/>
                    </a:lnTo>
                    <a:lnTo>
                      <a:pt x="493" y="1253"/>
                    </a:lnTo>
                    <a:lnTo>
                      <a:pt x="493" y="1258"/>
                    </a:lnTo>
                    <a:lnTo>
                      <a:pt x="499" y="1264"/>
                    </a:lnTo>
                    <a:lnTo>
                      <a:pt x="499" y="1270"/>
                    </a:lnTo>
                    <a:lnTo>
                      <a:pt x="499" y="1275"/>
                    </a:lnTo>
                    <a:lnTo>
                      <a:pt x="505" y="1275"/>
                    </a:lnTo>
                    <a:lnTo>
                      <a:pt x="505" y="1281"/>
                    </a:lnTo>
                    <a:lnTo>
                      <a:pt x="505" y="1287"/>
                    </a:lnTo>
                    <a:lnTo>
                      <a:pt x="510" y="1292"/>
                    </a:lnTo>
                    <a:lnTo>
                      <a:pt x="510" y="1298"/>
                    </a:lnTo>
                    <a:lnTo>
                      <a:pt x="516" y="1304"/>
                    </a:lnTo>
                    <a:lnTo>
                      <a:pt x="516" y="1309"/>
                    </a:lnTo>
                    <a:lnTo>
                      <a:pt x="516" y="1315"/>
                    </a:lnTo>
                    <a:lnTo>
                      <a:pt x="522" y="1321"/>
                    </a:lnTo>
                    <a:lnTo>
                      <a:pt x="522" y="1326"/>
                    </a:lnTo>
                    <a:lnTo>
                      <a:pt x="527" y="1332"/>
                    </a:lnTo>
                    <a:lnTo>
                      <a:pt x="527" y="1338"/>
                    </a:lnTo>
                    <a:lnTo>
                      <a:pt x="533" y="1343"/>
                    </a:lnTo>
                    <a:lnTo>
                      <a:pt x="533" y="1349"/>
                    </a:lnTo>
                    <a:lnTo>
                      <a:pt x="539" y="1355"/>
                    </a:lnTo>
                    <a:lnTo>
                      <a:pt x="539" y="1360"/>
                    </a:lnTo>
                    <a:lnTo>
                      <a:pt x="539" y="1366"/>
                    </a:lnTo>
                    <a:lnTo>
                      <a:pt x="544" y="1366"/>
                    </a:lnTo>
                    <a:lnTo>
                      <a:pt x="544" y="1372"/>
                    </a:lnTo>
                    <a:lnTo>
                      <a:pt x="544" y="1377"/>
                    </a:lnTo>
                    <a:lnTo>
                      <a:pt x="550" y="1377"/>
                    </a:lnTo>
                    <a:lnTo>
                      <a:pt x="550" y="1383"/>
                    </a:lnTo>
                    <a:lnTo>
                      <a:pt x="556" y="1389"/>
                    </a:lnTo>
                    <a:lnTo>
                      <a:pt x="556" y="1394"/>
                    </a:lnTo>
                    <a:lnTo>
                      <a:pt x="561" y="1400"/>
                    </a:lnTo>
                    <a:lnTo>
                      <a:pt x="561" y="1406"/>
                    </a:lnTo>
                    <a:lnTo>
                      <a:pt x="567" y="1411"/>
                    </a:lnTo>
                    <a:lnTo>
                      <a:pt x="567" y="1417"/>
                    </a:lnTo>
                    <a:lnTo>
                      <a:pt x="573" y="1423"/>
                    </a:lnTo>
                    <a:lnTo>
                      <a:pt x="573" y="1428"/>
                    </a:lnTo>
                    <a:lnTo>
                      <a:pt x="578" y="1428"/>
                    </a:lnTo>
                    <a:lnTo>
                      <a:pt x="578" y="1434"/>
                    </a:lnTo>
                    <a:lnTo>
                      <a:pt x="578" y="1440"/>
                    </a:lnTo>
                    <a:lnTo>
                      <a:pt x="584" y="1440"/>
                    </a:lnTo>
                    <a:lnTo>
                      <a:pt x="584" y="1445"/>
                    </a:lnTo>
                    <a:lnTo>
                      <a:pt x="584" y="1451"/>
                    </a:lnTo>
                    <a:lnTo>
                      <a:pt x="590" y="1451"/>
                    </a:lnTo>
                    <a:lnTo>
                      <a:pt x="590" y="1457"/>
                    </a:lnTo>
                    <a:lnTo>
                      <a:pt x="590" y="1462"/>
                    </a:lnTo>
                    <a:lnTo>
                      <a:pt x="595" y="1462"/>
                    </a:lnTo>
                    <a:lnTo>
                      <a:pt x="595" y="1468"/>
                    </a:lnTo>
                    <a:lnTo>
                      <a:pt x="595" y="1474"/>
                    </a:lnTo>
                    <a:lnTo>
                      <a:pt x="601" y="1474"/>
                    </a:lnTo>
                    <a:lnTo>
                      <a:pt x="601" y="1479"/>
                    </a:lnTo>
                    <a:lnTo>
                      <a:pt x="607" y="1485"/>
                    </a:lnTo>
                    <a:lnTo>
                      <a:pt x="607" y="1491"/>
                    </a:lnTo>
                    <a:lnTo>
                      <a:pt x="612" y="1491"/>
                    </a:lnTo>
                    <a:lnTo>
                      <a:pt x="612" y="1496"/>
                    </a:lnTo>
                    <a:lnTo>
                      <a:pt x="612" y="1502"/>
                    </a:lnTo>
                    <a:lnTo>
                      <a:pt x="618" y="1502"/>
                    </a:lnTo>
                    <a:lnTo>
                      <a:pt x="618" y="1508"/>
                    </a:lnTo>
                    <a:lnTo>
                      <a:pt x="618" y="1513"/>
                    </a:lnTo>
                    <a:lnTo>
                      <a:pt x="624" y="1513"/>
                    </a:lnTo>
                    <a:lnTo>
                      <a:pt x="624" y="1519"/>
                    </a:lnTo>
                    <a:lnTo>
                      <a:pt x="629" y="1525"/>
                    </a:lnTo>
                    <a:lnTo>
                      <a:pt x="629" y="1530"/>
                    </a:lnTo>
                    <a:lnTo>
                      <a:pt x="635" y="1530"/>
                    </a:lnTo>
                    <a:lnTo>
                      <a:pt x="635" y="1536"/>
                    </a:lnTo>
                    <a:lnTo>
                      <a:pt x="635" y="1542"/>
                    </a:lnTo>
                    <a:lnTo>
                      <a:pt x="641" y="1542"/>
                    </a:lnTo>
                    <a:lnTo>
                      <a:pt x="641" y="1547"/>
                    </a:lnTo>
                    <a:lnTo>
                      <a:pt x="646" y="1553"/>
                    </a:lnTo>
                    <a:lnTo>
                      <a:pt x="646" y="1559"/>
                    </a:lnTo>
                    <a:lnTo>
                      <a:pt x="652" y="1559"/>
                    </a:lnTo>
                    <a:lnTo>
                      <a:pt x="652" y="1564"/>
                    </a:lnTo>
                    <a:lnTo>
                      <a:pt x="658" y="1564"/>
                    </a:lnTo>
                    <a:lnTo>
                      <a:pt x="658" y="1570"/>
                    </a:lnTo>
                    <a:lnTo>
                      <a:pt x="658" y="1576"/>
                    </a:lnTo>
                    <a:lnTo>
                      <a:pt x="663" y="1576"/>
                    </a:lnTo>
                    <a:lnTo>
                      <a:pt x="663" y="1581"/>
                    </a:lnTo>
                    <a:lnTo>
                      <a:pt x="669" y="1581"/>
                    </a:lnTo>
                    <a:lnTo>
                      <a:pt x="669" y="1587"/>
                    </a:lnTo>
                    <a:lnTo>
                      <a:pt x="675" y="1593"/>
                    </a:lnTo>
                    <a:lnTo>
                      <a:pt x="680" y="1598"/>
                    </a:lnTo>
                    <a:lnTo>
                      <a:pt x="680" y="1604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5" name="Freeform 93"/>
              <p:cNvSpPr>
                <a:spLocks/>
              </p:cNvSpPr>
              <p:nvPr/>
            </p:nvSpPr>
            <p:spPr bwMode="auto">
              <a:xfrm>
                <a:off x="3045" y="2800"/>
                <a:ext cx="686" cy="238"/>
              </a:xfrm>
              <a:custGeom>
                <a:avLst/>
                <a:gdLst>
                  <a:gd name="T0" fmla="*/ 12 w 686"/>
                  <a:gd name="T1" fmla="*/ 11 h 238"/>
                  <a:gd name="T2" fmla="*/ 23 w 686"/>
                  <a:gd name="T3" fmla="*/ 23 h 238"/>
                  <a:gd name="T4" fmla="*/ 34 w 686"/>
                  <a:gd name="T5" fmla="*/ 34 h 238"/>
                  <a:gd name="T6" fmla="*/ 51 w 686"/>
                  <a:gd name="T7" fmla="*/ 45 h 238"/>
                  <a:gd name="T8" fmla="*/ 63 w 686"/>
                  <a:gd name="T9" fmla="*/ 57 h 238"/>
                  <a:gd name="T10" fmla="*/ 74 w 686"/>
                  <a:gd name="T11" fmla="*/ 68 h 238"/>
                  <a:gd name="T12" fmla="*/ 85 w 686"/>
                  <a:gd name="T13" fmla="*/ 74 h 238"/>
                  <a:gd name="T14" fmla="*/ 97 w 686"/>
                  <a:gd name="T15" fmla="*/ 85 h 238"/>
                  <a:gd name="T16" fmla="*/ 108 w 686"/>
                  <a:gd name="T17" fmla="*/ 91 h 238"/>
                  <a:gd name="T18" fmla="*/ 119 w 686"/>
                  <a:gd name="T19" fmla="*/ 96 h 238"/>
                  <a:gd name="T20" fmla="*/ 131 w 686"/>
                  <a:gd name="T21" fmla="*/ 108 h 238"/>
                  <a:gd name="T22" fmla="*/ 142 w 686"/>
                  <a:gd name="T23" fmla="*/ 113 h 238"/>
                  <a:gd name="T24" fmla="*/ 159 w 686"/>
                  <a:gd name="T25" fmla="*/ 119 h 238"/>
                  <a:gd name="T26" fmla="*/ 170 w 686"/>
                  <a:gd name="T27" fmla="*/ 125 h 238"/>
                  <a:gd name="T28" fmla="*/ 182 w 686"/>
                  <a:gd name="T29" fmla="*/ 125 h 238"/>
                  <a:gd name="T30" fmla="*/ 193 w 686"/>
                  <a:gd name="T31" fmla="*/ 131 h 238"/>
                  <a:gd name="T32" fmla="*/ 205 w 686"/>
                  <a:gd name="T33" fmla="*/ 131 h 238"/>
                  <a:gd name="T34" fmla="*/ 216 w 686"/>
                  <a:gd name="T35" fmla="*/ 131 h 238"/>
                  <a:gd name="T36" fmla="*/ 227 w 686"/>
                  <a:gd name="T37" fmla="*/ 131 h 238"/>
                  <a:gd name="T38" fmla="*/ 239 w 686"/>
                  <a:gd name="T39" fmla="*/ 119 h 238"/>
                  <a:gd name="T40" fmla="*/ 256 w 686"/>
                  <a:gd name="T41" fmla="*/ 113 h 238"/>
                  <a:gd name="T42" fmla="*/ 267 w 686"/>
                  <a:gd name="T43" fmla="*/ 102 h 238"/>
                  <a:gd name="T44" fmla="*/ 278 w 686"/>
                  <a:gd name="T45" fmla="*/ 102 h 238"/>
                  <a:gd name="T46" fmla="*/ 290 w 686"/>
                  <a:gd name="T47" fmla="*/ 102 h 238"/>
                  <a:gd name="T48" fmla="*/ 301 w 686"/>
                  <a:gd name="T49" fmla="*/ 108 h 238"/>
                  <a:gd name="T50" fmla="*/ 312 w 686"/>
                  <a:gd name="T51" fmla="*/ 113 h 238"/>
                  <a:gd name="T52" fmla="*/ 324 w 686"/>
                  <a:gd name="T53" fmla="*/ 119 h 238"/>
                  <a:gd name="T54" fmla="*/ 335 w 686"/>
                  <a:gd name="T55" fmla="*/ 125 h 238"/>
                  <a:gd name="T56" fmla="*/ 352 w 686"/>
                  <a:gd name="T57" fmla="*/ 131 h 238"/>
                  <a:gd name="T58" fmla="*/ 363 w 686"/>
                  <a:gd name="T59" fmla="*/ 131 h 238"/>
                  <a:gd name="T60" fmla="*/ 375 w 686"/>
                  <a:gd name="T61" fmla="*/ 136 h 238"/>
                  <a:gd name="T62" fmla="*/ 386 w 686"/>
                  <a:gd name="T63" fmla="*/ 142 h 238"/>
                  <a:gd name="T64" fmla="*/ 397 w 686"/>
                  <a:gd name="T65" fmla="*/ 148 h 238"/>
                  <a:gd name="T66" fmla="*/ 409 w 686"/>
                  <a:gd name="T67" fmla="*/ 153 h 238"/>
                  <a:gd name="T68" fmla="*/ 420 w 686"/>
                  <a:gd name="T69" fmla="*/ 159 h 238"/>
                  <a:gd name="T70" fmla="*/ 431 w 686"/>
                  <a:gd name="T71" fmla="*/ 165 h 238"/>
                  <a:gd name="T72" fmla="*/ 448 w 686"/>
                  <a:gd name="T73" fmla="*/ 170 h 238"/>
                  <a:gd name="T74" fmla="*/ 460 w 686"/>
                  <a:gd name="T75" fmla="*/ 176 h 238"/>
                  <a:gd name="T76" fmla="*/ 471 w 686"/>
                  <a:gd name="T77" fmla="*/ 182 h 238"/>
                  <a:gd name="T78" fmla="*/ 482 w 686"/>
                  <a:gd name="T79" fmla="*/ 187 h 238"/>
                  <a:gd name="T80" fmla="*/ 494 w 686"/>
                  <a:gd name="T81" fmla="*/ 193 h 238"/>
                  <a:gd name="T82" fmla="*/ 505 w 686"/>
                  <a:gd name="T83" fmla="*/ 199 h 238"/>
                  <a:gd name="T84" fmla="*/ 516 w 686"/>
                  <a:gd name="T85" fmla="*/ 204 h 238"/>
                  <a:gd name="T86" fmla="*/ 528 w 686"/>
                  <a:gd name="T87" fmla="*/ 204 h 238"/>
                  <a:gd name="T88" fmla="*/ 545 w 686"/>
                  <a:gd name="T89" fmla="*/ 210 h 238"/>
                  <a:gd name="T90" fmla="*/ 556 w 686"/>
                  <a:gd name="T91" fmla="*/ 210 h 238"/>
                  <a:gd name="T92" fmla="*/ 567 w 686"/>
                  <a:gd name="T93" fmla="*/ 216 h 238"/>
                  <a:gd name="T94" fmla="*/ 579 w 686"/>
                  <a:gd name="T95" fmla="*/ 216 h 238"/>
                  <a:gd name="T96" fmla="*/ 590 w 686"/>
                  <a:gd name="T97" fmla="*/ 221 h 238"/>
                  <a:gd name="T98" fmla="*/ 601 w 686"/>
                  <a:gd name="T99" fmla="*/ 221 h 238"/>
                  <a:gd name="T100" fmla="*/ 613 w 686"/>
                  <a:gd name="T101" fmla="*/ 227 h 238"/>
                  <a:gd name="T102" fmla="*/ 624 w 686"/>
                  <a:gd name="T103" fmla="*/ 227 h 238"/>
                  <a:gd name="T104" fmla="*/ 641 w 686"/>
                  <a:gd name="T105" fmla="*/ 233 h 238"/>
                  <a:gd name="T106" fmla="*/ 652 w 686"/>
                  <a:gd name="T107" fmla="*/ 233 h 238"/>
                  <a:gd name="T108" fmla="*/ 664 w 686"/>
                  <a:gd name="T109" fmla="*/ 233 h 238"/>
                  <a:gd name="T110" fmla="*/ 675 w 686"/>
                  <a:gd name="T111" fmla="*/ 238 h 23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6" h="238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11"/>
                    </a:lnTo>
                    <a:lnTo>
                      <a:pt x="17" y="11"/>
                    </a:lnTo>
                    <a:lnTo>
                      <a:pt x="17" y="17"/>
                    </a:lnTo>
                    <a:lnTo>
                      <a:pt x="23" y="17"/>
                    </a:lnTo>
                    <a:lnTo>
                      <a:pt x="23" y="23"/>
                    </a:lnTo>
                    <a:lnTo>
                      <a:pt x="29" y="28"/>
                    </a:lnTo>
                    <a:lnTo>
                      <a:pt x="34" y="34"/>
                    </a:lnTo>
                    <a:lnTo>
                      <a:pt x="40" y="34"/>
                    </a:lnTo>
                    <a:lnTo>
                      <a:pt x="40" y="40"/>
                    </a:lnTo>
                    <a:lnTo>
                      <a:pt x="46" y="40"/>
                    </a:lnTo>
                    <a:lnTo>
                      <a:pt x="46" y="45"/>
                    </a:lnTo>
                    <a:lnTo>
                      <a:pt x="51" y="45"/>
                    </a:lnTo>
                    <a:lnTo>
                      <a:pt x="51" y="51"/>
                    </a:lnTo>
                    <a:lnTo>
                      <a:pt x="57" y="51"/>
                    </a:lnTo>
                    <a:lnTo>
                      <a:pt x="57" y="57"/>
                    </a:lnTo>
                    <a:lnTo>
                      <a:pt x="63" y="57"/>
                    </a:lnTo>
                    <a:lnTo>
                      <a:pt x="63" y="62"/>
                    </a:lnTo>
                    <a:lnTo>
                      <a:pt x="68" y="62"/>
                    </a:lnTo>
                    <a:lnTo>
                      <a:pt x="74" y="68"/>
                    </a:lnTo>
                    <a:lnTo>
                      <a:pt x="80" y="68"/>
                    </a:lnTo>
                    <a:lnTo>
                      <a:pt x="80" y="74"/>
                    </a:lnTo>
                    <a:lnTo>
                      <a:pt x="85" y="74"/>
                    </a:lnTo>
                    <a:lnTo>
                      <a:pt x="85" y="79"/>
                    </a:lnTo>
                    <a:lnTo>
                      <a:pt x="91" y="79"/>
                    </a:lnTo>
                    <a:lnTo>
                      <a:pt x="97" y="85"/>
                    </a:lnTo>
                    <a:lnTo>
                      <a:pt x="102" y="85"/>
                    </a:lnTo>
                    <a:lnTo>
                      <a:pt x="102" y="91"/>
                    </a:lnTo>
                    <a:lnTo>
                      <a:pt x="108" y="91"/>
                    </a:lnTo>
                    <a:lnTo>
                      <a:pt x="114" y="91"/>
                    </a:lnTo>
                    <a:lnTo>
                      <a:pt x="114" y="96"/>
                    </a:lnTo>
                    <a:lnTo>
                      <a:pt x="119" y="96"/>
                    </a:lnTo>
                    <a:lnTo>
                      <a:pt x="119" y="102"/>
                    </a:lnTo>
                    <a:lnTo>
                      <a:pt x="125" y="102"/>
                    </a:lnTo>
                    <a:lnTo>
                      <a:pt x="131" y="102"/>
                    </a:lnTo>
                    <a:lnTo>
                      <a:pt x="131" y="108"/>
                    </a:lnTo>
                    <a:lnTo>
                      <a:pt x="136" y="108"/>
                    </a:lnTo>
                    <a:lnTo>
                      <a:pt x="142" y="108"/>
                    </a:lnTo>
                    <a:lnTo>
                      <a:pt x="142" y="113"/>
                    </a:lnTo>
                    <a:lnTo>
                      <a:pt x="148" y="113"/>
                    </a:lnTo>
                    <a:lnTo>
                      <a:pt x="153" y="113"/>
                    </a:lnTo>
                    <a:lnTo>
                      <a:pt x="153" y="119"/>
                    </a:lnTo>
                    <a:lnTo>
                      <a:pt x="159" y="119"/>
                    </a:lnTo>
                    <a:lnTo>
                      <a:pt x="165" y="119"/>
                    </a:lnTo>
                    <a:lnTo>
                      <a:pt x="165" y="125"/>
                    </a:lnTo>
                    <a:lnTo>
                      <a:pt x="170" y="125"/>
                    </a:lnTo>
                    <a:lnTo>
                      <a:pt x="176" y="125"/>
                    </a:lnTo>
                    <a:lnTo>
                      <a:pt x="182" y="125"/>
                    </a:lnTo>
                    <a:lnTo>
                      <a:pt x="182" y="131"/>
                    </a:lnTo>
                    <a:lnTo>
                      <a:pt x="187" y="131"/>
                    </a:lnTo>
                    <a:lnTo>
                      <a:pt x="193" y="131"/>
                    </a:lnTo>
                    <a:lnTo>
                      <a:pt x="199" y="131"/>
                    </a:lnTo>
                    <a:lnTo>
                      <a:pt x="205" y="131"/>
                    </a:lnTo>
                    <a:lnTo>
                      <a:pt x="210" y="131"/>
                    </a:lnTo>
                    <a:lnTo>
                      <a:pt x="216" y="131"/>
                    </a:lnTo>
                    <a:lnTo>
                      <a:pt x="222" y="131"/>
                    </a:lnTo>
                    <a:lnTo>
                      <a:pt x="227" y="131"/>
                    </a:lnTo>
                    <a:lnTo>
                      <a:pt x="233" y="131"/>
                    </a:lnTo>
                    <a:lnTo>
                      <a:pt x="233" y="125"/>
                    </a:lnTo>
                    <a:lnTo>
                      <a:pt x="239" y="125"/>
                    </a:lnTo>
                    <a:lnTo>
                      <a:pt x="239" y="119"/>
                    </a:lnTo>
                    <a:lnTo>
                      <a:pt x="244" y="119"/>
                    </a:lnTo>
                    <a:lnTo>
                      <a:pt x="250" y="113"/>
                    </a:lnTo>
                    <a:lnTo>
                      <a:pt x="256" y="113"/>
                    </a:lnTo>
                    <a:lnTo>
                      <a:pt x="256" y="108"/>
                    </a:lnTo>
                    <a:lnTo>
                      <a:pt x="261" y="108"/>
                    </a:lnTo>
                    <a:lnTo>
                      <a:pt x="261" y="102"/>
                    </a:lnTo>
                    <a:lnTo>
                      <a:pt x="267" y="102"/>
                    </a:lnTo>
                    <a:lnTo>
                      <a:pt x="273" y="102"/>
                    </a:lnTo>
                    <a:lnTo>
                      <a:pt x="278" y="102"/>
                    </a:lnTo>
                    <a:lnTo>
                      <a:pt x="284" y="102"/>
                    </a:lnTo>
                    <a:lnTo>
                      <a:pt x="290" y="102"/>
                    </a:lnTo>
                    <a:lnTo>
                      <a:pt x="295" y="102"/>
                    </a:lnTo>
                    <a:lnTo>
                      <a:pt x="301" y="108"/>
                    </a:lnTo>
                    <a:lnTo>
                      <a:pt x="307" y="108"/>
                    </a:lnTo>
                    <a:lnTo>
                      <a:pt x="312" y="108"/>
                    </a:lnTo>
                    <a:lnTo>
                      <a:pt x="312" y="113"/>
                    </a:lnTo>
                    <a:lnTo>
                      <a:pt x="318" y="113"/>
                    </a:lnTo>
                    <a:lnTo>
                      <a:pt x="324" y="113"/>
                    </a:lnTo>
                    <a:lnTo>
                      <a:pt x="324" y="119"/>
                    </a:lnTo>
                    <a:lnTo>
                      <a:pt x="329" y="119"/>
                    </a:lnTo>
                    <a:lnTo>
                      <a:pt x="335" y="119"/>
                    </a:lnTo>
                    <a:lnTo>
                      <a:pt x="335" y="125"/>
                    </a:lnTo>
                    <a:lnTo>
                      <a:pt x="341" y="125"/>
                    </a:lnTo>
                    <a:lnTo>
                      <a:pt x="346" y="125"/>
                    </a:lnTo>
                    <a:lnTo>
                      <a:pt x="352" y="131"/>
                    </a:lnTo>
                    <a:lnTo>
                      <a:pt x="358" y="131"/>
                    </a:lnTo>
                    <a:lnTo>
                      <a:pt x="363" y="131"/>
                    </a:lnTo>
                    <a:lnTo>
                      <a:pt x="363" y="136"/>
                    </a:lnTo>
                    <a:lnTo>
                      <a:pt x="369" y="136"/>
                    </a:lnTo>
                    <a:lnTo>
                      <a:pt x="375" y="136"/>
                    </a:lnTo>
                    <a:lnTo>
                      <a:pt x="380" y="136"/>
                    </a:lnTo>
                    <a:lnTo>
                      <a:pt x="380" y="142"/>
                    </a:lnTo>
                    <a:lnTo>
                      <a:pt x="386" y="142"/>
                    </a:lnTo>
                    <a:lnTo>
                      <a:pt x="392" y="142"/>
                    </a:lnTo>
                    <a:lnTo>
                      <a:pt x="392" y="148"/>
                    </a:lnTo>
                    <a:lnTo>
                      <a:pt x="397" y="148"/>
                    </a:lnTo>
                    <a:lnTo>
                      <a:pt x="403" y="148"/>
                    </a:lnTo>
                    <a:lnTo>
                      <a:pt x="403" y="153"/>
                    </a:lnTo>
                    <a:lnTo>
                      <a:pt x="409" y="153"/>
                    </a:lnTo>
                    <a:lnTo>
                      <a:pt x="414" y="153"/>
                    </a:lnTo>
                    <a:lnTo>
                      <a:pt x="414" y="159"/>
                    </a:lnTo>
                    <a:lnTo>
                      <a:pt x="420" y="159"/>
                    </a:lnTo>
                    <a:lnTo>
                      <a:pt x="426" y="159"/>
                    </a:lnTo>
                    <a:lnTo>
                      <a:pt x="426" y="165"/>
                    </a:lnTo>
                    <a:lnTo>
                      <a:pt x="431" y="165"/>
                    </a:lnTo>
                    <a:lnTo>
                      <a:pt x="437" y="165"/>
                    </a:lnTo>
                    <a:lnTo>
                      <a:pt x="437" y="170"/>
                    </a:lnTo>
                    <a:lnTo>
                      <a:pt x="443" y="170"/>
                    </a:lnTo>
                    <a:lnTo>
                      <a:pt x="448" y="170"/>
                    </a:lnTo>
                    <a:lnTo>
                      <a:pt x="448" y="176"/>
                    </a:lnTo>
                    <a:lnTo>
                      <a:pt x="454" y="176"/>
                    </a:lnTo>
                    <a:lnTo>
                      <a:pt x="460" y="176"/>
                    </a:lnTo>
                    <a:lnTo>
                      <a:pt x="465" y="182"/>
                    </a:lnTo>
                    <a:lnTo>
                      <a:pt x="471" y="182"/>
                    </a:lnTo>
                    <a:lnTo>
                      <a:pt x="477" y="182"/>
                    </a:lnTo>
                    <a:lnTo>
                      <a:pt x="477" y="187"/>
                    </a:lnTo>
                    <a:lnTo>
                      <a:pt x="482" y="187"/>
                    </a:lnTo>
                    <a:lnTo>
                      <a:pt x="488" y="187"/>
                    </a:lnTo>
                    <a:lnTo>
                      <a:pt x="488" y="193"/>
                    </a:lnTo>
                    <a:lnTo>
                      <a:pt x="494" y="193"/>
                    </a:lnTo>
                    <a:lnTo>
                      <a:pt x="499" y="193"/>
                    </a:lnTo>
                    <a:lnTo>
                      <a:pt x="505" y="199"/>
                    </a:lnTo>
                    <a:lnTo>
                      <a:pt x="511" y="199"/>
                    </a:lnTo>
                    <a:lnTo>
                      <a:pt x="516" y="199"/>
                    </a:lnTo>
                    <a:lnTo>
                      <a:pt x="516" y="204"/>
                    </a:lnTo>
                    <a:lnTo>
                      <a:pt x="522" y="204"/>
                    </a:lnTo>
                    <a:lnTo>
                      <a:pt x="528" y="204"/>
                    </a:lnTo>
                    <a:lnTo>
                      <a:pt x="533" y="204"/>
                    </a:lnTo>
                    <a:lnTo>
                      <a:pt x="539" y="210"/>
                    </a:lnTo>
                    <a:lnTo>
                      <a:pt x="545" y="210"/>
                    </a:lnTo>
                    <a:lnTo>
                      <a:pt x="550" y="210"/>
                    </a:lnTo>
                    <a:lnTo>
                      <a:pt x="556" y="210"/>
                    </a:lnTo>
                    <a:lnTo>
                      <a:pt x="556" y="216"/>
                    </a:lnTo>
                    <a:lnTo>
                      <a:pt x="562" y="216"/>
                    </a:lnTo>
                    <a:lnTo>
                      <a:pt x="567" y="216"/>
                    </a:lnTo>
                    <a:lnTo>
                      <a:pt x="573" y="216"/>
                    </a:lnTo>
                    <a:lnTo>
                      <a:pt x="579" y="216"/>
                    </a:lnTo>
                    <a:lnTo>
                      <a:pt x="579" y="221"/>
                    </a:lnTo>
                    <a:lnTo>
                      <a:pt x="584" y="221"/>
                    </a:lnTo>
                    <a:lnTo>
                      <a:pt x="590" y="221"/>
                    </a:lnTo>
                    <a:lnTo>
                      <a:pt x="596" y="221"/>
                    </a:lnTo>
                    <a:lnTo>
                      <a:pt x="601" y="221"/>
                    </a:lnTo>
                    <a:lnTo>
                      <a:pt x="607" y="227"/>
                    </a:lnTo>
                    <a:lnTo>
                      <a:pt x="613" y="227"/>
                    </a:lnTo>
                    <a:lnTo>
                      <a:pt x="618" y="227"/>
                    </a:lnTo>
                    <a:lnTo>
                      <a:pt x="624" y="227"/>
                    </a:lnTo>
                    <a:lnTo>
                      <a:pt x="630" y="227"/>
                    </a:lnTo>
                    <a:lnTo>
                      <a:pt x="635" y="227"/>
                    </a:lnTo>
                    <a:lnTo>
                      <a:pt x="635" y="233"/>
                    </a:lnTo>
                    <a:lnTo>
                      <a:pt x="641" y="233"/>
                    </a:lnTo>
                    <a:lnTo>
                      <a:pt x="647" y="233"/>
                    </a:lnTo>
                    <a:lnTo>
                      <a:pt x="652" y="233"/>
                    </a:lnTo>
                    <a:lnTo>
                      <a:pt x="658" y="233"/>
                    </a:lnTo>
                    <a:lnTo>
                      <a:pt x="664" y="233"/>
                    </a:lnTo>
                    <a:lnTo>
                      <a:pt x="669" y="233"/>
                    </a:lnTo>
                    <a:lnTo>
                      <a:pt x="669" y="238"/>
                    </a:lnTo>
                    <a:lnTo>
                      <a:pt x="675" y="238"/>
                    </a:lnTo>
                    <a:lnTo>
                      <a:pt x="681" y="238"/>
                    </a:lnTo>
                    <a:lnTo>
                      <a:pt x="686" y="238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6" name="Freeform 94"/>
              <p:cNvSpPr>
                <a:spLocks/>
              </p:cNvSpPr>
              <p:nvPr/>
            </p:nvSpPr>
            <p:spPr bwMode="auto">
              <a:xfrm>
                <a:off x="3731" y="3038"/>
                <a:ext cx="681" cy="46"/>
              </a:xfrm>
              <a:custGeom>
                <a:avLst/>
                <a:gdLst>
                  <a:gd name="T0" fmla="*/ 12 w 681"/>
                  <a:gd name="T1" fmla="*/ 0 h 46"/>
                  <a:gd name="T2" fmla="*/ 23 w 681"/>
                  <a:gd name="T3" fmla="*/ 0 h 46"/>
                  <a:gd name="T4" fmla="*/ 34 w 681"/>
                  <a:gd name="T5" fmla="*/ 6 h 46"/>
                  <a:gd name="T6" fmla="*/ 46 w 681"/>
                  <a:gd name="T7" fmla="*/ 6 h 46"/>
                  <a:gd name="T8" fmla="*/ 57 w 681"/>
                  <a:gd name="T9" fmla="*/ 6 h 46"/>
                  <a:gd name="T10" fmla="*/ 68 w 681"/>
                  <a:gd name="T11" fmla="*/ 12 h 46"/>
                  <a:gd name="T12" fmla="*/ 80 w 681"/>
                  <a:gd name="T13" fmla="*/ 12 h 46"/>
                  <a:gd name="T14" fmla="*/ 97 w 681"/>
                  <a:gd name="T15" fmla="*/ 12 h 46"/>
                  <a:gd name="T16" fmla="*/ 108 w 681"/>
                  <a:gd name="T17" fmla="*/ 12 h 46"/>
                  <a:gd name="T18" fmla="*/ 119 w 681"/>
                  <a:gd name="T19" fmla="*/ 12 h 46"/>
                  <a:gd name="T20" fmla="*/ 131 w 681"/>
                  <a:gd name="T21" fmla="*/ 17 h 46"/>
                  <a:gd name="T22" fmla="*/ 142 w 681"/>
                  <a:gd name="T23" fmla="*/ 17 h 46"/>
                  <a:gd name="T24" fmla="*/ 153 w 681"/>
                  <a:gd name="T25" fmla="*/ 17 h 46"/>
                  <a:gd name="T26" fmla="*/ 165 w 681"/>
                  <a:gd name="T27" fmla="*/ 17 h 46"/>
                  <a:gd name="T28" fmla="*/ 176 w 681"/>
                  <a:gd name="T29" fmla="*/ 17 h 46"/>
                  <a:gd name="T30" fmla="*/ 187 w 681"/>
                  <a:gd name="T31" fmla="*/ 23 h 46"/>
                  <a:gd name="T32" fmla="*/ 204 w 681"/>
                  <a:gd name="T33" fmla="*/ 23 h 46"/>
                  <a:gd name="T34" fmla="*/ 216 w 681"/>
                  <a:gd name="T35" fmla="*/ 23 h 46"/>
                  <a:gd name="T36" fmla="*/ 227 w 681"/>
                  <a:gd name="T37" fmla="*/ 23 h 46"/>
                  <a:gd name="T38" fmla="*/ 239 w 681"/>
                  <a:gd name="T39" fmla="*/ 23 h 46"/>
                  <a:gd name="T40" fmla="*/ 250 w 681"/>
                  <a:gd name="T41" fmla="*/ 23 h 46"/>
                  <a:gd name="T42" fmla="*/ 261 w 681"/>
                  <a:gd name="T43" fmla="*/ 23 h 46"/>
                  <a:gd name="T44" fmla="*/ 273 w 681"/>
                  <a:gd name="T45" fmla="*/ 29 h 46"/>
                  <a:gd name="T46" fmla="*/ 284 w 681"/>
                  <a:gd name="T47" fmla="*/ 29 h 46"/>
                  <a:gd name="T48" fmla="*/ 301 w 681"/>
                  <a:gd name="T49" fmla="*/ 29 h 46"/>
                  <a:gd name="T50" fmla="*/ 312 w 681"/>
                  <a:gd name="T51" fmla="*/ 29 h 46"/>
                  <a:gd name="T52" fmla="*/ 324 w 681"/>
                  <a:gd name="T53" fmla="*/ 29 h 46"/>
                  <a:gd name="T54" fmla="*/ 335 w 681"/>
                  <a:gd name="T55" fmla="*/ 29 h 46"/>
                  <a:gd name="T56" fmla="*/ 346 w 681"/>
                  <a:gd name="T57" fmla="*/ 29 h 46"/>
                  <a:gd name="T58" fmla="*/ 358 w 681"/>
                  <a:gd name="T59" fmla="*/ 29 h 46"/>
                  <a:gd name="T60" fmla="*/ 369 w 681"/>
                  <a:gd name="T61" fmla="*/ 29 h 46"/>
                  <a:gd name="T62" fmla="*/ 380 w 681"/>
                  <a:gd name="T63" fmla="*/ 34 h 46"/>
                  <a:gd name="T64" fmla="*/ 397 w 681"/>
                  <a:gd name="T65" fmla="*/ 34 h 46"/>
                  <a:gd name="T66" fmla="*/ 409 w 681"/>
                  <a:gd name="T67" fmla="*/ 34 h 46"/>
                  <a:gd name="T68" fmla="*/ 420 w 681"/>
                  <a:gd name="T69" fmla="*/ 34 h 46"/>
                  <a:gd name="T70" fmla="*/ 431 w 681"/>
                  <a:gd name="T71" fmla="*/ 34 h 46"/>
                  <a:gd name="T72" fmla="*/ 443 w 681"/>
                  <a:gd name="T73" fmla="*/ 34 h 46"/>
                  <a:gd name="T74" fmla="*/ 454 w 681"/>
                  <a:gd name="T75" fmla="*/ 34 h 46"/>
                  <a:gd name="T76" fmla="*/ 465 w 681"/>
                  <a:gd name="T77" fmla="*/ 34 h 46"/>
                  <a:gd name="T78" fmla="*/ 477 w 681"/>
                  <a:gd name="T79" fmla="*/ 34 h 46"/>
                  <a:gd name="T80" fmla="*/ 494 w 681"/>
                  <a:gd name="T81" fmla="*/ 34 h 46"/>
                  <a:gd name="T82" fmla="*/ 505 w 681"/>
                  <a:gd name="T83" fmla="*/ 34 h 46"/>
                  <a:gd name="T84" fmla="*/ 516 w 681"/>
                  <a:gd name="T85" fmla="*/ 40 h 46"/>
                  <a:gd name="T86" fmla="*/ 528 w 681"/>
                  <a:gd name="T87" fmla="*/ 40 h 46"/>
                  <a:gd name="T88" fmla="*/ 539 w 681"/>
                  <a:gd name="T89" fmla="*/ 40 h 46"/>
                  <a:gd name="T90" fmla="*/ 550 w 681"/>
                  <a:gd name="T91" fmla="*/ 40 h 46"/>
                  <a:gd name="T92" fmla="*/ 562 w 681"/>
                  <a:gd name="T93" fmla="*/ 40 h 46"/>
                  <a:gd name="T94" fmla="*/ 573 w 681"/>
                  <a:gd name="T95" fmla="*/ 40 h 46"/>
                  <a:gd name="T96" fmla="*/ 590 w 681"/>
                  <a:gd name="T97" fmla="*/ 40 h 46"/>
                  <a:gd name="T98" fmla="*/ 601 w 681"/>
                  <a:gd name="T99" fmla="*/ 40 h 46"/>
                  <a:gd name="T100" fmla="*/ 613 w 681"/>
                  <a:gd name="T101" fmla="*/ 40 h 46"/>
                  <a:gd name="T102" fmla="*/ 624 w 681"/>
                  <a:gd name="T103" fmla="*/ 40 h 46"/>
                  <a:gd name="T104" fmla="*/ 635 w 681"/>
                  <a:gd name="T105" fmla="*/ 40 h 46"/>
                  <a:gd name="T106" fmla="*/ 647 w 681"/>
                  <a:gd name="T107" fmla="*/ 40 h 46"/>
                  <a:gd name="T108" fmla="*/ 658 w 681"/>
                  <a:gd name="T109" fmla="*/ 40 h 46"/>
                  <a:gd name="T110" fmla="*/ 669 w 681"/>
                  <a:gd name="T111" fmla="*/ 46 h 4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1" h="4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3" y="6"/>
                    </a:lnTo>
                    <a:lnTo>
                      <a:pt x="29" y="6"/>
                    </a:lnTo>
                    <a:lnTo>
                      <a:pt x="34" y="6"/>
                    </a:lnTo>
                    <a:lnTo>
                      <a:pt x="40" y="6"/>
                    </a:lnTo>
                    <a:lnTo>
                      <a:pt x="46" y="6"/>
                    </a:lnTo>
                    <a:lnTo>
                      <a:pt x="51" y="6"/>
                    </a:lnTo>
                    <a:lnTo>
                      <a:pt x="57" y="6"/>
                    </a:lnTo>
                    <a:lnTo>
                      <a:pt x="63" y="6"/>
                    </a:lnTo>
                    <a:lnTo>
                      <a:pt x="68" y="6"/>
                    </a:lnTo>
                    <a:lnTo>
                      <a:pt x="68" y="12"/>
                    </a:lnTo>
                    <a:lnTo>
                      <a:pt x="74" y="12"/>
                    </a:lnTo>
                    <a:lnTo>
                      <a:pt x="80" y="12"/>
                    </a:lnTo>
                    <a:lnTo>
                      <a:pt x="85" y="12"/>
                    </a:lnTo>
                    <a:lnTo>
                      <a:pt x="91" y="12"/>
                    </a:lnTo>
                    <a:lnTo>
                      <a:pt x="97" y="12"/>
                    </a:lnTo>
                    <a:lnTo>
                      <a:pt x="102" y="12"/>
                    </a:lnTo>
                    <a:lnTo>
                      <a:pt x="108" y="12"/>
                    </a:lnTo>
                    <a:lnTo>
                      <a:pt x="114" y="12"/>
                    </a:lnTo>
                    <a:lnTo>
                      <a:pt x="119" y="12"/>
                    </a:lnTo>
                    <a:lnTo>
                      <a:pt x="125" y="12"/>
                    </a:lnTo>
                    <a:lnTo>
                      <a:pt x="125" y="17"/>
                    </a:lnTo>
                    <a:lnTo>
                      <a:pt x="131" y="17"/>
                    </a:lnTo>
                    <a:lnTo>
                      <a:pt x="136" y="17"/>
                    </a:lnTo>
                    <a:lnTo>
                      <a:pt x="142" y="17"/>
                    </a:lnTo>
                    <a:lnTo>
                      <a:pt x="148" y="17"/>
                    </a:lnTo>
                    <a:lnTo>
                      <a:pt x="153" y="17"/>
                    </a:lnTo>
                    <a:lnTo>
                      <a:pt x="159" y="17"/>
                    </a:lnTo>
                    <a:lnTo>
                      <a:pt x="165" y="17"/>
                    </a:lnTo>
                    <a:lnTo>
                      <a:pt x="170" y="17"/>
                    </a:lnTo>
                    <a:lnTo>
                      <a:pt x="176" y="17"/>
                    </a:lnTo>
                    <a:lnTo>
                      <a:pt x="182" y="17"/>
                    </a:lnTo>
                    <a:lnTo>
                      <a:pt x="187" y="17"/>
                    </a:lnTo>
                    <a:lnTo>
                      <a:pt x="187" y="23"/>
                    </a:lnTo>
                    <a:lnTo>
                      <a:pt x="193" y="23"/>
                    </a:lnTo>
                    <a:lnTo>
                      <a:pt x="199" y="23"/>
                    </a:lnTo>
                    <a:lnTo>
                      <a:pt x="204" y="23"/>
                    </a:lnTo>
                    <a:lnTo>
                      <a:pt x="210" y="23"/>
                    </a:lnTo>
                    <a:lnTo>
                      <a:pt x="216" y="23"/>
                    </a:lnTo>
                    <a:lnTo>
                      <a:pt x="222" y="23"/>
                    </a:lnTo>
                    <a:lnTo>
                      <a:pt x="227" y="23"/>
                    </a:lnTo>
                    <a:lnTo>
                      <a:pt x="233" y="23"/>
                    </a:lnTo>
                    <a:lnTo>
                      <a:pt x="239" y="23"/>
                    </a:lnTo>
                    <a:lnTo>
                      <a:pt x="244" y="23"/>
                    </a:lnTo>
                    <a:lnTo>
                      <a:pt x="250" y="23"/>
                    </a:lnTo>
                    <a:lnTo>
                      <a:pt x="256" y="23"/>
                    </a:lnTo>
                    <a:lnTo>
                      <a:pt x="261" y="23"/>
                    </a:lnTo>
                    <a:lnTo>
                      <a:pt x="267" y="23"/>
                    </a:lnTo>
                    <a:lnTo>
                      <a:pt x="273" y="23"/>
                    </a:lnTo>
                    <a:lnTo>
                      <a:pt x="273" y="29"/>
                    </a:lnTo>
                    <a:lnTo>
                      <a:pt x="278" y="29"/>
                    </a:lnTo>
                    <a:lnTo>
                      <a:pt x="284" y="29"/>
                    </a:lnTo>
                    <a:lnTo>
                      <a:pt x="290" y="29"/>
                    </a:lnTo>
                    <a:lnTo>
                      <a:pt x="295" y="29"/>
                    </a:lnTo>
                    <a:lnTo>
                      <a:pt x="301" y="29"/>
                    </a:lnTo>
                    <a:lnTo>
                      <a:pt x="307" y="29"/>
                    </a:lnTo>
                    <a:lnTo>
                      <a:pt x="312" y="29"/>
                    </a:lnTo>
                    <a:lnTo>
                      <a:pt x="318" y="29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35" y="29"/>
                    </a:lnTo>
                    <a:lnTo>
                      <a:pt x="341" y="29"/>
                    </a:lnTo>
                    <a:lnTo>
                      <a:pt x="346" y="29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3" y="29"/>
                    </a:lnTo>
                    <a:lnTo>
                      <a:pt x="369" y="29"/>
                    </a:lnTo>
                    <a:lnTo>
                      <a:pt x="375" y="29"/>
                    </a:lnTo>
                    <a:lnTo>
                      <a:pt x="380" y="34"/>
                    </a:lnTo>
                    <a:lnTo>
                      <a:pt x="386" y="34"/>
                    </a:lnTo>
                    <a:lnTo>
                      <a:pt x="392" y="34"/>
                    </a:lnTo>
                    <a:lnTo>
                      <a:pt x="397" y="34"/>
                    </a:lnTo>
                    <a:lnTo>
                      <a:pt x="403" y="34"/>
                    </a:lnTo>
                    <a:lnTo>
                      <a:pt x="409" y="34"/>
                    </a:lnTo>
                    <a:lnTo>
                      <a:pt x="414" y="34"/>
                    </a:lnTo>
                    <a:lnTo>
                      <a:pt x="420" y="34"/>
                    </a:lnTo>
                    <a:lnTo>
                      <a:pt x="426" y="34"/>
                    </a:lnTo>
                    <a:lnTo>
                      <a:pt x="431" y="34"/>
                    </a:lnTo>
                    <a:lnTo>
                      <a:pt x="437" y="34"/>
                    </a:lnTo>
                    <a:lnTo>
                      <a:pt x="443" y="34"/>
                    </a:lnTo>
                    <a:lnTo>
                      <a:pt x="448" y="34"/>
                    </a:lnTo>
                    <a:lnTo>
                      <a:pt x="454" y="34"/>
                    </a:lnTo>
                    <a:lnTo>
                      <a:pt x="460" y="34"/>
                    </a:lnTo>
                    <a:lnTo>
                      <a:pt x="465" y="34"/>
                    </a:lnTo>
                    <a:lnTo>
                      <a:pt x="471" y="34"/>
                    </a:lnTo>
                    <a:lnTo>
                      <a:pt x="477" y="34"/>
                    </a:lnTo>
                    <a:lnTo>
                      <a:pt x="482" y="34"/>
                    </a:lnTo>
                    <a:lnTo>
                      <a:pt x="488" y="34"/>
                    </a:lnTo>
                    <a:lnTo>
                      <a:pt x="494" y="34"/>
                    </a:lnTo>
                    <a:lnTo>
                      <a:pt x="499" y="34"/>
                    </a:lnTo>
                    <a:lnTo>
                      <a:pt x="505" y="34"/>
                    </a:lnTo>
                    <a:lnTo>
                      <a:pt x="511" y="40"/>
                    </a:lnTo>
                    <a:lnTo>
                      <a:pt x="516" y="40"/>
                    </a:lnTo>
                    <a:lnTo>
                      <a:pt x="522" y="40"/>
                    </a:lnTo>
                    <a:lnTo>
                      <a:pt x="528" y="40"/>
                    </a:lnTo>
                    <a:lnTo>
                      <a:pt x="533" y="40"/>
                    </a:lnTo>
                    <a:lnTo>
                      <a:pt x="539" y="40"/>
                    </a:lnTo>
                    <a:lnTo>
                      <a:pt x="545" y="40"/>
                    </a:lnTo>
                    <a:lnTo>
                      <a:pt x="550" y="40"/>
                    </a:lnTo>
                    <a:lnTo>
                      <a:pt x="556" y="40"/>
                    </a:lnTo>
                    <a:lnTo>
                      <a:pt x="562" y="40"/>
                    </a:lnTo>
                    <a:lnTo>
                      <a:pt x="567" y="40"/>
                    </a:lnTo>
                    <a:lnTo>
                      <a:pt x="573" y="40"/>
                    </a:lnTo>
                    <a:lnTo>
                      <a:pt x="579" y="40"/>
                    </a:lnTo>
                    <a:lnTo>
                      <a:pt x="584" y="40"/>
                    </a:lnTo>
                    <a:lnTo>
                      <a:pt x="590" y="40"/>
                    </a:lnTo>
                    <a:lnTo>
                      <a:pt x="596" y="40"/>
                    </a:lnTo>
                    <a:lnTo>
                      <a:pt x="601" y="40"/>
                    </a:lnTo>
                    <a:lnTo>
                      <a:pt x="607" y="40"/>
                    </a:lnTo>
                    <a:lnTo>
                      <a:pt x="613" y="40"/>
                    </a:lnTo>
                    <a:lnTo>
                      <a:pt x="618" y="40"/>
                    </a:lnTo>
                    <a:lnTo>
                      <a:pt x="624" y="40"/>
                    </a:lnTo>
                    <a:lnTo>
                      <a:pt x="630" y="40"/>
                    </a:lnTo>
                    <a:lnTo>
                      <a:pt x="635" y="40"/>
                    </a:lnTo>
                    <a:lnTo>
                      <a:pt x="641" y="40"/>
                    </a:lnTo>
                    <a:lnTo>
                      <a:pt x="647" y="40"/>
                    </a:lnTo>
                    <a:lnTo>
                      <a:pt x="652" y="40"/>
                    </a:lnTo>
                    <a:lnTo>
                      <a:pt x="658" y="40"/>
                    </a:lnTo>
                    <a:lnTo>
                      <a:pt x="664" y="40"/>
                    </a:lnTo>
                    <a:lnTo>
                      <a:pt x="664" y="46"/>
                    </a:lnTo>
                    <a:lnTo>
                      <a:pt x="669" y="46"/>
                    </a:lnTo>
                    <a:lnTo>
                      <a:pt x="675" y="46"/>
                    </a:lnTo>
                    <a:lnTo>
                      <a:pt x="681" y="46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7" name="Freeform 95"/>
              <p:cNvSpPr>
                <a:spLocks/>
              </p:cNvSpPr>
              <p:nvPr/>
            </p:nvSpPr>
            <p:spPr bwMode="auto">
              <a:xfrm>
                <a:off x="4412" y="3084"/>
                <a:ext cx="595" cy="5"/>
              </a:xfrm>
              <a:custGeom>
                <a:avLst/>
                <a:gdLst>
                  <a:gd name="T0" fmla="*/ 11 w 595"/>
                  <a:gd name="T1" fmla="*/ 0 h 5"/>
                  <a:gd name="T2" fmla="*/ 17 w 595"/>
                  <a:gd name="T3" fmla="*/ 0 h 5"/>
                  <a:gd name="T4" fmla="*/ 28 w 595"/>
                  <a:gd name="T5" fmla="*/ 0 h 5"/>
                  <a:gd name="T6" fmla="*/ 39 w 595"/>
                  <a:gd name="T7" fmla="*/ 0 h 5"/>
                  <a:gd name="T8" fmla="*/ 45 w 595"/>
                  <a:gd name="T9" fmla="*/ 0 h 5"/>
                  <a:gd name="T10" fmla="*/ 56 w 595"/>
                  <a:gd name="T11" fmla="*/ 0 h 5"/>
                  <a:gd name="T12" fmla="*/ 68 w 595"/>
                  <a:gd name="T13" fmla="*/ 0 h 5"/>
                  <a:gd name="T14" fmla="*/ 73 w 595"/>
                  <a:gd name="T15" fmla="*/ 0 h 5"/>
                  <a:gd name="T16" fmla="*/ 85 w 595"/>
                  <a:gd name="T17" fmla="*/ 0 h 5"/>
                  <a:gd name="T18" fmla="*/ 96 w 595"/>
                  <a:gd name="T19" fmla="*/ 0 h 5"/>
                  <a:gd name="T20" fmla="*/ 102 w 595"/>
                  <a:gd name="T21" fmla="*/ 0 h 5"/>
                  <a:gd name="T22" fmla="*/ 113 w 595"/>
                  <a:gd name="T23" fmla="*/ 0 h 5"/>
                  <a:gd name="T24" fmla="*/ 124 w 595"/>
                  <a:gd name="T25" fmla="*/ 0 h 5"/>
                  <a:gd name="T26" fmla="*/ 130 w 595"/>
                  <a:gd name="T27" fmla="*/ 0 h 5"/>
                  <a:gd name="T28" fmla="*/ 141 w 595"/>
                  <a:gd name="T29" fmla="*/ 0 h 5"/>
                  <a:gd name="T30" fmla="*/ 147 w 595"/>
                  <a:gd name="T31" fmla="*/ 0 h 5"/>
                  <a:gd name="T32" fmla="*/ 158 w 595"/>
                  <a:gd name="T33" fmla="*/ 0 h 5"/>
                  <a:gd name="T34" fmla="*/ 170 w 595"/>
                  <a:gd name="T35" fmla="*/ 0 h 5"/>
                  <a:gd name="T36" fmla="*/ 175 w 595"/>
                  <a:gd name="T37" fmla="*/ 5 h 5"/>
                  <a:gd name="T38" fmla="*/ 187 w 595"/>
                  <a:gd name="T39" fmla="*/ 5 h 5"/>
                  <a:gd name="T40" fmla="*/ 198 w 595"/>
                  <a:gd name="T41" fmla="*/ 5 h 5"/>
                  <a:gd name="T42" fmla="*/ 204 w 595"/>
                  <a:gd name="T43" fmla="*/ 5 h 5"/>
                  <a:gd name="T44" fmla="*/ 215 w 595"/>
                  <a:gd name="T45" fmla="*/ 5 h 5"/>
                  <a:gd name="T46" fmla="*/ 226 w 595"/>
                  <a:gd name="T47" fmla="*/ 5 h 5"/>
                  <a:gd name="T48" fmla="*/ 232 w 595"/>
                  <a:gd name="T49" fmla="*/ 5 h 5"/>
                  <a:gd name="T50" fmla="*/ 244 w 595"/>
                  <a:gd name="T51" fmla="*/ 5 h 5"/>
                  <a:gd name="T52" fmla="*/ 255 w 595"/>
                  <a:gd name="T53" fmla="*/ 5 h 5"/>
                  <a:gd name="T54" fmla="*/ 261 w 595"/>
                  <a:gd name="T55" fmla="*/ 5 h 5"/>
                  <a:gd name="T56" fmla="*/ 272 w 595"/>
                  <a:gd name="T57" fmla="*/ 5 h 5"/>
                  <a:gd name="T58" fmla="*/ 283 w 595"/>
                  <a:gd name="T59" fmla="*/ 5 h 5"/>
                  <a:gd name="T60" fmla="*/ 289 w 595"/>
                  <a:gd name="T61" fmla="*/ 5 h 5"/>
                  <a:gd name="T62" fmla="*/ 300 w 595"/>
                  <a:gd name="T63" fmla="*/ 5 h 5"/>
                  <a:gd name="T64" fmla="*/ 312 w 595"/>
                  <a:gd name="T65" fmla="*/ 5 h 5"/>
                  <a:gd name="T66" fmla="*/ 317 w 595"/>
                  <a:gd name="T67" fmla="*/ 5 h 5"/>
                  <a:gd name="T68" fmla="*/ 329 w 595"/>
                  <a:gd name="T69" fmla="*/ 5 h 5"/>
                  <a:gd name="T70" fmla="*/ 334 w 595"/>
                  <a:gd name="T71" fmla="*/ 5 h 5"/>
                  <a:gd name="T72" fmla="*/ 346 w 595"/>
                  <a:gd name="T73" fmla="*/ 5 h 5"/>
                  <a:gd name="T74" fmla="*/ 357 w 595"/>
                  <a:gd name="T75" fmla="*/ 5 h 5"/>
                  <a:gd name="T76" fmla="*/ 363 w 595"/>
                  <a:gd name="T77" fmla="*/ 5 h 5"/>
                  <a:gd name="T78" fmla="*/ 374 w 595"/>
                  <a:gd name="T79" fmla="*/ 5 h 5"/>
                  <a:gd name="T80" fmla="*/ 385 w 595"/>
                  <a:gd name="T81" fmla="*/ 5 h 5"/>
                  <a:gd name="T82" fmla="*/ 391 w 595"/>
                  <a:gd name="T83" fmla="*/ 5 h 5"/>
                  <a:gd name="T84" fmla="*/ 402 w 595"/>
                  <a:gd name="T85" fmla="*/ 5 h 5"/>
                  <a:gd name="T86" fmla="*/ 414 w 595"/>
                  <a:gd name="T87" fmla="*/ 5 h 5"/>
                  <a:gd name="T88" fmla="*/ 419 w 595"/>
                  <a:gd name="T89" fmla="*/ 5 h 5"/>
                  <a:gd name="T90" fmla="*/ 431 w 595"/>
                  <a:gd name="T91" fmla="*/ 5 h 5"/>
                  <a:gd name="T92" fmla="*/ 442 w 595"/>
                  <a:gd name="T93" fmla="*/ 5 h 5"/>
                  <a:gd name="T94" fmla="*/ 448 w 595"/>
                  <a:gd name="T95" fmla="*/ 5 h 5"/>
                  <a:gd name="T96" fmla="*/ 459 w 595"/>
                  <a:gd name="T97" fmla="*/ 5 h 5"/>
                  <a:gd name="T98" fmla="*/ 470 w 595"/>
                  <a:gd name="T99" fmla="*/ 5 h 5"/>
                  <a:gd name="T100" fmla="*/ 476 w 595"/>
                  <a:gd name="T101" fmla="*/ 5 h 5"/>
                  <a:gd name="T102" fmla="*/ 487 w 595"/>
                  <a:gd name="T103" fmla="*/ 5 h 5"/>
                  <a:gd name="T104" fmla="*/ 499 w 595"/>
                  <a:gd name="T105" fmla="*/ 5 h 5"/>
                  <a:gd name="T106" fmla="*/ 504 w 595"/>
                  <a:gd name="T107" fmla="*/ 5 h 5"/>
                  <a:gd name="T108" fmla="*/ 516 w 595"/>
                  <a:gd name="T109" fmla="*/ 5 h 5"/>
                  <a:gd name="T110" fmla="*/ 527 w 595"/>
                  <a:gd name="T111" fmla="*/ 5 h 5"/>
                  <a:gd name="T112" fmla="*/ 533 w 595"/>
                  <a:gd name="T113" fmla="*/ 5 h 5"/>
                  <a:gd name="T114" fmla="*/ 544 w 595"/>
                  <a:gd name="T115" fmla="*/ 5 h 5"/>
                  <a:gd name="T116" fmla="*/ 550 w 595"/>
                  <a:gd name="T117" fmla="*/ 5 h 5"/>
                  <a:gd name="T118" fmla="*/ 561 w 595"/>
                  <a:gd name="T119" fmla="*/ 5 h 5"/>
                  <a:gd name="T120" fmla="*/ 572 w 595"/>
                  <a:gd name="T121" fmla="*/ 5 h 5"/>
                  <a:gd name="T122" fmla="*/ 578 w 595"/>
                  <a:gd name="T123" fmla="*/ 5 h 5"/>
                  <a:gd name="T124" fmla="*/ 589 w 595"/>
                  <a:gd name="T125" fmla="*/ 5 h 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95" h="5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9" y="0"/>
                    </a:lnTo>
                    <a:lnTo>
                      <a:pt x="124" y="0"/>
                    </a:lnTo>
                    <a:lnTo>
                      <a:pt x="130" y="0"/>
                    </a:lnTo>
                    <a:lnTo>
                      <a:pt x="136" y="0"/>
                    </a:lnTo>
                    <a:lnTo>
                      <a:pt x="141" y="0"/>
                    </a:lnTo>
                    <a:lnTo>
                      <a:pt x="147" y="0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4" y="0"/>
                    </a:lnTo>
                    <a:lnTo>
                      <a:pt x="170" y="0"/>
                    </a:lnTo>
                    <a:lnTo>
                      <a:pt x="170" y="5"/>
                    </a:lnTo>
                    <a:lnTo>
                      <a:pt x="175" y="5"/>
                    </a:lnTo>
                    <a:lnTo>
                      <a:pt x="181" y="5"/>
                    </a:lnTo>
                    <a:lnTo>
                      <a:pt x="187" y="5"/>
                    </a:lnTo>
                    <a:lnTo>
                      <a:pt x="192" y="5"/>
                    </a:lnTo>
                    <a:lnTo>
                      <a:pt x="198" y="5"/>
                    </a:lnTo>
                    <a:lnTo>
                      <a:pt x="204" y="5"/>
                    </a:lnTo>
                    <a:lnTo>
                      <a:pt x="209" y="5"/>
                    </a:lnTo>
                    <a:lnTo>
                      <a:pt x="215" y="5"/>
                    </a:lnTo>
                    <a:lnTo>
                      <a:pt x="221" y="5"/>
                    </a:lnTo>
                    <a:lnTo>
                      <a:pt x="226" y="5"/>
                    </a:lnTo>
                    <a:lnTo>
                      <a:pt x="232" y="5"/>
                    </a:lnTo>
                    <a:lnTo>
                      <a:pt x="238" y="5"/>
                    </a:lnTo>
                    <a:lnTo>
                      <a:pt x="244" y="5"/>
                    </a:lnTo>
                    <a:lnTo>
                      <a:pt x="249" y="5"/>
                    </a:lnTo>
                    <a:lnTo>
                      <a:pt x="255" y="5"/>
                    </a:lnTo>
                    <a:lnTo>
                      <a:pt x="261" y="5"/>
                    </a:lnTo>
                    <a:lnTo>
                      <a:pt x="266" y="5"/>
                    </a:lnTo>
                    <a:lnTo>
                      <a:pt x="272" y="5"/>
                    </a:lnTo>
                    <a:lnTo>
                      <a:pt x="278" y="5"/>
                    </a:lnTo>
                    <a:lnTo>
                      <a:pt x="283" y="5"/>
                    </a:lnTo>
                    <a:lnTo>
                      <a:pt x="289" y="5"/>
                    </a:lnTo>
                    <a:lnTo>
                      <a:pt x="295" y="5"/>
                    </a:lnTo>
                    <a:lnTo>
                      <a:pt x="300" y="5"/>
                    </a:lnTo>
                    <a:lnTo>
                      <a:pt x="306" y="5"/>
                    </a:lnTo>
                    <a:lnTo>
                      <a:pt x="312" y="5"/>
                    </a:lnTo>
                    <a:lnTo>
                      <a:pt x="317" y="5"/>
                    </a:lnTo>
                    <a:lnTo>
                      <a:pt x="323" y="5"/>
                    </a:lnTo>
                    <a:lnTo>
                      <a:pt x="329" y="5"/>
                    </a:lnTo>
                    <a:lnTo>
                      <a:pt x="334" y="5"/>
                    </a:lnTo>
                    <a:lnTo>
                      <a:pt x="340" y="5"/>
                    </a:lnTo>
                    <a:lnTo>
                      <a:pt x="346" y="5"/>
                    </a:lnTo>
                    <a:lnTo>
                      <a:pt x="351" y="5"/>
                    </a:lnTo>
                    <a:lnTo>
                      <a:pt x="357" y="5"/>
                    </a:lnTo>
                    <a:lnTo>
                      <a:pt x="363" y="5"/>
                    </a:lnTo>
                    <a:lnTo>
                      <a:pt x="368" y="5"/>
                    </a:lnTo>
                    <a:lnTo>
                      <a:pt x="374" y="5"/>
                    </a:lnTo>
                    <a:lnTo>
                      <a:pt x="380" y="5"/>
                    </a:lnTo>
                    <a:lnTo>
                      <a:pt x="385" y="5"/>
                    </a:lnTo>
                    <a:lnTo>
                      <a:pt x="391" y="5"/>
                    </a:lnTo>
                    <a:lnTo>
                      <a:pt x="397" y="5"/>
                    </a:lnTo>
                    <a:lnTo>
                      <a:pt x="402" y="5"/>
                    </a:lnTo>
                    <a:lnTo>
                      <a:pt x="408" y="5"/>
                    </a:lnTo>
                    <a:lnTo>
                      <a:pt x="414" y="5"/>
                    </a:lnTo>
                    <a:lnTo>
                      <a:pt x="419" y="5"/>
                    </a:lnTo>
                    <a:lnTo>
                      <a:pt x="425" y="5"/>
                    </a:lnTo>
                    <a:lnTo>
                      <a:pt x="431" y="5"/>
                    </a:lnTo>
                    <a:lnTo>
                      <a:pt x="436" y="5"/>
                    </a:lnTo>
                    <a:lnTo>
                      <a:pt x="442" y="5"/>
                    </a:lnTo>
                    <a:lnTo>
                      <a:pt x="448" y="5"/>
                    </a:lnTo>
                    <a:lnTo>
                      <a:pt x="453" y="5"/>
                    </a:lnTo>
                    <a:lnTo>
                      <a:pt x="459" y="5"/>
                    </a:lnTo>
                    <a:lnTo>
                      <a:pt x="465" y="5"/>
                    </a:lnTo>
                    <a:lnTo>
                      <a:pt x="470" y="5"/>
                    </a:lnTo>
                    <a:lnTo>
                      <a:pt x="476" y="5"/>
                    </a:lnTo>
                    <a:lnTo>
                      <a:pt x="482" y="5"/>
                    </a:lnTo>
                    <a:lnTo>
                      <a:pt x="487" y="5"/>
                    </a:lnTo>
                    <a:lnTo>
                      <a:pt x="493" y="5"/>
                    </a:lnTo>
                    <a:lnTo>
                      <a:pt x="499" y="5"/>
                    </a:lnTo>
                    <a:lnTo>
                      <a:pt x="504" y="5"/>
                    </a:lnTo>
                    <a:lnTo>
                      <a:pt x="510" y="5"/>
                    </a:lnTo>
                    <a:lnTo>
                      <a:pt x="516" y="5"/>
                    </a:lnTo>
                    <a:lnTo>
                      <a:pt x="521" y="5"/>
                    </a:lnTo>
                    <a:lnTo>
                      <a:pt x="527" y="5"/>
                    </a:lnTo>
                    <a:lnTo>
                      <a:pt x="533" y="5"/>
                    </a:lnTo>
                    <a:lnTo>
                      <a:pt x="538" y="5"/>
                    </a:lnTo>
                    <a:lnTo>
                      <a:pt x="544" y="5"/>
                    </a:lnTo>
                    <a:lnTo>
                      <a:pt x="550" y="5"/>
                    </a:lnTo>
                    <a:lnTo>
                      <a:pt x="555" y="5"/>
                    </a:lnTo>
                    <a:lnTo>
                      <a:pt x="561" y="5"/>
                    </a:lnTo>
                    <a:lnTo>
                      <a:pt x="567" y="5"/>
                    </a:lnTo>
                    <a:lnTo>
                      <a:pt x="572" y="5"/>
                    </a:lnTo>
                    <a:lnTo>
                      <a:pt x="578" y="5"/>
                    </a:lnTo>
                    <a:lnTo>
                      <a:pt x="584" y="5"/>
                    </a:lnTo>
                    <a:lnTo>
                      <a:pt x="589" y="5"/>
                    </a:lnTo>
                    <a:lnTo>
                      <a:pt x="595" y="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8" name="Freeform 97"/>
              <p:cNvSpPr>
                <a:spLocks/>
              </p:cNvSpPr>
              <p:nvPr/>
            </p:nvSpPr>
            <p:spPr bwMode="auto">
              <a:xfrm>
                <a:off x="1968" y="2517"/>
                <a:ext cx="278" cy="584"/>
              </a:xfrm>
              <a:custGeom>
                <a:avLst/>
                <a:gdLst>
                  <a:gd name="T0" fmla="*/ 0 w 278"/>
                  <a:gd name="T1" fmla="*/ 584 h 584"/>
                  <a:gd name="T2" fmla="*/ 0 w 278"/>
                  <a:gd name="T3" fmla="*/ 584 h 584"/>
                  <a:gd name="T4" fmla="*/ 278 w 278"/>
                  <a:gd name="T5" fmla="*/ 572 h 584"/>
                  <a:gd name="T6" fmla="*/ 278 w 278"/>
                  <a:gd name="T7" fmla="*/ 0 h 5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8" h="584">
                    <a:moveTo>
                      <a:pt x="0" y="584"/>
                    </a:moveTo>
                    <a:lnTo>
                      <a:pt x="0" y="584"/>
                    </a:lnTo>
                    <a:lnTo>
                      <a:pt x="278" y="572"/>
                    </a:lnTo>
                    <a:lnTo>
                      <a:pt x="278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9" name="Freeform 98"/>
              <p:cNvSpPr>
                <a:spLocks/>
              </p:cNvSpPr>
              <p:nvPr/>
            </p:nvSpPr>
            <p:spPr bwMode="auto">
              <a:xfrm>
                <a:off x="2246" y="2057"/>
                <a:ext cx="159" cy="1032"/>
              </a:xfrm>
              <a:custGeom>
                <a:avLst/>
                <a:gdLst>
                  <a:gd name="T0" fmla="*/ 0 w 159"/>
                  <a:gd name="T1" fmla="*/ 460 h 1032"/>
                  <a:gd name="T2" fmla="*/ 0 w 159"/>
                  <a:gd name="T3" fmla="*/ 1032 h 1032"/>
                  <a:gd name="T4" fmla="*/ 159 w 159"/>
                  <a:gd name="T5" fmla="*/ 1027 h 1032"/>
                  <a:gd name="T6" fmla="*/ 159 w 159"/>
                  <a:gd name="T7" fmla="*/ 0 h 10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9" h="1032">
                    <a:moveTo>
                      <a:pt x="0" y="460"/>
                    </a:moveTo>
                    <a:lnTo>
                      <a:pt x="0" y="1032"/>
                    </a:lnTo>
                    <a:lnTo>
                      <a:pt x="159" y="1027"/>
                    </a:lnTo>
                    <a:lnTo>
                      <a:pt x="159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0" name="Freeform 99"/>
              <p:cNvSpPr>
                <a:spLocks/>
              </p:cNvSpPr>
              <p:nvPr/>
            </p:nvSpPr>
            <p:spPr bwMode="auto">
              <a:xfrm>
                <a:off x="2405" y="2057"/>
                <a:ext cx="317" cy="1027"/>
              </a:xfrm>
              <a:custGeom>
                <a:avLst/>
                <a:gdLst>
                  <a:gd name="T0" fmla="*/ 0 w 317"/>
                  <a:gd name="T1" fmla="*/ 0 h 1027"/>
                  <a:gd name="T2" fmla="*/ 0 w 317"/>
                  <a:gd name="T3" fmla="*/ 1027 h 1027"/>
                  <a:gd name="T4" fmla="*/ 317 w 317"/>
                  <a:gd name="T5" fmla="*/ 1015 h 1027"/>
                  <a:gd name="T6" fmla="*/ 317 w 317"/>
                  <a:gd name="T7" fmla="*/ 335 h 10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7" h="1027">
                    <a:moveTo>
                      <a:pt x="0" y="0"/>
                    </a:moveTo>
                    <a:lnTo>
                      <a:pt x="0" y="1027"/>
                    </a:lnTo>
                    <a:lnTo>
                      <a:pt x="317" y="1015"/>
                    </a:lnTo>
                    <a:lnTo>
                      <a:pt x="317" y="335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1" name="Freeform 100"/>
              <p:cNvSpPr>
                <a:spLocks/>
              </p:cNvSpPr>
              <p:nvPr/>
            </p:nvSpPr>
            <p:spPr bwMode="auto">
              <a:xfrm>
                <a:off x="2722" y="2392"/>
                <a:ext cx="528" cy="680"/>
              </a:xfrm>
              <a:custGeom>
                <a:avLst/>
                <a:gdLst>
                  <a:gd name="T0" fmla="*/ 0 w 528"/>
                  <a:gd name="T1" fmla="*/ 0 h 680"/>
                  <a:gd name="T2" fmla="*/ 0 w 528"/>
                  <a:gd name="T3" fmla="*/ 680 h 680"/>
                  <a:gd name="T4" fmla="*/ 528 w 528"/>
                  <a:gd name="T5" fmla="*/ 658 h 680"/>
                  <a:gd name="T6" fmla="*/ 528 w 528"/>
                  <a:gd name="T7" fmla="*/ 539 h 6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28" h="680">
                    <a:moveTo>
                      <a:pt x="0" y="0"/>
                    </a:moveTo>
                    <a:lnTo>
                      <a:pt x="0" y="680"/>
                    </a:lnTo>
                    <a:lnTo>
                      <a:pt x="528" y="658"/>
                    </a:lnTo>
                    <a:lnTo>
                      <a:pt x="528" y="539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2" name="Freeform 101"/>
              <p:cNvSpPr>
                <a:spLocks/>
              </p:cNvSpPr>
              <p:nvPr/>
            </p:nvSpPr>
            <p:spPr bwMode="auto">
              <a:xfrm>
                <a:off x="3250" y="2931"/>
                <a:ext cx="408" cy="119"/>
              </a:xfrm>
              <a:custGeom>
                <a:avLst/>
                <a:gdLst>
                  <a:gd name="T0" fmla="*/ 0 w 408"/>
                  <a:gd name="T1" fmla="*/ 0 h 119"/>
                  <a:gd name="T2" fmla="*/ 0 w 408"/>
                  <a:gd name="T3" fmla="*/ 119 h 119"/>
                  <a:gd name="T4" fmla="*/ 408 w 408"/>
                  <a:gd name="T5" fmla="*/ 102 h 119"/>
                  <a:gd name="T6" fmla="*/ 408 w 408"/>
                  <a:gd name="T7" fmla="*/ 96 h 1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8" h="119">
                    <a:moveTo>
                      <a:pt x="0" y="0"/>
                    </a:moveTo>
                    <a:lnTo>
                      <a:pt x="0" y="119"/>
                    </a:lnTo>
                    <a:lnTo>
                      <a:pt x="408" y="102"/>
                    </a:lnTo>
                    <a:lnTo>
                      <a:pt x="408" y="96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20" name="TextovéPole 228"/>
            <p:cNvSpPr txBox="1">
              <a:spLocks noChangeArrowheads="1"/>
            </p:cNvSpPr>
            <p:nvPr/>
          </p:nvSpPr>
          <p:spPr bwMode="auto">
            <a:xfrm>
              <a:off x="7266920" y="1057662"/>
              <a:ext cx="10021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/>
                <a:t>5.2.2014</a:t>
              </a:r>
            </a:p>
          </p:txBody>
        </p:sp>
        <p:sp>
          <p:nvSpPr>
            <p:cNvPr id="12521" name="TextovéPole 229"/>
            <p:cNvSpPr txBox="1">
              <a:spLocks noChangeArrowheads="1"/>
            </p:cNvSpPr>
            <p:nvPr/>
          </p:nvSpPr>
          <p:spPr bwMode="auto">
            <a:xfrm>
              <a:off x="5444692" y="1942465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5.5</a:t>
              </a:r>
            </a:p>
          </p:txBody>
        </p:sp>
        <p:sp>
          <p:nvSpPr>
            <p:cNvPr id="12522" name="TextovéPole 230"/>
            <p:cNvSpPr txBox="1">
              <a:spLocks noChangeArrowheads="1"/>
            </p:cNvSpPr>
            <p:nvPr/>
          </p:nvSpPr>
          <p:spPr bwMode="auto">
            <a:xfrm>
              <a:off x="5655236" y="1482478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6.6</a:t>
              </a:r>
            </a:p>
          </p:txBody>
        </p:sp>
        <p:sp>
          <p:nvSpPr>
            <p:cNvPr id="12523" name="TextovéPole 231"/>
            <p:cNvSpPr txBox="1">
              <a:spLocks noChangeArrowheads="1"/>
            </p:cNvSpPr>
            <p:nvPr/>
          </p:nvSpPr>
          <p:spPr bwMode="auto">
            <a:xfrm>
              <a:off x="5902268" y="1001539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7.4</a:t>
              </a:r>
            </a:p>
          </p:txBody>
        </p:sp>
        <p:sp>
          <p:nvSpPr>
            <p:cNvPr id="12524" name="TextovéPole 232"/>
            <p:cNvSpPr txBox="1">
              <a:spLocks noChangeArrowheads="1"/>
            </p:cNvSpPr>
            <p:nvPr/>
          </p:nvSpPr>
          <p:spPr bwMode="auto">
            <a:xfrm>
              <a:off x="6214716" y="1843280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8.8</a:t>
              </a:r>
            </a:p>
          </p:txBody>
        </p:sp>
        <p:sp>
          <p:nvSpPr>
            <p:cNvPr id="12525" name="TextovéPole 233"/>
            <p:cNvSpPr txBox="1">
              <a:spLocks noChangeArrowheads="1"/>
            </p:cNvSpPr>
            <p:nvPr/>
          </p:nvSpPr>
          <p:spPr bwMode="auto">
            <a:xfrm>
              <a:off x="6672214" y="2506476"/>
              <a:ext cx="4363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11.6</a:t>
              </a:r>
            </a:p>
          </p:txBody>
        </p:sp>
      </p:grpSp>
      <p:grpSp>
        <p:nvGrpSpPr>
          <p:cNvPr id="332" name="Skupina 331"/>
          <p:cNvGrpSpPr>
            <a:grpSpLocks/>
          </p:cNvGrpSpPr>
          <p:nvPr/>
        </p:nvGrpSpPr>
        <p:grpSpPr bwMode="auto">
          <a:xfrm>
            <a:off x="4216400" y="2949575"/>
            <a:ext cx="3525838" cy="1778000"/>
            <a:chOff x="4310858" y="2826068"/>
            <a:chExt cx="3525838" cy="1778724"/>
          </a:xfrm>
        </p:grpSpPr>
        <p:grpSp>
          <p:nvGrpSpPr>
            <p:cNvPr id="12408" name="Group 4"/>
            <p:cNvGrpSpPr>
              <a:grpSpLocks noChangeAspect="1"/>
            </p:cNvGrpSpPr>
            <p:nvPr/>
          </p:nvGrpSpPr>
          <p:grpSpPr bwMode="auto">
            <a:xfrm>
              <a:off x="4310858" y="2826068"/>
              <a:ext cx="3525838" cy="1778724"/>
              <a:chOff x="2767" y="1994"/>
              <a:chExt cx="2221" cy="1459"/>
            </a:xfrm>
          </p:grpSpPr>
          <p:sp>
            <p:nvSpPr>
              <p:cNvPr id="1241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67" y="1994"/>
                <a:ext cx="2200" cy="1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5" name="Rectangle 5"/>
              <p:cNvSpPr>
                <a:spLocks noChangeArrowheads="1"/>
              </p:cNvSpPr>
              <p:nvPr/>
            </p:nvSpPr>
            <p:spPr bwMode="auto">
              <a:xfrm>
                <a:off x="2767" y="1994"/>
                <a:ext cx="2203" cy="144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2416" name="Line 6"/>
              <p:cNvSpPr>
                <a:spLocks noChangeShapeType="1"/>
              </p:cNvSpPr>
              <p:nvPr/>
            </p:nvSpPr>
            <p:spPr bwMode="auto">
              <a:xfrm>
                <a:off x="2893" y="3381"/>
                <a:ext cx="20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7" name="Rectangle 7"/>
              <p:cNvSpPr>
                <a:spLocks noChangeArrowheads="1"/>
              </p:cNvSpPr>
              <p:nvPr/>
            </p:nvSpPr>
            <p:spPr bwMode="auto">
              <a:xfrm>
                <a:off x="4932" y="3399"/>
                <a:ext cx="5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min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18" name="Line 8"/>
              <p:cNvSpPr>
                <a:spLocks noChangeShapeType="1"/>
              </p:cNvSpPr>
              <p:nvPr/>
            </p:nvSpPr>
            <p:spPr bwMode="auto">
              <a:xfrm>
                <a:off x="2943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9" name="Line 9"/>
              <p:cNvSpPr>
                <a:spLocks noChangeShapeType="1"/>
              </p:cNvSpPr>
              <p:nvPr/>
            </p:nvSpPr>
            <p:spPr bwMode="auto">
              <a:xfrm>
                <a:off x="2996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0" name="Line 10"/>
              <p:cNvSpPr>
                <a:spLocks noChangeShapeType="1"/>
              </p:cNvSpPr>
              <p:nvPr/>
            </p:nvSpPr>
            <p:spPr bwMode="auto">
              <a:xfrm>
                <a:off x="3046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1" name="Line 11"/>
              <p:cNvSpPr>
                <a:spLocks noChangeShapeType="1"/>
              </p:cNvSpPr>
              <p:nvPr/>
            </p:nvSpPr>
            <p:spPr bwMode="auto">
              <a:xfrm>
                <a:off x="3098" y="338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2" name="Rectangle 12"/>
              <p:cNvSpPr>
                <a:spLocks noChangeArrowheads="1"/>
              </p:cNvSpPr>
              <p:nvPr/>
            </p:nvSpPr>
            <p:spPr bwMode="auto">
              <a:xfrm>
                <a:off x="3093" y="3399"/>
                <a:ext cx="2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23" name="Line 13"/>
              <p:cNvSpPr>
                <a:spLocks noChangeShapeType="1"/>
              </p:cNvSpPr>
              <p:nvPr/>
            </p:nvSpPr>
            <p:spPr bwMode="auto">
              <a:xfrm>
                <a:off x="3151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4" name="Line 14"/>
              <p:cNvSpPr>
                <a:spLocks noChangeShapeType="1"/>
              </p:cNvSpPr>
              <p:nvPr/>
            </p:nvSpPr>
            <p:spPr bwMode="auto">
              <a:xfrm>
                <a:off x="3204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5" name="Line 15"/>
              <p:cNvSpPr>
                <a:spLocks noChangeShapeType="1"/>
              </p:cNvSpPr>
              <p:nvPr/>
            </p:nvSpPr>
            <p:spPr bwMode="auto">
              <a:xfrm>
                <a:off x="3254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6" name="Line 16"/>
              <p:cNvSpPr>
                <a:spLocks noChangeShapeType="1"/>
              </p:cNvSpPr>
              <p:nvPr/>
            </p:nvSpPr>
            <p:spPr bwMode="auto">
              <a:xfrm>
                <a:off x="3307" y="338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7" name="Rectangle 17"/>
              <p:cNvSpPr>
                <a:spLocks noChangeArrowheads="1"/>
              </p:cNvSpPr>
              <p:nvPr/>
            </p:nvSpPr>
            <p:spPr bwMode="auto">
              <a:xfrm>
                <a:off x="3301" y="3399"/>
                <a:ext cx="2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28" name="Line 18"/>
              <p:cNvSpPr>
                <a:spLocks noChangeShapeType="1"/>
              </p:cNvSpPr>
              <p:nvPr/>
            </p:nvSpPr>
            <p:spPr bwMode="auto">
              <a:xfrm>
                <a:off x="3360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9" name="Line 19"/>
              <p:cNvSpPr>
                <a:spLocks noChangeShapeType="1"/>
              </p:cNvSpPr>
              <p:nvPr/>
            </p:nvSpPr>
            <p:spPr bwMode="auto">
              <a:xfrm>
                <a:off x="3409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0" name="Line 20"/>
              <p:cNvSpPr>
                <a:spLocks noChangeShapeType="1"/>
              </p:cNvSpPr>
              <p:nvPr/>
            </p:nvSpPr>
            <p:spPr bwMode="auto">
              <a:xfrm>
                <a:off x="3462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1" name="Line 21"/>
              <p:cNvSpPr>
                <a:spLocks noChangeShapeType="1"/>
              </p:cNvSpPr>
              <p:nvPr/>
            </p:nvSpPr>
            <p:spPr bwMode="auto">
              <a:xfrm>
                <a:off x="3515" y="338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2" name="Rectangle 22"/>
              <p:cNvSpPr>
                <a:spLocks noChangeArrowheads="1"/>
              </p:cNvSpPr>
              <p:nvPr/>
            </p:nvSpPr>
            <p:spPr bwMode="auto">
              <a:xfrm>
                <a:off x="3509" y="3399"/>
                <a:ext cx="2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33" name="Line 23"/>
              <p:cNvSpPr>
                <a:spLocks noChangeShapeType="1"/>
              </p:cNvSpPr>
              <p:nvPr/>
            </p:nvSpPr>
            <p:spPr bwMode="auto">
              <a:xfrm>
                <a:off x="3565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4" name="Line 24"/>
              <p:cNvSpPr>
                <a:spLocks noChangeShapeType="1"/>
              </p:cNvSpPr>
              <p:nvPr/>
            </p:nvSpPr>
            <p:spPr bwMode="auto">
              <a:xfrm>
                <a:off x="3618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5" name="Line 25"/>
              <p:cNvSpPr>
                <a:spLocks noChangeShapeType="1"/>
              </p:cNvSpPr>
              <p:nvPr/>
            </p:nvSpPr>
            <p:spPr bwMode="auto">
              <a:xfrm>
                <a:off x="3670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6" name="Line 26"/>
              <p:cNvSpPr>
                <a:spLocks noChangeShapeType="1"/>
              </p:cNvSpPr>
              <p:nvPr/>
            </p:nvSpPr>
            <p:spPr bwMode="auto">
              <a:xfrm>
                <a:off x="3720" y="338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7" name="Rectangle 27"/>
              <p:cNvSpPr>
                <a:spLocks noChangeArrowheads="1"/>
              </p:cNvSpPr>
              <p:nvPr/>
            </p:nvSpPr>
            <p:spPr bwMode="auto">
              <a:xfrm>
                <a:off x="3714" y="3399"/>
                <a:ext cx="2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38" name="Line 28"/>
              <p:cNvSpPr>
                <a:spLocks noChangeShapeType="1"/>
              </p:cNvSpPr>
              <p:nvPr/>
            </p:nvSpPr>
            <p:spPr bwMode="auto">
              <a:xfrm>
                <a:off x="3773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9" name="Line 29"/>
              <p:cNvSpPr>
                <a:spLocks noChangeShapeType="1"/>
              </p:cNvSpPr>
              <p:nvPr/>
            </p:nvSpPr>
            <p:spPr bwMode="auto">
              <a:xfrm>
                <a:off x="3826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0" name="Line 30"/>
              <p:cNvSpPr>
                <a:spLocks noChangeShapeType="1"/>
              </p:cNvSpPr>
              <p:nvPr/>
            </p:nvSpPr>
            <p:spPr bwMode="auto">
              <a:xfrm>
                <a:off x="3879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1" name="Line 31"/>
              <p:cNvSpPr>
                <a:spLocks noChangeShapeType="1"/>
              </p:cNvSpPr>
              <p:nvPr/>
            </p:nvSpPr>
            <p:spPr bwMode="auto">
              <a:xfrm>
                <a:off x="3929" y="338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2" name="Rectangle 32"/>
              <p:cNvSpPr>
                <a:spLocks noChangeArrowheads="1"/>
              </p:cNvSpPr>
              <p:nvPr/>
            </p:nvSpPr>
            <p:spPr bwMode="auto">
              <a:xfrm>
                <a:off x="3917" y="3399"/>
                <a:ext cx="4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43" name="Line 33"/>
              <p:cNvSpPr>
                <a:spLocks noChangeShapeType="1"/>
              </p:cNvSpPr>
              <p:nvPr/>
            </p:nvSpPr>
            <p:spPr bwMode="auto">
              <a:xfrm>
                <a:off x="3981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4" name="Line 34"/>
              <p:cNvSpPr>
                <a:spLocks noChangeShapeType="1"/>
              </p:cNvSpPr>
              <p:nvPr/>
            </p:nvSpPr>
            <p:spPr bwMode="auto">
              <a:xfrm>
                <a:off x="4034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5" name="Line 35"/>
              <p:cNvSpPr>
                <a:spLocks noChangeShapeType="1"/>
              </p:cNvSpPr>
              <p:nvPr/>
            </p:nvSpPr>
            <p:spPr bwMode="auto">
              <a:xfrm>
                <a:off x="4084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6" name="Line 36"/>
              <p:cNvSpPr>
                <a:spLocks noChangeShapeType="1"/>
              </p:cNvSpPr>
              <p:nvPr/>
            </p:nvSpPr>
            <p:spPr bwMode="auto">
              <a:xfrm>
                <a:off x="4137" y="338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7" name="Rectangle 37"/>
              <p:cNvSpPr>
                <a:spLocks noChangeArrowheads="1"/>
              </p:cNvSpPr>
              <p:nvPr/>
            </p:nvSpPr>
            <p:spPr bwMode="auto">
              <a:xfrm>
                <a:off x="4125" y="3399"/>
                <a:ext cx="4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48" name="Line 38"/>
              <p:cNvSpPr>
                <a:spLocks noChangeShapeType="1"/>
              </p:cNvSpPr>
              <p:nvPr/>
            </p:nvSpPr>
            <p:spPr bwMode="auto">
              <a:xfrm>
                <a:off x="4190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9" name="Line 39"/>
              <p:cNvSpPr>
                <a:spLocks noChangeShapeType="1"/>
              </p:cNvSpPr>
              <p:nvPr/>
            </p:nvSpPr>
            <p:spPr bwMode="auto">
              <a:xfrm>
                <a:off x="4240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0" name="Line 40"/>
              <p:cNvSpPr>
                <a:spLocks noChangeShapeType="1"/>
              </p:cNvSpPr>
              <p:nvPr/>
            </p:nvSpPr>
            <p:spPr bwMode="auto">
              <a:xfrm>
                <a:off x="4292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1" name="Line 41"/>
              <p:cNvSpPr>
                <a:spLocks noChangeShapeType="1"/>
              </p:cNvSpPr>
              <p:nvPr/>
            </p:nvSpPr>
            <p:spPr bwMode="auto">
              <a:xfrm>
                <a:off x="4345" y="338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2" name="Rectangle 42"/>
              <p:cNvSpPr>
                <a:spLocks noChangeArrowheads="1"/>
              </p:cNvSpPr>
              <p:nvPr/>
            </p:nvSpPr>
            <p:spPr bwMode="auto">
              <a:xfrm>
                <a:off x="4330" y="3399"/>
                <a:ext cx="4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53" name="Line 43"/>
              <p:cNvSpPr>
                <a:spLocks noChangeShapeType="1"/>
              </p:cNvSpPr>
              <p:nvPr/>
            </p:nvSpPr>
            <p:spPr bwMode="auto">
              <a:xfrm>
                <a:off x="4395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4" name="Line 44"/>
              <p:cNvSpPr>
                <a:spLocks noChangeShapeType="1"/>
              </p:cNvSpPr>
              <p:nvPr/>
            </p:nvSpPr>
            <p:spPr bwMode="auto">
              <a:xfrm>
                <a:off x="4448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5" name="Line 45"/>
              <p:cNvSpPr>
                <a:spLocks noChangeShapeType="1"/>
              </p:cNvSpPr>
              <p:nvPr/>
            </p:nvSpPr>
            <p:spPr bwMode="auto">
              <a:xfrm>
                <a:off x="4501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6" name="Line 46"/>
              <p:cNvSpPr>
                <a:spLocks noChangeShapeType="1"/>
              </p:cNvSpPr>
              <p:nvPr/>
            </p:nvSpPr>
            <p:spPr bwMode="auto">
              <a:xfrm>
                <a:off x="4550" y="338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7" name="Rectangle 47"/>
              <p:cNvSpPr>
                <a:spLocks noChangeArrowheads="1"/>
              </p:cNvSpPr>
              <p:nvPr/>
            </p:nvSpPr>
            <p:spPr bwMode="auto">
              <a:xfrm>
                <a:off x="4539" y="3399"/>
                <a:ext cx="4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58" name="Line 48"/>
              <p:cNvSpPr>
                <a:spLocks noChangeShapeType="1"/>
              </p:cNvSpPr>
              <p:nvPr/>
            </p:nvSpPr>
            <p:spPr bwMode="auto">
              <a:xfrm>
                <a:off x="4603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9" name="Line 49"/>
              <p:cNvSpPr>
                <a:spLocks noChangeShapeType="1"/>
              </p:cNvSpPr>
              <p:nvPr/>
            </p:nvSpPr>
            <p:spPr bwMode="auto">
              <a:xfrm>
                <a:off x="4656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0" name="Line 50"/>
              <p:cNvSpPr>
                <a:spLocks noChangeShapeType="1"/>
              </p:cNvSpPr>
              <p:nvPr/>
            </p:nvSpPr>
            <p:spPr bwMode="auto">
              <a:xfrm>
                <a:off x="4706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1" name="Line 51"/>
              <p:cNvSpPr>
                <a:spLocks noChangeShapeType="1"/>
              </p:cNvSpPr>
              <p:nvPr/>
            </p:nvSpPr>
            <p:spPr bwMode="auto">
              <a:xfrm>
                <a:off x="4759" y="338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2" name="Rectangle 52"/>
              <p:cNvSpPr>
                <a:spLocks noChangeArrowheads="1"/>
              </p:cNvSpPr>
              <p:nvPr/>
            </p:nvSpPr>
            <p:spPr bwMode="auto">
              <a:xfrm>
                <a:off x="4747" y="3399"/>
                <a:ext cx="4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63" name="Line 53"/>
              <p:cNvSpPr>
                <a:spLocks noChangeShapeType="1"/>
              </p:cNvSpPr>
              <p:nvPr/>
            </p:nvSpPr>
            <p:spPr bwMode="auto">
              <a:xfrm>
                <a:off x="4812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4" name="Line 54"/>
              <p:cNvSpPr>
                <a:spLocks noChangeShapeType="1"/>
              </p:cNvSpPr>
              <p:nvPr/>
            </p:nvSpPr>
            <p:spPr bwMode="auto">
              <a:xfrm>
                <a:off x="4864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5" name="Line 55"/>
              <p:cNvSpPr>
                <a:spLocks noChangeShapeType="1"/>
              </p:cNvSpPr>
              <p:nvPr/>
            </p:nvSpPr>
            <p:spPr bwMode="auto">
              <a:xfrm>
                <a:off x="4914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6" name="Line 56"/>
              <p:cNvSpPr>
                <a:spLocks noChangeShapeType="1"/>
              </p:cNvSpPr>
              <p:nvPr/>
            </p:nvSpPr>
            <p:spPr bwMode="auto">
              <a:xfrm flipV="1">
                <a:off x="2893" y="2048"/>
                <a:ext cx="0" cy="13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7" name="Rectangle 57"/>
              <p:cNvSpPr>
                <a:spLocks noChangeArrowheads="1"/>
              </p:cNvSpPr>
              <p:nvPr/>
            </p:nvSpPr>
            <p:spPr bwMode="auto">
              <a:xfrm>
                <a:off x="2814" y="2048"/>
                <a:ext cx="88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Norm.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68" name="Line 58"/>
              <p:cNvSpPr>
                <a:spLocks noChangeShapeType="1"/>
              </p:cNvSpPr>
              <p:nvPr/>
            </p:nvSpPr>
            <p:spPr bwMode="auto">
              <a:xfrm flipH="1">
                <a:off x="2887" y="3371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9" name="Line 59"/>
              <p:cNvSpPr>
                <a:spLocks noChangeShapeType="1"/>
              </p:cNvSpPr>
              <p:nvPr/>
            </p:nvSpPr>
            <p:spPr bwMode="auto">
              <a:xfrm flipH="1">
                <a:off x="2878" y="3331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0" name="Rectangle 60"/>
              <p:cNvSpPr>
                <a:spLocks noChangeArrowheads="1"/>
              </p:cNvSpPr>
              <p:nvPr/>
            </p:nvSpPr>
            <p:spPr bwMode="auto">
              <a:xfrm>
                <a:off x="2861" y="3313"/>
                <a:ext cx="2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71" name="Line 61"/>
              <p:cNvSpPr>
                <a:spLocks noChangeShapeType="1"/>
              </p:cNvSpPr>
              <p:nvPr/>
            </p:nvSpPr>
            <p:spPr bwMode="auto">
              <a:xfrm flipH="1">
                <a:off x="2887" y="3291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2" name="Line 62"/>
              <p:cNvSpPr>
                <a:spLocks noChangeShapeType="1"/>
              </p:cNvSpPr>
              <p:nvPr/>
            </p:nvSpPr>
            <p:spPr bwMode="auto">
              <a:xfrm flipH="1">
                <a:off x="2887" y="325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3" name="Line 63"/>
              <p:cNvSpPr>
                <a:spLocks noChangeShapeType="1"/>
              </p:cNvSpPr>
              <p:nvPr/>
            </p:nvSpPr>
            <p:spPr bwMode="auto">
              <a:xfrm flipH="1">
                <a:off x="2887" y="321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4" name="Line 64"/>
              <p:cNvSpPr>
                <a:spLocks noChangeShapeType="1"/>
              </p:cNvSpPr>
              <p:nvPr/>
            </p:nvSpPr>
            <p:spPr bwMode="auto">
              <a:xfrm flipH="1">
                <a:off x="2887" y="317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5" name="Line 65"/>
              <p:cNvSpPr>
                <a:spLocks noChangeShapeType="1"/>
              </p:cNvSpPr>
              <p:nvPr/>
            </p:nvSpPr>
            <p:spPr bwMode="auto">
              <a:xfrm flipH="1">
                <a:off x="2878" y="3133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6" name="Rectangle 66"/>
              <p:cNvSpPr>
                <a:spLocks noChangeArrowheads="1"/>
              </p:cNvSpPr>
              <p:nvPr/>
            </p:nvSpPr>
            <p:spPr bwMode="auto">
              <a:xfrm>
                <a:off x="2849" y="3115"/>
                <a:ext cx="4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77" name="Line 67"/>
              <p:cNvSpPr>
                <a:spLocks noChangeShapeType="1"/>
              </p:cNvSpPr>
              <p:nvPr/>
            </p:nvSpPr>
            <p:spPr bwMode="auto">
              <a:xfrm flipH="1">
                <a:off x="2887" y="3093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8" name="Line 68"/>
              <p:cNvSpPr>
                <a:spLocks noChangeShapeType="1"/>
              </p:cNvSpPr>
              <p:nvPr/>
            </p:nvSpPr>
            <p:spPr bwMode="auto">
              <a:xfrm flipH="1">
                <a:off x="2887" y="3053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9" name="Line 69"/>
              <p:cNvSpPr>
                <a:spLocks noChangeShapeType="1"/>
              </p:cNvSpPr>
              <p:nvPr/>
            </p:nvSpPr>
            <p:spPr bwMode="auto">
              <a:xfrm flipH="1">
                <a:off x="2887" y="3014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0" name="Line 70"/>
              <p:cNvSpPr>
                <a:spLocks noChangeShapeType="1"/>
              </p:cNvSpPr>
              <p:nvPr/>
            </p:nvSpPr>
            <p:spPr bwMode="auto">
              <a:xfrm flipH="1">
                <a:off x="2887" y="2974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1" name="Line 71"/>
              <p:cNvSpPr>
                <a:spLocks noChangeShapeType="1"/>
              </p:cNvSpPr>
              <p:nvPr/>
            </p:nvSpPr>
            <p:spPr bwMode="auto">
              <a:xfrm flipH="1">
                <a:off x="2878" y="2935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2" name="Rectangle 72"/>
              <p:cNvSpPr>
                <a:spLocks noChangeArrowheads="1"/>
              </p:cNvSpPr>
              <p:nvPr/>
            </p:nvSpPr>
            <p:spPr bwMode="auto">
              <a:xfrm>
                <a:off x="2834" y="2916"/>
                <a:ext cx="5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83" name="Line 73"/>
              <p:cNvSpPr>
                <a:spLocks noChangeShapeType="1"/>
              </p:cNvSpPr>
              <p:nvPr/>
            </p:nvSpPr>
            <p:spPr bwMode="auto">
              <a:xfrm flipH="1">
                <a:off x="2887" y="2895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4" name="Line 74"/>
              <p:cNvSpPr>
                <a:spLocks noChangeShapeType="1"/>
              </p:cNvSpPr>
              <p:nvPr/>
            </p:nvSpPr>
            <p:spPr bwMode="auto">
              <a:xfrm flipH="1">
                <a:off x="2887" y="2855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5" name="Line 75"/>
              <p:cNvSpPr>
                <a:spLocks noChangeShapeType="1"/>
              </p:cNvSpPr>
              <p:nvPr/>
            </p:nvSpPr>
            <p:spPr bwMode="auto">
              <a:xfrm flipH="1">
                <a:off x="2887" y="2816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6" name="Line 76"/>
              <p:cNvSpPr>
                <a:spLocks noChangeShapeType="1"/>
              </p:cNvSpPr>
              <p:nvPr/>
            </p:nvSpPr>
            <p:spPr bwMode="auto">
              <a:xfrm flipH="1">
                <a:off x="2887" y="2776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7" name="Line 77"/>
              <p:cNvSpPr>
                <a:spLocks noChangeShapeType="1"/>
              </p:cNvSpPr>
              <p:nvPr/>
            </p:nvSpPr>
            <p:spPr bwMode="auto">
              <a:xfrm flipH="1">
                <a:off x="2878" y="2736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8" name="Rectangle 78"/>
              <p:cNvSpPr>
                <a:spLocks noChangeArrowheads="1"/>
              </p:cNvSpPr>
              <p:nvPr/>
            </p:nvSpPr>
            <p:spPr bwMode="auto">
              <a:xfrm>
                <a:off x="2834" y="2722"/>
                <a:ext cx="5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89" name="Line 79"/>
              <p:cNvSpPr>
                <a:spLocks noChangeShapeType="1"/>
              </p:cNvSpPr>
              <p:nvPr/>
            </p:nvSpPr>
            <p:spPr bwMode="auto">
              <a:xfrm flipH="1">
                <a:off x="2887" y="2697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0" name="Line 80"/>
              <p:cNvSpPr>
                <a:spLocks noChangeShapeType="1"/>
              </p:cNvSpPr>
              <p:nvPr/>
            </p:nvSpPr>
            <p:spPr bwMode="auto">
              <a:xfrm flipH="1">
                <a:off x="2887" y="2657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1" name="Line 81"/>
              <p:cNvSpPr>
                <a:spLocks noChangeShapeType="1"/>
              </p:cNvSpPr>
              <p:nvPr/>
            </p:nvSpPr>
            <p:spPr bwMode="auto">
              <a:xfrm flipH="1">
                <a:off x="2887" y="2617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2" name="Line 82"/>
              <p:cNvSpPr>
                <a:spLocks noChangeShapeType="1"/>
              </p:cNvSpPr>
              <p:nvPr/>
            </p:nvSpPr>
            <p:spPr bwMode="auto">
              <a:xfrm flipH="1">
                <a:off x="2887" y="25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3" name="Line 83"/>
              <p:cNvSpPr>
                <a:spLocks noChangeShapeType="1"/>
              </p:cNvSpPr>
              <p:nvPr/>
            </p:nvSpPr>
            <p:spPr bwMode="auto">
              <a:xfrm flipH="1">
                <a:off x="2878" y="2538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4" name="Rectangle 84"/>
              <p:cNvSpPr>
                <a:spLocks noChangeArrowheads="1"/>
              </p:cNvSpPr>
              <p:nvPr/>
            </p:nvSpPr>
            <p:spPr bwMode="auto">
              <a:xfrm>
                <a:off x="2834" y="2524"/>
                <a:ext cx="5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95" name="Line 85"/>
              <p:cNvSpPr>
                <a:spLocks noChangeShapeType="1"/>
              </p:cNvSpPr>
              <p:nvPr/>
            </p:nvSpPr>
            <p:spPr bwMode="auto">
              <a:xfrm flipH="1">
                <a:off x="2887" y="250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6" name="Line 86"/>
              <p:cNvSpPr>
                <a:spLocks noChangeShapeType="1"/>
              </p:cNvSpPr>
              <p:nvPr/>
            </p:nvSpPr>
            <p:spPr bwMode="auto">
              <a:xfrm flipH="1">
                <a:off x="2887" y="246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7" name="Line 87"/>
              <p:cNvSpPr>
                <a:spLocks noChangeShapeType="1"/>
              </p:cNvSpPr>
              <p:nvPr/>
            </p:nvSpPr>
            <p:spPr bwMode="auto">
              <a:xfrm flipH="1">
                <a:off x="2887" y="2423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8" name="Line 88"/>
              <p:cNvSpPr>
                <a:spLocks noChangeShapeType="1"/>
              </p:cNvSpPr>
              <p:nvPr/>
            </p:nvSpPr>
            <p:spPr bwMode="auto">
              <a:xfrm flipH="1">
                <a:off x="2887" y="2383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9" name="Line 89"/>
              <p:cNvSpPr>
                <a:spLocks noChangeShapeType="1"/>
              </p:cNvSpPr>
              <p:nvPr/>
            </p:nvSpPr>
            <p:spPr bwMode="auto">
              <a:xfrm flipH="1">
                <a:off x="2878" y="2344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0" name="Rectangle 90"/>
              <p:cNvSpPr>
                <a:spLocks noChangeArrowheads="1"/>
              </p:cNvSpPr>
              <p:nvPr/>
            </p:nvSpPr>
            <p:spPr bwMode="auto">
              <a:xfrm>
                <a:off x="2834" y="2326"/>
                <a:ext cx="5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250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01" name="Line 91"/>
              <p:cNvSpPr>
                <a:spLocks noChangeShapeType="1"/>
              </p:cNvSpPr>
              <p:nvPr/>
            </p:nvSpPr>
            <p:spPr bwMode="auto">
              <a:xfrm flipH="1">
                <a:off x="2887" y="2304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2" name="Line 92"/>
              <p:cNvSpPr>
                <a:spLocks noChangeShapeType="1"/>
              </p:cNvSpPr>
              <p:nvPr/>
            </p:nvSpPr>
            <p:spPr bwMode="auto">
              <a:xfrm flipH="1">
                <a:off x="2887" y="2264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" name="Line 93"/>
              <p:cNvSpPr>
                <a:spLocks noChangeShapeType="1"/>
              </p:cNvSpPr>
              <p:nvPr/>
            </p:nvSpPr>
            <p:spPr bwMode="auto">
              <a:xfrm flipH="1">
                <a:off x="2887" y="2225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" name="Line 94"/>
              <p:cNvSpPr>
                <a:spLocks noChangeShapeType="1"/>
              </p:cNvSpPr>
              <p:nvPr/>
            </p:nvSpPr>
            <p:spPr bwMode="auto">
              <a:xfrm flipH="1">
                <a:off x="2887" y="2185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" name="Line 95"/>
              <p:cNvSpPr>
                <a:spLocks noChangeShapeType="1"/>
              </p:cNvSpPr>
              <p:nvPr/>
            </p:nvSpPr>
            <p:spPr bwMode="auto">
              <a:xfrm flipH="1">
                <a:off x="2878" y="2145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" name="Rectangle 96"/>
              <p:cNvSpPr>
                <a:spLocks noChangeArrowheads="1"/>
              </p:cNvSpPr>
              <p:nvPr/>
            </p:nvSpPr>
            <p:spPr bwMode="auto">
              <a:xfrm>
                <a:off x="2834" y="2127"/>
                <a:ext cx="5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07" name="Line 97"/>
              <p:cNvSpPr>
                <a:spLocks noChangeShapeType="1"/>
              </p:cNvSpPr>
              <p:nvPr/>
            </p:nvSpPr>
            <p:spPr bwMode="auto">
              <a:xfrm flipH="1">
                <a:off x="2887" y="2106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" name="Line 98"/>
              <p:cNvSpPr>
                <a:spLocks noChangeShapeType="1"/>
              </p:cNvSpPr>
              <p:nvPr/>
            </p:nvSpPr>
            <p:spPr bwMode="auto">
              <a:xfrm flipH="1">
                <a:off x="2887" y="2066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" name="Freeform 99"/>
              <p:cNvSpPr>
                <a:spLocks/>
              </p:cNvSpPr>
              <p:nvPr/>
            </p:nvSpPr>
            <p:spPr bwMode="auto">
              <a:xfrm>
                <a:off x="2893" y="3306"/>
                <a:ext cx="352" cy="14"/>
              </a:xfrm>
              <a:custGeom>
                <a:avLst/>
                <a:gdLst>
                  <a:gd name="T0" fmla="*/ 6 w 352"/>
                  <a:gd name="T1" fmla="*/ 14 h 14"/>
                  <a:gd name="T2" fmla="*/ 12 w 352"/>
                  <a:gd name="T3" fmla="*/ 14 h 14"/>
                  <a:gd name="T4" fmla="*/ 18 w 352"/>
                  <a:gd name="T5" fmla="*/ 14 h 14"/>
                  <a:gd name="T6" fmla="*/ 24 w 352"/>
                  <a:gd name="T7" fmla="*/ 14 h 14"/>
                  <a:gd name="T8" fmla="*/ 29 w 352"/>
                  <a:gd name="T9" fmla="*/ 10 h 14"/>
                  <a:gd name="T10" fmla="*/ 35 w 352"/>
                  <a:gd name="T11" fmla="*/ 10 h 14"/>
                  <a:gd name="T12" fmla="*/ 41 w 352"/>
                  <a:gd name="T13" fmla="*/ 10 h 14"/>
                  <a:gd name="T14" fmla="*/ 47 w 352"/>
                  <a:gd name="T15" fmla="*/ 10 h 14"/>
                  <a:gd name="T16" fmla="*/ 56 w 352"/>
                  <a:gd name="T17" fmla="*/ 10 h 14"/>
                  <a:gd name="T18" fmla="*/ 62 w 352"/>
                  <a:gd name="T19" fmla="*/ 10 h 14"/>
                  <a:gd name="T20" fmla="*/ 68 w 352"/>
                  <a:gd name="T21" fmla="*/ 7 h 14"/>
                  <a:gd name="T22" fmla="*/ 73 w 352"/>
                  <a:gd name="T23" fmla="*/ 7 h 14"/>
                  <a:gd name="T24" fmla="*/ 79 w 352"/>
                  <a:gd name="T25" fmla="*/ 7 h 14"/>
                  <a:gd name="T26" fmla="*/ 85 w 352"/>
                  <a:gd name="T27" fmla="*/ 7 h 14"/>
                  <a:gd name="T28" fmla="*/ 91 w 352"/>
                  <a:gd name="T29" fmla="*/ 7 h 14"/>
                  <a:gd name="T30" fmla="*/ 97 w 352"/>
                  <a:gd name="T31" fmla="*/ 7 h 14"/>
                  <a:gd name="T32" fmla="*/ 106 w 352"/>
                  <a:gd name="T33" fmla="*/ 7 h 14"/>
                  <a:gd name="T34" fmla="*/ 112 w 352"/>
                  <a:gd name="T35" fmla="*/ 7 h 14"/>
                  <a:gd name="T36" fmla="*/ 117 w 352"/>
                  <a:gd name="T37" fmla="*/ 3 h 14"/>
                  <a:gd name="T38" fmla="*/ 123 w 352"/>
                  <a:gd name="T39" fmla="*/ 3 h 14"/>
                  <a:gd name="T40" fmla="*/ 129 w 352"/>
                  <a:gd name="T41" fmla="*/ 3 h 14"/>
                  <a:gd name="T42" fmla="*/ 135 w 352"/>
                  <a:gd name="T43" fmla="*/ 3 h 14"/>
                  <a:gd name="T44" fmla="*/ 141 w 352"/>
                  <a:gd name="T45" fmla="*/ 3 h 14"/>
                  <a:gd name="T46" fmla="*/ 147 w 352"/>
                  <a:gd name="T47" fmla="*/ 3 h 14"/>
                  <a:gd name="T48" fmla="*/ 156 w 352"/>
                  <a:gd name="T49" fmla="*/ 3 h 14"/>
                  <a:gd name="T50" fmla="*/ 161 w 352"/>
                  <a:gd name="T51" fmla="*/ 3 h 14"/>
                  <a:gd name="T52" fmla="*/ 167 w 352"/>
                  <a:gd name="T53" fmla="*/ 3 h 14"/>
                  <a:gd name="T54" fmla="*/ 173 w 352"/>
                  <a:gd name="T55" fmla="*/ 3 h 14"/>
                  <a:gd name="T56" fmla="*/ 179 w 352"/>
                  <a:gd name="T57" fmla="*/ 3 h 14"/>
                  <a:gd name="T58" fmla="*/ 185 w 352"/>
                  <a:gd name="T59" fmla="*/ 3 h 14"/>
                  <a:gd name="T60" fmla="*/ 191 w 352"/>
                  <a:gd name="T61" fmla="*/ 0 h 14"/>
                  <a:gd name="T62" fmla="*/ 197 w 352"/>
                  <a:gd name="T63" fmla="*/ 0 h 14"/>
                  <a:gd name="T64" fmla="*/ 205 w 352"/>
                  <a:gd name="T65" fmla="*/ 0 h 14"/>
                  <a:gd name="T66" fmla="*/ 211 w 352"/>
                  <a:gd name="T67" fmla="*/ 0 h 14"/>
                  <a:gd name="T68" fmla="*/ 217 w 352"/>
                  <a:gd name="T69" fmla="*/ 0 h 14"/>
                  <a:gd name="T70" fmla="*/ 223 w 352"/>
                  <a:gd name="T71" fmla="*/ 0 h 14"/>
                  <a:gd name="T72" fmla="*/ 229 w 352"/>
                  <a:gd name="T73" fmla="*/ 0 h 14"/>
                  <a:gd name="T74" fmla="*/ 235 w 352"/>
                  <a:gd name="T75" fmla="*/ 0 h 14"/>
                  <a:gd name="T76" fmla="*/ 241 w 352"/>
                  <a:gd name="T77" fmla="*/ 0 h 14"/>
                  <a:gd name="T78" fmla="*/ 247 w 352"/>
                  <a:gd name="T79" fmla="*/ 0 h 14"/>
                  <a:gd name="T80" fmla="*/ 252 w 352"/>
                  <a:gd name="T81" fmla="*/ 0 h 14"/>
                  <a:gd name="T82" fmla="*/ 261 w 352"/>
                  <a:gd name="T83" fmla="*/ 0 h 14"/>
                  <a:gd name="T84" fmla="*/ 267 w 352"/>
                  <a:gd name="T85" fmla="*/ 0 h 14"/>
                  <a:gd name="T86" fmla="*/ 273 w 352"/>
                  <a:gd name="T87" fmla="*/ 0 h 14"/>
                  <a:gd name="T88" fmla="*/ 279 w 352"/>
                  <a:gd name="T89" fmla="*/ 0 h 14"/>
                  <a:gd name="T90" fmla="*/ 285 w 352"/>
                  <a:gd name="T91" fmla="*/ 0 h 14"/>
                  <a:gd name="T92" fmla="*/ 291 w 352"/>
                  <a:gd name="T93" fmla="*/ 0 h 14"/>
                  <a:gd name="T94" fmla="*/ 296 w 352"/>
                  <a:gd name="T95" fmla="*/ 0 h 14"/>
                  <a:gd name="T96" fmla="*/ 302 w 352"/>
                  <a:gd name="T97" fmla="*/ 0 h 14"/>
                  <a:gd name="T98" fmla="*/ 311 w 352"/>
                  <a:gd name="T99" fmla="*/ 0 h 14"/>
                  <a:gd name="T100" fmla="*/ 317 w 352"/>
                  <a:gd name="T101" fmla="*/ 0 h 14"/>
                  <a:gd name="T102" fmla="*/ 323 w 352"/>
                  <a:gd name="T103" fmla="*/ 0 h 14"/>
                  <a:gd name="T104" fmla="*/ 329 w 352"/>
                  <a:gd name="T105" fmla="*/ 0 h 14"/>
                  <a:gd name="T106" fmla="*/ 335 w 352"/>
                  <a:gd name="T107" fmla="*/ 0 h 14"/>
                  <a:gd name="T108" fmla="*/ 340 w 352"/>
                  <a:gd name="T109" fmla="*/ 0 h 14"/>
                  <a:gd name="T110" fmla="*/ 346 w 352"/>
                  <a:gd name="T111" fmla="*/ 0 h 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2" h="14">
                    <a:moveTo>
                      <a:pt x="0" y="14"/>
                    </a:moveTo>
                    <a:lnTo>
                      <a:pt x="0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21" y="14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29" y="14"/>
                    </a:lnTo>
                    <a:lnTo>
                      <a:pt x="29" y="10"/>
                    </a:lnTo>
                    <a:lnTo>
                      <a:pt x="32" y="10"/>
                    </a:lnTo>
                    <a:lnTo>
                      <a:pt x="35" y="10"/>
                    </a:lnTo>
                    <a:lnTo>
                      <a:pt x="38" y="10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7" y="10"/>
                    </a:lnTo>
                    <a:lnTo>
                      <a:pt x="50" y="10"/>
                    </a:lnTo>
                    <a:lnTo>
                      <a:pt x="53" y="10"/>
                    </a:lnTo>
                    <a:lnTo>
                      <a:pt x="56" y="10"/>
                    </a:lnTo>
                    <a:lnTo>
                      <a:pt x="59" y="10"/>
                    </a:lnTo>
                    <a:lnTo>
                      <a:pt x="62" y="10"/>
                    </a:lnTo>
                    <a:lnTo>
                      <a:pt x="65" y="10"/>
                    </a:lnTo>
                    <a:lnTo>
                      <a:pt x="65" y="7"/>
                    </a:lnTo>
                    <a:lnTo>
                      <a:pt x="68" y="7"/>
                    </a:lnTo>
                    <a:lnTo>
                      <a:pt x="71" y="7"/>
                    </a:lnTo>
                    <a:lnTo>
                      <a:pt x="73" y="7"/>
                    </a:lnTo>
                    <a:lnTo>
                      <a:pt x="76" y="7"/>
                    </a:lnTo>
                    <a:lnTo>
                      <a:pt x="79" y="7"/>
                    </a:lnTo>
                    <a:lnTo>
                      <a:pt x="82" y="7"/>
                    </a:lnTo>
                    <a:lnTo>
                      <a:pt x="85" y="7"/>
                    </a:lnTo>
                    <a:lnTo>
                      <a:pt x="88" y="7"/>
                    </a:lnTo>
                    <a:lnTo>
                      <a:pt x="91" y="7"/>
                    </a:lnTo>
                    <a:lnTo>
                      <a:pt x="94" y="7"/>
                    </a:lnTo>
                    <a:lnTo>
                      <a:pt x="97" y="7"/>
                    </a:lnTo>
                    <a:lnTo>
                      <a:pt x="100" y="7"/>
                    </a:lnTo>
                    <a:lnTo>
                      <a:pt x="103" y="7"/>
                    </a:lnTo>
                    <a:lnTo>
                      <a:pt x="106" y="7"/>
                    </a:lnTo>
                    <a:lnTo>
                      <a:pt x="109" y="7"/>
                    </a:lnTo>
                    <a:lnTo>
                      <a:pt x="112" y="7"/>
                    </a:lnTo>
                    <a:lnTo>
                      <a:pt x="115" y="7"/>
                    </a:lnTo>
                    <a:lnTo>
                      <a:pt x="115" y="3"/>
                    </a:lnTo>
                    <a:lnTo>
                      <a:pt x="117" y="3"/>
                    </a:lnTo>
                    <a:lnTo>
                      <a:pt x="120" y="3"/>
                    </a:lnTo>
                    <a:lnTo>
                      <a:pt x="123" y="3"/>
                    </a:lnTo>
                    <a:lnTo>
                      <a:pt x="126" y="3"/>
                    </a:lnTo>
                    <a:lnTo>
                      <a:pt x="129" y="3"/>
                    </a:lnTo>
                    <a:lnTo>
                      <a:pt x="132" y="3"/>
                    </a:lnTo>
                    <a:lnTo>
                      <a:pt x="135" y="3"/>
                    </a:lnTo>
                    <a:lnTo>
                      <a:pt x="138" y="3"/>
                    </a:lnTo>
                    <a:lnTo>
                      <a:pt x="141" y="3"/>
                    </a:lnTo>
                    <a:lnTo>
                      <a:pt x="144" y="3"/>
                    </a:lnTo>
                    <a:lnTo>
                      <a:pt x="147" y="3"/>
                    </a:lnTo>
                    <a:lnTo>
                      <a:pt x="150" y="3"/>
                    </a:lnTo>
                    <a:lnTo>
                      <a:pt x="153" y="3"/>
                    </a:lnTo>
                    <a:lnTo>
                      <a:pt x="156" y="3"/>
                    </a:lnTo>
                    <a:lnTo>
                      <a:pt x="159" y="3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7" y="3"/>
                    </a:lnTo>
                    <a:lnTo>
                      <a:pt x="170" y="3"/>
                    </a:lnTo>
                    <a:lnTo>
                      <a:pt x="173" y="3"/>
                    </a:lnTo>
                    <a:lnTo>
                      <a:pt x="176" y="3"/>
                    </a:lnTo>
                    <a:lnTo>
                      <a:pt x="179" y="3"/>
                    </a:lnTo>
                    <a:lnTo>
                      <a:pt x="182" y="3"/>
                    </a:lnTo>
                    <a:lnTo>
                      <a:pt x="185" y="3"/>
                    </a:lnTo>
                    <a:lnTo>
                      <a:pt x="188" y="3"/>
                    </a:lnTo>
                    <a:lnTo>
                      <a:pt x="191" y="3"/>
                    </a:lnTo>
                    <a:lnTo>
                      <a:pt x="191" y="0"/>
                    </a:lnTo>
                    <a:lnTo>
                      <a:pt x="194" y="0"/>
                    </a:lnTo>
                    <a:lnTo>
                      <a:pt x="197" y="0"/>
                    </a:lnTo>
                    <a:lnTo>
                      <a:pt x="200" y="0"/>
                    </a:lnTo>
                    <a:lnTo>
                      <a:pt x="203" y="0"/>
                    </a:lnTo>
                    <a:lnTo>
                      <a:pt x="205" y="0"/>
                    </a:lnTo>
                    <a:lnTo>
                      <a:pt x="208" y="0"/>
                    </a:lnTo>
                    <a:lnTo>
                      <a:pt x="211" y="0"/>
                    </a:lnTo>
                    <a:lnTo>
                      <a:pt x="214" y="0"/>
                    </a:lnTo>
                    <a:lnTo>
                      <a:pt x="217" y="0"/>
                    </a:lnTo>
                    <a:lnTo>
                      <a:pt x="220" y="0"/>
                    </a:lnTo>
                    <a:lnTo>
                      <a:pt x="223" y="0"/>
                    </a:lnTo>
                    <a:lnTo>
                      <a:pt x="226" y="0"/>
                    </a:lnTo>
                    <a:lnTo>
                      <a:pt x="229" y="0"/>
                    </a:lnTo>
                    <a:lnTo>
                      <a:pt x="232" y="0"/>
                    </a:lnTo>
                    <a:lnTo>
                      <a:pt x="235" y="0"/>
                    </a:lnTo>
                    <a:lnTo>
                      <a:pt x="238" y="0"/>
                    </a:lnTo>
                    <a:lnTo>
                      <a:pt x="241" y="0"/>
                    </a:lnTo>
                    <a:lnTo>
                      <a:pt x="244" y="0"/>
                    </a:lnTo>
                    <a:lnTo>
                      <a:pt x="247" y="0"/>
                    </a:lnTo>
                    <a:lnTo>
                      <a:pt x="249" y="0"/>
                    </a:lnTo>
                    <a:lnTo>
                      <a:pt x="252" y="0"/>
                    </a:lnTo>
                    <a:lnTo>
                      <a:pt x="255" y="0"/>
                    </a:lnTo>
                    <a:lnTo>
                      <a:pt x="258" y="0"/>
                    </a:lnTo>
                    <a:lnTo>
                      <a:pt x="261" y="0"/>
                    </a:lnTo>
                    <a:lnTo>
                      <a:pt x="264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79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3" y="0"/>
                    </a:lnTo>
                    <a:lnTo>
                      <a:pt x="296" y="0"/>
                    </a:lnTo>
                    <a:lnTo>
                      <a:pt x="299" y="0"/>
                    </a:lnTo>
                    <a:lnTo>
                      <a:pt x="302" y="0"/>
                    </a:lnTo>
                    <a:lnTo>
                      <a:pt x="305" y="0"/>
                    </a:lnTo>
                    <a:lnTo>
                      <a:pt x="308" y="0"/>
                    </a:lnTo>
                    <a:lnTo>
                      <a:pt x="311" y="0"/>
                    </a:lnTo>
                    <a:lnTo>
                      <a:pt x="314" y="0"/>
                    </a:lnTo>
                    <a:lnTo>
                      <a:pt x="317" y="0"/>
                    </a:lnTo>
                    <a:lnTo>
                      <a:pt x="320" y="0"/>
                    </a:lnTo>
                    <a:lnTo>
                      <a:pt x="323" y="0"/>
                    </a:lnTo>
                    <a:lnTo>
                      <a:pt x="326" y="0"/>
                    </a:lnTo>
                    <a:lnTo>
                      <a:pt x="329" y="0"/>
                    </a:lnTo>
                    <a:lnTo>
                      <a:pt x="332" y="0"/>
                    </a:lnTo>
                    <a:lnTo>
                      <a:pt x="335" y="0"/>
                    </a:lnTo>
                    <a:lnTo>
                      <a:pt x="337" y="0"/>
                    </a:lnTo>
                    <a:lnTo>
                      <a:pt x="340" y="0"/>
                    </a:lnTo>
                    <a:lnTo>
                      <a:pt x="343" y="0"/>
                    </a:lnTo>
                    <a:lnTo>
                      <a:pt x="346" y="0"/>
                    </a:lnTo>
                    <a:lnTo>
                      <a:pt x="349" y="0"/>
                    </a:lnTo>
                    <a:lnTo>
                      <a:pt x="352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" name="Freeform 100"/>
              <p:cNvSpPr>
                <a:spLocks/>
              </p:cNvSpPr>
              <p:nvPr/>
            </p:nvSpPr>
            <p:spPr bwMode="auto">
              <a:xfrm>
                <a:off x="3245" y="2416"/>
                <a:ext cx="355" cy="893"/>
              </a:xfrm>
              <a:custGeom>
                <a:avLst/>
                <a:gdLst>
                  <a:gd name="T0" fmla="*/ 6 w 355"/>
                  <a:gd name="T1" fmla="*/ 890 h 893"/>
                  <a:gd name="T2" fmla="*/ 12 w 355"/>
                  <a:gd name="T3" fmla="*/ 890 h 893"/>
                  <a:gd name="T4" fmla="*/ 18 w 355"/>
                  <a:gd name="T5" fmla="*/ 890 h 893"/>
                  <a:gd name="T6" fmla="*/ 24 w 355"/>
                  <a:gd name="T7" fmla="*/ 890 h 893"/>
                  <a:gd name="T8" fmla="*/ 32 w 355"/>
                  <a:gd name="T9" fmla="*/ 890 h 893"/>
                  <a:gd name="T10" fmla="*/ 38 w 355"/>
                  <a:gd name="T11" fmla="*/ 890 h 893"/>
                  <a:gd name="T12" fmla="*/ 44 w 355"/>
                  <a:gd name="T13" fmla="*/ 890 h 893"/>
                  <a:gd name="T14" fmla="*/ 50 w 355"/>
                  <a:gd name="T15" fmla="*/ 893 h 893"/>
                  <a:gd name="T16" fmla="*/ 56 w 355"/>
                  <a:gd name="T17" fmla="*/ 893 h 893"/>
                  <a:gd name="T18" fmla="*/ 62 w 355"/>
                  <a:gd name="T19" fmla="*/ 893 h 893"/>
                  <a:gd name="T20" fmla="*/ 68 w 355"/>
                  <a:gd name="T21" fmla="*/ 893 h 893"/>
                  <a:gd name="T22" fmla="*/ 73 w 355"/>
                  <a:gd name="T23" fmla="*/ 893 h 893"/>
                  <a:gd name="T24" fmla="*/ 82 w 355"/>
                  <a:gd name="T25" fmla="*/ 893 h 893"/>
                  <a:gd name="T26" fmla="*/ 88 w 355"/>
                  <a:gd name="T27" fmla="*/ 893 h 893"/>
                  <a:gd name="T28" fmla="*/ 94 w 355"/>
                  <a:gd name="T29" fmla="*/ 893 h 893"/>
                  <a:gd name="T30" fmla="*/ 100 w 355"/>
                  <a:gd name="T31" fmla="*/ 893 h 893"/>
                  <a:gd name="T32" fmla="*/ 106 w 355"/>
                  <a:gd name="T33" fmla="*/ 893 h 893"/>
                  <a:gd name="T34" fmla="*/ 112 w 355"/>
                  <a:gd name="T35" fmla="*/ 893 h 893"/>
                  <a:gd name="T36" fmla="*/ 117 w 355"/>
                  <a:gd name="T37" fmla="*/ 893 h 893"/>
                  <a:gd name="T38" fmla="*/ 123 w 355"/>
                  <a:gd name="T39" fmla="*/ 893 h 893"/>
                  <a:gd name="T40" fmla="*/ 132 w 355"/>
                  <a:gd name="T41" fmla="*/ 890 h 893"/>
                  <a:gd name="T42" fmla="*/ 138 w 355"/>
                  <a:gd name="T43" fmla="*/ 890 h 893"/>
                  <a:gd name="T44" fmla="*/ 144 w 355"/>
                  <a:gd name="T45" fmla="*/ 890 h 893"/>
                  <a:gd name="T46" fmla="*/ 150 w 355"/>
                  <a:gd name="T47" fmla="*/ 886 h 893"/>
                  <a:gd name="T48" fmla="*/ 156 w 355"/>
                  <a:gd name="T49" fmla="*/ 882 h 893"/>
                  <a:gd name="T50" fmla="*/ 161 w 355"/>
                  <a:gd name="T51" fmla="*/ 875 h 893"/>
                  <a:gd name="T52" fmla="*/ 167 w 355"/>
                  <a:gd name="T53" fmla="*/ 861 h 893"/>
                  <a:gd name="T54" fmla="*/ 173 w 355"/>
                  <a:gd name="T55" fmla="*/ 828 h 893"/>
                  <a:gd name="T56" fmla="*/ 182 w 355"/>
                  <a:gd name="T57" fmla="*/ 764 h 893"/>
                  <a:gd name="T58" fmla="*/ 188 w 355"/>
                  <a:gd name="T59" fmla="*/ 666 h 893"/>
                  <a:gd name="T60" fmla="*/ 194 w 355"/>
                  <a:gd name="T61" fmla="*/ 555 h 893"/>
                  <a:gd name="T62" fmla="*/ 200 w 355"/>
                  <a:gd name="T63" fmla="*/ 457 h 893"/>
                  <a:gd name="T64" fmla="*/ 205 w 355"/>
                  <a:gd name="T65" fmla="*/ 382 h 893"/>
                  <a:gd name="T66" fmla="*/ 211 w 355"/>
                  <a:gd name="T67" fmla="*/ 335 h 893"/>
                  <a:gd name="T68" fmla="*/ 217 w 355"/>
                  <a:gd name="T69" fmla="*/ 317 h 893"/>
                  <a:gd name="T70" fmla="*/ 223 w 355"/>
                  <a:gd name="T71" fmla="*/ 317 h 893"/>
                  <a:gd name="T72" fmla="*/ 232 w 355"/>
                  <a:gd name="T73" fmla="*/ 328 h 893"/>
                  <a:gd name="T74" fmla="*/ 238 w 355"/>
                  <a:gd name="T75" fmla="*/ 346 h 893"/>
                  <a:gd name="T76" fmla="*/ 244 w 355"/>
                  <a:gd name="T77" fmla="*/ 364 h 893"/>
                  <a:gd name="T78" fmla="*/ 249 w 355"/>
                  <a:gd name="T79" fmla="*/ 382 h 893"/>
                  <a:gd name="T80" fmla="*/ 255 w 355"/>
                  <a:gd name="T81" fmla="*/ 400 h 893"/>
                  <a:gd name="T82" fmla="*/ 261 w 355"/>
                  <a:gd name="T83" fmla="*/ 414 h 893"/>
                  <a:gd name="T84" fmla="*/ 267 w 355"/>
                  <a:gd name="T85" fmla="*/ 428 h 893"/>
                  <a:gd name="T86" fmla="*/ 273 w 355"/>
                  <a:gd name="T87" fmla="*/ 439 h 893"/>
                  <a:gd name="T88" fmla="*/ 279 w 355"/>
                  <a:gd name="T89" fmla="*/ 450 h 893"/>
                  <a:gd name="T90" fmla="*/ 288 w 355"/>
                  <a:gd name="T91" fmla="*/ 450 h 893"/>
                  <a:gd name="T92" fmla="*/ 293 w 355"/>
                  <a:gd name="T93" fmla="*/ 439 h 893"/>
                  <a:gd name="T94" fmla="*/ 299 w 355"/>
                  <a:gd name="T95" fmla="*/ 407 h 893"/>
                  <a:gd name="T96" fmla="*/ 305 w 355"/>
                  <a:gd name="T97" fmla="*/ 342 h 893"/>
                  <a:gd name="T98" fmla="*/ 311 w 355"/>
                  <a:gd name="T99" fmla="*/ 252 h 893"/>
                  <a:gd name="T100" fmla="*/ 317 w 355"/>
                  <a:gd name="T101" fmla="*/ 155 h 893"/>
                  <a:gd name="T102" fmla="*/ 323 w 355"/>
                  <a:gd name="T103" fmla="*/ 75 h 893"/>
                  <a:gd name="T104" fmla="*/ 329 w 355"/>
                  <a:gd name="T105" fmla="*/ 25 h 893"/>
                  <a:gd name="T106" fmla="*/ 337 w 355"/>
                  <a:gd name="T107" fmla="*/ 3 h 893"/>
                  <a:gd name="T108" fmla="*/ 343 w 355"/>
                  <a:gd name="T109" fmla="*/ 3 h 893"/>
                  <a:gd name="T110" fmla="*/ 349 w 355"/>
                  <a:gd name="T111" fmla="*/ 21 h 8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5" h="893">
                    <a:moveTo>
                      <a:pt x="0" y="890"/>
                    </a:moveTo>
                    <a:lnTo>
                      <a:pt x="0" y="890"/>
                    </a:lnTo>
                    <a:lnTo>
                      <a:pt x="3" y="890"/>
                    </a:lnTo>
                    <a:lnTo>
                      <a:pt x="6" y="890"/>
                    </a:lnTo>
                    <a:lnTo>
                      <a:pt x="9" y="890"/>
                    </a:lnTo>
                    <a:lnTo>
                      <a:pt x="12" y="890"/>
                    </a:lnTo>
                    <a:lnTo>
                      <a:pt x="15" y="890"/>
                    </a:lnTo>
                    <a:lnTo>
                      <a:pt x="18" y="890"/>
                    </a:lnTo>
                    <a:lnTo>
                      <a:pt x="21" y="890"/>
                    </a:lnTo>
                    <a:lnTo>
                      <a:pt x="24" y="890"/>
                    </a:lnTo>
                    <a:lnTo>
                      <a:pt x="27" y="890"/>
                    </a:lnTo>
                    <a:lnTo>
                      <a:pt x="29" y="890"/>
                    </a:lnTo>
                    <a:lnTo>
                      <a:pt x="32" y="890"/>
                    </a:lnTo>
                    <a:lnTo>
                      <a:pt x="35" y="890"/>
                    </a:lnTo>
                    <a:lnTo>
                      <a:pt x="38" y="890"/>
                    </a:lnTo>
                    <a:lnTo>
                      <a:pt x="41" y="890"/>
                    </a:lnTo>
                    <a:lnTo>
                      <a:pt x="44" y="890"/>
                    </a:lnTo>
                    <a:lnTo>
                      <a:pt x="47" y="890"/>
                    </a:lnTo>
                    <a:lnTo>
                      <a:pt x="47" y="893"/>
                    </a:lnTo>
                    <a:lnTo>
                      <a:pt x="50" y="893"/>
                    </a:lnTo>
                    <a:lnTo>
                      <a:pt x="53" y="893"/>
                    </a:lnTo>
                    <a:lnTo>
                      <a:pt x="56" y="893"/>
                    </a:lnTo>
                    <a:lnTo>
                      <a:pt x="59" y="893"/>
                    </a:lnTo>
                    <a:lnTo>
                      <a:pt x="62" y="893"/>
                    </a:lnTo>
                    <a:lnTo>
                      <a:pt x="65" y="893"/>
                    </a:lnTo>
                    <a:lnTo>
                      <a:pt x="68" y="893"/>
                    </a:lnTo>
                    <a:lnTo>
                      <a:pt x="71" y="893"/>
                    </a:lnTo>
                    <a:lnTo>
                      <a:pt x="73" y="893"/>
                    </a:lnTo>
                    <a:lnTo>
                      <a:pt x="76" y="893"/>
                    </a:lnTo>
                    <a:lnTo>
                      <a:pt x="79" y="893"/>
                    </a:lnTo>
                    <a:lnTo>
                      <a:pt x="82" y="893"/>
                    </a:lnTo>
                    <a:lnTo>
                      <a:pt x="85" y="893"/>
                    </a:lnTo>
                    <a:lnTo>
                      <a:pt x="88" y="893"/>
                    </a:lnTo>
                    <a:lnTo>
                      <a:pt x="91" y="893"/>
                    </a:lnTo>
                    <a:lnTo>
                      <a:pt x="94" y="893"/>
                    </a:lnTo>
                    <a:lnTo>
                      <a:pt x="97" y="893"/>
                    </a:lnTo>
                    <a:lnTo>
                      <a:pt x="100" y="893"/>
                    </a:lnTo>
                    <a:lnTo>
                      <a:pt x="103" y="893"/>
                    </a:lnTo>
                    <a:lnTo>
                      <a:pt x="106" y="893"/>
                    </a:lnTo>
                    <a:lnTo>
                      <a:pt x="109" y="893"/>
                    </a:lnTo>
                    <a:lnTo>
                      <a:pt x="112" y="893"/>
                    </a:lnTo>
                    <a:lnTo>
                      <a:pt x="115" y="893"/>
                    </a:lnTo>
                    <a:lnTo>
                      <a:pt x="117" y="893"/>
                    </a:lnTo>
                    <a:lnTo>
                      <a:pt x="120" y="893"/>
                    </a:lnTo>
                    <a:lnTo>
                      <a:pt x="123" y="893"/>
                    </a:lnTo>
                    <a:lnTo>
                      <a:pt x="126" y="893"/>
                    </a:lnTo>
                    <a:lnTo>
                      <a:pt x="129" y="893"/>
                    </a:lnTo>
                    <a:lnTo>
                      <a:pt x="129" y="890"/>
                    </a:lnTo>
                    <a:lnTo>
                      <a:pt x="132" y="890"/>
                    </a:lnTo>
                    <a:lnTo>
                      <a:pt x="135" y="890"/>
                    </a:lnTo>
                    <a:lnTo>
                      <a:pt x="138" y="890"/>
                    </a:lnTo>
                    <a:lnTo>
                      <a:pt x="141" y="890"/>
                    </a:lnTo>
                    <a:lnTo>
                      <a:pt x="144" y="890"/>
                    </a:lnTo>
                    <a:lnTo>
                      <a:pt x="147" y="890"/>
                    </a:lnTo>
                    <a:lnTo>
                      <a:pt x="147" y="886"/>
                    </a:lnTo>
                    <a:lnTo>
                      <a:pt x="150" y="886"/>
                    </a:lnTo>
                    <a:lnTo>
                      <a:pt x="153" y="886"/>
                    </a:lnTo>
                    <a:lnTo>
                      <a:pt x="156" y="882"/>
                    </a:lnTo>
                    <a:lnTo>
                      <a:pt x="159" y="882"/>
                    </a:lnTo>
                    <a:lnTo>
                      <a:pt x="159" y="879"/>
                    </a:lnTo>
                    <a:lnTo>
                      <a:pt x="161" y="879"/>
                    </a:lnTo>
                    <a:lnTo>
                      <a:pt x="161" y="875"/>
                    </a:lnTo>
                    <a:lnTo>
                      <a:pt x="164" y="875"/>
                    </a:lnTo>
                    <a:lnTo>
                      <a:pt x="164" y="872"/>
                    </a:lnTo>
                    <a:lnTo>
                      <a:pt x="164" y="868"/>
                    </a:lnTo>
                    <a:lnTo>
                      <a:pt x="167" y="868"/>
                    </a:lnTo>
                    <a:lnTo>
                      <a:pt x="167" y="864"/>
                    </a:lnTo>
                    <a:lnTo>
                      <a:pt x="167" y="861"/>
                    </a:lnTo>
                    <a:lnTo>
                      <a:pt x="170" y="857"/>
                    </a:lnTo>
                    <a:lnTo>
                      <a:pt x="170" y="854"/>
                    </a:lnTo>
                    <a:lnTo>
                      <a:pt x="170" y="850"/>
                    </a:lnTo>
                    <a:lnTo>
                      <a:pt x="170" y="846"/>
                    </a:lnTo>
                    <a:lnTo>
                      <a:pt x="173" y="843"/>
                    </a:lnTo>
                    <a:lnTo>
                      <a:pt x="173" y="836"/>
                    </a:lnTo>
                    <a:lnTo>
                      <a:pt x="173" y="832"/>
                    </a:lnTo>
                    <a:lnTo>
                      <a:pt x="173" y="828"/>
                    </a:lnTo>
                    <a:lnTo>
                      <a:pt x="176" y="821"/>
                    </a:lnTo>
                    <a:lnTo>
                      <a:pt x="176" y="814"/>
                    </a:lnTo>
                    <a:lnTo>
                      <a:pt x="176" y="810"/>
                    </a:lnTo>
                    <a:lnTo>
                      <a:pt x="176" y="803"/>
                    </a:lnTo>
                    <a:lnTo>
                      <a:pt x="179" y="796"/>
                    </a:lnTo>
                    <a:lnTo>
                      <a:pt x="179" y="789"/>
                    </a:lnTo>
                    <a:lnTo>
                      <a:pt x="179" y="782"/>
                    </a:lnTo>
                    <a:lnTo>
                      <a:pt x="179" y="771"/>
                    </a:lnTo>
                    <a:lnTo>
                      <a:pt x="182" y="764"/>
                    </a:lnTo>
                    <a:lnTo>
                      <a:pt x="182" y="753"/>
                    </a:lnTo>
                    <a:lnTo>
                      <a:pt x="182" y="746"/>
                    </a:lnTo>
                    <a:lnTo>
                      <a:pt x="182" y="735"/>
                    </a:lnTo>
                    <a:lnTo>
                      <a:pt x="182" y="724"/>
                    </a:lnTo>
                    <a:lnTo>
                      <a:pt x="185" y="713"/>
                    </a:lnTo>
                    <a:lnTo>
                      <a:pt x="185" y="702"/>
                    </a:lnTo>
                    <a:lnTo>
                      <a:pt x="185" y="691"/>
                    </a:lnTo>
                    <a:lnTo>
                      <a:pt x="185" y="681"/>
                    </a:lnTo>
                    <a:lnTo>
                      <a:pt x="188" y="666"/>
                    </a:lnTo>
                    <a:lnTo>
                      <a:pt x="188" y="655"/>
                    </a:lnTo>
                    <a:lnTo>
                      <a:pt x="188" y="645"/>
                    </a:lnTo>
                    <a:lnTo>
                      <a:pt x="188" y="630"/>
                    </a:lnTo>
                    <a:lnTo>
                      <a:pt x="191" y="619"/>
                    </a:lnTo>
                    <a:lnTo>
                      <a:pt x="191" y="605"/>
                    </a:lnTo>
                    <a:lnTo>
                      <a:pt x="191" y="591"/>
                    </a:lnTo>
                    <a:lnTo>
                      <a:pt x="191" y="580"/>
                    </a:lnTo>
                    <a:lnTo>
                      <a:pt x="194" y="565"/>
                    </a:lnTo>
                    <a:lnTo>
                      <a:pt x="194" y="555"/>
                    </a:lnTo>
                    <a:lnTo>
                      <a:pt x="194" y="544"/>
                    </a:lnTo>
                    <a:lnTo>
                      <a:pt x="194" y="529"/>
                    </a:lnTo>
                    <a:lnTo>
                      <a:pt x="194" y="519"/>
                    </a:lnTo>
                    <a:lnTo>
                      <a:pt x="197" y="508"/>
                    </a:lnTo>
                    <a:lnTo>
                      <a:pt x="197" y="497"/>
                    </a:lnTo>
                    <a:lnTo>
                      <a:pt x="197" y="486"/>
                    </a:lnTo>
                    <a:lnTo>
                      <a:pt x="197" y="475"/>
                    </a:lnTo>
                    <a:lnTo>
                      <a:pt x="200" y="464"/>
                    </a:lnTo>
                    <a:lnTo>
                      <a:pt x="200" y="457"/>
                    </a:lnTo>
                    <a:lnTo>
                      <a:pt x="200" y="446"/>
                    </a:lnTo>
                    <a:lnTo>
                      <a:pt x="200" y="439"/>
                    </a:lnTo>
                    <a:lnTo>
                      <a:pt x="203" y="428"/>
                    </a:lnTo>
                    <a:lnTo>
                      <a:pt x="203" y="421"/>
                    </a:lnTo>
                    <a:lnTo>
                      <a:pt x="203" y="410"/>
                    </a:lnTo>
                    <a:lnTo>
                      <a:pt x="203" y="403"/>
                    </a:lnTo>
                    <a:lnTo>
                      <a:pt x="205" y="396"/>
                    </a:lnTo>
                    <a:lnTo>
                      <a:pt x="205" y="389"/>
                    </a:lnTo>
                    <a:lnTo>
                      <a:pt x="205" y="382"/>
                    </a:lnTo>
                    <a:lnTo>
                      <a:pt x="205" y="374"/>
                    </a:lnTo>
                    <a:lnTo>
                      <a:pt x="208" y="371"/>
                    </a:lnTo>
                    <a:lnTo>
                      <a:pt x="208" y="364"/>
                    </a:lnTo>
                    <a:lnTo>
                      <a:pt x="208" y="356"/>
                    </a:lnTo>
                    <a:lnTo>
                      <a:pt x="208" y="353"/>
                    </a:lnTo>
                    <a:lnTo>
                      <a:pt x="208" y="349"/>
                    </a:lnTo>
                    <a:lnTo>
                      <a:pt x="211" y="342"/>
                    </a:lnTo>
                    <a:lnTo>
                      <a:pt x="211" y="338"/>
                    </a:lnTo>
                    <a:lnTo>
                      <a:pt x="211" y="335"/>
                    </a:lnTo>
                    <a:lnTo>
                      <a:pt x="211" y="331"/>
                    </a:lnTo>
                    <a:lnTo>
                      <a:pt x="214" y="328"/>
                    </a:lnTo>
                    <a:lnTo>
                      <a:pt x="214" y="324"/>
                    </a:lnTo>
                    <a:lnTo>
                      <a:pt x="214" y="320"/>
                    </a:lnTo>
                    <a:lnTo>
                      <a:pt x="217" y="320"/>
                    </a:lnTo>
                    <a:lnTo>
                      <a:pt x="217" y="317"/>
                    </a:lnTo>
                    <a:lnTo>
                      <a:pt x="220" y="313"/>
                    </a:lnTo>
                    <a:lnTo>
                      <a:pt x="223" y="313"/>
                    </a:lnTo>
                    <a:lnTo>
                      <a:pt x="223" y="317"/>
                    </a:lnTo>
                    <a:lnTo>
                      <a:pt x="226" y="317"/>
                    </a:lnTo>
                    <a:lnTo>
                      <a:pt x="226" y="320"/>
                    </a:lnTo>
                    <a:lnTo>
                      <a:pt x="229" y="320"/>
                    </a:lnTo>
                    <a:lnTo>
                      <a:pt x="229" y="324"/>
                    </a:lnTo>
                    <a:lnTo>
                      <a:pt x="229" y="328"/>
                    </a:lnTo>
                    <a:lnTo>
                      <a:pt x="232" y="328"/>
                    </a:lnTo>
                    <a:lnTo>
                      <a:pt x="232" y="331"/>
                    </a:lnTo>
                    <a:lnTo>
                      <a:pt x="232" y="335"/>
                    </a:lnTo>
                    <a:lnTo>
                      <a:pt x="235" y="338"/>
                    </a:lnTo>
                    <a:lnTo>
                      <a:pt x="235" y="342"/>
                    </a:lnTo>
                    <a:lnTo>
                      <a:pt x="238" y="346"/>
                    </a:lnTo>
                    <a:lnTo>
                      <a:pt x="238" y="349"/>
                    </a:lnTo>
                    <a:lnTo>
                      <a:pt x="238" y="353"/>
                    </a:lnTo>
                    <a:lnTo>
                      <a:pt x="241" y="353"/>
                    </a:lnTo>
                    <a:lnTo>
                      <a:pt x="241" y="356"/>
                    </a:lnTo>
                    <a:lnTo>
                      <a:pt x="241" y="360"/>
                    </a:lnTo>
                    <a:lnTo>
                      <a:pt x="244" y="360"/>
                    </a:lnTo>
                    <a:lnTo>
                      <a:pt x="244" y="364"/>
                    </a:lnTo>
                    <a:lnTo>
                      <a:pt x="244" y="367"/>
                    </a:lnTo>
                    <a:lnTo>
                      <a:pt x="244" y="371"/>
                    </a:lnTo>
                    <a:lnTo>
                      <a:pt x="247" y="371"/>
                    </a:lnTo>
                    <a:lnTo>
                      <a:pt x="247" y="374"/>
                    </a:lnTo>
                    <a:lnTo>
                      <a:pt x="247" y="378"/>
                    </a:lnTo>
                    <a:lnTo>
                      <a:pt x="249" y="378"/>
                    </a:lnTo>
                    <a:lnTo>
                      <a:pt x="249" y="382"/>
                    </a:lnTo>
                    <a:lnTo>
                      <a:pt x="249" y="385"/>
                    </a:lnTo>
                    <a:lnTo>
                      <a:pt x="252" y="389"/>
                    </a:lnTo>
                    <a:lnTo>
                      <a:pt x="252" y="392"/>
                    </a:lnTo>
                    <a:lnTo>
                      <a:pt x="255" y="396"/>
                    </a:lnTo>
                    <a:lnTo>
                      <a:pt x="255" y="400"/>
                    </a:lnTo>
                    <a:lnTo>
                      <a:pt x="255" y="403"/>
                    </a:lnTo>
                    <a:lnTo>
                      <a:pt x="258" y="403"/>
                    </a:lnTo>
                    <a:lnTo>
                      <a:pt x="258" y="407"/>
                    </a:lnTo>
                    <a:lnTo>
                      <a:pt x="258" y="410"/>
                    </a:lnTo>
                    <a:lnTo>
                      <a:pt x="261" y="410"/>
                    </a:lnTo>
                    <a:lnTo>
                      <a:pt x="261" y="414"/>
                    </a:lnTo>
                    <a:lnTo>
                      <a:pt x="261" y="418"/>
                    </a:lnTo>
                    <a:lnTo>
                      <a:pt x="264" y="418"/>
                    </a:lnTo>
                    <a:lnTo>
                      <a:pt x="264" y="421"/>
                    </a:lnTo>
                    <a:lnTo>
                      <a:pt x="267" y="425"/>
                    </a:lnTo>
                    <a:lnTo>
                      <a:pt x="267" y="428"/>
                    </a:lnTo>
                    <a:lnTo>
                      <a:pt x="270" y="432"/>
                    </a:lnTo>
                    <a:lnTo>
                      <a:pt x="270" y="436"/>
                    </a:lnTo>
                    <a:lnTo>
                      <a:pt x="273" y="436"/>
                    </a:lnTo>
                    <a:lnTo>
                      <a:pt x="273" y="439"/>
                    </a:lnTo>
                    <a:lnTo>
                      <a:pt x="276" y="443"/>
                    </a:lnTo>
                    <a:lnTo>
                      <a:pt x="279" y="446"/>
                    </a:lnTo>
                    <a:lnTo>
                      <a:pt x="279" y="450"/>
                    </a:lnTo>
                    <a:lnTo>
                      <a:pt x="282" y="450"/>
                    </a:lnTo>
                    <a:lnTo>
                      <a:pt x="285" y="450"/>
                    </a:lnTo>
                    <a:lnTo>
                      <a:pt x="288" y="450"/>
                    </a:lnTo>
                    <a:lnTo>
                      <a:pt x="288" y="446"/>
                    </a:lnTo>
                    <a:lnTo>
                      <a:pt x="291" y="446"/>
                    </a:lnTo>
                    <a:lnTo>
                      <a:pt x="291" y="443"/>
                    </a:lnTo>
                    <a:lnTo>
                      <a:pt x="293" y="439"/>
                    </a:lnTo>
                    <a:lnTo>
                      <a:pt x="293" y="436"/>
                    </a:lnTo>
                    <a:lnTo>
                      <a:pt x="293" y="432"/>
                    </a:lnTo>
                    <a:lnTo>
                      <a:pt x="296" y="428"/>
                    </a:lnTo>
                    <a:lnTo>
                      <a:pt x="296" y="425"/>
                    </a:lnTo>
                    <a:lnTo>
                      <a:pt x="296" y="418"/>
                    </a:lnTo>
                    <a:lnTo>
                      <a:pt x="296" y="414"/>
                    </a:lnTo>
                    <a:lnTo>
                      <a:pt x="299" y="410"/>
                    </a:lnTo>
                    <a:lnTo>
                      <a:pt x="299" y="407"/>
                    </a:lnTo>
                    <a:lnTo>
                      <a:pt x="299" y="400"/>
                    </a:lnTo>
                    <a:lnTo>
                      <a:pt x="299" y="392"/>
                    </a:lnTo>
                    <a:lnTo>
                      <a:pt x="302" y="389"/>
                    </a:lnTo>
                    <a:lnTo>
                      <a:pt x="302" y="382"/>
                    </a:lnTo>
                    <a:lnTo>
                      <a:pt x="302" y="374"/>
                    </a:lnTo>
                    <a:lnTo>
                      <a:pt x="302" y="367"/>
                    </a:lnTo>
                    <a:lnTo>
                      <a:pt x="305" y="356"/>
                    </a:lnTo>
                    <a:lnTo>
                      <a:pt x="305" y="349"/>
                    </a:lnTo>
                    <a:lnTo>
                      <a:pt x="305" y="342"/>
                    </a:lnTo>
                    <a:lnTo>
                      <a:pt x="305" y="331"/>
                    </a:lnTo>
                    <a:lnTo>
                      <a:pt x="305" y="324"/>
                    </a:lnTo>
                    <a:lnTo>
                      <a:pt x="308" y="313"/>
                    </a:lnTo>
                    <a:lnTo>
                      <a:pt x="308" y="302"/>
                    </a:lnTo>
                    <a:lnTo>
                      <a:pt x="308" y="291"/>
                    </a:lnTo>
                    <a:lnTo>
                      <a:pt x="308" y="281"/>
                    </a:lnTo>
                    <a:lnTo>
                      <a:pt x="311" y="273"/>
                    </a:lnTo>
                    <a:lnTo>
                      <a:pt x="311" y="263"/>
                    </a:lnTo>
                    <a:lnTo>
                      <a:pt x="311" y="252"/>
                    </a:lnTo>
                    <a:lnTo>
                      <a:pt x="311" y="241"/>
                    </a:lnTo>
                    <a:lnTo>
                      <a:pt x="314" y="230"/>
                    </a:lnTo>
                    <a:lnTo>
                      <a:pt x="314" y="219"/>
                    </a:lnTo>
                    <a:lnTo>
                      <a:pt x="314" y="209"/>
                    </a:lnTo>
                    <a:lnTo>
                      <a:pt x="314" y="198"/>
                    </a:lnTo>
                    <a:lnTo>
                      <a:pt x="317" y="187"/>
                    </a:lnTo>
                    <a:lnTo>
                      <a:pt x="317" y="176"/>
                    </a:lnTo>
                    <a:lnTo>
                      <a:pt x="317" y="165"/>
                    </a:lnTo>
                    <a:lnTo>
                      <a:pt x="317" y="155"/>
                    </a:lnTo>
                    <a:lnTo>
                      <a:pt x="317" y="144"/>
                    </a:lnTo>
                    <a:lnTo>
                      <a:pt x="320" y="137"/>
                    </a:lnTo>
                    <a:lnTo>
                      <a:pt x="320" y="126"/>
                    </a:lnTo>
                    <a:lnTo>
                      <a:pt x="320" y="119"/>
                    </a:lnTo>
                    <a:lnTo>
                      <a:pt x="320" y="108"/>
                    </a:lnTo>
                    <a:lnTo>
                      <a:pt x="323" y="101"/>
                    </a:lnTo>
                    <a:lnTo>
                      <a:pt x="323" y="93"/>
                    </a:lnTo>
                    <a:lnTo>
                      <a:pt x="323" y="86"/>
                    </a:lnTo>
                    <a:lnTo>
                      <a:pt x="323" y="75"/>
                    </a:lnTo>
                    <a:lnTo>
                      <a:pt x="326" y="72"/>
                    </a:lnTo>
                    <a:lnTo>
                      <a:pt x="326" y="64"/>
                    </a:lnTo>
                    <a:lnTo>
                      <a:pt x="326" y="57"/>
                    </a:lnTo>
                    <a:lnTo>
                      <a:pt x="326" y="50"/>
                    </a:lnTo>
                    <a:lnTo>
                      <a:pt x="329" y="46"/>
                    </a:lnTo>
                    <a:lnTo>
                      <a:pt x="329" y="39"/>
                    </a:lnTo>
                    <a:lnTo>
                      <a:pt x="329" y="36"/>
                    </a:lnTo>
                    <a:lnTo>
                      <a:pt x="329" y="28"/>
                    </a:lnTo>
                    <a:lnTo>
                      <a:pt x="329" y="25"/>
                    </a:lnTo>
                    <a:lnTo>
                      <a:pt x="332" y="21"/>
                    </a:lnTo>
                    <a:lnTo>
                      <a:pt x="332" y="18"/>
                    </a:lnTo>
                    <a:lnTo>
                      <a:pt x="332" y="14"/>
                    </a:lnTo>
                    <a:lnTo>
                      <a:pt x="332" y="10"/>
                    </a:lnTo>
                    <a:lnTo>
                      <a:pt x="335" y="10"/>
                    </a:lnTo>
                    <a:lnTo>
                      <a:pt x="335" y="7"/>
                    </a:lnTo>
                    <a:lnTo>
                      <a:pt x="335" y="3"/>
                    </a:lnTo>
                    <a:lnTo>
                      <a:pt x="337" y="3"/>
                    </a:lnTo>
                    <a:lnTo>
                      <a:pt x="337" y="0"/>
                    </a:lnTo>
                    <a:lnTo>
                      <a:pt x="340" y="0"/>
                    </a:lnTo>
                    <a:lnTo>
                      <a:pt x="340" y="3"/>
                    </a:lnTo>
                    <a:lnTo>
                      <a:pt x="343" y="3"/>
                    </a:lnTo>
                    <a:lnTo>
                      <a:pt x="343" y="7"/>
                    </a:lnTo>
                    <a:lnTo>
                      <a:pt x="343" y="10"/>
                    </a:lnTo>
                    <a:lnTo>
                      <a:pt x="346" y="10"/>
                    </a:lnTo>
                    <a:lnTo>
                      <a:pt x="346" y="14"/>
                    </a:lnTo>
                    <a:lnTo>
                      <a:pt x="346" y="18"/>
                    </a:lnTo>
                    <a:lnTo>
                      <a:pt x="349" y="18"/>
                    </a:lnTo>
                    <a:lnTo>
                      <a:pt x="349" y="21"/>
                    </a:lnTo>
                    <a:lnTo>
                      <a:pt x="349" y="25"/>
                    </a:lnTo>
                    <a:lnTo>
                      <a:pt x="349" y="28"/>
                    </a:lnTo>
                    <a:lnTo>
                      <a:pt x="352" y="32"/>
                    </a:lnTo>
                    <a:lnTo>
                      <a:pt x="352" y="36"/>
                    </a:lnTo>
                    <a:lnTo>
                      <a:pt x="352" y="39"/>
                    </a:lnTo>
                    <a:lnTo>
                      <a:pt x="352" y="43"/>
                    </a:lnTo>
                    <a:lnTo>
                      <a:pt x="355" y="46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" name="Freeform 101"/>
              <p:cNvSpPr>
                <a:spLocks/>
              </p:cNvSpPr>
              <p:nvPr/>
            </p:nvSpPr>
            <p:spPr bwMode="auto">
              <a:xfrm>
                <a:off x="3600" y="2106"/>
                <a:ext cx="352" cy="940"/>
              </a:xfrm>
              <a:custGeom>
                <a:avLst/>
                <a:gdLst>
                  <a:gd name="T0" fmla="*/ 6 w 352"/>
                  <a:gd name="T1" fmla="*/ 378 h 940"/>
                  <a:gd name="T2" fmla="*/ 12 w 352"/>
                  <a:gd name="T3" fmla="*/ 400 h 940"/>
                  <a:gd name="T4" fmla="*/ 18 w 352"/>
                  <a:gd name="T5" fmla="*/ 407 h 940"/>
                  <a:gd name="T6" fmla="*/ 24 w 352"/>
                  <a:gd name="T7" fmla="*/ 382 h 940"/>
                  <a:gd name="T8" fmla="*/ 29 w 352"/>
                  <a:gd name="T9" fmla="*/ 317 h 940"/>
                  <a:gd name="T10" fmla="*/ 35 w 352"/>
                  <a:gd name="T11" fmla="*/ 216 h 940"/>
                  <a:gd name="T12" fmla="*/ 41 w 352"/>
                  <a:gd name="T13" fmla="*/ 122 h 940"/>
                  <a:gd name="T14" fmla="*/ 47 w 352"/>
                  <a:gd name="T15" fmla="*/ 54 h 940"/>
                  <a:gd name="T16" fmla="*/ 56 w 352"/>
                  <a:gd name="T17" fmla="*/ 14 h 940"/>
                  <a:gd name="T18" fmla="*/ 62 w 352"/>
                  <a:gd name="T19" fmla="*/ 0 h 940"/>
                  <a:gd name="T20" fmla="*/ 68 w 352"/>
                  <a:gd name="T21" fmla="*/ 14 h 940"/>
                  <a:gd name="T22" fmla="*/ 73 w 352"/>
                  <a:gd name="T23" fmla="*/ 43 h 940"/>
                  <a:gd name="T24" fmla="*/ 79 w 352"/>
                  <a:gd name="T25" fmla="*/ 90 h 940"/>
                  <a:gd name="T26" fmla="*/ 85 w 352"/>
                  <a:gd name="T27" fmla="*/ 140 h 940"/>
                  <a:gd name="T28" fmla="*/ 91 w 352"/>
                  <a:gd name="T29" fmla="*/ 191 h 940"/>
                  <a:gd name="T30" fmla="*/ 97 w 352"/>
                  <a:gd name="T31" fmla="*/ 245 h 940"/>
                  <a:gd name="T32" fmla="*/ 106 w 352"/>
                  <a:gd name="T33" fmla="*/ 292 h 940"/>
                  <a:gd name="T34" fmla="*/ 112 w 352"/>
                  <a:gd name="T35" fmla="*/ 335 h 940"/>
                  <a:gd name="T36" fmla="*/ 117 w 352"/>
                  <a:gd name="T37" fmla="*/ 374 h 940"/>
                  <a:gd name="T38" fmla="*/ 123 w 352"/>
                  <a:gd name="T39" fmla="*/ 414 h 940"/>
                  <a:gd name="T40" fmla="*/ 129 w 352"/>
                  <a:gd name="T41" fmla="*/ 450 h 940"/>
                  <a:gd name="T42" fmla="*/ 135 w 352"/>
                  <a:gd name="T43" fmla="*/ 486 h 940"/>
                  <a:gd name="T44" fmla="*/ 141 w 352"/>
                  <a:gd name="T45" fmla="*/ 519 h 940"/>
                  <a:gd name="T46" fmla="*/ 147 w 352"/>
                  <a:gd name="T47" fmla="*/ 555 h 940"/>
                  <a:gd name="T48" fmla="*/ 156 w 352"/>
                  <a:gd name="T49" fmla="*/ 583 h 940"/>
                  <a:gd name="T50" fmla="*/ 161 w 352"/>
                  <a:gd name="T51" fmla="*/ 612 h 940"/>
                  <a:gd name="T52" fmla="*/ 167 w 352"/>
                  <a:gd name="T53" fmla="*/ 634 h 940"/>
                  <a:gd name="T54" fmla="*/ 173 w 352"/>
                  <a:gd name="T55" fmla="*/ 645 h 940"/>
                  <a:gd name="T56" fmla="*/ 179 w 352"/>
                  <a:gd name="T57" fmla="*/ 634 h 940"/>
                  <a:gd name="T58" fmla="*/ 185 w 352"/>
                  <a:gd name="T59" fmla="*/ 612 h 940"/>
                  <a:gd name="T60" fmla="*/ 191 w 352"/>
                  <a:gd name="T61" fmla="*/ 587 h 940"/>
                  <a:gd name="T62" fmla="*/ 197 w 352"/>
                  <a:gd name="T63" fmla="*/ 565 h 940"/>
                  <a:gd name="T64" fmla="*/ 205 w 352"/>
                  <a:gd name="T65" fmla="*/ 558 h 940"/>
                  <a:gd name="T66" fmla="*/ 211 w 352"/>
                  <a:gd name="T67" fmla="*/ 555 h 940"/>
                  <a:gd name="T68" fmla="*/ 217 w 352"/>
                  <a:gd name="T69" fmla="*/ 562 h 940"/>
                  <a:gd name="T70" fmla="*/ 223 w 352"/>
                  <a:gd name="T71" fmla="*/ 576 h 940"/>
                  <a:gd name="T72" fmla="*/ 229 w 352"/>
                  <a:gd name="T73" fmla="*/ 598 h 940"/>
                  <a:gd name="T74" fmla="*/ 235 w 352"/>
                  <a:gd name="T75" fmla="*/ 620 h 940"/>
                  <a:gd name="T76" fmla="*/ 241 w 352"/>
                  <a:gd name="T77" fmla="*/ 645 h 940"/>
                  <a:gd name="T78" fmla="*/ 246 w 352"/>
                  <a:gd name="T79" fmla="*/ 666 h 940"/>
                  <a:gd name="T80" fmla="*/ 255 w 352"/>
                  <a:gd name="T81" fmla="*/ 692 h 940"/>
                  <a:gd name="T82" fmla="*/ 261 w 352"/>
                  <a:gd name="T83" fmla="*/ 713 h 940"/>
                  <a:gd name="T84" fmla="*/ 267 w 352"/>
                  <a:gd name="T85" fmla="*/ 735 h 940"/>
                  <a:gd name="T86" fmla="*/ 273 w 352"/>
                  <a:gd name="T87" fmla="*/ 753 h 940"/>
                  <a:gd name="T88" fmla="*/ 279 w 352"/>
                  <a:gd name="T89" fmla="*/ 774 h 940"/>
                  <a:gd name="T90" fmla="*/ 285 w 352"/>
                  <a:gd name="T91" fmla="*/ 792 h 940"/>
                  <a:gd name="T92" fmla="*/ 290 w 352"/>
                  <a:gd name="T93" fmla="*/ 807 h 940"/>
                  <a:gd name="T94" fmla="*/ 296 w 352"/>
                  <a:gd name="T95" fmla="*/ 825 h 940"/>
                  <a:gd name="T96" fmla="*/ 305 w 352"/>
                  <a:gd name="T97" fmla="*/ 839 h 940"/>
                  <a:gd name="T98" fmla="*/ 311 w 352"/>
                  <a:gd name="T99" fmla="*/ 857 h 940"/>
                  <a:gd name="T100" fmla="*/ 317 w 352"/>
                  <a:gd name="T101" fmla="*/ 872 h 940"/>
                  <a:gd name="T102" fmla="*/ 323 w 352"/>
                  <a:gd name="T103" fmla="*/ 883 h 940"/>
                  <a:gd name="T104" fmla="*/ 329 w 352"/>
                  <a:gd name="T105" fmla="*/ 897 h 940"/>
                  <a:gd name="T106" fmla="*/ 334 w 352"/>
                  <a:gd name="T107" fmla="*/ 908 h 940"/>
                  <a:gd name="T108" fmla="*/ 340 w 352"/>
                  <a:gd name="T109" fmla="*/ 919 h 940"/>
                  <a:gd name="T110" fmla="*/ 346 w 352"/>
                  <a:gd name="T111" fmla="*/ 929 h 9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2" h="940">
                    <a:moveTo>
                      <a:pt x="0" y="356"/>
                    </a:moveTo>
                    <a:lnTo>
                      <a:pt x="0" y="356"/>
                    </a:lnTo>
                    <a:lnTo>
                      <a:pt x="0" y="360"/>
                    </a:lnTo>
                    <a:lnTo>
                      <a:pt x="0" y="364"/>
                    </a:lnTo>
                    <a:lnTo>
                      <a:pt x="3" y="367"/>
                    </a:lnTo>
                    <a:lnTo>
                      <a:pt x="3" y="371"/>
                    </a:lnTo>
                    <a:lnTo>
                      <a:pt x="3" y="374"/>
                    </a:lnTo>
                    <a:lnTo>
                      <a:pt x="6" y="378"/>
                    </a:lnTo>
                    <a:lnTo>
                      <a:pt x="6" y="382"/>
                    </a:lnTo>
                    <a:lnTo>
                      <a:pt x="6" y="385"/>
                    </a:lnTo>
                    <a:lnTo>
                      <a:pt x="9" y="389"/>
                    </a:lnTo>
                    <a:lnTo>
                      <a:pt x="9" y="392"/>
                    </a:lnTo>
                    <a:lnTo>
                      <a:pt x="9" y="396"/>
                    </a:lnTo>
                    <a:lnTo>
                      <a:pt x="12" y="396"/>
                    </a:lnTo>
                    <a:lnTo>
                      <a:pt x="12" y="400"/>
                    </a:lnTo>
                    <a:lnTo>
                      <a:pt x="12" y="403"/>
                    </a:lnTo>
                    <a:lnTo>
                      <a:pt x="15" y="403"/>
                    </a:lnTo>
                    <a:lnTo>
                      <a:pt x="15" y="407"/>
                    </a:lnTo>
                    <a:lnTo>
                      <a:pt x="18" y="407"/>
                    </a:lnTo>
                    <a:lnTo>
                      <a:pt x="18" y="403"/>
                    </a:lnTo>
                    <a:lnTo>
                      <a:pt x="21" y="403"/>
                    </a:lnTo>
                    <a:lnTo>
                      <a:pt x="21" y="400"/>
                    </a:lnTo>
                    <a:lnTo>
                      <a:pt x="21" y="396"/>
                    </a:lnTo>
                    <a:lnTo>
                      <a:pt x="24" y="392"/>
                    </a:lnTo>
                    <a:lnTo>
                      <a:pt x="24" y="389"/>
                    </a:lnTo>
                    <a:lnTo>
                      <a:pt x="24" y="382"/>
                    </a:lnTo>
                    <a:lnTo>
                      <a:pt x="24" y="378"/>
                    </a:lnTo>
                    <a:lnTo>
                      <a:pt x="24" y="371"/>
                    </a:lnTo>
                    <a:lnTo>
                      <a:pt x="26" y="364"/>
                    </a:lnTo>
                    <a:lnTo>
                      <a:pt x="26" y="356"/>
                    </a:lnTo>
                    <a:lnTo>
                      <a:pt x="26" y="349"/>
                    </a:lnTo>
                    <a:lnTo>
                      <a:pt x="26" y="342"/>
                    </a:lnTo>
                    <a:lnTo>
                      <a:pt x="29" y="335"/>
                    </a:lnTo>
                    <a:lnTo>
                      <a:pt x="29" y="324"/>
                    </a:lnTo>
                    <a:lnTo>
                      <a:pt x="29" y="317"/>
                    </a:lnTo>
                    <a:lnTo>
                      <a:pt x="29" y="306"/>
                    </a:lnTo>
                    <a:lnTo>
                      <a:pt x="32" y="295"/>
                    </a:lnTo>
                    <a:lnTo>
                      <a:pt x="32" y="284"/>
                    </a:lnTo>
                    <a:lnTo>
                      <a:pt x="32" y="274"/>
                    </a:lnTo>
                    <a:lnTo>
                      <a:pt x="32" y="263"/>
                    </a:lnTo>
                    <a:lnTo>
                      <a:pt x="35" y="252"/>
                    </a:lnTo>
                    <a:lnTo>
                      <a:pt x="35" y="241"/>
                    </a:lnTo>
                    <a:lnTo>
                      <a:pt x="35" y="227"/>
                    </a:lnTo>
                    <a:lnTo>
                      <a:pt x="35" y="216"/>
                    </a:lnTo>
                    <a:lnTo>
                      <a:pt x="35" y="205"/>
                    </a:lnTo>
                    <a:lnTo>
                      <a:pt x="38" y="194"/>
                    </a:lnTo>
                    <a:lnTo>
                      <a:pt x="38" y="183"/>
                    </a:lnTo>
                    <a:lnTo>
                      <a:pt x="38" y="173"/>
                    </a:lnTo>
                    <a:lnTo>
                      <a:pt x="38" y="162"/>
                    </a:lnTo>
                    <a:lnTo>
                      <a:pt x="41" y="151"/>
                    </a:lnTo>
                    <a:lnTo>
                      <a:pt x="41" y="140"/>
                    </a:lnTo>
                    <a:lnTo>
                      <a:pt x="41" y="133"/>
                    </a:lnTo>
                    <a:lnTo>
                      <a:pt x="41" y="122"/>
                    </a:lnTo>
                    <a:lnTo>
                      <a:pt x="44" y="111"/>
                    </a:lnTo>
                    <a:lnTo>
                      <a:pt x="44" y="104"/>
                    </a:lnTo>
                    <a:lnTo>
                      <a:pt x="44" y="97"/>
                    </a:lnTo>
                    <a:lnTo>
                      <a:pt x="44" y="90"/>
                    </a:lnTo>
                    <a:lnTo>
                      <a:pt x="47" y="79"/>
                    </a:lnTo>
                    <a:lnTo>
                      <a:pt x="47" y="72"/>
                    </a:lnTo>
                    <a:lnTo>
                      <a:pt x="47" y="65"/>
                    </a:lnTo>
                    <a:lnTo>
                      <a:pt x="47" y="61"/>
                    </a:lnTo>
                    <a:lnTo>
                      <a:pt x="47" y="54"/>
                    </a:lnTo>
                    <a:lnTo>
                      <a:pt x="50" y="47"/>
                    </a:lnTo>
                    <a:lnTo>
                      <a:pt x="50" y="43"/>
                    </a:lnTo>
                    <a:lnTo>
                      <a:pt x="50" y="36"/>
                    </a:lnTo>
                    <a:lnTo>
                      <a:pt x="50" y="32"/>
                    </a:lnTo>
                    <a:lnTo>
                      <a:pt x="53" y="29"/>
                    </a:lnTo>
                    <a:lnTo>
                      <a:pt x="53" y="25"/>
                    </a:lnTo>
                    <a:lnTo>
                      <a:pt x="53" y="21"/>
                    </a:lnTo>
                    <a:lnTo>
                      <a:pt x="53" y="18"/>
                    </a:lnTo>
                    <a:lnTo>
                      <a:pt x="56" y="14"/>
                    </a:lnTo>
                    <a:lnTo>
                      <a:pt x="56" y="11"/>
                    </a:lnTo>
                    <a:lnTo>
                      <a:pt x="56" y="7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65" y="3"/>
                    </a:lnTo>
                    <a:lnTo>
                      <a:pt x="65" y="7"/>
                    </a:lnTo>
                    <a:lnTo>
                      <a:pt x="68" y="11"/>
                    </a:lnTo>
                    <a:lnTo>
                      <a:pt x="68" y="14"/>
                    </a:lnTo>
                    <a:lnTo>
                      <a:pt x="68" y="18"/>
                    </a:lnTo>
                    <a:lnTo>
                      <a:pt x="70" y="21"/>
                    </a:lnTo>
                    <a:lnTo>
                      <a:pt x="70" y="25"/>
                    </a:lnTo>
                    <a:lnTo>
                      <a:pt x="70" y="29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73" y="39"/>
                    </a:lnTo>
                    <a:lnTo>
                      <a:pt x="73" y="43"/>
                    </a:lnTo>
                    <a:lnTo>
                      <a:pt x="73" y="50"/>
                    </a:lnTo>
                    <a:lnTo>
                      <a:pt x="73" y="54"/>
                    </a:lnTo>
                    <a:lnTo>
                      <a:pt x="76" y="57"/>
                    </a:lnTo>
                    <a:lnTo>
                      <a:pt x="76" y="61"/>
                    </a:lnTo>
                    <a:lnTo>
                      <a:pt x="76" y="68"/>
                    </a:lnTo>
                    <a:lnTo>
                      <a:pt x="76" y="72"/>
                    </a:lnTo>
                    <a:lnTo>
                      <a:pt x="79" y="79"/>
                    </a:lnTo>
                    <a:lnTo>
                      <a:pt x="79" y="83"/>
                    </a:lnTo>
                    <a:lnTo>
                      <a:pt x="79" y="90"/>
                    </a:lnTo>
                    <a:lnTo>
                      <a:pt x="79" y="93"/>
                    </a:lnTo>
                    <a:lnTo>
                      <a:pt x="82" y="101"/>
                    </a:lnTo>
                    <a:lnTo>
                      <a:pt x="82" y="104"/>
                    </a:lnTo>
                    <a:lnTo>
                      <a:pt x="82" y="111"/>
                    </a:lnTo>
                    <a:lnTo>
                      <a:pt x="82" y="115"/>
                    </a:lnTo>
                    <a:lnTo>
                      <a:pt x="85" y="122"/>
                    </a:lnTo>
                    <a:lnTo>
                      <a:pt x="85" y="126"/>
                    </a:lnTo>
                    <a:lnTo>
                      <a:pt x="85" y="133"/>
                    </a:lnTo>
                    <a:lnTo>
                      <a:pt x="85" y="140"/>
                    </a:lnTo>
                    <a:lnTo>
                      <a:pt x="85" y="144"/>
                    </a:lnTo>
                    <a:lnTo>
                      <a:pt x="88" y="151"/>
                    </a:lnTo>
                    <a:lnTo>
                      <a:pt x="88" y="155"/>
                    </a:lnTo>
                    <a:lnTo>
                      <a:pt x="88" y="162"/>
                    </a:lnTo>
                    <a:lnTo>
                      <a:pt x="88" y="169"/>
                    </a:lnTo>
                    <a:lnTo>
                      <a:pt x="91" y="173"/>
                    </a:lnTo>
                    <a:lnTo>
                      <a:pt x="91" y="180"/>
                    </a:lnTo>
                    <a:lnTo>
                      <a:pt x="91" y="183"/>
                    </a:lnTo>
                    <a:lnTo>
                      <a:pt x="91" y="191"/>
                    </a:lnTo>
                    <a:lnTo>
                      <a:pt x="94" y="198"/>
                    </a:lnTo>
                    <a:lnTo>
                      <a:pt x="94" y="202"/>
                    </a:lnTo>
                    <a:lnTo>
                      <a:pt x="94" y="209"/>
                    </a:lnTo>
                    <a:lnTo>
                      <a:pt x="94" y="216"/>
                    </a:lnTo>
                    <a:lnTo>
                      <a:pt x="97" y="220"/>
                    </a:lnTo>
                    <a:lnTo>
                      <a:pt x="97" y="227"/>
                    </a:lnTo>
                    <a:lnTo>
                      <a:pt x="97" y="230"/>
                    </a:lnTo>
                    <a:lnTo>
                      <a:pt x="97" y="238"/>
                    </a:lnTo>
                    <a:lnTo>
                      <a:pt x="97" y="245"/>
                    </a:lnTo>
                    <a:lnTo>
                      <a:pt x="100" y="248"/>
                    </a:lnTo>
                    <a:lnTo>
                      <a:pt x="100" y="256"/>
                    </a:lnTo>
                    <a:lnTo>
                      <a:pt x="100" y="259"/>
                    </a:lnTo>
                    <a:lnTo>
                      <a:pt x="100" y="266"/>
                    </a:lnTo>
                    <a:lnTo>
                      <a:pt x="103" y="270"/>
                    </a:lnTo>
                    <a:lnTo>
                      <a:pt x="103" y="277"/>
                    </a:lnTo>
                    <a:lnTo>
                      <a:pt x="103" y="281"/>
                    </a:lnTo>
                    <a:lnTo>
                      <a:pt x="103" y="288"/>
                    </a:lnTo>
                    <a:lnTo>
                      <a:pt x="106" y="292"/>
                    </a:lnTo>
                    <a:lnTo>
                      <a:pt x="106" y="299"/>
                    </a:lnTo>
                    <a:lnTo>
                      <a:pt x="106" y="302"/>
                    </a:lnTo>
                    <a:lnTo>
                      <a:pt x="106" y="306"/>
                    </a:lnTo>
                    <a:lnTo>
                      <a:pt x="109" y="313"/>
                    </a:lnTo>
                    <a:lnTo>
                      <a:pt x="109" y="317"/>
                    </a:lnTo>
                    <a:lnTo>
                      <a:pt x="109" y="324"/>
                    </a:lnTo>
                    <a:lnTo>
                      <a:pt x="109" y="328"/>
                    </a:lnTo>
                    <a:lnTo>
                      <a:pt x="109" y="331"/>
                    </a:lnTo>
                    <a:lnTo>
                      <a:pt x="112" y="335"/>
                    </a:lnTo>
                    <a:lnTo>
                      <a:pt x="112" y="342"/>
                    </a:lnTo>
                    <a:lnTo>
                      <a:pt x="112" y="346"/>
                    </a:lnTo>
                    <a:lnTo>
                      <a:pt x="112" y="349"/>
                    </a:lnTo>
                    <a:lnTo>
                      <a:pt x="114" y="353"/>
                    </a:lnTo>
                    <a:lnTo>
                      <a:pt x="114" y="356"/>
                    </a:lnTo>
                    <a:lnTo>
                      <a:pt x="114" y="364"/>
                    </a:lnTo>
                    <a:lnTo>
                      <a:pt x="114" y="367"/>
                    </a:lnTo>
                    <a:lnTo>
                      <a:pt x="117" y="371"/>
                    </a:lnTo>
                    <a:lnTo>
                      <a:pt x="117" y="374"/>
                    </a:lnTo>
                    <a:lnTo>
                      <a:pt x="117" y="378"/>
                    </a:lnTo>
                    <a:lnTo>
                      <a:pt x="117" y="385"/>
                    </a:lnTo>
                    <a:lnTo>
                      <a:pt x="120" y="389"/>
                    </a:lnTo>
                    <a:lnTo>
                      <a:pt x="120" y="392"/>
                    </a:lnTo>
                    <a:lnTo>
                      <a:pt x="120" y="396"/>
                    </a:lnTo>
                    <a:lnTo>
                      <a:pt x="120" y="400"/>
                    </a:lnTo>
                    <a:lnTo>
                      <a:pt x="120" y="403"/>
                    </a:lnTo>
                    <a:lnTo>
                      <a:pt x="123" y="407"/>
                    </a:lnTo>
                    <a:lnTo>
                      <a:pt x="123" y="414"/>
                    </a:lnTo>
                    <a:lnTo>
                      <a:pt x="123" y="418"/>
                    </a:lnTo>
                    <a:lnTo>
                      <a:pt x="123" y="421"/>
                    </a:lnTo>
                    <a:lnTo>
                      <a:pt x="126" y="425"/>
                    </a:lnTo>
                    <a:lnTo>
                      <a:pt x="126" y="429"/>
                    </a:lnTo>
                    <a:lnTo>
                      <a:pt x="126" y="432"/>
                    </a:lnTo>
                    <a:lnTo>
                      <a:pt x="126" y="436"/>
                    </a:lnTo>
                    <a:lnTo>
                      <a:pt x="129" y="439"/>
                    </a:lnTo>
                    <a:lnTo>
                      <a:pt x="129" y="443"/>
                    </a:lnTo>
                    <a:lnTo>
                      <a:pt x="129" y="450"/>
                    </a:lnTo>
                    <a:lnTo>
                      <a:pt x="129" y="454"/>
                    </a:lnTo>
                    <a:lnTo>
                      <a:pt x="132" y="457"/>
                    </a:lnTo>
                    <a:lnTo>
                      <a:pt x="132" y="461"/>
                    </a:lnTo>
                    <a:lnTo>
                      <a:pt x="132" y="465"/>
                    </a:lnTo>
                    <a:lnTo>
                      <a:pt x="132" y="468"/>
                    </a:lnTo>
                    <a:lnTo>
                      <a:pt x="132" y="472"/>
                    </a:lnTo>
                    <a:lnTo>
                      <a:pt x="135" y="475"/>
                    </a:lnTo>
                    <a:lnTo>
                      <a:pt x="135" y="479"/>
                    </a:lnTo>
                    <a:lnTo>
                      <a:pt x="135" y="486"/>
                    </a:lnTo>
                    <a:lnTo>
                      <a:pt x="135" y="490"/>
                    </a:lnTo>
                    <a:lnTo>
                      <a:pt x="138" y="493"/>
                    </a:lnTo>
                    <a:lnTo>
                      <a:pt x="138" y="497"/>
                    </a:lnTo>
                    <a:lnTo>
                      <a:pt x="138" y="501"/>
                    </a:lnTo>
                    <a:lnTo>
                      <a:pt x="138" y="504"/>
                    </a:lnTo>
                    <a:lnTo>
                      <a:pt x="141" y="508"/>
                    </a:lnTo>
                    <a:lnTo>
                      <a:pt x="141" y="511"/>
                    </a:lnTo>
                    <a:lnTo>
                      <a:pt x="141" y="515"/>
                    </a:lnTo>
                    <a:lnTo>
                      <a:pt x="141" y="519"/>
                    </a:lnTo>
                    <a:lnTo>
                      <a:pt x="144" y="522"/>
                    </a:lnTo>
                    <a:lnTo>
                      <a:pt x="144" y="526"/>
                    </a:lnTo>
                    <a:lnTo>
                      <a:pt x="144" y="529"/>
                    </a:lnTo>
                    <a:lnTo>
                      <a:pt x="144" y="537"/>
                    </a:lnTo>
                    <a:lnTo>
                      <a:pt x="144" y="540"/>
                    </a:lnTo>
                    <a:lnTo>
                      <a:pt x="147" y="544"/>
                    </a:lnTo>
                    <a:lnTo>
                      <a:pt x="147" y="547"/>
                    </a:lnTo>
                    <a:lnTo>
                      <a:pt x="147" y="551"/>
                    </a:lnTo>
                    <a:lnTo>
                      <a:pt x="147" y="555"/>
                    </a:lnTo>
                    <a:lnTo>
                      <a:pt x="150" y="558"/>
                    </a:lnTo>
                    <a:lnTo>
                      <a:pt x="150" y="562"/>
                    </a:lnTo>
                    <a:lnTo>
                      <a:pt x="150" y="565"/>
                    </a:lnTo>
                    <a:lnTo>
                      <a:pt x="153" y="569"/>
                    </a:lnTo>
                    <a:lnTo>
                      <a:pt x="153" y="573"/>
                    </a:lnTo>
                    <a:lnTo>
                      <a:pt x="153" y="576"/>
                    </a:lnTo>
                    <a:lnTo>
                      <a:pt x="153" y="580"/>
                    </a:lnTo>
                    <a:lnTo>
                      <a:pt x="156" y="583"/>
                    </a:lnTo>
                    <a:lnTo>
                      <a:pt x="156" y="587"/>
                    </a:lnTo>
                    <a:lnTo>
                      <a:pt x="156" y="591"/>
                    </a:lnTo>
                    <a:lnTo>
                      <a:pt x="156" y="594"/>
                    </a:lnTo>
                    <a:lnTo>
                      <a:pt x="158" y="598"/>
                    </a:lnTo>
                    <a:lnTo>
                      <a:pt x="158" y="601"/>
                    </a:lnTo>
                    <a:lnTo>
                      <a:pt x="158" y="605"/>
                    </a:lnTo>
                    <a:lnTo>
                      <a:pt x="158" y="609"/>
                    </a:lnTo>
                    <a:lnTo>
                      <a:pt x="161" y="612"/>
                    </a:lnTo>
                    <a:lnTo>
                      <a:pt x="161" y="616"/>
                    </a:lnTo>
                    <a:lnTo>
                      <a:pt x="161" y="620"/>
                    </a:lnTo>
                    <a:lnTo>
                      <a:pt x="164" y="623"/>
                    </a:lnTo>
                    <a:lnTo>
                      <a:pt x="164" y="627"/>
                    </a:lnTo>
                    <a:lnTo>
                      <a:pt x="164" y="630"/>
                    </a:lnTo>
                    <a:lnTo>
                      <a:pt x="167" y="634"/>
                    </a:lnTo>
                    <a:lnTo>
                      <a:pt x="167" y="638"/>
                    </a:lnTo>
                    <a:lnTo>
                      <a:pt x="170" y="638"/>
                    </a:lnTo>
                    <a:lnTo>
                      <a:pt x="170" y="641"/>
                    </a:lnTo>
                    <a:lnTo>
                      <a:pt x="173" y="641"/>
                    </a:lnTo>
                    <a:lnTo>
                      <a:pt x="173" y="645"/>
                    </a:lnTo>
                    <a:lnTo>
                      <a:pt x="173" y="641"/>
                    </a:lnTo>
                    <a:lnTo>
                      <a:pt x="176" y="641"/>
                    </a:lnTo>
                    <a:lnTo>
                      <a:pt x="176" y="638"/>
                    </a:lnTo>
                    <a:lnTo>
                      <a:pt x="179" y="638"/>
                    </a:lnTo>
                    <a:lnTo>
                      <a:pt x="179" y="634"/>
                    </a:lnTo>
                    <a:lnTo>
                      <a:pt x="182" y="630"/>
                    </a:lnTo>
                    <a:lnTo>
                      <a:pt x="182" y="627"/>
                    </a:lnTo>
                    <a:lnTo>
                      <a:pt x="182" y="623"/>
                    </a:lnTo>
                    <a:lnTo>
                      <a:pt x="182" y="620"/>
                    </a:lnTo>
                    <a:lnTo>
                      <a:pt x="185" y="616"/>
                    </a:lnTo>
                    <a:lnTo>
                      <a:pt x="185" y="612"/>
                    </a:lnTo>
                    <a:lnTo>
                      <a:pt x="185" y="609"/>
                    </a:lnTo>
                    <a:lnTo>
                      <a:pt x="188" y="605"/>
                    </a:lnTo>
                    <a:lnTo>
                      <a:pt x="188" y="601"/>
                    </a:lnTo>
                    <a:lnTo>
                      <a:pt x="188" y="598"/>
                    </a:lnTo>
                    <a:lnTo>
                      <a:pt x="191" y="594"/>
                    </a:lnTo>
                    <a:lnTo>
                      <a:pt x="191" y="591"/>
                    </a:lnTo>
                    <a:lnTo>
                      <a:pt x="191" y="587"/>
                    </a:lnTo>
                    <a:lnTo>
                      <a:pt x="194" y="583"/>
                    </a:lnTo>
                    <a:lnTo>
                      <a:pt x="194" y="580"/>
                    </a:lnTo>
                    <a:lnTo>
                      <a:pt x="194" y="576"/>
                    </a:lnTo>
                    <a:lnTo>
                      <a:pt x="194" y="573"/>
                    </a:lnTo>
                    <a:lnTo>
                      <a:pt x="197" y="573"/>
                    </a:lnTo>
                    <a:lnTo>
                      <a:pt x="197" y="569"/>
                    </a:lnTo>
                    <a:lnTo>
                      <a:pt x="197" y="565"/>
                    </a:lnTo>
                    <a:lnTo>
                      <a:pt x="200" y="565"/>
                    </a:lnTo>
                    <a:lnTo>
                      <a:pt x="200" y="562"/>
                    </a:lnTo>
                    <a:lnTo>
                      <a:pt x="202" y="558"/>
                    </a:lnTo>
                    <a:lnTo>
                      <a:pt x="205" y="558"/>
                    </a:lnTo>
                    <a:lnTo>
                      <a:pt x="205" y="555"/>
                    </a:lnTo>
                    <a:lnTo>
                      <a:pt x="208" y="555"/>
                    </a:lnTo>
                    <a:lnTo>
                      <a:pt x="211" y="555"/>
                    </a:lnTo>
                    <a:lnTo>
                      <a:pt x="211" y="558"/>
                    </a:lnTo>
                    <a:lnTo>
                      <a:pt x="214" y="558"/>
                    </a:lnTo>
                    <a:lnTo>
                      <a:pt x="214" y="562"/>
                    </a:lnTo>
                    <a:lnTo>
                      <a:pt x="217" y="562"/>
                    </a:lnTo>
                    <a:lnTo>
                      <a:pt x="217" y="565"/>
                    </a:lnTo>
                    <a:lnTo>
                      <a:pt x="220" y="569"/>
                    </a:lnTo>
                    <a:lnTo>
                      <a:pt x="220" y="573"/>
                    </a:lnTo>
                    <a:lnTo>
                      <a:pt x="223" y="576"/>
                    </a:lnTo>
                    <a:lnTo>
                      <a:pt x="223" y="580"/>
                    </a:lnTo>
                    <a:lnTo>
                      <a:pt x="226" y="583"/>
                    </a:lnTo>
                    <a:lnTo>
                      <a:pt x="226" y="587"/>
                    </a:lnTo>
                    <a:lnTo>
                      <a:pt x="226" y="591"/>
                    </a:lnTo>
                    <a:lnTo>
                      <a:pt x="229" y="591"/>
                    </a:lnTo>
                    <a:lnTo>
                      <a:pt x="229" y="594"/>
                    </a:lnTo>
                    <a:lnTo>
                      <a:pt x="229" y="598"/>
                    </a:lnTo>
                    <a:lnTo>
                      <a:pt x="232" y="601"/>
                    </a:lnTo>
                    <a:lnTo>
                      <a:pt x="232" y="605"/>
                    </a:lnTo>
                    <a:lnTo>
                      <a:pt x="232" y="609"/>
                    </a:lnTo>
                    <a:lnTo>
                      <a:pt x="232" y="612"/>
                    </a:lnTo>
                    <a:lnTo>
                      <a:pt x="235" y="612"/>
                    </a:lnTo>
                    <a:lnTo>
                      <a:pt x="235" y="616"/>
                    </a:lnTo>
                    <a:lnTo>
                      <a:pt x="235" y="620"/>
                    </a:lnTo>
                    <a:lnTo>
                      <a:pt x="235" y="623"/>
                    </a:lnTo>
                    <a:lnTo>
                      <a:pt x="238" y="623"/>
                    </a:lnTo>
                    <a:lnTo>
                      <a:pt x="238" y="627"/>
                    </a:lnTo>
                    <a:lnTo>
                      <a:pt x="238" y="630"/>
                    </a:lnTo>
                    <a:lnTo>
                      <a:pt x="238" y="634"/>
                    </a:lnTo>
                    <a:lnTo>
                      <a:pt x="241" y="634"/>
                    </a:lnTo>
                    <a:lnTo>
                      <a:pt x="241" y="638"/>
                    </a:lnTo>
                    <a:lnTo>
                      <a:pt x="241" y="641"/>
                    </a:lnTo>
                    <a:lnTo>
                      <a:pt x="241" y="645"/>
                    </a:lnTo>
                    <a:lnTo>
                      <a:pt x="244" y="645"/>
                    </a:lnTo>
                    <a:lnTo>
                      <a:pt x="244" y="648"/>
                    </a:lnTo>
                    <a:lnTo>
                      <a:pt x="244" y="652"/>
                    </a:lnTo>
                    <a:lnTo>
                      <a:pt x="244" y="656"/>
                    </a:lnTo>
                    <a:lnTo>
                      <a:pt x="246" y="659"/>
                    </a:lnTo>
                    <a:lnTo>
                      <a:pt x="246" y="663"/>
                    </a:lnTo>
                    <a:lnTo>
                      <a:pt x="246" y="666"/>
                    </a:lnTo>
                    <a:lnTo>
                      <a:pt x="249" y="670"/>
                    </a:lnTo>
                    <a:lnTo>
                      <a:pt x="249" y="674"/>
                    </a:lnTo>
                    <a:lnTo>
                      <a:pt x="249" y="677"/>
                    </a:lnTo>
                    <a:lnTo>
                      <a:pt x="252" y="681"/>
                    </a:lnTo>
                    <a:lnTo>
                      <a:pt x="252" y="684"/>
                    </a:lnTo>
                    <a:lnTo>
                      <a:pt x="252" y="688"/>
                    </a:lnTo>
                    <a:lnTo>
                      <a:pt x="255" y="692"/>
                    </a:lnTo>
                    <a:lnTo>
                      <a:pt x="255" y="695"/>
                    </a:lnTo>
                    <a:lnTo>
                      <a:pt x="255" y="699"/>
                    </a:lnTo>
                    <a:lnTo>
                      <a:pt x="258" y="702"/>
                    </a:lnTo>
                    <a:lnTo>
                      <a:pt x="258" y="706"/>
                    </a:lnTo>
                    <a:lnTo>
                      <a:pt x="258" y="710"/>
                    </a:lnTo>
                    <a:lnTo>
                      <a:pt x="261" y="713"/>
                    </a:lnTo>
                    <a:lnTo>
                      <a:pt x="261" y="717"/>
                    </a:lnTo>
                    <a:lnTo>
                      <a:pt x="261" y="720"/>
                    </a:lnTo>
                    <a:lnTo>
                      <a:pt x="264" y="724"/>
                    </a:lnTo>
                    <a:lnTo>
                      <a:pt x="264" y="728"/>
                    </a:lnTo>
                    <a:lnTo>
                      <a:pt x="264" y="731"/>
                    </a:lnTo>
                    <a:lnTo>
                      <a:pt x="267" y="731"/>
                    </a:lnTo>
                    <a:lnTo>
                      <a:pt x="267" y="735"/>
                    </a:lnTo>
                    <a:lnTo>
                      <a:pt x="267" y="738"/>
                    </a:lnTo>
                    <a:lnTo>
                      <a:pt x="267" y="742"/>
                    </a:lnTo>
                    <a:lnTo>
                      <a:pt x="270" y="742"/>
                    </a:lnTo>
                    <a:lnTo>
                      <a:pt x="270" y="746"/>
                    </a:lnTo>
                    <a:lnTo>
                      <a:pt x="270" y="749"/>
                    </a:lnTo>
                    <a:lnTo>
                      <a:pt x="273" y="753"/>
                    </a:lnTo>
                    <a:lnTo>
                      <a:pt x="273" y="756"/>
                    </a:lnTo>
                    <a:lnTo>
                      <a:pt x="273" y="760"/>
                    </a:lnTo>
                    <a:lnTo>
                      <a:pt x="276" y="760"/>
                    </a:lnTo>
                    <a:lnTo>
                      <a:pt x="276" y="764"/>
                    </a:lnTo>
                    <a:lnTo>
                      <a:pt x="276" y="767"/>
                    </a:lnTo>
                    <a:lnTo>
                      <a:pt x="279" y="767"/>
                    </a:lnTo>
                    <a:lnTo>
                      <a:pt x="279" y="771"/>
                    </a:lnTo>
                    <a:lnTo>
                      <a:pt x="279" y="774"/>
                    </a:lnTo>
                    <a:lnTo>
                      <a:pt x="279" y="778"/>
                    </a:lnTo>
                    <a:lnTo>
                      <a:pt x="282" y="778"/>
                    </a:lnTo>
                    <a:lnTo>
                      <a:pt x="282" y="782"/>
                    </a:lnTo>
                    <a:lnTo>
                      <a:pt x="282" y="785"/>
                    </a:lnTo>
                    <a:lnTo>
                      <a:pt x="285" y="789"/>
                    </a:lnTo>
                    <a:lnTo>
                      <a:pt x="285" y="792"/>
                    </a:lnTo>
                    <a:lnTo>
                      <a:pt x="288" y="796"/>
                    </a:lnTo>
                    <a:lnTo>
                      <a:pt x="288" y="800"/>
                    </a:lnTo>
                    <a:lnTo>
                      <a:pt x="290" y="803"/>
                    </a:lnTo>
                    <a:lnTo>
                      <a:pt x="290" y="807"/>
                    </a:lnTo>
                    <a:lnTo>
                      <a:pt x="290" y="810"/>
                    </a:lnTo>
                    <a:lnTo>
                      <a:pt x="293" y="810"/>
                    </a:lnTo>
                    <a:lnTo>
                      <a:pt x="293" y="814"/>
                    </a:lnTo>
                    <a:lnTo>
                      <a:pt x="293" y="818"/>
                    </a:lnTo>
                    <a:lnTo>
                      <a:pt x="296" y="818"/>
                    </a:lnTo>
                    <a:lnTo>
                      <a:pt x="296" y="821"/>
                    </a:lnTo>
                    <a:lnTo>
                      <a:pt x="296" y="825"/>
                    </a:lnTo>
                    <a:lnTo>
                      <a:pt x="299" y="825"/>
                    </a:lnTo>
                    <a:lnTo>
                      <a:pt x="299" y="829"/>
                    </a:lnTo>
                    <a:lnTo>
                      <a:pt x="299" y="832"/>
                    </a:lnTo>
                    <a:lnTo>
                      <a:pt x="302" y="832"/>
                    </a:lnTo>
                    <a:lnTo>
                      <a:pt x="302" y="836"/>
                    </a:lnTo>
                    <a:lnTo>
                      <a:pt x="302" y="839"/>
                    </a:lnTo>
                    <a:lnTo>
                      <a:pt x="305" y="839"/>
                    </a:lnTo>
                    <a:lnTo>
                      <a:pt x="305" y="843"/>
                    </a:lnTo>
                    <a:lnTo>
                      <a:pt x="305" y="847"/>
                    </a:lnTo>
                    <a:lnTo>
                      <a:pt x="308" y="850"/>
                    </a:lnTo>
                    <a:lnTo>
                      <a:pt x="308" y="854"/>
                    </a:lnTo>
                    <a:lnTo>
                      <a:pt x="311" y="857"/>
                    </a:lnTo>
                    <a:lnTo>
                      <a:pt x="311" y="861"/>
                    </a:lnTo>
                    <a:lnTo>
                      <a:pt x="314" y="861"/>
                    </a:lnTo>
                    <a:lnTo>
                      <a:pt x="314" y="865"/>
                    </a:lnTo>
                    <a:lnTo>
                      <a:pt x="314" y="868"/>
                    </a:lnTo>
                    <a:lnTo>
                      <a:pt x="317" y="868"/>
                    </a:lnTo>
                    <a:lnTo>
                      <a:pt x="317" y="872"/>
                    </a:lnTo>
                    <a:lnTo>
                      <a:pt x="317" y="875"/>
                    </a:lnTo>
                    <a:lnTo>
                      <a:pt x="320" y="875"/>
                    </a:lnTo>
                    <a:lnTo>
                      <a:pt x="320" y="879"/>
                    </a:lnTo>
                    <a:lnTo>
                      <a:pt x="320" y="883"/>
                    </a:lnTo>
                    <a:lnTo>
                      <a:pt x="323" y="883"/>
                    </a:lnTo>
                    <a:lnTo>
                      <a:pt x="323" y="886"/>
                    </a:lnTo>
                    <a:lnTo>
                      <a:pt x="326" y="890"/>
                    </a:lnTo>
                    <a:lnTo>
                      <a:pt x="326" y="893"/>
                    </a:lnTo>
                    <a:lnTo>
                      <a:pt x="329" y="893"/>
                    </a:lnTo>
                    <a:lnTo>
                      <a:pt x="329" y="897"/>
                    </a:lnTo>
                    <a:lnTo>
                      <a:pt x="329" y="901"/>
                    </a:lnTo>
                    <a:lnTo>
                      <a:pt x="332" y="901"/>
                    </a:lnTo>
                    <a:lnTo>
                      <a:pt x="332" y="904"/>
                    </a:lnTo>
                    <a:lnTo>
                      <a:pt x="334" y="908"/>
                    </a:lnTo>
                    <a:lnTo>
                      <a:pt x="334" y="911"/>
                    </a:lnTo>
                    <a:lnTo>
                      <a:pt x="337" y="911"/>
                    </a:lnTo>
                    <a:lnTo>
                      <a:pt x="337" y="915"/>
                    </a:lnTo>
                    <a:lnTo>
                      <a:pt x="340" y="915"/>
                    </a:lnTo>
                    <a:lnTo>
                      <a:pt x="340" y="919"/>
                    </a:lnTo>
                    <a:lnTo>
                      <a:pt x="340" y="922"/>
                    </a:lnTo>
                    <a:lnTo>
                      <a:pt x="343" y="922"/>
                    </a:lnTo>
                    <a:lnTo>
                      <a:pt x="343" y="926"/>
                    </a:lnTo>
                    <a:lnTo>
                      <a:pt x="346" y="926"/>
                    </a:lnTo>
                    <a:lnTo>
                      <a:pt x="346" y="929"/>
                    </a:lnTo>
                    <a:lnTo>
                      <a:pt x="349" y="933"/>
                    </a:lnTo>
                    <a:lnTo>
                      <a:pt x="349" y="937"/>
                    </a:lnTo>
                    <a:lnTo>
                      <a:pt x="352" y="937"/>
                    </a:lnTo>
                    <a:lnTo>
                      <a:pt x="352" y="94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" name="Freeform 102"/>
              <p:cNvSpPr>
                <a:spLocks/>
              </p:cNvSpPr>
              <p:nvPr/>
            </p:nvSpPr>
            <p:spPr bwMode="auto">
              <a:xfrm>
                <a:off x="3952" y="3046"/>
                <a:ext cx="355" cy="198"/>
              </a:xfrm>
              <a:custGeom>
                <a:avLst/>
                <a:gdLst>
                  <a:gd name="T0" fmla="*/ 6 w 355"/>
                  <a:gd name="T1" fmla="*/ 7 h 198"/>
                  <a:gd name="T2" fmla="*/ 12 w 355"/>
                  <a:gd name="T3" fmla="*/ 18 h 198"/>
                  <a:gd name="T4" fmla="*/ 18 w 355"/>
                  <a:gd name="T5" fmla="*/ 25 h 198"/>
                  <a:gd name="T6" fmla="*/ 26 w 355"/>
                  <a:gd name="T7" fmla="*/ 36 h 198"/>
                  <a:gd name="T8" fmla="*/ 32 w 355"/>
                  <a:gd name="T9" fmla="*/ 43 h 198"/>
                  <a:gd name="T10" fmla="*/ 38 w 355"/>
                  <a:gd name="T11" fmla="*/ 51 h 198"/>
                  <a:gd name="T12" fmla="*/ 44 w 355"/>
                  <a:gd name="T13" fmla="*/ 58 h 198"/>
                  <a:gd name="T14" fmla="*/ 50 w 355"/>
                  <a:gd name="T15" fmla="*/ 65 h 198"/>
                  <a:gd name="T16" fmla="*/ 56 w 355"/>
                  <a:gd name="T17" fmla="*/ 69 h 198"/>
                  <a:gd name="T18" fmla="*/ 62 w 355"/>
                  <a:gd name="T19" fmla="*/ 76 h 198"/>
                  <a:gd name="T20" fmla="*/ 68 w 355"/>
                  <a:gd name="T21" fmla="*/ 79 h 198"/>
                  <a:gd name="T22" fmla="*/ 73 w 355"/>
                  <a:gd name="T23" fmla="*/ 83 h 198"/>
                  <a:gd name="T24" fmla="*/ 82 w 355"/>
                  <a:gd name="T25" fmla="*/ 87 h 198"/>
                  <a:gd name="T26" fmla="*/ 88 w 355"/>
                  <a:gd name="T27" fmla="*/ 90 h 198"/>
                  <a:gd name="T28" fmla="*/ 94 w 355"/>
                  <a:gd name="T29" fmla="*/ 94 h 198"/>
                  <a:gd name="T30" fmla="*/ 100 w 355"/>
                  <a:gd name="T31" fmla="*/ 94 h 198"/>
                  <a:gd name="T32" fmla="*/ 106 w 355"/>
                  <a:gd name="T33" fmla="*/ 94 h 198"/>
                  <a:gd name="T34" fmla="*/ 112 w 355"/>
                  <a:gd name="T35" fmla="*/ 94 h 198"/>
                  <a:gd name="T36" fmla="*/ 117 w 355"/>
                  <a:gd name="T37" fmla="*/ 90 h 198"/>
                  <a:gd name="T38" fmla="*/ 123 w 355"/>
                  <a:gd name="T39" fmla="*/ 90 h 198"/>
                  <a:gd name="T40" fmla="*/ 132 w 355"/>
                  <a:gd name="T41" fmla="*/ 90 h 198"/>
                  <a:gd name="T42" fmla="*/ 138 w 355"/>
                  <a:gd name="T43" fmla="*/ 94 h 198"/>
                  <a:gd name="T44" fmla="*/ 144 w 355"/>
                  <a:gd name="T45" fmla="*/ 94 h 198"/>
                  <a:gd name="T46" fmla="*/ 150 w 355"/>
                  <a:gd name="T47" fmla="*/ 98 h 198"/>
                  <a:gd name="T48" fmla="*/ 156 w 355"/>
                  <a:gd name="T49" fmla="*/ 101 h 198"/>
                  <a:gd name="T50" fmla="*/ 161 w 355"/>
                  <a:gd name="T51" fmla="*/ 105 h 198"/>
                  <a:gd name="T52" fmla="*/ 167 w 355"/>
                  <a:gd name="T53" fmla="*/ 112 h 198"/>
                  <a:gd name="T54" fmla="*/ 173 w 355"/>
                  <a:gd name="T55" fmla="*/ 116 h 198"/>
                  <a:gd name="T56" fmla="*/ 182 w 355"/>
                  <a:gd name="T57" fmla="*/ 119 h 198"/>
                  <a:gd name="T58" fmla="*/ 188 w 355"/>
                  <a:gd name="T59" fmla="*/ 126 h 198"/>
                  <a:gd name="T60" fmla="*/ 194 w 355"/>
                  <a:gd name="T61" fmla="*/ 130 h 198"/>
                  <a:gd name="T62" fmla="*/ 200 w 355"/>
                  <a:gd name="T63" fmla="*/ 134 h 198"/>
                  <a:gd name="T64" fmla="*/ 205 w 355"/>
                  <a:gd name="T65" fmla="*/ 141 h 198"/>
                  <a:gd name="T66" fmla="*/ 211 w 355"/>
                  <a:gd name="T67" fmla="*/ 144 h 198"/>
                  <a:gd name="T68" fmla="*/ 217 w 355"/>
                  <a:gd name="T69" fmla="*/ 148 h 198"/>
                  <a:gd name="T70" fmla="*/ 223 w 355"/>
                  <a:gd name="T71" fmla="*/ 152 h 198"/>
                  <a:gd name="T72" fmla="*/ 232 w 355"/>
                  <a:gd name="T73" fmla="*/ 155 h 198"/>
                  <a:gd name="T74" fmla="*/ 238 w 355"/>
                  <a:gd name="T75" fmla="*/ 159 h 198"/>
                  <a:gd name="T76" fmla="*/ 244 w 355"/>
                  <a:gd name="T77" fmla="*/ 162 h 198"/>
                  <a:gd name="T78" fmla="*/ 249 w 355"/>
                  <a:gd name="T79" fmla="*/ 162 h 198"/>
                  <a:gd name="T80" fmla="*/ 255 w 355"/>
                  <a:gd name="T81" fmla="*/ 166 h 198"/>
                  <a:gd name="T82" fmla="*/ 261 w 355"/>
                  <a:gd name="T83" fmla="*/ 170 h 198"/>
                  <a:gd name="T84" fmla="*/ 267 w 355"/>
                  <a:gd name="T85" fmla="*/ 173 h 198"/>
                  <a:gd name="T86" fmla="*/ 273 w 355"/>
                  <a:gd name="T87" fmla="*/ 173 h 198"/>
                  <a:gd name="T88" fmla="*/ 282 w 355"/>
                  <a:gd name="T89" fmla="*/ 177 h 198"/>
                  <a:gd name="T90" fmla="*/ 288 w 355"/>
                  <a:gd name="T91" fmla="*/ 180 h 198"/>
                  <a:gd name="T92" fmla="*/ 293 w 355"/>
                  <a:gd name="T93" fmla="*/ 180 h 198"/>
                  <a:gd name="T94" fmla="*/ 299 w 355"/>
                  <a:gd name="T95" fmla="*/ 184 h 198"/>
                  <a:gd name="T96" fmla="*/ 305 w 355"/>
                  <a:gd name="T97" fmla="*/ 188 h 198"/>
                  <a:gd name="T98" fmla="*/ 311 w 355"/>
                  <a:gd name="T99" fmla="*/ 188 h 198"/>
                  <a:gd name="T100" fmla="*/ 317 w 355"/>
                  <a:gd name="T101" fmla="*/ 191 h 198"/>
                  <a:gd name="T102" fmla="*/ 323 w 355"/>
                  <a:gd name="T103" fmla="*/ 191 h 198"/>
                  <a:gd name="T104" fmla="*/ 332 w 355"/>
                  <a:gd name="T105" fmla="*/ 195 h 198"/>
                  <a:gd name="T106" fmla="*/ 337 w 355"/>
                  <a:gd name="T107" fmla="*/ 195 h 198"/>
                  <a:gd name="T108" fmla="*/ 343 w 355"/>
                  <a:gd name="T109" fmla="*/ 198 h 198"/>
                  <a:gd name="T110" fmla="*/ 349 w 355"/>
                  <a:gd name="T111" fmla="*/ 198 h 1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5" h="198">
                    <a:moveTo>
                      <a:pt x="0" y="0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2" y="18"/>
                    </a:lnTo>
                    <a:lnTo>
                      <a:pt x="15" y="22"/>
                    </a:lnTo>
                    <a:lnTo>
                      <a:pt x="18" y="25"/>
                    </a:lnTo>
                    <a:lnTo>
                      <a:pt x="21" y="29"/>
                    </a:lnTo>
                    <a:lnTo>
                      <a:pt x="24" y="33"/>
                    </a:lnTo>
                    <a:lnTo>
                      <a:pt x="26" y="36"/>
                    </a:lnTo>
                    <a:lnTo>
                      <a:pt x="26" y="40"/>
                    </a:lnTo>
                    <a:lnTo>
                      <a:pt x="29" y="40"/>
                    </a:lnTo>
                    <a:lnTo>
                      <a:pt x="29" y="43"/>
                    </a:lnTo>
                    <a:lnTo>
                      <a:pt x="32" y="43"/>
                    </a:lnTo>
                    <a:lnTo>
                      <a:pt x="32" y="47"/>
                    </a:lnTo>
                    <a:lnTo>
                      <a:pt x="35" y="47"/>
                    </a:lnTo>
                    <a:lnTo>
                      <a:pt x="38" y="51"/>
                    </a:lnTo>
                    <a:lnTo>
                      <a:pt x="41" y="54"/>
                    </a:lnTo>
                    <a:lnTo>
                      <a:pt x="44" y="58"/>
                    </a:lnTo>
                    <a:lnTo>
                      <a:pt x="47" y="58"/>
                    </a:lnTo>
                    <a:lnTo>
                      <a:pt x="47" y="61"/>
                    </a:lnTo>
                    <a:lnTo>
                      <a:pt x="50" y="61"/>
                    </a:lnTo>
                    <a:lnTo>
                      <a:pt x="50" y="65"/>
                    </a:lnTo>
                    <a:lnTo>
                      <a:pt x="53" y="65"/>
                    </a:lnTo>
                    <a:lnTo>
                      <a:pt x="53" y="69"/>
                    </a:lnTo>
                    <a:lnTo>
                      <a:pt x="56" y="69"/>
                    </a:lnTo>
                    <a:lnTo>
                      <a:pt x="59" y="72"/>
                    </a:lnTo>
                    <a:lnTo>
                      <a:pt x="62" y="72"/>
                    </a:lnTo>
                    <a:lnTo>
                      <a:pt x="62" y="76"/>
                    </a:lnTo>
                    <a:lnTo>
                      <a:pt x="65" y="76"/>
                    </a:lnTo>
                    <a:lnTo>
                      <a:pt x="68" y="79"/>
                    </a:lnTo>
                    <a:lnTo>
                      <a:pt x="70" y="79"/>
                    </a:lnTo>
                    <a:lnTo>
                      <a:pt x="70" y="83"/>
                    </a:lnTo>
                    <a:lnTo>
                      <a:pt x="73" y="83"/>
                    </a:lnTo>
                    <a:lnTo>
                      <a:pt x="76" y="83"/>
                    </a:lnTo>
                    <a:lnTo>
                      <a:pt x="76" y="87"/>
                    </a:lnTo>
                    <a:lnTo>
                      <a:pt x="79" y="87"/>
                    </a:lnTo>
                    <a:lnTo>
                      <a:pt x="82" y="87"/>
                    </a:lnTo>
                    <a:lnTo>
                      <a:pt x="82" y="90"/>
                    </a:lnTo>
                    <a:lnTo>
                      <a:pt x="85" y="90"/>
                    </a:lnTo>
                    <a:lnTo>
                      <a:pt x="88" y="90"/>
                    </a:lnTo>
                    <a:lnTo>
                      <a:pt x="91" y="90"/>
                    </a:lnTo>
                    <a:lnTo>
                      <a:pt x="91" y="94"/>
                    </a:lnTo>
                    <a:lnTo>
                      <a:pt x="94" y="94"/>
                    </a:lnTo>
                    <a:lnTo>
                      <a:pt x="97" y="94"/>
                    </a:lnTo>
                    <a:lnTo>
                      <a:pt x="100" y="94"/>
                    </a:lnTo>
                    <a:lnTo>
                      <a:pt x="103" y="94"/>
                    </a:lnTo>
                    <a:lnTo>
                      <a:pt x="106" y="94"/>
                    </a:lnTo>
                    <a:lnTo>
                      <a:pt x="109" y="94"/>
                    </a:lnTo>
                    <a:lnTo>
                      <a:pt x="112" y="94"/>
                    </a:lnTo>
                    <a:lnTo>
                      <a:pt x="114" y="94"/>
                    </a:lnTo>
                    <a:lnTo>
                      <a:pt x="117" y="90"/>
                    </a:lnTo>
                    <a:lnTo>
                      <a:pt x="120" y="90"/>
                    </a:lnTo>
                    <a:lnTo>
                      <a:pt x="123" y="90"/>
                    </a:lnTo>
                    <a:lnTo>
                      <a:pt x="126" y="90"/>
                    </a:lnTo>
                    <a:lnTo>
                      <a:pt x="129" y="90"/>
                    </a:lnTo>
                    <a:lnTo>
                      <a:pt x="132" y="90"/>
                    </a:lnTo>
                    <a:lnTo>
                      <a:pt x="135" y="90"/>
                    </a:lnTo>
                    <a:lnTo>
                      <a:pt x="135" y="94"/>
                    </a:lnTo>
                    <a:lnTo>
                      <a:pt x="138" y="94"/>
                    </a:lnTo>
                    <a:lnTo>
                      <a:pt x="141" y="94"/>
                    </a:lnTo>
                    <a:lnTo>
                      <a:pt x="144" y="94"/>
                    </a:lnTo>
                    <a:lnTo>
                      <a:pt x="147" y="98"/>
                    </a:lnTo>
                    <a:lnTo>
                      <a:pt x="150" y="98"/>
                    </a:lnTo>
                    <a:lnTo>
                      <a:pt x="153" y="98"/>
                    </a:lnTo>
                    <a:lnTo>
                      <a:pt x="153" y="101"/>
                    </a:lnTo>
                    <a:lnTo>
                      <a:pt x="156" y="101"/>
                    </a:lnTo>
                    <a:lnTo>
                      <a:pt x="158" y="101"/>
                    </a:lnTo>
                    <a:lnTo>
                      <a:pt x="158" y="105"/>
                    </a:lnTo>
                    <a:lnTo>
                      <a:pt x="161" y="105"/>
                    </a:lnTo>
                    <a:lnTo>
                      <a:pt x="161" y="108"/>
                    </a:lnTo>
                    <a:lnTo>
                      <a:pt x="164" y="108"/>
                    </a:lnTo>
                    <a:lnTo>
                      <a:pt x="167" y="108"/>
                    </a:lnTo>
                    <a:lnTo>
                      <a:pt x="167" y="112"/>
                    </a:lnTo>
                    <a:lnTo>
                      <a:pt x="170" y="112"/>
                    </a:lnTo>
                    <a:lnTo>
                      <a:pt x="173" y="112"/>
                    </a:lnTo>
                    <a:lnTo>
                      <a:pt x="173" y="116"/>
                    </a:lnTo>
                    <a:lnTo>
                      <a:pt x="176" y="116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82" y="123"/>
                    </a:lnTo>
                    <a:lnTo>
                      <a:pt x="185" y="123"/>
                    </a:lnTo>
                    <a:lnTo>
                      <a:pt x="185" y="126"/>
                    </a:lnTo>
                    <a:lnTo>
                      <a:pt x="188" y="126"/>
                    </a:lnTo>
                    <a:lnTo>
                      <a:pt x="191" y="126"/>
                    </a:lnTo>
                    <a:lnTo>
                      <a:pt x="191" y="130"/>
                    </a:lnTo>
                    <a:lnTo>
                      <a:pt x="194" y="130"/>
                    </a:lnTo>
                    <a:lnTo>
                      <a:pt x="197" y="130"/>
                    </a:lnTo>
                    <a:lnTo>
                      <a:pt x="197" y="134"/>
                    </a:lnTo>
                    <a:lnTo>
                      <a:pt x="200" y="134"/>
                    </a:lnTo>
                    <a:lnTo>
                      <a:pt x="200" y="137"/>
                    </a:lnTo>
                    <a:lnTo>
                      <a:pt x="202" y="137"/>
                    </a:lnTo>
                    <a:lnTo>
                      <a:pt x="205" y="137"/>
                    </a:lnTo>
                    <a:lnTo>
                      <a:pt x="205" y="141"/>
                    </a:lnTo>
                    <a:lnTo>
                      <a:pt x="208" y="141"/>
                    </a:lnTo>
                    <a:lnTo>
                      <a:pt x="211" y="144"/>
                    </a:lnTo>
                    <a:lnTo>
                      <a:pt x="214" y="144"/>
                    </a:lnTo>
                    <a:lnTo>
                      <a:pt x="217" y="148"/>
                    </a:lnTo>
                    <a:lnTo>
                      <a:pt x="220" y="148"/>
                    </a:lnTo>
                    <a:lnTo>
                      <a:pt x="223" y="152"/>
                    </a:lnTo>
                    <a:lnTo>
                      <a:pt x="226" y="152"/>
                    </a:lnTo>
                    <a:lnTo>
                      <a:pt x="229" y="152"/>
                    </a:lnTo>
                    <a:lnTo>
                      <a:pt x="229" y="155"/>
                    </a:lnTo>
                    <a:lnTo>
                      <a:pt x="232" y="155"/>
                    </a:lnTo>
                    <a:lnTo>
                      <a:pt x="235" y="155"/>
                    </a:lnTo>
                    <a:lnTo>
                      <a:pt x="235" y="159"/>
                    </a:lnTo>
                    <a:lnTo>
                      <a:pt x="238" y="159"/>
                    </a:lnTo>
                    <a:lnTo>
                      <a:pt x="241" y="159"/>
                    </a:lnTo>
                    <a:lnTo>
                      <a:pt x="244" y="162"/>
                    </a:lnTo>
                    <a:lnTo>
                      <a:pt x="246" y="162"/>
                    </a:lnTo>
                    <a:lnTo>
                      <a:pt x="249" y="162"/>
                    </a:lnTo>
                    <a:lnTo>
                      <a:pt x="249" y="166"/>
                    </a:lnTo>
                    <a:lnTo>
                      <a:pt x="252" y="166"/>
                    </a:lnTo>
                    <a:lnTo>
                      <a:pt x="255" y="166"/>
                    </a:lnTo>
                    <a:lnTo>
                      <a:pt x="258" y="166"/>
                    </a:lnTo>
                    <a:lnTo>
                      <a:pt x="258" y="170"/>
                    </a:lnTo>
                    <a:lnTo>
                      <a:pt x="261" y="170"/>
                    </a:lnTo>
                    <a:lnTo>
                      <a:pt x="264" y="170"/>
                    </a:lnTo>
                    <a:lnTo>
                      <a:pt x="267" y="170"/>
                    </a:lnTo>
                    <a:lnTo>
                      <a:pt x="267" y="173"/>
                    </a:lnTo>
                    <a:lnTo>
                      <a:pt x="270" y="173"/>
                    </a:lnTo>
                    <a:lnTo>
                      <a:pt x="273" y="173"/>
                    </a:lnTo>
                    <a:lnTo>
                      <a:pt x="276" y="177"/>
                    </a:lnTo>
                    <a:lnTo>
                      <a:pt x="279" y="177"/>
                    </a:lnTo>
                    <a:lnTo>
                      <a:pt x="282" y="177"/>
                    </a:lnTo>
                    <a:lnTo>
                      <a:pt x="285" y="177"/>
                    </a:lnTo>
                    <a:lnTo>
                      <a:pt x="285" y="180"/>
                    </a:lnTo>
                    <a:lnTo>
                      <a:pt x="288" y="180"/>
                    </a:lnTo>
                    <a:lnTo>
                      <a:pt x="290" y="180"/>
                    </a:lnTo>
                    <a:lnTo>
                      <a:pt x="293" y="180"/>
                    </a:lnTo>
                    <a:lnTo>
                      <a:pt x="293" y="184"/>
                    </a:lnTo>
                    <a:lnTo>
                      <a:pt x="296" y="184"/>
                    </a:lnTo>
                    <a:lnTo>
                      <a:pt x="299" y="184"/>
                    </a:lnTo>
                    <a:lnTo>
                      <a:pt x="302" y="184"/>
                    </a:lnTo>
                    <a:lnTo>
                      <a:pt x="305" y="184"/>
                    </a:lnTo>
                    <a:lnTo>
                      <a:pt x="305" y="188"/>
                    </a:lnTo>
                    <a:lnTo>
                      <a:pt x="308" y="188"/>
                    </a:lnTo>
                    <a:lnTo>
                      <a:pt x="311" y="188"/>
                    </a:lnTo>
                    <a:lnTo>
                      <a:pt x="314" y="188"/>
                    </a:lnTo>
                    <a:lnTo>
                      <a:pt x="317" y="188"/>
                    </a:lnTo>
                    <a:lnTo>
                      <a:pt x="317" y="191"/>
                    </a:lnTo>
                    <a:lnTo>
                      <a:pt x="320" y="191"/>
                    </a:lnTo>
                    <a:lnTo>
                      <a:pt x="323" y="191"/>
                    </a:lnTo>
                    <a:lnTo>
                      <a:pt x="326" y="191"/>
                    </a:lnTo>
                    <a:lnTo>
                      <a:pt x="329" y="191"/>
                    </a:lnTo>
                    <a:lnTo>
                      <a:pt x="329" y="195"/>
                    </a:lnTo>
                    <a:lnTo>
                      <a:pt x="332" y="195"/>
                    </a:lnTo>
                    <a:lnTo>
                      <a:pt x="334" y="195"/>
                    </a:lnTo>
                    <a:lnTo>
                      <a:pt x="337" y="195"/>
                    </a:lnTo>
                    <a:lnTo>
                      <a:pt x="340" y="195"/>
                    </a:lnTo>
                    <a:lnTo>
                      <a:pt x="340" y="198"/>
                    </a:lnTo>
                    <a:lnTo>
                      <a:pt x="343" y="198"/>
                    </a:lnTo>
                    <a:lnTo>
                      <a:pt x="346" y="198"/>
                    </a:lnTo>
                    <a:lnTo>
                      <a:pt x="349" y="198"/>
                    </a:lnTo>
                    <a:lnTo>
                      <a:pt x="352" y="198"/>
                    </a:lnTo>
                    <a:lnTo>
                      <a:pt x="355" y="198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" name="Freeform 103"/>
              <p:cNvSpPr>
                <a:spLocks/>
              </p:cNvSpPr>
              <p:nvPr/>
            </p:nvSpPr>
            <p:spPr bwMode="auto">
              <a:xfrm>
                <a:off x="4307" y="3244"/>
                <a:ext cx="352" cy="47"/>
              </a:xfrm>
              <a:custGeom>
                <a:avLst/>
                <a:gdLst>
                  <a:gd name="T0" fmla="*/ 6 w 352"/>
                  <a:gd name="T1" fmla="*/ 4 h 47"/>
                  <a:gd name="T2" fmla="*/ 12 w 352"/>
                  <a:gd name="T3" fmla="*/ 4 h 47"/>
                  <a:gd name="T4" fmla="*/ 18 w 352"/>
                  <a:gd name="T5" fmla="*/ 8 h 47"/>
                  <a:gd name="T6" fmla="*/ 23 w 352"/>
                  <a:gd name="T7" fmla="*/ 8 h 47"/>
                  <a:gd name="T8" fmla="*/ 29 w 352"/>
                  <a:gd name="T9" fmla="*/ 11 h 47"/>
                  <a:gd name="T10" fmla="*/ 35 w 352"/>
                  <a:gd name="T11" fmla="*/ 11 h 47"/>
                  <a:gd name="T12" fmla="*/ 41 w 352"/>
                  <a:gd name="T13" fmla="*/ 11 h 47"/>
                  <a:gd name="T14" fmla="*/ 50 w 352"/>
                  <a:gd name="T15" fmla="*/ 15 h 47"/>
                  <a:gd name="T16" fmla="*/ 56 w 352"/>
                  <a:gd name="T17" fmla="*/ 15 h 47"/>
                  <a:gd name="T18" fmla="*/ 62 w 352"/>
                  <a:gd name="T19" fmla="*/ 15 h 47"/>
                  <a:gd name="T20" fmla="*/ 67 w 352"/>
                  <a:gd name="T21" fmla="*/ 18 h 47"/>
                  <a:gd name="T22" fmla="*/ 73 w 352"/>
                  <a:gd name="T23" fmla="*/ 18 h 47"/>
                  <a:gd name="T24" fmla="*/ 79 w 352"/>
                  <a:gd name="T25" fmla="*/ 18 h 47"/>
                  <a:gd name="T26" fmla="*/ 85 w 352"/>
                  <a:gd name="T27" fmla="*/ 18 h 47"/>
                  <a:gd name="T28" fmla="*/ 91 w 352"/>
                  <a:gd name="T29" fmla="*/ 22 h 47"/>
                  <a:gd name="T30" fmla="*/ 97 w 352"/>
                  <a:gd name="T31" fmla="*/ 22 h 47"/>
                  <a:gd name="T32" fmla="*/ 106 w 352"/>
                  <a:gd name="T33" fmla="*/ 22 h 47"/>
                  <a:gd name="T34" fmla="*/ 111 w 352"/>
                  <a:gd name="T35" fmla="*/ 22 h 47"/>
                  <a:gd name="T36" fmla="*/ 117 w 352"/>
                  <a:gd name="T37" fmla="*/ 26 h 47"/>
                  <a:gd name="T38" fmla="*/ 123 w 352"/>
                  <a:gd name="T39" fmla="*/ 26 h 47"/>
                  <a:gd name="T40" fmla="*/ 129 w 352"/>
                  <a:gd name="T41" fmla="*/ 26 h 47"/>
                  <a:gd name="T42" fmla="*/ 135 w 352"/>
                  <a:gd name="T43" fmla="*/ 26 h 47"/>
                  <a:gd name="T44" fmla="*/ 141 w 352"/>
                  <a:gd name="T45" fmla="*/ 29 h 47"/>
                  <a:gd name="T46" fmla="*/ 147 w 352"/>
                  <a:gd name="T47" fmla="*/ 29 h 47"/>
                  <a:gd name="T48" fmla="*/ 155 w 352"/>
                  <a:gd name="T49" fmla="*/ 29 h 47"/>
                  <a:gd name="T50" fmla="*/ 161 w 352"/>
                  <a:gd name="T51" fmla="*/ 29 h 47"/>
                  <a:gd name="T52" fmla="*/ 167 w 352"/>
                  <a:gd name="T53" fmla="*/ 29 h 47"/>
                  <a:gd name="T54" fmla="*/ 173 w 352"/>
                  <a:gd name="T55" fmla="*/ 33 h 47"/>
                  <a:gd name="T56" fmla="*/ 179 w 352"/>
                  <a:gd name="T57" fmla="*/ 33 h 47"/>
                  <a:gd name="T58" fmla="*/ 185 w 352"/>
                  <a:gd name="T59" fmla="*/ 33 h 47"/>
                  <a:gd name="T60" fmla="*/ 191 w 352"/>
                  <a:gd name="T61" fmla="*/ 33 h 47"/>
                  <a:gd name="T62" fmla="*/ 197 w 352"/>
                  <a:gd name="T63" fmla="*/ 33 h 47"/>
                  <a:gd name="T64" fmla="*/ 205 w 352"/>
                  <a:gd name="T65" fmla="*/ 36 h 47"/>
                  <a:gd name="T66" fmla="*/ 211 w 352"/>
                  <a:gd name="T67" fmla="*/ 36 h 47"/>
                  <a:gd name="T68" fmla="*/ 217 w 352"/>
                  <a:gd name="T69" fmla="*/ 36 h 47"/>
                  <a:gd name="T70" fmla="*/ 223 w 352"/>
                  <a:gd name="T71" fmla="*/ 36 h 47"/>
                  <a:gd name="T72" fmla="*/ 229 w 352"/>
                  <a:gd name="T73" fmla="*/ 36 h 47"/>
                  <a:gd name="T74" fmla="*/ 235 w 352"/>
                  <a:gd name="T75" fmla="*/ 36 h 47"/>
                  <a:gd name="T76" fmla="*/ 241 w 352"/>
                  <a:gd name="T77" fmla="*/ 40 h 47"/>
                  <a:gd name="T78" fmla="*/ 246 w 352"/>
                  <a:gd name="T79" fmla="*/ 40 h 47"/>
                  <a:gd name="T80" fmla="*/ 255 w 352"/>
                  <a:gd name="T81" fmla="*/ 40 h 47"/>
                  <a:gd name="T82" fmla="*/ 261 w 352"/>
                  <a:gd name="T83" fmla="*/ 40 h 47"/>
                  <a:gd name="T84" fmla="*/ 267 w 352"/>
                  <a:gd name="T85" fmla="*/ 40 h 47"/>
                  <a:gd name="T86" fmla="*/ 273 w 352"/>
                  <a:gd name="T87" fmla="*/ 40 h 47"/>
                  <a:gd name="T88" fmla="*/ 279 w 352"/>
                  <a:gd name="T89" fmla="*/ 40 h 47"/>
                  <a:gd name="T90" fmla="*/ 285 w 352"/>
                  <a:gd name="T91" fmla="*/ 44 h 47"/>
                  <a:gd name="T92" fmla="*/ 290 w 352"/>
                  <a:gd name="T93" fmla="*/ 44 h 47"/>
                  <a:gd name="T94" fmla="*/ 296 w 352"/>
                  <a:gd name="T95" fmla="*/ 44 h 47"/>
                  <a:gd name="T96" fmla="*/ 305 w 352"/>
                  <a:gd name="T97" fmla="*/ 44 h 47"/>
                  <a:gd name="T98" fmla="*/ 311 w 352"/>
                  <a:gd name="T99" fmla="*/ 44 h 47"/>
                  <a:gd name="T100" fmla="*/ 317 w 352"/>
                  <a:gd name="T101" fmla="*/ 44 h 47"/>
                  <a:gd name="T102" fmla="*/ 323 w 352"/>
                  <a:gd name="T103" fmla="*/ 44 h 47"/>
                  <a:gd name="T104" fmla="*/ 329 w 352"/>
                  <a:gd name="T105" fmla="*/ 47 h 47"/>
                  <a:gd name="T106" fmla="*/ 334 w 352"/>
                  <a:gd name="T107" fmla="*/ 47 h 47"/>
                  <a:gd name="T108" fmla="*/ 340 w 352"/>
                  <a:gd name="T109" fmla="*/ 47 h 47"/>
                  <a:gd name="T110" fmla="*/ 346 w 352"/>
                  <a:gd name="T111" fmla="*/ 47 h 4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2" h="47">
                    <a:moveTo>
                      <a:pt x="0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29" y="11"/>
                    </a:lnTo>
                    <a:lnTo>
                      <a:pt x="32" y="11"/>
                    </a:lnTo>
                    <a:lnTo>
                      <a:pt x="35" y="11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4" y="11"/>
                    </a:lnTo>
                    <a:lnTo>
                      <a:pt x="47" y="11"/>
                    </a:lnTo>
                    <a:lnTo>
                      <a:pt x="47" y="15"/>
                    </a:lnTo>
                    <a:lnTo>
                      <a:pt x="50" y="15"/>
                    </a:lnTo>
                    <a:lnTo>
                      <a:pt x="53" y="15"/>
                    </a:lnTo>
                    <a:lnTo>
                      <a:pt x="56" y="15"/>
                    </a:lnTo>
                    <a:lnTo>
                      <a:pt x="59" y="15"/>
                    </a:lnTo>
                    <a:lnTo>
                      <a:pt x="62" y="15"/>
                    </a:lnTo>
                    <a:lnTo>
                      <a:pt x="65" y="15"/>
                    </a:lnTo>
                    <a:lnTo>
                      <a:pt x="67" y="15"/>
                    </a:lnTo>
                    <a:lnTo>
                      <a:pt x="67" y="18"/>
                    </a:lnTo>
                    <a:lnTo>
                      <a:pt x="70" y="18"/>
                    </a:lnTo>
                    <a:lnTo>
                      <a:pt x="73" y="18"/>
                    </a:lnTo>
                    <a:lnTo>
                      <a:pt x="76" y="18"/>
                    </a:lnTo>
                    <a:lnTo>
                      <a:pt x="79" y="18"/>
                    </a:lnTo>
                    <a:lnTo>
                      <a:pt x="82" y="18"/>
                    </a:lnTo>
                    <a:lnTo>
                      <a:pt x="85" y="18"/>
                    </a:lnTo>
                    <a:lnTo>
                      <a:pt x="88" y="18"/>
                    </a:lnTo>
                    <a:lnTo>
                      <a:pt x="88" y="22"/>
                    </a:lnTo>
                    <a:lnTo>
                      <a:pt x="91" y="22"/>
                    </a:lnTo>
                    <a:lnTo>
                      <a:pt x="94" y="22"/>
                    </a:lnTo>
                    <a:lnTo>
                      <a:pt x="97" y="22"/>
                    </a:lnTo>
                    <a:lnTo>
                      <a:pt x="100" y="22"/>
                    </a:lnTo>
                    <a:lnTo>
                      <a:pt x="103" y="22"/>
                    </a:lnTo>
                    <a:lnTo>
                      <a:pt x="106" y="22"/>
                    </a:lnTo>
                    <a:lnTo>
                      <a:pt x="109" y="22"/>
                    </a:lnTo>
                    <a:lnTo>
                      <a:pt x="111" y="22"/>
                    </a:lnTo>
                    <a:lnTo>
                      <a:pt x="114" y="22"/>
                    </a:lnTo>
                    <a:lnTo>
                      <a:pt x="114" y="26"/>
                    </a:lnTo>
                    <a:lnTo>
                      <a:pt x="117" y="26"/>
                    </a:lnTo>
                    <a:lnTo>
                      <a:pt x="120" y="26"/>
                    </a:lnTo>
                    <a:lnTo>
                      <a:pt x="123" y="26"/>
                    </a:lnTo>
                    <a:lnTo>
                      <a:pt x="126" y="26"/>
                    </a:lnTo>
                    <a:lnTo>
                      <a:pt x="129" y="26"/>
                    </a:lnTo>
                    <a:lnTo>
                      <a:pt x="132" y="26"/>
                    </a:lnTo>
                    <a:lnTo>
                      <a:pt x="135" y="26"/>
                    </a:lnTo>
                    <a:lnTo>
                      <a:pt x="138" y="26"/>
                    </a:lnTo>
                    <a:lnTo>
                      <a:pt x="141" y="26"/>
                    </a:lnTo>
                    <a:lnTo>
                      <a:pt x="141" y="29"/>
                    </a:lnTo>
                    <a:lnTo>
                      <a:pt x="144" y="29"/>
                    </a:lnTo>
                    <a:lnTo>
                      <a:pt x="147" y="29"/>
                    </a:lnTo>
                    <a:lnTo>
                      <a:pt x="150" y="29"/>
                    </a:lnTo>
                    <a:lnTo>
                      <a:pt x="153" y="29"/>
                    </a:lnTo>
                    <a:lnTo>
                      <a:pt x="155" y="29"/>
                    </a:lnTo>
                    <a:lnTo>
                      <a:pt x="158" y="29"/>
                    </a:lnTo>
                    <a:lnTo>
                      <a:pt x="161" y="29"/>
                    </a:lnTo>
                    <a:lnTo>
                      <a:pt x="164" y="29"/>
                    </a:lnTo>
                    <a:lnTo>
                      <a:pt x="167" y="29"/>
                    </a:lnTo>
                    <a:lnTo>
                      <a:pt x="170" y="29"/>
                    </a:lnTo>
                    <a:lnTo>
                      <a:pt x="170" y="33"/>
                    </a:lnTo>
                    <a:lnTo>
                      <a:pt x="173" y="33"/>
                    </a:lnTo>
                    <a:lnTo>
                      <a:pt x="176" y="33"/>
                    </a:lnTo>
                    <a:lnTo>
                      <a:pt x="179" y="33"/>
                    </a:lnTo>
                    <a:lnTo>
                      <a:pt x="182" y="33"/>
                    </a:lnTo>
                    <a:lnTo>
                      <a:pt x="185" y="33"/>
                    </a:lnTo>
                    <a:lnTo>
                      <a:pt x="188" y="33"/>
                    </a:lnTo>
                    <a:lnTo>
                      <a:pt x="191" y="33"/>
                    </a:lnTo>
                    <a:lnTo>
                      <a:pt x="194" y="33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2" y="33"/>
                    </a:lnTo>
                    <a:lnTo>
                      <a:pt x="202" y="36"/>
                    </a:lnTo>
                    <a:lnTo>
                      <a:pt x="205" y="36"/>
                    </a:lnTo>
                    <a:lnTo>
                      <a:pt x="208" y="36"/>
                    </a:lnTo>
                    <a:lnTo>
                      <a:pt x="211" y="36"/>
                    </a:lnTo>
                    <a:lnTo>
                      <a:pt x="214" y="36"/>
                    </a:lnTo>
                    <a:lnTo>
                      <a:pt x="217" y="36"/>
                    </a:lnTo>
                    <a:lnTo>
                      <a:pt x="220" y="36"/>
                    </a:lnTo>
                    <a:lnTo>
                      <a:pt x="223" y="36"/>
                    </a:lnTo>
                    <a:lnTo>
                      <a:pt x="226" y="36"/>
                    </a:lnTo>
                    <a:lnTo>
                      <a:pt x="229" y="36"/>
                    </a:lnTo>
                    <a:lnTo>
                      <a:pt x="232" y="36"/>
                    </a:lnTo>
                    <a:lnTo>
                      <a:pt x="235" y="36"/>
                    </a:lnTo>
                    <a:lnTo>
                      <a:pt x="238" y="36"/>
                    </a:lnTo>
                    <a:lnTo>
                      <a:pt x="238" y="40"/>
                    </a:lnTo>
                    <a:lnTo>
                      <a:pt x="241" y="40"/>
                    </a:lnTo>
                    <a:lnTo>
                      <a:pt x="243" y="40"/>
                    </a:lnTo>
                    <a:lnTo>
                      <a:pt x="246" y="40"/>
                    </a:lnTo>
                    <a:lnTo>
                      <a:pt x="249" y="40"/>
                    </a:lnTo>
                    <a:lnTo>
                      <a:pt x="252" y="40"/>
                    </a:lnTo>
                    <a:lnTo>
                      <a:pt x="255" y="40"/>
                    </a:lnTo>
                    <a:lnTo>
                      <a:pt x="258" y="40"/>
                    </a:lnTo>
                    <a:lnTo>
                      <a:pt x="261" y="40"/>
                    </a:lnTo>
                    <a:lnTo>
                      <a:pt x="264" y="40"/>
                    </a:lnTo>
                    <a:lnTo>
                      <a:pt x="267" y="40"/>
                    </a:lnTo>
                    <a:lnTo>
                      <a:pt x="270" y="40"/>
                    </a:lnTo>
                    <a:lnTo>
                      <a:pt x="273" y="40"/>
                    </a:lnTo>
                    <a:lnTo>
                      <a:pt x="276" y="40"/>
                    </a:lnTo>
                    <a:lnTo>
                      <a:pt x="279" y="40"/>
                    </a:lnTo>
                    <a:lnTo>
                      <a:pt x="282" y="40"/>
                    </a:lnTo>
                    <a:lnTo>
                      <a:pt x="282" y="44"/>
                    </a:lnTo>
                    <a:lnTo>
                      <a:pt x="285" y="44"/>
                    </a:lnTo>
                    <a:lnTo>
                      <a:pt x="287" y="44"/>
                    </a:lnTo>
                    <a:lnTo>
                      <a:pt x="290" y="44"/>
                    </a:lnTo>
                    <a:lnTo>
                      <a:pt x="293" y="44"/>
                    </a:lnTo>
                    <a:lnTo>
                      <a:pt x="296" y="44"/>
                    </a:lnTo>
                    <a:lnTo>
                      <a:pt x="299" y="44"/>
                    </a:lnTo>
                    <a:lnTo>
                      <a:pt x="302" y="44"/>
                    </a:lnTo>
                    <a:lnTo>
                      <a:pt x="305" y="44"/>
                    </a:lnTo>
                    <a:lnTo>
                      <a:pt x="308" y="44"/>
                    </a:lnTo>
                    <a:lnTo>
                      <a:pt x="311" y="44"/>
                    </a:lnTo>
                    <a:lnTo>
                      <a:pt x="314" y="44"/>
                    </a:lnTo>
                    <a:lnTo>
                      <a:pt x="317" y="44"/>
                    </a:lnTo>
                    <a:lnTo>
                      <a:pt x="320" y="44"/>
                    </a:lnTo>
                    <a:lnTo>
                      <a:pt x="323" y="44"/>
                    </a:lnTo>
                    <a:lnTo>
                      <a:pt x="326" y="44"/>
                    </a:lnTo>
                    <a:lnTo>
                      <a:pt x="326" y="47"/>
                    </a:lnTo>
                    <a:lnTo>
                      <a:pt x="329" y="47"/>
                    </a:lnTo>
                    <a:lnTo>
                      <a:pt x="331" y="47"/>
                    </a:lnTo>
                    <a:lnTo>
                      <a:pt x="334" y="47"/>
                    </a:lnTo>
                    <a:lnTo>
                      <a:pt x="337" y="47"/>
                    </a:lnTo>
                    <a:lnTo>
                      <a:pt x="340" y="47"/>
                    </a:lnTo>
                    <a:lnTo>
                      <a:pt x="343" y="47"/>
                    </a:lnTo>
                    <a:lnTo>
                      <a:pt x="346" y="47"/>
                    </a:lnTo>
                    <a:lnTo>
                      <a:pt x="349" y="47"/>
                    </a:lnTo>
                    <a:lnTo>
                      <a:pt x="352" y="47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" name="Freeform 104"/>
              <p:cNvSpPr>
                <a:spLocks/>
              </p:cNvSpPr>
              <p:nvPr/>
            </p:nvSpPr>
            <p:spPr bwMode="auto">
              <a:xfrm>
                <a:off x="4659" y="3291"/>
                <a:ext cx="308" cy="11"/>
              </a:xfrm>
              <a:custGeom>
                <a:avLst/>
                <a:gdLst>
                  <a:gd name="T0" fmla="*/ 6 w 308"/>
                  <a:gd name="T1" fmla="*/ 0 h 11"/>
                  <a:gd name="T2" fmla="*/ 9 w 308"/>
                  <a:gd name="T3" fmla="*/ 0 h 11"/>
                  <a:gd name="T4" fmla="*/ 15 w 308"/>
                  <a:gd name="T5" fmla="*/ 0 h 11"/>
                  <a:gd name="T6" fmla="*/ 21 w 308"/>
                  <a:gd name="T7" fmla="*/ 0 h 11"/>
                  <a:gd name="T8" fmla="*/ 23 w 308"/>
                  <a:gd name="T9" fmla="*/ 0 h 11"/>
                  <a:gd name="T10" fmla="*/ 29 w 308"/>
                  <a:gd name="T11" fmla="*/ 0 h 11"/>
                  <a:gd name="T12" fmla="*/ 35 w 308"/>
                  <a:gd name="T13" fmla="*/ 4 h 11"/>
                  <a:gd name="T14" fmla="*/ 38 w 308"/>
                  <a:gd name="T15" fmla="*/ 4 h 11"/>
                  <a:gd name="T16" fmla="*/ 44 w 308"/>
                  <a:gd name="T17" fmla="*/ 4 h 11"/>
                  <a:gd name="T18" fmla="*/ 50 w 308"/>
                  <a:gd name="T19" fmla="*/ 4 h 11"/>
                  <a:gd name="T20" fmla="*/ 53 w 308"/>
                  <a:gd name="T21" fmla="*/ 4 h 11"/>
                  <a:gd name="T22" fmla="*/ 59 w 308"/>
                  <a:gd name="T23" fmla="*/ 4 h 11"/>
                  <a:gd name="T24" fmla="*/ 65 w 308"/>
                  <a:gd name="T25" fmla="*/ 4 h 11"/>
                  <a:gd name="T26" fmla="*/ 67 w 308"/>
                  <a:gd name="T27" fmla="*/ 4 h 11"/>
                  <a:gd name="T28" fmla="*/ 73 w 308"/>
                  <a:gd name="T29" fmla="*/ 4 h 11"/>
                  <a:gd name="T30" fmla="*/ 76 w 308"/>
                  <a:gd name="T31" fmla="*/ 4 h 11"/>
                  <a:gd name="T32" fmla="*/ 82 w 308"/>
                  <a:gd name="T33" fmla="*/ 4 h 11"/>
                  <a:gd name="T34" fmla="*/ 88 w 308"/>
                  <a:gd name="T35" fmla="*/ 4 h 11"/>
                  <a:gd name="T36" fmla="*/ 91 w 308"/>
                  <a:gd name="T37" fmla="*/ 4 h 11"/>
                  <a:gd name="T38" fmla="*/ 97 w 308"/>
                  <a:gd name="T39" fmla="*/ 7 h 11"/>
                  <a:gd name="T40" fmla="*/ 103 w 308"/>
                  <a:gd name="T41" fmla="*/ 7 h 11"/>
                  <a:gd name="T42" fmla="*/ 106 w 308"/>
                  <a:gd name="T43" fmla="*/ 7 h 11"/>
                  <a:gd name="T44" fmla="*/ 111 w 308"/>
                  <a:gd name="T45" fmla="*/ 7 h 11"/>
                  <a:gd name="T46" fmla="*/ 117 w 308"/>
                  <a:gd name="T47" fmla="*/ 7 h 11"/>
                  <a:gd name="T48" fmla="*/ 120 w 308"/>
                  <a:gd name="T49" fmla="*/ 7 h 11"/>
                  <a:gd name="T50" fmla="*/ 126 w 308"/>
                  <a:gd name="T51" fmla="*/ 7 h 11"/>
                  <a:gd name="T52" fmla="*/ 132 w 308"/>
                  <a:gd name="T53" fmla="*/ 7 h 11"/>
                  <a:gd name="T54" fmla="*/ 135 w 308"/>
                  <a:gd name="T55" fmla="*/ 7 h 11"/>
                  <a:gd name="T56" fmla="*/ 141 w 308"/>
                  <a:gd name="T57" fmla="*/ 7 h 11"/>
                  <a:gd name="T58" fmla="*/ 147 w 308"/>
                  <a:gd name="T59" fmla="*/ 7 h 11"/>
                  <a:gd name="T60" fmla="*/ 150 w 308"/>
                  <a:gd name="T61" fmla="*/ 7 h 11"/>
                  <a:gd name="T62" fmla="*/ 155 w 308"/>
                  <a:gd name="T63" fmla="*/ 7 h 11"/>
                  <a:gd name="T64" fmla="*/ 161 w 308"/>
                  <a:gd name="T65" fmla="*/ 7 h 11"/>
                  <a:gd name="T66" fmla="*/ 164 w 308"/>
                  <a:gd name="T67" fmla="*/ 7 h 11"/>
                  <a:gd name="T68" fmla="*/ 170 w 308"/>
                  <a:gd name="T69" fmla="*/ 7 h 11"/>
                  <a:gd name="T70" fmla="*/ 173 w 308"/>
                  <a:gd name="T71" fmla="*/ 7 h 11"/>
                  <a:gd name="T72" fmla="*/ 179 w 308"/>
                  <a:gd name="T73" fmla="*/ 7 h 11"/>
                  <a:gd name="T74" fmla="*/ 185 w 308"/>
                  <a:gd name="T75" fmla="*/ 7 h 11"/>
                  <a:gd name="T76" fmla="*/ 188 w 308"/>
                  <a:gd name="T77" fmla="*/ 7 h 11"/>
                  <a:gd name="T78" fmla="*/ 194 w 308"/>
                  <a:gd name="T79" fmla="*/ 7 h 11"/>
                  <a:gd name="T80" fmla="*/ 199 w 308"/>
                  <a:gd name="T81" fmla="*/ 7 h 11"/>
                  <a:gd name="T82" fmla="*/ 202 w 308"/>
                  <a:gd name="T83" fmla="*/ 7 h 11"/>
                  <a:gd name="T84" fmla="*/ 208 w 308"/>
                  <a:gd name="T85" fmla="*/ 7 h 11"/>
                  <a:gd name="T86" fmla="*/ 214 w 308"/>
                  <a:gd name="T87" fmla="*/ 7 h 11"/>
                  <a:gd name="T88" fmla="*/ 217 w 308"/>
                  <a:gd name="T89" fmla="*/ 7 h 11"/>
                  <a:gd name="T90" fmla="*/ 223 w 308"/>
                  <a:gd name="T91" fmla="*/ 7 h 11"/>
                  <a:gd name="T92" fmla="*/ 229 w 308"/>
                  <a:gd name="T93" fmla="*/ 11 h 11"/>
                  <a:gd name="T94" fmla="*/ 232 w 308"/>
                  <a:gd name="T95" fmla="*/ 11 h 11"/>
                  <a:gd name="T96" fmla="*/ 238 w 308"/>
                  <a:gd name="T97" fmla="*/ 11 h 11"/>
                  <a:gd name="T98" fmla="*/ 243 w 308"/>
                  <a:gd name="T99" fmla="*/ 11 h 11"/>
                  <a:gd name="T100" fmla="*/ 246 w 308"/>
                  <a:gd name="T101" fmla="*/ 11 h 11"/>
                  <a:gd name="T102" fmla="*/ 252 w 308"/>
                  <a:gd name="T103" fmla="*/ 11 h 11"/>
                  <a:gd name="T104" fmla="*/ 258 w 308"/>
                  <a:gd name="T105" fmla="*/ 11 h 11"/>
                  <a:gd name="T106" fmla="*/ 261 w 308"/>
                  <a:gd name="T107" fmla="*/ 11 h 11"/>
                  <a:gd name="T108" fmla="*/ 267 w 308"/>
                  <a:gd name="T109" fmla="*/ 11 h 11"/>
                  <a:gd name="T110" fmla="*/ 273 w 308"/>
                  <a:gd name="T111" fmla="*/ 11 h 11"/>
                  <a:gd name="T112" fmla="*/ 276 w 308"/>
                  <a:gd name="T113" fmla="*/ 11 h 11"/>
                  <a:gd name="T114" fmla="*/ 282 w 308"/>
                  <a:gd name="T115" fmla="*/ 11 h 11"/>
                  <a:gd name="T116" fmla="*/ 285 w 308"/>
                  <a:gd name="T117" fmla="*/ 11 h 11"/>
                  <a:gd name="T118" fmla="*/ 290 w 308"/>
                  <a:gd name="T119" fmla="*/ 11 h 11"/>
                  <a:gd name="T120" fmla="*/ 296 w 308"/>
                  <a:gd name="T121" fmla="*/ 11 h 11"/>
                  <a:gd name="T122" fmla="*/ 299 w 308"/>
                  <a:gd name="T123" fmla="*/ 11 h 11"/>
                  <a:gd name="T124" fmla="*/ 305 w 308"/>
                  <a:gd name="T125" fmla="*/ 11 h 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8" h="11">
                    <a:moveTo>
                      <a:pt x="0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4"/>
                    </a:lnTo>
                    <a:lnTo>
                      <a:pt x="32" y="4"/>
                    </a:lnTo>
                    <a:lnTo>
                      <a:pt x="35" y="4"/>
                    </a:lnTo>
                    <a:lnTo>
                      <a:pt x="38" y="4"/>
                    </a:lnTo>
                    <a:lnTo>
                      <a:pt x="41" y="4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50" y="4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9" y="4"/>
                    </a:lnTo>
                    <a:lnTo>
                      <a:pt x="62" y="4"/>
                    </a:lnTo>
                    <a:lnTo>
                      <a:pt x="65" y="4"/>
                    </a:lnTo>
                    <a:lnTo>
                      <a:pt x="67" y="4"/>
                    </a:lnTo>
                    <a:lnTo>
                      <a:pt x="70" y="4"/>
                    </a:lnTo>
                    <a:lnTo>
                      <a:pt x="73" y="4"/>
                    </a:lnTo>
                    <a:lnTo>
                      <a:pt x="76" y="4"/>
                    </a:lnTo>
                    <a:lnTo>
                      <a:pt x="79" y="4"/>
                    </a:lnTo>
                    <a:lnTo>
                      <a:pt x="82" y="4"/>
                    </a:lnTo>
                    <a:lnTo>
                      <a:pt x="85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94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100" y="7"/>
                    </a:lnTo>
                    <a:lnTo>
                      <a:pt x="103" y="7"/>
                    </a:lnTo>
                    <a:lnTo>
                      <a:pt x="106" y="7"/>
                    </a:lnTo>
                    <a:lnTo>
                      <a:pt x="109" y="7"/>
                    </a:lnTo>
                    <a:lnTo>
                      <a:pt x="111" y="7"/>
                    </a:lnTo>
                    <a:lnTo>
                      <a:pt x="114" y="7"/>
                    </a:lnTo>
                    <a:lnTo>
                      <a:pt x="117" y="7"/>
                    </a:lnTo>
                    <a:lnTo>
                      <a:pt x="120" y="7"/>
                    </a:lnTo>
                    <a:lnTo>
                      <a:pt x="123" y="7"/>
                    </a:lnTo>
                    <a:lnTo>
                      <a:pt x="126" y="7"/>
                    </a:lnTo>
                    <a:lnTo>
                      <a:pt x="129" y="7"/>
                    </a:lnTo>
                    <a:lnTo>
                      <a:pt x="132" y="7"/>
                    </a:lnTo>
                    <a:lnTo>
                      <a:pt x="135" y="7"/>
                    </a:lnTo>
                    <a:lnTo>
                      <a:pt x="138" y="7"/>
                    </a:lnTo>
                    <a:lnTo>
                      <a:pt x="141" y="7"/>
                    </a:lnTo>
                    <a:lnTo>
                      <a:pt x="144" y="7"/>
                    </a:lnTo>
                    <a:lnTo>
                      <a:pt x="147" y="7"/>
                    </a:lnTo>
                    <a:lnTo>
                      <a:pt x="150" y="7"/>
                    </a:lnTo>
                    <a:lnTo>
                      <a:pt x="153" y="7"/>
                    </a:lnTo>
                    <a:lnTo>
                      <a:pt x="155" y="7"/>
                    </a:lnTo>
                    <a:lnTo>
                      <a:pt x="158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67" y="7"/>
                    </a:lnTo>
                    <a:lnTo>
                      <a:pt x="170" y="7"/>
                    </a:lnTo>
                    <a:lnTo>
                      <a:pt x="173" y="7"/>
                    </a:lnTo>
                    <a:lnTo>
                      <a:pt x="176" y="7"/>
                    </a:lnTo>
                    <a:lnTo>
                      <a:pt x="179" y="7"/>
                    </a:lnTo>
                    <a:lnTo>
                      <a:pt x="182" y="7"/>
                    </a:lnTo>
                    <a:lnTo>
                      <a:pt x="185" y="7"/>
                    </a:lnTo>
                    <a:lnTo>
                      <a:pt x="188" y="7"/>
                    </a:lnTo>
                    <a:lnTo>
                      <a:pt x="191" y="7"/>
                    </a:lnTo>
                    <a:lnTo>
                      <a:pt x="194" y="7"/>
                    </a:lnTo>
                    <a:lnTo>
                      <a:pt x="197" y="7"/>
                    </a:lnTo>
                    <a:lnTo>
                      <a:pt x="199" y="7"/>
                    </a:lnTo>
                    <a:lnTo>
                      <a:pt x="202" y="7"/>
                    </a:lnTo>
                    <a:lnTo>
                      <a:pt x="205" y="7"/>
                    </a:lnTo>
                    <a:lnTo>
                      <a:pt x="208" y="7"/>
                    </a:lnTo>
                    <a:lnTo>
                      <a:pt x="211" y="7"/>
                    </a:lnTo>
                    <a:lnTo>
                      <a:pt x="214" y="7"/>
                    </a:lnTo>
                    <a:lnTo>
                      <a:pt x="217" y="7"/>
                    </a:lnTo>
                    <a:lnTo>
                      <a:pt x="220" y="7"/>
                    </a:lnTo>
                    <a:lnTo>
                      <a:pt x="223" y="7"/>
                    </a:lnTo>
                    <a:lnTo>
                      <a:pt x="226" y="7"/>
                    </a:lnTo>
                    <a:lnTo>
                      <a:pt x="226" y="11"/>
                    </a:lnTo>
                    <a:lnTo>
                      <a:pt x="229" y="11"/>
                    </a:lnTo>
                    <a:lnTo>
                      <a:pt x="232" y="11"/>
                    </a:lnTo>
                    <a:lnTo>
                      <a:pt x="235" y="11"/>
                    </a:lnTo>
                    <a:lnTo>
                      <a:pt x="238" y="11"/>
                    </a:lnTo>
                    <a:lnTo>
                      <a:pt x="241" y="11"/>
                    </a:lnTo>
                    <a:lnTo>
                      <a:pt x="243" y="11"/>
                    </a:lnTo>
                    <a:lnTo>
                      <a:pt x="246" y="11"/>
                    </a:lnTo>
                    <a:lnTo>
                      <a:pt x="249" y="11"/>
                    </a:lnTo>
                    <a:lnTo>
                      <a:pt x="252" y="11"/>
                    </a:lnTo>
                    <a:lnTo>
                      <a:pt x="255" y="11"/>
                    </a:lnTo>
                    <a:lnTo>
                      <a:pt x="258" y="11"/>
                    </a:lnTo>
                    <a:lnTo>
                      <a:pt x="261" y="11"/>
                    </a:lnTo>
                    <a:lnTo>
                      <a:pt x="264" y="11"/>
                    </a:lnTo>
                    <a:lnTo>
                      <a:pt x="267" y="11"/>
                    </a:lnTo>
                    <a:lnTo>
                      <a:pt x="270" y="11"/>
                    </a:lnTo>
                    <a:lnTo>
                      <a:pt x="273" y="11"/>
                    </a:lnTo>
                    <a:lnTo>
                      <a:pt x="276" y="11"/>
                    </a:lnTo>
                    <a:lnTo>
                      <a:pt x="279" y="11"/>
                    </a:lnTo>
                    <a:lnTo>
                      <a:pt x="282" y="11"/>
                    </a:lnTo>
                    <a:lnTo>
                      <a:pt x="285" y="11"/>
                    </a:lnTo>
                    <a:lnTo>
                      <a:pt x="287" y="11"/>
                    </a:lnTo>
                    <a:lnTo>
                      <a:pt x="290" y="11"/>
                    </a:lnTo>
                    <a:lnTo>
                      <a:pt x="293" y="11"/>
                    </a:lnTo>
                    <a:lnTo>
                      <a:pt x="296" y="11"/>
                    </a:lnTo>
                    <a:lnTo>
                      <a:pt x="299" y="11"/>
                    </a:lnTo>
                    <a:lnTo>
                      <a:pt x="302" y="11"/>
                    </a:lnTo>
                    <a:lnTo>
                      <a:pt x="305" y="11"/>
                    </a:lnTo>
                    <a:lnTo>
                      <a:pt x="308" y="11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" name="Freeform 106"/>
              <p:cNvSpPr>
                <a:spLocks/>
              </p:cNvSpPr>
              <p:nvPr/>
            </p:nvSpPr>
            <p:spPr bwMode="auto">
              <a:xfrm>
                <a:off x="3380" y="2866"/>
                <a:ext cx="150" cy="440"/>
              </a:xfrm>
              <a:custGeom>
                <a:avLst/>
                <a:gdLst>
                  <a:gd name="T0" fmla="*/ 0 w 150"/>
                  <a:gd name="T1" fmla="*/ 440 h 440"/>
                  <a:gd name="T2" fmla="*/ 0 w 150"/>
                  <a:gd name="T3" fmla="*/ 440 h 440"/>
                  <a:gd name="T4" fmla="*/ 150 w 150"/>
                  <a:gd name="T5" fmla="*/ 404 h 440"/>
                  <a:gd name="T6" fmla="*/ 150 w 150"/>
                  <a:gd name="T7" fmla="*/ 0 h 4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0" h="440">
                    <a:moveTo>
                      <a:pt x="0" y="440"/>
                    </a:moveTo>
                    <a:lnTo>
                      <a:pt x="0" y="440"/>
                    </a:lnTo>
                    <a:lnTo>
                      <a:pt x="150" y="404"/>
                    </a:lnTo>
                    <a:lnTo>
                      <a:pt x="150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" name="Freeform 107"/>
              <p:cNvSpPr>
                <a:spLocks/>
              </p:cNvSpPr>
              <p:nvPr/>
            </p:nvSpPr>
            <p:spPr bwMode="auto">
              <a:xfrm>
                <a:off x="3530" y="2513"/>
                <a:ext cx="88" cy="757"/>
              </a:xfrm>
              <a:custGeom>
                <a:avLst/>
                <a:gdLst>
                  <a:gd name="T0" fmla="*/ 0 w 88"/>
                  <a:gd name="T1" fmla="*/ 353 h 757"/>
                  <a:gd name="T2" fmla="*/ 0 w 88"/>
                  <a:gd name="T3" fmla="*/ 757 h 757"/>
                  <a:gd name="T4" fmla="*/ 88 w 88"/>
                  <a:gd name="T5" fmla="*/ 735 h 757"/>
                  <a:gd name="T6" fmla="*/ 88 w 88"/>
                  <a:gd name="T7" fmla="*/ 0 h 7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757">
                    <a:moveTo>
                      <a:pt x="0" y="353"/>
                    </a:moveTo>
                    <a:lnTo>
                      <a:pt x="0" y="757"/>
                    </a:lnTo>
                    <a:lnTo>
                      <a:pt x="88" y="735"/>
                    </a:lnTo>
                    <a:lnTo>
                      <a:pt x="88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" name="Freeform 108"/>
              <p:cNvSpPr>
                <a:spLocks/>
              </p:cNvSpPr>
              <p:nvPr/>
            </p:nvSpPr>
            <p:spPr bwMode="auto">
              <a:xfrm>
                <a:off x="3618" y="2513"/>
                <a:ext cx="155" cy="735"/>
              </a:xfrm>
              <a:custGeom>
                <a:avLst/>
                <a:gdLst>
                  <a:gd name="T0" fmla="*/ 0 w 155"/>
                  <a:gd name="T1" fmla="*/ 0 h 735"/>
                  <a:gd name="T2" fmla="*/ 0 w 155"/>
                  <a:gd name="T3" fmla="*/ 735 h 735"/>
                  <a:gd name="T4" fmla="*/ 155 w 155"/>
                  <a:gd name="T5" fmla="*/ 695 h 735"/>
                  <a:gd name="T6" fmla="*/ 155 w 155"/>
                  <a:gd name="T7" fmla="*/ 234 h 7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5" h="735">
                    <a:moveTo>
                      <a:pt x="0" y="0"/>
                    </a:moveTo>
                    <a:lnTo>
                      <a:pt x="0" y="735"/>
                    </a:lnTo>
                    <a:lnTo>
                      <a:pt x="155" y="695"/>
                    </a:lnTo>
                    <a:lnTo>
                      <a:pt x="155" y="234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" name="Freeform 109"/>
              <p:cNvSpPr>
                <a:spLocks/>
              </p:cNvSpPr>
              <p:nvPr/>
            </p:nvSpPr>
            <p:spPr bwMode="auto">
              <a:xfrm>
                <a:off x="3773" y="2747"/>
                <a:ext cx="279" cy="461"/>
              </a:xfrm>
              <a:custGeom>
                <a:avLst/>
                <a:gdLst>
                  <a:gd name="T0" fmla="*/ 0 w 279"/>
                  <a:gd name="T1" fmla="*/ 0 h 461"/>
                  <a:gd name="T2" fmla="*/ 0 w 279"/>
                  <a:gd name="T3" fmla="*/ 461 h 461"/>
                  <a:gd name="T4" fmla="*/ 279 w 279"/>
                  <a:gd name="T5" fmla="*/ 393 h 461"/>
                  <a:gd name="T6" fmla="*/ 279 w 279"/>
                  <a:gd name="T7" fmla="*/ 393 h 4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9" h="461">
                    <a:moveTo>
                      <a:pt x="0" y="0"/>
                    </a:moveTo>
                    <a:lnTo>
                      <a:pt x="0" y="461"/>
                    </a:lnTo>
                    <a:lnTo>
                      <a:pt x="279" y="393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409" name="TextovéPole 333"/>
            <p:cNvSpPr txBox="1">
              <a:spLocks noChangeArrowheads="1"/>
            </p:cNvSpPr>
            <p:nvPr/>
          </p:nvSpPr>
          <p:spPr bwMode="auto">
            <a:xfrm>
              <a:off x="5175637" y="3500952"/>
              <a:ext cx="317208" cy="223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5.5</a:t>
              </a:r>
            </a:p>
          </p:txBody>
        </p:sp>
        <p:sp>
          <p:nvSpPr>
            <p:cNvPr id="12410" name="TextovéPole 334"/>
            <p:cNvSpPr txBox="1">
              <a:spLocks noChangeArrowheads="1"/>
            </p:cNvSpPr>
            <p:nvPr/>
          </p:nvSpPr>
          <p:spPr bwMode="auto">
            <a:xfrm>
              <a:off x="5406920" y="3140968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6.7</a:t>
              </a:r>
            </a:p>
          </p:txBody>
        </p:sp>
        <p:sp>
          <p:nvSpPr>
            <p:cNvPr id="12411" name="TextovéPole 335"/>
            <p:cNvSpPr txBox="1">
              <a:spLocks noChangeArrowheads="1"/>
            </p:cNvSpPr>
            <p:nvPr/>
          </p:nvSpPr>
          <p:spPr bwMode="auto">
            <a:xfrm>
              <a:off x="5570706" y="2844191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7.4</a:t>
              </a:r>
            </a:p>
          </p:txBody>
        </p:sp>
        <p:sp>
          <p:nvSpPr>
            <p:cNvPr id="12412" name="TextovéPole 336"/>
            <p:cNvSpPr txBox="1">
              <a:spLocks noChangeArrowheads="1"/>
            </p:cNvSpPr>
            <p:nvPr/>
          </p:nvSpPr>
          <p:spPr bwMode="auto">
            <a:xfrm>
              <a:off x="5898504" y="3418675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8.8</a:t>
              </a:r>
            </a:p>
          </p:txBody>
        </p:sp>
        <p:sp>
          <p:nvSpPr>
            <p:cNvPr id="12413" name="TextovéPole 337"/>
            <p:cNvSpPr txBox="1">
              <a:spLocks noChangeArrowheads="1"/>
            </p:cNvSpPr>
            <p:nvPr/>
          </p:nvSpPr>
          <p:spPr bwMode="auto">
            <a:xfrm>
              <a:off x="6471459" y="2916233"/>
              <a:ext cx="12843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cs-CZ" altLang="cs-CZ" sz="1400"/>
                <a:t>po 10% DMSO)</a:t>
              </a:r>
            </a:p>
          </p:txBody>
        </p:sp>
      </p:grpSp>
      <p:grpSp>
        <p:nvGrpSpPr>
          <p:cNvPr id="445" name="Skupina 444"/>
          <p:cNvGrpSpPr>
            <a:grpSpLocks/>
          </p:cNvGrpSpPr>
          <p:nvPr/>
        </p:nvGrpSpPr>
        <p:grpSpPr bwMode="auto">
          <a:xfrm>
            <a:off x="2328863" y="4840288"/>
            <a:ext cx="3592512" cy="1839912"/>
            <a:chOff x="4311651" y="4711701"/>
            <a:chExt cx="3592513" cy="1839913"/>
          </a:xfrm>
        </p:grpSpPr>
        <p:grpSp>
          <p:nvGrpSpPr>
            <p:cNvPr id="12303" name="Group 4"/>
            <p:cNvGrpSpPr>
              <a:grpSpLocks noChangeAspect="1"/>
            </p:cNvGrpSpPr>
            <p:nvPr/>
          </p:nvGrpSpPr>
          <p:grpSpPr bwMode="auto">
            <a:xfrm>
              <a:off x="4311651" y="4711701"/>
              <a:ext cx="3592513" cy="1839913"/>
              <a:chOff x="2716" y="2968"/>
              <a:chExt cx="2263" cy="1159"/>
            </a:xfrm>
          </p:grpSpPr>
          <p:sp>
            <p:nvSpPr>
              <p:cNvPr id="1230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16" y="2968"/>
                <a:ext cx="2236" cy="1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Rectangle 5"/>
              <p:cNvSpPr>
                <a:spLocks noChangeArrowheads="1"/>
              </p:cNvSpPr>
              <p:nvPr/>
            </p:nvSpPr>
            <p:spPr bwMode="auto">
              <a:xfrm>
                <a:off x="2716" y="2968"/>
                <a:ext cx="2239" cy="114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2311" name="Line 6"/>
              <p:cNvSpPr>
                <a:spLocks noChangeShapeType="1"/>
              </p:cNvSpPr>
              <p:nvPr/>
            </p:nvSpPr>
            <p:spPr bwMode="auto">
              <a:xfrm>
                <a:off x="2844" y="4064"/>
                <a:ext cx="21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Rectangle 7"/>
              <p:cNvSpPr>
                <a:spLocks noChangeArrowheads="1"/>
              </p:cNvSpPr>
              <p:nvPr/>
            </p:nvSpPr>
            <p:spPr bwMode="auto">
              <a:xfrm>
                <a:off x="4916" y="4079"/>
                <a:ext cx="6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min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13" name="Line 8"/>
              <p:cNvSpPr>
                <a:spLocks noChangeShapeType="1"/>
              </p:cNvSpPr>
              <p:nvPr/>
            </p:nvSpPr>
            <p:spPr bwMode="auto">
              <a:xfrm>
                <a:off x="2895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Line 9"/>
              <p:cNvSpPr>
                <a:spLocks noChangeShapeType="1"/>
              </p:cNvSpPr>
              <p:nvPr/>
            </p:nvSpPr>
            <p:spPr bwMode="auto">
              <a:xfrm>
                <a:off x="2949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Line 10"/>
              <p:cNvSpPr>
                <a:spLocks noChangeShapeType="1"/>
              </p:cNvSpPr>
              <p:nvPr/>
            </p:nvSpPr>
            <p:spPr bwMode="auto">
              <a:xfrm>
                <a:off x="3002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Line 11"/>
              <p:cNvSpPr>
                <a:spLocks noChangeShapeType="1"/>
              </p:cNvSpPr>
              <p:nvPr/>
            </p:nvSpPr>
            <p:spPr bwMode="auto">
              <a:xfrm>
                <a:off x="3053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Rectangle 12"/>
              <p:cNvSpPr>
                <a:spLocks noChangeArrowheads="1"/>
              </p:cNvSpPr>
              <p:nvPr/>
            </p:nvSpPr>
            <p:spPr bwMode="auto">
              <a:xfrm>
                <a:off x="3047" y="4079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18" name="Line 13"/>
              <p:cNvSpPr>
                <a:spLocks noChangeShapeType="1"/>
              </p:cNvSpPr>
              <p:nvPr/>
            </p:nvSpPr>
            <p:spPr bwMode="auto">
              <a:xfrm>
                <a:off x="3107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Line 14"/>
              <p:cNvSpPr>
                <a:spLocks noChangeShapeType="1"/>
              </p:cNvSpPr>
              <p:nvPr/>
            </p:nvSpPr>
            <p:spPr bwMode="auto">
              <a:xfrm>
                <a:off x="3160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Line 15"/>
              <p:cNvSpPr>
                <a:spLocks noChangeShapeType="1"/>
              </p:cNvSpPr>
              <p:nvPr/>
            </p:nvSpPr>
            <p:spPr bwMode="auto">
              <a:xfrm>
                <a:off x="3211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Line 16"/>
              <p:cNvSpPr>
                <a:spLocks noChangeShapeType="1"/>
              </p:cNvSpPr>
              <p:nvPr/>
            </p:nvSpPr>
            <p:spPr bwMode="auto">
              <a:xfrm>
                <a:off x="3265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Rectangle 17"/>
              <p:cNvSpPr>
                <a:spLocks noChangeArrowheads="1"/>
              </p:cNvSpPr>
              <p:nvPr/>
            </p:nvSpPr>
            <p:spPr bwMode="auto">
              <a:xfrm>
                <a:off x="3259" y="4079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23" name="Line 18"/>
              <p:cNvSpPr>
                <a:spLocks noChangeShapeType="1"/>
              </p:cNvSpPr>
              <p:nvPr/>
            </p:nvSpPr>
            <p:spPr bwMode="auto">
              <a:xfrm>
                <a:off x="3318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Line 19"/>
              <p:cNvSpPr>
                <a:spLocks noChangeShapeType="1"/>
              </p:cNvSpPr>
              <p:nvPr/>
            </p:nvSpPr>
            <p:spPr bwMode="auto">
              <a:xfrm>
                <a:off x="3369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Line 20"/>
              <p:cNvSpPr>
                <a:spLocks noChangeShapeType="1"/>
              </p:cNvSpPr>
              <p:nvPr/>
            </p:nvSpPr>
            <p:spPr bwMode="auto">
              <a:xfrm>
                <a:off x="3423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Line 21"/>
              <p:cNvSpPr>
                <a:spLocks noChangeShapeType="1"/>
              </p:cNvSpPr>
              <p:nvPr/>
            </p:nvSpPr>
            <p:spPr bwMode="auto">
              <a:xfrm>
                <a:off x="3476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Rectangle 22"/>
              <p:cNvSpPr>
                <a:spLocks noChangeArrowheads="1"/>
              </p:cNvSpPr>
              <p:nvPr/>
            </p:nvSpPr>
            <p:spPr bwMode="auto">
              <a:xfrm>
                <a:off x="3470" y="4079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28" name="Line 23"/>
              <p:cNvSpPr>
                <a:spLocks noChangeShapeType="1"/>
              </p:cNvSpPr>
              <p:nvPr/>
            </p:nvSpPr>
            <p:spPr bwMode="auto">
              <a:xfrm>
                <a:off x="3527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Line 24"/>
              <p:cNvSpPr>
                <a:spLocks noChangeShapeType="1"/>
              </p:cNvSpPr>
              <p:nvPr/>
            </p:nvSpPr>
            <p:spPr bwMode="auto">
              <a:xfrm>
                <a:off x="3581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Line 25"/>
              <p:cNvSpPr>
                <a:spLocks noChangeShapeType="1"/>
              </p:cNvSpPr>
              <p:nvPr/>
            </p:nvSpPr>
            <p:spPr bwMode="auto">
              <a:xfrm>
                <a:off x="3634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Line 26"/>
              <p:cNvSpPr>
                <a:spLocks noChangeShapeType="1"/>
              </p:cNvSpPr>
              <p:nvPr/>
            </p:nvSpPr>
            <p:spPr bwMode="auto">
              <a:xfrm>
                <a:off x="3685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Rectangle 27"/>
              <p:cNvSpPr>
                <a:spLocks noChangeArrowheads="1"/>
              </p:cNvSpPr>
              <p:nvPr/>
            </p:nvSpPr>
            <p:spPr bwMode="auto">
              <a:xfrm>
                <a:off x="3679" y="4079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33" name="Line 28"/>
              <p:cNvSpPr>
                <a:spLocks noChangeShapeType="1"/>
              </p:cNvSpPr>
              <p:nvPr/>
            </p:nvSpPr>
            <p:spPr bwMode="auto">
              <a:xfrm>
                <a:off x="3739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Line 29"/>
              <p:cNvSpPr>
                <a:spLocks noChangeShapeType="1"/>
              </p:cNvSpPr>
              <p:nvPr/>
            </p:nvSpPr>
            <p:spPr bwMode="auto">
              <a:xfrm>
                <a:off x="3792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Line 30"/>
              <p:cNvSpPr>
                <a:spLocks noChangeShapeType="1"/>
              </p:cNvSpPr>
              <p:nvPr/>
            </p:nvSpPr>
            <p:spPr bwMode="auto">
              <a:xfrm>
                <a:off x="3846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Line 31"/>
              <p:cNvSpPr>
                <a:spLocks noChangeShapeType="1"/>
              </p:cNvSpPr>
              <p:nvPr/>
            </p:nvSpPr>
            <p:spPr bwMode="auto">
              <a:xfrm>
                <a:off x="3897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Rectangle 32"/>
              <p:cNvSpPr>
                <a:spLocks noChangeArrowheads="1"/>
              </p:cNvSpPr>
              <p:nvPr/>
            </p:nvSpPr>
            <p:spPr bwMode="auto">
              <a:xfrm>
                <a:off x="3885" y="4079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38" name="Line 33"/>
              <p:cNvSpPr>
                <a:spLocks noChangeShapeType="1"/>
              </p:cNvSpPr>
              <p:nvPr/>
            </p:nvSpPr>
            <p:spPr bwMode="auto">
              <a:xfrm>
                <a:off x="3950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" name="Line 34"/>
              <p:cNvSpPr>
                <a:spLocks noChangeShapeType="1"/>
              </p:cNvSpPr>
              <p:nvPr/>
            </p:nvSpPr>
            <p:spPr bwMode="auto">
              <a:xfrm>
                <a:off x="4004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Line 35"/>
              <p:cNvSpPr>
                <a:spLocks noChangeShapeType="1"/>
              </p:cNvSpPr>
              <p:nvPr/>
            </p:nvSpPr>
            <p:spPr bwMode="auto">
              <a:xfrm>
                <a:off x="4055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Line 36"/>
              <p:cNvSpPr>
                <a:spLocks noChangeShapeType="1"/>
              </p:cNvSpPr>
              <p:nvPr/>
            </p:nvSpPr>
            <p:spPr bwMode="auto">
              <a:xfrm>
                <a:off x="4108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Rectangle 37"/>
              <p:cNvSpPr>
                <a:spLocks noChangeArrowheads="1"/>
              </p:cNvSpPr>
              <p:nvPr/>
            </p:nvSpPr>
            <p:spPr bwMode="auto">
              <a:xfrm>
                <a:off x="4096" y="4079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43" name="Line 38"/>
              <p:cNvSpPr>
                <a:spLocks noChangeShapeType="1"/>
              </p:cNvSpPr>
              <p:nvPr/>
            </p:nvSpPr>
            <p:spPr bwMode="auto">
              <a:xfrm>
                <a:off x="4162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Line 39"/>
              <p:cNvSpPr>
                <a:spLocks noChangeShapeType="1"/>
              </p:cNvSpPr>
              <p:nvPr/>
            </p:nvSpPr>
            <p:spPr bwMode="auto">
              <a:xfrm>
                <a:off x="4213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Line 40"/>
              <p:cNvSpPr>
                <a:spLocks noChangeShapeType="1"/>
              </p:cNvSpPr>
              <p:nvPr/>
            </p:nvSpPr>
            <p:spPr bwMode="auto">
              <a:xfrm>
                <a:off x="4266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Line 41"/>
              <p:cNvSpPr>
                <a:spLocks noChangeShapeType="1"/>
              </p:cNvSpPr>
              <p:nvPr/>
            </p:nvSpPr>
            <p:spPr bwMode="auto">
              <a:xfrm>
                <a:off x="4320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Rectangle 42"/>
              <p:cNvSpPr>
                <a:spLocks noChangeArrowheads="1"/>
              </p:cNvSpPr>
              <p:nvPr/>
            </p:nvSpPr>
            <p:spPr bwMode="auto">
              <a:xfrm>
                <a:off x="4305" y="4079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48" name="Line 43"/>
              <p:cNvSpPr>
                <a:spLocks noChangeShapeType="1"/>
              </p:cNvSpPr>
              <p:nvPr/>
            </p:nvSpPr>
            <p:spPr bwMode="auto">
              <a:xfrm>
                <a:off x="4371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Line 44"/>
              <p:cNvSpPr>
                <a:spLocks noChangeShapeType="1"/>
              </p:cNvSpPr>
              <p:nvPr/>
            </p:nvSpPr>
            <p:spPr bwMode="auto">
              <a:xfrm>
                <a:off x="4424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Line 45"/>
              <p:cNvSpPr>
                <a:spLocks noChangeShapeType="1"/>
              </p:cNvSpPr>
              <p:nvPr/>
            </p:nvSpPr>
            <p:spPr bwMode="auto">
              <a:xfrm>
                <a:off x="4478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1" name="Line 46"/>
              <p:cNvSpPr>
                <a:spLocks noChangeShapeType="1"/>
              </p:cNvSpPr>
              <p:nvPr/>
            </p:nvSpPr>
            <p:spPr bwMode="auto">
              <a:xfrm>
                <a:off x="4529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Rectangle 47"/>
              <p:cNvSpPr>
                <a:spLocks noChangeArrowheads="1"/>
              </p:cNvSpPr>
              <p:nvPr/>
            </p:nvSpPr>
            <p:spPr bwMode="auto">
              <a:xfrm>
                <a:off x="4517" y="4079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53" name="Line 48"/>
              <p:cNvSpPr>
                <a:spLocks noChangeShapeType="1"/>
              </p:cNvSpPr>
              <p:nvPr/>
            </p:nvSpPr>
            <p:spPr bwMode="auto">
              <a:xfrm>
                <a:off x="4582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Line 49"/>
              <p:cNvSpPr>
                <a:spLocks noChangeShapeType="1"/>
              </p:cNvSpPr>
              <p:nvPr/>
            </p:nvSpPr>
            <p:spPr bwMode="auto">
              <a:xfrm>
                <a:off x="4636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Line 50"/>
              <p:cNvSpPr>
                <a:spLocks noChangeShapeType="1"/>
              </p:cNvSpPr>
              <p:nvPr/>
            </p:nvSpPr>
            <p:spPr bwMode="auto">
              <a:xfrm>
                <a:off x="4687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Line 51"/>
              <p:cNvSpPr>
                <a:spLocks noChangeShapeType="1"/>
              </p:cNvSpPr>
              <p:nvPr/>
            </p:nvSpPr>
            <p:spPr bwMode="auto">
              <a:xfrm>
                <a:off x="4740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Rectangle 52"/>
              <p:cNvSpPr>
                <a:spLocks noChangeArrowheads="1"/>
              </p:cNvSpPr>
              <p:nvPr/>
            </p:nvSpPr>
            <p:spPr bwMode="auto">
              <a:xfrm>
                <a:off x="4728" y="4079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58" name="Line 53"/>
              <p:cNvSpPr>
                <a:spLocks noChangeShapeType="1"/>
              </p:cNvSpPr>
              <p:nvPr/>
            </p:nvSpPr>
            <p:spPr bwMode="auto">
              <a:xfrm>
                <a:off x="4794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9" name="Line 54"/>
              <p:cNvSpPr>
                <a:spLocks noChangeShapeType="1"/>
              </p:cNvSpPr>
              <p:nvPr/>
            </p:nvSpPr>
            <p:spPr bwMode="auto">
              <a:xfrm>
                <a:off x="4845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Line 55"/>
              <p:cNvSpPr>
                <a:spLocks noChangeShapeType="1"/>
              </p:cNvSpPr>
              <p:nvPr/>
            </p:nvSpPr>
            <p:spPr bwMode="auto">
              <a:xfrm>
                <a:off x="4898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Line 56"/>
              <p:cNvSpPr>
                <a:spLocks noChangeShapeType="1"/>
              </p:cNvSpPr>
              <p:nvPr/>
            </p:nvSpPr>
            <p:spPr bwMode="auto">
              <a:xfrm>
                <a:off x="4952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Line 57"/>
              <p:cNvSpPr>
                <a:spLocks noChangeShapeType="1"/>
              </p:cNvSpPr>
              <p:nvPr/>
            </p:nvSpPr>
            <p:spPr bwMode="auto">
              <a:xfrm flipV="1">
                <a:off x="2844" y="3011"/>
                <a:ext cx="0" cy="10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Rectangle 58"/>
              <p:cNvSpPr>
                <a:spLocks noChangeArrowheads="1"/>
              </p:cNvSpPr>
              <p:nvPr/>
            </p:nvSpPr>
            <p:spPr bwMode="auto">
              <a:xfrm>
                <a:off x="2764" y="3011"/>
                <a:ext cx="9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Norm.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64" name="Line 59"/>
              <p:cNvSpPr>
                <a:spLocks noChangeShapeType="1"/>
              </p:cNvSpPr>
              <p:nvPr/>
            </p:nvSpPr>
            <p:spPr bwMode="auto">
              <a:xfrm flipH="1">
                <a:off x="2838" y="4050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Line 60"/>
              <p:cNvSpPr>
                <a:spLocks noChangeShapeType="1"/>
              </p:cNvSpPr>
              <p:nvPr/>
            </p:nvSpPr>
            <p:spPr bwMode="auto">
              <a:xfrm flipH="1">
                <a:off x="2829" y="4013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Rectangle 61"/>
              <p:cNvSpPr>
                <a:spLocks noChangeArrowheads="1"/>
              </p:cNvSpPr>
              <p:nvPr/>
            </p:nvSpPr>
            <p:spPr bwMode="auto">
              <a:xfrm>
                <a:off x="2811" y="3999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67" name="Line 62"/>
              <p:cNvSpPr>
                <a:spLocks noChangeShapeType="1"/>
              </p:cNvSpPr>
              <p:nvPr/>
            </p:nvSpPr>
            <p:spPr bwMode="auto">
              <a:xfrm flipH="1">
                <a:off x="2838" y="3973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Line 63"/>
              <p:cNvSpPr>
                <a:spLocks noChangeShapeType="1"/>
              </p:cNvSpPr>
              <p:nvPr/>
            </p:nvSpPr>
            <p:spPr bwMode="auto">
              <a:xfrm flipH="1">
                <a:off x="2838" y="3936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Line 64"/>
              <p:cNvSpPr>
                <a:spLocks noChangeShapeType="1"/>
              </p:cNvSpPr>
              <p:nvPr/>
            </p:nvSpPr>
            <p:spPr bwMode="auto">
              <a:xfrm flipH="1">
                <a:off x="2838" y="3896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Line 65"/>
              <p:cNvSpPr>
                <a:spLocks noChangeShapeType="1"/>
              </p:cNvSpPr>
              <p:nvPr/>
            </p:nvSpPr>
            <p:spPr bwMode="auto">
              <a:xfrm flipH="1">
                <a:off x="2829" y="3857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Rectangle 66"/>
              <p:cNvSpPr>
                <a:spLocks noChangeArrowheads="1"/>
              </p:cNvSpPr>
              <p:nvPr/>
            </p:nvSpPr>
            <p:spPr bwMode="auto">
              <a:xfrm>
                <a:off x="2799" y="3845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72" name="Line 67"/>
              <p:cNvSpPr>
                <a:spLocks noChangeShapeType="1"/>
              </p:cNvSpPr>
              <p:nvPr/>
            </p:nvSpPr>
            <p:spPr bwMode="auto">
              <a:xfrm flipH="1">
                <a:off x="2838" y="3820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Line 68"/>
              <p:cNvSpPr>
                <a:spLocks noChangeShapeType="1"/>
              </p:cNvSpPr>
              <p:nvPr/>
            </p:nvSpPr>
            <p:spPr bwMode="auto">
              <a:xfrm flipH="1">
                <a:off x="2838" y="3780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4" name="Line 69"/>
              <p:cNvSpPr>
                <a:spLocks noChangeShapeType="1"/>
              </p:cNvSpPr>
              <p:nvPr/>
            </p:nvSpPr>
            <p:spPr bwMode="auto">
              <a:xfrm flipH="1">
                <a:off x="2838" y="3743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5" name="Line 70"/>
              <p:cNvSpPr>
                <a:spLocks noChangeShapeType="1"/>
              </p:cNvSpPr>
              <p:nvPr/>
            </p:nvSpPr>
            <p:spPr bwMode="auto">
              <a:xfrm flipH="1">
                <a:off x="2829" y="3703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Rectangle 71"/>
              <p:cNvSpPr>
                <a:spLocks noChangeArrowheads="1"/>
              </p:cNvSpPr>
              <p:nvPr/>
            </p:nvSpPr>
            <p:spPr bwMode="auto">
              <a:xfrm>
                <a:off x="2799" y="3689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77" name="Line 72"/>
              <p:cNvSpPr>
                <a:spLocks noChangeShapeType="1"/>
              </p:cNvSpPr>
              <p:nvPr/>
            </p:nvSpPr>
            <p:spPr bwMode="auto">
              <a:xfrm flipH="1">
                <a:off x="2838" y="3666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Line 73"/>
              <p:cNvSpPr>
                <a:spLocks noChangeShapeType="1"/>
              </p:cNvSpPr>
              <p:nvPr/>
            </p:nvSpPr>
            <p:spPr bwMode="auto">
              <a:xfrm flipH="1">
                <a:off x="2838" y="3626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9" name="Line 74"/>
              <p:cNvSpPr>
                <a:spLocks noChangeShapeType="1"/>
              </p:cNvSpPr>
              <p:nvPr/>
            </p:nvSpPr>
            <p:spPr bwMode="auto">
              <a:xfrm flipH="1">
                <a:off x="2838" y="3586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" name="Line 75"/>
              <p:cNvSpPr>
                <a:spLocks noChangeShapeType="1"/>
              </p:cNvSpPr>
              <p:nvPr/>
            </p:nvSpPr>
            <p:spPr bwMode="auto">
              <a:xfrm flipH="1">
                <a:off x="2829" y="3549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1" name="Rectangle 76"/>
              <p:cNvSpPr>
                <a:spLocks noChangeArrowheads="1"/>
              </p:cNvSpPr>
              <p:nvPr/>
            </p:nvSpPr>
            <p:spPr bwMode="auto">
              <a:xfrm>
                <a:off x="2799" y="3535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82" name="Line 77"/>
              <p:cNvSpPr>
                <a:spLocks noChangeShapeType="1"/>
              </p:cNvSpPr>
              <p:nvPr/>
            </p:nvSpPr>
            <p:spPr bwMode="auto">
              <a:xfrm flipH="1">
                <a:off x="2838" y="3509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Line 78"/>
              <p:cNvSpPr>
                <a:spLocks noChangeShapeType="1"/>
              </p:cNvSpPr>
              <p:nvPr/>
            </p:nvSpPr>
            <p:spPr bwMode="auto">
              <a:xfrm flipH="1">
                <a:off x="2838" y="347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Line 79"/>
              <p:cNvSpPr>
                <a:spLocks noChangeShapeType="1"/>
              </p:cNvSpPr>
              <p:nvPr/>
            </p:nvSpPr>
            <p:spPr bwMode="auto">
              <a:xfrm flipH="1">
                <a:off x="2838" y="343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5" name="Line 80"/>
              <p:cNvSpPr>
                <a:spLocks noChangeShapeType="1"/>
              </p:cNvSpPr>
              <p:nvPr/>
            </p:nvSpPr>
            <p:spPr bwMode="auto">
              <a:xfrm flipH="1">
                <a:off x="2829" y="3392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Rectangle 81"/>
              <p:cNvSpPr>
                <a:spLocks noChangeArrowheads="1"/>
              </p:cNvSpPr>
              <p:nvPr/>
            </p:nvSpPr>
            <p:spPr bwMode="auto">
              <a:xfrm>
                <a:off x="2799" y="3381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87" name="Line 82"/>
              <p:cNvSpPr>
                <a:spLocks noChangeShapeType="1"/>
              </p:cNvSpPr>
              <p:nvPr/>
            </p:nvSpPr>
            <p:spPr bwMode="auto">
              <a:xfrm flipH="1">
                <a:off x="2838" y="3355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Line 83"/>
              <p:cNvSpPr>
                <a:spLocks noChangeShapeType="1"/>
              </p:cNvSpPr>
              <p:nvPr/>
            </p:nvSpPr>
            <p:spPr bwMode="auto">
              <a:xfrm flipH="1">
                <a:off x="2838" y="3315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9" name="Line 84"/>
              <p:cNvSpPr>
                <a:spLocks noChangeShapeType="1"/>
              </p:cNvSpPr>
              <p:nvPr/>
            </p:nvSpPr>
            <p:spPr bwMode="auto">
              <a:xfrm flipH="1">
                <a:off x="2838" y="32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0" name="Line 85"/>
              <p:cNvSpPr>
                <a:spLocks noChangeShapeType="1"/>
              </p:cNvSpPr>
              <p:nvPr/>
            </p:nvSpPr>
            <p:spPr bwMode="auto">
              <a:xfrm flipH="1">
                <a:off x="2829" y="3239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" name="Rectangle 86"/>
              <p:cNvSpPr>
                <a:spLocks noChangeArrowheads="1"/>
              </p:cNvSpPr>
              <p:nvPr/>
            </p:nvSpPr>
            <p:spPr bwMode="auto">
              <a:xfrm>
                <a:off x="2785" y="3224"/>
                <a:ext cx="69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92" name="Line 87"/>
              <p:cNvSpPr>
                <a:spLocks noChangeShapeType="1"/>
              </p:cNvSpPr>
              <p:nvPr/>
            </p:nvSpPr>
            <p:spPr bwMode="auto">
              <a:xfrm flipH="1">
                <a:off x="2838" y="320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3" name="Line 88"/>
              <p:cNvSpPr>
                <a:spLocks noChangeShapeType="1"/>
              </p:cNvSpPr>
              <p:nvPr/>
            </p:nvSpPr>
            <p:spPr bwMode="auto">
              <a:xfrm flipH="1">
                <a:off x="2838" y="316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Line 89"/>
              <p:cNvSpPr>
                <a:spLocks noChangeShapeType="1"/>
              </p:cNvSpPr>
              <p:nvPr/>
            </p:nvSpPr>
            <p:spPr bwMode="auto">
              <a:xfrm flipH="1">
                <a:off x="2838" y="312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" name="Line 90"/>
              <p:cNvSpPr>
                <a:spLocks noChangeShapeType="1"/>
              </p:cNvSpPr>
              <p:nvPr/>
            </p:nvSpPr>
            <p:spPr bwMode="auto">
              <a:xfrm flipH="1">
                <a:off x="2829" y="3085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6" name="Rectangle 91"/>
              <p:cNvSpPr>
                <a:spLocks noChangeArrowheads="1"/>
              </p:cNvSpPr>
              <p:nvPr/>
            </p:nvSpPr>
            <p:spPr bwMode="auto">
              <a:xfrm>
                <a:off x="2785" y="3071"/>
                <a:ext cx="69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97" name="Line 92"/>
              <p:cNvSpPr>
                <a:spLocks noChangeShapeType="1"/>
              </p:cNvSpPr>
              <p:nvPr/>
            </p:nvSpPr>
            <p:spPr bwMode="auto">
              <a:xfrm flipH="1">
                <a:off x="2838" y="3045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Freeform 93"/>
              <p:cNvSpPr>
                <a:spLocks/>
              </p:cNvSpPr>
              <p:nvPr/>
            </p:nvSpPr>
            <p:spPr bwMode="auto">
              <a:xfrm>
                <a:off x="2844" y="4013"/>
                <a:ext cx="358" cy="3"/>
              </a:xfrm>
              <a:custGeom>
                <a:avLst/>
                <a:gdLst>
                  <a:gd name="T0" fmla="*/ 6 w 358"/>
                  <a:gd name="T1" fmla="*/ 3 h 3"/>
                  <a:gd name="T2" fmla="*/ 12 w 358"/>
                  <a:gd name="T3" fmla="*/ 3 h 3"/>
                  <a:gd name="T4" fmla="*/ 18 w 358"/>
                  <a:gd name="T5" fmla="*/ 3 h 3"/>
                  <a:gd name="T6" fmla="*/ 24 w 358"/>
                  <a:gd name="T7" fmla="*/ 3 h 3"/>
                  <a:gd name="T8" fmla="*/ 30 w 358"/>
                  <a:gd name="T9" fmla="*/ 3 h 3"/>
                  <a:gd name="T10" fmla="*/ 36 w 358"/>
                  <a:gd name="T11" fmla="*/ 3 h 3"/>
                  <a:gd name="T12" fmla="*/ 42 w 358"/>
                  <a:gd name="T13" fmla="*/ 3 h 3"/>
                  <a:gd name="T14" fmla="*/ 48 w 358"/>
                  <a:gd name="T15" fmla="*/ 3 h 3"/>
                  <a:gd name="T16" fmla="*/ 57 w 358"/>
                  <a:gd name="T17" fmla="*/ 3 h 3"/>
                  <a:gd name="T18" fmla="*/ 63 w 358"/>
                  <a:gd name="T19" fmla="*/ 3 h 3"/>
                  <a:gd name="T20" fmla="*/ 69 w 358"/>
                  <a:gd name="T21" fmla="*/ 3 h 3"/>
                  <a:gd name="T22" fmla="*/ 75 w 358"/>
                  <a:gd name="T23" fmla="*/ 3 h 3"/>
                  <a:gd name="T24" fmla="*/ 81 w 358"/>
                  <a:gd name="T25" fmla="*/ 3 h 3"/>
                  <a:gd name="T26" fmla="*/ 87 w 358"/>
                  <a:gd name="T27" fmla="*/ 3 h 3"/>
                  <a:gd name="T28" fmla="*/ 93 w 358"/>
                  <a:gd name="T29" fmla="*/ 3 h 3"/>
                  <a:gd name="T30" fmla="*/ 99 w 358"/>
                  <a:gd name="T31" fmla="*/ 3 h 3"/>
                  <a:gd name="T32" fmla="*/ 108 w 358"/>
                  <a:gd name="T33" fmla="*/ 0 h 3"/>
                  <a:gd name="T34" fmla="*/ 113 w 358"/>
                  <a:gd name="T35" fmla="*/ 0 h 3"/>
                  <a:gd name="T36" fmla="*/ 119 w 358"/>
                  <a:gd name="T37" fmla="*/ 0 h 3"/>
                  <a:gd name="T38" fmla="*/ 125 w 358"/>
                  <a:gd name="T39" fmla="*/ 0 h 3"/>
                  <a:gd name="T40" fmla="*/ 131 w 358"/>
                  <a:gd name="T41" fmla="*/ 0 h 3"/>
                  <a:gd name="T42" fmla="*/ 137 w 358"/>
                  <a:gd name="T43" fmla="*/ 0 h 3"/>
                  <a:gd name="T44" fmla="*/ 143 w 358"/>
                  <a:gd name="T45" fmla="*/ 0 h 3"/>
                  <a:gd name="T46" fmla="*/ 149 w 358"/>
                  <a:gd name="T47" fmla="*/ 0 h 3"/>
                  <a:gd name="T48" fmla="*/ 158 w 358"/>
                  <a:gd name="T49" fmla="*/ 0 h 3"/>
                  <a:gd name="T50" fmla="*/ 164 w 358"/>
                  <a:gd name="T51" fmla="*/ 0 h 3"/>
                  <a:gd name="T52" fmla="*/ 170 w 358"/>
                  <a:gd name="T53" fmla="*/ 0 h 3"/>
                  <a:gd name="T54" fmla="*/ 176 w 358"/>
                  <a:gd name="T55" fmla="*/ 0 h 3"/>
                  <a:gd name="T56" fmla="*/ 182 w 358"/>
                  <a:gd name="T57" fmla="*/ 0 h 3"/>
                  <a:gd name="T58" fmla="*/ 188 w 358"/>
                  <a:gd name="T59" fmla="*/ 0 h 3"/>
                  <a:gd name="T60" fmla="*/ 194 w 358"/>
                  <a:gd name="T61" fmla="*/ 0 h 3"/>
                  <a:gd name="T62" fmla="*/ 200 w 358"/>
                  <a:gd name="T63" fmla="*/ 0 h 3"/>
                  <a:gd name="T64" fmla="*/ 206 w 358"/>
                  <a:gd name="T65" fmla="*/ 0 h 3"/>
                  <a:gd name="T66" fmla="*/ 215 w 358"/>
                  <a:gd name="T67" fmla="*/ 0 h 3"/>
                  <a:gd name="T68" fmla="*/ 221 w 358"/>
                  <a:gd name="T69" fmla="*/ 0 h 3"/>
                  <a:gd name="T70" fmla="*/ 227 w 358"/>
                  <a:gd name="T71" fmla="*/ 0 h 3"/>
                  <a:gd name="T72" fmla="*/ 233 w 358"/>
                  <a:gd name="T73" fmla="*/ 0 h 3"/>
                  <a:gd name="T74" fmla="*/ 239 w 358"/>
                  <a:gd name="T75" fmla="*/ 0 h 3"/>
                  <a:gd name="T76" fmla="*/ 245 w 358"/>
                  <a:gd name="T77" fmla="*/ 0 h 3"/>
                  <a:gd name="T78" fmla="*/ 251 w 358"/>
                  <a:gd name="T79" fmla="*/ 0 h 3"/>
                  <a:gd name="T80" fmla="*/ 257 w 358"/>
                  <a:gd name="T81" fmla="*/ 0 h 3"/>
                  <a:gd name="T82" fmla="*/ 266 w 358"/>
                  <a:gd name="T83" fmla="*/ 0 h 3"/>
                  <a:gd name="T84" fmla="*/ 271 w 358"/>
                  <a:gd name="T85" fmla="*/ 0 h 3"/>
                  <a:gd name="T86" fmla="*/ 277 w 358"/>
                  <a:gd name="T87" fmla="*/ 0 h 3"/>
                  <a:gd name="T88" fmla="*/ 283 w 358"/>
                  <a:gd name="T89" fmla="*/ 0 h 3"/>
                  <a:gd name="T90" fmla="*/ 289 w 358"/>
                  <a:gd name="T91" fmla="*/ 0 h 3"/>
                  <a:gd name="T92" fmla="*/ 295 w 358"/>
                  <a:gd name="T93" fmla="*/ 0 h 3"/>
                  <a:gd name="T94" fmla="*/ 301 w 358"/>
                  <a:gd name="T95" fmla="*/ 0 h 3"/>
                  <a:gd name="T96" fmla="*/ 307 w 358"/>
                  <a:gd name="T97" fmla="*/ 0 h 3"/>
                  <a:gd name="T98" fmla="*/ 316 w 358"/>
                  <a:gd name="T99" fmla="*/ 0 h 3"/>
                  <a:gd name="T100" fmla="*/ 322 w 358"/>
                  <a:gd name="T101" fmla="*/ 0 h 3"/>
                  <a:gd name="T102" fmla="*/ 328 w 358"/>
                  <a:gd name="T103" fmla="*/ 0 h 3"/>
                  <a:gd name="T104" fmla="*/ 334 w 358"/>
                  <a:gd name="T105" fmla="*/ 0 h 3"/>
                  <a:gd name="T106" fmla="*/ 340 w 358"/>
                  <a:gd name="T107" fmla="*/ 0 h 3"/>
                  <a:gd name="T108" fmla="*/ 346 w 358"/>
                  <a:gd name="T109" fmla="*/ 0 h 3"/>
                  <a:gd name="T110" fmla="*/ 352 w 358"/>
                  <a:gd name="T111" fmla="*/ 3 h 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8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54" y="3"/>
                    </a:lnTo>
                    <a:lnTo>
                      <a:pt x="57" y="3"/>
                    </a:lnTo>
                    <a:lnTo>
                      <a:pt x="60" y="3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8" y="3"/>
                    </a:lnTo>
                    <a:lnTo>
                      <a:pt x="81" y="3"/>
                    </a:lnTo>
                    <a:lnTo>
                      <a:pt x="84" y="3"/>
                    </a:lnTo>
                    <a:lnTo>
                      <a:pt x="87" y="3"/>
                    </a:lnTo>
                    <a:lnTo>
                      <a:pt x="90" y="3"/>
                    </a:lnTo>
                    <a:lnTo>
                      <a:pt x="93" y="3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5" y="3"/>
                    </a:lnTo>
                    <a:lnTo>
                      <a:pt x="108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25" y="0"/>
                    </a:lnTo>
                    <a:lnTo>
                      <a:pt x="128" y="0"/>
                    </a:lnTo>
                    <a:lnTo>
                      <a:pt x="131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0" y="0"/>
                    </a:lnTo>
                    <a:lnTo>
                      <a:pt x="143" y="0"/>
                    </a:lnTo>
                    <a:lnTo>
                      <a:pt x="146" y="0"/>
                    </a:lnTo>
                    <a:lnTo>
                      <a:pt x="149" y="0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58" y="0"/>
                    </a:lnTo>
                    <a:lnTo>
                      <a:pt x="161" y="0"/>
                    </a:lnTo>
                    <a:lnTo>
                      <a:pt x="164" y="0"/>
                    </a:lnTo>
                    <a:lnTo>
                      <a:pt x="167" y="0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9" y="0"/>
                    </a:lnTo>
                    <a:lnTo>
                      <a:pt x="182" y="0"/>
                    </a:lnTo>
                    <a:lnTo>
                      <a:pt x="185" y="0"/>
                    </a:lnTo>
                    <a:lnTo>
                      <a:pt x="188" y="0"/>
                    </a:lnTo>
                    <a:lnTo>
                      <a:pt x="191" y="0"/>
                    </a:lnTo>
                    <a:lnTo>
                      <a:pt x="194" y="0"/>
                    </a:lnTo>
                    <a:lnTo>
                      <a:pt x="197" y="0"/>
                    </a:lnTo>
                    <a:lnTo>
                      <a:pt x="200" y="0"/>
                    </a:lnTo>
                    <a:lnTo>
                      <a:pt x="203" y="0"/>
                    </a:lnTo>
                    <a:lnTo>
                      <a:pt x="206" y="0"/>
                    </a:lnTo>
                    <a:lnTo>
                      <a:pt x="209" y="0"/>
                    </a:lnTo>
                    <a:lnTo>
                      <a:pt x="212" y="0"/>
                    </a:lnTo>
                    <a:lnTo>
                      <a:pt x="215" y="0"/>
                    </a:lnTo>
                    <a:lnTo>
                      <a:pt x="218" y="0"/>
                    </a:lnTo>
                    <a:lnTo>
                      <a:pt x="221" y="0"/>
                    </a:lnTo>
                    <a:lnTo>
                      <a:pt x="224" y="0"/>
                    </a:lnTo>
                    <a:lnTo>
                      <a:pt x="227" y="0"/>
                    </a:lnTo>
                    <a:lnTo>
                      <a:pt x="230" y="0"/>
                    </a:lnTo>
                    <a:lnTo>
                      <a:pt x="233" y="0"/>
                    </a:lnTo>
                    <a:lnTo>
                      <a:pt x="236" y="0"/>
                    </a:lnTo>
                    <a:lnTo>
                      <a:pt x="239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0" y="0"/>
                    </a:lnTo>
                    <a:lnTo>
                      <a:pt x="263" y="0"/>
                    </a:lnTo>
                    <a:lnTo>
                      <a:pt x="266" y="0"/>
                    </a:lnTo>
                    <a:lnTo>
                      <a:pt x="269" y="0"/>
                    </a:lnTo>
                    <a:lnTo>
                      <a:pt x="271" y="0"/>
                    </a:lnTo>
                    <a:lnTo>
                      <a:pt x="274" y="0"/>
                    </a:lnTo>
                    <a:lnTo>
                      <a:pt x="277" y="0"/>
                    </a:lnTo>
                    <a:lnTo>
                      <a:pt x="280" y="0"/>
                    </a:lnTo>
                    <a:lnTo>
                      <a:pt x="283" y="0"/>
                    </a:lnTo>
                    <a:lnTo>
                      <a:pt x="286" y="0"/>
                    </a:lnTo>
                    <a:lnTo>
                      <a:pt x="289" y="0"/>
                    </a:lnTo>
                    <a:lnTo>
                      <a:pt x="292" y="0"/>
                    </a:lnTo>
                    <a:lnTo>
                      <a:pt x="295" y="0"/>
                    </a:lnTo>
                    <a:lnTo>
                      <a:pt x="298" y="0"/>
                    </a:lnTo>
                    <a:lnTo>
                      <a:pt x="301" y="0"/>
                    </a:lnTo>
                    <a:lnTo>
                      <a:pt x="304" y="0"/>
                    </a:lnTo>
                    <a:lnTo>
                      <a:pt x="307" y="0"/>
                    </a:lnTo>
                    <a:lnTo>
                      <a:pt x="310" y="0"/>
                    </a:lnTo>
                    <a:lnTo>
                      <a:pt x="313" y="0"/>
                    </a:lnTo>
                    <a:lnTo>
                      <a:pt x="316" y="0"/>
                    </a:lnTo>
                    <a:lnTo>
                      <a:pt x="319" y="0"/>
                    </a:lnTo>
                    <a:lnTo>
                      <a:pt x="322" y="0"/>
                    </a:lnTo>
                    <a:lnTo>
                      <a:pt x="325" y="0"/>
                    </a:lnTo>
                    <a:lnTo>
                      <a:pt x="328" y="0"/>
                    </a:lnTo>
                    <a:lnTo>
                      <a:pt x="331" y="0"/>
                    </a:lnTo>
                    <a:lnTo>
                      <a:pt x="334" y="0"/>
                    </a:lnTo>
                    <a:lnTo>
                      <a:pt x="337" y="0"/>
                    </a:lnTo>
                    <a:lnTo>
                      <a:pt x="340" y="0"/>
                    </a:lnTo>
                    <a:lnTo>
                      <a:pt x="343" y="0"/>
                    </a:lnTo>
                    <a:lnTo>
                      <a:pt x="346" y="0"/>
                    </a:lnTo>
                    <a:lnTo>
                      <a:pt x="349" y="0"/>
                    </a:lnTo>
                    <a:lnTo>
                      <a:pt x="352" y="0"/>
                    </a:lnTo>
                    <a:lnTo>
                      <a:pt x="352" y="3"/>
                    </a:lnTo>
                    <a:lnTo>
                      <a:pt x="355" y="3"/>
                    </a:lnTo>
                    <a:lnTo>
                      <a:pt x="358" y="3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Freeform 94"/>
              <p:cNvSpPr>
                <a:spLocks/>
              </p:cNvSpPr>
              <p:nvPr/>
            </p:nvSpPr>
            <p:spPr bwMode="auto">
              <a:xfrm>
                <a:off x="3202" y="3352"/>
                <a:ext cx="361" cy="667"/>
              </a:xfrm>
              <a:custGeom>
                <a:avLst/>
                <a:gdLst>
                  <a:gd name="T0" fmla="*/ 6 w 361"/>
                  <a:gd name="T1" fmla="*/ 664 h 667"/>
                  <a:gd name="T2" fmla="*/ 12 w 361"/>
                  <a:gd name="T3" fmla="*/ 664 h 667"/>
                  <a:gd name="T4" fmla="*/ 18 w 361"/>
                  <a:gd name="T5" fmla="*/ 664 h 667"/>
                  <a:gd name="T6" fmla="*/ 24 w 361"/>
                  <a:gd name="T7" fmla="*/ 664 h 667"/>
                  <a:gd name="T8" fmla="*/ 33 w 361"/>
                  <a:gd name="T9" fmla="*/ 664 h 667"/>
                  <a:gd name="T10" fmla="*/ 39 w 361"/>
                  <a:gd name="T11" fmla="*/ 664 h 667"/>
                  <a:gd name="T12" fmla="*/ 45 w 361"/>
                  <a:gd name="T13" fmla="*/ 664 h 667"/>
                  <a:gd name="T14" fmla="*/ 51 w 361"/>
                  <a:gd name="T15" fmla="*/ 664 h 667"/>
                  <a:gd name="T16" fmla="*/ 57 w 361"/>
                  <a:gd name="T17" fmla="*/ 664 h 667"/>
                  <a:gd name="T18" fmla="*/ 63 w 361"/>
                  <a:gd name="T19" fmla="*/ 664 h 667"/>
                  <a:gd name="T20" fmla="*/ 69 w 361"/>
                  <a:gd name="T21" fmla="*/ 664 h 667"/>
                  <a:gd name="T22" fmla="*/ 74 w 361"/>
                  <a:gd name="T23" fmla="*/ 664 h 667"/>
                  <a:gd name="T24" fmla="*/ 83 w 361"/>
                  <a:gd name="T25" fmla="*/ 664 h 667"/>
                  <a:gd name="T26" fmla="*/ 89 w 361"/>
                  <a:gd name="T27" fmla="*/ 664 h 667"/>
                  <a:gd name="T28" fmla="*/ 95 w 361"/>
                  <a:gd name="T29" fmla="*/ 664 h 667"/>
                  <a:gd name="T30" fmla="*/ 101 w 361"/>
                  <a:gd name="T31" fmla="*/ 664 h 667"/>
                  <a:gd name="T32" fmla="*/ 107 w 361"/>
                  <a:gd name="T33" fmla="*/ 664 h 667"/>
                  <a:gd name="T34" fmla="*/ 113 w 361"/>
                  <a:gd name="T35" fmla="*/ 664 h 667"/>
                  <a:gd name="T36" fmla="*/ 119 w 361"/>
                  <a:gd name="T37" fmla="*/ 664 h 667"/>
                  <a:gd name="T38" fmla="*/ 125 w 361"/>
                  <a:gd name="T39" fmla="*/ 664 h 667"/>
                  <a:gd name="T40" fmla="*/ 134 w 361"/>
                  <a:gd name="T41" fmla="*/ 664 h 667"/>
                  <a:gd name="T42" fmla="*/ 140 w 361"/>
                  <a:gd name="T43" fmla="*/ 664 h 667"/>
                  <a:gd name="T44" fmla="*/ 146 w 361"/>
                  <a:gd name="T45" fmla="*/ 664 h 667"/>
                  <a:gd name="T46" fmla="*/ 152 w 361"/>
                  <a:gd name="T47" fmla="*/ 664 h 667"/>
                  <a:gd name="T48" fmla="*/ 158 w 361"/>
                  <a:gd name="T49" fmla="*/ 664 h 667"/>
                  <a:gd name="T50" fmla="*/ 164 w 361"/>
                  <a:gd name="T51" fmla="*/ 661 h 667"/>
                  <a:gd name="T52" fmla="*/ 170 w 361"/>
                  <a:gd name="T53" fmla="*/ 658 h 667"/>
                  <a:gd name="T54" fmla="*/ 176 w 361"/>
                  <a:gd name="T55" fmla="*/ 658 h 667"/>
                  <a:gd name="T56" fmla="*/ 182 w 361"/>
                  <a:gd name="T57" fmla="*/ 653 h 667"/>
                  <a:gd name="T58" fmla="*/ 191 w 361"/>
                  <a:gd name="T59" fmla="*/ 644 h 667"/>
                  <a:gd name="T60" fmla="*/ 197 w 361"/>
                  <a:gd name="T61" fmla="*/ 627 h 667"/>
                  <a:gd name="T62" fmla="*/ 203 w 361"/>
                  <a:gd name="T63" fmla="*/ 581 h 667"/>
                  <a:gd name="T64" fmla="*/ 209 w 361"/>
                  <a:gd name="T65" fmla="*/ 510 h 667"/>
                  <a:gd name="T66" fmla="*/ 215 w 361"/>
                  <a:gd name="T67" fmla="*/ 413 h 667"/>
                  <a:gd name="T68" fmla="*/ 221 w 361"/>
                  <a:gd name="T69" fmla="*/ 337 h 667"/>
                  <a:gd name="T70" fmla="*/ 227 w 361"/>
                  <a:gd name="T71" fmla="*/ 294 h 667"/>
                  <a:gd name="T72" fmla="*/ 233 w 361"/>
                  <a:gd name="T73" fmla="*/ 282 h 667"/>
                  <a:gd name="T74" fmla="*/ 241 w 361"/>
                  <a:gd name="T75" fmla="*/ 288 h 667"/>
                  <a:gd name="T76" fmla="*/ 247 w 361"/>
                  <a:gd name="T77" fmla="*/ 302 h 667"/>
                  <a:gd name="T78" fmla="*/ 253 w 361"/>
                  <a:gd name="T79" fmla="*/ 317 h 667"/>
                  <a:gd name="T80" fmla="*/ 259 w 361"/>
                  <a:gd name="T81" fmla="*/ 331 h 667"/>
                  <a:gd name="T82" fmla="*/ 265 w 361"/>
                  <a:gd name="T83" fmla="*/ 345 h 667"/>
                  <a:gd name="T84" fmla="*/ 271 w 361"/>
                  <a:gd name="T85" fmla="*/ 356 h 667"/>
                  <a:gd name="T86" fmla="*/ 277 w 361"/>
                  <a:gd name="T87" fmla="*/ 365 h 667"/>
                  <a:gd name="T88" fmla="*/ 283 w 361"/>
                  <a:gd name="T89" fmla="*/ 371 h 667"/>
                  <a:gd name="T90" fmla="*/ 292 w 361"/>
                  <a:gd name="T91" fmla="*/ 374 h 667"/>
                  <a:gd name="T92" fmla="*/ 298 w 361"/>
                  <a:gd name="T93" fmla="*/ 376 h 667"/>
                  <a:gd name="T94" fmla="*/ 304 w 361"/>
                  <a:gd name="T95" fmla="*/ 376 h 667"/>
                  <a:gd name="T96" fmla="*/ 310 w 361"/>
                  <a:gd name="T97" fmla="*/ 376 h 667"/>
                  <a:gd name="T98" fmla="*/ 316 w 361"/>
                  <a:gd name="T99" fmla="*/ 371 h 667"/>
                  <a:gd name="T100" fmla="*/ 322 w 361"/>
                  <a:gd name="T101" fmla="*/ 359 h 667"/>
                  <a:gd name="T102" fmla="*/ 328 w 361"/>
                  <a:gd name="T103" fmla="*/ 334 h 667"/>
                  <a:gd name="T104" fmla="*/ 334 w 361"/>
                  <a:gd name="T105" fmla="*/ 282 h 667"/>
                  <a:gd name="T106" fmla="*/ 343 w 361"/>
                  <a:gd name="T107" fmla="*/ 200 h 667"/>
                  <a:gd name="T108" fmla="*/ 349 w 361"/>
                  <a:gd name="T109" fmla="*/ 109 h 667"/>
                  <a:gd name="T110" fmla="*/ 355 w 361"/>
                  <a:gd name="T111" fmla="*/ 37 h 66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61" h="667">
                    <a:moveTo>
                      <a:pt x="0" y="664"/>
                    </a:moveTo>
                    <a:lnTo>
                      <a:pt x="0" y="664"/>
                    </a:lnTo>
                    <a:lnTo>
                      <a:pt x="3" y="664"/>
                    </a:lnTo>
                    <a:lnTo>
                      <a:pt x="6" y="664"/>
                    </a:lnTo>
                    <a:lnTo>
                      <a:pt x="9" y="664"/>
                    </a:lnTo>
                    <a:lnTo>
                      <a:pt x="12" y="664"/>
                    </a:lnTo>
                    <a:lnTo>
                      <a:pt x="15" y="664"/>
                    </a:lnTo>
                    <a:lnTo>
                      <a:pt x="18" y="664"/>
                    </a:lnTo>
                    <a:lnTo>
                      <a:pt x="21" y="664"/>
                    </a:lnTo>
                    <a:lnTo>
                      <a:pt x="24" y="664"/>
                    </a:lnTo>
                    <a:lnTo>
                      <a:pt x="27" y="664"/>
                    </a:lnTo>
                    <a:lnTo>
                      <a:pt x="30" y="664"/>
                    </a:lnTo>
                    <a:lnTo>
                      <a:pt x="33" y="664"/>
                    </a:lnTo>
                    <a:lnTo>
                      <a:pt x="36" y="664"/>
                    </a:lnTo>
                    <a:lnTo>
                      <a:pt x="39" y="664"/>
                    </a:lnTo>
                    <a:lnTo>
                      <a:pt x="42" y="664"/>
                    </a:lnTo>
                    <a:lnTo>
                      <a:pt x="45" y="664"/>
                    </a:lnTo>
                    <a:lnTo>
                      <a:pt x="48" y="664"/>
                    </a:lnTo>
                    <a:lnTo>
                      <a:pt x="51" y="664"/>
                    </a:lnTo>
                    <a:lnTo>
                      <a:pt x="54" y="664"/>
                    </a:lnTo>
                    <a:lnTo>
                      <a:pt x="57" y="664"/>
                    </a:lnTo>
                    <a:lnTo>
                      <a:pt x="60" y="664"/>
                    </a:lnTo>
                    <a:lnTo>
                      <a:pt x="63" y="664"/>
                    </a:lnTo>
                    <a:lnTo>
                      <a:pt x="66" y="664"/>
                    </a:lnTo>
                    <a:lnTo>
                      <a:pt x="69" y="664"/>
                    </a:lnTo>
                    <a:lnTo>
                      <a:pt x="72" y="664"/>
                    </a:lnTo>
                    <a:lnTo>
                      <a:pt x="74" y="664"/>
                    </a:lnTo>
                    <a:lnTo>
                      <a:pt x="77" y="664"/>
                    </a:lnTo>
                    <a:lnTo>
                      <a:pt x="80" y="664"/>
                    </a:lnTo>
                    <a:lnTo>
                      <a:pt x="83" y="664"/>
                    </a:lnTo>
                    <a:lnTo>
                      <a:pt x="86" y="664"/>
                    </a:lnTo>
                    <a:lnTo>
                      <a:pt x="89" y="664"/>
                    </a:lnTo>
                    <a:lnTo>
                      <a:pt x="92" y="664"/>
                    </a:lnTo>
                    <a:lnTo>
                      <a:pt x="95" y="664"/>
                    </a:lnTo>
                    <a:lnTo>
                      <a:pt x="98" y="664"/>
                    </a:lnTo>
                    <a:lnTo>
                      <a:pt x="101" y="664"/>
                    </a:lnTo>
                    <a:lnTo>
                      <a:pt x="104" y="664"/>
                    </a:lnTo>
                    <a:lnTo>
                      <a:pt x="107" y="664"/>
                    </a:lnTo>
                    <a:lnTo>
                      <a:pt x="110" y="664"/>
                    </a:lnTo>
                    <a:lnTo>
                      <a:pt x="113" y="664"/>
                    </a:lnTo>
                    <a:lnTo>
                      <a:pt x="116" y="664"/>
                    </a:lnTo>
                    <a:lnTo>
                      <a:pt x="119" y="664"/>
                    </a:lnTo>
                    <a:lnTo>
                      <a:pt x="122" y="664"/>
                    </a:lnTo>
                    <a:lnTo>
                      <a:pt x="125" y="664"/>
                    </a:lnTo>
                    <a:lnTo>
                      <a:pt x="128" y="664"/>
                    </a:lnTo>
                    <a:lnTo>
                      <a:pt x="131" y="664"/>
                    </a:lnTo>
                    <a:lnTo>
                      <a:pt x="134" y="664"/>
                    </a:lnTo>
                    <a:lnTo>
                      <a:pt x="137" y="667"/>
                    </a:lnTo>
                    <a:lnTo>
                      <a:pt x="137" y="664"/>
                    </a:lnTo>
                    <a:lnTo>
                      <a:pt x="140" y="664"/>
                    </a:lnTo>
                    <a:lnTo>
                      <a:pt x="143" y="664"/>
                    </a:lnTo>
                    <a:lnTo>
                      <a:pt x="146" y="664"/>
                    </a:lnTo>
                    <a:lnTo>
                      <a:pt x="149" y="664"/>
                    </a:lnTo>
                    <a:lnTo>
                      <a:pt x="152" y="664"/>
                    </a:lnTo>
                    <a:lnTo>
                      <a:pt x="155" y="664"/>
                    </a:lnTo>
                    <a:lnTo>
                      <a:pt x="158" y="664"/>
                    </a:lnTo>
                    <a:lnTo>
                      <a:pt x="161" y="664"/>
                    </a:lnTo>
                    <a:lnTo>
                      <a:pt x="161" y="661"/>
                    </a:lnTo>
                    <a:lnTo>
                      <a:pt x="164" y="661"/>
                    </a:lnTo>
                    <a:lnTo>
                      <a:pt x="167" y="661"/>
                    </a:lnTo>
                    <a:lnTo>
                      <a:pt x="170" y="661"/>
                    </a:lnTo>
                    <a:lnTo>
                      <a:pt x="170" y="658"/>
                    </a:lnTo>
                    <a:lnTo>
                      <a:pt x="173" y="658"/>
                    </a:lnTo>
                    <a:lnTo>
                      <a:pt x="176" y="658"/>
                    </a:lnTo>
                    <a:lnTo>
                      <a:pt x="179" y="655"/>
                    </a:lnTo>
                    <a:lnTo>
                      <a:pt x="182" y="655"/>
                    </a:lnTo>
                    <a:lnTo>
                      <a:pt x="182" y="653"/>
                    </a:lnTo>
                    <a:lnTo>
                      <a:pt x="185" y="653"/>
                    </a:lnTo>
                    <a:lnTo>
                      <a:pt x="185" y="650"/>
                    </a:lnTo>
                    <a:lnTo>
                      <a:pt x="188" y="650"/>
                    </a:lnTo>
                    <a:lnTo>
                      <a:pt x="188" y="647"/>
                    </a:lnTo>
                    <a:lnTo>
                      <a:pt x="191" y="644"/>
                    </a:lnTo>
                    <a:lnTo>
                      <a:pt x="191" y="641"/>
                    </a:lnTo>
                    <a:lnTo>
                      <a:pt x="194" y="638"/>
                    </a:lnTo>
                    <a:lnTo>
                      <a:pt x="194" y="636"/>
                    </a:lnTo>
                    <a:lnTo>
                      <a:pt x="194" y="633"/>
                    </a:lnTo>
                    <a:lnTo>
                      <a:pt x="194" y="630"/>
                    </a:lnTo>
                    <a:lnTo>
                      <a:pt x="197" y="627"/>
                    </a:lnTo>
                    <a:lnTo>
                      <a:pt x="197" y="624"/>
                    </a:lnTo>
                    <a:lnTo>
                      <a:pt x="197" y="618"/>
                    </a:lnTo>
                    <a:lnTo>
                      <a:pt x="197" y="616"/>
                    </a:lnTo>
                    <a:lnTo>
                      <a:pt x="200" y="610"/>
                    </a:lnTo>
                    <a:lnTo>
                      <a:pt x="200" y="607"/>
                    </a:lnTo>
                    <a:lnTo>
                      <a:pt x="200" y="601"/>
                    </a:lnTo>
                    <a:lnTo>
                      <a:pt x="200" y="596"/>
                    </a:lnTo>
                    <a:lnTo>
                      <a:pt x="203" y="587"/>
                    </a:lnTo>
                    <a:lnTo>
                      <a:pt x="203" y="581"/>
                    </a:lnTo>
                    <a:lnTo>
                      <a:pt x="203" y="576"/>
                    </a:lnTo>
                    <a:lnTo>
                      <a:pt x="203" y="567"/>
                    </a:lnTo>
                    <a:lnTo>
                      <a:pt x="206" y="561"/>
                    </a:lnTo>
                    <a:lnTo>
                      <a:pt x="206" y="553"/>
                    </a:lnTo>
                    <a:lnTo>
                      <a:pt x="206" y="544"/>
                    </a:lnTo>
                    <a:lnTo>
                      <a:pt x="206" y="539"/>
                    </a:lnTo>
                    <a:lnTo>
                      <a:pt x="206" y="527"/>
                    </a:lnTo>
                    <a:lnTo>
                      <a:pt x="209" y="519"/>
                    </a:lnTo>
                    <a:lnTo>
                      <a:pt x="209" y="510"/>
                    </a:lnTo>
                    <a:lnTo>
                      <a:pt x="209" y="499"/>
                    </a:lnTo>
                    <a:lnTo>
                      <a:pt x="209" y="490"/>
                    </a:lnTo>
                    <a:lnTo>
                      <a:pt x="212" y="479"/>
                    </a:lnTo>
                    <a:lnTo>
                      <a:pt x="212" y="468"/>
                    </a:lnTo>
                    <a:lnTo>
                      <a:pt x="212" y="456"/>
                    </a:lnTo>
                    <a:lnTo>
                      <a:pt x="212" y="448"/>
                    </a:lnTo>
                    <a:lnTo>
                      <a:pt x="215" y="436"/>
                    </a:lnTo>
                    <a:lnTo>
                      <a:pt x="215" y="425"/>
                    </a:lnTo>
                    <a:lnTo>
                      <a:pt x="215" y="413"/>
                    </a:lnTo>
                    <a:lnTo>
                      <a:pt x="215" y="405"/>
                    </a:lnTo>
                    <a:lnTo>
                      <a:pt x="218" y="393"/>
                    </a:lnTo>
                    <a:lnTo>
                      <a:pt x="218" y="385"/>
                    </a:lnTo>
                    <a:lnTo>
                      <a:pt x="218" y="376"/>
                    </a:lnTo>
                    <a:lnTo>
                      <a:pt x="218" y="368"/>
                    </a:lnTo>
                    <a:lnTo>
                      <a:pt x="221" y="359"/>
                    </a:lnTo>
                    <a:lnTo>
                      <a:pt x="221" y="351"/>
                    </a:lnTo>
                    <a:lnTo>
                      <a:pt x="221" y="342"/>
                    </a:lnTo>
                    <a:lnTo>
                      <a:pt x="221" y="337"/>
                    </a:lnTo>
                    <a:lnTo>
                      <a:pt x="221" y="328"/>
                    </a:lnTo>
                    <a:lnTo>
                      <a:pt x="224" y="322"/>
                    </a:lnTo>
                    <a:lnTo>
                      <a:pt x="224" y="317"/>
                    </a:lnTo>
                    <a:lnTo>
                      <a:pt x="224" y="311"/>
                    </a:lnTo>
                    <a:lnTo>
                      <a:pt x="224" y="308"/>
                    </a:lnTo>
                    <a:lnTo>
                      <a:pt x="227" y="302"/>
                    </a:lnTo>
                    <a:lnTo>
                      <a:pt x="227" y="299"/>
                    </a:lnTo>
                    <a:lnTo>
                      <a:pt x="227" y="297"/>
                    </a:lnTo>
                    <a:lnTo>
                      <a:pt x="227" y="294"/>
                    </a:lnTo>
                    <a:lnTo>
                      <a:pt x="230" y="291"/>
                    </a:lnTo>
                    <a:lnTo>
                      <a:pt x="230" y="288"/>
                    </a:lnTo>
                    <a:lnTo>
                      <a:pt x="230" y="285"/>
                    </a:lnTo>
                    <a:lnTo>
                      <a:pt x="233" y="285"/>
                    </a:lnTo>
                    <a:lnTo>
                      <a:pt x="233" y="282"/>
                    </a:lnTo>
                    <a:lnTo>
                      <a:pt x="235" y="282"/>
                    </a:lnTo>
                    <a:lnTo>
                      <a:pt x="238" y="285"/>
                    </a:lnTo>
                    <a:lnTo>
                      <a:pt x="238" y="288"/>
                    </a:lnTo>
                    <a:lnTo>
                      <a:pt x="241" y="288"/>
                    </a:lnTo>
                    <a:lnTo>
                      <a:pt x="241" y="291"/>
                    </a:lnTo>
                    <a:lnTo>
                      <a:pt x="241" y="294"/>
                    </a:lnTo>
                    <a:lnTo>
                      <a:pt x="244" y="294"/>
                    </a:lnTo>
                    <a:lnTo>
                      <a:pt x="244" y="297"/>
                    </a:lnTo>
                    <a:lnTo>
                      <a:pt x="244" y="299"/>
                    </a:lnTo>
                    <a:lnTo>
                      <a:pt x="247" y="302"/>
                    </a:lnTo>
                    <a:lnTo>
                      <a:pt x="247" y="305"/>
                    </a:lnTo>
                    <a:lnTo>
                      <a:pt x="247" y="308"/>
                    </a:lnTo>
                    <a:lnTo>
                      <a:pt x="250" y="308"/>
                    </a:lnTo>
                    <a:lnTo>
                      <a:pt x="250" y="311"/>
                    </a:lnTo>
                    <a:lnTo>
                      <a:pt x="250" y="314"/>
                    </a:lnTo>
                    <a:lnTo>
                      <a:pt x="253" y="314"/>
                    </a:lnTo>
                    <a:lnTo>
                      <a:pt x="253" y="317"/>
                    </a:lnTo>
                    <a:lnTo>
                      <a:pt x="253" y="319"/>
                    </a:lnTo>
                    <a:lnTo>
                      <a:pt x="256" y="322"/>
                    </a:lnTo>
                    <a:lnTo>
                      <a:pt x="256" y="325"/>
                    </a:lnTo>
                    <a:lnTo>
                      <a:pt x="256" y="328"/>
                    </a:lnTo>
                    <a:lnTo>
                      <a:pt x="259" y="328"/>
                    </a:lnTo>
                    <a:lnTo>
                      <a:pt x="259" y="331"/>
                    </a:lnTo>
                    <a:lnTo>
                      <a:pt x="259" y="334"/>
                    </a:lnTo>
                    <a:lnTo>
                      <a:pt x="262" y="337"/>
                    </a:lnTo>
                    <a:lnTo>
                      <a:pt x="262" y="339"/>
                    </a:lnTo>
                    <a:lnTo>
                      <a:pt x="265" y="342"/>
                    </a:lnTo>
                    <a:lnTo>
                      <a:pt x="265" y="345"/>
                    </a:lnTo>
                    <a:lnTo>
                      <a:pt x="268" y="348"/>
                    </a:lnTo>
                    <a:lnTo>
                      <a:pt x="268" y="351"/>
                    </a:lnTo>
                    <a:lnTo>
                      <a:pt x="271" y="354"/>
                    </a:lnTo>
                    <a:lnTo>
                      <a:pt x="271" y="356"/>
                    </a:lnTo>
                    <a:lnTo>
                      <a:pt x="274" y="356"/>
                    </a:lnTo>
                    <a:lnTo>
                      <a:pt x="274" y="359"/>
                    </a:lnTo>
                    <a:lnTo>
                      <a:pt x="277" y="362"/>
                    </a:lnTo>
                    <a:lnTo>
                      <a:pt x="277" y="365"/>
                    </a:lnTo>
                    <a:lnTo>
                      <a:pt x="280" y="365"/>
                    </a:lnTo>
                    <a:lnTo>
                      <a:pt x="280" y="368"/>
                    </a:lnTo>
                    <a:lnTo>
                      <a:pt x="283" y="368"/>
                    </a:lnTo>
                    <a:lnTo>
                      <a:pt x="283" y="371"/>
                    </a:lnTo>
                    <a:lnTo>
                      <a:pt x="286" y="371"/>
                    </a:lnTo>
                    <a:lnTo>
                      <a:pt x="289" y="374"/>
                    </a:lnTo>
                    <a:lnTo>
                      <a:pt x="292" y="374"/>
                    </a:lnTo>
                    <a:lnTo>
                      <a:pt x="295" y="374"/>
                    </a:lnTo>
                    <a:lnTo>
                      <a:pt x="295" y="376"/>
                    </a:lnTo>
                    <a:lnTo>
                      <a:pt x="298" y="376"/>
                    </a:lnTo>
                    <a:lnTo>
                      <a:pt x="301" y="376"/>
                    </a:lnTo>
                    <a:lnTo>
                      <a:pt x="304" y="376"/>
                    </a:lnTo>
                    <a:lnTo>
                      <a:pt x="307" y="376"/>
                    </a:lnTo>
                    <a:lnTo>
                      <a:pt x="310" y="376"/>
                    </a:lnTo>
                    <a:lnTo>
                      <a:pt x="313" y="374"/>
                    </a:lnTo>
                    <a:lnTo>
                      <a:pt x="316" y="374"/>
                    </a:lnTo>
                    <a:lnTo>
                      <a:pt x="316" y="371"/>
                    </a:lnTo>
                    <a:lnTo>
                      <a:pt x="319" y="371"/>
                    </a:lnTo>
                    <a:lnTo>
                      <a:pt x="319" y="368"/>
                    </a:lnTo>
                    <a:lnTo>
                      <a:pt x="319" y="365"/>
                    </a:lnTo>
                    <a:lnTo>
                      <a:pt x="322" y="365"/>
                    </a:lnTo>
                    <a:lnTo>
                      <a:pt x="322" y="362"/>
                    </a:lnTo>
                    <a:lnTo>
                      <a:pt x="322" y="359"/>
                    </a:lnTo>
                    <a:lnTo>
                      <a:pt x="325" y="356"/>
                    </a:lnTo>
                    <a:lnTo>
                      <a:pt x="325" y="354"/>
                    </a:lnTo>
                    <a:lnTo>
                      <a:pt x="325" y="351"/>
                    </a:lnTo>
                    <a:lnTo>
                      <a:pt x="325" y="348"/>
                    </a:lnTo>
                    <a:lnTo>
                      <a:pt x="328" y="345"/>
                    </a:lnTo>
                    <a:lnTo>
                      <a:pt x="328" y="342"/>
                    </a:lnTo>
                    <a:lnTo>
                      <a:pt x="328" y="337"/>
                    </a:lnTo>
                    <a:lnTo>
                      <a:pt x="328" y="334"/>
                    </a:lnTo>
                    <a:lnTo>
                      <a:pt x="331" y="328"/>
                    </a:lnTo>
                    <a:lnTo>
                      <a:pt x="331" y="325"/>
                    </a:lnTo>
                    <a:lnTo>
                      <a:pt x="331" y="319"/>
                    </a:lnTo>
                    <a:lnTo>
                      <a:pt x="331" y="314"/>
                    </a:lnTo>
                    <a:lnTo>
                      <a:pt x="331" y="308"/>
                    </a:lnTo>
                    <a:lnTo>
                      <a:pt x="334" y="302"/>
                    </a:lnTo>
                    <a:lnTo>
                      <a:pt x="334" y="297"/>
                    </a:lnTo>
                    <a:lnTo>
                      <a:pt x="334" y="288"/>
                    </a:lnTo>
                    <a:lnTo>
                      <a:pt x="334" y="282"/>
                    </a:lnTo>
                    <a:lnTo>
                      <a:pt x="337" y="274"/>
                    </a:lnTo>
                    <a:lnTo>
                      <a:pt x="337" y="265"/>
                    </a:lnTo>
                    <a:lnTo>
                      <a:pt x="337" y="257"/>
                    </a:lnTo>
                    <a:lnTo>
                      <a:pt x="337" y="248"/>
                    </a:lnTo>
                    <a:lnTo>
                      <a:pt x="340" y="240"/>
                    </a:lnTo>
                    <a:lnTo>
                      <a:pt x="340" y="231"/>
                    </a:lnTo>
                    <a:lnTo>
                      <a:pt x="340" y="220"/>
                    </a:lnTo>
                    <a:lnTo>
                      <a:pt x="340" y="211"/>
                    </a:lnTo>
                    <a:lnTo>
                      <a:pt x="343" y="200"/>
                    </a:lnTo>
                    <a:lnTo>
                      <a:pt x="343" y="191"/>
                    </a:lnTo>
                    <a:lnTo>
                      <a:pt x="343" y="180"/>
                    </a:lnTo>
                    <a:lnTo>
                      <a:pt x="343" y="171"/>
                    </a:lnTo>
                    <a:lnTo>
                      <a:pt x="343" y="160"/>
                    </a:lnTo>
                    <a:lnTo>
                      <a:pt x="346" y="149"/>
                    </a:lnTo>
                    <a:lnTo>
                      <a:pt x="346" y="140"/>
                    </a:lnTo>
                    <a:lnTo>
                      <a:pt x="346" y="129"/>
                    </a:lnTo>
                    <a:lnTo>
                      <a:pt x="346" y="120"/>
                    </a:lnTo>
                    <a:lnTo>
                      <a:pt x="349" y="109"/>
                    </a:lnTo>
                    <a:lnTo>
                      <a:pt x="349" y="100"/>
                    </a:lnTo>
                    <a:lnTo>
                      <a:pt x="349" y="92"/>
                    </a:lnTo>
                    <a:lnTo>
                      <a:pt x="349" y="83"/>
                    </a:lnTo>
                    <a:lnTo>
                      <a:pt x="352" y="75"/>
                    </a:lnTo>
                    <a:lnTo>
                      <a:pt x="352" y="66"/>
                    </a:lnTo>
                    <a:lnTo>
                      <a:pt x="352" y="57"/>
                    </a:lnTo>
                    <a:lnTo>
                      <a:pt x="352" y="49"/>
                    </a:lnTo>
                    <a:lnTo>
                      <a:pt x="355" y="43"/>
                    </a:lnTo>
                    <a:lnTo>
                      <a:pt x="355" y="37"/>
                    </a:lnTo>
                    <a:lnTo>
                      <a:pt x="355" y="32"/>
                    </a:lnTo>
                    <a:lnTo>
                      <a:pt x="355" y="26"/>
                    </a:lnTo>
                    <a:lnTo>
                      <a:pt x="355" y="20"/>
                    </a:lnTo>
                    <a:lnTo>
                      <a:pt x="358" y="15"/>
                    </a:lnTo>
                    <a:lnTo>
                      <a:pt x="358" y="12"/>
                    </a:lnTo>
                    <a:lnTo>
                      <a:pt x="358" y="9"/>
                    </a:lnTo>
                    <a:lnTo>
                      <a:pt x="358" y="3"/>
                    </a:lnTo>
                    <a:lnTo>
                      <a:pt x="361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0" name="Freeform 95"/>
              <p:cNvSpPr>
                <a:spLocks/>
              </p:cNvSpPr>
              <p:nvPr/>
            </p:nvSpPr>
            <p:spPr bwMode="auto">
              <a:xfrm>
                <a:off x="3563" y="3056"/>
                <a:ext cx="357" cy="436"/>
              </a:xfrm>
              <a:custGeom>
                <a:avLst/>
                <a:gdLst>
                  <a:gd name="T0" fmla="*/ 6 w 357"/>
                  <a:gd name="T1" fmla="*/ 288 h 436"/>
                  <a:gd name="T2" fmla="*/ 12 w 357"/>
                  <a:gd name="T3" fmla="*/ 296 h 436"/>
                  <a:gd name="T4" fmla="*/ 18 w 357"/>
                  <a:gd name="T5" fmla="*/ 314 h 436"/>
                  <a:gd name="T6" fmla="*/ 24 w 357"/>
                  <a:gd name="T7" fmla="*/ 333 h 436"/>
                  <a:gd name="T8" fmla="*/ 30 w 357"/>
                  <a:gd name="T9" fmla="*/ 351 h 436"/>
                  <a:gd name="T10" fmla="*/ 35 w 357"/>
                  <a:gd name="T11" fmla="*/ 368 h 436"/>
                  <a:gd name="T12" fmla="*/ 41 w 357"/>
                  <a:gd name="T13" fmla="*/ 376 h 436"/>
                  <a:gd name="T14" fmla="*/ 47 w 357"/>
                  <a:gd name="T15" fmla="*/ 368 h 436"/>
                  <a:gd name="T16" fmla="*/ 56 w 357"/>
                  <a:gd name="T17" fmla="*/ 314 h 436"/>
                  <a:gd name="T18" fmla="*/ 62 w 357"/>
                  <a:gd name="T19" fmla="*/ 205 h 436"/>
                  <a:gd name="T20" fmla="*/ 68 w 357"/>
                  <a:gd name="T21" fmla="*/ 89 h 436"/>
                  <a:gd name="T22" fmla="*/ 74 w 357"/>
                  <a:gd name="T23" fmla="*/ 20 h 436"/>
                  <a:gd name="T24" fmla="*/ 80 w 357"/>
                  <a:gd name="T25" fmla="*/ 0 h 436"/>
                  <a:gd name="T26" fmla="*/ 86 w 357"/>
                  <a:gd name="T27" fmla="*/ 12 h 436"/>
                  <a:gd name="T28" fmla="*/ 92 w 357"/>
                  <a:gd name="T29" fmla="*/ 34 h 436"/>
                  <a:gd name="T30" fmla="*/ 98 w 357"/>
                  <a:gd name="T31" fmla="*/ 57 h 436"/>
                  <a:gd name="T32" fmla="*/ 104 w 357"/>
                  <a:gd name="T33" fmla="*/ 83 h 436"/>
                  <a:gd name="T34" fmla="*/ 113 w 357"/>
                  <a:gd name="T35" fmla="*/ 109 h 436"/>
                  <a:gd name="T36" fmla="*/ 119 w 357"/>
                  <a:gd name="T37" fmla="*/ 137 h 436"/>
                  <a:gd name="T38" fmla="*/ 125 w 357"/>
                  <a:gd name="T39" fmla="*/ 160 h 436"/>
                  <a:gd name="T40" fmla="*/ 131 w 357"/>
                  <a:gd name="T41" fmla="*/ 185 h 436"/>
                  <a:gd name="T42" fmla="*/ 137 w 357"/>
                  <a:gd name="T43" fmla="*/ 205 h 436"/>
                  <a:gd name="T44" fmla="*/ 143 w 357"/>
                  <a:gd name="T45" fmla="*/ 222 h 436"/>
                  <a:gd name="T46" fmla="*/ 149 w 357"/>
                  <a:gd name="T47" fmla="*/ 234 h 436"/>
                  <a:gd name="T48" fmla="*/ 155 w 357"/>
                  <a:gd name="T49" fmla="*/ 242 h 436"/>
                  <a:gd name="T50" fmla="*/ 164 w 357"/>
                  <a:gd name="T51" fmla="*/ 251 h 436"/>
                  <a:gd name="T52" fmla="*/ 170 w 357"/>
                  <a:gd name="T53" fmla="*/ 262 h 436"/>
                  <a:gd name="T54" fmla="*/ 176 w 357"/>
                  <a:gd name="T55" fmla="*/ 274 h 436"/>
                  <a:gd name="T56" fmla="*/ 182 w 357"/>
                  <a:gd name="T57" fmla="*/ 285 h 436"/>
                  <a:gd name="T58" fmla="*/ 188 w 357"/>
                  <a:gd name="T59" fmla="*/ 296 h 436"/>
                  <a:gd name="T60" fmla="*/ 193 w 357"/>
                  <a:gd name="T61" fmla="*/ 305 h 436"/>
                  <a:gd name="T62" fmla="*/ 199 w 357"/>
                  <a:gd name="T63" fmla="*/ 316 h 436"/>
                  <a:gd name="T64" fmla="*/ 205 w 357"/>
                  <a:gd name="T65" fmla="*/ 325 h 436"/>
                  <a:gd name="T66" fmla="*/ 214 w 357"/>
                  <a:gd name="T67" fmla="*/ 325 h 436"/>
                  <a:gd name="T68" fmla="*/ 220 w 357"/>
                  <a:gd name="T69" fmla="*/ 311 h 436"/>
                  <a:gd name="T70" fmla="*/ 226 w 357"/>
                  <a:gd name="T71" fmla="*/ 279 h 436"/>
                  <a:gd name="T72" fmla="*/ 232 w 357"/>
                  <a:gd name="T73" fmla="*/ 251 h 436"/>
                  <a:gd name="T74" fmla="*/ 238 w 357"/>
                  <a:gd name="T75" fmla="*/ 240 h 436"/>
                  <a:gd name="T76" fmla="*/ 244 w 357"/>
                  <a:gd name="T77" fmla="*/ 242 h 436"/>
                  <a:gd name="T78" fmla="*/ 250 w 357"/>
                  <a:gd name="T79" fmla="*/ 248 h 436"/>
                  <a:gd name="T80" fmla="*/ 256 w 357"/>
                  <a:gd name="T81" fmla="*/ 257 h 436"/>
                  <a:gd name="T82" fmla="*/ 265 w 357"/>
                  <a:gd name="T83" fmla="*/ 268 h 436"/>
                  <a:gd name="T84" fmla="*/ 271 w 357"/>
                  <a:gd name="T85" fmla="*/ 279 h 436"/>
                  <a:gd name="T86" fmla="*/ 277 w 357"/>
                  <a:gd name="T87" fmla="*/ 291 h 436"/>
                  <a:gd name="T88" fmla="*/ 283 w 357"/>
                  <a:gd name="T89" fmla="*/ 305 h 436"/>
                  <a:gd name="T90" fmla="*/ 289 w 357"/>
                  <a:gd name="T91" fmla="*/ 316 h 436"/>
                  <a:gd name="T92" fmla="*/ 295 w 357"/>
                  <a:gd name="T93" fmla="*/ 331 h 436"/>
                  <a:gd name="T94" fmla="*/ 301 w 357"/>
                  <a:gd name="T95" fmla="*/ 342 h 436"/>
                  <a:gd name="T96" fmla="*/ 307 w 357"/>
                  <a:gd name="T97" fmla="*/ 356 h 436"/>
                  <a:gd name="T98" fmla="*/ 316 w 357"/>
                  <a:gd name="T99" fmla="*/ 368 h 436"/>
                  <a:gd name="T100" fmla="*/ 322 w 357"/>
                  <a:gd name="T101" fmla="*/ 376 h 436"/>
                  <a:gd name="T102" fmla="*/ 328 w 357"/>
                  <a:gd name="T103" fmla="*/ 388 h 436"/>
                  <a:gd name="T104" fmla="*/ 334 w 357"/>
                  <a:gd name="T105" fmla="*/ 399 h 436"/>
                  <a:gd name="T106" fmla="*/ 340 w 357"/>
                  <a:gd name="T107" fmla="*/ 408 h 436"/>
                  <a:gd name="T108" fmla="*/ 346 w 357"/>
                  <a:gd name="T109" fmla="*/ 419 h 436"/>
                  <a:gd name="T110" fmla="*/ 351 w 357"/>
                  <a:gd name="T111" fmla="*/ 427 h 4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7" h="436">
                    <a:moveTo>
                      <a:pt x="0" y="296"/>
                    </a:moveTo>
                    <a:lnTo>
                      <a:pt x="0" y="294"/>
                    </a:lnTo>
                    <a:lnTo>
                      <a:pt x="0" y="291"/>
                    </a:lnTo>
                    <a:lnTo>
                      <a:pt x="3" y="291"/>
                    </a:lnTo>
                    <a:lnTo>
                      <a:pt x="3" y="288"/>
                    </a:lnTo>
                    <a:lnTo>
                      <a:pt x="6" y="288"/>
                    </a:lnTo>
                    <a:lnTo>
                      <a:pt x="9" y="291"/>
                    </a:lnTo>
                    <a:lnTo>
                      <a:pt x="9" y="294"/>
                    </a:lnTo>
                    <a:lnTo>
                      <a:pt x="12" y="296"/>
                    </a:lnTo>
                    <a:lnTo>
                      <a:pt x="12" y="299"/>
                    </a:lnTo>
                    <a:lnTo>
                      <a:pt x="15" y="302"/>
                    </a:lnTo>
                    <a:lnTo>
                      <a:pt x="15" y="305"/>
                    </a:lnTo>
                    <a:lnTo>
                      <a:pt x="15" y="308"/>
                    </a:lnTo>
                    <a:lnTo>
                      <a:pt x="18" y="311"/>
                    </a:lnTo>
                    <a:lnTo>
                      <a:pt x="18" y="314"/>
                    </a:lnTo>
                    <a:lnTo>
                      <a:pt x="18" y="316"/>
                    </a:lnTo>
                    <a:lnTo>
                      <a:pt x="18" y="319"/>
                    </a:lnTo>
                    <a:lnTo>
                      <a:pt x="21" y="322"/>
                    </a:lnTo>
                    <a:lnTo>
                      <a:pt x="21" y="325"/>
                    </a:lnTo>
                    <a:lnTo>
                      <a:pt x="21" y="328"/>
                    </a:lnTo>
                    <a:lnTo>
                      <a:pt x="24" y="331"/>
                    </a:lnTo>
                    <a:lnTo>
                      <a:pt x="24" y="333"/>
                    </a:lnTo>
                    <a:lnTo>
                      <a:pt x="24" y="336"/>
                    </a:lnTo>
                    <a:lnTo>
                      <a:pt x="27" y="339"/>
                    </a:lnTo>
                    <a:lnTo>
                      <a:pt x="27" y="342"/>
                    </a:lnTo>
                    <a:lnTo>
                      <a:pt x="27" y="345"/>
                    </a:lnTo>
                    <a:lnTo>
                      <a:pt x="30" y="348"/>
                    </a:lnTo>
                    <a:lnTo>
                      <a:pt x="30" y="351"/>
                    </a:lnTo>
                    <a:lnTo>
                      <a:pt x="30" y="353"/>
                    </a:lnTo>
                    <a:lnTo>
                      <a:pt x="30" y="356"/>
                    </a:lnTo>
                    <a:lnTo>
                      <a:pt x="32" y="356"/>
                    </a:lnTo>
                    <a:lnTo>
                      <a:pt x="32" y="359"/>
                    </a:lnTo>
                    <a:lnTo>
                      <a:pt x="32" y="362"/>
                    </a:lnTo>
                    <a:lnTo>
                      <a:pt x="35" y="365"/>
                    </a:lnTo>
                    <a:lnTo>
                      <a:pt x="35" y="368"/>
                    </a:lnTo>
                    <a:lnTo>
                      <a:pt x="38" y="371"/>
                    </a:lnTo>
                    <a:lnTo>
                      <a:pt x="38" y="373"/>
                    </a:lnTo>
                    <a:lnTo>
                      <a:pt x="41" y="376"/>
                    </a:lnTo>
                    <a:lnTo>
                      <a:pt x="44" y="376"/>
                    </a:lnTo>
                    <a:lnTo>
                      <a:pt x="47" y="373"/>
                    </a:lnTo>
                    <a:lnTo>
                      <a:pt x="47" y="371"/>
                    </a:lnTo>
                    <a:lnTo>
                      <a:pt x="47" y="368"/>
                    </a:lnTo>
                    <a:lnTo>
                      <a:pt x="50" y="365"/>
                    </a:lnTo>
                    <a:lnTo>
                      <a:pt x="50" y="359"/>
                    </a:lnTo>
                    <a:lnTo>
                      <a:pt x="50" y="356"/>
                    </a:lnTo>
                    <a:lnTo>
                      <a:pt x="50" y="351"/>
                    </a:lnTo>
                    <a:lnTo>
                      <a:pt x="53" y="345"/>
                    </a:lnTo>
                    <a:lnTo>
                      <a:pt x="53" y="336"/>
                    </a:lnTo>
                    <a:lnTo>
                      <a:pt x="53" y="331"/>
                    </a:lnTo>
                    <a:lnTo>
                      <a:pt x="53" y="322"/>
                    </a:lnTo>
                    <a:lnTo>
                      <a:pt x="56" y="314"/>
                    </a:lnTo>
                    <a:lnTo>
                      <a:pt x="56" y="302"/>
                    </a:lnTo>
                    <a:lnTo>
                      <a:pt x="56" y="294"/>
                    </a:lnTo>
                    <a:lnTo>
                      <a:pt x="56" y="282"/>
                    </a:lnTo>
                    <a:lnTo>
                      <a:pt x="56" y="271"/>
                    </a:lnTo>
                    <a:lnTo>
                      <a:pt x="59" y="257"/>
                    </a:lnTo>
                    <a:lnTo>
                      <a:pt x="59" y="245"/>
                    </a:lnTo>
                    <a:lnTo>
                      <a:pt x="59" y="234"/>
                    </a:lnTo>
                    <a:lnTo>
                      <a:pt x="59" y="220"/>
                    </a:lnTo>
                    <a:lnTo>
                      <a:pt x="62" y="205"/>
                    </a:lnTo>
                    <a:lnTo>
                      <a:pt x="62" y="191"/>
                    </a:lnTo>
                    <a:lnTo>
                      <a:pt x="62" y="177"/>
                    </a:lnTo>
                    <a:lnTo>
                      <a:pt x="62" y="163"/>
                    </a:lnTo>
                    <a:lnTo>
                      <a:pt x="65" y="151"/>
                    </a:lnTo>
                    <a:lnTo>
                      <a:pt x="65" y="137"/>
                    </a:lnTo>
                    <a:lnTo>
                      <a:pt x="65" y="123"/>
                    </a:lnTo>
                    <a:lnTo>
                      <a:pt x="65" y="111"/>
                    </a:lnTo>
                    <a:lnTo>
                      <a:pt x="68" y="100"/>
                    </a:lnTo>
                    <a:lnTo>
                      <a:pt x="68" y="89"/>
                    </a:lnTo>
                    <a:lnTo>
                      <a:pt x="68" y="77"/>
                    </a:lnTo>
                    <a:lnTo>
                      <a:pt x="68" y="69"/>
                    </a:lnTo>
                    <a:lnTo>
                      <a:pt x="68" y="60"/>
                    </a:lnTo>
                    <a:lnTo>
                      <a:pt x="71" y="49"/>
                    </a:lnTo>
                    <a:lnTo>
                      <a:pt x="71" y="43"/>
                    </a:lnTo>
                    <a:lnTo>
                      <a:pt x="71" y="34"/>
                    </a:lnTo>
                    <a:lnTo>
                      <a:pt x="71" y="29"/>
                    </a:lnTo>
                    <a:lnTo>
                      <a:pt x="74" y="23"/>
                    </a:lnTo>
                    <a:lnTo>
                      <a:pt x="74" y="20"/>
                    </a:lnTo>
                    <a:lnTo>
                      <a:pt x="74" y="15"/>
                    </a:lnTo>
                    <a:lnTo>
                      <a:pt x="74" y="12"/>
                    </a:lnTo>
                    <a:lnTo>
                      <a:pt x="77" y="9"/>
                    </a:lnTo>
                    <a:lnTo>
                      <a:pt x="77" y="6"/>
                    </a:lnTo>
                    <a:lnTo>
                      <a:pt x="77" y="3"/>
                    </a:lnTo>
                    <a:lnTo>
                      <a:pt x="80" y="3"/>
                    </a:lnTo>
                    <a:lnTo>
                      <a:pt x="80" y="0"/>
                    </a:lnTo>
                    <a:lnTo>
                      <a:pt x="80" y="3"/>
                    </a:lnTo>
                    <a:lnTo>
                      <a:pt x="83" y="3"/>
                    </a:lnTo>
                    <a:lnTo>
                      <a:pt x="83" y="6"/>
                    </a:lnTo>
                    <a:lnTo>
                      <a:pt x="86" y="9"/>
                    </a:lnTo>
                    <a:lnTo>
                      <a:pt x="86" y="12"/>
                    </a:lnTo>
                    <a:lnTo>
                      <a:pt x="86" y="15"/>
                    </a:lnTo>
                    <a:lnTo>
                      <a:pt x="89" y="17"/>
                    </a:lnTo>
                    <a:lnTo>
                      <a:pt x="89" y="20"/>
                    </a:lnTo>
                    <a:lnTo>
                      <a:pt x="89" y="23"/>
                    </a:lnTo>
                    <a:lnTo>
                      <a:pt x="92" y="26"/>
                    </a:lnTo>
                    <a:lnTo>
                      <a:pt x="92" y="29"/>
                    </a:lnTo>
                    <a:lnTo>
                      <a:pt x="92" y="32"/>
                    </a:lnTo>
                    <a:lnTo>
                      <a:pt x="92" y="34"/>
                    </a:lnTo>
                    <a:lnTo>
                      <a:pt x="95" y="37"/>
                    </a:lnTo>
                    <a:lnTo>
                      <a:pt x="95" y="40"/>
                    </a:lnTo>
                    <a:lnTo>
                      <a:pt x="95" y="46"/>
                    </a:lnTo>
                    <a:lnTo>
                      <a:pt x="95" y="49"/>
                    </a:lnTo>
                    <a:lnTo>
                      <a:pt x="98" y="52"/>
                    </a:lnTo>
                    <a:lnTo>
                      <a:pt x="98" y="54"/>
                    </a:lnTo>
                    <a:lnTo>
                      <a:pt x="98" y="57"/>
                    </a:lnTo>
                    <a:lnTo>
                      <a:pt x="101" y="60"/>
                    </a:lnTo>
                    <a:lnTo>
                      <a:pt x="101" y="63"/>
                    </a:lnTo>
                    <a:lnTo>
                      <a:pt x="101" y="66"/>
                    </a:lnTo>
                    <a:lnTo>
                      <a:pt x="101" y="69"/>
                    </a:lnTo>
                    <a:lnTo>
                      <a:pt x="104" y="71"/>
                    </a:lnTo>
                    <a:lnTo>
                      <a:pt x="104" y="74"/>
                    </a:lnTo>
                    <a:lnTo>
                      <a:pt x="104" y="77"/>
                    </a:lnTo>
                    <a:lnTo>
                      <a:pt x="104" y="80"/>
                    </a:lnTo>
                    <a:lnTo>
                      <a:pt x="104" y="83"/>
                    </a:lnTo>
                    <a:lnTo>
                      <a:pt x="107" y="86"/>
                    </a:lnTo>
                    <a:lnTo>
                      <a:pt x="107" y="89"/>
                    </a:lnTo>
                    <a:lnTo>
                      <a:pt x="107" y="91"/>
                    </a:lnTo>
                    <a:lnTo>
                      <a:pt x="107" y="94"/>
                    </a:lnTo>
                    <a:lnTo>
                      <a:pt x="110" y="97"/>
                    </a:lnTo>
                    <a:lnTo>
                      <a:pt x="110" y="100"/>
                    </a:lnTo>
                    <a:lnTo>
                      <a:pt x="110" y="103"/>
                    </a:lnTo>
                    <a:lnTo>
                      <a:pt x="110" y="106"/>
                    </a:lnTo>
                    <a:lnTo>
                      <a:pt x="113" y="109"/>
                    </a:lnTo>
                    <a:lnTo>
                      <a:pt x="113" y="111"/>
                    </a:lnTo>
                    <a:lnTo>
                      <a:pt x="113" y="114"/>
                    </a:lnTo>
                    <a:lnTo>
                      <a:pt x="113" y="117"/>
                    </a:lnTo>
                    <a:lnTo>
                      <a:pt x="116" y="120"/>
                    </a:lnTo>
                    <a:lnTo>
                      <a:pt x="116" y="123"/>
                    </a:lnTo>
                    <a:lnTo>
                      <a:pt x="116" y="126"/>
                    </a:lnTo>
                    <a:lnTo>
                      <a:pt x="116" y="128"/>
                    </a:lnTo>
                    <a:lnTo>
                      <a:pt x="116" y="131"/>
                    </a:lnTo>
                    <a:lnTo>
                      <a:pt x="119" y="137"/>
                    </a:lnTo>
                    <a:lnTo>
                      <a:pt x="119" y="140"/>
                    </a:lnTo>
                    <a:lnTo>
                      <a:pt x="119" y="143"/>
                    </a:lnTo>
                    <a:lnTo>
                      <a:pt x="122" y="146"/>
                    </a:lnTo>
                    <a:lnTo>
                      <a:pt x="122" y="148"/>
                    </a:lnTo>
                    <a:lnTo>
                      <a:pt x="122" y="151"/>
                    </a:lnTo>
                    <a:lnTo>
                      <a:pt x="122" y="154"/>
                    </a:lnTo>
                    <a:lnTo>
                      <a:pt x="125" y="157"/>
                    </a:lnTo>
                    <a:lnTo>
                      <a:pt x="125" y="160"/>
                    </a:lnTo>
                    <a:lnTo>
                      <a:pt x="125" y="163"/>
                    </a:lnTo>
                    <a:lnTo>
                      <a:pt x="125" y="165"/>
                    </a:lnTo>
                    <a:lnTo>
                      <a:pt x="128" y="168"/>
                    </a:lnTo>
                    <a:lnTo>
                      <a:pt x="128" y="171"/>
                    </a:lnTo>
                    <a:lnTo>
                      <a:pt x="128" y="174"/>
                    </a:lnTo>
                    <a:lnTo>
                      <a:pt x="128" y="177"/>
                    </a:lnTo>
                    <a:lnTo>
                      <a:pt x="131" y="180"/>
                    </a:lnTo>
                    <a:lnTo>
                      <a:pt x="131" y="183"/>
                    </a:lnTo>
                    <a:lnTo>
                      <a:pt x="131" y="185"/>
                    </a:lnTo>
                    <a:lnTo>
                      <a:pt x="131" y="188"/>
                    </a:lnTo>
                    <a:lnTo>
                      <a:pt x="131" y="191"/>
                    </a:lnTo>
                    <a:lnTo>
                      <a:pt x="134" y="191"/>
                    </a:lnTo>
                    <a:lnTo>
                      <a:pt x="134" y="194"/>
                    </a:lnTo>
                    <a:lnTo>
                      <a:pt x="134" y="197"/>
                    </a:lnTo>
                    <a:lnTo>
                      <a:pt x="134" y="200"/>
                    </a:lnTo>
                    <a:lnTo>
                      <a:pt x="137" y="200"/>
                    </a:lnTo>
                    <a:lnTo>
                      <a:pt x="137" y="202"/>
                    </a:lnTo>
                    <a:lnTo>
                      <a:pt x="137" y="205"/>
                    </a:lnTo>
                    <a:lnTo>
                      <a:pt x="137" y="208"/>
                    </a:lnTo>
                    <a:lnTo>
                      <a:pt x="140" y="208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3" y="217"/>
                    </a:lnTo>
                    <a:lnTo>
                      <a:pt x="143" y="220"/>
                    </a:lnTo>
                    <a:lnTo>
                      <a:pt x="143" y="222"/>
                    </a:lnTo>
                    <a:lnTo>
                      <a:pt x="146" y="225"/>
                    </a:lnTo>
                    <a:lnTo>
                      <a:pt x="146" y="228"/>
                    </a:lnTo>
                    <a:lnTo>
                      <a:pt x="149" y="231"/>
                    </a:lnTo>
                    <a:lnTo>
                      <a:pt x="149" y="234"/>
                    </a:lnTo>
                    <a:lnTo>
                      <a:pt x="152" y="234"/>
                    </a:lnTo>
                    <a:lnTo>
                      <a:pt x="152" y="237"/>
                    </a:lnTo>
                    <a:lnTo>
                      <a:pt x="155" y="237"/>
                    </a:lnTo>
                    <a:lnTo>
                      <a:pt x="155" y="240"/>
                    </a:lnTo>
                    <a:lnTo>
                      <a:pt x="155" y="242"/>
                    </a:lnTo>
                    <a:lnTo>
                      <a:pt x="158" y="242"/>
                    </a:lnTo>
                    <a:lnTo>
                      <a:pt x="158" y="245"/>
                    </a:lnTo>
                    <a:lnTo>
                      <a:pt x="161" y="245"/>
                    </a:lnTo>
                    <a:lnTo>
                      <a:pt x="161" y="248"/>
                    </a:lnTo>
                    <a:lnTo>
                      <a:pt x="161" y="251"/>
                    </a:lnTo>
                    <a:lnTo>
                      <a:pt x="164" y="251"/>
                    </a:lnTo>
                    <a:lnTo>
                      <a:pt x="164" y="254"/>
                    </a:lnTo>
                    <a:lnTo>
                      <a:pt x="167" y="257"/>
                    </a:lnTo>
                    <a:lnTo>
                      <a:pt x="167" y="259"/>
                    </a:lnTo>
                    <a:lnTo>
                      <a:pt x="170" y="262"/>
                    </a:lnTo>
                    <a:lnTo>
                      <a:pt x="170" y="265"/>
                    </a:lnTo>
                    <a:lnTo>
                      <a:pt x="173" y="268"/>
                    </a:lnTo>
                    <a:lnTo>
                      <a:pt x="173" y="271"/>
                    </a:lnTo>
                    <a:lnTo>
                      <a:pt x="176" y="271"/>
                    </a:lnTo>
                    <a:lnTo>
                      <a:pt x="176" y="274"/>
                    </a:lnTo>
                    <a:lnTo>
                      <a:pt x="176" y="277"/>
                    </a:lnTo>
                    <a:lnTo>
                      <a:pt x="179" y="277"/>
                    </a:lnTo>
                    <a:lnTo>
                      <a:pt x="179" y="279"/>
                    </a:lnTo>
                    <a:lnTo>
                      <a:pt x="179" y="282"/>
                    </a:lnTo>
                    <a:lnTo>
                      <a:pt x="182" y="282"/>
                    </a:lnTo>
                    <a:lnTo>
                      <a:pt x="182" y="285"/>
                    </a:lnTo>
                    <a:lnTo>
                      <a:pt x="182" y="288"/>
                    </a:lnTo>
                    <a:lnTo>
                      <a:pt x="185" y="288"/>
                    </a:lnTo>
                    <a:lnTo>
                      <a:pt x="185" y="291"/>
                    </a:lnTo>
                    <a:lnTo>
                      <a:pt x="188" y="294"/>
                    </a:lnTo>
                    <a:lnTo>
                      <a:pt x="188" y="296"/>
                    </a:lnTo>
                    <a:lnTo>
                      <a:pt x="191" y="299"/>
                    </a:lnTo>
                    <a:lnTo>
                      <a:pt x="191" y="302"/>
                    </a:lnTo>
                    <a:lnTo>
                      <a:pt x="193" y="305"/>
                    </a:lnTo>
                    <a:lnTo>
                      <a:pt x="193" y="308"/>
                    </a:lnTo>
                    <a:lnTo>
                      <a:pt x="196" y="308"/>
                    </a:lnTo>
                    <a:lnTo>
                      <a:pt x="196" y="311"/>
                    </a:lnTo>
                    <a:lnTo>
                      <a:pt x="196" y="314"/>
                    </a:lnTo>
                    <a:lnTo>
                      <a:pt x="199" y="314"/>
                    </a:lnTo>
                    <a:lnTo>
                      <a:pt x="199" y="316"/>
                    </a:lnTo>
                    <a:lnTo>
                      <a:pt x="202" y="316"/>
                    </a:lnTo>
                    <a:lnTo>
                      <a:pt x="202" y="319"/>
                    </a:lnTo>
                    <a:lnTo>
                      <a:pt x="202" y="322"/>
                    </a:lnTo>
                    <a:lnTo>
                      <a:pt x="205" y="322"/>
                    </a:lnTo>
                    <a:lnTo>
                      <a:pt x="205" y="325"/>
                    </a:lnTo>
                    <a:lnTo>
                      <a:pt x="208" y="325"/>
                    </a:lnTo>
                    <a:lnTo>
                      <a:pt x="208" y="328"/>
                    </a:lnTo>
                    <a:lnTo>
                      <a:pt x="211" y="328"/>
                    </a:lnTo>
                    <a:lnTo>
                      <a:pt x="214" y="325"/>
                    </a:lnTo>
                    <a:lnTo>
                      <a:pt x="214" y="322"/>
                    </a:lnTo>
                    <a:lnTo>
                      <a:pt x="217" y="322"/>
                    </a:lnTo>
                    <a:lnTo>
                      <a:pt x="217" y="319"/>
                    </a:lnTo>
                    <a:lnTo>
                      <a:pt x="217" y="316"/>
                    </a:lnTo>
                    <a:lnTo>
                      <a:pt x="217" y="314"/>
                    </a:lnTo>
                    <a:lnTo>
                      <a:pt x="220" y="311"/>
                    </a:lnTo>
                    <a:lnTo>
                      <a:pt x="220" y="308"/>
                    </a:lnTo>
                    <a:lnTo>
                      <a:pt x="220" y="305"/>
                    </a:lnTo>
                    <a:lnTo>
                      <a:pt x="220" y="302"/>
                    </a:lnTo>
                    <a:lnTo>
                      <a:pt x="223" y="299"/>
                    </a:lnTo>
                    <a:lnTo>
                      <a:pt x="223" y="294"/>
                    </a:lnTo>
                    <a:lnTo>
                      <a:pt x="223" y="291"/>
                    </a:lnTo>
                    <a:lnTo>
                      <a:pt x="223" y="288"/>
                    </a:lnTo>
                    <a:lnTo>
                      <a:pt x="226" y="282"/>
                    </a:lnTo>
                    <a:lnTo>
                      <a:pt x="226" y="279"/>
                    </a:lnTo>
                    <a:lnTo>
                      <a:pt x="226" y="277"/>
                    </a:lnTo>
                    <a:lnTo>
                      <a:pt x="226" y="271"/>
                    </a:lnTo>
                    <a:lnTo>
                      <a:pt x="229" y="268"/>
                    </a:lnTo>
                    <a:lnTo>
                      <a:pt x="229" y="265"/>
                    </a:lnTo>
                    <a:lnTo>
                      <a:pt x="229" y="262"/>
                    </a:lnTo>
                    <a:lnTo>
                      <a:pt x="229" y="257"/>
                    </a:lnTo>
                    <a:lnTo>
                      <a:pt x="229" y="254"/>
                    </a:lnTo>
                    <a:lnTo>
                      <a:pt x="232" y="254"/>
                    </a:lnTo>
                    <a:lnTo>
                      <a:pt x="232" y="251"/>
                    </a:lnTo>
                    <a:lnTo>
                      <a:pt x="232" y="248"/>
                    </a:lnTo>
                    <a:lnTo>
                      <a:pt x="232" y="245"/>
                    </a:lnTo>
                    <a:lnTo>
                      <a:pt x="235" y="245"/>
                    </a:lnTo>
                    <a:lnTo>
                      <a:pt x="235" y="242"/>
                    </a:lnTo>
                    <a:lnTo>
                      <a:pt x="235" y="240"/>
                    </a:lnTo>
                    <a:lnTo>
                      <a:pt x="238" y="240"/>
                    </a:lnTo>
                    <a:lnTo>
                      <a:pt x="241" y="240"/>
                    </a:lnTo>
                    <a:lnTo>
                      <a:pt x="244" y="240"/>
                    </a:lnTo>
                    <a:lnTo>
                      <a:pt x="244" y="242"/>
                    </a:lnTo>
                    <a:lnTo>
                      <a:pt x="247" y="242"/>
                    </a:lnTo>
                    <a:lnTo>
                      <a:pt x="247" y="245"/>
                    </a:lnTo>
                    <a:lnTo>
                      <a:pt x="250" y="245"/>
                    </a:lnTo>
                    <a:lnTo>
                      <a:pt x="250" y="248"/>
                    </a:lnTo>
                    <a:lnTo>
                      <a:pt x="253" y="251"/>
                    </a:lnTo>
                    <a:lnTo>
                      <a:pt x="253" y="254"/>
                    </a:lnTo>
                    <a:lnTo>
                      <a:pt x="256" y="254"/>
                    </a:lnTo>
                    <a:lnTo>
                      <a:pt x="256" y="257"/>
                    </a:lnTo>
                    <a:lnTo>
                      <a:pt x="259" y="259"/>
                    </a:lnTo>
                    <a:lnTo>
                      <a:pt x="259" y="262"/>
                    </a:lnTo>
                    <a:lnTo>
                      <a:pt x="262" y="262"/>
                    </a:lnTo>
                    <a:lnTo>
                      <a:pt x="262" y="265"/>
                    </a:lnTo>
                    <a:lnTo>
                      <a:pt x="262" y="268"/>
                    </a:lnTo>
                    <a:lnTo>
                      <a:pt x="265" y="268"/>
                    </a:lnTo>
                    <a:lnTo>
                      <a:pt x="265" y="271"/>
                    </a:lnTo>
                    <a:lnTo>
                      <a:pt x="265" y="274"/>
                    </a:lnTo>
                    <a:lnTo>
                      <a:pt x="268" y="274"/>
                    </a:lnTo>
                    <a:lnTo>
                      <a:pt x="268" y="277"/>
                    </a:lnTo>
                    <a:lnTo>
                      <a:pt x="268" y="279"/>
                    </a:lnTo>
                    <a:lnTo>
                      <a:pt x="271" y="279"/>
                    </a:lnTo>
                    <a:lnTo>
                      <a:pt x="271" y="282"/>
                    </a:lnTo>
                    <a:lnTo>
                      <a:pt x="274" y="285"/>
                    </a:lnTo>
                    <a:lnTo>
                      <a:pt x="274" y="288"/>
                    </a:lnTo>
                    <a:lnTo>
                      <a:pt x="277" y="291"/>
                    </a:lnTo>
                    <a:lnTo>
                      <a:pt x="277" y="294"/>
                    </a:lnTo>
                    <a:lnTo>
                      <a:pt x="277" y="296"/>
                    </a:lnTo>
                    <a:lnTo>
                      <a:pt x="280" y="296"/>
                    </a:lnTo>
                    <a:lnTo>
                      <a:pt x="280" y="299"/>
                    </a:lnTo>
                    <a:lnTo>
                      <a:pt x="280" y="302"/>
                    </a:lnTo>
                    <a:lnTo>
                      <a:pt x="283" y="302"/>
                    </a:lnTo>
                    <a:lnTo>
                      <a:pt x="283" y="305"/>
                    </a:lnTo>
                    <a:lnTo>
                      <a:pt x="283" y="308"/>
                    </a:lnTo>
                    <a:lnTo>
                      <a:pt x="286" y="308"/>
                    </a:lnTo>
                    <a:lnTo>
                      <a:pt x="286" y="311"/>
                    </a:lnTo>
                    <a:lnTo>
                      <a:pt x="286" y="314"/>
                    </a:lnTo>
                    <a:lnTo>
                      <a:pt x="289" y="314"/>
                    </a:lnTo>
                    <a:lnTo>
                      <a:pt x="289" y="316"/>
                    </a:lnTo>
                    <a:lnTo>
                      <a:pt x="289" y="319"/>
                    </a:lnTo>
                    <a:lnTo>
                      <a:pt x="289" y="322"/>
                    </a:lnTo>
                    <a:lnTo>
                      <a:pt x="292" y="322"/>
                    </a:lnTo>
                    <a:lnTo>
                      <a:pt x="292" y="325"/>
                    </a:lnTo>
                    <a:lnTo>
                      <a:pt x="292" y="328"/>
                    </a:lnTo>
                    <a:lnTo>
                      <a:pt x="295" y="328"/>
                    </a:lnTo>
                    <a:lnTo>
                      <a:pt x="295" y="331"/>
                    </a:lnTo>
                    <a:lnTo>
                      <a:pt x="295" y="333"/>
                    </a:lnTo>
                    <a:lnTo>
                      <a:pt x="298" y="333"/>
                    </a:lnTo>
                    <a:lnTo>
                      <a:pt x="298" y="336"/>
                    </a:lnTo>
                    <a:lnTo>
                      <a:pt x="298" y="339"/>
                    </a:lnTo>
                    <a:lnTo>
                      <a:pt x="301" y="339"/>
                    </a:lnTo>
                    <a:lnTo>
                      <a:pt x="301" y="342"/>
                    </a:lnTo>
                    <a:lnTo>
                      <a:pt x="304" y="345"/>
                    </a:lnTo>
                    <a:lnTo>
                      <a:pt x="304" y="348"/>
                    </a:lnTo>
                    <a:lnTo>
                      <a:pt x="304" y="351"/>
                    </a:lnTo>
                    <a:lnTo>
                      <a:pt x="307" y="351"/>
                    </a:lnTo>
                    <a:lnTo>
                      <a:pt x="307" y="353"/>
                    </a:lnTo>
                    <a:lnTo>
                      <a:pt x="307" y="356"/>
                    </a:lnTo>
                    <a:lnTo>
                      <a:pt x="310" y="356"/>
                    </a:lnTo>
                    <a:lnTo>
                      <a:pt x="310" y="359"/>
                    </a:lnTo>
                    <a:lnTo>
                      <a:pt x="313" y="362"/>
                    </a:lnTo>
                    <a:lnTo>
                      <a:pt x="313" y="365"/>
                    </a:lnTo>
                    <a:lnTo>
                      <a:pt x="316" y="368"/>
                    </a:lnTo>
                    <a:lnTo>
                      <a:pt x="316" y="371"/>
                    </a:lnTo>
                    <a:lnTo>
                      <a:pt x="319" y="373"/>
                    </a:lnTo>
                    <a:lnTo>
                      <a:pt x="319" y="376"/>
                    </a:lnTo>
                    <a:lnTo>
                      <a:pt x="322" y="376"/>
                    </a:lnTo>
                    <a:lnTo>
                      <a:pt x="322" y="379"/>
                    </a:lnTo>
                    <a:lnTo>
                      <a:pt x="322" y="382"/>
                    </a:lnTo>
                    <a:lnTo>
                      <a:pt x="325" y="382"/>
                    </a:lnTo>
                    <a:lnTo>
                      <a:pt x="325" y="385"/>
                    </a:lnTo>
                    <a:lnTo>
                      <a:pt x="328" y="388"/>
                    </a:lnTo>
                    <a:lnTo>
                      <a:pt x="328" y="390"/>
                    </a:lnTo>
                    <a:lnTo>
                      <a:pt x="331" y="393"/>
                    </a:lnTo>
                    <a:lnTo>
                      <a:pt x="331" y="396"/>
                    </a:lnTo>
                    <a:lnTo>
                      <a:pt x="334" y="396"/>
                    </a:lnTo>
                    <a:lnTo>
                      <a:pt x="334" y="399"/>
                    </a:lnTo>
                    <a:lnTo>
                      <a:pt x="337" y="402"/>
                    </a:lnTo>
                    <a:lnTo>
                      <a:pt x="337" y="405"/>
                    </a:lnTo>
                    <a:lnTo>
                      <a:pt x="340" y="405"/>
                    </a:lnTo>
                    <a:lnTo>
                      <a:pt x="340" y="408"/>
                    </a:lnTo>
                    <a:lnTo>
                      <a:pt x="340" y="410"/>
                    </a:lnTo>
                    <a:lnTo>
                      <a:pt x="343" y="410"/>
                    </a:lnTo>
                    <a:lnTo>
                      <a:pt x="343" y="413"/>
                    </a:lnTo>
                    <a:lnTo>
                      <a:pt x="346" y="416"/>
                    </a:lnTo>
                    <a:lnTo>
                      <a:pt x="346" y="419"/>
                    </a:lnTo>
                    <a:lnTo>
                      <a:pt x="349" y="419"/>
                    </a:lnTo>
                    <a:lnTo>
                      <a:pt x="349" y="422"/>
                    </a:lnTo>
                    <a:lnTo>
                      <a:pt x="349" y="425"/>
                    </a:lnTo>
                    <a:lnTo>
                      <a:pt x="351" y="425"/>
                    </a:lnTo>
                    <a:lnTo>
                      <a:pt x="351" y="427"/>
                    </a:lnTo>
                    <a:lnTo>
                      <a:pt x="354" y="430"/>
                    </a:lnTo>
                    <a:lnTo>
                      <a:pt x="354" y="433"/>
                    </a:lnTo>
                    <a:lnTo>
                      <a:pt x="357" y="433"/>
                    </a:lnTo>
                    <a:lnTo>
                      <a:pt x="357" y="436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" name="Freeform 96"/>
              <p:cNvSpPr>
                <a:spLocks/>
              </p:cNvSpPr>
              <p:nvPr/>
            </p:nvSpPr>
            <p:spPr bwMode="auto">
              <a:xfrm>
                <a:off x="3920" y="3492"/>
                <a:ext cx="361" cy="253"/>
              </a:xfrm>
              <a:custGeom>
                <a:avLst/>
                <a:gdLst>
                  <a:gd name="T0" fmla="*/ 6 w 361"/>
                  <a:gd name="T1" fmla="*/ 9 h 253"/>
                  <a:gd name="T2" fmla="*/ 12 w 361"/>
                  <a:gd name="T3" fmla="*/ 17 h 253"/>
                  <a:gd name="T4" fmla="*/ 18 w 361"/>
                  <a:gd name="T5" fmla="*/ 28 h 253"/>
                  <a:gd name="T6" fmla="*/ 24 w 361"/>
                  <a:gd name="T7" fmla="*/ 37 h 253"/>
                  <a:gd name="T8" fmla="*/ 33 w 361"/>
                  <a:gd name="T9" fmla="*/ 46 h 253"/>
                  <a:gd name="T10" fmla="*/ 39 w 361"/>
                  <a:gd name="T11" fmla="*/ 54 h 253"/>
                  <a:gd name="T12" fmla="*/ 45 w 361"/>
                  <a:gd name="T13" fmla="*/ 60 h 253"/>
                  <a:gd name="T14" fmla="*/ 51 w 361"/>
                  <a:gd name="T15" fmla="*/ 68 h 253"/>
                  <a:gd name="T16" fmla="*/ 57 w 361"/>
                  <a:gd name="T17" fmla="*/ 77 h 253"/>
                  <a:gd name="T18" fmla="*/ 63 w 361"/>
                  <a:gd name="T19" fmla="*/ 83 h 253"/>
                  <a:gd name="T20" fmla="*/ 69 w 361"/>
                  <a:gd name="T21" fmla="*/ 88 h 253"/>
                  <a:gd name="T22" fmla="*/ 75 w 361"/>
                  <a:gd name="T23" fmla="*/ 97 h 253"/>
                  <a:gd name="T24" fmla="*/ 81 w 361"/>
                  <a:gd name="T25" fmla="*/ 103 h 253"/>
                  <a:gd name="T26" fmla="*/ 90 w 361"/>
                  <a:gd name="T27" fmla="*/ 108 h 253"/>
                  <a:gd name="T28" fmla="*/ 96 w 361"/>
                  <a:gd name="T29" fmla="*/ 114 h 253"/>
                  <a:gd name="T30" fmla="*/ 102 w 361"/>
                  <a:gd name="T31" fmla="*/ 117 h 253"/>
                  <a:gd name="T32" fmla="*/ 108 w 361"/>
                  <a:gd name="T33" fmla="*/ 122 h 253"/>
                  <a:gd name="T34" fmla="*/ 114 w 361"/>
                  <a:gd name="T35" fmla="*/ 128 h 253"/>
                  <a:gd name="T36" fmla="*/ 120 w 361"/>
                  <a:gd name="T37" fmla="*/ 131 h 253"/>
                  <a:gd name="T38" fmla="*/ 126 w 361"/>
                  <a:gd name="T39" fmla="*/ 134 h 253"/>
                  <a:gd name="T40" fmla="*/ 132 w 361"/>
                  <a:gd name="T41" fmla="*/ 140 h 253"/>
                  <a:gd name="T42" fmla="*/ 141 w 361"/>
                  <a:gd name="T43" fmla="*/ 142 h 253"/>
                  <a:gd name="T44" fmla="*/ 147 w 361"/>
                  <a:gd name="T45" fmla="*/ 142 h 253"/>
                  <a:gd name="T46" fmla="*/ 153 w 361"/>
                  <a:gd name="T47" fmla="*/ 145 h 253"/>
                  <a:gd name="T48" fmla="*/ 158 w 361"/>
                  <a:gd name="T49" fmla="*/ 145 h 253"/>
                  <a:gd name="T50" fmla="*/ 164 w 361"/>
                  <a:gd name="T51" fmla="*/ 142 h 253"/>
                  <a:gd name="T52" fmla="*/ 170 w 361"/>
                  <a:gd name="T53" fmla="*/ 142 h 253"/>
                  <a:gd name="T54" fmla="*/ 176 w 361"/>
                  <a:gd name="T55" fmla="*/ 142 h 253"/>
                  <a:gd name="T56" fmla="*/ 182 w 361"/>
                  <a:gd name="T57" fmla="*/ 140 h 253"/>
                  <a:gd name="T58" fmla="*/ 191 w 361"/>
                  <a:gd name="T59" fmla="*/ 140 h 253"/>
                  <a:gd name="T60" fmla="*/ 197 w 361"/>
                  <a:gd name="T61" fmla="*/ 140 h 253"/>
                  <a:gd name="T62" fmla="*/ 203 w 361"/>
                  <a:gd name="T63" fmla="*/ 140 h 253"/>
                  <a:gd name="T64" fmla="*/ 209 w 361"/>
                  <a:gd name="T65" fmla="*/ 142 h 253"/>
                  <a:gd name="T66" fmla="*/ 215 w 361"/>
                  <a:gd name="T67" fmla="*/ 145 h 253"/>
                  <a:gd name="T68" fmla="*/ 221 w 361"/>
                  <a:gd name="T69" fmla="*/ 148 h 253"/>
                  <a:gd name="T70" fmla="*/ 227 w 361"/>
                  <a:gd name="T71" fmla="*/ 151 h 253"/>
                  <a:gd name="T72" fmla="*/ 233 w 361"/>
                  <a:gd name="T73" fmla="*/ 157 h 253"/>
                  <a:gd name="T74" fmla="*/ 242 w 361"/>
                  <a:gd name="T75" fmla="*/ 159 h 253"/>
                  <a:gd name="T76" fmla="*/ 248 w 361"/>
                  <a:gd name="T77" fmla="*/ 165 h 253"/>
                  <a:gd name="T78" fmla="*/ 254 w 361"/>
                  <a:gd name="T79" fmla="*/ 168 h 253"/>
                  <a:gd name="T80" fmla="*/ 260 w 361"/>
                  <a:gd name="T81" fmla="*/ 174 h 253"/>
                  <a:gd name="T82" fmla="*/ 266 w 361"/>
                  <a:gd name="T83" fmla="*/ 177 h 253"/>
                  <a:gd name="T84" fmla="*/ 272 w 361"/>
                  <a:gd name="T85" fmla="*/ 182 h 253"/>
                  <a:gd name="T86" fmla="*/ 278 w 361"/>
                  <a:gd name="T87" fmla="*/ 188 h 253"/>
                  <a:gd name="T88" fmla="*/ 284 w 361"/>
                  <a:gd name="T89" fmla="*/ 194 h 253"/>
                  <a:gd name="T90" fmla="*/ 293 w 361"/>
                  <a:gd name="T91" fmla="*/ 199 h 253"/>
                  <a:gd name="T92" fmla="*/ 299 w 361"/>
                  <a:gd name="T93" fmla="*/ 202 h 253"/>
                  <a:gd name="T94" fmla="*/ 305 w 361"/>
                  <a:gd name="T95" fmla="*/ 208 h 253"/>
                  <a:gd name="T96" fmla="*/ 311 w 361"/>
                  <a:gd name="T97" fmla="*/ 214 h 253"/>
                  <a:gd name="T98" fmla="*/ 316 w 361"/>
                  <a:gd name="T99" fmla="*/ 219 h 253"/>
                  <a:gd name="T100" fmla="*/ 322 w 361"/>
                  <a:gd name="T101" fmla="*/ 225 h 253"/>
                  <a:gd name="T102" fmla="*/ 328 w 361"/>
                  <a:gd name="T103" fmla="*/ 231 h 253"/>
                  <a:gd name="T104" fmla="*/ 334 w 361"/>
                  <a:gd name="T105" fmla="*/ 234 h 253"/>
                  <a:gd name="T106" fmla="*/ 340 w 361"/>
                  <a:gd name="T107" fmla="*/ 239 h 253"/>
                  <a:gd name="T108" fmla="*/ 349 w 361"/>
                  <a:gd name="T109" fmla="*/ 245 h 253"/>
                  <a:gd name="T110" fmla="*/ 355 w 361"/>
                  <a:gd name="T111" fmla="*/ 251 h 2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61" h="25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12" y="17"/>
                    </a:lnTo>
                    <a:lnTo>
                      <a:pt x="12" y="20"/>
                    </a:lnTo>
                    <a:lnTo>
                      <a:pt x="15" y="20"/>
                    </a:lnTo>
                    <a:lnTo>
                      <a:pt x="15" y="23"/>
                    </a:lnTo>
                    <a:lnTo>
                      <a:pt x="18" y="23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21" y="28"/>
                    </a:lnTo>
                    <a:lnTo>
                      <a:pt x="21" y="31"/>
                    </a:lnTo>
                    <a:lnTo>
                      <a:pt x="24" y="34"/>
                    </a:lnTo>
                    <a:lnTo>
                      <a:pt x="24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30" y="40"/>
                    </a:lnTo>
                    <a:lnTo>
                      <a:pt x="30" y="43"/>
                    </a:lnTo>
                    <a:lnTo>
                      <a:pt x="33" y="46"/>
                    </a:lnTo>
                    <a:lnTo>
                      <a:pt x="33" y="48"/>
                    </a:lnTo>
                    <a:lnTo>
                      <a:pt x="36" y="48"/>
                    </a:lnTo>
                    <a:lnTo>
                      <a:pt x="36" y="51"/>
                    </a:lnTo>
                    <a:lnTo>
                      <a:pt x="39" y="54"/>
                    </a:lnTo>
                    <a:lnTo>
                      <a:pt x="39" y="57"/>
                    </a:lnTo>
                    <a:lnTo>
                      <a:pt x="42" y="57"/>
                    </a:lnTo>
                    <a:lnTo>
                      <a:pt x="42" y="60"/>
                    </a:lnTo>
                    <a:lnTo>
                      <a:pt x="45" y="60"/>
                    </a:lnTo>
                    <a:lnTo>
                      <a:pt x="45" y="63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51" y="68"/>
                    </a:lnTo>
                    <a:lnTo>
                      <a:pt x="51" y="71"/>
                    </a:lnTo>
                    <a:lnTo>
                      <a:pt x="54" y="71"/>
                    </a:lnTo>
                    <a:lnTo>
                      <a:pt x="54" y="74"/>
                    </a:lnTo>
                    <a:lnTo>
                      <a:pt x="57" y="74"/>
                    </a:lnTo>
                    <a:lnTo>
                      <a:pt x="57" y="77"/>
                    </a:lnTo>
                    <a:lnTo>
                      <a:pt x="60" y="80"/>
                    </a:lnTo>
                    <a:lnTo>
                      <a:pt x="63" y="83"/>
                    </a:lnTo>
                    <a:lnTo>
                      <a:pt x="66" y="85"/>
                    </a:lnTo>
                    <a:lnTo>
                      <a:pt x="69" y="88"/>
                    </a:lnTo>
                    <a:lnTo>
                      <a:pt x="69" y="91"/>
                    </a:lnTo>
                    <a:lnTo>
                      <a:pt x="72" y="91"/>
                    </a:lnTo>
                    <a:lnTo>
                      <a:pt x="72" y="94"/>
                    </a:lnTo>
                    <a:lnTo>
                      <a:pt x="75" y="94"/>
                    </a:lnTo>
                    <a:lnTo>
                      <a:pt x="75" y="97"/>
                    </a:lnTo>
                    <a:lnTo>
                      <a:pt x="78" y="97"/>
                    </a:lnTo>
                    <a:lnTo>
                      <a:pt x="78" y="100"/>
                    </a:lnTo>
                    <a:lnTo>
                      <a:pt x="81" y="100"/>
                    </a:lnTo>
                    <a:lnTo>
                      <a:pt x="81" y="103"/>
                    </a:lnTo>
                    <a:lnTo>
                      <a:pt x="84" y="103"/>
                    </a:lnTo>
                    <a:lnTo>
                      <a:pt x="84" y="105"/>
                    </a:lnTo>
                    <a:lnTo>
                      <a:pt x="87" y="105"/>
                    </a:lnTo>
                    <a:lnTo>
                      <a:pt x="90" y="108"/>
                    </a:lnTo>
                    <a:lnTo>
                      <a:pt x="93" y="111"/>
                    </a:lnTo>
                    <a:lnTo>
                      <a:pt x="96" y="114"/>
                    </a:lnTo>
                    <a:lnTo>
                      <a:pt x="99" y="114"/>
                    </a:lnTo>
                    <a:lnTo>
                      <a:pt x="99" y="117"/>
                    </a:lnTo>
                    <a:lnTo>
                      <a:pt x="102" y="117"/>
                    </a:lnTo>
                    <a:lnTo>
                      <a:pt x="102" y="120"/>
                    </a:lnTo>
                    <a:lnTo>
                      <a:pt x="105" y="120"/>
                    </a:lnTo>
                    <a:lnTo>
                      <a:pt x="105" y="122"/>
                    </a:lnTo>
                    <a:lnTo>
                      <a:pt x="108" y="122"/>
                    </a:lnTo>
                    <a:lnTo>
                      <a:pt x="111" y="125"/>
                    </a:lnTo>
                    <a:lnTo>
                      <a:pt x="114" y="125"/>
                    </a:lnTo>
                    <a:lnTo>
                      <a:pt x="114" y="128"/>
                    </a:lnTo>
                    <a:lnTo>
                      <a:pt x="117" y="128"/>
                    </a:lnTo>
                    <a:lnTo>
                      <a:pt x="120" y="131"/>
                    </a:lnTo>
                    <a:lnTo>
                      <a:pt x="123" y="131"/>
                    </a:lnTo>
                    <a:lnTo>
                      <a:pt x="123" y="134"/>
                    </a:lnTo>
                    <a:lnTo>
                      <a:pt x="126" y="134"/>
                    </a:lnTo>
                    <a:lnTo>
                      <a:pt x="129" y="137"/>
                    </a:lnTo>
                    <a:lnTo>
                      <a:pt x="132" y="137"/>
                    </a:lnTo>
                    <a:lnTo>
                      <a:pt x="132" y="140"/>
                    </a:lnTo>
                    <a:lnTo>
                      <a:pt x="135" y="140"/>
                    </a:lnTo>
                    <a:lnTo>
                      <a:pt x="138" y="140"/>
                    </a:lnTo>
                    <a:lnTo>
                      <a:pt x="141" y="142"/>
                    </a:lnTo>
                    <a:lnTo>
                      <a:pt x="144" y="142"/>
                    </a:lnTo>
                    <a:lnTo>
                      <a:pt x="147" y="142"/>
                    </a:lnTo>
                    <a:lnTo>
                      <a:pt x="147" y="145"/>
                    </a:lnTo>
                    <a:lnTo>
                      <a:pt x="150" y="145"/>
                    </a:lnTo>
                    <a:lnTo>
                      <a:pt x="153" y="145"/>
                    </a:lnTo>
                    <a:lnTo>
                      <a:pt x="155" y="145"/>
                    </a:lnTo>
                    <a:lnTo>
                      <a:pt x="158" y="145"/>
                    </a:lnTo>
                    <a:lnTo>
                      <a:pt x="161" y="142"/>
                    </a:lnTo>
                    <a:lnTo>
                      <a:pt x="164" y="142"/>
                    </a:lnTo>
                    <a:lnTo>
                      <a:pt x="167" y="142"/>
                    </a:lnTo>
                    <a:lnTo>
                      <a:pt x="170" y="142"/>
                    </a:lnTo>
                    <a:lnTo>
                      <a:pt x="173" y="142"/>
                    </a:lnTo>
                    <a:lnTo>
                      <a:pt x="176" y="142"/>
                    </a:lnTo>
                    <a:lnTo>
                      <a:pt x="179" y="140"/>
                    </a:lnTo>
                    <a:lnTo>
                      <a:pt x="182" y="140"/>
                    </a:lnTo>
                    <a:lnTo>
                      <a:pt x="185" y="140"/>
                    </a:lnTo>
                    <a:lnTo>
                      <a:pt x="188" y="140"/>
                    </a:lnTo>
                    <a:lnTo>
                      <a:pt x="191" y="140"/>
                    </a:lnTo>
                    <a:lnTo>
                      <a:pt x="194" y="140"/>
                    </a:lnTo>
                    <a:lnTo>
                      <a:pt x="197" y="140"/>
                    </a:lnTo>
                    <a:lnTo>
                      <a:pt x="200" y="140"/>
                    </a:lnTo>
                    <a:lnTo>
                      <a:pt x="203" y="140"/>
                    </a:lnTo>
                    <a:lnTo>
                      <a:pt x="203" y="142"/>
                    </a:lnTo>
                    <a:lnTo>
                      <a:pt x="206" y="142"/>
                    </a:lnTo>
                    <a:lnTo>
                      <a:pt x="209" y="142"/>
                    </a:lnTo>
                    <a:lnTo>
                      <a:pt x="212" y="142"/>
                    </a:lnTo>
                    <a:lnTo>
                      <a:pt x="212" y="145"/>
                    </a:lnTo>
                    <a:lnTo>
                      <a:pt x="215" y="145"/>
                    </a:lnTo>
                    <a:lnTo>
                      <a:pt x="218" y="145"/>
                    </a:lnTo>
                    <a:lnTo>
                      <a:pt x="218" y="148"/>
                    </a:lnTo>
                    <a:lnTo>
                      <a:pt x="221" y="148"/>
                    </a:lnTo>
                    <a:lnTo>
                      <a:pt x="224" y="148"/>
                    </a:lnTo>
                    <a:lnTo>
                      <a:pt x="224" y="151"/>
                    </a:lnTo>
                    <a:lnTo>
                      <a:pt x="227" y="151"/>
                    </a:lnTo>
                    <a:lnTo>
                      <a:pt x="230" y="151"/>
                    </a:lnTo>
                    <a:lnTo>
                      <a:pt x="230" y="154"/>
                    </a:lnTo>
                    <a:lnTo>
                      <a:pt x="233" y="154"/>
                    </a:lnTo>
                    <a:lnTo>
                      <a:pt x="233" y="157"/>
                    </a:lnTo>
                    <a:lnTo>
                      <a:pt x="236" y="157"/>
                    </a:lnTo>
                    <a:lnTo>
                      <a:pt x="239" y="157"/>
                    </a:lnTo>
                    <a:lnTo>
                      <a:pt x="239" y="159"/>
                    </a:lnTo>
                    <a:lnTo>
                      <a:pt x="242" y="159"/>
                    </a:lnTo>
                    <a:lnTo>
                      <a:pt x="242" y="162"/>
                    </a:lnTo>
                    <a:lnTo>
                      <a:pt x="245" y="162"/>
                    </a:lnTo>
                    <a:lnTo>
                      <a:pt x="248" y="165"/>
                    </a:lnTo>
                    <a:lnTo>
                      <a:pt x="251" y="165"/>
                    </a:lnTo>
                    <a:lnTo>
                      <a:pt x="251" y="168"/>
                    </a:lnTo>
                    <a:lnTo>
                      <a:pt x="254" y="168"/>
                    </a:lnTo>
                    <a:lnTo>
                      <a:pt x="254" y="171"/>
                    </a:lnTo>
                    <a:lnTo>
                      <a:pt x="257" y="171"/>
                    </a:lnTo>
                    <a:lnTo>
                      <a:pt x="260" y="174"/>
                    </a:lnTo>
                    <a:lnTo>
                      <a:pt x="263" y="174"/>
                    </a:lnTo>
                    <a:lnTo>
                      <a:pt x="263" y="177"/>
                    </a:lnTo>
                    <a:lnTo>
                      <a:pt x="266" y="177"/>
                    </a:lnTo>
                    <a:lnTo>
                      <a:pt x="266" y="179"/>
                    </a:lnTo>
                    <a:lnTo>
                      <a:pt x="269" y="179"/>
                    </a:lnTo>
                    <a:lnTo>
                      <a:pt x="269" y="182"/>
                    </a:lnTo>
                    <a:lnTo>
                      <a:pt x="272" y="182"/>
                    </a:lnTo>
                    <a:lnTo>
                      <a:pt x="275" y="185"/>
                    </a:lnTo>
                    <a:lnTo>
                      <a:pt x="278" y="185"/>
                    </a:lnTo>
                    <a:lnTo>
                      <a:pt x="278" y="188"/>
                    </a:lnTo>
                    <a:lnTo>
                      <a:pt x="281" y="188"/>
                    </a:lnTo>
                    <a:lnTo>
                      <a:pt x="281" y="191"/>
                    </a:lnTo>
                    <a:lnTo>
                      <a:pt x="284" y="191"/>
                    </a:lnTo>
                    <a:lnTo>
                      <a:pt x="284" y="194"/>
                    </a:lnTo>
                    <a:lnTo>
                      <a:pt x="287" y="194"/>
                    </a:lnTo>
                    <a:lnTo>
                      <a:pt x="287" y="197"/>
                    </a:lnTo>
                    <a:lnTo>
                      <a:pt x="290" y="197"/>
                    </a:lnTo>
                    <a:lnTo>
                      <a:pt x="293" y="199"/>
                    </a:lnTo>
                    <a:lnTo>
                      <a:pt x="296" y="202"/>
                    </a:lnTo>
                    <a:lnTo>
                      <a:pt x="299" y="202"/>
                    </a:lnTo>
                    <a:lnTo>
                      <a:pt x="299" y="205"/>
                    </a:lnTo>
                    <a:lnTo>
                      <a:pt x="302" y="205"/>
                    </a:lnTo>
                    <a:lnTo>
                      <a:pt x="302" y="208"/>
                    </a:lnTo>
                    <a:lnTo>
                      <a:pt x="305" y="208"/>
                    </a:lnTo>
                    <a:lnTo>
                      <a:pt x="305" y="211"/>
                    </a:lnTo>
                    <a:lnTo>
                      <a:pt x="308" y="211"/>
                    </a:lnTo>
                    <a:lnTo>
                      <a:pt x="308" y="214"/>
                    </a:lnTo>
                    <a:lnTo>
                      <a:pt x="311" y="214"/>
                    </a:lnTo>
                    <a:lnTo>
                      <a:pt x="313" y="216"/>
                    </a:lnTo>
                    <a:lnTo>
                      <a:pt x="316" y="219"/>
                    </a:lnTo>
                    <a:lnTo>
                      <a:pt x="319" y="222"/>
                    </a:lnTo>
                    <a:lnTo>
                      <a:pt x="322" y="222"/>
                    </a:lnTo>
                    <a:lnTo>
                      <a:pt x="322" y="225"/>
                    </a:lnTo>
                    <a:lnTo>
                      <a:pt x="325" y="225"/>
                    </a:lnTo>
                    <a:lnTo>
                      <a:pt x="325" y="228"/>
                    </a:lnTo>
                    <a:lnTo>
                      <a:pt x="328" y="228"/>
                    </a:lnTo>
                    <a:lnTo>
                      <a:pt x="328" y="231"/>
                    </a:lnTo>
                    <a:lnTo>
                      <a:pt x="331" y="231"/>
                    </a:lnTo>
                    <a:lnTo>
                      <a:pt x="331" y="234"/>
                    </a:lnTo>
                    <a:lnTo>
                      <a:pt x="334" y="234"/>
                    </a:lnTo>
                    <a:lnTo>
                      <a:pt x="337" y="236"/>
                    </a:lnTo>
                    <a:lnTo>
                      <a:pt x="340" y="239"/>
                    </a:lnTo>
                    <a:lnTo>
                      <a:pt x="343" y="242"/>
                    </a:lnTo>
                    <a:lnTo>
                      <a:pt x="346" y="242"/>
                    </a:lnTo>
                    <a:lnTo>
                      <a:pt x="346" y="245"/>
                    </a:lnTo>
                    <a:lnTo>
                      <a:pt x="349" y="245"/>
                    </a:lnTo>
                    <a:lnTo>
                      <a:pt x="349" y="248"/>
                    </a:lnTo>
                    <a:lnTo>
                      <a:pt x="352" y="248"/>
                    </a:lnTo>
                    <a:lnTo>
                      <a:pt x="352" y="251"/>
                    </a:lnTo>
                    <a:lnTo>
                      <a:pt x="355" y="251"/>
                    </a:lnTo>
                    <a:lnTo>
                      <a:pt x="355" y="253"/>
                    </a:lnTo>
                    <a:lnTo>
                      <a:pt x="358" y="253"/>
                    </a:lnTo>
                    <a:lnTo>
                      <a:pt x="361" y="253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" name="Freeform 97"/>
              <p:cNvSpPr>
                <a:spLocks/>
              </p:cNvSpPr>
              <p:nvPr/>
            </p:nvSpPr>
            <p:spPr bwMode="auto">
              <a:xfrm>
                <a:off x="4281" y="3745"/>
                <a:ext cx="358" cy="183"/>
              </a:xfrm>
              <a:custGeom>
                <a:avLst/>
                <a:gdLst>
                  <a:gd name="T0" fmla="*/ 3 w 358"/>
                  <a:gd name="T1" fmla="*/ 6 h 183"/>
                  <a:gd name="T2" fmla="*/ 12 w 358"/>
                  <a:gd name="T3" fmla="*/ 12 h 183"/>
                  <a:gd name="T4" fmla="*/ 18 w 358"/>
                  <a:gd name="T5" fmla="*/ 18 h 183"/>
                  <a:gd name="T6" fmla="*/ 24 w 358"/>
                  <a:gd name="T7" fmla="*/ 20 h 183"/>
                  <a:gd name="T8" fmla="*/ 30 w 358"/>
                  <a:gd name="T9" fmla="*/ 26 h 183"/>
                  <a:gd name="T10" fmla="*/ 36 w 358"/>
                  <a:gd name="T11" fmla="*/ 32 h 183"/>
                  <a:gd name="T12" fmla="*/ 42 w 358"/>
                  <a:gd name="T13" fmla="*/ 35 h 183"/>
                  <a:gd name="T14" fmla="*/ 48 w 358"/>
                  <a:gd name="T15" fmla="*/ 40 h 183"/>
                  <a:gd name="T16" fmla="*/ 54 w 358"/>
                  <a:gd name="T17" fmla="*/ 43 h 183"/>
                  <a:gd name="T18" fmla="*/ 63 w 358"/>
                  <a:gd name="T19" fmla="*/ 49 h 183"/>
                  <a:gd name="T20" fmla="*/ 69 w 358"/>
                  <a:gd name="T21" fmla="*/ 52 h 183"/>
                  <a:gd name="T22" fmla="*/ 75 w 358"/>
                  <a:gd name="T23" fmla="*/ 55 h 183"/>
                  <a:gd name="T24" fmla="*/ 81 w 358"/>
                  <a:gd name="T25" fmla="*/ 60 h 183"/>
                  <a:gd name="T26" fmla="*/ 87 w 358"/>
                  <a:gd name="T27" fmla="*/ 63 h 183"/>
                  <a:gd name="T28" fmla="*/ 93 w 358"/>
                  <a:gd name="T29" fmla="*/ 66 h 183"/>
                  <a:gd name="T30" fmla="*/ 99 w 358"/>
                  <a:gd name="T31" fmla="*/ 72 h 183"/>
                  <a:gd name="T32" fmla="*/ 105 w 358"/>
                  <a:gd name="T33" fmla="*/ 75 h 183"/>
                  <a:gd name="T34" fmla="*/ 113 w 358"/>
                  <a:gd name="T35" fmla="*/ 77 h 183"/>
                  <a:gd name="T36" fmla="*/ 119 w 358"/>
                  <a:gd name="T37" fmla="*/ 80 h 183"/>
                  <a:gd name="T38" fmla="*/ 125 w 358"/>
                  <a:gd name="T39" fmla="*/ 83 h 183"/>
                  <a:gd name="T40" fmla="*/ 131 w 358"/>
                  <a:gd name="T41" fmla="*/ 86 h 183"/>
                  <a:gd name="T42" fmla="*/ 137 w 358"/>
                  <a:gd name="T43" fmla="*/ 89 h 183"/>
                  <a:gd name="T44" fmla="*/ 143 w 358"/>
                  <a:gd name="T45" fmla="*/ 92 h 183"/>
                  <a:gd name="T46" fmla="*/ 149 w 358"/>
                  <a:gd name="T47" fmla="*/ 94 h 183"/>
                  <a:gd name="T48" fmla="*/ 155 w 358"/>
                  <a:gd name="T49" fmla="*/ 97 h 183"/>
                  <a:gd name="T50" fmla="*/ 164 w 358"/>
                  <a:gd name="T51" fmla="*/ 100 h 183"/>
                  <a:gd name="T52" fmla="*/ 170 w 358"/>
                  <a:gd name="T53" fmla="*/ 106 h 183"/>
                  <a:gd name="T54" fmla="*/ 176 w 358"/>
                  <a:gd name="T55" fmla="*/ 109 h 183"/>
                  <a:gd name="T56" fmla="*/ 182 w 358"/>
                  <a:gd name="T57" fmla="*/ 112 h 183"/>
                  <a:gd name="T58" fmla="*/ 188 w 358"/>
                  <a:gd name="T59" fmla="*/ 114 h 183"/>
                  <a:gd name="T60" fmla="*/ 194 w 358"/>
                  <a:gd name="T61" fmla="*/ 117 h 183"/>
                  <a:gd name="T62" fmla="*/ 200 w 358"/>
                  <a:gd name="T63" fmla="*/ 120 h 183"/>
                  <a:gd name="T64" fmla="*/ 206 w 358"/>
                  <a:gd name="T65" fmla="*/ 123 h 183"/>
                  <a:gd name="T66" fmla="*/ 215 w 358"/>
                  <a:gd name="T67" fmla="*/ 126 h 183"/>
                  <a:gd name="T68" fmla="*/ 221 w 358"/>
                  <a:gd name="T69" fmla="*/ 129 h 183"/>
                  <a:gd name="T70" fmla="*/ 227 w 358"/>
                  <a:gd name="T71" fmla="*/ 131 h 183"/>
                  <a:gd name="T72" fmla="*/ 233 w 358"/>
                  <a:gd name="T73" fmla="*/ 134 h 183"/>
                  <a:gd name="T74" fmla="*/ 239 w 358"/>
                  <a:gd name="T75" fmla="*/ 137 h 183"/>
                  <a:gd name="T76" fmla="*/ 245 w 358"/>
                  <a:gd name="T77" fmla="*/ 140 h 183"/>
                  <a:gd name="T78" fmla="*/ 251 w 358"/>
                  <a:gd name="T79" fmla="*/ 143 h 183"/>
                  <a:gd name="T80" fmla="*/ 257 w 358"/>
                  <a:gd name="T81" fmla="*/ 143 h 183"/>
                  <a:gd name="T82" fmla="*/ 263 w 358"/>
                  <a:gd name="T83" fmla="*/ 146 h 183"/>
                  <a:gd name="T84" fmla="*/ 272 w 358"/>
                  <a:gd name="T85" fmla="*/ 149 h 183"/>
                  <a:gd name="T86" fmla="*/ 277 w 358"/>
                  <a:gd name="T87" fmla="*/ 151 h 183"/>
                  <a:gd name="T88" fmla="*/ 283 w 358"/>
                  <a:gd name="T89" fmla="*/ 154 h 183"/>
                  <a:gd name="T90" fmla="*/ 289 w 358"/>
                  <a:gd name="T91" fmla="*/ 157 h 183"/>
                  <a:gd name="T92" fmla="*/ 295 w 358"/>
                  <a:gd name="T93" fmla="*/ 160 h 183"/>
                  <a:gd name="T94" fmla="*/ 301 w 358"/>
                  <a:gd name="T95" fmla="*/ 163 h 183"/>
                  <a:gd name="T96" fmla="*/ 307 w 358"/>
                  <a:gd name="T97" fmla="*/ 163 h 183"/>
                  <a:gd name="T98" fmla="*/ 313 w 358"/>
                  <a:gd name="T99" fmla="*/ 166 h 183"/>
                  <a:gd name="T100" fmla="*/ 322 w 358"/>
                  <a:gd name="T101" fmla="*/ 168 h 183"/>
                  <a:gd name="T102" fmla="*/ 328 w 358"/>
                  <a:gd name="T103" fmla="*/ 171 h 183"/>
                  <a:gd name="T104" fmla="*/ 334 w 358"/>
                  <a:gd name="T105" fmla="*/ 174 h 183"/>
                  <a:gd name="T106" fmla="*/ 340 w 358"/>
                  <a:gd name="T107" fmla="*/ 174 h 183"/>
                  <a:gd name="T108" fmla="*/ 346 w 358"/>
                  <a:gd name="T109" fmla="*/ 177 h 183"/>
                  <a:gd name="T110" fmla="*/ 352 w 358"/>
                  <a:gd name="T111" fmla="*/ 18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8" h="18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4" y="20"/>
                    </a:lnTo>
                    <a:lnTo>
                      <a:pt x="24" y="23"/>
                    </a:lnTo>
                    <a:lnTo>
                      <a:pt x="27" y="23"/>
                    </a:lnTo>
                    <a:lnTo>
                      <a:pt x="30" y="26"/>
                    </a:lnTo>
                    <a:lnTo>
                      <a:pt x="33" y="26"/>
                    </a:lnTo>
                    <a:lnTo>
                      <a:pt x="33" y="29"/>
                    </a:lnTo>
                    <a:lnTo>
                      <a:pt x="36" y="29"/>
                    </a:lnTo>
                    <a:lnTo>
                      <a:pt x="36" y="32"/>
                    </a:lnTo>
                    <a:lnTo>
                      <a:pt x="39" y="32"/>
                    </a:lnTo>
                    <a:lnTo>
                      <a:pt x="42" y="35"/>
                    </a:lnTo>
                    <a:lnTo>
                      <a:pt x="45" y="35"/>
                    </a:lnTo>
                    <a:lnTo>
                      <a:pt x="45" y="37"/>
                    </a:lnTo>
                    <a:lnTo>
                      <a:pt x="48" y="37"/>
                    </a:lnTo>
                    <a:lnTo>
                      <a:pt x="48" y="40"/>
                    </a:lnTo>
                    <a:lnTo>
                      <a:pt x="51" y="40"/>
                    </a:lnTo>
                    <a:lnTo>
                      <a:pt x="54" y="40"/>
                    </a:lnTo>
                    <a:lnTo>
                      <a:pt x="54" y="43"/>
                    </a:lnTo>
                    <a:lnTo>
                      <a:pt x="57" y="43"/>
                    </a:lnTo>
                    <a:lnTo>
                      <a:pt x="57" y="46"/>
                    </a:lnTo>
                    <a:lnTo>
                      <a:pt x="60" y="46"/>
                    </a:lnTo>
                    <a:lnTo>
                      <a:pt x="63" y="49"/>
                    </a:lnTo>
                    <a:lnTo>
                      <a:pt x="66" y="49"/>
                    </a:lnTo>
                    <a:lnTo>
                      <a:pt x="66" y="52"/>
                    </a:lnTo>
                    <a:lnTo>
                      <a:pt x="69" y="52"/>
                    </a:lnTo>
                    <a:lnTo>
                      <a:pt x="72" y="55"/>
                    </a:lnTo>
                    <a:lnTo>
                      <a:pt x="75" y="55"/>
                    </a:lnTo>
                    <a:lnTo>
                      <a:pt x="75" y="57"/>
                    </a:lnTo>
                    <a:lnTo>
                      <a:pt x="78" y="57"/>
                    </a:lnTo>
                    <a:lnTo>
                      <a:pt x="81" y="60"/>
                    </a:lnTo>
                    <a:lnTo>
                      <a:pt x="84" y="60"/>
                    </a:lnTo>
                    <a:lnTo>
                      <a:pt x="84" y="63"/>
                    </a:lnTo>
                    <a:lnTo>
                      <a:pt x="87" y="63"/>
                    </a:lnTo>
                    <a:lnTo>
                      <a:pt x="90" y="63"/>
                    </a:lnTo>
                    <a:lnTo>
                      <a:pt x="90" y="66"/>
                    </a:lnTo>
                    <a:lnTo>
                      <a:pt x="93" y="66"/>
                    </a:lnTo>
                    <a:lnTo>
                      <a:pt x="96" y="69"/>
                    </a:lnTo>
                    <a:lnTo>
                      <a:pt x="99" y="69"/>
                    </a:lnTo>
                    <a:lnTo>
                      <a:pt x="99" y="72"/>
                    </a:lnTo>
                    <a:lnTo>
                      <a:pt x="102" y="72"/>
                    </a:lnTo>
                    <a:lnTo>
                      <a:pt x="105" y="72"/>
                    </a:lnTo>
                    <a:lnTo>
                      <a:pt x="105" y="75"/>
                    </a:lnTo>
                    <a:lnTo>
                      <a:pt x="108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6" y="77"/>
                    </a:lnTo>
                    <a:lnTo>
                      <a:pt x="116" y="80"/>
                    </a:lnTo>
                    <a:lnTo>
                      <a:pt x="119" y="80"/>
                    </a:lnTo>
                    <a:lnTo>
                      <a:pt x="122" y="83"/>
                    </a:lnTo>
                    <a:lnTo>
                      <a:pt x="125" y="83"/>
                    </a:lnTo>
                    <a:lnTo>
                      <a:pt x="128" y="83"/>
                    </a:lnTo>
                    <a:lnTo>
                      <a:pt x="128" y="86"/>
                    </a:lnTo>
                    <a:lnTo>
                      <a:pt x="131" y="86"/>
                    </a:lnTo>
                    <a:lnTo>
                      <a:pt x="134" y="89"/>
                    </a:lnTo>
                    <a:lnTo>
                      <a:pt x="137" y="89"/>
                    </a:lnTo>
                    <a:lnTo>
                      <a:pt x="140" y="92"/>
                    </a:lnTo>
                    <a:lnTo>
                      <a:pt x="143" y="92"/>
                    </a:lnTo>
                    <a:lnTo>
                      <a:pt x="146" y="94"/>
                    </a:lnTo>
                    <a:lnTo>
                      <a:pt x="149" y="94"/>
                    </a:lnTo>
                    <a:lnTo>
                      <a:pt x="152" y="97"/>
                    </a:lnTo>
                    <a:lnTo>
                      <a:pt x="155" y="97"/>
                    </a:lnTo>
                    <a:lnTo>
                      <a:pt x="158" y="100"/>
                    </a:lnTo>
                    <a:lnTo>
                      <a:pt x="161" y="100"/>
                    </a:lnTo>
                    <a:lnTo>
                      <a:pt x="164" y="100"/>
                    </a:lnTo>
                    <a:lnTo>
                      <a:pt x="164" y="103"/>
                    </a:lnTo>
                    <a:lnTo>
                      <a:pt x="167" y="103"/>
                    </a:lnTo>
                    <a:lnTo>
                      <a:pt x="170" y="106"/>
                    </a:lnTo>
                    <a:lnTo>
                      <a:pt x="173" y="106"/>
                    </a:lnTo>
                    <a:lnTo>
                      <a:pt x="176" y="106"/>
                    </a:lnTo>
                    <a:lnTo>
                      <a:pt x="176" y="109"/>
                    </a:lnTo>
                    <a:lnTo>
                      <a:pt x="179" y="109"/>
                    </a:lnTo>
                    <a:lnTo>
                      <a:pt x="182" y="112"/>
                    </a:lnTo>
                    <a:lnTo>
                      <a:pt x="185" y="112"/>
                    </a:lnTo>
                    <a:lnTo>
                      <a:pt x="188" y="112"/>
                    </a:lnTo>
                    <a:lnTo>
                      <a:pt x="188" y="114"/>
                    </a:lnTo>
                    <a:lnTo>
                      <a:pt x="191" y="114"/>
                    </a:lnTo>
                    <a:lnTo>
                      <a:pt x="194" y="114"/>
                    </a:lnTo>
                    <a:lnTo>
                      <a:pt x="194" y="117"/>
                    </a:lnTo>
                    <a:lnTo>
                      <a:pt x="197" y="117"/>
                    </a:lnTo>
                    <a:lnTo>
                      <a:pt x="200" y="117"/>
                    </a:lnTo>
                    <a:lnTo>
                      <a:pt x="200" y="120"/>
                    </a:lnTo>
                    <a:lnTo>
                      <a:pt x="203" y="120"/>
                    </a:lnTo>
                    <a:lnTo>
                      <a:pt x="206" y="120"/>
                    </a:lnTo>
                    <a:lnTo>
                      <a:pt x="206" y="123"/>
                    </a:lnTo>
                    <a:lnTo>
                      <a:pt x="209" y="123"/>
                    </a:lnTo>
                    <a:lnTo>
                      <a:pt x="212" y="123"/>
                    </a:lnTo>
                    <a:lnTo>
                      <a:pt x="212" y="126"/>
                    </a:lnTo>
                    <a:lnTo>
                      <a:pt x="215" y="126"/>
                    </a:lnTo>
                    <a:lnTo>
                      <a:pt x="218" y="126"/>
                    </a:lnTo>
                    <a:lnTo>
                      <a:pt x="218" y="129"/>
                    </a:lnTo>
                    <a:lnTo>
                      <a:pt x="221" y="129"/>
                    </a:lnTo>
                    <a:lnTo>
                      <a:pt x="224" y="129"/>
                    </a:lnTo>
                    <a:lnTo>
                      <a:pt x="227" y="131"/>
                    </a:lnTo>
                    <a:lnTo>
                      <a:pt x="230" y="131"/>
                    </a:lnTo>
                    <a:lnTo>
                      <a:pt x="233" y="134"/>
                    </a:lnTo>
                    <a:lnTo>
                      <a:pt x="236" y="134"/>
                    </a:lnTo>
                    <a:lnTo>
                      <a:pt x="239" y="134"/>
                    </a:lnTo>
                    <a:lnTo>
                      <a:pt x="239" y="137"/>
                    </a:lnTo>
                    <a:lnTo>
                      <a:pt x="242" y="137"/>
                    </a:lnTo>
                    <a:lnTo>
                      <a:pt x="245" y="137"/>
                    </a:lnTo>
                    <a:lnTo>
                      <a:pt x="245" y="140"/>
                    </a:lnTo>
                    <a:lnTo>
                      <a:pt x="248" y="140"/>
                    </a:lnTo>
                    <a:lnTo>
                      <a:pt x="251" y="140"/>
                    </a:lnTo>
                    <a:lnTo>
                      <a:pt x="251" y="143"/>
                    </a:lnTo>
                    <a:lnTo>
                      <a:pt x="254" y="143"/>
                    </a:lnTo>
                    <a:lnTo>
                      <a:pt x="257" y="143"/>
                    </a:lnTo>
                    <a:lnTo>
                      <a:pt x="260" y="146"/>
                    </a:lnTo>
                    <a:lnTo>
                      <a:pt x="263" y="146"/>
                    </a:lnTo>
                    <a:lnTo>
                      <a:pt x="266" y="146"/>
                    </a:lnTo>
                    <a:lnTo>
                      <a:pt x="266" y="149"/>
                    </a:lnTo>
                    <a:lnTo>
                      <a:pt x="269" y="149"/>
                    </a:lnTo>
                    <a:lnTo>
                      <a:pt x="272" y="149"/>
                    </a:lnTo>
                    <a:lnTo>
                      <a:pt x="272" y="151"/>
                    </a:lnTo>
                    <a:lnTo>
                      <a:pt x="274" y="151"/>
                    </a:lnTo>
                    <a:lnTo>
                      <a:pt x="277" y="151"/>
                    </a:lnTo>
                    <a:lnTo>
                      <a:pt x="277" y="154"/>
                    </a:lnTo>
                    <a:lnTo>
                      <a:pt x="280" y="154"/>
                    </a:lnTo>
                    <a:lnTo>
                      <a:pt x="283" y="154"/>
                    </a:lnTo>
                    <a:lnTo>
                      <a:pt x="286" y="154"/>
                    </a:lnTo>
                    <a:lnTo>
                      <a:pt x="286" y="157"/>
                    </a:lnTo>
                    <a:lnTo>
                      <a:pt x="289" y="157"/>
                    </a:lnTo>
                    <a:lnTo>
                      <a:pt x="292" y="157"/>
                    </a:lnTo>
                    <a:lnTo>
                      <a:pt x="292" y="160"/>
                    </a:lnTo>
                    <a:lnTo>
                      <a:pt x="295" y="160"/>
                    </a:lnTo>
                    <a:lnTo>
                      <a:pt x="298" y="160"/>
                    </a:lnTo>
                    <a:lnTo>
                      <a:pt x="301" y="160"/>
                    </a:lnTo>
                    <a:lnTo>
                      <a:pt x="301" y="163"/>
                    </a:lnTo>
                    <a:lnTo>
                      <a:pt x="304" y="163"/>
                    </a:lnTo>
                    <a:lnTo>
                      <a:pt x="307" y="163"/>
                    </a:lnTo>
                    <a:lnTo>
                      <a:pt x="310" y="166"/>
                    </a:lnTo>
                    <a:lnTo>
                      <a:pt x="313" y="166"/>
                    </a:lnTo>
                    <a:lnTo>
                      <a:pt x="316" y="166"/>
                    </a:lnTo>
                    <a:lnTo>
                      <a:pt x="316" y="168"/>
                    </a:lnTo>
                    <a:lnTo>
                      <a:pt x="319" y="168"/>
                    </a:lnTo>
                    <a:lnTo>
                      <a:pt x="322" y="168"/>
                    </a:lnTo>
                    <a:lnTo>
                      <a:pt x="325" y="168"/>
                    </a:lnTo>
                    <a:lnTo>
                      <a:pt x="325" y="171"/>
                    </a:lnTo>
                    <a:lnTo>
                      <a:pt x="328" y="171"/>
                    </a:lnTo>
                    <a:lnTo>
                      <a:pt x="331" y="171"/>
                    </a:lnTo>
                    <a:lnTo>
                      <a:pt x="331" y="174"/>
                    </a:lnTo>
                    <a:lnTo>
                      <a:pt x="334" y="174"/>
                    </a:lnTo>
                    <a:lnTo>
                      <a:pt x="337" y="174"/>
                    </a:lnTo>
                    <a:lnTo>
                      <a:pt x="340" y="174"/>
                    </a:lnTo>
                    <a:lnTo>
                      <a:pt x="340" y="177"/>
                    </a:lnTo>
                    <a:lnTo>
                      <a:pt x="343" y="177"/>
                    </a:lnTo>
                    <a:lnTo>
                      <a:pt x="346" y="177"/>
                    </a:lnTo>
                    <a:lnTo>
                      <a:pt x="349" y="177"/>
                    </a:lnTo>
                    <a:lnTo>
                      <a:pt x="349" y="180"/>
                    </a:lnTo>
                    <a:lnTo>
                      <a:pt x="352" y="180"/>
                    </a:lnTo>
                    <a:lnTo>
                      <a:pt x="355" y="180"/>
                    </a:lnTo>
                    <a:lnTo>
                      <a:pt x="358" y="180"/>
                    </a:lnTo>
                    <a:lnTo>
                      <a:pt x="358" y="183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3" name="Freeform 98"/>
              <p:cNvSpPr>
                <a:spLocks/>
              </p:cNvSpPr>
              <p:nvPr/>
            </p:nvSpPr>
            <p:spPr bwMode="auto">
              <a:xfrm>
                <a:off x="4639" y="3928"/>
                <a:ext cx="313" cy="51"/>
              </a:xfrm>
              <a:custGeom>
                <a:avLst/>
                <a:gdLst>
                  <a:gd name="T0" fmla="*/ 3 w 313"/>
                  <a:gd name="T1" fmla="*/ 0 h 51"/>
                  <a:gd name="T2" fmla="*/ 9 w 313"/>
                  <a:gd name="T3" fmla="*/ 3 h 51"/>
                  <a:gd name="T4" fmla="*/ 15 w 313"/>
                  <a:gd name="T5" fmla="*/ 3 h 51"/>
                  <a:gd name="T6" fmla="*/ 18 w 313"/>
                  <a:gd name="T7" fmla="*/ 5 h 51"/>
                  <a:gd name="T8" fmla="*/ 24 w 313"/>
                  <a:gd name="T9" fmla="*/ 5 h 51"/>
                  <a:gd name="T10" fmla="*/ 30 w 313"/>
                  <a:gd name="T11" fmla="*/ 8 h 51"/>
                  <a:gd name="T12" fmla="*/ 33 w 313"/>
                  <a:gd name="T13" fmla="*/ 8 h 51"/>
                  <a:gd name="T14" fmla="*/ 39 w 313"/>
                  <a:gd name="T15" fmla="*/ 11 h 51"/>
                  <a:gd name="T16" fmla="*/ 45 w 313"/>
                  <a:gd name="T17" fmla="*/ 11 h 51"/>
                  <a:gd name="T18" fmla="*/ 48 w 313"/>
                  <a:gd name="T19" fmla="*/ 11 h 51"/>
                  <a:gd name="T20" fmla="*/ 54 w 313"/>
                  <a:gd name="T21" fmla="*/ 14 h 51"/>
                  <a:gd name="T22" fmla="*/ 60 w 313"/>
                  <a:gd name="T23" fmla="*/ 14 h 51"/>
                  <a:gd name="T24" fmla="*/ 63 w 313"/>
                  <a:gd name="T25" fmla="*/ 17 h 51"/>
                  <a:gd name="T26" fmla="*/ 69 w 313"/>
                  <a:gd name="T27" fmla="*/ 17 h 51"/>
                  <a:gd name="T28" fmla="*/ 74 w 313"/>
                  <a:gd name="T29" fmla="*/ 20 h 51"/>
                  <a:gd name="T30" fmla="*/ 77 w 313"/>
                  <a:gd name="T31" fmla="*/ 20 h 51"/>
                  <a:gd name="T32" fmla="*/ 83 w 313"/>
                  <a:gd name="T33" fmla="*/ 20 h 51"/>
                  <a:gd name="T34" fmla="*/ 89 w 313"/>
                  <a:gd name="T35" fmla="*/ 23 h 51"/>
                  <a:gd name="T36" fmla="*/ 92 w 313"/>
                  <a:gd name="T37" fmla="*/ 23 h 51"/>
                  <a:gd name="T38" fmla="*/ 98 w 313"/>
                  <a:gd name="T39" fmla="*/ 25 h 51"/>
                  <a:gd name="T40" fmla="*/ 104 w 313"/>
                  <a:gd name="T41" fmla="*/ 25 h 51"/>
                  <a:gd name="T42" fmla="*/ 107 w 313"/>
                  <a:gd name="T43" fmla="*/ 25 h 51"/>
                  <a:gd name="T44" fmla="*/ 113 w 313"/>
                  <a:gd name="T45" fmla="*/ 28 h 51"/>
                  <a:gd name="T46" fmla="*/ 116 w 313"/>
                  <a:gd name="T47" fmla="*/ 28 h 51"/>
                  <a:gd name="T48" fmla="*/ 122 w 313"/>
                  <a:gd name="T49" fmla="*/ 31 h 51"/>
                  <a:gd name="T50" fmla="*/ 128 w 313"/>
                  <a:gd name="T51" fmla="*/ 31 h 51"/>
                  <a:gd name="T52" fmla="*/ 131 w 313"/>
                  <a:gd name="T53" fmla="*/ 31 h 51"/>
                  <a:gd name="T54" fmla="*/ 137 w 313"/>
                  <a:gd name="T55" fmla="*/ 34 h 51"/>
                  <a:gd name="T56" fmla="*/ 143 w 313"/>
                  <a:gd name="T57" fmla="*/ 34 h 51"/>
                  <a:gd name="T58" fmla="*/ 146 w 313"/>
                  <a:gd name="T59" fmla="*/ 34 h 51"/>
                  <a:gd name="T60" fmla="*/ 152 w 313"/>
                  <a:gd name="T61" fmla="*/ 34 h 51"/>
                  <a:gd name="T62" fmla="*/ 158 w 313"/>
                  <a:gd name="T63" fmla="*/ 37 h 51"/>
                  <a:gd name="T64" fmla="*/ 161 w 313"/>
                  <a:gd name="T65" fmla="*/ 37 h 51"/>
                  <a:gd name="T66" fmla="*/ 167 w 313"/>
                  <a:gd name="T67" fmla="*/ 37 h 51"/>
                  <a:gd name="T68" fmla="*/ 173 w 313"/>
                  <a:gd name="T69" fmla="*/ 37 h 51"/>
                  <a:gd name="T70" fmla="*/ 176 w 313"/>
                  <a:gd name="T71" fmla="*/ 40 h 51"/>
                  <a:gd name="T72" fmla="*/ 182 w 313"/>
                  <a:gd name="T73" fmla="*/ 40 h 51"/>
                  <a:gd name="T74" fmla="*/ 188 w 313"/>
                  <a:gd name="T75" fmla="*/ 40 h 51"/>
                  <a:gd name="T76" fmla="*/ 191 w 313"/>
                  <a:gd name="T77" fmla="*/ 40 h 51"/>
                  <a:gd name="T78" fmla="*/ 197 w 313"/>
                  <a:gd name="T79" fmla="*/ 42 h 51"/>
                  <a:gd name="T80" fmla="*/ 203 w 313"/>
                  <a:gd name="T81" fmla="*/ 42 h 51"/>
                  <a:gd name="T82" fmla="*/ 206 w 313"/>
                  <a:gd name="T83" fmla="*/ 42 h 51"/>
                  <a:gd name="T84" fmla="*/ 212 w 313"/>
                  <a:gd name="T85" fmla="*/ 42 h 51"/>
                  <a:gd name="T86" fmla="*/ 215 w 313"/>
                  <a:gd name="T87" fmla="*/ 42 h 51"/>
                  <a:gd name="T88" fmla="*/ 221 w 313"/>
                  <a:gd name="T89" fmla="*/ 42 h 51"/>
                  <a:gd name="T90" fmla="*/ 227 w 313"/>
                  <a:gd name="T91" fmla="*/ 42 h 51"/>
                  <a:gd name="T92" fmla="*/ 230 w 313"/>
                  <a:gd name="T93" fmla="*/ 45 h 51"/>
                  <a:gd name="T94" fmla="*/ 235 w 313"/>
                  <a:gd name="T95" fmla="*/ 45 h 51"/>
                  <a:gd name="T96" fmla="*/ 241 w 313"/>
                  <a:gd name="T97" fmla="*/ 45 h 51"/>
                  <a:gd name="T98" fmla="*/ 244 w 313"/>
                  <a:gd name="T99" fmla="*/ 45 h 51"/>
                  <a:gd name="T100" fmla="*/ 250 w 313"/>
                  <a:gd name="T101" fmla="*/ 45 h 51"/>
                  <a:gd name="T102" fmla="*/ 256 w 313"/>
                  <a:gd name="T103" fmla="*/ 48 h 51"/>
                  <a:gd name="T104" fmla="*/ 259 w 313"/>
                  <a:gd name="T105" fmla="*/ 48 h 51"/>
                  <a:gd name="T106" fmla="*/ 265 w 313"/>
                  <a:gd name="T107" fmla="*/ 48 h 51"/>
                  <a:gd name="T108" fmla="*/ 271 w 313"/>
                  <a:gd name="T109" fmla="*/ 48 h 51"/>
                  <a:gd name="T110" fmla="*/ 274 w 313"/>
                  <a:gd name="T111" fmla="*/ 48 h 51"/>
                  <a:gd name="T112" fmla="*/ 280 w 313"/>
                  <a:gd name="T113" fmla="*/ 48 h 51"/>
                  <a:gd name="T114" fmla="*/ 286 w 313"/>
                  <a:gd name="T115" fmla="*/ 51 h 51"/>
                  <a:gd name="T116" fmla="*/ 289 w 313"/>
                  <a:gd name="T117" fmla="*/ 51 h 51"/>
                  <a:gd name="T118" fmla="*/ 295 w 313"/>
                  <a:gd name="T119" fmla="*/ 51 h 51"/>
                  <a:gd name="T120" fmla="*/ 301 w 313"/>
                  <a:gd name="T121" fmla="*/ 51 h 51"/>
                  <a:gd name="T122" fmla="*/ 304 w 313"/>
                  <a:gd name="T123" fmla="*/ 51 h 51"/>
                  <a:gd name="T124" fmla="*/ 310 w 313"/>
                  <a:gd name="T125" fmla="*/ 51 h 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13" h="5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27" y="5"/>
                    </a:lnTo>
                    <a:lnTo>
                      <a:pt x="30" y="5"/>
                    </a:lnTo>
                    <a:lnTo>
                      <a:pt x="30" y="8"/>
                    </a:lnTo>
                    <a:lnTo>
                      <a:pt x="33" y="8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39" y="11"/>
                    </a:lnTo>
                    <a:lnTo>
                      <a:pt x="42" y="11"/>
                    </a:lnTo>
                    <a:lnTo>
                      <a:pt x="45" y="11"/>
                    </a:lnTo>
                    <a:lnTo>
                      <a:pt x="48" y="11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0" y="17"/>
                    </a:lnTo>
                    <a:lnTo>
                      <a:pt x="63" y="17"/>
                    </a:lnTo>
                    <a:lnTo>
                      <a:pt x="66" y="17"/>
                    </a:lnTo>
                    <a:lnTo>
                      <a:pt x="69" y="17"/>
                    </a:lnTo>
                    <a:lnTo>
                      <a:pt x="72" y="17"/>
                    </a:lnTo>
                    <a:lnTo>
                      <a:pt x="72" y="20"/>
                    </a:lnTo>
                    <a:lnTo>
                      <a:pt x="74" y="20"/>
                    </a:lnTo>
                    <a:lnTo>
                      <a:pt x="77" y="20"/>
                    </a:lnTo>
                    <a:lnTo>
                      <a:pt x="80" y="20"/>
                    </a:lnTo>
                    <a:lnTo>
                      <a:pt x="83" y="20"/>
                    </a:lnTo>
                    <a:lnTo>
                      <a:pt x="83" y="23"/>
                    </a:lnTo>
                    <a:lnTo>
                      <a:pt x="86" y="23"/>
                    </a:lnTo>
                    <a:lnTo>
                      <a:pt x="89" y="23"/>
                    </a:lnTo>
                    <a:lnTo>
                      <a:pt x="92" y="23"/>
                    </a:lnTo>
                    <a:lnTo>
                      <a:pt x="95" y="23"/>
                    </a:lnTo>
                    <a:lnTo>
                      <a:pt x="95" y="25"/>
                    </a:lnTo>
                    <a:lnTo>
                      <a:pt x="98" y="25"/>
                    </a:lnTo>
                    <a:lnTo>
                      <a:pt x="101" y="25"/>
                    </a:lnTo>
                    <a:lnTo>
                      <a:pt x="104" y="25"/>
                    </a:lnTo>
                    <a:lnTo>
                      <a:pt x="107" y="25"/>
                    </a:lnTo>
                    <a:lnTo>
                      <a:pt x="110" y="28"/>
                    </a:lnTo>
                    <a:lnTo>
                      <a:pt x="113" y="28"/>
                    </a:lnTo>
                    <a:lnTo>
                      <a:pt x="116" y="28"/>
                    </a:lnTo>
                    <a:lnTo>
                      <a:pt x="119" y="28"/>
                    </a:lnTo>
                    <a:lnTo>
                      <a:pt x="122" y="28"/>
                    </a:lnTo>
                    <a:lnTo>
                      <a:pt x="122" y="31"/>
                    </a:lnTo>
                    <a:lnTo>
                      <a:pt x="125" y="31"/>
                    </a:lnTo>
                    <a:lnTo>
                      <a:pt x="128" y="31"/>
                    </a:lnTo>
                    <a:lnTo>
                      <a:pt x="131" y="31"/>
                    </a:lnTo>
                    <a:lnTo>
                      <a:pt x="134" y="31"/>
                    </a:lnTo>
                    <a:lnTo>
                      <a:pt x="137" y="31"/>
                    </a:lnTo>
                    <a:lnTo>
                      <a:pt x="137" y="34"/>
                    </a:lnTo>
                    <a:lnTo>
                      <a:pt x="140" y="34"/>
                    </a:lnTo>
                    <a:lnTo>
                      <a:pt x="143" y="34"/>
                    </a:lnTo>
                    <a:lnTo>
                      <a:pt x="146" y="34"/>
                    </a:lnTo>
                    <a:lnTo>
                      <a:pt x="149" y="34"/>
                    </a:lnTo>
                    <a:lnTo>
                      <a:pt x="152" y="34"/>
                    </a:lnTo>
                    <a:lnTo>
                      <a:pt x="155" y="34"/>
                    </a:lnTo>
                    <a:lnTo>
                      <a:pt x="155" y="37"/>
                    </a:lnTo>
                    <a:lnTo>
                      <a:pt x="158" y="37"/>
                    </a:lnTo>
                    <a:lnTo>
                      <a:pt x="161" y="37"/>
                    </a:lnTo>
                    <a:lnTo>
                      <a:pt x="164" y="37"/>
                    </a:lnTo>
                    <a:lnTo>
                      <a:pt x="167" y="37"/>
                    </a:lnTo>
                    <a:lnTo>
                      <a:pt x="170" y="37"/>
                    </a:lnTo>
                    <a:lnTo>
                      <a:pt x="173" y="37"/>
                    </a:lnTo>
                    <a:lnTo>
                      <a:pt x="173" y="40"/>
                    </a:lnTo>
                    <a:lnTo>
                      <a:pt x="176" y="40"/>
                    </a:lnTo>
                    <a:lnTo>
                      <a:pt x="179" y="40"/>
                    </a:lnTo>
                    <a:lnTo>
                      <a:pt x="182" y="40"/>
                    </a:lnTo>
                    <a:lnTo>
                      <a:pt x="185" y="40"/>
                    </a:lnTo>
                    <a:lnTo>
                      <a:pt x="188" y="40"/>
                    </a:lnTo>
                    <a:lnTo>
                      <a:pt x="191" y="40"/>
                    </a:lnTo>
                    <a:lnTo>
                      <a:pt x="194" y="40"/>
                    </a:lnTo>
                    <a:lnTo>
                      <a:pt x="197" y="42"/>
                    </a:lnTo>
                    <a:lnTo>
                      <a:pt x="200" y="42"/>
                    </a:lnTo>
                    <a:lnTo>
                      <a:pt x="203" y="42"/>
                    </a:lnTo>
                    <a:lnTo>
                      <a:pt x="206" y="42"/>
                    </a:lnTo>
                    <a:lnTo>
                      <a:pt x="209" y="42"/>
                    </a:lnTo>
                    <a:lnTo>
                      <a:pt x="212" y="42"/>
                    </a:lnTo>
                    <a:lnTo>
                      <a:pt x="215" y="42"/>
                    </a:lnTo>
                    <a:lnTo>
                      <a:pt x="218" y="42"/>
                    </a:lnTo>
                    <a:lnTo>
                      <a:pt x="221" y="42"/>
                    </a:lnTo>
                    <a:lnTo>
                      <a:pt x="224" y="42"/>
                    </a:lnTo>
                    <a:lnTo>
                      <a:pt x="227" y="42"/>
                    </a:lnTo>
                    <a:lnTo>
                      <a:pt x="227" y="45"/>
                    </a:lnTo>
                    <a:lnTo>
                      <a:pt x="230" y="45"/>
                    </a:lnTo>
                    <a:lnTo>
                      <a:pt x="233" y="45"/>
                    </a:lnTo>
                    <a:lnTo>
                      <a:pt x="235" y="45"/>
                    </a:lnTo>
                    <a:lnTo>
                      <a:pt x="238" y="45"/>
                    </a:lnTo>
                    <a:lnTo>
                      <a:pt x="241" y="45"/>
                    </a:lnTo>
                    <a:lnTo>
                      <a:pt x="244" y="45"/>
                    </a:lnTo>
                    <a:lnTo>
                      <a:pt x="247" y="45"/>
                    </a:lnTo>
                    <a:lnTo>
                      <a:pt x="250" y="45"/>
                    </a:lnTo>
                    <a:lnTo>
                      <a:pt x="253" y="45"/>
                    </a:lnTo>
                    <a:lnTo>
                      <a:pt x="253" y="48"/>
                    </a:lnTo>
                    <a:lnTo>
                      <a:pt x="256" y="48"/>
                    </a:lnTo>
                    <a:lnTo>
                      <a:pt x="259" y="48"/>
                    </a:lnTo>
                    <a:lnTo>
                      <a:pt x="262" y="48"/>
                    </a:lnTo>
                    <a:lnTo>
                      <a:pt x="265" y="48"/>
                    </a:lnTo>
                    <a:lnTo>
                      <a:pt x="268" y="48"/>
                    </a:lnTo>
                    <a:lnTo>
                      <a:pt x="271" y="48"/>
                    </a:lnTo>
                    <a:lnTo>
                      <a:pt x="274" y="48"/>
                    </a:lnTo>
                    <a:lnTo>
                      <a:pt x="277" y="48"/>
                    </a:lnTo>
                    <a:lnTo>
                      <a:pt x="280" y="48"/>
                    </a:lnTo>
                    <a:lnTo>
                      <a:pt x="280" y="51"/>
                    </a:lnTo>
                    <a:lnTo>
                      <a:pt x="283" y="51"/>
                    </a:lnTo>
                    <a:lnTo>
                      <a:pt x="286" y="51"/>
                    </a:lnTo>
                    <a:lnTo>
                      <a:pt x="289" y="51"/>
                    </a:lnTo>
                    <a:lnTo>
                      <a:pt x="292" y="51"/>
                    </a:lnTo>
                    <a:lnTo>
                      <a:pt x="295" y="51"/>
                    </a:lnTo>
                    <a:lnTo>
                      <a:pt x="298" y="51"/>
                    </a:lnTo>
                    <a:lnTo>
                      <a:pt x="301" y="51"/>
                    </a:lnTo>
                    <a:lnTo>
                      <a:pt x="304" y="51"/>
                    </a:lnTo>
                    <a:lnTo>
                      <a:pt x="307" y="51"/>
                    </a:lnTo>
                    <a:lnTo>
                      <a:pt x="310" y="51"/>
                    </a:lnTo>
                    <a:lnTo>
                      <a:pt x="313" y="51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4" name="Freeform 100"/>
              <p:cNvSpPr>
                <a:spLocks/>
              </p:cNvSpPr>
              <p:nvPr/>
            </p:nvSpPr>
            <p:spPr bwMode="auto">
              <a:xfrm>
                <a:off x="3372" y="3728"/>
                <a:ext cx="137" cy="282"/>
              </a:xfrm>
              <a:custGeom>
                <a:avLst/>
                <a:gdLst>
                  <a:gd name="T0" fmla="*/ 0 w 137"/>
                  <a:gd name="T1" fmla="*/ 282 h 282"/>
                  <a:gd name="T2" fmla="*/ 0 w 137"/>
                  <a:gd name="T3" fmla="*/ 282 h 282"/>
                  <a:gd name="T4" fmla="*/ 137 w 137"/>
                  <a:gd name="T5" fmla="*/ 214 h 282"/>
                  <a:gd name="T6" fmla="*/ 137 w 137"/>
                  <a:gd name="T7" fmla="*/ 0 h 2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7" h="282">
                    <a:moveTo>
                      <a:pt x="0" y="282"/>
                    </a:moveTo>
                    <a:lnTo>
                      <a:pt x="0" y="282"/>
                    </a:lnTo>
                    <a:lnTo>
                      <a:pt x="137" y="214"/>
                    </a:lnTo>
                    <a:lnTo>
                      <a:pt x="137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5" name="Freeform 101"/>
              <p:cNvSpPr>
                <a:spLocks/>
              </p:cNvSpPr>
              <p:nvPr/>
            </p:nvSpPr>
            <p:spPr bwMode="auto">
              <a:xfrm>
                <a:off x="3509" y="3432"/>
                <a:ext cx="98" cy="510"/>
              </a:xfrm>
              <a:custGeom>
                <a:avLst/>
                <a:gdLst>
                  <a:gd name="T0" fmla="*/ 0 w 98"/>
                  <a:gd name="T1" fmla="*/ 296 h 510"/>
                  <a:gd name="T2" fmla="*/ 0 w 98"/>
                  <a:gd name="T3" fmla="*/ 510 h 510"/>
                  <a:gd name="T4" fmla="*/ 98 w 98"/>
                  <a:gd name="T5" fmla="*/ 462 h 510"/>
                  <a:gd name="T6" fmla="*/ 98 w 98"/>
                  <a:gd name="T7" fmla="*/ 0 h 5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8" h="510">
                    <a:moveTo>
                      <a:pt x="0" y="296"/>
                    </a:moveTo>
                    <a:lnTo>
                      <a:pt x="0" y="510"/>
                    </a:lnTo>
                    <a:lnTo>
                      <a:pt x="98" y="462"/>
                    </a:lnTo>
                    <a:lnTo>
                      <a:pt x="98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6" name="Freeform 102"/>
              <p:cNvSpPr>
                <a:spLocks/>
              </p:cNvSpPr>
              <p:nvPr/>
            </p:nvSpPr>
            <p:spPr bwMode="auto">
              <a:xfrm>
                <a:off x="3607" y="3384"/>
                <a:ext cx="167" cy="510"/>
              </a:xfrm>
              <a:custGeom>
                <a:avLst/>
                <a:gdLst>
                  <a:gd name="T0" fmla="*/ 0 w 167"/>
                  <a:gd name="T1" fmla="*/ 48 h 510"/>
                  <a:gd name="T2" fmla="*/ 0 w 167"/>
                  <a:gd name="T3" fmla="*/ 510 h 510"/>
                  <a:gd name="T4" fmla="*/ 167 w 167"/>
                  <a:gd name="T5" fmla="*/ 424 h 510"/>
                  <a:gd name="T6" fmla="*/ 167 w 167"/>
                  <a:gd name="T7" fmla="*/ 0 h 5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" h="510">
                    <a:moveTo>
                      <a:pt x="0" y="48"/>
                    </a:moveTo>
                    <a:lnTo>
                      <a:pt x="0" y="510"/>
                    </a:lnTo>
                    <a:lnTo>
                      <a:pt x="167" y="424"/>
                    </a:lnTo>
                    <a:lnTo>
                      <a:pt x="167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7" name="Freeform 103"/>
              <p:cNvSpPr>
                <a:spLocks/>
              </p:cNvSpPr>
              <p:nvPr/>
            </p:nvSpPr>
            <p:spPr bwMode="auto">
              <a:xfrm>
                <a:off x="3774" y="3384"/>
                <a:ext cx="337" cy="424"/>
              </a:xfrm>
              <a:custGeom>
                <a:avLst/>
                <a:gdLst>
                  <a:gd name="T0" fmla="*/ 0 w 337"/>
                  <a:gd name="T1" fmla="*/ 0 h 424"/>
                  <a:gd name="T2" fmla="*/ 0 w 337"/>
                  <a:gd name="T3" fmla="*/ 424 h 424"/>
                  <a:gd name="T4" fmla="*/ 337 w 337"/>
                  <a:gd name="T5" fmla="*/ 253 h 424"/>
                  <a:gd name="T6" fmla="*/ 337 w 337"/>
                  <a:gd name="T7" fmla="*/ 248 h 4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7" h="424">
                    <a:moveTo>
                      <a:pt x="0" y="0"/>
                    </a:moveTo>
                    <a:lnTo>
                      <a:pt x="0" y="424"/>
                    </a:lnTo>
                    <a:lnTo>
                      <a:pt x="337" y="253"/>
                    </a:lnTo>
                    <a:lnTo>
                      <a:pt x="337" y="248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4" name="TextovéPole 446"/>
            <p:cNvSpPr txBox="1">
              <a:spLocks noChangeArrowheads="1"/>
            </p:cNvSpPr>
            <p:nvPr/>
          </p:nvSpPr>
          <p:spPr bwMode="auto">
            <a:xfrm>
              <a:off x="5220072" y="5589240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5.6</a:t>
              </a:r>
            </a:p>
          </p:txBody>
        </p:sp>
        <p:sp>
          <p:nvSpPr>
            <p:cNvPr id="12305" name="TextovéPole 447"/>
            <p:cNvSpPr txBox="1">
              <a:spLocks noChangeArrowheads="1"/>
            </p:cNvSpPr>
            <p:nvPr/>
          </p:nvSpPr>
          <p:spPr bwMode="auto">
            <a:xfrm>
              <a:off x="5431934" y="5111606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6.8</a:t>
              </a:r>
            </a:p>
          </p:txBody>
        </p:sp>
        <p:sp>
          <p:nvSpPr>
            <p:cNvPr id="12306" name="TextovéPole 448"/>
            <p:cNvSpPr txBox="1">
              <a:spLocks noChangeArrowheads="1"/>
            </p:cNvSpPr>
            <p:nvPr/>
          </p:nvSpPr>
          <p:spPr bwMode="auto">
            <a:xfrm>
              <a:off x="5724128" y="4736209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7.6</a:t>
              </a:r>
            </a:p>
          </p:txBody>
        </p:sp>
        <p:sp>
          <p:nvSpPr>
            <p:cNvPr id="12307" name="TextovéPole 449"/>
            <p:cNvSpPr txBox="1">
              <a:spLocks noChangeArrowheads="1"/>
            </p:cNvSpPr>
            <p:nvPr/>
          </p:nvSpPr>
          <p:spPr bwMode="auto">
            <a:xfrm>
              <a:off x="5940152" y="5039598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9.1</a:t>
              </a:r>
            </a:p>
          </p:txBody>
        </p:sp>
        <p:sp>
          <p:nvSpPr>
            <p:cNvPr id="12308" name="TextovéPole 450"/>
            <p:cNvSpPr txBox="1">
              <a:spLocks noChangeArrowheads="1"/>
            </p:cNvSpPr>
            <p:nvPr/>
          </p:nvSpPr>
          <p:spPr bwMode="auto">
            <a:xfrm>
              <a:off x="6581931" y="4747210"/>
              <a:ext cx="10839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cs-CZ" altLang="cs-CZ" sz="1400"/>
                <a:t>po 0.5% SDS</a:t>
              </a:r>
            </a:p>
          </p:txBody>
        </p:sp>
      </p:grpSp>
      <p:sp>
        <p:nvSpPr>
          <p:cNvPr id="12296" name="TextovéPole 550"/>
          <p:cNvSpPr txBox="1">
            <a:spLocks noChangeArrowheads="1"/>
          </p:cNvSpPr>
          <p:nvPr/>
        </p:nvSpPr>
        <p:spPr bwMode="auto">
          <a:xfrm>
            <a:off x="2705100" y="1093788"/>
            <a:ext cx="1001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/>
              <a:t>8.1.2014</a:t>
            </a:r>
          </a:p>
        </p:txBody>
      </p:sp>
      <p:sp>
        <p:nvSpPr>
          <p:cNvPr id="12297" name="TextovéPole 551"/>
          <p:cNvSpPr txBox="1">
            <a:spLocks noChangeArrowheads="1"/>
          </p:cNvSpPr>
          <p:nvPr/>
        </p:nvSpPr>
        <p:spPr bwMode="auto">
          <a:xfrm>
            <a:off x="6569075" y="1114425"/>
            <a:ext cx="1119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/>
              <a:t>29.1.2014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280150" y="1547813"/>
            <a:ext cx="2817813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400" dirty="0">
                <a:latin typeface="+mn-lt"/>
                <a:cs typeface="+mn-cs"/>
              </a:rPr>
              <a:t>Špatně </a:t>
            </a:r>
            <a:r>
              <a:rPr lang="cs-CZ" sz="1400" dirty="0" err="1">
                <a:latin typeface="+mn-lt"/>
                <a:cs typeface="+mn-cs"/>
              </a:rPr>
              <a:t>kondiciovaná</a:t>
            </a:r>
            <a:r>
              <a:rPr lang="cs-CZ" sz="1400" dirty="0">
                <a:latin typeface="+mn-lt"/>
                <a:cs typeface="+mn-cs"/>
              </a:rPr>
              <a:t> kolona?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400" dirty="0">
                <a:latin typeface="+mn-lt"/>
                <a:cs typeface="+mn-cs"/>
              </a:rPr>
              <a:t>Špatně připravené mobilní fáze?</a:t>
            </a:r>
          </a:p>
        </p:txBody>
      </p:sp>
      <p:grpSp>
        <p:nvGrpSpPr>
          <p:cNvPr id="556" name="Skupina 555"/>
          <p:cNvGrpSpPr>
            <a:grpSpLocks/>
          </p:cNvGrpSpPr>
          <p:nvPr/>
        </p:nvGrpSpPr>
        <p:grpSpPr bwMode="auto">
          <a:xfrm>
            <a:off x="6000750" y="5640388"/>
            <a:ext cx="3009900" cy="523875"/>
            <a:chOff x="5999994" y="5640707"/>
            <a:chExt cx="3010268" cy="523220"/>
          </a:xfrm>
        </p:grpSpPr>
        <p:sp>
          <p:nvSpPr>
            <p:cNvPr id="554" name="Šipka doprava 553"/>
            <p:cNvSpPr/>
            <p:nvPr/>
          </p:nvSpPr>
          <p:spPr>
            <a:xfrm>
              <a:off x="5999994" y="5662904"/>
              <a:ext cx="978020" cy="48516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2302" name="TextovéPole 554"/>
            <p:cNvSpPr txBox="1">
              <a:spLocks noChangeArrowheads="1"/>
            </p:cNvSpPr>
            <p:nvPr/>
          </p:nvSpPr>
          <p:spPr bwMode="auto">
            <a:xfrm>
              <a:off x="6987977" y="5640707"/>
              <a:ext cx="202228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2800" b="1">
                  <a:solidFill>
                    <a:srgbClr val="FF0000"/>
                  </a:solidFill>
                </a:rPr>
                <a:t>REKLAMACE</a:t>
              </a:r>
            </a:p>
          </p:txBody>
        </p:sp>
      </p:grpSp>
      <p:sp>
        <p:nvSpPr>
          <p:cNvPr id="12300" name="TextovéPole 556"/>
          <p:cNvSpPr txBox="1">
            <a:spLocks noChangeArrowheads="1"/>
          </p:cNvSpPr>
          <p:nvPr/>
        </p:nvSpPr>
        <p:spPr bwMode="auto">
          <a:xfrm>
            <a:off x="7215188" y="5324475"/>
            <a:ext cx="1474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>
                <a:solidFill>
                  <a:srgbClr val="FF0000"/>
                </a:solidFill>
              </a:rPr>
              <a:t>54 nástřiků!!!</a:t>
            </a:r>
          </a:p>
        </p:txBody>
      </p:sp>
    </p:spTree>
    <p:extLst>
      <p:ext uri="{BB962C8B-B14F-4D97-AF65-F5344CB8AC3E}">
        <p14:creationId xmlns:p14="http://schemas.microsoft.com/office/powerpoint/2010/main" val="321821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28613"/>
            <a:ext cx="8316912" cy="585787"/>
          </a:xfrm>
        </p:spPr>
        <p:txBody>
          <a:bodyPr rtlCol="0"/>
          <a:lstStyle/>
          <a:p>
            <a:pPr>
              <a:defRPr/>
            </a:pPr>
            <a:r>
              <a:rPr sz="3200" smtClean="0">
                <a:solidFill>
                  <a:srgbClr val="FF0000"/>
                </a:solidFill>
              </a:rPr>
              <a:t>Co s tím?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13315" name="Picture 2" descr="http://www.directionservice.org/cadre/images/Image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13100"/>
            <a:ext cx="3484563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ovéPole 3"/>
          <p:cNvSpPr txBox="1">
            <a:spLocks noChangeArrowheads="1"/>
          </p:cNvSpPr>
          <p:nvPr/>
        </p:nvSpPr>
        <p:spPr bwMode="auto">
          <a:xfrm>
            <a:off x="323850" y="1341438"/>
            <a:ext cx="53149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cs-CZ" altLang="cs-CZ"/>
              <a:t>pH 2.5-7.5 (6.8)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/>
              <a:t>Maximální průtok 1.5 ml/min (0.35 ml/min)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/>
              <a:t>Maximální koncentrace solí 1 M (50 mM + 300 mM)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/>
              <a:t>Maximální teplota 50 °C (25 °C)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/>
              <a:t>Maximální tlak 206 barů (kolem 100 barů)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/>
              <a:t>Skladování </a:t>
            </a:r>
            <a:r>
              <a:rPr lang="cs-CZ" altLang="cs-CZ" b="1"/>
              <a:t>20% metanol </a:t>
            </a:r>
            <a:r>
              <a:rPr lang="cs-CZ" altLang="cs-CZ"/>
              <a:t>nebo 0.05% azid sodný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2051050" y="1196975"/>
            <a:ext cx="703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679950" y="1419225"/>
            <a:ext cx="70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389563" y="1725613"/>
            <a:ext cx="70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3563938" y="2008188"/>
            <a:ext cx="70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4525963" y="2276475"/>
            <a:ext cx="70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5067300" y="2565400"/>
            <a:ext cx="70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-34925" y="4184650"/>
            <a:ext cx="60594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2100" b="1">
                <a:solidFill>
                  <a:srgbClr val="FF0000"/>
                </a:solidFill>
              </a:rPr>
              <a:t>Reklamace uznána, ale co když se to bude opakovat?</a:t>
            </a:r>
          </a:p>
        </p:txBody>
      </p:sp>
    </p:spTree>
    <p:extLst>
      <p:ext uri="{BB962C8B-B14F-4D97-AF65-F5344CB8AC3E}">
        <p14:creationId xmlns:p14="http://schemas.microsoft.com/office/powerpoint/2010/main" val="31842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7638"/>
            <a:ext cx="4320480" cy="518826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411760" y="6513574"/>
            <a:ext cx="16561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" dirty="0"/>
              <a:t>http://www.chemicalprocessing.com/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Pík s „oušky“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u="sng" dirty="0"/>
              <a:t>p</a:t>
            </a:r>
            <a:r>
              <a:rPr lang="cs-CZ" sz="2200" u="sng" dirty="0" smtClean="0"/>
              <a:t>říčina: </a:t>
            </a:r>
            <a:r>
              <a:rPr lang="cs-CZ" sz="2200" dirty="0" smtClean="0"/>
              <a:t>příliš vysoký objem nástřiku, zahlcení detektoru</a:t>
            </a:r>
          </a:p>
          <a:p>
            <a:pPr marL="0" indent="0">
              <a:buNone/>
            </a:pPr>
            <a:r>
              <a:rPr lang="cs-CZ" sz="2200" u="sng" dirty="0"/>
              <a:t>ř</a:t>
            </a:r>
            <a:r>
              <a:rPr lang="cs-CZ" sz="2200" u="sng" dirty="0" smtClean="0"/>
              <a:t>ešení: </a:t>
            </a:r>
            <a:r>
              <a:rPr lang="cs-CZ" sz="2200" dirty="0" smtClean="0"/>
              <a:t>objem nástřiku: 5 µl </a:t>
            </a:r>
            <a:r>
              <a:rPr lang="cs-CZ" sz="2200" dirty="0" smtClean="0">
                <a:sym typeface="Wingdings" panose="05000000000000000000" pitchFamily="2" charset="2"/>
              </a:rPr>
              <a:t> 3 </a:t>
            </a:r>
            <a:r>
              <a:rPr lang="cs-CZ" sz="2200" dirty="0" smtClean="0"/>
              <a:t>µl</a:t>
            </a:r>
            <a:endParaRPr lang="cs-CZ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60638"/>
            <a:ext cx="6461521" cy="34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115616" y="5856237"/>
            <a:ext cx="8229600" cy="103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b="1" dirty="0" smtClean="0"/>
              <a:t>Analýza karotenoidů</a:t>
            </a:r>
          </a:p>
          <a:p>
            <a:pPr marL="0" indent="0">
              <a:buNone/>
            </a:pPr>
            <a:r>
              <a:rPr lang="cs-CZ" sz="2200" dirty="0" smtClean="0"/>
              <a:t>- standard luteinu (20 µg/ml), detekce 444 </a:t>
            </a:r>
            <a:r>
              <a:rPr lang="cs-CZ" sz="2200" dirty="0" err="1" smtClean="0"/>
              <a:t>nm</a:t>
            </a:r>
            <a:endParaRPr lang="cs-CZ" sz="2200" dirty="0" smtClean="0"/>
          </a:p>
          <a:p>
            <a:endParaRPr lang="cs-CZ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616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Pík „navíc“ ve standardu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22" y="1418233"/>
            <a:ext cx="714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12826" y="5244207"/>
            <a:ext cx="71654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/>
              <a:t>Analýza karotenoidů</a:t>
            </a:r>
          </a:p>
          <a:p>
            <a:r>
              <a:rPr lang="cs-CZ" sz="2200" dirty="0"/>
              <a:t>- standard luteinu (20 µg/ml), detekce 444 </a:t>
            </a:r>
            <a:r>
              <a:rPr lang="cs-CZ" sz="2200" dirty="0" err="1"/>
              <a:t>nm</a:t>
            </a:r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3674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Pík „navíc“ ve standardu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u="sng" dirty="0" smtClean="0"/>
              <a:t>příčina:</a:t>
            </a:r>
          </a:p>
          <a:p>
            <a:pPr>
              <a:buFontTx/>
              <a:buChar char="-"/>
            </a:pPr>
            <a:r>
              <a:rPr lang="cs-CZ" dirty="0" smtClean="0"/>
              <a:t>degradace standardu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u="sng" dirty="0"/>
              <a:t>ř</a:t>
            </a:r>
            <a:r>
              <a:rPr lang="cs-CZ" u="sng" dirty="0" smtClean="0"/>
              <a:t>ešení</a:t>
            </a:r>
          </a:p>
          <a:p>
            <a:pPr>
              <a:buFontTx/>
              <a:buChar char="-"/>
            </a:pPr>
            <a:r>
              <a:rPr lang="cs-CZ" dirty="0" smtClean="0"/>
              <a:t>zvážení finančních možností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ákup nového standardu</a:t>
            </a:r>
          </a:p>
        </p:txBody>
      </p:sp>
    </p:spTree>
    <p:extLst>
      <p:ext uri="{BB962C8B-B14F-4D97-AF65-F5344CB8AC3E}">
        <p14:creationId xmlns:p14="http://schemas.microsoft.com/office/powerpoint/2010/main" val="32611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Necyklický průběh základní linie (promývání kolony)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2" y="1543893"/>
            <a:ext cx="7967759" cy="45259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8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Necyklický průběh základní linie (promývání kolony)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u="sng" dirty="0" smtClean="0"/>
              <a:t>příčina: </a:t>
            </a:r>
            <a:r>
              <a:rPr lang="cs-CZ" sz="2200" dirty="0" smtClean="0"/>
              <a:t>kontaminace systému z předchozích měření</a:t>
            </a:r>
          </a:p>
          <a:p>
            <a:pPr marL="0" indent="0">
              <a:buNone/>
            </a:pPr>
            <a:r>
              <a:rPr lang="cs-CZ" sz="2200" u="sng" dirty="0"/>
              <a:t>ř</a:t>
            </a:r>
            <a:r>
              <a:rPr lang="cs-CZ" sz="2200" u="sng" dirty="0" smtClean="0"/>
              <a:t>ešení: </a:t>
            </a:r>
            <a:r>
              <a:rPr lang="cs-CZ" sz="2200" dirty="0" smtClean="0"/>
              <a:t>promytí systému mobilní fází (95 % ACN 25 min, 90 % ACN 15 min)</a:t>
            </a:r>
            <a:endParaRPr lang="cs-CZ" sz="2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54634"/>
            <a:ext cx="5566550" cy="370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2725</Words>
  <Application>Microsoft Office PowerPoint</Application>
  <PresentationFormat>Předvádění na obrazovce (4:3)</PresentationFormat>
  <Paragraphs>777</Paragraphs>
  <Slides>48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7" baseType="lpstr">
      <vt:lpstr>MS UI Gothic</vt:lpstr>
      <vt:lpstr>Arial</vt:lpstr>
      <vt:lpstr>Arial Narrow</vt:lpstr>
      <vt:lpstr>Calibri</vt:lpstr>
      <vt:lpstr>Calibri Light</vt:lpstr>
      <vt:lpstr>Courier New</vt:lpstr>
      <vt:lpstr>Symbol</vt:lpstr>
      <vt:lpstr>Wingdings</vt:lpstr>
      <vt:lpstr>Motiv Office</vt:lpstr>
      <vt:lpstr>HPLC Troubleshooting</vt:lpstr>
      <vt:lpstr>Vysoký tlak 1</vt:lpstr>
      <vt:lpstr>Vysoký tlak 2</vt:lpstr>
      <vt:lpstr>Pík s „oušky“</vt:lpstr>
      <vt:lpstr>Pík s „oušky“</vt:lpstr>
      <vt:lpstr>Pík „navíc“ ve standardu</vt:lpstr>
      <vt:lpstr>Pík „navíc“ ve standardu</vt:lpstr>
      <vt:lpstr>Necyklický průběh základní linie (promývání kolony)</vt:lpstr>
      <vt:lpstr>Necyklický průběh základní linie (promývání kolony)</vt:lpstr>
      <vt:lpstr>Necyklický průběh základní linie: měření</vt:lpstr>
      <vt:lpstr>„Ghost“ píky v gradientu</vt:lpstr>
      <vt:lpstr>Řešení problému - pufry</vt:lpstr>
      <vt:lpstr>Ach, ta voda</vt:lpstr>
      <vt:lpstr>Analýza olejů - TIC</vt:lpstr>
      <vt:lpstr>Problém?</vt:lpstr>
      <vt:lpstr>Analýza triacylglycerolů čokolád - Teplota autosampleru</vt:lpstr>
      <vt:lpstr>Rozmyté píky při analýze polyfenolů</vt:lpstr>
      <vt:lpstr>Posun retenčních časů?</vt:lpstr>
      <vt:lpstr>Vliv modifikátoru v MF – kofein, theobromin</vt:lpstr>
      <vt:lpstr>Porovnání různých stacionárních fází</vt:lpstr>
      <vt:lpstr>Problém Frontující píky</vt:lpstr>
      <vt:lpstr>Oplach jehly</vt:lpstr>
      <vt:lpstr>Odhalení příčiny a řešení</vt:lpstr>
      <vt:lpstr>UPLC-QToF MS metabolomický přístup METODA 1</vt:lpstr>
      <vt:lpstr>Jablečné šťávy  - první nástřik (3μl)</vt:lpstr>
      <vt:lpstr>Test objemu nástřiku</vt:lpstr>
      <vt:lpstr>  METODA 2</vt:lpstr>
      <vt:lpstr>Analýza vzorku jablečné šťávy </vt:lpstr>
      <vt:lpstr>METODA 3 - Finální metoda</vt:lpstr>
      <vt:lpstr>METODA 3 - Finální metoda</vt:lpstr>
      <vt:lpstr>Analýza vzorku jablečného džusu</vt:lpstr>
      <vt:lpstr>Průtoková rychlost</vt:lpstr>
      <vt:lpstr>Troubleshooting</vt:lpstr>
      <vt:lpstr>Zachovat konstantní Rs?</vt:lpstr>
      <vt:lpstr>Příklad</vt:lpstr>
      <vt:lpstr>Nastavení průtoku</vt:lpstr>
      <vt:lpstr>Srovnání</vt:lpstr>
      <vt:lpstr>Gradient</vt:lpstr>
      <vt:lpstr>Gradientová eluce</vt:lpstr>
      <vt:lpstr>Závěr</vt:lpstr>
      <vt:lpstr>Vliv přečištění extraktů komplexních matric na životnost kolony </vt:lpstr>
      <vt:lpstr>Chromatografický záznam přečištěného a nepřečištěného extraktu pšenice (A) a siláže (B)</vt:lpstr>
      <vt:lpstr>Prezentace aplikace PowerPoint</vt:lpstr>
      <vt:lpstr>Degradace stacionární fáze na bázi silica u ,,size excluzion´´ kolony </vt:lpstr>
      <vt:lpstr>Prezentace aplikace PowerPoint</vt:lpstr>
      <vt:lpstr>Degradace stacionární fáze</vt:lpstr>
      <vt:lpstr>Co s tím?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Pulkrabova Jana</dc:creator>
  <cp:lastModifiedBy>Schulzova Vera</cp:lastModifiedBy>
  <cp:revision>33</cp:revision>
  <dcterms:created xsi:type="dcterms:W3CDTF">2014-09-16T12:28:36Z</dcterms:created>
  <dcterms:modified xsi:type="dcterms:W3CDTF">2022-05-03T15:05:47Z</dcterms:modified>
</cp:coreProperties>
</file>