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394" r:id="rId2"/>
    <p:sldId id="258" r:id="rId3"/>
    <p:sldId id="259" r:id="rId4"/>
    <p:sldId id="260" r:id="rId5"/>
    <p:sldId id="261" r:id="rId6"/>
    <p:sldId id="263" r:id="rId7"/>
    <p:sldId id="262" r:id="rId8"/>
    <p:sldId id="268" r:id="rId9"/>
    <p:sldId id="270" r:id="rId10"/>
    <p:sldId id="271" r:id="rId11"/>
    <p:sldId id="272" r:id="rId12"/>
    <p:sldId id="269" r:id="rId13"/>
    <p:sldId id="294" r:id="rId14"/>
    <p:sldId id="266" r:id="rId15"/>
    <p:sldId id="273" r:id="rId16"/>
    <p:sldId id="274" r:id="rId17"/>
    <p:sldId id="275" r:id="rId18"/>
    <p:sldId id="276" r:id="rId19"/>
    <p:sldId id="278" r:id="rId20"/>
    <p:sldId id="279" r:id="rId21"/>
    <p:sldId id="280" r:id="rId22"/>
    <p:sldId id="283" r:id="rId23"/>
    <p:sldId id="285" r:id="rId24"/>
    <p:sldId id="286" r:id="rId25"/>
    <p:sldId id="287" r:id="rId26"/>
    <p:sldId id="289" r:id="rId27"/>
    <p:sldId id="288" r:id="rId28"/>
    <p:sldId id="290" r:id="rId29"/>
    <p:sldId id="291" r:id="rId30"/>
    <p:sldId id="293" r:id="rId31"/>
    <p:sldId id="296" r:id="rId32"/>
    <p:sldId id="295" r:id="rId33"/>
    <p:sldId id="298" r:id="rId34"/>
    <p:sldId id="325" r:id="rId35"/>
    <p:sldId id="322" r:id="rId36"/>
    <p:sldId id="327" r:id="rId37"/>
    <p:sldId id="306" r:id="rId38"/>
    <p:sldId id="329" r:id="rId39"/>
    <p:sldId id="328" r:id="rId40"/>
    <p:sldId id="299" r:id="rId41"/>
    <p:sldId id="305" r:id="rId42"/>
    <p:sldId id="330" r:id="rId43"/>
    <p:sldId id="331" r:id="rId44"/>
    <p:sldId id="332" r:id="rId45"/>
    <p:sldId id="333" r:id="rId46"/>
    <p:sldId id="336" r:id="rId47"/>
    <p:sldId id="382" r:id="rId48"/>
    <p:sldId id="339" r:id="rId49"/>
    <p:sldId id="340" r:id="rId50"/>
    <p:sldId id="341" r:id="rId51"/>
    <p:sldId id="342" r:id="rId52"/>
    <p:sldId id="370" r:id="rId53"/>
    <p:sldId id="343" r:id="rId54"/>
    <p:sldId id="344" r:id="rId55"/>
    <p:sldId id="345" r:id="rId56"/>
    <p:sldId id="346" r:id="rId57"/>
    <p:sldId id="347" r:id="rId58"/>
    <p:sldId id="348" r:id="rId59"/>
    <p:sldId id="350" r:id="rId60"/>
    <p:sldId id="351" r:id="rId61"/>
    <p:sldId id="352" r:id="rId62"/>
    <p:sldId id="353" r:id="rId63"/>
    <p:sldId id="383" r:id="rId64"/>
    <p:sldId id="384" r:id="rId65"/>
    <p:sldId id="385" r:id="rId66"/>
    <p:sldId id="300" r:id="rId67"/>
    <p:sldId id="301" r:id="rId68"/>
    <p:sldId id="313" r:id="rId69"/>
    <p:sldId id="388" r:id="rId70"/>
    <p:sldId id="302" r:id="rId71"/>
    <p:sldId id="304" r:id="rId72"/>
    <p:sldId id="303" r:id="rId73"/>
    <p:sldId id="316" r:id="rId74"/>
    <p:sldId id="314" r:id="rId75"/>
    <p:sldId id="321" r:id="rId76"/>
    <p:sldId id="315" r:id="rId77"/>
    <p:sldId id="317" r:id="rId78"/>
    <p:sldId id="374" r:id="rId79"/>
    <p:sldId id="375" r:id="rId80"/>
    <p:sldId id="376" r:id="rId81"/>
    <p:sldId id="381" r:id="rId82"/>
    <p:sldId id="373" r:id="rId83"/>
    <p:sldId id="386" r:id="rId84"/>
    <p:sldId id="378" r:id="rId85"/>
    <p:sldId id="387" r:id="rId86"/>
    <p:sldId id="380" r:id="rId87"/>
    <p:sldId id="392" r:id="rId88"/>
    <p:sldId id="356" r:id="rId89"/>
    <p:sldId id="357" r:id="rId90"/>
    <p:sldId id="355" r:id="rId91"/>
    <p:sldId id="358" r:id="rId92"/>
    <p:sldId id="367" r:id="rId93"/>
    <p:sldId id="361" r:id="rId94"/>
    <p:sldId id="359" r:id="rId95"/>
    <p:sldId id="362" r:id="rId96"/>
    <p:sldId id="363" r:id="rId97"/>
    <p:sldId id="364" r:id="rId98"/>
    <p:sldId id="365" r:id="rId99"/>
    <p:sldId id="393" r:id="rId100"/>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a:srgbClr val="FF9900"/>
    <a:srgbClr val="FF3300"/>
    <a:srgbClr val="FF5050"/>
    <a:srgbClr val="FF6600"/>
    <a:srgbClr val="9900CC"/>
    <a:srgbClr val="CC00CC"/>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71" autoAdjust="0"/>
    <p:restoredTop sz="97522" autoAdjust="0"/>
  </p:normalViewPr>
  <p:slideViewPr>
    <p:cSldViewPr snapToObjects="1" showGuides="1">
      <p:cViewPr varScale="1">
        <p:scale>
          <a:sx n="103" d="100"/>
          <a:sy n="103" d="100"/>
        </p:scale>
        <p:origin x="-1590" y="-84"/>
      </p:cViewPr>
      <p:guideLst>
        <p:guide orient="horz" pos="2704"/>
        <p:guide pos="1020"/>
        <p:guide pos="4150"/>
        <p:guide pos="1973"/>
        <p:guide pos="3288"/>
        <p:guide pos="5329"/>
      </p:guideLst>
    </p:cSldViewPr>
  </p:slideViewPr>
  <p:notesTextViewPr>
    <p:cViewPr>
      <p:scale>
        <a:sx n="100" d="100"/>
        <a:sy n="100" d="100"/>
      </p:scale>
      <p:origin x="0" y="0"/>
    </p:cViewPr>
  </p:notesTextViewPr>
  <p:sorterViewPr>
    <p:cViewPr>
      <p:scale>
        <a:sx n="66" d="100"/>
        <a:sy n="66" d="100"/>
      </p:scale>
      <p:origin x="0" y="280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30775C7-AEC7-4B47-AA3F-0BE89905BB54}" type="datetime1">
              <a:rPr lang="cs-CZ" smtClean="0"/>
              <a:pPr/>
              <a:t>27.2.2012</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4E6E6B9-254E-445D-8340-9B0F435C10D0}" type="slidenum">
              <a:rPr lang="cs-CZ" smtClean="0"/>
              <a:pPr/>
              <a:t>‹#›</a:t>
            </a:fld>
            <a:endParaRPr lang="cs-CZ"/>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48AE2BA-6C36-4D85-A01D-32020821B731}" type="datetime1">
              <a:rPr lang="cs-CZ" smtClean="0"/>
              <a:pPr/>
              <a:t>27.2.2012</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7B1E09A-2115-493E-B2D6-A128CFEF1B86}" type="slidenum">
              <a:rPr lang="cs-CZ" smtClean="0"/>
              <a:pPr/>
              <a:t>‹#›</a:t>
            </a:fld>
            <a:endParaRPr lang="cs-CZ"/>
          </a:p>
        </p:txBody>
      </p:sp>
    </p:spTree>
    <p:extLst>
      <p:ext uri="{BB962C8B-B14F-4D97-AF65-F5344CB8AC3E}">
        <p14:creationId xmlns:p14="http://schemas.microsoft.com/office/powerpoint/2010/main" xmlns="" val="22846091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28</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29</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30</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32</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33</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34</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46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48</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49</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54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20</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70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71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73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21</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22</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23</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24</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25</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26</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noAutofit/>
          </a:bodyPr>
          <a:lstStyle>
            <a:lvl1pPr>
              <a:defRPr lang="cs-CZ" sz="4800" b="1" kern="1200" dirty="0">
                <a:solidFill>
                  <a:srgbClr val="FF0000"/>
                </a:solidFill>
                <a:effectLst>
                  <a:outerShdw blurRad="38100" dist="38100" dir="2700000" algn="tl">
                    <a:srgbClr val="C0C0C0"/>
                  </a:outerShdw>
                </a:effectLst>
                <a:latin typeface="Arial" charset="0"/>
                <a:ea typeface="+mn-ea"/>
                <a:cs typeface="Arial" charset="0"/>
              </a:defRPr>
            </a:lvl1pPr>
          </a:lstStyle>
          <a:p>
            <a:r>
              <a:rPr lang="cs-CZ" dirty="0" smtClean="0"/>
              <a:t>Klepnutím lze upravit styl předlohy nadpisů.</a:t>
            </a:r>
            <a:endParaRPr lang="cs-CZ" dirty="0"/>
          </a:p>
        </p:txBody>
      </p:sp>
      <p:sp>
        <p:nvSpPr>
          <p:cNvPr id="3" name="Podnadpis 2"/>
          <p:cNvSpPr>
            <a:spLocks noGrp="1"/>
          </p:cNvSpPr>
          <p:nvPr>
            <p:ph type="subTitle" idx="1"/>
          </p:nvPr>
        </p:nvSpPr>
        <p:spPr>
          <a:xfrm>
            <a:off x="691480" y="3886200"/>
            <a:ext cx="6400800" cy="830997"/>
          </a:xfrm>
          <a:noFill/>
          <a:ln w="9525">
            <a:noFill/>
            <a:miter lim="800000"/>
            <a:headEnd/>
            <a:tailEnd/>
          </a:ln>
        </p:spPr>
        <p:txBody>
          <a:bodyPr>
            <a:spAutoFit/>
          </a:bodyPr>
          <a:lstStyle>
            <a:lvl1pPr marL="0" indent="0" algn="l" rtl="0" fontAlgn="base">
              <a:spcBef>
                <a:spcPct val="0"/>
              </a:spcBef>
              <a:spcAft>
                <a:spcPct val="0"/>
              </a:spcAft>
              <a:buNone/>
              <a:defRPr lang="cs-CZ" sz="2400" b="1" kern="1200" dirty="0">
                <a:solidFill>
                  <a:schemeClr val="tx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Klepnutím lze upravit styl předlohy podnadpisů.</a:t>
            </a:r>
            <a:endParaRPr lang="cs-CZ" dirty="0"/>
          </a:p>
        </p:txBody>
      </p:sp>
      <p:sp>
        <p:nvSpPr>
          <p:cNvPr id="7" name="Obdélník 6"/>
          <p:cNvSpPr/>
          <p:nvPr userDrawn="1"/>
        </p:nvSpPr>
        <p:spPr>
          <a:xfrm>
            <a:off x="0" y="0"/>
            <a:ext cx="9144000" cy="214313"/>
          </a:xfrm>
          <a:prstGeom prst="rect">
            <a:avLst/>
          </a:prstGeom>
          <a:solidFill>
            <a:srgbClr val="F513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Obdélník 7"/>
          <p:cNvSpPr/>
          <p:nvPr userDrawn="1"/>
        </p:nvSpPr>
        <p:spPr>
          <a:xfrm>
            <a:off x="0" y="6643688"/>
            <a:ext cx="9144000" cy="214312"/>
          </a:xfrm>
          <a:prstGeom prst="rect">
            <a:avLst/>
          </a:prstGeom>
          <a:solidFill>
            <a:srgbClr val="F513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15" name="Skupina 14"/>
          <p:cNvGrpSpPr/>
          <p:nvPr userDrawn="1"/>
        </p:nvGrpSpPr>
        <p:grpSpPr>
          <a:xfrm>
            <a:off x="971600" y="476672"/>
            <a:ext cx="6315871" cy="668338"/>
            <a:chOff x="971600" y="476672"/>
            <a:chExt cx="6315871" cy="668338"/>
          </a:xfrm>
        </p:grpSpPr>
        <p:pic>
          <p:nvPicPr>
            <p:cNvPr id="16" name="Obrázek 15" descr="VSCHT angl cent dole_cerne velke.gif"/>
            <p:cNvPicPr>
              <a:picLocks noChangeAspect="1"/>
            </p:cNvPicPr>
            <p:nvPr/>
          </p:nvPicPr>
          <p:blipFill>
            <a:blip r:embed="rId2" cstate="print"/>
            <a:srcRect l="20066" t="1701" r="22354" b="30050"/>
            <a:stretch>
              <a:fillRect/>
            </a:stretch>
          </p:blipFill>
          <p:spPr>
            <a:xfrm>
              <a:off x="971600" y="476672"/>
              <a:ext cx="678620" cy="668338"/>
            </a:xfrm>
            <a:prstGeom prst="rect">
              <a:avLst/>
            </a:prstGeom>
          </p:spPr>
        </p:pic>
        <p:pic>
          <p:nvPicPr>
            <p:cNvPr id="17" name="Obrázek 16" descr="loga poster anglicky.emf"/>
            <p:cNvPicPr>
              <a:picLocks noChangeAspect="1"/>
            </p:cNvPicPr>
            <p:nvPr/>
          </p:nvPicPr>
          <p:blipFill>
            <a:blip r:embed="rId3" cstate="print"/>
            <a:stretch>
              <a:fillRect/>
            </a:stretch>
          </p:blipFill>
          <p:spPr>
            <a:xfrm>
              <a:off x="1770038" y="502108"/>
              <a:ext cx="5517433" cy="621842"/>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14540" y="298152"/>
            <a:ext cx="8317558" cy="646331"/>
          </a:xfrm>
          <a:noFill/>
        </p:spPr>
        <p:txBody>
          <a:bodyPr wrap="square">
            <a:spAutoFit/>
          </a:bodyPr>
          <a:lstStyle>
            <a:lvl1pPr algn="l" rtl="0" fontAlgn="base">
              <a:spcBef>
                <a:spcPct val="0"/>
              </a:spcBef>
              <a:spcAft>
                <a:spcPct val="0"/>
              </a:spcAft>
              <a:defRPr lang="cs-CZ" sz="3600" b="1" kern="1200" dirty="0">
                <a:solidFill>
                  <a:schemeClr val="tx1"/>
                </a:solidFill>
                <a:effectLst>
                  <a:outerShdw blurRad="38100" dist="38100" dir="2700000" algn="tl">
                    <a:srgbClr val="C0C0C0"/>
                  </a:outerShdw>
                </a:effectLst>
                <a:latin typeface="Arial Narrow" pitchFamily="34" charset="0"/>
                <a:ea typeface="+mn-ea"/>
                <a:cs typeface="Arial" charset="0"/>
              </a:defRPr>
            </a:lvl1p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457200" y="1196752"/>
            <a:ext cx="8229600" cy="4929411"/>
          </a:xfrm>
        </p:spPr>
        <p:txBody>
          <a:bodyPr/>
          <a:lstStyle>
            <a:lvl1pPr>
              <a:buClr>
                <a:srgbClr val="FF0000"/>
              </a:buClr>
              <a:buSzPct val="115000"/>
              <a:buFont typeface="Wingdings" pitchFamily="2" charset="2"/>
              <a:buChar char="§"/>
              <a:defRPr/>
            </a:lvl1pPr>
            <a:lvl2pPr>
              <a:buClr>
                <a:srgbClr val="FF0000"/>
              </a:buClr>
              <a:buSzPct val="115000"/>
              <a:buFont typeface="Arial" pitchFamily="34" charset="0"/>
              <a:buChar char="•"/>
              <a:defRPr/>
            </a:lvl2pPr>
            <a:lvl3pPr>
              <a:buClr>
                <a:srgbClr val="FF0000"/>
              </a:buClr>
              <a:buSzPct val="100000"/>
              <a:buFont typeface="Courier New" pitchFamily="49" charset="0"/>
              <a:buChar char="o"/>
              <a:defRPr/>
            </a:lvl3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zápatí 4"/>
          <p:cNvSpPr>
            <a:spLocks noGrp="1"/>
          </p:cNvSpPr>
          <p:nvPr>
            <p:ph type="ftr" sz="quarter" idx="11"/>
          </p:nvPr>
        </p:nvSpPr>
        <p:spPr>
          <a:xfrm>
            <a:off x="1008751" y="6525344"/>
            <a:ext cx="8135249" cy="261610"/>
          </a:xfrm>
        </p:spPr>
        <p:txBody>
          <a:bodyPr wrap="square">
            <a:spAutoFit/>
          </a:bodyPr>
          <a:lstStyle>
            <a:lvl1pPr algn="r" rtl="0" fontAlgn="auto">
              <a:spcBef>
                <a:spcPts val="0"/>
              </a:spcBef>
              <a:spcAft>
                <a:spcPts val="0"/>
              </a:spcAft>
              <a:defRPr lang="cs-CZ" sz="1100" b="1" kern="1200" dirty="0">
                <a:solidFill>
                  <a:schemeClr val="tx1">
                    <a:lumMod val="65000"/>
                    <a:lumOff val="35000"/>
                  </a:schemeClr>
                </a:solidFill>
                <a:latin typeface="Arial" pitchFamily="34" charset="0"/>
                <a:ea typeface="+mn-ea"/>
                <a:cs typeface="Arial" pitchFamily="34" charset="0"/>
              </a:defRPr>
            </a:lvl1pPr>
          </a:lstStyle>
          <a:p>
            <a:pPr>
              <a:defRPr/>
            </a:pPr>
            <a:endParaRPr lang="cs-CZ" dirty="0"/>
          </a:p>
        </p:txBody>
      </p:sp>
      <p:sp>
        <p:nvSpPr>
          <p:cNvPr id="7" name="Rectangle 3"/>
          <p:cNvSpPr>
            <a:spLocks noChangeArrowheads="1"/>
          </p:cNvSpPr>
          <p:nvPr userDrawn="1"/>
        </p:nvSpPr>
        <p:spPr bwMode="auto">
          <a:xfrm>
            <a:off x="296783" y="400050"/>
            <a:ext cx="179387" cy="466725"/>
          </a:xfrm>
          <a:prstGeom prst="rect">
            <a:avLst/>
          </a:prstGeom>
          <a:solidFill>
            <a:srgbClr val="F51313"/>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cs-CZ">
              <a:effectLst>
                <a:outerShdw blurRad="38100" dist="38100" dir="2700000" algn="tl">
                  <a:srgbClr val="000000">
                    <a:alpha val="43137"/>
                  </a:srgbClr>
                </a:outerShdw>
              </a:effectLst>
            </a:endParaRPr>
          </a:p>
        </p:txBody>
      </p:sp>
      <p:sp>
        <p:nvSpPr>
          <p:cNvPr id="8" name="Obdélník 7"/>
          <p:cNvSpPr/>
          <p:nvPr userDrawn="1"/>
        </p:nvSpPr>
        <p:spPr>
          <a:xfrm>
            <a:off x="0" y="0"/>
            <a:ext cx="9144000" cy="214313"/>
          </a:xfrm>
          <a:prstGeom prst="rect">
            <a:avLst/>
          </a:prstGeom>
          <a:solidFill>
            <a:srgbClr val="F513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10" name="Skupina 9"/>
          <p:cNvGrpSpPr/>
          <p:nvPr userDrawn="1"/>
        </p:nvGrpSpPr>
        <p:grpSpPr>
          <a:xfrm>
            <a:off x="17252" y="6508092"/>
            <a:ext cx="1051545" cy="321019"/>
            <a:chOff x="934517" y="5518384"/>
            <a:chExt cx="1051545" cy="321019"/>
          </a:xfrm>
        </p:grpSpPr>
        <p:grpSp>
          <p:nvGrpSpPr>
            <p:cNvPr id="11" name="Skupina 30"/>
            <p:cNvGrpSpPr>
              <a:grpSpLocks noChangeAspect="1"/>
            </p:cNvGrpSpPr>
            <p:nvPr/>
          </p:nvGrpSpPr>
          <p:grpSpPr>
            <a:xfrm>
              <a:off x="1301594" y="5536282"/>
              <a:ext cx="684468" cy="288000"/>
              <a:chOff x="1459274" y="5373216"/>
              <a:chExt cx="1643444" cy="691502"/>
            </a:xfrm>
          </p:grpSpPr>
          <p:pic>
            <p:nvPicPr>
              <p:cNvPr id="13" name="Obrázek 12" descr="VSCHT angl zkr cent dole_cerne.gif"/>
              <p:cNvPicPr>
                <a:picLocks noChangeAspect="1"/>
              </p:cNvPicPr>
              <p:nvPr/>
            </p:nvPicPr>
            <p:blipFill>
              <a:blip r:embed="rId2" cstate="print"/>
              <a:srcRect l="13542" t="60155" r="67737" b="23484"/>
              <a:stretch>
                <a:fillRect/>
              </a:stretch>
            </p:blipFill>
            <p:spPr>
              <a:xfrm>
                <a:off x="1468800" y="5373216"/>
                <a:ext cx="631463" cy="305678"/>
              </a:xfrm>
              <a:prstGeom prst="rect">
                <a:avLst/>
              </a:prstGeom>
            </p:spPr>
          </p:pic>
          <p:pic>
            <p:nvPicPr>
              <p:cNvPr id="14" name="Obrázek 13" descr="VSCHT angl zkr cent dole_cerne.gif"/>
              <p:cNvPicPr>
                <a:picLocks noChangeAspect="1"/>
              </p:cNvPicPr>
              <p:nvPr/>
            </p:nvPicPr>
            <p:blipFill>
              <a:blip r:embed="rId2" cstate="print"/>
              <a:srcRect l="35652" t="60155" r="15625" b="23484"/>
              <a:stretch>
                <a:fillRect/>
              </a:stretch>
            </p:blipFill>
            <p:spPr>
              <a:xfrm>
                <a:off x="1459274" y="5759040"/>
                <a:ext cx="1643444" cy="305678"/>
              </a:xfrm>
              <a:prstGeom prst="rect">
                <a:avLst/>
              </a:prstGeom>
            </p:spPr>
          </p:pic>
        </p:grpSp>
        <p:pic>
          <p:nvPicPr>
            <p:cNvPr id="12" name="Obrázek 11" descr="VSCHT angl cent dole_cerne velke.gif"/>
            <p:cNvPicPr>
              <a:picLocks noChangeAspect="1"/>
            </p:cNvPicPr>
            <p:nvPr/>
          </p:nvPicPr>
          <p:blipFill>
            <a:blip r:embed="rId3" cstate="print"/>
            <a:srcRect l="20066" t="1701" r="22354" b="30050"/>
            <a:stretch>
              <a:fillRect/>
            </a:stretch>
          </p:blipFill>
          <p:spPr>
            <a:xfrm>
              <a:off x="934517" y="5518384"/>
              <a:ext cx="325958" cy="32101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00C32-C3C5-4335-995B-BB852CE0F30F}" type="datetimeFigureOut">
              <a:rPr lang="cs-CZ" smtClean="0"/>
              <a:pPr/>
              <a:t>27.2.2012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053A2-2E3D-49F1-872A-1EFF434DFC22}"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3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7.wmf"/></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7.wmf"/></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5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image" Target="../media/image63.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http://www.agsci.ubc.ca/fnh/courses/food302/chromato/hplc_a.jpg" TargetMode="External"/><Relationship Id="rId7" Type="http://schemas.openxmlformats.org/officeDocument/2006/relationships/image" Target="http://www.agsci.ubc.ca/fnh/courses/food302/chromato/hplc_c.jpg" TargetMode="External"/><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http://www.agsci.ubc.ca/fnh/courses/food302/chromato/hplc_b.jpg" TargetMode="External"/><Relationship Id="rId4" Type="http://schemas.openxmlformats.org/officeDocument/2006/relationships/image" Target="../media/image80.jpeg"/><Relationship Id="rId9" Type="http://schemas.openxmlformats.org/officeDocument/2006/relationships/image" Target="http://www.agsci.ubc.ca/fnh/courses/food302/chromato/hplc_d.jpg"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List_aplikac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95.xml.rels><?xml version="1.0" encoding="UTF-8" standalone="yes"?>
<Relationships xmlns="http://schemas.openxmlformats.org/package/2006/relationships"><Relationship Id="rId3" Type="http://schemas.openxmlformats.org/officeDocument/2006/relationships/oleObject" Target="../embeddings/List_aplikace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96.x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List_aplikace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98.xml.rels><?xml version="1.0" encoding="UTF-8" standalone="yes"?>
<Relationships xmlns="http://schemas.openxmlformats.org/package/2006/relationships"><Relationship Id="rId3" Type="http://schemas.openxmlformats.org/officeDocument/2006/relationships/oleObject" Target="../embeddings/List_aplikace_Microsoft_Office_Excel_97-20034.xl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bdélník 1"/>
          <p:cNvSpPr>
            <a:spLocks noChangeArrowheads="1"/>
          </p:cNvSpPr>
          <p:nvPr/>
        </p:nvSpPr>
        <p:spPr bwMode="auto">
          <a:xfrm>
            <a:off x="0" y="6473826"/>
            <a:ext cx="728133" cy="384175"/>
          </a:xfrm>
          <a:prstGeom prst="rect">
            <a:avLst/>
          </a:prstGeom>
          <a:solidFill>
            <a:schemeClr val="bg1"/>
          </a:solidFill>
          <a:ln w="9525" algn="ctr">
            <a:noFill/>
            <a:round/>
            <a:headEnd/>
            <a:tailEnd/>
          </a:ln>
        </p:spPr>
        <p:txBody>
          <a:bodyPr/>
          <a:lstStyle/>
          <a:p>
            <a:endParaRPr lang="en-GB">
              <a:latin typeface="Times New Roman" pitchFamily="18" charset="0"/>
            </a:endParaRPr>
          </a:p>
        </p:txBody>
      </p:sp>
      <p:sp>
        <p:nvSpPr>
          <p:cNvPr id="2051" name="Podnadpis 2"/>
          <p:cNvSpPr>
            <a:spLocks/>
          </p:cNvSpPr>
          <p:nvPr/>
        </p:nvSpPr>
        <p:spPr bwMode="auto">
          <a:xfrm>
            <a:off x="516467" y="4676776"/>
            <a:ext cx="8128000" cy="1357313"/>
          </a:xfrm>
          <a:prstGeom prst="rect">
            <a:avLst/>
          </a:prstGeom>
          <a:noFill/>
          <a:ln w="9525">
            <a:noFill/>
            <a:miter lim="800000"/>
            <a:headEnd/>
            <a:tailEnd/>
          </a:ln>
        </p:spPr>
        <p:txBody>
          <a:bodyPr/>
          <a:lstStyle/>
          <a:p>
            <a:pPr algn="ctr"/>
            <a:r>
              <a:rPr lang="cs-CZ" sz="2800" dirty="0" smtClean="0"/>
              <a:t>Ondřej Lacina</a:t>
            </a:r>
            <a:endParaRPr lang="en-GB" sz="2800" dirty="0"/>
          </a:p>
          <a:p>
            <a:pPr algn="ctr"/>
            <a:endParaRPr lang="en-GB" sz="2800" dirty="0">
              <a:cs typeface="Arial" charset="0"/>
            </a:endParaRPr>
          </a:p>
          <a:p>
            <a:pPr algn="ctr">
              <a:spcBef>
                <a:spcPct val="20000"/>
              </a:spcBef>
            </a:pPr>
            <a:r>
              <a:rPr lang="en-GB" sz="2000" dirty="0">
                <a:cs typeface="Arial" charset="0"/>
              </a:rPr>
              <a:t>Department of Food Chemistry and Analysis, ICT Prague</a:t>
            </a:r>
            <a:endParaRPr lang="en-US" sz="2000" dirty="0">
              <a:cs typeface="Arial" charset="0"/>
            </a:endParaRPr>
          </a:p>
          <a:p>
            <a:pPr algn="ctr">
              <a:spcBef>
                <a:spcPct val="20000"/>
              </a:spcBef>
            </a:pPr>
            <a:endParaRPr lang="en-US" sz="1000" i="1" dirty="0">
              <a:cs typeface="Arial" charset="0"/>
            </a:endParaRPr>
          </a:p>
          <a:p>
            <a:pPr algn="ctr">
              <a:spcBef>
                <a:spcPct val="20000"/>
              </a:spcBef>
            </a:pPr>
            <a:r>
              <a:rPr lang="en-GB" sz="1800" i="1" dirty="0">
                <a:cs typeface="Arial" charset="0"/>
              </a:rPr>
              <a:t>Thursday, April 7, 2011</a:t>
            </a:r>
          </a:p>
        </p:txBody>
      </p:sp>
      <p:sp>
        <p:nvSpPr>
          <p:cNvPr id="8" name="Nadpis 7"/>
          <p:cNvSpPr>
            <a:spLocks/>
          </p:cNvSpPr>
          <p:nvPr/>
        </p:nvSpPr>
        <p:spPr bwMode="auto">
          <a:xfrm>
            <a:off x="460022" y="3008314"/>
            <a:ext cx="8293100" cy="1470025"/>
          </a:xfrm>
          <a:prstGeom prst="rect">
            <a:avLst/>
          </a:prstGeom>
          <a:noFill/>
          <a:ln w="9525">
            <a:noFill/>
            <a:miter lim="800000"/>
            <a:headEnd/>
            <a:tailEnd/>
          </a:ln>
        </p:spPr>
        <p:txBody>
          <a:bodyPr anchor="ctr"/>
          <a:lstStyle/>
          <a:p>
            <a:pPr algn="ctr" eaLnBrk="0" hangingPunct="0"/>
            <a:r>
              <a:rPr lang="cs-CZ" sz="4800" b="1" dirty="0" err="1" smtClean="0">
                <a:effectLst>
                  <a:outerShdw blurRad="38100" dist="38100" dir="2700000" algn="tl">
                    <a:srgbClr val="C0C0C0"/>
                  </a:outerShdw>
                </a:effectLst>
              </a:rPr>
              <a:t>Liquid</a:t>
            </a:r>
            <a:r>
              <a:rPr lang="cs-CZ" sz="4800" b="1" dirty="0" smtClean="0">
                <a:effectLst>
                  <a:outerShdw blurRad="38100" dist="38100" dir="2700000" algn="tl">
                    <a:srgbClr val="C0C0C0"/>
                  </a:outerShdw>
                </a:effectLst>
              </a:rPr>
              <a:t> </a:t>
            </a:r>
            <a:r>
              <a:rPr lang="cs-CZ" sz="4800" b="1" dirty="0" err="1" smtClean="0">
                <a:effectLst>
                  <a:outerShdw blurRad="38100" dist="38100" dir="2700000" algn="tl">
                    <a:srgbClr val="C0C0C0"/>
                  </a:outerShdw>
                </a:effectLst>
              </a:rPr>
              <a:t>chromatography</a:t>
            </a:r>
            <a:endParaRPr lang="en-GB" sz="4800" b="1" dirty="0">
              <a:effectLst>
                <a:outerShdw blurRad="38100" dist="38100" dir="2700000" algn="tl">
                  <a:srgbClr val="C0C0C0"/>
                </a:outerShdw>
              </a:effectLst>
            </a:endParaRPr>
          </a:p>
        </p:txBody>
      </p:sp>
      <p:sp>
        <p:nvSpPr>
          <p:cNvPr id="9" name="Obdélník 8"/>
          <p:cNvSpPr/>
          <p:nvPr/>
        </p:nvSpPr>
        <p:spPr>
          <a:xfrm>
            <a:off x="0" y="6643688"/>
            <a:ext cx="9144000" cy="214312"/>
          </a:xfrm>
          <a:prstGeom prst="rect">
            <a:avLst/>
          </a:prstGeom>
          <a:solidFill>
            <a:srgbClr val="F513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800" b="0"/>
          </a:p>
        </p:txBody>
      </p:sp>
      <p:pic>
        <p:nvPicPr>
          <p:cNvPr id="2056" name="Picture 8"/>
          <p:cNvPicPr>
            <a:picLocks noChangeAspect="1" noChangeArrowheads="1"/>
          </p:cNvPicPr>
          <p:nvPr/>
        </p:nvPicPr>
        <p:blipFill>
          <a:blip r:embed="rId2" cstate="print"/>
          <a:srcRect/>
          <a:stretch>
            <a:fillRect/>
          </a:stretch>
        </p:blipFill>
        <p:spPr bwMode="auto">
          <a:xfrm>
            <a:off x="829734" y="255589"/>
            <a:ext cx="7493000" cy="21796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Chromatographic methods classification</a:t>
            </a:r>
            <a:endParaRPr lang="cs-CZ" dirty="0"/>
          </a:p>
        </p:txBody>
      </p:sp>
      <p:sp>
        <p:nvSpPr>
          <p:cNvPr id="3" name="Zástupný symbol pro obsah 2"/>
          <p:cNvSpPr>
            <a:spLocks noGrp="1"/>
          </p:cNvSpPr>
          <p:nvPr>
            <p:ph idx="1"/>
          </p:nvPr>
        </p:nvSpPr>
        <p:spPr>
          <a:xfrm>
            <a:off x="323528" y="1340769"/>
            <a:ext cx="8363272" cy="1440159"/>
          </a:xfrm>
        </p:spPr>
        <p:txBody>
          <a:bodyPr>
            <a:noAutofit/>
          </a:bodyPr>
          <a:lstStyle/>
          <a:p>
            <a:pPr marL="0" indent="0">
              <a:spcBef>
                <a:spcPts val="1200"/>
              </a:spcBef>
              <a:buNone/>
            </a:pPr>
            <a:r>
              <a:rPr lang="en-US" sz="2400" b="1" dirty="0" smtClean="0"/>
              <a:t>Phases involved</a:t>
            </a:r>
            <a:r>
              <a:rPr lang="en-US" sz="2400" dirty="0" smtClean="0"/>
              <a:t> </a:t>
            </a:r>
            <a:r>
              <a:rPr lang="cs-CZ" sz="2400" b="1" dirty="0" smtClean="0"/>
              <a:t>(</a:t>
            </a:r>
            <a:r>
              <a:rPr lang="cs-CZ" sz="2400" b="1" dirty="0" err="1" smtClean="0"/>
              <a:t>stationary</a:t>
            </a:r>
            <a:r>
              <a:rPr lang="cs-CZ" sz="2400" b="1" dirty="0" smtClean="0"/>
              <a:t> </a:t>
            </a:r>
            <a:r>
              <a:rPr lang="cs-CZ" sz="2400" b="1" dirty="0" err="1" smtClean="0"/>
              <a:t>phase</a:t>
            </a:r>
            <a:r>
              <a:rPr lang="cs-CZ" sz="2400" b="1" dirty="0" smtClean="0"/>
              <a:t>)</a:t>
            </a:r>
          </a:p>
          <a:p>
            <a:pPr marL="0" indent="0">
              <a:spcBef>
                <a:spcPts val="1200"/>
              </a:spcBef>
              <a:buNone/>
            </a:pPr>
            <a:r>
              <a:rPr lang="en-US" sz="2400" dirty="0" smtClean="0"/>
              <a:t>Further divisions can be made based on the type of stationary phase used in the system: </a:t>
            </a:r>
            <a:endParaRPr lang="cs-CZ" sz="2400" dirty="0" smtClean="0"/>
          </a:p>
        </p:txBody>
      </p:sp>
      <p:sp>
        <p:nvSpPr>
          <p:cNvPr id="4" name="Obdélník 3"/>
          <p:cNvSpPr/>
          <p:nvPr/>
        </p:nvSpPr>
        <p:spPr>
          <a:xfrm>
            <a:off x="241176" y="4005064"/>
            <a:ext cx="4572000" cy="1323439"/>
          </a:xfrm>
          <a:prstGeom prst="rect">
            <a:avLst/>
          </a:prstGeom>
        </p:spPr>
        <p:txBody>
          <a:bodyPr>
            <a:spAutoFit/>
          </a:bodyPr>
          <a:lstStyle/>
          <a:p>
            <a:pPr>
              <a:spcBef>
                <a:spcPts val="1200"/>
              </a:spcBef>
            </a:pPr>
            <a:r>
              <a:rPr lang="en-US" sz="2000" dirty="0" smtClean="0"/>
              <a:t>Gas-solid chromatography</a:t>
            </a:r>
            <a:endParaRPr lang="cs-CZ" sz="2000" dirty="0" smtClean="0"/>
          </a:p>
          <a:p>
            <a:pPr>
              <a:spcBef>
                <a:spcPts val="1200"/>
              </a:spcBef>
            </a:pPr>
            <a:r>
              <a:rPr lang="en-US" sz="2000" dirty="0" smtClean="0"/>
              <a:t>Gas-liquid chromatography </a:t>
            </a:r>
            <a:r>
              <a:rPr lang="cs-CZ" sz="2000" dirty="0" smtClean="0"/>
              <a:t>	</a:t>
            </a:r>
          </a:p>
          <a:p>
            <a:pPr>
              <a:spcBef>
                <a:spcPts val="1200"/>
              </a:spcBef>
            </a:pPr>
            <a:r>
              <a:rPr lang="en-US" sz="2000" dirty="0" smtClean="0"/>
              <a:t>Bonded-phase gas chromatography </a:t>
            </a:r>
            <a:endParaRPr lang="cs-CZ" sz="2000" b="1" dirty="0" smtClean="0"/>
          </a:p>
        </p:txBody>
      </p:sp>
      <p:sp>
        <p:nvSpPr>
          <p:cNvPr id="5" name="Obdélník 4"/>
          <p:cNvSpPr/>
          <p:nvPr/>
        </p:nvSpPr>
        <p:spPr>
          <a:xfrm>
            <a:off x="4562475" y="4005064"/>
            <a:ext cx="3970784" cy="1323439"/>
          </a:xfrm>
          <a:prstGeom prst="rect">
            <a:avLst/>
          </a:prstGeom>
        </p:spPr>
        <p:txBody>
          <a:bodyPr wrap="square">
            <a:spAutoFit/>
          </a:bodyPr>
          <a:lstStyle/>
          <a:p>
            <a:pPr>
              <a:spcBef>
                <a:spcPts val="1200"/>
              </a:spcBef>
            </a:pPr>
            <a:r>
              <a:rPr lang="cs-CZ" sz="2000" dirty="0" smtClean="0"/>
              <a:t>S</a:t>
            </a:r>
            <a:r>
              <a:rPr lang="en-US" sz="2000" dirty="0" err="1" smtClean="0"/>
              <a:t>olid</a:t>
            </a:r>
            <a:r>
              <a:rPr lang="en-US" sz="2000" dirty="0" smtClean="0"/>
              <a:t>, </a:t>
            </a:r>
            <a:r>
              <a:rPr lang="en-US" sz="2000" dirty="0" err="1" smtClean="0"/>
              <a:t>underivatized</a:t>
            </a:r>
            <a:r>
              <a:rPr lang="en-US" sz="2000" dirty="0" smtClean="0"/>
              <a:t> support </a:t>
            </a:r>
            <a:endParaRPr lang="cs-CZ" sz="2000" dirty="0" smtClean="0"/>
          </a:p>
          <a:p>
            <a:pPr>
              <a:spcBef>
                <a:spcPts val="1200"/>
              </a:spcBef>
            </a:pPr>
            <a:r>
              <a:rPr lang="cs-CZ" sz="2000" dirty="0" smtClean="0"/>
              <a:t>L</a:t>
            </a:r>
            <a:r>
              <a:rPr lang="en-US" sz="2000" dirty="0" err="1" smtClean="0"/>
              <a:t>iquid</a:t>
            </a:r>
            <a:r>
              <a:rPr lang="en-US" sz="2000" dirty="0" smtClean="0"/>
              <a:t>-coated support </a:t>
            </a:r>
            <a:endParaRPr lang="cs-CZ" sz="2000" dirty="0" smtClean="0"/>
          </a:p>
          <a:p>
            <a:pPr>
              <a:spcBef>
                <a:spcPts val="1200"/>
              </a:spcBef>
            </a:pPr>
            <a:r>
              <a:rPr lang="cs-CZ" sz="2000" dirty="0" smtClean="0"/>
              <a:t>C</a:t>
            </a:r>
            <a:r>
              <a:rPr lang="en-US" sz="2000" dirty="0" err="1" smtClean="0"/>
              <a:t>hemically-derivatized</a:t>
            </a:r>
            <a:r>
              <a:rPr lang="en-US" sz="2000" dirty="0" smtClean="0"/>
              <a:t> support</a:t>
            </a:r>
            <a:endParaRPr lang="cs-CZ" sz="2000" b="1" dirty="0" smtClean="0"/>
          </a:p>
        </p:txBody>
      </p:sp>
      <p:sp>
        <p:nvSpPr>
          <p:cNvPr id="6" name="TextovéPole 5"/>
          <p:cNvSpPr txBox="1"/>
          <p:nvPr/>
        </p:nvSpPr>
        <p:spPr>
          <a:xfrm>
            <a:off x="241995" y="2924944"/>
            <a:ext cx="2905332" cy="400110"/>
          </a:xfrm>
          <a:prstGeom prst="rect">
            <a:avLst/>
          </a:prstGeom>
          <a:noFill/>
        </p:spPr>
        <p:txBody>
          <a:bodyPr wrap="square" rtlCol="0">
            <a:spAutoFit/>
          </a:bodyPr>
          <a:lstStyle/>
          <a:p>
            <a:r>
              <a:rPr lang="cs-CZ" sz="2000" b="1" dirty="0" err="1" smtClean="0"/>
              <a:t>Gas</a:t>
            </a:r>
            <a:r>
              <a:rPr lang="cs-CZ" sz="2000" b="1" dirty="0" smtClean="0"/>
              <a:t> </a:t>
            </a:r>
            <a:r>
              <a:rPr lang="cs-CZ" sz="2000" b="1" dirty="0" err="1" smtClean="0"/>
              <a:t>Chromatography</a:t>
            </a:r>
            <a:r>
              <a:rPr lang="cs-CZ" sz="2000" b="1" dirty="0" smtClean="0"/>
              <a:t>:</a:t>
            </a:r>
            <a:endParaRPr lang="cs-CZ" sz="2000" b="1" dirty="0"/>
          </a:p>
        </p:txBody>
      </p:sp>
      <p:sp>
        <p:nvSpPr>
          <p:cNvPr id="7" name="TextovéPole 6"/>
          <p:cNvSpPr txBox="1"/>
          <p:nvPr/>
        </p:nvSpPr>
        <p:spPr>
          <a:xfrm>
            <a:off x="251520" y="3422838"/>
            <a:ext cx="2905332" cy="400110"/>
          </a:xfrm>
          <a:prstGeom prst="rect">
            <a:avLst/>
          </a:prstGeom>
          <a:noFill/>
        </p:spPr>
        <p:txBody>
          <a:bodyPr wrap="square" rtlCol="0">
            <a:spAutoFit/>
          </a:bodyPr>
          <a:lstStyle/>
          <a:p>
            <a:r>
              <a:rPr lang="cs-CZ" sz="2000" b="1" i="1" dirty="0" err="1" smtClean="0"/>
              <a:t>Name</a:t>
            </a:r>
            <a:r>
              <a:rPr lang="cs-CZ" sz="2000" b="1" i="1" dirty="0" smtClean="0"/>
              <a:t> </a:t>
            </a:r>
            <a:r>
              <a:rPr lang="cs-CZ" sz="2000" b="1" i="1" dirty="0" err="1" smtClean="0"/>
              <a:t>of</a:t>
            </a:r>
            <a:r>
              <a:rPr lang="cs-CZ" sz="2000" b="1" i="1" dirty="0" smtClean="0"/>
              <a:t> GC </a:t>
            </a:r>
            <a:r>
              <a:rPr lang="cs-CZ" sz="2000" b="1" i="1" dirty="0" err="1" smtClean="0"/>
              <a:t>Method</a:t>
            </a:r>
            <a:r>
              <a:rPr lang="cs-CZ" sz="2000" b="1" i="1" dirty="0" smtClean="0"/>
              <a:t>:</a:t>
            </a:r>
            <a:endParaRPr lang="cs-CZ" sz="2000" b="1" i="1" dirty="0"/>
          </a:p>
        </p:txBody>
      </p:sp>
      <p:sp>
        <p:nvSpPr>
          <p:cNvPr id="8" name="TextovéPole 7"/>
          <p:cNvSpPr txBox="1"/>
          <p:nvPr/>
        </p:nvSpPr>
        <p:spPr>
          <a:xfrm>
            <a:off x="4572000" y="3419475"/>
            <a:ext cx="2905332" cy="400110"/>
          </a:xfrm>
          <a:prstGeom prst="rect">
            <a:avLst/>
          </a:prstGeom>
          <a:noFill/>
        </p:spPr>
        <p:txBody>
          <a:bodyPr wrap="square" rtlCol="0">
            <a:spAutoFit/>
          </a:bodyPr>
          <a:lstStyle/>
          <a:p>
            <a:r>
              <a:rPr lang="cs-CZ" sz="2000" b="1" i="1" dirty="0" smtClean="0"/>
              <a:t>Type </a:t>
            </a:r>
            <a:r>
              <a:rPr lang="cs-CZ" sz="2000" b="1" i="1" dirty="0" err="1" smtClean="0"/>
              <a:t>of</a:t>
            </a:r>
            <a:r>
              <a:rPr lang="cs-CZ" sz="2000" b="1" i="1" dirty="0" smtClean="0"/>
              <a:t> </a:t>
            </a:r>
            <a:r>
              <a:rPr lang="cs-CZ" sz="2000" b="1" i="1" dirty="0" err="1" smtClean="0"/>
              <a:t>Stationary</a:t>
            </a:r>
            <a:r>
              <a:rPr lang="cs-CZ" sz="2000" b="1" i="1" dirty="0" smtClean="0"/>
              <a:t> </a:t>
            </a:r>
            <a:r>
              <a:rPr lang="cs-CZ" sz="2000" b="1" i="1" dirty="0" err="1" smtClean="0"/>
              <a:t>Phase</a:t>
            </a:r>
            <a:endParaRPr lang="cs-CZ" sz="2000" b="1" i="1" dirty="0"/>
          </a:p>
        </p:txBody>
      </p:sp>
      <p:cxnSp>
        <p:nvCxnSpPr>
          <p:cNvPr id="10" name="Přímá spojovací šipka 9"/>
          <p:cNvCxnSpPr/>
          <p:nvPr/>
        </p:nvCxnSpPr>
        <p:spPr>
          <a:xfrm>
            <a:off x="3391297" y="4221088"/>
            <a:ext cx="108012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p:nvPr/>
        </p:nvCxnSpPr>
        <p:spPr>
          <a:xfrm>
            <a:off x="3400822" y="4653136"/>
            <a:ext cx="108012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a:off x="4183385" y="5131221"/>
            <a:ext cx="30708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Chromatographic methods classification</a:t>
            </a:r>
            <a:endParaRPr lang="en-GB"/>
          </a:p>
        </p:txBody>
      </p:sp>
      <p:sp>
        <p:nvSpPr>
          <p:cNvPr id="3" name="Zástupný symbol pro obsah 2"/>
          <p:cNvSpPr>
            <a:spLocks noGrp="1"/>
          </p:cNvSpPr>
          <p:nvPr>
            <p:ph idx="1"/>
          </p:nvPr>
        </p:nvSpPr>
        <p:spPr>
          <a:xfrm>
            <a:off x="323528" y="1340769"/>
            <a:ext cx="8363272" cy="1440159"/>
          </a:xfrm>
        </p:spPr>
        <p:txBody>
          <a:bodyPr>
            <a:noAutofit/>
          </a:bodyPr>
          <a:lstStyle/>
          <a:p>
            <a:pPr marL="0" indent="0">
              <a:spcBef>
                <a:spcPts val="1200"/>
              </a:spcBef>
              <a:buNone/>
            </a:pPr>
            <a:r>
              <a:rPr lang="en-GB" sz="2400" b="1" smtClean="0"/>
              <a:t>Phases involved</a:t>
            </a:r>
            <a:r>
              <a:rPr lang="en-GB" sz="2400" smtClean="0"/>
              <a:t> </a:t>
            </a:r>
            <a:r>
              <a:rPr lang="en-GB" sz="2400" b="1" smtClean="0"/>
              <a:t>(stationary phase)</a:t>
            </a:r>
          </a:p>
          <a:p>
            <a:pPr marL="0" indent="0">
              <a:spcBef>
                <a:spcPts val="1200"/>
              </a:spcBef>
              <a:buNone/>
            </a:pPr>
            <a:r>
              <a:rPr lang="en-GB" sz="2400" smtClean="0"/>
              <a:t>Further divisions can be made based on the type of stationary phase used in the system: </a:t>
            </a:r>
          </a:p>
        </p:txBody>
      </p:sp>
      <p:sp>
        <p:nvSpPr>
          <p:cNvPr id="4" name="Obdélník 3"/>
          <p:cNvSpPr/>
          <p:nvPr/>
        </p:nvSpPr>
        <p:spPr>
          <a:xfrm>
            <a:off x="241176" y="4005064"/>
            <a:ext cx="4572000" cy="2246769"/>
          </a:xfrm>
          <a:prstGeom prst="rect">
            <a:avLst/>
          </a:prstGeom>
        </p:spPr>
        <p:txBody>
          <a:bodyPr>
            <a:spAutoFit/>
          </a:bodyPr>
          <a:lstStyle/>
          <a:p>
            <a:pPr>
              <a:spcBef>
                <a:spcPts val="1200"/>
              </a:spcBef>
            </a:pPr>
            <a:r>
              <a:rPr lang="en-GB" sz="2000" smtClean="0"/>
              <a:t>Adsorption chromatography </a:t>
            </a:r>
          </a:p>
          <a:p>
            <a:pPr>
              <a:spcBef>
                <a:spcPts val="1200"/>
              </a:spcBef>
            </a:pPr>
            <a:r>
              <a:rPr lang="en-GB" sz="2000" smtClean="0"/>
              <a:t>Partition chromatography </a:t>
            </a:r>
          </a:p>
          <a:p>
            <a:pPr>
              <a:spcBef>
                <a:spcPts val="1200"/>
              </a:spcBef>
            </a:pPr>
            <a:r>
              <a:rPr lang="en-GB" sz="2000" smtClean="0"/>
              <a:t>Ion-exchange chromatography </a:t>
            </a:r>
          </a:p>
          <a:p>
            <a:pPr>
              <a:spcBef>
                <a:spcPts val="1200"/>
              </a:spcBef>
            </a:pPr>
            <a:r>
              <a:rPr lang="en-GB" sz="2000" smtClean="0"/>
              <a:t>Size exclusion chromatography </a:t>
            </a:r>
          </a:p>
          <a:p>
            <a:pPr>
              <a:spcBef>
                <a:spcPts val="1200"/>
              </a:spcBef>
            </a:pPr>
            <a:r>
              <a:rPr lang="en-GB" sz="2000" smtClean="0"/>
              <a:t>Affinity chromatography</a:t>
            </a:r>
            <a:endParaRPr lang="en-GB" sz="2000" b="1" smtClean="0"/>
          </a:p>
        </p:txBody>
      </p:sp>
      <p:sp>
        <p:nvSpPr>
          <p:cNvPr id="5" name="Obdélník 4"/>
          <p:cNvSpPr/>
          <p:nvPr/>
        </p:nvSpPr>
        <p:spPr>
          <a:xfrm>
            <a:off x="4562475" y="4005064"/>
            <a:ext cx="3970784" cy="2246769"/>
          </a:xfrm>
          <a:prstGeom prst="rect">
            <a:avLst/>
          </a:prstGeom>
        </p:spPr>
        <p:txBody>
          <a:bodyPr wrap="square">
            <a:spAutoFit/>
          </a:bodyPr>
          <a:lstStyle/>
          <a:p>
            <a:pPr>
              <a:spcBef>
                <a:spcPts val="1200"/>
              </a:spcBef>
            </a:pPr>
            <a:r>
              <a:rPr lang="en-GB" sz="2000" smtClean="0"/>
              <a:t>Solid, underivatized support </a:t>
            </a:r>
          </a:p>
          <a:p>
            <a:pPr>
              <a:spcBef>
                <a:spcPts val="1200"/>
              </a:spcBef>
            </a:pPr>
            <a:r>
              <a:rPr lang="en-GB" sz="2000" smtClean="0"/>
              <a:t>Liquid-coated or derivatized support</a:t>
            </a:r>
          </a:p>
          <a:p>
            <a:pPr>
              <a:spcBef>
                <a:spcPts val="1200"/>
              </a:spcBef>
            </a:pPr>
            <a:r>
              <a:rPr lang="en-GB" sz="2000" smtClean="0"/>
              <a:t>Support containing fixed charges</a:t>
            </a:r>
          </a:p>
          <a:p>
            <a:pPr>
              <a:spcBef>
                <a:spcPts val="1200"/>
              </a:spcBef>
            </a:pPr>
            <a:r>
              <a:rPr lang="en-GB" sz="2000" smtClean="0"/>
              <a:t>Porous support</a:t>
            </a:r>
          </a:p>
          <a:p>
            <a:pPr>
              <a:spcBef>
                <a:spcPts val="1200"/>
              </a:spcBef>
            </a:pPr>
            <a:r>
              <a:rPr lang="en-GB" sz="2000" smtClean="0"/>
              <a:t>Support with immobilized ligand</a:t>
            </a:r>
            <a:endParaRPr lang="en-GB" sz="2000" b="1" smtClean="0"/>
          </a:p>
        </p:txBody>
      </p:sp>
      <p:sp>
        <p:nvSpPr>
          <p:cNvPr id="6" name="TextovéPole 5"/>
          <p:cNvSpPr txBox="1"/>
          <p:nvPr/>
        </p:nvSpPr>
        <p:spPr>
          <a:xfrm>
            <a:off x="241995" y="2924944"/>
            <a:ext cx="2905332" cy="400110"/>
          </a:xfrm>
          <a:prstGeom prst="rect">
            <a:avLst/>
          </a:prstGeom>
          <a:noFill/>
        </p:spPr>
        <p:txBody>
          <a:bodyPr wrap="square" rtlCol="0">
            <a:spAutoFit/>
          </a:bodyPr>
          <a:lstStyle/>
          <a:p>
            <a:r>
              <a:rPr lang="en-GB" sz="2000" b="1" smtClean="0"/>
              <a:t>Liquid Chromatography:</a:t>
            </a:r>
            <a:endParaRPr lang="en-GB" sz="2000" b="1"/>
          </a:p>
        </p:txBody>
      </p:sp>
      <p:sp>
        <p:nvSpPr>
          <p:cNvPr id="7" name="TextovéPole 6"/>
          <p:cNvSpPr txBox="1"/>
          <p:nvPr/>
        </p:nvSpPr>
        <p:spPr>
          <a:xfrm>
            <a:off x="251520" y="3422838"/>
            <a:ext cx="2905332" cy="400110"/>
          </a:xfrm>
          <a:prstGeom prst="rect">
            <a:avLst/>
          </a:prstGeom>
          <a:noFill/>
        </p:spPr>
        <p:txBody>
          <a:bodyPr wrap="square" rtlCol="0">
            <a:spAutoFit/>
          </a:bodyPr>
          <a:lstStyle/>
          <a:p>
            <a:r>
              <a:rPr lang="en-GB" sz="2000" b="1" i="1" smtClean="0"/>
              <a:t>Name of LC Method:</a:t>
            </a:r>
            <a:endParaRPr lang="en-GB" sz="2000" b="1" i="1"/>
          </a:p>
        </p:txBody>
      </p:sp>
      <p:sp>
        <p:nvSpPr>
          <p:cNvPr id="8" name="TextovéPole 7"/>
          <p:cNvSpPr txBox="1"/>
          <p:nvPr/>
        </p:nvSpPr>
        <p:spPr>
          <a:xfrm>
            <a:off x="4572000" y="3419475"/>
            <a:ext cx="2905332" cy="400110"/>
          </a:xfrm>
          <a:prstGeom prst="rect">
            <a:avLst/>
          </a:prstGeom>
          <a:noFill/>
        </p:spPr>
        <p:txBody>
          <a:bodyPr wrap="square" rtlCol="0">
            <a:spAutoFit/>
          </a:bodyPr>
          <a:lstStyle/>
          <a:p>
            <a:r>
              <a:rPr lang="en-GB" sz="2000" b="1" i="1" smtClean="0"/>
              <a:t>Type of Stationary Phase</a:t>
            </a:r>
            <a:endParaRPr lang="en-GB" sz="2000" b="1" i="1"/>
          </a:p>
        </p:txBody>
      </p:sp>
      <p:cxnSp>
        <p:nvCxnSpPr>
          <p:cNvPr id="10" name="Přímá spojovací šipka 9"/>
          <p:cNvCxnSpPr/>
          <p:nvPr/>
        </p:nvCxnSpPr>
        <p:spPr>
          <a:xfrm>
            <a:off x="3391297" y="4221088"/>
            <a:ext cx="108012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p:nvPr/>
        </p:nvCxnSpPr>
        <p:spPr>
          <a:xfrm>
            <a:off x="3156852" y="4653136"/>
            <a:ext cx="132409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a:off x="3563888" y="5132809"/>
            <a:ext cx="926579"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a:off x="3569221" y="5587652"/>
            <a:ext cx="926579"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a:off x="2987824" y="6040338"/>
            <a:ext cx="151216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Chromatographic methods classification</a:t>
            </a:r>
            <a:endParaRPr lang="cs-CZ" dirty="0"/>
          </a:p>
        </p:txBody>
      </p:sp>
      <p:sp>
        <p:nvSpPr>
          <p:cNvPr id="3" name="Zástupný symbol pro obsah 2"/>
          <p:cNvSpPr>
            <a:spLocks noGrp="1"/>
          </p:cNvSpPr>
          <p:nvPr>
            <p:ph idx="1"/>
          </p:nvPr>
        </p:nvSpPr>
        <p:spPr>
          <a:xfrm>
            <a:off x="323528" y="1340768"/>
            <a:ext cx="8363272" cy="4785395"/>
          </a:xfrm>
        </p:spPr>
        <p:txBody>
          <a:bodyPr>
            <a:noAutofit/>
          </a:bodyPr>
          <a:lstStyle/>
          <a:p>
            <a:pPr marL="0" indent="0">
              <a:spcBef>
                <a:spcPts val="1200"/>
              </a:spcBef>
              <a:buNone/>
            </a:pPr>
            <a:r>
              <a:rPr lang="en-US" sz="2400" b="1" dirty="0" smtClean="0"/>
              <a:t>Retention mechanism </a:t>
            </a:r>
            <a:endParaRPr lang="cs-CZ" sz="2400" b="1" dirty="0" smtClean="0"/>
          </a:p>
          <a:p>
            <a:pPr marL="266700" indent="-266700">
              <a:spcBef>
                <a:spcPts val="1200"/>
              </a:spcBef>
              <a:tabLst>
                <a:tab pos="447675" algn="l"/>
              </a:tabLst>
            </a:pPr>
            <a:r>
              <a:rPr lang="en-US" sz="2400" dirty="0" smtClean="0"/>
              <a:t>Classification in terms of the </a:t>
            </a:r>
            <a:r>
              <a:rPr lang="en-US" sz="2400" b="1" i="1" dirty="0" smtClean="0"/>
              <a:t>retention mechanism </a:t>
            </a:r>
            <a:r>
              <a:rPr lang="en-US" sz="2400" dirty="0" smtClean="0"/>
              <a:t>is approximate, because the retention actually is a mixture of mechanisms. The main types of molecular interactive force are</a:t>
            </a:r>
            <a:r>
              <a:rPr lang="cs-CZ" sz="2400" dirty="0" smtClean="0"/>
              <a:t>:</a:t>
            </a:r>
          </a:p>
          <a:p>
            <a:pPr marL="714375" lvl="1" indent="-314325">
              <a:spcBef>
                <a:spcPts val="1200"/>
              </a:spcBef>
            </a:pPr>
            <a:r>
              <a:rPr lang="cs-CZ" sz="2000" dirty="0" smtClean="0"/>
              <a:t>Van der </a:t>
            </a:r>
            <a:r>
              <a:rPr lang="cs-CZ" sz="2000" dirty="0" err="1" smtClean="0"/>
              <a:t>Wall</a:t>
            </a:r>
            <a:r>
              <a:rPr lang="cs-CZ" sz="2000" dirty="0" smtClean="0"/>
              <a:t> </a:t>
            </a:r>
            <a:r>
              <a:rPr lang="cs-CZ" sz="2000" dirty="0" err="1" smtClean="0"/>
              <a:t>interactions</a:t>
            </a:r>
            <a:r>
              <a:rPr lang="cs-CZ" sz="2000" dirty="0" smtClean="0"/>
              <a:t> (</a:t>
            </a:r>
            <a:r>
              <a:rPr lang="cs-CZ" sz="2000" dirty="0" err="1" smtClean="0"/>
              <a:t>hydrophobic</a:t>
            </a:r>
            <a:r>
              <a:rPr lang="cs-CZ" sz="2000" dirty="0" smtClean="0"/>
              <a:t>)</a:t>
            </a:r>
          </a:p>
          <a:p>
            <a:pPr marL="714375" lvl="1" indent="-314325">
              <a:spcBef>
                <a:spcPts val="1200"/>
              </a:spcBef>
            </a:pPr>
            <a:r>
              <a:rPr lang="cs-CZ" sz="2000" dirty="0" err="1" smtClean="0"/>
              <a:t>Polar</a:t>
            </a:r>
            <a:r>
              <a:rPr lang="cs-CZ" sz="2000" dirty="0" smtClean="0"/>
              <a:t> (</a:t>
            </a:r>
            <a:r>
              <a:rPr lang="cs-CZ" sz="2000" dirty="0" err="1" smtClean="0"/>
              <a:t>dipole</a:t>
            </a:r>
            <a:r>
              <a:rPr lang="cs-CZ" sz="2000" dirty="0" smtClean="0"/>
              <a:t>-</a:t>
            </a:r>
            <a:r>
              <a:rPr lang="cs-CZ" sz="2000" dirty="0" err="1" smtClean="0"/>
              <a:t>dipole</a:t>
            </a:r>
            <a:r>
              <a:rPr lang="cs-CZ" sz="2000" dirty="0" smtClean="0"/>
              <a:t>: </a:t>
            </a:r>
            <a:r>
              <a:rPr lang="cs-CZ" sz="2000" dirty="0" err="1" smtClean="0"/>
              <a:t>hydrogen</a:t>
            </a:r>
            <a:r>
              <a:rPr lang="cs-CZ" sz="2000" dirty="0" smtClean="0"/>
              <a:t> </a:t>
            </a:r>
            <a:r>
              <a:rPr lang="cs-CZ" sz="2000" dirty="0" err="1" smtClean="0"/>
              <a:t>bonding</a:t>
            </a:r>
            <a:r>
              <a:rPr lang="cs-CZ" sz="2000" dirty="0" smtClean="0"/>
              <a:t>, </a:t>
            </a:r>
            <a:r>
              <a:rPr lang="el-GR" sz="2000" dirty="0" smtClean="0"/>
              <a:t>π</a:t>
            </a:r>
            <a:r>
              <a:rPr lang="cs-CZ" sz="2000" dirty="0" smtClean="0"/>
              <a:t>-</a:t>
            </a:r>
            <a:r>
              <a:rPr lang="el-GR" sz="2000" dirty="0" smtClean="0"/>
              <a:t>π</a:t>
            </a:r>
            <a:r>
              <a:rPr lang="cs-CZ" sz="2000" dirty="0" smtClean="0"/>
              <a:t> </a:t>
            </a:r>
            <a:r>
              <a:rPr lang="cs-CZ" sz="2000" dirty="0" err="1" smtClean="0"/>
              <a:t>interactions</a:t>
            </a:r>
            <a:r>
              <a:rPr lang="cs-CZ" sz="2000" dirty="0" smtClean="0"/>
              <a:t>) </a:t>
            </a:r>
          </a:p>
          <a:p>
            <a:pPr marL="714375" lvl="1" indent="-314325">
              <a:spcBef>
                <a:spcPts val="1200"/>
              </a:spcBef>
            </a:pPr>
            <a:r>
              <a:rPr lang="en-US" sz="2000" dirty="0" smtClean="0"/>
              <a:t>Ionic</a:t>
            </a:r>
            <a:endParaRPr lang="cs-CZ" sz="2000" dirty="0" smtClean="0"/>
          </a:p>
          <a:p>
            <a:pPr marL="714375" lvl="1" indent="-314325">
              <a:spcBef>
                <a:spcPts val="1200"/>
              </a:spcBef>
            </a:pPr>
            <a:r>
              <a:rPr lang="cs-CZ" sz="2000" dirty="0" err="1" smtClean="0"/>
              <a:t>Special</a:t>
            </a:r>
            <a:r>
              <a:rPr lang="cs-CZ" sz="2000" dirty="0" smtClean="0"/>
              <a:t> (</a:t>
            </a:r>
            <a:r>
              <a:rPr lang="cs-CZ" sz="2000" dirty="0" err="1" smtClean="0"/>
              <a:t>affinity</a:t>
            </a:r>
            <a:r>
              <a:rPr lang="cs-CZ" sz="2000" dirty="0" smtClean="0"/>
              <a:t>, </a:t>
            </a:r>
            <a:r>
              <a:rPr lang="cs-CZ" sz="2000" dirty="0" err="1" smtClean="0"/>
              <a:t>chiral</a:t>
            </a:r>
            <a:r>
              <a:rPr lang="cs-CZ" sz="2000" dirty="0"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LC </a:t>
            </a:r>
            <a:r>
              <a:rPr lang="cs-CZ" dirty="0" err="1" smtClean="0"/>
              <a:t>Separation</a:t>
            </a:r>
            <a:endParaRPr lang="cs-CZ" dirty="0"/>
          </a:p>
        </p:txBody>
      </p:sp>
      <p:sp>
        <p:nvSpPr>
          <p:cNvPr id="6" name="Zástupný symbol pro obsah 2"/>
          <p:cNvSpPr txBox="1">
            <a:spLocks/>
          </p:cNvSpPr>
          <p:nvPr/>
        </p:nvSpPr>
        <p:spPr>
          <a:xfrm>
            <a:off x="394428" y="1259524"/>
            <a:ext cx="8337444" cy="136815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400" b="1" i="0" u="none" strike="noStrike" kern="1200" cap="none" spc="0" normalizeH="0" baseline="0" noProof="0" dirty="0" err="1" smtClean="0">
                <a:ln>
                  <a:noFill/>
                </a:ln>
                <a:solidFill>
                  <a:schemeClr val="tx1"/>
                </a:solidFill>
                <a:effectLst/>
                <a:uLnTx/>
                <a:uFillTx/>
                <a:latin typeface="+mn-lt"/>
                <a:ea typeface="+mn-ea"/>
                <a:cs typeface="+mn-cs"/>
              </a:rPr>
              <a:t>Main</a:t>
            </a:r>
            <a:r>
              <a:rPr kumimoji="0" lang="cs-CZ" sz="2400" b="1" i="0" u="none" strike="noStrike" kern="1200" cap="none" spc="0" normalizeH="0" baseline="0" noProof="0" dirty="0" smtClean="0">
                <a:ln>
                  <a:noFill/>
                </a:ln>
                <a:solidFill>
                  <a:schemeClr val="tx1"/>
                </a:solidFill>
                <a:effectLst/>
                <a:uLnTx/>
                <a:uFillTx/>
                <a:latin typeface="+mn-lt"/>
                <a:ea typeface="+mn-ea"/>
                <a:cs typeface="+mn-cs"/>
              </a:rPr>
              <a:t> type </a:t>
            </a:r>
            <a:r>
              <a:rPr kumimoji="0" lang="cs-CZ" sz="24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400" b="1" i="0" u="none" strike="noStrike" kern="1200" cap="none" spc="0" normalizeH="0" noProof="0" dirty="0" smtClean="0">
                <a:ln>
                  <a:noFill/>
                </a:ln>
                <a:solidFill>
                  <a:schemeClr val="tx1"/>
                </a:solidFill>
                <a:effectLst/>
                <a:uLnTx/>
                <a:uFillTx/>
                <a:latin typeface="+mn-lt"/>
                <a:ea typeface="+mn-ea"/>
                <a:cs typeface="+mn-cs"/>
              </a:rPr>
              <a:t> </a:t>
            </a:r>
            <a:r>
              <a:rPr kumimoji="0" lang="cs-CZ" sz="2400" b="1" i="0" u="none" strike="noStrike" kern="1200" cap="none" spc="0" normalizeH="0" noProof="0" dirty="0" err="1" smtClean="0">
                <a:ln>
                  <a:noFill/>
                </a:ln>
                <a:solidFill>
                  <a:schemeClr val="tx1"/>
                </a:solidFill>
                <a:effectLst/>
                <a:uLnTx/>
                <a:uFillTx/>
                <a:latin typeface="+mn-lt"/>
                <a:ea typeface="+mn-ea"/>
                <a:cs typeface="+mn-cs"/>
              </a:rPr>
              <a:t>interactions</a:t>
            </a:r>
            <a:r>
              <a:rPr lang="cs-CZ" sz="2400" b="1" noProof="0" dirty="0" smtClean="0"/>
              <a:t> in </a:t>
            </a:r>
            <a:r>
              <a:rPr lang="cs-CZ" sz="2400" b="1" noProof="0" dirty="0" err="1" smtClean="0"/>
              <a:t>liquid</a:t>
            </a:r>
            <a:r>
              <a:rPr lang="cs-CZ" sz="2400" b="1" noProof="0" dirty="0" smtClean="0"/>
              <a:t> </a:t>
            </a:r>
            <a:r>
              <a:rPr lang="cs-CZ" sz="2400" b="1" noProof="0" dirty="0" err="1" smtClean="0"/>
              <a:t>chromatography</a:t>
            </a:r>
            <a:endParaRPr kumimoji="0" lang="cs-CZ" sz="2400" b="1" i="0" u="none" strike="noStrike" kern="1200" cap="none" spc="0" normalizeH="0" noProof="0" dirty="0" smtClean="0">
              <a:ln>
                <a:noFill/>
              </a:ln>
              <a:solidFill>
                <a:schemeClr val="tx1"/>
              </a:solidFill>
              <a:effectLst/>
              <a:uLnTx/>
              <a:uFillTx/>
              <a:latin typeface="+mn-lt"/>
              <a:ea typeface="+mn-ea"/>
              <a:cs typeface="+mn-cs"/>
            </a:endParaRPr>
          </a:p>
          <a:p>
            <a:pPr marL="342900" indent="-342900">
              <a:spcBef>
                <a:spcPct val="20000"/>
              </a:spcBef>
              <a:buClr>
                <a:srgbClr val="FF0000"/>
              </a:buClr>
              <a:buSzPct val="115000"/>
            </a:pPr>
            <a:endParaRPr lang="cs-CZ" sz="2000" dirty="0" smtClean="0"/>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endParaRPr kumimoji="0" lang="cs-CZ" sz="20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2" name="Picture 4"/>
          <p:cNvPicPr>
            <a:picLocks noChangeAspect="1" noChangeArrowheads="1"/>
          </p:cNvPicPr>
          <p:nvPr/>
        </p:nvPicPr>
        <p:blipFill>
          <a:blip r:embed="rId2" cstate="print"/>
          <a:srcRect/>
          <a:stretch>
            <a:fillRect/>
          </a:stretch>
        </p:blipFill>
        <p:spPr bwMode="auto">
          <a:xfrm>
            <a:off x="395536" y="2082160"/>
            <a:ext cx="3575304" cy="1706880"/>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cstate="print"/>
          <a:srcRect/>
          <a:stretch>
            <a:fillRect/>
          </a:stretch>
        </p:blipFill>
        <p:spPr bwMode="auto">
          <a:xfrm>
            <a:off x="5652120" y="2089024"/>
            <a:ext cx="2724912" cy="1584960"/>
          </a:xfrm>
          <a:prstGeom prst="rect">
            <a:avLst/>
          </a:prstGeom>
          <a:noFill/>
          <a:ln w="9525">
            <a:noFill/>
            <a:miter lim="800000"/>
            <a:headEnd/>
            <a:tailEnd/>
          </a:ln>
          <a:effectLst/>
        </p:spPr>
      </p:pic>
      <p:pic>
        <p:nvPicPr>
          <p:cNvPr id="2056" name="Picture 8"/>
          <p:cNvPicPr>
            <a:picLocks noChangeAspect="1" noChangeArrowheads="1"/>
          </p:cNvPicPr>
          <p:nvPr/>
        </p:nvPicPr>
        <p:blipFill>
          <a:blip r:embed="rId4" cstate="print"/>
          <a:srcRect/>
          <a:stretch>
            <a:fillRect/>
          </a:stretch>
        </p:blipFill>
        <p:spPr bwMode="auto">
          <a:xfrm>
            <a:off x="395536" y="4791416"/>
            <a:ext cx="2596896" cy="1517904"/>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6316920" y="4437112"/>
            <a:ext cx="2575560" cy="2112264"/>
          </a:xfrm>
          <a:prstGeom prst="rect">
            <a:avLst/>
          </a:prstGeom>
          <a:noFill/>
          <a:ln w="9525">
            <a:noFill/>
            <a:miter lim="800000"/>
            <a:headEnd/>
            <a:tailEnd/>
          </a:ln>
          <a:effectLst/>
        </p:spPr>
      </p:pic>
      <p:sp>
        <p:nvSpPr>
          <p:cNvPr id="10" name="TextovéPole 9"/>
          <p:cNvSpPr txBox="1"/>
          <p:nvPr/>
        </p:nvSpPr>
        <p:spPr>
          <a:xfrm>
            <a:off x="467544" y="1981344"/>
            <a:ext cx="2448272" cy="584775"/>
          </a:xfrm>
          <a:prstGeom prst="rect">
            <a:avLst/>
          </a:prstGeom>
          <a:noFill/>
        </p:spPr>
        <p:txBody>
          <a:bodyPr wrap="square" rtlCol="0">
            <a:spAutoFit/>
          </a:bodyPr>
          <a:lstStyle/>
          <a:p>
            <a:r>
              <a:rPr lang="cs-CZ" sz="1600" b="1" dirty="0" smtClean="0"/>
              <a:t>Van der </a:t>
            </a:r>
            <a:r>
              <a:rPr lang="cs-CZ" sz="1600" b="1" dirty="0" err="1" smtClean="0"/>
              <a:t>Wall</a:t>
            </a:r>
            <a:r>
              <a:rPr lang="cs-CZ" sz="1600" b="1" dirty="0" smtClean="0"/>
              <a:t> </a:t>
            </a:r>
            <a:r>
              <a:rPr lang="cs-CZ" sz="1600" b="1" dirty="0" err="1" smtClean="0"/>
              <a:t>interaction</a:t>
            </a:r>
            <a:r>
              <a:rPr lang="cs-CZ" sz="1600" b="1" dirty="0" smtClean="0"/>
              <a:t> (</a:t>
            </a:r>
            <a:r>
              <a:rPr lang="cs-CZ" sz="1600" b="1" dirty="0" err="1" smtClean="0"/>
              <a:t>hydrophobic</a:t>
            </a:r>
            <a:r>
              <a:rPr lang="cs-CZ" sz="1600" b="1" dirty="0" smtClean="0"/>
              <a:t>)</a:t>
            </a:r>
            <a:endParaRPr lang="cs-CZ" sz="1600" b="1" dirty="0"/>
          </a:p>
        </p:txBody>
      </p:sp>
      <p:sp>
        <p:nvSpPr>
          <p:cNvPr id="11" name="TextovéPole 10"/>
          <p:cNvSpPr txBox="1"/>
          <p:nvPr/>
        </p:nvSpPr>
        <p:spPr>
          <a:xfrm>
            <a:off x="5868144" y="1979604"/>
            <a:ext cx="2448272" cy="338554"/>
          </a:xfrm>
          <a:prstGeom prst="rect">
            <a:avLst/>
          </a:prstGeom>
          <a:noFill/>
        </p:spPr>
        <p:txBody>
          <a:bodyPr wrap="square" rtlCol="0">
            <a:spAutoFit/>
          </a:bodyPr>
          <a:lstStyle/>
          <a:p>
            <a:pPr algn="r"/>
            <a:r>
              <a:rPr lang="cs-CZ" sz="1600" b="1" dirty="0" err="1" smtClean="0"/>
              <a:t>Dipole</a:t>
            </a:r>
            <a:r>
              <a:rPr lang="cs-CZ" sz="1600" b="1" dirty="0" smtClean="0"/>
              <a:t> </a:t>
            </a:r>
            <a:r>
              <a:rPr lang="cs-CZ" sz="1600" b="1" dirty="0" err="1" smtClean="0"/>
              <a:t>interaction</a:t>
            </a:r>
            <a:endParaRPr lang="cs-CZ" sz="1600" b="1" dirty="0"/>
          </a:p>
        </p:txBody>
      </p:sp>
      <p:sp>
        <p:nvSpPr>
          <p:cNvPr id="12" name="TextovéPole 11"/>
          <p:cNvSpPr txBox="1"/>
          <p:nvPr/>
        </p:nvSpPr>
        <p:spPr>
          <a:xfrm>
            <a:off x="251520" y="4812903"/>
            <a:ext cx="2448272" cy="338554"/>
          </a:xfrm>
          <a:prstGeom prst="rect">
            <a:avLst/>
          </a:prstGeom>
          <a:noFill/>
        </p:spPr>
        <p:txBody>
          <a:bodyPr wrap="square" rtlCol="0">
            <a:spAutoFit/>
          </a:bodyPr>
          <a:lstStyle/>
          <a:p>
            <a:r>
              <a:rPr lang="cs-CZ" sz="1600" b="1" dirty="0" err="1" smtClean="0"/>
              <a:t>Hydrogen</a:t>
            </a:r>
            <a:r>
              <a:rPr lang="cs-CZ" sz="1600" b="1" dirty="0" smtClean="0"/>
              <a:t> bond</a:t>
            </a:r>
            <a:endParaRPr lang="cs-CZ" sz="1600" b="1" dirty="0"/>
          </a:p>
        </p:txBody>
      </p:sp>
      <p:sp>
        <p:nvSpPr>
          <p:cNvPr id="13" name="TextovéPole 12"/>
          <p:cNvSpPr txBox="1"/>
          <p:nvPr/>
        </p:nvSpPr>
        <p:spPr>
          <a:xfrm>
            <a:off x="5436096" y="5757288"/>
            <a:ext cx="2448272" cy="584775"/>
          </a:xfrm>
          <a:prstGeom prst="rect">
            <a:avLst/>
          </a:prstGeom>
          <a:noFill/>
        </p:spPr>
        <p:txBody>
          <a:bodyPr wrap="square" rtlCol="0">
            <a:spAutoFit/>
          </a:bodyPr>
          <a:lstStyle/>
          <a:p>
            <a:pPr algn="r"/>
            <a:r>
              <a:rPr lang="cs-CZ" sz="1600" b="1" dirty="0" err="1" smtClean="0"/>
              <a:t>Electrostatic</a:t>
            </a:r>
            <a:r>
              <a:rPr lang="cs-CZ" sz="1600" b="1" dirty="0" smtClean="0"/>
              <a:t> </a:t>
            </a:r>
            <a:r>
              <a:rPr lang="cs-CZ" sz="1600" b="1" dirty="0" err="1" smtClean="0"/>
              <a:t>interaction</a:t>
            </a:r>
            <a:endParaRPr lang="cs-CZ" sz="1600" b="1" dirty="0" smtClean="0"/>
          </a:p>
          <a:p>
            <a:pPr algn="r"/>
            <a:r>
              <a:rPr lang="cs-CZ" sz="1600" b="1" dirty="0" smtClean="0"/>
              <a:t>(</a:t>
            </a:r>
            <a:r>
              <a:rPr lang="cs-CZ" sz="1600" b="1" dirty="0" err="1" smtClean="0"/>
              <a:t>ionic</a:t>
            </a:r>
            <a:r>
              <a:rPr lang="cs-CZ" sz="1600" b="1" dirty="0" smtClean="0"/>
              <a:t>)</a:t>
            </a:r>
            <a:endParaRPr lang="cs-CZ" sz="1600" b="1" dirty="0"/>
          </a:p>
        </p:txBody>
      </p:sp>
      <p:sp>
        <p:nvSpPr>
          <p:cNvPr id="15" name="Elipsa 14"/>
          <p:cNvSpPr/>
          <p:nvPr/>
        </p:nvSpPr>
        <p:spPr>
          <a:xfrm rot="20097442">
            <a:off x="7982877" y="2550837"/>
            <a:ext cx="192909" cy="44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Elipsa 15"/>
          <p:cNvSpPr/>
          <p:nvPr/>
        </p:nvSpPr>
        <p:spPr>
          <a:xfrm>
            <a:off x="2030204" y="2872171"/>
            <a:ext cx="1245653" cy="647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Elipsa 16"/>
          <p:cNvSpPr/>
          <p:nvPr/>
        </p:nvSpPr>
        <p:spPr>
          <a:xfrm rot="21014577">
            <a:off x="8337433" y="4955668"/>
            <a:ext cx="346864" cy="647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Elipsa 17"/>
          <p:cNvSpPr/>
          <p:nvPr/>
        </p:nvSpPr>
        <p:spPr>
          <a:xfrm rot="20097442">
            <a:off x="8179727" y="2408980"/>
            <a:ext cx="192909" cy="44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Elipsa 18"/>
          <p:cNvSpPr/>
          <p:nvPr/>
        </p:nvSpPr>
        <p:spPr>
          <a:xfrm rot="20097442">
            <a:off x="2628737" y="5472031"/>
            <a:ext cx="192909" cy="44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Elipsa 19"/>
          <p:cNvSpPr/>
          <p:nvPr/>
        </p:nvSpPr>
        <p:spPr>
          <a:xfrm rot="20097442">
            <a:off x="2412483" y="5592681"/>
            <a:ext cx="192909" cy="44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61" name="Picture 1"/>
          <p:cNvPicPr>
            <a:picLocks noChangeAspect="1" noChangeArrowheads="1"/>
          </p:cNvPicPr>
          <p:nvPr/>
        </p:nvPicPr>
        <p:blipFill>
          <a:blip r:embed="rId6" cstate="print"/>
          <a:srcRect/>
          <a:stretch>
            <a:fillRect/>
          </a:stretch>
        </p:blipFill>
        <p:spPr bwMode="auto">
          <a:xfrm>
            <a:off x="3025750" y="3769990"/>
            <a:ext cx="3346450" cy="1096963"/>
          </a:xfrm>
          <a:prstGeom prst="rect">
            <a:avLst/>
          </a:prstGeom>
          <a:noFill/>
          <a:ln w="9525">
            <a:noFill/>
            <a:miter lim="800000"/>
            <a:headEnd/>
            <a:tailEnd/>
          </a:ln>
          <a:effectLst/>
        </p:spPr>
      </p:pic>
      <p:sp>
        <p:nvSpPr>
          <p:cNvPr id="21" name="Elipsa 20"/>
          <p:cNvSpPr/>
          <p:nvPr/>
        </p:nvSpPr>
        <p:spPr>
          <a:xfrm rot="933984">
            <a:off x="4509946" y="3928686"/>
            <a:ext cx="802505" cy="8625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Elipsa 21"/>
          <p:cNvSpPr/>
          <p:nvPr/>
        </p:nvSpPr>
        <p:spPr>
          <a:xfrm>
            <a:off x="4647059" y="4248150"/>
            <a:ext cx="534541" cy="195833"/>
          </a:xfrm>
          <a:prstGeom prst="ellipse">
            <a:avLst/>
          </a:prstGeom>
          <a:noFill/>
          <a:ln w="3175">
            <a:solidFill>
              <a:schemeClr val="accent1">
                <a:shade val="5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p:cNvSpPr/>
          <p:nvPr/>
        </p:nvSpPr>
        <p:spPr>
          <a:xfrm>
            <a:off x="3768261" y="4807997"/>
            <a:ext cx="1674113" cy="369332"/>
          </a:xfrm>
          <a:prstGeom prst="rect">
            <a:avLst/>
          </a:prstGeom>
        </p:spPr>
        <p:txBody>
          <a:bodyPr wrap="none">
            <a:spAutoFit/>
          </a:bodyPr>
          <a:lstStyle/>
          <a:p>
            <a:r>
              <a:rPr lang="el-GR" dirty="0" smtClean="0"/>
              <a:t>π</a:t>
            </a:r>
            <a:r>
              <a:rPr lang="cs-CZ" dirty="0" smtClean="0"/>
              <a:t>-</a:t>
            </a:r>
            <a:r>
              <a:rPr lang="el-GR" dirty="0" smtClean="0"/>
              <a:t>π</a:t>
            </a:r>
            <a:r>
              <a:rPr lang="cs-CZ" dirty="0" smtClean="0"/>
              <a:t> </a:t>
            </a:r>
            <a:r>
              <a:rPr lang="cs-CZ" dirty="0" err="1" smtClean="0"/>
              <a:t>interactions</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Principle</a:t>
            </a:r>
            <a:r>
              <a:rPr lang="cs-CZ" dirty="0" smtClean="0"/>
              <a:t> </a:t>
            </a:r>
            <a:r>
              <a:rPr lang="cs-CZ" dirty="0" err="1" smtClean="0"/>
              <a:t>of</a:t>
            </a:r>
            <a:r>
              <a:rPr lang="cs-CZ" dirty="0" smtClean="0"/>
              <a:t> </a:t>
            </a:r>
            <a:r>
              <a:rPr lang="cs-CZ" dirty="0" err="1" smtClean="0"/>
              <a:t>separation</a:t>
            </a:r>
            <a:endParaRPr lang="cs-CZ" dirty="0"/>
          </a:p>
        </p:txBody>
      </p:sp>
      <p:sp>
        <p:nvSpPr>
          <p:cNvPr id="3" name="Zástupný symbol pro obsah 2"/>
          <p:cNvSpPr>
            <a:spLocks noGrp="1"/>
          </p:cNvSpPr>
          <p:nvPr>
            <p:ph idx="1"/>
          </p:nvPr>
        </p:nvSpPr>
        <p:spPr>
          <a:xfrm>
            <a:off x="457200" y="1196753"/>
            <a:ext cx="8229600" cy="1872208"/>
          </a:xfrm>
        </p:spPr>
        <p:txBody>
          <a:bodyPr>
            <a:noAutofit/>
          </a:bodyPr>
          <a:lstStyle/>
          <a:p>
            <a:pPr>
              <a:buNone/>
            </a:pPr>
            <a:r>
              <a:rPr lang="en-US" sz="2400" b="1" dirty="0" smtClean="0"/>
              <a:t>Adsorption chromatography </a:t>
            </a:r>
            <a:endParaRPr lang="cs-CZ" sz="2400" b="1" dirty="0" smtClean="0"/>
          </a:p>
          <a:p>
            <a:r>
              <a:rPr lang="en-US" sz="2400" dirty="0" smtClean="0"/>
              <a:t>Chromatography in which separation is based mainly on differences between the adsorption affinities of the sample components for the surface of an active solid.</a:t>
            </a:r>
            <a:endParaRPr lang="cs-CZ" sz="2400" dirty="0" smtClean="0"/>
          </a:p>
        </p:txBody>
      </p:sp>
      <p:pic>
        <p:nvPicPr>
          <p:cNvPr id="4" name="Obrázek 3" descr="adsorption chrom.gif"/>
          <p:cNvPicPr>
            <a:picLocks noChangeAspect="1"/>
          </p:cNvPicPr>
          <p:nvPr/>
        </p:nvPicPr>
        <p:blipFill>
          <a:blip r:embed="rId2" cstate="print"/>
          <a:srcRect b="10673"/>
          <a:stretch>
            <a:fillRect/>
          </a:stretch>
        </p:blipFill>
        <p:spPr>
          <a:xfrm>
            <a:off x="6083052" y="3717032"/>
            <a:ext cx="2603748" cy="2448273"/>
          </a:xfrm>
          <a:prstGeom prst="rect">
            <a:avLst/>
          </a:prstGeom>
        </p:spPr>
      </p:pic>
      <p:sp>
        <p:nvSpPr>
          <p:cNvPr id="6" name="Zástupný symbol pro obsah 2"/>
          <p:cNvSpPr txBox="1">
            <a:spLocks/>
          </p:cNvSpPr>
          <p:nvPr/>
        </p:nvSpPr>
        <p:spPr>
          <a:xfrm>
            <a:off x="458019" y="2852936"/>
            <a:ext cx="5770165" cy="1872208"/>
          </a:xfrm>
          <a:prstGeom prst="rect">
            <a:avLst/>
          </a:prstGeom>
        </p:spPr>
        <p:txBody>
          <a:bodyPr vert="horz" lIns="91440" tIns="45720" rIns="91440" bIns="45720" rtlCol="0">
            <a:noAutofit/>
          </a:bodyPr>
          <a:lstStyle/>
          <a:p>
            <a:pPr marL="342900" lvl="0" indent="-342900">
              <a:spcBef>
                <a:spcPct val="20000"/>
              </a:spcBef>
              <a:buClr>
                <a:srgbClr val="FF0000"/>
              </a:buClr>
              <a:buSzPct val="115000"/>
              <a:buFont typeface="Wingdings" pitchFamily="2" charset="2"/>
              <a:buChar char="§"/>
              <a:defRPr/>
            </a:pPr>
            <a:r>
              <a:rPr lang="en-US" sz="2400" dirty="0" smtClean="0"/>
              <a:t>Usually used </a:t>
            </a:r>
            <a:r>
              <a:rPr lang="en-US" sz="2400" dirty="0" err="1" smtClean="0"/>
              <a:t>anorganic</a:t>
            </a:r>
            <a:r>
              <a:rPr lang="en-US" sz="2400" dirty="0" smtClean="0"/>
              <a:t> sorbents</a:t>
            </a:r>
            <a:r>
              <a:rPr lang="cs-CZ" sz="2400" dirty="0" smtClean="0"/>
              <a:t> </a:t>
            </a:r>
            <a:r>
              <a:rPr lang="en-US" sz="2400" dirty="0" smtClean="0"/>
              <a:t>Al</a:t>
            </a:r>
            <a:r>
              <a:rPr lang="en-US" sz="2400" baseline="-25000" dirty="0" smtClean="0"/>
              <a:t>2</a:t>
            </a:r>
            <a:r>
              <a:rPr lang="en-US" sz="2400" dirty="0" smtClean="0"/>
              <a:t>O</a:t>
            </a:r>
            <a:r>
              <a:rPr lang="en-US" sz="2400" baseline="-25000" dirty="0" smtClean="0"/>
              <a:t>3</a:t>
            </a:r>
            <a:r>
              <a:rPr lang="en-US" sz="2400" dirty="0" smtClean="0"/>
              <a:t>, SiO</a:t>
            </a:r>
            <a:r>
              <a:rPr lang="en-US" sz="2400" baseline="-25000" dirty="0" smtClean="0"/>
              <a:t>2</a:t>
            </a:r>
            <a:r>
              <a:rPr lang="cs-CZ" sz="2400" baseline="-25000" dirty="0" smtClean="0"/>
              <a:t> </a:t>
            </a:r>
            <a:r>
              <a:rPr lang="cs-CZ" sz="2400" dirty="0" err="1" smtClean="0"/>
              <a:t>etc</a:t>
            </a:r>
            <a:r>
              <a:rPr lang="cs-CZ" sz="2400" dirty="0" smtClean="0"/>
              <a:t>.</a:t>
            </a:r>
            <a:endParaRPr lang="en-US" sz="2400" dirty="0" smtClean="0"/>
          </a:p>
          <a:p>
            <a:pPr marL="342900" lvl="0" indent="-342900">
              <a:spcBef>
                <a:spcPct val="20000"/>
              </a:spcBef>
              <a:buClr>
                <a:srgbClr val="FF0000"/>
              </a:buClr>
              <a:buSzPct val="115000"/>
              <a:buFont typeface="Wingdings" pitchFamily="2" charset="2"/>
              <a:buChar char="§"/>
              <a:defRPr/>
            </a:pPr>
            <a:r>
              <a:rPr lang="cs-CZ" sz="2400" dirty="0" err="1" smtClean="0"/>
              <a:t>Traditional</a:t>
            </a:r>
            <a:r>
              <a:rPr lang="cs-CZ" sz="2400" dirty="0" smtClean="0"/>
              <a:t> </a:t>
            </a:r>
            <a:r>
              <a:rPr lang="cs-CZ" sz="2400" dirty="0" err="1" smtClean="0"/>
              <a:t>adsorption</a:t>
            </a:r>
            <a:r>
              <a:rPr lang="cs-CZ" sz="2400" dirty="0" smtClean="0"/>
              <a:t> </a:t>
            </a:r>
            <a:r>
              <a:rPr lang="cs-CZ" sz="2400" dirty="0" err="1" smtClean="0"/>
              <a:t>chromatography</a:t>
            </a:r>
            <a:r>
              <a:rPr lang="cs-CZ" sz="2400" dirty="0" smtClean="0"/>
              <a:t> </a:t>
            </a:r>
            <a:r>
              <a:rPr lang="cs-CZ" sz="2400" dirty="0" err="1" smtClean="0"/>
              <a:t>is</a:t>
            </a:r>
            <a:r>
              <a:rPr lang="cs-CZ" sz="2400" dirty="0" smtClean="0"/>
              <a:t> a „</a:t>
            </a:r>
            <a:r>
              <a:rPr lang="cs-CZ" sz="2400" dirty="0" err="1" smtClean="0"/>
              <a:t>normal</a:t>
            </a:r>
            <a:r>
              <a:rPr lang="cs-CZ" sz="2400" dirty="0" smtClean="0"/>
              <a:t> </a:t>
            </a:r>
            <a:r>
              <a:rPr lang="cs-CZ" sz="2400" dirty="0" err="1" smtClean="0"/>
              <a:t>phase</a:t>
            </a:r>
            <a:r>
              <a:rPr lang="cs-CZ" sz="2400" dirty="0" smtClean="0"/>
              <a:t>“ </a:t>
            </a:r>
            <a:r>
              <a:rPr lang="cs-CZ" sz="2400" dirty="0" err="1" smtClean="0"/>
              <a:t>chromatography</a:t>
            </a:r>
            <a:r>
              <a:rPr lang="cs-CZ" sz="2400"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Principle</a:t>
            </a:r>
            <a:r>
              <a:rPr lang="cs-CZ" dirty="0" smtClean="0"/>
              <a:t> </a:t>
            </a:r>
            <a:r>
              <a:rPr lang="cs-CZ" dirty="0" err="1" smtClean="0"/>
              <a:t>of</a:t>
            </a:r>
            <a:r>
              <a:rPr lang="cs-CZ" dirty="0" smtClean="0"/>
              <a:t> </a:t>
            </a:r>
            <a:r>
              <a:rPr lang="cs-CZ" dirty="0" err="1" smtClean="0"/>
              <a:t>separation</a:t>
            </a:r>
            <a:endParaRPr lang="cs-CZ" dirty="0"/>
          </a:p>
        </p:txBody>
      </p:sp>
      <p:sp>
        <p:nvSpPr>
          <p:cNvPr id="3" name="Zástupný symbol pro obsah 2"/>
          <p:cNvSpPr>
            <a:spLocks noGrp="1"/>
          </p:cNvSpPr>
          <p:nvPr>
            <p:ph idx="1"/>
          </p:nvPr>
        </p:nvSpPr>
        <p:spPr>
          <a:xfrm>
            <a:off x="457200" y="1196752"/>
            <a:ext cx="8229600" cy="2520279"/>
          </a:xfrm>
        </p:spPr>
        <p:txBody>
          <a:bodyPr>
            <a:noAutofit/>
          </a:bodyPr>
          <a:lstStyle/>
          <a:p>
            <a:pPr>
              <a:buNone/>
            </a:pPr>
            <a:r>
              <a:rPr lang="en-US" sz="2400" b="1" dirty="0" smtClean="0"/>
              <a:t>Partition chromatography</a:t>
            </a:r>
            <a:endParaRPr lang="cs-CZ" sz="2400" b="1" dirty="0" smtClean="0"/>
          </a:p>
          <a:p>
            <a:r>
              <a:rPr lang="en-US" sz="2400" dirty="0" smtClean="0"/>
              <a:t>Chromatography in which separation is based mainly on differences between the solubility of the sample components in the stationary phase (</a:t>
            </a:r>
            <a:r>
              <a:rPr lang="en-US" sz="2400" i="1" dirty="0" smtClean="0"/>
              <a:t>gas chromatography</a:t>
            </a:r>
            <a:r>
              <a:rPr lang="en-US" sz="2400" dirty="0" smtClean="0"/>
              <a:t>), or on </a:t>
            </a:r>
            <a:r>
              <a:rPr lang="en-US" sz="2400" dirty="0" err="1" smtClean="0"/>
              <a:t>differen</a:t>
            </a:r>
            <a:r>
              <a:rPr lang="cs-CZ" sz="2400" dirty="0" smtClean="0"/>
              <a:t>t </a:t>
            </a:r>
            <a:r>
              <a:rPr lang="en-US" sz="2400" dirty="0" err="1" smtClean="0"/>
              <a:t>solubilities</a:t>
            </a:r>
            <a:r>
              <a:rPr lang="cs-CZ" sz="2400" dirty="0" smtClean="0"/>
              <a:t> </a:t>
            </a:r>
            <a:r>
              <a:rPr lang="cs-CZ" sz="2400" dirty="0" err="1" smtClean="0"/>
              <a:t>of</a:t>
            </a:r>
            <a:r>
              <a:rPr lang="en-US" sz="2400" dirty="0" smtClean="0"/>
              <a:t> </a:t>
            </a:r>
            <a:r>
              <a:rPr lang="cs-CZ" sz="2400" dirty="0" err="1" smtClean="0"/>
              <a:t>the</a:t>
            </a:r>
            <a:r>
              <a:rPr lang="en-US" sz="2400" dirty="0" smtClean="0"/>
              <a:t> component between mobile and stationary phases (</a:t>
            </a:r>
            <a:r>
              <a:rPr lang="en-US" sz="2400" i="1" dirty="0" smtClean="0"/>
              <a:t>liquid chromatography</a:t>
            </a:r>
            <a:r>
              <a:rPr lang="en-US" sz="2400" dirty="0" smtClean="0"/>
              <a:t>).</a:t>
            </a:r>
            <a:endParaRPr lang="cs-CZ" sz="2400" dirty="0" smtClean="0"/>
          </a:p>
        </p:txBody>
      </p:sp>
      <p:sp>
        <p:nvSpPr>
          <p:cNvPr id="7" name="Zástupný symbol pro obsah 2"/>
          <p:cNvSpPr txBox="1">
            <a:spLocks/>
          </p:cNvSpPr>
          <p:nvPr/>
        </p:nvSpPr>
        <p:spPr>
          <a:xfrm>
            <a:off x="458019" y="3645024"/>
            <a:ext cx="5611829" cy="1872208"/>
          </a:xfrm>
          <a:prstGeom prst="rect">
            <a:avLst/>
          </a:prstGeom>
        </p:spPr>
        <p:txBody>
          <a:bodyPr vert="horz" lIns="91440" tIns="45720" rIns="91440" bIns="45720" rtlCol="0">
            <a:noAutofit/>
          </a:bodyPr>
          <a:lstStyle/>
          <a:p>
            <a:pPr marL="342900" lvl="0" indent="-342900">
              <a:spcBef>
                <a:spcPct val="20000"/>
              </a:spcBef>
              <a:buClr>
                <a:srgbClr val="FF0000"/>
              </a:buClr>
              <a:buSzPct val="115000"/>
              <a:buFont typeface="Wingdings" pitchFamily="2" charset="2"/>
              <a:buChar char="§"/>
              <a:defRPr/>
            </a:pPr>
            <a:r>
              <a:rPr lang="cs-CZ" sz="2400" dirty="0" err="1" smtClean="0"/>
              <a:t>Modified</a:t>
            </a:r>
            <a:r>
              <a:rPr lang="cs-CZ" sz="2400" dirty="0" smtClean="0"/>
              <a:t> </a:t>
            </a:r>
            <a:r>
              <a:rPr lang="cs-CZ" sz="2400" dirty="0" err="1" smtClean="0"/>
              <a:t>anorganic</a:t>
            </a:r>
            <a:r>
              <a:rPr lang="cs-CZ" sz="2400" dirty="0" smtClean="0"/>
              <a:t> support</a:t>
            </a:r>
          </a:p>
          <a:p>
            <a:pPr marL="342900" lvl="0" indent="-342900">
              <a:spcBef>
                <a:spcPct val="20000"/>
              </a:spcBef>
              <a:buClr>
                <a:srgbClr val="FF0000"/>
              </a:buClr>
              <a:buSzPct val="115000"/>
              <a:buFont typeface="Wingdings" pitchFamily="2" charset="2"/>
              <a:buChar char="§"/>
              <a:defRPr/>
            </a:pPr>
            <a:r>
              <a:rPr lang="cs-CZ" sz="2400" dirty="0" smtClean="0"/>
              <a:t>In LC </a:t>
            </a:r>
            <a:r>
              <a:rPr lang="cs-CZ" sz="2400" dirty="0" err="1" smtClean="0"/>
              <a:t>could</a:t>
            </a:r>
            <a:r>
              <a:rPr lang="cs-CZ" sz="2400" dirty="0" smtClean="0"/>
              <a:t> </a:t>
            </a:r>
            <a:r>
              <a:rPr lang="cs-CZ" sz="2400" dirty="0" err="1" smtClean="0"/>
              <a:t>be</a:t>
            </a:r>
            <a:r>
              <a:rPr lang="cs-CZ" sz="2400" dirty="0" smtClean="0"/>
              <a:t> </a:t>
            </a:r>
            <a:r>
              <a:rPr lang="cs-CZ" sz="2400" dirty="0" err="1" smtClean="0"/>
              <a:t>both</a:t>
            </a:r>
            <a:r>
              <a:rPr lang="cs-CZ" sz="2400" dirty="0" smtClean="0"/>
              <a:t> </a:t>
            </a:r>
            <a:r>
              <a:rPr lang="cs-CZ" sz="2400" dirty="0" err="1" smtClean="0"/>
              <a:t>normal</a:t>
            </a:r>
            <a:r>
              <a:rPr lang="cs-CZ" sz="2400" dirty="0" smtClean="0"/>
              <a:t> (</a:t>
            </a:r>
            <a:r>
              <a:rPr lang="cs-CZ" sz="2400" dirty="0" err="1" smtClean="0"/>
              <a:t>polar</a:t>
            </a:r>
            <a:r>
              <a:rPr lang="cs-CZ" sz="2400" dirty="0" smtClean="0"/>
              <a:t> </a:t>
            </a:r>
            <a:r>
              <a:rPr lang="cs-CZ" sz="2400" dirty="0" err="1" smtClean="0"/>
              <a:t>stationary</a:t>
            </a:r>
            <a:r>
              <a:rPr lang="cs-CZ" sz="2400" dirty="0" smtClean="0"/>
              <a:t> </a:t>
            </a:r>
            <a:r>
              <a:rPr lang="cs-CZ" sz="2400" dirty="0" err="1" smtClean="0"/>
              <a:t>phase</a:t>
            </a:r>
            <a:r>
              <a:rPr lang="cs-CZ" sz="2400" dirty="0" smtClean="0"/>
              <a:t>) </a:t>
            </a:r>
            <a:r>
              <a:rPr lang="cs-CZ" sz="2400" dirty="0" err="1" smtClean="0"/>
              <a:t>and</a:t>
            </a:r>
            <a:r>
              <a:rPr lang="cs-CZ" sz="2400" dirty="0" smtClean="0"/>
              <a:t> </a:t>
            </a:r>
            <a:r>
              <a:rPr lang="cs-CZ" sz="2400" dirty="0" err="1" smtClean="0"/>
              <a:t>reversed</a:t>
            </a:r>
            <a:r>
              <a:rPr lang="cs-CZ" sz="2400" dirty="0" smtClean="0"/>
              <a:t> (non-</a:t>
            </a:r>
            <a:r>
              <a:rPr lang="cs-CZ" sz="2400" dirty="0" err="1" smtClean="0"/>
              <a:t>polar</a:t>
            </a:r>
            <a:r>
              <a:rPr lang="cs-CZ" sz="2400" dirty="0" smtClean="0"/>
              <a:t> </a:t>
            </a:r>
            <a:r>
              <a:rPr lang="cs-CZ" sz="2400" dirty="0" err="1" smtClean="0"/>
              <a:t>stationary</a:t>
            </a:r>
            <a:r>
              <a:rPr lang="cs-CZ" sz="2400" dirty="0" smtClean="0"/>
              <a:t> </a:t>
            </a:r>
            <a:r>
              <a:rPr lang="cs-CZ" sz="2400" dirty="0" err="1" smtClean="0"/>
              <a:t>phase</a:t>
            </a:r>
            <a:r>
              <a:rPr lang="cs-CZ" sz="2400" dirty="0" smtClean="0"/>
              <a:t>). </a:t>
            </a:r>
          </a:p>
        </p:txBody>
      </p:sp>
      <p:pic>
        <p:nvPicPr>
          <p:cNvPr id="8" name="Obrázek 7" descr="partition chrom.gif"/>
          <p:cNvPicPr>
            <a:picLocks noChangeAspect="1"/>
          </p:cNvPicPr>
          <p:nvPr/>
        </p:nvPicPr>
        <p:blipFill>
          <a:blip r:embed="rId2" cstate="print"/>
          <a:srcRect b="11060"/>
          <a:stretch>
            <a:fillRect/>
          </a:stretch>
        </p:blipFill>
        <p:spPr>
          <a:xfrm>
            <a:off x="6069848" y="3717031"/>
            <a:ext cx="2762250" cy="216024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Principle</a:t>
            </a:r>
            <a:r>
              <a:rPr lang="cs-CZ" dirty="0" smtClean="0"/>
              <a:t> </a:t>
            </a:r>
            <a:r>
              <a:rPr lang="cs-CZ" dirty="0" err="1" smtClean="0"/>
              <a:t>of</a:t>
            </a:r>
            <a:r>
              <a:rPr lang="cs-CZ" dirty="0" smtClean="0"/>
              <a:t> </a:t>
            </a:r>
            <a:r>
              <a:rPr lang="cs-CZ" dirty="0" err="1" smtClean="0"/>
              <a:t>separation</a:t>
            </a:r>
            <a:endParaRPr lang="cs-CZ" dirty="0"/>
          </a:p>
        </p:txBody>
      </p:sp>
      <p:sp>
        <p:nvSpPr>
          <p:cNvPr id="3" name="Zástupný symbol pro obsah 2"/>
          <p:cNvSpPr>
            <a:spLocks noGrp="1"/>
          </p:cNvSpPr>
          <p:nvPr>
            <p:ph idx="1"/>
          </p:nvPr>
        </p:nvSpPr>
        <p:spPr>
          <a:xfrm>
            <a:off x="457200" y="1196752"/>
            <a:ext cx="8229600" cy="2520279"/>
          </a:xfrm>
        </p:spPr>
        <p:txBody>
          <a:bodyPr>
            <a:noAutofit/>
          </a:bodyPr>
          <a:lstStyle/>
          <a:p>
            <a:pPr>
              <a:buNone/>
            </a:pPr>
            <a:r>
              <a:rPr lang="en-US" sz="2400" b="1" dirty="0" smtClean="0"/>
              <a:t>Ion-exchange chromatography</a:t>
            </a:r>
            <a:endParaRPr lang="cs-CZ" sz="2400" b="1" dirty="0" smtClean="0"/>
          </a:p>
          <a:p>
            <a:r>
              <a:rPr lang="en-US" sz="2400" dirty="0" smtClean="0"/>
              <a:t>Chromatography in which separation is based mainly on differences in the ion-exchange affinities of the sample components. Anions like SO</a:t>
            </a:r>
            <a:r>
              <a:rPr lang="en-US" sz="2400" baseline="-25000" dirty="0" smtClean="0"/>
              <a:t>3</a:t>
            </a:r>
            <a:r>
              <a:rPr lang="en-US" sz="2400" baseline="30000" dirty="0" smtClean="0"/>
              <a:t>-</a:t>
            </a:r>
            <a:r>
              <a:rPr lang="en-US" sz="2400" dirty="0" smtClean="0"/>
              <a:t> or </a:t>
            </a:r>
            <a:r>
              <a:rPr lang="en-US" sz="2400" dirty="0" err="1" smtClean="0"/>
              <a:t>cations</a:t>
            </a:r>
            <a:r>
              <a:rPr lang="en-US" sz="2400" dirty="0" smtClean="0"/>
              <a:t> like N(CH</a:t>
            </a:r>
            <a:r>
              <a:rPr lang="en-US" sz="2400" baseline="-25000" dirty="0" smtClean="0"/>
              <a:t>3</a:t>
            </a:r>
            <a:r>
              <a:rPr lang="en-US" sz="2400" dirty="0" smtClean="0"/>
              <a:t>)</a:t>
            </a:r>
            <a:r>
              <a:rPr lang="en-US" sz="2400" baseline="-25000" dirty="0" smtClean="0"/>
              <a:t>3</a:t>
            </a:r>
            <a:r>
              <a:rPr lang="en-US" sz="2400" baseline="30000" dirty="0" smtClean="0"/>
              <a:t>+</a:t>
            </a:r>
            <a:r>
              <a:rPr lang="en-US" sz="2400" dirty="0" smtClean="0"/>
              <a:t> are covalently attached to stationary phase, usually a resin</a:t>
            </a:r>
            <a:r>
              <a:rPr lang="cs-CZ" sz="2400" dirty="0" smtClean="0"/>
              <a:t>,</a:t>
            </a:r>
          </a:p>
        </p:txBody>
      </p:sp>
      <p:pic>
        <p:nvPicPr>
          <p:cNvPr id="6" name="Obrázek 5" descr="ionex chrom.gif"/>
          <p:cNvPicPr>
            <a:picLocks noChangeAspect="1"/>
          </p:cNvPicPr>
          <p:nvPr/>
        </p:nvPicPr>
        <p:blipFill>
          <a:blip r:embed="rId2" cstate="print"/>
          <a:stretch>
            <a:fillRect/>
          </a:stretch>
        </p:blipFill>
        <p:spPr>
          <a:xfrm>
            <a:off x="5796136" y="3645024"/>
            <a:ext cx="2733675" cy="2562225"/>
          </a:xfrm>
          <a:prstGeom prst="rect">
            <a:avLst/>
          </a:prstGeom>
        </p:spPr>
      </p:pic>
      <p:pic>
        <p:nvPicPr>
          <p:cNvPr id="8" name="Obrázek 7" descr="primer_T_Ion_Exchange_CHromatography.jpg"/>
          <p:cNvPicPr>
            <a:picLocks noChangeAspect="1"/>
          </p:cNvPicPr>
          <p:nvPr/>
        </p:nvPicPr>
        <p:blipFill>
          <a:blip r:embed="rId3" cstate="print"/>
          <a:stretch>
            <a:fillRect/>
          </a:stretch>
        </p:blipFill>
        <p:spPr>
          <a:xfrm>
            <a:off x="467544" y="3429000"/>
            <a:ext cx="4032448" cy="28270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Principle</a:t>
            </a:r>
            <a:r>
              <a:rPr lang="cs-CZ" dirty="0" smtClean="0"/>
              <a:t> </a:t>
            </a:r>
            <a:r>
              <a:rPr lang="cs-CZ" dirty="0" err="1" smtClean="0"/>
              <a:t>of</a:t>
            </a:r>
            <a:r>
              <a:rPr lang="cs-CZ" dirty="0" smtClean="0"/>
              <a:t> </a:t>
            </a:r>
            <a:r>
              <a:rPr lang="cs-CZ" dirty="0" err="1" smtClean="0"/>
              <a:t>separation</a:t>
            </a:r>
            <a:endParaRPr lang="cs-CZ" dirty="0"/>
          </a:p>
        </p:txBody>
      </p:sp>
      <p:sp>
        <p:nvSpPr>
          <p:cNvPr id="3" name="Zástupný symbol pro obsah 2"/>
          <p:cNvSpPr>
            <a:spLocks noGrp="1"/>
          </p:cNvSpPr>
          <p:nvPr>
            <p:ph idx="1"/>
          </p:nvPr>
        </p:nvSpPr>
        <p:spPr>
          <a:xfrm>
            <a:off x="457200" y="1196752"/>
            <a:ext cx="8229600" cy="2520279"/>
          </a:xfrm>
        </p:spPr>
        <p:txBody>
          <a:bodyPr>
            <a:noAutofit/>
          </a:bodyPr>
          <a:lstStyle/>
          <a:p>
            <a:pPr>
              <a:buNone/>
            </a:pPr>
            <a:r>
              <a:rPr lang="en-US" sz="2400" b="1" dirty="0" smtClean="0"/>
              <a:t>Molecular exclusion chromatography</a:t>
            </a:r>
            <a:endParaRPr lang="cs-CZ" sz="2400" b="1" dirty="0" smtClean="0"/>
          </a:p>
          <a:p>
            <a:r>
              <a:rPr lang="en-US" sz="2400" dirty="0" smtClean="0"/>
              <a:t>A separation technique in which separation mainly according to the </a:t>
            </a:r>
            <a:r>
              <a:rPr lang="en-US" sz="2400" i="1" dirty="0" smtClean="0"/>
              <a:t>hydrodynamic volume </a:t>
            </a:r>
            <a:r>
              <a:rPr lang="en-US" sz="2400" dirty="0" smtClean="0"/>
              <a:t>of the molecules or particles takes place in a porous non-adsorbing material with pores of approximately the same size as the effective dimensions in solution of the molecules to be separated.</a:t>
            </a:r>
            <a:endParaRPr lang="cs-CZ" sz="2400" dirty="0" smtClean="0"/>
          </a:p>
        </p:txBody>
      </p:sp>
      <p:pic>
        <p:nvPicPr>
          <p:cNvPr id="8" name="Obrázek 7" descr="Pore_size_schematic.jpg"/>
          <p:cNvPicPr>
            <a:picLocks noChangeAspect="1"/>
          </p:cNvPicPr>
          <p:nvPr/>
        </p:nvPicPr>
        <p:blipFill>
          <a:blip r:embed="rId2" cstate="print"/>
          <a:stretch>
            <a:fillRect/>
          </a:stretch>
        </p:blipFill>
        <p:spPr>
          <a:xfrm>
            <a:off x="5652120" y="3717031"/>
            <a:ext cx="2771800" cy="243140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Principle</a:t>
            </a:r>
            <a:r>
              <a:rPr lang="cs-CZ" dirty="0" smtClean="0"/>
              <a:t> </a:t>
            </a:r>
            <a:r>
              <a:rPr lang="cs-CZ" dirty="0" err="1" smtClean="0"/>
              <a:t>of</a:t>
            </a:r>
            <a:r>
              <a:rPr lang="cs-CZ" dirty="0" smtClean="0"/>
              <a:t> </a:t>
            </a:r>
            <a:r>
              <a:rPr lang="cs-CZ" dirty="0" err="1" smtClean="0"/>
              <a:t>separation</a:t>
            </a:r>
            <a:endParaRPr lang="cs-CZ" dirty="0"/>
          </a:p>
        </p:txBody>
      </p:sp>
      <p:sp>
        <p:nvSpPr>
          <p:cNvPr id="3" name="Zástupný symbol pro obsah 2"/>
          <p:cNvSpPr>
            <a:spLocks noGrp="1"/>
          </p:cNvSpPr>
          <p:nvPr>
            <p:ph idx="1"/>
          </p:nvPr>
        </p:nvSpPr>
        <p:spPr>
          <a:xfrm>
            <a:off x="457200" y="1196752"/>
            <a:ext cx="8229600" cy="2520279"/>
          </a:xfrm>
        </p:spPr>
        <p:txBody>
          <a:bodyPr>
            <a:noAutofit/>
          </a:bodyPr>
          <a:lstStyle/>
          <a:p>
            <a:pPr>
              <a:buNone/>
            </a:pPr>
            <a:r>
              <a:rPr lang="en-US" sz="2400" b="1" dirty="0" smtClean="0"/>
              <a:t>Affinity chromatography</a:t>
            </a:r>
            <a:endParaRPr lang="cs-CZ" sz="2400" b="1" dirty="0" smtClean="0"/>
          </a:p>
          <a:p>
            <a:r>
              <a:rPr lang="en-US" sz="2400" dirty="0" smtClean="0"/>
              <a:t>The particular variant of chromatography in which the unique biological specificity of the analyte and </a:t>
            </a:r>
            <a:r>
              <a:rPr lang="en-US" sz="2400" dirty="0" err="1" smtClean="0"/>
              <a:t>ligand</a:t>
            </a:r>
            <a:r>
              <a:rPr lang="en-US" sz="2400" dirty="0" smtClean="0"/>
              <a:t> interaction is utilized for the separation.</a:t>
            </a:r>
            <a:endParaRPr lang="cs-CZ" sz="2400" dirty="0" smtClean="0"/>
          </a:p>
        </p:txBody>
      </p:sp>
      <p:pic>
        <p:nvPicPr>
          <p:cNvPr id="5" name="Obrázek 4" descr="affinity chrom.gif"/>
          <p:cNvPicPr>
            <a:picLocks noChangeAspect="1"/>
          </p:cNvPicPr>
          <p:nvPr/>
        </p:nvPicPr>
        <p:blipFill>
          <a:blip r:embed="rId2" cstate="print"/>
          <a:stretch>
            <a:fillRect/>
          </a:stretch>
        </p:blipFill>
        <p:spPr>
          <a:xfrm>
            <a:off x="4634805" y="3808437"/>
            <a:ext cx="4257675" cy="24288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3" name="Zástupný symbol pro obsah 2"/>
          <p:cNvSpPr>
            <a:spLocks noGrp="1"/>
          </p:cNvSpPr>
          <p:nvPr>
            <p:ph idx="1"/>
          </p:nvPr>
        </p:nvSpPr>
        <p:spPr>
          <a:xfrm>
            <a:off x="457200" y="1196753"/>
            <a:ext cx="8229600" cy="1368151"/>
          </a:xfrm>
        </p:spPr>
        <p:txBody>
          <a:bodyPr>
            <a:normAutofit/>
          </a:bodyPr>
          <a:lstStyle/>
          <a:p>
            <a:r>
              <a:rPr lang="en-US" sz="2000" dirty="0" smtClean="0"/>
              <a:t>Typical response obtained by chromatography (i.e., a chromatogram): chromatogram - concentration versus elution time</a:t>
            </a:r>
            <a:r>
              <a:rPr lang="cs-CZ" sz="2000" dirty="0" smtClean="0"/>
              <a:t>.</a:t>
            </a:r>
            <a:r>
              <a:rPr lang="en-US" sz="2000" dirty="0" smtClean="0"/>
              <a:t> </a:t>
            </a:r>
            <a:endParaRPr lang="cs-CZ" sz="2000" dirty="0" smtClean="0"/>
          </a:p>
          <a:p>
            <a:endParaRPr lang="cs-CZ" sz="2000" dirty="0"/>
          </a:p>
        </p:txBody>
      </p:sp>
      <p:sp>
        <p:nvSpPr>
          <p:cNvPr id="4" name="TextovéPole 3"/>
          <p:cNvSpPr txBox="1"/>
          <p:nvPr/>
        </p:nvSpPr>
        <p:spPr>
          <a:xfrm>
            <a:off x="1979712" y="5373216"/>
            <a:ext cx="5592336" cy="1169551"/>
          </a:xfrm>
          <a:prstGeom prst="rect">
            <a:avLst/>
          </a:prstGeom>
          <a:noFill/>
        </p:spPr>
        <p:txBody>
          <a:bodyPr wrap="square" rtlCol="0">
            <a:spAutoFit/>
          </a:bodyPr>
          <a:lstStyle/>
          <a:p>
            <a:pPr marL="542925" indent="-542925"/>
            <a:r>
              <a:rPr lang="cs-CZ" sz="1400" b="1" dirty="0" smtClean="0"/>
              <a:t>t</a:t>
            </a:r>
            <a:r>
              <a:rPr lang="cs-CZ" sz="1400" b="1" baseline="-25000" dirty="0" smtClean="0"/>
              <a:t>0</a:t>
            </a:r>
            <a:r>
              <a:rPr lang="cs-CZ" sz="1400" dirty="0" smtClean="0"/>
              <a:t>	</a:t>
            </a:r>
            <a:r>
              <a:rPr lang="cs-CZ" sz="1400" dirty="0" err="1" smtClean="0"/>
              <a:t>Void</a:t>
            </a:r>
            <a:r>
              <a:rPr lang="cs-CZ" sz="1400" dirty="0" smtClean="0"/>
              <a:t> </a:t>
            </a:r>
            <a:r>
              <a:rPr lang="cs-CZ" sz="1400" dirty="0" err="1" smtClean="0"/>
              <a:t>time</a:t>
            </a:r>
            <a:r>
              <a:rPr lang="cs-CZ" sz="1400" dirty="0" smtClean="0"/>
              <a:t> = </a:t>
            </a:r>
            <a:r>
              <a:rPr lang="cs-CZ" sz="1400" dirty="0" err="1" smtClean="0"/>
              <a:t>retention</a:t>
            </a:r>
            <a:r>
              <a:rPr lang="cs-CZ" sz="1400" dirty="0" smtClean="0"/>
              <a:t> </a:t>
            </a:r>
            <a:r>
              <a:rPr lang="cs-CZ" sz="1400" dirty="0" err="1" smtClean="0"/>
              <a:t>time</a:t>
            </a:r>
            <a:r>
              <a:rPr lang="cs-CZ" sz="1400" dirty="0" smtClean="0"/>
              <a:t> </a:t>
            </a:r>
            <a:r>
              <a:rPr lang="cs-CZ" sz="1400" dirty="0" err="1" smtClean="0"/>
              <a:t>of</a:t>
            </a:r>
            <a:r>
              <a:rPr lang="cs-CZ" sz="1400" dirty="0" smtClean="0"/>
              <a:t> </a:t>
            </a:r>
            <a:r>
              <a:rPr lang="cs-CZ" sz="1400" dirty="0" err="1" smtClean="0"/>
              <a:t>compound</a:t>
            </a:r>
            <a:r>
              <a:rPr lang="cs-CZ" sz="1400" dirty="0" smtClean="0"/>
              <a:t> </a:t>
            </a:r>
            <a:r>
              <a:rPr lang="cs-CZ" sz="1400" dirty="0" err="1" smtClean="0"/>
              <a:t>without</a:t>
            </a:r>
            <a:r>
              <a:rPr lang="cs-CZ" sz="1400" dirty="0" smtClean="0"/>
              <a:t> </a:t>
            </a:r>
            <a:r>
              <a:rPr lang="cs-CZ" sz="1400" dirty="0" err="1" smtClean="0"/>
              <a:t>retention</a:t>
            </a:r>
            <a:endParaRPr lang="cs-CZ" sz="1400" dirty="0" smtClean="0"/>
          </a:p>
          <a:p>
            <a:pPr>
              <a:tabLst>
                <a:tab pos="542925" algn="l"/>
              </a:tabLst>
            </a:pPr>
            <a:r>
              <a:rPr lang="cs-CZ" sz="1400" b="1" dirty="0" err="1" smtClean="0"/>
              <a:t>t</a:t>
            </a:r>
            <a:r>
              <a:rPr lang="cs-CZ" sz="1400" b="1" baseline="-25000" dirty="0" err="1" smtClean="0"/>
              <a:t>R</a:t>
            </a:r>
            <a:r>
              <a:rPr lang="cs-CZ" sz="1400" b="1" baseline="-25000" dirty="0" smtClean="0"/>
              <a:t> </a:t>
            </a:r>
            <a:r>
              <a:rPr lang="cs-CZ" sz="1400" baseline="-25000" dirty="0" smtClean="0"/>
              <a:t>	</a:t>
            </a:r>
            <a:r>
              <a:rPr lang="cs-CZ" sz="1400" dirty="0" err="1" smtClean="0"/>
              <a:t>Retention</a:t>
            </a:r>
            <a:r>
              <a:rPr lang="cs-CZ" sz="1400" dirty="0" smtClean="0"/>
              <a:t> </a:t>
            </a:r>
            <a:r>
              <a:rPr lang="cs-CZ" sz="1400" dirty="0" err="1" smtClean="0"/>
              <a:t>time</a:t>
            </a:r>
            <a:endParaRPr lang="cs-CZ" sz="1400" dirty="0" smtClean="0"/>
          </a:p>
          <a:p>
            <a:pPr>
              <a:tabLst>
                <a:tab pos="542925" algn="l"/>
              </a:tabLst>
            </a:pPr>
            <a:r>
              <a:rPr lang="cs-CZ" sz="1400" b="1" dirty="0" smtClean="0"/>
              <a:t>t‘</a:t>
            </a:r>
            <a:r>
              <a:rPr lang="cs-CZ" sz="1400" b="1" baseline="-25000" dirty="0" smtClean="0"/>
              <a:t>R</a:t>
            </a:r>
            <a:r>
              <a:rPr lang="cs-CZ" sz="1400" baseline="-25000" dirty="0" smtClean="0"/>
              <a:t>	</a:t>
            </a:r>
            <a:r>
              <a:rPr lang="cs-CZ" sz="1400" dirty="0" smtClean="0"/>
              <a:t>Net </a:t>
            </a:r>
            <a:r>
              <a:rPr lang="cs-CZ" sz="1400" dirty="0" err="1" smtClean="0"/>
              <a:t>retention</a:t>
            </a:r>
            <a:r>
              <a:rPr lang="cs-CZ" sz="1400" dirty="0" smtClean="0"/>
              <a:t> </a:t>
            </a:r>
            <a:r>
              <a:rPr lang="cs-CZ" sz="1400" dirty="0" err="1" smtClean="0"/>
              <a:t>time</a:t>
            </a:r>
            <a:r>
              <a:rPr lang="cs-CZ" sz="1400" dirty="0" smtClean="0"/>
              <a:t>(</a:t>
            </a:r>
            <a:r>
              <a:rPr lang="cs-CZ" sz="1400" b="1" dirty="0" smtClean="0"/>
              <a:t>t‘</a:t>
            </a:r>
            <a:r>
              <a:rPr lang="cs-CZ" sz="1400" b="1" baseline="-25000" dirty="0" smtClean="0"/>
              <a:t>R </a:t>
            </a:r>
            <a:r>
              <a:rPr lang="cs-CZ" sz="1400" b="1" dirty="0" smtClean="0"/>
              <a:t>- t</a:t>
            </a:r>
            <a:r>
              <a:rPr lang="cs-CZ" sz="1400" b="1" baseline="-25000" dirty="0" smtClean="0"/>
              <a:t>0</a:t>
            </a:r>
            <a:r>
              <a:rPr lang="cs-CZ" sz="1400" dirty="0" smtClean="0"/>
              <a:t>)</a:t>
            </a:r>
          </a:p>
          <a:p>
            <a:pPr>
              <a:tabLst>
                <a:tab pos="542925" algn="l"/>
              </a:tabLst>
            </a:pPr>
            <a:r>
              <a:rPr lang="cs-CZ" sz="1400" b="1" dirty="0" smtClean="0"/>
              <a:t>W</a:t>
            </a:r>
            <a:r>
              <a:rPr lang="cs-CZ" sz="1400" b="1" baseline="-25000" dirty="0" smtClean="0"/>
              <a:t>(b)</a:t>
            </a:r>
            <a:r>
              <a:rPr lang="cs-CZ" sz="1400" b="1" dirty="0" smtClean="0"/>
              <a:t>	</a:t>
            </a:r>
            <a:r>
              <a:rPr lang="cs-CZ" sz="1400" dirty="0" smtClean="0"/>
              <a:t>Base </a:t>
            </a:r>
            <a:r>
              <a:rPr lang="cs-CZ" sz="1400" dirty="0" err="1" smtClean="0"/>
              <a:t>peak</a:t>
            </a:r>
            <a:r>
              <a:rPr lang="cs-CZ" sz="1400" dirty="0" smtClean="0"/>
              <a:t> </a:t>
            </a:r>
            <a:r>
              <a:rPr lang="cs-CZ" sz="1400" dirty="0" err="1" smtClean="0"/>
              <a:t>width</a:t>
            </a:r>
            <a:endParaRPr lang="cs-CZ" sz="1400" dirty="0" smtClean="0"/>
          </a:p>
          <a:p>
            <a:pPr>
              <a:tabLst>
                <a:tab pos="542925" algn="l"/>
              </a:tabLst>
            </a:pPr>
            <a:r>
              <a:rPr lang="cs-CZ" sz="1400" b="1" dirty="0" smtClean="0"/>
              <a:t>W</a:t>
            </a:r>
            <a:r>
              <a:rPr lang="cs-CZ" sz="1400" b="1" baseline="-25000" dirty="0" smtClean="0"/>
              <a:t>(h)</a:t>
            </a:r>
            <a:r>
              <a:rPr lang="cs-CZ" sz="1400" dirty="0" smtClean="0"/>
              <a:t>	Half-</a:t>
            </a:r>
            <a:r>
              <a:rPr lang="cs-CZ" sz="1400" dirty="0" err="1" smtClean="0"/>
              <a:t>of</a:t>
            </a:r>
            <a:r>
              <a:rPr lang="cs-CZ" sz="1400" dirty="0" smtClean="0"/>
              <a:t>-</a:t>
            </a:r>
            <a:r>
              <a:rPr lang="cs-CZ" sz="1400" dirty="0" err="1" smtClean="0"/>
              <a:t>height</a:t>
            </a:r>
            <a:r>
              <a:rPr lang="cs-CZ" sz="1400" dirty="0" smtClean="0"/>
              <a:t> </a:t>
            </a:r>
            <a:r>
              <a:rPr lang="cs-CZ" sz="1400" dirty="0" err="1" smtClean="0"/>
              <a:t>peak</a:t>
            </a:r>
            <a:r>
              <a:rPr lang="cs-CZ" sz="1400" dirty="0" smtClean="0"/>
              <a:t> </a:t>
            </a:r>
            <a:r>
              <a:rPr lang="cs-CZ" sz="1400" dirty="0" err="1" smtClean="0"/>
              <a:t>width</a:t>
            </a:r>
            <a:endParaRPr lang="cs-CZ" sz="1400" dirty="0" smtClean="0"/>
          </a:p>
        </p:txBody>
      </p:sp>
      <p:grpSp>
        <p:nvGrpSpPr>
          <p:cNvPr id="5" name="Skupina 4"/>
          <p:cNvGrpSpPr/>
          <p:nvPr/>
        </p:nvGrpSpPr>
        <p:grpSpPr>
          <a:xfrm>
            <a:off x="118552" y="1988840"/>
            <a:ext cx="6901720" cy="3575784"/>
            <a:chOff x="118552" y="1196752"/>
            <a:chExt cx="6901720" cy="3575784"/>
          </a:xfrm>
        </p:grpSpPr>
        <p:pic>
          <p:nvPicPr>
            <p:cNvPr id="6" name="Picture 5"/>
            <p:cNvPicPr>
              <a:picLocks noChangeAspect="1" noChangeArrowheads="1"/>
            </p:cNvPicPr>
            <p:nvPr/>
          </p:nvPicPr>
          <p:blipFill>
            <a:blip r:embed="rId2" cstate="print"/>
            <a:srcRect r="16505"/>
            <a:stretch>
              <a:fillRect/>
            </a:stretch>
          </p:blipFill>
          <p:spPr bwMode="auto">
            <a:xfrm>
              <a:off x="884352" y="1532012"/>
              <a:ext cx="5487848" cy="2376264"/>
            </a:xfrm>
            <a:prstGeom prst="rect">
              <a:avLst/>
            </a:prstGeom>
            <a:noFill/>
            <a:ln w="9525">
              <a:noFill/>
              <a:miter lim="800000"/>
              <a:headEnd/>
              <a:tailEnd/>
            </a:ln>
            <a:effectLst/>
          </p:spPr>
        </p:pic>
        <p:cxnSp>
          <p:nvCxnSpPr>
            <p:cNvPr id="7" name="Přímá spojovací čára 6"/>
            <p:cNvCxnSpPr/>
            <p:nvPr/>
          </p:nvCxnSpPr>
          <p:spPr>
            <a:xfrm rot="5400000">
              <a:off x="1280778" y="3754544"/>
              <a:ext cx="1224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Přímá spojovací čára 7"/>
            <p:cNvCxnSpPr/>
            <p:nvPr/>
          </p:nvCxnSpPr>
          <p:spPr>
            <a:xfrm>
              <a:off x="931168" y="3142303"/>
              <a:ext cx="961678"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1206039" y="2814186"/>
              <a:ext cx="432048" cy="338554"/>
            </a:xfrm>
            <a:prstGeom prst="rect">
              <a:avLst/>
            </a:prstGeom>
            <a:noFill/>
          </p:spPr>
          <p:txBody>
            <a:bodyPr wrap="square" rtlCol="0">
              <a:spAutoFit/>
            </a:bodyPr>
            <a:lstStyle/>
            <a:p>
              <a:r>
                <a:rPr lang="cs-CZ" sz="1600" b="1" dirty="0" smtClean="0"/>
                <a:t>t</a:t>
              </a:r>
              <a:r>
                <a:rPr lang="cs-CZ" sz="1600" b="1" baseline="-25000" dirty="0" smtClean="0"/>
                <a:t>0</a:t>
              </a:r>
              <a:endParaRPr lang="cs-CZ" sz="1600" b="1" baseline="-25000" dirty="0"/>
            </a:p>
          </p:txBody>
        </p:sp>
        <p:sp>
          <p:nvSpPr>
            <p:cNvPr id="10" name="TextovéPole 9"/>
            <p:cNvSpPr txBox="1"/>
            <p:nvPr/>
          </p:nvSpPr>
          <p:spPr>
            <a:xfrm>
              <a:off x="118552" y="4187761"/>
              <a:ext cx="1584176" cy="584775"/>
            </a:xfrm>
            <a:prstGeom prst="rect">
              <a:avLst/>
            </a:prstGeom>
            <a:noFill/>
            <a:ln w="19050">
              <a:solidFill>
                <a:schemeClr val="tx1"/>
              </a:solidFill>
            </a:ln>
          </p:spPr>
          <p:txBody>
            <a:bodyPr wrap="square" rtlCol="0">
              <a:spAutoFit/>
            </a:bodyPr>
            <a:lstStyle/>
            <a:p>
              <a:pPr algn="ctr"/>
              <a:r>
                <a:rPr lang="cs-CZ" sz="1600" dirty="0" smtClean="0"/>
                <a:t>Sample </a:t>
              </a:r>
              <a:r>
                <a:rPr lang="cs-CZ" sz="1600" dirty="0" err="1" smtClean="0"/>
                <a:t>injection</a:t>
              </a:r>
              <a:r>
                <a:rPr lang="cs-CZ" sz="1600" dirty="0" smtClean="0"/>
                <a:t> (t = 0)</a:t>
              </a:r>
              <a:endParaRPr lang="cs-CZ" sz="1600" dirty="0"/>
            </a:p>
          </p:txBody>
        </p:sp>
        <p:cxnSp>
          <p:nvCxnSpPr>
            <p:cNvPr id="11" name="Přímá spojovací šipka 10"/>
            <p:cNvCxnSpPr>
              <a:stCxn id="10" idx="0"/>
            </p:cNvCxnSpPr>
            <p:nvPr/>
          </p:nvCxnSpPr>
          <p:spPr>
            <a:xfrm rot="5400000" flipH="1" flipV="1">
              <a:off x="752185" y="4029306"/>
              <a:ext cx="316910" cy="15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rot="16200000" flipH="1">
              <a:off x="2296975" y="3341082"/>
              <a:ext cx="1693354"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rot="16200000" flipH="1">
              <a:off x="3743910" y="3106472"/>
              <a:ext cx="2520278" cy="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a:off x="1907704" y="4150588"/>
              <a:ext cx="1235948"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1907704" y="4351199"/>
              <a:ext cx="3096344"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941120" y="2494404"/>
              <a:ext cx="2202531"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930072" y="1846332"/>
              <a:ext cx="4073978"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1763688" y="2157224"/>
              <a:ext cx="576064" cy="338554"/>
            </a:xfrm>
            <a:prstGeom prst="rect">
              <a:avLst/>
            </a:prstGeom>
            <a:noFill/>
          </p:spPr>
          <p:txBody>
            <a:bodyPr wrap="square" rtlCol="0">
              <a:spAutoFit/>
            </a:bodyPr>
            <a:lstStyle/>
            <a:p>
              <a:r>
                <a:rPr lang="cs-CZ" sz="1600" b="1" dirty="0" err="1" smtClean="0"/>
                <a:t>t</a:t>
              </a:r>
              <a:r>
                <a:rPr lang="cs-CZ" sz="1600" b="1" baseline="-25000" dirty="0" err="1" smtClean="0"/>
                <a:t>R</a:t>
              </a:r>
              <a:r>
                <a:rPr lang="cs-CZ" sz="1600" b="1" baseline="-25000" dirty="0" smtClean="0"/>
                <a:t>(1)</a:t>
              </a:r>
              <a:endParaRPr lang="cs-CZ" sz="1600" b="1" baseline="-25000" dirty="0"/>
            </a:p>
          </p:txBody>
        </p:sp>
        <p:sp>
          <p:nvSpPr>
            <p:cNvPr id="19" name="TextovéPole 18"/>
            <p:cNvSpPr txBox="1"/>
            <p:nvPr/>
          </p:nvSpPr>
          <p:spPr>
            <a:xfrm>
              <a:off x="2627784" y="1507778"/>
              <a:ext cx="576064" cy="338554"/>
            </a:xfrm>
            <a:prstGeom prst="rect">
              <a:avLst/>
            </a:prstGeom>
            <a:noFill/>
          </p:spPr>
          <p:txBody>
            <a:bodyPr wrap="square" rtlCol="0">
              <a:spAutoFit/>
            </a:bodyPr>
            <a:lstStyle/>
            <a:p>
              <a:r>
                <a:rPr lang="cs-CZ" sz="1600" b="1" dirty="0" err="1" smtClean="0"/>
                <a:t>t</a:t>
              </a:r>
              <a:r>
                <a:rPr lang="cs-CZ" sz="1600" b="1" baseline="-25000" dirty="0" err="1" smtClean="0"/>
                <a:t>R</a:t>
              </a:r>
              <a:r>
                <a:rPr lang="cs-CZ" sz="1600" b="1" baseline="-25000" dirty="0" smtClean="0"/>
                <a:t>(2)</a:t>
              </a:r>
              <a:endParaRPr lang="cs-CZ" sz="1600" b="1" baseline="-25000" dirty="0"/>
            </a:p>
          </p:txBody>
        </p:sp>
        <p:sp>
          <p:nvSpPr>
            <p:cNvPr id="20" name="TextovéPole 19"/>
            <p:cNvSpPr txBox="1"/>
            <p:nvPr/>
          </p:nvSpPr>
          <p:spPr>
            <a:xfrm>
              <a:off x="2555776" y="2157224"/>
              <a:ext cx="1584176" cy="307777"/>
            </a:xfrm>
            <a:prstGeom prst="rect">
              <a:avLst/>
            </a:prstGeom>
            <a:noFill/>
          </p:spPr>
          <p:txBody>
            <a:bodyPr wrap="square" rtlCol="0">
              <a:spAutoFit/>
            </a:bodyPr>
            <a:lstStyle/>
            <a:p>
              <a:pPr algn="ctr"/>
              <a:r>
                <a:rPr lang="cs-CZ" sz="1400" dirty="0" err="1" smtClean="0"/>
                <a:t>Component</a:t>
              </a:r>
              <a:r>
                <a:rPr lang="cs-CZ" sz="1400" dirty="0" smtClean="0"/>
                <a:t> 1</a:t>
              </a:r>
              <a:endParaRPr lang="cs-CZ" sz="1400" dirty="0"/>
            </a:p>
          </p:txBody>
        </p:sp>
        <p:sp>
          <p:nvSpPr>
            <p:cNvPr id="21" name="TextovéPole 20"/>
            <p:cNvSpPr txBox="1"/>
            <p:nvPr/>
          </p:nvSpPr>
          <p:spPr>
            <a:xfrm>
              <a:off x="4427984" y="1538555"/>
              <a:ext cx="1584176" cy="307777"/>
            </a:xfrm>
            <a:prstGeom prst="rect">
              <a:avLst/>
            </a:prstGeom>
            <a:noFill/>
          </p:spPr>
          <p:txBody>
            <a:bodyPr wrap="square" rtlCol="0">
              <a:spAutoFit/>
            </a:bodyPr>
            <a:lstStyle/>
            <a:p>
              <a:pPr algn="ctr"/>
              <a:r>
                <a:rPr lang="cs-CZ" sz="1400" dirty="0" err="1" smtClean="0"/>
                <a:t>Component</a:t>
              </a:r>
              <a:r>
                <a:rPr lang="cs-CZ" sz="1400" dirty="0" smtClean="0"/>
                <a:t> 2</a:t>
              </a:r>
              <a:endParaRPr lang="cs-CZ" sz="1400" dirty="0"/>
            </a:p>
          </p:txBody>
        </p:sp>
        <p:sp>
          <p:nvSpPr>
            <p:cNvPr id="22" name="TextovéPole 21"/>
            <p:cNvSpPr txBox="1"/>
            <p:nvPr/>
          </p:nvSpPr>
          <p:spPr>
            <a:xfrm>
              <a:off x="2195736" y="3819654"/>
              <a:ext cx="576064" cy="338554"/>
            </a:xfrm>
            <a:prstGeom prst="rect">
              <a:avLst/>
            </a:prstGeom>
            <a:noFill/>
          </p:spPr>
          <p:txBody>
            <a:bodyPr wrap="square" rtlCol="0">
              <a:spAutoFit/>
            </a:bodyPr>
            <a:lstStyle/>
            <a:p>
              <a:r>
                <a:rPr lang="cs-CZ" sz="1600" b="1" dirty="0" smtClean="0"/>
                <a:t>t‘</a:t>
              </a:r>
              <a:r>
                <a:rPr lang="cs-CZ" sz="1600" b="1" baseline="-25000" dirty="0" smtClean="0"/>
                <a:t>R(1)</a:t>
              </a:r>
              <a:endParaRPr lang="cs-CZ" sz="1600" b="1" baseline="-25000" dirty="0"/>
            </a:p>
          </p:txBody>
        </p:sp>
        <p:sp>
          <p:nvSpPr>
            <p:cNvPr id="23" name="TextovéPole 22"/>
            <p:cNvSpPr txBox="1"/>
            <p:nvPr/>
          </p:nvSpPr>
          <p:spPr>
            <a:xfrm>
              <a:off x="3275856" y="4028058"/>
              <a:ext cx="576064" cy="338554"/>
            </a:xfrm>
            <a:prstGeom prst="rect">
              <a:avLst/>
            </a:prstGeom>
            <a:noFill/>
          </p:spPr>
          <p:txBody>
            <a:bodyPr wrap="square" rtlCol="0">
              <a:spAutoFit/>
            </a:bodyPr>
            <a:lstStyle/>
            <a:p>
              <a:r>
                <a:rPr lang="cs-CZ" sz="1600" b="1" dirty="0" smtClean="0"/>
                <a:t>t‘</a:t>
              </a:r>
              <a:r>
                <a:rPr lang="cs-CZ" sz="1600" b="1" baseline="-25000" dirty="0" smtClean="0"/>
                <a:t>R(2)</a:t>
              </a:r>
              <a:endParaRPr lang="cs-CZ" sz="1600" b="1" baseline="-25000" dirty="0"/>
            </a:p>
          </p:txBody>
        </p:sp>
        <p:cxnSp>
          <p:nvCxnSpPr>
            <p:cNvPr id="24" name="Přímá spojovací šipka 23"/>
            <p:cNvCxnSpPr/>
            <p:nvPr/>
          </p:nvCxnSpPr>
          <p:spPr>
            <a:xfrm rot="16200000" flipV="1">
              <a:off x="-271293" y="2688918"/>
              <a:ext cx="2363867"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ovací šipka 24"/>
            <p:cNvCxnSpPr/>
            <p:nvPr/>
          </p:nvCxnSpPr>
          <p:spPr>
            <a:xfrm>
              <a:off x="931168" y="3871645"/>
              <a:ext cx="5585048"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310002" y="1196752"/>
              <a:ext cx="1224136" cy="369332"/>
            </a:xfrm>
            <a:prstGeom prst="rect">
              <a:avLst/>
            </a:prstGeom>
            <a:noFill/>
          </p:spPr>
          <p:txBody>
            <a:bodyPr wrap="square" rtlCol="0">
              <a:spAutoFit/>
            </a:bodyPr>
            <a:lstStyle/>
            <a:p>
              <a:pPr algn="ctr"/>
              <a:r>
                <a:rPr lang="cs-CZ" i="1" dirty="0" err="1" smtClean="0"/>
                <a:t>signal</a:t>
              </a:r>
              <a:endParaRPr lang="cs-CZ" i="1" dirty="0"/>
            </a:p>
          </p:txBody>
        </p:sp>
        <p:sp>
          <p:nvSpPr>
            <p:cNvPr id="27" name="TextovéPole 26"/>
            <p:cNvSpPr txBox="1"/>
            <p:nvPr/>
          </p:nvSpPr>
          <p:spPr>
            <a:xfrm>
              <a:off x="5796136" y="3899148"/>
              <a:ext cx="1224136" cy="369332"/>
            </a:xfrm>
            <a:prstGeom prst="rect">
              <a:avLst/>
            </a:prstGeom>
            <a:noFill/>
          </p:spPr>
          <p:txBody>
            <a:bodyPr wrap="square" rtlCol="0">
              <a:spAutoFit/>
            </a:bodyPr>
            <a:lstStyle/>
            <a:p>
              <a:r>
                <a:rPr lang="cs-CZ" i="1" dirty="0" err="1" smtClean="0"/>
                <a:t>time</a:t>
              </a:r>
              <a:r>
                <a:rPr lang="cs-CZ" i="1" dirty="0" smtClean="0"/>
                <a:t> (t)</a:t>
              </a:r>
              <a:endParaRPr lang="cs-CZ" i="1" dirty="0"/>
            </a:p>
          </p:txBody>
        </p:sp>
        <p:cxnSp>
          <p:nvCxnSpPr>
            <p:cNvPr id="28" name="Přímá spojovací čára 27"/>
            <p:cNvCxnSpPr/>
            <p:nvPr/>
          </p:nvCxnSpPr>
          <p:spPr>
            <a:xfrm>
              <a:off x="4659715" y="3648075"/>
              <a:ext cx="703190" cy="0"/>
            </a:xfrm>
            <a:prstGeom prst="line">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5220072" y="3306470"/>
              <a:ext cx="792088" cy="338554"/>
            </a:xfrm>
            <a:prstGeom prst="rect">
              <a:avLst/>
            </a:prstGeom>
            <a:noFill/>
          </p:spPr>
          <p:txBody>
            <a:bodyPr wrap="square" rtlCol="0">
              <a:spAutoFit/>
            </a:bodyPr>
            <a:lstStyle/>
            <a:p>
              <a:r>
                <a:rPr lang="cs-CZ" sz="1600" b="1" dirty="0" smtClean="0">
                  <a:solidFill>
                    <a:schemeClr val="accent1"/>
                  </a:solidFill>
                </a:rPr>
                <a:t>W</a:t>
              </a:r>
              <a:r>
                <a:rPr lang="cs-CZ" sz="1600" b="1" baseline="-25000" dirty="0" smtClean="0">
                  <a:solidFill>
                    <a:schemeClr val="accent1"/>
                  </a:solidFill>
                </a:rPr>
                <a:t>(b)</a:t>
              </a:r>
              <a:endParaRPr lang="cs-CZ" sz="1600" b="1" baseline="-25000" dirty="0">
                <a:solidFill>
                  <a:schemeClr val="accent1"/>
                </a:solidFill>
              </a:endParaRPr>
            </a:p>
          </p:txBody>
        </p:sp>
        <p:cxnSp>
          <p:nvCxnSpPr>
            <p:cNvPr id="30" name="Přímá spojovací čára 29"/>
            <p:cNvCxnSpPr/>
            <p:nvPr/>
          </p:nvCxnSpPr>
          <p:spPr>
            <a:xfrm>
              <a:off x="4860032" y="2708920"/>
              <a:ext cx="288032" cy="0"/>
            </a:xfrm>
            <a:prstGeom prst="line">
              <a:avLst/>
            </a:prstGeom>
            <a:ln w="190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5076056" y="2492896"/>
              <a:ext cx="792088" cy="338554"/>
            </a:xfrm>
            <a:prstGeom prst="rect">
              <a:avLst/>
            </a:prstGeom>
            <a:noFill/>
          </p:spPr>
          <p:txBody>
            <a:bodyPr wrap="square" rtlCol="0">
              <a:spAutoFit/>
            </a:bodyPr>
            <a:lstStyle/>
            <a:p>
              <a:r>
                <a:rPr lang="cs-CZ" sz="1600" b="1" dirty="0" smtClean="0">
                  <a:solidFill>
                    <a:schemeClr val="accent2"/>
                  </a:solidFill>
                </a:rPr>
                <a:t>W</a:t>
              </a:r>
              <a:r>
                <a:rPr lang="cs-CZ" sz="1600" b="1" baseline="-25000" dirty="0" smtClean="0">
                  <a:solidFill>
                    <a:schemeClr val="accent2"/>
                  </a:solidFill>
                </a:rPr>
                <a:t>(h)</a:t>
              </a:r>
              <a:endParaRPr lang="cs-CZ" sz="1600" b="1" baseline="-25000" dirty="0">
                <a:solidFill>
                  <a:schemeClr val="accent2"/>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chromatography</a:t>
            </a:r>
            <a:r>
              <a:rPr lang="cs-CZ" dirty="0" smtClean="0"/>
              <a:t>?</a:t>
            </a:r>
            <a:endParaRPr lang="cs-CZ" dirty="0"/>
          </a:p>
        </p:txBody>
      </p:sp>
      <p:sp>
        <p:nvSpPr>
          <p:cNvPr id="3" name="Zástupný symbol pro obsah 2"/>
          <p:cNvSpPr>
            <a:spLocks noGrp="1"/>
          </p:cNvSpPr>
          <p:nvPr>
            <p:ph idx="1"/>
          </p:nvPr>
        </p:nvSpPr>
        <p:spPr>
          <a:xfrm>
            <a:off x="457200" y="1196753"/>
            <a:ext cx="8229600" cy="1440160"/>
          </a:xfrm>
        </p:spPr>
        <p:txBody>
          <a:bodyPr>
            <a:normAutofit/>
          </a:bodyPr>
          <a:lstStyle/>
          <a:p>
            <a:r>
              <a:rPr lang="en-US" sz="2800" dirty="0" smtClean="0"/>
              <a:t>Derived from the Greek word </a:t>
            </a:r>
            <a:r>
              <a:rPr lang="en-US" sz="2800" dirty="0" err="1" smtClean="0"/>
              <a:t>Chroma</a:t>
            </a:r>
            <a:r>
              <a:rPr lang="en-US" sz="2800" dirty="0" smtClean="0"/>
              <a:t> meaning </a:t>
            </a:r>
            <a:r>
              <a:rPr lang="en-US" sz="2800" dirty="0" err="1" smtClean="0"/>
              <a:t>colour</a:t>
            </a:r>
            <a:r>
              <a:rPr lang="en-US" sz="2800" dirty="0" smtClean="0"/>
              <a:t>, chromatography provides a way to identify unknown compounds and separate mixtures</a:t>
            </a:r>
            <a:r>
              <a:rPr lang="cs-CZ" sz="2800" dirty="0" smtClean="0"/>
              <a:t>.</a:t>
            </a:r>
            <a:endParaRPr lang="cs-CZ" sz="2800" dirty="0"/>
          </a:p>
        </p:txBody>
      </p:sp>
      <p:pic>
        <p:nvPicPr>
          <p:cNvPr id="4" name="Obrázek 3" descr="1413483-multi-color-test-tubes-over-white-background.jpg"/>
          <p:cNvPicPr>
            <a:picLocks noChangeAspect="1"/>
          </p:cNvPicPr>
          <p:nvPr/>
        </p:nvPicPr>
        <p:blipFill>
          <a:blip r:embed="rId3" cstate="print"/>
          <a:stretch>
            <a:fillRect/>
          </a:stretch>
        </p:blipFill>
        <p:spPr>
          <a:xfrm>
            <a:off x="2339752" y="2852936"/>
            <a:ext cx="4457263" cy="297522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3" name="Zástupný symbol pro obsah 2"/>
          <p:cNvSpPr>
            <a:spLocks noGrp="1"/>
          </p:cNvSpPr>
          <p:nvPr>
            <p:ph idx="1"/>
          </p:nvPr>
        </p:nvSpPr>
        <p:spPr>
          <a:xfrm>
            <a:off x="457200" y="1196753"/>
            <a:ext cx="8229600" cy="1368151"/>
          </a:xfrm>
        </p:spPr>
        <p:txBody>
          <a:bodyPr>
            <a:normAutofit/>
          </a:bodyPr>
          <a:lstStyle/>
          <a:p>
            <a:r>
              <a:rPr lang="en-US" sz="2000" dirty="0" smtClean="0"/>
              <a:t> A similar plot can be made in terms of elution volume instead of elution time.</a:t>
            </a:r>
            <a:endParaRPr lang="cs-CZ" sz="2000" dirty="0"/>
          </a:p>
        </p:txBody>
      </p:sp>
      <p:sp>
        <p:nvSpPr>
          <p:cNvPr id="4" name="TextovéPole 3"/>
          <p:cNvSpPr txBox="1"/>
          <p:nvPr/>
        </p:nvSpPr>
        <p:spPr>
          <a:xfrm>
            <a:off x="1763688" y="5373216"/>
            <a:ext cx="5592336" cy="1169551"/>
          </a:xfrm>
          <a:prstGeom prst="rect">
            <a:avLst/>
          </a:prstGeom>
          <a:noFill/>
        </p:spPr>
        <p:txBody>
          <a:bodyPr wrap="square" rtlCol="0">
            <a:spAutoFit/>
          </a:bodyPr>
          <a:lstStyle/>
          <a:p>
            <a:pPr marL="542925" indent="-542925"/>
            <a:r>
              <a:rPr lang="cs-CZ" sz="1400" b="1" dirty="0" smtClean="0"/>
              <a:t>V</a:t>
            </a:r>
            <a:r>
              <a:rPr lang="cs-CZ" sz="1400" b="1" baseline="-25000" dirty="0" smtClean="0"/>
              <a:t>0</a:t>
            </a:r>
            <a:r>
              <a:rPr lang="cs-CZ" sz="1400" dirty="0" smtClean="0"/>
              <a:t>	</a:t>
            </a:r>
            <a:r>
              <a:rPr lang="cs-CZ" sz="1400" dirty="0" err="1" smtClean="0"/>
              <a:t>Void</a:t>
            </a:r>
            <a:r>
              <a:rPr lang="cs-CZ" sz="1400" dirty="0" smtClean="0"/>
              <a:t> volume = </a:t>
            </a:r>
            <a:r>
              <a:rPr lang="cs-CZ" sz="1400" dirty="0" err="1" smtClean="0"/>
              <a:t>eltuion</a:t>
            </a:r>
            <a:r>
              <a:rPr lang="cs-CZ" sz="1400" dirty="0" smtClean="0"/>
              <a:t> volume </a:t>
            </a:r>
            <a:r>
              <a:rPr lang="cs-CZ" sz="1400" dirty="0" err="1" smtClean="0"/>
              <a:t>of</a:t>
            </a:r>
            <a:r>
              <a:rPr lang="cs-CZ" sz="1400" dirty="0" smtClean="0"/>
              <a:t> </a:t>
            </a:r>
            <a:r>
              <a:rPr lang="cs-CZ" sz="1400" dirty="0" err="1" smtClean="0"/>
              <a:t>compound</a:t>
            </a:r>
            <a:r>
              <a:rPr lang="cs-CZ" sz="1400" dirty="0" smtClean="0"/>
              <a:t> </a:t>
            </a:r>
            <a:r>
              <a:rPr lang="cs-CZ" sz="1400" dirty="0" err="1" smtClean="0"/>
              <a:t>without</a:t>
            </a:r>
            <a:r>
              <a:rPr lang="cs-CZ" sz="1400" dirty="0" smtClean="0"/>
              <a:t> </a:t>
            </a:r>
            <a:r>
              <a:rPr lang="cs-CZ" sz="1400" dirty="0" err="1" smtClean="0"/>
              <a:t>retention</a:t>
            </a:r>
            <a:endParaRPr lang="cs-CZ" sz="1400" dirty="0" smtClean="0"/>
          </a:p>
          <a:p>
            <a:pPr>
              <a:tabLst>
                <a:tab pos="542925" algn="l"/>
              </a:tabLst>
            </a:pPr>
            <a:r>
              <a:rPr lang="cs-CZ" sz="1400" b="1" dirty="0" smtClean="0"/>
              <a:t>V</a:t>
            </a:r>
            <a:r>
              <a:rPr lang="cs-CZ" sz="1400" b="1" baseline="-25000" dirty="0" smtClean="0"/>
              <a:t>R </a:t>
            </a:r>
            <a:r>
              <a:rPr lang="cs-CZ" sz="1400" baseline="-25000" dirty="0" smtClean="0"/>
              <a:t>	</a:t>
            </a:r>
            <a:r>
              <a:rPr lang="cs-CZ" sz="1400" dirty="0" err="1" smtClean="0"/>
              <a:t>Retention</a:t>
            </a:r>
            <a:r>
              <a:rPr lang="cs-CZ" sz="1400" dirty="0" smtClean="0"/>
              <a:t> volume</a:t>
            </a:r>
          </a:p>
          <a:p>
            <a:pPr>
              <a:tabLst>
                <a:tab pos="542925" algn="l"/>
              </a:tabLst>
            </a:pPr>
            <a:r>
              <a:rPr lang="cs-CZ" sz="1400" b="1" dirty="0" smtClean="0"/>
              <a:t>V‘</a:t>
            </a:r>
            <a:r>
              <a:rPr lang="cs-CZ" sz="1400" b="1" baseline="-25000" dirty="0" smtClean="0"/>
              <a:t>R</a:t>
            </a:r>
            <a:r>
              <a:rPr lang="cs-CZ" sz="1400" baseline="-25000" dirty="0" smtClean="0"/>
              <a:t>	</a:t>
            </a:r>
            <a:r>
              <a:rPr lang="cs-CZ" sz="1400" dirty="0" smtClean="0"/>
              <a:t>Net </a:t>
            </a:r>
            <a:r>
              <a:rPr lang="cs-CZ" sz="1400" dirty="0" err="1" smtClean="0"/>
              <a:t>retention</a:t>
            </a:r>
            <a:r>
              <a:rPr lang="cs-CZ" sz="1400" dirty="0" smtClean="0"/>
              <a:t> volume (</a:t>
            </a:r>
            <a:r>
              <a:rPr lang="cs-CZ" sz="1400" b="1" dirty="0" smtClean="0"/>
              <a:t>V‘</a:t>
            </a:r>
            <a:r>
              <a:rPr lang="cs-CZ" sz="1400" b="1" baseline="-25000" dirty="0" smtClean="0"/>
              <a:t>R </a:t>
            </a:r>
            <a:r>
              <a:rPr lang="cs-CZ" sz="1400" b="1" dirty="0" smtClean="0"/>
              <a:t>- V</a:t>
            </a:r>
            <a:r>
              <a:rPr lang="cs-CZ" sz="1400" b="1" baseline="-25000" dirty="0" smtClean="0"/>
              <a:t>0</a:t>
            </a:r>
            <a:r>
              <a:rPr lang="cs-CZ" sz="1400" dirty="0" smtClean="0"/>
              <a:t>)</a:t>
            </a:r>
          </a:p>
          <a:p>
            <a:pPr>
              <a:tabLst>
                <a:tab pos="542925" algn="l"/>
              </a:tabLst>
            </a:pPr>
            <a:r>
              <a:rPr lang="cs-CZ" sz="1400" b="1" dirty="0" smtClean="0"/>
              <a:t>W</a:t>
            </a:r>
            <a:r>
              <a:rPr lang="cs-CZ" sz="1400" b="1" baseline="-25000" dirty="0" smtClean="0"/>
              <a:t>(b)</a:t>
            </a:r>
            <a:r>
              <a:rPr lang="cs-CZ" sz="1400" b="1" dirty="0" smtClean="0"/>
              <a:t>	</a:t>
            </a:r>
            <a:r>
              <a:rPr lang="cs-CZ" sz="1400" dirty="0" smtClean="0"/>
              <a:t>Base </a:t>
            </a:r>
            <a:r>
              <a:rPr lang="cs-CZ" sz="1400" dirty="0" err="1" smtClean="0"/>
              <a:t>peak</a:t>
            </a:r>
            <a:r>
              <a:rPr lang="cs-CZ" sz="1400" dirty="0" smtClean="0"/>
              <a:t> </a:t>
            </a:r>
            <a:r>
              <a:rPr lang="cs-CZ" sz="1400" dirty="0" err="1" smtClean="0"/>
              <a:t>width</a:t>
            </a:r>
            <a:endParaRPr lang="cs-CZ" sz="1400" dirty="0" smtClean="0"/>
          </a:p>
          <a:p>
            <a:pPr>
              <a:tabLst>
                <a:tab pos="542925" algn="l"/>
              </a:tabLst>
            </a:pPr>
            <a:r>
              <a:rPr lang="cs-CZ" sz="1400" b="1" dirty="0" smtClean="0"/>
              <a:t>W</a:t>
            </a:r>
            <a:r>
              <a:rPr lang="cs-CZ" sz="1400" b="1" baseline="-25000" dirty="0" smtClean="0"/>
              <a:t>(h)</a:t>
            </a:r>
            <a:r>
              <a:rPr lang="cs-CZ" sz="1400" dirty="0" smtClean="0"/>
              <a:t>	Half-</a:t>
            </a:r>
            <a:r>
              <a:rPr lang="cs-CZ" sz="1400" dirty="0" err="1" smtClean="0"/>
              <a:t>of</a:t>
            </a:r>
            <a:r>
              <a:rPr lang="cs-CZ" sz="1400" dirty="0" smtClean="0"/>
              <a:t>-</a:t>
            </a:r>
            <a:r>
              <a:rPr lang="cs-CZ" sz="1400" dirty="0" err="1" smtClean="0"/>
              <a:t>height</a:t>
            </a:r>
            <a:r>
              <a:rPr lang="cs-CZ" sz="1400" dirty="0" smtClean="0"/>
              <a:t> </a:t>
            </a:r>
            <a:r>
              <a:rPr lang="cs-CZ" sz="1400" dirty="0" err="1" smtClean="0"/>
              <a:t>peak</a:t>
            </a:r>
            <a:r>
              <a:rPr lang="cs-CZ" sz="1400" dirty="0" smtClean="0"/>
              <a:t> </a:t>
            </a:r>
            <a:r>
              <a:rPr lang="cs-CZ" sz="1400" dirty="0" err="1" smtClean="0"/>
              <a:t>width</a:t>
            </a:r>
            <a:endParaRPr lang="cs-CZ" sz="1400" dirty="0" smtClean="0"/>
          </a:p>
        </p:txBody>
      </p:sp>
      <p:grpSp>
        <p:nvGrpSpPr>
          <p:cNvPr id="5" name="Skupina 4"/>
          <p:cNvGrpSpPr/>
          <p:nvPr/>
        </p:nvGrpSpPr>
        <p:grpSpPr>
          <a:xfrm>
            <a:off x="118552" y="1988840"/>
            <a:ext cx="6901720" cy="3575784"/>
            <a:chOff x="118552" y="1196752"/>
            <a:chExt cx="6901720" cy="3575784"/>
          </a:xfrm>
        </p:grpSpPr>
        <p:pic>
          <p:nvPicPr>
            <p:cNvPr id="6" name="Picture 5"/>
            <p:cNvPicPr>
              <a:picLocks noChangeAspect="1" noChangeArrowheads="1"/>
            </p:cNvPicPr>
            <p:nvPr/>
          </p:nvPicPr>
          <p:blipFill>
            <a:blip r:embed="rId3" cstate="print"/>
            <a:srcRect r="16505"/>
            <a:stretch>
              <a:fillRect/>
            </a:stretch>
          </p:blipFill>
          <p:spPr bwMode="auto">
            <a:xfrm>
              <a:off x="884352" y="1532012"/>
              <a:ext cx="5487848" cy="2376264"/>
            </a:xfrm>
            <a:prstGeom prst="rect">
              <a:avLst/>
            </a:prstGeom>
            <a:noFill/>
            <a:ln w="9525">
              <a:noFill/>
              <a:miter lim="800000"/>
              <a:headEnd/>
              <a:tailEnd/>
            </a:ln>
            <a:effectLst/>
          </p:spPr>
        </p:pic>
        <p:cxnSp>
          <p:nvCxnSpPr>
            <p:cNvPr id="7" name="Přímá spojovací čára 6"/>
            <p:cNvCxnSpPr/>
            <p:nvPr/>
          </p:nvCxnSpPr>
          <p:spPr>
            <a:xfrm rot="5400000">
              <a:off x="1280778" y="3754544"/>
              <a:ext cx="1224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Přímá spojovací čára 7"/>
            <p:cNvCxnSpPr/>
            <p:nvPr/>
          </p:nvCxnSpPr>
          <p:spPr>
            <a:xfrm>
              <a:off x="931168" y="3142303"/>
              <a:ext cx="961678"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1206039" y="2814186"/>
              <a:ext cx="432048" cy="338554"/>
            </a:xfrm>
            <a:prstGeom prst="rect">
              <a:avLst/>
            </a:prstGeom>
            <a:noFill/>
          </p:spPr>
          <p:txBody>
            <a:bodyPr wrap="square" rtlCol="0">
              <a:spAutoFit/>
            </a:bodyPr>
            <a:lstStyle/>
            <a:p>
              <a:r>
                <a:rPr lang="cs-CZ" sz="1600" b="1" dirty="0" smtClean="0"/>
                <a:t>V</a:t>
              </a:r>
              <a:r>
                <a:rPr lang="cs-CZ" sz="1600" b="1" baseline="-25000" dirty="0" smtClean="0"/>
                <a:t>0</a:t>
              </a:r>
              <a:endParaRPr lang="cs-CZ" sz="1600" b="1" baseline="-25000" dirty="0"/>
            </a:p>
          </p:txBody>
        </p:sp>
        <p:sp>
          <p:nvSpPr>
            <p:cNvPr id="10" name="TextovéPole 9"/>
            <p:cNvSpPr txBox="1"/>
            <p:nvPr/>
          </p:nvSpPr>
          <p:spPr>
            <a:xfrm>
              <a:off x="118552" y="4187761"/>
              <a:ext cx="1584176" cy="584775"/>
            </a:xfrm>
            <a:prstGeom prst="rect">
              <a:avLst/>
            </a:prstGeom>
            <a:noFill/>
            <a:ln w="19050">
              <a:solidFill>
                <a:schemeClr val="tx1"/>
              </a:solidFill>
            </a:ln>
          </p:spPr>
          <p:txBody>
            <a:bodyPr wrap="square" rtlCol="0">
              <a:spAutoFit/>
            </a:bodyPr>
            <a:lstStyle/>
            <a:p>
              <a:pPr algn="ctr"/>
              <a:r>
                <a:rPr lang="cs-CZ" sz="1600" dirty="0" smtClean="0"/>
                <a:t>Sample </a:t>
              </a:r>
              <a:r>
                <a:rPr lang="cs-CZ" sz="1600" dirty="0" err="1" smtClean="0"/>
                <a:t>injection</a:t>
              </a:r>
              <a:r>
                <a:rPr lang="cs-CZ" sz="1600" dirty="0" smtClean="0"/>
                <a:t> (V = 0)</a:t>
              </a:r>
              <a:endParaRPr lang="cs-CZ" sz="1600" dirty="0"/>
            </a:p>
          </p:txBody>
        </p:sp>
        <p:cxnSp>
          <p:nvCxnSpPr>
            <p:cNvPr id="11" name="Přímá spojovací šipka 10"/>
            <p:cNvCxnSpPr>
              <a:stCxn id="10" idx="0"/>
            </p:cNvCxnSpPr>
            <p:nvPr/>
          </p:nvCxnSpPr>
          <p:spPr>
            <a:xfrm rot="5400000" flipH="1" flipV="1">
              <a:off x="752185" y="4029306"/>
              <a:ext cx="316910" cy="15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rot="16200000" flipH="1">
              <a:off x="2296975" y="3341082"/>
              <a:ext cx="1693354"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rot="16200000" flipH="1">
              <a:off x="3743910" y="3106472"/>
              <a:ext cx="2520278" cy="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a:off x="1907704" y="4150588"/>
              <a:ext cx="1235948"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1907704" y="4351199"/>
              <a:ext cx="3096344"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941120" y="2494404"/>
              <a:ext cx="2202531"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930072" y="1846332"/>
              <a:ext cx="4073978"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1763688" y="2157224"/>
              <a:ext cx="576064" cy="338554"/>
            </a:xfrm>
            <a:prstGeom prst="rect">
              <a:avLst/>
            </a:prstGeom>
            <a:noFill/>
          </p:spPr>
          <p:txBody>
            <a:bodyPr wrap="square" rtlCol="0">
              <a:spAutoFit/>
            </a:bodyPr>
            <a:lstStyle/>
            <a:p>
              <a:r>
                <a:rPr lang="cs-CZ" sz="1600" b="1" dirty="0" smtClean="0"/>
                <a:t>V</a:t>
              </a:r>
              <a:r>
                <a:rPr lang="cs-CZ" sz="1600" b="1" baseline="-25000" dirty="0" smtClean="0"/>
                <a:t>R(1)</a:t>
              </a:r>
              <a:endParaRPr lang="cs-CZ" sz="1600" b="1" baseline="-25000" dirty="0"/>
            </a:p>
          </p:txBody>
        </p:sp>
        <p:sp>
          <p:nvSpPr>
            <p:cNvPr id="19" name="TextovéPole 18"/>
            <p:cNvSpPr txBox="1"/>
            <p:nvPr/>
          </p:nvSpPr>
          <p:spPr>
            <a:xfrm>
              <a:off x="2627784" y="1507778"/>
              <a:ext cx="576064" cy="338554"/>
            </a:xfrm>
            <a:prstGeom prst="rect">
              <a:avLst/>
            </a:prstGeom>
            <a:noFill/>
          </p:spPr>
          <p:txBody>
            <a:bodyPr wrap="square" rtlCol="0">
              <a:spAutoFit/>
            </a:bodyPr>
            <a:lstStyle/>
            <a:p>
              <a:r>
                <a:rPr lang="cs-CZ" sz="1600" b="1" dirty="0" smtClean="0"/>
                <a:t>V</a:t>
              </a:r>
              <a:r>
                <a:rPr lang="cs-CZ" sz="1600" b="1" baseline="-25000" dirty="0" smtClean="0"/>
                <a:t>R(2)</a:t>
              </a:r>
              <a:endParaRPr lang="cs-CZ" sz="1600" b="1" baseline="-25000" dirty="0"/>
            </a:p>
          </p:txBody>
        </p:sp>
        <p:sp>
          <p:nvSpPr>
            <p:cNvPr id="20" name="TextovéPole 19"/>
            <p:cNvSpPr txBox="1"/>
            <p:nvPr/>
          </p:nvSpPr>
          <p:spPr>
            <a:xfrm>
              <a:off x="2555776" y="2157224"/>
              <a:ext cx="1584176" cy="307777"/>
            </a:xfrm>
            <a:prstGeom prst="rect">
              <a:avLst/>
            </a:prstGeom>
            <a:noFill/>
          </p:spPr>
          <p:txBody>
            <a:bodyPr wrap="square" rtlCol="0">
              <a:spAutoFit/>
            </a:bodyPr>
            <a:lstStyle/>
            <a:p>
              <a:pPr algn="ctr"/>
              <a:r>
                <a:rPr lang="cs-CZ" sz="1400" dirty="0" err="1" smtClean="0"/>
                <a:t>Component</a:t>
              </a:r>
              <a:r>
                <a:rPr lang="cs-CZ" sz="1400" dirty="0" smtClean="0"/>
                <a:t> 1</a:t>
              </a:r>
              <a:endParaRPr lang="cs-CZ" sz="1400" dirty="0"/>
            </a:p>
          </p:txBody>
        </p:sp>
        <p:sp>
          <p:nvSpPr>
            <p:cNvPr id="21" name="TextovéPole 20"/>
            <p:cNvSpPr txBox="1"/>
            <p:nvPr/>
          </p:nvSpPr>
          <p:spPr>
            <a:xfrm>
              <a:off x="4427984" y="1538555"/>
              <a:ext cx="1584176" cy="307777"/>
            </a:xfrm>
            <a:prstGeom prst="rect">
              <a:avLst/>
            </a:prstGeom>
            <a:noFill/>
          </p:spPr>
          <p:txBody>
            <a:bodyPr wrap="square" rtlCol="0">
              <a:spAutoFit/>
            </a:bodyPr>
            <a:lstStyle/>
            <a:p>
              <a:pPr algn="ctr"/>
              <a:r>
                <a:rPr lang="cs-CZ" sz="1400" dirty="0" err="1" smtClean="0"/>
                <a:t>Component</a:t>
              </a:r>
              <a:r>
                <a:rPr lang="cs-CZ" sz="1400" dirty="0" smtClean="0"/>
                <a:t> 2</a:t>
              </a:r>
              <a:endParaRPr lang="cs-CZ" sz="1400" dirty="0"/>
            </a:p>
          </p:txBody>
        </p:sp>
        <p:sp>
          <p:nvSpPr>
            <p:cNvPr id="22" name="TextovéPole 21"/>
            <p:cNvSpPr txBox="1"/>
            <p:nvPr/>
          </p:nvSpPr>
          <p:spPr>
            <a:xfrm>
              <a:off x="2195736" y="3819654"/>
              <a:ext cx="720080" cy="338554"/>
            </a:xfrm>
            <a:prstGeom prst="rect">
              <a:avLst/>
            </a:prstGeom>
            <a:noFill/>
          </p:spPr>
          <p:txBody>
            <a:bodyPr wrap="square" rtlCol="0">
              <a:spAutoFit/>
            </a:bodyPr>
            <a:lstStyle/>
            <a:p>
              <a:r>
                <a:rPr lang="cs-CZ" sz="1600" b="1" dirty="0" smtClean="0"/>
                <a:t>V‘</a:t>
              </a:r>
              <a:r>
                <a:rPr lang="cs-CZ" sz="1600" b="1" baseline="-25000" dirty="0" smtClean="0"/>
                <a:t>R(1)</a:t>
              </a:r>
              <a:endParaRPr lang="cs-CZ" sz="1600" b="1" baseline="-25000" dirty="0"/>
            </a:p>
          </p:txBody>
        </p:sp>
        <p:sp>
          <p:nvSpPr>
            <p:cNvPr id="23" name="TextovéPole 22"/>
            <p:cNvSpPr txBox="1"/>
            <p:nvPr/>
          </p:nvSpPr>
          <p:spPr>
            <a:xfrm>
              <a:off x="3275856" y="4028058"/>
              <a:ext cx="720080" cy="338554"/>
            </a:xfrm>
            <a:prstGeom prst="rect">
              <a:avLst/>
            </a:prstGeom>
            <a:noFill/>
          </p:spPr>
          <p:txBody>
            <a:bodyPr wrap="square" rtlCol="0">
              <a:spAutoFit/>
            </a:bodyPr>
            <a:lstStyle/>
            <a:p>
              <a:r>
                <a:rPr lang="cs-CZ" sz="1600" b="1" dirty="0" smtClean="0"/>
                <a:t>V‘</a:t>
              </a:r>
              <a:r>
                <a:rPr lang="cs-CZ" sz="1600" b="1" baseline="-25000" dirty="0" smtClean="0"/>
                <a:t>R(2)</a:t>
              </a:r>
              <a:endParaRPr lang="cs-CZ" sz="1600" b="1" baseline="-25000" dirty="0"/>
            </a:p>
          </p:txBody>
        </p:sp>
        <p:cxnSp>
          <p:nvCxnSpPr>
            <p:cNvPr id="24" name="Přímá spojovací šipka 23"/>
            <p:cNvCxnSpPr/>
            <p:nvPr/>
          </p:nvCxnSpPr>
          <p:spPr>
            <a:xfrm rot="16200000" flipV="1">
              <a:off x="-271293" y="2688918"/>
              <a:ext cx="2363867"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ovací šipka 24"/>
            <p:cNvCxnSpPr/>
            <p:nvPr/>
          </p:nvCxnSpPr>
          <p:spPr>
            <a:xfrm>
              <a:off x="931168" y="3871645"/>
              <a:ext cx="5585048"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310002" y="1196752"/>
              <a:ext cx="1224136" cy="369332"/>
            </a:xfrm>
            <a:prstGeom prst="rect">
              <a:avLst/>
            </a:prstGeom>
            <a:noFill/>
          </p:spPr>
          <p:txBody>
            <a:bodyPr wrap="square" rtlCol="0">
              <a:spAutoFit/>
            </a:bodyPr>
            <a:lstStyle/>
            <a:p>
              <a:pPr algn="ctr"/>
              <a:r>
                <a:rPr lang="cs-CZ" i="1" dirty="0" err="1" smtClean="0"/>
                <a:t>signal</a:t>
              </a:r>
              <a:endParaRPr lang="cs-CZ" i="1" dirty="0"/>
            </a:p>
          </p:txBody>
        </p:sp>
        <p:sp>
          <p:nvSpPr>
            <p:cNvPr id="27" name="TextovéPole 26"/>
            <p:cNvSpPr txBox="1"/>
            <p:nvPr/>
          </p:nvSpPr>
          <p:spPr>
            <a:xfrm>
              <a:off x="5796136" y="3899148"/>
              <a:ext cx="1224136" cy="369332"/>
            </a:xfrm>
            <a:prstGeom prst="rect">
              <a:avLst/>
            </a:prstGeom>
            <a:noFill/>
          </p:spPr>
          <p:txBody>
            <a:bodyPr wrap="square" rtlCol="0">
              <a:spAutoFit/>
            </a:bodyPr>
            <a:lstStyle/>
            <a:p>
              <a:r>
                <a:rPr lang="cs-CZ" i="1" dirty="0" smtClean="0"/>
                <a:t>Volume (V)</a:t>
              </a:r>
              <a:endParaRPr lang="cs-CZ" i="1" dirty="0"/>
            </a:p>
          </p:txBody>
        </p:sp>
        <p:cxnSp>
          <p:nvCxnSpPr>
            <p:cNvPr id="28" name="Přímá spojovací čára 27"/>
            <p:cNvCxnSpPr/>
            <p:nvPr/>
          </p:nvCxnSpPr>
          <p:spPr>
            <a:xfrm>
              <a:off x="4659715" y="3648075"/>
              <a:ext cx="703190" cy="0"/>
            </a:xfrm>
            <a:prstGeom prst="line">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5220072" y="3306470"/>
              <a:ext cx="792088" cy="338554"/>
            </a:xfrm>
            <a:prstGeom prst="rect">
              <a:avLst/>
            </a:prstGeom>
            <a:noFill/>
          </p:spPr>
          <p:txBody>
            <a:bodyPr wrap="square" rtlCol="0">
              <a:spAutoFit/>
            </a:bodyPr>
            <a:lstStyle/>
            <a:p>
              <a:r>
                <a:rPr lang="cs-CZ" sz="1600" b="1" dirty="0" smtClean="0">
                  <a:solidFill>
                    <a:schemeClr val="accent1"/>
                  </a:solidFill>
                </a:rPr>
                <a:t>W</a:t>
              </a:r>
              <a:r>
                <a:rPr lang="cs-CZ" sz="1600" b="1" baseline="-25000" dirty="0" smtClean="0">
                  <a:solidFill>
                    <a:schemeClr val="accent1"/>
                  </a:solidFill>
                </a:rPr>
                <a:t>(b)</a:t>
              </a:r>
              <a:endParaRPr lang="cs-CZ" sz="1600" b="1" baseline="-25000" dirty="0">
                <a:solidFill>
                  <a:schemeClr val="accent1"/>
                </a:solidFill>
              </a:endParaRPr>
            </a:p>
          </p:txBody>
        </p:sp>
        <p:cxnSp>
          <p:nvCxnSpPr>
            <p:cNvPr id="30" name="Přímá spojovací čára 29"/>
            <p:cNvCxnSpPr/>
            <p:nvPr/>
          </p:nvCxnSpPr>
          <p:spPr>
            <a:xfrm>
              <a:off x="4860032" y="2708920"/>
              <a:ext cx="288032" cy="0"/>
            </a:xfrm>
            <a:prstGeom prst="line">
              <a:avLst/>
            </a:prstGeom>
            <a:ln w="190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5076056" y="2492896"/>
              <a:ext cx="792088" cy="338554"/>
            </a:xfrm>
            <a:prstGeom prst="rect">
              <a:avLst/>
            </a:prstGeom>
            <a:noFill/>
          </p:spPr>
          <p:txBody>
            <a:bodyPr wrap="square" rtlCol="0">
              <a:spAutoFit/>
            </a:bodyPr>
            <a:lstStyle/>
            <a:p>
              <a:r>
                <a:rPr lang="cs-CZ" sz="1600" b="1" dirty="0" smtClean="0">
                  <a:solidFill>
                    <a:schemeClr val="accent2"/>
                  </a:solidFill>
                </a:rPr>
                <a:t>W</a:t>
              </a:r>
              <a:r>
                <a:rPr lang="cs-CZ" sz="1600" b="1" baseline="-25000" dirty="0" smtClean="0">
                  <a:solidFill>
                    <a:schemeClr val="accent2"/>
                  </a:solidFill>
                </a:rPr>
                <a:t>(h)</a:t>
              </a:r>
              <a:endParaRPr lang="cs-CZ" sz="1600" b="1" baseline="-25000" dirty="0">
                <a:solidFill>
                  <a:schemeClr val="accent2"/>
                </a:solidFill>
              </a:endParaRPr>
            </a:p>
          </p:txBody>
        </p:sp>
      </p:gr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pic>
        <p:nvPicPr>
          <p:cNvPr id="2057" name="Picture 9"/>
          <p:cNvPicPr>
            <a:picLocks noChangeAspect="1" noChangeArrowheads="1"/>
          </p:cNvPicPr>
          <p:nvPr/>
        </p:nvPicPr>
        <p:blipFill>
          <a:blip r:embed="rId4" cstate="print"/>
          <a:srcRect r="61705"/>
          <a:stretch>
            <a:fillRect/>
          </a:stretch>
        </p:blipFill>
        <p:spPr bwMode="auto">
          <a:xfrm>
            <a:off x="7876642" y="3082186"/>
            <a:ext cx="955456" cy="693627"/>
          </a:xfrm>
          <a:prstGeom prst="rect">
            <a:avLst/>
          </a:prstGeom>
          <a:noFill/>
          <a:ln w="9525">
            <a:noFill/>
            <a:miter lim="800000"/>
            <a:headEnd/>
            <a:tailEnd/>
          </a:ln>
          <a:effectLst/>
        </p:spPr>
      </p:pic>
      <p:sp>
        <p:nvSpPr>
          <p:cNvPr id="41" name="TextovéPole 40"/>
          <p:cNvSpPr txBox="1"/>
          <p:nvPr/>
        </p:nvSpPr>
        <p:spPr>
          <a:xfrm>
            <a:off x="5868144" y="3132257"/>
            <a:ext cx="1459512" cy="584775"/>
          </a:xfrm>
          <a:prstGeom prst="rect">
            <a:avLst/>
          </a:prstGeom>
          <a:noFill/>
        </p:spPr>
        <p:txBody>
          <a:bodyPr wrap="square" rtlCol="0">
            <a:spAutoFit/>
          </a:bodyPr>
          <a:lstStyle/>
          <a:p>
            <a:pPr algn="ctr"/>
            <a:r>
              <a:rPr lang="cs-CZ" sz="1600" b="1" dirty="0" err="1" smtClean="0"/>
              <a:t>Elution</a:t>
            </a:r>
            <a:r>
              <a:rPr lang="cs-CZ" sz="1600" b="1" dirty="0" smtClean="0"/>
              <a:t> </a:t>
            </a:r>
            <a:r>
              <a:rPr lang="cs-CZ" sz="1600" b="1" dirty="0" err="1" smtClean="0"/>
              <a:t>time</a:t>
            </a:r>
            <a:r>
              <a:rPr lang="cs-CZ" sz="1600" b="1" dirty="0" smtClean="0"/>
              <a:t> (min)</a:t>
            </a:r>
            <a:endParaRPr lang="cs-CZ" sz="1600" b="1" dirty="0"/>
          </a:p>
        </p:txBody>
      </p:sp>
      <p:sp>
        <p:nvSpPr>
          <p:cNvPr id="42" name="TextovéPole 41"/>
          <p:cNvSpPr txBox="1"/>
          <p:nvPr/>
        </p:nvSpPr>
        <p:spPr>
          <a:xfrm>
            <a:off x="7308304" y="1992089"/>
            <a:ext cx="1835696" cy="584775"/>
          </a:xfrm>
          <a:prstGeom prst="rect">
            <a:avLst/>
          </a:prstGeom>
          <a:noFill/>
        </p:spPr>
        <p:txBody>
          <a:bodyPr wrap="square" rtlCol="0">
            <a:spAutoFit/>
          </a:bodyPr>
          <a:lstStyle/>
          <a:p>
            <a:pPr algn="ctr"/>
            <a:r>
              <a:rPr lang="cs-CZ" sz="1600" b="1" dirty="0" err="1" smtClean="0"/>
              <a:t>Elution</a:t>
            </a:r>
            <a:r>
              <a:rPr lang="cs-CZ" sz="1600" b="1" dirty="0" smtClean="0"/>
              <a:t> volume</a:t>
            </a:r>
          </a:p>
          <a:p>
            <a:pPr algn="ctr"/>
            <a:r>
              <a:rPr lang="cs-CZ" sz="1600" b="1" dirty="0" smtClean="0"/>
              <a:t>(ml)</a:t>
            </a:r>
            <a:endParaRPr lang="cs-CZ" sz="1600" b="1" dirty="0"/>
          </a:p>
        </p:txBody>
      </p:sp>
      <p:sp>
        <p:nvSpPr>
          <p:cNvPr id="43" name="TextovéPole 42"/>
          <p:cNvSpPr txBox="1"/>
          <p:nvPr/>
        </p:nvSpPr>
        <p:spPr>
          <a:xfrm>
            <a:off x="7308304" y="4017403"/>
            <a:ext cx="1835696" cy="830997"/>
          </a:xfrm>
          <a:prstGeom prst="rect">
            <a:avLst/>
          </a:prstGeom>
          <a:noFill/>
        </p:spPr>
        <p:txBody>
          <a:bodyPr wrap="square" rtlCol="0">
            <a:spAutoFit/>
          </a:bodyPr>
          <a:lstStyle/>
          <a:p>
            <a:pPr algn="ctr"/>
            <a:r>
              <a:rPr lang="cs-CZ" sz="1600" b="1" dirty="0" err="1" smtClean="0"/>
              <a:t>Flow</a:t>
            </a:r>
            <a:r>
              <a:rPr lang="cs-CZ" sz="1600" b="1" dirty="0" smtClean="0"/>
              <a:t> </a:t>
            </a:r>
            <a:r>
              <a:rPr lang="cs-CZ" sz="1600" b="1" dirty="0" err="1" smtClean="0"/>
              <a:t>rate</a:t>
            </a:r>
            <a:r>
              <a:rPr lang="cs-CZ" sz="1600" b="1" dirty="0" smtClean="0"/>
              <a:t> </a:t>
            </a:r>
            <a:r>
              <a:rPr lang="cs-CZ" sz="1600" b="1" dirty="0" err="1" smtClean="0"/>
              <a:t>of</a:t>
            </a:r>
            <a:r>
              <a:rPr lang="cs-CZ" sz="1600" b="1" dirty="0" smtClean="0"/>
              <a:t> mobile </a:t>
            </a:r>
            <a:r>
              <a:rPr lang="cs-CZ" sz="1600" b="1" dirty="0" err="1" smtClean="0"/>
              <a:t>phase</a:t>
            </a:r>
            <a:r>
              <a:rPr lang="cs-CZ" sz="1600" b="1" dirty="0" smtClean="0"/>
              <a:t> </a:t>
            </a:r>
          </a:p>
          <a:p>
            <a:pPr algn="ctr"/>
            <a:r>
              <a:rPr lang="cs-CZ" sz="1600" b="1" dirty="0" smtClean="0"/>
              <a:t>(ml/min)</a:t>
            </a:r>
            <a:endParaRPr lang="cs-CZ" sz="1600" b="1" dirty="0"/>
          </a:p>
        </p:txBody>
      </p:sp>
      <p:cxnSp>
        <p:nvCxnSpPr>
          <p:cNvPr id="45" name="Přímá spojovací šipka 44"/>
          <p:cNvCxnSpPr>
            <a:stCxn id="42" idx="2"/>
          </p:cNvCxnSpPr>
          <p:nvPr/>
        </p:nvCxnSpPr>
        <p:spPr>
          <a:xfrm rot="16200000" flipH="1">
            <a:off x="8133248" y="2669768"/>
            <a:ext cx="492096" cy="306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ovací šipka 45"/>
          <p:cNvCxnSpPr>
            <a:stCxn id="43" idx="0"/>
          </p:cNvCxnSpPr>
          <p:nvPr/>
        </p:nvCxnSpPr>
        <p:spPr>
          <a:xfrm rot="5400000" flipH="1" flipV="1">
            <a:off x="8209901" y="3721476"/>
            <a:ext cx="312178" cy="279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Přímá spojovací šipka 48"/>
          <p:cNvCxnSpPr>
            <a:stCxn id="41" idx="3"/>
          </p:cNvCxnSpPr>
          <p:nvPr/>
        </p:nvCxnSpPr>
        <p:spPr>
          <a:xfrm>
            <a:off x="7327656" y="3424645"/>
            <a:ext cx="404970" cy="59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63" name="Zástupný symbol pro obsah 2"/>
          <p:cNvSpPr>
            <a:spLocks noGrp="1"/>
          </p:cNvSpPr>
          <p:nvPr>
            <p:ph idx="1"/>
          </p:nvPr>
        </p:nvSpPr>
        <p:spPr>
          <a:xfrm>
            <a:off x="457200" y="1196753"/>
            <a:ext cx="8229600" cy="1368151"/>
          </a:xfrm>
        </p:spPr>
        <p:txBody>
          <a:bodyPr>
            <a:normAutofit/>
          </a:bodyPr>
          <a:lstStyle/>
          <a:p>
            <a:pPr>
              <a:buNone/>
            </a:pPr>
            <a:r>
              <a:rPr lang="en-US" sz="2000" dirty="0" smtClean="0"/>
              <a:t> </a:t>
            </a:r>
            <a:r>
              <a:rPr lang="cs-CZ" sz="2400" b="1" dirty="0" err="1" smtClean="0"/>
              <a:t>Capacity</a:t>
            </a:r>
            <a:r>
              <a:rPr lang="cs-CZ" sz="2400" b="1" dirty="0" smtClean="0"/>
              <a:t> </a:t>
            </a:r>
            <a:r>
              <a:rPr lang="cs-CZ" sz="2400" b="1" dirty="0" err="1" smtClean="0"/>
              <a:t>factor</a:t>
            </a:r>
            <a:r>
              <a:rPr lang="cs-CZ" sz="2400" b="1" dirty="0" smtClean="0"/>
              <a:t> (</a:t>
            </a:r>
            <a:r>
              <a:rPr lang="cs-CZ" sz="2400" b="1" i="1" dirty="0" smtClean="0"/>
              <a:t>k‘</a:t>
            </a:r>
            <a:r>
              <a:rPr lang="cs-CZ" sz="2400" b="1" dirty="0" smtClean="0"/>
              <a:t>):</a:t>
            </a:r>
          </a:p>
          <a:p>
            <a:r>
              <a:rPr lang="cs-CZ" sz="2400" dirty="0" smtClean="0"/>
              <a:t>M</a:t>
            </a:r>
            <a:r>
              <a:rPr lang="en-US" sz="2400" dirty="0" smtClean="0"/>
              <a:t>ore universal measure of retention, determined from </a:t>
            </a:r>
            <a:r>
              <a:rPr lang="en-US" sz="2400" dirty="0" err="1" smtClean="0"/>
              <a:t>t</a:t>
            </a:r>
            <a:r>
              <a:rPr lang="en-US" sz="2400" baseline="-25000" dirty="0" err="1" smtClean="0"/>
              <a:t>R</a:t>
            </a:r>
            <a:r>
              <a:rPr lang="en-US" sz="2400" dirty="0" smtClean="0"/>
              <a:t> or V</a:t>
            </a:r>
            <a:r>
              <a:rPr lang="en-US" sz="2400" baseline="-25000" dirty="0" smtClean="0"/>
              <a:t>R</a:t>
            </a:r>
            <a:r>
              <a:rPr lang="en-US" sz="2400" dirty="0" smtClean="0"/>
              <a:t>. </a:t>
            </a:r>
            <a:endParaRPr lang="cs-CZ" sz="2400" dirty="0"/>
          </a:p>
        </p:txBody>
      </p:sp>
      <p:sp>
        <p:nvSpPr>
          <p:cNvPr id="66" name="Zástupný symbol pro obsah 2"/>
          <p:cNvSpPr txBox="1">
            <a:spLocks/>
          </p:cNvSpPr>
          <p:nvPr/>
        </p:nvSpPr>
        <p:spPr>
          <a:xfrm>
            <a:off x="446856" y="4221089"/>
            <a:ext cx="8229600" cy="1368151"/>
          </a:xfrm>
          <a:prstGeom prst="rect">
            <a:avLst/>
          </a:prstGeom>
        </p:spPr>
        <p:txBody>
          <a:bodyPr vert="horz" lIns="91440" tIns="45720" rIns="91440" bIns="45720" rtlCol="0">
            <a:normAutofit/>
          </a:bodyPr>
          <a:lstStyle/>
          <a:p>
            <a:pPr marL="342900" lvl="0" indent="-342900">
              <a:spcBef>
                <a:spcPct val="20000"/>
              </a:spcBef>
              <a:buClr>
                <a:srgbClr val="FF0000"/>
              </a:buClr>
              <a:buSzPct val="115000"/>
              <a:buFont typeface="Wingdings" pitchFamily="2" charset="2"/>
              <a:buChar char="§"/>
            </a:pPr>
            <a:r>
              <a:rPr lang="en-US" sz="2400" b="1" dirty="0" smtClean="0"/>
              <a:t>Capacity factor </a:t>
            </a:r>
            <a:r>
              <a:rPr lang="en-US" sz="2400" dirty="0" smtClean="0"/>
              <a:t>is useful for comparing results obtained on different systems since it is independent on column length and flow-rate.</a:t>
            </a:r>
          </a:p>
        </p:txBody>
      </p:sp>
      <p:pic>
        <p:nvPicPr>
          <p:cNvPr id="24583" name="Picture 7"/>
          <p:cNvPicPr>
            <a:picLocks noChangeAspect="1" noChangeArrowheads="1"/>
          </p:cNvPicPr>
          <p:nvPr/>
        </p:nvPicPr>
        <p:blipFill>
          <a:blip r:embed="rId3" cstate="print"/>
          <a:srcRect/>
          <a:stretch>
            <a:fillRect/>
          </a:stretch>
        </p:blipFill>
        <p:spPr bwMode="auto">
          <a:xfrm>
            <a:off x="395536" y="2780928"/>
            <a:ext cx="8352928" cy="12870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63" name="Zástupný symbol pro obsah 2"/>
          <p:cNvSpPr>
            <a:spLocks noGrp="1"/>
          </p:cNvSpPr>
          <p:nvPr>
            <p:ph idx="1"/>
          </p:nvPr>
        </p:nvSpPr>
        <p:spPr>
          <a:xfrm>
            <a:off x="457200" y="1196753"/>
            <a:ext cx="8229600" cy="1368151"/>
          </a:xfrm>
        </p:spPr>
        <p:txBody>
          <a:bodyPr>
            <a:noAutofit/>
          </a:bodyPr>
          <a:lstStyle/>
          <a:p>
            <a:pPr>
              <a:buNone/>
            </a:pPr>
            <a:r>
              <a:rPr lang="en-US" sz="2400" dirty="0" smtClean="0"/>
              <a:t> </a:t>
            </a:r>
            <a:r>
              <a:rPr lang="cs-CZ" sz="2400" b="1" dirty="0" err="1" smtClean="0"/>
              <a:t>Capacity</a:t>
            </a:r>
            <a:r>
              <a:rPr lang="cs-CZ" sz="2400" b="1" dirty="0" smtClean="0"/>
              <a:t> </a:t>
            </a:r>
            <a:r>
              <a:rPr lang="cs-CZ" sz="2400" b="1" dirty="0" err="1" smtClean="0"/>
              <a:t>factor</a:t>
            </a:r>
            <a:r>
              <a:rPr lang="cs-CZ" sz="2400" b="1" dirty="0" smtClean="0"/>
              <a:t> (</a:t>
            </a:r>
            <a:r>
              <a:rPr lang="cs-CZ" sz="2400" b="1" i="1" dirty="0" smtClean="0"/>
              <a:t>k‘</a:t>
            </a:r>
            <a:r>
              <a:rPr lang="cs-CZ" sz="2400" b="1" dirty="0" smtClean="0"/>
              <a:t>):</a:t>
            </a:r>
          </a:p>
          <a:p>
            <a:r>
              <a:rPr lang="en-US" sz="2000" dirty="0" smtClean="0"/>
              <a:t>The value of the capacity factor is useful in understanding the retention mechanisms for a solute, since the fundamental definition of k’ is</a:t>
            </a:r>
            <a:r>
              <a:rPr lang="cs-CZ" sz="2000" dirty="0" smtClean="0"/>
              <a:t>:</a:t>
            </a:r>
            <a:r>
              <a:rPr lang="en-US" sz="2000" dirty="0" smtClean="0"/>
              <a:t> </a:t>
            </a:r>
            <a:endParaRPr lang="cs-CZ" sz="2000" dirty="0"/>
          </a:p>
        </p:txBody>
      </p:sp>
      <p:sp>
        <p:nvSpPr>
          <p:cNvPr id="66" name="Zástupný symbol pro obsah 2"/>
          <p:cNvSpPr txBox="1">
            <a:spLocks/>
          </p:cNvSpPr>
          <p:nvPr/>
        </p:nvSpPr>
        <p:spPr>
          <a:xfrm>
            <a:off x="446856" y="3645024"/>
            <a:ext cx="8385242" cy="720080"/>
          </a:xfrm>
          <a:prstGeom prst="rect">
            <a:avLst/>
          </a:prstGeom>
        </p:spPr>
        <p:txBody>
          <a:bodyPr vert="horz" lIns="91440" tIns="45720" rIns="91440" bIns="45720" rtlCol="0">
            <a:normAutofit/>
          </a:bodyPr>
          <a:lstStyle/>
          <a:p>
            <a:pPr lvl="0">
              <a:spcBef>
                <a:spcPct val="20000"/>
              </a:spcBef>
              <a:buClr>
                <a:srgbClr val="FF0000"/>
              </a:buClr>
              <a:buSzPct val="115000"/>
            </a:pPr>
            <a:r>
              <a:rPr lang="en-US" sz="1600" b="1" i="1" dirty="0" smtClean="0">
                <a:solidFill>
                  <a:srgbClr val="FF0000"/>
                </a:solidFill>
              </a:rPr>
              <a:t>k’ is directly related to the strength of the interaction between a solute with the stationary and mobile phases</a:t>
            </a:r>
          </a:p>
        </p:txBody>
      </p:sp>
      <p:pic>
        <p:nvPicPr>
          <p:cNvPr id="26626" name="Picture 2"/>
          <p:cNvPicPr>
            <a:picLocks noChangeAspect="1" noChangeArrowheads="1"/>
          </p:cNvPicPr>
          <p:nvPr/>
        </p:nvPicPr>
        <p:blipFill>
          <a:blip r:embed="rId3" cstate="print"/>
          <a:srcRect l="13472" r="13472"/>
          <a:stretch>
            <a:fillRect/>
          </a:stretch>
        </p:blipFill>
        <p:spPr bwMode="auto">
          <a:xfrm>
            <a:off x="1619672" y="2409808"/>
            <a:ext cx="5904656" cy="1235216"/>
          </a:xfrm>
          <a:prstGeom prst="rect">
            <a:avLst/>
          </a:prstGeom>
          <a:noFill/>
          <a:ln w="9525">
            <a:noFill/>
            <a:miter lim="800000"/>
            <a:headEnd/>
            <a:tailEnd/>
          </a:ln>
          <a:effectLst/>
        </p:spPr>
      </p:pic>
      <p:sp>
        <p:nvSpPr>
          <p:cNvPr id="9" name="Obdélník 8"/>
          <p:cNvSpPr/>
          <p:nvPr/>
        </p:nvSpPr>
        <p:spPr>
          <a:xfrm>
            <a:off x="432188" y="4365104"/>
            <a:ext cx="8172260" cy="923330"/>
          </a:xfrm>
          <a:prstGeom prst="rect">
            <a:avLst/>
          </a:prstGeom>
        </p:spPr>
        <p:txBody>
          <a:bodyPr wrap="square">
            <a:spAutoFit/>
          </a:bodyPr>
          <a:lstStyle/>
          <a:p>
            <a:pPr marL="342900" lvl="0" indent="-342900">
              <a:spcBef>
                <a:spcPct val="20000"/>
              </a:spcBef>
              <a:buClr>
                <a:srgbClr val="FF0000"/>
              </a:buClr>
              <a:buSzPct val="115000"/>
              <a:buFont typeface="Wingdings" pitchFamily="2" charset="2"/>
              <a:buChar char="§"/>
            </a:pPr>
            <a:r>
              <a:rPr lang="en-US" dirty="0" smtClean="0"/>
              <a:t>Moles </a:t>
            </a:r>
            <a:r>
              <a:rPr lang="en-US" b="1" i="1" dirty="0" err="1" smtClean="0"/>
              <a:t>A</a:t>
            </a:r>
            <a:r>
              <a:rPr lang="en-US" b="1" i="1" baseline="-25000" dirty="0" err="1" smtClean="0"/>
              <a:t>stationary</a:t>
            </a:r>
            <a:r>
              <a:rPr lang="en-US" i="1" dirty="0" smtClean="0"/>
              <a:t> </a:t>
            </a:r>
            <a:r>
              <a:rPr lang="en-US" dirty="0" smtClean="0"/>
              <a:t>and moles </a:t>
            </a:r>
            <a:r>
              <a:rPr lang="en-US" b="1" i="1" dirty="0" err="1" smtClean="0"/>
              <a:t>A</a:t>
            </a:r>
            <a:r>
              <a:rPr lang="en-US" b="1" i="1" baseline="-25000" dirty="0" err="1" smtClean="0"/>
              <a:t>mobile</a:t>
            </a:r>
            <a:r>
              <a:rPr lang="en-US" b="1" i="1" dirty="0" smtClean="0"/>
              <a:t> </a:t>
            </a:r>
            <a:r>
              <a:rPr lang="en-US" dirty="0" smtClean="0"/>
              <a:t>phase represents the amount of solute present in each phase at equilibrium. Equilibrium is achieved or approached at the center of a chromatographic peak. </a:t>
            </a:r>
            <a:endParaRPr lang="cs-CZ" dirty="0" smtClean="0"/>
          </a:p>
        </p:txBody>
      </p:sp>
      <p:sp>
        <p:nvSpPr>
          <p:cNvPr id="10" name="Obdélník 9"/>
          <p:cNvSpPr/>
          <p:nvPr/>
        </p:nvSpPr>
        <p:spPr>
          <a:xfrm>
            <a:off x="2286794" y="5419207"/>
            <a:ext cx="4572000" cy="10341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342900" lvl="0" indent="-342900" algn="ctr">
              <a:spcBef>
                <a:spcPct val="20000"/>
              </a:spcBef>
              <a:buClr>
                <a:srgbClr val="FF0000"/>
              </a:buClr>
              <a:buSzPct val="115000"/>
            </a:pPr>
            <a:r>
              <a:rPr lang="en-US" dirty="0" smtClean="0"/>
              <a:t>k‘ </a:t>
            </a:r>
            <a:r>
              <a:rPr lang="cs-CZ" dirty="0" smtClean="0"/>
              <a:t>≈ </a:t>
            </a:r>
            <a:r>
              <a:rPr lang="en-US" dirty="0" smtClean="0"/>
              <a:t>1.0, separation is poor</a:t>
            </a:r>
            <a:endParaRPr lang="cs-CZ" dirty="0" smtClean="0"/>
          </a:p>
          <a:p>
            <a:pPr marL="342900" lvl="0" indent="-342900" algn="ctr">
              <a:spcBef>
                <a:spcPct val="20000"/>
              </a:spcBef>
              <a:buClr>
                <a:srgbClr val="FF0000"/>
              </a:buClr>
              <a:buSzPct val="115000"/>
            </a:pPr>
            <a:r>
              <a:rPr lang="en-US" dirty="0" smtClean="0"/>
              <a:t> k‘ &gt; 30, separation is slow</a:t>
            </a:r>
            <a:endParaRPr lang="cs-CZ" dirty="0" smtClean="0"/>
          </a:p>
          <a:p>
            <a:pPr marL="342900" lvl="0" indent="-342900" algn="ctr">
              <a:spcBef>
                <a:spcPct val="20000"/>
              </a:spcBef>
              <a:buClr>
                <a:srgbClr val="FF0000"/>
              </a:buClr>
              <a:buSzPct val="115000"/>
            </a:pPr>
            <a:r>
              <a:rPr lang="en-US" dirty="0" smtClean="0"/>
              <a:t>k‘ = 2-10, separation is optimum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4" descr="obr26"/>
          <p:cNvPicPr>
            <a:picLocks noChangeAspect="1" noChangeArrowheads="1"/>
          </p:cNvPicPr>
          <p:nvPr/>
        </p:nvPicPr>
        <p:blipFill>
          <a:blip r:embed="rId3" cstate="print"/>
          <a:srcRect/>
          <a:stretch>
            <a:fillRect/>
          </a:stretch>
        </p:blipFill>
        <p:spPr bwMode="auto">
          <a:xfrm>
            <a:off x="899592" y="3861048"/>
            <a:ext cx="2952328" cy="2384366"/>
          </a:xfrm>
          <a:prstGeom prst="rect">
            <a:avLst/>
          </a:prstGeom>
          <a:noFill/>
          <a:ln>
            <a:miter lim="800000"/>
            <a:headEnd/>
            <a:tailEnd/>
          </a:ln>
        </p:spPr>
      </p:pic>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63" name="Zástupný symbol pro obsah 2"/>
          <p:cNvSpPr>
            <a:spLocks noGrp="1"/>
          </p:cNvSpPr>
          <p:nvPr>
            <p:ph idx="1"/>
          </p:nvPr>
        </p:nvSpPr>
        <p:spPr>
          <a:xfrm>
            <a:off x="457200" y="1196753"/>
            <a:ext cx="8229600" cy="1368151"/>
          </a:xfrm>
        </p:spPr>
        <p:txBody>
          <a:bodyPr>
            <a:noAutofit/>
          </a:bodyPr>
          <a:lstStyle/>
          <a:p>
            <a:pPr>
              <a:buNone/>
            </a:pPr>
            <a:r>
              <a:rPr lang="cs-CZ" sz="2400" b="1" dirty="0" err="1" smtClean="0"/>
              <a:t>Efficiency</a:t>
            </a:r>
            <a:r>
              <a:rPr lang="cs-CZ" sz="2400" b="1" dirty="0" smtClean="0"/>
              <a:t> </a:t>
            </a:r>
            <a:r>
              <a:rPr lang="cs-CZ" sz="2400" b="1" dirty="0" err="1" smtClean="0"/>
              <a:t>of</a:t>
            </a:r>
            <a:r>
              <a:rPr lang="cs-CZ" sz="2400" b="1" dirty="0" smtClean="0"/>
              <a:t> </a:t>
            </a:r>
            <a:r>
              <a:rPr lang="cs-CZ" sz="2400" b="1" dirty="0" err="1" smtClean="0"/>
              <a:t>chromatography</a:t>
            </a:r>
            <a:endParaRPr lang="cs-CZ" sz="2400" b="1" dirty="0" smtClean="0"/>
          </a:p>
          <a:p>
            <a:r>
              <a:rPr lang="en-US" sz="2000" dirty="0" smtClean="0"/>
              <a:t>Efficiency is related experimentally to a solute’s peak width.</a:t>
            </a:r>
            <a:endParaRPr lang="cs-CZ" sz="2000" dirty="0" smtClean="0"/>
          </a:p>
          <a:p>
            <a:pPr lvl="1"/>
            <a:r>
              <a:rPr lang="cs-CZ" sz="1600" dirty="0" smtClean="0"/>
              <a:t>A</a:t>
            </a:r>
            <a:r>
              <a:rPr lang="en-US" sz="1600" dirty="0" smtClean="0"/>
              <a:t>n efficient system will produce narrow peaks </a:t>
            </a:r>
            <a:endParaRPr lang="cs-CZ" sz="1600" dirty="0" smtClean="0"/>
          </a:p>
          <a:p>
            <a:pPr lvl="1"/>
            <a:r>
              <a:rPr lang="cs-CZ" sz="1600" dirty="0" smtClean="0"/>
              <a:t>N</a:t>
            </a:r>
            <a:r>
              <a:rPr lang="en-US" sz="1600" dirty="0" smtClean="0"/>
              <a:t>arrow peaks ≈ smaller difference in interactions in order to separate two solutes </a:t>
            </a:r>
            <a:endParaRPr lang="cs-CZ" sz="1600" dirty="0" smtClean="0"/>
          </a:p>
          <a:p>
            <a:r>
              <a:rPr lang="en-US" sz="2000" dirty="0" smtClean="0"/>
              <a:t>Efficiency is related theoretically to the various kinetic processes that are involved in solute retention and transport in the column</a:t>
            </a:r>
            <a:endParaRPr lang="cs-CZ" sz="2000" dirty="0" smtClean="0"/>
          </a:p>
          <a:p>
            <a:pPr lvl="1"/>
            <a:r>
              <a:rPr lang="cs-CZ" sz="1600" dirty="0" smtClean="0"/>
              <a:t>D</a:t>
            </a:r>
            <a:r>
              <a:rPr lang="en-US" sz="1600" dirty="0" err="1" smtClean="0"/>
              <a:t>etermine</a:t>
            </a:r>
            <a:r>
              <a:rPr lang="en-US" sz="1600" dirty="0" smtClean="0"/>
              <a:t> the width or standard deviation (</a:t>
            </a:r>
            <a:r>
              <a:rPr lang="el-GR" sz="1600" b="1" dirty="0" smtClean="0"/>
              <a:t>σ</a:t>
            </a:r>
            <a:r>
              <a:rPr lang="en-US" sz="1600" dirty="0" smtClean="0"/>
              <a:t>) of peaks </a:t>
            </a:r>
            <a:endParaRPr lang="cs-CZ" sz="1600" dirty="0" smtClean="0"/>
          </a:p>
        </p:txBody>
      </p:sp>
      <p:sp>
        <p:nvSpPr>
          <p:cNvPr id="10" name="Obdélník 9"/>
          <p:cNvSpPr/>
          <p:nvPr/>
        </p:nvSpPr>
        <p:spPr>
          <a:xfrm>
            <a:off x="4644008" y="4378749"/>
            <a:ext cx="3672408"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1"/>
            <a:r>
              <a:rPr lang="en-US" sz="2000" dirty="0" smtClean="0"/>
              <a:t>Estimate (</a:t>
            </a:r>
            <a:r>
              <a:rPr lang="el-GR" sz="2000" b="1" dirty="0" smtClean="0"/>
              <a:t>σ</a:t>
            </a:r>
            <a:r>
              <a:rPr lang="en-US" sz="2000" dirty="0" smtClean="0"/>
              <a:t>) from peak widths, assuming Gaussian shaped peak: </a:t>
            </a:r>
            <a:endParaRPr lang="cs-CZ" sz="2000" dirty="0" smtClean="0"/>
          </a:p>
          <a:p>
            <a:pPr marL="0" lvl="1"/>
            <a:r>
              <a:rPr lang="cs-CZ" sz="2000" dirty="0" smtClean="0"/>
              <a:t>	</a:t>
            </a:r>
            <a:r>
              <a:rPr lang="en-US" sz="2000" dirty="0" err="1" smtClean="0"/>
              <a:t>W</a:t>
            </a:r>
            <a:r>
              <a:rPr lang="en-US" sz="2000" baseline="-25000" dirty="0" err="1" smtClean="0"/>
              <a:t>b</a:t>
            </a:r>
            <a:r>
              <a:rPr lang="en-US" sz="2000" dirty="0" smtClean="0"/>
              <a:t> = 4</a:t>
            </a:r>
            <a:r>
              <a:rPr lang="el-GR" sz="2000" dirty="0" smtClean="0"/>
              <a:t>σ</a:t>
            </a:r>
            <a:r>
              <a:rPr lang="en-US" sz="2000" dirty="0" smtClean="0"/>
              <a:t> </a:t>
            </a:r>
            <a:endParaRPr lang="cs-CZ" sz="2000" dirty="0" smtClean="0"/>
          </a:p>
          <a:p>
            <a:pPr marL="0" lvl="1"/>
            <a:r>
              <a:rPr lang="cs-CZ" sz="2000" dirty="0" smtClean="0"/>
              <a:t>	</a:t>
            </a:r>
            <a:r>
              <a:rPr lang="en-US" sz="2000" dirty="0" err="1" smtClean="0"/>
              <a:t>W</a:t>
            </a:r>
            <a:r>
              <a:rPr lang="en-US" sz="2000" baseline="-25000" dirty="0" err="1" smtClean="0"/>
              <a:t>h</a:t>
            </a:r>
            <a:r>
              <a:rPr lang="en-US" sz="2000" dirty="0" smtClean="0"/>
              <a:t> = 2.354</a:t>
            </a:r>
            <a:r>
              <a:rPr lang="el-GR" sz="2000" dirty="0" smtClean="0"/>
              <a:t>σ</a:t>
            </a:r>
            <a:r>
              <a:rPr lang="en-US" sz="2000" dirty="0" smtClean="0"/>
              <a:t> </a:t>
            </a:r>
            <a:endParaRPr lang="cs-CZ"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Theory of Chromatography</a:t>
            </a:r>
            <a:endParaRPr lang="en-US"/>
          </a:p>
        </p:txBody>
      </p:sp>
      <p:sp>
        <p:nvSpPr>
          <p:cNvPr id="63" name="Zástupný symbol pro obsah 2"/>
          <p:cNvSpPr>
            <a:spLocks noGrp="1"/>
          </p:cNvSpPr>
          <p:nvPr>
            <p:ph idx="1"/>
          </p:nvPr>
        </p:nvSpPr>
        <p:spPr>
          <a:xfrm>
            <a:off x="342000" y="1196753"/>
            <a:ext cx="8229600" cy="1368151"/>
          </a:xfrm>
        </p:spPr>
        <p:txBody>
          <a:bodyPr>
            <a:noAutofit/>
          </a:bodyPr>
          <a:lstStyle/>
          <a:p>
            <a:pPr>
              <a:buNone/>
            </a:pPr>
            <a:r>
              <a:rPr lang="en-US" sz="2400" b="1" smtClean="0"/>
              <a:t>Number of theoretical plates (N):</a:t>
            </a:r>
          </a:p>
          <a:p>
            <a:r>
              <a:rPr lang="en-US" sz="2000" smtClean="0"/>
              <a:t>Compare efficiencies of a system for solutes that have different retention times:</a:t>
            </a:r>
            <a:endParaRPr lang="en-US" sz="2000" b="1" smtClean="0"/>
          </a:p>
        </p:txBody>
      </p:sp>
      <p:pic>
        <p:nvPicPr>
          <p:cNvPr id="29700" name="Picture 4"/>
          <p:cNvPicPr>
            <a:picLocks noChangeAspect="1" noChangeArrowheads="1"/>
          </p:cNvPicPr>
          <p:nvPr/>
        </p:nvPicPr>
        <p:blipFill>
          <a:blip r:embed="rId3" cstate="print"/>
          <a:srcRect l="36569" r="37456"/>
          <a:stretch>
            <a:fillRect/>
          </a:stretch>
        </p:blipFill>
        <p:spPr bwMode="auto">
          <a:xfrm>
            <a:off x="3703387" y="2060848"/>
            <a:ext cx="1386167" cy="791116"/>
          </a:xfrm>
          <a:prstGeom prst="rect">
            <a:avLst/>
          </a:prstGeom>
          <a:noFill/>
          <a:ln w="9525">
            <a:noFill/>
            <a:miter lim="800000"/>
            <a:headEnd/>
            <a:tailEnd/>
          </a:ln>
          <a:effectLst/>
        </p:spPr>
      </p:pic>
      <p:sp>
        <p:nvSpPr>
          <p:cNvPr id="28" name="Obdélník 27"/>
          <p:cNvSpPr/>
          <p:nvPr/>
        </p:nvSpPr>
        <p:spPr>
          <a:xfrm>
            <a:off x="351236" y="4005064"/>
            <a:ext cx="6164980" cy="1982081"/>
          </a:xfrm>
          <a:prstGeom prst="rect">
            <a:avLst/>
          </a:prstGeom>
        </p:spPr>
        <p:txBody>
          <a:bodyPr wrap="square">
            <a:spAutoFit/>
          </a:bodyPr>
          <a:lstStyle/>
          <a:p>
            <a:pPr>
              <a:buNone/>
            </a:pPr>
            <a:r>
              <a:rPr lang="en-US" sz="2000" smtClean="0"/>
              <a:t>The larger the value of N is for a column, the better the column will be able to separate two compounds:</a:t>
            </a:r>
          </a:p>
          <a:p>
            <a:pPr marL="342900" indent="-342900">
              <a:spcBef>
                <a:spcPct val="20000"/>
              </a:spcBef>
              <a:buClr>
                <a:srgbClr val="FF0000"/>
              </a:buClr>
              <a:buSzPct val="115000"/>
              <a:buFont typeface="Wingdings" pitchFamily="2" charset="2"/>
              <a:buChar char="§"/>
            </a:pPr>
            <a:r>
              <a:rPr lang="en-US" smtClean="0"/>
              <a:t>The better the ability to resolve solutes that have small differences in retention. </a:t>
            </a:r>
          </a:p>
          <a:p>
            <a:pPr marL="342900" indent="-342900">
              <a:spcBef>
                <a:spcPct val="20000"/>
              </a:spcBef>
              <a:buClr>
                <a:srgbClr val="FF0000"/>
              </a:buClr>
              <a:buSzPct val="115000"/>
              <a:buFont typeface="Wingdings" pitchFamily="2" charset="2"/>
              <a:buChar char="§"/>
            </a:pPr>
            <a:r>
              <a:rPr lang="en-US" smtClean="0"/>
              <a:t>N is independent of solute retention </a:t>
            </a:r>
          </a:p>
          <a:p>
            <a:pPr marL="342900" indent="-342900">
              <a:spcBef>
                <a:spcPct val="20000"/>
              </a:spcBef>
              <a:buClr>
                <a:srgbClr val="FF0000"/>
              </a:buClr>
              <a:buSzPct val="115000"/>
              <a:buFont typeface="Wingdings" pitchFamily="2" charset="2"/>
              <a:buChar char="§"/>
            </a:pPr>
            <a:r>
              <a:rPr lang="en-US" smtClean="0"/>
              <a:t>N is dependent on the length of the column</a:t>
            </a:r>
          </a:p>
        </p:txBody>
      </p:sp>
      <p:sp>
        <p:nvSpPr>
          <p:cNvPr id="30" name="Zástupný symbol pro obsah 2"/>
          <p:cNvSpPr txBox="1">
            <a:spLocks/>
          </p:cNvSpPr>
          <p:nvPr/>
        </p:nvSpPr>
        <p:spPr>
          <a:xfrm>
            <a:off x="342000" y="2780928"/>
            <a:ext cx="8229600" cy="576063"/>
          </a:xfrm>
          <a:prstGeom prst="rect">
            <a:avLst/>
          </a:prstGeom>
        </p:spPr>
        <p:txBody>
          <a:bodyPr vert="horz" lIns="91440" tIns="45720" rIns="91440" bIns="45720" rtlCol="0">
            <a:noAutofit/>
          </a:bodyPr>
          <a:lstStyle/>
          <a:p>
            <a:pPr marL="342900" lvl="0" indent="-342900">
              <a:spcBef>
                <a:spcPct val="20000"/>
              </a:spcBef>
              <a:buClr>
                <a:srgbClr val="FF0000"/>
              </a:buClr>
              <a:buSzPct val="115000"/>
              <a:buFont typeface="Wingdings" pitchFamily="2" charset="2"/>
              <a:buChar char="§"/>
            </a:pPr>
            <a:r>
              <a:rPr lang="en-US" sz="2000" smtClean="0"/>
              <a:t>Gaussian shaped peak:</a:t>
            </a:r>
          </a:p>
        </p:txBody>
      </p:sp>
      <p:pic>
        <p:nvPicPr>
          <p:cNvPr id="29701" name="Picture 5"/>
          <p:cNvPicPr>
            <a:picLocks noChangeAspect="1" noChangeArrowheads="1"/>
          </p:cNvPicPr>
          <p:nvPr/>
        </p:nvPicPr>
        <p:blipFill>
          <a:blip r:embed="rId4" cstate="print"/>
          <a:srcRect l="15817" r="15645"/>
          <a:stretch>
            <a:fillRect/>
          </a:stretch>
        </p:blipFill>
        <p:spPr bwMode="auto">
          <a:xfrm>
            <a:off x="2285784" y="3170243"/>
            <a:ext cx="3657562" cy="840676"/>
          </a:xfrm>
          <a:prstGeom prst="rect">
            <a:avLst/>
          </a:prstGeom>
          <a:noFill/>
          <a:ln w="9525">
            <a:noFill/>
            <a:miter lim="800000"/>
            <a:headEnd/>
            <a:tailEnd/>
          </a:ln>
          <a:effectLst/>
        </p:spPr>
      </p:pic>
      <p:pic>
        <p:nvPicPr>
          <p:cNvPr id="32" name="Obrázek 31" descr="et0601-fig-0003-1-full.gif"/>
          <p:cNvPicPr>
            <a:picLocks noChangeAspect="1"/>
          </p:cNvPicPr>
          <p:nvPr/>
        </p:nvPicPr>
        <p:blipFill>
          <a:blip r:embed="rId5" cstate="print"/>
          <a:stretch>
            <a:fillRect/>
          </a:stretch>
        </p:blipFill>
        <p:spPr>
          <a:xfrm>
            <a:off x="6228184" y="3212976"/>
            <a:ext cx="2792438" cy="328307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63" name="Zástupný symbol pro obsah 2"/>
          <p:cNvSpPr>
            <a:spLocks noGrp="1"/>
          </p:cNvSpPr>
          <p:nvPr>
            <p:ph idx="1"/>
          </p:nvPr>
        </p:nvSpPr>
        <p:spPr>
          <a:xfrm>
            <a:off x="342000" y="1196753"/>
            <a:ext cx="8802000" cy="1368151"/>
          </a:xfrm>
        </p:spPr>
        <p:txBody>
          <a:bodyPr>
            <a:noAutofit/>
          </a:bodyPr>
          <a:lstStyle/>
          <a:p>
            <a:pPr>
              <a:buNone/>
            </a:pPr>
            <a:r>
              <a:rPr lang="cs-CZ" sz="2400" b="1" dirty="0" smtClean="0"/>
              <a:t>P</a:t>
            </a:r>
            <a:r>
              <a:rPr lang="en-US" sz="2400" b="1" dirty="0" smtClean="0"/>
              <a:t>late height or height equivalent of a theoretical plate (H or HETP): </a:t>
            </a:r>
            <a:endParaRPr lang="cs-CZ" sz="2400" b="1" dirty="0" smtClean="0"/>
          </a:p>
          <a:p>
            <a:r>
              <a:rPr lang="cs-CZ" sz="2000" dirty="0" smtClean="0"/>
              <a:t>C</a:t>
            </a:r>
            <a:r>
              <a:rPr lang="en-US" sz="2000" dirty="0" err="1" smtClean="0"/>
              <a:t>ompare</a:t>
            </a:r>
            <a:r>
              <a:rPr lang="en-US" sz="2000" dirty="0" smtClean="0"/>
              <a:t> efficiencies of columns with different lengths</a:t>
            </a:r>
            <a:r>
              <a:rPr lang="cs-CZ" sz="2000" dirty="0" smtClean="0"/>
              <a:t>:</a:t>
            </a:r>
          </a:p>
        </p:txBody>
      </p:sp>
      <p:sp>
        <p:nvSpPr>
          <p:cNvPr id="11" name="Obdélník 10"/>
          <p:cNvSpPr/>
          <p:nvPr/>
        </p:nvSpPr>
        <p:spPr>
          <a:xfrm>
            <a:off x="351236" y="2808775"/>
            <a:ext cx="8490098" cy="338554"/>
          </a:xfrm>
          <a:prstGeom prst="rect">
            <a:avLst/>
          </a:prstGeom>
        </p:spPr>
        <p:txBody>
          <a:bodyPr wrap="square">
            <a:spAutoFit/>
          </a:bodyPr>
          <a:lstStyle/>
          <a:p>
            <a:pPr marL="628650" lvl="0" indent="-628650">
              <a:spcBef>
                <a:spcPct val="20000"/>
              </a:spcBef>
              <a:buClr>
                <a:srgbClr val="FF0000"/>
              </a:buClr>
              <a:buSzPct val="115000"/>
            </a:pPr>
            <a:r>
              <a:rPr lang="en-US" sz="1600" b="1" dirty="0" smtClean="0">
                <a:solidFill>
                  <a:prstClr val="black"/>
                </a:solidFill>
              </a:rPr>
              <a:t>Note: </a:t>
            </a:r>
            <a:r>
              <a:rPr lang="en-US" sz="1600" dirty="0" smtClean="0">
                <a:solidFill>
                  <a:prstClr val="black"/>
                </a:solidFill>
              </a:rPr>
              <a:t>H simply gives the length of the column that corresponds to one theoretical plate</a:t>
            </a:r>
            <a:r>
              <a:rPr lang="cs-CZ" sz="1600" dirty="0" smtClean="0">
                <a:solidFill>
                  <a:prstClr val="black"/>
                </a:solidFill>
              </a:rPr>
              <a:t>.</a:t>
            </a:r>
          </a:p>
        </p:txBody>
      </p:sp>
      <p:pic>
        <p:nvPicPr>
          <p:cNvPr id="39938" name="Picture 2"/>
          <p:cNvPicPr>
            <a:picLocks noChangeAspect="1" noChangeArrowheads="1"/>
          </p:cNvPicPr>
          <p:nvPr/>
        </p:nvPicPr>
        <p:blipFill>
          <a:blip r:embed="rId3" cstate="print"/>
          <a:srcRect l="38636" r="39447"/>
          <a:stretch>
            <a:fillRect/>
          </a:stretch>
        </p:blipFill>
        <p:spPr bwMode="auto">
          <a:xfrm>
            <a:off x="2627784" y="2069054"/>
            <a:ext cx="1169611" cy="739721"/>
          </a:xfrm>
          <a:prstGeom prst="rect">
            <a:avLst/>
          </a:prstGeom>
          <a:noFill/>
          <a:ln w="9525">
            <a:noFill/>
            <a:miter lim="800000"/>
            <a:headEnd/>
            <a:tailEnd/>
          </a:ln>
          <a:effectLst/>
        </p:spPr>
      </p:pic>
      <p:sp>
        <p:nvSpPr>
          <p:cNvPr id="13" name="Obdélník 12"/>
          <p:cNvSpPr/>
          <p:nvPr/>
        </p:nvSpPr>
        <p:spPr>
          <a:xfrm>
            <a:off x="4067944" y="2060848"/>
            <a:ext cx="4890467" cy="646331"/>
          </a:xfrm>
          <a:prstGeom prst="rect">
            <a:avLst/>
          </a:prstGeom>
        </p:spPr>
        <p:txBody>
          <a:bodyPr wrap="square">
            <a:spAutoFit/>
          </a:bodyPr>
          <a:lstStyle/>
          <a:p>
            <a:r>
              <a:rPr lang="en-US" dirty="0" smtClean="0">
                <a:solidFill>
                  <a:prstClr val="black"/>
                </a:solidFill>
              </a:rPr>
              <a:t>L = column length </a:t>
            </a:r>
            <a:endParaRPr lang="cs-CZ" dirty="0" smtClean="0">
              <a:solidFill>
                <a:prstClr val="black"/>
              </a:solidFill>
            </a:endParaRPr>
          </a:p>
          <a:p>
            <a:r>
              <a:rPr lang="en-US" dirty="0" smtClean="0">
                <a:solidFill>
                  <a:prstClr val="black"/>
                </a:solidFill>
              </a:rPr>
              <a:t>N = number of theoretical plates for the column </a:t>
            </a:r>
            <a:endParaRPr lang="cs-CZ" dirty="0"/>
          </a:p>
        </p:txBody>
      </p:sp>
      <p:sp>
        <p:nvSpPr>
          <p:cNvPr id="14" name="Obdélník 13"/>
          <p:cNvSpPr/>
          <p:nvPr/>
        </p:nvSpPr>
        <p:spPr>
          <a:xfrm>
            <a:off x="351236" y="3349441"/>
            <a:ext cx="8480862" cy="1015663"/>
          </a:xfrm>
          <a:prstGeom prst="rect">
            <a:avLst/>
          </a:prstGeom>
        </p:spPr>
        <p:txBody>
          <a:bodyPr wrap="square">
            <a:spAutoFit/>
          </a:bodyPr>
          <a:lstStyle/>
          <a:p>
            <a:pPr marL="342900" lvl="0" indent="-342900">
              <a:spcBef>
                <a:spcPct val="20000"/>
              </a:spcBef>
              <a:buClr>
                <a:srgbClr val="FF0000"/>
              </a:buClr>
              <a:buSzPct val="115000"/>
              <a:buFont typeface="Wingdings" pitchFamily="2" charset="2"/>
              <a:buChar char="§"/>
            </a:pPr>
            <a:r>
              <a:rPr lang="en-US" sz="2000" dirty="0" smtClean="0">
                <a:solidFill>
                  <a:prstClr val="black"/>
                </a:solidFill>
              </a:rPr>
              <a:t>H can be also used to relate various chromatographic parameters (e.g., flow rate, particle size, etc.) to the kinetic processes that give rise to peak broadening</a:t>
            </a:r>
            <a:r>
              <a:rPr lang="cs-CZ" sz="2000" dirty="0" smtClean="0">
                <a:solidFill>
                  <a:prstClr val="black"/>
                </a:solidFill>
              </a:rPr>
              <a:t>.</a:t>
            </a:r>
          </a:p>
        </p:txBody>
      </p:sp>
      <p:pic>
        <p:nvPicPr>
          <p:cNvPr id="39939" name="Picture 3"/>
          <p:cNvPicPr>
            <a:picLocks noChangeAspect="1" noChangeArrowheads="1"/>
          </p:cNvPicPr>
          <p:nvPr/>
        </p:nvPicPr>
        <p:blipFill>
          <a:blip r:embed="rId4" cstate="print"/>
          <a:srcRect/>
          <a:stretch>
            <a:fillRect/>
          </a:stretch>
        </p:blipFill>
        <p:spPr bwMode="auto">
          <a:xfrm>
            <a:off x="2051720" y="4730392"/>
            <a:ext cx="5028882" cy="1722944"/>
          </a:xfrm>
          <a:prstGeom prst="rect">
            <a:avLst/>
          </a:prstGeom>
          <a:noFill/>
          <a:ln w="9525">
            <a:noFill/>
            <a:miter lim="800000"/>
            <a:headEnd/>
            <a:tailEnd/>
          </a:ln>
          <a:effectLst/>
        </p:spPr>
      </p:pic>
      <p:sp>
        <p:nvSpPr>
          <p:cNvPr id="19" name="Šipka doprava 18"/>
          <p:cNvSpPr/>
          <p:nvPr/>
        </p:nvSpPr>
        <p:spPr>
          <a:xfrm flipV="1">
            <a:off x="1737860" y="4806388"/>
            <a:ext cx="360040" cy="2160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16" name="Šipka doprava 15"/>
          <p:cNvSpPr/>
          <p:nvPr/>
        </p:nvSpPr>
        <p:spPr>
          <a:xfrm flipV="1">
            <a:off x="7020272" y="4797152"/>
            <a:ext cx="360040" cy="2160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Theory of Chromatography</a:t>
            </a:r>
            <a:endParaRPr lang="en-US"/>
          </a:p>
        </p:txBody>
      </p:sp>
      <p:sp>
        <p:nvSpPr>
          <p:cNvPr id="205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 name="Zástupný symbol pro obsah 2"/>
          <p:cNvSpPr>
            <a:spLocks noGrp="1"/>
          </p:cNvSpPr>
          <p:nvPr>
            <p:ph idx="1"/>
          </p:nvPr>
        </p:nvSpPr>
        <p:spPr>
          <a:xfrm>
            <a:off x="464865" y="1196753"/>
            <a:ext cx="8211591" cy="3240359"/>
          </a:xfrm>
        </p:spPr>
        <p:txBody>
          <a:bodyPr>
            <a:noAutofit/>
          </a:bodyPr>
          <a:lstStyle/>
          <a:p>
            <a:pPr>
              <a:buNone/>
            </a:pPr>
            <a:r>
              <a:rPr lang="en-US" sz="2400" b="1" smtClean="0"/>
              <a:t>Why Do Bands Spread? </a:t>
            </a:r>
          </a:p>
          <a:p>
            <a:pPr marL="457200" indent="-457200">
              <a:buFont typeface="+mj-lt"/>
              <a:buAutoNum type="arabicPeriod"/>
            </a:pPr>
            <a:r>
              <a:rPr lang="en-US" sz="2000" b="1" smtClean="0"/>
              <a:t>Eddy diffusion </a:t>
            </a:r>
            <a:r>
              <a:rPr lang="en-US" sz="2000" smtClean="0"/>
              <a:t>– different molecules have to travel different distance</a:t>
            </a:r>
          </a:p>
          <a:p>
            <a:pPr marL="457200" indent="-457200">
              <a:buFont typeface="+mj-lt"/>
              <a:buAutoNum type="arabicPeriod"/>
            </a:pPr>
            <a:r>
              <a:rPr lang="en-US" sz="2000" b="1" smtClean="0"/>
              <a:t>Longitudinal diffusion </a:t>
            </a:r>
            <a:r>
              <a:rPr lang="en-US" sz="2000" smtClean="0"/>
              <a:t>– molecules move from the place with higher concentration to place with lower concentration</a:t>
            </a:r>
          </a:p>
          <a:p>
            <a:pPr marL="457200" indent="-457200">
              <a:buFont typeface="+mj-lt"/>
              <a:buAutoNum type="arabicPeriod"/>
            </a:pPr>
            <a:r>
              <a:rPr lang="en-US" sz="2000" b="1" smtClean="0"/>
              <a:t>Stationary phase mass transfer </a:t>
            </a:r>
            <a:r>
              <a:rPr lang="en-US" sz="2000" smtClean="0"/>
              <a:t>– different depth of molecules diffusion into the stationary phase particle.</a:t>
            </a:r>
          </a:p>
        </p:txBody>
      </p:sp>
      <p:pic>
        <p:nvPicPr>
          <p:cNvPr id="17" name="Picture 4" descr="obr28"/>
          <p:cNvPicPr>
            <a:picLocks noChangeAspect="1" noChangeArrowheads="1"/>
          </p:cNvPicPr>
          <p:nvPr/>
        </p:nvPicPr>
        <p:blipFill>
          <a:blip r:embed="rId3" cstate="print"/>
          <a:srcRect/>
          <a:stretch>
            <a:fillRect/>
          </a:stretch>
        </p:blipFill>
        <p:spPr bwMode="auto">
          <a:xfrm>
            <a:off x="5004048" y="3573016"/>
            <a:ext cx="4019550" cy="3059113"/>
          </a:xfrm>
          <a:prstGeom prst="rect">
            <a:avLst/>
          </a:prstGeom>
          <a:noFill/>
          <a:ln>
            <a:miter lim="800000"/>
            <a:headEnd/>
            <a:tailEnd/>
          </a:ln>
        </p:spPr>
      </p:pic>
      <p:sp>
        <p:nvSpPr>
          <p:cNvPr id="18" name="Obdélník 17"/>
          <p:cNvSpPr/>
          <p:nvPr/>
        </p:nvSpPr>
        <p:spPr>
          <a:xfrm>
            <a:off x="464865" y="3356992"/>
            <a:ext cx="4572000" cy="1015663"/>
          </a:xfrm>
          <a:prstGeom prst="rect">
            <a:avLst/>
          </a:prstGeom>
        </p:spPr>
        <p:txBody>
          <a:bodyPr>
            <a:spAutoFit/>
          </a:bodyPr>
          <a:lstStyle/>
          <a:p>
            <a:pPr marL="457200" indent="-457200">
              <a:spcBef>
                <a:spcPct val="20000"/>
              </a:spcBef>
              <a:buClr>
                <a:srgbClr val="FF0000"/>
              </a:buClr>
              <a:buSzPct val="115000"/>
              <a:buFont typeface="+mj-lt"/>
              <a:buAutoNum type="arabicPeriod" startAt="4"/>
            </a:pPr>
            <a:r>
              <a:rPr lang="en-US" sz="2000" b="1" smtClean="0">
                <a:solidFill>
                  <a:prstClr val="black"/>
                </a:solidFill>
              </a:rPr>
              <a:t>Mobile phase mass transfer </a:t>
            </a:r>
            <a:r>
              <a:rPr lang="en-US" sz="2000" smtClean="0">
                <a:solidFill>
                  <a:prstClr val="black"/>
                </a:solidFill>
              </a:rPr>
              <a:t>– diffusion asociated with different mobile phase velocity</a:t>
            </a:r>
            <a:endParaRPr lang="en-US"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Theory of Chromatography</a:t>
            </a:r>
            <a:endParaRPr lang="en-US"/>
          </a:p>
        </p:txBody>
      </p:sp>
      <p:sp>
        <p:nvSpPr>
          <p:cNvPr id="205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 name="Zástupný symbol pro obsah 2"/>
          <p:cNvSpPr>
            <a:spLocks noGrp="1"/>
          </p:cNvSpPr>
          <p:nvPr>
            <p:ph idx="1"/>
          </p:nvPr>
        </p:nvSpPr>
        <p:spPr>
          <a:xfrm>
            <a:off x="342000" y="1196753"/>
            <a:ext cx="8229600" cy="1440159"/>
          </a:xfrm>
        </p:spPr>
        <p:txBody>
          <a:bodyPr>
            <a:noAutofit/>
          </a:bodyPr>
          <a:lstStyle/>
          <a:p>
            <a:pPr>
              <a:buNone/>
            </a:pPr>
            <a:r>
              <a:rPr lang="en-US" sz="2400" b="1" smtClean="0"/>
              <a:t>Rate Theory of Chromatography</a:t>
            </a:r>
          </a:p>
          <a:p>
            <a:r>
              <a:rPr lang="en-US" sz="2000" smtClean="0"/>
              <a:t>The HEPT height depends on mobile phase velocity (</a:t>
            </a:r>
            <a:r>
              <a:rPr lang="en-US" sz="2000" b="1" i="1" smtClean="0">
                <a:latin typeface="Times New Roman" pitchFamily="18" charset="0"/>
                <a:cs typeface="Times New Roman" pitchFamily="18" charset="0"/>
              </a:rPr>
              <a:t>u</a:t>
            </a:r>
            <a:r>
              <a:rPr lang="en-US" sz="2000" smtClean="0"/>
              <a:t>):</a:t>
            </a:r>
          </a:p>
          <a:p>
            <a:pPr algn="r">
              <a:buNone/>
            </a:pPr>
            <a:r>
              <a:rPr lang="en-US" sz="2400" b="1" smtClean="0"/>
              <a:t>H = H</a:t>
            </a:r>
            <a:r>
              <a:rPr lang="en-US" sz="2400" b="1" baseline="-25000" smtClean="0"/>
              <a:t>L </a:t>
            </a:r>
            <a:r>
              <a:rPr lang="en-US" sz="2400" b="1" smtClean="0"/>
              <a:t>+ H</a:t>
            </a:r>
            <a:r>
              <a:rPr lang="en-US" sz="2400" b="1" baseline="-25000" smtClean="0"/>
              <a:t>S </a:t>
            </a:r>
            <a:r>
              <a:rPr lang="en-US" sz="2400" b="1" smtClean="0"/>
              <a:t>+ H</a:t>
            </a:r>
            <a:r>
              <a:rPr lang="en-US" sz="2400" b="1" baseline="-25000" smtClean="0"/>
              <a:t>M </a:t>
            </a:r>
            <a:r>
              <a:rPr lang="en-US" sz="2400" b="1" smtClean="0"/>
              <a:t>+ H</a:t>
            </a:r>
            <a:r>
              <a:rPr lang="en-US" sz="2400" b="1" baseline="-25000" smtClean="0"/>
              <a:t>SM</a:t>
            </a:r>
            <a:endParaRPr lang="en-US" sz="2000" smtClean="0"/>
          </a:p>
        </p:txBody>
      </p:sp>
      <p:pic>
        <p:nvPicPr>
          <p:cNvPr id="40963" name="Picture 3"/>
          <p:cNvPicPr>
            <a:picLocks noChangeAspect="1" noChangeArrowheads="1"/>
          </p:cNvPicPr>
          <p:nvPr/>
        </p:nvPicPr>
        <p:blipFill>
          <a:blip r:embed="rId3" cstate="print"/>
          <a:srcRect l="40259" r="39448"/>
          <a:stretch>
            <a:fillRect/>
          </a:stretch>
        </p:blipFill>
        <p:spPr bwMode="auto">
          <a:xfrm>
            <a:off x="4608163" y="2769272"/>
            <a:ext cx="1082945" cy="743392"/>
          </a:xfrm>
          <a:prstGeom prst="rect">
            <a:avLst/>
          </a:prstGeom>
          <a:noFill/>
          <a:ln w="9525">
            <a:noFill/>
            <a:miter lim="800000"/>
            <a:headEnd/>
            <a:tailEnd/>
          </a:ln>
          <a:effectLst/>
        </p:spPr>
      </p:pic>
      <p:pic>
        <p:nvPicPr>
          <p:cNvPr id="40965" name="Picture 5"/>
          <p:cNvPicPr>
            <a:picLocks noChangeAspect="1" noChangeArrowheads="1"/>
          </p:cNvPicPr>
          <p:nvPr/>
        </p:nvPicPr>
        <p:blipFill>
          <a:blip r:embed="rId4" cstate="print"/>
          <a:srcRect l="37909" r="38551"/>
          <a:stretch>
            <a:fillRect/>
          </a:stretch>
        </p:blipFill>
        <p:spPr bwMode="auto">
          <a:xfrm>
            <a:off x="5530542" y="3844729"/>
            <a:ext cx="1256223" cy="447871"/>
          </a:xfrm>
          <a:prstGeom prst="rect">
            <a:avLst/>
          </a:prstGeom>
          <a:noFill/>
          <a:ln w="9525">
            <a:noFill/>
            <a:miter lim="800000"/>
            <a:headEnd/>
            <a:tailEnd/>
          </a:ln>
          <a:effectLst/>
        </p:spPr>
      </p:pic>
      <p:pic>
        <p:nvPicPr>
          <p:cNvPr id="40970" name="Picture 10"/>
          <p:cNvPicPr>
            <a:picLocks noChangeAspect="1" noChangeArrowheads="1"/>
          </p:cNvPicPr>
          <p:nvPr/>
        </p:nvPicPr>
        <p:blipFill>
          <a:blip r:embed="rId5" cstate="print"/>
          <a:srcRect l="33681" r="35473"/>
          <a:stretch>
            <a:fillRect/>
          </a:stretch>
        </p:blipFill>
        <p:spPr bwMode="auto">
          <a:xfrm>
            <a:off x="7133320" y="3844729"/>
            <a:ext cx="1646111" cy="447871"/>
          </a:xfrm>
          <a:prstGeom prst="rect">
            <a:avLst/>
          </a:prstGeom>
          <a:noFill/>
          <a:ln w="9525">
            <a:noFill/>
            <a:miter lim="800000"/>
            <a:headEnd/>
            <a:tailEnd/>
          </a:ln>
          <a:effectLst/>
        </p:spPr>
      </p:pic>
      <p:pic>
        <p:nvPicPr>
          <p:cNvPr id="40972" name="Picture 12"/>
          <p:cNvPicPr>
            <a:picLocks noChangeAspect="1" noChangeArrowheads="1"/>
          </p:cNvPicPr>
          <p:nvPr/>
        </p:nvPicPr>
        <p:blipFill>
          <a:blip r:embed="rId6" cstate="print"/>
          <a:srcRect l="39532" r="38551"/>
          <a:stretch>
            <a:fillRect/>
          </a:stretch>
        </p:blipFill>
        <p:spPr bwMode="auto">
          <a:xfrm>
            <a:off x="7956376" y="2789644"/>
            <a:ext cx="1169611" cy="447871"/>
          </a:xfrm>
          <a:prstGeom prst="rect">
            <a:avLst/>
          </a:prstGeom>
          <a:noFill/>
          <a:ln w="9525">
            <a:noFill/>
            <a:miter lim="800000"/>
            <a:headEnd/>
            <a:tailEnd/>
          </a:ln>
          <a:effectLst/>
        </p:spPr>
      </p:pic>
      <p:sp>
        <p:nvSpPr>
          <p:cNvPr id="26" name="Obdélník 25"/>
          <p:cNvSpPr/>
          <p:nvPr/>
        </p:nvSpPr>
        <p:spPr>
          <a:xfrm>
            <a:off x="117029" y="2636912"/>
            <a:ext cx="4031679" cy="3139321"/>
          </a:xfrm>
          <a:prstGeom prst="rect">
            <a:avLst/>
          </a:prstGeom>
        </p:spPr>
        <p:txBody>
          <a:bodyPr wrap="square">
            <a:spAutoFit/>
          </a:bodyPr>
          <a:lstStyle/>
          <a:p>
            <a:pPr marL="542925" indent="-542925">
              <a:buNone/>
            </a:pPr>
            <a:r>
              <a:rPr lang="en-US" b="1" smtClean="0"/>
              <a:t>H	</a:t>
            </a:r>
            <a:r>
              <a:rPr lang="en-US" smtClean="0"/>
              <a:t>Plate equivalent to the theoretical plate (as in Plate Theory)</a:t>
            </a:r>
          </a:p>
          <a:p>
            <a:pPr marL="542925" indent="-542925">
              <a:buNone/>
            </a:pPr>
            <a:r>
              <a:rPr lang="en-US" b="1" smtClean="0"/>
              <a:t>H</a:t>
            </a:r>
            <a:r>
              <a:rPr lang="en-US" b="1" baseline="-25000" smtClean="0"/>
              <a:t>L </a:t>
            </a:r>
            <a:r>
              <a:rPr lang="en-US" b="1" smtClean="0"/>
              <a:t>	</a:t>
            </a:r>
            <a:r>
              <a:rPr lang="en-US" smtClean="0"/>
              <a:t>Contribution to the longitudinal diffusion</a:t>
            </a:r>
          </a:p>
          <a:p>
            <a:pPr marL="542925" indent="-542925">
              <a:buNone/>
            </a:pPr>
            <a:r>
              <a:rPr lang="en-US" b="1" smtClean="0"/>
              <a:t>H</a:t>
            </a:r>
            <a:r>
              <a:rPr lang="en-US" b="1" baseline="-25000" smtClean="0"/>
              <a:t>S </a:t>
            </a:r>
            <a:r>
              <a:rPr lang="en-US" b="1" smtClean="0"/>
              <a:t>	</a:t>
            </a:r>
            <a:r>
              <a:rPr lang="en-US" smtClean="0"/>
              <a:t>Stationary phase mass transfer contribution</a:t>
            </a:r>
          </a:p>
          <a:p>
            <a:pPr marL="542925" indent="-542925">
              <a:buNone/>
            </a:pPr>
            <a:r>
              <a:rPr lang="en-US" b="1" smtClean="0"/>
              <a:t>H</a:t>
            </a:r>
            <a:r>
              <a:rPr lang="en-US" b="1" baseline="-25000" smtClean="0"/>
              <a:t>M</a:t>
            </a:r>
            <a:r>
              <a:rPr lang="en-US" b="1" smtClean="0"/>
              <a:t>	</a:t>
            </a:r>
            <a:r>
              <a:rPr lang="en-US" smtClean="0"/>
              <a:t>Diffusion associated with mobile phase effect</a:t>
            </a:r>
          </a:p>
          <a:p>
            <a:pPr marL="542925" indent="-542925">
              <a:buNone/>
            </a:pPr>
            <a:r>
              <a:rPr lang="en-US" b="1" smtClean="0"/>
              <a:t>H</a:t>
            </a:r>
            <a:r>
              <a:rPr lang="en-US" b="1" baseline="-25000" smtClean="0"/>
              <a:t>SM</a:t>
            </a:r>
            <a:r>
              <a:rPr lang="en-US" b="1" smtClean="0"/>
              <a:t>	</a:t>
            </a:r>
            <a:r>
              <a:rPr lang="en-US" smtClean="0"/>
              <a:t>Diffusion into or mass transfer across a stagnant layer of mobile phase</a:t>
            </a:r>
          </a:p>
        </p:txBody>
      </p:sp>
      <p:pic>
        <p:nvPicPr>
          <p:cNvPr id="40973" name="Picture 13"/>
          <p:cNvPicPr>
            <a:picLocks noChangeAspect="1" noChangeArrowheads="1"/>
          </p:cNvPicPr>
          <p:nvPr/>
        </p:nvPicPr>
        <p:blipFill>
          <a:blip r:embed="rId7" cstate="print"/>
          <a:srcRect/>
          <a:stretch>
            <a:fillRect/>
          </a:stretch>
        </p:blipFill>
        <p:spPr bwMode="auto">
          <a:xfrm>
            <a:off x="3915975" y="4869160"/>
            <a:ext cx="5336545" cy="743392"/>
          </a:xfrm>
          <a:prstGeom prst="rect">
            <a:avLst/>
          </a:prstGeom>
          <a:noFill/>
          <a:ln w="9525">
            <a:noFill/>
            <a:miter lim="800000"/>
            <a:headEnd/>
            <a:tailEnd/>
          </a:ln>
          <a:effectLst/>
        </p:spPr>
      </p:pic>
      <p:sp>
        <p:nvSpPr>
          <p:cNvPr id="28" name="TextovéPole 27"/>
          <p:cNvSpPr txBox="1"/>
          <p:nvPr/>
        </p:nvSpPr>
        <p:spPr>
          <a:xfrm>
            <a:off x="5149636" y="5684560"/>
            <a:ext cx="288032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mtClean="0"/>
              <a:t>Van Deemter equation</a:t>
            </a:r>
            <a:endParaRPr lang="en-US"/>
          </a:p>
        </p:txBody>
      </p:sp>
      <p:cxnSp>
        <p:nvCxnSpPr>
          <p:cNvPr id="14" name="Přímá spojovací šipka 13"/>
          <p:cNvCxnSpPr/>
          <p:nvPr/>
        </p:nvCxnSpPr>
        <p:spPr>
          <a:xfrm flipH="1">
            <a:off x="5691108" y="2420888"/>
            <a:ext cx="609084"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a:endCxn id="40965" idx="0"/>
          </p:cNvCxnSpPr>
          <p:nvPr/>
        </p:nvCxnSpPr>
        <p:spPr>
          <a:xfrm flipH="1">
            <a:off x="6158654" y="2420888"/>
            <a:ext cx="628111" cy="14238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endCxn id="40970" idx="0"/>
          </p:cNvCxnSpPr>
          <p:nvPr/>
        </p:nvCxnSpPr>
        <p:spPr>
          <a:xfrm>
            <a:off x="7524328" y="2573288"/>
            <a:ext cx="432048" cy="12714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a:endCxn id="40972" idx="0"/>
          </p:cNvCxnSpPr>
          <p:nvPr/>
        </p:nvCxnSpPr>
        <p:spPr>
          <a:xfrm>
            <a:off x="8133412" y="2420888"/>
            <a:ext cx="407770" cy="3687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pic>
        <p:nvPicPr>
          <p:cNvPr id="13" name="Picture 2"/>
          <p:cNvPicPr>
            <a:picLocks noChangeAspect="1" noChangeArrowheads="1"/>
          </p:cNvPicPr>
          <p:nvPr/>
        </p:nvPicPr>
        <p:blipFill>
          <a:blip r:embed="rId3" cstate="print"/>
          <a:srcRect/>
          <a:stretch>
            <a:fillRect/>
          </a:stretch>
        </p:blipFill>
        <p:spPr bwMode="auto">
          <a:xfrm>
            <a:off x="513759" y="1342281"/>
            <a:ext cx="8336900" cy="47510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Theory of Chromatography</a:t>
            </a:r>
            <a:endParaRPr lang="en-US"/>
          </a:p>
        </p:txBody>
      </p:sp>
      <p:sp>
        <p:nvSpPr>
          <p:cNvPr id="63" name="Zástupný symbol pro obsah 2"/>
          <p:cNvSpPr>
            <a:spLocks noGrp="1"/>
          </p:cNvSpPr>
          <p:nvPr>
            <p:ph idx="1"/>
          </p:nvPr>
        </p:nvSpPr>
        <p:spPr>
          <a:xfrm>
            <a:off x="457200" y="1196753"/>
            <a:ext cx="8507288" cy="1368151"/>
          </a:xfrm>
        </p:spPr>
        <p:txBody>
          <a:bodyPr>
            <a:normAutofit/>
          </a:bodyPr>
          <a:lstStyle/>
          <a:p>
            <a:pPr>
              <a:buNone/>
            </a:pPr>
            <a:r>
              <a:rPr lang="en-US" sz="2000" smtClean="0"/>
              <a:t> </a:t>
            </a:r>
            <a:r>
              <a:rPr lang="en-US" sz="2400" b="1" smtClean="0"/>
              <a:t>Separation factor</a:t>
            </a:r>
          </a:p>
          <a:p>
            <a:r>
              <a:rPr lang="en-US" sz="2000" smtClean="0"/>
              <a:t>Universal measure of retention, determined from t</a:t>
            </a:r>
            <a:r>
              <a:rPr lang="en-US" sz="2000" baseline="-25000" smtClean="0"/>
              <a:t>R</a:t>
            </a:r>
            <a:r>
              <a:rPr lang="en-US" sz="2000" smtClean="0"/>
              <a:t> or V</a:t>
            </a:r>
            <a:r>
              <a:rPr lang="en-US" sz="2000" baseline="-25000" smtClean="0"/>
              <a:t>R</a:t>
            </a:r>
            <a:r>
              <a:rPr lang="en-US" sz="2000" smtClean="0"/>
              <a:t>: </a:t>
            </a:r>
            <a:endParaRPr lang="en-US" sz="2000"/>
          </a:p>
        </p:txBody>
      </p:sp>
      <p:sp>
        <p:nvSpPr>
          <p:cNvPr id="66" name="Zástupný symbol pro obsah 2"/>
          <p:cNvSpPr txBox="1">
            <a:spLocks/>
          </p:cNvSpPr>
          <p:nvPr/>
        </p:nvSpPr>
        <p:spPr>
          <a:xfrm>
            <a:off x="446856" y="3645025"/>
            <a:ext cx="8229600" cy="1368151"/>
          </a:xfrm>
          <a:prstGeom prst="rect">
            <a:avLst/>
          </a:prstGeom>
        </p:spPr>
        <p:txBody>
          <a:bodyPr vert="horz" lIns="91440" tIns="45720" rIns="91440" bIns="45720" rtlCol="0">
            <a:normAutofit/>
          </a:bodyPr>
          <a:lstStyle/>
          <a:p>
            <a:pPr marL="342900" lvl="0" indent="-342900">
              <a:spcBef>
                <a:spcPct val="20000"/>
              </a:spcBef>
              <a:buClr>
                <a:srgbClr val="FF0000"/>
              </a:buClr>
              <a:buSzPct val="115000"/>
              <a:buFont typeface="Wingdings" pitchFamily="2" charset="2"/>
              <a:buChar char="§"/>
            </a:pPr>
            <a:r>
              <a:rPr lang="en-US" sz="2000" smtClean="0"/>
              <a:t>A value of α &gt; 1.1 is usually indicative of a good separation Does not consider the effect of column efficiency or peak widths, only retention.</a:t>
            </a:r>
          </a:p>
        </p:txBody>
      </p:sp>
      <p:pic>
        <p:nvPicPr>
          <p:cNvPr id="25603" name="Picture 3"/>
          <p:cNvPicPr>
            <a:picLocks noChangeAspect="1" noChangeArrowheads="1"/>
          </p:cNvPicPr>
          <p:nvPr/>
        </p:nvPicPr>
        <p:blipFill>
          <a:blip r:embed="rId3" cstate="print"/>
          <a:srcRect l="34577" r="34577"/>
          <a:stretch>
            <a:fillRect/>
          </a:stretch>
        </p:blipFill>
        <p:spPr bwMode="auto">
          <a:xfrm>
            <a:off x="1259632" y="2132856"/>
            <a:ext cx="1646111" cy="1150882"/>
          </a:xfrm>
          <a:prstGeom prst="rect">
            <a:avLst/>
          </a:prstGeom>
          <a:noFill/>
          <a:ln w="9525">
            <a:noFill/>
            <a:miter lim="800000"/>
            <a:headEnd/>
            <a:tailEnd/>
          </a:ln>
          <a:effectLst/>
        </p:spPr>
      </p:pic>
      <p:sp>
        <p:nvSpPr>
          <p:cNvPr id="8" name="TextovéPole 7"/>
          <p:cNvSpPr txBox="1"/>
          <p:nvPr/>
        </p:nvSpPr>
        <p:spPr>
          <a:xfrm>
            <a:off x="3707904" y="2265080"/>
            <a:ext cx="3888432" cy="1092607"/>
          </a:xfrm>
          <a:prstGeom prst="rect">
            <a:avLst/>
          </a:prstGeom>
          <a:noFill/>
        </p:spPr>
        <p:txBody>
          <a:bodyPr wrap="square" rtlCol="0">
            <a:spAutoFit/>
          </a:bodyPr>
          <a:lstStyle/>
          <a:p>
            <a:pPr>
              <a:spcBef>
                <a:spcPts val="600"/>
              </a:spcBef>
            </a:pPr>
            <a:r>
              <a:rPr lang="en-US" sz="2000" i="1" smtClean="0">
                <a:latin typeface="Times New Roman" pitchFamily="18" charset="0"/>
                <a:cs typeface="Times New Roman" pitchFamily="18" charset="0"/>
              </a:rPr>
              <a:t>k‘</a:t>
            </a:r>
            <a:r>
              <a:rPr lang="en-US" sz="2000" baseline="-25000" smtClean="0">
                <a:latin typeface="Times New Roman" pitchFamily="18" charset="0"/>
                <a:cs typeface="Times New Roman" pitchFamily="18" charset="0"/>
              </a:rPr>
              <a:t>(1) </a:t>
            </a:r>
            <a:r>
              <a:rPr lang="en-US" sz="2000" smtClean="0"/>
              <a:t>– capacity factor of solute 1</a:t>
            </a:r>
          </a:p>
          <a:p>
            <a:pPr>
              <a:spcBef>
                <a:spcPts val="600"/>
              </a:spcBef>
            </a:pPr>
            <a:r>
              <a:rPr lang="en-US" sz="2000" i="1" smtClean="0">
                <a:latin typeface="Times New Roman" pitchFamily="18" charset="0"/>
                <a:cs typeface="Times New Roman" pitchFamily="18" charset="0"/>
              </a:rPr>
              <a:t>k‘</a:t>
            </a:r>
            <a:r>
              <a:rPr lang="en-US" sz="2000" baseline="-25000" smtClean="0">
                <a:latin typeface="Times New Roman" pitchFamily="18" charset="0"/>
                <a:cs typeface="Times New Roman" pitchFamily="18" charset="0"/>
              </a:rPr>
              <a:t>(2) </a:t>
            </a:r>
            <a:r>
              <a:rPr lang="en-US" sz="2000" smtClean="0"/>
              <a:t>– capacity factor of solute 2, when </a:t>
            </a:r>
            <a:r>
              <a:rPr lang="en-US" sz="2000" i="1" smtClean="0">
                <a:latin typeface="Times New Roman" pitchFamily="18" charset="0"/>
                <a:cs typeface="Times New Roman" pitchFamily="18" charset="0"/>
              </a:rPr>
              <a:t>k‘</a:t>
            </a:r>
            <a:r>
              <a:rPr lang="en-US" sz="2000" baseline="-25000" smtClean="0">
                <a:latin typeface="Times New Roman" pitchFamily="18" charset="0"/>
                <a:cs typeface="Times New Roman" pitchFamily="18" charset="0"/>
              </a:rPr>
              <a:t>(2) </a:t>
            </a:r>
            <a:r>
              <a:rPr lang="en-US" sz="2000" smtClean="0"/>
              <a:t>&gt; </a:t>
            </a:r>
            <a:r>
              <a:rPr lang="en-US" sz="2000" i="1" smtClean="0">
                <a:latin typeface="Times New Roman" pitchFamily="18" charset="0"/>
                <a:cs typeface="Times New Roman" pitchFamily="18" charset="0"/>
              </a:rPr>
              <a:t>k‘</a:t>
            </a:r>
            <a:r>
              <a:rPr lang="en-US" sz="2000" baseline="-25000" smtClean="0">
                <a:latin typeface="Times New Roman" pitchFamily="18" charset="0"/>
                <a:cs typeface="Times New Roman" pitchFamily="18" charset="0"/>
              </a:rPr>
              <a:t>(1) </a:t>
            </a:r>
            <a:endParaRPr lang="en-US" sz="2000"/>
          </a:p>
        </p:txBody>
      </p:sp>
      <p:grpSp>
        <p:nvGrpSpPr>
          <p:cNvPr id="9" name="Skupina 8"/>
          <p:cNvGrpSpPr/>
          <p:nvPr/>
        </p:nvGrpSpPr>
        <p:grpSpPr>
          <a:xfrm>
            <a:off x="1887959" y="4365104"/>
            <a:ext cx="5276329" cy="2242757"/>
            <a:chOff x="536708" y="1126711"/>
            <a:chExt cx="6483564" cy="3213420"/>
          </a:xfrm>
        </p:grpSpPr>
        <p:pic>
          <p:nvPicPr>
            <p:cNvPr id="10" name="Picture 5"/>
            <p:cNvPicPr>
              <a:picLocks noChangeAspect="1" noChangeArrowheads="1"/>
            </p:cNvPicPr>
            <p:nvPr/>
          </p:nvPicPr>
          <p:blipFill>
            <a:blip r:embed="rId4" cstate="print"/>
            <a:srcRect r="16505"/>
            <a:stretch>
              <a:fillRect/>
            </a:stretch>
          </p:blipFill>
          <p:spPr bwMode="auto">
            <a:xfrm>
              <a:off x="884352" y="1532012"/>
              <a:ext cx="5487848" cy="2376264"/>
            </a:xfrm>
            <a:prstGeom prst="rect">
              <a:avLst/>
            </a:prstGeom>
            <a:noFill/>
            <a:ln w="9525">
              <a:noFill/>
              <a:miter lim="800000"/>
              <a:headEnd/>
              <a:tailEnd/>
            </a:ln>
            <a:effectLst/>
          </p:spPr>
        </p:pic>
        <p:cxnSp>
          <p:nvCxnSpPr>
            <p:cNvPr id="11" name="Přímá spojovací čára 10"/>
            <p:cNvCxnSpPr/>
            <p:nvPr/>
          </p:nvCxnSpPr>
          <p:spPr>
            <a:xfrm rot="5400000">
              <a:off x="1413250" y="3622066"/>
              <a:ext cx="959195" cy="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931168" y="3142303"/>
              <a:ext cx="961678"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1206038" y="2678445"/>
              <a:ext cx="432048" cy="485080"/>
            </a:xfrm>
            <a:prstGeom prst="rect">
              <a:avLst/>
            </a:prstGeom>
            <a:noFill/>
          </p:spPr>
          <p:txBody>
            <a:bodyPr wrap="square" rtlCol="0">
              <a:spAutoFit/>
            </a:bodyPr>
            <a:lstStyle/>
            <a:p>
              <a:r>
                <a:rPr lang="en-US" sz="1600" b="1" smtClean="0"/>
                <a:t>t</a:t>
              </a:r>
              <a:r>
                <a:rPr lang="en-US" sz="1600" b="1" baseline="-25000" smtClean="0"/>
                <a:t>0</a:t>
              </a:r>
              <a:endParaRPr lang="en-US" sz="1600" b="1" baseline="-25000"/>
            </a:p>
          </p:txBody>
        </p:sp>
        <p:cxnSp>
          <p:nvCxnSpPr>
            <p:cNvPr id="16" name="Přímá spojovací čára 15"/>
            <p:cNvCxnSpPr/>
            <p:nvPr/>
          </p:nvCxnSpPr>
          <p:spPr>
            <a:xfrm rot="16200000" flipH="1">
              <a:off x="2296975" y="3341082"/>
              <a:ext cx="1693354"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rot="16200000" flipH="1">
              <a:off x="3876383" y="2973998"/>
              <a:ext cx="2255332" cy="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a:off x="941120" y="2494404"/>
              <a:ext cx="2202531"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ovací čára 20"/>
            <p:cNvCxnSpPr/>
            <p:nvPr/>
          </p:nvCxnSpPr>
          <p:spPr>
            <a:xfrm>
              <a:off x="930072" y="1846332"/>
              <a:ext cx="4073978"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1763689" y="2021484"/>
              <a:ext cx="743920" cy="485080"/>
            </a:xfrm>
            <a:prstGeom prst="rect">
              <a:avLst/>
            </a:prstGeom>
            <a:noFill/>
          </p:spPr>
          <p:txBody>
            <a:bodyPr wrap="square" rtlCol="0">
              <a:spAutoFit/>
            </a:bodyPr>
            <a:lstStyle/>
            <a:p>
              <a:r>
                <a:rPr lang="en-US" sz="1600" b="1" smtClean="0"/>
                <a:t>t</a:t>
              </a:r>
              <a:r>
                <a:rPr lang="en-US" sz="1600" b="1" baseline="-25000" smtClean="0"/>
                <a:t>R(1)</a:t>
              </a:r>
              <a:endParaRPr lang="en-US" sz="1600" b="1" baseline="-25000"/>
            </a:p>
          </p:txBody>
        </p:sp>
        <p:sp>
          <p:nvSpPr>
            <p:cNvPr id="23" name="TextovéPole 22"/>
            <p:cNvSpPr txBox="1"/>
            <p:nvPr/>
          </p:nvSpPr>
          <p:spPr>
            <a:xfrm>
              <a:off x="2627783" y="1372038"/>
              <a:ext cx="676178" cy="485080"/>
            </a:xfrm>
            <a:prstGeom prst="rect">
              <a:avLst/>
            </a:prstGeom>
            <a:noFill/>
          </p:spPr>
          <p:txBody>
            <a:bodyPr wrap="square" rtlCol="0">
              <a:spAutoFit/>
            </a:bodyPr>
            <a:lstStyle/>
            <a:p>
              <a:r>
                <a:rPr lang="en-US" sz="1600" b="1" smtClean="0"/>
                <a:t>t</a:t>
              </a:r>
              <a:r>
                <a:rPr lang="en-US" sz="1600" b="1" baseline="-25000" smtClean="0"/>
                <a:t>R(2)</a:t>
              </a:r>
              <a:endParaRPr lang="en-US" sz="1600" b="1" baseline="-25000"/>
            </a:p>
          </p:txBody>
        </p:sp>
        <p:sp>
          <p:nvSpPr>
            <p:cNvPr id="24" name="TextovéPole 23"/>
            <p:cNvSpPr txBox="1"/>
            <p:nvPr/>
          </p:nvSpPr>
          <p:spPr>
            <a:xfrm>
              <a:off x="2555776" y="2157224"/>
              <a:ext cx="1584175" cy="440982"/>
            </a:xfrm>
            <a:prstGeom prst="rect">
              <a:avLst/>
            </a:prstGeom>
            <a:noFill/>
          </p:spPr>
          <p:txBody>
            <a:bodyPr wrap="square" rtlCol="0">
              <a:spAutoFit/>
            </a:bodyPr>
            <a:lstStyle/>
            <a:p>
              <a:pPr algn="ctr"/>
              <a:r>
                <a:rPr lang="en-US" sz="1400" smtClean="0"/>
                <a:t>Component 1</a:t>
              </a:r>
              <a:endParaRPr lang="en-US" sz="1400"/>
            </a:p>
          </p:txBody>
        </p:sp>
        <p:sp>
          <p:nvSpPr>
            <p:cNvPr id="25" name="TextovéPole 24"/>
            <p:cNvSpPr txBox="1"/>
            <p:nvPr/>
          </p:nvSpPr>
          <p:spPr>
            <a:xfrm>
              <a:off x="4427984" y="1419167"/>
              <a:ext cx="1584175" cy="440982"/>
            </a:xfrm>
            <a:prstGeom prst="rect">
              <a:avLst/>
            </a:prstGeom>
            <a:noFill/>
          </p:spPr>
          <p:txBody>
            <a:bodyPr wrap="square" rtlCol="0">
              <a:spAutoFit/>
            </a:bodyPr>
            <a:lstStyle/>
            <a:p>
              <a:pPr algn="ctr"/>
              <a:r>
                <a:rPr lang="en-US" sz="1400" smtClean="0"/>
                <a:t>Component 2</a:t>
              </a:r>
              <a:endParaRPr lang="en-US" sz="1400"/>
            </a:p>
          </p:txBody>
        </p:sp>
        <p:cxnSp>
          <p:nvCxnSpPr>
            <p:cNvPr id="28" name="Přímá spojovací šipka 27"/>
            <p:cNvCxnSpPr/>
            <p:nvPr/>
          </p:nvCxnSpPr>
          <p:spPr>
            <a:xfrm rot="16200000" flipV="1">
              <a:off x="-271293" y="2688918"/>
              <a:ext cx="2363867"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a:off x="931168" y="3871645"/>
              <a:ext cx="5585048"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rot="16200000">
              <a:off x="12127" y="1651292"/>
              <a:ext cx="1427359" cy="378197"/>
            </a:xfrm>
            <a:prstGeom prst="rect">
              <a:avLst/>
            </a:prstGeom>
            <a:noFill/>
          </p:spPr>
          <p:txBody>
            <a:bodyPr wrap="square" rtlCol="0">
              <a:spAutoFit/>
            </a:bodyPr>
            <a:lstStyle/>
            <a:p>
              <a:pPr algn="ctr"/>
              <a:r>
                <a:rPr lang="en-US" sz="1400" i="1" smtClean="0"/>
                <a:t>signal</a:t>
              </a:r>
              <a:endParaRPr lang="en-US" sz="1400" i="1"/>
            </a:p>
          </p:txBody>
        </p:sp>
        <p:sp>
          <p:nvSpPr>
            <p:cNvPr id="31" name="TextovéPole 30"/>
            <p:cNvSpPr txBox="1"/>
            <p:nvPr/>
          </p:nvSpPr>
          <p:spPr>
            <a:xfrm>
              <a:off x="5796136" y="3899149"/>
              <a:ext cx="1224136" cy="440982"/>
            </a:xfrm>
            <a:prstGeom prst="rect">
              <a:avLst/>
            </a:prstGeom>
            <a:noFill/>
          </p:spPr>
          <p:txBody>
            <a:bodyPr wrap="square" rtlCol="0">
              <a:spAutoFit/>
            </a:bodyPr>
            <a:lstStyle/>
            <a:p>
              <a:r>
                <a:rPr lang="en-US" sz="1400" i="1" smtClean="0"/>
                <a:t>time (t)</a:t>
              </a:r>
              <a:endParaRPr lang="en-US" sz="1400" i="1"/>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Introduction</a:t>
            </a:r>
            <a:r>
              <a:rPr lang="cs-CZ" dirty="0" smtClean="0"/>
              <a:t> to </a:t>
            </a:r>
            <a:r>
              <a:rPr lang="cs-CZ" dirty="0" err="1" smtClean="0"/>
              <a:t>Chromatography</a:t>
            </a:r>
            <a:endParaRPr lang="cs-CZ" dirty="0"/>
          </a:p>
        </p:txBody>
      </p:sp>
      <p:sp>
        <p:nvSpPr>
          <p:cNvPr id="3" name="Zástupný symbol pro obsah 2"/>
          <p:cNvSpPr>
            <a:spLocks noGrp="1"/>
          </p:cNvSpPr>
          <p:nvPr>
            <p:ph idx="1"/>
          </p:nvPr>
        </p:nvSpPr>
        <p:spPr/>
        <p:txBody>
          <a:bodyPr>
            <a:normAutofit fontScale="85000" lnSpcReduction="10000"/>
          </a:bodyPr>
          <a:lstStyle/>
          <a:p>
            <a:pPr>
              <a:buNone/>
            </a:pPr>
            <a:r>
              <a:rPr lang="en-US" b="1" dirty="0" smtClean="0"/>
              <a:t>Definition</a:t>
            </a:r>
            <a:r>
              <a:rPr lang="cs-CZ" b="1" dirty="0" smtClean="0"/>
              <a:t>:</a:t>
            </a:r>
          </a:p>
          <a:p>
            <a:r>
              <a:rPr lang="en-US" dirty="0" smtClean="0"/>
              <a:t> </a:t>
            </a:r>
            <a:r>
              <a:rPr lang="en-US" i="1" dirty="0" smtClean="0">
                <a:solidFill>
                  <a:srgbClr val="FF0000"/>
                </a:solidFill>
              </a:rPr>
              <a:t>Chromatography</a:t>
            </a:r>
            <a:r>
              <a:rPr lang="en-US" dirty="0" smtClean="0"/>
              <a:t> is a separation technique based on the different interactions of compounds with two phases, a </a:t>
            </a:r>
            <a:r>
              <a:rPr lang="en-US" i="1" dirty="0" smtClean="0">
                <a:solidFill>
                  <a:srgbClr val="FF0000"/>
                </a:solidFill>
              </a:rPr>
              <a:t>mobile phase </a:t>
            </a:r>
            <a:r>
              <a:rPr lang="en-US" dirty="0" smtClean="0"/>
              <a:t>and a </a:t>
            </a:r>
            <a:r>
              <a:rPr lang="en-US" i="1" dirty="0" smtClean="0">
                <a:solidFill>
                  <a:srgbClr val="FF0000"/>
                </a:solidFill>
              </a:rPr>
              <a:t>stationary phase</a:t>
            </a:r>
            <a:r>
              <a:rPr lang="en-US" dirty="0" smtClean="0"/>
              <a:t>, as the compounds travel through a supporting medium. </a:t>
            </a:r>
            <a:endParaRPr lang="cs-CZ" dirty="0" smtClean="0"/>
          </a:p>
          <a:p>
            <a:r>
              <a:rPr lang="en-US" b="1" dirty="0" smtClean="0"/>
              <a:t>Components: </a:t>
            </a:r>
            <a:endParaRPr lang="cs-CZ" b="1" dirty="0" smtClean="0"/>
          </a:p>
          <a:p>
            <a:pPr lvl="1"/>
            <a:r>
              <a:rPr lang="cs-CZ" b="1" dirty="0" smtClean="0"/>
              <a:t>M</a:t>
            </a:r>
            <a:r>
              <a:rPr lang="en-US" b="1" dirty="0" err="1" smtClean="0"/>
              <a:t>obile</a:t>
            </a:r>
            <a:r>
              <a:rPr lang="en-US" b="1" dirty="0" smtClean="0"/>
              <a:t> phase: </a:t>
            </a:r>
            <a:r>
              <a:rPr lang="en-US" dirty="0" smtClean="0"/>
              <a:t>a solvent that flows through the supporting medium</a:t>
            </a:r>
            <a:r>
              <a:rPr lang="cs-CZ" dirty="0" smtClean="0"/>
              <a:t>.</a:t>
            </a:r>
          </a:p>
          <a:p>
            <a:pPr lvl="1"/>
            <a:r>
              <a:rPr lang="cs-CZ" b="1" dirty="0" smtClean="0"/>
              <a:t>S</a:t>
            </a:r>
            <a:r>
              <a:rPr lang="en-US" b="1" dirty="0" err="1" smtClean="0"/>
              <a:t>tationary</a:t>
            </a:r>
            <a:r>
              <a:rPr lang="en-US" b="1" dirty="0" smtClean="0"/>
              <a:t> phase: </a:t>
            </a:r>
            <a:r>
              <a:rPr lang="en-US" dirty="0" smtClean="0"/>
              <a:t>a layer or coating on the supporting medium that interacts with the analytes</a:t>
            </a:r>
            <a:r>
              <a:rPr lang="cs-CZ" dirty="0" smtClean="0"/>
              <a:t>.</a:t>
            </a:r>
            <a:r>
              <a:rPr lang="en-US" dirty="0" smtClean="0"/>
              <a:t> </a:t>
            </a:r>
            <a:endParaRPr lang="cs-CZ" dirty="0" smtClean="0"/>
          </a:p>
          <a:p>
            <a:pPr lvl="1"/>
            <a:r>
              <a:rPr lang="cs-CZ" b="1" dirty="0" smtClean="0"/>
              <a:t>S</a:t>
            </a:r>
            <a:r>
              <a:rPr lang="en-US" b="1" dirty="0" err="1" smtClean="0"/>
              <a:t>upporting</a:t>
            </a:r>
            <a:r>
              <a:rPr lang="en-US" b="1" dirty="0" smtClean="0"/>
              <a:t> medium: </a:t>
            </a:r>
            <a:r>
              <a:rPr lang="en-US" dirty="0" smtClean="0"/>
              <a:t>a solid surface on which the stationary phase is bound or coated</a:t>
            </a:r>
            <a:r>
              <a:rPr lang="cs-CZ" dirty="0" smtClean="0"/>
              <a:t>.</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Theory of Chromatography</a:t>
            </a:r>
            <a:endParaRPr lang="en-US"/>
          </a:p>
        </p:txBody>
      </p:sp>
      <p:sp>
        <p:nvSpPr>
          <p:cNvPr id="205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 name="Zástupný symbol pro obsah 2"/>
          <p:cNvSpPr>
            <a:spLocks noGrp="1"/>
          </p:cNvSpPr>
          <p:nvPr>
            <p:ph idx="1"/>
          </p:nvPr>
        </p:nvSpPr>
        <p:spPr>
          <a:xfrm>
            <a:off x="394428" y="1124744"/>
            <a:ext cx="8337444" cy="1368151"/>
          </a:xfrm>
        </p:spPr>
        <p:txBody>
          <a:bodyPr>
            <a:noAutofit/>
          </a:bodyPr>
          <a:lstStyle/>
          <a:p>
            <a:pPr>
              <a:buNone/>
            </a:pPr>
            <a:r>
              <a:rPr lang="en-US" sz="2000" smtClean="0"/>
              <a:t> </a:t>
            </a:r>
            <a:r>
              <a:rPr lang="en-US" sz="2400" b="1" smtClean="0"/>
              <a:t>Resolution (R</a:t>
            </a:r>
            <a:r>
              <a:rPr lang="en-US" sz="2400" b="1" baseline="-25000" smtClean="0"/>
              <a:t>S</a:t>
            </a:r>
            <a:r>
              <a:rPr lang="en-US" sz="2400" b="1" smtClean="0"/>
              <a:t>):</a:t>
            </a:r>
          </a:p>
          <a:p>
            <a:r>
              <a:rPr lang="en-US" sz="2000" smtClean="0"/>
              <a:t>Resolution between two peaks is a second measure of how well two peaks are separated:</a:t>
            </a:r>
            <a:endParaRPr lang="en-US" sz="2000"/>
          </a:p>
        </p:txBody>
      </p:sp>
      <p:grpSp>
        <p:nvGrpSpPr>
          <p:cNvPr id="111" name="Skupina 110"/>
          <p:cNvGrpSpPr/>
          <p:nvPr/>
        </p:nvGrpSpPr>
        <p:grpSpPr>
          <a:xfrm>
            <a:off x="459900" y="3766953"/>
            <a:ext cx="5021872" cy="2326343"/>
            <a:chOff x="1454060" y="3645025"/>
            <a:chExt cx="6221904" cy="2864444"/>
          </a:xfrm>
        </p:grpSpPr>
        <p:pic>
          <p:nvPicPr>
            <p:cNvPr id="9" name="Picture 5"/>
            <p:cNvPicPr>
              <a:picLocks noChangeAspect="1" noChangeArrowheads="1"/>
            </p:cNvPicPr>
            <p:nvPr/>
          </p:nvPicPr>
          <p:blipFill>
            <a:blip r:embed="rId3" cstate="print"/>
            <a:srcRect r="16505"/>
            <a:stretch>
              <a:fillRect/>
            </a:stretch>
          </p:blipFill>
          <p:spPr bwMode="auto">
            <a:xfrm>
              <a:off x="1796637" y="3991473"/>
              <a:ext cx="5258356" cy="2031217"/>
            </a:xfrm>
            <a:prstGeom prst="rect">
              <a:avLst/>
            </a:prstGeom>
            <a:noFill/>
            <a:ln w="9525">
              <a:noFill/>
              <a:miter lim="800000"/>
              <a:headEnd/>
              <a:tailEnd/>
            </a:ln>
            <a:effectLst/>
          </p:spPr>
        </p:pic>
        <p:cxnSp>
          <p:nvCxnSpPr>
            <p:cNvPr id="10" name="Přímá spojovací čára 9"/>
            <p:cNvCxnSpPr/>
            <p:nvPr/>
          </p:nvCxnSpPr>
          <p:spPr>
            <a:xfrm rot="5400000">
              <a:off x="2353002" y="5778039"/>
              <a:ext cx="819914" cy="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1841495" y="5367940"/>
              <a:ext cx="921462" cy="148"/>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2104870" y="4971437"/>
              <a:ext cx="413981" cy="416864"/>
            </a:xfrm>
            <a:prstGeom prst="rect">
              <a:avLst/>
            </a:prstGeom>
            <a:noFill/>
          </p:spPr>
          <p:txBody>
            <a:bodyPr wrap="square" rtlCol="0">
              <a:spAutoFit/>
            </a:bodyPr>
            <a:lstStyle/>
            <a:p>
              <a:r>
                <a:rPr lang="en-US" sz="1600" b="1" smtClean="0"/>
                <a:t>t</a:t>
              </a:r>
              <a:r>
                <a:rPr lang="en-US" sz="1600" b="1" baseline="-25000" smtClean="0"/>
                <a:t>0</a:t>
              </a:r>
              <a:endParaRPr lang="en-US" sz="1600" b="1" baseline="-25000"/>
            </a:p>
          </p:txBody>
        </p:sp>
        <p:cxnSp>
          <p:nvCxnSpPr>
            <p:cNvPr id="13" name="Přímá spojovací čára 12"/>
            <p:cNvCxnSpPr/>
            <p:nvPr/>
          </p:nvCxnSpPr>
          <p:spPr>
            <a:xfrm flipH="1">
              <a:off x="3961456" y="4814122"/>
              <a:ext cx="1" cy="120076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rot="16200000" flipH="1">
              <a:off x="4780133" y="5224074"/>
              <a:ext cx="1927845" cy="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1851031" y="4814120"/>
              <a:ext cx="2110425"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1840445" y="4260152"/>
              <a:ext cx="3903612"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2639202" y="4409871"/>
              <a:ext cx="712811" cy="414644"/>
            </a:xfrm>
            <a:prstGeom prst="rect">
              <a:avLst/>
            </a:prstGeom>
            <a:noFill/>
          </p:spPr>
          <p:txBody>
            <a:bodyPr wrap="square" rtlCol="0">
              <a:spAutoFit/>
            </a:bodyPr>
            <a:lstStyle/>
            <a:p>
              <a:r>
                <a:rPr lang="en-US" sz="1600" b="1" smtClean="0"/>
                <a:t>t</a:t>
              </a:r>
              <a:r>
                <a:rPr lang="en-US" sz="1600" b="1" baseline="-25000" smtClean="0"/>
                <a:t>R(1)</a:t>
              </a:r>
              <a:endParaRPr lang="en-US" sz="1600" b="1" baseline="-25000"/>
            </a:p>
          </p:txBody>
        </p:sp>
        <p:sp>
          <p:nvSpPr>
            <p:cNvPr id="18" name="TextovéPole 17"/>
            <p:cNvSpPr txBox="1"/>
            <p:nvPr/>
          </p:nvSpPr>
          <p:spPr>
            <a:xfrm>
              <a:off x="3467161" y="3854728"/>
              <a:ext cx="647901" cy="414644"/>
            </a:xfrm>
            <a:prstGeom prst="rect">
              <a:avLst/>
            </a:prstGeom>
            <a:noFill/>
          </p:spPr>
          <p:txBody>
            <a:bodyPr wrap="square" rtlCol="0">
              <a:spAutoFit/>
            </a:bodyPr>
            <a:lstStyle/>
            <a:p>
              <a:r>
                <a:rPr lang="en-US" sz="1600" b="1" smtClean="0"/>
                <a:t>t</a:t>
              </a:r>
              <a:r>
                <a:rPr lang="en-US" sz="1600" b="1" baseline="-25000" smtClean="0"/>
                <a:t>R(2)</a:t>
              </a:r>
              <a:endParaRPr lang="en-US" sz="1600" b="1" baseline="-25000"/>
            </a:p>
          </p:txBody>
        </p:sp>
        <p:sp>
          <p:nvSpPr>
            <p:cNvPr id="19" name="TextovéPole 18"/>
            <p:cNvSpPr txBox="1"/>
            <p:nvPr/>
          </p:nvSpPr>
          <p:spPr>
            <a:xfrm>
              <a:off x="3398165" y="4479238"/>
              <a:ext cx="1517928" cy="376950"/>
            </a:xfrm>
            <a:prstGeom prst="rect">
              <a:avLst/>
            </a:prstGeom>
            <a:noFill/>
          </p:spPr>
          <p:txBody>
            <a:bodyPr wrap="square" rtlCol="0">
              <a:spAutoFit/>
            </a:bodyPr>
            <a:lstStyle/>
            <a:p>
              <a:pPr algn="ctr"/>
              <a:r>
                <a:rPr lang="en-US" sz="1400" smtClean="0"/>
                <a:t>Component 1</a:t>
              </a:r>
              <a:endParaRPr lang="en-US" sz="1400"/>
            </a:p>
          </p:txBody>
        </p:sp>
        <p:sp>
          <p:nvSpPr>
            <p:cNvPr id="20" name="TextovéPole 19"/>
            <p:cNvSpPr txBox="1"/>
            <p:nvPr/>
          </p:nvSpPr>
          <p:spPr>
            <a:xfrm>
              <a:off x="5192081" y="3895014"/>
              <a:ext cx="1517928" cy="376949"/>
            </a:xfrm>
            <a:prstGeom prst="rect">
              <a:avLst/>
            </a:prstGeom>
            <a:noFill/>
          </p:spPr>
          <p:txBody>
            <a:bodyPr wrap="square" rtlCol="0">
              <a:spAutoFit/>
            </a:bodyPr>
            <a:lstStyle/>
            <a:p>
              <a:pPr algn="ctr"/>
              <a:r>
                <a:rPr lang="en-US" sz="1400" smtClean="0"/>
                <a:t>Component 2</a:t>
              </a:r>
              <a:endParaRPr lang="en-US" sz="1400"/>
            </a:p>
          </p:txBody>
        </p:sp>
        <p:sp>
          <p:nvSpPr>
            <p:cNvPr id="23" name="TextovéPole 22"/>
            <p:cNvSpPr txBox="1"/>
            <p:nvPr/>
          </p:nvSpPr>
          <p:spPr>
            <a:xfrm rot="16200000">
              <a:off x="1034673" y="4064412"/>
              <a:ext cx="1220098" cy="381324"/>
            </a:xfrm>
            <a:prstGeom prst="rect">
              <a:avLst/>
            </a:prstGeom>
            <a:noFill/>
          </p:spPr>
          <p:txBody>
            <a:bodyPr wrap="square" rtlCol="0">
              <a:spAutoFit/>
            </a:bodyPr>
            <a:lstStyle/>
            <a:p>
              <a:pPr algn="ctr"/>
              <a:r>
                <a:rPr lang="en-US" sz="1400" i="1" smtClean="0"/>
                <a:t>signal</a:t>
              </a:r>
              <a:endParaRPr lang="en-US" sz="1400" i="1"/>
            </a:p>
          </p:txBody>
        </p:sp>
        <p:sp>
          <p:nvSpPr>
            <p:cNvPr id="24" name="TextovéPole 23"/>
            <p:cNvSpPr txBox="1"/>
            <p:nvPr/>
          </p:nvSpPr>
          <p:spPr>
            <a:xfrm>
              <a:off x="6503019" y="6014888"/>
              <a:ext cx="1172945" cy="376949"/>
            </a:xfrm>
            <a:prstGeom prst="rect">
              <a:avLst/>
            </a:prstGeom>
            <a:noFill/>
          </p:spPr>
          <p:txBody>
            <a:bodyPr wrap="square" rtlCol="0">
              <a:spAutoFit/>
            </a:bodyPr>
            <a:lstStyle/>
            <a:p>
              <a:r>
                <a:rPr lang="en-US" sz="1400" i="1" smtClean="0"/>
                <a:t>time (t)</a:t>
              </a:r>
              <a:endParaRPr lang="en-US" sz="1400" i="1"/>
            </a:p>
          </p:txBody>
        </p:sp>
        <p:cxnSp>
          <p:nvCxnSpPr>
            <p:cNvPr id="27" name="Přímá spojovací čára 26"/>
            <p:cNvCxnSpPr/>
            <p:nvPr/>
          </p:nvCxnSpPr>
          <p:spPr>
            <a:xfrm>
              <a:off x="3635896" y="5797798"/>
              <a:ext cx="671785" cy="2927"/>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Přímá spojovací čára 36"/>
            <p:cNvCxnSpPr/>
            <p:nvPr/>
          </p:nvCxnSpPr>
          <p:spPr>
            <a:xfrm>
              <a:off x="3794764" y="6134100"/>
              <a:ext cx="307084"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ovéPole 39"/>
            <p:cNvSpPr txBox="1"/>
            <p:nvPr/>
          </p:nvSpPr>
          <p:spPr>
            <a:xfrm>
              <a:off x="3635896" y="6093296"/>
              <a:ext cx="961869" cy="414643"/>
            </a:xfrm>
            <a:prstGeom prst="rect">
              <a:avLst/>
            </a:prstGeom>
            <a:noFill/>
          </p:spPr>
          <p:txBody>
            <a:bodyPr wrap="square" rtlCol="0">
              <a:spAutoFit/>
            </a:bodyPr>
            <a:lstStyle/>
            <a:p>
              <a:r>
                <a:rPr lang="en-US" sz="1600" b="1" smtClean="0"/>
                <a:t>W</a:t>
              </a:r>
              <a:r>
                <a:rPr lang="en-US" sz="1600" b="1" baseline="-25000" smtClean="0"/>
                <a:t>b(1)</a:t>
              </a:r>
              <a:endParaRPr lang="en-US" sz="1600" b="1" baseline="-25000"/>
            </a:p>
          </p:txBody>
        </p:sp>
        <p:sp>
          <p:nvSpPr>
            <p:cNvPr id="41" name="TextovéPole 40"/>
            <p:cNvSpPr txBox="1"/>
            <p:nvPr/>
          </p:nvSpPr>
          <p:spPr>
            <a:xfrm>
              <a:off x="5403084" y="6094826"/>
              <a:ext cx="961869" cy="414643"/>
            </a:xfrm>
            <a:prstGeom prst="rect">
              <a:avLst/>
            </a:prstGeom>
            <a:noFill/>
          </p:spPr>
          <p:txBody>
            <a:bodyPr wrap="square" rtlCol="0">
              <a:spAutoFit/>
            </a:bodyPr>
            <a:lstStyle/>
            <a:p>
              <a:r>
                <a:rPr lang="en-US" sz="1600" b="1" smtClean="0"/>
                <a:t>W</a:t>
              </a:r>
              <a:r>
                <a:rPr lang="en-US" sz="1600" b="1" baseline="-25000" smtClean="0"/>
                <a:t>b(2)</a:t>
              </a:r>
              <a:endParaRPr lang="en-US" sz="1600" b="1" baseline="-25000"/>
            </a:p>
          </p:txBody>
        </p:sp>
        <p:cxnSp>
          <p:nvCxnSpPr>
            <p:cNvPr id="44" name="Přímá spojovací čára 43"/>
            <p:cNvCxnSpPr/>
            <p:nvPr/>
          </p:nvCxnSpPr>
          <p:spPr>
            <a:xfrm flipH="1">
              <a:off x="3779044" y="5260181"/>
              <a:ext cx="109538" cy="6167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p:nvPr/>
          </p:nvCxnSpPr>
          <p:spPr>
            <a:xfrm>
              <a:off x="4025344" y="5260832"/>
              <a:ext cx="91837" cy="647049"/>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Přímá spojovací čára 85"/>
            <p:cNvCxnSpPr/>
            <p:nvPr/>
          </p:nvCxnSpPr>
          <p:spPr>
            <a:xfrm>
              <a:off x="3794764" y="5517232"/>
              <a:ext cx="0" cy="6167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Přímá spojovací čára 87"/>
            <p:cNvCxnSpPr/>
            <p:nvPr/>
          </p:nvCxnSpPr>
          <p:spPr>
            <a:xfrm>
              <a:off x="4101848" y="5515219"/>
              <a:ext cx="0" cy="6167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Přímá spojovací čára 95"/>
            <p:cNvCxnSpPr/>
            <p:nvPr/>
          </p:nvCxnSpPr>
          <p:spPr>
            <a:xfrm>
              <a:off x="5421668" y="5803602"/>
              <a:ext cx="671785" cy="2927"/>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Přímá spojovací čára 96"/>
            <p:cNvCxnSpPr/>
            <p:nvPr/>
          </p:nvCxnSpPr>
          <p:spPr>
            <a:xfrm>
              <a:off x="5504929" y="6096471"/>
              <a:ext cx="494531"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Přímá spojovací čára 97"/>
            <p:cNvCxnSpPr/>
            <p:nvPr/>
          </p:nvCxnSpPr>
          <p:spPr>
            <a:xfrm flipH="1">
              <a:off x="5483225" y="4956175"/>
              <a:ext cx="133352" cy="9525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Přímá spojovací čára 98"/>
            <p:cNvCxnSpPr/>
            <p:nvPr/>
          </p:nvCxnSpPr>
          <p:spPr>
            <a:xfrm>
              <a:off x="5880844" y="5085184"/>
              <a:ext cx="142131" cy="85841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Přímá spojovací čára 99"/>
            <p:cNvCxnSpPr/>
            <p:nvPr/>
          </p:nvCxnSpPr>
          <p:spPr>
            <a:xfrm>
              <a:off x="5498579" y="5548560"/>
              <a:ext cx="0" cy="6167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Přímá spojovací čára 100"/>
            <p:cNvCxnSpPr/>
            <p:nvPr/>
          </p:nvCxnSpPr>
          <p:spPr>
            <a:xfrm>
              <a:off x="5999460" y="5546423"/>
              <a:ext cx="0" cy="6167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5124" name="Picture 4"/>
          <p:cNvPicPr>
            <a:picLocks noChangeAspect="1" noChangeArrowheads="1"/>
          </p:cNvPicPr>
          <p:nvPr/>
        </p:nvPicPr>
        <p:blipFill>
          <a:blip r:embed="rId4" cstate="print"/>
          <a:srcRect l="14984" r="12687"/>
          <a:stretch>
            <a:fillRect/>
          </a:stretch>
        </p:blipFill>
        <p:spPr bwMode="auto">
          <a:xfrm>
            <a:off x="496141" y="2247583"/>
            <a:ext cx="3859835" cy="1119216"/>
          </a:xfrm>
          <a:prstGeom prst="rect">
            <a:avLst/>
          </a:prstGeom>
          <a:noFill/>
          <a:ln w="9525">
            <a:noFill/>
            <a:miter lim="800000"/>
            <a:headEnd/>
            <a:tailEnd/>
          </a:ln>
          <a:effectLst/>
        </p:spPr>
      </p:pic>
      <p:sp>
        <p:nvSpPr>
          <p:cNvPr id="116" name="Obdélník 115"/>
          <p:cNvSpPr/>
          <p:nvPr/>
        </p:nvSpPr>
        <p:spPr>
          <a:xfrm>
            <a:off x="4536504" y="2240397"/>
            <a:ext cx="4572000" cy="954107"/>
          </a:xfrm>
          <a:prstGeom prst="rect">
            <a:avLst/>
          </a:prstGeom>
        </p:spPr>
        <p:txBody>
          <a:bodyPr>
            <a:spAutoFit/>
          </a:bodyPr>
          <a:lstStyle/>
          <a:p>
            <a:pPr marL="720725" indent="-720725"/>
            <a:r>
              <a:rPr lang="en-US" sz="1400" smtClean="0"/>
              <a:t>t</a:t>
            </a:r>
            <a:r>
              <a:rPr lang="en-US" sz="1400" baseline="-25000" smtClean="0"/>
              <a:t>r1</a:t>
            </a:r>
            <a:r>
              <a:rPr lang="en-US" sz="1400" smtClean="0"/>
              <a:t>, W</a:t>
            </a:r>
            <a:r>
              <a:rPr lang="en-US" sz="1400" baseline="-25000" smtClean="0"/>
              <a:t>b1</a:t>
            </a:r>
            <a:r>
              <a:rPr lang="en-US" sz="1400" smtClean="0"/>
              <a:t> 	retention time and baseline width for the first eluting peak</a:t>
            </a:r>
          </a:p>
          <a:p>
            <a:pPr marL="720725" indent="-720725"/>
            <a:r>
              <a:rPr lang="en-US" sz="1400" smtClean="0"/>
              <a:t>t</a:t>
            </a:r>
            <a:r>
              <a:rPr lang="en-US" sz="1400" baseline="-25000" smtClean="0"/>
              <a:t>r2</a:t>
            </a:r>
            <a:r>
              <a:rPr lang="en-US" sz="1400" smtClean="0"/>
              <a:t>, W</a:t>
            </a:r>
            <a:r>
              <a:rPr lang="en-US" sz="1400" baseline="-25000" smtClean="0"/>
              <a:t>b2</a:t>
            </a:r>
            <a:r>
              <a:rPr lang="en-US" sz="1400" smtClean="0"/>
              <a:t> 	retention time and baseline width for the second eluting peak</a:t>
            </a:r>
            <a:endParaRPr lang="en-US" sz="1400"/>
          </a:p>
        </p:txBody>
      </p:sp>
      <p:sp>
        <p:nvSpPr>
          <p:cNvPr id="117" name="Obdélník 116"/>
          <p:cNvSpPr/>
          <p:nvPr/>
        </p:nvSpPr>
        <p:spPr>
          <a:xfrm>
            <a:off x="5319747" y="4221088"/>
            <a:ext cx="3563497"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000" smtClean="0"/>
              <a:t>R</a:t>
            </a:r>
            <a:r>
              <a:rPr lang="en-US" sz="2000" baseline="-25000" smtClean="0"/>
              <a:t>S</a:t>
            </a:r>
            <a:r>
              <a:rPr lang="en-US" sz="2000" smtClean="0"/>
              <a:t> is preferred over α since both retention (t</a:t>
            </a:r>
            <a:r>
              <a:rPr lang="en-US" sz="2000" baseline="-25000" smtClean="0"/>
              <a:t>r</a:t>
            </a:r>
            <a:r>
              <a:rPr lang="en-US" sz="2000" smtClean="0"/>
              <a:t>) and column efficiency (W</a:t>
            </a:r>
            <a:r>
              <a:rPr lang="en-US" sz="2000" baseline="-25000" smtClean="0"/>
              <a:t>b</a:t>
            </a:r>
            <a:r>
              <a:rPr lang="en-US" sz="2000" smtClean="0"/>
              <a:t>) are considered in defining peak separation. </a:t>
            </a:r>
            <a:endParaRPr lang="en-US" sz="2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4" name="Zástupný symbol pro obsah 2"/>
          <p:cNvSpPr txBox="1">
            <a:spLocks/>
          </p:cNvSpPr>
          <p:nvPr/>
        </p:nvSpPr>
        <p:spPr>
          <a:xfrm>
            <a:off x="394428" y="1259524"/>
            <a:ext cx="8337444" cy="136815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400" b="1" i="0" u="none" strike="noStrike" kern="1200" cap="none" spc="0" normalizeH="0" baseline="0" noProof="0" dirty="0" err="1" smtClean="0">
                <a:ln>
                  <a:noFill/>
                </a:ln>
                <a:solidFill>
                  <a:schemeClr val="tx1"/>
                </a:solidFill>
                <a:effectLst/>
                <a:uLnTx/>
                <a:uFillTx/>
                <a:latin typeface="+mn-lt"/>
                <a:ea typeface="+mn-ea"/>
                <a:cs typeface="+mn-cs"/>
              </a:rPr>
              <a:t>Factors</a:t>
            </a:r>
            <a:r>
              <a:rPr kumimoji="0" lang="cs-CZ" sz="2400" b="1" i="0" u="none" strike="noStrike" kern="1200" cap="none" spc="0" normalizeH="0" noProof="0" dirty="0" smtClean="0">
                <a:ln>
                  <a:noFill/>
                </a:ln>
                <a:solidFill>
                  <a:schemeClr val="tx1"/>
                </a:solidFill>
                <a:effectLst/>
                <a:uLnTx/>
                <a:uFillTx/>
                <a:latin typeface="+mn-lt"/>
                <a:ea typeface="+mn-ea"/>
                <a:cs typeface="+mn-cs"/>
              </a:rPr>
              <a:t> </a:t>
            </a:r>
            <a:r>
              <a:rPr kumimoji="0" lang="cs-CZ" sz="2400" b="1" i="0" u="none" strike="noStrike" kern="1200" cap="none" spc="0" normalizeH="0" noProof="0" dirty="0" err="1" smtClean="0">
                <a:ln>
                  <a:noFill/>
                </a:ln>
                <a:solidFill>
                  <a:schemeClr val="tx1"/>
                </a:solidFill>
                <a:effectLst/>
                <a:uLnTx/>
                <a:uFillTx/>
                <a:latin typeface="+mn-lt"/>
                <a:ea typeface="+mn-ea"/>
                <a:cs typeface="+mn-cs"/>
              </a:rPr>
              <a:t>affecting</a:t>
            </a:r>
            <a:r>
              <a:rPr kumimoji="0" lang="cs-CZ" sz="2400" b="1" i="0" u="none" strike="noStrike" kern="1200" cap="none" spc="0" normalizeH="0" noProof="0" dirty="0" smtClean="0">
                <a:ln>
                  <a:noFill/>
                </a:ln>
                <a:solidFill>
                  <a:schemeClr val="tx1"/>
                </a:solidFill>
                <a:effectLst/>
                <a:uLnTx/>
                <a:uFillTx/>
                <a:latin typeface="+mn-lt"/>
                <a:ea typeface="+mn-ea"/>
                <a:cs typeface="+mn-cs"/>
              </a:rPr>
              <a:t> </a:t>
            </a:r>
            <a:r>
              <a:rPr kumimoji="0" lang="cs-CZ" sz="2400" b="1" i="0" u="none" strike="noStrike" kern="1200" cap="none" spc="0" normalizeH="0" noProof="0" dirty="0" err="1" smtClean="0">
                <a:ln>
                  <a:noFill/>
                </a:ln>
                <a:solidFill>
                  <a:schemeClr val="tx1"/>
                </a:solidFill>
                <a:effectLst/>
                <a:uLnTx/>
                <a:uFillTx/>
                <a:latin typeface="+mn-lt"/>
                <a:ea typeface="+mn-ea"/>
                <a:cs typeface="+mn-cs"/>
              </a:rPr>
              <a:t>resolution</a:t>
            </a:r>
            <a:endParaRPr kumimoji="0" lang="cs-CZ" sz="2400" b="1" i="0" u="none" strike="noStrike" kern="1200" cap="none" spc="0" normalizeH="0" noProof="0" dirty="0" smtClean="0">
              <a:ln>
                <a:noFill/>
              </a:ln>
              <a:solidFill>
                <a:schemeClr val="tx1"/>
              </a:solidFill>
              <a:effectLst/>
              <a:uLnTx/>
              <a:uFillTx/>
              <a:latin typeface="+mn-lt"/>
              <a:ea typeface="+mn-ea"/>
              <a:cs typeface="+mn-cs"/>
            </a:endParaRPr>
          </a:p>
          <a:p>
            <a:pPr marL="342900" indent="-342900">
              <a:spcBef>
                <a:spcPct val="20000"/>
              </a:spcBef>
              <a:buClr>
                <a:srgbClr val="FF0000"/>
              </a:buClr>
              <a:buSzPct val="115000"/>
              <a:buFont typeface="Wingdings" pitchFamily="2" charset="2"/>
              <a:buChar char="§"/>
            </a:pPr>
            <a:r>
              <a:rPr lang="cs-CZ" sz="2000" dirty="0" err="1" smtClean="0"/>
              <a:t>Selectivity</a:t>
            </a:r>
            <a:r>
              <a:rPr lang="cs-CZ" sz="2000" dirty="0" smtClean="0"/>
              <a:t> </a:t>
            </a:r>
            <a:r>
              <a:rPr lang="cs-CZ" sz="2000" dirty="0" err="1" smtClean="0"/>
              <a:t>expressed</a:t>
            </a:r>
            <a:r>
              <a:rPr lang="cs-CZ" sz="2000" dirty="0" smtClean="0"/>
              <a:t> as </a:t>
            </a:r>
            <a:r>
              <a:rPr lang="cs-CZ" sz="2000" i="1" dirty="0" err="1" smtClean="0"/>
              <a:t>Separation</a:t>
            </a:r>
            <a:r>
              <a:rPr lang="cs-CZ" sz="2000" i="1" dirty="0" smtClean="0"/>
              <a:t> </a:t>
            </a:r>
            <a:r>
              <a:rPr lang="cs-CZ" sz="2000" i="1" dirty="0" err="1" smtClean="0"/>
              <a:t>factor</a:t>
            </a:r>
            <a:r>
              <a:rPr lang="cs-CZ" sz="2000" i="1" dirty="0" smtClean="0"/>
              <a:t> </a:t>
            </a:r>
            <a:r>
              <a:rPr lang="cs-CZ" sz="2000" dirty="0" smtClean="0"/>
              <a:t>(</a:t>
            </a:r>
            <a:r>
              <a:rPr lang="el-GR" sz="2000" dirty="0" smtClean="0"/>
              <a:t>α</a:t>
            </a:r>
            <a:r>
              <a:rPr lang="cs-CZ" sz="2000" dirty="0" smtClean="0"/>
              <a:t>)</a:t>
            </a:r>
          </a:p>
          <a:p>
            <a:pPr marL="342900" indent="-342900">
              <a:spcBef>
                <a:spcPct val="20000"/>
              </a:spcBef>
              <a:buClr>
                <a:srgbClr val="FF0000"/>
              </a:buClr>
              <a:buSzPct val="115000"/>
              <a:buFont typeface="Wingdings" pitchFamily="2" charset="2"/>
              <a:buChar char="§"/>
            </a:pPr>
            <a:r>
              <a:rPr lang="cs-CZ" sz="2000" dirty="0" err="1" smtClean="0"/>
              <a:t>Retention</a:t>
            </a:r>
            <a:r>
              <a:rPr lang="cs-CZ" sz="2000" dirty="0" smtClean="0"/>
              <a:t> </a:t>
            </a:r>
            <a:r>
              <a:rPr lang="cs-CZ" sz="2000" dirty="0" err="1" smtClean="0"/>
              <a:t>of</a:t>
            </a:r>
            <a:r>
              <a:rPr lang="cs-CZ" sz="2000" dirty="0" smtClean="0"/>
              <a:t> </a:t>
            </a:r>
            <a:r>
              <a:rPr lang="cs-CZ" sz="2000" dirty="0" err="1" smtClean="0"/>
              <a:t>later</a:t>
            </a:r>
            <a:r>
              <a:rPr lang="cs-CZ" sz="2000" dirty="0" smtClean="0"/>
              <a:t> </a:t>
            </a:r>
            <a:r>
              <a:rPr lang="cs-CZ" sz="2000" dirty="0" err="1" smtClean="0"/>
              <a:t>eluted</a:t>
            </a:r>
            <a:r>
              <a:rPr lang="cs-CZ" sz="2000" dirty="0" smtClean="0"/>
              <a:t> </a:t>
            </a:r>
            <a:r>
              <a:rPr lang="cs-CZ" sz="2000" dirty="0" err="1" smtClean="0"/>
              <a:t>compound</a:t>
            </a:r>
            <a:r>
              <a:rPr lang="cs-CZ" sz="2000" dirty="0" smtClean="0"/>
              <a:t> </a:t>
            </a:r>
            <a:r>
              <a:rPr lang="cs-CZ" sz="2000" dirty="0" err="1" smtClean="0"/>
              <a:t>expressed</a:t>
            </a:r>
            <a:r>
              <a:rPr lang="cs-CZ" sz="2000" dirty="0" smtClean="0"/>
              <a:t> as </a:t>
            </a:r>
            <a:r>
              <a:rPr lang="cs-CZ" sz="2000" i="1" dirty="0" err="1" smtClean="0"/>
              <a:t>Capacity</a:t>
            </a:r>
            <a:r>
              <a:rPr lang="cs-CZ" sz="2000" i="1" dirty="0" smtClean="0"/>
              <a:t> </a:t>
            </a:r>
            <a:r>
              <a:rPr lang="cs-CZ" sz="2000" i="1" dirty="0" err="1" smtClean="0"/>
              <a:t>factor</a:t>
            </a:r>
            <a:r>
              <a:rPr lang="cs-CZ" sz="2000" dirty="0" smtClean="0"/>
              <a:t>  (</a:t>
            </a:r>
            <a:r>
              <a:rPr lang="cs-CZ" sz="2000" i="1" dirty="0" smtClean="0"/>
              <a:t>k‘</a:t>
            </a:r>
            <a:r>
              <a:rPr lang="cs-CZ" sz="2000" dirty="0" smtClean="0"/>
              <a:t>)</a:t>
            </a:r>
          </a:p>
          <a:p>
            <a:pPr marL="342900" indent="-342900">
              <a:spcBef>
                <a:spcPct val="20000"/>
              </a:spcBef>
              <a:buClr>
                <a:srgbClr val="FF0000"/>
              </a:buClr>
              <a:buSzPct val="115000"/>
              <a:buFont typeface="Wingdings" pitchFamily="2" charset="2"/>
              <a:buChar char="§"/>
            </a:pPr>
            <a:r>
              <a:rPr lang="cs-CZ" sz="2000" dirty="0" err="1" smtClean="0"/>
              <a:t>Efficiency</a:t>
            </a:r>
            <a:r>
              <a:rPr lang="cs-CZ" sz="2000" dirty="0" smtClean="0"/>
              <a:t> </a:t>
            </a:r>
            <a:r>
              <a:rPr lang="cs-CZ" sz="2000" dirty="0" err="1" smtClean="0"/>
              <a:t>expressed</a:t>
            </a:r>
            <a:r>
              <a:rPr lang="cs-CZ" sz="2000" dirty="0" smtClean="0"/>
              <a:t> as </a:t>
            </a:r>
            <a:r>
              <a:rPr lang="cs-CZ" sz="2000" dirty="0" err="1" smtClean="0"/>
              <a:t>number</a:t>
            </a:r>
            <a:r>
              <a:rPr lang="cs-CZ" sz="2000" dirty="0" smtClean="0"/>
              <a:t> </a:t>
            </a:r>
            <a:r>
              <a:rPr lang="cs-CZ" sz="2000" dirty="0" err="1" smtClean="0"/>
              <a:t>of</a:t>
            </a:r>
            <a:r>
              <a:rPr lang="cs-CZ" sz="2000" dirty="0" smtClean="0"/>
              <a:t> </a:t>
            </a:r>
            <a:r>
              <a:rPr lang="cs-CZ" sz="2000" dirty="0" err="1" smtClean="0"/>
              <a:t>effective</a:t>
            </a:r>
            <a:r>
              <a:rPr lang="cs-CZ" sz="2000" dirty="0" smtClean="0"/>
              <a:t> </a:t>
            </a:r>
            <a:r>
              <a:rPr lang="cs-CZ" sz="2000" dirty="0" err="1" smtClean="0"/>
              <a:t>plates</a:t>
            </a:r>
            <a:r>
              <a:rPr lang="cs-CZ" sz="2000" dirty="0" smtClean="0"/>
              <a:t> (N)</a:t>
            </a:r>
          </a:p>
          <a:p>
            <a:pPr marL="342900" indent="-342900">
              <a:spcBef>
                <a:spcPct val="20000"/>
              </a:spcBef>
              <a:buClr>
                <a:srgbClr val="FF0000"/>
              </a:buClr>
              <a:buSzPct val="115000"/>
              <a:buFont typeface="Wingdings" pitchFamily="2" charset="2"/>
              <a:buChar char="§"/>
            </a:pPr>
            <a:endParaRPr lang="cs-CZ" sz="2000" dirty="0" smtClean="0"/>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endParaRPr kumimoji="0" lang="cs-CZ"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ovéPole 5"/>
          <p:cNvSpPr txBox="1"/>
          <p:nvPr/>
        </p:nvSpPr>
        <p:spPr>
          <a:xfrm>
            <a:off x="377064" y="4741512"/>
            <a:ext cx="3384376" cy="1477328"/>
          </a:xfrm>
          <a:prstGeom prst="rect">
            <a:avLst/>
          </a:prstGeom>
          <a:noFill/>
        </p:spPr>
        <p:txBody>
          <a:bodyPr wrap="square" rtlCol="0">
            <a:spAutoFit/>
          </a:bodyPr>
          <a:lstStyle/>
          <a:p>
            <a:r>
              <a:rPr lang="cs-CZ" b="1" dirty="0" err="1" smtClean="0"/>
              <a:t>Selectivity</a:t>
            </a:r>
            <a:r>
              <a:rPr lang="cs-CZ" b="1" dirty="0" smtClean="0"/>
              <a:t> term</a:t>
            </a:r>
          </a:p>
          <a:p>
            <a:pPr marL="268288" indent="-268288">
              <a:buClr>
                <a:srgbClr val="FF0000"/>
              </a:buClr>
              <a:buFont typeface="Wingdings" pitchFamily="2" charset="2"/>
              <a:buChar char="§"/>
            </a:pPr>
            <a:r>
              <a:rPr lang="cs-CZ" dirty="0" smtClean="0"/>
              <a:t>Type </a:t>
            </a:r>
            <a:r>
              <a:rPr lang="cs-CZ" dirty="0" err="1" smtClean="0"/>
              <a:t>of</a:t>
            </a:r>
            <a:r>
              <a:rPr lang="cs-CZ" dirty="0" smtClean="0"/>
              <a:t> </a:t>
            </a:r>
            <a:r>
              <a:rPr lang="cs-CZ" dirty="0" err="1" smtClean="0"/>
              <a:t>stationary</a:t>
            </a:r>
            <a:r>
              <a:rPr lang="cs-CZ" dirty="0" smtClean="0"/>
              <a:t> </a:t>
            </a:r>
            <a:r>
              <a:rPr lang="cs-CZ" dirty="0" err="1" smtClean="0"/>
              <a:t>phase</a:t>
            </a:r>
            <a:endParaRPr lang="cs-CZ" dirty="0" smtClean="0"/>
          </a:p>
          <a:p>
            <a:pPr marL="268288" indent="-268288">
              <a:buClr>
                <a:srgbClr val="FF0000"/>
              </a:buClr>
              <a:buFont typeface="Wingdings" pitchFamily="2" charset="2"/>
              <a:buChar char="§"/>
            </a:pPr>
            <a:r>
              <a:rPr lang="cs-CZ" dirty="0" err="1" smtClean="0"/>
              <a:t>Used</a:t>
            </a:r>
            <a:r>
              <a:rPr lang="cs-CZ" dirty="0" smtClean="0"/>
              <a:t> mobile </a:t>
            </a:r>
            <a:r>
              <a:rPr lang="cs-CZ" dirty="0" err="1" smtClean="0"/>
              <a:t>phase</a:t>
            </a:r>
            <a:r>
              <a:rPr lang="cs-CZ" dirty="0" smtClean="0"/>
              <a:t> </a:t>
            </a:r>
          </a:p>
          <a:p>
            <a:pPr marL="268288" indent="-268288">
              <a:buClr>
                <a:srgbClr val="FF0000"/>
              </a:buClr>
              <a:buFont typeface="Wingdings" pitchFamily="2" charset="2"/>
              <a:buChar char="§"/>
            </a:pPr>
            <a:r>
              <a:rPr lang="cs-CZ" dirty="0" err="1" smtClean="0"/>
              <a:t>Solubility</a:t>
            </a:r>
            <a:r>
              <a:rPr lang="cs-CZ" dirty="0" smtClean="0"/>
              <a:t> </a:t>
            </a:r>
            <a:r>
              <a:rPr lang="cs-CZ" dirty="0" err="1" smtClean="0"/>
              <a:t>of</a:t>
            </a:r>
            <a:r>
              <a:rPr lang="cs-CZ" dirty="0" smtClean="0"/>
              <a:t> </a:t>
            </a:r>
            <a:r>
              <a:rPr lang="cs-CZ" dirty="0" err="1" smtClean="0"/>
              <a:t>analysed</a:t>
            </a:r>
            <a:r>
              <a:rPr lang="cs-CZ" dirty="0" smtClean="0"/>
              <a:t> </a:t>
            </a:r>
            <a:r>
              <a:rPr lang="cs-CZ" dirty="0" err="1" smtClean="0"/>
              <a:t>compounds</a:t>
            </a:r>
            <a:r>
              <a:rPr lang="cs-CZ" dirty="0" smtClean="0"/>
              <a:t> in mobile </a:t>
            </a:r>
            <a:r>
              <a:rPr lang="cs-CZ" dirty="0" err="1" smtClean="0"/>
              <a:t>phase</a:t>
            </a:r>
            <a:endParaRPr lang="cs-CZ" dirty="0" smtClean="0"/>
          </a:p>
        </p:txBody>
      </p:sp>
      <p:pic>
        <p:nvPicPr>
          <p:cNvPr id="1026" name="Picture 2"/>
          <p:cNvPicPr>
            <a:picLocks noChangeAspect="1" noChangeArrowheads="1"/>
          </p:cNvPicPr>
          <p:nvPr/>
        </p:nvPicPr>
        <p:blipFill>
          <a:blip r:embed="rId2" cstate="print"/>
          <a:srcRect/>
          <a:stretch>
            <a:fillRect/>
          </a:stretch>
        </p:blipFill>
        <p:spPr bwMode="auto">
          <a:xfrm>
            <a:off x="1232218" y="2935078"/>
            <a:ext cx="6670622" cy="1420790"/>
          </a:xfrm>
          <a:prstGeom prst="rect">
            <a:avLst/>
          </a:prstGeom>
          <a:noFill/>
          <a:ln w="9525">
            <a:noFill/>
            <a:miter lim="800000"/>
            <a:headEnd/>
            <a:tailEnd/>
          </a:ln>
          <a:effectLst/>
        </p:spPr>
      </p:pic>
      <p:sp>
        <p:nvSpPr>
          <p:cNvPr id="7" name="TextovéPole 6"/>
          <p:cNvSpPr txBox="1"/>
          <p:nvPr/>
        </p:nvSpPr>
        <p:spPr>
          <a:xfrm>
            <a:off x="7152662" y="4752852"/>
            <a:ext cx="2027850" cy="923330"/>
          </a:xfrm>
          <a:prstGeom prst="rect">
            <a:avLst/>
          </a:prstGeom>
          <a:noFill/>
        </p:spPr>
        <p:txBody>
          <a:bodyPr wrap="square" rtlCol="0">
            <a:spAutoFit/>
          </a:bodyPr>
          <a:lstStyle/>
          <a:p>
            <a:r>
              <a:rPr lang="cs-CZ" b="1" dirty="0" err="1" smtClean="0"/>
              <a:t>Efficiency</a:t>
            </a:r>
            <a:r>
              <a:rPr lang="cs-CZ" b="1" dirty="0" smtClean="0"/>
              <a:t> term</a:t>
            </a:r>
          </a:p>
          <a:p>
            <a:pPr marL="268288" indent="-268288">
              <a:buClr>
                <a:srgbClr val="FF0000"/>
              </a:buClr>
              <a:buFont typeface="Wingdings" pitchFamily="2" charset="2"/>
              <a:buChar char="§"/>
            </a:pPr>
            <a:r>
              <a:rPr lang="cs-CZ" dirty="0" err="1" smtClean="0"/>
              <a:t>Column</a:t>
            </a:r>
            <a:r>
              <a:rPr lang="cs-CZ" dirty="0" smtClean="0"/>
              <a:t> </a:t>
            </a:r>
            <a:r>
              <a:rPr lang="cs-CZ" dirty="0" err="1" smtClean="0"/>
              <a:t>lenght</a:t>
            </a:r>
            <a:endParaRPr lang="cs-CZ" dirty="0" smtClean="0"/>
          </a:p>
          <a:p>
            <a:pPr marL="268288" indent="-268288">
              <a:buClr>
                <a:srgbClr val="FF0000"/>
              </a:buClr>
              <a:buFont typeface="Wingdings" pitchFamily="2" charset="2"/>
              <a:buChar char="§"/>
            </a:pPr>
            <a:r>
              <a:rPr lang="cs-CZ" dirty="0" err="1" smtClean="0"/>
              <a:t>Particle</a:t>
            </a:r>
            <a:r>
              <a:rPr lang="cs-CZ" dirty="0" smtClean="0"/>
              <a:t> </a:t>
            </a:r>
            <a:r>
              <a:rPr lang="cs-CZ" dirty="0" err="1" smtClean="0"/>
              <a:t>size</a:t>
            </a:r>
            <a:endParaRPr lang="cs-CZ" dirty="0" smtClean="0"/>
          </a:p>
        </p:txBody>
      </p:sp>
      <p:sp>
        <p:nvSpPr>
          <p:cNvPr id="8" name="TextovéPole 7"/>
          <p:cNvSpPr txBox="1"/>
          <p:nvPr/>
        </p:nvSpPr>
        <p:spPr>
          <a:xfrm>
            <a:off x="3779912" y="4743392"/>
            <a:ext cx="3384376" cy="1477328"/>
          </a:xfrm>
          <a:prstGeom prst="rect">
            <a:avLst/>
          </a:prstGeom>
          <a:noFill/>
        </p:spPr>
        <p:txBody>
          <a:bodyPr wrap="square" rtlCol="0">
            <a:spAutoFit/>
          </a:bodyPr>
          <a:lstStyle/>
          <a:p>
            <a:r>
              <a:rPr lang="cs-CZ" b="1" dirty="0" err="1" smtClean="0"/>
              <a:t>Retention</a:t>
            </a:r>
            <a:r>
              <a:rPr lang="cs-CZ" b="1" dirty="0" smtClean="0"/>
              <a:t> term</a:t>
            </a:r>
          </a:p>
          <a:p>
            <a:pPr marL="268288" indent="-268288">
              <a:buClr>
                <a:srgbClr val="FF0000"/>
              </a:buClr>
              <a:buFont typeface="Wingdings" pitchFamily="2" charset="2"/>
              <a:buChar char="§"/>
            </a:pPr>
            <a:r>
              <a:rPr lang="cs-CZ" dirty="0" err="1" smtClean="0"/>
              <a:t>Elution</a:t>
            </a:r>
            <a:r>
              <a:rPr lang="cs-CZ" dirty="0" smtClean="0"/>
              <a:t> </a:t>
            </a:r>
            <a:r>
              <a:rPr lang="cs-CZ" dirty="0" err="1" smtClean="0"/>
              <a:t>strenght</a:t>
            </a:r>
            <a:endParaRPr lang="cs-CZ" dirty="0" smtClean="0"/>
          </a:p>
          <a:p>
            <a:pPr marL="268288" indent="-268288">
              <a:buClr>
                <a:srgbClr val="FF0000"/>
              </a:buClr>
              <a:buFont typeface="Wingdings" pitchFamily="2" charset="2"/>
              <a:buChar char="§"/>
            </a:pPr>
            <a:r>
              <a:rPr lang="cs-CZ" dirty="0" smtClean="0"/>
              <a:t>Type </a:t>
            </a:r>
            <a:r>
              <a:rPr lang="cs-CZ" dirty="0" err="1" smtClean="0"/>
              <a:t>and</a:t>
            </a:r>
            <a:r>
              <a:rPr lang="cs-CZ" dirty="0" smtClean="0"/>
              <a:t> </a:t>
            </a:r>
            <a:r>
              <a:rPr lang="cs-CZ" dirty="0" err="1" smtClean="0"/>
              <a:t>amount</a:t>
            </a:r>
            <a:r>
              <a:rPr lang="cs-CZ" dirty="0" smtClean="0"/>
              <a:t> </a:t>
            </a:r>
            <a:r>
              <a:rPr lang="cs-CZ" dirty="0" err="1" smtClean="0"/>
              <a:t>of</a:t>
            </a:r>
            <a:r>
              <a:rPr lang="cs-CZ" dirty="0" smtClean="0"/>
              <a:t> </a:t>
            </a:r>
            <a:r>
              <a:rPr lang="cs-CZ" dirty="0" err="1" smtClean="0"/>
              <a:t>stationary</a:t>
            </a:r>
            <a:r>
              <a:rPr lang="cs-CZ" dirty="0" smtClean="0"/>
              <a:t> </a:t>
            </a:r>
            <a:r>
              <a:rPr lang="cs-CZ" dirty="0" err="1" smtClean="0"/>
              <a:t>phase</a:t>
            </a:r>
            <a:endParaRPr lang="cs-CZ" dirty="0" smtClean="0"/>
          </a:p>
          <a:p>
            <a:pPr marL="268288" indent="-268288">
              <a:buClr>
                <a:srgbClr val="FF0000"/>
              </a:buClr>
              <a:buFont typeface="Wingdings" pitchFamily="2" charset="2"/>
              <a:buChar char="§"/>
            </a:pPr>
            <a:r>
              <a:rPr lang="cs-CZ" dirty="0" err="1" smtClean="0"/>
              <a:t>Temperature</a:t>
            </a:r>
            <a:r>
              <a:rPr lang="cs-CZ" dirty="0" smtClean="0"/>
              <a:t> </a:t>
            </a:r>
          </a:p>
        </p:txBody>
      </p:sp>
      <p:cxnSp>
        <p:nvCxnSpPr>
          <p:cNvPr id="10" name="Přímá spojovací šipka 9"/>
          <p:cNvCxnSpPr>
            <a:stCxn id="6" idx="0"/>
          </p:cNvCxnSpPr>
          <p:nvPr/>
        </p:nvCxnSpPr>
        <p:spPr>
          <a:xfrm flipV="1">
            <a:off x="2069252" y="4149081"/>
            <a:ext cx="1134596" cy="5924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flipV="1">
            <a:off x="5148064" y="4228220"/>
            <a:ext cx="342508" cy="49692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13"/>
          <p:cNvCxnSpPr/>
          <p:nvPr/>
        </p:nvCxnSpPr>
        <p:spPr>
          <a:xfrm flipH="1" flipV="1">
            <a:off x="7164288" y="4149080"/>
            <a:ext cx="521588" cy="5760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pic>
        <p:nvPicPr>
          <p:cNvPr id="50178" name="Picture 2"/>
          <p:cNvPicPr>
            <a:picLocks noChangeAspect="1" noChangeArrowheads="1"/>
          </p:cNvPicPr>
          <p:nvPr/>
        </p:nvPicPr>
        <p:blipFill>
          <a:blip r:embed="rId3" cstate="print"/>
          <a:srcRect/>
          <a:stretch>
            <a:fillRect/>
          </a:stretch>
        </p:blipFill>
        <p:spPr bwMode="auto">
          <a:xfrm>
            <a:off x="962364" y="2627675"/>
            <a:ext cx="2551176" cy="3404616"/>
          </a:xfrm>
          <a:prstGeom prst="rect">
            <a:avLst/>
          </a:prstGeom>
          <a:noFill/>
          <a:ln w="9525">
            <a:noFill/>
            <a:miter lim="800000"/>
            <a:headEnd/>
            <a:tailEnd/>
          </a:ln>
          <a:effectLst/>
        </p:spPr>
      </p:pic>
      <p:pic>
        <p:nvPicPr>
          <p:cNvPr id="50180" name="Picture 4"/>
          <p:cNvPicPr>
            <a:picLocks noChangeAspect="1" noChangeArrowheads="1"/>
          </p:cNvPicPr>
          <p:nvPr/>
        </p:nvPicPr>
        <p:blipFill>
          <a:blip r:embed="rId4" cstate="print"/>
          <a:srcRect/>
          <a:stretch>
            <a:fillRect/>
          </a:stretch>
        </p:blipFill>
        <p:spPr bwMode="auto">
          <a:xfrm>
            <a:off x="5057584" y="2636911"/>
            <a:ext cx="2551113" cy="3402013"/>
          </a:xfrm>
          <a:prstGeom prst="rect">
            <a:avLst/>
          </a:prstGeom>
          <a:noFill/>
          <a:ln w="9525">
            <a:noFill/>
            <a:miter lim="800000"/>
            <a:headEnd/>
            <a:tailEnd/>
          </a:ln>
          <a:effectLst/>
        </p:spPr>
      </p:pic>
      <p:sp>
        <p:nvSpPr>
          <p:cNvPr id="8" name="TextovéPole 7"/>
          <p:cNvSpPr txBox="1"/>
          <p:nvPr/>
        </p:nvSpPr>
        <p:spPr>
          <a:xfrm rot="16200000">
            <a:off x="258975" y="2683600"/>
            <a:ext cx="1121232" cy="307777"/>
          </a:xfrm>
          <a:prstGeom prst="rect">
            <a:avLst/>
          </a:prstGeom>
          <a:noFill/>
        </p:spPr>
        <p:txBody>
          <a:bodyPr wrap="square" rtlCol="0">
            <a:spAutoFit/>
          </a:bodyPr>
          <a:lstStyle/>
          <a:p>
            <a:pPr algn="ctr"/>
            <a:r>
              <a:rPr lang="cs-CZ" sz="1400" b="1" i="1" dirty="0" err="1" smtClean="0"/>
              <a:t>Signal</a:t>
            </a:r>
            <a:endParaRPr lang="cs-CZ" sz="1400" b="1" i="1" dirty="0"/>
          </a:p>
        </p:txBody>
      </p:sp>
      <p:sp>
        <p:nvSpPr>
          <p:cNvPr id="9" name="TextovéPole 8"/>
          <p:cNvSpPr txBox="1"/>
          <p:nvPr/>
        </p:nvSpPr>
        <p:spPr>
          <a:xfrm rot="16200000">
            <a:off x="267605" y="4529980"/>
            <a:ext cx="1121232" cy="307777"/>
          </a:xfrm>
          <a:prstGeom prst="rect">
            <a:avLst/>
          </a:prstGeom>
          <a:noFill/>
        </p:spPr>
        <p:txBody>
          <a:bodyPr wrap="square" rtlCol="0">
            <a:spAutoFit/>
          </a:bodyPr>
          <a:lstStyle/>
          <a:p>
            <a:pPr algn="ctr"/>
            <a:r>
              <a:rPr lang="cs-CZ" sz="1400" b="1" i="1" dirty="0" err="1" smtClean="0"/>
              <a:t>Signal</a:t>
            </a:r>
            <a:endParaRPr lang="cs-CZ" sz="1400" b="1" i="1" dirty="0"/>
          </a:p>
        </p:txBody>
      </p:sp>
      <p:sp>
        <p:nvSpPr>
          <p:cNvPr id="10" name="TextovéPole 9"/>
          <p:cNvSpPr txBox="1"/>
          <p:nvPr/>
        </p:nvSpPr>
        <p:spPr>
          <a:xfrm rot="16200000">
            <a:off x="4381297" y="2692836"/>
            <a:ext cx="1121232" cy="307777"/>
          </a:xfrm>
          <a:prstGeom prst="rect">
            <a:avLst/>
          </a:prstGeom>
          <a:noFill/>
        </p:spPr>
        <p:txBody>
          <a:bodyPr wrap="square" rtlCol="0">
            <a:spAutoFit/>
          </a:bodyPr>
          <a:lstStyle/>
          <a:p>
            <a:pPr algn="ctr"/>
            <a:r>
              <a:rPr lang="cs-CZ" sz="1400" b="1" i="1" dirty="0" err="1" smtClean="0"/>
              <a:t>Signal</a:t>
            </a:r>
            <a:endParaRPr lang="cs-CZ" sz="1400" b="1" i="1" dirty="0"/>
          </a:p>
        </p:txBody>
      </p:sp>
      <p:sp>
        <p:nvSpPr>
          <p:cNvPr id="11" name="TextovéPole 10"/>
          <p:cNvSpPr txBox="1"/>
          <p:nvPr/>
        </p:nvSpPr>
        <p:spPr>
          <a:xfrm rot="16200000">
            <a:off x="4389927" y="4539216"/>
            <a:ext cx="1121232" cy="307777"/>
          </a:xfrm>
          <a:prstGeom prst="rect">
            <a:avLst/>
          </a:prstGeom>
          <a:noFill/>
        </p:spPr>
        <p:txBody>
          <a:bodyPr wrap="square" rtlCol="0">
            <a:spAutoFit/>
          </a:bodyPr>
          <a:lstStyle/>
          <a:p>
            <a:pPr algn="ctr"/>
            <a:r>
              <a:rPr lang="cs-CZ" sz="1400" b="1" i="1" dirty="0" err="1" smtClean="0"/>
              <a:t>Signal</a:t>
            </a:r>
            <a:endParaRPr lang="cs-CZ" sz="1400" b="1" i="1" dirty="0"/>
          </a:p>
        </p:txBody>
      </p:sp>
      <p:sp>
        <p:nvSpPr>
          <p:cNvPr id="13" name="TextovéPole 12"/>
          <p:cNvSpPr txBox="1"/>
          <p:nvPr/>
        </p:nvSpPr>
        <p:spPr>
          <a:xfrm>
            <a:off x="7551386" y="5839055"/>
            <a:ext cx="553357" cy="307777"/>
          </a:xfrm>
          <a:prstGeom prst="rect">
            <a:avLst/>
          </a:prstGeom>
          <a:noFill/>
        </p:spPr>
        <p:txBody>
          <a:bodyPr wrap="none" rtlCol="0">
            <a:spAutoFit/>
          </a:bodyPr>
          <a:lstStyle/>
          <a:p>
            <a:r>
              <a:rPr lang="cs-CZ" sz="1400" b="1" i="1" dirty="0" err="1" smtClean="0"/>
              <a:t>Time</a:t>
            </a:r>
            <a:endParaRPr lang="cs-CZ" sz="1400" b="1" i="1" baseline="-25000" dirty="0"/>
          </a:p>
        </p:txBody>
      </p:sp>
      <p:sp>
        <p:nvSpPr>
          <p:cNvPr id="14" name="TextovéPole 13"/>
          <p:cNvSpPr txBox="1"/>
          <p:nvPr/>
        </p:nvSpPr>
        <p:spPr>
          <a:xfrm>
            <a:off x="7552036" y="4005064"/>
            <a:ext cx="553357" cy="307777"/>
          </a:xfrm>
          <a:prstGeom prst="rect">
            <a:avLst/>
          </a:prstGeom>
          <a:noFill/>
        </p:spPr>
        <p:txBody>
          <a:bodyPr wrap="none" rtlCol="0">
            <a:spAutoFit/>
          </a:bodyPr>
          <a:lstStyle/>
          <a:p>
            <a:r>
              <a:rPr lang="cs-CZ" sz="1400" b="1" i="1" dirty="0" err="1" smtClean="0"/>
              <a:t>Time</a:t>
            </a:r>
            <a:endParaRPr lang="cs-CZ" sz="1400" b="1" i="1" baseline="-25000" dirty="0"/>
          </a:p>
        </p:txBody>
      </p:sp>
      <p:sp>
        <p:nvSpPr>
          <p:cNvPr id="16" name="TextovéPole 15"/>
          <p:cNvSpPr txBox="1"/>
          <p:nvPr/>
        </p:nvSpPr>
        <p:spPr>
          <a:xfrm>
            <a:off x="3441929" y="5839055"/>
            <a:ext cx="553357" cy="307777"/>
          </a:xfrm>
          <a:prstGeom prst="rect">
            <a:avLst/>
          </a:prstGeom>
          <a:noFill/>
        </p:spPr>
        <p:txBody>
          <a:bodyPr wrap="none" rtlCol="0">
            <a:spAutoFit/>
          </a:bodyPr>
          <a:lstStyle/>
          <a:p>
            <a:r>
              <a:rPr lang="cs-CZ" sz="1400" b="1" i="1" dirty="0" err="1" smtClean="0"/>
              <a:t>Time</a:t>
            </a:r>
            <a:endParaRPr lang="cs-CZ" sz="1400" b="1" i="1" baseline="-25000" dirty="0"/>
          </a:p>
        </p:txBody>
      </p:sp>
      <p:sp>
        <p:nvSpPr>
          <p:cNvPr id="17" name="TextovéPole 16"/>
          <p:cNvSpPr txBox="1"/>
          <p:nvPr/>
        </p:nvSpPr>
        <p:spPr>
          <a:xfrm>
            <a:off x="3442579" y="4005064"/>
            <a:ext cx="553357" cy="307777"/>
          </a:xfrm>
          <a:prstGeom prst="rect">
            <a:avLst/>
          </a:prstGeom>
          <a:noFill/>
        </p:spPr>
        <p:txBody>
          <a:bodyPr wrap="none" rtlCol="0">
            <a:spAutoFit/>
          </a:bodyPr>
          <a:lstStyle/>
          <a:p>
            <a:r>
              <a:rPr lang="cs-CZ" sz="1400" b="1" i="1" dirty="0" err="1" smtClean="0"/>
              <a:t>Time</a:t>
            </a:r>
            <a:endParaRPr lang="cs-CZ" sz="1400" b="1" i="1" baseline="-25000" dirty="0"/>
          </a:p>
        </p:txBody>
      </p:sp>
      <p:sp>
        <p:nvSpPr>
          <p:cNvPr id="18" name="TextovéPole 17"/>
          <p:cNvSpPr txBox="1"/>
          <p:nvPr/>
        </p:nvSpPr>
        <p:spPr>
          <a:xfrm>
            <a:off x="1398869" y="4293096"/>
            <a:ext cx="1490986" cy="338554"/>
          </a:xfrm>
          <a:prstGeom prst="rect">
            <a:avLst/>
          </a:prstGeom>
          <a:noFill/>
        </p:spPr>
        <p:txBody>
          <a:bodyPr wrap="none" rtlCol="0">
            <a:spAutoFit/>
          </a:bodyPr>
          <a:lstStyle/>
          <a:p>
            <a:pPr algn="ctr"/>
            <a:r>
              <a:rPr lang="cs-CZ" sz="1600" b="1" dirty="0" err="1" smtClean="0"/>
              <a:t>Poor</a:t>
            </a:r>
            <a:r>
              <a:rPr lang="cs-CZ" sz="1600" b="1" dirty="0" smtClean="0"/>
              <a:t> </a:t>
            </a:r>
            <a:r>
              <a:rPr lang="cs-CZ" sz="1600" b="1" dirty="0" err="1" smtClean="0"/>
              <a:t>selectivity</a:t>
            </a:r>
            <a:endParaRPr lang="cs-CZ" sz="1600" b="1" dirty="0"/>
          </a:p>
        </p:txBody>
      </p:sp>
      <p:sp>
        <p:nvSpPr>
          <p:cNvPr id="19" name="TextovéPole 18"/>
          <p:cNvSpPr txBox="1"/>
          <p:nvPr/>
        </p:nvSpPr>
        <p:spPr>
          <a:xfrm>
            <a:off x="1326862" y="2442374"/>
            <a:ext cx="1553630" cy="338554"/>
          </a:xfrm>
          <a:prstGeom prst="rect">
            <a:avLst/>
          </a:prstGeom>
          <a:noFill/>
        </p:spPr>
        <p:txBody>
          <a:bodyPr wrap="none" rtlCol="0">
            <a:spAutoFit/>
          </a:bodyPr>
          <a:lstStyle/>
          <a:p>
            <a:pPr algn="ctr"/>
            <a:r>
              <a:rPr lang="cs-CZ" sz="1600" b="1" dirty="0" err="1" smtClean="0"/>
              <a:t>Good</a:t>
            </a:r>
            <a:r>
              <a:rPr lang="cs-CZ" sz="1600" b="1" dirty="0" smtClean="0"/>
              <a:t> </a:t>
            </a:r>
            <a:r>
              <a:rPr lang="cs-CZ" sz="1600" b="1" dirty="0" err="1" smtClean="0"/>
              <a:t>selectivity</a:t>
            </a:r>
            <a:endParaRPr lang="cs-CZ" sz="1600" b="1" dirty="0"/>
          </a:p>
        </p:txBody>
      </p:sp>
      <p:sp>
        <p:nvSpPr>
          <p:cNvPr id="20" name="TextovéPole 19"/>
          <p:cNvSpPr txBox="1"/>
          <p:nvPr/>
        </p:nvSpPr>
        <p:spPr>
          <a:xfrm>
            <a:off x="5515667" y="2439360"/>
            <a:ext cx="1510478" cy="338554"/>
          </a:xfrm>
          <a:prstGeom prst="rect">
            <a:avLst/>
          </a:prstGeom>
          <a:noFill/>
        </p:spPr>
        <p:txBody>
          <a:bodyPr wrap="none" rtlCol="0">
            <a:spAutoFit/>
          </a:bodyPr>
          <a:lstStyle/>
          <a:p>
            <a:pPr algn="ctr"/>
            <a:r>
              <a:rPr lang="cs-CZ" sz="1600" b="1" dirty="0" err="1" smtClean="0"/>
              <a:t>Good</a:t>
            </a:r>
            <a:r>
              <a:rPr lang="cs-CZ" sz="1600" b="1" dirty="0" smtClean="0"/>
              <a:t> </a:t>
            </a:r>
            <a:r>
              <a:rPr lang="cs-CZ" sz="1600" b="1" dirty="0" err="1" smtClean="0"/>
              <a:t>efficiency</a:t>
            </a:r>
            <a:endParaRPr lang="cs-CZ" sz="1600" b="1" dirty="0"/>
          </a:p>
        </p:txBody>
      </p:sp>
      <p:sp>
        <p:nvSpPr>
          <p:cNvPr id="21" name="TextovéPole 20"/>
          <p:cNvSpPr txBox="1"/>
          <p:nvPr/>
        </p:nvSpPr>
        <p:spPr>
          <a:xfrm>
            <a:off x="5557709" y="4293096"/>
            <a:ext cx="1447833" cy="338554"/>
          </a:xfrm>
          <a:prstGeom prst="rect">
            <a:avLst/>
          </a:prstGeom>
          <a:noFill/>
        </p:spPr>
        <p:txBody>
          <a:bodyPr wrap="none" rtlCol="0">
            <a:spAutoFit/>
          </a:bodyPr>
          <a:lstStyle/>
          <a:p>
            <a:pPr algn="ctr"/>
            <a:r>
              <a:rPr lang="cs-CZ" sz="1600" b="1" dirty="0" err="1" smtClean="0"/>
              <a:t>Poor</a:t>
            </a:r>
            <a:r>
              <a:rPr lang="cs-CZ" sz="1600" b="1" dirty="0" smtClean="0"/>
              <a:t> </a:t>
            </a:r>
            <a:r>
              <a:rPr lang="cs-CZ" sz="1600" b="1" dirty="0" err="1" smtClean="0"/>
              <a:t>efficiency</a:t>
            </a:r>
            <a:endParaRPr lang="cs-CZ" sz="1600" b="1" dirty="0"/>
          </a:p>
        </p:txBody>
      </p:sp>
      <p:sp>
        <p:nvSpPr>
          <p:cNvPr id="24" name="Zástupný symbol pro obsah 2"/>
          <p:cNvSpPr txBox="1">
            <a:spLocks/>
          </p:cNvSpPr>
          <p:nvPr/>
        </p:nvSpPr>
        <p:spPr>
          <a:xfrm>
            <a:off x="394428" y="1259524"/>
            <a:ext cx="8337444" cy="136815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400" b="1" i="0" u="none" strike="noStrike" kern="1200" cap="none" spc="0" normalizeH="0" baseline="0" noProof="0" dirty="0" err="1" smtClean="0">
                <a:ln>
                  <a:noFill/>
                </a:ln>
                <a:solidFill>
                  <a:schemeClr val="tx1"/>
                </a:solidFill>
                <a:effectLst/>
                <a:uLnTx/>
                <a:uFillTx/>
                <a:latin typeface="+mn-lt"/>
                <a:ea typeface="+mn-ea"/>
                <a:cs typeface="+mn-cs"/>
              </a:rPr>
              <a:t>Factors</a:t>
            </a:r>
            <a:r>
              <a:rPr kumimoji="0" lang="cs-CZ" sz="2400" b="1" i="0" u="none" strike="noStrike" kern="1200" cap="none" spc="0" normalizeH="0" noProof="0" dirty="0" smtClean="0">
                <a:ln>
                  <a:noFill/>
                </a:ln>
                <a:solidFill>
                  <a:schemeClr val="tx1"/>
                </a:solidFill>
                <a:effectLst/>
                <a:uLnTx/>
                <a:uFillTx/>
                <a:latin typeface="+mn-lt"/>
                <a:ea typeface="+mn-ea"/>
                <a:cs typeface="+mn-cs"/>
              </a:rPr>
              <a:t> </a:t>
            </a:r>
            <a:r>
              <a:rPr kumimoji="0" lang="cs-CZ" sz="2400" b="1" i="0" u="none" strike="noStrike" kern="1200" cap="none" spc="0" normalizeH="0" noProof="0" dirty="0" err="1" smtClean="0">
                <a:ln>
                  <a:noFill/>
                </a:ln>
                <a:solidFill>
                  <a:schemeClr val="tx1"/>
                </a:solidFill>
                <a:effectLst/>
                <a:uLnTx/>
                <a:uFillTx/>
                <a:latin typeface="+mn-lt"/>
                <a:ea typeface="+mn-ea"/>
                <a:cs typeface="+mn-cs"/>
              </a:rPr>
              <a:t>affecting</a:t>
            </a:r>
            <a:r>
              <a:rPr kumimoji="0" lang="cs-CZ" sz="2400" b="1" i="0" u="none" strike="noStrike" kern="1200" cap="none" spc="0" normalizeH="0" noProof="0" dirty="0" smtClean="0">
                <a:ln>
                  <a:noFill/>
                </a:ln>
                <a:solidFill>
                  <a:schemeClr val="tx1"/>
                </a:solidFill>
                <a:effectLst/>
                <a:uLnTx/>
                <a:uFillTx/>
                <a:latin typeface="+mn-lt"/>
                <a:ea typeface="+mn-ea"/>
                <a:cs typeface="+mn-cs"/>
              </a:rPr>
              <a:t> </a:t>
            </a:r>
            <a:r>
              <a:rPr kumimoji="0" lang="cs-CZ" sz="2400" b="1" i="0" u="none" strike="noStrike" kern="1200" cap="none" spc="0" normalizeH="0" noProof="0" dirty="0" err="1" smtClean="0">
                <a:ln>
                  <a:noFill/>
                </a:ln>
                <a:solidFill>
                  <a:schemeClr val="tx1"/>
                </a:solidFill>
                <a:effectLst/>
                <a:uLnTx/>
                <a:uFillTx/>
                <a:latin typeface="+mn-lt"/>
                <a:ea typeface="+mn-ea"/>
                <a:cs typeface="+mn-cs"/>
              </a:rPr>
              <a:t>resolution</a:t>
            </a:r>
            <a:endParaRPr kumimoji="0" lang="cs-CZ" sz="2400" b="1" i="0" u="none" strike="noStrike" kern="1200" cap="none" spc="0" normalizeH="0" noProof="0" dirty="0" smtClean="0">
              <a:ln>
                <a:noFill/>
              </a:ln>
              <a:solidFill>
                <a:schemeClr val="tx1"/>
              </a:solidFill>
              <a:effectLst/>
              <a:uLnTx/>
              <a:uFillTx/>
              <a:latin typeface="+mn-lt"/>
              <a:ea typeface="+mn-ea"/>
              <a:cs typeface="+mn-cs"/>
            </a:endParaRPr>
          </a:p>
          <a:p>
            <a:pPr marL="342900" indent="-342900">
              <a:spcBef>
                <a:spcPct val="20000"/>
              </a:spcBef>
              <a:buClr>
                <a:srgbClr val="FF0000"/>
              </a:buClr>
              <a:buSzPct val="115000"/>
              <a:buFont typeface="Wingdings" pitchFamily="2" charset="2"/>
              <a:buChar char="§"/>
            </a:pPr>
            <a:r>
              <a:rPr lang="cs-CZ" sz="2000" dirty="0" err="1" smtClean="0"/>
              <a:t>Selectivity</a:t>
            </a:r>
            <a:r>
              <a:rPr lang="cs-CZ" sz="2000" dirty="0" smtClean="0"/>
              <a:t> </a:t>
            </a:r>
            <a:r>
              <a:rPr lang="cs-CZ" sz="2000" dirty="0" err="1" smtClean="0"/>
              <a:t>and</a:t>
            </a:r>
            <a:r>
              <a:rPr lang="cs-CZ" sz="2000" dirty="0" smtClean="0"/>
              <a:t> </a:t>
            </a:r>
            <a:r>
              <a:rPr lang="cs-CZ" sz="2000" dirty="0" err="1" smtClean="0"/>
              <a:t>column</a:t>
            </a:r>
            <a:r>
              <a:rPr lang="cs-CZ" sz="2000" dirty="0" smtClean="0"/>
              <a:t> </a:t>
            </a:r>
            <a:r>
              <a:rPr lang="cs-CZ" sz="2000" dirty="0" err="1" smtClean="0"/>
              <a:t>efficiency</a:t>
            </a:r>
            <a:endParaRPr lang="cs-CZ" sz="2000" dirty="0" smtClean="0"/>
          </a:p>
          <a:p>
            <a:pPr marL="342900" indent="-342900">
              <a:spcBef>
                <a:spcPct val="20000"/>
              </a:spcBef>
              <a:buClr>
                <a:srgbClr val="FF0000"/>
              </a:buClr>
              <a:buSzPct val="115000"/>
            </a:pPr>
            <a:endParaRPr lang="cs-CZ" sz="2000" dirty="0" smtClean="0"/>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endParaRPr kumimoji="0" lang="cs-CZ" sz="2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Chromatographic systems</a:t>
            </a:r>
            <a:endParaRPr lang="en-US"/>
          </a:p>
        </p:txBody>
      </p:sp>
      <p:grpSp>
        <p:nvGrpSpPr>
          <p:cNvPr id="59" name="Skupina 58"/>
          <p:cNvGrpSpPr/>
          <p:nvPr/>
        </p:nvGrpSpPr>
        <p:grpSpPr>
          <a:xfrm>
            <a:off x="4050771" y="1043211"/>
            <a:ext cx="5273757" cy="5472608"/>
            <a:chOff x="3715524" y="944483"/>
            <a:chExt cx="5273757" cy="5472608"/>
          </a:xfrm>
        </p:grpSpPr>
        <p:sp>
          <p:nvSpPr>
            <p:cNvPr id="5" name="TextovéPole 4"/>
            <p:cNvSpPr txBox="1"/>
            <p:nvPr/>
          </p:nvSpPr>
          <p:spPr>
            <a:xfrm rot="16200000">
              <a:off x="2906048" y="4166468"/>
              <a:ext cx="1926729" cy="307777"/>
            </a:xfrm>
            <a:prstGeom prst="rect">
              <a:avLst/>
            </a:prstGeom>
            <a:noFill/>
          </p:spPr>
          <p:txBody>
            <a:bodyPr wrap="square" rtlCol="0">
              <a:spAutoFit/>
            </a:bodyPr>
            <a:lstStyle/>
            <a:p>
              <a:pPr algn="ctr"/>
              <a:r>
                <a:rPr lang="en-US" sz="1400" b="1" smtClean="0"/>
                <a:t>Molecular weight</a:t>
              </a:r>
              <a:endParaRPr lang="en-US" sz="1400" b="1"/>
            </a:p>
          </p:txBody>
        </p:sp>
        <p:grpSp>
          <p:nvGrpSpPr>
            <p:cNvPr id="27" name="Skupina 26"/>
            <p:cNvGrpSpPr/>
            <p:nvPr/>
          </p:nvGrpSpPr>
          <p:grpSpPr>
            <a:xfrm>
              <a:off x="4039779" y="944483"/>
              <a:ext cx="4949502" cy="5472608"/>
              <a:chOff x="4014986" y="1700808"/>
              <a:chExt cx="4949502" cy="5472608"/>
            </a:xfrm>
          </p:grpSpPr>
          <p:pic>
            <p:nvPicPr>
              <p:cNvPr id="2053" name="Picture 5"/>
              <p:cNvPicPr>
                <a:picLocks noChangeAspect="1" noChangeArrowheads="1"/>
              </p:cNvPicPr>
              <p:nvPr/>
            </p:nvPicPr>
            <p:blipFill>
              <a:blip r:embed="rId3" cstate="print"/>
              <a:srcRect/>
              <a:stretch>
                <a:fillRect/>
              </a:stretch>
            </p:blipFill>
            <p:spPr bwMode="auto">
              <a:xfrm>
                <a:off x="4427984" y="3018929"/>
                <a:ext cx="4154487" cy="4154487"/>
              </a:xfrm>
              <a:prstGeom prst="rect">
                <a:avLst/>
              </a:prstGeom>
              <a:noFill/>
              <a:ln w="9525">
                <a:noFill/>
                <a:miter lim="800000"/>
                <a:headEnd/>
                <a:tailEnd/>
              </a:ln>
              <a:effectLst/>
            </p:spPr>
          </p:pic>
          <p:cxnSp>
            <p:nvCxnSpPr>
              <p:cNvPr id="17" name="Přímá spojovací šipka 16"/>
              <p:cNvCxnSpPr/>
              <p:nvPr/>
            </p:nvCxnSpPr>
            <p:spPr>
              <a:xfrm>
                <a:off x="5220072" y="2014240"/>
                <a:ext cx="25202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Skupina 33"/>
              <p:cNvGrpSpPr/>
              <p:nvPr/>
            </p:nvGrpSpPr>
            <p:grpSpPr>
              <a:xfrm>
                <a:off x="4437509" y="2348880"/>
                <a:ext cx="4117529" cy="0"/>
                <a:chOff x="4437509" y="1583081"/>
                <a:chExt cx="4117529" cy="0"/>
              </a:xfrm>
            </p:grpSpPr>
            <p:cxnSp>
              <p:nvCxnSpPr>
                <p:cNvPr id="19" name="Přímá spojovací čára 18"/>
                <p:cNvCxnSpPr/>
                <p:nvPr/>
              </p:nvCxnSpPr>
              <p:spPr>
                <a:xfrm flipH="1">
                  <a:off x="4437509" y="1583081"/>
                  <a:ext cx="2077021" cy="0"/>
                </a:xfrm>
                <a:prstGeom prst="line">
                  <a:avLst/>
                </a:prstGeom>
                <a:ln w="19050">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flipH="1">
                  <a:off x="6514531" y="1583081"/>
                  <a:ext cx="2040507" cy="0"/>
                </a:xfrm>
                <a:prstGeom prst="line">
                  <a:avLst/>
                </a:prstGeom>
                <a:ln w="19050">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grpSp>
          <p:cxnSp>
            <p:nvCxnSpPr>
              <p:cNvPr id="24" name="Přímá spojovací čára 23"/>
              <p:cNvCxnSpPr/>
              <p:nvPr/>
            </p:nvCxnSpPr>
            <p:spPr>
              <a:xfrm flipH="1">
                <a:off x="5479720" y="2924944"/>
                <a:ext cx="2044608" cy="0"/>
              </a:xfrm>
              <a:prstGeom prst="line">
                <a:avLst/>
              </a:prstGeom>
              <a:ln w="19050">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5508104" y="2617167"/>
                <a:ext cx="2016224" cy="307777"/>
              </a:xfrm>
              <a:prstGeom prst="rect">
                <a:avLst/>
              </a:prstGeom>
              <a:noFill/>
            </p:spPr>
            <p:txBody>
              <a:bodyPr wrap="square" rtlCol="0">
                <a:spAutoFit/>
              </a:bodyPr>
              <a:lstStyle/>
              <a:p>
                <a:pPr algn="ctr"/>
                <a:r>
                  <a:rPr lang="en-US" sz="1400" b="1" smtClean="0"/>
                  <a:t>Non-ionic polar</a:t>
                </a:r>
                <a:endParaRPr lang="en-US" sz="1400" b="1"/>
              </a:p>
            </p:txBody>
          </p:sp>
          <p:cxnSp>
            <p:nvCxnSpPr>
              <p:cNvPr id="26" name="Přímá spojovací čára 25"/>
              <p:cNvCxnSpPr/>
              <p:nvPr/>
            </p:nvCxnSpPr>
            <p:spPr>
              <a:xfrm flipH="1">
                <a:off x="4447034" y="2636912"/>
                <a:ext cx="1440160" cy="0"/>
              </a:xfrm>
              <a:prstGeom prst="line">
                <a:avLst/>
              </a:prstGeom>
              <a:ln w="19050">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28" name="Přímá spojovací čára 27"/>
              <p:cNvCxnSpPr/>
              <p:nvPr/>
            </p:nvCxnSpPr>
            <p:spPr>
              <a:xfrm flipH="1">
                <a:off x="7111330" y="2636912"/>
                <a:ext cx="1440160" cy="0"/>
              </a:xfrm>
              <a:prstGeom prst="line">
                <a:avLst/>
              </a:prstGeom>
              <a:ln w="19050">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4159002" y="2326020"/>
                <a:ext cx="2016224" cy="307777"/>
              </a:xfrm>
              <a:prstGeom prst="rect">
                <a:avLst/>
              </a:prstGeom>
              <a:noFill/>
            </p:spPr>
            <p:txBody>
              <a:bodyPr wrap="square" rtlCol="0">
                <a:spAutoFit/>
              </a:bodyPr>
              <a:lstStyle/>
              <a:p>
                <a:pPr algn="ctr"/>
                <a:r>
                  <a:rPr lang="en-US" sz="1400" b="1" smtClean="0"/>
                  <a:t>Non-polar</a:t>
                </a:r>
                <a:endParaRPr lang="en-US" sz="1400" b="1"/>
              </a:p>
            </p:txBody>
          </p:sp>
          <p:sp>
            <p:nvSpPr>
              <p:cNvPr id="30" name="TextovéPole 29"/>
              <p:cNvSpPr txBox="1"/>
              <p:nvPr/>
            </p:nvSpPr>
            <p:spPr>
              <a:xfrm>
                <a:off x="6876256" y="2329135"/>
                <a:ext cx="2016224" cy="307777"/>
              </a:xfrm>
              <a:prstGeom prst="rect">
                <a:avLst/>
              </a:prstGeom>
              <a:noFill/>
            </p:spPr>
            <p:txBody>
              <a:bodyPr wrap="square" rtlCol="0">
                <a:spAutoFit/>
              </a:bodyPr>
              <a:lstStyle/>
              <a:p>
                <a:pPr algn="ctr"/>
                <a:r>
                  <a:rPr lang="en-US" sz="1400" b="1" smtClean="0"/>
                  <a:t>Ionic</a:t>
                </a:r>
                <a:endParaRPr lang="en-US" sz="1400" b="1"/>
              </a:p>
            </p:txBody>
          </p:sp>
          <p:sp>
            <p:nvSpPr>
              <p:cNvPr id="35" name="TextovéPole 34"/>
              <p:cNvSpPr txBox="1"/>
              <p:nvPr/>
            </p:nvSpPr>
            <p:spPr>
              <a:xfrm>
                <a:off x="4466084" y="2041103"/>
                <a:ext cx="2016224" cy="307777"/>
              </a:xfrm>
              <a:prstGeom prst="rect">
                <a:avLst/>
              </a:prstGeom>
              <a:noFill/>
            </p:spPr>
            <p:txBody>
              <a:bodyPr wrap="square" rtlCol="0">
                <a:spAutoFit/>
              </a:bodyPr>
              <a:lstStyle/>
              <a:p>
                <a:pPr algn="ctr"/>
                <a:r>
                  <a:rPr lang="en-US" sz="1400" b="1" smtClean="0"/>
                  <a:t>Water-insoluble</a:t>
                </a:r>
                <a:endParaRPr lang="en-US" sz="1400" b="1"/>
              </a:p>
            </p:txBody>
          </p:sp>
          <p:sp>
            <p:nvSpPr>
              <p:cNvPr id="36" name="TextovéPole 35"/>
              <p:cNvSpPr txBox="1"/>
              <p:nvPr/>
            </p:nvSpPr>
            <p:spPr>
              <a:xfrm>
                <a:off x="6522566" y="2041798"/>
                <a:ext cx="2016224" cy="307777"/>
              </a:xfrm>
              <a:prstGeom prst="rect">
                <a:avLst/>
              </a:prstGeom>
              <a:noFill/>
            </p:spPr>
            <p:txBody>
              <a:bodyPr wrap="square" rtlCol="0">
                <a:spAutoFit/>
              </a:bodyPr>
              <a:lstStyle/>
              <a:p>
                <a:pPr algn="ctr"/>
                <a:r>
                  <a:rPr lang="en-US" sz="1400" b="1" smtClean="0"/>
                  <a:t>Water-soluble</a:t>
                </a:r>
                <a:endParaRPr lang="en-US" sz="1400" b="1"/>
              </a:p>
            </p:txBody>
          </p:sp>
          <p:sp>
            <p:nvSpPr>
              <p:cNvPr id="37" name="TextovéPole 36"/>
              <p:cNvSpPr txBox="1"/>
              <p:nvPr/>
            </p:nvSpPr>
            <p:spPr>
              <a:xfrm>
                <a:off x="5501754" y="1700808"/>
                <a:ext cx="2016224" cy="307777"/>
              </a:xfrm>
              <a:prstGeom prst="rect">
                <a:avLst/>
              </a:prstGeom>
              <a:noFill/>
            </p:spPr>
            <p:txBody>
              <a:bodyPr wrap="square" rtlCol="0">
                <a:spAutoFit/>
              </a:bodyPr>
              <a:lstStyle/>
              <a:p>
                <a:pPr algn="ctr"/>
                <a:r>
                  <a:rPr lang="en-US" sz="1400" b="1" smtClean="0"/>
                  <a:t>Increasing polarity</a:t>
                </a:r>
                <a:endParaRPr lang="en-US" sz="1400" b="1"/>
              </a:p>
            </p:txBody>
          </p:sp>
          <p:sp>
            <p:nvSpPr>
              <p:cNvPr id="38" name="TextovéPole 37"/>
              <p:cNvSpPr txBox="1"/>
              <p:nvPr/>
            </p:nvSpPr>
            <p:spPr>
              <a:xfrm>
                <a:off x="5508104" y="3044577"/>
                <a:ext cx="2016224" cy="307777"/>
              </a:xfrm>
              <a:prstGeom prst="rect">
                <a:avLst/>
              </a:prstGeom>
              <a:noFill/>
            </p:spPr>
            <p:txBody>
              <a:bodyPr wrap="square" rtlCol="0">
                <a:spAutoFit/>
              </a:bodyPr>
              <a:lstStyle/>
              <a:p>
                <a:pPr algn="ctr"/>
                <a:r>
                  <a:rPr lang="en-US" sz="1400" b="1" u="sng" smtClean="0"/>
                  <a:t>Partition</a:t>
                </a:r>
                <a:endParaRPr lang="en-US" sz="1400" b="1" u="sng"/>
              </a:p>
            </p:txBody>
          </p:sp>
          <p:sp>
            <p:nvSpPr>
              <p:cNvPr id="39" name="TextovéPole 38"/>
              <p:cNvSpPr txBox="1"/>
              <p:nvPr/>
            </p:nvSpPr>
            <p:spPr>
              <a:xfrm>
                <a:off x="4014986" y="3573016"/>
                <a:ext cx="2016224" cy="307777"/>
              </a:xfrm>
              <a:prstGeom prst="rect">
                <a:avLst/>
              </a:prstGeom>
              <a:noFill/>
            </p:spPr>
            <p:txBody>
              <a:bodyPr wrap="square" rtlCol="0">
                <a:spAutoFit/>
              </a:bodyPr>
              <a:lstStyle/>
              <a:p>
                <a:pPr algn="ctr"/>
                <a:r>
                  <a:rPr lang="en-US" sz="1400" b="1" u="sng" smtClean="0"/>
                  <a:t>Adsorption</a:t>
                </a:r>
                <a:endParaRPr lang="en-US" sz="1400" b="1" u="sng"/>
              </a:p>
            </p:txBody>
          </p:sp>
          <p:sp>
            <p:nvSpPr>
              <p:cNvPr id="40" name="TextovéPole 39"/>
              <p:cNvSpPr txBox="1"/>
              <p:nvPr/>
            </p:nvSpPr>
            <p:spPr>
              <a:xfrm>
                <a:off x="6948264" y="3501008"/>
                <a:ext cx="2016224" cy="523220"/>
              </a:xfrm>
              <a:prstGeom prst="rect">
                <a:avLst/>
              </a:prstGeom>
              <a:noFill/>
            </p:spPr>
            <p:txBody>
              <a:bodyPr wrap="square" rtlCol="0">
                <a:spAutoFit/>
              </a:bodyPr>
              <a:lstStyle/>
              <a:p>
                <a:pPr algn="ctr"/>
                <a:r>
                  <a:rPr lang="en-US" sz="1400" b="1" u="sng" smtClean="0"/>
                  <a:t>Ion</a:t>
                </a:r>
              </a:p>
              <a:p>
                <a:pPr algn="ctr"/>
                <a:r>
                  <a:rPr lang="en-US" sz="1400" b="1" u="sng" smtClean="0"/>
                  <a:t>exchange</a:t>
                </a:r>
                <a:endParaRPr lang="en-US" sz="1400" b="1" u="sng"/>
              </a:p>
            </p:txBody>
          </p:sp>
          <p:sp>
            <p:nvSpPr>
              <p:cNvPr id="41" name="TextovéPole 40"/>
              <p:cNvSpPr txBox="1"/>
              <p:nvPr/>
            </p:nvSpPr>
            <p:spPr>
              <a:xfrm>
                <a:off x="5517629" y="3464649"/>
                <a:ext cx="936104" cy="646331"/>
              </a:xfrm>
              <a:prstGeom prst="rect">
                <a:avLst/>
              </a:prstGeom>
              <a:noFill/>
            </p:spPr>
            <p:txBody>
              <a:bodyPr wrap="square" rtlCol="0">
                <a:spAutoFit/>
              </a:bodyPr>
              <a:lstStyle/>
              <a:p>
                <a:pPr algn="ctr"/>
                <a:r>
                  <a:rPr lang="en-US" sz="1200" b="1" smtClean="0"/>
                  <a:t>(Reversed phase partition)</a:t>
                </a:r>
                <a:endParaRPr lang="en-US" sz="1200" b="1"/>
              </a:p>
            </p:txBody>
          </p:sp>
          <p:sp>
            <p:nvSpPr>
              <p:cNvPr id="42" name="TextovéPole 41"/>
              <p:cNvSpPr txBox="1"/>
              <p:nvPr/>
            </p:nvSpPr>
            <p:spPr>
              <a:xfrm>
                <a:off x="6588224" y="3464649"/>
                <a:ext cx="936104" cy="646331"/>
              </a:xfrm>
              <a:prstGeom prst="rect">
                <a:avLst/>
              </a:prstGeom>
              <a:noFill/>
            </p:spPr>
            <p:txBody>
              <a:bodyPr wrap="square" rtlCol="0">
                <a:spAutoFit/>
              </a:bodyPr>
              <a:lstStyle/>
              <a:p>
                <a:pPr algn="ctr"/>
                <a:r>
                  <a:rPr lang="en-US" sz="1200" b="1" smtClean="0"/>
                  <a:t>(Normal phase partition)</a:t>
                </a:r>
                <a:endParaRPr lang="en-US" sz="1200" b="1"/>
              </a:p>
            </p:txBody>
          </p:sp>
          <p:sp>
            <p:nvSpPr>
              <p:cNvPr id="43" name="TextovéPole 42"/>
              <p:cNvSpPr txBox="1"/>
              <p:nvPr/>
            </p:nvSpPr>
            <p:spPr>
              <a:xfrm>
                <a:off x="5498579" y="5517232"/>
                <a:ext cx="2016224" cy="307777"/>
              </a:xfrm>
              <a:prstGeom prst="rect">
                <a:avLst/>
              </a:prstGeom>
              <a:solidFill>
                <a:schemeClr val="bg1"/>
              </a:solidFill>
            </p:spPr>
            <p:txBody>
              <a:bodyPr wrap="square" rtlCol="0">
                <a:spAutoFit/>
              </a:bodyPr>
              <a:lstStyle/>
              <a:p>
                <a:pPr algn="ctr"/>
                <a:r>
                  <a:rPr lang="en-US" sz="1400" b="1" u="sng" smtClean="0"/>
                  <a:t>Exclusion</a:t>
                </a:r>
                <a:endParaRPr lang="en-US" sz="1400" b="1" u="sng"/>
              </a:p>
            </p:txBody>
          </p:sp>
          <p:sp>
            <p:nvSpPr>
              <p:cNvPr id="44" name="TextovéPole 43"/>
              <p:cNvSpPr txBox="1"/>
              <p:nvPr/>
            </p:nvSpPr>
            <p:spPr>
              <a:xfrm>
                <a:off x="4788024" y="5960313"/>
                <a:ext cx="1339577" cy="276999"/>
              </a:xfrm>
              <a:prstGeom prst="rect">
                <a:avLst/>
              </a:prstGeom>
              <a:noFill/>
            </p:spPr>
            <p:txBody>
              <a:bodyPr wrap="square" rtlCol="0">
                <a:spAutoFit/>
              </a:bodyPr>
              <a:lstStyle/>
              <a:p>
                <a:pPr algn="ctr"/>
                <a:r>
                  <a:rPr lang="en-US" sz="1200" b="1" smtClean="0"/>
                  <a:t>(Gel permeation)</a:t>
                </a:r>
                <a:endParaRPr lang="en-US" sz="1200" b="1"/>
              </a:p>
            </p:txBody>
          </p:sp>
          <p:sp>
            <p:nvSpPr>
              <p:cNvPr id="45" name="TextovéPole 44"/>
              <p:cNvSpPr txBox="1"/>
              <p:nvPr/>
            </p:nvSpPr>
            <p:spPr>
              <a:xfrm>
                <a:off x="6758657" y="5960313"/>
                <a:ext cx="1533376" cy="276999"/>
              </a:xfrm>
              <a:prstGeom prst="rect">
                <a:avLst/>
              </a:prstGeom>
              <a:noFill/>
            </p:spPr>
            <p:txBody>
              <a:bodyPr wrap="square" rtlCol="0">
                <a:spAutoFit/>
              </a:bodyPr>
              <a:lstStyle/>
              <a:p>
                <a:pPr algn="ctr"/>
                <a:r>
                  <a:rPr lang="en-US" sz="1200" b="1" smtClean="0"/>
                  <a:t>(Gel filtration)</a:t>
                </a:r>
                <a:endParaRPr lang="en-US" sz="1200" b="1"/>
              </a:p>
            </p:txBody>
          </p:sp>
        </p:grpSp>
        <p:grpSp>
          <p:nvGrpSpPr>
            <p:cNvPr id="53" name="Skupina 52"/>
            <p:cNvGrpSpPr/>
            <p:nvPr/>
          </p:nvGrpSpPr>
          <p:grpSpPr>
            <a:xfrm>
              <a:off x="4331593" y="2208877"/>
              <a:ext cx="72008" cy="4208214"/>
              <a:chOff x="395536" y="1741066"/>
              <a:chExt cx="72008" cy="2552030"/>
            </a:xfrm>
          </p:grpSpPr>
          <p:cxnSp>
            <p:nvCxnSpPr>
              <p:cNvPr id="32" name="Přímá spojovací čára 31"/>
              <p:cNvCxnSpPr/>
              <p:nvPr/>
            </p:nvCxnSpPr>
            <p:spPr>
              <a:xfrm rot="5400000">
                <a:off x="-880479" y="3017081"/>
                <a:ext cx="25520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ovací čára 47"/>
              <p:cNvCxnSpPr/>
              <p:nvPr/>
            </p:nvCxnSpPr>
            <p:spPr>
              <a:xfrm>
                <a:off x="395536" y="300885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ovací čára 48"/>
              <p:cNvCxnSpPr/>
              <p:nvPr/>
            </p:nvCxnSpPr>
            <p:spPr>
              <a:xfrm>
                <a:off x="395536" y="248892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ovací čára 49"/>
              <p:cNvCxnSpPr/>
              <p:nvPr/>
            </p:nvCxnSpPr>
            <p:spPr>
              <a:xfrm>
                <a:off x="395536" y="196979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ovací čára 50"/>
              <p:cNvCxnSpPr/>
              <p:nvPr/>
            </p:nvCxnSpPr>
            <p:spPr>
              <a:xfrm>
                <a:off x="395536" y="352958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ovací čára 51"/>
              <p:cNvCxnSpPr/>
              <p:nvPr/>
            </p:nvCxnSpPr>
            <p:spPr>
              <a:xfrm>
                <a:off x="395536" y="405030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ovéPole 53"/>
            <p:cNvSpPr txBox="1"/>
            <p:nvPr/>
          </p:nvSpPr>
          <p:spPr>
            <a:xfrm>
              <a:off x="3952503" y="2420888"/>
              <a:ext cx="913458" cy="307777"/>
            </a:xfrm>
            <a:prstGeom prst="rect">
              <a:avLst/>
            </a:prstGeom>
            <a:noFill/>
          </p:spPr>
          <p:txBody>
            <a:bodyPr wrap="square" rtlCol="0">
              <a:spAutoFit/>
            </a:bodyPr>
            <a:lstStyle/>
            <a:p>
              <a:r>
                <a:rPr lang="en-US" sz="1400" b="1" smtClean="0"/>
                <a:t>10</a:t>
              </a:r>
              <a:r>
                <a:rPr lang="en-US" sz="1400" b="1" baseline="30000" smtClean="0"/>
                <a:t>2</a:t>
              </a:r>
              <a:endParaRPr lang="en-US" sz="1400" b="1" baseline="30000"/>
            </a:p>
          </p:txBody>
        </p:sp>
        <p:sp>
          <p:nvSpPr>
            <p:cNvPr id="55" name="TextovéPole 54"/>
            <p:cNvSpPr txBox="1"/>
            <p:nvPr/>
          </p:nvSpPr>
          <p:spPr>
            <a:xfrm>
              <a:off x="3954194" y="3277364"/>
              <a:ext cx="913458" cy="307777"/>
            </a:xfrm>
            <a:prstGeom prst="rect">
              <a:avLst/>
            </a:prstGeom>
            <a:noFill/>
          </p:spPr>
          <p:txBody>
            <a:bodyPr wrap="square" rtlCol="0">
              <a:spAutoFit/>
            </a:bodyPr>
            <a:lstStyle/>
            <a:p>
              <a:r>
                <a:rPr lang="en-US" sz="1400" b="1" smtClean="0"/>
                <a:t>10</a:t>
              </a:r>
              <a:r>
                <a:rPr lang="en-US" sz="1400" b="1" baseline="30000" smtClean="0"/>
                <a:t>3</a:t>
              </a:r>
              <a:endParaRPr lang="en-US" sz="1400" b="1" baseline="30000"/>
            </a:p>
          </p:txBody>
        </p:sp>
        <p:sp>
          <p:nvSpPr>
            <p:cNvPr id="56" name="TextovéPole 55"/>
            <p:cNvSpPr txBox="1"/>
            <p:nvPr/>
          </p:nvSpPr>
          <p:spPr>
            <a:xfrm>
              <a:off x="3954194" y="4149080"/>
              <a:ext cx="913458" cy="307777"/>
            </a:xfrm>
            <a:prstGeom prst="rect">
              <a:avLst/>
            </a:prstGeom>
            <a:noFill/>
          </p:spPr>
          <p:txBody>
            <a:bodyPr wrap="square" rtlCol="0">
              <a:spAutoFit/>
            </a:bodyPr>
            <a:lstStyle/>
            <a:p>
              <a:r>
                <a:rPr lang="en-US" sz="1400" b="1" smtClean="0"/>
                <a:t>10</a:t>
              </a:r>
              <a:r>
                <a:rPr lang="en-US" sz="1400" b="1" baseline="30000" smtClean="0"/>
                <a:t>4</a:t>
              </a:r>
              <a:endParaRPr lang="en-US" sz="1400" b="1" baseline="30000"/>
            </a:p>
          </p:txBody>
        </p:sp>
        <p:sp>
          <p:nvSpPr>
            <p:cNvPr id="57" name="TextovéPole 56"/>
            <p:cNvSpPr txBox="1"/>
            <p:nvPr/>
          </p:nvSpPr>
          <p:spPr>
            <a:xfrm>
              <a:off x="3954408" y="5008671"/>
              <a:ext cx="913458" cy="307777"/>
            </a:xfrm>
            <a:prstGeom prst="rect">
              <a:avLst/>
            </a:prstGeom>
            <a:noFill/>
          </p:spPr>
          <p:txBody>
            <a:bodyPr wrap="square" rtlCol="0">
              <a:spAutoFit/>
            </a:bodyPr>
            <a:lstStyle/>
            <a:p>
              <a:r>
                <a:rPr lang="en-US" sz="1400" b="1" smtClean="0"/>
                <a:t>10</a:t>
              </a:r>
              <a:r>
                <a:rPr lang="en-US" sz="1400" b="1" baseline="30000" smtClean="0"/>
                <a:t>5</a:t>
              </a:r>
              <a:endParaRPr lang="en-US" sz="1400" b="1" baseline="30000"/>
            </a:p>
          </p:txBody>
        </p:sp>
        <p:sp>
          <p:nvSpPr>
            <p:cNvPr id="58" name="TextovéPole 57"/>
            <p:cNvSpPr txBox="1"/>
            <p:nvPr/>
          </p:nvSpPr>
          <p:spPr>
            <a:xfrm>
              <a:off x="3954408" y="5857527"/>
              <a:ext cx="913458" cy="307777"/>
            </a:xfrm>
            <a:prstGeom prst="rect">
              <a:avLst/>
            </a:prstGeom>
            <a:noFill/>
          </p:spPr>
          <p:txBody>
            <a:bodyPr wrap="square" rtlCol="0">
              <a:spAutoFit/>
            </a:bodyPr>
            <a:lstStyle/>
            <a:p>
              <a:r>
                <a:rPr lang="en-US" sz="1400" b="1" smtClean="0"/>
                <a:t>10</a:t>
              </a:r>
              <a:r>
                <a:rPr lang="en-US" sz="1400" b="1" baseline="30000" smtClean="0"/>
                <a:t>6</a:t>
              </a:r>
              <a:endParaRPr lang="en-US" sz="1400" b="1" baseline="30000"/>
            </a:p>
          </p:txBody>
        </p:sp>
      </p:grpSp>
      <p:sp>
        <p:nvSpPr>
          <p:cNvPr id="62" name="Obousměrná vodorovná šipka 61"/>
          <p:cNvSpPr/>
          <p:nvPr/>
        </p:nvSpPr>
        <p:spPr>
          <a:xfrm>
            <a:off x="4663058" y="3396786"/>
            <a:ext cx="1584176" cy="536270"/>
          </a:xfrm>
          <a:prstGeom prst="leftRightArrow">
            <a:avLst>
              <a:gd name="adj1" fmla="val 100000"/>
              <a:gd name="adj2" fmla="val 4665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smtClean="0"/>
              <a:t>Normal phase LC</a:t>
            </a:r>
            <a:endParaRPr lang="en-US" sz="1100" b="1" dirty="0"/>
          </a:p>
        </p:txBody>
      </p:sp>
      <p:sp>
        <p:nvSpPr>
          <p:cNvPr id="63" name="Obousměrná vodorovná šipka 62"/>
          <p:cNvSpPr/>
          <p:nvPr/>
        </p:nvSpPr>
        <p:spPr>
          <a:xfrm>
            <a:off x="5599162" y="3861048"/>
            <a:ext cx="1925588" cy="418480"/>
          </a:xfrm>
          <a:prstGeom prst="leftRightArrow">
            <a:avLst>
              <a:gd name="adj1" fmla="val 100000"/>
              <a:gd name="adj2" fmla="val 46654"/>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smtClean="0"/>
              <a:t>Reversed phase LC</a:t>
            </a:r>
            <a:endParaRPr lang="en-US" sz="1100" b="1"/>
          </a:p>
        </p:txBody>
      </p:sp>
      <p:sp>
        <p:nvSpPr>
          <p:cNvPr id="46" name="Zástupný symbol pro obsah 10"/>
          <p:cNvSpPr>
            <a:spLocks noGrp="1"/>
          </p:cNvSpPr>
          <p:nvPr>
            <p:ph idx="1"/>
          </p:nvPr>
        </p:nvSpPr>
        <p:spPr>
          <a:xfrm>
            <a:off x="251520" y="1691978"/>
            <a:ext cx="4036230" cy="2706175"/>
          </a:xfrm>
        </p:spPr>
        <p:txBody>
          <a:bodyPr>
            <a:normAutofit/>
          </a:bodyPr>
          <a:lstStyle/>
          <a:p>
            <a:pPr marL="0" indent="0">
              <a:buNone/>
            </a:pPr>
            <a:r>
              <a:rPr lang="en-US" sz="2000" smtClean="0"/>
              <a:t>Selection of chromatographic configuration depends on physico-chemical properties of the analyte:</a:t>
            </a:r>
          </a:p>
          <a:p>
            <a:r>
              <a:rPr lang="en-US" sz="2000" smtClean="0"/>
              <a:t>Analyte solubility</a:t>
            </a:r>
          </a:p>
          <a:p>
            <a:r>
              <a:rPr lang="en-US" sz="2000" smtClean="0"/>
              <a:t>Analyte polarity</a:t>
            </a:r>
          </a:p>
          <a:p>
            <a:r>
              <a:rPr lang="en-US" sz="2000" smtClean="0"/>
              <a:t>Analyte weight</a:t>
            </a:r>
          </a:p>
          <a:p>
            <a:endParaRPr lang="en-US" sz="2000"/>
          </a:p>
        </p:txBody>
      </p:sp>
      <p:sp>
        <p:nvSpPr>
          <p:cNvPr id="47" name="Obdélník 46"/>
          <p:cNvSpPr/>
          <p:nvPr/>
        </p:nvSpPr>
        <p:spPr>
          <a:xfrm>
            <a:off x="254124" y="4581128"/>
            <a:ext cx="3796647"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buNone/>
            </a:pPr>
            <a:r>
              <a:rPr lang="en-US" smtClean="0"/>
              <a:t>Only weak interactions with stationary phase are required</a:t>
            </a:r>
          </a:p>
          <a:p>
            <a:pPr algn="ctr">
              <a:buNone/>
            </a:pPr>
            <a:r>
              <a:rPr lang="en-US" smtClean="0"/>
              <a:t> (analytes have to go throught the column)</a:t>
            </a:r>
          </a:p>
        </p:txBody>
      </p:sp>
      <p:sp>
        <p:nvSpPr>
          <p:cNvPr id="60" name="Obousměrná vodorovná šipka 59"/>
          <p:cNvSpPr/>
          <p:nvPr/>
        </p:nvSpPr>
        <p:spPr>
          <a:xfrm>
            <a:off x="6871642" y="3501008"/>
            <a:ext cx="1300758" cy="411200"/>
          </a:xfrm>
          <a:prstGeom prst="leftRightArrow">
            <a:avLst>
              <a:gd name="adj1" fmla="val 100000"/>
              <a:gd name="adj2" fmla="val 46654"/>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smtClean="0"/>
              <a:t>HILIC </a:t>
            </a:r>
            <a:endParaRPr lang="en-US" sz="1100" b="1"/>
          </a:p>
        </p:txBody>
      </p:sp>
      <p:sp>
        <p:nvSpPr>
          <p:cNvPr id="64" name="Obousměrná vodorovná šipka 63"/>
          <p:cNvSpPr/>
          <p:nvPr/>
        </p:nvSpPr>
        <p:spPr>
          <a:xfrm>
            <a:off x="7812360" y="3756826"/>
            <a:ext cx="1205905" cy="536270"/>
          </a:xfrm>
          <a:prstGeom prst="leftRightArrow">
            <a:avLst>
              <a:gd name="adj1" fmla="val 100000"/>
              <a:gd name="adj2" fmla="val 46654"/>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smtClean="0"/>
              <a:t>Ion exchange</a:t>
            </a:r>
            <a:endParaRPr lang="en-US" sz="1100"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Chromatographic systems</a:t>
            </a:r>
            <a:endParaRPr lang="en-US"/>
          </a:p>
        </p:txBody>
      </p:sp>
      <p:sp>
        <p:nvSpPr>
          <p:cNvPr id="46" name="Zástupný symbol pro obsah 10"/>
          <p:cNvSpPr>
            <a:spLocks noGrp="1"/>
          </p:cNvSpPr>
          <p:nvPr>
            <p:ph idx="1"/>
          </p:nvPr>
        </p:nvSpPr>
        <p:spPr>
          <a:xfrm>
            <a:off x="251520" y="1196753"/>
            <a:ext cx="8136830" cy="1224136"/>
          </a:xfrm>
        </p:spPr>
        <p:txBody>
          <a:bodyPr>
            <a:normAutofit/>
          </a:bodyPr>
          <a:lstStyle/>
          <a:p>
            <a:pPr marL="0" indent="0">
              <a:buNone/>
            </a:pPr>
            <a:r>
              <a:rPr lang="en-US" sz="2000" b="1" smtClean="0"/>
              <a:t>Selection of chromatographic configuration:</a:t>
            </a:r>
            <a:endParaRPr lang="en-US" sz="2000" b="1"/>
          </a:p>
        </p:txBody>
      </p:sp>
      <p:graphicFrame>
        <p:nvGraphicFramePr>
          <p:cNvPr id="59" name="Tabulka 58"/>
          <p:cNvGraphicFramePr>
            <a:graphicFrameLocks noGrp="1"/>
          </p:cNvGraphicFramePr>
          <p:nvPr/>
        </p:nvGraphicFramePr>
        <p:xfrm>
          <a:off x="476780" y="1844824"/>
          <a:ext cx="8136831" cy="3960439"/>
        </p:xfrm>
        <a:graphic>
          <a:graphicData uri="http://schemas.openxmlformats.org/drawingml/2006/table">
            <a:tbl>
              <a:tblPr/>
              <a:tblGrid>
                <a:gridCol w="1299552"/>
                <a:gridCol w="1654684"/>
                <a:gridCol w="1842007"/>
                <a:gridCol w="1670294"/>
                <a:gridCol w="1670294"/>
              </a:tblGrid>
              <a:tr h="660073">
                <a:tc>
                  <a:txBody>
                    <a:bodyPr/>
                    <a:lstStyle/>
                    <a:p>
                      <a:pPr algn="l" fontAlgn="b"/>
                      <a:endParaRPr lang="en-US" sz="1600" b="0" i="0" u="none" strike="noStrike" noProof="0" dirty="0">
                        <a:solidFill>
                          <a:srgbClr val="000000"/>
                        </a:solidFill>
                        <a:latin typeface="Calibri"/>
                      </a:endParaRPr>
                    </a:p>
                  </a:txBody>
                  <a:tcPr marL="8775" marR="8775" marT="8775" marB="0" anchor="b">
                    <a:lnL>
                      <a:noFill/>
                    </a:lnL>
                    <a:lnR w="9525" cap="flat" cmpd="sng" algn="ctr">
                      <a:solidFill>
                        <a:schemeClr val="bg1"/>
                      </a:solidFill>
                      <a:prstDash val="solid"/>
                      <a:round/>
                      <a:headEnd type="none" w="med" len="med"/>
                      <a:tailEnd type="none" w="med" len="med"/>
                    </a:lnR>
                    <a:lnT>
                      <a:noFill/>
                    </a:lnT>
                    <a:lnB>
                      <a:noFill/>
                    </a:lnB>
                  </a:tcPr>
                </a:tc>
                <a:tc>
                  <a:txBody>
                    <a:bodyPr/>
                    <a:lstStyle/>
                    <a:p>
                      <a:pPr algn="ctr" fontAlgn="ctr"/>
                      <a:r>
                        <a:rPr lang="en-US" sz="1600" b="1" i="0" u="none" strike="noStrike" noProof="0" smtClean="0">
                          <a:solidFill>
                            <a:srgbClr val="FFFFFF"/>
                          </a:solidFill>
                          <a:latin typeface="Calibri"/>
                        </a:rPr>
                        <a:t>Normal phase Chromatography</a:t>
                      </a:r>
                      <a:endParaRPr lang="en-US" sz="1600" b="1" i="0" u="none" strike="noStrike" noProof="0">
                        <a:solidFill>
                          <a:srgbClr val="FFFFFF"/>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ctr"/>
                      <a:r>
                        <a:rPr lang="en-US" sz="1600" b="1" i="0" u="none" strike="noStrike" noProof="0" smtClean="0">
                          <a:solidFill>
                            <a:srgbClr val="FFFFFF"/>
                          </a:solidFill>
                          <a:latin typeface="Calibri"/>
                        </a:rPr>
                        <a:t>Reversed Phase Chromatography</a:t>
                      </a:r>
                      <a:endParaRPr lang="en-US" sz="1600" b="1" i="0" u="none" strike="noStrike" noProof="0">
                        <a:solidFill>
                          <a:srgbClr val="FFFFFF"/>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ctr"/>
                      <a:r>
                        <a:rPr lang="en-US" sz="1600" b="1" i="0" u="none" strike="noStrike" noProof="0" smtClean="0">
                          <a:solidFill>
                            <a:srgbClr val="FFFFFF"/>
                          </a:solidFill>
                          <a:latin typeface="Calibri"/>
                        </a:rPr>
                        <a:t>HILIC Chromatography</a:t>
                      </a:r>
                      <a:endParaRPr lang="en-US" sz="1600" b="1" i="0" u="none" strike="noStrike" noProof="0">
                        <a:solidFill>
                          <a:srgbClr val="FFFFFF"/>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ctr"/>
                      <a:r>
                        <a:rPr lang="en-US" sz="1600" b="1" i="0" u="none" strike="noStrike" noProof="0" smtClean="0">
                          <a:solidFill>
                            <a:srgbClr val="FFFFFF"/>
                          </a:solidFill>
                          <a:latin typeface="Calibri"/>
                        </a:rPr>
                        <a:t>Ion Exchange Chromatography</a:t>
                      </a:r>
                      <a:endParaRPr lang="en-US" sz="1600" b="1" i="0" u="none" strike="noStrike" noProof="0">
                        <a:solidFill>
                          <a:srgbClr val="FFFFFF"/>
                        </a:solidFill>
                        <a:latin typeface="Calibri"/>
                      </a:endParaRPr>
                    </a:p>
                  </a:txBody>
                  <a:tcPr marL="8775" marR="8775" marT="8775" marB="0" anchor="ctr">
                    <a:lnL w="9525"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solidFill>
                      <a:srgbClr val="4F81BD"/>
                    </a:solidFill>
                  </a:tcPr>
                </a:tc>
              </a:tr>
              <a:tr h="990109">
                <a:tc>
                  <a:txBody>
                    <a:bodyPr/>
                    <a:lstStyle/>
                    <a:p>
                      <a:pPr marL="92075" indent="0" algn="l" fontAlgn="ctr"/>
                      <a:r>
                        <a:rPr lang="en-US" sz="1600" b="1" i="0" u="none" strike="noStrike" noProof="0" smtClean="0">
                          <a:solidFill>
                            <a:srgbClr val="FFFFFF"/>
                          </a:solidFill>
                          <a:latin typeface="Calibri"/>
                        </a:rPr>
                        <a:t>Stationary phase</a:t>
                      </a:r>
                      <a:endParaRPr lang="en-US" sz="1600" b="1" i="0" u="none" strike="noStrike" noProof="0">
                        <a:solidFill>
                          <a:srgbClr val="FFFFFF"/>
                        </a:solidFill>
                        <a:latin typeface="Calibri"/>
                      </a:endParaRPr>
                    </a:p>
                  </a:txBody>
                  <a:tcPr marL="8775" marR="8775" marT="8775" marB="0" anchor="ctr">
                    <a:lnL>
                      <a:noFill/>
                    </a:lnL>
                    <a:lnR w="19050"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solidFill>
                      <a:srgbClr val="4F81BD"/>
                    </a:solidFill>
                  </a:tcPr>
                </a:tc>
                <a:tc>
                  <a:txBody>
                    <a:bodyPr/>
                    <a:lstStyle/>
                    <a:p>
                      <a:pPr marL="92075" indent="0" algn="l" fontAlgn="ctr"/>
                      <a:r>
                        <a:rPr lang="en-US" sz="1600" b="0" i="0" u="none" strike="noStrike" noProof="0" smtClean="0">
                          <a:solidFill>
                            <a:srgbClr val="000000"/>
                          </a:solidFill>
                          <a:latin typeface="Calibri"/>
                        </a:rPr>
                        <a:t>Polar (silica, alumina, florisil,</a:t>
                      </a:r>
                      <a:r>
                        <a:rPr lang="en-US" sz="1600" b="0" i="0" u="none" strike="noStrike" baseline="0" noProof="0" smtClean="0">
                          <a:solidFill>
                            <a:srgbClr val="000000"/>
                          </a:solidFill>
                          <a:latin typeface="Calibri"/>
                        </a:rPr>
                        <a:t> MgO</a:t>
                      </a:r>
                      <a:r>
                        <a:rPr lang="en-US" sz="1600" b="0" i="0" u="none" strike="noStrike" noProof="0" smtClean="0">
                          <a:solidFill>
                            <a:srgbClr val="000000"/>
                          </a:solidFill>
                          <a:latin typeface="Calibri"/>
                        </a:rPr>
                        <a:t>)</a:t>
                      </a:r>
                      <a:endParaRPr lang="en-US" sz="1600" b="0" i="0" u="none" strike="noStrike" noProof="0">
                        <a:solidFill>
                          <a:srgbClr val="000000"/>
                        </a:solidFill>
                        <a:latin typeface="Calibri"/>
                      </a:endParaRPr>
                    </a:p>
                  </a:txBody>
                  <a:tcPr marL="8775" marR="8775" marT="8775" marB="0" anchor="ctr">
                    <a:lnL w="1905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smtClean="0">
                          <a:solidFill>
                            <a:srgbClr val="000000"/>
                          </a:solidFill>
                          <a:latin typeface="Calibri"/>
                        </a:rPr>
                        <a:t>Non-polar modified silica (CN, C8, C18, phenyl)</a:t>
                      </a:r>
                      <a:endParaRPr lang="en-US" sz="1600" b="0" i="0" u="none" strike="noStrike" noProof="0">
                        <a:solidFill>
                          <a:srgbClr val="000000"/>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dirty="0" smtClean="0">
                          <a:solidFill>
                            <a:srgbClr val="000000"/>
                          </a:solidFill>
                          <a:latin typeface="Calibri"/>
                        </a:rPr>
                        <a:t>Polar (silica, modified silica (</a:t>
                      </a:r>
                      <a:r>
                        <a:rPr lang="en-US" sz="1600" b="0" i="0" u="none" strike="noStrike" noProof="0" dirty="0" err="1" smtClean="0">
                          <a:solidFill>
                            <a:srgbClr val="000000"/>
                          </a:solidFill>
                          <a:latin typeface="Calibri"/>
                        </a:rPr>
                        <a:t>aminopropyl</a:t>
                      </a:r>
                      <a:r>
                        <a:rPr lang="en-US" sz="1600" b="0" i="0" u="none" strike="noStrike" noProof="0" dirty="0" smtClean="0">
                          <a:solidFill>
                            <a:srgbClr val="000000"/>
                          </a:solidFill>
                          <a:latin typeface="Calibri"/>
                        </a:rPr>
                        <a:t>, CN))</a:t>
                      </a:r>
                      <a:endParaRPr lang="en-US" sz="1600" b="0" i="0" u="none" strike="noStrike" noProof="0" dirty="0">
                        <a:solidFill>
                          <a:srgbClr val="000000"/>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a:solidFill>
                            <a:srgbClr val="000000"/>
                          </a:solidFill>
                          <a:latin typeface="Calibri"/>
                        </a:rPr>
                        <a:t>Ionic (Resins with  bonded ionic groups</a:t>
                      </a:r>
                    </a:p>
                  </a:txBody>
                  <a:tcPr marL="8775" marR="8775" marT="8775" marB="0" anchor="ctr">
                    <a:lnL w="9525"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r>
              <a:tr h="1320148">
                <a:tc>
                  <a:txBody>
                    <a:bodyPr/>
                    <a:lstStyle/>
                    <a:p>
                      <a:pPr marL="92075" indent="0" algn="l" fontAlgn="ctr"/>
                      <a:r>
                        <a:rPr lang="en-US" sz="1600" b="1" i="0" u="none" strike="noStrike" noProof="0" smtClean="0">
                          <a:solidFill>
                            <a:srgbClr val="FFFFFF"/>
                          </a:solidFill>
                          <a:latin typeface="Calibri"/>
                        </a:rPr>
                        <a:t>Mobile phase</a:t>
                      </a:r>
                      <a:endParaRPr lang="en-US" sz="1600" b="1" i="0" u="none" strike="noStrike" noProof="0">
                        <a:solidFill>
                          <a:srgbClr val="FFFFFF"/>
                        </a:solidFill>
                        <a:latin typeface="Calibri"/>
                      </a:endParaRPr>
                    </a:p>
                  </a:txBody>
                  <a:tcPr marL="8775" marR="8775" marT="8775" marB="0" anchor="ctr">
                    <a:lnL>
                      <a:noFill/>
                    </a:lnL>
                    <a:lnR w="190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F81BD"/>
                    </a:solidFill>
                  </a:tcPr>
                </a:tc>
                <a:tc>
                  <a:txBody>
                    <a:bodyPr/>
                    <a:lstStyle/>
                    <a:p>
                      <a:pPr marL="92075" indent="0" algn="l" fontAlgn="ctr"/>
                      <a:r>
                        <a:rPr lang="en-US" sz="1600" b="0" i="0" u="none" strike="noStrike" noProof="0" smtClean="0">
                          <a:solidFill>
                            <a:srgbClr val="000000"/>
                          </a:solidFill>
                          <a:latin typeface="Calibri"/>
                        </a:rPr>
                        <a:t>Non-polar (hexan, dichlormethan, tetrahydrofuran, ethylacetate)</a:t>
                      </a:r>
                      <a:endParaRPr lang="en-US" sz="1600" b="0" i="0" u="none" strike="noStrike" noProof="0">
                        <a:solidFill>
                          <a:srgbClr val="000000"/>
                        </a:solidFill>
                        <a:latin typeface="Calibri"/>
                      </a:endParaRPr>
                    </a:p>
                  </a:txBody>
                  <a:tcPr marL="8775" marR="8775" marT="8775" marB="0" anchor="ctr">
                    <a:lnL w="1905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smtClean="0">
                          <a:solidFill>
                            <a:srgbClr val="000000"/>
                          </a:solidFill>
                          <a:latin typeface="Calibri"/>
                        </a:rPr>
                        <a:t>Polar (water, methanol, acetonitrile, tetrahydrofuran)</a:t>
                      </a:r>
                      <a:endParaRPr lang="en-US" sz="1600" b="0" i="0" u="none" strike="noStrike" noProof="0">
                        <a:solidFill>
                          <a:srgbClr val="000000"/>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smtClean="0">
                          <a:solidFill>
                            <a:srgbClr val="000000"/>
                          </a:solidFill>
                          <a:latin typeface="Calibri"/>
                        </a:rPr>
                        <a:t>Polar (water, acetonitrile)</a:t>
                      </a:r>
                      <a:endParaRPr lang="en-US" sz="1600" b="0" i="0" u="none" strike="noStrike" noProof="0">
                        <a:solidFill>
                          <a:srgbClr val="000000"/>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a:solidFill>
                            <a:srgbClr val="000000"/>
                          </a:solidFill>
                          <a:latin typeface="Calibri"/>
                        </a:rPr>
                        <a:t>Ionic water (up to 50% organic) with buffers (NaHCO3, NaOH…)</a:t>
                      </a:r>
                    </a:p>
                  </a:txBody>
                  <a:tcPr marL="8775" marR="8775" marT="8775"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r>
              <a:tr h="990109">
                <a:tc>
                  <a:txBody>
                    <a:bodyPr/>
                    <a:lstStyle/>
                    <a:p>
                      <a:pPr marL="92075" indent="0" algn="l" fontAlgn="ctr"/>
                      <a:r>
                        <a:rPr lang="en-US" sz="1600" b="1" i="0" u="none" strike="noStrike" noProof="0" smtClean="0">
                          <a:solidFill>
                            <a:srgbClr val="FFFFFF"/>
                          </a:solidFill>
                          <a:latin typeface="Calibri"/>
                        </a:rPr>
                        <a:t>Analytes</a:t>
                      </a:r>
                      <a:endParaRPr lang="en-US" sz="1600" b="1" i="0" u="none" strike="noStrike" noProof="0">
                        <a:solidFill>
                          <a:srgbClr val="FFFFFF"/>
                        </a:solidFill>
                        <a:latin typeface="Calibri"/>
                      </a:endParaRPr>
                    </a:p>
                  </a:txBody>
                  <a:tcPr marL="8775" marR="8775" marT="8775" marB="0" anchor="ctr">
                    <a:lnL>
                      <a:noFill/>
                    </a:lnL>
                    <a:lnR w="190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4F81BD"/>
                    </a:solidFill>
                  </a:tcPr>
                </a:tc>
                <a:tc>
                  <a:txBody>
                    <a:bodyPr/>
                    <a:lstStyle/>
                    <a:p>
                      <a:pPr marL="92075" indent="0" algn="l" fontAlgn="ctr"/>
                      <a:r>
                        <a:rPr lang="en-US" sz="1600" b="0" i="0" u="none" strike="noStrike" noProof="0" smtClean="0">
                          <a:solidFill>
                            <a:srgbClr val="000000"/>
                          </a:solidFill>
                          <a:latin typeface="Calibri"/>
                        </a:rPr>
                        <a:t>Non-polar and water insoluble</a:t>
                      </a:r>
                      <a:endParaRPr lang="en-US" sz="1600" b="0" i="0" u="none" strike="noStrike" noProof="0">
                        <a:solidFill>
                          <a:srgbClr val="000000"/>
                        </a:solidFill>
                        <a:latin typeface="Calibri"/>
                      </a:endParaRPr>
                    </a:p>
                  </a:txBody>
                  <a:tcPr marL="8775" marR="8775" marT="8775" marB="0" anchor="ctr">
                    <a:lnL w="1905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DBE5F1"/>
                    </a:solidFill>
                  </a:tcPr>
                </a:tc>
                <a:tc>
                  <a:txBody>
                    <a:bodyPr/>
                    <a:lstStyle/>
                    <a:p>
                      <a:pPr marL="92075" indent="0" algn="l" fontAlgn="ctr"/>
                      <a:r>
                        <a:rPr lang="en-US" sz="1600" b="0" i="0" u="none" strike="noStrike" noProof="0">
                          <a:solidFill>
                            <a:srgbClr val="000000"/>
                          </a:solidFill>
                          <a:latin typeface="Calibri"/>
                        </a:rPr>
                        <a:t>Non-polar and </a:t>
                      </a:r>
                      <a:r>
                        <a:rPr lang="en-US" sz="1600" b="0" i="0" u="none" strike="noStrike" noProof="0" smtClean="0">
                          <a:solidFill>
                            <a:srgbClr val="000000"/>
                          </a:solidFill>
                          <a:latin typeface="Calibri"/>
                        </a:rPr>
                        <a:t>polar</a:t>
                      </a:r>
                      <a:endParaRPr lang="en-US" sz="1600" b="0" i="0" u="none" strike="noStrike" noProof="0">
                        <a:solidFill>
                          <a:srgbClr val="000000"/>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DBE5F1"/>
                    </a:solidFill>
                  </a:tcPr>
                </a:tc>
                <a:tc>
                  <a:txBody>
                    <a:bodyPr/>
                    <a:lstStyle/>
                    <a:p>
                      <a:pPr marL="92075" indent="0" algn="l" fontAlgn="ctr"/>
                      <a:r>
                        <a:rPr lang="en-US" sz="1600" b="0" i="0" u="none" strike="noStrike" noProof="0">
                          <a:solidFill>
                            <a:srgbClr val="000000"/>
                          </a:solidFill>
                          <a:latin typeface="Calibri"/>
                        </a:rPr>
                        <a:t>Ionic and non-ionic polar, water soluble analytes</a:t>
                      </a: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DBE5F1"/>
                    </a:solidFill>
                  </a:tcPr>
                </a:tc>
                <a:tc>
                  <a:txBody>
                    <a:bodyPr/>
                    <a:lstStyle/>
                    <a:p>
                      <a:pPr marL="92075" indent="0" algn="l" fontAlgn="ctr"/>
                      <a:r>
                        <a:rPr lang="en-US" sz="1600" b="0" i="0" u="none" strike="noStrike" noProof="0" dirty="0">
                          <a:solidFill>
                            <a:srgbClr val="000000"/>
                          </a:solidFill>
                          <a:latin typeface="Calibri"/>
                        </a:rPr>
                        <a:t>Ionic, organic and </a:t>
                      </a:r>
                      <a:r>
                        <a:rPr lang="en-US" sz="1600" b="0" i="0" u="none" strike="noStrike" noProof="0" dirty="0" err="1">
                          <a:solidFill>
                            <a:srgbClr val="000000"/>
                          </a:solidFill>
                          <a:latin typeface="Calibri"/>
                        </a:rPr>
                        <a:t>anorganic</a:t>
                      </a:r>
                      <a:r>
                        <a:rPr lang="en-US" sz="1600" b="0" i="0" u="none" strike="noStrike" noProof="0" dirty="0">
                          <a:solidFill>
                            <a:srgbClr val="000000"/>
                          </a:solidFill>
                          <a:latin typeface="Calibri"/>
                        </a:rPr>
                        <a:t> bases and acids</a:t>
                      </a:r>
                    </a:p>
                  </a:txBody>
                  <a:tcPr marL="8775" marR="8775" marT="8775"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a:noFill/>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cs-CZ" sz="2400" b="1" dirty="0" err="1" smtClean="0"/>
              <a:t>Columns</a:t>
            </a:r>
            <a:r>
              <a:rPr lang="cs-CZ" sz="2400" b="1" dirty="0" smtClean="0"/>
              <a:t> </a:t>
            </a:r>
            <a:r>
              <a:rPr lang="cs-CZ" sz="2400" b="1" dirty="0" err="1" smtClean="0"/>
              <a:t>and</a:t>
            </a:r>
            <a:r>
              <a:rPr lang="cs-CZ" sz="2400" b="1" dirty="0" smtClean="0"/>
              <a:t> </a:t>
            </a:r>
            <a:r>
              <a:rPr lang="cs-CZ" sz="2400" b="1" dirty="0" err="1" smtClean="0"/>
              <a:t>Stationary</a:t>
            </a:r>
            <a:r>
              <a:rPr lang="cs-CZ" sz="2400" b="1" dirty="0" smtClean="0"/>
              <a:t> </a:t>
            </a:r>
            <a:r>
              <a:rPr lang="cs-CZ" sz="2400" b="1" dirty="0" err="1" smtClean="0"/>
              <a:t>Phases</a:t>
            </a:r>
            <a:endParaRPr lang="cs-CZ" sz="2400" b="1" dirty="0"/>
          </a:p>
        </p:txBody>
      </p:sp>
      <p:sp>
        <p:nvSpPr>
          <p:cNvPr id="10" name="TextovéPole 9"/>
          <p:cNvSpPr txBox="1"/>
          <p:nvPr/>
        </p:nvSpPr>
        <p:spPr>
          <a:xfrm>
            <a:off x="453680" y="1484784"/>
            <a:ext cx="4262336" cy="369332"/>
          </a:xfrm>
          <a:prstGeom prst="rect">
            <a:avLst/>
          </a:prstGeom>
          <a:noFill/>
        </p:spPr>
        <p:txBody>
          <a:bodyPr wrap="square" rtlCol="0">
            <a:spAutoFit/>
          </a:bodyPr>
          <a:lstStyle/>
          <a:p>
            <a:r>
              <a:rPr lang="cs-CZ" b="1" dirty="0" err="1" smtClean="0"/>
              <a:t>Stationary</a:t>
            </a:r>
            <a:r>
              <a:rPr lang="cs-CZ" b="1" dirty="0" smtClean="0"/>
              <a:t> </a:t>
            </a:r>
            <a:r>
              <a:rPr lang="cs-CZ" b="1" dirty="0" err="1" smtClean="0"/>
              <a:t>phases</a:t>
            </a:r>
            <a:endParaRPr lang="cs-CZ" b="1" dirty="0"/>
          </a:p>
        </p:txBody>
      </p:sp>
      <p:sp>
        <p:nvSpPr>
          <p:cNvPr id="12" name="Rectangle 2"/>
          <p:cNvSpPr>
            <a:spLocks noChangeArrowheads="1"/>
          </p:cNvSpPr>
          <p:nvPr/>
        </p:nvSpPr>
        <p:spPr bwMode="auto">
          <a:xfrm>
            <a:off x="0" y="1860760"/>
            <a:ext cx="184856" cy="366713"/>
          </a:xfrm>
          <a:prstGeom prst="rect">
            <a:avLst/>
          </a:prstGeom>
          <a:noFill/>
          <a:ln w="9525">
            <a:noFill/>
            <a:miter lim="800000"/>
            <a:headEnd/>
            <a:tailEnd/>
          </a:ln>
        </p:spPr>
        <p:txBody>
          <a:bodyPr wrap="none" anchor="ctr">
            <a:spAutoFit/>
          </a:bodyPr>
          <a:lstStyle/>
          <a:p>
            <a:endParaRPr lang="cs-CZ" sz="1800" b="0">
              <a:latin typeface="Arial" charset="0"/>
            </a:endParaRPr>
          </a:p>
        </p:txBody>
      </p:sp>
      <p:sp>
        <p:nvSpPr>
          <p:cNvPr id="13" name="Rectangle 3"/>
          <p:cNvSpPr>
            <a:spLocks noChangeArrowheads="1"/>
          </p:cNvSpPr>
          <p:nvPr/>
        </p:nvSpPr>
        <p:spPr bwMode="auto">
          <a:xfrm>
            <a:off x="0" y="1858656"/>
            <a:ext cx="184731" cy="369332"/>
          </a:xfrm>
          <a:prstGeom prst="rect">
            <a:avLst/>
          </a:prstGeom>
          <a:solidFill>
            <a:srgbClr val="FFFFFF"/>
          </a:solidFill>
          <a:ln w="9525">
            <a:noFill/>
            <a:miter lim="800000"/>
            <a:headEnd/>
            <a:tailEnd/>
          </a:ln>
        </p:spPr>
        <p:txBody>
          <a:bodyPr wrap="none" anchor="ctr">
            <a:spAutoFit/>
          </a:bodyPr>
          <a:lstStyle/>
          <a:p>
            <a:endParaRPr lang="en-GB"/>
          </a:p>
        </p:txBody>
      </p:sp>
      <p:sp>
        <p:nvSpPr>
          <p:cNvPr id="15" name="Rectangle 5"/>
          <p:cNvSpPr>
            <a:spLocks noChangeArrowheads="1"/>
          </p:cNvSpPr>
          <p:nvPr/>
        </p:nvSpPr>
        <p:spPr bwMode="auto">
          <a:xfrm>
            <a:off x="0" y="1858656"/>
            <a:ext cx="184731" cy="369332"/>
          </a:xfrm>
          <a:prstGeom prst="rect">
            <a:avLst/>
          </a:prstGeom>
          <a:solidFill>
            <a:srgbClr val="FFFFFF"/>
          </a:solidFill>
          <a:ln w="9525">
            <a:noFill/>
            <a:miter lim="800000"/>
            <a:headEnd/>
            <a:tailEnd/>
          </a:ln>
        </p:spPr>
        <p:txBody>
          <a:bodyPr wrap="none" anchor="ctr">
            <a:spAutoFit/>
          </a:bodyPr>
          <a:lstStyle/>
          <a:p>
            <a:endParaRPr lang="en-GB"/>
          </a:p>
        </p:txBody>
      </p:sp>
      <p:sp>
        <p:nvSpPr>
          <p:cNvPr id="17" name="Rectangle 7"/>
          <p:cNvSpPr>
            <a:spLocks noChangeArrowheads="1"/>
          </p:cNvSpPr>
          <p:nvPr/>
        </p:nvSpPr>
        <p:spPr bwMode="auto">
          <a:xfrm>
            <a:off x="0" y="1858656"/>
            <a:ext cx="184731" cy="369332"/>
          </a:xfrm>
          <a:prstGeom prst="rect">
            <a:avLst/>
          </a:prstGeom>
          <a:solidFill>
            <a:srgbClr val="FFFFFF"/>
          </a:solidFill>
          <a:ln w="9525">
            <a:noFill/>
            <a:miter lim="800000"/>
            <a:headEnd/>
            <a:tailEnd/>
          </a:ln>
        </p:spPr>
        <p:txBody>
          <a:bodyPr wrap="none" anchor="ctr">
            <a:spAutoFit/>
          </a:bodyPr>
          <a:lstStyle/>
          <a:p>
            <a:endParaRPr lang="en-GB"/>
          </a:p>
        </p:txBody>
      </p:sp>
      <p:sp>
        <p:nvSpPr>
          <p:cNvPr id="25" name="Rectangle 2"/>
          <p:cNvSpPr>
            <a:spLocks noChangeArrowheads="1"/>
          </p:cNvSpPr>
          <p:nvPr/>
        </p:nvSpPr>
        <p:spPr bwMode="auto">
          <a:xfrm>
            <a:off x="345723" y="1978398"/>
            <a:ext cx="2545644" cy="2797175"/>
          </a:xfrm>
          <a:prstGeom prst="rect">
            <a:avLst/>
          </a:prstGeom>
          <a:solidFill>
            <a:srgbClr val="FF9900"/>
          </a:solidFill>
          <a:ln w="9525">
            <a:noFill/>
            <a:miter lim="800000"/>
            <a:headEnd/>
            <a:tailEnd/>
          </a:ln>
        </p:spPr>
        <p:txBody>
          <a:bodyPr wrap="none" anchor="ctr"/>
          <a:lstStyle/>
          <a:p>
            <a:endParaRPr lang="en-GB"/>
          </a:p>
        </p:txBody>
      </p:sp>
      <p:sp>
        <p:nvSpPr>
          <p:cNvPr id="26" name="Rectangle 3"/>
          <p:cNvSpPr>
            <a:spLocks noChangeArrowheads="1"/>
          </p:cNvSpPr>
          <p:nvPr/>
        </p:nvSpPr>
        <p:spPr bwMode="auto">
          <a:xfrm>
            <a:off x="2885723" y="1978398"/>
            <a:ext cx="5819422" cy="2797175"/>
          </a:xfrm>
          <a:prstGeom prst="rect">
            <a:avLst/>
          </a:prstGeom>
          <a:solidFill>
            <a:srgbClr val="CC0000"/>
          </a:solidFill>
          <a:ln w="9525">
            <a:noFill/>
            <a:miter lim="800000"/>
            <a:headEnd/>
            <a:tailEnd/>
          </a:ln>
        </p:spPr>
        <p:txBody>
          <a:bodyPr wrap="none" anchor="ctr"/>
          <a:lstStyle/>
          <a:p>
            <a:endParaRPr lang="en-GB"/>
          </a:p>
        </p:txBody>
      </p:sp>
      <p:grpSp>
        <p:nvGrpSpPr>
          <p:cNvPr id="27" name="Group 4"/>
          <p:cNvGrpSpPr>
            <a:grpSpLocks/>
          </p:cNvGrpSpPr>
          <p:nvPr/>
        </p:nvGrpSpPr>
        <p:grpSpPr bwMode="auto">
          <a:xfrm>
            <a:off x="1290464" y="2495277"/>
            <a:ext cx="4114800" cy="2301875"/>
            <a:chOff x="893" y="1055"/>
            <a:chExt cx="2916" cy="1450"/>
          </a:xfrm>
        </p:grpSpPr>
        <p:sp>
          <p:nvSpPr>
            <p:cNvPr id="28" name="Freeform 5"/>
            <p:cNvSpPr>
              <a:spLocks/>
            </p:cNvSpPr>
            <p:nvPr/>
          </p:nvSpPr>
          <p:spPr bwMode="auto">
            <a:xfrm>
              <a:off x="893" y="1056"/>
              <a:ext cx="1178" cy="1184"/>
            </a:xfrm>
            <a:custGeom>
              <a:avLst/>
              <a:gdLst>
                <a:gd name="T0" fmla="*/ 55 w 1178"/>
                <a:gd name="T1" fmla="*/ 8 h 1184"/>
                <a:gd name="T2" fmla="*/ 123 w 1178"/>
                <a:gd name="T3" fmla="*/ 216 h 1184"/>
                <a:gd name="T4" fmla="*/ 215 w 1178"/>
                <a:gd name="T5" fmla="*/ 444 h 1184"/>
                <a:gd name="T6" fmla="*/ 371 w 1178"/>
                <a:gd name="T7" fmla="*/ 708 h 1184"/>
                <a:gd name="T8" fmla="*/ 627 w 1178"/>
                <a:gd name="T9" fmla="*/ 980 h 1184"/>
                <a:gd name="T10" fmla="*/ 875 w 1178"/>
                <a:gd name="T11" fmla="*/ 1104 h 1184"/>
                <a:gd name="T12" fmla="*/ 1135 w 1178"/>
                <a:gd name="T13" fmla="*/ 1176 h 1184"/>
                <a:gd name="T14" fmla="*/ 1131 w 1178"/>
                <a:gd name="T15" fmla="*/ 1056 h 1184"/>
                <a:gd name="T16" fmla="*/ 1003 w 1178"/>
                <a:gd name="T17" fmla="*/ 488 h 1184"/>
                <a:gd name="T18" fmla="*/ 451 w 1178"/>
                <a:gd name="T19" fmla="*/ 168 h 1184"/>
                <a:gd name="T20" fmla="*/ 55 w 1178"/>
                <a:gd name="T21" fmla="*/ 8 h 1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8"/>
                <a:gd name="T34" fmla="*/ 0 h 1184"/>
                <a:gd name="T35" fmla="*/ 1178 w 1178"/>
                <a:gd name="T36" fmla="*/ 1184 h 1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8" h="1184">
                  <a:moveTo>
                    <a:pt x="55" y="8"/>
                  </a:moveTo>
                  <a:cubicBezTo>
                    <a:pt x="0" y="16"/>
                    <a:pt x="96" y="144"/>
                    <a:pt x="123" y="216"/>
                  </a:cubicBezTo>
                  <a:cubicBezTo>
                    <a:pt x="150" y="288"/>
                    <a:pt x="174" y="362"/>
                    <a:pt x="215" y="444"/>
                  </a:cubicBezTo>
                  <a:cubicBezTo>
                    <a:pt x="256" y="526"/>
                    <a:pt x="302" y="619"/>
                    <a:pt x="371" y="708"/>
                  </a:cubicBezTo>
                  <a:cubicBezTo>
                    <a:pt x="440" y="797"/>
                    <a:pt x="543" y="914"/>
                    <a:pt x="627" y="980"/>
                  </a:cubicBezTo>
                  <a:cubicBezTo>
                    <a:pt x="711" y="1046"/>
                    <a:pt x="790" y="1071"/>
                    <a:pt x="875" y="1104"/>
                  </a:cubicBezTo>
                  <a:cubicBezTo>
                    <a:pt x="960" y="1137"/>
                    <a:pt x="1092" y="1184"/>
                    <a:pt x="1135" y="1176"/>
                  </a:cubicBezTo>
                  <a:cubicBezTo>
                    <a:pt x="1178" y="1168"/>
                    <a:pt x="1153" y="1171"/>
                    <a:pt x="1131" y="1056"/>
                  </a:cubicBezTo>
                  <a:cubicBezTo>
                    <a:pt x="1109" y="941"/>
                    <a:pt x="1116" y="636"/>
                    <a:pt x="1003" y="488"/>
                  </a:cubicBezTo>
                  <a:cubicBezTo>
                    <a:pt x="890" y="340"/>
                    <a:pt x="608" y="249"/>
                    <a:pt x="451" y="168"/>
                  </a:cubicBezTo>
                  <a:cubicBezTo>
                    <a:pt x="294" y="87"/>
                    <a:pt x="110" y="0"/>
                    <a:pt x="55" y="8"/>
                  </a:cubicBezTo>
                  <a:close/>
                </a:path>
              </a:pathLst>
            </a:custGeom>
            <a:solidFill>
              <a:srgbClr val="FFFF99"/>
            </a:solidFill>
            <a:ln w="9525">
              <a:noFill/>
              <a:round/>
              <a:headEnd/>
              <a:tailEnd/>
            </a:ln>
          </p:spPr>
          <p:txBody>
            <a:bodyPr/>
            <a:lstStyle/>
            <a:p>
              <a:endParaRPr lang="cs-CZ"/>
            </a:p>
          </p:txBody>
        </p:sp>
        <p:sp>
          <p:nvSpPr>
            <p:cNvPr id="29" name="Freeform 6"/>
            <p:cNvSpPr>
              <a:spLocks/>
            </p:cNvSpPr>
            <p:nvPr/>
          </p:nvSpPr>
          <p:spPr bwMode="auto">
            <a:xfrm>
              <a:off x="2595" y="1055"/>
              <a:ext cx="1214" cy="1450"/>
            </a:xfrm>
            <a:custGeom>
              <a:avLst/>
              <a:gdLst>
                <a:gd name="T0" fmla="*/ 57 w 1214"/>
                <a:gd name="T1" fmla="*/ 5 h 1450"/>
                <a:gd name="T2" fmla="*/ 289 w 1214"/>
                <a:gd name="T3" fmla="*/ 57 h 1450"/>
                <a:gd name="T4" fmla="*/ 505 w 1214"/>
                <a:gd name="T5" fmla="*/ 173 h 1450"/>
                <a:gd name="T6" fmla="*/ 721 w 1214"/>
                <a:gd name="T7" fmla="*/ 377 h 1450"/>
                <a:gd name="T8" fmla="*/ 945 w 1214"/>
                <a:gd name="T9" fmla="*/ 661 h 1450"/>
                <a:gd name="T10" fmla="*/ 1125 w 1214"/>
                <a:gd name="T11" fmla="*/ 985 h 1450"/>
                <a:gd name="T12" fmla="*/ 1193 w 1214"/>
                <a:gd name="T13" fmla="*/ 1309 h 1450"/>
                <a:gd name="T14" fmla="*/ 1197 w 1214"/>
                <a:gd name="T15" fmla="*/ 1353 h 1450"/>
                <a:gd name="T16" fmla="*/ 1197 w 1214"/>
                <a:gd name="T17" fmla="*/ 1425 h 1450"/>
                <a:gd name="T18" fmla="*/ 1097 w 1214"/>
                <a:gd name="T19" fmla="*/ 1369 h 1450"/>
                <a:gd name="T20" fmla="*/ 709 w 1214"/>
                <a:gd name="T21" fmla="*/ 941 h 1450"/>
                <a:gd name="T22" fmla="*/ 157 w 1214"/>
                <a:gd name="T23" fmla="*/ 453 h 1450"/>
                <a:gd name="T24" fmla="*/ 17 w 1214"/>
                <a:gd name="T25" fmla="*/ 85 h 1450"/>
                <a:gd name="T26" fmla="*/ 57 w 1214"/>
                <a:gd name="T27" fmla="*/ 5 h 14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4"/>
                <a:gd name="T43" fmla="*/ 0 h 1450"/>
                <a:gd name="T44" fmla="*/ 1214 w 1214"/>
                <a:gd name="T45" fmla="*/ 1450 h 14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4" h="1450">
                  <a:moveTo>
                    <a:pt x="57" y="5"/>
                  </a:moveTo>
                  <a:cubicBezTo>
                    <a:pt x="102" y="0"/>
                    <a:pt x="214" y="29"/>
                    <a:pt x="289" y="57"/>
                  </a:cubicBezTo>
                  <a:cubicBezTo>
                    <a:pt x="364" y="85"/>
                    <a:pt x="433" y="120"/>
                    <a:pt x="505" y="173"/>
                  </a:cubicBezTo>
                  <a:cubicBezTo>
                    <a:pt x="577" y="226"/>
                    <a:pt x="648" y="296"/>
                    <a:pt x="721" y="377"/>
                  </a:cubicBezTo>
                  <a:cubicBezTo>
                    <a:pt x="794" y="458"/>
                    <a:pt x="878" y="560"/>
                    <a:pt x="945" y="661"/>
                  </a:cubicBezTo>
                  <a:cubicBezTo>
                    <a:pt x="1012" y="762"/>
                    <a:pt x="1084" y="877"/>
                    <a:pt x="1125" y="985"/>
                  </a:cubicBezTo>
                  <a:cubicBezTo>
                    <a:pt x="1166" y="1093"/>
                    <a:pt x="1181" y="1248"/>
                    <a:pt x="1193" y="1309"/>
                  </a:cubicBezTo>
                  <a:cubicBezTo>
                    <a:pt x="1205" y="1370"/>
                    <a:pt x="1196" y="1334"/>
                    <a:pt x="1197" y="1353"/>
                  </a:cubicBezTo>
                  <a:cubicBezTo>
                    <a:pt x="1198" y="1372"/>
                    <a:pt x="1214" y="1422"/>
                    <a:pt x="1197" y="1425"/>
                  </a:cubicBezTo>
                  <a:cubicBezTo>
                    <a:pt x="1180" y="1428"/>
                    <a:pt x="1178" y="1450"/>
                    <a:pt x="1097" y="1369"/>
                  </a:cubicBezTo>
                  <a:cubicBezTo>
                    <a:pt x="1016" y="1288"/>
                    <a:pt x="866" y="1094"/>
                    <a:pt x="709" y="941"/>
                  </a:cubicBezTo>
                  <a:cubicBezTo>
                    <a:pt x="552" y="788"/>
                    <a:pt x="272" y="596"/>
                    <a:pt x="157" y="453"/>
                  </a:cubicBezTo>
                  <a:cubicBezTo>
                    <a:pt x="42" y="310"/>
                    <a:pt x="34" y="160"/>
                    <a:pt x="17" y="85"/>
                  </a:cubicBezTo>
                  <a:cubicBezTo>
                    <a:pt x="0" y="10"/>
                    <a:pt x="12" y="10"/>
                    <a:pt x="57" y="5"/>
                  </a:cubicBezTo>
                  <a:close/>
                </a:path>
              </a:pathLst>
            </a:custGeom>
            <a:solidFill>
              <a:srgbClr val="FFFF99"/>
            </a:solidFill>
            <a:ln w="9525">
              <a:noFill/>
              <a:round/>
              <a:headEnd/>
              <a:tailEnd/>
            </a:ln>
          </p:spPr>
          <p:txBody>
            <a:bodyPr/>
            <a:lstStyle/>
            <a:p>
              <a:endParaRPr lang="cs-CZ"/>
            </a:p>
          </p:txBody>
        </p:sp>
        <p:sp>
          <p:nvSpPr>
            <p:cNvPr id="30" name="Rectangle 7"/>
            <p:cNvSpPr>
              <a:spLocks noChangeArrowheads="1"/>
            </p:cNvSpPr>
            <p:nvPr/>
          </p:nvSpPr>
          <p:spPr bwMode="auto">
            <a:xfrm>
              <a:off x="977" y="1063"/>
              <a:ext cx="1668" cy="132"/>
            </a:xfrm>
            <a:prstGeom prst="rect">
              <a:avLst/>
            </a:prstGeom>
            <a:solidFill>
              <a:srgbClr val="FFFF99"/>
            </a:solidFill>
            <a:ln w="9525">
              <a:noFill/>
              <a:miter lim="800000"/>
              <a:headEnd/>
              <a:tailEnd/>
            </a:ln>
          </p:spPr>
          <p:txBody>
            <a:bodyPr wrap="none" anchor="ctr"/>
            <a:lstStyle/>
            <a:p>
              <a:endParaRPr lang="en-GB"/>
            </a:p>
          </p:txBody>
        </p:sp>
        <p:sp>
          <p:nvSpPr>
            <p:cNvPr id="31" name="Rectangle 8"/>
            <p:cNvSpPr>
              <a:spLocks noChangeArrowheads="1"/>
            </p:cNvSpPr>
            <p:nvPr/>
          </p:nvSpPr>
          <p:spPr bwMode="auto">
            <a:xfrm>
              <a:off x="1228" y="1167"/>
              <a:ext cx="1668" cy="424"/>
            </a:xfrm>
            <a:prstGeom prst="rect">
              <a:avLst/>
            </a:prstGeom>
            <a:solidFill>
              <a:srgbClr val="FFFF99"/>
            </a:solidFill>
            <a:ln w="9525">
              <a:noFill/>
              <a:miter lim="800000"/>
              <a:headEnd/>
              <a:tailEnd/>
            </a:ln>
          </p:spPr>
          <p:txBody>
            <a:bodyPr wrap="none" anchor="ctr"/>
            <a:lstStyle/>
            <a:p>
              <a:endParaRPr lang="en-GB"/>
            </a:p>
          </p:txBody>
        </p:sp>
        <p:sp>
          <p:nvSpPr>
            <p:cNvPr id="32" name="Rectangle 9"/>
            <p:cNvSpPr>
              <a:spLocks noChangeArrowheads="1"/>
            </p:cNvSpPr>
            <p:nvPr/>
          </p:nvSpPr>
          <p:spPr bwMode="auto">
            <a:xfrm>
              <a:off x="1568" y="1527"/>
              <a:ext cx="1668" cy="424"/>
            </a:xfrm>
            <a:prstGeom prst="rect">
              <a:avLst/>
            </a:prstGeom>
            <a:solidFill>
              <a:srgbClr val="FFFF99"/>
            </a:solidFill>
            <a:ln w="9525">
              <a:noFill/>
              <a:miter lim="800000"/>
              <a:headEnd/>
              <a:tailEnd/>
            </a:ln>
          </p:spPr>
          <p:txBody>
            <a:bodyPr wrap="none" anchor="ctr"/>
            <a:lstStyle/>
            <a:p>
              <a:endParaRPr lang="en-GB"/>
            </a:p>
          </p:txBody>
        </p:sp>
        <p:sp>
          <p:nvSpPr>
            <p:cNvPr id="33" name="Rectangle 10"/>
            <p:cNvSpPr>
              <a:spLocks noChangeArrowheads="1"/>
            </p:cNvSpPr>
            <p:nvPr/>
          </p:nvSpPr>
          <p:spPr bwMode="auto">
            <a:xfrm>
              <a:off x="2012" y="1807"/>
              <a:ext cx="1564" cy="424"/>
            </a:xfrm>
            <a:prstGeom prst="rect">
              <a:avLst/>
            </a:prstGeom>
            <a:solidFill>
              <a:srgbClr val="FFFF99"/>
            </a:solidFill>
            <a:ln w="9525">
              <a:noFill/>
              <a:miter lim="800000"/>
              <a:headEnd/>
              <a:tailEnd/>
            </a:ln>
          </p:spPr>
          <p:txBody>
            <a:bodyPr wrap="none" anchor="ctr"/>
            <a:lstStyle/>
            <a:p>
              <a:endParaRPr lang="en-GB" dirty="0"/>
            </a:p>
          </p:txBody>
        </p:sp>
        <p:sp>
          <p:nvSpPr>
            <p:cNvPr id="34" name="Rectangle 11"/>
            <p:cNvSpPr>
              <a:spLocks noChangeArrowheads="1"/>
            </p:cNvSpPr>
            <p:nvPr/>
          </p:nvSpPr>
          <p:spPr bwMode="auto">
            <a:xfrm>
              <a:off x="2032" y="2063"/>
              <a:ext cx="1668" cy="424"/>
            </a:xfrm>
            <a:prstGeom prst="rect">
              <a:avLst/>
            </a:prstGeom>
            <a:solidFill>
              <a:srgbClr val="FFFF99"/>
            </a:solidFill>
            <a:ln w="9525">
              <a:noFill/>
              <a:miter lim="800000"/>
              <a:headEnd/>
              <a:tailEnd/>
            </a:ln>
          </p:spPr>
          <p:txBody>
            <a:bodyPr wrap="none" anchor="ctr"/>
            <a:lstStyle/>
            <a:p>
              <a:endParaRPr lang="en-GB"/>
            </a:p>
          </p:txBody>
        </p:sp>
        <p:sp>
          <p:nvSpPr>
            <p:cNvPr id="35" name="Rectangle 12"/>
            <p:cNvSpPr>
              <a:spLocks noChangeArrowheads="1"/>
            </p:cNvSpPr>
            <p:nvPr/>
          </p:nvSpPr>
          <p:spPr bwMode="auto">
            <a:xfrm>
              <a:off x="3496" y="2331"/>
              <a:ext cx="268" cy="148"/>
            </a:xfrm>
            <a:prstGeom prst="rect">
              <a:avLst/>
            </a:prstGeom>
            <a:solidFill>
              <a:srgbClr val="FFFF99"/>
            </a:solidFill>
            <a:ln w="9525">
              <a:noFill/>
              <a:miter lim="800000"/>
              <a:headEnd/>
              <a:tailEnd/>
            </a:ln>
          </p:spPr>
          <p:txBody>
            <a:bodyPr wrap="none" anchor="ctr"/>
            <a:lstStyle/>
            <a:p>
              <a:endParaRPr lang="en-GB"/>
            </a:p>
          </p:txBody>
        </p:sp>
      </p:grpSp>
      <p:sp>
        <p:nvSpPr>
          <p:cNvPr id="36" name="Text Box 13"/>
          <p:cNvSpPr txBox="1">
            <a:spLocks noChangeArrowheads="1"/>
          </p:cNvSpPr>
          <p:nvPr/>
        </p:nvSpPr>
        <p:spPr bwMode="auto">
          <a:xfrm>
            <a:off x="4706058" y="1986336"/>
            <a:ext cx="3894666" cy="553998"/>
          </a:xfrm>
          <a:prstGeom prst="rect">
            <a:avLst/>
          </a:prstGeom>
          <a:noFill/>
          <a:ln w="9525">
            <a:noFill/>
            <a:miter lim="800000"/>
            <a:headEnd/>
            <a:tailEnd/>
          </a:ln>
        </p:spPr>
        <p:txBody>
          <a:bodyPr wrap="square" lIns="0" tIns="0" rIns="0" bIns="0">
            <a:spAutoFit/>
          </a:bodyPr>
          <a:lstStyle/>
          <a:p>
            <a:pPr algn="r">
              <a:spcBef>
                <a:spcPct val="50000"/>
              </a:spcBef>
            </a:pPr>
            <a:r>
              <a:rPr lang="cs-CZ" sz="3600" dirty="0" smtClean="0">
                <a:solidFill>
                  <a:schemeClr val="bg1"/>
                </a:solidFill>
              </a:rPr>
              <a:t>HYDROPHOBIC</a:t>
            </a:r>
            <a:endParaRPr lang="en-GB" sz="3600" dirty="0">
              <a:solidFill>
                <a:schemeClr val="bg1"/>
              </a:solidFill>
            </a:endParaRPr>
          </a:p>
        </p:txBody>
      </p:sp>
      <p:sp>
        <p:nvSpPr>
          <p:cNvPr id="37" name="Text Box 14"/>
          <p:cNvSpPr txBox="1">
            <a:spLocks noChangeArrowheads="1"/>
          </p:cNvSpPr>
          <p:nvPr/>
        </p:nvSpPr>
        <p:spPr bwMode="auto">
          <a:xfrm>
            <a:off x="1395590" y="2748336"/>
            <a:ext cx="3310467" cy="549275"/>
          </a:xfrm>
          <a:prstGeom prst="rect">
            <a:avLst/>
          </a:prstGeom>
          <a:noFill/>
          <a:ln w="9525">
            <a:noFill/>
            <a:miter lim="800000"/>
            <a:headEnd/>
            <a:tailEnd/>
          </a:ln>
        </p:spPr>
        <p:txBody>
          <a:bodyPr lIns="0" tIns="0" rIns="0" bIns="0">
            <a:spAutoFit/>
          </a:bodyPr>
          <a:lstStyle/>
          <a:p>
            <a:pPr algn="ctr">
              <a:spcBef>
                <a:spcPct val="50000"/>
              </a:spcBef>
            </a:pPr>
            <a:r>
              <a:rPr lang="cs-CZ" sz="3600" dirty="0" smtClean="0"/>
              <a:t>POLAR</a:t>
            </a:r>
            <a:endParaRPr lang="en-GB" sz="3600" dirty="0"/>
          </a:p>
        </p:txBody>
      </p:sp>
      <p:sp>
        <p:nvSpPr>
          <p:cNvPr id="38" name="Text Box 15"/>
          <p:cNvSpPr txBox="1">
            <a:spLocks noChangeArrowheads="1"/>
          </p:cNvSpPr>
          <p:nvPr/>
        </p:nvSpPr>
        <p:spPr bwMode="auto">
          <a:xfrm>
            <a:off x="424745" y="1986336"/>
            <a:ext cx="1888067" cy="553998"/>
          </a:xfrm>
          <a:prstGeom prst="rect">
            <a:avLst/>
          </a:prstGeom>
          <a:noFill/>
          <a:ln w="9525">
            <a:noFill/>
            <a:miter lim="800000"/>
            <a:headEnd/>
            <a:tailEnd/>
          </a:ln>
        </p:spPr>
        <p:txBody>
          <a:bodyPr lIns="0" tIns="0" rIns="0" bIns="0">
            <a:spAutoFit/>
          </a:bodyPr>
          <a:lstStyle/>
          <a:p>
            <a:pPr>
              <a:spcBef>
                <a:spcPct val="50000"/>
              </a:spcBef>
            </a:pPr>
            <a:r>
              <a:rPr lang="cs-CZ" sz="3600" dirty="0" smtClean="0">
                <a:solidFill>
                  <a:schemeClr val="bg1"/>
                </a:solidFill>
              </a:rPr>
              <a:t>IONIC</a:t>
            </a:r>
            <a:endParaRPr lang="en-GB" sz="3600" dirty="0">
              <a:solidFill>
                <a:schemeClr val="bg1"/>
              </a:solidFill>
            </a:endParaRPr>
          </a:p>
        </p:txBody>
      </p:sp>
      <p:sp>
        <p:nvSpPr>
          <p:cNvPr id="39" name="Text Box 16"/>
          <p:cNvSpPr txBox="1">
            <a:spLocks noChangeArrowheads="1"/>
          </p:cNvSpPr>
          <p:nvPr/>
        </p:nvSpPr>
        <p:spPr bwMode="auto">
          <a:xfrm rot="2700000">
            <a:off x="7304049" y="3879449"/>
            <a:ext cx="1209675" cy="553998"/>
          </a:xfrm>
          <a:prstGeom prst="rect">
            <a:avLst/>
          </a:prstGeom>
          <a:noFill/>
          <a:ln w="9525">
            <a:noFill/>
            <a:miter lim="800000"/>
            <a:headEnd/>
            <a:tailEnd/>
          </a:ln>
        </p:spPr>
        <p:txBody>
          <a:bodyPr lIns="0" tIns="0" rIns="0" bIns="0">
            <a:spAutoFit/>
          </a:bodyPr>
          <a:lstStyle/>
          <a:p>
            <a:pPr algn="r">
              <a:spcBef>
                <a:spcPct val="50000"/>
              </a:spcBef>
            </a:pPr>
            <a:r>
              <a:rPr lang="cs-CZ" sz="3600" b="1" dirty="0">
                <a:solidFill>
                  <a:schemeClr val="bg1"/>
                </a:solidFill>
              </a:rPr>
              <a:t>C</a:t>
            </a:r>
            <a:r>
              <a:rPr lang="cs-CZ" sz="3600" b="1" baseline="-25000" dirty="0">
                <a:solidFill>
                  <a:schemeClr val="bg1"/>
                </a:solidFill>
              </a:rPr>
              <a:t>18</a:t>
            </a:r>
            <a:endParaRPr lang="en-GB" sz="3600" b="1" baseline="-25000" dirty="0">
              <a:solidFill>
                <a:schemeClr val="bg1"/>
              </a:solidFill>
            </a:endParaRPr>
          </a:p>
        </p:txBody>
      </p:sp>
      <p:sp>
        <p:nvSpPr>
          <p:cNvPr id="40" name="Text Box 17"/>
          <p:cNvSpPr txBox="1">
            <a:spLocks noChangeArrowheads="1"/>
          </p:cNvSpPr>
          <p:nvPr/>
        </p:nvSpPr>
        <p:spPr bwMode="auto">
          <a:xfrm rot="2700000">
            <a:off x="6439953" y="3879449"/>
            <a:ext cx="1209675" cy="553998"/>
          </a:xfrm>
          <a:prstGeom prst="rect">
            <a:avLst/>
          </a:prstGeom>
          <a:noFill/>
          <a:ln w="9525">
            <a:noFill/>
            <a:miter lim="800000"/>
            <a:headEnd/>
            <a:tailEnd/>
          </a:ln>
        </p:spPr>
        <p:txBody>
          <a:bodyPr lIns="0" tIns="0" rIns="0" bIns="0">
            <a:spAutoFit/>
          </a:bodyPr>
          <a:lstStyle/>
          <a:p>
            <a:pPr algn="r">
              <a:spcBef>
                <a:spcPct val="50000"/>
              </a:spcBef>
            </a:pPr>
            <a:r>
              <a:rPr lang="cs-CZ" sz="3600" b="1" dirty="0">
                <a:solidFill>
                  <a:schemeClr val="bg1"/>
                </a:solidFill>
              </a:rPr>
              <a:t>C</a:t>
            </a:r>
            <a:r>
              <a:rPr lang="cs-CZ" sz="3600" b="1" baseline="-25000" dirty="0">
                <a:solidFill>
                  <a:schemeClr val="bg1"/>
                </a:solidFill>
              </a:rPr>
              <a:t>8</a:t>
            </a:r>
            <a:endParaRPr lang="en-GB" sz="3600" b="1" baseline="-25000" dirty="0">
              <a:solidFill>
                <a:schemeClr val="bg1"/>
              </a:solidFill>
            </a:endParaRPr>
          </a:p>
        </p:txBody>
      </p:sp>
      <p:sp>
        <p:nvSpPr>
          <p:cNvPr id="41" name="Text Box 18"/>
          <p:cNvSpPr txBox="1">
            <a:spLocks noChangeArrowheads="1"/>
          </p:cNvSpPr>
          <p:nvPr/>
        </p:nvSpPr>
        <p:spPr bwMode="auto">
          <a:xfrm rot="2700000">
            <a:off x="3163566" y="3896600"/>
            <a:ext cx="1209675" cy="553998"/>
          </a:xfrm>
          <a:prstGeom prst="rect">
            <a:avLst/>
          </a:prstGeom>
          <a:noFill/>
          <a:ln w="9525">
            <a:noFill/>
            <a:miter lim="800000"/>
            <a:headEnd/>
            <a:tailEnd/>
          </a:ln>
        </p:spPr>
        <p:txBody>
          <a:bodyPr lIns="0" tIns="0" rIns="0" bIns="0">
            <a:spAutoFit/>
          </a:bodyPr>
          <a:lstStyle/>
          <a:p>
            <a:pPr algn="r">
              <a:spcBef>
                <a:spcPct val="50000"/>
              </a:spcBef>
            </a:pPr>
            <a:r>
              <a:rPr lang="en-US" sz="3600" b="1" dirty="0">
                <a:solidFill>
                  <a:srgbClr val="000099"/>
                </a:solidFill>
              </a:rPr>
              <a:t>CN</a:t>
            </a:r>
            <a:endParaRPr lang="en-GB" sz="3600" b="1" dirty="0">
              <a:solidFill>
                <a:srgbClr val="000099"/>
              </a:solidFill>
            </a:endParaRPr>
          </a:p>
        </p:txBody>
      </p:sp>
      <p:sp>
        <p:nvSpPr>
          <p:cNvPr id="42" name="Text Box 19"/>
          <p:cNvSpPr txBox="1">
            <a:spLocks noChangeArrowheads="1"/>
          </p:cNvSpPr>
          <p:nvPr/>
        </p:nvSpPr>
        <p:spPr bwMode="auto">
          <a:xfrm rot="2700000">
            <a:off x="339430" y="3288126"/>
            <a:ext cx="1209675" cy="1107996"/>
          </a:xfrm>
          <a:prstGeom prst="rect">
            <a:avLst/>
          </a:prstGeom>
          <a:noFill/>
          <a:ln w="9525">
            <a:noFill/>
            <a:miter lim="800000"/>
            <a:headEnd/>
            <a:tailEnd/>
          </a:ln>
        </p:spPr>
        <p:txBody>
          <a:bodyPr lIns="0" tIns="0" rIns="0" bIns="0">
            <a:spAutoFit/>
          </a:bodyPr>
          <a:lstStyle/>
          <a:p>
            <a:pPr algn="r"/>
            <a:r>
              <a:rPr lang="en-US" sz="3600" b="1" dirty="0">
                <a:solidFill>
                  <a:srgbClr val="000099"/>
                </a:solidFill>
              </a:rPr>
              <a:t>SCX</a:t>
            </a:r>
          </a:p>
          <a:p>
            <a:pPr algn="r"/>
            <a:r>
              <a:rPr lang="en-US" sz="3600" b="1" dirty="0">
                <a:solidFill>
                  <a:srgbClr val="000099"/>
                </a:solidFill>
              </a:rPr>
              <a:t>SAX</a:t>
            </a:r>
            <a:endParaRPr lang="en-GB" sz="3600" b="1" dirty="0">
              <a:solidFill>
                <a:srgbClr val="000099"/>
              </a:solidFill>
            </a:endParaRPr>
          </a:p>
        </p:txBody>
      </p:sp>
      <p:sp>
        <p:nvSpPr>
          <p:cNvPr id="43" name="Text Box 20"/>
          <p:cNvSpPr txBox="1">
            <a:spLocks noChangeArrowheads="1"/>
          </p:cNvSpPr>
          <p:nvPr/>
        </p:nvSpPr>
        <p:spPr bwMode="auto">
          <a:xfrm rot="2700000">
            <a:off x="2407505" y="3631538"/>
            <a:ext cx="1209675" cy="553998"/>
          </a:xfrm>
          <a:prstGeom prst="rect">
            <a:avLst/>
          </a:prstGeom>
          <a:noFill/>
          <a:ln w="9525">
            <a:noFill/>
            <a:miter lim="800000"/>
            <a:headEnd/>
            <a:tailEnd/>
          </a:ln>
        </p:spPr>
        <p:txBody>
          <a:bodyPr lIns="0" tIns="0" rIns="0" bIns="0">
            <a:spAutoFit/>
          </a:bodyPr>
          <a:lstStyle/>
          <a:p>
            <a:pPr algn="r">
              <a:spcBef>
                <a:spcPct val="50000"/>
              </a:spcBef>
            </a:pPr>
            <a:r>
              <a:rPr lang="en-US" sz="3600" b="1" dirty="0">
                <a:solidFill>
                  <a:srgbClr val="000099"/>
                </a:solidFill>
              </a:rPr>
              <a:t>NH</a:t>
            </a:r>
            <a:r>
              <a:rPr lang="en-US" sz="3600" b="1" baseline="-25000" dirty="0">
                <a:solidFill>
                  <a:srgbClr val="000099"/>
                </a:solidFill>
              </a:rPr>
              <a:t>2</a:t>
            </a:r>
            <a:endParaRPr lang="en-GB" sz="3600" b="1" baseline="-25000" dirty="0">
              <a:solidFill>
                <a:srgbClr val="000099"/>
              </a:solidFill>
            </a:endParaRPr>
          </a:p>
        </p:txBody>
      </p:sp>
      <p:sp>
        <p:nvSpPr>
          <p:cNvPr id="44" name="Text Box 22"/>
          <p:cNvSpPr txBox="1">
            <a:spLocks noChangeArrowheads="1"/>
          </p:cNvSpPr>
          <p:nvPr/>
        </p:nvSpPr>
        <p:spPr bwMode="auto">
          <a:xfrm rot="2700000">
            <a:off x="3631641" y="3415514"/>
            <a:ext cx="1209675" cy="553998"/>
          </a:xfrm>
          <a:prstGeom prst="rect">
            <a:avLst/>
          </a:prstGeom>
          <a:noFill/>
          <a:ln w="9525">
            <a:noFill/>
            <a:miter lim="800000"/>
            <a:headEnd/>
            <a:tailEnd/>
          </a:ln>
        </p:spPr>
        <p:txBody>
          <a:bodyPr lIns="0" tIns="0" rIns="0" bIns="0">
            <a:spAutoFit/>
          </a:bodyPr>
          <a:lstStyle/>
          <a:p>
            <a:pPr algn="r">
              <a:spcBef>
                <a:spcPct val="50000"/>
              </a:spcBef>
            </a:pPr>
            <a:r>
              <a:rPr lang="en-US" sz="3600" b="1" dirty="0">
                <a:solidFill>
                  <a:srgbClr val="000099"/>
                </a:solidFill>
              </a:rPr>
              <a:t>F5</a:t>
            </a:r>
            <a:endParaRPr lang="en-GB" sz="3600" b="1" dirty="0">
              <a:solidFill>
                <a:srgbClr val="000099"/>
              </a:solidFill>
            </a:endParaRPr>
          </a:p>
        </p:txBody>
      </p:sp>
      <p:sp>
        <p:nvSpPr>
          <p:cNvPr id="45" name="Rectangle 23"/>
          <p:cNvSpPr>
            <a:spLocks noChangeArrowheads="1"/>
          </p:cNvSpPr>
          <p:nvPr/>
        </p:nvSpPr>
        <p:spPr bwMode="auto">
          <a:xfrm>
            <a:off x="349956" y="1968873"/>
            <a:ext cx="8342489" cy="2805113"/>
          </a:xfrm>
          <a:prstGeom prst="rect">
            <a:avLst/>
          </a:prstGeom>
          <a:noFill/>
          <a:ln w="9525">
            <a:solidFill>
              <a:schemeClr val="tx1"/>
            </a:solidFill>
            <a:miter lim="800000"/>
            <a:headEnd/>
            <a:tailEnd/>
          </a:ln>
        </p:spPr>
        <p:txBody>
          <a:bodyPr wrap="none" anchor="ctr"/>
          <a:lstStyle/>
          <a:p>
            <a:endParaRPr lang="en-GB"/>
          </a:p>
        </p:txBody>
      </p:sp>
      <p:sp>
        <p:nvSpPr>
          <p:cNvPr id="46" name="Text Box 26"/>
          <p:cNvSpPr txBox="1">
            <a:spLocks noChangeArrowheads="1"/>
          </p:cNvSpPr>
          <p:nvPr/>
        </p:nvSpPr>
        <p:spPr bwMode="auto">
          <a:xfrm>
            <a:off x="433211" y="4938840"/>
            <a:ext cx="3629378" cy="1477328"/>
          </a:xfrm>
          <a:prstGeom prst="rect">
            <a:avLst/>
          </a:prstGeom>
          <a:noFill/>
          <a:ln w="9525">
            <a:noFill/>
            <a:miter lim="800000"/>
            <a:headEnd/>
            <a:tailEnd/>
          </a:ln>
        </p:spPr>
        <p:txBody>
          <a:bodyPr>
            <a:spAutoFit/>
          </a:bodyPr>
          <a:lstStyle/>
          <a:p>
            <a:r>
              <a:rPr lang="cs-CZ" sz="1800" dirty="0">
                <a:latin typeface="Humanst521 CE" pitchFamily="34" charset="0"/>
              </a:rPr>
              <a:t>SCX</a:t>
            </a:r>
            <a:r>
              <a:rPr lang="cs-CZ" sz="1800" b="0" dirty="0">
                <a:latin typeface="Humanst521 CE" pitchFamily="34" charset="0"/>
              </a:rPr>
              <a:t>…</a:t>
            </a:r>
            <a:r>
              <a:rPr lang="cs-CZ" sz="1800" b="0" dirty="0" err="1">
                <a:latin typeface="Humanst521 CE" pitchFamily="34" charset="0"/>
              </a:rPr>
              <a:t>strong</a:t>
            </a:r>
            <a:r>
              <a:rPr lang="cs-CZ" sz="1800" b="0" dirty="0">
                <a:latin typeface="Humanst521 CE" pitchFamily="34" charset="0"/>
              </a:rPr>
              <a:t> </a:t>
            </a:r>
            <a:r>
              <a:rPr lang="cs-CZ" sz="1800" b="0" dirty="0" err="1" smtClean="0">
                <a:latin typeface="Humanst521 CE" pitchFamily="34" charset="0"/>
              </a:rPr>
              <a:t>cation</a:t>
            </a:r>
            <a:r>
              <a:rPr lang="cs-CZ" sz="1800" b="0" dirty="0" smtClean="0">
                <a:latin typeface="Humanst521 CE" pitchFamily="34" charset="0"/>
              </a:rPr>
              <a:t> </a:t>
            </a:r>
            <a:r>
              <a:rPr lang="cs-CZ" sz="1800" b="0" dirty="0" err="1" smtClean="0">
                <a:latin typeface="Humanst521 CE" pitchFamily="34" charset="0"/>
              </a:rPr>
              <a:t>exchange</a:t>
            </a:r>
            <a:endParaRPr lang="cs-CZ" sz="1800" b="0" dirty="0">
              <a:latin typeface="Humanst521 CE" pitchFamily="34" charset="0"/>
            </a:endParaRPr>
          </a:p>
          <a:p>
            <a:r>
              <a:rPr lang="cs-CZ" sz="1800" dirty="0">
                <a:latin typeface="Humanst521 CE" pitchFamily="34" charset="0"/>
              </a:rPr>
              <a:t>SAX</a:t>
            </a:r>
            <a:r>
              <a:rPr lang="cs-CZ" sz="1800" b="0" dirty="0">
                <a:latin typeface="Humanst521 CE" pitchFamily="34" charset="0"/>
              </a:rPr>
              <a:t>…</a:t>
            </a:r>
            <a:r>
              <a:rPr lang="cs-CZ" sz="1800" b="0" dirty="0" err="1">
                <a:latin typeface="Humanst521 CE" pitchFamily="34" charset="0"/>
              </a:rPr>
              <a:t>strong</a:t>
            </a:r>
            <a:r>
              <a:rPr lang="cs-CZ" sz="1800" b="0" dirty="0">
                <a:latin typeface="Humanst521 CE" pitchFamily="34" charset="0"/>
              </a:rPr>
              <a:t> </a:t>
            </a:r>
            <a:r>
              <a:rPr lang="cs-CZ" sz="1800" b="0" dirty="0" smtClean="0">
                <a:latin typeface="Humanst521 CE" pitchFamily="34" charset="0"/>
              </a:rPr>
              <a:t>anion </a:t>
            </a:r>
            <a:r>
              <a:rPr lang="cs-CZ" sz="1800" b="0" dirty="0" err="1" smtClean="0">
                <a:latin typeface="Humanst521 CE" pitchFamily="34" charset="0"/>
              </a:rPr>
              <a:t>exchange</a:t>
            </a:r>
            <a:endParaRPr lang="cs-CZ" sz="1800" b="0" dirty="0" smtClean="0">
              <a:latin typeface="Humanst521 CE" pitchFamily="34" charset="0"/>
            </a:endParaRPr>
          </a:p>
          <a:p>
            <a:r>
              <a:rPr lang="cs-CZ" dirty="0" err="1" smtClean="0">
                <a:latin typeface="Humanst521 CE" pitchFamily="34" charset="0"/>
              </a:rPr>
              <a:t>Silica</a:t>
            </a:r>
            <a:r>
              <a:rPr lang="cs-CZ" dirty="0" smtClean="0">
                <a:latin typeface="Humanst521 CE" pitchFamily="34" charset="0"/>
              </a:rPr>
              <a:t> …bare </a:t>
            </a:r>
            <a:r>
              <a:rPr lang="cs-CZ" dirty="0" err="1" smtClean="0">
                <a:latin typeface="Humanst521 CE" pitchFamily="34" charset="0"/>
              </a:rPr>
              <a:t>silica</a:t>
            </a:r>
            <a:r>
              <a:rPr lang="cs-CZ" dirty="0" smtClean="0">
                <a:latin typeface="Humanst521 CE" pitchFamily="34" charset="0"/>
              </a:rPr>
              <a:t> </a:t>
            </a:r>
            <a:r>
              <a:rPr lang="cs-CZ" dirty="0" err="1" smtClean="0">
                <a:latin typeface="Humanst521 CE" pitchFamily="34" charset="0"/>
              </a:rPr>
              <a:t>phase</a:t>
            </a:r>
            <a:endParaRPr lang="cs-CZ" dirty="0" smtClean="0">
              <a:latin typeface="Humanst521 CE" pitchFamily="34" charset="0"/>
            </a:endParaRPr>
          </a:p>
          <a:p>
            <a:r>
              <a:rPr lang="cs-CZ" dirty="0" smtClean="0">
                <a:latin typeface="Humanst521 CE" pitchFamily="34" charset="0"/>
              </a:rPr>
              <a:t>CN…</a:t>
            </a:r>
            <a:r>
              <a:rPr lang="cs-CZ" dirty="0" err="1" smtClean="0">
                <a:latin typeface="Humanst521 CE" pitchFamily="34" charset="0"/>
              </a:rPr>
              <a:t>cyanopropyl</a:t>
            </a:r>
            <a:r>
              <a:rPr lang="cs-CZ" dirty="0" smtClean="0">
                <a:latin typeface="Humanst521 CE" pitchFamily="34" charset="0"/>
              </a:rPr>
              <a:t> </a:t>
            </a:r>
            <a:r>
              <a:rPr lang="cs-CZ" dirty="0" err="1" smtClean="0">
                <a:latin typeface="Humanst521 CE" pitchFamily="34" charset="0"/>
              </a:rPr>
              <a:t>phase</a:t>
            </a:r>
            <a:endParaRPr lang="cs-CZ" dirty="0" smtClean="0">
              <a:latin typeface="Humanst521 CE" pitchFamily="34" charset="0"/>
            </a:endParaRPr>
          </a:p>
          <a:p>
            <a:r>
              <a:rPr lang="cs-CZ" dirty="0" smtClean="0">
                <a:latin typeface="Humanst521 CE" pitchFamily="34" charset="0"/>
              </a:rPr>
              <a:t>NH</a:t>
            </a:r>
            <a:r>
              <a:rPr lang="cs-CZ" baseline="-25000" dirty="0" smtClean="0">
                <a:latin typeface="Humanst521 CE" pitchFamily="34" charset="0"/>
              </a:rPr>
              <a:t>2</a:t>
            </a:r>
            <a:r>
              <a:rPr lang="cs-CZ" dirty="0" smtClean="0">
                <a:latin typeface="Humanst521 CE" pitchFamily="34" charset="0"/>
              </a:rPr>
              <a:t>…</a:t>
            </a:r>
            <a:r>
              <a:rPr lang="cs-CZ" dirty="0" err="1" smtClean="0">
                <a:latin typeface="Humanst521 CE" pitchFamily="34" charset="0"/>
              </a:rPr>
              <a:t>amino</a:t>
            </a:r>
            <a:r>
              <a:rPr lang="cs-CZ" dirty="0" smtClean="0">
                <a:latin typeface="Humanst521 CE" pitchFamily="34" charset="0"/>
              </a:rPr>
              <a:t> </a:t>
            </a:r>
            <a:r>
              <a:rPr lang="cs-CZ" dirty="0" err="1" smtClean="0">
                <a:latin typeface="Humanst521 CE" pitchFamily="34" charset="0"/>
              </a:rPr>
              <a:t>phase</a:t>
            </a:r>
            <a:endParaRPr lang="cs-CZ" dirty="0" smtClean="0">
              <a:latin typeface="Humanst521 CE" pitchFamily="34" charset="0"/>
            </a:endParaRPr>
          </a:p>
        </p:txBody>
      </p:sp>
      <p:sp>
        <p:nvSpPr>
          <p:cNvPr id="47" name="Rectangle 27"/>
          <p:cNvSpPr>
            <a:spLocks noChangeArrowheads="1"/>
          </p:cNvSpPr>
          <p:nvPr/>
        </p:nvSpPr>
        <p:spPr bwMode="auto">
          <a:xfrm>
            <a:off x="5076056" y="4976008"/>
            <a:ext cx="3912764" cy="1477328"/>
          </a:xfrm>
          <a:prstGeom prst="rect">
            <a:avLst/>
          </a:prstGeom>
          <a:noFill/>
          <a:ln w="9525">
            <a:noFill/>
            <a:miter lim="800000"/>
            <a:headEnd/>
            <a:tailEnd/>
          </a:ln>
        </p:spPr>
        <p:txBody>
          <a:bodyPr wrap="square">
            <a:spAutoFit/>
          </a:bodyPr>
          <a:lstStyle/>
          <a:p>
            <a:r>
              <a:rPr lang="cs-CZ" dirty="0" smtClean="0">
                <a:latin typeface="Humanst521 CE" pitchFamily="34" charset="0"/>
              </a:rPr>
              <a:t>F5…</a:t>
            </a:r>
            <a:r>
              <a:rPr lang="cs-CZ" dirty="0" err="1" smtClean="0">
                <a:latin typeface="Humanst521 CE" pitchFamily="34" charset="0"/>
              </a:rPr>
              <a:t>pentafluorophenyl</a:t>
            </a:r>
            <a:r>
              <a:rPr lang="cs-CZ" dirty="0" smtClean="0">
                <a:latin typeface="Humanst521 CE" pitchFamily="34" charset="0"/>
              </a:rPr>
              <a:t> </a:t>
            </a:r>
            <a:r>
              <a:rPr lang="cs-CZ" dirty="0" err="1" smtClean="0">
                <a:latin typeface="Humanst521 CE" pitchFamily="34" charset="0"/>
              </a:rPr>
              <a:t>phase</a:t>
            </a:r>
            <a:endParaRPr lang="cs-CZ" dirty="0" smtClean="0">
              <a:latin typeface="Humanst521 CE" pitchFamily="34" charset="0"/>
            </a:endParaRPr>
          </a:p>
          <a:p>
            <a:r>
              <a:rPr lang="cs-CZ" sz="1800" dirty="0" err="1" smtClean="0">
                <a:latin typeface="Humanst521 CE" pitchFamily="34" charset="0"/>
              </a:rPr>
              <a:t>Phenyl</a:t>
            </a:r>
            <a:r>
              <a:rPr lang="cs-CZ" sz="1800" dirty="0" smtClean="0">
                <a:latin typeface="Humanst521 CE" pitchFamily="34" charset="0"/>
              </a:rPr>
              <a:t>…butyl-</a:t>
            </a:r>
            <a:r>
              <a:rPr lang="cs-CZ" sz="1800" dirty="0" err="1" smtClean="0">
                <a:latin typeface="Humanst521 CE" pitchFamily="34" charset="0"/>
              </a:rPr>
              <a:t>phenyl</a:t>
            </a:r>
            <a:r>
              <a:rPr lang="cs-CZ" sz="1800" dirty="0" smtClean="0">
                <a:latin typeface="Humanst521 CE" pitchFamily="34" charset="0"/>
              </a:rPr>
              <a:t>  </a:t>
            </a:r>
            <a:r>
              <a:rPr lang="cs-CZ" sz="1800" dirty="0" err="1" smtClean="0">
                <a:latin typeface="Humanst521 CE" pitchFamily="34" charset="0"/>
              </a:rPr>
              <a:t>phase</a:t>
            </a:r>
            <a:endParaRPr lang="cs-CZ" sz="1800" dirty="0" smtClean="0">
              <a:latin typeface="Humanst521 CE" pitchFamily="34" charset="0"/>
            </a:endParaRPr>
          </a:p>
          <a:p>
            <a:r>
              <a:rPr lang="cs-CZ" dirty="0" smtClean="0">
                <a:latin typeface="Humanst521 CE" pitchFamily="34" charset="0"/>
              </a:rPr>
              <a:t>C</a:t>
            </a:r>
            <a:r>
              <a:rPr lang="cs-CZ" baseline="-25000" dirty="0" smtClean="0">
                <a:latin typeface="Humanst521 CE" pitchFamily="34" charset="0"/>
              </a:rPr>
              <a:t>4</a:t>
            </a:r>
            <a:r>
              <a:rPr lang="cs-CZ" dirty="0" smtClean="0">
                <a:latin typeface="Humanst521 CE" pitchFamily="34" charset="0"/>
              </a:rPr>
              <a:t>…butyl </a:t>
            </a:r>
            <a:r>
              <a:rPr lang="cs-CZ" dirty="0" err="1" smtClean="0">
                <a:latin typeface="Humanst521 CE" pitchFamily="34" charset="0"/>
              </a:rPr>
              <a:t>phase</a:t>
            </a:r>
            <a:endParaRPr lang="cs-CZ" dirty="0" smtClean="0">
              <a:latin typeface="Humanst521 CE" pitchFamily="34" charset="0"/>
            </a:endParaRPr>
          </a:p>
          <a:p>
            <a:r>
              <a:rPr lang="cs-CZ" sz="1800" dirty="0" smtClean="0">
                <a:latin typeface="Humanst521 CE" pitchFamily="34" charset="0"/>
              </a:rPr>
              <a:t>C</a:t>
            </a:r>
            <a:r>
              <a:rPr lang="cs-CZ" sz="1800" baseline="-25000" dirty="0" smtClean="0">
                <a:latin typeface="Humanst521 CE" pitchFamily="34" charset="0"/>
              </a:rPr>
              <a:t>8</a:t>
            </a:r>
            <a:r>
              <a:rPr lang="cs-CZ" sz="1800" b="0" dirty="0" smtClean="0">
                <a:latin typeface="Humanst521 CE" pitchFamily="34" charset="0"/>
              </a:rPr>
              <a:t>…</a:t>
            </a:r>
            <a:r>
              <a:rPr lang="cs-CZ" sz="1800" b="0" dirty="0" err="1" smtClean="0">
                <a:latin typeface="Humanst521 CE" pitchFamily="34" charset="0"/>
              </a:rPr>
              <a:t>octyl</a:t>
            </a:r>
            <a:r>
              <a:rPr lang="cs-CZ" sz="1800" b="0" dirty="0" smtClean="0">
                <a:latin typeface="Humanst521 CE" pitchFamily="34" charset="0"/>
              </a:rPr>
              <a:t> </a:t>
            </a:r>
            <a:r>
              <a:rPr lang="cs-CZ" sz="1800" b="0" dirty="0" err="1" smtClean="0">
                <a:latin typeface="Humanst521 CE" pitchFamily="34" charset="0"/>
              </a:rPr>
              <a:t>phase</a:t>
            </a:r>
            <a:endParaRPr lang="cs-CZ" sz="1800" b="0" dirty="0">
              <a:latin typeface="Humanst521 CE" pitchFamily="34" charset="0"/>
            </a:endParaRPr>
          </a:p>
          <a:p>
            <a:r>
              <a:rPr lang="cs-CZ" sz="1800" dirty="0" smtClean="0">
                <a:latin typeface="Humanst521 CE" pitchFamily="34" charset="0"/>
              </a:rPr>
              <a:t>C</a:t>
            </a:r>
            <a:r>
              <a:rPr lang="cs-CZ" sz="1800" baseline="-25000" dirty="0" smtClean="0">
                <a:latin typeface="Humanst521 CE" pitchFamily="34" charset="0"/>
              </a:rPr>
              <a:t>18</a:t>
            </a:r>
            <a:r>
              <a:rPr lang="cs-CZ" sz="1800" b="0" dirty="0" smtClean="0">
                <a:latin typeface="Humanst521 CE" pitchFamily="34" charset="0"/>
              </a:rPr>
              <a:t>…</a:t>
            </a:r>
            <a:r>
              <a:rPr lang="cs-CZ" sz="1800" b="0" dirty="0" err="1" smtClean="0">
                <a:latin typeface="Humanst521 CE" pitchFamily="34" charset="0"/>
              </a:rPr>
              <a:t>octadecyl</a:t>
            </a:r>
            <a:r>
              <a:rPr lang="cs-CZ" sz="1800" b="0" dirty="0" smtClean="0">
                <a:latin typeface="Humanst521 CE" pitchFamily="34" charset="0"/>
              </a:rPr>
              <a:t> </a:t>
            </a:r>
            <a:r>
              <a:rPr lang="cs-CZ" sz="1800" b="0" dirty="0" err="1" smtClean="0">
                <a:latin typeface="Humanst521 CE" pitchFamily="34" charset="0"/>
              </a:rPr>
              <a:t>phase</a:t>
            </a:r>
            <a:r>
              <a:rPr lang="cs-CZ" sz="1800" b="0" dirty="0" smtClean="0">
                <a:latin typeface="Humanst521 CE" pitchFamily="34" charset="0"/>
              </a:rPr>
              <a:t> </a:t>
            </a:r>
            <a:endParaRPr lang="en-GB" sz="1800" b="0" dirty="0">
              <a:latin typeface="Humanst521 CE" pitchFamily="34" charset="0"/>
            </a:endParaRPr>
          </a:p>
        </p:txBody>
      </p:sp>
      <p:sp>
        <p:nvSpPr>
          <p:cNvPr id="48" name="Text Box 20"/>
          <p:cNvSpPr txBox="1">
            <a:spLocks noChangeArrowheads="1"/>
          </p:cNvSpPr>
          <p:nvPr/>
        </p:nvSpPr>
        <p:spPr bwMode="auto">
          <a:xfrm rot="2700000">
            <a:off x="1782404" y="3847562"/>
            <a:ext cx="1209675" cy="553998"/>
          </a:xfrm>
          <a:prstGeom prst="rect">
            <a:avLst/>
          </a:prstGeom>
          <a:noFill/>
          <a:ln w="9525">
            <a:noFill/>
            <a:miter lim="800000"/>
            <a:headEnd/>
            <a:tailEnd/>
          </a:ln>
        </p:spPr>
        <p:txBody>
          <a:bodyPr lIns="0" tIns="0" rIns="0" bIns="0">
            <a:spAutoFit/>
          </a:bodyPr>
          <a:lstStyle/>
          <a:p>
            <a:pPr algn="r">
              <a:spcBef>
                <a:spcPct val="50000"/>
              </a:spcBef>
            </a:pPr>
            <a:r>
              <a:rPr lang="cs-CZ" sz="3600" b="1" dirty="0" err="1" smtClean="0">
                <a:solidFill>
                  <a:srgbClr val="000099"/>
                </a:solidFill>
              </a:rPr>
              <a:t>Silica</a:t>
            </a:r>
            <a:endParaRPr lang="en-GB" sz="3600" b="1" baseline="-25000" dirty="0">
              <a:solidFill>
                <a:srgbClr val="000099"/>
              </a:solidFill>
            </a:endParaRPr>
          </a:p>
        </p:txBody>
      </p:sp>
      <p:sp>
        <p:nvSpPr>
          <p:cNvPr id="49" name="Text Box 17"/>
          <p:cNvSpPr txBox="1">
            <a:spLocks noChangeArrowheads="1"/>
          </p:cNvSpPr>
          <p:nvPr/>
        </p:nvSpPr>
        <p:spPr bwMode="auto">
          <a:xfrm rot="2700000">
            <a:off x="5575857" y="3847562"/>
            <a:ext cx="1209675" cy="553998"/>
          </a:xfrm>
          <a:prstGeom prst="rect">
            <a:avLst/>
          </a:prstGeom>
          <a:noFill/>
          <a:ln w="9525">
            <a:noFill/>
            <a:miter lim="800000"/>
            <a:headEnd/>
            <a:tailEnd/>
          </a:ln>
        </p:spPr>
        <p:txBody>
          <a:bodyPr lIns="0" tIns="0" rIns="0" bIns="0">
            <a:spAutoFit/>
          </a:bodyPr>
          <a:lstStyle/>
          <a:p>
            <a:pPr algn="r">
              <a:spcBef>
                <a:spcPct val="50000"/>
              </a:spcBef>
            </a:pPr>
            <a:r>
              <a:rPr lang="cs-CZ" sz="3600" b="1" dirty="0" smtClean="0">
                <a:solidFill>
                  <a:schemeClr val="bg1"/>
                </a:solidFill>
              </a:rPr>
              <a:t>C</a:t>
            </a:r>
            <a:r>
              <a:rPr lang="cs-CZ" sz="3600" b="1" baseline="-25000" dirty="0" smtClean="0">
                <a:solidFill>
                  <a:schemeClr val="bg1"/>
                </a:solidFill>
              </a:rPr>
              <a:t>4</a:t>
            </a:r>
            <a:endParaRPr lang="en-GB" sz="3600" b="1" baseline="-25000" dirty="0">
              <a:solidFill>
                <a:schemeClr val="bg1"/>
              </a:solidFill>
            </a:endParaRPr>
          </a:p>
        </p:txBody>
      </p:sp>
      <p:sp>
        <p:nvSpPr>
          <p:cNvPr id="50" name="Text Box 17"/>
          <p:cNvSpPr txBox="1">
            <a:spLocks noChangeArrowheads="1"/>
          </p:cNvSpPr>
          <p:nvPr/>
        </p:nvSpPr>
        <p:spPr bwMode="auto">
          <a:xfrm rot="2700000">
            <a:off x="4507300" y="3782083"/>
            <a:ext cx="1533579" cy="553998"/>
          </a:xfrm>
          <a:prstGeom prst="rect">
            <a:avLst/>
          </a:prstGeom>
          <a:noFill/>
          <a:ln w="9525">
            <a:noFill/>
            <a:miter lim="800000"/>
            <a:headEnd/>
            <a:tailEnd/>
          </a:ln>
        </p:spPr>
        <p:txBody>
          <a:bodyPr wrap="square" lIns="0" tIns="0" rIns="0" bIns="0">
            <a:spAutoFit/>
          </a:bodyPr>
          <a:lstStyle/>
          <a:p>
            <a:pPr algn="r">
              <a:spcBef>
                <a:spcPct val="50000"/>
              </a:spcBef>
            </a:pPr>
            <a:r>
              <a:rPr lang="cs-CZ" sz="3600" b="1" dirty="0" err="1" smtClean="0">
                <a:solidFill>
                  <a:srgbClr val="000099"/>
                </a:solidFill>
              </a:rPr>
              <a:t>Phenyl</a:t>
            </a:r>
            <a:endParaRPr lang="en-GB" sz="3600" b="1" dirty="0">
              <a:solidFill>
                <a:srgbClr val="00009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Normal Phase Chromatography</a:t>
            </a:r>
            <a:endParaRPr lang="en-US"/>
          </a:p>
        </p:txBody>
      </p:sp>
      <p:sp>
        <p:nvSpPr>
          <p:cNvPr id="3" name="Zástupný symbol pro obsah 2"/>
          <p:cNvSpPr>
            <a:spLocks noGrp="1"/>
          </p:cNvSpPr>
          <p:nvPr>
            <p:ph idx="1"/>
          </p:nvPr>
        </p:nvSpPr>
        <p:spPr/>
        <p:txBody>
          <a:bodyPr/>
          <a:lstStyle/>
          <a:p>
            <a:r>
              <a:rPr lang="en-GB" sz="2000" dirty="0" smtClean="0"/>
              <a:t>Adsorption chromatography, -OH on the surface of silica are active sites (or Al</a:t>
            </a:r>
            <a:r>
              <a:rPr lang="en-GB" sz="2000" baseline="30000" dirty="0" smtClean="0"/>
              <a:t>3+ </a:t>
            </a:r>
            <a:r>
              <a:rPr lang="en-GB" sz="2000" dirty="0" smtClean="0"/>
              <a:t>an O</a:t>
            </a:r>
            <a:r>
              <a:rPr lang="en-GB" sz="2000" baseline="30000" dirty="0" smtClean="0"/>
              <a:t>2-</a:t>
            </a:r>
            <a:r>
              <a:rPr lang="en-GB" sz="2000" dirty="0" smtClean="0"/>
              <a:t> in case when alumina is used).</a:t>
            </a:r>
          </a:p>
          <a:p>
            <a:r>
              <a:rPr lang="en-GB" sz="2000" dirty="0" smtClean="0"/>
              <a:t>Types of interactions are </a:t>
            </a:r>
            <a:r>
              <a:rPr lang="en-GB" sz="2000" i="1" dirty="0" smtClean="0"/>
              <a:t>dipole-induced dipole</a:t>
            </a:r>
            <a:r>
              <a:rPr lang="en-GB" sz="2000" dirty="0" smtClean="0"/>
              <a:t>, </a:t>
            </a:r>
            <a:r>
              <a:rPr lang="en-GB" sz="2000" i="1" dirty="0" smtClean="0"/>
              <a:t>dipole-dipole</a:t>
            </a:r>
            <a:r>
              <a:rPr lang="en-GB" sz="2000" dirty="0" smtClean="0"/>
              <a:t>, </a:t>
            </a:r>
            <a:r>
              <a:rPr lang="en-GB" sz="2000" i="1" dirty="0" smtClean="0"/>
              <a:t>hydrogen bonding</a:t>
            </a:r>
            <a:r>
              <a:rPr lang="en-GB" sz="2000" dirty="0" smtClean="0"/>
              <a:t>, </a:t>
            </a:r>
            <a:r>
              <a:rPr lang="en-GB" sz="2000" i="1" dirty="0" smtClean="0"/>
              <a:t>π-complex bonding</a:t>
            </a:r>
            <a:r>
              <a:rPr lang="en-GB" sz="2000" dirty="0" smtClean="0"/>
              <a:t>.</a:t>
            </a:r>
          </a:p>
          <a:p>
            <a:r>
              <a:rPr lang="en-GB" sz="2000" dirty="0" smtClean="0"/>
              <a:t>Adsorption strengths (</a:t>
            </a:r>
            <a:r>
              <a:rPr lang="en-GB" sz="2000" i="1" dirty="0" smtClean="0"/>
              <a:t>k</a:t>
            </a:r>
            <a:r>
              <a:rPr lang="en-GB" sz="2000" dirty="0" smtClean="0"/>
              <a:t>) increase in the following order: </a:t>
            </a:r>
          </a:p>
          <a:p>
            <a:pPr marL="360363" lvl="1" indent="0">
              <a:buNone/>
            </a:pPr>
            <a:r>
              <a:rPr lang="en-GB" sz="2000" i="1" dirty="0" smtClean="0"/>
              <a:t>saturated hydrocarbons &lt; olefins &lt; aromatic ≈ halogenated compounds &lt; suphides &lt; ethers &lt; nitro compounds &lt; esters ≈ aldehydes ≈ ketones &lt; alcohols ≈ amines &lt; suphones &lt; suphoxides &lt; amides &lt; carboxylic acids</a:t>
            </a:r>
          </a:p>
          <a:p>
            <a:r>
              <a:rPr lang="en-GB" sz="2000" dirty="0" smtClean="0"/>
              <a:t>Only functional groups or double bond are used for separation, it is not possible to distinguish between molecules that are identical except the aliphatic moiety.</a:t>
            </a:r>
          </a:p>
          <a:p>
            <a:r>
              <a:rPr lang="en-GB" sz="2000" dirty="0" smtClean="0"/>
              <a:t>The most polar functional group in the molecule determines its retention.</a:t>
            </a:r>
          </a:p>
          <a:p>
            <a:r>
              <a:rPr lang="en-GB" sz="2000" dirty="0" smtClean="0"/>
              <a:t>The strength of interaction depends also on </a:t>
            </a:r>
            <a:r>
              <a:rPr lang="en-GB" sz="2000" dirty="0" err="1" smtClean="0"/>
              <a:t>steric</a:t>
            </a:r>
            <a:r>
              <a:rPr lang="en-GB" sz="2000" dirty="0" smtClean="0"/>
              <a:t> factors, isomers are suitable for separation by adsorption chromatography.</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2" name="Picture 198"/>
          <p:cNvPicPr>
            <a:picLocks noChangeAspect="1" noChangeArrowheads="1"/>
          </p:cNvPicPr>
          <p:nvPr/>
        </p:nvPicPr>
        <p:blipFill>
          <a:blip r:embed="rId3" cstate="print"/>
          <a:srcRect/>
          <a:stretch>
            <a:fillRect/>
          </a:stretch>
        </p:blipFill>
        <p:spPr bwMode="auto">
          <a:xfrm>
            <a:off x="4427984" y="2149574"/>
            <a:ext cx="4478160" cy="3799706"/>
          </a:xfrm>
          <a:prstGeom prst="rect">
            <a:avLst/>
          </a:prstGeom>
          <a:noFill/>
          <a:ln w="9525">
            <a:noFill/>
            <a:miter lim="800000"/>
            <a:headEnd/>
            <a:tailEnd/>
          </a:ln>
          <a:effectLst/>
        </p:spPr>
      </p:pic>
      <p:sp>
        <p:nvSpPr>
          <p:cNvPr id="2" name="Nadpis 1"/>
          <p:cNvSpPr>
            <a:spLocks noGrp="1"/>
          </p:cNvSpPr>
          <p:nvPr>
            <p:ph type="title"/>
          </p:nvPr>
        </p:nvSpPr>
        <p:spPr>
          <a:xfrm>
            <a:off x="514540" y="298152"/>
            <a:ext cx="8317558" cy="646331"/>
          </a:xfrm>
        </p:spPr>
        <p:txBody>
          <a:bodyPr/>
          <a:lstStyle/>
          <a:p>
            <a:r>
              <a:rPr lang="cs-CZ" dirty="0" err="1" smtClean="0"/>
              <a:t>Normal</a:t>
            </a:r>
            <a:r>
              <a:rPr lang="cs-CZ" dirty="0" smtClean="0"/>
              <a:t> </a:t>
            </a:r>
            <a:r>
              <a:rPr lang="cs-CZ" dirty="0" err="1" smtClean="0"/>
              <a:t>Phase</a:t>
            </a:r>
            <a:r>
              <a:rPr lang="cs-CZ" dirty="0" smtClean="0"/>
              <a:t> </a:t>
            </a:r>
            <a:r>
              <a:rPr lang="cs-CZ" dirty="0" err="1" smtClean="0"/>
              <a:t>Chromatography</a:t>
            </a:r>
            <a:endParaRPr lang="cs-CZ" dirty="0"/>
          </a:p>
        </p:txBody>
      </p:sp>
      <p:grpSp>
        <p:nvGrpSpPr>
          <p:cNvPr id="29" name="Skupina 28"/>
          <p:cNvGrpSpPr/>
          <p:nvPr/>
        </p:nvGrpSpPr>
        <p:grpSpPr>
          <a:xfrm>
            <a:off x="530316" y="3467100"/>
            <a:ext cx="3500684" cy="2396008"/>
            <a:chOff x="530316" y="3816749"/>
            <a:chExt cx="3500684" cy="2396008"/>
          </a:xfrm>
        </p:grpSpPr>
        <p:pic>
          <p:nvPicPr>
            <p:cNvPr id="1027" name="Picture 3"/>
            <p:cNvPicPr>
              <a:picLocks noChangeAspect="1" noChangeArrowheads="1"/>
            </p:cNvPicPr>
            <p:nvPr/>
          </p:nvPicPr>
          <p:blipFill>
            <a:blip r:embed="rId4" cstate="print"/>
            <a:srcRect/>
            <a:stretch>
              <a:fillRect/>
            </a:stretch>
          </p:blipFill>
          <p:spPr bwMode="auto">
            <a:xfrm>
              <a:off x="794891" y="3861048"/>
              <a:ext cx="3233737" cy="2090737"/>
            </a:xfrm>
            <a:prstGeom prst="rect">
              <a:avLst/>
            </a:prstGeom>
            <a:noFill/>
            <a:ln w="9525">
              <a:noFill/>
              <a:miter lim="800000"/>
              <a:headEnd/>
              <a:tailEnd/>
            </a:ln>
            <a:effectLst/>
          </p:spPr>
        </p:pic>
        <p:sp>
          <p:nvSpPr>
            <p:cNvPr id="6" name="TextovéPole 5"/>
            <p:cNvSpPr txBox="1"/>
            <p:nvPr/>
          </p:nvSpPr>
          <p:spPr>
            <a:xfrm>
              <a:off x="1360215" y="5137447"/>
              <a:ext cx="504056" cy="307777"/>
            </a:xfrm>
            <a:prstGeom prst="rect">
              <a:avLst/>
            </a:prstGeom>
            <a:noFill/>
          </p:spPr>
          <p:txBody>
            <a:bodyPr wrap="square" rtlCol="0">
              <a:spAutoFit/>
            </a:bodyPr>
            <a:lstStyle/>
            <a:p>
              <a:pPr algn="ctr"/>
              <a:r>
                <a:rPr lang="cs-CZ" sz="1400" b="1" dirty="0" err="1" smtClean="0"/>
                <a:t>void</a:t>
              </a:r>
              <a:endParaRPr lang="cs-CZ" sz="1400" b="1" dirty="0"/>
            </a:p>
          </p:txBody>
        </p:sp>
        <p:sp>
          <p:nvSpPr>
            <p:cNvPr id="8" name="TextovéPole 7"/>
            <p:cNvSpPr txBox="1"/>
            <p:nvPr/>
          </p:nvSpPr>
          <p:spPr>
            <a:xfrm>
              <a:off x="2451076" y="4355812"/>
              <a:ext cx="752772" cy="369332"/>
            </a:xfrm>
            <a:prstGeom prst="rect">
              <a:avLst/>
            </a:prstGeom>
            <a:noFill/>
          </p:spPr>
          <p:txBody>
            <a:bodyPr wrap="square" rtlCol="0">
              <a:spAutoFit/>
            </a:bodyPr>
            <a:lstStyle/>
            <a:p>
              <a:r>
                <a:rPr lang="cs-CZ" dirty="0" smtClean="0"/>
                <a:t>1</a:t>
              </a:r>
              <a:endParaRPr lang="cs-CZ" dirty="0"/>
            </a:p>
          </p:txBody>
        </p:sp>
        <p:sp>
          <p:nvSpPr>
            <p:cNvPr id="9" name="TextovéPole 8"/>
            <p:cNvSpPr txBox="1"/>
            <p:nvPr/>
          </p:nvSpPr>
          <p:spPr>
            <a:xfrm>
              <a:off x="2811116" y="3832706"/>
              <a:ext cx="752772" cy="369332"/>
            </a:xfrm>
            <a:prstGeom prst="rect">
              <a:avLst/>
            </a:prstGeom>
            <a:noFill/>
          </p:spPr>
          <p:txBody>
            <a:bodyPr wrap="square" rtlCol="0">
              <a:spAutoFit/>
            </a:bodyPr>
            <a:lstStyle/>
            <a:p>
              <a:r>
                <a:rPr lang="cs-CZ" dirty="0" smtClean="0"/>
                <a:t>2</a:t>
              </a:r>
              <a:endParaRPr lang="cs-CZ" dirty="0"/>
            </a:p>
          </p:txBody>
        </p:sp>
        <p:sp>
          <p:nvSpPr>
            <p:cNvPr id="10" name="TextovéPole 9"/>
            <p:cNvSpPr txBox="1"/>
            <p:nvPr/>
          </p:nvSpPr>
          <p:spPr>
            <a:xfrm>
              <a:off x="3152106" y="3985106"/>
              <a:ext cx="752772" cy="369332"/>
            </a:xfrm>
            <a:prstGeom prst="rect">
              <a:avLst/>
            </a:prstGeom>
            <a:noFill/>
          </p:spPr>
          <p:txBody>
            <a:bodyPr wrap="square" rtlCol="0">
              <a:spAutoFit/>
            </a:bodyPr>
            <a:lstStyle/>
            <a:p>
              <a:r>
                <a:rPr lang="cs-CZ" dirty="0" smtClean="0"/>
                <a:t>3</a:t>
              </a:r>
              <a:endParaRPr lang="cs-CZ" dirty="0"/>
            </a:p>
          </p:txBody>
        </p:sp>
        <p:sp>
          <p:nvSpPr>
            <p:cNvPr id="11" name="TextovéPole 10"/>
            <p:cNvSpPr txBox="1"/>
            <p:nvPr/>
          </p:nvSpPr>
          <p:spPr>
            <a:xfrm>
              <a:off x="3310920" y="5904980"/>
              <a:ext cx="720080" cy="307777"/>
            </a:xfrm>
            <a:prstGeom prst="rect">
              <a:avLst/>
            </a:prstGeom>
            <a:noFill/>
          </p:spPr>
          <p:txBody>
            <a:bodyPr wrap="square" rtlCol="0">
              <a:spAutoFit/>
            </a:bodyPr>
            <a:lstStyle/>
            <a:p>
              <a:pPr algn="r"/>
              <a:r>
                <a:rPr lang="cs-CZ" sz="1400" i="1" dirty="0" err="1" smtClean="0"/>
                <a:t>time</a:t>
              </a:r>
              <a:endParaRPr lang="cs-CZ" sz="1400" i="1" dirty="0"/>
            </a:p>
          </p:txBody>
        </p:sp>
        <p:sp>
          <p:nvSpPr>
            <p:cNvPr id="12" name="TextovéPole 11"/>
            <p:cNvSpPr txBox="1"/>
            <p:nvPr/>
          </p:nvSpPr>
          <p:spPr>
            <a:xfrm rot="16200000">
              <a:off x="324165" y="4022900"/>
              <a:ext cx="720080" cy="307777"/>
            </a:xfrm>
            <a:prstGeom prst="rect">
              <a:avLst/>
            </a:prstGeom>
            <a:noFill/>
          </p:spPr>
          <p:txBody>
            <a:bodyPr wrap="square" rtlCol="0">
              <a:spAutoFit/>
            </a:bodyPr>
            <a:lstStyle/>
            <a:p>
              <a:pPr algn="r"/>
              <a:r>
                <a:rPr lang="cs-CZ" sz="1400" i="1" dirty="0" err="1" smtClean="0"/>
                <a:t>signal</a:t>
              </a:r>
              <a:endParaRPr lang="cs-CZ" sz="1400" i="1" dirty="0"/>
            </a:p>
          </p:txBody>
        </p:sp>
      </p:grpSp>
      <p:sp>
        <p:nvSpPr>
          <p:cNvPr id="205" name="Šipka doleva 204"/>
          <p:cNvSpPr/>
          <p:nvPr/>
        </p:nvSpPr>
        <p:spPr>
          <a:xfrm>
            <a:off x="4788024" y="1412776"/>
            <a:ext cx="3600773" cy="648072"/>
          </a:xfrm>
          <a:prstGeom prst="leftArrow">
            <a:avLst/>
          </a:prstGeom>
          <a:gradFill>
            <a:gsLst>
              <a:gs pos="0">
                <a:schemeClr val="accent2">
                  <a:lumMod val="40000"/>
                  <a:lumOff val="60000"/>
                </a:schemeClr>
              </a:gs>
              <a:gs pos="100000">
                <a:schemeClr val="accent2">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err="1" smtClean="0">
                <a:solidFill>
                  <a:schemeClr val="tx1"/>
                </a:solidFill>
                <a:effectLst>
                  <a:outerShdw blurRad="38100" dist="38100" dir="2700000" algn="tl">
                    <a:srgbClr val="000000">
                      <a:alpha val="43137"/>
                    </a:srgbClr>
                  </a:outerShdw>
                </a:effectLst>
              </a:rPr>
              <a:t>Lipophilicity</a:t>
            </a:r>
            <a:endParaRPr lang="cs-CZ" b="1" dirty="0">
              <a:solidFill>
                <a:schemeClr val="tx1"/>
              </a:solidFill>
              <a:effectLst>
                <a:outerShdw blurRad="38100" dist="38100" dir="2700000" algn="tl">
                  <a:srgbClr val="000000">
                    <a:alpha val="43137"/>
                  </a:srgbClr>
                </a:outerShdw>
              </a:effectLst>
            </a:endParaRPr>
          </a:p>
        </p:txBody>
      </p:sp>
      <p:sp>
        <p:nvSpPr>
          <p:cNvPr id="210" name="TextovéPole 209"/>
          <p:cNvSpPr txBox="1"/>
          <p:nvPr/>
        </p:nvSpPr>
        <p:spPr>
          <a:xfrm>
            <a:off x="4788024" y="2915652"/>
            <a:ext cx="752772" cy="369332"/>
          </a:xfrm>
          <a:prstGeom prst="rect">
            <a:avLst/>
          </a:prstGeom>
          <a:noFill/>
        </p:spPr>
        <p:txBody>
          <a:bodyPr wrap="square" rtlCol="0">
            <a:spAutoFit/>
          </a:bodyPr>
          <a:lstStyle/>
          <a:p>
            <a:r>
              <a:rPr lang="cs-CZ" dirty="0" smtClean="0"/>
              <a:t>1</a:t>
            </a:r>
            <a:endParaRPr lang="cs-CZ" dirty="0"/>
          </a:p>
        </p:txBody>
      </p:sp>
      <p:sp>
        <p:nvSpPr>
          <p:cNvPr id="211" name="TextovéPole 210"/>
          <p:cNvSpPr txBox="1"/>
          <p:nvPr/>
        </p:nvSpPr>
        <p:spPr>
          <a:xfrm>
            <a:off x="5744972" y="2899116"/>
            <a:ext cx="752772" cy="369332"/>
          </a:xfrm>
          <a:prstGeom prst="rect">
            <a:avLst/>
          </a:prstGeom>
          <a:noFill/>
        </p:spPr>
        <p:txBody>
          <a:bodyPr wrap="square" rtlCol="0">
            <a:spAutoFit/>
          </a:bodyPr>
          <a:lstStyle/>
          <a:p>
            <a:pPr algn="ctr"/>
            <a:r>
              <a:rPr lang="cs-CZ" dirty="0" smtClean="0"/>
              <a:t>2</a:t>
            </a:r>
            <a:endParaRPr lang="cs-CZ" dirty="0"/>
          </a:p>
        </p:txBody>
      </p:sp>
      <p:sp>
        <p:nvSpPr>
          <p:cNvPr id="212" name="TextovéPole 211"/>
          <p:cNvSpPr txBox="1"/>
          <p:nvPr/>
        </p:nvSpPr>
        <p:spPr>
          <a:xfrm>
            <a:off x="6948264" y="2915652"/>
            <a:ext cx="752772" cy="369332"/>
          </a:xfrm>
          <a:prstGeom prst="rect">
            <a:avLst/>
          </a:prstGeom>
          <a:noFill/>
        </p:spPr>
        <p:txBody>
          <a:bodyPr wrap="square" rtlCol="0">
            <a:spAutoFit/>
          </a:bodyPr>
          <a:lstStyle/>
          <a:p>
            <a:pPr algn="ctr"/>
            <a:r>
              <a:rPr lang="cs-CZ" dirty="0" smtClean="0"/>
              <a:t>3</a:t>
            </a:r>
            <a:endParaRPr lang="cs-CZ" dirty="0"/>
          </a:p>
        </p:txBody>
      </p:sp>
      <p:sp>
        <p:nvSpPr>
          <p:cNvPr id="219" name="TextovéPole 218"/>
          <p:cNvSpPr txBox="1"/>
          <p:nvPr/>
        </p:nvSpPr>
        <p:spPr>
          <a:xfrm>
            <a:off x="5076056" y="4966940"/>
            <a:ext cx="752772" cy="369332"/>
          </a:xfrm>
          <a:prstGeom prst="rect">
            <a:avLst/>
          </a:prstGeom>
          <a:noFill/>
        </p:spPr>
        <p:txBody>
          <a:bodyPr wrap="square" rtlCol="0">
            <a:spAutoFit/>
          </a:bodyPr>
          <a:lstStyle/>
          <a:p>
            <a:r>
              <a:rPr lang="cs-CZ" dirty="0" smtClean="0"/>
              <a:t>1</a:t>
            </a:r>
            <a:endParaRPr lang="cs-CZ" dirty="0"/>
          </a:p>
        </p:txBody>
      </p:sp>
      <p:sp>
        <p:nvSpPr>
          <p:cNvPr id="220" name="TextovéPole 219"/>
          <p:cNvSpPr txBox="1"/>
          <p:nvPr/>
        </p:nvSpPr>
        <p:spPr>
          <a:xfrm>
            <a:off x="6660232" y="4968876"/>
            <a:ext cx="752772" cy="369332"/>
          </a:xfrm>
          <a:prstGeom prst="rect">
            <a:avLst/>
          </a:prstGeom>
          <a:noFill/>
        </p:spPr>
        <p:txBody>
          <a:bodyPr wrap="square" rtlCol="0">
            <a:spAutoFit/>
          </a:bodyPr>
          <a:lstStyle/>
          <a:p>
            <a:pPr algn="ctr"/>
            <a:r>
              <a:rPr lang="cs-CZ" dirty="0" smtClean="0"/>
              <a:t>2</a:t>
            </a:r>
            <a:endParaRPr lang="cs-CZ" dirty="0"/>
          </a:p>
        </p:txBody>
      </p:sp>
      <p:sp>
        <p:nvSpPr>
          <p:cNvPr id="221" name="TextovéPole 220"/>
          <p:cNvSpPr txBox="1"/>
          <p:nvPr/>
        </p:nvSpPr>
        <p:spPr>
          <a:xfrm>
            <a:off x="7956376" y="4976176"/>
            <a:ext cx="752772" cy="369332"/>
          </a:xfrm>
          <a:prstGeom prst="rect">
            <a:avLst/>
          </a:prstGeom>
          <a:noFill/>
        </p:spPr>
        <p:txBody>
          <a:bodyPr wrap="square" rtlCol="0">
            <a:spAutoFit/>
          </a:bodyPr>
          <a:lstStyle/>
          <a:p>
            <a:pPr algn="ctr"/>
            <a:r>
              <a:rPr lang="cs-CZ" dirty="0" smtClean="0"/>
              <a:t>3</a:t>
            </a:r>
            <a:endParaRPr lang="cs-CZ" dirty="0"/>
          </a:p>
        </p:txBody>
      </p:sp>
      <p:sp>
        <p:nvSpPr>
          <p:cNvPr id="223" name="TextovéPole 222"/>
          <p:cNvSpPr txBox="1"/>
          <p:nvPr/>
        </p:nvSpPr>
        <p:spPr>
          <a:xfrm>
            <a:off x="578867" y="1630541"/>
            <a:ext cx="356108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dirty="0" err="1" smtClean="0"/>
              <a:t>Polar</a:t>
            </a:r>
            <a:r>
              <a:rPr lang="cs-CZ" dirty="0" smtClean="0"/>
              <a:t> </a:t>
            </a:r>
            <a:r>
              <a:rPr lang="cs-CZ" dirty="0" err="1" smtClean="0"/>
              <a:t>compounds</a:t>
            </a:r>
            <a:r>
              <a:rPr lang="cs-CZ" dirty="0" smtClean="0"/>
              <a:t> are </a:t>
            </a:r>
            <a:r>
              <a:rPr lang="cs-CZ" dirty="0" err="1" smtClean="0"/>
              <a:t>eluted</a:t>
            </a:r>
            <a:r>
              <a:rPr lang="cs-CZ" dirty="0" smtClean="0"/>
              <a:t> </a:t>
            </a:r>
            <a:r>
              <a:rPr lang="cs-CZ" b="1" u="sng" dirty="0" err="1" smtClean="0">
                <a:solidFill>
                  <a:schemeClr val="bg1"/>
                </a:solidFill>
              </a:rPr>
              <a:t>later</a:t>
            </a:r>
            <a:r>
              <a:rPr lang="cs-CZ" b="1" i="1" u="sng" dirty="0" smtClean="0">
                <a:solidFill>
                  <a:schemeClr val="bg1"/>
                </a:solidFill>
              </a:rPr>
              <a:t> </a:t>
            </a:r>
            <a:r>
              <a:rPr lang="cs-CZ" dirty="0" err="1" smtClean="0"/>
              <a:t>than</a:t>
            </a:r>
            <a:r>
              <a:rPr lang="cs-CZ" dirty="0" smtClean="0"/>
              <a:t> </a:t>
            </a:r>
            <a:r>
              <a:rPr lang="cs-CZ" dirty="0" err="1" smtClean="0"/>
              <a:t>the</a:t>
            </a:r>
            <a:r>
              <a:rPr lang="cs-CZ" dirty="0" smtClean="0"/>
              <a:t> non-</a:t>
            </a:r>
            <a:r>
              <a:rPr lang="cs-CZ" dirty="0" err="1" smtClean="0"/>
              <a:t>polar</a:t>
            </a:r>
            <a:r>
              <a:rPr lang="cs-CZ" dirty="0" smtClean="0"/>
              <a:t>.</a:t>
            </a:r>
            <a:endParaRPr lang="cs-CZ" dirty="0"/>
          </a:p>
        </p:txBody>
      </p:sp>
      <p:sp>
        <p:nvSpPr>
          <p:cNvPr id="224" name="Šipka doprava 223"/>
          <p:cNvSpPr/>
          <p:nvPr/>
        </p:nvSpPr>
        <p:spPr>
          <a:xfrm>
            <a:off x="4792937" y="5877272"/>
            <a:ext cx="3595860" cy="637697"/>
          </a:xfrm>
          <a:prstGeom prst="rightArrow">
            <a:avLst/>
          </a:prstGeom>
          <a:gradFill>
            <a:gsLst>
              <a:gs pos="0">
                <a:schemeClr val="tx2">
                  <a:lumMod val="20000"/>
                  <a:lumOff val="80000"/>
                </a:schemeClr>
              </a:gs>
              <a:gs pos="100000">
                <a:schemeClr val="tx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effectLst>
                  <a:outerShdw blurRad="38100" dist="38100" dir="2700000" algn="tl">
                    <a:srgbClr val="000000">
                      <a:alpha val="43137"/>
                    </a:srgbClr>
                  </a:outerShdw>
                </a:effectLst>
              </a:rPr>
              <a:t>Polarity</a:t>
            </a:r>
            <a:endParaRPr lang="cs-CZ" b="1" dirty="0">
              <a:solidFill>
                <a:schemeClr val="tx1"/>
              </a:solidFill>
              <a:effectLst>
                <a:outerShdw blurRad="38100" dist="38100" dir="2700000" algn="tl">
                  <a:srgbClr val="000000">
                    <a:alpha val="43137"/>
                  </a:srgbClr>
                </a:outerShdw>
              </a:effectLst>
            </a:endParaRPr>
          </a:p>
        </p:txBody>
      </p:sp>
      <p:sp>
        <p:nvSpPr>
          <p:cNvPr id="227" name="TextovéPole 226"/>
          <p:cNvSpPr txBox="1"/>
          <p:nvPr/>
        </p:nvSpPr>
        <p:spPr>
          <a:xfrm>
            <a:off x="4788024" y="3949592"/>
            <a:ext cx="752772" cy="369332"/>
          </a:xfrm>
          <a:prstGeom prst="rect">
            <a:avLst/>
          </a:prstGeom>
          <a:noFill/>
        </p:spPr>
        <p:txBody>
          <a:bodyPr wrap="square" rtlCol="0">
            <a:spAutoFit/>
          </a:bodyPr>
          <a:lstStyle/>
          <a:p>
            <a:r>
              <a:rPr lang="cs-CZ" dirty="0" smtClean="0"/>
              <a:t>1</a:t>
            </a:r>
            <a:endParaRPr lang="cs-CZ" dirty="0"/>
          </a:p>
        </p:txBody>
      </p:sp>
      <p:sp>
        <p:nvSpPr>
          <p:cNvPr id="228" name="TextovéPole 227"/>
          <p:cNvSpPr txBox="1"/>
          <p:nvPr/>
        </p:nvSpPr>
        <p:spPr>
          <a:xfrm>
            <a:off x="5744972" y="3933056"/>
            <a:ext cx="752772" cy="369332"/>
          </a:xfrm>
          <a:prstGeom prst="rect">
            <a:avLst/>
          </a:prstGeom>
          <a:noFill/>
        </p:spPr>
        <p:txBody>
          <a:bodyPr wrap="square" rtlCol="0">
            <a:spAutoFit/>
          </a:bodyPr>
          <a:lstStyle/>
          <a:p>
            <a:pPr algn="ctr"/>
            <a:r>
              <a:rPr lang="cs-CZ" dirty="0" smtClean="0"/>
              <a:t>2</a:t>
            </a:r>
            <a:endParaRPr lang="cs-CZ" dirty="0"/>
          </a:p>
        </p:txBody>
      </p:sp>
      <p:sp>
        <p:nvSpPr>
          <p:cNvPr id="229" name="TextovéPole 228"/>
          <p:cNvSpPr txBox="1"/>
          <p:nvPr/>
        </p:nvSpPr>
        <p:spPr>
          <a:xfrm>
            <a:off x="6948264" y="3949592"/>
            <a:ext cx="752772" cy="369332"/>
          </a:xfrm>
          <a:prstGeom prst="rect">
            <a:avLst/>
          </a:prstGeom>
          <a:noFill/>
        </p:spPr>
        <p:txBody>
          <a:bodyPr wrap="square" rtlCol="0">
            <a:spAutoFit/>
          </a:bodyPr>
          <a:lstStyle/>
          <a:p>
            <a:pPr algn="ctr"/>
            <a:r>
              <a:rPr lang="cs-CZ" dirty="0" smtClean="0"/>
              <a:t>3</a:t>
            </a:r>
            <a:endParaRPr lang="cs-CZ" dirty="0"/>
          </a:p>
        </p:txBody>
      </p:sp>
      <p:sp>
        <p:nvSpPr>
          <p:cNvPr id="230" name="TextovéPole 229"/>
          <p:cNvSpPr txBox="1"/>
          <p:nvPr/>
        </p:nvSpPr>
        <p:spPr>
          <a:xfrm>
            <a:off x="4827340" y="1970312"/>
            <a:ext cx="752772" cy="369332"/>
          </a:xfrm>
          <a:prstGeom prst="rect">
            <a:avLst/>
          </a:prstGeom>
          <a:noFill/>
        </p:spPr>
        <p:txBody>
          <a:bodyPr wrap="square" rtlCol="0">
            <a:spAutoFit/>
          </a:bodyPr>
          <a:lstStyle/>
          <a:p>
            <a:r>
              <a:rPr lang="cs-CZ" dirty="0" smtClean="0"/>
              <a:t>1</a:t>
            </a:r>
            <a:endParaRPr lang="cs-CZ" dirty="0"/>
          </a:p>
        </p:txBody>
      </p:sp>
      <p:sp>
        <p:nvSpPr>
          <p:cNvPr id="231" name="TextovéPole 230"/>
          <p:cNvSpPr txBox="1"/>
          <p:nvPr/>
        </p:nvSpPr>
        <p:spPr>
          <a:xfrm>
            <a:off x="5940152" y="1972248"/>
            <a:ext cx="752772" cy="369332"/>
          </a:xfrm>
          <a:prstGeom prst="rect">
            <a:avLst/>
          </a:prstGeom>
          <a:noFill/>
        </p:spPr>
        <p:txBody>
          <a:bodyPr wrap="square" rtlCol="0">
            <a:spAutoFit/>
          </a:bodyPr>
          <a:lstStyle/>
          <a:p>
            <a:pPr algn="ctr"/>
            <a:r>
              <a:rPr lang="cs-CZ" dirty="0" smtClean="0"/>
              <a:t>2</a:t>
            </a:r>
            <a:endParaRPr lang="cs-CZ" dirty="0"/>
          </a:p>
        </p:txBody>
      </p:sp>
      <p:sp>
        <p:nvSpPr>
          <p:cNvPr id="232" name="TextovéPole 231"/>
          <p:cNvSpPr txBox="1"/>
          <p:nvPr/>
        </p:nvSpPr>
        <p:spPr>
          <a:xfrm>
            <a:off x="7070704" y="1970312"/>
            <a:ext cx="752772" cy="369332"/>
          </a:xfrm>
          <a:prstGeom prst="rect">
            <a:avLst/>
          </a:prstGeom>
          <a:noFill/>
        </p:spPr>
        <p:txBody>
          <a:bodyPr wrap="square" rtlCol="0">
            <a:spAutoFit/>
          </a:bodyP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540" y="298152"/>
            <a:ext cx="8317558" cy="646331"/>
          </a:xfrm>
        </p:spPr>
        <p:txBody>
          <a:bodyPr/>
          <a:lstStyle/>
          <a:p>
            <a:r>
              <a:rPr lang="cs-CZ" dirty="0" err="1" smtClean="0"/>
              <a:t>Normal</a:t>
            </a:r>
            <a:r>
              <a:rPr lang="cs-CZ" dirty="0" smtClean="0"/>
              <a:t> </a:t>
            </a:r>
            <a:r>
              <a:rPr lang="cs-CZ" dirty="0" err="1" smtClean="0"/>
              <a:t>Phase</a:t>
            </a:r>
            <a:r>
              <a:rPr lang="cs-CZ" dirty="0" smtClean="0"/>
              <a:t> </a:t>
            </a:r>
            <a:r>
              <a:rPr lang="cs-CZ" dirty="0" err="1" smtClean="0"/>
              <a:t>Chromatography</a:t>
            </a:r>
            <a:endParaRPr lang="cs-CZ" dirty="0"/>
          </a:p>
        </p:txBody>
      </p:sp>
      <p:pic>
        <p:nvPicPr>
          <p:cNvPr id="81923" name="Picture 3"/>
          <p:cNvPicPr>
            <a:picLocks noChangeAspect="1" noChangeArrowheads="1"/>
          </p:cNvPicPr>
          <p:nvPr/>
        </p:nvPicPr>
        <p:blipFill>
          <a:blip r:embed="rId3" cstate="print"/>
          <a:srcRect/>
          <a:stretch>
            <a:fillRect/>
          </a:stretch>
        </p:blipFill>
        <p:spPr bwMode="auto">
          <a:xfrm>
            <a:off x="4598466" y="1055318"/>
            <a:ext cx="4500513" cy="5614042"/>
          </a:xfrm>
          <a:prstGeom prst="rect">
            <a:avLst/>
          </a:prstGeom>
          <a:noFill/>
          <a:ln w="9525">
            <a:noFill/>
            <a:miter lim="800000"/>
            <a:headEnd/>
            <a:tailEnd/>
          </a:ln>
        </p:spPr>
      </p:pic>
      <p:sp>
        <p:nvSpPr>
          <p:cNvPr id="6" name="Zástupný symbol pro obsah 10"/>
          <p:cNvSpPr txBox="1">
            <a:spLocks/>
          </p:cNvSpPr>
          <p:nvPr/>
        </p:nvSpPr>
        <p:spPr>
          <a:xfrm>
            <a:off x="241995" y="1412776"/>
            <a:ext cx="4587180" cy="432048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Elution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strength</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binary</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mixture</a:t>
            </a:r>
            <a:endParaRPr lang="cs-CZ" sz="2000" b="1" dirty="0" smtClean="0"/>
          </a:p>
          <a:p>
            <a:pPr marL="361950" lvl="0" indent="-361950">
              <a:spcBef>
                <a:spcPct val="20000"/>
              </a:spcBef>
              <a:buClr>
                <a:srgbClr val="FF0000"/>
              </a:buClr>
              <a:buSzPct val="115000"/>
              <a:buFont typeface="Wingdings" pitchFamily="2" charset="2"/>
              <a:buChar char="§"/>
              <a:defRPr/>
            </a:pPr>
            <a:r>
              <a:rPr lang="cs-CZ" sz="2000" dirty="0" err="1" smtClean="0"/>
              <a:t>Elution</a:t>
            </a:r>
            <a:r>
              <a:rPr lang="cs-CZ" sz="2000" dirty="0" smtClean="0"/>
              <a:t> </a:t>
            </a:r>
            <a:r>
              <a:rPr lang="cs-CZ" sz="2000" dirty="0" err="1" smtClean="0"/>
              <a:t>strength</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various</a:t>
            </a:r>
            <a:r>
              <a:rPr lang="cs-CZ" sz="2000" dirty="0" smtClean="0"/>
              <a:t> </a:t>
            </a:r>
            <a:r>
              <a:rPr lang="cs-CZ" sz="2000" dirty="0" err="1" smtClean="0"/>
              <a:t>solvents</a:t>
            </a:r>
            <a:r>
              <a:rPr lang="cs-CZ" sz="2000" dirty="0" smtClean="0"/>
              <a:t> </a:t>
            </a:r>
            <a:r>
              <a:rPr lang="cs-CZ" sz="2000" dirty="0" err="1" smtClean="0"/>
              <a:t>is</a:t>
            </a:r>
            <a:r>
              <a:rPr lang="cs-CZ" sz="2000" dirty="0" smtClean="0"/>
              <a:t> </a:t>
            </a:r>
            <a:r>
              <a:rPr lang="cs-CZ" sz="2000" dirty="0" err="1" smtClean="0"/>
              <a:t>determined</a:t>
            </a:r>
            <a:r>
              <a:rPr lang="cs-CZ" sz="2000" dirty="0" smtClean="0"/>
              <a:t> </a:t>
            </a:r>
            <a:r>
              <a:rPr lang="cs-CZ" sz="2000" dirty="0" err="1" smtClean="0"/>
              <a:t>empirically</a:t>
            </a:r>
            <a:r>
              <a:rPr lang="cs-CZ" sz="2000" dirty="0" smtClean="0"/>
              <a:t> (</a:t>
            </a:r>
            <a:r>
              <a:rPr lang="el-GR" sz="2000" dirty="0" smtClean="0"/>
              <a:t>ε</a:t>
            </a:r>
            <a:r>
              <a:rPr lang="cs-CZ" sz="2000" dirty="0" smtClean="0"/>
              <a:t>°).</a:t>
            </a:r>
          </a:p>
          <a:p>
            <a:pPr marL="361950" lvl="0" indent="-361950">
              <a:spcBef>
                <a:spcPct val="20000"/>
              </a:spcBef>
              <a:buClr>
                <a:srgbClr val="FF0000"/>
              </a:buClr>
              <a:buSzPct val="115000"/>
              <a:buFont typeface="Wingdings" pitchFamily="2" charset="2"/>
              <a:buChar char="§"/>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Same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elution</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lang="cs-CZ" sz="2000" dirty="0" err="1" smtClean="0"/>
              <a:t>strength</a:t>
            </a:r>
            <a:r>
              <a:rPr lang="cs-CZ" sz="2000" dirty="0" smtClean="0"/>
              <a:t> </a:t>
            </a:r>
            <a:r>
              <a:rPr lang="cs-CZ" sz="2000" dirty="0" err="1" smtClean="0"/>
              <a:t>could</a:t>
            </a:r>
            <a:r>
              <a:rPr lang="cs-CZ" sz="2000" dirty="0" smtClean="0"/>
              <a:t> </a:t>
            </a:r>
            <a:r>
              <a:rPr lang="cs-CZ" sz="2000" dirty="0" err="1" smtClean="0"/>
              <a:t>be</a:t>
            </a:r>
            <a:r>
              <a:rPr lang="cs-CZ" sz="2000" dirty="0" smtClean="0"/>
              <a:t> </a:t>
            </a:r>
            <a:r>
              <a:rPr lang="cs-CZ" sz="2000" dirty="0" err="1" smtClean="0"/>
              <a:t>achieved</a:t>
            </a:r>
            <a:r>
              <a:rPr lang="cs-CZ" sz="2000" dirty="0" smtClean="0"/>
              <a:t> </a:t>
            </a:r>
            <a:r>
              <a:rPr lang="cs-CZ" sz="2000" dirty="0" err="1" smtClean="0"/>
              <a:t>with</a:t>
            </a:r>
            <a:r>
              <a:rPr lang="cs-CZ" sz="2000" dirty="0" smtClean="0"/>
              <a:t> </a:t>
            </a:r>
            <a:r>
              <a:rPr lang="cs-CZ" sz="2000" dirty="0" err="1" smtClean="0"/>
              <a:t>solvents</a:t>
            </a:r>
            <a:r>
              <a:rPr lang="cs-CZ" sz="2000" dirty="0" smtClean="0"/>
              <a:t> </a:t>
            </a:r>
            <a:r>
              <a:rPr lang="cs-CZ" sz="2000" dirty="0" err="1" smtClean="0"/>
              <a:t>of</a:t>
            </a:r>
            <a:r>
              <a:rPr lang="cs-CZ" sz="2000" dirty="0" smtClean="0"/>
              <a:t> </a:t>
            </a:r>
            <a:r>
              <a:rPr lang="cs-CZ" sz="2000" dirty="0" err="1" smtClean="0"/>
              <a:t>different</a:t>
            </a:r>
            <a:r>
              <a:rPr lang="cs-CZ" sz="2000" dirty="0" smtClean="0"/>
              <a:t> </a:t>
            </a:r>
            <a:r>
              <a:rPr lang="cs-CZ" sz="2000" dirty="0" err="1" smtClean="0"/>
              <a:t>selectivity</a:t>
            </a:r>
            <a:r>
              <a:rPr lang="cs-CZ" sz="2000" dirty="0" smtClean="0"/>
              <a:t>.</a:t>
            </a:r>
          </a:p>
          <a:p>
            <a:pPr marL="361950" lvl="0" indent="-361950">
              <a:spcBef>
                <a:spcPct val="20000"/>
              </a:spcBef>
              <a:buClr>
                <a:srgbClr val="FF0000"/>
              </a:buClr>
              <a:buSzPct val="115000"/>
              <a:buFont typeface="Wingdings" pitchFamily="2" charset="2"/>
              <a:buChar char="§"/>
              <a:defRPr/>
            </a:pPr>
            <a:endParaRPr kumimoji="0" lang="cs-CZ"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a:p>
        </p:txBody>
      </p:sp>
      <p:sp>
        <p:nvSpPr>
          <p:cNvPr id="3" name="Zástupný symbol pro obsah 2"/>
          <p:cNvSpPr>
            <a:spLocks noGrp="1"/>
          </p:cNvSpPr>
          <p:nvPr>
            <p:ph idx="1"/>
          </p:nvPr>
        </p:nvSpPr>
        <p:spPr/>
        <p:txBody>
          <a:bodyPr>
            <a:normAutofit/>
          </a:bodyPr>
          <a:lstStyle/>
          <a:p>
            <a:r>
              <a:rPr lang="en-GB" sz="2000" smtClean="0"/>
              <a:t>Partition type of chromatography</a:t>
            </a:r>
          </a:p>
          <a:p>
            <a:r>
              <a:rPr lang="en-GB" sz="2000" smtClean="0"/>
              <a:t>Main type of interaction is hydrophobic (van Der Waals interaction), but in real is the retention mechanism complex.</a:t>
            </a:r>
          </a:p>
          <a:p>
            <a:r>
              <a:rPr lang="en-GB" sz="2000" smtClean="0"/>
              <a:t>Elution order: </a:t>
            </a:r>
          </a:p>
          <a:p>
            <a:pPr marL="360363" lvl="1" indent="0">
              <a:buNone/>
            </a:pPr>
            <a:r>
              <a:rPr lang="en-GB" sz="2000" i="1" smtClean="0"/>
              <a:t>Strong Lewis acids (carboxylic acids) &lt; Weak Lewis acids (alcohols, phenols) &lt; Strong Lewis bases (amines) &lt; Weak Lewis bases (ethers, aldehydes, ketones) &lt;  permanent dipoles (CHCl</a:t>
            </a:r>
            <a:r>
              <a:rPr lang="en-GB" sz="2000" i="1" baseline="-25000" smtClean="0"/>
              <a:t>3</a:t>
            </a:r>
            <a:r>
              <a:rPr lang="en-GB" sz="2000" i="1" smtClean="0"/>
              <a:t>) &lt; induced dipoles (CCl</a:t>
            </a:r>
            <a:r>
              <a:rPr lang="en-GB" sz="2000" i="1" baseline="-25000" smtClean="0"/>
              <a:t>4</a:t>
            </a:r>
            <a:r>
              <a:rPr lang="en-GB" sz="2000" i="1" smtClean="0"/>
              <a:t>) &lt; aliphatics</a:t>
            </a:r>
          </a:p>
          <a:p>
            <a:r>
              <a:rPr lang="en-GB" sz="2000" smtClean="0"/>
              <a:t>Retention increases also with the number of carbon atoms in molecule: </a:t>
            </a:r>
          </a:p>
          <a:p>
            <a:pPr indent="19050">
              <a:buNone/>
            </a:pPr>
            <a:r>
              <a:rPr lang="en-GB" sz="2000" i="1" smtClean="0"/>
              <a:t>… Pentan &lt; Hexan &lt; Heptan…</a:t>
            </a:r>
          </a:p>
          <a:p>
            <a:r>
              <a:rPr lang="en-GB" sz="2000" smtClean="0"/>
              <a:t>Branched-chain isomers are eluted earlier than linear form.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Milestones in Chromatography</a:t>
            </a:r>
            <a:endParaRPr lang="en-GB"/>
          </a:p>
        </p:txBody>
      </p:sp>
      <p:sp>
        <p:nvSpPr>
          <p:cNvPr id="3" name="Zástupný symbol pro obsah 2"/>
          <p:cNvSpPr>
            <a:spLocks noGrp="1"/>
          </p:cNvSpPr>
          <p:nvPr>
            <p:ph idx="1"/>
          </p:nvPr>
        </p:nvSpPr>
        <p:spPr/>
        <p:txBody>
          <a:bodyPr>
            <a:normAutofit lnSpcReduction="10000"/>
          </a:bodyPr>
          <a:lstStyle/>
          <a:p>
            <a:r>
              <a:rPr lang="en-GB" smtClean="0"/>
              <a:t>1903 Tswett - plant pigments separated on chalk columns </a:t>
            </a:r>
          </a:p>
          <a:p>
            <a:r>
              <a:rPr lang="en-GB" smtClean="0"/>
              <a:t>1931 Lederer &amp; Kuhn - LC of carotenoids </a:t>
            </a:r>
          </a:p>
          <a:p>
            <a:r>
              <a:rPr lang="en-GB" smtClean="0"/>
              <a:t>1938 TLC and ion exchange </a:t>
            </a:r>
          </a:p>
          <a:p>
            <a:r>
              <a:rPr lang="en-GB" smtClean="0"/>
              <a:t>1950 reverse phase LC </a:t>
            </a:r>
          </a:p>
          <a:p>
            <a:r>
              <a:rPr lang="en-GB" smtClean="0"/>
              <a:t>1954 Martin &amp; Synge (Nobel Prize) </a:t>
            </a:r>
          </a:p>
          <a:p>
            <a:r>
              <a:rPr lang="en-GB" smtClean="0"/>
              <a:t>1959 Gel permeation </a:t>
            </a:r>
          </a:p>
          <a:p>
            <a:r>
              <a:rPr lang="en-GB" smtClean="0"/>
              <a:t>1965 instrumental LC (Waters) Milestones in Chromatography</a:t>
            </a: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1123950" y="1847600"/>
            <a:ext cx="6890312" cy="4605736"/>
          </a:xfrm>
          <a:prstGeom prst="rect">
            <a:avLst/>
          </a:prstGeom>
          <a:noFill/>
          <a:ln w="9525">
            <a:noFill/>
            <a:miter lim="800000"/>
            <a:headEnd/>
            <a:tailEnd/>
          </a:ln>
        </p:spPr>
      </p:pic>
      <p:sp>
        <p:nvSpPr>
          <p:cNvPr id="5" name="Zástupný symbol pro obsah 10"/>
          <p:cNvSpPr>
            <a:spLocks noGrp="1"/>
          </p:cNvSpPr>
          <p:nvPr>
            <p:ph idx="1"/>
          </p:nvPr>
        </p:nvSpPr>
        <p:spPr>
          <a:xfrm>
            <a:off x="251520" y="1196753"/>
            <a:ext cx="8136830" cy="1224136"/>
          </a:xfrm>
        </p:spPr>
        <p:txBody>
          <a:bodyPr>
            <a:normAutofit/>
          </a:bodyPr>
          <a:lstStyle/>
          <a:p>
            <a:pPr marL="0" indent="0">
              <a:buNone/>
            </a:pPr>
            <a:r>
              <a:rPr lang="cs-CZ" sz="2000" b="1" dirty="0" err="1" smtClean="0"/>
              <a:t>Comparison</a:t>
            </a:r>
            <a:r>
              <a:rPr lang="cs-CZ" sz="2000" b="1" dirty="0" smtClean="0"/>
              <a:t> </a:t>
            </a:r>
            <a:r>
              <a:rPr lang="cs-CZ" sz="2000" b="1" dirty="0" err="1" smtClean="0"/>
              <a:t>of</a:t>
            </a:r>
            <a:r>
              <a:rPr lang="cs-CZ" sz="2000" b="1" dirty="0" smtClean="0"/>
              <a:t> </a:t>
            </a:r>
            <a:r>
              <a:rPr lang="cs-CZ" sz="2000" b="1" dirty="0" err="1" smtClean="0"/>
              <a:t>normal</a:t>
            </a:r>
            <a:r>
              <a:rPr lang="cs-CZ" sz="2000" b="1" dirty="0" smtClean="0"/>
              <a:t> </a:t>
            </a:r>
            <a:r>
              <a:rPr lang="cs-CZ" sz="2000" b="1" dirty="0" err="1" smtClean="0"/>
              <a:t>and</a:t>
            </a:r>
            <a:r>
              <a:rPr lang="cs-CZ" sz="2000" b="1" dirty="0" smtClean="0"/>
              <a:t> </a:t>
            </a:r>
            <a:r>
              <a:rPr lang="cs-CZ" sz="2000" b="1" dirty="0" err="1" smtClean="0"/>
              <a:t>reversed</a:t>
            </a:r>
            <a:r>
              <a:rPr lang="cs-CZ" sz="2000" b="1" dirty="0" smtClean="0"/>
              <a:t> </a:t>
            </a:r>
            <a:r>
              <a:rPr lang="cs-CZ" sz="2000" b="1" dirty="0" err="1" smtClean="0"/>
              <a:t>phase</a:t>
            </a:r>
            <a:r>
              <a:rPr lang="cs-CZ" sz="2000" b="1" dirty="0" smtClean="0"/>
              <a:t> </a:t>
            </a:r>
            <a:r>
              <a:rPr lang="cs-CZ" sz="2000" b="1" dirty="0" err="1" smtClean="0"/>
              <a:t>chromatography</a:t>
            </a:r>
            <a:endParaRPr lang="cs-CZ" sz="2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2" name="Picture 198"/>
          <p:cNvPicPr>
            <a:picLocks noChangeAspect="1" noChangeArrowheads="1"/>
          </p:cNvPicPr>
          <p:nvPr/>
        </p:nvPicPr>
        <p:blipFill>
          <a:blip r:embed="rId3" cstate="print"/>
          <a:srcRect/>
          <a:stretch>
            <a:fillRect/>
          </a:stretch>
        </p:blipFill>
        <p:spPr bwMode="auto">
          <a:xfrm>
            <a:off x="4427984" y="2149574"/>
            <a:ext cx="4478160" cy="379970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794891" y="3861048"/>
            <a:ext cx="3233737" cy="2090737"/>
          </a:xfrm>
          <a:prstGeom prst="rect">
            <a:avLst/>
          </a:prstGeom>
          <a:noFill/>
          <a:ln w="9525">
            <a:noFill/>
            <a:miter lim="800000"/>
            <a:headEnd/>
            <a:tailEnd/>
          </a:ln>
          <a:effectLst/>
        </p:spPr>
      </p:pic>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6" name="TextovéPole 5"/>
          <p:cNvSpPr txBox="1"/>
          <p:nvPr/>
        </p:nvSpPr>
        <p:spPr>
          <a:xfrm>
            <a:off x="1360215" y="5137447"/>
            <a:ext cx="504056" cy="307777"/>
          </a:xfrm>
          <a:prstGeom prst="rect">
            <a:avLst/>
          </a:prstGeom>
          <a:noFill/>
        </p:spPr>
        <p:txBody>
          <a:bodyPr wrap="square" rtlCol="0">
            <a:spAutoFit/>
          </a:bodyPr>
          <a:lstStyle/>
          <a:p>
            <a:pPr algn="ctr"/>
            <a:r>
              <a:rPr lang="cs-CZ" sz="1400" b="1" dirty="0" err="1" smtClean="0"/>
              <a:t>void</a:t>
            </a:r>
            <a:endParaRPr lang="cs-CZ" sz="1400" b="1" dirty="0"/>
          </a:p>
        </p:txBody>
      </p:sp>
      <p:sp>
        <p:nvSpPr>
          <p:cNvPr id="8" name="TextovéPole 7"/>
          <p:cNvSpPr txBox="1"/>
          <p:nvPr/>
        </p:nvSpPr>
        <p:spPr>
          <a:xfrm>
            <a:off x="2451076" y="4355812"/>
            <a:ext cx="752772" cy="369332"/>
          </a:xfrm>
          <a:prstGeom prst="rect">
            <a:avLst/>
          </a:prstGeom>
          <a:noFill/>
        </p:spPr>
        <p:txBody>
          <a:bodyPr wrap="square" rtlCol="0">
            <a:spAutoFit/>
          </a:bodyPr>
          <a:lstStyle/>
          <a:p>
            <a:r>
              <a:rPr lang="cs-CZ" dirty="0" smtClean="0"/>
              <a:t>1</a:t>
            </a:r>
            <a:endParaRPr lang="cs-CZ" dirty="0"/>
          </a:p>
        </p:txBody>
      </p:sp>
      <p:sp>
        <p:nvSpPr>
          <p:cNvPr id="9" name="TextovéPole 8"/>
          <p:cNvSpPr txBox="1"/>
          <p:nvPr/>
        </p:nvSpPr>
        <p:spPr>
          <a:xfrm>
            <a:off x="2811116" y="3832706"/>
            <a:ext cx="752772" cy="369332"/>
          </a:xfrm>
          <a:prstGeom prst="rect">
            <a:avLst/>
          </a:prstGeom>
          <a:noFill/>
        </p:spPr>
        <p:txBody>
          <a:bodyPr wrap="square" rtlCol="0">
            <a:spAutoFit/>
          </a:bodyPr>
          <a:lstStyle/>
          <a:p>
            <a:r>
              <a:rPr lang="cs-CZ" dirty="0" smtClean="0"/>
              <a:t>2</a:t>
            </a:r>
            <a:endParaRPr lang="cs-CZ" dirty="0"/>
          </a:p>
        </p:txBody>
      </p:sp>
      <p:sp>
        <p:nvSpPr>
          <p:cNvPr id="10" name="TextovéPole 9"/>
          <p:cNvSpPr txBox="1"/>
          <p:nvPr/>
        </p:nvSpPr>
        <p:spPr>
          <a:xfrm>
            <a:off x="3152106" y="3985106"/>
            <a:ext cx="752772" cy="369332"/>
          </a:xfrm>
          <a:prstGeom prst="rect">
            <a:avLst/>
          </a:prstGeom>
          <a:noFill/>
        </p:spPr>
        <p:txBody>
          <a:bodyPr wrap="square" rtlCol="0">
            <a:spAutoFit/>
          </a:bodyPr>
          <a:lstStyle/>
          <a:p>
            <a:r>
              <a:rPr lang="cs-CZ" dirty="0" smtClean="0"/>
              <a:t>3</a:t>
            </a:r>
            <a:endParaRPr lang="cs-CZ" dirty="0"/>
          </a:p>
        </p:txBody>
      </p:sp>
      <p:sp>
        <p:nvSpPr>
          <p:cNvPr id="11" name="TextovéPole 10"/>
          <p:cNvSpPr txBox="1"/>
          <p:nvPr/>
        </p:nvSpPr>
        <p:spPr>
          <a:xfrm>
            <a:off x="3310920" y="5904980"/>
            <a:ext cx="720080" cy="307777"/>
          </a:xfrm>
          <a:prstGeom prst="rect">
            <a:avLst/>
          </a:prstGeom>
          <a:noFill/>
        </p:spPr>
        <p:txBody>
          <a:bodyPr wrap="square" rtlCol="0">
            <a:spAutoFit/>
          </a:bodyPr>
          <a:lstStyle/>
          <a:p>
            <a:pPr algn="r"/>
            <a:r>
              <a:rPr lang="cs-CZ" sz="1400" i="1" dirty="0" err="1" smtClean="0"/>
              <a:t>time</a:t>
            </a:r>
            <a:endParaRPr lang="cs-CZ" sz="1400" i="1" dirty="0"/>
          </a:p>
        </p:txBody>
      </p:sp>
      <p:sp>
        <p:nvSpPr>
          <p:cNvPr id="12" name="TextovéPole 11"/>
          <p:cNvSpPr txBox="1"/>
          <p:nvPr/>
        </p:nvSpPr>
        <p:spPr>
          <a:xfrm rot="16200000">
            <a:off x="324165" y="4022900"/>
            <a:ext cx="720080" cy="307777"/>
          </a:xfrm>
          <a:prstGeom prst="rect">
            <a:avLst/>
          </a:prstGeom>
          <a:noFill/>
        </p:spPr>
        <p:txBody>
          <a:bodyPr wrap="square" rtlCol="0">
            <a:spAutoFit/>
          </a:bodyPr>
          <a:lstStyle/>
          <a:p>
            <a:pPr algn="r"/>
            <a:r>
              <a:rPr lang="cs-CZ" sz="1400" i="1" dirty="0" err="1" smtClean="0"/>
              <a:t>signal</a:t>
            </a:r>
            <a:endParaRPr lang="cs-CZ" sz="1400" i="1" dirty="0"/>
          </a:p>
        </p:txBody>
      </p:sp>
      <p:sp>
        <p:nvSpPr>
          <p:cNvPr id="205" name="Šipka doleva 204"/>
          <p:cNvSpPr/>
          <p:nvPr/>
        </p:nvSpPr>
        <p:spPr>
          <a:xfrm>
            <a:off x="4788024" y="1412776"/>
            <a:ext cx="3600773" cy="648072"/>
          </a:xfrm>
          <a:prstGeom prst="leftArrow">
            <a:avLst/>
          </a:prstGeom>
          <a:gradFill>
            <a:gsLst>
              <a:gs pos="0">
                <a:schemeClr val="accent2">
                  <a:lumMod val="40000"/>
                  <a:lumOff val="60000"/>
                </a:schemeClr>
              </a:gs>
              <a:gs pos="100000">
                <a:schemeClr val="accent2">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err="1" smtClean="0">
                <a:solidFill>
                  <a:schemeClr val="tx1"/>
                </a:solidFill>
                <a:effectLst>
                  <a:outerShdw blurRad="38100" dist="38100" dir="2700000" algn="tl">
                    <a:srgbClr val="000000">
                      <a:alpha val="43137"/>
                    </a:srgbClr>
                  </a:outerShdw>
                </a:effectLst>
              </a:rPr>
              <a:t>Lipophilicity</a:t>
            </a:r>
            <a:endParaRPr lang="cs-CZ" b="1" dirty="0">
              <a:solidFill>
                <a:schemeClr val="tx1"/>
              </a:solidFill>
              <a:effectLst>
                <a:outerShdw blurRad="38100" dist="38100" dir="2700000" algn="tl">
                  <a:srgbClr val="000000">
                    <a:alpha val="43137"/>
                  </a:srgbClr>
                </a:outerShdw>
              </a:effectLst>
            </a:endParaRPr>
          </a:p>
        </p:txBody>
      </p:sp>
      <p:sp>
        <p:nvSpPr>
          <p:cNvPr id="210" name="TextovéPole 209"/>
          <p:cNvSpPr txBox="1"/>
          <p:nvPr/>
        </p:nvSpPr>
        <p:spPr>
          <a:xfrm>
            <a:off x="4788024" y="2915652"/>
            <a:ext cx="752772" cy="369332"/>
          </a:xfrm>
          <a:prstGeom prst="rect">
            <a:avLst/>
          </a:prstGeom>
          <a:noFill/>
        </p:spPr>
        <p:txBody>
          <a:bodyPr wrap="square" rtlCol="0">
            <a:spAutoFit/>
          </a:bodyPr>
          <a:lstStyle/>
          <a:p>
            <a:r>
              <a:rPr lang="cs-CZ" b="1" dirty="0" smtClean="0">
                <a:solidFill>
                  <a:srgbClr val="FF0000"/>
                </a:solidFill>
              </a:rPr>
              <a:t>3</a:t>
            </a:r>
            <a:endParaRPr lang="cs-CZ" b="1" dirty="0">
              <a:solidFill>
                <a:srgbClr val="FF0000"/>
              </a:solidFill>
            </a:endParaRPr>
          </a:p>
        </p:txBody>
      </p:sp>
      <p:sp>
        <p:nvSpPr>
          <p:cNvPr id="211" name="TextovéPole 210"/>
          <p:cNvSpPr txBox="1"/>
          <p:nvPr/>
        </p:nvSpPr>
        <p:spPr>
          <a:xfrm>
            <a:off x="5744972" y="2899116"/>
            <a:ext cx="752772" cy="369332"/>
          </a:xfrm>
          <a:prstGeom prst="rect">
            <a:avLst/>
          </a:prstGeom>
          <a:noFill/>
        </p:spPr>
        <p:txBody>
          <a:bodyPr wrap="square" rtlCol="0">
            <a:spAutoFit/>
          </a:bodyPr>
          <a:lstStyle/>
          <a:p>
            <a:pPr algn="ctr"/>
            <a:r>
              <a:rPr lang="cs-CZ" dirty="0" smtClean="0"/>
              <a:t>2</a:t>
            </a:r>
            <a:endParaRPr lang="cs-CZ" dirty="0"/>
          </a:p>
        </p:txBody>
      </p:sp>
      <p:sp>
        <p:nvSpPr>
          <p:cNvPr id="212" name="TextovéPole 211"/>
          <p:cNvSpPr txBox="1"/>
          <p:nvPr/>
        </p:nvSpPr>
        <p:spPr>
          <a:xfrm>
            <a:off x="6948264" y="2915652"/>
            <a:ext cx="752772" cy="369332"/>
          </a:xfrm>
          <a:prstGeom prst="rect">
            <a:avLst/>
          </a:prstGeom>
          <a:noFill/>
        </p:spPr>
        <p:txBody>
          <a:bodyPr wrap="square" rtlCol="0">
            <a:spAutoFit/>
          </a:bodyPr>
          <a:lstStyle/>
          <a:p>
            <a:pPr algn="ctr"/>
            <a:r>
              <a:rPr lang="cs-CZ" b="1" dirty="0" smtClean="0">
                <a:solidFill>
                  <a:srgbClr val="FF0000"/>
                </a:solidFill>
              </a:rPr>
              <a:t>1</a:t>
            </a:r>
            <a:endParaRPr lang="cs-CZ" b="1" dirty="0">
              <a:solidFill>
                <a:srgbClr val="FF0000"/>
              </a:solidFill>
            </a:endParaRPr>
          </a:p>
        </p:txBody>
      </p:sp>
      <p:sp>
        <p:nvSpPr>
          <p:cNvPr id="219" name="TextovéPole 218"/>
          <p:cNvSpPr txBox="1"/>
          <p:nvPr/>
        </p:nvSpPr>
        <p:spPr>
          <a:xfrm>
            <a:off x="5076056" y="4966940"/>
            <a:ext cx="752772" cy="369332"/>
          </a:xfrm>
          <a:prstGeom prst="rect">
            <a:avLst/>
          </a:prstGeom>
          <a:noFill/>
        </p:spPr>
        <p:txBody>
          <a:bodyPr wrap="square" rtlCol="0">
            <a:spAutoFit/>
          </a:bodyPr>
          <a:lstStyle/>
          <a:p>
            <a:r>
              <a:rPr lang="cs-CZ" b="1" dirty="0" smtClean="0">
                <a:solidFill>
                  <a:srgbClr val="FF0000"/>
                </a:solidFill>
              </a:rPr>
              <a:t>3</a:t>
            </a:r>
            <a:endParaRPr lang="cs-CZ" b="1" dirty="0">
              <a:solidFill>
                <a:srgbClr val="FF0000"/>
              </a:solidFill>
            </a:endParaRPr>
          </a:p>
        </p:txBody>
      </p:sp>
      <p:sp>
        <p:nvSpPr>
          <p:cNvPr id="220" name="TextovéPole 219"/>
          <p:cNvSpPr txBox="1"/>
          <p:nvPr/>
        </p:nvSpPr>
        <p:spPr>
          <a:xfrm>
            <a:off x="6660232" y="4968876"/>
            <a:ext cx="752772" cy="369332"/>
          </a:xfrm>
          <a:prstGeom prst="rect">
            <a:avLst/>
          </a:prstGeom>
          <a:noFill/>
        </p:spPr>
        <p:txBody>
          <a:bodyPr wrap="square" rtlCol="0">
            <a:spAutoFit/>
          </a:bodyPr>
          <a:lstStyle/>
          <a:p>
            <a:pPr algn="ctr"/>
            <a:r>
              <a:rPr lang="cs-CZ" dirty="0" smtClean="0"/>
              <a:t>2</a:t>
            </a:r>
            <a:endParaRPr lang="cs-CZ" dirty="0"/>
          </a:p>
        </p:txBody>
      </p:sp>
      <p:sp>
        <p:nvSpPr>
          <p:cNvPr id="221" name="TextovéPole 220"/>
          <p:cNvSpPr txBox="1"/>
          <p:nvPr/>
        </p:nvSpPr>
        <p:spPr>
          <a:xfrm>
            <a:off x="7956376" y="4976176"/>
            <a:ext cx="752772" cy="369332"/>
          </a:xfrm>
          <a:prstGeom prst="rect">
            <a:avLst/>
          </a:prstGeom>
          <a:noFill/>
        </p:spPr>
        <p:txBody>
          <a:bodyPr wrap="square" rtlCol="0">
            <a:spAutoFit/>
          </a:bodyPr>
          <a:lstStyle/>
          <a:p>
            <a:pPr algn="ctr"/>
            <a:r>
              <a:rPr lang="cs-CZ" b="1" dirty="0" smtClean="0">
                <a:solidFill>
                  <a:srgbClr val="FF0000"/>
                </a:solidFill>
              </a:rPr>
              <a:t>1</a:t>
            </a:r>
            <a:endParaRPr lang="cs-CZ" b="1" dirty="0">
              <a:solidFill>
                <a:srgbClr val="FF0000"/>
              </a:solidFill>
            </a:endParaRPr>
          </a:p>
        </p:txBody>
      </p:sp>
      <p:sp>
        <p:nvSpPr>
          <p:cNvPr id="223" name="TextovéPole 222"/>
          <p:cNvSpPr txBox="1"/>
          <p:nvPr/>
        </p:nvSpPr>
        <p:spPr>
          <a:xfrm>
            <a:off x="578867" y="1961132"/>
            <a:ext cx="356108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dirty="0" err="1" smtClean="0">
                <a:solidFill>
                  <a:schemeClr val="bg1"/>
                </a:solidFill>
              </a:rPr>
              <a:t>Polar</a:t>
            </a:r>
            <a:r>
              <a:rPr lang="cs-CZ" dirty="0" smtClean="0">
                <a:solidFill>
                  <a:schemeClr val="bg1"/>
                </a:solidFill>
              </a:rPr>
              <a:t> </a:t>
            </a:r>
            <a:r>
              <a:rPr lang="cs-CZ" dirty="0" err="1" smtClean="0">
                <a:solidFill>
                  <a:schemeClr val="bg1"/>
                </a:solidFill>
              </a:rPr>
              <a:t>compounds</a:t>
            </a:r>
            <a:r>
              <a:rPr lang="cs-CZ" dirty="0" smtClean="0">
                <a:solidFill>
                  <a:schemeClr val="bg1"/>
                </a:solidFill>
              </a:rPr>
              <a:t> are </a:t>
            </a:r>
            <a:r>
              <a:rPr lang="cs-CZ" dirty="0" err="1" smtClean="0">
                <a:solidFill>
                  <a:schemeClr val="bg1"/>
                </a:solidFill>
              </a:rPr>
              <a:t>eluted</a:t>
            </a:r>
            <a:r>
              <a:rPr lang="cs-CZ" dirty="0" smtClean="0">
                <a:solidFill>
                  <a:schemeClr val="bg1"/>
                </a:solidFill>
              </a:rPr>
              <a:t> </a:t>
            </a:r>
            <a:r>
              <a:rPr lang="cs-CZ" b="1" u="sng" dirty="0" err="1" smtClean="0">
                <a:solidFill>
                  <a:schemeClr val="bg1"/>
                </a:solidFill>
              </a:rPr>
              <a:t>earlier</a:t>
            </a:r>
            <a:r>
              <a:rPr lang="cs-CZ" b="1" u="sng" dirty="0" smtClean="0">
                <a:solidFill>
                  <a:schemeClr val="bg1"/>
                </a:solidFill>
              </a:rPr>
              <a:t> </a:t>
            </a:r>
            <a:r>
              <a:rPr lang="cs-CZ" dirty="0" err="1" smtClean="0">
                <a:solidFill>
                  <a:schemeClr val="bg1"/>
                </a:solidFill>
              </a:rPr>
              <a:t>than</a:t>
            </a:r>
            <a:r>
              <a:rPr lang="cs-CZ" dirty="0" smtClean="0">
                <a:solidFill>
                  <a:schemeClr val="bg1"/>
                </a:solidFill>
              </a:rPr>
              <a:t> </a:t>
            </a:r>
            <a:r>
              <a:rPr lang="cs-CZ" dirty="0" err="1" smtClean="0">
                <a:solidFill>
                  <a:schemeClr val="bg1"/>
                </a:solidFill>
              </a:rPr>
              <a:t>the</a:t>
            </a:r>
            <a:r>
              <a:rPr lang="cs-CZ" dirty="0" smtClean="0">
                <a:solidFill>
                  <a:schemeClr val="bg1"/>
                </a:solidFill>
              </a:rPr>
              <a:t> non-</a:t>
            </a:r>
            <a:r>
              <a:rPr lang="cs-CZ" dirty="0" err="1" smtClean="0">
                <a:solidFill>
                  <a:schemeClr val="bg1"/>
                </a:solidFill>
              </a:rPr>
              <a:t>polar</a:t>
            </a:r>
            <a:r>
              <a:rPr lang="cs-CZ" dirty="0" smtClean="0">
                <a:solidFill>
                  <a:schemeClr val="bg1"/>
                </a:solidFill>
              </a:rPr>
              <a:t>.</a:t>
            </a:r>
            <a:endParaRPr lang="cs-CZ" dirty="0">
              <a:solidFill>
                <a:schemeClr val="bg1"/>
              </a:solidFill>
            </a:endParaRPr>
          </a:p>
        </p:txBody>
      </p:sp>
      <p:sp>
        <p:nvSpPr>
          <p:cNvPr id="224" name="Šipka doprava 223"/>
          <p:cNvSpPr/>
          <p:nvPr/>
        </p:nvSpPr>
        <p:spPr>
          <a:xfrm>
            <a:off x="4792937" y="5877272"/>
            <a:ext cx="3595860" cy="637697"/>
          </a:xfrm>
          <a:prstGeom prst="rightArrow">
            <a:avLst/>
          </a:prstGeom>
          <a:gradFill>
            <a:gsLst>
              <a:gs pos="0">
                <a:schemeClr val="tx2">
                  <a:lumMod val="20000"/>
                  <a:lumOff val="80000"/>
                </a:schemeClr>
              </a:gs>
              <a:gs pos="100000">
                <a:schemeClr val="tx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effectLst>
                  <a:outerShdw blurRad="38100" dist="38100" dir="2700000" algn="tl">
                    <a:srgbClr val="000000">
                      <a:alpha val="43137"/>
                    </a:srgbClr>
                  </a:outerShdw>
                </a:effectLst>
              </a:rPr>
              <a:t>Polarity</a:t>
            </a:r>
            <a:endParaRPr lang="cs-CZ" b="1" dirty="0">
              <a:solidFill>
                <a:schemeClr val="tx1"/>
              </a:solidFill>
              <a:effectLst>
                <a:outerShdw blurRad="38100" dist="38100" dir="2700000" algn="tl">
                  <a:srgbClr val="000000">
                    <a:alpha val="43137"/>
                  </a:srgbClr>
                </a:outerShdw>
              </a:effectLst>
            </a:endParaRPr>
          </a:p>
        </p:txBody>
      </p:sp>
      <p:sp>
        <p:nvSpPr>
          <p:cNvPr id="227" name="TextovéPole 226"/>
          <p:cNvSpPr txBox="1"/>
          <p:nvPr/>
        </p:nvSpPr>
        <p:spPr>
          <a:xfrm>
            <a:off x="4788024" y="3949592"/>
            <a:ext cx="752772" cy="369332"/>
          </a:xfrm>
          <a:prstGeom prst="rect">
            <a:avLst/>
          </a:prstGeom>
          <a:noFill/>
        </p:spPr>
        <p:txBody>
          <a:bodyPr wrap="square" rtlCol="0">
            <a:spAutoFit/>
          </a:bodyPr>
          <a:lstStyle/>
          <a:p>
            <a:r>
              <a:rPr lang="cs-CZ" b="1" dirty="0" smtClean="0">
                <a:solidFill>
                  <a:srgbClr val="FF0000"/>
                </a:solidFill>
              </a:rPr>
              <a:t>3</a:t>
            </a:r>
            <a:endParaRPr lang="cs-CZ" b="1" dirty="0">
              <a:solidFill>
                <a:srgbClr val="FF0000"/>
              </a:solidFill>
            </a:endParaRPr>
          </a:p>
        </p:txBody>
      </p:sp>
      <p:sp>
        <p:nvSpPr>
          <p:cNvPr id="228" name="TextovéPole 227"/>
          <p:cNvSpPr txBox="1"/>
          <p:nvPr/>
        </p:nvSpPr>
        <p:spPr>
          <a:xfrm>
            <a:off x="5744972" y="3933056"/>
            <a:ext cx="752772" cy="369332"/>
          </a:xfrm>
          <a:prstGeom prst="rect">
            <a:avLst/>
          </a:prstGeom>
          <a:noFill/>
        </p:spPr>
        <p:txBody>
          <a:bodyPr wrap="square" rtlCol="0">
            <a:spAutoFit/>
          </a:bodyPr>
          <a:lstStyle/>
          <a:p>
            <a:pPr algn="ctr"/>
            <a:r>
              <a:rPr lang="cs-CZ" dirty="0" smtClean="0"/>
              <a:t>2</a:t>
            </a:r>
            <a:endParaRPr lang="cs-CZ" dirty="0"/>
          </a:p>
        </p:txBody>
      </p:sp>
      <p:sp>
        <p:nvSpPr>
          <p:cNvPr id="229" name="TextovéPole 228"/>
          <p:cNvSpPr txBox="1"/>
          <p:nvPr/>
        </p:nvSpPr>
        <p:spPr>
          <a:xfrm>
            <a:off x="6948264" y="3949592"/>
            <a:ext cx="752772" cy="369332"/>
          </a:xfrm>
          <a:prstGeom prst="rect">
            <a:avLst/>
          </a:prstGeom>
          <a:noFill/>
        </p:spPr>
        <p:txBody>
          <a:bodyPr wrap="square" rtlCol="0">
            <a:spAutoFit/>
          </a:bodyPr>
          <a:lstStyle/>
          <a:p>
            <a:pPr algn="ctr"/>
            <a:r>
              <a:rPr lang="cs-CZ" b="1" dirty="0" smtClean="0">
                <a:solidFill>
                  <a:srgbClr val="FF0000"/>
                </a:solidFill>
              </a:rPr>
              <a:t>1</a:t>
            </a:r>
            <a:endParaRPr lang="cs-CZ" b="1" dirty="0">
              <a:solidFill>
                <a:srgbClr val="FF0000"/>
              </a:solidFill>
            </a:endParaRPr>
          </a:p>
        </p:txBody>
      </p:sp>
      <p:sp>
        <p:nvSpPr>
          <p:cNvPr id="230" name="TextovéPole 229"/>
          <p:cNvSpPr txBox="1"/>
          <p:nvPr/>
        </p:nvSpPr>
        <p:spPr>
          <a:xfrm>
            <a:off x="4827340" y="1970312"/>
            <a:ext cx="752772" cy="369332"/>
          </a:xfrm>
          <a:prstGeom prst="rect">
            <a:avLst/>
          </a:prstGeom>
          <a:noFill/>
        </p:spPr>
        <p:txBody>
          <a:bodyPr wrap="square" rtlCol="0">
            <a:spAutoFit/>
          </a:bodyPr>
          <a:lstStyle/>
          <a:p>
            <a:r>
              <a:rPr lang="cs-CZ" b="1" dirty="0" smtClean="0">
                <a:solidFill>
                  <a:srgbClr val="FF0000"/>
                </a:solidFill>
              </a:rPr>
              <a:t>3</a:t>
            </a:r>
            <a:endParaRPr lang="cs-CZ" b="1" dirty="0">
              <a:solidFill>
                <a:srgbClr val="FF0000"/>
              </a:solidFill>
            </a:endParaRPr>
          </a:p>
        </p:txBody>
      </p:sp>
      <p:sp>
        <p:nvSpPr>
          <p:cNvPr id="231" name="TextovéPole 230"/>
          <p:cNvSpPr txBox="1"/>
          <p:nvPr/>
        </p:nvSpPr>
        <p:spPr>
          <a:xfrm>
            <a:off x="5940152" y="1972248"/>
            <a:ext cx="752772" cy="369332"/>
          </a:xfrm>
          <a:prstGeom prst="rect">
            <a:avLst/>
          </a:prstGeom>
          <a:noFill/>
        </p:spPr>
        <p:txBody>
          <a:bodyPr wrap="square" rtlCol="0">
            <a:spAutoFit/>
          </a:bodyPr>
          <a:lstStyle/>
          <a:p>
            <a:pPr algn="ctr"/>
            <a:r>
              <a:rPr lang="cs-CZ" dirty="0" smtClean="0"/>
              <a:t>2</a:t>
            </a:r>
            <a:endParaRPr lang="cs-CZ" dirty="0"/>
          </a:p>
        </p:txBody>
      </p:sp>
      <p:sp>
        <p:nvSpPr>
          <p:cNvPr id="232" name="TextovéPole 231"/>
          <p:cNvSpPr txBox="1"/>
          <p:nvPr/>
        </p:nvSpPr>
        <p:spPr>
          <a:xfrm>
            <a:off x="7070704" y="1970312"/>
            <a:ext cx="752772" cy="369332"/>
          </a:xfrm>
          <a:prstGeom prst="rect">
            <a:avLst/>
          </a:prstGeom>
          <a:noFill/>
        </p:spPr>
        <p:txBody>
          <a:bodyPr wrap="square" rtlCol="0">
            <a:spAutoFit/>
          </a:bodyPr>
          <a:lstStyle/>
          <a:p>
            <a:pPr algn="ctr"/>
            <a:r>
              <a:rPr lang="cs-CZ" b="1" dirty="0" smtClean="0">
                <a:solidFill>
                  <a:srgbClr val="FF0000"/>
                </a:solidFill>
              </a:rPr>
              <a:t>1</a:t>
            </a:r>
            <a:endParaRPr lang="cs-CZ"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dirty="0"/>
          </a:p>
        </p:txBody>
      </p:sp>
      <p:sp>
        <p:nvSpPr>
          <p:cNvPr id="26" name="Zástupný symbol pro obsah 10"/>
          <p:cNvSpPr>
            <a:spLocks noGrp="1"/>
          </p:cNvSpPr>
          <p:nvPr>
            <p:ph idx="1"/>
          </p:nvPr>
        </p:nvSpPr>
        <p:spPr>
          <a:xfrm>
            <a:off x="251520" y="1196753"/>
            <a:ext cx="8136830" cy="1224136"/>
          </a:xfrm>
        </p:spPr>
        <p:txBody>
          <a:bodyPr>
            <a:normAutofit/>
          </a:bodyPr>
          <a:lstStyle/>
          <a:p>
            <a:pPr marL="0" indent="0">
              <a:buNone/>
            </a:pPr>
            <a:r>
              <a:rPr lang="en-GB" sz="2000" b="1" smtClean="0"/>
              <a:t>Mobile phase selection in RP-HPLC</a:t>
            </a:r>
          </a:p>
          <a:p>
            <a:pPr marL="361950" indent="-361950"/>
            <a:r>
              <a:rPr lang="en-GB" sz="2000" smtClean="0"/>
              <a:t>Mobile phase generally consist of mixtures of water and water-miscible organic solvent:</a:t>
            </a:r>
            <a:endParaRPr lang="en-GB" sz="2000" dirty="0" smtClean="0"/>
          </a:p>
        </p:txBody>
      </p:sp>
      <p:sp>
        <p:nvSpPr>
          <p:cNvPr id="27" name="TextovéPole 26"/>
          <p:cNvSpPr txBox="1"/>
          <p:nvPr/>
        </p:nvSpPr>
        <p:spPr>
          <a:xfrm>
            <a:off x="2051720" y="2276872"/>
            <a:ext cx="2905332" cy="2308324"/>
          </a:xfrm>
          <a:prstGeom prst="rect">
            <a:avLst/>
          </a:prstGeom>
          <a:noFill/>
        </p:spPr>
        <p:txBody>
          <a:bodyPr wrap="square" rtlCol="0">
            <a:spAutoFit/>
          </a:bodyPr>
          <a:lstStyle/>
          <a:p>
            <a:r>
              <a:rPr lang="en-GB" smtClean="0"/>
              <a:t>Methanol</a:t>
            </a:r>
          </a:p>
          <a:p>
            <a:r>
              <a:rPr lang="en-GB" smtClean="0"/>
              <a:t>Acetonitrile</a:t>
            </a:r>
          </a:p>
          <a:p>
            <a:r>
              <a:rPr lang="en-GB" smtClean="0"/>
              <a:t>Ethanol</a:t>
            </a:r>
          </a:p>
          <a:p>
            <a:r>
              <a:rPr lang="en-GB" smtClean="0"/>
              <a:t>Isopropanol</a:t>
            </a:r>
          </a:p>
          <a:p>
            <a:r>
              <a:rPr lang="en-GB" smtClean="0"/>
              <a:t>Dimethylformamide</a:t>
            </a:r>
          </a:p>
          <a:p>
            <a:r>
              <a:rPr lang="en-GB" smtClean="0"/>
              <a:t>Propan-1-ol</a:t>
            </a:r>
          </a:p>
          <a:p>
            <a:r>
              <a:rPr lang="en-GB" smtClean="0"/>
              <a:t>Dioxane</a:t>
            </a:r>
          </a:p>
          <a:p>
            <a:r>
              <a:rPr lang="en-GB" smtClean="0"/>
              <a:t>Tetrahydrofuran</a:t>
            </a:r>
            <a:endParaRPr lang="en-GB" dirty="0" smtClean="0"/>
          </a:p>
        </p:txBody>
      </p:sp>
      <p:cxnSp>
        <p:nvCxnSpPr>
          <p:cNvPr id="29" name="Přímá spojovací šipka 28"/>
          <p:cNvCxnSpPr/>
          <p:nvPr/>
        </p:nvCxnSpPr>
        <p:spPr>
          <a:xfrm rot="5400000">
            <a:off x="3371636" y="3430240"/>
            <a:ext cx="2308324"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669020" y="2844804"/>
            <a:ext cx="2520280" cy="800219"/>
          </a:xfrm>
          <a:prstGeom prst="rect">
            <a:avLst/>
          </a:prstGeom>
          <a:noFill/>
        </p:spPr>
        <p:txBody>
          <a:bodyPr wrap="square" rtlCol="0">
            <a:spAutoFit/>
          </a:bodyPr>
          <a:lstStyle/>
          <a:p>
            <a:pPr>
              <a:spcBef>
                <a:spcPts val="1200"/>
              </a:spcBef>
            </a:pPr>
            <a:r>
              <a:rPr lang="en-GB" smtClean="0"/>
              <a:t>Decreasing polarity</a:t>
            </a:r>
          </a:p>
          <a:p>
            <a:pPr>
              <a:spcBef>
                <a:spcPts val="1200"/>
              </a:spcBef>
            </a:pPr>
            <a:r>
              <a:rPr lang="en-GB" smtClean="0"/>
              <a:t>Increasing elution power</a:t>
            </a:r>
            <a:endParaRPr lang="en-GB" dirty="0"/>
          </a:p>
        </p:txBody>
      </p:sp>
      <p:sp>
        <p:nvSpPr>
          <p:cNvPr id="31" name="Zástupný symbol pro obsah 10"/>
          <p:cNvSpPr txBox="1">
            <a:spLocks/>
          </p:cNvSpPr>
          <p:nvPr/>
        </p:nvSpPr>
        <p:spPr>
          <a:xfrm>
            <a:off x="251520" y="4725144"/>
            <a:ext cx="8136830" cy="1512168"/>
          </a:xfrm>
          <a:prstGeom prst="rect">
            <a:avLst/>
          </a:prstGeom>
        </p:spPr>
        <p:txBody>
          <a:bodyPr vert="horz" lIns="91440" tIns="45720" rIns="91440" bIns="45720" rtlCol="0">
            <a:normAutofit/>
          </a:bodyPr>
          <a:lstStyle/>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Non-aqueous</a:t>
            </a:r>
            <a:r>
              <a:rPr kumimoji="0" lang="en-GB" sz="2000" b="0" i="0" u="none" strike="noStrike" kern="1200" cap="none" spc="0" normalizeH="0" noProof="0" dirty="0" smtClean="0">
                <a:ln>
                  <a:noFill/>
                </a:ln>
                <a:solidFill>
                  <a:schemeClr val="tx1"/>
                </a:solidFill>
                <a:effectLst/>
                <a:uLnTx/>
                <a:uFillTx/>
                <a:latin typeface="+mn-lt"/>
                <a:ea typeface="+mn-ea"/>
                <a:cs typeface="+mn-cs"/>
              </a:rPr>
              <a:t> </a:t>
            </a:r>
            <a:r>
              <a:rPr kumimoji="0" lang="en-GB" sz="2000" b="0" i="0" u="none" strike="noStrike" kern="1200" cap="none" spc="0" normalizeH="0" noProof="0" dirty="0" err="1" smtClean="0">
                <a:ln>
                  <a:noFill/>
                </a:ln>
                <a:solidFill>
                  <a:schemeClr val="tx1"/>
                </a:solidFill>
                <a:effectLst/>
                <a:uLnTx/>
                <a:uFillTx/>
                <a:latin typeface="+mn-lt"/>
                <a:ea typeface="+mn-ea"/>
                <a:cs typeface="+mn-cs"/>
              </a:rPr>
              <a:t>eluents</a:t>
            </a:r>
            <a:r>
              <a:rPr kumimoji="0" lang="en-GB" sz="2000" b="0" i="0" u="none" strike="noStrike" kern="1200" cap="none" spc="0" normalizeH="0" noProof="0" dirty="0" smtClean="0">
                <a:ln>
                  <a:noFill/>
                </a:ln>
                <a:solidFill>
                  <a:schemeClr val="tx1"/>
                </a:solidFill>
                <a:effectLst/>
                <a:uLnTx/>
                <a:uFillTx/>
                <a:latin typeface="+mn-lt"/>
                <a:ea typeface="+mn-ea"/>
                <a:cs typeface="+mn-cs"/>
              </a:rPr>
              <a:t> are used in RP-HPLC for elution of</a:t>
            </a:r>
            <a:r>
              <a:rPr lang="en-GB" sz="2000" dirty="0" smtClean="0"/>
              <a:t> highly non-polar compounds.</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The</a:t>
            </a:r>
            <a:r>
              <a:rPr kumimoji="0" lang="en-GB" sz="2000" b="0" i="0" u="none" strike="noStrike" kern="1200" cap="none" spc="0" normalizeH="0" noProof="0" dirty="0" smtClean="0">
                <a:ln>
                  <a:noFill/>
                </a:ln>
                <a:solidFill>
                  <a:schemeClr val="tx1"/>
                </a:solidFill>
                <a:effectLst/>
                <a:uLnTx/>
                <a:uFillTx/>
                <a:latin typeface="+mn-lt"/>
                <a:ea typeface="+mn-ea"/>
                <a:cs typeface="+mn-cs"/>
              </a:rPr>
              <a:t> mixtures with water have  higher viscosity (produced higher back pressure) than </a:t>
            </a:r>
            <a:r>
              <a:rPr kumimoji="0" lang="cs-CZ" sz="2000" b="0" i="0" u="none" strike="noStrike" kern="1200" cap="none" spc="0" normalizeH="0" noProof="0" dirty="0" err="1" smtClean="0">
                <a:ln>
                  <a:noFill/>
                </a:ln>
                <a:solidFill>
                  <a:schemeClr val="tx1"/>
                </a:solidFill>
                <a:effectLst/>
                <a:uLnTx/>
                <a:uFillTx/>
                <a:latin typeface="+mn-lt"/>
                <a:ea typeface="+mn-ea"/>
                <a:cs typeface="+mn-cs"/>
              </a:rPr>
              <a:t>the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en-GB" sz="2000" b="0" i="0" u="none" strike="noStrike" kern="1200" cap="none" spc="0" normalizeH="0" noProof="0" dirty="0" smtClean="0">
                <a:ln>
                  <a:noFill/>
                </a:ln>
                <a:solidFill>
                  <a:schemeClr val="tx1"/>
                </a:solidFill>
                <a:effectLst/>
                <a:uLnTx/>
                <a:uFillTx/>
                <a:latin typeface="+mn-lt"/>
                <a:ea typeface="+mn-ea"/>
                <a:cs typeface="+mn-cs"/>
              </a:rPr>
              <a:t>pure solvents.</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a:p>
        </p:txBody>
      </p:sp>
      <p:sp>
        <p:nvSpPr>
          <p:cNvPr id="26" name="Zástupný symbol pro obsah 10"/>
          <p:cNvSpPr>
            <a:spLocks noGrp="1"/>
          </p:cNvSpPr>
          <p:nvPr>
            <p:ph idx="1"/>
          </p:nvPr>
        </p:nvSpPr>
        <p:spPr>
          <a:xfrm>
            <a:off x="251520" y="1196753"/>
            <a:ext cx="8136830" cy="1224136"/>
          </a:xfrm>
        </p:spPr>
        <p:txBody>
          <a:bodyPr>
            <a:normAutofit/>
          </a:bodyPr>
          <a:lstStyle/>
          <a:p>
            <a:pPr marL="0" indent="0">
              <a:buNone/>
            </a:pPr>
            <a:r>
              <a:rPr lang="en-GB" sz="2000" b="1" smtClean="0"/>
              <a:t>Mobile phase selection in RP-HPLC</a:t>
            </a:r>
          </a:p>
          <a:p>
            <a:pPr marL="361950" indent="-361950"/>
            <a:r>
              <a:rPr lang="en-GB" sz="2000" smtClean="0"/>
              <a:t>Polarity is only one parameter to change separation.</a:t>
            </a:r>
          </a:p>
          <a:p>
            <a:pPr marL="361950" indent="-361950"/>
            <a:r>
              <a:rPr lang="en-GB" sz="2000" smtClean="0"/>
              <a:t>Another parameter is selectivity:</a:t>
            </a:r>
          </a:p>
        </p:txBody>
      </p:sp>
      <p:pic>
        <p:nvPicPr>
          <p:cNvPr id="83971" name="Picture 3"/>
          <p:cNvPicPr>
            <a:picLocks noChangeAspect="1" noChangeArrowheads="1"/>
          </p:cNvPicPr>
          <p:nvPr/>
        </p:nvPicPr>
        <p:blipFill>
          <a:blip r:embed="rId3" cstate="print"/>
          <a:srcRect/>
          <a:stretch>
            <a:fillRect/>
          </a:stretch>
        </p:blipFill>
        <p:spPr bwMode="auto">
          <a:xfrm>
            <a:off x="1004048" y="2420888"/>
            <a:ext cx="7115394" cy="1517377"/>
          </a:xfrm>
          <a:prstGeom prst="rect">
            <a:avLst/>
          </a:prstGeom>
          <a:noFill/>
          <a:ln w="9525">
            <a:noFill/>
            <a:miter lim="800000"/>
            <a:headEnd/>
            <a:tailEnd/>
          </a:ln>
          <a:effectLst/>
        </p:spPr>
      </p:pic>
      <p:sp>
        <p:nvSpPr>
          <p:cNvPr id="9" name="TextovéPole 8"/>
          <p:cNvSpPr txBox="1"/>
          <p:nvPr/>
        </p:nvSpPr>
        <p:spPr>
          <a:xfrm>
            <a:off x="1908002" y="4170838"/>
            <a:ext cx="2448272" cy="400110"/>
          </a:xfrm>
          <a:prstGeom prst="rect">
            <a:avLst/>
          </a:prstGeom>
          <a:noFill/>
        </p:spPr>
        <p:txBody>
          <a:bodyPr wrap="square" rtlCol="0">
            <a:spAutoFit/>
          </a:bodyPr>
          <a:lstStyle/>
          <a:p>
            <a:pPr algn="ctr"/>
            <a:r>
              <a:rPr lang="en-GB" sz="2000" b="1" smtClean="0"/>
              <a:t>Selectivity term</a:t>
            </a:r>
            <a:endParaRPr lang="en-GB" sz="2000" b="1"/>
          </a:p>
        </p:txBody>
      </p:sp>
      <p:sp>
        <p:nvSpPr>
          <p:cNvPr id="10" name="TextovéPole 9"/>
          <p:cNvSpPr txBox="1"/>
          <p:nvPr/>
        </p:nvSpPr>
        <p:spPr>
          <a:xfrm>
            <a:off x="4788024" y="4155448"/>
            <a:ext cx="2448272" cy="400110"/>
          </a:xfrm>
          <a:prstGeom prst="rect">
            <a:avLst/>
          </a:prstGeom>
          <a:noFill/>
        </p:spPr>
        <p:txBody>
          <a:bodyPr wrap="square" rtlCol="0">
            <a:spAutoFit/>
          </a:bodyPr>
          <a:lstStyle/>
          <a:p>
            <a:pPr algn="ctr"/>
            <a:r>
              <a:rPr lang="en-GB" sz="2000" b="1" smtClean="0"/>
              <a:t>Polarity term</a:t>
            </a:r>
            <a:endParaRPr lang="en-GB" sz="2000" b="1"/>
          </a:p>
        </p:txBody>
      </p:sp>
      <p:cxnSp>
        <p:nvCxnSpPr>
          <p:cNvPr id="12" name="Přímá spojovací šipka 11"/>
          <p:cNvCxnSpPr>
            <a:stCxn id="9" idx="0"/>
          </p:cNvCxnSpPr>
          <p:nvPr/>
        </p:nvCxnSpPr>
        <p:spPr>
          <a:xfrm rot="5400000" flipH="1" flipV="1">
            <a:off x="3049102" y="3800068"/>
            <a:ext cx="453807" cy="2877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a:stCxn id="10" idx="0"/>
          </p:cNvCxnSpPr>
          <p:nvPr/>
        </p:nvCxnSpPr>
        <p:spPr>
          <a:xfrm rot="16200000" flipV="1">
            <a:off x="5576928" y="3720216"/>
            <a:ext cx="438417"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ástupný symbol pro obsah 10"/>
          <p:cNvSpPr txBox="1">
            <a:spLocks/>
          </p:cNvSpPr>
          <p:nvPr/>
        </p:nvSpPr>
        <p:spPr>
          <a:xfrm>
            <a:off x="251520" y="4869160"/>
            <a:ext cx="8136830" cy="936104"/>
          </a:xfrm>
          <a:prstGeom prst="rect">
            <a:avLst/>
          </a:prstGeom>
        </p:spPr>
        <p:txBody>
          <a:bodyPr vert="horz" lIns="91440" tIns="45720" rIns="91440" bIns="45720" rtlCol="0">
            <a:normAutofit/>
          </a:bodyPr>
          <a:lstStyle/>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smtClean="0">
                <a:ln>
                  <a:noFill/>
                </a:ln>
                <a:solidFill>
                  <a:schemeClr val="tx1"/>
                </a:solidFill>
                <a:effectLst/>
                <a:uLnTx/>
                <a:uFillTx/>
                <a:latin typeface="+mn-lt"/>
                <a:ea typeface="+mn-ea"/>
                <a:cs typeface="+mn-cs"/>
              </a:rPr>
              <a:t>Not</a:t>
            </a:r>
            <a:r>
              <a:rPr kumimoji="0" lang="en-GB" sz="2000" b="0" i="0" u="none" strike="noStrike" kern="1200" cap="none" spc="0" normalizeH="0" smtClean="0">
                <a:ln>
                  <a:noFill/>
                </a:ln>
                <a:solidFill>
                  <a:schemeClr val="tx1"/>
                </a:solidFill>
                <a:effectLst/>
                <a:uLnTx/>
                <a:uFillTx/>
                <a:latin typeface="+mn-lt"/>
                <a:ea typeface="+mn-ea"/>
                <a:cs typeface="+mn-cs"/>
              </a:rPr>
              <a:t> all solvents could be used (possible chemical interaction, miscibility issue, toxic, flammable, volatile).</a:t>
            </a:r>
            <a:endParaRPr lang="en-GB" sz="20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p:cNvPicPr>
            <a:picLocks noChangeAspect="1" noChangeArrowheads="1"/>
          </p:cNvPicPr>
          <p:nvPr/>
        </p:nvPicPr>
        <p:blipFill>
          <a:blip r:embed="rId3" cstate="print"/>
          <a:srcRect/>
          <a:stretch>
            <a:fillRect/>
          </a:stretch>
        </p:blipFill>
        <p:spPr bwMode="auto">
          <a:xfrm>
            <a:off x="4284024" y="1844823"/>
            <a:ext cx="4680464" cy="4060677"/>
          </a:xfrm>
          <a:prstGeom prst="rect">
            <a:avLst/>
          </a:prstGeom>
          <a:noFill/>
          <a:ln w="9525">
            <a:noFill/>
            <a:miter lim="800000"/>
            <a:headEnd/>
            <a:tailEnd/>
          </a:ln>
        </p:spPr>
      </p:pic>
      <p:sp>
        <p:nvSpPr>
          <p:cNvPr id="2" name="Nadpis 1"/>
          <p:cNvSpPr>
            <a:spLocks noGrp="1"/>
          </p:cNvSpPr>
          <p:nvPr>
            <p:ph type="title"/>
          </p:nvPr>
        </p:nvSpPr>
        <p:spPr/>
        <p:txBody>
          <a:bodyPr/>
          <a:lstStyle/>
          <a:p>
            <a:r>
              <a:rPr lang="en-GB" smtClean="0"/>
              <a:t>Reversed Phase Chromatography</a:t>
            </a:r>
            <a:endParaRPr lang="en-GB"/>
          </a:p>
        </p:txBody>
      </p:sp>
      <p:sp>
        <p:nvSpPr>
          <p:cNvPr id="26" name="Zástupný symbol pro obsah 10"/>
          <p:cNvSpPr>
            <a:spLocks noGrp="1"/>
          </p:cNvSpPr>
          <p:nvPr>
            <p:ph idx="1"/>
          </p:nvPr>
        </p:nvSpPr>
        <p:spPr>
          <a:xfrm>
            <a:off x="251519" y="1196752"/>
            <a:ext cx="4425255" cy="5184575"/>
          </a:xfrm>
        </p:spPr>
        <p:txBody>
          <a:bodyPr>
            <a:normAutofit/>
          </a:bodyPr>
          <a:lstStyle/>
          <a:p>
            <a:pPr marL="0" indent="0">
              <a:buNone/>
            </a:pPr>
            <a:r>
              <a:rPr lang="en-GB" sz="2000" b="1" smtClean="0"/>
              <a:t>Mobile phase selection in RP-HPLC</a:t>
            </a:r>
          </a:p>
          <a:p>
            <a:pPr marL="361950" indent="-361950">
              <a:buNone/>
            </a:pPr>
            <a:r>
              <a:rPr lang="en-GB" sz="2000" smtClean="0"/>
              <a:t>Triangle of selectivity</a:t>
            </a:r>
          </a:p>
          <a:p>
            <a:pPr marL="361950" indent="-361950"/>
            <a:r>
              <a:rPr lang="en-GB" sz="2000" smtClean="0"/>
              <a:t>Comparison of different solvents in terms of their </a:t>
            </a:r>
            <a:r>
              <a:rPr lang="en-GB" sz="2000" b="1" smtClean="0"/>
              <a:t>dipolar (π)</a:t>
            </a:r>
            <a:r>
              <a:rPr lang="en-GB" sz="2000" smtClean="0"/>
              <a:t>, </a:t>
            </a:r>
            <a:r>
              <a:rPr lang="en-GB" sz="2000" b="1" smtClean="0"/>
              <a:t>acidic (α</a:t>
            </a:r>
            <a:r>
              <a:rPr lang="en-GB" sz="2000" smtClean="0"/>
              <a:t>) and </a:t>
            </a:r>
            <a:r>
              <a:rPr lang="en-GB" sz="2000" b="1" smtClean="0"/>
              <a:t>basic (β)</a:t>
            </a:r>
            <a:r>
              <a:rPr lang="en-GB" sz="2000" smtClean="0"/>
              <a:t> properties.</a:t>
            </a:r>
          </a:p>
          <a:p>
            <a:pPr marL="361950" indent="-361950"/>
            <a:r>
              <a:rPr lang="en-GB" sz="2000" smtClean="0"/>
              <a:t>Largest difference in selectivity could be expected for solvents with the most different properties.</a:t>
            </a:r>
          </a:p>
          <a:p>
            <a:pPr marL="361950" indent="-361950"/>
            <a:endParaRPr lang="en-GB" sz="20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540" y="298152"/>
            <a:ext cx="8317558" cy="646331"/>
          </a:xfrm>
        </p:spPr>
        <p:txBody>
          <a:bodyPr/>
          <a:lstStyle/>
          <a:p>
            <a:r>
              <a:rPr lang="en-GB" smtClean="0"/>
              <a:t>Reversed Phase Chromatography</a:t>
            </a:r>
            <a:endParaRPr lang="en-GB" dirty="0"/>
          </a:p>
        </p:txBody>
      </p:sp>
      <p:sp>
        <p:nvSpPr>
          <p:cNvPr id="26" name="Zástupný symbol pro obsah 10"/>
          <p:cNvSpPr>
            <a:spLocks noGrp="1"/>
          </p:cNvSpPr>
          <p:nvPr>
            <p:ph idx="1"/>
          </p:nvPr>
        </p:nvSpPr>
        <p:spPr>
          <a:xfrm>
            <a:off x="251520" y="1196753"/>
            <a:ext cx="3888432" cy="1944216"/>
          </a:xfrm>
        </p:spPr>
        <p:txBody>
          <a:bodyPr>
            <a:normAutofit/>
          </a:bodyPr>
          <a:lstStyle/>
          <a:p>
            <a:pPr marL="0" indent="0">
              <a:buNone/>
            </a:pPr>
            <a:r>
              <a:rPr lang="en-GB" sz="2000" b="1" dirty="0" smtClean="0"/>
              <a:t>Common solvents in RP-HPLC</a:t>
            </a:r>
          </a:p>
          <a:p>
            <a:pPr marL="361950" indent="-361950"/>
            <a:r>
              <a:rPr lang="en-GB" sz="2000" dirty="0" smtClean="0"/>
              <a:t>Methanol – acids</a:t>
            </a:r>
          </a:p>
          <a:p>
            <a:pPr marL="361950" indent="-361950"/>
            <a:r>
              <a:rPr lang="en-GB" sz="2000" dirty="0" err="1" smtClean="0"/>
              <a:t>Acetonitrile</a:t>
            </a:r>
            <a:r>
              <a:rPr lang="en-GB" sz="2000" dirty="0" smtClean="0"/>
              <a:t> – bases</a:t>
            </a:r>
          </a:p>
          <a:p>
            <a:pPr marL="361950" indent="-361950"/>
            <a:r>
              <a:rPr lang="en-GB" sz="2000" dirty="0" err="1" smtClean="0"/>
              <a:t>Tetrahydrofuran</a:t>
            </a:r>
            <a:r>
              <a:rPr lang="en-GB" sz="2000" dirty="0" smtClean="0"/>
              <a:t> – strong dipole</a:t>
            </a:r>
          </a:p>
          <a:p>
            <a:pPr marL="361950" indent="-361950"/>
            <a:r>
              <a:rPr lang="en-GB" sz="2000" dirty="0" smtClean="0"/>
              <a:t>Water – polarity adjustment</a:t>
            </a:r>
          </a:p>
        </p:txBody>
      </p:sp>
      <p:sp>
        <p:nvSpPr>
          <p:cNvPr id="6" name="Obdélník 5"/>
          <p:cNvSpPr/>
          <p:nvPr/>
        </p:nvSpPr>
        <p:spPr>
          <a:xfrm>
            <a:off x="4499992" y="1586696"/>
            <a:ext cx="3959796" cy="1554272"/>
          </a:xfrm>
          <a:prstGeom prst="rect">
            <a:avLst/>
          </a:prstGeom>
        </p:spPr>
        <p:txBody>
          <a:bodyPr wrap="square">
            <a:spAutoFit/>
          </a:bodyPr>
          <a:lstStyle/>
          <a:p>
            <a:pPr marL="361950" indent="-361950">
              <a:spcBef>
                <a:spcPts val="600"/>
              </a:spcBef>
              <a:buClr>
                <a:srgbClr val="FF0000"/>
              </a:buClr>
              <a:buSzPct val="115000"/>
              <a:buFont typeface="Wingdings" pitchFamily="2" charset="2"/>
              <a:buChar char="§"/>
            </a:pPr>
            <a:r>
              <a:rPr lang="en-GB" sz="2000" smtClean="0"/>
              <a:t>Miscible</a:t>
            </a:r>
          </a:p>
          <a:p>
            <a:pPr marL="361950" indent="-361950">
              <a:spcBef>
                <a:spcPts val="600"/>
              </a:spcBef>
              <a:buClr>
                <a:srgbClr val="FF0000"/>
              </a:buClr>
              <a:buSzPct val="115000"/>
              <a:buFont typeface="Wingdings" pitchFamily="2" charset="2"/>
              <a:buChar char="§"/>
            </a:pPr>
            <a:r>
              <a:rPr lang="en-GB" sz="2000" smtClean="0"/>
              <a:t>Low viscosity</a:t>
            </a:r>
          </a:p>
          <a:p>
            <a:pPr marL="361950" indent="-361950">
              <a:spcBef>
                <a:spcPts val="600"/>
              </a:spcBef>
              <a:buClr>
                <a:srgbClr val="FF0000"/>
              </a:buClr>
              <a:buSzPct val="115000"/>
              <a:buFont typeface="Wingdings" pitchFamily="2" charset="2"/>
              <a:buChar char="§"/>
            </a:pPr>
            <a:r>
              <a:rPr lang="en-GB" sz="2000" smtClean="0"/>
              <a:t>Available in the highest purity</a:t>
            </a:r>
          </a:p>
          <a:p>
            <a:pPr marL="361950" indent="-361950">
              <a:spcBef>
                <a:spcPts val="600"/>
              </a:spcBef>
              <a:buClr>
                <a:srgbClr val="FF0000"/>
              </a:buClr>
              <a:buSzPct val="115000"/>
              <a:buFont typeface="Wingdings" pitchFamily="2" charset="2"/>
              <a:buChar char="§"/>
            </a:pPr>
            <a:r>
              <a:rPr lang="en-GB" sz="2000" smtClean="0"/>
              <a:t>Cheap</a:t>
            </a:r>
            <a:endParaRPr lang="en-GB" sz="2000" dirty="0" smtClean="0"/>
          </a:p>
        </p:txBody>
      </p:sp>
      <p:sp>
        <p:nvSpPr>
          <p:cNvPr id="7" name="Pravá složená závorka 6"/>
          <p:cNvSpPr/>
          <p:nvPr/>
        </p:nvSpPr>
        <p:spPr>
          <a:xfrm>
            <a:off x="3923928" y="1596221"/>
            <a:ext cx="360040" cy="1468666"/>
          </a:xfrm>
          <a:prstGeom prst="rightBrace">
            <a:avLst>
              <a:gd name="adj1" fmla="val 43056"/>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9" name="Picture 2"/>
          <p:cNvPicPr>
            <a:picLocks noChangeAspect="1" noChangeArrowheads="1"/>
          </p:cNvPicPr>
          <p:nvPr/>
        </p:nvPicPr>
        <p:blipFill>
          <a:blip r:embed="rId3" cstate="print"/>
          <a:srcRect/>
          <a:stretch>
            <a:fillRect/>
          </a:stretch>
        </p:blipFill>
        <p:spPr bwMode="auto">
          <a:xfrm>
            <a:off x="2217977" y="3529310"/>
            <a:ext cx="4711237" cy="2780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dirty="0"/>
          </a:p>
        </p:txBody>
      </p:sp>
      <p:sp>
        <p:nvSpPr>
          <p:cNvPr id="4" name="Zástupný symbol pro obsah 10"/>
          <p:cNvSpPr txBox="1">
            <a:spLocks/>
          </p:cNvSpPr>
          <p:nvPr/>
        </p:nvSpPr>
        <p:spPr>
          <a:xfrm>
            <a:off x="251520" y="1124744"/>
            <a:ext cx="8712968" cy="511256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en-GB" sz="2000" b="1" i="0" u="none" strike="noStrike" kern="1200" cap="none" spc="0" normalizeH="0" baseline="0" noProof="0" smtClean="0">
                <a:ln>
                  <a:noFill/>
                </a:ln>
                <a:solidFill>
                  <a:schemeClr val="tx1"/>
                </a:solidFill>
                <a:effectLst/>
                <a:uLnTx/>
                <a:uFillTx/>
                <a:latin typeface="+mn-lt"/>
                <a:ea typeface="+mn-ea"/>
                <a:cs typeface="+mn-cs"/>
              </a:rPr>
              <a:t>Stationary</a:t>
            </a:r>
            <a:r>
              <a:rPr kumimoji="0" lang="en-GB" sz="2000" b="1" i="0" u="none" strike="noStrike" kern="1200" cap="none" spc="0" normalizeH="0" noProof="0" smtClean="0">
                <a:ln>
                  <a:noFill/>
                </a:ln>
                <a:solidFill>
                  <a:schemeClr val="tx1"/>
                </a:solidFill>
                <a:effectLst/>
                <a:uLnTx/>
                <a:uFillTx/>
                <a:latin typeface="+mn-lt"/>
                <a:ea typeface="+mn-ea"/>
                <a:cs typeface="+mn-cs"/>
              </a:rPr>
              <a:t> phases</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baseline="0" smtClean="0"/>
              <a:t>C18 </a:t>
            </a:r>
            <a:r>
              <a:rPr lang="en-GB" sz="2000" smtClean="0"/>
              <a:t>modified si</a:t>
            </a:r>
            <a:r>
              <a:rPr lang="en-GB" sz="2000" baseline="0" smtClean="0"/>
              <a:t>lica is the most common stationary</a:t>
            </a:r>
            <a:r>
              <a:rPr lang="en-GB" sz="2000" smtClean="0"/>
              <a:t> phase, providing high  retention (o</a:t>
            </a:r>
            <a:r>
              <a:rPr kumimoji="0" lang="en-GB" sz="2000" i="0" u="none" strike="noStrike" kern="1200" cap="none" spc="0" normalizeH="0" baseline="0" noProof="0" smtClean="0">
                <a:ln>
                  <a:noFill/>
                </a:ln>
                <a:solidFill>
                  <a:schemeClr val="tx1"/>
                </a:solidFill>
                <a:effectLst/>
                <a:uLnTx/>
                <a:uFillTx/>
                <a:latin typeface="+mn-lt"/>
                <a:ea typeface="+mn-ea"/>
                <a:cs typeface="+mn-cs"/>
              </a:rPr>
              <a:t>ther</a:t>
            </a:r>
            <a:r>
              <a:rPr kumimoji="0" lang="en-GB" sz="2000" i="0" u="none" strike="noStrike" kern="1200" cap="none" spc="0" normalizeH="0" noProof="0" smtClean="0">
                <a:ln>
                  <a:noFill/>
                </a:ln>
                <a:solidFill>
                  <a:schemeClr val="tx1"/>
                </a:solidFill>
                <a:effectLst/>
                <a:uLnTx/>
                <a:uFillTx/>
                <a:latin typeface="+mn-lt"/>
                <a:ea typeface="+mn-ea"/>
                <a:cs typeface="+mn-cs"/>
              </a:rPr>
              <a:t> phases are C8, phenyl, CN, diol, NH2 – providing lower retention</a:t>
            </a:r>
            <a:r>
              <a:rPr lang="en-GB" sz="2000" smtClean="0"/>
              <a:t> and alternative selectivity).</a:t>
            </a:r>
            <a:endParaRPr kumimoji="0" lang="en-GB" sz="2000" i="0" u="none" strike="noStrike" kern="1200" cap="none" spc="0" normalizeH="0" noProof="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b="1" smtClean="0"/>
              <a:t>Carbon load: </a:t>
            </a:r>
            <a:r>
              <a:rPr lang="en-GB" sz="2000" smtClean="0"/>
              <a:t>Retention strenght for C18 could be estimated from „carbon load“ – more carbon means thicker stationary phase and consequebntly higher retention (for non-polar analytes, columns with lower carbon load could be recommended).</a:t>
            </a:r>
          </a:p>
          <a:p>
            <a:pPr marL="361950" indent="-361950">
              <a:spcBef>
                <a:spcPct val="20000"/>
              </a:spcBef>
              <a:buClr>
                <a:srgbClr val="FF0000"/>
              </a:buClr>
              <a:buSzPct val="115000"/>
              <a:buFont typeface="Wingdings" pitchFamily="2" charset="2"/>
              <a:buChar char="§"/>
              <a:defRPr/>
            </a:pPr>
            <a:r>
              <a:rPr lang="en-GB" sz="2000" b="1" smtClean="0"/>
              <a:t>Pore size </a:t>
            </a:r>
            <a:r>
              <a:rPr lang="en-GB" sz="2000" smtClean="0"/>
              <a:t>(Å, Ångström)  determines suitability of the phase for small or large molecules – small pore size providing better capacity, but it is not for large molecules molecules. </a:t>
            </a:r>
          </a:p>
          <a:p>
            <a:pPr marL="361950" indent="-361950">
              <a:spcBef>
                <a:spcPct val="20000"/>
              </a:spcBef>
              <a:buClr>
                <a:srgbClr val="FF0000"/>
              </a:buClr>
              <a:buSzPct val="115000"/>
              <a:defRPr/>
            </a:pPr>
            <a:r>
              <a:rPr lang="en-GB" sz="2000" smtClean="0"/>
              <a:t>	</a:t>
            </a:r>
            <a:r>
              <a:rPr lang="en-GB" sz="2000" i="1" smtClean="0"/>
              <a:t>1Å = 0.1 nm (1×10</a:t>
            </a:r>
            <a:r>
              <a:rPr lang="en-GB" sz="2000" i="1" baseline="30000" smtClean="0"/>
              <a:t>−10</a:t>
            </a:r>
            <a:r>
              <a:rPr lang="en-GB" sz="2000" i="1" smtClean="0"/>
              <a:t> meter)</a:t>
            </a:r>
          </a:p>
          <a:p>
            <a:pPr marL="361950" indent="-361950">
              <a:spcBef>
                <a:spcPct val="20000"/>
              </a:spcBef>
              <a:buClr>
                <a:srgbClr val="FF0000"/>
              </a:buClr>
              <a:buSzPct val="115000"/>
              <a:buFont typeface="Arial" pitchFamily="34" charset="0"/>
              <a:buChar char="•"/>
              <a:defRPr/>
            </a:pPr>
            <a:r>
              <a:rPr lang="en-GB" sz="2000" b="1" smtClean="0"/>
              <a:t>Silanol activity </a:t>
            </a:r>
            <a:r>
              <a:rPr lang="en-GB" sz="2000" smtClean="0"/>
              <a:t>– it is not possible to derivatize all silanols for sterical reasons. Silanol groups could be endcapped or shielded stericaly. Silanol activity provides different selectivity of the column. </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lang="en-GB" sz="2000" smtClean="0"/>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i="0" u="none" strike="noStrike" kern="1200" cap="none" spc="0" normalizeH="0" noProof="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dirty="0"/>
          </a:p>
        </p:txBody>
      </p:sp>
      <p:sp>
        <p:nvSpPr>
          <p:cNvPr id="4" name="Zástupný symbol pro obsah 10"/>
          <p:cNvSpPr txBox="1">
            <a:spLocks/>
          </p:cNvSpPr>
          <p:nvPr/>
        </p:nvSpPr>
        <p:spPr>
          <a:xfrm>
            <a:off x="251520" y="1124744"/>
            <a:ext cx="8712968" cy="136815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Stationary</a:t>
            </a:r>
            <a:r>
              <a:rPr kumimoji="0" lang="en-GB" sz="2000" b="1" i="0" u="none" strike="noStrike" kern="1200" cap="none" spc="0" normalizeH="0" noProof="0" dirty="0" smtClean="0">
                <a:ln>
                  <a:noFill/>
                </a:ln>
                <a:solidFill>
                  <a:schemeClr val="tx1"/>
                </a:solidFill>
                <a:effectLst/>
                <a:uLnTx/>
                <a:uFillTx/>
                <a:latin typeface="+mn-lt"/>
                <a:ea typeface="+mn-ea"/>
                <a:cs typeface="+mn-cs"/>
              </a:rPr>
              <a:t> phases</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smtClean="0"/>
              <a:t>Effect of chain lenght on retention.</a:t>
            </a:r>
            <a:endParaRPr lang="en-GB" sz="2000" dirty="0" smtClean="0"/>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i="0" u="none" strike="noStrike" kern="1200" cap="none" spc="0" normalizeH="0" noProof="0" dirty="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89442" name="Picture 2"/>
          <p:cNvPicPr>
            <a:picLocks noChangeAspect="1" noChangeArrowheads="1"/>
          </p:cNvPicPr>
          <p:nvPr/>
        </p:nvPicPr>
        <p:blipFill>
          <a:blip r:embed="rId2" cstate="print"/>
          <a:srcRect/>
          <a:stretch>
            <a:fillRect/>
          </a:stretch>
        </p:blipFill>
        <p:spPr bwMode="auto">
          <a:xfrm>
            <a:off x="2421285" y="1916832"/>
            <a:ext cx="6696446" cy="3369914"/>
          </a:xfrm>
          <a:prstGeom prst="rect">
            <a:avLst/>
          </a:prstGeom>
          <a:noFill/>
          <a:ln w="9525">
            <a:noFill/>
            <a:miter lim="800000"/>
            <a:headEnd/>
            <a:tailEnd/>
          </a:ln>
        </p:spPr>
      </p:pic>
      <p:sp>
        <p:nvSpPr>
          <p:cNvPr id="6" name="TextovéPole 5"/>
          <p:cNvSpPr txBox="1"/>
          <p:nvPr/>
        </p:nvSpPr>
        <p:spPr>
          <a:xfrm>
            <a:off x="251520" y="2852936"/>
            <a:ext cx="2016522" cy="1815882"/>
          </a:xfrm>
          <a:prstGeom prst="rect">
            <a:avLst/>
          </a:prstGeom>
          <a:noFill/>
        </p:spPr>
        <p:txBody>
          <a:bodyPr wrap="square" rtlCol="0">
            <a:spAutoFit/>
          </a:bodyPr>
          <a:lstStyle/>
          <a:p>
            <a:pPr marL="342900" indent="-342900">
              <a:buFont typeface="+mj-lt"/>
              <a:buAutoNum type="arabicPeriod"/>
            </a:pPr>
            <a:r>
              <a:rPr lang="en-GB" sz="1600" smtClean="0"/>
              <a:t>Acetone</a:t>
            </a:r>
          </a:p>
          <a:p>
            <a:pPr marL="342900" indent="-342900">
              <a:buFont typeface="+mj-lt"/>
              <a:buAutoNum type="arabicPeriod"/>
            </a:pPr>
            <a:r>
              <a:rPr lang="en-GB" sz="1600" smtClean="0"/>
              <a:t>p-methoxyphenol</a:t>
            </a:r>
          </a:p>
          <a:p>
            <a:pPr marL="342900" indent="-342900">
              <a:buFont typeface="+mj-lt"/>
              <a:buAutoNum type="arabicPeriod"/>
            </a:pPr>
            <a:r>
              <a:rPr lang="en-GB" sz="1600" smtClean="0"/>
              <a:t>Phenol</a:t>
            </a:r>
          </a:p>
          <a:p>
            <a:pPr marL="342900" indent="-342900">
              <a:buFont typeface="+mj-lt"/>
              <a:buAutoNum type="arabicPeriod"/>
            </a:pPr>
            <a:r>
              <a:rPr lang="en-GB" sz="1600" smtClean="0"/>
              <a:t>m-cresol</a:t>
            </a:r>
          </a:p>
          <a:p>
            <a:pPr marL="342900" indent="-342900">
              <a:buFont typeface="+mj-lt"/>
              <a:buAutoNum type="arabicPeriod"/>
            </a:pPr>
            <a:r>
              <a:rPr lang="en-GB" sz="1600" smtClean="0"/>
              <a:t>3,5-xylenol</a:t>
            </a:r>
          </a:p>
          <a:p>
            <a:pPr marL="342900" indent="-342900">
              <a:buFont typeface="+mj-lt"/>
              <a:buAutoNum type="arabicPeriod"/>
            </a:pPr>
            <a:r>
              <a:rPr lang="en-GB" sz="1600" smtClean="0"/>
              <a:t>Anisole</a:t>
            </a:r>
          </a:p>
          <a:p>
            <a:pPr marL="342900" indent="-342900">
              <a:buFont typeface="+mj-lt"/>
              <a:buAutoNum type="arabicPeriod"/>
            </a:pPr>
            <a:r>
              <a:rPr lang="en-GB" sz="1600" smtClean="0"/>
              <a:t>p-phenylphenol</a:t>
            </a:r>
            <a:endParaRPr lang="en-GB" sz="1600" dirty="0"/>
          </a:p>
        </p:txBody>
      </p:sp>
      <p:sp>
        <p:nvSpPr>
          <p:cNvPr id="7" name="Obdélník 6"/>
          <p:cNvSpPr/>
          <p:nvPr/>
        </p:nvSpPr>
        <p:spPr>
          <a:xfrm>
            <a:off x="3491880" y="5733256"/>
            <a:ext cx="3938194"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GB" b="1" smtClean="0"/>
              <a:t>Longer chain provides higher retention.</a:t>
            </a:r>
            <a:endParaRPr lang="en-GB" b="1"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dirty="0"/>
          </a:p>
        </p:txBody>
      </p:sp>
      <p:sp>
        <p:nvSpPr>
          <p:cNvPr id="4" name="Zástupný symbol pro obsah 10"/>
          <p:cNvSpPr txBox="1">
            <a:spLocks/>
          </p:cNvSpPr>
          <p:nvPr/>
        </p:nvSpPr>
        <p:spPr>
          <a:xfrm>
            <a:off x="251520" y="1124744"/>
            <a:ext cx="8712968" cy="136815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Stationary</a:t>
            </a:r>
            <a:r>
              <a:rPr kumimoji="0" lang="en-GB" sz="2000" b="1" i="0" u="none" strike="noStrike" kern="1200" cap="none" spc="0" normalizeH="0" noProof="0" dirty="0" smtClean="0">
                <a:ln>
                  <a:noFill/>
                </a:ln>
                <a:solidFill>
                  <a:schemeClr val="tx1"/>
                </a:solidFill>
                <a:effectLst/>
                <a:uLnTx/>
                <a:uFillTx/>
                <a:latin typeface="+mn-lt"/>
                <a:ea typeface="+mn-ea"/>
                <a:cs typeface="+mn-cs"/>
              </a:rPr>
              <a:t> phases</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dirty="0" smtClean="0"/>
              <a:t>Separation of the most polar compounds needs water-rich mobile phase.</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dirty="0" smtClean="0"/>
              <a:t>Since high </a:t>
            </a:r>
            <a:r>
              <a:rPr lang="en-GB" sz="2000" dirty="0" err="1" smtClean="0"/>
              <a:t>hydrophobicity</a:t>
            </a:r>
            <a:r>
              <a:rPr lang="en-GB" sz="2000" dirty="0" smtClean="0"/>
              <a:t> of C18 phase, such mobile phase can </a:t>
            </a:r>
            <a:r>
              <a:rPr lang="en-GB" sz="2000" dirty="0" err="1" smtClean="0"/>
              <a:t>colapse</a:t>
            </a:r>
            <a:r>
              <a:rPr lang="en-GB" sz="2000" dirty="0" smtClean="0"/>
              <a:t>. </a:t>
            </a:r>
          </a:p>
          <a:p>
            <a:pPr marL="361950" marR="0" lvl="0" indent="-361950" algn="l" defTabSz="914400" rtl="0" eaLnBrk="1" fontAlgn="auto" latinLnBrk="0" hangingPunct="1">
              <a:lnSpc>
                <a:spcPct val="100000"/>
              </a:lnSpc>
              <a:spcBef>
                <a:spcPct val="20000"/>
              </a:spcBef>
              <a:spcAft>
                <a:spcPts val="0"/>
              </a:spcAft>
              <a:buClr>
                <a:srgbClr val="FF0000"/>
              </a:buClr>
              <a:buSzPct val="115000"/>
              <a:tabLst/>
              <a:defRPr/>
            </a:pPr>
            <a:endParaRPr lang="en-GB" sz="2000" dirty="0" smtClean="0"/>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i="0" u="none" strike="noStrike" kern="1200" cap="none" spc="0" normalizeH="0" noProof="0" dirty="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Obrázek 4" descr="00511-tr-fig3.gif"/>
          <p:cNvPicPr>
            <a:picLocks noChangeAspect="1"/>
          </p:cNvPicPr>
          <p:nvPr/>
        </p:nvPicPr>
        <p:blipFill>
          <a:blip r:embed="rId3" cstate="print"/>
          <a:srcRect r="53566" b="28878"/>
          <a:stretch>
            <a:fillRect/>
          </a:stretch>
        </p:blipFill>
        <p:spPr>
          <a:xfrm>
            <a:off x="1529002" y="2492896"/>
            <a:ext cx="1674846" cy="973063"/>
          </a:xfrm>
          <a:prstGeom prst="rect">
            <a:avLst/>
          </a:prstGeom>
        </p:spPr>
      </p:pic>
      <p:pic>
        <p:nvPicPr>
          <p:cNvPr id="6" name="Obrázek 5" descr="00511-tr-fig3.gif"/>
          <p:cNvPicPr>
            <a:picLocks noChangeAspect="1"/>
          </p:cNvPicPr>
          <p:nvPr/>
        </p:nvPicPr>
        <p:blipFill>
          <a:blip r:embed="rId3" cstate="print"/>
          <a:srcRect l="31282" t="82472" r="64312"/>
          <a:stretch>
            <a:fillRect/>
          </a:stretch>
        </p:blipFill>
        <p:spPr>
          <a:xfrm>
            <a:off x="3498230" y="2401208"/>
            <a:ext cx="121692" cy="183654"/>
          </a:xfrm>
          <a:prstGeom prst="rect">
            <a:avLst/>
          </a:prstGeom>
        </p:spPr>
      </p:pic>
      <p:pic>
        <p:nvPicPr>
          <p:cNvPr id="7" name="Obrázek 6" descr="00511-tr-fig3.gif"/>
          <p:cNvPicPr>
            <a:picLocks noChangeAspect="1"/>
          </p:cNvPicPr>
          <p:nvPr/>
        </p:nvPicPr>
        <p:blipFill>
          <a:blip r:embed="rId3" cstate="print"/>
          <a:srcRect l="45084" t="82472" r="50174"/>
          <a:stretch>
            <a:fillRect/>
          </a:stretch>
        </p:blipFill>
        <p:spPr>
          <a:xfrm>
            <a:off x="4283968" y="2401208"/>
            <a:ext cx="130969" cy="183654"/>
          </a:xfrm>
          <a:prstGeom prst="rect">
            <a:avLst/>
          </a:prstGeom>
        </p:spPr>
      </p:pic>
      <p:sp>
        <p:nvSpPr>
          <p:cNvPr id="8" name="TextovéPole 7"/>
          <p:cNvSpPr txBox="1"/>
          <p:nvPr/>
        </p:nvSpPr>
        <p:spPr>
          <a:xfrm>
            <a:off x="3563888" y="2323897"/>
            <a:ext cx="1296144" cy="338554"/>
          </a:xfrm>
          <a:prstGeom prst="rect">
            <a:avLst/>
          </a:prstGeom>
          <a:noFill/>
        </p:spPr>
        <p:txBody>
          <a:bodyPr wrap="square" rtlCol="0">
            <a:spAutoFit/>
          </a:bodyPr>
          <a:lstStyle/>
          <a:p>
            <a:r>
              <a:rPr lang="en-GB" sz="1600" b="1" smtClean="0"/>
              <a:t>H</a:t>
            </a:r>
            <a:r>
              <a:rPr lang="en-GB" sz="1600" b="1" baseline="-25000" smtClean="0"/>
              <a:t>2</a:t>
            </a:r>
            <a:r>
              <a:rPr lang="en-GB" sz="1600" b="1" smtClean="0"/>
              <a:t>O</a:t>
            </a:r>
            <a:endParaRPr lang="en-GB" sz="1600" b="1" dirty="0"/>
          </a:p>
        </p:txBody>
      </p:sp>
      <p:sp>
        <p:nvSpPr>
          <p:cNvPr id="9" name="TextovéPole 8"/>
          <p:cNvSpPr txBox="1"/>
          <p:nvPr/>
        </p:nvSpPr>
        <p:spPr>
          <a:xfrm>
            <a:off x="4355976" y="2323619"/>
            <a:ext cx="1656184" cy="338554"/>
          </a:xfrm>
          <a:prstGeom prst="rect">
            <a:avLst/>
          </a:prstGeom>
          <a:noFill/>
        </p:spPr>
        <p:txBody>
          <a:bodyPr wrap="square" rtlCol="0">
            <a:spAutoFit/>
          </a:bodyPr>
          <a:lstStyle/>
          <a:p>
            <a:r>
              <a:rPr lang="en-GB" sz="1600" b="1" smtClean="0"/>
              <a:t>Organic solvent</a:t>
            </a:r>
            <a:endParaRPr lang="en-GB" sz="1600" b="1" dirty="0"/>
          </a:p>
        </p:txBody>
      </p:sp>
      <p:sp>
        <p:nvSpPr>
          <p:cNvPr id="10" name="TextovéPole 9"/>
          <p:cNvSpPr txBox="1"/>
          <p:nvPr/>
        </p:nvSpPr>
        <p:spPr>
          <a:xfrm>
            <a:off x="601937" y="3573016"/>
            <a:ext cx="3321991" cy="830997"/>
          </a:xfrm>
          <a:prstGeom prst="rect">
            <a:avLst/>
          </a:prstGeom>
          <a:noFill/>
        </p:spPr>
        <p:txBody>
          <a:bodyPr wrap="square" rtlCol="0">
            <a:spAutoFit/>
          </a:bodyPr>
          <a:lstStyle/>
          <a:p>
            <a:r>
              <a:rPr lang="en-GB" sz="1600" smtClean="0"/>
              <a:t>Normal conditions, the solvents and sample have full acces to the stationary phase.</a:t>
            </a:r>
            <a:endParaRPr lang="en-GB" sz="1600" dirty="0"/>
          </a:p>
        </p:txBody>
      </p:sp>
      <p:pic>
        <p:nvPicPr>
          <p:cNvPr id="11" name="Obrázek 10" descr="00511-tr-fig3.gif"/>
          <p:cNvPicPr>
            <a:picLocks noChangeAspect="1"/>
          </p:cNvPicPr>
          <p:nvPr/>
        </p:nvPicPr>
        <p:blipFill>
          <a:blip r:embed="rId3" cstate="print"/>
          <a:srcRect l="56501" b="28878"/>
          <a:stretch>
            <a:fillRect/>
          </a:stretch>
        </p:blipFill>
        <p:spPr>
          <a:xfrm>
            <a:off x="6012160" y="2492896"/>
            <a:ext cx="1568983" cy="973063"/>
          </a:xfrm>
          <a:prstGeom prst="rect">
            <a:avLst/>
          </a:prstGeom>
        </p:spPr>
      </p:pic>
      <p:sp>
        <p:nvSpPr>
          <p:cNvPr id="12" name="TextovéPole 11"/>
          <p:cNvSpPr txBox="1"/>
          <p:nvPr/>
        </p:nvSpPr>
        <p:spPr>
          <a:xfrm>
            <a:off x="5364088" y="3573016"/>
            <a:ext cx="3321991" cy="584775"/>
          </a:xfrm>
          <a:prstGeom prst="rect">
            <a:avLst/>
          </a:prstGeom>
          <a:noFill/>
        </p:spPr>
        <p:txBody>
          <a:bodyPr wrap="square" rtlCol="0">
            <a:spAutoFit/>
          </a:bodyPr>
          <a:lstStyle/>
          <a:p>
            <a:r>
              <a:rPr lang="en-GB" sz="1600" smtClean="0"/>
              <a:t>Collapsed phase due to high water mobile phase. </a:t>
            </a:r>
            <a:endParaRPr lang="en-GB" sz="1600" dirty="0"/>
          </a:p>
        </p:txBody>
      </p:sp>
      <p:cxnSp>
        <p:nvCxnSpPr>
          <p:cNvPr id="14" name="Přímá spojovací šipka 13"/>
          <p:cNvCxnSpPr/>
          <p:nvPr/>
        </p:nvCxnSpPr>
        <p:spPr>
          <a:xfrm>
            <a:off x="3707904" y="3068960"/>
            <a:ext cx="172819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ástupný symbol pro obsah 10"/>
          <p:cNvSpPr txBox="1">
            <a:spLocks/>
          </p:cNvSpPr>
          <p:nvPr/>
        </p:nvSpPr>
        <p:spPr>
          <a:xfrm>
            <a:off x="251520" y="4653136"/>
            <a:ext cx="8712968" cy="1368152"/>
          </a:xfrm>
          <a:prstGeom prst="rect">
            <a:avLst/>
          </a:prstGeom>
        </p:spPr>
        <p:txBody>
          <a:bodyPr vert="horz" lIns="91440" tIns="45720" rIns="91440" bIns="45720" rtlCol="0">
            <a:normAutofit/>
          </a:bodyPr>
          <a:lstStyle/>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dirty="0" smtClean="0"/>
              <a:t>New phases developed for separation of polar compounds and 100% water mobile phase compatibility.</a:t>
            </a:r>
          </a:p>
          <a:p>
            <a:pPr marL="361950" marR="0" lvl="0" indent="-361950" algn="l" defTabSz="914400" rtl="0" eaLnBrk="1" fontAlgn="auto" latinLnBrk="0" hangingPunct="1">
              <a:lnSpc>
                <a:spcPct val="100000"/>
              </a:lnSpc>
              <a:spcBef>
                <a:spcPct val="20000"/>
              </a:spcBef>
              <a:spcAft>
                <a:spcPts val="0"/>
              </a:spcAft>
              <a:buClr>
                <a:srgbClr val="FF0000"/>
              </a:buClr>
              <a:buSzPct val="115000"/>
              <a:tabLst/>
              <a:defRPr/>
            </a:pPr>
            <a:endParaRPr lang="en-GB" sz="2000" dirty="0" smtClean="0"/>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i="0" u="none" strike="noStrike" kern="1200" cap="none" spc="0" normalizeH="0" noProof="0" dirty="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dirty="0"/>
          </a:p>
        </p:txBody>
      </p:sp>
      <p:sp>
        <p:nvSpPr>
          <p:cNvPr id="4" name="Zástupný symbol pro obsah 10"/>
          <p:cNvSpPr txBox="1">
            <a:spLocks/>
          </p:cNvSpPr>
          <p:nvPr/>
        </p:nvSpPr>
        <p:spPr>
          <a:xfrm>
            <a:off x="251520" y="1124744"/>
            <a:ext cx="8580578" cy="288032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en-GB" sz="2000" b="1" i="0" u="none" strike="noStrike" kern="1200" cap="none" spc="0" normalizeH="0" baseline="0" noProof="0" smtClean="0">
                <a:ln>
                  <a:noFill/>
                </a:ln>
                <a:solidFill>
                  <a:schemeClr val="tx1"/>
                </a:solidFill>
                <a:effectLst/>
                <a:uLnTx/>
                <a:uFillTx/>
                <a:latin typeface="+mn-lt"/>
                <a:ea typeface="+mn-ea"/>
                <a:cs typeface="+mn-cs"/>
              </a:rPr>
              <a:t>Stationary</a:t>
            </a:r>
            <a:r>
              <a:rPr kumimoji="0" lang="en-GB" sz="2000" b="1" i="0" u="none" strike="noStrike" kern="1200" cap="none" spc="0" normalizeH="0" noProof="0" smtClean="0">
                <a:ln>
                  <a:noFill/>
                </a:ln>
                <a:solidFill>
                  <a:schemeClr val="tx1"/>
                </a:solidFill>
                <a:effectLst/>
                <a:uLnTx/>
                <a:uFillTx/>
                <a:latin typeface="+mn-lt"/>
                <a:ea typeface="+mn-ea"/>
                <a:cs typeface="+mn-cs"/>
              </a:rPr>
              <a:t> phases</a:t>
            </a:r>
          </a:p>
          <a:p>
            <a:pPr marL="355600" marR="0" lvl="0" indent="-3556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smtClean="0"/>
              <a:t>Introduction of polar (hydrophilic) groups stabilise the stationary phase even 100% water mobile phase is used.</a:t>
            </a:r>
          </a:p>
          <a:p>
            <a:pPr marL="355600" indent="-355600">
              <a:spcBef>
                <a:spcPct val="20000"/>
              </a:spcBef>
              <a:buClr>
                <a:srgbClr val="FF0000"/>
              </a:buClr>
              <a:buSzPct val="115000"/>
              <a:buFont typeface="Wingdings" pitchFamily="2" charset="2"/>
              <a:buChar char="§"/>
              <a:defRPr/>
            </a:pPr>
            <a:r>
              <a:rPr lang="en-GB" sz="2000" b="1" smtClean="0"/>
              <a:t>Polar-encapped phase </a:t>
            </a:r>
            <a:r>
              <a:rPr lang="en-GB" sz="2000" smtClean="0"/>
              <a:t>– Hydrophobic interaction silmilar to the traditional phase, stronger hydrogen bonding and silanol activity.</a:t>
            </a:r>
          </a:p>
          <a:p>
            <a:pPr marL="355600" indent="-355600">
              <a:spcBef>
                <a:spcPct val="20000"/>
              </a:spcBef>
              <a:buClr>
                <a:srgbClr val="FF0000"/>
              </a:buClr>
              <a:buSzPct val="115000"/>
              <a:buFont typeface="Wingdings" pitchFamily="2" charset="2"/>
              <a:buChar char="§"/>
              <a:defRPr/>
            </a:pPr>
            <a:r>
              <a:rPr lang="en-GB" sz="2000" b="1" smtClean="0"/>
              <a:t>Polar-embedded phase </a:t>
            </a:r>
            <a:r>
              <a:rPr lang="en-GB" sz="2000" smtClean="0"/>
              <a:t>– Opposite behaviour, reduction of the hydrophobic intercation, reduced silanol activity.</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i="0" u="none" strike="noStrike" kern="1200" cap="none" spc="0" normalizeH="0" noProof="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5" name="Picture 2"/>
          <p:cNvPicPr>
            <a:picLocks noChangeAspect="1" noChangeArrowheads="1"/>
          </p:cNvPicPr>
          <p:nvPr/>
        </p:nvPicPr>
        <p:blipFill>
          <a:blip r:embed="rId3" cstate="print"/>
          <a:srcRect/>
          <a:stretch>
            <a:fillRect/>
          </a:stretch>
        </p:blipFill>
        <p:spPr bwMode="auto">
          <a:xfrm>
            <a:off x="4447034" y="3562113"/>
            <a:ext cx="3926656" cy="2942208"/>
          </a:xfrm>
          <a:prstGeom prst="rect">
            <a:avLst/>
          </a:prstGeom>
          <a:noFill/>
          <a:ln w="9525">
            <a:noFill/>
            <a:miter lim="800000"/>
            <a:headEnd/>
            <a:tailEnd/>
          </a:ln>
        </p:spPr>
      </p:pic>
      <p:sp>
        <p:nvSpPr>
          <p:cNvPr id="17" name="Obdélník 16"/>
          <p:cNvSpPr/>
          <p:nvPr/>
        </p:nvSpPr>
        <p:spPr>
          <a:xfrm>
            <a:off x="827584" y="4371723"/>
            <a:ext cx="3384376" cy="929485"/>
          </a:xfrm>
          <a:prstGeom prst="rect">
            <a:avLst/>
          </a:prstGeom>
        </p:spPr>
        <p:txBody>
          <a:bodyPr wrap="square">
            <a:spAutoFit/>
          </a:bodyPr>
          <a:lstStyle/>
          <a:p>
            <a:pPr marL="361950" lvl="0" indent="-361950">
              <a:spcBef>
                <a:spcPct val="20000"/>
              </a:spcBef>
              <a:buClr>
                <a:srgbClr val="FF0000"/>
              </a:buClr>
              <a:buSzPct val="115000"/>
              <a:buFont typeface="+mj-lt"/>
              <a:buAutoNum type="alphaUcPeriod"/>
              <a:defRPr/>
            </a:pPr>
            <a:r>
              <a:rPr lang="en-GB" sz="1600" b="1" smtClean="0"/>
              <a:t>Common C18 phase</a:t>
            </a:r>
          </a:p>
          <a:p>
            <a:pPr marL="361950" indent="-361950">
              <a:spcBef>
                <a:spcPct val="20000"/>
              </a:spcBef>
              <a:buClr>
                <a:srgbClr val="FF0000"/>
              </a:buClr>
              <a:buSzPct val="115000"/>
              <a:buFont typeface="+mj-lt"/>
              <a:buAutoNum type="alphaUcPeriod"/>
              <a:defRPr/>
            </a:pPr>
            <a:r>
              <a:rPr lang="en-GB" sz="1600" b="1" smtClean="0"/>
              <a:t>C18 + polar-embedded group</a:t>
            </a:r>
          </a:p>
          <a:p>
            <a:pPr marL="361950" indent="-361950">
              <a:spcBef>
                <a:spcPct val="20000"/>
              </a:spcBef>
              <a:buClr>
                <a:srgbClr val="FF0000"/>
              </a:buClr>
              <a:buSzPct val="115000"/>
              <a:buFont typeface="+mj-lt"/>
              <a:buAutoNum type="alphaUcPeriod"/>
              <a:defRPr/>
            </a:pPr>
            <a:r>
              <a:rPr lang="en-GB" sz="1600" b="1" smtClean="0"/>
              <a:t>C18 + polar-encapping </a:t>
            </a:r>
            <a:endParaRPr lang="en-GB" sz="16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Chromatography</a:t>
            </a:r>
            <a:endParaRPr lang="cs-CZ" dirty="0"/>
          </a:p>
        </p:txBody>
      </p:sp>
      <p:pic>
        <p:nvPicPr>
          <p:cNvPr id="5" name="Obrázek 4" descr="6961977_paper_chromatography.jpg"/>
          <p:cNvPicPr>
            <a:picLocks noChangeAspect="1"/>
          </p:cNvPicPr>
          <p:nvPr/>
        </p:nvPicPr>
        <p:blipFill>
          <a:blip r:embed="rId2" cstate="print"/>
          <a:stretch>
            <a:fillRect/>
          </a:stretch>
        </p:blipFill>
        <p:spPr>
          <a:xfrm>
            <a:off x="251520" y="1052736"/>
            <a:ext cx="1596196" cy="1579438"/>
          </a:xfrm>
          <a:prstGeom prst="rect">
            <a:avLst/>
          </a:prstGeom>
        </p:spPr>
      </p:pic>
      <p:sp>
        <p:nvSpPr>
          <p:cNvPr id="6" name="Obdélník 5"/>
          <p:cNvSpPr/>
          <p:nvPr/>
        </p:nvSpPr>
        <p:spPr>
          <a:xfrm>
            <a:off x="35496" y="2780928"/>
            <a:ext cx="2304255" cy="369332"/>
          </a:xfrm>
          <a:prstGeom prst="rect">
            <a:avLst/>
          </a:prstGeom>
        </p:spPr>
        <p:txBody>
          <a:bodyPr wrap="square">
            <a:spAutoFit/>
          </a:bodyPr>
          <a:lstStyle/>
          <a:p>
            <a:pPr algn="ctr"/>
            <a:r>
              <a:rPr lang="cs-CZ" dirty="0" err="1" smtClean="0"/>
              <a:t>Paper</a:t>
            </a:r>
            <a:r>
              <a:rPr lang="cs-CZ" dirty="0" smtClean="0"/>
              <a:t> (PC)</a:t>
            </a:r>
            <a:endParaRPr lang="cs-CZ" dirty="0"/>
          </a:p>
        </p:txBody>
      </p:sp>
      <p:pic>
        <p:nvPicPr>
          <p:cNvPr id="7" name="Obrázek 6" descr="tlc01.jpg"/>
          <p:cNvPicPr>
            <a:picLocks noChangeAspect="1"/>
          </p:cNvPicPr>
          <p:nvPr/>
        </p:nvPicPr>
        <p:blipFill>
          <a:blip r:embed="rId3" cstate="print"/>
          <a:stretch>
            <a:fillRect/>
          </a:stretch>
        </p:blipFill>
        <p:spPr>
          <a:xfrm>
            <a:off x="3776638" y="1077522"/>
            <a:ext cx="1590723" cy="1554652"/>
          </a:xfrm>
          <a:prstGeom prst="rect">
            <a:avLst/>
          </a:prstGeom>
        </p:spPr>
      </p:pic>
      <p:sp>
        <p:nvSpPr>
          <p:cNvPr id="8" name="Obdélník 7"/>
          <p:cNvSpPr/>
          <p:nvPr/>
        </p:nvSpPr>
        <p:spPr>
          <a:xfrm>
            <a:off x="3380642" y="2782669"/>
            <a:ext cx="2487502" cy="369332"/>
          </a:xfrm>
          <a:prstGeom prst="rect">
            <a:avLst/>
          </a:prstGeom>
        </p:spPr>
        <p:txBody>
          <a:bodyPr wrap="square">
            <a:spAutoFit/>
          </a:bodyPr>
          <a:lstStyle/>
          <a:p>
            <a:pPr algn="ctr"/>
            <a:r>
              <a:rPr lang="cs-CZ" dirty="0" err="1" smtClean="0"/>
              <a:t>Thin</a:t>
            </a:r>
            <a:r>
              <a:rPr lang="cs-CZ" dirty="0" smtClean="0"/>
              <a:t> </a:t>
            </a:r>
            <a:r>
              <a:rPr lang="cs-CZ" dirty="0" err="1" smtClean="0"/>
              <a:t>Layer</a:t>
            </a:r>
            <a:r>
              <a:rPr lang="cs-CZ" dirty="0" smtClean="0"/>
              <a:t> (TLC)</a:t>
            </a:r>
            <a:endParaRPr lang="cs-CZ" dirty="0"/>
          </a:p>
        </p:txBody>
      </p:sp>
      <p:sp>
        <p:nvSpPr>
          <p:cNvPr id="9" name="Obdélník 8"/>
          <p:cNvSpPr/>
          <p:nvPr/>
        </p:nvSpPr>
        <p:spPr>
          <a:xfrm>
            <a:off x="7236296" y="2708920"/>
            <a:ext cx="1047082" cy="369332"/>
          </a:xfrm>
          <a:prstGeom prst="rect">
            <a:avLst/>
          </a:prstGeom>
        </p:spPr>
        <p:txBody>
          <a:bodyPr wrap="none">
            <a:spAutoFit/>
          </a:bodyPr>
          <a:lstStyle/>
          <a:p>
            <a:pPr algn="ctr"/>
            <a:r>
              <a:rPr lang="cs-CZ" dirty="0" err="1" smtClean="0"/>
              <a:t>Gas</a:t>
            </a:r>
            <a:r>
              <a:rPr lang="cs-CZ" dirty="0" smtClean="0"/>
              <a:t> (GC) </a:t>
            </a:r>
            <a:endParaRPr lang="cs-CZ" dirty="0"/>
          </a:p>
        </p:txBody>
      </p:sp>
      <p:pic>
        <p:nvPicPr>
          <p:cNvPr id="10" name="Obrázek 9" descr="GC-7890.jpg"/>
          <p:cNvPicPr>
            <a:picLocks noChangeAspect="1"/>
          </p:cNvPicPr>
          <p:nvPr/>
        </p:nvPicPr>
        <p:blipFill>
          <a:blip r:embed="rId4" cstate="print"/>
          <a:stretch>
            <a:fillRect/>
          </a:stretch>
        </p:blipFill>
        <p:spPr>
          <a:xfrm>
            <a:off x="6422930" y="944483"/>
            <a:ext cx="2409168" cy="1665441"/>
          </a:xfrm>
          <a:prstGeom prst="rect">
            <a:avLst/>
          </a:prstGeom>
        </p:spPr>
      </p:pic>
      <p:pic>
        <p:nvPicPr>
          <p:cNvPr id="11" name="Obrázek 10" descr="HPLC_big.jpg"/>
          <p:cNvPicPr>
            <a:picLocks noChangeAspect="1"/>
          </p:cNvPicPr>
          <p:nvPr/>
        </p:nvPicPr>
        <p:blipFill>
          <a:blip r:embed="rId5" cstate="print"/>
          <a:stretch>
            <a:fillRect/>
          </a:stretch>
        </p:blipFill>
        <p:spPr>
          <a:xfrm>
            <a:off x="251520" y="3693369"/>
            <a:ext cx="2592288" cy="1728192"/>
          </a:xfrm>
          <a:prstGeom prst="rect">
            <a:avLst/>
          </a:prstGeom>
        </p:spPr>
      </p:pic>
      <p:sp>
        <p:nvSpPr>
          <p:cNvPr id="12" name="Obdélník 11"/>
          <p:cNvSpPr/>
          <p:nvPr/>
        </p:nvSpPr>
        <p:spPr>
          <a:xfrm>
            <a:off x="1050873" y="5661248"/>
            <a:ext cx="1166409" cy="369332"/>
          </a:xfrm>
          <a:prstGeom prst="rect">
            <a:avLst/>
          </a:prstGeom>
        </p:spPr>
        <p:txBody>
          <a:bodyPr wrap="none">
            <a:spAutoFit/>
          </a:bodyPr>
          <a:lstStyle/>
          <a:p>
            <a:pPr marL="342900" lvl="0" indent="-342900" algn="ctr">
              <a:spcBef>
                <a:spcPct val="20000"/>
              </a:spcBef>
              <a:buClr>
                <a:srgbClr val="FF0000"/>
              </a:buClr>
              <a:buSzPct val="115000"/>
              <a:defRPr/>
            </a:pPr>
            <a:r>
              <a:rPr lang="cs-CZ" dirty="0" err="1" smtClean="0"/>
              <a:t>Liquid</a:t>
            </a:r>
            <a:r>
              <a:rPr lang="cs-CZ" dirty="0" smtClean="0"/>
              <a:t> (LC)</a:t>
            </a:r>
          </a:p>
        </p:txBody>
      </p:sp>
      <p:sp>
        <p:nvSpPr>
          <p:cNvPr id="13" name="Obdélník 12"/>
          <p:cNvSpPr/>
          <p:nvPr/>
        </p:nvSpPr>
        <p:spPr>
          <a:xfrm>
            <a:off x="6422930" y="5707414"/>
            <a:ext cx="2541558" cy="369332"/>
          </a:xfrm>
          <a:prstGeom prst="rect">
            <a:avLst/>
          </a:prstGeom>
        </p:spPr>
        <p:txBody>
          <a:bodyPr wrap="square">
            <a:spAutoFit/>
          </a:bodyPr>
          <a:lstStyle/>
          <a:p>
            <a:r>
              <a:rPr lang="cs-CZ" dirty="0" err="1" smtClean="0"/>
              <a:t>Supercritical</a:t>
            </a:r>
            <a:r>
              <a:rPr lang="cs-CZ" dirty="0" smtClean="0"/>
              <a:t> Fluid (SFC)</a:t>
            </a:r>
            <a:endParaRPr lang="cs-CZ" dirty="0"/>
          </a:p>
        </p:txBody>
      </p:sp>
      <p:pic>
        <p:nvPicPr>
          <p:cNvPr id="14" name="Obrázek 13" descr="SFC bt1103watersec.jpg"/>
          <p:cNvPicPr>
            <a:picLocks noChangeAspect="1"/>
          </p:cNvPicPr>
          <p:nvPr/>
        </p:nvPicPr>
        <p:blipFill>
          <a:blip r:embed="rId6" cstate="print"/>
          <a:stretch>
            <a:fillRect/>
          </a:stretch>
        </p:blipFill>
        <p:spPr>
          <a:xfrm>
            <a:off x="6422930" y="3519685"/>
            <a:ext cx="2141563" cy="2141563"/>
          </a:xfrm>
          <a:prstGeom prst="rect">
            <a:avLst/>
          </a:prstGeom>
        </p:spPr>
      </p:pic>
      <p:sp>
        <p:nvSpPr>
          <p:cNvPr id="15" name="TextovéPole 14"/>
          <p:cNvSpPr txBox="1"/>
          <p:nvPr/>
        </p:nvSpPr>
        <p:spPr>
          <a:xfrm>
            <a:off x="3376439" y="4725144"/>
            <a:ext cx="237626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sz="2400" b="1" dirty="0" err="1" smtClean="0"/>
              <a:t>Chromatography</a:t>
            </a:r>
            <a:endParaRPr lang="cs-CZ" sz="2400" b="1" dirty="0"/>
          </a:p>
        </p:txBody>
      </p:sp>
      <p:cxnSp>
        <p:nvCxnSpPr>
          <p:cNvPr id="17" name="Přímá spojovací šipka 16"/>
          <p:cNvCxnSpPr>
            <a:endCxn id="6" idx="3"/>
          </p:cNvCxnSpPr>
          <p:nvPr/>
        </p:nvCxnSpPr>
        <p:spPr>
          <a:xfrm flipH="1" flipV="1">
            <a:off x="2339751" y="2965594"/>
            <a:ext cx="1944217" cy="17595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flipV="1">
            <a:off x="4572000" y="3152002"/>
            <a:ext cx="0" cy="14291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flipV="1">
            <a:off x="4860032" y="2965594"/>
            <a:ext cx="1562898" cy="17595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15" idx="3"/>
          </p:cNvCxnSpPr>
          <p:nvPr/>
        </p:nvCxnSpPr>
        <p:spPr>
          <a:xfrm>
            <a:off x="5752703" y="4955977"/>
            <a:ext cx="562372" cy="65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a:stCxn id="15" idx="1"/>
          </p:cNvCxnSpPr>
          <p:nvPr/>
        </p:nvCxnSpPr>
        <p:spPr>
          <a:xfrm flipH="1">
            <a:off x="2872383" y="4955977"/>
            <a:ext cx="50405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489654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endParaRPr kumimoji="0" lang="cs-CZ" sz="2000" b="1" i="0" u="none" strike="noStrike" kern="1200" cap="none" spc="0" normalizeH="0" noProof="0" dirty="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noProof="0" dirty="0" err="1" smtClean="0">
                <a:ln>
                  <a:noFill/>
                </a:ln>
                <a:solidFill>
                  <a:schemeClr val="tx1"/>
                </a:solidFill>
                <a:effectLst/>
                <a:uLnTx/>
                <a:uFillTx/>
                <a:latin typeface="+mn-lt"/>
                <a:ea typeface="+mn-ea"/>
                <a:cs typeface="+mn-cs"/>
              </a:rPr>
              <a:t>Ionic</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compounds</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should</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be</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analysed</a:t>
            </a:r>
            <a:r>
              <a:rPr kumimoji="0" lang="cs-CZ" sz="2000" i="0" u="none" strike="noStrike" kern="1200" cap="none" spc="0" normalizeH="0" noProof="0" dirty="0" smtClean="0">
                <a:ln>
                  <a:noFill/>
                </a:ln>
                <a:solidFill>
                  <a:schemeClr val="tx1"/>
                </a:solidFill>
                <a:effectLst/>
                <a:uLnTx/>
                <a:uFillTx/>
                <a:latin typeface="+mn-lt"/>
                <a:ea typeface="+mn-ea"/>
                <a:cs typeface="+mn-cs"/>
              </a:rPr>
              <a:t> in </a:t>
            </a:r>
            <a:r>
              <a:rPr kumimoji="0" lang="cs-CZ" sz="2000" i="0" u="none" strike="noStrike" kern="1200" cap="none" spc="0" normalizeH="0" noProof="0" dirty="0" err="1" smtClean="0">
                <a:ln>
                  <a:noFill/>
                </a:ln>
                <a:solidFill>
                  <a:schemeClr val="tx1"/>
                </a:solidFill>
                <a:effectLst/>
                <a:uLnTx/>
                <a:uFillTx/>
                <a:latin typeface="+mn-lt"/>
                <a:ea typeface="+mn-ea"/>
                <a:cs typeface="+mn-cs"/>
              </a:rPr>
              <a:t>the</a:t>
            </a:r>
            <a:r>
              <a:rPr kumimoji="0" lang="cs-CZ" sz="2000" i="0" u="none" strike="noStrike" kern="1200" cap="none" spc="0" normalizeH="0" noProof="0" dirty="0" smtClean="0">
                <a:ln>
                  <a:noFill/>
                </a:ln>
                <a:solidFill>
                  <a:schemeClr val="tx1"/>
                </a:solidFill>
                <a:effectLst/>
                <a:uLnTx/>
                <a:uFillTx/>
                <a:latin typeface="+mn-lt"/>
                <a:ea typeface="+mn-ea"/>
                <a:cs typeface="+mn-cs"/>
              </a:rPr>
              <a:t> non-</a:t>
            </a:r>
            <a:r>
              <a:rPr kumimoji="0" lang="cs-CZ" sz="2000" i="0" u="none" strike="noStrike" kern="1200" cap="none" spc="0" normalizeH="0" noProof="0" dirty="0" err="1" smtClean="0">
                <a:ln>
                  <a:noFill/>
                </a:ln>
                <a:solidFill>
                  <a:schemeClr val="tx1"/>
                </a:solidFill>
                <a:effectLst/>
                <a:uLnTx/>
                <a:uFillTx/>
                <a:latin typeface="+mn-lt"/>
                <a:ea typeface="+mn-ea"/>
                <a:cs typeface="+mn-cs"/>
              </a:rPr>
              <a:t>dissociated</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forms</a:t>
            </a:r>
            <a:r>
              <a:rPr lang="cs-CZ" sz="2000" noProof="0" dirty="0" smtClean="0"/>
              <a:t> by </a:t>
            </a:r>
            <a:r>
              <a:rPr lang="cs-CZ" sz="2000" noProof="0" dirty="0" err="1" smtClean="0"/>
              <a:t>adjusting</a:t>
            </a:r>
            <a:r>
              <a:rPr lang="cs-CZ" sz="2000" noProof="0" dirty="0" smtClean="0"/>
              <a:t> pH.</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dirty="0" smtClean="0">
                <a:ln>
                  <a:noFill/>
                </a:ln>
                <a:solidFill>
                  <a:schemeClr val="tx1"/>
                </a:solidFill>
                <a:effectLst/>
                <a:uLnTx/>
                <a:uFillTx/>
                <a:latin typeface="+mn-lt"/>
                <a:ea typeface="+mn-ea"/>
                <a:cs typeface="+mn-cs"/>
              </a:rPr>
              <a:t>Use </a:t>
            </a:r>
            <a:r>
              <a:rPr kumimoji="0" lang="cs-CZ" sz="2000" i="0" u="none" strike="noStrike" kern="1200" cap="none" spc="0" normalizeH="0" dirty="0" err="1" smtClean="0">
                <a:ln>
                  <a:noFill/>
                </a:ln>
                <a:solidFill>
                  <a:schemeClr val="tx1"/>
                </a:solidFill>
                <a:effectLst/>
                <a:uLnTx/>
                <a:uFillTx/>
                <a:latin typeface="+mn-lt"/>
                <a:ea typeface="+mn-ea"/>
                <a:cs typeface="+mn-cs"/>
              </a:rPr>
              <a:t>acidic</a:t>
            </a:r>
            <a:r>
              <a:rPr kumimoji="0" lang="cs-CZ" sz="2000" i="0" u="none" strike="noStrike" kern="1200" cap="none" spc="0" normalizeH="0" dirty="0" smtClean="0">
                <a:ln>
                  <a:noFill/>
                </a:ln>
                <a:solidFill>
                  <a:schemeClr val="tx1"/>
                </a:solidFill>
                <a:effectLst/>
                <a:uLnTx/>
                <a:uFillTx/>
                <a:latin typeface="+mn-lt"/>
                <a:ea typeface="+mn-ea"/>
                <a:cs typeface="+mn-cs"/>
              </a:rPr>
              <a:t> mobile </a:t>
            </a:r>
            <a:r>
              <a:rPr kumimoji="0" lang="cs-CZ" sz="2000" i="0" u="none" strike="noStrike" kern="1200" cap="none" spc="0" normalizeH="0" dirty="0" err="1" smtClean="0">
                <a:ln>
                  <a:noFill/>
                </a:ln>
                <a:solidFill>
                  <a:schemeClr val="tx1"/>
                </a:solidFill>
                <a:effectLst/>
                <a:uLnTx/>
                <a:uFillTx/>
                <a:latin typeface="+mn-lt"/>
                <a:ea typeface="+mn-ea"/>
                <a:cs typeface="+mn-cs"/>
              </a:rPr>
              <a:t>phase</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for</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acid</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analysis</a:t>
            </a:r>
            <a:r>
              <a:rPr lang="cs-CZ" sz="2000" dirty="0" smtClean="0"/>
              <a:t> </a:t>
            </a:r>
            <a:r>
              <a:rPr lang="cs-CZ" sz="2000" dirty="0" err="1" smtClean="0"/>
              <a:t>and</a:t>
            </a:r>
            <a:r>
              <a:rPr lang="cs-CZ" sz="2000" dirty="0" smtClean="0"/>
              <a:t> basic mobile </a:t>
            </a:r>
            <a:r>
              <a:rPr lang="cs-CZ" sz="2000" dirty="0" err="1" smtClean="0"/>
              <a:t>phase</a:t>
            </a:r>
            <a:r>
              <a:rPr lang="cs-CZ" sz="2000" dirty="0" smtClean="0"/>
              <a:t> </a:t>
            </a:r>
            <a:r>
              <a:rPr lang="cs-CZ" sz="2000" dirty="0" err="1" smtClean="0"/>
              <a:t>for</a:t>
            </a:r>
            <a:r>
              <a:rPr lang="cs-CZ" sz="2000" dirty="0" smtClean="0"/>
              <a:t> </a:t>
            </a:r>
            <a:r>
              <a:rPr lang="cs-CZ" sz="2000" dirty="0" err="1" smtClean="0"/>
              <a:t>bases</a:t>
            </a:r>
            <a:r>
              <a:rPr lang="cs-CZ" sz="2000" dirty="0" smtClean="0"/>
              <a:t>.</a:t>
            </a:r>
          </a:p>
          <a:p>
            <a:pPr marL="811213" lvl="1" indent="-354013">
              <a:spcBef>
                <a:spcPct val="20000"/>
              </a:spcBef>
              <a:buClr>
                <a:srgbClr val="FF0000"/>
              </a:buClr>
              <a:buSzPct val="115000"/>
              <a:buFont typeface="Arial" pitchFamily="34" charset="0"/>
              <a:buChar char="•"/>
              <a:tabLst>
                <a:tab pos="811213" algn="l"/>
              </a:tabLst>
              <a:defRPr/>
            </a:pPr>
            <a:r>
              <a:rPr lang="cs-CZ" sz="2000" dirty="0" smtClean="0"/>
              <a:t>pH </a:t>
            </a:r>
            <a:r>
              <a:rPr lang="cs-CZ" sz="2000" dirty="0" err="1" smtClean="0"/>
              <a:t>should</a:t>
            </a:r>
            <a:r>
              <a:rPr lang="cs-CZ" sz="2000" dirty="0" smtClean="0"/>
              <a:t> </a:t>
            </a:r>
            <a:r>
              <a:rPr lang="cs-CZ" sz="2000" dirty="0" err="1" smtClean="0"/>
              <a:t>be</a:t>
            </a:r>
            <a:r>
              <a:rPr lang="cs-CZ" sz="2000" dirty="0" smtClean="0"/>
              <a:t> 2 </a:t>
            </a:r>
            <a:r>
              <a:rPr lang="cs-CZ" sz="2000" dirty="0" err="1" smtClean="0"/>
              <a:t>units</a:t>
            </a:r>
            <a:r>
              <a:rPr lang="cs-CZ" sz="2000" dirty="0" smtClean="0"/>
              <a:t> </a:t>
            </a:r>
            <a:r>
              <a:rPr lang="cs-CZ" sz="2000" dirty="0" err="1" smtClean="0"/>
              <a:t>above</a:t>
            </a:r>
            <a:r>
              <a:rPr lang="cs-CZ" sz="2000" dirty="0" smtClean="0"/>
              <a:t> </a:t>
            </a:r>
            <a:r>
              <a:rPr lang="cs-CZ" sz="2000" dirty="0" err="1" smtClean="0"/>
              <a:t>or</a:t>
            </a:r>
            <a:r>
              <a:rPr lang="cs-CZ" sz="2000" dirty="0" smtClean="0"/>
              <a:t> </a:t>
            </a:r>
            <a:r>
              <a:rPr lang="cs-CZ" sz="2000" dirty="0" err="1" smtClean="0"/>
              <a:t>under</a:t>
            </a:r>
            <a:r>
              <a:rPr lang="cs-CZ" sz="2000" dirty="0" smtClean="0"/>
              <a:t> </a:t>
            </a:r>
            <a:r>
              <a:rPr lang="cs-CZ" sz="2000" dirty="0" err="1" smtClean="0"/>
              <a:t>the</a:t>
            </a:r>
            <a:r>
              <a:rPr lang="cs-CZ" sz="2000" dirty="0" smtClean="0"/>
              <a:t> analyte </a:t>
            </a:r>
            <a:r>
              <a:rPr lang="cs-CZ" sz="2000" dirty="0" err="1" smtClean="0"/>
              <a:t>pK</a:t>
            </a:r>
            <a:r>
              <a:rPr lang="cs-CZ" sz="2000" baseline="-25000" dirty="0" err="1" smtClean="0"/>
              <a:t>A</a:t>
            </a:r>
            <a:r>
              <a:rPr lang="cs-CZ" sz="2000" dirty="0" smtClean="0"/>
              <a:t>.</a:t>
            </a:r>
          </a:p>
          <a:p>
            <a:pPr marL="361950" lvl="0" indent="-361950">
              <a:spcBef>
                <a:spcPct val="20000"/>
              </a:spcBef>
              <a:buClr>
                <a:srgbClr val="FF0000"/>
              </a:buClr>
              <a:buSzPct val="115000"/>
              <a:buFont typeface="Wingdings" pitchFamily="2" charset="2"/>
              <a:buChar char="§"/>
              <a:defRPr/>
            </a:pPr>
            <a:r>
              <a:rPr lang="cs-CZ" sz="2000" dirty="0" err="1" smtClean="0"/>
              <a:t>For</a:t>
            </a:r>
            <a:r>
              <a:rPr lang="cs-CZ" sz="2000" dirty="0" smtClean="0"/>
              <a:t> </a:t>
            </a:r>
            <a:r>
              <a:rPr lang="cs-CZ" sz="2000" dirty="0" err="1" smtClean="0"/>
              <a:t>separation</a:t>
            </a:r>
            <a:r>
              <a:rPr lang="cs-CZ" sz="2000" dirty="0" smtClean="0"/>
              <a:t> </a:t>
            </a:r>
            <a:r>
              <a:rPr lang="cs-CZ" sz="2000" dirty="0" err="1" smtClean="0"/>
              <a:t>of</a:t>
            </a:r>
            <a:r>
              <a:rPr lang="cs-CZ" sz="2000" dirty="0" smtClean="0"/>
              <a:t> basic </a:t>
            </a:r>
            <a:r>
              <a:rPr lang="cs-CZ" sz="2000" dirty="0" err="1" smtClean="0"/>
              <a:t>compound</a:t>
            </a:r>
            <a:r>
              <a:rPr lang="cs-CZ" sz="2000" dirty="0" smtClean="0"/>
              <a:t>, </a:t>
            </a:r>
            <a:r>
              <a:rPr lang="cs-CZ" sz="2000" dirty="0" err="1" smtClean="0"/>
              <a:t>special</a:t>
            </a:r>
            <a:r>
              <a:rPr lang="cs-CZ" sz="2000" dirty="0" smtClean="0"/>
              <a:t> </a:t>
            </a:r>
            <a:r>
              <a:rPr lang="cs-CZ" sz="2000" dirty="0" err="1" smtClean="0"/>
              <a:t>endcapped</a:t>
            </a:r>
            <a:r>
              <a:rPr lang="cs-CZ" sz="2000" dirty="0" smtClean="0"/>
              <a:t> </a:t>
            </a:r>
            <a:r>
              <a:rPr lang="cs-CZ" sz="2000" dirty="0" err="1" smtClean="0"/>
              <a:t>or</a:t>
            </a:r>
            <a:r>
              <a:rPr lang="cs-CZ" sz="2000" dirty="0" smtClean="0"/>
              <a:t> </a:t>
            </a:r>
            <a:r>
              <a:rPr lang="cs-CZ" sz="2000" dirty="0" err="1" smtClean="0"/>
              <a:t>shielded</a:t>
            </a:r>
            <a:r>
              <a:rPr lang="cs-CZ" sz="2000" dirty="0" smtClean="0"/>
              <a:t> </a:t>
            </a:r>
            <a:r>
              <a:rPr lang="cs-CZ" sz="2000" dirty="0" err="1" smtClean="0"/>
              <a:t>phases</a:t>
            </a:r>
            <a:r>
              <a:rPr lang="cs-CZ" sz="2000" dirty="0" smtClean="0"/>
              <a:t> </a:t>
            </a:r>
            <a:r>
              <a:rPr lang="cs-CZ" sz="2000" dirty="0" err="1" smtClean="0"/>
              <a:t>with</a:t>
            </a:r>
            <a:r>
              <a:rPr lang="cs-CZ" sz="2000" dirty="0" smtClean="0"/>
              <a:t> </a:t>
            </a:r>
            <a:r>
              <a:rPr lang="cs-CZ" sz="2000" dirty="0" err="1" smtClean="0"/>
              <a:t>low</a:t>
            </a:r>
            <a:r>
              <a:rPr lang="cs-CZ" sz="2000" dirty="0" smtClean="0"/>
              <a:t> </a:t>
            </a:r>
            <a:r>
              <a:rPr lang="cs-CZ" sz="2000" dirty="0" err="1" smtClean="0"/>
              <a:t>silanole</a:t>
            </a:r>
            <a:r>
              <a:rPr lang="cs-CZ" sz="2000" dirty="0" smtClean="0"/>
              <a:t> </a:t>
            </a:r>
            <a:r>
              <a:rPr lang="cs-CZ" sz="2000" dirty="0" err="1" smtClean="0"/>
              <a:t>activity</a:t>
            </a:r>
            <a:r>
              <a:rPr lang="cs-CZ" sz="2000" dirty="0" smtClean="0"/>
              <a:t> </a:t>
            </a:r>
            <a:r>
              <a:rPr lang="cs-CZ" sz="2000" dirty="0" err="1" smtClean="0"/>
              <a:t>should</a:t>
            </a:r>
            <a:r>
              <a:rPr lang="cs-CZ" sz="2000" dirty="0" smtClean="0"/>
              <a:t> </a:t>
            </a:r>
            <a:r>
              <a:rPr lang="cs-CZ" sz="2000" dirty="0" err="1" smtClean="0"/>
              <a:t>be</a:t>
            </a:r>
            <a:r>
              <a:rPr lang="cs-CZ" sz="2000" dirty="0" smtClean="0"/>
              <a:t> </a:t>
            </a:r>
            <a:r>
              <a:rPr lang="cs-CZ" sz="2000" dirty="0" err="1" smtClean="0"/>
              <a:t>used</a:t>
            </a:r>
            <a:r>
              <a:rPr lang="cs-CZ" sz="2000" dirty="0" smtClean="0"/>
              <a:t>.</a:t>
            </a:r>
          </a:p>
          <a:p>
            <a:pPr marL="361950" lvl="0" indent="-361950">
              <a:spcBef>
                <a:spcPct val="20000"/>
              </a:spcBef>
              <a:buClr>
                <a:srgbClr val="FF0000"/>
              </a:buClr>
              <a:buSzPct val="115000"/>
              <a:buFont typeface="Wingdings" pitchFamily="2" charset="2"/>
              <a:buChar char="§"/>
              <a:defRPr/>
            </a:pPr>
            <a:r>
              <a:rPr lang="en-US" sz="2000" dirty="0" smtClean="0"/>
              <a:t>pH should be in the operation range of the column (usually pH 2-7</a:t>
            </a:r>
            <a:r>
              <a:rPr lang="cs-CZ" sz="2000" dirty="0" smtClean="0"/>
              <a:t>)</a:t>
            </a:r>
          </a:p>
          <a:p>
            <a:pPr marL="819150" lvl="1" indent="-361950">
              <a:spcBef>
                <a:spcPct val="20000"/>
              </a:spcBef>
              <a:buClr>
                <a:srgbClr val="FF0000"/>
              </a:buClr>
              <a:buSzPct val="115000"/>
              <a:buFont typeface="Arial" pitchFamily="34" charset="0"/>
              <a:buChar char="•"/>
              <a:defRPr/>
            </a:pPr>
            <a:r>
              <a:rPr lang="cs-CZ" sz="2000" dirty="0" smtClean="0"/>
              <a:t>St</a:t>
            </a:r>
            <a:r>
              <a:rPr lang="en-US" sz="2000" dirty="0" err="1" smtClean="0"/>
              <a:t>ationary</a:t>
            </a:r>
            <a:r>
              <a:rPr lang="en-US" sz="2000" dirty="0" smtClean="0"/>
              <a:t> phase</a:t>
            </a:r>
            <a:r>
              <a:rPr lang="cs-CZ" sz="2000" dirty="0" smtClean="0"/>
              <a:t> </a:t>
            </a:r>
            <a:r>
              <a:rPr lang="cs-CZ" sz="2000" dirty="0" err="1" smtClean="0"/>
              <a:t>is</a:t>
            </a:r>
            <a:r>
              <a:rPr lang="cs-CZ" sz="2000" dirty="0" smtClean="0"/>
              <a:t> </a:t>
            </a:r>
            <a:r>
              <a:rPr lang="cs-CZ" sz="2000" dirty="0" err="1" smtClean="0"/>
              <a:t>hydrolysed</a:t>
            </a:r>
            <a:r>
              <a:rPr lang="cs-CZ" sz="2000" dirty="0" smtClean="0"/>
              <a:t> </a:t>
            </a:r>
            <a:r>
              <a:rPr lang="cs-CZ" sz="2000" dirty="0" err="1" smtClean="0"/>
              <a:t>at</a:t>
            </a:r>
            <a:r>
              <a:rPr lang="en-US" sz="2000" dirty="0" smtClean="0"/>
              <a:t> low pH</a:t>
            </a:r>
            <a:r>
              <a:rPr lang="cs-CZ" sz="2000" dirty="0" smtClean="0"/>
              <a:t>.</a:t>
            </a:r>
          </a:p>
          <a:p>
            <a:pPr marL="819150" lvl="1" indent="-361950">
              <a:spcBef>
                <a:spcPct val="20000"/>
              </a:spcBef>
              <a:buClr>
                <a:srgbClr val="FF0000"/>
              </a:buClr>
              <a:buSzPct val="115000"/>
              <a:buFont typeface="Arial" pitchFamily="34" charset="0"/>
              <a:buChar char="•"/>
              <a:defRPr/>
            </a:pPr>
            <a:r>
              <a:rPr lang="cs-CZ" sz="2000" dirty="0" smtClean="0"/>
              <a:t>S</a:t>
            </a:r>
            <a:r>
              <a:rPr lang="en-US" sz="2000" dirty="0" err="1" smtClean="0"/>
              <a:t>ilica</a:t>
            </a:r>
            <a:r>
              <a:rPr lang="cs-CZ" sz="2000" dirty="0" smtClean="0"/>
              <a:t> support </a:t>
            </a:r>
            <a:r>
              <a:rPr lang="cs-CZ" sz="2000" dirty="0" err="1" smtClean="0"/>
              <a:t>is</a:t>
            </a:r>
            <a:r>
              <a:rPr lang="cs-CZ" sz="2000" dirty="0" smtClean="0"/>
              <a:t> </a:t>
            </a:r>
            <a:r>
              <a:rPr lang="en-US" sz="2000" dirty="0" err="1" smtClean="0"/>
              <a:t>hydrolyse</a:t>
            </a:r>
            <a:r>
              <a:rPr lang="cs-CZ" sz="2000" dirty="0" smtClean="0"/>
              <a:t>d </a:t>
            </a:r>
            <a:r>
              <a:rPr lang="cs-CZ" sz="2000" dirty="0" err="1" smtClean="0"/>
              <a:t>at</a:t>
            </a:r>
            <a:r>
              <a:rPr lang="en-US" sz="2000" dirty="0" smtClean="0"/>
              <a:t> high </a:t>
            </a:r>
            <a:r>
              <a:rPr lang="en-US" sz="2000" dirty="0" err="1" smtClean="0"/>
              <a:t>pH.</a:t>
            </a:r>
            <a:r>
              <a:rPr lang="cs-CZ" sz="2000" dirty="0" smtClean="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309634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endParaRPr kumimoji="0" lang="cs-CZ" sz="2000" b="1" i="0" u="none" strike="noStrike" kern="1200" cap="none" spc="0" normalizeH="0" noProof="0" dirty="0" smtClean="0">
              <a:ln>
                <a:noFill/>
              </a:ln>
              <a:solidFill>
                <a:schemeClr val="tx1"/>
              </a:solidFill>
              <a:effectLst/>
              <a:uLnTx/>
              <a:uFillTx/>
              <a:latin typeface="+mn-lt"/>
              <a:ea typeface="+mn-ea"/>
              <a:cs typeface="+mn-cs"/>
            </a:endParaRPr>
          </a:p>
          <a:p>
            <a:pPr marL="361950" indent="-361950">
              <a:spcBef>
                <a:spcPct val="20000"/>
              </a:spcBef>
              <a:buClr>
                <a:srgbClr val="FF0000"/>
              </a:buClr>
              <a:buSzPct val="115000"/>
              <a:buFont typeface="Wingdings" pitchFamily="2" charset="2"/>
              <a:buChar char="§"/>
              <a:defRPr/>
            </a:pPr>
            <a:r>
              <a:rPr lang="cs-CZ" sz="2000" dirty="0" smtClean="0"/>
              <a:t>Free </a:t>
            </a:r>
            <a:r>
              <a:rPr lang="cs-CZ" sz="2000" dirty="0" err="1" smtClean="0"/>
              <a:t>silanol</a:t>
            </a:r>
            <a:r>
              <a:rPr lang="cs-CZ" sz="2000" dirty="0" smtClean="0"/>
              <a:t> </a:t>
            </a:r>
            <a:r>
              <a:rPr lang="cs-CZ" sz="2000" dirty="0" err="1" smtClean="0"/>
              <a:t>groups</a:t>
            </a:r>
            <a:r>
              <a:rPr lang="cs-CZ" sz="2000" dirty="0" smtClean="0"/>
              <a:t> are </a:t>
            </a:r>
            <a:r>
              <a:rPr lang="cs-CZ" sz="2000" dirty="0" err="1" smtClean="0"/>
              <a:t>charged</a:t>
            </a:r>
            <a:r>
              <a:rPr lang="cs-CZ" sz="2000" dirty="0" smtClean="0"/>
              <a:t> in pH &gt; 4. </a:t>
            </a:r>
            <a:r>
              <a:rPr lang="cs-CZ" sz="2000" dirty="0" err="1" smtClean="0"/>
              <a:t>Except</a:t>
            </a:r>
            <a:r>
              <a:rPr lang="cs-CZ" sz="2000" dirty="0" smtClean="0"/>
              <a:t> </a:t>
            </a:r>
            <a:r>
              <a:rPr lang="cs-CZ" sz="2000" dirty="0" err="1" smtClean="0"/>
              <a:t>the</a:t>
            </a:r>
            <a:r>
              <a:rPr lang="cs-CZ" sz="2000" dirty="0" smtClean="0"/>
              <a:t> </a:t>
            </a:r>
            <a:r>
              <a:rPr lang="cs-CZ" sz="2000" dirty="0" err="1" smtClean="0"/>
              <a:t>hydrophobic</a:t>
            </a:r>
            <a:r>
              <a:rPr lang="cs-CZ" sz="2000" dirty="0" smtClean="0"/>
              <a:t>, </a:t>
            </a:r>
            <a:r>
              <a:rPr lang="cs-CZ" sz="2000" dirty="0" err="1" smtClean="0"/>
              <a:t>also</a:t>
            </a:r>
            <a:r>
              <a:rPr lang="cs-CZ" sz="2000" dirty="0" smtClean="0"/>
              <a:t> ion </a:t>
            </a:r>
            <a:r>
              <a:rPr lang="cs-CZ" sz="2000" dirty="0" err="1" smtClean="0"/>
              <a:t>exchange</a:t>
            </a:r>
            <a:r>
              <a:rPr lang="cs-CZ" sz="2000" dirty="0" smtClean="0"/>
              <a:t> </a:t>
            </a:r>
            <a:r>
              <a:rPr lang="cs-CZ" sz="2000" dirty="0" err="1" smtClean="0"/>
              <a:t>separation</a:t>
            </a:r>
            <a:r>
              <a:rPr lang="cs-CZ" sz="2000" dirty="0" smtClean="0"/>
              <a:t> </a:t>
            </a:r>
            <a:r>
              <a:rPr lang="cs-CZ" sz="2000" dirty="0" err="1" smtClean="0"/>
              <a:t>mechanism</a:t>
            </a:r>
            <a:r>
              <a:rPr lang="cs-CZ" sz="2000" dirty="0" smtClean="0"/>
              <a:t> </a:t>
            </a:r>
            <a:r>
              <a:rPr lang="cs-CZ" sz="2000" dirty="0" err="1" smtClean="0"/>
              <a:t>is</a:t>
            </a:r>
            <a:r>
              <a:rPr lang="cs-CZ" sz="2000" dirty="0" smtClean="0"/>
              <a:t> </a:t>
            </a:r>
            <a:r>
              <a:rPr lang="cs-CZ" sz="2000" dirty="0" err="1" smtClean="0"/>
              <a:t>employed</a:t>
            </a:r>
            <a:r>
              <a:rPr lang="cs-CZ" sz="2000" dirty="0" smtClean="0"/>
              <a:t> </a:t>
            </a:r>
            <a:r>
              <a:rPr lang="cs-CZ" sz="2000" dirty="0" err="1" smtClean="0"/>
              <a:t>and</a:t>
            </a:r>
            <a:r>
              <a:rPr lang="cs-CZ" sz="2000" dirty="0" smtClean="0"/>
              <a:t> </a:t>
            </a:r>
            <a:r>
              <a:rPr lang="cs-CZ" sz="2000" dirty="0" err="1" smtClean="0"/>
              <a:t>it</a:t>
            </a:r>
            <a:r>
              <a:rPr lang="cs-CZ" sz="2000" dirty="0" smtClean="0"/>
              <a:t> </a:t>
            </a:r>
            <a:r>
              <a:rPr lang="cs-CZ" sz="2000" dirty="0" err="1" smtClean="0"/>
              <a:t>can</a:t>
            </a:r>
            <a:r>
              <a:rPr lang="cs-CZ" sz="2000" dirty="0" smtClean="0"/>
              <a:t> cause </a:t>
            </a:r>
            <a:r>
              <a:rPr lang="cs-CZ" sz="2000" dirty="0" err="1" smtClean="0"/>
              <a:t>tailing</a:t>
            </a:r>
            <a:r>
              <a:rPr lang="cs-CZ" sz="2000" dirty="0" smtClean="0"/>
              <a:t> </a:t>
            </a:r>
            <a:r>
              <a:rPr lang="cs-CZ" sz="2000" dirty="0" err="1" smtClean="0"/>
              <a:t>of</a:t>
            </a:r>
            <a:r>
              <a:rPr lang="cs-CZ" sz="2000" dirty="0" smtClean="0"/>
              <a:t> basic analytes (</a:t>
            </a:r>
            <a:r>
              <a:rPr lang="cs-CZ" sz="2000" dirty="0" err="1" smtClean="0"/>
              <a:t>acids</a:t>
            </a:r>
            <a:r>
              <a:rPr lang="cs-CZ" sz="2000" dirty="0" smtClean="0"/>
              <a:t> are not </a:t>
            </a:r>
            <a:r>
              <a:rPr lang="cs-CZ" sz="2000" dirty="0" err="1" smtClean="0"/>
              <a:t>influenced</a:t>
            </a:r>
            <a:r>
              <a:rPr lang="cs-CZ" sz="2000" dirty="0" smtClean="0"/>
              <a:t>).</a:t>
            </a:r>
          </a:p>
        </p:txBody>
      </p:sp>
      <p:grpSp>
        <p:nvGrpSpPr>
          <p:cNvPr id="20" name="Skupina 19"/>
          <p:cNvGrpSpPr/>
          <p:nvPr/>
        </p:nvGrpSpPr>
        <p:grpSpPr>
          <a:xfrm>
            <a:off x="1619250" y="2636912"/>
            <a:ext cx="5300733" cy="3513152"/>
            <a:chOff x="1380579" y="3429000"/>
            <a:chExt cx="4703589" cy="3009096"/>
          </a:xfrm>
        </p:grpSpPr>
        <p:pic>
          <p:nvPicPr>
            <p:cNvPr id="23" name="Picture 3"/>
            <p:cNvPicPr>
              <a:picLocks noChangeAspect="1" noChangeArrowheads="1"/>
            </p:cNvPicPr>
            <p:nvPr/>
          </p:nvPicPr>
          <p:blipFill>
            <a:blip r:embed="rId2" cstate="print"/>
            <a:srcRect/>
            <a:stretch>
              <a:fillRect/>
            </a:stretch>
          </p:blipFill>
          <p:spPr bwMode="auto">
            <a:xfrm>
              <a:off x="1380579" y="3429000"/>
              <a:ext cx="4703589" cy="2638999"/>
            </a:xfrm>
            <a:prstGeom prst="rect">
              <a:avLst/>
            </a:prstGeom>
            <a:noFill/>
            <a:ln w="9525">
              <a:noFill/>
              <a:miter lim="800000"/>
              <a:headEnd/>
              <a:tailEnd/>
            </a:ln>
            <a:effectLst/>
          </p:spPr>
        </p:pic>
        <p:cxnSp>
          <p:nvCxnSpPr>
            <p:cNvPr id="25" name="Přímá spojovací šipka 24"/>
            <p:cNvCxnSpPr/>
            <p:nvPr/>
          </p:nvCxnSpPr>
          <p:spPr>
            <a:xfrm>
              <a:off x="1691680" y="3717032"/>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a:off x="2198117" y="4797152"/>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a:off x="3331071" y="3683223"/>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a:off x="3837508" y="4763343"/>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p:nvPr/>
          </p:nvCxnSpPr>
          <p:spPr>
            <a:xfrm flipH="1">
              <a:off x="3742928" y="5085184"/>
              <a:ext cx="24928" cy="332160"/>
            </a:xfrm>
            <a:prstGeom prst="straightConnector1">
              <a:avLst/>
            </a:prstGeom>
            <a:ln w="190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a:off x="5004048" y="3686552"/>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p:nvPr/>
          </p:nvCxnSpPr>
          <p:spPr>
            <a:xfrm>
              <a:off x="5510485" y="4766672"/>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1483276" y="6067999"/>
              <a:ext cx="1224558" cy="369332"/>
            </a:xfrm>
            <a:prstGeom prst="rect">
              <a:avLst/>
            </a:prstGeom>
            <a:noFill/>
          </p:spPr>
          <p:txBody>
            <a:bodyPr wrap="square" rtlCol="0">
              <a:spAutoFit/>
            </a:bodyPr>
            <a:lstStyle/>
            <a:p>
              <a:pPr algn="ctr"/>
              <a:r>
                <a:rPr lang="cs-CZ" dirty="0" err="1" smtClean="0"/>
                <a:t>Acidic</a:t>
              </a:r>
              <a:endParaRPr lang="cs-CZ" dirty="0"/>
            </a:p>
          </p:txBody>
        </p:sp>
        <p:sp>
          <p:nvSpPr>
            <p:cNvPr id="34" name="TextovéPole 33"/>
            <p:cNvSpPr txBox="1"/>
            <p:nvPr/>
          </p:nvSpPr>
          <p:spPr>
            <a:xfrm>
              <a:off x="3123798" y="6068764"/>
              <a:ext cx="1224558" cy="369332"/>
            </a:xfrm>
            <a:prstGeom prst="rect">
              <a:avLst/>
            </a:prstGeom>
            <a:noFill/>
          </p:spPr>
          <p:txBody>
            <a:bodyPr wrap="square" rtlCol="0">
              <a:spAutoFit/>
            </a:bodyPr>
            <a:lstStyle/>
            <a:p>
              <a:pPr algn="ctr"/>
              <a:r>
                <a:rPr lang="cs-CZ" dirty="0" err="1" smtClean="0"/>
                <a:t>Neutral</a:t>
              </a:r>
              <a:endParaRPr lang="cs-CZ" dirty="0"/>
            </a:p>
          </p:txBody>
        </p:sp>
        <p:sp>
          <p:nvSpPr>
            <p:cNvPr id="35" name="TextovéPole 34"/>
            <p:cNvSpPr txBox="1"/>
            <p:nvPr/>
          </p:nvSpPr>
          <p:spPr>
            <a:xfrm>
              <a:off x="4743068" y="6068764"/>
              <a:ext cx="1224558" cy="369332"/>
            </a:xfrm>
            <a:prstGeom prst="rect">
              <a:avLst/>
            </a:prstGeom>
            <a:noFill/>
          </p:spPr>
          <p:txBody>
            <a:bodyPr wrap="square" rtlCol="0">
              <a:spAutoFit/>
            </a:bodyPr>
            <a:lstStyle/>
            <a:p>
              <a:pPr algn="ctr"/>
              <a:r>
                <a:rPr lang="cs-CZ" dirty="0" smtClean="0"/>
                <a:t>Basic</a:t>
              </a:r>
              <a:endParaRPr lang="cs-CZ" dirty="0"/>
            </a:p>
          </p:txBody>
        </p:sp>
      </p:grpSp>
      <p:sp>
        <p:nvSpPr>
          <p:cNvPr id="38" name="TextovéPole 37"/>
          <p:cNvSpPr txBox="1"/>
          <p:nvPr/>
        </p:nvSpPr>
        <p:spPr>
          <a:xfrm>
            <a:off x="129425" y="4776610"/>
            <a:ext cx="136773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cs-CZ" dirty="0" err="1" smtClean="0"/>
              <a:t>Atack</a:t>
            </a:r>
            <a:r>
              <a:rPr lang="cs-CZ" dirty="0" smtClean="0"/>
              <a:t> </a:t>
            </a:r>
            <a:r>
              <a:rPr lang="cs-CZ" dirty="0" err="1" smtClean="0"/>
              <a:t>sites</a:t>
            </a:r>
            <a:r>
              <a:rPr lang="cs-CZ" dirty="0" smtClean="0"/>
              <a:t> </a:t>
            </a:r>
            <a:r>
              <a:rPr lang="cs-CZ" dirty="0" err="1" smtClean="0"/>
              <a:t>at</a:t>
            </a:r>
            <a:r>
              <a:rPr lang="cs-CZ" dirty="0" smtClean="0"/>
              <a:t> </a:t>
            </a:r>
            <a:r>
              <a:rPr lang="cs-CZ" dirty="0" err="1" smtClean="0"/>
              <a:t>low</a:t>
            </a:r>
            <a:r>
              <a:rPr lang="cs-CZ" dirty="0" smtClean="0"/>
              <a:t> pH</a:t>
            </a:r>
            <a:endParaRPr lang="cs-CZ" dirty="0"/>
          </a:p>
        </p:txBody>
      </p:sp>
      <p:cxnSp>
        <p:nvCxnSpPr>
          <p:cNvPr id="40" name="Přímá spojovací šipka 39"/>
          <p:cNvCxnSpPr>
            <a:stCxn id="38" idx="3"/>
          </p:cNvCxnSpPr>
          <p:nvPr/>
        </p:nvCxnSpPr>
        <p:spPr>
          <a:xfrm>
            <a:off x="1497155" y="5099776"/>
            <a:ext cx="341072" cy="1321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Přímá spojovací šipka 42"/>
          <p:cNvCxnSpPr/>
          <p:nvPr/>
        </p:nvCxnSpPr>
        <p:spPr>
          <a:xfrm flipH="1">
            <a:off x="3103559" y="5013176"/>
            <a:ext cx="337794" cy="2089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Přímá spojovací šipka 44"/>
          <p:cNvCxnSpPr>
            <a:stCxn id="48" idx="1"/>
          </p:cNvCxnSpPr>
          <p:nvPr/>
        </p:nvCxnSpPr>
        <p:spPr>
          <a:xfrm flipH="1">
            <a:off x="6561056" y="5069752"/>
            <a:ext cx="531002" cy="265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Přímá spojovací šipka 46"/>
          <p:cNvCxnSpPr/>
          <p:nvPr/>
        </p:nvCxnSpPr>
        <p:spPr>
          <a:xfrm>
            <a:off x="5717312" y="5121628"/>
            <a:ext cx="0" cy="2636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ovéPole 47"/>
          <p:cNvSpPr txBox="1"/>
          <p:nvPr/>
        </p:nvSpPr>
        <p:spPr>
          <a:xfrm>
            <a:off x="7092058" y="4746586"/>
            <a:ext cx="136773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err="1" smtClean="0"/>
              <a:t>Hydrolysis</a:t>
            </a:r>
            <a:r>
              <a:rPr lang="cs-CZ" dirty="0" smtClean="0"/>
              <a:t> </a:t>
            </a:r>
            <a:r>
              <a:rPr lang="cs-CZ" dirty="0" err="1" smtClean="0"/>
              <a:t>at</a:t>
            </a:r>
            <a:r>
              <a:rPr lang="cs-CZ" dirty="0" smtClean="0"/>
              <a:t> </a:t>
            </a:r>
            <a:r>
              <a:rPr lang="cs-CZ" dirty="0" err="1" smtClean="0"/>
              <a:t>high</a:t>
            </a:r>
            <a:r>
              <a:rPr lang="cs-CZ" dirty="0" smtClean="0"/>
              <a:t> pH</a:t>
            </a: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309634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endParaRPr kumimoji="0" lang="cs-CZ" sz="2000" b="1" i="0" u="none" strike="noStrike" kern="1200" cap="none" spc="0" normalizeH="0" baseline="0" noProof="0" dirty="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noProof="0" dirty="0" err="1" smtClean="0">
                <a:ln>
                  <a:noFill/>
                </a:ln>
                <a:solidFill>
                  <a:schemeClr val="tx1"/>
                </a:solidFill>
                <a:effectLst/>
                <a:uLnTx/>
                <a:uFillTx/>
                <a:latin typeface="+mn-lt"/>
                <a:ea typeface="+mn-ea"/>
                <a:cs typeface="+mn-cs"/>
              </a:rPr>
              <a:t>Special</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stationary</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phases</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were</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developed</a:t>
            </a:r>
            <a:r>
              <a:rPr kumimoji="0" lang="cs-CZ" sz="2000" i="0" u="none" strike="noStrike" kern="1200" cap="none" spc="0" normalizeH="0" noProof="0" dirty="0" smtClean="0">
                <a:ln>
                  <a:noFill/>
                </a:ln>
                <a:solidFill>
                  <a:schemeClr val="tx1"/>
                </a:solidFill>
                <a:effectLst/>
                <a:uLnTx/>
                <a:uFillTx/>
                <a:latin typeface="+mn-lt"/>
                <a:ea typeface="+mn-ea"/>
                <a:cs typeface="+mn-cs"/>
              </a:rPr>
              <a:t> to </a:t>
            </a:r>
            <a:r>
              <a:rPr kumimoji="0" lang="cs-CZ" sz="2000" i="0" u="none" strike="noStrike" kern="1200" cap="none" spc="0" normalizeH="0" noProof="0" dirty="0" err="1" smtClean="0">
                <a:ln>
                  <a:noFill/>
                </a:ln>
                <a:solidFill>
                  <a:schemeClr val="tx1"/>
                </a:solidFill>
                <a:effectLst/>
                <a:uLnTx/>
                <a:uFillTx/>
                <a:latin typeface="+mn-lt"/>
                <a:ea typeface="+mn-ea"/>
                <a:cs typeface="+mn-cs"/>
              </a:rPr>
              <a:t>improve</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low</a:t>
            </a:r>
            <a:r>
              <a:rPr kumimoji="0" lang="cs-CZ" sz="2000" i="0" u="none" strike="noStrike" kern="1200" cap="none" spc="0" normalizeH="0" noProof="0" dirty="0" smtClean="0">
                <a:ln>
                  <a:noFill/>
                </a:ln>
                <a:solidFill>
                  <a:schemeClr val="tx1"/>
                </a:solidFill>
                <a:effectLst/>
                <a:uLnTx/>
                <a:uFillTx/>
                <a:latin typeface="+mn-lt"/>
                <a:ea typeface="+mn-ea"/>
                <a:cs typeface="+mn-cs"/>
              </a:rPr>
              <a:t> pH </a:t>
            </a:r>
            <a:r>
              <a:rPr kumimoji="0" lang="cs-CZ" sz="2000" i="0" u="none" strike="noStrike" kern="1200" cap="none" spc="0" normalizeH="0" noProof="0" dirty="0" err="1" smtClean="0">
                <a:ln>
                  <a:noFill/>
                </a:ln>
                <a:solidFill>
                  <a:schemeClr val="tx1"/>
                </a:solidFill>
                <a:effectLst/>
                <a:uLnTx/>
                <a:uFillTx/>
                <a:latin typeface="+mn-lt"/>
                <a:ea typeface="+mn-ea"/>
                <a:cs typeface="+mn-cs"/>
              </a:rPr>
              <a:t>column</a:t>
            </a:r>
            <a:r>
              <a:rPr kumimoji="0" lang="cs-CZ" sz="2000" i="0" u="none" strike="noStrike" kern="1200" cap="none" spc="0" normalizeH="0" noProof="0" dirty="0" smtClean="0">
                <a:ln>
                  <a:noFill/>
                </a:ln>
                <a:solidFill>
                  <a:schemeClr val="tx1"/>
                </a:solidFill>
                <a:effectLst/>
                <a:uLnTx/>
                <a:uFillTx/>
                <a:latin typeface="+mn-lt"/>
                <a:ea typeface="+mn-ea"/>
                <a:cs typeface="+mn-cs"/>
              </a:rPr>
              <a:t> stability.</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cs-CZ" sz="2000" dirty="0" err="1" smtClean="0"/>
              <a:t>The</a:t>
            </a:r>
            <a:r>
              <a:rPr lang="cs-CZ" sz="2000" dirty="0" smtClean="0"/>
              <a:t> Si-C bond </a:t>
            </a:r>
            <a:r>
              <a:rPr lang="cs-CZ" sz="2000" dirty="0" err="1" smtClean="0"/>
              <a:t>is</a:t>
            </a:r>
            <a:r>
              <a:rPr lang="cs-CZ" sz="2000" dirty="0" smtClean="0"/>
              <a:t> </a:t>
            </a:r>
            <a:r>
              <a:rPr lang="cs-CZ" sz="2000" dirty="0" err="1" smtClean="0"/>
              <a:t>sterically</a:t>
            </a:r>
            <a:r>
              <a:rPr lang="cs-CZ" sz="2000" dirty="0" smtClean="0"/>
              <a:t> </a:t>
            </a:r>
            <a:r>
              <a:rPr lang="cs-CZ" sz="2000" dirty="0" err="1" smtClean="0"/>
              <a:t>protected</a:t>
            </a:r>
            <a:r>
              <a:rPr lang="cs-CZ" sz="2000" b="1" dirty="0" smtClean="0"/>
              <a:t>.</a:t>
            </a:r>
            <a:endParaRPr kumimoji="0" lang="cs-CZ" sz="2000" b="1" i="0" u="none" strike="noStrike" kern="1200" cap="none" spc="0" normalizeH="0" noProof="0" dirty="0" smtClean="0">
              <a:ln>
                <a:noFill/>
              </a:ln>
              <a:solidFill>
                <a:schemeClr val="tx1"/>
              </a:solidFill>
              <a:effectLst/>
              <a:uLnTx/>
              <a:uFillTx/>
              <a:latin typeface="+mn-lt"/>
              <a:ea typeface="+mn-ea"/>
              <a:cs typeface="+mn-cs"/>
            </a:endParaRPr>
          </a:p>
        </p:txBody>
      </p:sp>
      <p:graphicFrame>
        <p:nvGraphicFramePr>
          <p:cNvPr id="24" name="Object 4"/>
          <p:cNvGraphicFramePr>
            <a:graphicFrameLocks/>
          </p:cNvGraphicFramePr>
          <p:nvPr/>
        </p:nvGraphicFramePr>
        <p:xfrm>
          <a:off x="685800" y="3250704"/>
          <a:ext cx="3589338" cy="2971800"/>
        </p:xfrm>
        <a:graphic>
          <a:graphicData uri="http://schemas.openxmlformats.org/presentationml/2006/ole">
            <p:oleObj spid="_x0000_s128002" name="CorelDRAW" r:id="rId3" imgW="3582720" imgH="2203200" progId="">
              <p:embed/>
            </p:oleObj>
          </a:graphicData>
        </a:graphic>
      </p:graphicFrame>
      <p:sp>
        <p:nvSpPr>
          <p:cNvPr id="26" name="Rectangle 5"/>
          <p:cNvSpPr>
            <a:spLocks noChangeArrowheads="1"/>
          </p:cNvSpPr>
          <p:nvPr/>
        </p:nvSpPr>
        <p:spPr bwMode="auto">
          <a:xfrm>
            <a:off x="1108075" y="2564904"/>
            <a:ext cx="2820988" cy="517525"/>
          </a:xfrm>
          <a:prstGeom prst="rect">
            <a:avLst/>
          </a:prstGeom>
          <a:noFill/>
          <a:ln w="9525">
            <a:noFill/>
            <a:miter lim="800000"/>
            <a:headEnd/>
            <a:tailEnd/>
          </a:ln>
          <a:effectLst/>
        </p:spPr>
        <p:txBody>
          <a:bodyPr wrap="none" lIns="92075" tIns="46038" rIns="92075" bIns="46038" anchorCtr="1">
            <a:spAutoFit/>
          </a:bodyPr>
          <a:lstStyle/>
          <a:p>
            <a:pPr algn="ctr" eaLnBrk="0" hangingPunct="0"/>
            <a:r>
              <a:rPr lang="en-US" sz="1400" b="1" dirty="0"/>
              <a:t>HYDROLYTICALLY UNSTABLE</a:t>
            </a:r>
          </a:p>
          <a:p>
            <a:pPr algn="ctr" eaLnBrk="0" hangingPunct="0"/>
            <a:r>
              <a:rPr lang="en-US" sz="1400" b="1" u="sng" dirty="0"/>
              <a:t>CONVENTIONAL</a:t>
            </a:r>
          </a:p>
        </p:txBody>
      </p:sp>
      <p:grpSp>
        <p:nvGrpSpPr>
          <p:cNvPr id="36" name="Group 6"/>
          <p:cNvGrpSpPr>
            <a:grpSpLocks/>
          </p:cNvGrpSpPr>
          <p:nvPr/>
        </p:nvGrpSpPr>
        <p:grpSpPr bwMode="auto">
          <a:xfrm>
            <a:off x="5029200" y="2564904"/>
            <a:ext cx="3522663" cy="3659188"/>
            <a:chOff x="3148" y="1248"/>
            <a:chExt cx="2219" cy="2305"/>
          </a:xfrm>
        </p:grpSpPr>
        <p:graphicFrame>
          <p:nvGraphicFramePr>
            <p:cNvPr id="37" name="Object 7"/>
            <p:cNvGraphicFramePr>
              <a:graphicFrameLocks/>
            </p:cNvGraphicFramePr>
            <p:nvPr/>
          </p:nvGraphicFramePr>
          <p:xfrm>
            <a:off x="3148" y="1672"/>
            <a:ext cx="2219" cy="1881"/>
          </p:xfrm>
          <a:graphic>
            <a:graphicData uri="http://schemas.openxmlformats.org/presentationml/2006/ole">
              <p:oleObj spid="_x0000_s128003" name="CorelDRAW 6.0" r:id="rId4" imgW="3547800" imgH="2631960" progId="">
                <p:embed/>
              </p:oleObj>
            </a:graphicData>
          </a:graphic>
        </p:graphicFrame>
        <p:sp>
          <p:nvSpPr>
            <p:cNvPr id="39" name="Rectangle 8"/>
            <p:cNvSpPr>
              <a:spLocks noChangeArrowheads="1"/>
            </p:cNvSpPr>
            <p:nvPr/>
          </p:nvSpPr>
          <p:spPr bwMode="auto">
            <a:xfrm>
              <a:off x="3431" y="1248"/>
              <a:ext cx="1615" cy="326"/>
            </a:xfrm>
            <a:prstGeom prst="rect">
              <a:avLst/>
            </a:prstGeom>
            <a:noFill/>
            <a:ln w="9525">
              <a:noFill/>
              <a:miter lim="800000"/>
              <a:headEnd/>
              <a:tailEnd/>
            </a:ln>
            <a:effectLst/>
          </p:spPr>
          <p:txBody>
            <a:bodyPr wrap="none" lIns="92075" tIns="46038" rIns="92075" bIns="46038" anchorCtr="1">
              <a:spAutoFit/>
            </a:bodyPr>
            <a:lstStyle/>
            <a:p>
              <a:pPr algn="ctr" eaLnBrk="0" hangingPunct="0"/>
              <a:r>
                <a:rPr lang="en-US" sz="1400" b="1"/>
                <a:t>HYDROLYTICALLY STABLE</a:t>
              </a:r>
              <a:endParaRPr lang="en-US" sz="1400" b="1" u="sng"/>
            </a:p>
            <a:p>
              <a:pPr algn="ctr" eaLnBrk="0" hangingPunct="0"/>
              <a:r>
                <a:rPr lang="en-US" sz="1400" b="1" u="sng"/>
                <a:t>STERICALLY  PROTECTED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187220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acids</a:t>
            </a:r>
            <a:endParaRPr kumimoji="0" lang="cs-CZ" sz="2000" b="1" i="0" u="none" strike="noStrike" kern="1200" cap="none" spc="0" normalizeH="0" noProof="0" dirty="0" smtClean="0">
              <a:ln>
                <a:noFill/>
              </a:ln>
              <a:solidFill>
                <a:schemeClr val="tx1"/>
              </a:solidFill>
              <a:effectLst/>
              <a:uLnTx/>
              <a:uFillTx/>
              <a:latin typeface="+mn-lt"/>
              <a:ea typeface="+mn-ea"/>
              <a:cs typeface="+mn-cs"/>
            </a:endParaRPr>
          </a:p>
        </p:txBody>
      </p:sp>
      <p:pic>
        <p:nvPicPr>
          <p:cNvPr id="164868" name="Picture 4"/>
          <p:cNvPicPr>
            <a:picLocks noChangeAspect="1" noChangeArrowheads="1"/>
          </p:cNvPicPr>
          <p:nvPr/>
        </p:nvPicPr>
        <p:blipFill>
          <a:blip r:embed="rId2" cstate="print"/>
          <a:srcRect/>
          <a:stretch>
            <a:fillRect/>
          </a:stretch>
        </p:blipFill>
        <p:spPr bwMode="auto">
          <a:xfrm>
            <a:off x="552450" y="2431851"/>
            <a:ext cx="8037513" cy="1573213"/>
          </a:xfrm>
          <a:prstGeom prst="rect">
            <a:avLst/>
          </a:prstGeom>
          <a:noFill/>
          <a:ln w="9525">
            <a:noFill/>
            <a:miter lim="800000"/>
            <a:headEnd/>
            <a:tailEnd/>
          </a:ln>
          <a:effectLst/>
        </p:spPr>
      </p:pic>
      <p:pic>
        <p:nvPicPr>
          <p:cNvPr id="164870" name="Picture 6"/>
          <p:cNvPicPr>
            <a:picLocks noChangeAspect="1" noChangeArrowheads="1"/>
          </p:cNvPicPr>
          <p:nvPr/>
        </p:nvPicPr>
        <p:blipFill>
          <a:blip r:embed="rId3" cstate="print"/>
          <a:srcRect/>
          <a:stretch>
            <a:fillRect/>
          </a:stretch>
        </p:blipFill>
        <p:spPr bwMode="auto">
          <a:xfrm>
            <a:off x="1845023" y="2204864"/>
            <a:ext cx="566737" cy="536575"/>
          </a:xfrm>
          <a:prstGeom prst="rect">
            <a:avLst/>
          </a:prstGeom>
          <a:noFill/>
          <a:ln w="9525">
            <a:noFill/>
            <a:miter lim="800000"/>
            <a:headEnd/>
            <a:tailEnd/>
          </a:ln>
          <a:effectLst/>
        </p:spPr>
      </p:pic>
      <p:pic>
        <p:nvPicPr>
          <p:cNvPr id="31" name="Picture 6"/>
          <p:cNvPicPr>
            <a:picLocks noChangeAspect="1" noChangeArrowheads="1"/>
          </p:cNvPicPr>
          <p:nvPr/>
        </p:nvPicPr>
        <p:blipFill>
          <a:blip r:embed="rId3" cstate="print"/>
          <a:srcRect/>
          <a:stretch>
            <a:fillRect/>
          </a:stretch>
        </p:blipFill>
        <p:spPr bwMode="auto">
          <a:xfrm>
            <a:off x="3635896" y="2204864"/>
            <a:ext cx="566737" cy="536575"/>
          </a:xfrm>
          <a:prstGeom prst="rect">
            <a:avLst/>
          </a:prstGeom>
          <a:noFill/>
          <a:ln w="9525">
            <a:noFill/>
            <a:miter lim="800000"/>
            <a:headEnd/>
            <a:tailEnd/>
          </a:ln>
          <a:effectLst/>
        </p:spPr>
      </p:pic>
      <p:pic>
        <p:nvPicPr>
          <p:cNvPr id="164872" name="Picture 8"/>
          <p:cNvPicPr>
            <a:picLocks noChangeAspect="1" noChangeArrowheads="1"/>
          </p:cNvPicPr>
          <p:nvPr/>
        </p:nvPicPr>
        <p:blipFill>
          <a:blip r:embed="rId4" cstate="print"/>
          <a:srcRect/>
          <a:stretch>
            <a:fillRect/>
          </a:stretch>
        </p:blipFill>
        <p:spPr bwMode="auto">
          <a:xfrm>
            <a:off x="4571206" y="2204864"/>
            <a:ext cx="658813" cy="536575"/>
          </a:xfrm>
          <a:prstGeom prst="rect">
            <a:avLst/>
          </a:prstGeom>
          <a:noFill/>
          <a:ln w="9525">
            <a:noFill/>
            <a:miter lim="800000"/>
            <a:headEnd/>
            <a:tailEnd/>
          </a:ln>
          <a:effectLst/>
        </p:spPr>
      </p:pic>
      <p:cxnSp>
        <p:nvCxnSpPr>
          <p:cNvPr id="35" name="Přímá spojovací šipka 34"/>
          <p:cNvCxnSpPr>
            <a:stCxn id="31" idx="3"/>
            <a:endCxn id="164872" idx="1"/>
          </p:cNvCxnSpPr>
          <p:nvPr/>
        </p:nvCxnSpPr>
        <p:spPr>
          <a:xfrm>
            <a:off x="4202633" y="2473152"/>
            <a:ext cx="368573" cy="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6" name="Picture 8"/>
          <p:cNvPicPr>
            <a:picLocks noChangeAspect="1" noChangeArrowheads="1"/>
          </p:cNvPicPr>
          <p:nvPr/>
        </p:nvPicPr>
        <p:blipFill>
          <a:blip r:embed="rId4" cstate="print"/>
          <a:srcRect/>
          <a:stretch>
            <a:fillRect/>
          </a:stretch>
        </p:blipFill>
        <p:spPr bwMode="auto">
          <a:xfrm>
            <a:off x="6732240" y="2204864"/>
            <a:ext cx="658813" cy="536575"/>
          </a:xfrm>
          <a:prstGeom prst="rect">
            <a:avLst/>
          </a:prstGeom>
          <a:noFill/>
          <a:ln w="9525">
            <a:noFill/>
            <a:miter lim="800000"/>
            <a:headEnd/>
            <a:tailEnd/>
          </a:ln>
          <a:effectLst/>
        </p:spPr>
      </p:pic>
      <p:sp>
        <p:nvSpPr>
          <p:cNvPr id="37" name="TextovéPole 36"/>
          <p:cNvSpPr txBox="1"/>
          <p:nvPr/>
        </p:nvSpPr>
        <p:spPr>
          <a:xfrm>
            <a:off x="467246" y="4038163"/>
            <a:ext cx="2664892" cy="830997"/>
          </a:xfrm>
          <a:prstGeom prst="rect">
            <a:avLst/>
          </a:prstGeom>
          <a:noFill/>
        </p:spPr>
        <p:txBody>
          <a:bodyPr wrap="square" rtlCol="0">
            <a:spAutoFit/>
          </a:bodyPr>
          <a:lstStyle/>
          <a:p>
            <a:pPr marL="263525" indent="-263525">
              <a:buClr>
                <a:srgbClr val="FF0000"/>
              </a:buClr>
              <a:buSzPct val="115000"/>
              <a:buFont typeface="Wingdings" pitchFamily="2" charset="2"/>
              <a:buChar char="§"/>
            </a:pPr>
            <a:r>
              <a:rPr lang="cs-CZ" sz="1600" dirty="0" err="1" smtClean="0"/>
              <a:t>Dissociated</a:t>
            </a:r>
            <a:r>
              <a:rPr lang="cs-CZ" sz="1600" dirty="0" smtClean="0"/>
              <a:t> (</a:t>
            </a:r>
            <a:r>
              <a:rPr lang="cs-CZ" sz="1600" dirty="0" err="1" smtClean="0"/>
              <a:t>polar</a:t>
            </a:r>
            <a:r>
              <a:rPr lang="cs-CZ" sz="1600" dirty="0" smtClean="0"/>
              <a:t>) analyte </a:t>
            </a:r>
            <a:r>
              <a:rPr lang="cs-CZ" sz="1600" dirty="0" err="1" smtClean="0"/>
              <a:t>provides</a:t>
            </a:r>
            <a:r>
              <a:rPr lang="cs-CZ" sz="1600" dirty="0" smtClean="0"/>
              <a:t> </a:t>
            </a:r>
            <a:r>
              <a:rPr lang="cs-CZ" sz="1600" dirty="0" err="1" smtClean="0"/>
              <a:t>poor</a:t>
            </a:r>
            <a:r>
              <a:rPr lang="cs-CZ" sz="1600" dirty="0" smtClean="0"/>
              <a:t> </a:t>
            </a:r>
            <a:r>
              <a:rPr lang="cs-CZ" sz="1600" dirty="0" err="1" smtClean="0"/>
              <a:t>retention</a:t>
            </a:r>
            <a:r>
              <a:rPr lang="cs-CZ" sz="1600" dirty="0" smtClean="0"/>
              <a:t> </a:t>
            </a:r>
            <a:r>
              <a:rPr lang="cs-CZ" sz="1600" dirty="0" err="1" smtClean="0"/>
              <a:t>and</a:t>
            </a:r>
            <a:r>
              <a:rPr lang="cs-CZ" sz="1600" dirty="0" smtClean="0"/>
              <a:t> </a:t>
            </a:r>
            <a:r>
              <a:rPr lang="cs-CZ" sz="1600" dirty="0" err="1" smtClean="0"/>
              <a:t>peak</a:t>
            </a:r>
            <a:r>
              <a:rPr lang="cs-CZ" sz="1600" dirty="0" smtClean="0"/>
              <a:t> </a:t>
            </a:r>
            <a:r>
              <a:rPr lang="cs-CZ" sz="1600" dirty="0" err="1" smtClean="0"/>
              <a:t>shape</a:t>
            </a:r>
            <a:r>
              <a:rPr lang="cs-CZ" sz="1600" dirty="0" smtClean="0"/>
              <a:t>.</a:t>
            </a:r>
          </a:p>
        </p:txBody>
      </p:sp>
      <p:sp>
        <p:nvSpPr>
          <p:cNvPr id="38" name="TextovéPole 37"/>
          <p:cNvSpPr txBox="1"/>
          <p:nvPr/>
        </p:nvSpPr>
        <p:spPr>
          <a:xfrm>
            <a:off x="1619250" y="2996952"/>
            <a:ext cx="1872208" cy="369332"/>
          </a:xfrm>
          <a:prstGeom prst="rect">
            <a:avLst/>
          </a:prstGeom>
          <a:noFill/>
        </p:spPr>
        <p:txBody>
          <a:bodyPr wrap="square" rtlCol="0">
            <a:spAutoFit/>
          </a:bodyPr>
          <a:lstStyle/>
          <a:p>
            <a:r>
              <a:rPr lang="cs-CZ" dirty="0" err="1" smtClean="0"/>
              <a:t>pKA</a:t>
            </a:r>
            <a:r>
              <a:rPr lang="cs-CZ" dirty="0" smtClean="0"/>
              <a:t> &lt; pH</a:t>
            </a:r>
            <a:endParaRPr lang="cs-CZ" dirty="0"/>
          </a:p>
        </p:txBody>
      </p:sp>
      <p:sp>
        <p:nvSpPr>
          <p:cNvPr id="39" name="TextovéPole 38"/>
          <p:cNvSpPr txBox="1"/>
          <p:nvPr/>
        </p:nvSpPr>
        <p:spPr>
          <a:xfrm>
            <a:off x="4716016" y="3006514"/>
            <a:ext cx="1872208" cy="369332"/>
          </a:xfrm>
          <a:prstGeom prst="rect">
            <a:avLst/>
          </a:prstGeom>
          <a:noFill/>
        </p:spPr>
        <p:txBody>
          <a:bodyPr wrap="square" rtlCol="0">
            <a:spAutoFit/>
          </a:bodyPr>
          <a:lstStyle/>
          <a:p>
            <a:r>
              <a:rPr lang="cs-CZ" dirty="0" err="1" smtClean="0"/>
              <a:t>pKa</a:t>
            </a:r>
            <a:r>
              <a:rPr lang="cs-CZ" dirty="0" smtClean="0"/>
              <a:t> ≈ pH</a:t>
            </a:r>
            <a:endParaRPr lang="cs-CZ" dirty="0"/>
          </a:p>
        </p:txBody>
      </p:sp>
      <p:sp>
        <p:nvSpPr>
          <p:cNvPr id="40" name="TextovéPole 39"/>
          <p:cNvSpPr txBox="1"/>
          <p:nvPr/>
        </p:nvSpPr>
        <p:spPr>
          <a:xfrm>
            <a:off x="6300192" y="2996952"/>
            <a:ext cx="1872208" cy="369332"/>
          </a:xfrm>
          <a:prstGeom prst="rect">
            <a:avLst/>
          </a:prstGeom>
          <a:noFill/>
        </p:spPr>
        <p:txBody>
          <a:bodyPr wrap="square" rtlCol="0">
            <a:spAutoFit/>
          </a:bodyPr>
          <a:lstStyle/>
          <a:p>
            <a:r>
              <a:rPr lang="cs-CZ" dirty="0" err="1" smtClean="0"/>
              <a:t>pKa</a:t>
            </a:r>
            <a:r>
              <a:rPr lang="cs-CZ" dirty="0" smtClean="0"/>
              <a:t> &gt; pH</a:t>
            </a:r>
            <a:endParaRPr lang="cs-CZ" dirty="0"/>
          </a:p>
        </p:txBody>
      </p:sp>
      <p:sp>
        <p:nvSpPr>
          <p:cNvPr id="14" name="TextovéPole 13"/>
          <p:cNvSpPr txBox="1"/>
          <p:nvPr/>
        </p:nvSpPr>
        <p:spPr>
          <a:xfrm>
            <a:off x="3131840" y="4038163"/>
            <a:ext cx="3024932" cy="1323439"/>
          </a:xfrm>
          <a:prstGeom prst="rect">
            <a:avLst/>
          </a:prstGeom>
          <a:noFill/>
        </p:spPr>
        <p:txBody>
          <a:bodyPr wrap="square" rtlCol="0">
            <a:spAutoFit/>
          </a:bodyPr>
          <a:lstStyle/>
          <a:p>
            <a:pPr marL="263525" indent="-263525">
              <a:buClr>
                <a:srgbClr val="FF0000"/>
              </a:buClr>
              <a:buSzPct val="115000"/>
              <a:buFont typeface="Wingdings" pitchFamily="2" charset="2"/>
              <a:buChar char="§"/>
            </a:pPr>
            <a:r>
              <a:rPr lang="cs-CZ" sz="1600" dirty="0" err="1" smtClean="0"/>
              <a:t>At</a:t>
            </a:r>
            <a:r>
              <a:rPr lang="cs-CZ" sz="1600" dirty="0" smtClean="0"/>
              <a:t> pH </a:t>
            </a:r>
            <a:r>
              <a:rPr lang="cs-CZ" sz="1600" dirty="0" err="1" smtClean="0"/>
              <a:t>similar</a:t>
            </a:r>
            <a:r>
              <a:rPr lang="cs-CZ" sz="1600" dirty="0" smtClean="0"/>
              <a:t> to analyte </a:t>
            </a:r>
            <a:r>
              <a:rPr lang="cs-CZ" sz="1600" dirty="0" err="1" smtClean="0"/>
              <a:t>pKa</a:t>
            </a:r>
            <a:r>
              <a:rPr lang="cs-CZ" sz="1600" dirty="0" smtClean="0"/>
              <a:t> </a:t>
            </a:r>
            <a:r>
              <a:rPr lang="cs-CZ" sz="1600" dirty="0" err="1" smtClean="0"/>
              <a:t>both</a:t>
            </a:r>
            <a:r>
              <a:rPr lang="cs-CZ" sz="1600" dirty="0" smtClean="0"/>
              <a:t>, </a:t>
            </a:r>
            <a:r>
              <a:rPr lang="cs-CZ" sz="1600" dirty="0" err="1" smtClean="0"/>
              <a:t>disociated</a:t>
            </a:r>
            <a:r>
              <a:rPr lang="cs-CZ" sz="1600" dirty="0" smtClean="0"/>
              <a:t> </a:t>
            </a:r>
            <a:r>
              <a:rPr lang="cs-CZ" sz="1600" dirty="0" err="1" smtClean="0"/>
              <a:t>and</a:t>
            </a:r>
            <a:r>
              <a:rPr lang="cs-CZ" sz="1600" dirty="0" smtClean="0"/>
              <a:t> non-</a:t>
            </a:r>
            <a:r>
              <a:rPr lang="cs-CZ" sz="1600" dirty="0" err="1" smtClean="0"/>
              <a:t>disociated</a:t>
            </a:r>
            <a:r>
              <a:rPr lang="cs-CZ" sz="1600" dirty="0" smtClean="0"/>
              <a:t> </a:t>
            </a:r>
            <a:r>
              <a:rPr lang="cs-CZ" sz="1600" dirty="0" err="1" smtClean="0"/>
              <a:t>forms</a:t>
            </a:r>
            <a:r>
              <a:rPr lang="cs-CZ" sz="1600" dirty="0" smtClean="0"/>
              <a:t> are </a:t>
            </a:r>
            <a:r>
              <a:rPr lang="cs-CZ" sz="1600" dirty="0" err="1" smtClean="0"/>
              <a:t>present</a:t>
            </a:r>
            <a:r>
              <a:rPr lang="cs-CZ" sz="1600" dirty="0" smtClean="0"/>
              <a:t>. </a:t>
            </a:r>
            <a:r>
              <a:rPr lang="cs-CZ" sz="1600" dirty="0" err="1" smtClean="0"/>
              <a:t>The</a:t>
            </a:r>
            <a:r>
              <a:rPr lang="cs-CZ" sz="1600" dirty="0" smtClean="0"/>
              <a:t> </a:t>
            </a:r>
            <a:r>
              <a:rPr lang="cs-CZ" sz="1600" dirty="0" err="1" smtClean="0"/>
              <a:t>peak</a:t>
            </a:r>
            <a:r>
              <a:rPr lang="cs-CZ" sz="1600" dirty="0" smtClean="0"/>
              <a:t> </a:t>
            </a:r>
            <a:r>
              <a:rPr lang="cs-CZ" sz="1600" dirty="0" err="1" smtClean="0"/>
              <a:t>is</a:t>
            </a:r>
            <a:r>
              <a:rPr lang="cs-CZ" sz="1600" dirty="0" smtClean="0"/>
              <a:t> </a:t>
            </a:r>
            <a:r>
              <a:rPr lang="cs-CZ" sz="1600" dirty="0" err="1" smtClean="0"/>
              <a:t>splitted</a:t>
            </a:r>
            <a:r>
              <a:rPr lang="cs-CZ" sz="1600" dirty="0" smtClean="0"/>
              <a:t> </a:t>
            </a:r>
            <a:r>
              <a:rPr lang="cs-CZ" sz="1600" dirty="0" err="1" smtClean="0"/>
              <a:t>and</a:t>
            </a:r>
            <a:r>
              <a:rPr lang="cs-CZ" sz="1600" dirty="0" smtClean="0"/>
              <a:t> </a:t>
            </a:r>
            <a:r>
              <a:rPr lang="cs-CZ" sz="1600" dirty="0" err="1" smtClean="0"/>
              <a:t>wide</a:t>
            </a:r>
            <a:r>
              <a:rPr lang="cs-CZ" sz="1600" dirty="0" smtClean="0"/>
              <a:t>.</a:t>
            </a:r>
          </a:p>
          <a:p>
            <a:pPr marL="263525" indent="-263525" algn="ctr">
              <a:buClr>
                <a:srgbClr val="FF0000"/>
              </a:buClr>
              <a:buSzPct val="115000"/>
            </a:pPr>
            <a:r>
              <a:rPr lang="cs-CZ" sz="1600" dirty="0" smtClean="0"/>
              <a:t> </a:t>
            </a:r>
            <a:r>
              <a:rPr lang="cs-CZ" sz="1600" b="1" dirty="0" smtClean="0">
                <a:solidFill>
                  <a:srgbClr val="FF0000"/>
                </a:solidFill>
              </a:rPr>
              <a:t>WORST CASE!</a:t>
            </a:r>
          </a:p>
        </p:txBody>
      </p:sp>
      <p:sp>
        <p:nvSpPr>
          <p:cNvPr id="15" name="TextovéPole 14"/>
          <p:cNvSpPr txBox="1"/>
          <p:nvPr/>
        </p:nvSpPr>
        <p:spPr>
          <a:xfrm>
            <a:off x="6083572" y="4038163"/>
            <a:ext cx="2664892" cy="830997"/>
          </a:xfrm>
          <a:prstGeom prst="rect">
            <a:avLst/>
          </a:prstGeom>
          <a:noFill/>
        </p:spPr>
        <p:txBody>
          <a:bodyPr wrap="square" rtlCol="0">
            <a:spAutoFit/>
          </a:bodyPr>
          <a:lstStyle/>
          <a:p>
            <a:pPr marL="263525" indent="-263525">
              <a:buClr>
                <a:srgbClr val="FF0000"/>
              </a:buClr>
              <a:buSzPct val="115000"/>
              <a:buFont typeface="Wingdings" pitchFamily="2" charset="2"/>
              <a:buChar char="§"/>
            </a:pPr>
            <a:r>
              <a:rPr lang="cs-CZ" sz="1600" dirty="0" smtClean="0"/>
              <a:t>Non-</a:t>
            </a:r>
            <a:r>
              <a:rPr lang="cs-CZ" sz="1600" dirty="0" err="1" smtClean="0"/>
              <a:t>disociated</a:t>
            </a:r>
            <a:r>
              <a:rPr lang="cs-CZ" sz="1600" dirty="0" smtClean="0"/>
              <a:t> analyte </a:t>
            </a:r>
            <a:r>
              <a:rPr lang="cs-CZ" sz="1600" dirty="0" err="1" smtClean="0"/>
              <a:t>provide</a:t>
            </a:r>
            <a:r>
              <a:rPr lang="cs-CZ" sz="1600" dirty="0" smtClean="0"/>
              <a:t> </a:t>
            </a:r>
            <a:r>
              <a:rPr lang="cs-CZ" sz="1600" dirty="0" err="1" smtClean="0"/>
              <a:t>better</a:t>
            </a:r>
            <a:r>
              <a:rPr lang="cs-CZ" sz="1600" dirty="0" smtClean="0"/>
              <a:t> </a:t>
            </a:r>
            <a:r>
              <a:rPr lang="cs-CZ" sz="1600" dirty="0" err="1" smtClean="0"/>
              <a:t>retention</a:t>
            </a:r>
            <a:r>
              <a:rPr lang="cs-CZ" sz="1600" dirty="0" smtClean="0"/>
              <a:t> </a:t>
            </a:r>
            <a:r>
              <a:rPr lang="cs-CZ" sz="1600" dirty="0" err="1" smtClean="0"/>
              <a:t>and</a:t>
            </a:r>
            <a:r>
              <a:rPr lang="cs-CZ" sz="1600" dirty="0" smtClean="0"/>
              <a:t> </a:t>
            </a:r>
            <a:r>
              <a:rPr lang="cs-CZ" sz="1600" dirty="0" err="1" smtClean="0"/>
              <a:t>good</a:t>
            </a:r>
            <a:r>
              <a:rPr lang="cs-CZ" sz="1600" dirty="0" smtClean="0"/>
              <a:t> </a:t>
            </a:r>
            <a:r>
              <a:rPr lang="cs-CZ" sz="1600" dirty="0" err="1" smtClean="0"/>
              <a:t>peak</a:t>
            </a:r>
            <a:r>
              <a:rPr lang="cs-CZ" sz="1600" dirty="0" smtClean="0"/>
              <a:t> </a:t>
            </a:r>
            <a:r>
              <a:rPr lang="cs-CZ" sz="1600" dirty="0" err="1" smtClean="0"/>
              <a:t>shape</a:t>
            </a:r>
            <a:r>
              <a:rPr lang="cs-CZ" sz="1600" dirty="0" smtClean="0"/>
              <a:t>.</a:t>
            </a:r>
          </a:p>
        </p:txBody>
      </p:sp>
      <p:sp>
        <p:nvSpPr>
          <p:cNvPr id="16" name="Šipka doprava 15"/>
          <p:cNvSpPr/>
          <p:nvPr/>
        </p:nvSpPr>
        <p:spPr>
          <a:xfrm>
            <a:off x="467246" y="1628800"/>
            <a:ext cx="7992542" cy="576238"/>
          </a:xfrm>
          <a:prstGeom prst="rightArrow">
            <a:avLst/>
          </a:prstGeom>
          <a:gradFill>
            <a:gsLst>
              <a:gs pos="50000">
                <a:schemeClr val="tx2">
                  <a:lumMod val="75000"/>
                </a:schemeClr>
              </a:gs>
              <a:gs pos="100000">
                <a:schemeClr val="accent1">
                  <a:tint val="23500"/>
                  <a:satMod val="160000"/>
                </a:schemeClr>
              </a:gs>
            </a:gsLst>
            <a:lin ang="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pH </a:t>
            </a:r>
            <a:r>
              <a:rPr lang="cs-CZ" dirty="0" err="1" smtClean="0"/>
              <a:t>decreasing</a:t>
            </a:r>
            <a:endParaRPr lang="cs-CZ" dirty="0"/>
          </a:p>
        </p:txBody>
      </p:sp>
      <p:sp>
        <p:nvSpPr>
          <p:cNvPr id="17" name="TextovéPole 16"/>
          <p:cNvSpPr txBox="1"/>
          <p:nvPr/>
        </p:nvSpPr>
        <p:spPr>
          <a:xfrm>
            <a:off x="1341067" y="5589240"/>
            <a:ext cx="644551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dirty="0" smtClean="0"/>
              <a:t>Sensitivity in ESI- </a:t>
            </a:r>
            <a:r>
              <a:rPr lang="cs-CZ" dirty="0" err="1" smtClean="0"/>
              <a:t>conditions</a:t>
            </a:r>
            <a:r>
              <a:rPr lang="cs-CZ" dirty="0" smtClean="0"/>
              <a:t> (polarity in </a:t>
            </a:r>
            <a:r>
              <a:rPr lang="cs-CZ" dirty="0" err="1" smtClean="0"/>
              <a:t>which</a:t>
            </a:r>
            <a:r>
              <a:rPr lang="cs-CZ" dirty="0" smtClean="0"/>
              <a:t> most </a:t>
            </a:r>
            <a:r>
              <a:rPr lang="cs-CZ" dirty="0" err="1" smtClean="0"/>
              <a:t>acids</a:t>
            </a:r>
            <a:r>
              <a:rPr lang="cs-CZ" dirty="0" smtClean="0"/>
              <a:t> </a:t>
            </a:r>
            <a:r>
              <a:rPr lang="cs-CZ" dirty="0" err="1" smtClean="0"/>
              <a:t>provide</a:t>
            </a:r>
            <a:r>
              <a:rPr lang="cs-CZ" dirty="0" smtClean="0"/>
              <a:t> </a:t>
            </a:r>
            <a:r>
              <a:rPr lang="cs-CZ" dirty="0" err="1" smtClean="0"/>
              <a:t>ions</a:t>
            </a:r>
            <a:r>
              <a:rPr lang="cs-CZ" dirty="0" smtClean="0"/>
              <a:t>) </a:t>
            </a:r>
            <a:r>
              <a:rPr lang="cs-CZ" dirty="0" err="1" smtClean="0"/>
              <a:t>could</a:t>
            </a:r>
            <a:r>
              <a:rPr lang="cs-CZ" dirty="0" smtClean="0"/>
              <a:t> </a:t>
            </a:r>
            <a:r>
              <a:rPr lang="cs-CZ" dirty="0" err="1" smtClean="0"/>
              <a:t>be</a:t>
            </a:r>
            <a:r>
              <a:rPr lang="cs-CZ" dirty="0" smtClean="0"/>
              <a:t> </a:t>
            </a:r>
            <a:r>
              <a:rPr lang="cs-CZ" dirty="0" err="1" smtClean="0"/>
              <a:t>lowered</a:t>
            </a:r>
            <a:r>
              <a:rPr lang="cs-CZ" dirty="0" smtClean="0"/>
              <a:t>, </a:t>
            </a:r>
            <a:r>
              <a:rPr lang="cs-CZ" dirty="0" err="1" smtClean="0"/>
              <a:t>when</a:t>
            </a:r>
            <a:r>
              <a:rPr lang="cs-CZ" dirty="0" smtClean="0"/>
              <a:t> </a:t>
            </a:r>
            <a:r>
              <a:rPr lang="cs-CZ" dirty="0" err="1" smtClean="0"/>
              <a:t>low</a:t>
            </a:r>
            <a:r>
              <a:rPr lang="cs-CZ" dirty="0" smtClean="0"/>
              <a:t> pH mobile </a:t>
            </a:r>
            <a:r>
              <a:rPr lang="cs-CZ" dirty="0" err="1" smtClean="0"/>
              <a:t>phase</a:t>
            </a:r>
            <a:r>
              <a:rPr lang="cs-CZ" dirty="0" smtClean="0"/>
              <a:t> </a:t>
            </a:r>
            <a:r>
              <a:rPr lang="cs-CZ" dirty="0" err="1" smtClean="0"/>
              <a:t>is</a:t>
            </a:r>
            <a:r>
              <a:rPr lang="cs-CZ" dirty="0" smtClean="0"/>
              <a:t> </a:t>
            </a:r>
            <a:r>
              <a:rPr lang="cs-CZ" dirty="0" err="1" smtClean="0"/>
              <a:t>used</a:t>
            </a:r>
            <a:r>
              <a:rPr lang="cs-CZ" dirty="0" smtClean="0"/>
              <a:t>.</a:t>
            </a:r>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4"/>
          <p:cNvPicPr>
            <a:picLocks noChangeAspect="1" noChangeArrowheads="1"/>
          </p:cNvPicPr>
          <p:nvPr/>
        </p:nvPicPr>
        <p:blipFill>
          <a:blip r:embed="rId3" cstate="print"/>
          <a:srcRect/>
          <a:stretch>
            <a:fillRect/>
          </a:stretch>
        </p:blipFill>
        <p:spPr bwMode="auto">
          <a:xfrm>
            <a:off x="552450" y="2428751"/>
            <a:ext cx="8037513" cy="1573213"/>
          </a:xfrm>
          <a:prstGeom prst="rect">
            <a:avLst/>
          </a:prstGeom>
          <a:noFill/>
          <a:ln w="9525">
            <a:noFill/>
            <a:miter lim="800000"/>
            <a:headEnd/>
            <a:tailEnd/>
          </a:ln>
          <a:effectLst/>
        </p:spPr>
      </p:pic>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187220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bases</a:t>
            </a:r>
            <a:endParaRPr kumimoji="0" lang="cs-CZ" sz="2000" b="1" i="0" u="none" strike="noStrike" kern="1200" cap="none" spc="0" normalizeH="0" noProof="0" dirty="0" smtClean="0">
              <a:ln>
                <a:noFill/>
              </a:ln>
              <a:solidFill>
                <a:schemeClr val="tx1"/>
              </a:solidFill>
              <a:effectLst/>
              <a:uLnTx/>
              <a:uFillTx/>
              <a:latin typeface="+mn-lt"/>
              <a:ea typeface="+mn-ea"/>
              <a:cs typeface="+mn-cs"/>
            </a:endParaRPr>
          </a:p>
        </p:txBody>
      </p:sp>
      <p:cxnSp>
        <p:nvCxnSpPr>
          <p:cNvPr id="35" name="Přímá spojovací šipka 34"/>
          <p:cNvCxnSpPr/>
          <p:nvPr/>
        </p:nvCxnSpPr>
        <p:spPr>
          <a:xfrm>
            <a:off x="4202633" y="2257128"/>
            <a:ext cx="368573" cy="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395536" y="3951910"/>
            <a:ext cx="2664892" cy="830997"/>
          </a:xfrm>
          <a:prstGeom prst="rect">
            <a:avLst/>
          </a:prstGeom>
          <a:noFill/>
        </p:spPr>
        <p:txBody>
          <a:bodyPr wrap="square" rtlCol="0">
            <a:spAutoFit/>
          </a:bodyPr>
          <a:lstStyle/>
          <a:p>
            <a:pPr marL="263525" indent="-263525">
              <a:buClr>
                <a:srgbClr val="FF0000"/>
              </a:buClr>
              <a:buSzPct val="115000"/>
              <a:buFont typeface="Wingdings" pitchFamily="2" charset="2"/>
              <a:buChar char="§"/>
            </a:pPr>
            <a:r>
              <a:rPr lang="cs-CZ" sz="1600" dirty="0" err="1" smtClean="0"/>
              <a:t>Highly</a:t>
            </a:r>
            <a:r>
              <a:rPr lang="cs-CZ" sz="1600" dirty="0" smtClean="0"/>
              <a:t> </a:t>
            </a:r>
            <a:r>
              <a:rPr lang="cs-CZ" sz="1600" dirty="0" err="1" smtClean="0"/>
              <a:t>polar</a:t>
            </a:r>
            <a:r>
              <a:rPr lang="cs-CZ" sz="1600" dirty="0" smtClean="0"/>
              <a:t> (</a:t>
            </a:r>
            <a:r>
              <a:rPr lang="cs-CZ" sz="1600" dirty="0" err="1" smtClean="0"/>
              <a:t>dissociated</a:t>
            </a:r>
            <a:r>
              <a:rPr lang="cs-CZ" sz="1600" dirty="0" smtClean="0"/>
              <a:t>) analyte </a:t>
            </a:r>
            <a:r>
              <a:rPr lang="cs-CZ" sz="1600" dirty="0" err="1" smtClean="0"/>
              <a:t>provides</a:t>
            </a:r>
            <a:r>
              <a:rPr lang="cs-CZ" sz="1600" dirty="0" smtClean="0"/>
              <a:t> </a:t>
            </a:r>
            <a:r>
              <a:rPr lang="cs-CZ" sz="1600" dirty="0" err="1" smtClean="0"/>
              <a:t>poor</a:t>
            </a:r>
            <a:r>
              <a:rPr lang="cs-CZ" sz="1600" dirty="0" smtClean="0"/>
              <a:t> </a:t>
            </a:r>
            <a:r>
              <a:rPr lang="cs-CZ" sz="1600" dirty="0" err="1" smtClean="0"/>
              <a:t>retention</a:t>
            </a:r>
            <a:r>
              <a:rPr lang="cs-CZ" sz="1600" dirty="0" smtClean="0"/>
              <a:t> </a:t>
            </a:r>
            <a:r>
              <a:rPr lang="cs-CZ" sz="1600" dirty="0" err="1" smtClean="0"/>
              <a:t>and</a:t>
            </a:r>
            <a:r>
              <a:rPr lang="cs-CZ" sz="1600" dirty="0" smtClean="0"/>
              <a:t> </a:t>
            </a:r>
            <a:r>
              <a:rPr lang="cs-CZ" sz="1600" dirty="0" err="1" smtClean="0"/>
              <a:t>peak</a:t>
            </a:r>
            <a:r>
              <a:rPr lang="cs-CZ" sz="1600" dirty="0" smtClean="0"/>
              <a:t> </a:t>
            </a:r>
            <a:r>
              <a:rPr lang="cs-CZ" sz="1600" dirty="0" err="1" smtClean="0"/>
              <a:t>shape</a:t>
            </a:r>
            <a:r>
              <a:rPr lang="cs-CZ" sz="1600" dirty="0" smtClean="0"/>
              <a:t>.</a:t>
            </a:r>
          </a:p>
        </p:txBody>
      </p:sp>
      <p:sp>
        <p:nvSpPr>
          <p:cNvPr id="38" name="TextovéPole 37"/>
          <p:cNvSpPr txBox="1"/>
          <p:nvPr/>
        </p:nvSpPr>
        <p:spPr>
          <a:xfrm>
            <a:off x="1619250" y="2780928"/>
            <a:ext cx="1872208" cy="369332"/>
          </a:xfrm>
          <a:prstGeom prst="rect">
            <a:avLst/>
          </a:prstGeom>
          <a:noFill/>
        </p:spPr>
        <p:txBody>
          <a:bodyPr wrap="square" rtlCol="0">
            <a:spAutoFit/>
          </a:bodyPr>
          <a:lstStyle/>
          <a:p>
            <a:r>
              <a:rPr lang="cs-CZ" dirty="0" err="1" smtClean="0"/>
              <a:t>pKa</a:t>
            </a:r>
            <a:r>
              <a:rPr lang="cs-CZ" dirty="0" smtClean="0"/>
              <a:t> &gt; pH</a:t>
            </a:r>
            <a:endParaRPr lang="cs-CZ" dirty="0"/>
          </a:p>
        </p:txBody>
      </p:sp>
      <p:sp>
        <p:nvSpPr>
          <p:cNvPr id="39" name="TextovéPole 38"/>
          <p:cNvSpPr txBox="1"/>
          <p:nvPr/>
        </p:nvSpPr>
        <p:spPr>
          <a:xfrm>
            <a:off x="4716016" y="2790490"/>
            <a:ext cx="1872208" cy="369332"/>
          </a:xfrm>
          <a:prstGeom prst="rect">
            <a:avLst/>
          </a:prstGeom>
          <a:noFill/>
        </p:spPr>
        <p:txBody>
          <a:bodyPr wrap="square" rtlCol="0">
            <a:spAutoFit/>
          </a:bodyPr>
          <a:lstStyle/>
          <a:p>
            <a:r>
              <a:rPr lang="cs-CZ" dirty="0" err="1" smtClean="0"/>
              <a:t>pKa</a:t>
            </a:r>
            <a:r>
              <a:rPr lang="cs-CZ" dirty="0" smtClean="0"/>
              <a:t> ≈ pH</a:t>
            </a:r>
            <a:endParaRPr lang="cs-CZ" dirty="0"/>
          </a:p>
        </p:txBody>
      </p:sp>
      <p:sp>
        <p:nvSpPr>
          <p:cNvPr id="40" name="TextovéPole 39"/>
          <p:cNvSpPr txBox="1"/>
          <p:nvPr/>
        </p:nvSpPr>
        <p:spPr>
          <a:xfrm>
            <a:off x="6300192" y="2780928"/>
            <a:ext cx="1872208" cy="369332"/>
          </a:xfrm>
          <a:prstGeom prst="rect">
            <a:avLst/>
          </a:prstGeom>
          <a:noFill/>
        </p:spPr>
        <p:txBody>
          <a:bodyPr wrap="square" rtlCol="0">
            <a:spAutoFit/>
          </a:bodyPr>
          <a:lstStyle/>
          <a:p>
            <a:r>
              <a:rPr lang="cs-CZ" dirty="0" err="1" smtClean="0"/>
              <a:t>pKa</a:t>
            </a:r>
            <a:r>
              <a:rPr lang="cs-CZ" dirty="0" smtClean="0"/>
              <a:t> &lt; pH</a:t>
            </a:r>
            <a:endParaRPr lang="cs-CZ" dirty="0"/>
          </a:p>
        </p:txBody>
      </p:sp>
      <p:sp>
        <p:nvSpPr>
          <p:cNvPr id="14" name="TextovéPole 13"/>
          <p:cNvSpPr txBox="1"/>
          <p:nvPr/>
        </p:nvSpPr>
        <p:spPr>
          <a:xfrm>
            <a:off x="3131542" y="3951910"/>
            <a:ext cx="3033588" cy="1815882"/>
          </a:xfrm>
          <a:prstGeom prst="rect">
            <a:avLst/>
          </a:prstGeom>
          <a:noFill/>
        </p:spPr>
        <p:txBody>
          <a:bodyPr wrap="square" lIns="36000" rIns="36000" rtlCol="0">
            <a:spAutoFit/>
          </a:bodyPr>
          <a:lstStyle/>
          <a:p>
            <a:pPr marL="263525" indent="-263525">
              <a:buClr>
                <a:srgbClr val="FF0000"/>
              </a:buClr>
              <a:buSzPct val="115000"/>
              <a:buFont typeface="Wingdings" pitchFamily="2" charset="2"/>
              <a:buChar char="§"/>
            </a:pPr>
            <a:r>
              <a:rPr lang="cs-CZ" sz="1600" dirty="0" err="1" smtClean="0"/>
              <a:t>At</a:t>
            </a:r>
            <a:r>
              <a:rPr lang="cs-CZ" sz="1600" dirty="0" smtClean="0"/>
              <a:t> pH </a:t>
            </a:r>
            <a:r>
              <a:rPr lang="cs-CZ" sz="1600" dirty="0" err="1" smtClean="0"/>
              <a:t>similar</a:t>
            </a:r>
            <a:r>
              <a:rPr lang="cs-CZ" sz="1600" dirty="0" smtClean="0"/>
              <a:t> to analyte </a:t>
            </a:r>
            <a:r>
              <a:rPr lang="cs-CZ" sz="1600" dirty="0" err="1" smtClean="0"/>
              <a:t>pKa</a:t>
            </a:r>
            <a:r>
              <a:rPr lang="cs-CZ" sz="1600" dirty="0" smtClean="0"/>
              <a:t> </a:t>
            </a:r>
            <a:r>
              <a:rPr lang="cs-CZ" sz="1600" dirty="0" err="1" smtClean="0"/>
              <a:t>both</a:t>
            </a:r>
            <a:r>
              <a:rPr lang="cs-CZ" sz="1600" dirty="0" smtClean="0"/>
              <a:t>, </a:t>
            </a:r>
            <a:r>
              <a:rPr lang="cs-CZ" sz="1600" dirty="0" err="1" smtClean="0"/>
              <a:t>disociated</a:t>
            </a:r>
            <a:r>
              <a:rPr lang="cs-CZ" sz="1600" dirty="0" smtClean="0"/>
              <a:t> </a:t>
            </a:r>
            <a:r>
              <a:rPr lang="cs-CZ" sz="1600" dirty="0" err="1" smtClean="0"/>
              <a:t>and</a:t>
            </a:r>
            <a:r>
              <a:rPr lang="cs-CZ" sz="1600" dirty="0" smtClean="0"/>
              <a:t> non-</a:t>
            </a:r>
            <a:r>
              <a:rPr lang="cs-CZ" sz="1600" dirty="0" err="1" smtClean="0"/>
              <a:t>disociated</a:t>
            </a:r>
            <a:r>
              <a:rPr lang="cs-CZ" sz="1600" dirty="0" smtClean="0"/>
              <a:t> </a:t>
            </a:r>
            <a:r>
              <a:rPr lang="cs-CZ" sz="1600" dirty="0" err="1" smtClean="0"/>
              <a:t>forms</a:t>
            </a:r>
            <a:r>
              <a:rPr lang="cs-CZ" sz="1600" dirty="0" smtClean="0"/>
              <a:t> are </a:t>
            </a:r>
            <a:r>
              <a:rPr lang="cs-CZ" sz="1600" dirty="0" err="1" smtClean="0"/>
              <a:t>present</a:t>
            </a:r>
            <a:r>
              <a:rPr lang="cs-CZ" sz="1600" dirty="0" smtClean="0"/>
              <a:t>, </a:t>
            </a:r>
            <a:r>
              <a:rPr lang="cs-CZ" sz="1600" dirty="0" err="1" smtClean="0"/>
              <a:t>also</a:t>
            </a:r>
            <a:r>
              <a:rPr lang="cs-CZ" sz="1600" dirty="0" smtClean="0"/>
              <a:t> ion </a:t>
            </a:r>
            <a:r>
              <a:rPr lang="cs-CZ" sz="1600" dirty="0" err="1" smtClean="0"/>
              <a:t>interaction</a:t>
            </a:r>
            <a:r>
              <a:rPr lang="cs-CZ" sz="1600" dirty="0" smtClean="0"/>
              <a:t> </a:t>
            </a:r>
            <a:r>
              <a:rPr lang="cs-CZ" sz="1600" dirty="0" err="1" smtClean="0"/>
              <a:t>causes</a:t>
            </a:r>
            <a:r>
              <a:rPr lang="cs-CZ" sz="1600" dirty="0" smtClean="0"/>
              <a:t> </a:t>
            </a:r>
            <a:r>
              <a:rPr lang="cs-CZ" sz="1600" dirty="0" err="1" smtClean="0"/>
              <a:t>peak</a:t>
            </a:r>
            <a:r>
              <a:rPr lang="cs-CZ" sz="1600" dirty="0" smtClean="0"/>
              <a:t> </a:t>
            </a:r>
            <a:r>
              <a:rPr lang="cs-CZ" sz="1600" dirty="0" err="1" smtClean="0"/>
              <a:t>tailing</a:t>
            </a:r>
            <a:r>
              <a:rPr lang="cs-CZ" sz="1600" dirty="0" smtClean="0"/>
              <a:t>. </a:t>
            </a:r>
            <a:r>
              <a:rPr lang="cs-CZ" sz="1600" dirty="0" err="1" smtClean="0"/>
              <a:t>The</a:t>
            </a:r>
            <a:r>
              <a:rPr lang="cs-CZ" sz="1600" dirty="0" smtClean="0"/>
              <a:t> </a:t>
            </a:r>
            <a:r>
              <a:rPr lang="cs-CZ" sz="1600" dirty="0" err="1" smtClean="0"/>
              <a:t>peak</a:t>
            </a:r>
            <a:r>
              <a:rPr lang="cs-CZ" sz="1600" dirty="0" smtClean="0"/>
              <a:t> </a:t>
            </a:r>
            <a:r>
              <a:rPr lang="cs-CZ" sz="1600" dirty="0" err="1" smtClean="0"/>
              <a:t>is</a:t>
            </a:r>
            <a:r>
              <a:rPr lang="cs-CZ" sz="1600" dirty="0" smtClean="0"/>
              <a:t> </a:t>
            </a:r>
            <a:r>
              <a:rPr lang="cs-CZ" sz="1600" dirty="0" err="1" smtClean="0"/>
              <a:t>splitted</a:t>
            </a:r>
            <a:r>
              <a:rPr lang="cs-CZ" sz="1600" dirty="0" smtClean="0"/>
              <a:t> </a:t>
            </a:r>
            <a:r>
              <a:rPr lang="cs-CZ" sz="1600" dirty="0" err="1" smtClean="0"/>
              <a:t>and</a:t>
            </a:r>
            <a:r>
              <a:rPr lang="cs-CZ" sz="1600" dirty="0" smtClean="0"/>
              <a:t> </a:t>
            </a:r>
            <a:r>
              <a:rPr lang="cs-CZ" sz="1600" dirty="0" err="1" smtClean="0"/>
              <a:t>wide</a:t>
            </a:r>
            <a:r>
              <a:rPr lang="cs-CZ" sz="1600" dirty="0" smtClean="0"/>
              <a:t>.</a:t>
            </a:r>
          </a:p>
          <a:p>
            <a:pPr marL="263525" indent="-263525" algn="ctr">
              <a:buClr>
                <a:srgbClr val="FF0000"/>
              </a:buClr>
              <a:buSzPct val="115000"/>
            </a:pPr>
            <a:r>
              <a:rPr lang="cs-CZ" sz="1600" dirty="0" smtClean="0"/>
              <a:t> </a:t>
            </a:r>
            <a:r>
              <a:rPr lang="cs-CZ" sz="1600" b="1" dirty="0" smtClean="0">
                <a:solidFill>
                  <a:srgbClr val="FF0000"/>
                </a:solidFill>
              </a:rPr>
              <a:t>WORST CASE!</a:t>
            </a:r>
          </a:p>
        </p:txBody>
      </p:sp>
      <p:sp>
        <p:nvSpPr>
          <p:cNvPr id="15" name="TextovéPole 14"/>
          <p:cNvSpPr txBox="1"/>
          <p:nvPr/>
        </p:nvSpPr>
        <p:spPr>
          <a:xfrm>
            <a:off x="6083274" y="3951910"/>
            <a:ext cx="2881214" cy="1077218"/>
          </a:xfrm>
          <a:prstGeom prst="rect">
            <a:avLst/>
          </a:prstGeom>
          <a:noFill/>
        </p:spPr>
        <p:txBody>
          <a:bodyPr wrap="square" rtlCol="0">
            <a:spAutoFit/>
          </a:bodyPr>
          <a:lstStyle/>
          <a:p>
            <a:pPr marL="263525" indent="-263525">
              <a:buClr>
                <a:srgbClr val="FF0000"/>
              </a:buClr>
              <a:buSzPct val="115000"/>
              <a:buFont typeface="Wingdings" pitchFamily="2" charset="2"/>
              <a:buChar char="§"/>
            </a:pPr>
            <a:r>
              <a:rPr lang="cs-CZ" sz="1600" dirty="0" smtClean="0"/>
              <a:t>Non-</a:t>
            </a:r>
            <a:r>
              <a:rPr lang="cs-CZ" sz="1600" dirty="0" err="1" smtClean="0"/>
              <a:t>disociated</a:t>
            </a:r>
            <a:r>
              <a:rPr lang="cs-CZ" sz="1600" dirty="0" smtClean="0"/>
              <a:t> analyte </a:t>
            </a:r>
            <a:r>
              <a:rPr lang="cs-CZ" sz="1600" dirty="0" err="1" smtClean="0"/>
              <a:t>provide</a:t>
            </a:r>
            <a:r>
              <a:rPr lang="cs-CZ" sz="1600" dirty="0" smtClean="0"/>
              <a:t> </a:t>
            </a:r>
            <a:r>
              <a:rPr lang="cs-CZ" sz="1600" dirty="0" err="1" smtClean="0"/>
              <a:t>better</a:t>
            </a:r>
            <a:r>
              <a:rPr lang="cs-CZ" sz="1600" dirty="0" smtClean="0"/>
              <a:t> </a:t>
            </a:r>
            <a:r>
              <a:rPr lang="cs-CZ" sz="1600" dirty="0" err="1" smtClean="0"/>
              <a:t>retention</a:t>
            </a:r>
            <a:r>
              <a:rPr lang="cs-CZ" sz="1600" dirty="0" smtClean="0"/>
              <a:t> </a:t>
            </a:r>
            <a:r>
              <a:rPr lang="cs-CZ" sz="1600" dirty="0" err="1" smtClean="0"/>
              <a:t>weak</a:t>
            </a:r>
            <a:r>
              <a:rPr lang="cs-CZ" sz="1600" dirty="0" smtClean="0"/>
              <a:t> ion </a:t>
            </a:r>
            <a:r>
              <a:rPr lang="cs-CZ" sz="1600" dirty="0" err="1" smtClean="0"/>
              <a:t>interaction</a:t>
            </a:r>
            <a:r>
              <a:rPr lang="cs-CZ" sz="1600" dirty="0" smtClean="0"/>
              <a:t> </a:t>
            </a:r>
            <a:r>
              <a:rPr lang="cs-CZ" sz="1600" dirty="0" err="1" smtClean="0"/>
              <a:t>still</a:t>
            </a:r>
            <a:r>
              <a:rPr lang="cs-CZ" sz="1600" dirty="0" smtClean="0"/>
              <a:t> </a:t>
            </a:r>
            <a:r>
              <a:rPr lang="cs-CZ" sz="1600" dirty="0" err="1" smtClean="0"/>
              <a:t>plays</a:t>
            </a:r>
            <a:r>
              <a:rPr lang="cs-CZ" sz="1600" dirty="0" smtClean="0"/>
              <a:t> role (</a:t>
            </a:r>
            <a:r>
              <a:rPr lang="cs-CZ" sz="1600" dirty="0" err="1" smtClean="0"/>
              <a:t>peak</a:t>
            </a:r>
            <a:r>
              <a:rPr lang="cs-CZ" sz="1600" dirty="0" smtClean="0"/>
              <a:t> </a:t>
            </a:r>
            <a:r>
              <a:rPr lang="cs-CZ" sz="1600" dirty="0" err="1" smtClean="0"/>
              <a:t>slightly</a:t>
            </a:r>
            <a:r>
              <a:rPr lang="cs-CZ" sz="1600" dirty="0" smtClean="0"/>
              <a:t> </a:t>
            </a:r>
            <a:r>
              <a:rPr lang="cs-CZ" sz="1600" dirty="0" err="1" smtClean="0"/>
              <a:t>tails</a:t>
            </a:r>
            <a:r>
              <a:rPr lang="cs-CZ" sz="1600" dirty="0" smtClean="0"/>
              <a:t>).</a:t>
            </a:r>
          </a:p>
        </p:txBody>
      </p:sp>
      <p:sp>
        <p:nvSpPr>
          <p:cNvPr id="22" name="Šipka doprava 21"/>
          <p:cNvSpPr/>
          <p:nvPr/>
        </p:nvSpPr>
        <p:spPr>
          <a:xfrm>
            <a:off x="467246" y="1412776"/>
            <a:ext cx="7992542" cy="576238"/>
          </a:xfrm>
          <a:prstGeom prst="rightArrow">
            <a:avLst/>
          </a:prstGeom>
          <a:gradFill>
            <a:gsLst>
              <a:gs pos="50000">
                <a:schemeClr val="tx2">
                  <a:lumMod val="75000"/>
                </a:schemeClr>
              </a:gs>
              <a:gs pos="100000">
                <a:schemeClr val="accent1">
                  <a:tint val="23500"/>
                  <a:satMod val="160000"/>
                </a:schemeClr>
              </a:gs>
            </a:gsLst>
            <a:lin ang="108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pH </a:t>
            </a:r>
            <a:r>
              <a:rPr lang="cs-CZ" dirty="0" err="1" smtClean="0"/>
              <a:t>increasing</a:t>
            </a:r>
            <a:endParaRPr lang="cs-CZ" dirty="0"/>
          </a:p>
        </p:txBody>
      </p:sp>
      <p:pic>
        <p:nvPicPr>
          <p:cNvPr id="165894" name="Picture 6"/>
          <p:cNvPicPr>
            <a:picLocks noChangeAspect="1" noChangeArrowheads="1"/>
          </p:cNvPicPr>
          <p:nvPr/>
        </p:nvPicPr>
        <p:blipFill>
          <a:blip r:embed="rId4" cstate="print"/>
          <a:srcRect/>
          <a:stretch>
            <a:fillRect/>
          </a:stretch>
        </p:blipFill>
        <p:spPr bwMode="auto">
          <a:xfrm>
            <a:off x="1962944" y="1988840"/>
            <a:ext cx="304800" cy="491490"/>
          </a:xfrm>
          <a:prstGeom prst="rect">
            <a:avLst/>
          </a:prstGeom>
          <a:noFill/>
          <a:ln w="9525">
            <a:noFill/>
            <a:miter lim="800000"/>
            <a:headEnd/>
            <a:tailEnd/>
          </a:ln>
          <a:effectLst/>
        </p:spPr>
      </p:pic>
      <p:pic>
        <p:nvPicPr>
          <p:cNvPr id="25" name="Picture 6"/>
          <p:cNvPicPr>
            <a:picLocks noChangeAspect="1" noChangeArrowheads="1"/>
          </p:cNvPicPr>
          <p:nvPr/>
        </p:nvPicPr>
        <p:blipFill>
          <a:blip r:embed="rId4" cstate="print"/>
          <a:srcRect/>
          <a:stretch>
            <a:fillRect/>
          </a:stretch>
        </p:blipFill>
        <p:spPr bwMode="auto">
          <a:xfrm>
            <a:off x="3835152" y="1988840"/>
            <a:ext cx="304800" cy="491490"/>
          </a:xfrm>
          <a:prstGeom prst="rect">
            <a:avLst/>
          </a:prstGeom>
          <a:noFill/>
          <a:ln w="9525">
            <a:noFill/>
            <a:miter lim="800000"/>
            <a:headEnd/>
            <a:tailEnd/>
          </a:ln>
          <a:effectLst/>
        </p:spPr>
      </p:pic>
      <p:pic>
        <p:nvPicPr>
          <p:cNvPr id="165895" name="Picture 7"/>
          <p:cNvPicPr>
            <a:picLocks noChangeAspect="1" noChangeArrowheads="1"/>
          </p:cNvPicPr>
          <p:nvPr/>
        </p:nvPicPr>
        <p:blipFill>
          <a:blip r:embed="rId5" cstate="print"/>
          <a:srcRect/>
          <a:stretch>
            <a:fillRect/>
          </a:stretch>
        </p:blipFill>
        <p:spPr bwMode="auto">
          <a:xfrm>
            <a:off x="4644008" y="1988840"/>
            <a:ext cx="300990" cy="491490"/>
          </a:xfrm>
          <a:prstGeom prst="rect">
            <a:avLst/>
          </a:prstGeom>
          <a:noFill/>
          <a:ln w="9525">
            <a:noFill/>
            <a:miter lim="800000"/>
            <a:headEnd/>
            <a:tailEnd/>
          </a:ln>
          <a:effectLst/>
        </p:spPr>
      </p:pic>
      <p:pic>
        <p:nvPicPr>
          <p:cNvPr id="27" name="Picture 7"/>
          <p:cNvPicPr>
            <a:picLocks noChangeAspect="1" noChangeArrowheads="1"/>
          </p:cNvPicPr>
          <p:nvPr/>
        </p:nvPicPr>
        <p:blipFill>
          <a:blip r:embed="rId5" cstate="print"/>
          <a:srcRect/>
          <a:stretch>
            <a:fillRect/>
          </a:stretch>
        </p:blipFill>
        <p:spPr bwMode="auto">
          <a:xfrm>
            <a:off x="6719282" y="1988840"/>
            <a:ext cx="300990" cy="491490"/>
          </a:xfrm>
          <a:prstGeom prst="rect">
            <a:avLst/>
          </a:prstGeom>
          <a:noFill/>
          <a:ln w="9525">
            <a:noFill/>
            <a:miter lim="800000"/>
            <a:headEnd/>
            <a:tailEnd/>
          </a:ln>
          <a:effectLst/>
        </p:spPr>
      </p:pic>
      <p:sp>
        <p:nvSpPr>
          <p:cNvPr id="28" name="TextovéPole 27"/>
          <p:cNvSpPr txBox="1"/>
          <p:nvPr/>
        </p:nvSpPr>
        <p:spPr>
          <a:xfrm>
            <a:off x="1260542" y="5807005"/>
            <a:ext cx="658952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dirty="0" smtClean="0"/>
              <a:t>Sensitivity in ESI+ </a:t>
            </a:r>
            <a:r>
              <a:rPr lang="cs-CZ" dirty="0" err="1" smtClean="0"/>
              <a:t>conditions</a:t>
            </a:r>
            <a:r>
              <a:rPr lang="cs-CZ" dirty="0" smtClean="0"/>
              <a:t> (polarity in </a:t>
            </a:r>
            <a:r>
              <a:rPr lang="cs-CZ" dirty="0" err="1" smtClean="0"/>
              <a:t>which</a:t>
            </a:r>
            <a:r>
              <a:rPr lang="cs-CZ" dirty="0" smtClean="0"/>
              <a:t> most </a:t>
            </a:r>
            <a:r>
              <a:rPr lang="cs-CZ" dirty="0" err="1" smtClean="0"/>
              <a:t>bases</a:t>
            </a:r>
            <a:r>
              <a:rPr lang="cs-CZ" dirty="0" smtClean="0"/>
              <a:t> </a:t>
            </a:r>
            <a:r>
              <a:rPr lang="cs-CZ" dirty="0" err="1" smtClean="0"/>
              <a:t>provide</a:t>
            </a:r>
            <a:r>
              <a:rPr lang="cs-CZ" dirty="0" smtClean="0"/>
              <a:t> </a:t>
            </a:r>
            <a:r>
              <a:rPr lang="cs-CZ" dirty="0" err="1" smtClean="0"/>
              <a:t>ions</a:t>
            </a:r>
            <a:r>
              <a:rPr lang="cs-CZ" dirty="0" smtClean="0"/>
              <a:t>) </a:t>
            </a:r>
            <a:r>
              <a:rPr lang="cs-CZ" dirty="0" err="1" smtClean="0"/>
              <a:t>could</a:t>
            </a:r>
            <a:r>
              <a:rPr lang="cs-CZ" dirty="0" smtClean="0"/>
              <a:t> </a:t>
            </a:r>
            <a:r>
              <a:rPr lang="cs-CZ" dirty="0" err="1" smtClean="0"/>
              <a:t>be</a:t>
            </a:r>
            <a:r>
              <a:rPr lang="cs-CZ" dirty="0" smtClean="0"/>
              <a:t> </a:t>
            </a:r>
            <a:r>
              <a:rPr lang="cs-CZ" dirty="0" err="1" smtClean="0"/>
              <a:t>lowered</a:t>
            </a:r>
            <a:r>
              <a:rPr lang="cs-CZ" dirty="0" smtClean="0"/>
              <a:t> </a:t>
            </a:r>
            <a:r>
              <a:rPr lang="cs-CZ" dirty="0" err="1" smtClean="0"/>
              <a:t>when</a:t>
            </a:r>
            <a:r>
              <a:rPr lang="cs-CZ" dirty="0" smtClean="0"/>
              <a:t> </a:t>
            </a:r>
            <a:r>
              <a:rPr lang="cs-CZ" dirty="0" err="1" smtClean="0"/>
              <a:t>high</a:t>
            </a:r>
            <a:r>
              <a:rPr lang="cs-CZ" dirty="0" smtClean="0"/>
              <a:t> pH mobile </a:t>
            </a:r>
            <a:r>
              <a:rPr lang="cs-CZ" dirty="0" err="1" smtClean="0"/>
              <a:t>phase</a:t>
            </a:r>
            <a:r>
              <a:rPr lang="cs-CZ" dirty="0" smtClean="0"/>
              <a:t> </a:t>
            </a:r>
            <a:r>
              <a:rPr lang="cs-CZ" dirty="0" err="1" smtClean="0"/>
              <a:t>is</a:t>
            </a:r>
            <a:r>
              <a:rPr lang="cs-CZ" dirty="0" smtClean="0"/>
              <a:t> </a:t>
            </a:r>
            <a:r>
              <a:rPr lang="cs-CZ" dirty="0" err="1" smtClean="0"/>
              <a:t>used</a:t>
            </a:r>
            <a:r>
              <a:rPr lang="cs-CZ" dirty="0" smtClean="0"/>
              <a:t>!</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187220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r>
              <a:rPr lang="cs-CZ" sz="2000" b="1" noProof="0" dirty="0" smtClean="0"/>
              <a:t> – Ion-Pair </a:t>
            </a:r>
            <a:r>
              <a:rPr lang="cs-CZ" sz="2000" b="1" noProof="0" dirty="0" err="1" smtClean="0"/>
              <a:t>Chromatography</a:t>
            </a:r>
            <a:endParaRPr lang="cs-CZ" sz="2000" b="1" noProof="0" dirty="0" smtClean="0"/>
          </a:p>
          <a:p>
            <a:pPr marL="358775" marR="0" lvl="0" indent="-358775"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baseline="0" dirty="0" err="1" smtClean="0">
                <a:ln>
                  <a:noFill/>
                </a:ln>
                <a:solidFill>
                  <a:schemeClr val="tx1"/>
                </a:solidFill>
                <a:effectLst/>
                <a:uLnTx/>
                <a:uFillTx/>
                <a:latin typeface="+mn-lt"/>
                <a:ea typeface="+mn-ea"/>
                <a:cs typeface="+mn-cs"/>
              </a:rPr>
              <a:t>Method</a:t>
            </a:r>
            <a:r>
              <a:rPr kumimoji="0" lang="cs-CZ" sz="2000" i="0" u="none" strike="noStrike" kern="1200" cap="none" spc="0" normalizeH="0" baseline="0" dirty="0" smtClean="0">
                <a:ln>
                  <a:noFill/>
                </a:ln>
                <a:solidFill>
                  <a:schemeClr val="tx1"/>
                </a:solidFill>
                <a:effectLst/>
                <a:uLnTx/>
                <a:uFillTx/>
                <a:latin typeface="+mn-lt"/>
                <a:ea typeface="+mn-ea"/>
                <a:cs typeface="+mn-cs"/>
              </a:rPr>
              <a:t> </a:t>
            </a:r>
            <a:r>
              <a:rPr kumimoji="0" lang="cs-CZ" sz="2000" i="0" u="none" strike="noStrike" kern="1200" cap="none" spc="0" normalizeH="0" baseline="0" dirty="0" err="1" smtClean="0">
                <a:ln>
                  <a:noFill/>
                </a:ln>
                <a:solidFill>
                  <a:schemeClr val="tx1"/>
                </a:solidFill>
                <a:effectLst/>
                <a:uLnTx/>
                <a:uFillTx/>
                <a:latin typeface="+mn-lt"/>
                <a:ea typeface="+mn-ea"/>
                <a:cs typeface="+mn-cs"/>
              </a:rPr>
              <a:t>of</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choice</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when</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neutral</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and</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ionic</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compounds</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have</a:t>
            </a:r>
            <a:r>
              <a:rPr kumimoji="0" lang="cs-CZ" sz="2000" i="0" u="none" strike="noStrike" kern="1200" cap="none" spc="0" normalizeH="0" dirty="0" smtClean="0">
                <a:ln>
                  <a:noFill/>
                </a:ln>
                <a:solidFill>
                  <a:schemeClr val="tx1"/>
                </a:solidFill>
                <a:effectLst/>
                <a:uLnTx/>
                <a:uFillTx/>
                <a:latin typeface="+mn-lt"/>
                <a:ea typeface="+mn-ea"/>
                <a:cs typeface="+mn-cs"/>
              </a:rPr>
              <a:t> to </a:t>
            </a:r>
            <a:r>
              <a:rPr kumimoji="0" lang="cs-CZ" sz="2000" i="0" u="none" strike="noStrike" kern="1200" cap="none" spc="0" normalizeH="0" dirty="0" err="1" smtClean="0">
                <a:ln>
                  <a:noFill/>
                </a:ln>
                <a:solidFill>
                  <a:schemeClr val="tx1"/>
                </a:solidFill>
                <a:effectLst/>
                <a:uLnTx/>
                <a:uFillTx/>
                <a:latin typeface="+mn-lt"/>
                <a:ea typeface="+mn-ea"/>
                <a:cs typeface="+mn-cs"/>
              </a:rPr>
              <a:t>be</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analysed</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togehter</a:t>
            </a:r>
            <a:r>
              <a:rPr kumimoji="0" lang="cs-CZ" sz="2000" i="0" u="none" strike="noStrike" kern="1200" cap="none" spc="0" normalizeH="0" dirty="0" smtClean="0">
                <a:ln>
                  <a:noFill/>
                </a:ln>
                <a:solidFill>
                  <a:schemeClr val="tx1"/>
                </a:solidFill>
                <a:effectLst/>
                <a:uLnTx/>
                <a:uFillTx/>
                <a:latin typeface="+mn-lt"/>
                <a:ea typeface="+mn-ea"/>
                <a:cs typeface="+mn-cs"/>
              </a:rPr>
              <a:t>.</a:t>
            </a:r>
          </a:p>
          <a:p>
            <a:pPr marL="358775" marR="0" lvl="0" indent="-358775"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baseline="0" noProof="0" dirty="0" err="1" smtClean="0">
                <a:ln>
                  <a:noFill/>
                </a:ln>
                <a:solidFill>
                  <a:schemeClr val="tx1"/>
                </a:solidFill>
                <a:effectLst/>
                <a:uLnTx/>
                <a:uFillTx/>
                <a:latin typeface="+mn-lt"/>
                <a:ea typeface="+mn-ea"/>
                <a:cs typeface="+mn-cs"/>
              </a:rPr>
              <a:t>Reversed</a:t>
            </a:r>
            <a:r>
              <a:rPr kumimoji="0" lang="cs-CZ" sz="2000" i="0" u="none" strike="noStrike" kern="1200" cap="none" spc="0" normalizeH="0" baseline="0" noProof="0" dirty="0" smtClean="0">
                <a:ln>
                  <a:noFill/>
                </a:ln>
                <a:solidFill>
                  <a:schemeClr val="tx1"/>
                </a:solidFill>
                <a:effectLst/>
                <a:uLnTx/>
                <a:uFillTx/>
                <a:latin typeface="+mn-lt"/>
                <a:ea typeface="+mn-ea"/>
                <a:cs typeface="+mn-cs"/>
              </a:rPr>
              <a:t>-</a:t>
            </a:r>
            <a:r>
              <a:rPr kumimoji="0" lang="cs-CZ" sz="2000" i="0" u="none" strike="noStrike" kern="1200" cap="none" spc="0" normalizeH="0" baseline="0" noProof="0" dirty="0" err="1" smtClean="0">
                <a:ln>
                  <a:noFill/>
                </a:ln>
                <a:solidFill>
                  <a:schemeClr val="tx1"/>
                </a:solidFill>
                <a:effectLst/>
                <a:uLnTx/>
                <a:uFillTx/>
                <a:latin typeface="+mn-lt"/>
                <a:ea typeface="+mn-ea"/>
                <a:cs typeface="+mn-cs"/>
              </a:rPr>
              <a:t>phase</a:t>
            </a:r>
            <a:r>
              <a:rPr kumimoji="0" lang="cs-CZ" sz="2000"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i="0" u="none" strike="noStrike" kern="1200" cap="none" spc="0" normalizeH="0" baseline="0" noProof="0" dirty="0" err="1" smtClean="0">
                <a:ln>
                  <a:noFill/>
                </a:ln>
                <a:solidFill>
                  <a:schemeClr val="tx1"/>
                </a:solidFill>
                <a:effectLst/>
                <a:uLnTx/>
                <a:uFillTx/>
                <a:latin typeface="+mn-lt"/>
                <a:ea typeface="+mn-ea"/>
                <a:cs typeface="+mn-cs"/>
              </a:rPr>
              <a:t>chromatography</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with</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counter</a:t>
            </a:r>
            <a:r>
              <a:rPr kumimoji="0" lang="cs-CZ" sz="2000" i="0" u="none" strike="noStrike" kern="1200" cap="none" spc="0" normalizeH="0" noProof="0" dirty="0" smtClean="0">
                <a:ln>
                  <a:noFill/>
                </a:ln>
                <a:solidFill>
                  <a:schemeClr val="tx1"/>
                </a:solidFill>
                <a:effectLst/>
                <a:uLnTx/>
                <a:uFillTx/>
                <a:latin typeface="+mn-lt"/>
                <a:ea typeface="+mn-ea"/>
                <a:cs typeface="+mn-cs"/>
              </a:rPr>
              <a:t> ion in mobile </a:t>
            </a:r>
            <a:r>
              <a:rPr kumimoji="0" lang="cs-CZ" sz="2000" i="0" u="none" strike="noStrike" kern="1200" cap="none" spc="0" normalizeH="0" noProof="0" dirty="0" err="1" smtClean="0">
                <a:ln>
                  <a:noFill/>
                </a:ln>
                <a:solidFill>
                  <a:schemeClr val="tx1"/>
                </a:solidFill>
                <a:effectLst/>
                <a:uLnTx/>
                <a:uFillTx/>
                <a:latin typeface="+mn-lt"/>
                <a:ea typeface="+mn-ea"/>
                <a:cs typeface="+mn-cs"/>
              </a:rPr>
              <a:t>phase</a:t>
            </a:r>
            <a:r>
              <a:rPr lang="cs-CZ" sz="2000" dirty="0" smtClean="0"/>
              <a:t> (</a:t>
            </a:r>
            <a:r>
              <a:rPr lang="cs-CZ" sz="2000" dirty="0" err="1" smtClean="0"/>
              <a:t>neutral</a:t>
            </a:r>
            <a:r>
              <a:rPr lang="cs-CZ" sz="2000" dirty="0" smtClean="0"/>
              <a:t> </a:t>
            </a:r>
            <a:r>
              <a:rPr lang="cs-CZ" sz="2000" dirty="0" err="1" smtClean="0"/>
              <a:t>compounds</a:t>
            </a:r>
            <a:r>
              <a:rPr lang="cs-CZ" sz="2000" dirty="0" smtClean="0"/>
              <a:t> are not </a:t>
            </a:r>
            <a:r>
              <a:rPr lang="cs-CZ" sz="2000" dirty="0" err="1" smtClean="0"/>
              <a:t>influenced</a:t>
            </a:r>
            <a:r>
              <a:rPr lang="cs-CZ" sz="2000" dirty="0" smtClean="0"/>
              <a:t>).</a:t>
            </a:r>
            <a:endParaRPr kumimoji="0" lang="cs-CZ" sz="20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Elipsa 4"/>
          <p:cNvSpPr/>
          <p:nvPr/>
        </p:nvSpPr>
        <p:spPr>
          <a:xfrm>
            <a:off x="611560" y="3060249"/>
            <a:ext cx="791666" cy="79208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5400" b="1" dirty="0" smtClean="0"/>
              <a:t>+</a:t>
            </a:r>
            <a:endParaRPr lang="cs-CZ" sz="5400" b="1" dirty="0"/>
          </a:p>
        </p:txBody>
      </p:sp>
      <p:sp>
        <p:nvSpPr>
          <p:cNvPr id="8" name="Elipsa 7"/>
          <p:cNvSpPr/>
          <p:nvPr/>
        </p:nvSpPr>
        <p:spPr>
          <a:xfrm>
            <a:off x="4192507" y="3035376"/>
            <a:ext cx="791666" cy="79208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5400" b="1" dirty="0" smtClean="0"/>
              <a:t>+</a:t>
            </a:r>
            <a:endParaRPr lang="cs-CZ" sz="5400" b="1" dirty="0"/>
          </a:p>
        </p:txBody>
      </p:sp>
      <p:sp>
        <p:nvSpPr>
          <p:cNvPr id="10" name="Elipsa 9"/>
          <p:cNvSpPr/>
          <p:nvPr/>
        </p:nvSpPr>
        <p:spPr>
          <a:xfrm>
            <a:off x="4084656" y="2849296"/>
            <a:ext cx="2215536" cy="1189675"/>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79512" y="3982100"/>
            <a:ext cx="1656184" cy="338554"/>
          </a:xfrm>
          <a:prstGeom prst="rect">
            <a:avLst/>
          </a:prstGeom>
          <a:noFill/>
        </p:spPr>
        <p:txBody>
          <a:bodyPr wrap="square" rtlCol="0">
            <a:spAutoFit/>
          </a:bodyPr>
          <a:lstStyle/>
          <a:p>
            <a:pPr algn="ctr"/>
            <a:r>
              <a:rPr lang="cs-CZ" sz="1600" b="1" dirty="0" smtClean="0"/>
              <a:t>Analyte</a:t>
            </a:r>
            <a:endParaRPr lang="cs-CZ" sz="1600" b="1" dirty="0"/>
          </a:p>
        </p:txBody>
      </p:sp>
      <p:sp>
        <p:nvSpPr>
          <p:cNvPr id="12" name="TextovéPole 11"/>
          <p:cNvSpPr txBox="1"/>
          <p:nvPr/>
        </p:nvSpPr>
        <p:spPr>
          <a:xfrm>
            <a:off x="1835696" y="3982100"/>
            <a:ext cx="1224136" cy="338554"/>
          </a:xfrm>
          <a:prstGeom prst="rect">
            <a:avLst/>
          </a:prstGeom>
          <a:noFill/>
        </p:spPr>
        <p:txBody>
          <a:bodyPr wrap="square" rtlCol="0">
            <a:spAutoFit/>
          </a:bodyPr>
          <a:lstStyle/>
          <a:p>
            <a:pPr algn="ctr"/>
            <a:r>
              <a:rPr lang="cs-CZ" sz="1600" b="1" dirty="0" err="1" smtClean="0"/>
              <a:t>Counter</a:t>
            </a:r>
            <a:r>
              <a:rPr lang="cs-CZ" sz="1600" b="1" dirty="0" smtClean="0"/>
              <a:t> ion</a:t>
            </a:r>
            <a:endParaRPr lang="cs-CZ" sz="1600" b="1" dirty="0"/>
          </a:p>
        </p:txBody>
      </p:sp>
      <p:sp>
        <p:nvSpPr>
          <p:cNvPr id="13" name="TextovéPole 12"/>
          <p:cNvSpPr txBox="1"/>
          <p:nvPr/>
        </p:nvSpPr>
        <p:spPr>
          <a:xfrm>
            <a:off x="4375026" y="3971480"/>
            <a:ext cx="1656184" cy="338554"/>
          </a:xfrm>
          <a:prstGeom prst="rect">
            <a:avLst/>
          </a:prstGeom>
          <a:noFill/>
        </p:spPr>
        <p:txBody>
          <a:bodyPr wrap="square" rtlCol="0">
            <a:spAutoFit/>
          </a:bodyPr>
          <a:lstStyle/>
          <a:p>
            <a:pPr algn="ctr"/>
            <a:r>
              <a:rPr lang="cs-CZ" sz="1600" b="1" dirty="0" smtClean="0"/>
              <a:t>Ion-pair</a:t>
            </a:r>
            <a:endParaRPr lang="cs-CZ" sz="1600" b="1" dirty="0"/>
          </a:p>
        </p:txBody>
      </p:sp>
      <p:sp>
        <p:nvSpPr>
          <p:cNvPr id="14" name="TextovéPole 13"/>
          <p:cNvSpPr txBox="1"/>
          <p:nvPr/>
        </p:nvSpPr>
        <p:spPr>
          <a:xfrm>
            <a:off x="1403648" y="3060249"/>
            <a:ext cx="864096" cy="769441"/>
          </a:xfrm>
          <a:prstGeom prst="rect">
            <a:avLst/>
          </a:prstGeom>
          <a:noFill/>
        </p:spPr>
        <p:txBody>
          <a:bodyPr wrap="square" rtlCol="0">
            <a:spAutoFit/>
          </a:bodyPr>
          <a:lstStyle/>
          <a:p>
            <a:r>
              <a:rPr lang="cs-CZ" sz="4400" b="1" dirty="0" smtClean="0">
                <a:solidFill>
                  <a:schemeClr val="accent1"/>
                </a:solidFill>
              </a:rPr>
              <a:t>&amp;</a:t>
            </a:r>
            <a:endParaRPr lang="cs-CZ" sz="4400" b="1" dirty="0">
              <a:solidFill>
                <a:schemeClr val="accent1"/>
              </a:solidFill>
            </a:endParaRPr>
          </a:p>
        </p:txBody>
      </p:sp>
      <p:sp>
        <p:nvSpPr>
          <p:cNvPr id="15" name="Šipka doprava 14"/>
          <p:cNvSpPr/>
          <p:nvPr/>
        </p:nvSpPr>
        <p:spPr>
          <a:xfrm>
            <a:off x="3203848" y="3348281"/>
            <a:ext cx="720080" cy="2880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cs-CZ"/>
          </a:p>
        </p:txBody>
      </p:sp>
      <p:sp>
        <p:nvSpPr>
          <p:cNvPr id="16" name="TextovéPole 15"/>
          <p:cNvSpPr txBox="1"/>
          <p:nvPr/>
        </p:nvSpPr>
        <p:spPr>
          <a:xfrm>
            <a:off x="6300192" y="3852337"/>
            <a:ext cx="2736676"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cs-CZ" dirty="0" smtClean="0"/>
              <a:t>Ion-</a:t>
            </a:r>
            <a:r>
              <a:rPr lang="cs-CZ" dirty="0" err="1" smtClean="0"/>
              <a:t>pairs</a:t>
            </a:r>
            <a:r>
              <a:rPr lang="cs-CZ" dirty="0" smtClean="0"/>
              <a:t> are </a:t>
            </a:r>
            <a:r>
              <a:rPr lang="cs-CZ" dirty="0" err="1" smtClean="0"/>
              <a:t>separated</a:t>
            </a:r>
            <a:r>
              <a:rPr lang="cs-CZ" dirty="0" smtClean="0"/>
              <a:t> as </a:t>
            </a:r>
            <a:r>
              <a:rPr lang="cs-CZ" dirty="0" err="1" smtClean="0"/>
              <a:t>neutral</a:t>
            </a:r>
            <a:r>
              <a:rPr lang="cs-CZ" dirty="0" smtClean="0"/>
              <a:t> </a:t>
            </a:r>
            <a:r>
              <a:rPr lang="cs-CZ" dirty="0" err="1" smtClean="0"/>
              <a:t>molecules</a:t>
            </a:r>
            <a:r>
              <a:rPr lang="cs-CZ" dirty="0" smtClean="0"/>
              <a:t>.</a:t>
            </a:r>
            <a:endParaRPr lang="cs-CZ" dirty="0"/>
          </a:p>
        </p:txBody>
      </p:sp>
      <p:sp>
        <p:nvSpPr>
          <p:cNvPr id="29" name="Zaoblený obdélník 28"/>
          <p:cNvSpPr/>
          <p:nvPr/>
        </p:nvSpPr>
        <p:spPr>
          <a:xfrm>
            <a:off x="1979712" y="3060337"/>
            <a:ext cx="1080000" cy="792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cs-CZ" sz="5400" b="1" dirty="0" smtClean="0">
                <a:solidFill>
                  <a:schemeClr val="bg1"/>
                </a:solidFill>
              </a:rPr>
              <a:t>-</a:t>
            </a:r>
            <a:endParaRPr lang="cs-CZ" sz="5400" b="1" dirty="0">
              <a:solidFill>
                <a:schemeClr val="bg1"/>
              </a:solidFill>
            </a:endParaRPr>
          </a:p>
        </p:txBody>
      </p:sp>
      <p:sp>
        <p:nvSpPr>
          <p:cNvPr id="30" name="Zaoblený obdélník 29"/>
          <p:cNvSpPr/>
          <p:nvPr/>
        </p:nvSpPr>
        <p:spPr>
          <a:xfrm>
            <a:off x="4984444" y="3053899"/>
            <a:ext cx="1080000" cy="792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cs-CZ" sz="5400" b="1" dirty="0" smtClean="0">
                <a:solidFill>
                  <a:schemeClr val="bg1"/>
                </a:solidFill>
              </a:rPr>
              <a:t>-</a:t>
            </a:r>
            <a:endParaRPr lang="cs-CZ" sz="5400" b="1" dirty="0">
              <a:solidFill>
                <a:schemeClr val="bg1"/>
              </a:solidFill>
            </a:endParaRPr>
          </a:p>
        </p:txBody>
      </p:sp>
      <p:sp>
        <p:nvSpPr>
          <p:cNvPr id="31" name="Elipsa 30"/>
          <p:cNvSpPr/>
          <p:nvPr/>
        </p:nvSpPr>
        <p:spPr>
          <a:xfrm>
            <a:off x="621085" y="4760883"/>
            <a:ext cx="791666" cy="79208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cs-CZ" sz="5400" b="1" dirty="0" smtClean="0"/>
              <a:t>-</a:t>
            </a:r>
            <a:endParaRPr lang="cs-CZ" sz="5400" b="1" dirty="0"/>
          </a:p>
        </p:txBody>
      </p:sp>
      <p:sp>
        <p:nvSpPr>
          <p:cNvPr id="32" name="Elipsa 31"/>
          <p:cNvSpPr/>
          <p:nvPr/>
        </p:nvSpPr>
        <p:spPr>
          <a:xfrm>
            <a:off x="4202032" y="4736010"/>
            <a:ext cx="791666" cy="79208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cs-CZ" sz="5400" b="1" dirty="0" smtClean="0"/>
              <a:t>-</a:t>
            </a:r>
            <a:endParaRPr lang="cs-CZ" sz="5400" b="1" dirty="0"/>
          </a:p>
        </p:txBody>
      </p:sp>
      <p:sp>
        <p:nvSpPr>
          <p:cNvPr id="33" name="Elipsa 32"/>
          <p:cNvSpPr/>
          <p:nvPr/>
        </p:nvSpPr>
        <p:spPr>
          <a:xfrm>
            <a:off x="4094181" y="4549930"/>
            <a:ext cx="2215536" cy="1189675"/>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p:cNvSpPr txBox="1"/>
          <p:nvPr/>
        </p:nvSpPr>
        <p:spPr>
          <a:xfrm>
            <a:off x="189037" y="5682734"/>
            <a:ext cx="1656184" cy="338554"/>
          </a:xfrm>
          <a:prstGeom prst="rect">
            <a:avLst/>
          </a:prstGeom>
          <a:noFill/>
        </p:spPr>
        <p:txBody>
          <a:bodyPr wrap="square" rtlCol="0">
            <a:spAutoFit/>
          </a:bodyPr>
          <a:lstStyle/>
          <a:p>
            <a:pPr algn="ctr"/>
            <a:r>
              <a:rPr lang="cs-CZ" sz="1600" b="1" dirty="0" smtClean="0"/>
              <a:t>Analyte</a:t>
            </a:r>
            <a:endParaRPr lang="cs-CZ" sz="1600" b="1" dirty="0"/>
          </a:p>
        </p:txBody>
      </p:sp>
      <p:sp>
        <p:nvSpPr>
          <p:cNvPr id="35" name="TextovéPole 34"/>
          <p:cNvSpPr txBox="1"/>
          <p:nvPr/>
        </p:nvSpPr>
        <p:spPr>
          <a:xfrm>
            <a:off x="1845221" y="5682734"/>
            <a:ext cx="1224136" cy="338554"/>
          </a:xfrm>
          <a:prstGeom prst="rect">
            <a:avLst/>
          </a:prstGeom>
          <a:noFill/>
        </p:spPr>
        <p:txBody>
          <a:bodyPr wrap="square" rtlCol="0">
            <a:spAutoFit/>
          </a:bodyPr>
          <a:lstStyle/>
          <a:p>
            <a:pPr algn="ctr"/>
            <a:r>
              <a:rPr lang="cs-CZ" sz="1600" b="1" dirty="0" err="1" smtClean="0"/>
              <a:t>Counter</a:t>
            </a:r>
            <a:r>
              <a:rPr lang="cs-CZ" sz="1600" b="1" dirty="0" smtClean="0"/>
              <a:t> ion</a:t>
            </a:r>
            <a:endParaRPr lang="cs-CZ" sz="1600" b="1" dirty="0"/>
          </a:p>
        </p:txBody>
      </p:sp>
      <p:sp>
        <p:nvSpPr>
          <p:cNvPr id="36" name="TextovéPole 35"/>
          <p:cNvSpPr txBox="1"/>
          <p:nvPr/>
        </p:nvSpPr>
        <p:spPr>
          <a:xfrm>
            <a:off x="4384551" y="5672114"/>
            <a:ext cx="1656184" cy="338554"/>
          </a:xfrm>
          <a:prstGeom prst="rect">
            <a:avLst/>
          </a:prstGeom>
          <a:noFill/>
        </p:spPr>
        <p:txBody>
          <a:bodyPr wrap="square" rtlCol="0">
            <a:spAutoFit/>
          </a:bodyPr>
          <a:lstStyle/>
          <a:p>
            <a:pPr algn="ctr"/>
            <a:r>
              <a:rPr lang="cs-CZ" sz="1600" b="1" dirty="0" smtClean="0"/>
              <a:t>Ion-pair</a:t>
            </a:r>
            <a:endParaRPr lang="cs-CZ" sz="1600" b="1" dirty="0"/>
          </a:p>
        </p:txBody>
      </p:sp>
      <p:sp>
        <p:nvSpPr>
          <p:cNvPr id="37" name="TextovéPole 36"/>
          <p:cNvSpPr txBox="1"/>
          <p:nvPr/>
        </p:nvSpPr>
        <p:spPr>
          <a:xfrm>
            <a:off x="1413173" y="4760883"/>
            <a:ext cx="864096" cy="769441"/>
          </a:xfrm>
          <a:prstGeom prst="rect">
            <a:avLst/>
          </a:prstGeom>
          <a:noFill/>
        </p:spPr>
        <p:txBody>
          <a:bodyPr wrap="square" rtlCol="0">
            <a:spAutoFit/>
          </a:bodyPr>
          <a:lstStyle/>
          <a:p>
            <a:r>
              <a:rPr lang="cs-CZ" sz="4400" b="1" dirty="0" smtClean="0">
                <a:solidFill>
                  <a:schemeClr val="accent1"/>
                </a:solidFill>
              </a:rPr>
              <a:t>&amp;</a:t>
            </a:r>
            <a:endParaRPr lang="cs-CZ" sz="4400" b="1" dirty="0">
              <a:solidFill>
                <a:schemeClr val="accent1"/>
              </a:solidFill>
            </a:endParaRPr>
          </a:p>
        </p:txBody>
      </p:sp>
      <p:sp>
        <p:nvSpPr>
          <p:cNvPr id="38" name="Šipka doprava 37"/>
          <p:cNvSpPr/>
          <p:nvPr/>
        </p:nvSpPr>
        <p:spPr>
          <a:xfrm>
            <a:off x="3213373" y="5048915"/>
            <a:ext cx="720080" cy="2880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cs-CZ"/>
          </a:p>
        </p:txBody>
      </p:sp>
      <p:sp>
        <p:nvSpPr>
          <p:cNvPr id="39" name="Zaoblený obdélník 38"/>
          <p:cNvSpPr/>
          <p:nvPr/>
        </p:nvSpPr>
        <p:spPr>
          <a:xfrm>
            <a:off x="1989237" y="4760971"/>
            <a:ext cx="1080000" cy="79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5400" b="1" dirty="0" smtClean="0">
                <a:solidFill>
                  <a:schemeClr val="bg1"/>
                </a:solidFill>
              </a:rPr>
              <a:t>+</a:t>
            </a:r>
            <a:endParaRPr lang="cs-CZ" sz="5400" b="1" dirty="0">
              <a:solidFill>
                <a:schemeClr val="bg1"/>
              </a:solidFill>
            </a:endParaRPr>
          </a:p>
        </p:txBody>
      </p:sp>
      <p:sp>
        <p:nvSpPr>
          <p:cNvPr id="40" name="Zaoblený obdélník 39"/>
          <p:cNvSpPr/>
          <p:nvPr/>
        </p:nvSpPr>
        <p:spPr>
          <a:xfrm>
            <a:off x="4993969" y="4754533"/>
            <a:ext cx="1080000" cy="79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5400" b="1" dirty="0" smtClean="0">
                <a:solidFill>
                  <a:schemeClr val="bg1"/>
                </a:solidFill>
              </a:rPr>
              <a:t>+</a:t>
            </a:r>
            <a:endParaRPr lang="cs-CZ" sz="5400" b="1"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graphicFrame>
        <p:nvGraphicFramePr>
          <p:cNvPr id="17" name="Tabulka 16"/>
          <p:cNvGraphicFramePr>
            <a:graphicFrameLocks noGrp="1"/>
          </p:cNvGraphicFramePr>
          <p:nvPr/>
        </p:nvGraphicFramePr>
        <p:xfrm>
          <a:off x="514541" y="1917005"/>
          <a:ext cx="7945248" cy="3528219"/>
        </p:xfrm>
        <a:graphic>
          <a:graphicData uri="http://schemas.openxmlformats.org/drawingml/2006/table">
            <a:tbl>
              <a:tblPr/>
              <a:tblGrid>
                <a:gridCol w="4088599"/>
                <a:gridCol w="3856649"/>
              </a:tblGrid>
              <a:tr h="429205">
                <a:tc>
                  <a:txBody>
                    <a:bodyPr/>
                    <a:lstStyle/>
                    <a:p>
                      <a:pPr algn="ctr" fontAlgn="b"/>
                      <a:r>
                        <a:rPr lang="cs-CZ" sz="1600" b="1" i="0" u="none" strike="noStrike" dirty="0" err="1">
                          <a:solidFill>
                            <a:schemeClr val="bg1"/>
                          </a:solidFill>
                          <a:latin typeface="Calibri"/>
                        </a:rPr>
                        <a:t>Counter</a:t>
                      </a:r>
                      <a:r>
                        <a:rPr lang="cs-CZ" sz="1600" b="1" i="0" u="none" strike="noStrike" dirty="0">
                          <a:solidFill>
                            <a:schemeClr val="bg1"/>
                          </a:solidFill>
                          <a:latin typeface="Calibri"/>
                        </a:rPr>
                        <a:t> ion</a:t>
                      </a:r>
                    </a:p>
                  </a:txBody>
                  <a:tcPr marL="9053" marR="9053" marT="9053" marB="0" anchor="ctr">
                    <a:lnL>
                      <a:noFill/>
                    </a:lnL>
                    <a:lnR>
                      <a:noFill/>
                    </a:lnR>
                    <a:lnT>
                      <a:noFill/>
                    </a:lnT>
                    <a:lnB w="19050" cap="flat" cmpd="sng" algn="ctr">
                      <a:solidFill>
                        <a:schemeClr val="bg1"/>
                      </a:solidFill>
                      <a:prstDash val="solid"/>
                      <a:round/>
                      <a:headEnd type="none" w="med" len="med"/>
                      <a:tailEnd type="none" w="med" len="med"/>
                    </a:lnB>
                    <a:solidFill>
                      <a:schemeClr val="accent1"/>
                    </a:solidFill>
                  </a:tcPr>
                </a:tc>
                <a:tc>
                  <a:txBody>
                    <a:bodyPr/>
                    <a:lstStyle/>
                    <a:p>
                      <a:pPr algn="ctr" fontAlgn="b"/>
                      <a:r>
                        <a:rPr lang="cs-CZ" sz="1600" b="1" i="0" u="none" strike="noStrike" dirty="0" err="1">
                          <a:solidFill>
                            <a:schemeClr val="bg1"/>
                          </a:solidFill>
                          <a:latin typeface="Calibri"/>
                        </a:rPr>
                        <a:t>Suitable</a:t>
                      </a:r>
                      <a:r>
                        <a:rPr lang="cs-CZ" sz="1600" b="1" i="0" u="none" strike="noStrike" dirty="0">
                          <a:solidFill>
                            <a:schemeClr val="bg1"/>
                          </a:solidFill>
                          <a:latin typeface="Calibri"/>
                        </a:rPr>
                        <a:t> </a:t>
                      </a:r>
                      <a:r>
                        <a:rPr lang="cs-CZ" sz="1600" b="1" i="0" u="none" strike="noStrike" dirty="0" err="1">
                          <a:solidFill>
                            <a:schemeClr val="bg1"/>
                          </a:solidFill>
                          <a:latin typeface="Calibri"/>
                        </a:rPr>
                        <a:t>for</a:t>
                      </a:r>
                      <a:endParaRPr lang="cs-CZ" sz="1600" b="1" i="0" u="none" strike="noStrike" dirty="0">
                        <a:solidFill>
                          <a:schemeClr val="bg1"/>
                        </a:solidFill>
                        <a:latin typeface="Calibri"/>
                      </a:endParaRPr>
                    </a:p>
                  </a:txBody>
                  <a:tcPr marL="9053" marR="9053" marT="9053" marB="0" anchor="ctr">
                    <a:lnL>
                      <a:noFill/>
                    </a:lnL>
                    <a:lnR>
                      <a:noFill/>
                    </a:lnR>
                    <a:lnT>
                      <a:noFill/>
                    </a:lnT>
                    <a:lnB w="19050" cap="flat" cmpd="sng" algn="ctr">
                      <a:solidFill>
                        <a:schemeClr val="bg1"/>
                      </a:solidFill>
                      <a:prstDash val="solid"/>
                      <a:round/>
                      <a:headEnd type="none" w="med" len="med"/>
                      <a:tailEnd type="none" w="med" len="med"/>
                    </a:lnB>
                    <a:solidFill>
                      <a:schemeClr val="accent1"/>
                    </a:solidFill>
                  </a:tcPr>
                </a:tc>
              </a:tr>
              <a:tr h="952985">
                <a:tc>
                  <a:txBody>
                    <a:bodyPr/>
                    <a:lstStyle/>
                    <a:p>
                      <a:pPr marL="0" indent="0" algn="l" fontAlgn="b"/>
                      <a:r>
                        <a:rPr lang="cs-CZ" sz="1600" b="0" i="0" u="none" strike="noStrike" dirty="0" err="1">
                          <a:solidFill>
                            <a:srgbClr val="000000"/>
                          </a:solidFill>
                          <a:latin typeface="Calibri"/>
                        </a:rPr>
                        <a:t>Quarternary</a:t>
                      </a:r>
                      <a:r>
                        <a:rPr lang="cs-CZ" sz="1600" b="0" i="0" u="none" strike="noStrike" dirty="0">
                          <a:solidFill>
                            <a:srgbClr val="000000"/>
                          </a:solidFill>
                          <a:latin typeface="Calibri"/>
                        </a:rPr>
                        <a:t> </a:t>
                      </a:r>
                      <a:r>
                        <a:rPr lang="cs-CZ" sz="1600" b="0" i="0" u="none" strike="noStrike" dirty="0" err="1">
                          <a:solidFill>
                            <a:srgbClr val="000000"/>
                          </a:solidFill>
                          <a:latin typeface="Calibri"/>
                        </a:rPr>
                        <a:t>amines</a:t>
                      </a:r>
                      <a:r>
                        <a:rPr lang="cs-CZ" sz="1600" b="0" i="0" u="none" strike="noStrike" dirty="0">
                          <a:solidFill>
                            <a:srgbClr val="000000"/>
                          </a:solidFill>
                          <a:latin typeface="Calibri"/>
                        </a:rPr>
                        <a:t> (</a:t>
                      </a:r>
                      <a:r>
                        <a:rPr lang="cs-CZ" sz="1600" b="0" i="0" u="none" strike="noStrike" dirty="0" err="1">
                          <a:solidFill>
                            <a:srgbClr val="000000"/>
                          </a:solidFill>
                          <a:latin typeface="Calibri"/>
                        </a:rPr>
                        <a:t>tetramethylammonium</a:t>
                      </a:r>
                      <a:r>
                        <a:rPr lang="cs-CZ" sz="1600" b="0" i="0" u="none" strike="noStrike" dirty="0">
                          <a:solidFill>
                            <a:srgbClr val="000000"/>
                          </a:solidFill>
                          <a:latin typeface="Calibri"/>
                        </a:rPr>
                        <a:t>, </a:t>
                      </a:r>
                      <a:r>
                        <a:rPr lang="cs-CZ" sz="1600" b="0" i="0" u="none" strike="noStrike" dirty="0" err="1">
                          <a:solidFill>
                            <a:srgbClr val="000000"/>
                          </a:solidFill>
                          <a:latin typeface="Calibri"/>
                        </a:rPr>
                        <a:t>tetrabutylammonium</a:t>
                      </a:r>
                      <a:r>
                        <a:rPr lang="cs-CZ" sz="1600" b="0" i="0" u="none" strike="noStrike" dirty="0">
                          <a:solidFill>
                            <a:srgbClr val="000000"/>
                          </a:solidFill>
                          <a:latin typeface="Calibri"/>
                        </a:rPr>
                        <a:t>, </a:t>
                      </a:r>
                      <a:r>
                        <a:rPr lang="cs-CZ" sz="1600" b="0" i="0" u="none" strike="noStrike" dirty="0" err="1">
                          <a:solidFill>
                            <a:srgbClr val="000000"/>
                          </a:solidFill>
                          <a:latin typeface="Calibri"/>
                        </a:rPr>
                        <a:t>palmityltrimethylammonium</a:t>
                      </a:r>
                      <a:r>
                        <a:rPr lang="cs-CZ" sz="1600" b="0" i="0" u="none" strike="noStrike" dirty="0">
                          <a:solidFill>
                            <a:srgbClr val="000000"/>
                          </a:solidFill>
                          <a:latin typeface="Calibri"/>
                        </a:rPr>
                        <a:t>)</a:t>
                      </a:r>
                    </a:p>
                  </a:txBody>
                  <a:tcPr marL="72000" marR="36000"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9388" indent="0" algn="l" fontAlgn="b">
                        <a:tabLst/>
                      </a:pPr>
                      <a:r>
                        <a:rPr lang="en-US" sz="1600" b="0" i="0" u="none" strike="noStrike" dirty="0">
                          <a:solidFill>
                            <a:srgbClr val="000000"/>
                          </a:solidFill>
                          <a:latin typeface="Calibri"/>
                        </a:rPr>
                        <a:t>Strong and weak acids, </a:t>
                      </a:r>
                      <a:r>
                        <a:rPr lang="en-US" sz="1600" b="0" i="0" u="none" strike="noStrike" dirty="0" err="1">
                          <a:solidFill>
                            <a:srgbClr val="000000"/>
                          </a:solidFill>
                          <a:latin typeface="Calibri"/>
                        </a:rPr>
                        <a:t>suphonated</a:t>
                      </a:r>
                      <a:r>
                        <a:rPr lang="en-US" sz="1600" b="0" i="0" u="none" strike="noStrike" dirty="0">
                          <a:solidFill>
                            <a:srgbClr val="000000"/>
                          </a:solidFill>
                          <a:latin typeface="Calibri"/>
                        </a:rPr>
                        <a:t> dyes, carboxylic acids</a:t>
                      </a:r>
                    </a:p>
                  </a:txBody>
                  <a:tcPr marL="9053" marR="9053"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r>
              <a:tr h="429205">
                <a:tc>
                  <a:txBody>
                    <a:bodyPr/>
                    <a:lstStyle/>
                    <a:p>
                      <a:pPr algn="l" fontAlgn="b"/>
                      <a:r>
                        <a:rPr lang="cs-CZ" sz="1600" b="0" i="0" u="none" strike="noStrike" dirty="0" err="1">
                          <a:solidFill>
                            <a:srgbClr val="000000"/>
                          </a:solidFill>
                          <a:latin typeface="Calibri"/>
                        </a:rPr>
                        <a:t>Tertiary</a:t>
                      </a:r>
                      <a:r>
                        <a:rPr lang="cs-CZ" sz="1600" b="0" i="0" u="none" strike="noStrike" dirty="0">
                          <a:solidFill>
                            <a:srgbClr val="000000"/>
                          </a:solidFill>
                          <a:latin typeface="Calibri"/>
                        </a:rPr>
                        <a:t> </a:t>
                      </a:r>
                      <a:r>
                        <a:rPr lang="cs-CZ" sz="1600" b="0" i="0" u="none" strike="noStrike" dirty="0" err="1">
                          <a:solidFill>
                            <a:srgbClr val="000000"/>
                          </a:solidFill>
                          <a:latin typeface="Calibri"/>
                        </a:rPr>
                        <a:t>amines</a:t>
                      </a:r>
                      <a:r>
                        <a:rPr lang="cs-CZ" sz="1600" b="0" i="0" u="none" strike="noStrike" dirty="0">
                          <a:solidFill>
                            <a:srgbClr val="000000"/>
                          </a:solidFill>
                          <a:latin typeface="Calibri"/>
                        </a:rPr>
                        <a:t> (</a:t>
                      </a:r>
                      <a:r>
                        <a:rPr lang="cs-CZ" sz="1600" b="0" i="0" u="none" strike="noStrike" dirty="0" err="1">
                          <a:solidFill>
                            <a:srgbClr val="000000"/>
                          </a:solidFill>
                          <a:latin typeface="Calibri"/>
                        </a:rPr>
                        <a:t>trioctylamine</a:t>
                      </a:r>
                      <a:r>
                        <a:rPr lang="cs-CZ" sz="1600" b="0" i="0" u="none" strike="noStrike" dirty="0">
                          <a:solidFill>
                            <a:srgbClr val="000000"/>
                          </a:solidFill>
                          <a:latin typeface="Calibri"/>
                        </a:rPr>
                        <a:t>)</a:t>
                      </a:r>
                    </a:p>
                  </a:txBody>
                  <a:tcPr marL="72000" marR="36000"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9388" indent="0" algn="l" fontAlgn="b"/>
                      <a:r>
                        <a:rPr lang="cs-CZ" sz="1600" b="0" i="0" u="none" strike="noStrike" dirty="0" err="1">
                          <a:solidFill>
                            <a:srgbClr val="000000"/>
                          </a:solidFill>
                          <a:latin typeface="Calibri"/>
                        </a:rPr>
                        <a:t>Sulphonates</a:t>
                      </a:r>
                      <a:endParaRPr lang="cs-CZ" sz="1600" b="0" i="0" u="none" strike="noStrike" dirty="0">
                        <a:solidFill>
                          <a:srgbClr val="000000"/>
                        </a:solidFill>
                        <a:latin typeface="Calibri"/>
                      </a:endParaRPr>
                    </a:p>
                  </a:txBody>
                  <a:tcPr marL="9053" marR="9053"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r>
              <a:tr h="858414">
                <a:tc>
                  <a:txBody>
                    <a:bodyPr/>
                    <a:lstStyle/>
                    <a:p>
                      <a:pPr algn="l" fontAlgn="b"/>
                      <a:r>
                        <a:rPr lang="en-US" sz="1600" b="0" i="0" u="none" strike="noStrike" dirty="0">
                          <a:solidFill>
                            <a:srgbClr val="000000"/>
                          </a:solidFill>
                          <a:latin typeface="Calibri"/>
                        </a:rPr>
                        <a:t>Alkyl- and </a:t>
                      </a:r>
                      <a:r>
                        <a:rPr lang="en-US" sz="1600" b="0" i="0" u="none" strike="noStrike" dirty="0" err="1">
                          <a:solidFill>
                            <a:srgbClr val="000000"/>
                          </a:solidFill>
                          <a:latin typeface="Calibri"/>
                        </a:rPr>
                        <a:t>arylsulphonates</a:t>
                      </a:r>
                      <a:r>
                        <a:rPr lang="en-US" sz="1600" b="0" i="0" u="none" strike="noStrike" dirty="0">
                          <a:solidFill>
                            <a:srgbClr val="000000"/>
                          </a:solidFill>
                          <a:latin typeface="Calibri"/>
                        </a:rPr>
                        <a:t> (</a:t>
                      </a:r>
                      <a:r>
                        <a:rPr lang="en-US" sz="1600" b="0" i="0" u="none" strike="noStrike" dirty="0" err="1">
                          <a:solidFill>
                            <a:srgbClr val="000000"/>
                          </a:solidFill>
                          <a:latin typeface="Calibri"/>
                        </a:rPr>
                        <a:t>methanesulphonate</a:t>
                      </a:r>
                      <a:r>
                        <a:rPr lang="en-US" sz="1600" b="0" i="0" u="none" strike="noStrike" dirty="0">
                          <a:solidFill>
                            <a:srgbClr val="000000"/>
                          </a:solidFill>
                          <a:latin typeface="Calibri"/>
                        </a:rPr>
                        <a:t>, </a:t>
                      </a:r>
                      <a:r>
                        <a:rPr lang="en-US" sz="1600" b="0" i="0" u="none" strike="noStrike" dirty="0" err="1">
                          <a:solidFill>
                            <a:srgbClr val="000000"/>
                          </a:solidFill>
                          <a:latin typeface="Calibri"/>
                        </a:rPr>
                        <a:t>heptanesuphonate</a:t>
                      </a:r>
                      <a:r>
                        <a:rPr lang="en-US" sz="1600" b="0" i="0" u="none" strike="noStrike" dirty="0">
                          <a:solidFill>
                            <a:srgbClr val="000000"/>
                          </a:solidFill>
                          <a:latin typeface="Calibri"/>
                        </a:rPr>
                        <a:t>)</a:t>
                      </a:r>
                    </a:p>
                  </a:txBody>
                  <a:tcPr marL="72000" marR="36000"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9388" indent="0" algn="l" fontAlgn="b"/>
                      <a:r>
                        <a:rPr lang="en-US" sz="1600" b="0" i="0" u="none" strike="noStrike" dirty="0">
                          <a:solidFill>
                            <a:srgbClr val="000000"/>
                          </a:solidFill>
                          <a:latin typeface="Calibri"/>
                        </a:rPr>
                        <a:t>Strong and weak bases, </a:t>
                      </a:r>
                      <a:r>
                        <a:rPr lang="en-US" sz="1600" b="0" i="0" u="none" strike="noStrike" dirty="0" err="1">
                          <a:solidFill>
                            <a:srgbClr val="000000"/>
                          </a:solidFill>
                          <a:latin typeface="Calibri"/>
                        </a:rPr>
                        <a:t>benzalkonium</a:t>
                      </a:r>
                      <a:r>
                        <a:rPr lang="en-US" sz="1600" b="0" i="0" u="none" strike="noStrike" dirty="0">
                          <a:solidFill>
                            <a:srgbClr val="000000"/>
                          </a:solidFill>
                          <a:latin typeface="Calibri"/>
                        </a:rPr>
                        <a:t> salts, </a:t>
                      </a:r>
                      <a:r>
                        <a:rPr lang="en-US" sz="1600" b="0" i="0" u="none" strike="noStrike" dirty="0" err="1">
                          <a:solidFill>
                            <a:srgbClr val="000000"/>
                          </a:solidFill>
                          <a:latin typeface="Calibri"/>
                        </a:rPr>
                        <a:t>catecholamines</a:t>
                      </a:r>
                      <a:r>
                        <a:rPr lang="en-US" sz="1600" b="0" i="0" u="none" strike="noStrike" dirty="0">
                          <a:solidFill>
                            <a:srgbClr val="000000"/>
                          </a:solidFill>
                          <a:latin typeface="Calibri"/>
                        </a:rPr>
                        <a:t>.</a:t>
                      </a:r>
                    </a:p>
                  </a:txBody>
                  <a:tcPr marL="9053" marR="9053"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r>
              <a:tr h="429205">
                <a:tc>
                  <a:txBody>
                    <a:bodyPr/>
                    <a:lstStyle/>
                    <a:p>
                      <a:pPr algn="l" fontAlgn="b"/>
                      <a:r>
                        <a:rPr lang="cs-CZ" sz="1600" b="0" i="0" u="none" strike="noStrike" dirty="0" err="1">
                          <a:solidFill>
                            <a:srgbClr val="000000"/>
                          </a:solidFill>
                          <a:latin typeface="Calibri"/>
                        </a:rPr>
                        <a:t>Perchloric</a:t>
                      </a:r>
                      <a:r>
                        <a:rPr lang="cs-CZ" sz="1600" b="0" i="0" u="none" strike="noStrike" dirty="0">
                          <a:solidFill>
                            <a:srgbClr val="000000"/>
                          </a:solidFill>
                          <a:latin typeface="Calibri"/>
                        </a:rPr>
                        <a:t> </a:t>
                      </a:r>
                      <a:r>
                        <a:rPr lang="cs-CZ" sz="1600" b="0" i="0" u="none" strike="noStrike" dirty="0" err="1">
                          <a:solidFill>
                            <a:srgbClr val="000000"/>
                          </a:solidFill>
                          <a:latin typeface="Calibri"/>
                        </a:rPr>
                        <a:t>acids</a:t>
                      </a:r>
                      <a:endParaRPr lang="cs-CZ" sz="1600" b="0" i="0" u="none" strike="noStrike" dirty="0">
                        <a:solidFill>
                          <a:srgbClr val="000000"/>
                        </a:solidFill>
                        <a:latin typeface="Calibri"/>
                      </a:endParaRPr>
                    </a:p>
                  </a:txBody>
                  <a:tcPr marL="72000" marR="36000"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9388" indent="0" algn="l" fontAlgn="b"/>
                      <a:r>
                        <a:rPr lang="en-US" sz="1600" b="0" i="0" u="none" strike="noStrike" dirty="0">
                          <a:solidFill>
                            <a:srgbClr val="000000"/>
                          </a:solidFill>
                          <a:latin typeface="Calibri"/>
                        </a:rPr>
                        <a:t>Strong ion pairs with basic compounds</a:t>
                      </a:r>
                    </a:p>
                  </a:txBody>
                  <a:tcPr marL="9053" marR="9053"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r>
              <a:tr h="429205">
                <a:tc>
                  <a:txBody>
                    <a:bodyPr/>
                    <a:lstStyle/>
                    <a:p>
                      <a:pPr algn="l" fontAlgn="b"/>
                      <a:r>
                        <a:rPr lang="cs-CZ" sz="1600" b="0" i="0" u="none" strike="noStrike" dirty="0" err="1">
                          <a:solidFill>
                            <a:srgbClr val="000000"/>
                          </a:solidFill>
                          <a:latin typeface="Calibri"/>
                        </a:rPr>
                        <a:t>Perfluoric</a:t>
                      </a:r>
                      <a:r>
                        <a:rPr lang="cs-CZ" sz="1600" b="0" i="0" u="none" strike="noStrike" dirty="0">
                          <a:solidFill>
                            <a:srgbClr val="000000"/>
                          </a:solidFill>
                          <a:latin typeface="Calibri"/>
                        </a:rPr>
                        <a:t> </a:t>
                      </a:r>
                      <a:r>
                        <a:rPr lang="cs-CZ" sz="1600" b="0" i="0" u="none" strike="noStrike" dirty="0" err="1">
                          <a:solidFill>
                            <a:srgbClr val="000000"/>
                          </a:solidFill>
                          <a:latin typeface="Calibri"/>
                        </a:rPr>
                        <a:t>acids</a:t>
                      </a:r>
                      <a:endParaRPr lang="cs-CZ" sz="1600" b="0" i="0" u="none" strike="noStrike" dirty="0">
                        <a:solidFill>
                          <a:srgbClr val="000000"/>
                        </a:solidFill>
                        <a:latin typeface="Calibri"/>
                      </a:endParaRPr>
                    </a:p>
                  </a:txBody>
                  <a:tcPr marL="72000" marR="36000" marT="9053" marB="0" anchor="ctr">
                    <a:lnL>
                      <a:noFill/>
                    </a:lnL>
                    <a:lnR>
                      <a:noFill/>
                    </a:lnR>
                    <a:lnT w="19050" cap="flat" cmpd="sng" algn="ctr">
                      <a:solidFill>
                        <a:schemeClr val="bg1"/>
                      </a:solidFill>
                      <a:prstDash val="solid"/>
                      <a:round/>
                      <a:headEnd type="none" w="med" len="med"/>
                      <a:tailEnd type="none" w="med" len="med"/>
                    </a:lnT>
                    <a:lnB>
                      <a:noFill/>
                    </a:lnB>
                    <a:solidFill>
                      <a:schemeClr val="accent1">
                        <a:lumMod val="20000"/>
                        <a:lumOff val="80000"/>
                      </a:schemeClr>
                    </a:solidFill>
                  </a:tcPr>
                </a:tc>
                <a:tc>
                  <a:txBody>
                    <a:bodyPr/>
                    <a:lstStyle/>
                    <a:p>
                      <a:pPr marL="179388" indent="0" algn="l" fontAlgn="b"/>
                      <a:r>
                        <a:rPr lang="en-US" sz="1600" b="0" i="0" u="none" strike="noStrike" dirty="0">
                          <a:solidFill>
                            <a:srgbClr val="000000"/>
                          </a:solidFill>
                          <a:latin typeface="Calibri"/>
                        </a:rPr>
                        <a:t>Strong ion pairs with basic compounds</a:t>
                      </a:r>
                    </a:p>
                  </a:txBody>
                  <a:tcPr marL="9053" marR="9053" marT="9053" marB="0" anchor="ctr">
                    <a:lnL>
                      <a:noFill/>
                    </a:lnL>
                    <a:lnR>
                      <a:noFill/>
                    </a:lnR>
                    <a:lnT w="19050" cap="flat" cmpd="sng" algn="ctr">
                      <a:solidFill>
                        <a:schemeClr val="bg1"/>
                      </a:solidFill>
                      <a:prstDash val="solid"/>
                      <a:round/>
                      <a:headEnd type="none" w="med" len="med"/>
                      <a:tailEnd type="none" w="med" len="med"/>
                    </a:lnT>
                    <a:lnB>
                      <a:noFill/>
                    </a:lnB>
                    <a:solidFill>
                      <a:schemeClr val="accent1">
                        <a:lumMod val="20000"/>
                        <a:lumOff val="80000"/>
                      </a:schemeClr>
                    </a:solidFill>
                  </a:tcPr>
                </a:tc>
              </a:tr>
            </a:tbl>
          </a:graphicData>
        </a:graphic>
      </p:graphicFrame>
      <p:sp>
        <p:nvSpPr>
          <p:cNvPr id="18" name="Zástupný symbol pro obsah 10"/>
          <p:cNvSpPr txBox="1">
            <a:spLocks/>
          </p:cNvSpPr>
          <p:nvPr/>
        </p:nvSpPr>
        <p:spPr>
          <a:xfrm>
            <a:off x="251520" y="1124744"/>
            <a:ext cx="8580578" cy="187220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r>
              <a:rPr lang="cs-CZ" sz="2000" b="1" noProof="0" dirty="0" smtClean="0"/>
              <a:t> – Ion-Pair </a:t>
            </a:r>
            <a:r>
              <a:rPr lang="cs-CZ" sz="2000" b="1" noProof="0" dirty="0" err="1" smtClean="0"/>
              <a:t>Chromatography</a:t>
            </a:r>
            <a:endParaRPr lang="cs-CZ" sz="2000" b="1" noProof="0" dirty="0" smtClean="0"/>
          </a:p>
          <a:p>
            <a:pPr marL="358775" marR="0" lvl="0" indent="-358775"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baseline="0" dirty="0" err="1" smtClean="0">
                <a:ln>
                  <a:noFill/>
                </a:ln>
                <a:solidFill>
                  <a:schemeClr val="tx1"/>
                </a:solidFill>
                <a:effectLst/>
                <a:uLnTx/>
                <a:uFillTx/>
                <a:latin typeface="+mn-lt"/>
                <a:ea typeface="+mn-ea"/>
                <a:cs typeface="+mn-cs"/>
              </a:rPr>
              <a:t>Common</a:t>
            </a:r>
            <a:r>
              <a:rPr kumimoji="0" lang="cs-CZ" sz="2000" i="0" u="none" strike="noStrike" kern="1200" cap="none" spc="0" normalizeH="0" baseline="0" dirty="0" smtClean="0">
                <a:ln>
                  <a:noFill/>
                </a:ln>
                <a:solidFill>
                  <a:schemeClr val="tx1"/>
                </a:solidFill>
                <a:effectLst/>
                <a:uLnTx/>
                <a:uFillTx/>
                <a:latin typeface="+mn-lt"/>
                <a:ea typeface="+mn-ea"/>
                <a:cs typeface="+mn-cs"/>
              </a:rPr>
              <a:t> ion-pair </a:t>
            </a:r>
            <a:r>
              <a:rPr kumimoji="0" lang="cs-CZ" sz="2000" i="0" u="none" strike="noStrike" kern="1200" cap="none" spc="0" normalizeH="0" baseline="0" dirty="0" err="1" smtClean="0">
                <a:ln>
                  <a:noFill/>
                </a:ln>
                <a:solidFill>
                  <a:schemeClr val="tx1"/>
                </a:solidFill>
                <a:effectLst/>
                <a:uLnTx/>
                <a:uFillTx/>
                <a:latin typeface="+mn-lt"/>
                <a:ea typeface="+mn-ea"/>
                <a:cs typeface="+mn-cs"/>
              </a:rPr>
              <a:t>agents</a:t>
            </a:r>
            <a:r>
              <a:rPr kumimoji="0" lang="cs-CZ" sz="2000" i="0" u="none" strike="noStrike" kern="1200" cap="none" spc="0" normalizeH="0" baseline="0" dirty="0" smtClean="0">
                <a:ln>
                  <a:noFill/>
                </a:ln>
                <a:solidFill>
                  <a:schemeClr val="tx1"/>
                </a:solidFill>
                <a:effectLst/>
                <a:uLnTx/>
                <a:uFillTx/>
                <a:latin typeface="+mn-lt"/>
                <a:ea typeface="+mn-ea"/>
                <a:cs typeface="+mn-cs"/>
              </a:rPr>
              <a:t>:</a:t>
            </a:r>
            <a:endParaRPr kumimoji="0" lang="cs-CZ" sz="20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TextovéPole 19"/>
          <p:cNvSpPr txBox="1"/>
          <p:nvPr/>
        </p:nvSpPr>
        <p:spPr>
          <a:xfrm>
            <a:off x="514541" y="5661248"/>
            <a:ext cx="7945248"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dirty="0" smtClean="0"/>
              <a:t>Ion-Pair </a:t>
            </a:r>
            <a:r>
              <a:rPr lang="cs-CZ" dirty="0" err="1" smtClean="0"/>
              <a:t>chromatography</a:t>
            </a:r>
            <a:r>
              <a:rPr lang="cs-CZ" dirty="0" smtClean="0"/>
              <a:t> </a:t>
            </a:r>
            <a:r>
              <a:rPr lang="cs-CZ" dirty="0" err="1" smtClean="0"/>
              <a:t>is</a:t>
            </a:r>
            <a:r>
              <a:rPr lang="cs-CZ" dirty="0" smtClean="0"/>
              <a:t> not </a:t>
            </a:r>
            <a:r>
              <a:rPr lang="cs-CZ" dirty="0" err="1" smtClean="0"/>
              <a:t>suitable</a:t>
            </a:r>
            <a:r>
              <a:rPr lang="cs-CZ" dirty="0" smtClean="0"/>
              <a:t> </a:t>
            </a:r>
            <a:r>
              <a:rPr lang="cs-CZ" dirty="0" err="1" smtClean="0"/>
              <a:t>for</a:t>
            </a:r>
            <a:r>
              <a:rPr lang="cs-CZ" dirty="0" smtClean="0"/>
              <a:t> LC-MS </a:t>
            </a:r>
            <a:r>
              <a:rPr lang="cs-CZ" dirty="0" err="1" smtClean="0"/>
              <a:t>applications</a:t>
            </a:r>
            <a:r>
              <a:rPr lang="cs-CZ" dirty="0" smtClean="0"/>
              <a:t>, </a:t>
            </a:r>
            <a:r>
              <a:rPr lang="cs-CZ" dirty="0" err="1" smtClean="0"/>
              <a:t>since</a:t>
            </a:r>
            <a:r>
              <a:rPr lang="cs-CZ" dirty="0" smtClean="0"/>
              <a:t> </a:t>
            </a:r>
            <a:r>
              <a:rPr lang="cs-CZ" dirty="0" err="1" smtClean="0"/>
              <a:t>stable</a:t>
            </a:r>
            <a:r>
              <a:rPr lang="cs-CZ" dirty="0" smtClean="0"/>
              <a:t> ion-</a:t>
            </a:r>
            <a:r>
              <a:rPr lang="cs-CZ" dirty="0" err="1" smtClean="0"/>
              <a:t>pairs</a:t>
            </a:r>
            <a:r>
              <a:rPr lang="cs-CZ" dirty="0" smtClean="0"/>
              <a:t> do not </a:t>
            </a:r>
            <a:r>
              <a:rPr lang="cs-CZ" dirty="0" err="1" smtClean="0"/>
              <a:t>provide</a:t>
            </a:r>
            <a:r>
              <a:rPr lang="cs-CZ" dirty="0" smtClean="0"/>
              <a:t> </a:t>
            </a:r>
            <a:r>
              <a:rPr lang="cs-CZ" dirty="0" err="1" smtClean="0"/>
              <a:t>ions</a:t>
            </a:r>
            <a:r>
              <a:rPr lang="cs-CZ" dirty="0" smtClean="0"/>
              <a:t> </a:t>
            </a:r>
            <a:r>
              <a:rPr lang="cs-CZ" dirty="0" err="1" smtClean="0"/>
              <a:t>and</a:t>
            </a:r>
            <a:r>
              <a:rPr lang="cs-CZ" dirty="0" smtClean="0"/>
              <a:t> sensitivity </a:t>
            </a:r>
            <a:r>
              <a:rPr lang="cs-CZ" dirty="0" err="1" smtClean="0"/>
              <a:t>is</a:t>
            </a:r>
            <a:r>
              <a:rPr lang="cs-CZ" dirty="0" smtClean="0"/>
              <a:t> </a:t>
            </a:r>
            <a:r>
              <a:rPr lang="cs-CZ" dirty="0" err="1" smtClean="0"/>
              <a:t>significantly</a:t>
            </a:r>
            <a:r>
              <a:rPr lang="cs-CZ" dirty="0" smtClean="0"/>
              <a:t> </a:t>
            </a:r>
            <a:r>
              <a:rPr lang="cs-CZ" dirty="0" err="1" smtClean="0"/>
              <a:t>compromised</a:t>
            </a:r>
            <a:r>
              <a:rPr lang="cs-CZ" dirty="0" smtClean="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sp>
        <p:nvSpPr>
          <p:cNvPr id="3" name="Zástupný symbol pro obsah 2"/>
          <p:cNvSpPr>
            <a:spLocks noGrp="1"/>
          </p:cNvSpPr>
          <p:nvPr>
            <p:ph idx="1"/>
          </p:nvPr>
        </p:nvSpPr>
        <p:spPr/>
        <p:txBody>
          <a:bodyPr>
            <a:normAutofit/>
          </a:bodyPr>
          <a:lstStyle/>
          <a:p>
            <a:r>
              <a:rPr lang="cs-CZ" sz="2400" b="1" dirty="0" smtClean="0"/>
              <a:t>HILIC – </a:t>
            </a:r>
            <a:r>
              <a:rPr lang="cs-CZ" sz="2400" b="1" dirty="0" err="1" smtClean="0">
                <a:solidFill>
                  <a:srgbClr val="FF0000"/>
                </a:solidFill>
              </a:rPr>
              <a:t>H</a:t>
            </a:r>
            <a:r>
              <a:rPr lang="cs-CZ" sz="2400" b="1" dirty="0" err="1" smtClean="0"/>
              <a:t>ydroph</a:t>
            </a:r>
            <a:r>
              <a:rPr lang="cs-CZ" sz="2400" b="1" dirty="0" err="1" smtClean="0">
                <a:solidFill>
                  <a:srgbClr val="FF0000"/>
                </a:solidFill>
              </a:rPr>
              <a:t>il</a:t>
            </a:r>
            <a:r>
              <a:rPr lang="cs-CZ" sz="2400" b="1" dirty="0" err="1" smtClean="0"/>
              <a:t>ic</a:t>
            </a:r>
            <a:r>
              <a:rPr lang="cs-CZ" sz="2400" b="1" dirty="0" smtClean="0"/>
              <a:t> </a:t>
            </a:r>
            <a:r>
              <a:rPr lang="cs-CZ" sz="2400" b="1" dirty="0" err="1" smtClean="0">
                <a:solidFill>
                  <a:srgbClr val="FF0000"/>
                </a:solidFill>
              </a:rPr>
              <a:t>I</a:t>
            </a:r>
            <a:r>
              <a:rPr lang="cs-CZ" sz="2400" b="1" dirty="0" err="1" smtClean="0"/>
              <a:t>nteraction</a:t>
            </a:r>
            <a:r>
              <a:rPr lang="cs-CZ" sz="2400" b="1" dirty="0" smtClean="0"/>
              <a:t> </a:t>
            </a:r>
            <a:r>
              <a:rPr lang="cs-CZ" sz="2400" b="1" dirty="0" err="1" smtClean="0">
                <a:solidFill>
                  <a:srgbClr val="FF0000"/>
                </a:solidFill>
              </a:rPr>
              <a:t>C</a:t>
            </a:r>
            <a:r>
              <a:rPr lang="cs-CZ" sz="2400" b="1" dirty="0" err="1" smtClean="0"/>
              <a:t>hromatography</a:t>
            </a:r>
            <a:endParaRPr lang="cs-CZ" sz="2400" b="1" dirty="0" smtClean="0"/>
          </a:p>
          <a:p>
            <a:pPr lvl="1"/>
            <a:r>
              <a:rPr lang="cs-CZ" sz="2400" dirty="0" smtClean="0"/>
              <a:t>Term </a:t>
            </a:r>
            <a:r>
              <a:rPr lang="cs-CZ" sz="2400" dirty="0" err="1" smtClean="0"/>
              <a:t>coined</a:t>
            </a:r>
            <a:r>
              <a:rPr lang="cs-CZ" sz="2400" dirty="0" smtClean="0"/>
              <a:t> in 1990 to </a:t>
            </a:r>
            <a:r>
              <a:rPr lang="cs-CZ" sz="2400" dirty="0" err="1" smtClean="0"/>
              <a:t>distinguish</a:t>
            </a:r>
            <a:r>
              <a:rPr lang="cs-CZ" sz="2400" dirty="0" smtClean="0"/>
              <a:t> </a:t>
            </a:r>
            <a:r>
              <a:rPr lang="cs-CZ" sz="2400" dirty="0" err="1" smtClean="0"/>
              <a:t>from</a:t>
            </a:r>
            <a:r>
              <a:rPr lang="cs-CZ" sz="2400" dirty="0" smtClean="0"/>
              <a:t> </a:t>
            </a:r>
            <a:r>
              <a:rPr lang="cs-CZ" sz="2400" dirty="0" err="1" smtClean="0"/>
              <a:t>normal</a:t>
            </a:r>
            <a:r>
              <a:rPr lang="cs-CZ" sz="2400" dirty="0" smtClean="0"/>
              <a:t>-</a:t>
            </a:r>
            <a:r>
              <a:rPr lang="cs-CZ" sz="2400" dirty="0" err="1" smtClean="0"/>
              <a:t>phase</a:t>
            </a:r>
            <a:endParaRPr lang="cs-CZ" sz="2400" dirty="0" smtClean="0"/>
          </a:p>
          <a:p>
            <a:endParaRPr lang="cs-CZ" sz="2400" dirty="0" smtClean="0"/>
          </a:p>
          <a:p>
            <a:r>
              <a:rPr lang="cs-CZ" sz="2400" dirty="0" smtClean="0"/>
              <a:t>HILIC </a:t>
            </a:r>
            <a:r>
              <a:rPr lang="cs-CZ" sz="2400" dirty="0" err="1" smtClean="0"/>
              <a:t>is</a:t>
            </a:r>
            <a:r>
              <a:rPr lang="cs-CZ" sz="2400" dirty="0" smtClean="0"/>
              <a:t> a </a:t>
            </a:r>
            <a:r>
              <a:rPr lang="cs-CZ" sz="2400" dirty="0" err="1" smtClean="0"/>
              <a:t>variation</a:t>
            </a:r>
            <a:r>
              <a:rPr lang="cs-CZ" sz="2400" dirty="0" smtClean="0"/>
              <a:t> </a:t>
            </a:r>
            <a:r>
              <a:rPr lang="cs-CZ" sz="2400" dirty="0" err="1" smtClean="0"/>
              <a:t>of</a:t>
            </a:r>
            <a:r>
              <a:rPr lang="cs-CZ" sz="2400" dirty="0" smtClean="0"/>
              <a:t> </a:t>
            </a:r>
            <a:r>
              <a:rPr lang="cs-CZ" sz="2400" dirty="0" err="1" smtClean="0"/>
              <a:t>normal</a:t>
            </a:r>
            <a:r>
              <a:rPr lang="cs-CZ" sz="2400" dirty="0" smtClean="0"/>
              <a:t>-</a:t>
            </a:r>
            <a:r>
              <a:rPr lang="cs-CZ" sz="2400" dirty="0" err="1" smtClean="0"/>
              <a:t>phase</a:t>
            </a:r>
            <a:r>
              <a:rPr lang="cs-CZ" sz="2400" dirty="0" smtClean="0"/>
              <a:t> </a:t>
            </a:r>
            <a:r>
              <a:rPr lang="cs-CZ" sz="2400" dirty="0" err="1" smtClean="0"/>
              <a:t>chromatography</a:t>
            </a:r>
            <a:r>
              <a:rPr lang="cs-CZ" sz="2400" dirty="0" smtClean="0"/>
              <a:t> </a:t>
            </a:r>
            <a:r>
              <a:rPr lang="cs-CZ" sz="2400" dirty="0" err="1" smtClean="0"/>
              <a:t>without</a:t>
            </a:r>
            <a:r>
              <a:rPr lang="cs-CZ" sz="2400" dirty="0" smtClean="0"/>
              <a:t> </a:t>
            </a:r>
            <a:r>
              <a:rPr lang="cs-CZ" sz="2400" dirty="0" err="1" smtClean="0"/>
              <a:t>solvents</a:t>
            </a:r>
            <a:r>
              <a:rPr lang="cs-CZ" sz="2400" dirty="0" smtClean="0"/>
              <a:t> </a:t>
            </a:r>
            <a:r>
              <a:rPr lang="cs-CZ" sz="2400" dirty="0" err="1" smtClean="0"/>
              <a:t>that</a:t>
            </a:r>
            <a:r>
              <a:rPr lang="cs-CZ" sz="2400" dirty="0" smtClean="0"/>
              <a:t> are not </a:t>
            </a:r>
            <a:r>
              <a:rPr lang="cs-CZ" sz="2400" dirty="0" err="1" smtClean="0"/>
              <a:t>miscible</a:t>
            </a:r>
            <a:r>
              <a:rPr lang="cs-CZ" sz="2400" dirty="0" smtClean="0"/>
              <a:t> in </a:t>
            </a:r>
            <a:r>
              <a:rPr lang="cs-CZ" sz="2400" dirty="0" err="1" smtClean="0"/>
              <a:t>water</a:t>
            </a:r>
            <a:r>
              <a:rPr lang="cs-CZ" sz="2400" dirty="0" smtClean="0"/>
              <a:t>. </a:t>
            </a:r>
            <a:r>
              <a:rPr lang="cs-CZ" sz="2400" dirty="0" err="1" smtClean="0"/>
              <a:t>Also</a:t>
            </a:r>
            <a:r>
              <a:rPr lang="cs-CZ" sz="2400" dirty="0" smtClean="0"/>
              <a:t> </a:t>
            </a:r>
            <a:r>
              <a:rPr lang="cs-CZ" sz="2400" dirty="0" err="1" smtClean="0"/>
              <a:t>called</a:t>
            </a:r>
            <a:r>
              <a:rPr lang="cs-CZ" sz="2400" dirty="0" smtClean="0"/>
              <a:t> „</a:t>
            </a:r>
            <a:r>
              <a:rPr lang="cs-CZ" sz="2400" dirty="0" err="1" smtClean="0"/>
              <a:t>Reversed</a:t>
            </a:r>
            <a:r>
              <a:rPr lang="cs-CZ" sz="2400" dirty="0" smtClean="0"/>
              <a:t> </a:t>
            </a:r>
            <a:r>
              <a:rPr lang="cs-CZ" sz="2400" dirty="0" err="1" smtClean="0"/>
              <a:t>reversed</a:t>
            </a:r>
            <a:r>
              <a:rPr lang="cs-CZ" sz="2400" dirty="0" smtClean="0"/>
              <a:t>-</a:t>
            </a:r>
            <a:r>
              <a:rPr lang="cs-CZ" sz="2400" dirty="0" err="1" smtClean="0"/>
              <a:t>phase</a:t>
            </a:r>
            <a:r>
              <a:rPr lang="cs-CZ" sz="2400" dirty="0" smtClean="0"/>
              <a:t>“ </a:t>
            </a:r>
            <a:r>
              <a:rPr lang="cs-CZ" sz="2400" dirty="0" err="1" smtClean="0"/>
              <a:t>or</a:t>
            </a:r>
            <a:r>
              <a:rPr lang="cs-CZ" sz="2400" dirty="0" smtClean="0"/>
              <a:t> „</a:t>
            </a:r>
            <a:r>
              <a:rPr lang="cs-CZ" sz="2400" dirty="0" err="1" smtClean="0"/>
              <a:t>Aqueous</a:t>
            </a:r>
            <a:r>
              <a:rPr lang="cs-CZ" sz="2400" dirty="0" smtClean="0"/>
              <a:t> </a:t>
            </a:r>
            <a:r>
              <a:rPr lang="cs-CZ" sz="2400" dirty="0" err="1" smtClean="0"/>
              <a:t>normal</a:t>
            </a:r>
            <a:r>
              <a:rPr lang="cs-CZ" sz="2400" dirty="0" smtClean="0"/>
              <a:t>-</a:t>
            </a:r>
            <a:r>
              <a:rPr lang="cs-CZ" sz="2400" dirty="0" err="1" smtClean="0"/>
              <a:t>phase</a:t>
            </a:r>
            <a:r>
              <a:rPr lang="cs-CZ" sz="2400" dirty="0" smtClean="0"/>
              <a:t>“.</a:t>
            </a:r>
          </a:p>
          <a:p>
            <a:endParaRPr lang="cs-CZ" sz="2400" dirty="0" smtClean="0"/>
          </a:p>
          <a:p>
            <a:r>
              <a:rPr lang="cs-CZ" sz="2400" dirty="0" err="1" smtClean="0"/>
              <a:t>Stationary</a:t>
            </a:r>
            <a:r>
              <a:rPr lang="cs-CZ" sz="2400" dirty="0" smtClean="0"/>
              <a:t> </a:t>
            </a:r>
            <a:r>
              <a:rPr lang="cs-CZ" sz="2400" dirty="0" err="1" smtClean="0"/>
              <a:t>phase</a:t>
            </a:r>
            <a:r>
              <a:rPr lang="cs-CZ" sz="2400" dirty="0" smtClean="0"/>
              <a:t> </a:t>
            </a:r>
            <a:r>
              <a:rPr lang="cs-CZ" sz="2400" dirty="0" err="1" smtClean="0"/>
              <a:t>is</a:t>
            </a:r>
            <a:r>
              <a:rPr lang="cs-CZ" sz="2400" dirty="0" smtClean="0"/>
              <a:t> POLAR: </a:t>
            </a:r>
            <a:r>
              <a:rPr lang="cs-CZ" sz="2400" dirty="0" err="1" smtClean="0"/>
              <a:t>Silica</a:t>
            </a:r>
            <a:r>
              <a:rPr lang="cs-CZ" sz="2400" dirty="0" smtClean="0"/>
              <a:t>, </a:t>
            </a:r>
            <a:r>
              <a:rPr lang="cs-CZ" sz="2400" dirty="0" err="1" smtClean="0"/>
              <a:t>cyano</a:t>
            </a:r>
            <a:r>
              <a:rPr lang="cs-CZ" sz="2400" dirty="0" smtClean="0"/>
              <a:t>, </a:t>
            </a:r>
            <a:r>
              <a:rPr lang="cs-CZ" sz="2400" dirty="0" err="1" smtClean="0"/>
              <a:t>amino</a:t>
            </a:r>
            <a:r>
              <a:rPr lang="cs-CZ" sz="2400" dirty="0" smtClean="0"/>
              <a:t>, diol</a:t>
            </a:r>
          </a:p>
          <a:p>
            <a:r>
              <a:rPr lang="cs-CZ" sz="2400" dirty="0" err="1" smtClean="0"/>
              <a:t>The</a:t>
            </a:r>
            <a:r>
              <a:rPr lang="cs-CZ" sz="2400" dirty="0" smtClean="0"/>
              <a:t> mobile </a:t>
            </a:r>
            <a:r>
              <a:rPr lang="cs-CZ" sz="2400" dirty="0" err="1" smtClean="0"/>
              <a:t>phase</a:t>
            </a:r>
            <a:r>
              <a:rPr lang="cs-CZ" sz="2400" dirty="0" smtClean="0"/>
              <a:t> </a:t>
            </a:r>
            <a:r>
              <a:rPr lang="cs-CZ" sz="2400" dirty="0" err="1" smtClean="0"/>
              <a:t>is</a:t>
            </a:r>
            <a:r>
              <a:rPr lang="cs-CZ" sz="2400" dirty="0" smtClean="0"/>
              <a:t> </a:t>
            </a:r>
            <a:r>
              <a:rPr lang="cs-CZ" sz="2400" dirty="0" err="1" smtClean="0"/>
              <a:t>highly</a:t>
            </a:r>
            <a:r>
              <a:rPr lang="cs-CZ" sz="2400" dirty="0" smtClean="0"/>
              <a:t> </a:t>
            </a:r>
            <a:r>
              <a:rPr lang="cs-CZ" sz="2400" dirty="0" err="1" smtClean="0"/>
              <a:t>organic</a:t>
            </a:r>
            <a:r>
              <a:rPr lang="cs-CZ" sz="2400" dirty="0" smtClean="0"/>
              <a:t> (&gt; 80%) </a:t>
            </a:r>
            <a:r>
              <a:rPr lang="cs-CZ" sz="2400" dirty="0" err="1" smtClean="0"/>
              <a:t>with</a:t>
            </a:r>
            <a:r>
              <a:rPr lang="cs-CZ" sz="2400" dirty="0" smtClean="0"/>
              <a:t> a </a:t>
            </a:r>
            <a:r>
              <a:rPr lang="cs-CZ" sz="2400" dirty="0" err="1" smtClean="0"/>
              <a:t>smaller</a:t>
            </a:r>
            <a:r>
              <a:rPr lang="cs-CZ" sz="2400" dirty="0" smtClean="0"/>
              <a:t> </a:t>
            </a:r>
            <a:r>
              <a:rPr lang="cs-CZ" sz="2400" dirty="0" err="1" smtClean="0"/>
              <a:t>amoutn</a:t>
            </a:r>
            <a:r>
              <a:rPr lang="cs-CZ" sz="2400" dirty="0" smtClean="0"/>
              <a:t> </a:t>
            </a:r>
            <a:r>
              <a:rPr lang="cs-CZ" sz="2400" dirty="0" err="1" smtClean="0"/>
              <a:t>of</a:t>
            </a:r>
            <a:r>
              <a:rPr lang="cs-CZ" sz="2400" dirty="0" smtClean="0"/>
              <a:t> </a:t>
            </a:r>
            <a:r>
              <a:rPr lang="cs-CZ" sz="2400" dirty="0" err="1" smtClean="0"/>
              <a:t>aqueous</a:t>
            </a:r>
            <a:r>
              <a:rPr lang="cs-CZ" sz="2400" dirty="0" smtClean="0"/>
              <a:t> mobile </a:t>
            </a:r>
            <a:r>
              <a:rPr lang="cs-CZ" sz="2400" dirty="0" err="1" smtClean="0"/>
              <a:t>phase</a:t>
            </a:r>
            <a:r>
              <a:rPr lang="cs-CZ" sz="2400" dirty="0" smtClean="0"/>
              <a:t>.</a:t>
            </a:r>
          </a:p>
          <a:p>
            <a:pPr lvl="1"/>
            <a:r>
              <a:rPr lang="cs-CZ" sz="2400" dirty="0" err="1" smtClean="0"/>
              <a:t>Water</a:t>
            </a:r>
            <a:r>
              <a:rPr lang="cs-CZ" sz="2400" dirty="0" smtClean="0"/>
              <a:t> (</a:t>
            </a:r>
            <a:r>
              <a:rPr lang="cs-CZ" sz="2400" dirty="0" err="1" smtClean="0"/>
              <a:t>or</a:t>
            </a:r>
            <a:r>
              <a:rPr lang="cs-CZ" sz="2400" dirty="0" smtClean="0"/>
              <a:t> </a:t>
            </a:r>
            <a:r>
              <a:rPr lang="cs-CZ" sz="2400" dirty="0" err="1" smtClean="0"/>
              <a:t>the</a:t>
            </a:r>
            <a:r>
              <a:rPr lang="cs-CZ" sz="2400" dirty="0" smtClean="0"/>
              <a:t> </a:t>
            </a:r>
            <a:r>
              <a:rPr lang="cs-CZ" sz="2400" dirty="0" err="1" smtClean="0"/>
              <a:t>polar</a:t>
            </a:r>
            <a:r>
              <a:rPr lang="cs-CZ" sz="2400" dirty="0" smtClean="0"/>
              <a:t> </a:t>
            </a:r>
            <a:r>
              <a:rPr lang="cs-CZ" sz="2400" dirty="0" err="1" smtClean="0"/>
              <a:t>solvent</a:t>
            </a:r>
            <a:r>
              <a:rPr lang="cs-CZ" sz="2400" dirty="0" smtClean="0"/>
              <a:t>) </a:t>
            </a:r>
            <a:r>
              <a:rPr lang="cs-CZ" sz="2400" dirty="0" err="1" smtClean="0"/>
              <a:t>is</a:t>
            </a:r>
            <a:r>
              <a:rPr lang="cs-CZ" sz="2400" dirty="0" smtClean="0"/>
              <a:t> </a:t>
            </a:r>
            <a:r>
              <a:rPr lang="cs-CZ" sz="2400" dirty="0" err="1" smtClean="0"/>
              <a:t>the</a:t>
            </a:r>
            <a:r>
              <a:rPr lang="cs-CZ" sz="2400" dirty="0" smtClean="0"/>
              <a:t> </a:t>
            </a:r>
            <a:r>
              <a:rPr lang="cs-CZ" sz="2400" dirty="0" err="1" smtClean="0"/>
              <a:t>strong</a:t>
            </a:r>
            <a:r>
              <a:rPr lang="cs-CZ" sz="2400" dirty="0" smtClean="0"/>
              <a:t>, </a:t>
            </a:r>
            <a:r>
              <a:rPr lang="cs-CZ" sz="2400" dirty="0" err="1" smtClean="0"/>
              <a:t>eluting</a:t>
            </a:r>
            <a:r>
              <a:rPr lang="cs-CZ" sz="2400" dirty="0" smtClean="0"/>
              <a:t> </a:t>
            </a:r>
            <a:r>
              <a:rPr lang="cs-CZ" sz="2400" dirty="0" err="1" smtClean="0"/>
              <a:t>solvent</a:t>
            </a:r>
            <a:r>
              <a:rPr lang="cs-CZ" sz="2400" dirty="0" smtClean="0"/>
              <a:t>.</a:t>
            </a:r>
          </a:p>
          <a:p>
            <a:pPr lvl="1">
              <a:buNone/>
            </a:pPr>
            <a:endParaRPr lang="cs-CZ" sz="2400"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sp>
        <p:nvSpPr>
          <p:cNvPr id="3" name="Zástupný symbol pro obsah 2"/>
          <p:cNvSpPr>
            <a:spLocks noGrp="1"/>
          </p:cNvSpPr>
          <p:nvPr>
            <p:ph idx="1"/>
          </p:nvPr>
        </p:nvSpPr>
        <p:spPr>
          <a:xfrm>
            <a:off x="457200" y="980728"/>
            <a:ext cx="8229600" cy="1224136"/>
          </a:xfrm>
        </p:spPr>
        <p:txBody>
          <a:bodyPr>
            <a:normAutofit/>
          </a:bodyPr>
          <a:lstStyle/>
          <a:p>
            <a:pPr>
              <a:buNone/>
            </a:pPr>
            <a:r>
              <a:rPr lang="cs-CZ" sz="2000" b="1" dirty="0" err="1" smtClean="0"/>
              <a:t>Principle</a:t>
            </a:r>
            <a:r>
              <a:rPr lang="cs-CZ" sz="2000" b="1" dirty="0" smtClean="0"/>
              <a:t> </a:t>
            </a:r>
            <a:r>
              <a:rPr lang="cs-CZ" sz="2000" b="1" dirty="0" err="1" smtClean="0"/>
              <a:t>of</a:t>
            </a:r>
            <a:r>
              <a:rPr lang="cs-CZ" sz="2000" b="1" dirty="0" smtClean="0"/>
              <a:t> </a:t>
            </a:r>
            <a:r>
              <a:rPr lang="cs-CZ" sz="2000" b="1" dirty="0" err="1" smtClean="0"/>
              <a:t>retention</a:t>
            </a:r>
            <a:endParaRPr lang="cs-CZ" sz="1600" b="1" dirty="0" smtClean="0"/>
          </a:p>
          <a:p>
            <a:pPr lvl="1">
              <a:buNone/>
            </a:pPr>
            <a:endParaRPr lang="cs-CZ" sz="1600" b="1" dirty="0" smtClean="0"/>
          </a:p>
        </p:txBody>
      </p:sp>
      <p:pic>
        <p:nvPicPr>
          <p:cNvPr id="4" name="Obrázek 3" descr="atlantis_hilic_detail_1.gif"/>
          <p:cNvPicPr>
            <a:picLocks noChangeAspect="1"/>
          </p:cNvPicPr>
          <p:nvPr/>
        </p:nvPicPr>
        <p:blipFill>
          <a:blip r:embed="rId2" cstate="print"/>
          <a:stretch>
            <a:fillRect/>
          </a:stretch>
        </p:blipFill>
        <p:spPr>
          <a:xfrm>
            <a:off x="3547516" y="1124744"/>
            <a:ext cx="5488980" cy="3478365"/>
          </a:xfrm>
          <a:prstGeom prst="rect">
            <a:avLst/>
          </a:prstGeom>
        </p:spPr>
      </p:pic>
      <p:sp>
        <p:nvSpPr>
          <p:cNvPr id="5" name="Zástupný symbol pro obsah 2"/>
          <p:cNvSpPr txBox="1">
            <a:spLocks/>
          </p:cNvSpPr>
          <p:nvPr/>
        </p:nvSpPr>
        <p:spPr>
          <a:xfrm>
            <a:off x="168361" y="1556792"/>
            <a:ext cx="3508904" cy="1584176"/>
          </a:xfrm>
          <a:prstGeom prst="rect">
            <a:avLst/>
          </a:prstGeom>
        </p:spPr>
        <p:txBody>
          <a:bodyPr vert="horz" lIns="36000" tIns="45720" rIns="3600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1600" i="0" u="none" strike="noStrike" kern="1200" cap="none" spc="0" normalizeH="0" baseline="0" noProof="0" dirty="0" err="1" smtClean="0">
                <a:ln>
                  <a:noFill/>
                </a:ln>
                <a:solidFill>
                  <a:schemeClr val="tx1"/>
                </a:solidFill>
                <a:effectLst/>
                <a:uLnTx/>
                <a:uFillTx/>
                <a:latin typeface="+mn-lt"/>
                <a:ea typeface="+mn-ea"/>
                <a:cs typeface="+mn-cs"/>
              </a:rPr>
              <a:t>Polar</a:t>
            </a:r>
            <a:r>
              <a:rPr kumimoji="0" lang="cs-CZ" sz="1600" i="0" u="none" strike="noStrike" kern="1200" cap="none" spc="0" normalizeH="0" baseline="0" noProof="0" dirty="0" smtClean="0">
                <a:ln>
                  <a:noFill/>
                </a:ln>
                <a:solidFill>
                  <a:schemeClr val="tx1"/>
                </a:solidFill>
                <a:effectLst/>
                <a:uLnTx/>
                <a:uFillTx/>
                <a:latin typeface="+mn-lt"/>
                <a:ea typeface="+mn-ea"/>
                <a:cs typeface="+mn-cs"/>
              </a:rPr>
              <a:t> </a:t>
            </a:r>
            <a:r>
              <a:rPr kumimoji="0" lang="cs-CZ" sz="1600" i="0" u="none" strike="noStrike" kern="1200" cap="none" spc="0" normalizeH="0" baseline="0" noProof="0" dirty="0" err="1" smtClean="0">
                <a:ln>
                  <a:noFill/>
                </a:ln>
                <a:solidFill>
                  <a:schemeClr val="tx1"/>
                </a:solidFill>
                <a:effectLst/>
                <a:uLnTx/>
                <a:uFillTx/>
                <a:latin typeface="+mn-lt"/>
                <a:ea typeface="+mn-ea"/>
                <a:cs typeface="+mn-cs"/>
              </a:rPr>
              <a:t>analyte</a:t>
            </a:r>
            <a:r>
              <a:rPr kumimoji="0" lang="cs-CZ" sz="1600" i="0" u="none" strike="noStrike" kern="1200" cap="none" spc="0" normalizeH="0" baseline="0" noProof="0" dirty="0" smtClean="0">
                <a:ln>
                  <a:noFill/>
                </a:ln>
                <a:solidFill>
                  <a:schemeClr val="tx1"/>
                </a:solidFill>
                <a:effectLst/>
                <a:uLnTx/>
                <a:uFillTx/>
                <a:latin typeface="+mn-lt"/>
                <a:ea typeface="+mn-ea"/>
                <a:cs typeface="+mn-cs"/>
              </a:rPr>
              <a:t> </a:t>
            </a:r>
            <a:r>
              <a:rPr kumimoji="0" lang="cs-CZ" sz="1600" i="0" u="none" strike="noStrike" kern="1200" cap="none" spc="0" normalizeH="0" baseline="0" noProof="0" dirty="0" err="1" smtClean="0">
                <a:ln>
                  <a:noFill/>
                </a:ln>
                <a:solidFill>
                  <a:schemeClr val="tx1"/>
                </a:solidFill>
                <a:effectLst/>
                <a:uLnTx/>
                <a:uFillTx/>
                <a:latin typeface="+mn-lt"/>
                <a:ea typeface="+mn-ea"/>
                <a:cs typeface="+mn-cs"/>
              </a:rPr>
              <a:t>partitions</a:t>
            </a:r>
            <a:r>
              <a:rPr kumimoji="0" lang="cs-CZ" sz="1600" i="0" u="none" strike="noStrike" kern="1200" cap="none" spc="0" normalizeH="0" baseline="0" noProof="0" dirty="0" smtClean="0">
                <a:ln>
                  <a:noFill/>
                </a:ln>
                <a:solidFill>
                  <a:schemeClr val="tx1"/>
                </a:solidFill>
                <a:effectLst/>
                <a:uLnTx/>
                <a:uFillTx/>
                <a:latin typeface="+mn-lt"/>
                <a:ea typeface="+mn-ea"/>
                <a:cs typeface="+mn-cs"/>
              </a:rPr>
              <a:t> </a:t>
            </a:r>
            <a:r>
              <a:rPr kumimoji="0" lang="cs-CZ" sz="1600" i="0" u="none" strike="noStrike" kern="1200" cap="none" spc="0" normalizeH="0" baseline="0" noProof="0" dirty="0" err="1" smtClean="0">
                <a:ln>
                  <a:noFill/>
                </a:ln>
                <a:solidFill>
                  <a:schemeClr val="tx1"/>
                </a:solidFill>
                <a:effectLst/>
                <a:uLnTx/>
                <a:uFillTx/>
                <a:latin typeface="+mn-lt"/>
                <a:ea typeface="+mn-ea"/>
                <a:cs typeface="+mn-cs"/>
              </a:rPr>
              <a:t>into</a:t>
            </a:r>
            <a:r>
              <a:rPr kumimoji="0" lang="cs-CZ" sz="1600" i="0" u="none" strike="noStrike" kern="1200" cap="none" spc="0" normalizeH="0" baseline="0" noProof="0" dirty="0" smtClean="0">
                <a:ln>
                  <a:noFill/>
                </a:ln>
                <a:solidFill>
                  <a:schemeClr val="tx1"/>
                </a:solidFill>
                <a:effectLst/>
                <a:uLnTx/>
                <a:uFillTx/>
                <a:latin typeface="+mn-lt"/>
                <a:ea typeface="+mn-ea"/>
                <a:cs typeface="+mn-cs"/>
              </a:rPr>
              <a:t> </a:t>
            </a:r>
            <a:r>
              <a:rPr kumimoji="0" lang="cs-CZ" sz="1600" i="0" u="none" strike="noStrike" kern="1200" cap="none" spc="0" normalizeH="0" baseline="0" noProof="0" dirty="0" err="1" smtClean="0">
                <a:ln>
                  <a:noFill/>
                </a:ln>
                <a:solidFill>
                  <a:schemeClr val="tx1"/>
                </a:solidFill>
                <a:effectLst/>
                <a:uLnTx/>
                <a:uFillTx/>
                <a:latin typeface="+mn-lt"/>
                <a:ea typeface="+mn-ea"/>
                <a:cs typeface="+mn-cs"/>
              </a:rPr>
              <a:t>and</a:t>
            </a:r>
            <a:r>
              <a:rPr kumimoji="0" lang="cs-CZ" sz="1600" i="0" u="none" strike="noStrike" kern="1200" cap="none" spc="0" normalizeH="0" noProof="0" dirty="0" smtClean="0">
                <a:ln>
                  <a:noFill/>
                </a:ln>
                <a:solidFill>
                  <a:schemeClr val="tx1"/>
                </a:solidFill>
                <a:effectLst/>
                <a:uLnTx/>
                <a:uFillTx/>
                <a:latin typeface="+mn-lt"/>
                <a:ea typeface="+mn-ea"/>
                <a:cs typeface="+mn-cs"/>
              </a:rPr>
              <a:t> </a:t>
            </a:r>
            <a:r>
              <a:rPr kumimoji="0" lang="cs-CZ" sz="1600" i="0" u="none" strike="noStrike" kern="1200" cap="none" spc="0" normalizeH="0" noProof="0" dirty="0" err="1" smtClean="0">
                <a:ln>
                  <a:noFill/>
                </a:ln>
                <a:solidFill>
                  <a:schemeClr val="tx1"/>
                </a:solidFill>
                <a:effectLst/>
                <a:uLnTx/>
                <a:uFillTx/>
                <a:latin typeface="+mn-lt"/>
                <a:ea typeface="+mn-ea"/>
                <a:cs typeface="+mn-cs"/>
              </a:rPr>
              <a:t>out</a:t>
            </a:r>
            <a:r>
              <a:rPr kumimoji="0" lang="cs-CZ" sz="1600" i="0" u="none" strike="noStrike" kern="1200" cap="none" spc="0" normalizeH="0" noProof="0" dirty="0" smtClean="0">
                <a:ln>
                  <a:noFill/>
                </a:ln>
                <a:solidFill>
                  <a:schemeClr val="tx1"/>
                </a:solidFill>
                <a:effectLst/>
                <a:uLnTx/>
                <a:uFillTx/>
                <a:latin typeface="+mn-lt"/>
                <a:ea typeface="+mn-ea"/>
                <a:cs typeface="+mn-cs"/>
              </a:rPr>
              <a:t> </a:t>
            </a:r>
            <a:r>
              <a:rPr kumimoji="0" lang="cs-CZ" sz="1600" i="0" u="none" strike="noStrike" kern="1200" cap="none" spc="0" normalizeH="0" noProof="0" dirty="0" err="1" smtClean="0">
                <a:ln>
                  <a:noFill/>
                </a:ln>
                <a:solidFill>
                  <a:schemeClr val="tx1"/>
                </a:solidFill>
                <a:effectLst/>
                <a:uLnTx/>
                <a:uFillTx/>
                <a:latin typeface="+mn-lt"/>
                <a:ea typeface="+mn-ea"/>
                <a:cs typeface="+mn-cs"/>
              </a:rPr>
              <a:t>of</a:t>
            </a:r>
            <a:r>
              <a:rPr kumimoji="0" lang="cs-CZ" sz="1600" i="0" u="none" strike="noStrike" kern="1200" cap="none" spc="0" normalizeH="0" noProof="0" dirty="0" smtClean="0">
                <a:ln>
                  <a:noFill/>
                </a:ln>
                <a:solidFill>
                  <a:schemeClr val="tx1"/>
                </a:solidFill>
                <a:effectLst/>
                <a:uLnTx/>
                <a:uFillTx/>
                <a:latin typeface="+mn-lt"/>
                <a:ea typeface="+mn-ea"/>
                <a:cs typeface="+mn-cs"/>
              </a:rPr>
              <a:t> </a:t>
            </a:r>
            <a:r>
              <a:rPr kumimoji="0" lang="cs-CZ" sz="1600" i="0" u="none" strike="noStrike" kern="1200" cap="none" spc="0" normalizeH="0" noProof="0" dirty="0" err="1" smtClean="0">
                <a:ln>
                  <a:noFill/>
                </a:ln>
                <a:solidFill>
                  <a:schemeClr val="tx1"/>
                </a:solidFill>
                <a:effectLst/>
                <a:uLnTx/>
                <a:uFillTx/>
                <a:latin typeface="+mn-lt"/>
                <a:ea typeface="+mn-ea"/>
                <a:cs typeface="+mn-cs"/>
              </a:rPr>
              <a:t>adsorbed</a:t>
            </a:r>
            <a:r>
              <a:rPr kumimoji="0" lang="cs-CZ" sz="1600" i="0" u="none" strike="noStrike" kern="1200" cap="none" spc="0" normalizeH="0" noProof="0" dirty="0" smtClean="0">
                <a:ln>
                  <a:noFill/>
                </a:ln>
                <a:solidFill>
                  <a:schemeClr val="tx1"/>
                </a:solidFill>
                <a:effectLst/>
                <a:uLnTx/>
                <a:uFillTx/>
                <a:latin typeface="+mn-lt"/>
                <a:ea typeface="+mn-ea"/>
                <a:cs typeface="+mn-cs"/>
              </a:rPr>
              <a:t> </a:t>
            </a:r>
            <a:r>
              <a:rPr kumimoji="0" lang="cs-CZ" sz="1600" i="0" u="none" strike="noStrike" kern="1200" cap="none" spc="0" normalizeH="0" noProof="0" dirty="0" err="1" smtClean="0">
                <a:ln>
                  <a:noFill/>
                </a:ln>
                <a:solidFill>
                  <a:schemeClr val="tx1"/>
                </a:solidFill>
                <a:effectLst/>
                <a:uLnTx/>
                <a:uFillTx/>
                <a:latin typeface="+mn-lt"/>
                <a:ea typeface="+mn-ea"/>
                <a:cs typeface="+mn-cs"/>
              </a:rPr>
              <a:t>water</a:t>
            </a:r>
            <a:r>
              <a:rPr kumimoji="0" lang="cs-CZ" sz="1600" i="0" u="none" strike="noStrike" kern="1200" cap="none" spc="0" normalizeH="0" noProof="0" dirty="0" smtClean="0">
                <a:ln>
                  <a:noFill/>
                </a:ln>
                <a:solidFill>
                  <a:schemeClr val="tx1"/>
                </a:solidFill>
                <a:effectLst/>
                <a:uLnTx/>
                <a:uFillTx/>
                <a:latin typeface="+mn-lt"/>
                <a:ea typeface="+mn-ea"/>
                <a:cs typeface="+mn-cs"/>
              </a:rPr>
              <a:t> </a:t>
            </a:r>
            <a:r>
              <a:rPr kumimoji="0" lang="cs-CZ" sz="1600" i="0" u="none" strike="noStrike" kern="1200" cap="none" spc="0" normalizeH="0" noProof="0" dirty="0" err="1" smtClean="0">
                <a:ln>
                  <a:noFill/>
                </a:ln>
                <a:solidFill>
                  <a:schemeClr val="tx1"/>
                </a:solidFill>
                <a:effectLst/>
                <a:uLnTx/>
                <a:uFillTx/>
                <a:latin typeface="+mn-lt"/>
                <a:ea typeface="+mn-ea"/>
                <a:cs typeface="+mn-cs"/>
              </a:rPr>
              <a:t>layer</a:t>
            </a:r>
            <a:r>
              <a:rPr kumimoji="0" lang="cs-CZ" sz="160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cs-CZ" sz="1600" baseline="0" dirty="0" err="1" smtClean="0"/>
              <a:t>Charged</a:t>
            </a:r>
            <a:r>
              <a:rPr lang="cs-CZ" sz="1600" dirty="0" smtClean="0"/>
              <a:t> </a:t>
            </a:r>
            <a:r>
              <a:rPr lang="cs-CZ" sz="1600" dirty="0" err="1" smtClean="0"/>
              <a:t>polar</a:t>
            </a:r>
            <a:r>
              <a:rPr lang="cs-CZ" sz="1600" dirty="0" smtClean="0"/>
              <a:t> </a:t>
            </a:r>
            <a:r>
              <a:rPr lang="cs-CZ" sz="1600" dirty="0" err="1" smtClean="0"/>
              <a:t>analyte</a:t>
            </a:r>
            <a:r>
              <a:rPr lang="cs-CZ" sz="1600" dirty="0" smtClean="0"/>
              <a:t> </a:t>
            </a:r>
            <a:r>
              <a:rPr lang="cs-CZ" sz="1600" dirty="0" err="1" smtClean="0"/>
              <a:t>can</a:t>
            </a:r>
            <a:r>
              <a:rPr lang="cs-CZ" sz="1600" dirty="0" smtClean="0"/>
              <a:t> </a:t>
            </a:r>
            <a:r>
              <a:rPr lang="cs-CZ" sz="1600" dirty="0" err="1" smtClean="0"/>
              <a:t>undergo</a:t>
            </a:r>
            <a:r>
              <a:rPr lang="cs-CZ" sz="1600" dirty="0" smtClean="0"/>
              <a:t> </a:t>
            </a:r>
            <a:r>
              <a:rPr lang="cs-CZ" sz="1600" dirty="0" err="1" smtClean="0"/>
              <a:t>cation</a:t>
            </a:r>
            <a:r>
              <a:rPr lang="cs-CZ" sz="1600" dirty="0" smtClean="0"/>
              <a:t> </a:t>
            </a:r>
            <a:r>
              <a:rPr lang="cs-CZ" sz="1600" dirty="0" err="1" smtClean="0"/>
              <a:t>exchange</a:t>
            </a:r>
            <a:r>
              <a:rPr lang="cs-CZ" sz="1600" dirty="0" smtClean="0"/>
              <a:t> </a:t>
            </a:r>
            <a:r>
              <a:rPr lang="cs-CZ" sz="1600" dirty="0" err="1" smtClean="0"/>
              <a:t>with</a:t>
            </a:r>
            <a:r>
              <a:rPr lang="cs-CZ" sz="1600" dirty="0" smtClean="0"/>
              <a:t> </a:t>
            </a:r>
            <a:r>
              <a:rPr lang="cs-CZ" sz="1600" dirty="0" err="1" smtClean="0"/>
              <a:t>charged</a:t>
            </a:r>
            <a:r>
              <a:rPr lang="cs-CZ" sz="1600" dirty="0" smtClean="0"/>
              <a:t> </a:t>
            </a:r>
            <a:r>
              <a:rPr lang="cs-CZ" sz="1600" dirty="0" err="1" smtClean="0"/>
              <a:t>silanol</a:t>
            </a:r>
            <a:r>
              <a:rPr lang="cs-CZ" sz="1600" dirty="0" smtClean="0"/>
              <a:t> </a:t>
            </a:r>
            <a:r>
              <a:rPr lang="cs-CZ" sz="1600" dirty="0" err="1" smtClean="0"/>
              <a:t>groups</a:t>
            </a:r>
            <a:r>
              <a:rPr lang="cs-CZ" sz="1600" dirty="0" smtClean="0"/>
              <a:t>.</a:t>
            </a:r>
          </a:p>
        </p:txBody>
      </p:sp>
      <p:sp>
        <p:nvSpPr>
          <p:cNvPr id="6" name="Zástupný symbol pro obsah 2"/>
          <p:cNvSpPr txBox="1">
            <a:spLocks/>
          </p:cNvSpPr>
          <p:nvPr/>
        </p:nvSpPr>
        <p:spPr>
          <a:xfrm>
            <a:off x="457200" y="4149080"/>
            <a:ext cx="8229600" cy="230425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Benefits</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HILIC</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b="0" i="0" u="none" strike="noStrike" kern="1200" cap="none" spc="0" normalizeH="0" baseline="0" noProof="0" dirty="0" err="1" smtClean="0">
                <a:ln>
                  <a:noFill/>
                </a:ln>
                <a:solidFill>
                  <a:schemeClr val="tx1"/>
                </a:solidFill>
                <a:effectLst/>
                <a:uLnTx/>
                <a:uFillTx/>
                <a:latin typeface="+mn-lt"/>
                <a:ea typeface="+mn-ea"/>
                <a:cs typeface="+mn-cs"/>
              </a:rPr>
              <a:t>Retention</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of</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highly</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polar</a:t>
            </a:r>
            <a:r>
              <a:rPr kumimoji="0" lang="cs-CZ" b="0" i="0" u="none" strike="noStrike" kern="1200" cap="none" spc="0" normalizeH="0" baseline="0" noProof="0" dirty="0" smtClean="0">
                <a:ln>
                  <a:noFill/>
                </a:ln>
                <a:solidFill>
                  <a:schemeClr val="tx1"/>
                </a:solidFill>
                <a:effectLst/>
                <a:uLnTx/>
                <a:uFillTx/>
                <a:latin typeface="+mn-lt"/>
                <a:ea typeface="+mn-ea"/>
                <a:cs typeface="+mn-cs"/>
              </a:rPr>
              <a:t> analytes not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retained</a:t>
            </a:r>
            <a:r>
              <a:rPr kumimoji="0" lang="cs-CZ" b="0" i="0" u="none" strike="noStrike" kern="1200" cap="none" spc="0" normalizeH="0" baseline="0" noProof="0" dirty="0" smtClean="0">
                <a:ln>
                  <a:noFill/>
                </a:ln>
                <a:solidFill>
                  <a:schemeClr val="tx1"/>
                </a:solidFill>
                <a:effectLst/>
                <a:uLnTx/>
                <a:uFillTx/>
                <a:latin typeface="+mn-lt"/>
                <a:ea typeface="+mn-ea"/>
                <a:cs typeface="+mn-cs"/>
              </a:rPr>
              <a:t> by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reversed</a:t>
            </a:r>
            <a:r>
              <a:rPr kumimoji="0" lang="cs-CZ" b="0" i="0" u="none" strike="noStrike" kern="1200" cap="none" spc="0" normalizeH="0" baseline="0" noProof="0" dirty="0" smtClean="0">
                <a:ln>
                  <a:noFill/>
                </a:ln>
                <a:solidFill>
                  <a:schemeClr val="tx1"/>
                </a:solidFill>
                <a:effectLst/>
                <a:uLnTx/>
                <a:uFillTx/>
                <a:latin typeface="+mn-lt"/>
                <a:ea typeface="+mn-ea"/>
                <a:cs typeface="+mn-cs"/>
              </a:rPr>
              <a:t>-</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phase</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b="0" i="0" u="none" strike="noStrike" kern="1200" cap="none" spc="0" normalizeH="0" baseline="0" noProof="0" dirty="0" err="1" smtClean="0">
                <a:ln>
                  <a:noFill/>
                </a:ln>
                <a:solidFill>
                  <a:schemeClr val="tx1"/>
                </a:solidFill>
                <a:effectLst/>
                <a:uLnTx/>
                <a:uFillTx/>
                <a:latin typeface="+mn-lt"/>
                <a:ea typeface="+mn-ea"/>
                <a:cs typeface="+mn-cs"/>
              </a:rPr>
              <a:t>Complementary</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selectivity</a:t>
            </a:r>
            <a:r>
              <a:rPr kumimoji="0" lang="cs-CZ" b="0" i="0" u="none" strike="noStrike" kern="1200" cap="none" spc="0" normalizeH="0" baseline="0" noProof="0" dirty="0" smtClean="0">
                <a:ln>
                  <a:noFill/>
                </a:ln>
                <a:solidFill>
                  <a:schemeClr val="tx1"/>
                </a:solidFill>
                <a:effectLst/>
                <a:uLnTx/>
                <a:uFillTx/>
                <a:latin typeface="+mn-lt"/>
                <a:ea typeface="+mn-ea"/>
                <a:cs typeface="+mn-cs"/>
              </a:rPr>
              <a:t> to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reversed</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phase</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b="0" i="0" u="none" strike="noStrike" kern="1200" cap="none" spc="0" normalizeH="0" baseline="0" noProof="0" dirty="0" err="1" smtClean="0">
                <a:ln>
                  <a:noFill/>
                </a:ln>
                <a:solidFill>
                  <a:schemeClr val="tx1"/>
                </a:solidFill>
                <a:effectLst/>
                <a:uLnTx/>
                <a:uFillTx/>
                <a:latin typeface="+mn-lt"/>
                <a:ea typeface="+mn-ea"/>
                <a:cs typeface="+mn-cs"/>
              </a:rPr>
              <a:t>Enhanced</a:t>
            </a:r>
            <a:r>
              <a:rPr kumimoji="0" lang="cs-CZ" b="0" i="0" u="none" strike="noStrike" kern="1200" cap="none" spc="0" normalizeH="0" baseline="0" noProof="0" dirty="0" smtClean="0">
                <a:ln>
                  <a:noFill/>
                </a:ln>
                <a:solidFill>
                  <a:schemeClr val="tx1"/>
                </a:solidFill>
                <a:effectLst/>
                <a:uLnTx/>
                <a:uFillTx/>
                <a:latin typeface="+mn-lt"/>
                <a:ea typeface="+mn-ea"/>
                <a:cs typeface="+mn-cs"/>
              </a:rPr>
              <a:t> sensitivity in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mass</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spectrometry</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r>
              <a:rPr kumimoji="0" lang="cs-CZ" b="0" i="0" u="none" strike="noStrike" kern="1200" cap="none" spc="0" normalizeH="0" baseline="0" noProof="0" dirty="0" err="1" smtClean="0">
                <a:ln>
                  <a:noFill/>
                </a:ln>
                <a:solidFill>
                  <a:schemeClr val="tx1"/>
                </a:solidFill>
                <a:effectLst/>
                <a:uLnTx/>
                <a:uFillTx/>
                <a:latin typeface="+mn-lt"/>
                <a:ea typeface="+mn-ea"/>
                <a:cs typeface="+mn-cs"/>
              </a:rPr>
              <a:t>High</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organic</a:t>
            </a:r>
            <a:r>
              <a:rPr kumimoji="0" lang="cs-CZ" b="0" i="0" u="none" strike="noStrike" kern="1200" cap="none" spc="0" normalizeH="0" baseline="0" noProof="0" dirty="0" smtClean="0">
                <a:ln>
                  <a:noFill/>
                </a:ln>
                <a:solidFill>
                  <a:schemeClr val="tx1"/>
                </a:solidFill>
                <a:effectLst/>
                <a:uLnTx/>
                <a:uFillTx/>
                <a:latin typeface="+mn-lt"/>
                <a:ea typeface="+mn-ea"/>
                <a:cs typeface="+mn-cs"/>
              </a:rPr>
              <a:t> mobile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phase</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promotes</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enhanced</a:t>
            </a:r>
            <a:r>
              <a:rPr kumimoji="0" lang="cs-CZ" b="0" i="0" u="none" strike="noStrike" kern="1200" cap="none" spc="0" normalizeH="0" baseline="0" noProof="0" dirty="0" smtClean="0">
                <a:ln>
                  <a:noFill/>
                </a:ln>
                <a:solidFill>
                  <a:schemeClr val="tx1"/>
                </a:solidFill>
                <a:effectLst/>
                <a:uLnTx/>
                <a:uFillTx/>
                <a:latin typeface="+mn-lt"/>
                <a:ea typeface="+mn-ea"/>
                <a:cs typeface="+mn-cs"/>
              </a:rPr>
              <a:t> ESI MS response </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b="0" i="0" u="none" strike="noStrike" kern="1200" cap="none" spc="0" normalizeH="0" baseline="0" noProof="0" dirty="0" err="1" smtClean="0">
                <a:ln>
                  <a:noFill/>
                </a:ln>
                <a:solidFill>
                  <a:schemeClr val="tx1"/>
                </a:solidFill>
                <a:effectLst/>
                <a:uLnTx/>
                <a:uFillTx/>
                <a:latin typeface="+mn-lt"/>
                <a:ea typeface="+mn-ea"/>
                <a:cs typeface="+mn-cs"/>
              </a:rPr>
              <a:t>Shorter</a:t>
            </a:r>
            <a:r>
              <a:rPr kumimoji="0" lang="cs-CZ" b="0" i="0" u="none" strike="noStrike" kern="1200" cap="none" spc="0" normalizeH="0" baseline="0" noProof="0" dirty="0" smtClean="0">
                <a:ln>
                  <a:noFill/>
                </a:ln>
                <a:solidFill>
                  <a:schemeClr val="tx1"/>
                </a:solidFill>
                <a:effectLst/>
                <a:uLnTx/>
                <a:uFillTx/>
                <a:latin typeface="+mn-lt"/>
                <a:ea typeface="+mn-ea"/>
                <a:cs typeface="+mn-cs"/>
              </a:rPr>
              <a:t> sample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preparation</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elimination</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of</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evaporation</a:t>
            </a:r>
            <a:r>
              <a:rPr kumimoji="0" lang="cs-CZ" b="0" i="0" u="none" strike="noStrike" kern="1200" cap="none" spc="0" normalizeH="0" baseline="0" noProof="0" dirty="0" smtClean="0">
                <a:ln>
                  <a:noFill/>
                </a:ln>
                <a:solidFill>
                  <a:schemeClr val="tx1"/>
                </a:solidFill>
                <a:effectLst/>
                <a:uLnTx/>
                <a:uFillTx/>
                <a:latin typeface="+mn-lt"/>
                <a:ea typeface="+mn-ea"/>
                <a:cs typeface="+mn-cs"/>
              </a:rPr>
              <a:t>/</a:t>
            </a:r>
            <a:r>
              <a:rPr kumimoji="0" lang="cs-CZ" b="0" i="0" u="none" strike="noStrike" kern="1200" cap="none" spc="0" normalizeH="0" baseline="0" noProof="0" dirty="0" err="1" smtClean="0">
                <a:ln>
                  <a:noFill/>
                </a:ln>
                <a:solidFill>
                  <a:schemeClr val="tx1"/>
                </a:solidFill>
                <a:effectLst/>
                <a:uLnTx/>
                <a:uFillTx/>
                <a:latin typeface="+mn-lt"/>
                <a:ea typeface="+mn-ea"/>
                <a:cs typeface="+mn-cs"/>
              </a:rPr>
              <a:t>reconstitution</a:t>
            </a:r>
            <a:r>
              <a:rPr kumimoji="0" lang="cs-CZ" b="0" i="0" u="none" strike="noStrike" kern="1200" cap="none" spc="0" normalizeH="0" baseline="0" noProof="0" dirty="0" smtClean="0">
                <a:ln>
                  <a:noFill/>
                </a:ln>
                <a:solidFill>
                  <a:schemeClr val="tx1"/>
                </a:solidFill>
                <a:effectLst/>
                <a:uLnTx/>
                <a:uFillTx/>
                <a:latin typeface="+mn-lt"/>
                <a:ea typeface="+mn-ea"/>
                <a:cs typeface="+mn-cs"/>
              </a:rPr>
              <a:t> step by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directly</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injecting</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the</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organic</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phase</a:t>
            </a:r>
            <a:r>
              <a:rPr kumimoji="0" lang="cs-CZ"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sp>
        <p:nvSpPr>
          <p:cNvPr id="3" name="Zástupný symbol pro obsah 2"/>
          <p:cNvSpPr>
            <a:spLocks noGrp="1"/>
          </p:cNvSpPr>
          <p:nvPr>
            <p:ph idx="1"/>
          </p:nvPr>
        </p:nvSpPr>
        <p:spPr>
          <a:xfrm>
            <a:off x="457200" y="980728"/>
            <a:ext cx="5194920" cy="5760640"/>
          </a:xfrm>
        </p:spPr>
        <p:txBody>
          <a:bodyPr>
            <a:normAutofit/>
          </a:bodyPr>
          <a:lstStyle/>
          <a:p>
            <a:pPr>
              <a:buNone/>
            </a:pPr>
            <a:r>
              <a:rPr lang="cs-CZ" sz="2400" b="1" dirty="0" smtClean="0"/>
              <a:t>Mobile </a:t>
            </a:r>
            <a:r>
              <a:rPr lang="cs-CZ" sz="2400" b="1" dirty="0" err="1" smtClean="0"/>
              <a:t>phases</a:t>
            </a:r>
            <a:endParaRPr lang="cs-CZ" sz="2400" b="1" dirty="0" smtClean="0"/>
          </a:p>
          <a:p>
            <a:r>
              <a:rPr lang="cs-CZ" sz="2000" dirty="0" err="1" smtClean="0"/>
              <a:t>Phosphate</a:t>
            </a:r>
            <a:r>
              <a:rPr lang="cs-CZ" sz="2000" dirty="0" smtClean="0"/>
              <a:t> </a:t>
            </a:r>
            <a:r>
              <a:rPr lang="cs-CZ" sz="2000" dirty="0" err="1" smtClean="0"/>
              <a:t>buffers</a:t>
            </a:r>
            <a:r>
              <a:rPr lang="cs-CZ" sz="2000" dirty="0" smtClean="0"/>
              <a:t> are not </a:t>
            </a:r>
            <a:r>
              <a:rPr lang="cs-CZ" sz="2000" dirty="0" err="1" smtClean="0"/>
              <a:t>recommended</a:t>
            </a:r>
            <a:r>
              <a:rPr lang="cs-CZ" sz="2000" dirty="0" smtClean="0"/>
              <a:t> </a:t>
            </a:r>
            <a:r>
              <a:rPr lang="cs-CZ" sz="2000" dirty="0" err="1" smtClean="0"/>
              <a:t>due</a:t>
            </a:r>
            <a:r>
              <a:rPr lang="cs-CZ" sz="2000" dirty="0" smtClean="0"/>
              <a:t> to </a:t>
            </a:r>
            <a:r>
              <a:rPr lang="cs-CZ" sz="2000" dirty="0" err="1" smtClean="0"/>
              <a:t>recipitation</a:t>
            </a:r>
            <a:r>
              <a:rPr lang="cs-CZ" sz="2000" dirty="0" smtClean="0"/>
              <a:t> in </a:t>
            </a:r>
            <a:r>
              <a:rPr lang="cs-CZ" sz="2000" dirty="0" err="1" smtClean="0"/>
              <a:t>high</a:t>
            </a:r>
            <a:r>
              <a:rPr lang="cs-CZ" sz="2000" dirty="0" smtClean="0"/>
              <a:t> </a:t>
            </a:r>
            <a:r>
              <a:rPr lang="cs-CZ" sz="2000" dirty="0" err="1" smtClean="0"/>
              <a:t>organic</a:t>
            </a:r>
            <a:r>
              <a:rPr lang="cs-CZ" sz="2000" dirty="0" smtClean="0"/>
              <a:t> mobile </a:t>
            </a:r>
            <a:r>
              <a:rPr lang="cs-CZ" sz="2000" dirty="0" err="1" smtClean="0"/>
              <a:t>phase</a:t>
            </a:r>
            <a:r>
              <a:rPr lang="cs-CZ" sz="2000" dirty="0" smtClean="0"/>
              <a:t>.</a:t>
            </a:r>
          </a:p>
          <a:p>
            <a:r>
              <a:rPr lang="cs-CZ" sz="2000" dirty="0" err="1" smtClean="0"/>
              <a:t>Ammoniom</a:t>
            </a:r>
            <a:r>
              <a:rPr lang="cs-CZ" sz="2000" dirty="0" smtClean="0"/>
              <a:t> </a:t>
            </a:r>
            <a:r>
              <a:rPr lang="cs-CZ" sz="2000" dirty="0" err="1" smtClean="0"/>
              <a:t>formate</a:t>
            </a:r>
            <a:r>
              <a:rPr lang="cs-CZ" sz="2000" dirty="0" smtClean="0"/>
              <a:t> (pH 3); </a:t>
            </a:r>
            <a:r>
              <a:rPr lang="cs-CZ" sz="2000" dirty="0" err="1" smtClean="0"/>
              <a:t>ammonium</a:t>
            </a:r>
            <a:r>
              <a:rPr lang="cs-CZ" sz="2000" dirty="0" smtClean="0"/>
              <a:t> </a:t>
            </a:r>
            <a:r>
              <a:rPr lang="cs-CZ" sz="2000" dirty="0" err="1" smtClean="0"/>
              <a:t>acetate</a:t>
            </a:r>
            <a:r>
              <a:rPr lang="cs-CZ" sz="2000" dirty="0" smtClean="0"/>
              <a:t> (pH 5); 0.2% </a:t>
            </a:r>
            <a:r>
              <a:rPr lang="cs-CZ" sz="2000" dirty="0" err="1" smtClean="0"/>
              <a:t>formic</a:t>
            </a:r>
            <a:r>
              <a:rPr lang="cs-CZ" sz="2000" dirty="0" smtClean="0"/>
              <a:t> </a:t>
            </a:r>
            <a:r>
              <a:rPr lang="cs-CZ" sz="2000" dirty="0" err="1" smtClean="0"/>
              <a:t>acid</a:t>
            </a:r>
            <a:r>
              <a:rPr lang="cs-CZ" sz="2000" dirty="0" smtClean="0"/>
              <a:t> (pH 2.5), 0.2% </a:t>
            </a:r>
            <a:r>
              <a:rPr lang="cs-CZ" sz="2000" dirty="0" err="1" smtClean="0"/>
              <a:t>phosphoric</a:t>
            </a:r>
            <a:r>
              <a:rPr lang="cs-CZ" sz="2000" dirty="0" smtClean="0"/>
              <a:t> </a:t>
            </a:r>
            <a:r>
              <a:rPr lang="cs-CZ" sz="2000" dirty="0" err="1" smtClean="0"/>
              <a:t>acid</a:t>
            </a:r>
            <a:r>
              <a:rPr lang="cs-CZ" sz="2000" dirty="0" smtClean="0"/>
              <a:t> (pH 1.8).</a:t>
            </a:r>
          </a:p>
          <a:p>
            <a:r>
              <a:rPr lang="cs-CZ" sz="2000" dirty="0" err="1" smtClean="0"/>
              <a:t>For</a:t>
            </a:r>
            <a:r>
              <a:rPr lang="cs-CZ" sz="2000" dirty="0" smtClean="0"/>
              <a:t> optimum performance </a:t>
            </a:r>
            <a:r>
              <a:rPr lang="cs-CZ" sz="2000" dirty="0" err="1" smtClean="0"/>
              <a:t>and</a:t>
            </a:r>
            <a:r>
              <a:rPr lang="cs-CZ" sz="2000" dirty="0" smtClean="0"/>
              <a:t> </a:t>
            </a:r>
            <a:r>
              <a:rPr lang="cs-CZ" sz="2000" dirty="0" err="1" smtClean="0"/>
              <a:t>reproducibility</a:t>
            </a:r>
            <a:r>
              <a:rPr lang="cs-CZ" sz="2000" dirty="0" smtClean="0"/>
              <a:t> </a:t>
            </a:r>
            <a:r>
              <a:rPr lang="cs-CZ" sz="2000" dirty="0" err="1" smtClean="0"/>
              <a:t>it</a:t>
            </a:r>
            <a:r>
              <a:rPr lang="cs-CZ" sz="2000" dirty="0" smtClean="0"/>
              <a:t> </a:t>
            </a:r>
            <a:r>
              <a:rPr lang="cs-CZ" sz="2000" dirty="0" err="1" smtClean="0"/>
              <a:t>is</a:t>
            </a:r>
            <a:r>
              <a:rPr lang="cs-CZ" sz="2000" dirty="0" smtClean="0"/>
              <a:t> </a:t>
            </a:r>
            <a:r>
              <a:rPr lang="cs-CZ" sz="2000" dirty="0" err="1" smtClean="0"/>
              <a:t>recommended</a:t>
            </a:r>
            <a:r>
              <a:rPr lang="cs-CZ" sz="2000" dirty="0" smtClean="0"/>
              <a:t> </a:t>
            </a:r>
            <a:r>
              <a:rPr lang="cs-CZ" sz="2000" dirty="0" err="1" smtClean="0"/>
              <a:t>concentration</a:t>
            </a:r>
            <a:r>
              <a:rPr lang="cs-CZ" sz="2000" dirty="0" smtClean="0"/>
              <a:t> </a:t>
            </a:r>
            <a:r>
              <a:rPr lang="cs-CZ" sz="2000" dirty="0" err="1" smtClean="0"/>
              <a:t>of</a:t>
            </a:r>
            <a:r>
              <a:rPr lang="cs-CZ" sz="2000" dirty="0" smtClean="0"/>
              <a:t> 10 </a:t>
            </a:r>
            <a:r>
              <a:rPr lang="cs-CZ" sz="2000" dirty="0" err="1" smtClean="0"/>
              <a:t>mM</a:t>
            </a:r>
            <a:r>
              <a:rPr lang="cs-CZ" sz="2000" dirty="0" smtClean="0"/>
              <a:t> </a:t>
            </a:r>
            <a:r>
              <a:rPr lang="cs-CZ" sz="2000" dirty="0" err="1" smtClean="0"/>
              <a:t>buffer</a:t>
            </a:r>
            <a:r>
              <a:rPr lang="cs-CZ" sz="2000" dirty="0" smtClean="0"/>
              <a:t> </a:t>
            </a:r>
            <a:r>
              <a:rPr lang="cs-CZ" sz="2000" dirty="0" err="1" smtClean="0"/>
              <a:t>or</a:t>
            </a:r>
            <a:r>
              <a:rPr lang="cs-CZ" sz="2000" dirty="0" smtClean="0"/>
              <a:t> 0.2% </a:t>
            </a:r>
            <a:r>
              <a:rPr lang="cs-CZ" sz="2000" dirty="0" err="1" smtClean="0"/>
              <a:t>of</a:t>
            </a:r>
            <a:r>
              <a:rPr lang="cs-CZ" sz="2000" dirty="0" smtClean="0"/>
              <a:t> </a:t>
            </a:r>
            <a:r>
              <a:rPr lang="cs-CZ" sz="2000" dirty="0" err="1" smtClean="0"/>
              <a:t>an</a:t>
            </a:r>
            <a:r>
              <a:rPr lang="cs-CZ" sz="2000" dirty="0" smtClean="0"/>
              <a:t> </a:t>
            </a:r>
            <a:r>
              <a:rPr lang="cs-CZ" sz="2000" dirty="0" err="1" smtClean="0"/>
              <a:t>additive</a:t>
            </a:r>
            <a:r>
              <a:rPr lang="cs-CZ" sz="2000" dirty="0" smtClean="0"/>
              <a:t> ON COLUMN.</a:t>
            </a:r>
          </a:p>
          <a:p>
            <a:r>
              <a:rPr lang="cs-CZ" sz="2000" dirty="0" smtClean="0"/>
              <a:t>To </a:t>
            </a:r>
            <a:r>
              <a:rPr lang="cs-CZ" sz="2000" dirty="0" err="1" smtClean="0"/>
              <a:t>increase</a:t>
            </a:r>
            <a:r>
              <a:rPr lang="cs-CZ" sz="2000" dirty="0" smtClean="0"/>
              <a:t> </a:t>
            </a:r>
            <a:r>
              <a:rPr lang="cs-CZ" sz="2000" dirty="0" err="1" smtClean="0"/>
              <a:t>analyte</a:t>
            </a:r>
            <a:r>
              <a:rPr lang="cs-CZ" sz="2000" dirty="0" smtClean="0"/>
              <a:t> </a:t>
            </a:r>
            <a:r>
              <a:rPr lang="cs-CZ" sz="2000" dirty="0" err="1" smtClean="0"/>
              <a:t>retention</a:t>
            </a:r>
            <a:r>
              <a:rPr lang="cs-CZ" sz="2000" dirty="0" smtClean="0"/>
              <a:t>,  </a:t>
            </a:r>
            <a:r>
              <a:rPr lang="cs-CZ" sz="2000" dirty="0" err="1" smtClean="0"/>
              <a:t>replace</a:t>
            </a:r>
            <a:r>
              <a:rPr lang="cs-CZ" sz="2000" dirty="0" smtClean="0"/>
              <a:t> </a:t>
            </a:r>
            <a:r>
              <a:rPr lang="cs-CZ" sz="2000" dirty="0" err="1" smtClean="0"/>
              <a:t>some</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water</a:t>
            </a:r>
            <a:r>
              <a:rPr lang="cs-CZ" sz="2000" dirty="0" smtClean="0"/>
              <a:t> </a:t>
            </a:r>
            <a:r>
              <a:rPr lang="cs-CZ" sz="2000" dirty="0" err="1" smtClean="0"/>
              <a:t>with</a:t>
            </a:r>
            <a:r>
              <a:rPr lang="cs-CZ" sz="2000" dirty="0" smtClean="0"/>
              <a:t> </a:t>
            </a:r>
            <a:r>
              <a:rPr lang="cs-CZ" sz="2000" dirty="0" err="1" smtClean="0"/>
              <a:t>another</a:t>
            </a:r>
            <a:r>
              <a:rPr lang="cs-CZ" sz="2000" dirty="0" smtClean="0"/>
              <a:t> </a:t>
            </a:r>
            <a:r>
              <a:rPr lang="cs-CZ" sz="2000" dirty="0" err="1" smtClean="0"/>
              <a:t>polar</a:t>
            </a:r>
            <a:r>
              <a:rPr lang="cs-CZ" sz="2000" dirty="0" smtClean="0"/>
              <a:t> </a:t>
            </a:r>
            <a:r>
              <a:rPr lang="cs-CZ" sz="2000" dirty="0" err="1" smtClean="0"/>
              <a:t>solvent</a:t>
            </a:r>
            <a:r>
              <a:rPr lang="cs-CZ" sz="2000" dirty="0" smtClean="0"/>
              <a:t> (</a:t>
            </a:r>
            <a:r>
              <a:rPr lang="cs-CZ" sz="2000" dirty="0" err="1" smtClean="0"/>
              <a:t>methanol</a:t>
            </a:r>
            <a:r>
              <a:rPr lang="cs-CZ" sz="2000" dirty="0" smtClean="0"/>
              <a:t>, </a:t>
            </a:r>
            <a:r>
              <a:rPr lang="cs-CZ" sz="2000" dirty="0" err="1" smtClean="0"/>
              <a:t>isopropanol</a:t>
            </a:r>
            <a:r>
              <a:rPr lang="cs-CZ" sz="2000" dirty="0" smtClean="0"/>
              <a:t>).</a:t>
            </a:r>
          </a:p>
          <a:p>
            <a:endParaRPr lang="cs-CZ" sz="2000" dirty="0" smtClean="0"/>
          </a:p>
          <a:p>
            <a:pPr>
              <a:buNone/>
            </a:pPr>
            <a:endParaRPr lang="cs-CZ" sz="2400" b="1" dirty="0" smtClean="0"/>
          </a:p>
          <a:p>
            <a:pPr>
              <a:buNone/>
            </a:pPr>
            <a:endParaRPr lang="cs-CZ" sz="2000" dirty="0" smtClean="0"/>
          </a:p>
          <a:p>
            <a:endParaRPr lang="cs-CZ" sz="2000" dirty="0" smtClean="0"/>
          </a:p>
        </p:txBody>
      </p:sp>
      <p:grpSp>
        <p:nvGrpSpPr>
          <p:cNvPr id="11" name="Skupina 10"/>
          <p:cNvGrpSpPr/>
          <p:nvPr/>
        </p:nvGrpSpPr>
        <p:grpSpPr>
          <a:xfrm>
            <a:off x="5858312" y="1753152"/>
            <a:ext cx="3014504" cy="3374545"/>
            <a:chOff x="2297240" y="1773728"/>
            <a:chExt cx="3014504" cy="2197258"/>
          </a:xfrm>
        </p:grpSpPr>
        <p:sp>
          <p:nvSpPr>
            <p:cNvPr id="6" name="TextovéPole 5"/>
            <p:cNvSpPr txBox="1"/>
            <p:nvPr/>
          </p:nvSpPr>
          <p:spPr>
            <a:xfrm>
              <a:off x="3583552" y="2111624"/>
              <a:ext cx="1728192" cy="1623253"/>
            </a:xfrm>
            <a:prstGeom prst="rect">
              <a:avLst/>
            </a:prstGeom>
            <a:noFill/>
          </p:spPr>
          <p:txBody>
            <a:bodyPr wrap="square" rtlCol="0">
              <a:spAutoFit/>
            </a:bodyPr>
            <a:lstStyle/>
            <a:p>
              <a:pPr>
                <a:spcBef>
                  <a:spcPts val="600"/>
                </a:spcBef>
              </a:pPr>
              <a:r>
                <a:rPr lang="cs-CZ" dirty="0" err="1" smtClean="0"/>
                <a:t>Water</a:t>
              </a:r>
              <a:endParaRPr lang="cs-CZ" dirty="0" smtClean="0"/>
            </a:p>
            <a:p>
              <a:pPr>
                <a:spcBef>
                  <a:spcPts val="600"/>
                </a:spcBef>
              </a:pPr>
              <a:r>
                <a:rPr lang="cs-CZ" dirty="0" err="1" smtClean="0"/>
                <a:t>Methanol</a:t>
              </a:r>
              <a:endParaRPr lang="cs-CZ" dirty="0" smtClean="0"/>
            </a:p>
            <a:p>
              <a:pPr>
                <a:spcBef>
                  <a:spcPts val="600"/>
                </a:spcBef>
              </a:pPr>
              <a:r>
                <a:rPr lang="cs-CZ" dirty="0" err="1" smtClean="0"/>
                <a:t>Ethanol</a:t>
              </a:r>
              <a:endParaRPr lang="cs-CZ" dirty="0" smtClean="0"/>
            </a:p>
            <a:p>
              <a:pPr>
                <a:spcBef>
                  <a:spcPts val="600"/>
                </a:spcBef>
              </a:pPr>
              <a:r>
                <a:rPr lang="cs-CZ" dirty="0" err="1" smtClean="0"/>
                <a:t>Isopropanol</a:t>
              </a:r>
              <a:endParaRPr lang="cs-CZ" dirty="0" smtClean="0"/>
            </a:p>
            <a:p>
              <a:pPr>
                <a:spcBef>
                  <a:spcPts val="600"/>
                </a:spcBef>
              </a:pPr>
              <a:r>
                <a:rPr lang="cs-CZ" dirty="0" smtClean="0"/>
                <a:t>Acetonitrile</a:t>
              </a:r>
            </a:p>
            <a:p>
              <a:pPr>
                <a:spcBef>
                  <a:spcPts val="600"/>
                </a:spcBef>
              </a:pPr>
              <a:r>
                <a:rPr lang="cs-CZ" dirty="0" smtClean="0"/>
                <a:t>Acetone</a:t>
              </a:r>
            </a:p>
            <a:p>
              <a:pPr>
                <a:spcBef>
                  <a:spcPts val="600"/>
                </a:spcBef>
              </a:pPr>
              <a:r>
                <a:rPr lang="cs-CZ" dirty="0" smtClean="0"/>
                <a:t>Tetrahydrofuran</a:t>
              </a:r>
              <a:endParaRPr lang="cs-CZ" dirty="0"/>
            </a:p>
          </p:txBody>
        </p:sp>
        <p:sp>
          <p:nvSpPr>
            <p:cNvPr id="7" name="Šipka nahoru 6"/>
            <p:cNvSpPr/>
            <p:nvPr/>
          </p:nvSpPr>
          <p:spPr>
            <a:xfrm>
              <a:off x="3141672" y="2103815"/>
              <a:ext cx="268368" cy="1584176"/>
            </a:xfrm>
            <a:prstGeom prst="upArrow">
              <a:avLst>
                <a:gd name="adj1" fmla="val 50000"/>
                <a:gd name="adj2" fmla="val 74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2297240" y="1773728"/>
              <a:ext cx="1944216" cy="240482"/>
            </a:xfrm>
            <a:prstGeom prst="rect">
              <a:avLst/>
            </a:prstGeom>
            <a:noFill/>
          </p:spPr>
          <p:txBody>
            <a:bodyPr wrap="square" rtlCol="0">
              <a:spAutoFit/>
            </a:bodyPr>
            <a:lstStyle/>
            <a:p>
              <a:pPr algn="ctr"/>
              <a:r>
                <a:rPr lang="cs-CZ" b="1" dirty="0" err="1" smtClean="0">
                  <a:solidFill>
                    <a:srgbClr val="FF0000"/>
                  </a:solidFill>
                </a:rPr>
                <a:t>Strongest</a:t>
              </a:r>
              <a:endParaRPr lang="cs-CZ" b="1" dirty="0">
                <a:solidFill>
                  <a:srgbClr val="FF0000"/>
                </a:solidFill>
              </a:endParaRPr>
            </a:p>
          </p:txBody>
        </p:sp>
        <p:sp>
          <p:nvSpPr>
            <p:cNvPr id="9" name="TextovéPole 8"/>
            <p:cNvSpPr txBox="1"/>
            <p:nvPr/>
          </p:nvSpPr>
          <p:spPr>
            <a:xfrm>
              <a:off x="2307072" y="3730504"/>
              <a:ext cx="1944216" cy="240482"/>
            </a:xfrm>
            <a:prstGeom prst="rect">
              <a:avLst/>
            </a:prstGeom>
            <a:noFill/>
          </p:spPr>
          <p:txBody>
            <a:bodyPr wrap="square" rtlCol="0">
              <a:spAutoFit/>
            </a:bodyPr>
            <a:lstStyle/>
            <a:p>
              <a:pPr algn="ctr"/>
              <a:r>
                <a:rPr lang="cs-CZ" b="1" dirty="0" err="1" smtClean="0">
                  <a:solidFill>
                    <a:srgbClr val="FF0000"/>
                  </a:solidFill>
                </a:rPr>
                <a:t>Weakest</a:t>
              </a:r>
              <a:endParaRPr lang="cs-CZ" b="1" dirty="0">
                <a:solidFill>
                  <a:srgbClr val="FF0000"/>
                </a:solidFill>
              </a:endParaRPr>
            </a:p>
          </p:txBody>
        </p:sp>
      </p:grpSp>
      <p:sp>
        <p:nvSpPr>
          <p:cNvPr id="12" name="TextovéPole 11"/>
          <p:cNvSpPr txBox="1"/>
          <p:nvPr/>
        </p:nvSpPr>
        <p:spPr>
          <a:xfrm>
            <a:off x="6228828" y="1311151"/>
            <a:ext cx="2591644" cy="461665"/>
          </a:xfrm>
          <a:prstGeom prst="rect">
            <a:avLst/>
          </a:prstGeom>
          <a:noFill/>
        </p:spPr>
        <p:txBody>
          <a:bodyPr wrap="square" rtlCol="0">
            <a:spAutoFit/>
          </a:bodyPr>
          <a:lstStyle/>
          <a:p>
            <a:r>
              <a:rPr lang="cs-CZ" sz="2400" b="1" dirty="0" err="1" smtClean="0"/>
              <a:t>Solvent</a:t>
            </a:r>
            <a:r>
              <a:rPr lang="cs-CZ" sz="2400" b="1" dirty="0" smtClean="0"/>
              <a:t> </a:t>
            </a:r>
            <a:r>
              <a:rPr lang="cs-CZ" sz="2400" b="1" dirty="0" err="1" smtClean="0"/>
              <a:t>strenght</a:t>
            </a:r>
            <a:endParaRPr lang="cs-CZ"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Chromatography</a:t>
            </a: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649660" y="1126673"/>
            <a:ext cx="7848872" cy="517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pic>
        <p:nvPicPr>
          <p:cNvPr id="109570" name="Picture 2"/>
          <p:cNvPicPr>
            <a:picLocks noChangeAspect="1" noChangeArrowheads="1"/>
          </p:cNvPicPr>
          <p:nvPr/>
        </p:nvPicPr>
        <p:blipFill>
          <a:blip r:embed="rId2" cstate="print"/>
          <a:srcRect/>
          <a:stretch>
            <a:fillRect/>
          </a:stretch>
        </p:blipFill>
        <p:spPr bwMode="auto">
          <a:xfrm>
            <a:off x="827584" y="1628800"/>
            <a:ext cx="4102071" cy="4752528"/>
          </a:xfrm>
          <a:prstGeom prst="rect">
            <a:avLst/>
          </a:prstGeom>
          <a:noFill/>
          <a:ln w="9525">
            <a:noFill/>
            <a:miter lim="800000"/>
            <a:headEnd/>
            <a:tailEnd/>
          </a:ln>
        </p:spPr>
      </p:pic>
      <p:sp>
        <p:nvSpPr>
          <p:cNvPr id="5" name="TextovéPole 4"/>
          <p:cNvSpPr txBox="1"/>
          <p:nvPr/>
        </p:nvSpPr>
        <p:spPr>
          <a:xfrm>
            <a:off x="5219973" y="2455728"/>
            <a:ext cx="2736304" cy="1200329"/>
          </a:xfrm>
          <a:prstGeom prst="rect">
            <a:avLst/>
          </a:prstGeom>
          <a:noFill/>
        </p:spPr>
        <p:txBody>
          <a:bodyPr wrap="square" rtlCol="0">
            <a:spAutoFit/>
          </a:bodyPr>
          <a:lstStyle/>
          <a:p>
            <a:pPr marL="342900" indent="-342900">
              <a:buFont typeface="+mj-lt"/>
              <a:buAutoNum type="arabicPeriod"/>
            </a:pPr>
            <a:r>
              <a:rPr lang="cs-CZ" b="1" dirty="0" smtClean="0"/>
              <a:t>5-</a:t>
            </a:r>
            <a:r>
              <a:rPr lang="cs-CZ" b="1" dirty="0" err="1" smtClean="0"/>
              <a:t>Fluorouracil</a:t>
            </a:r>
            <a:endParaRPr lang="cs-CZ" b="1" dirty="0" smtClean="0"/>
          </a:p>
          <a:p>
            <a:pPr marL="342900" indent="-342900">
              <a:buFont typeface="+mj-lt"/>
              <a:buAutoNum type="arabicPeriod"/>
            </a:pPr>
            <a:r>
              <a:rPr lang="cs-CZ" b="1" dirty="0" smtClean="0"/>
              <a:t>Uracil</a:t>
            </a:r>
          </a:p>
          <a:p>
            <a:pPr marL="342900" indent="-342900">
              <a:buFont typeface="+mj-lt"/>
              <a:buAutoNum type="arabicPeriod"/>
            </a:pPr>
            <a:r>
              <a:rPr lang="cs-CZ" b="1" dirty="0" smtClean="0"/>
              <a:t>5-</a:t>
            </a:r>
            <a:r>
              <a:rPr lang="cs-CZ" b="1" dirty="0" err="1" smtClean="0"/>
              <a:t>Fluorocytosine</a:t>
            </a:r>
            <a:endParaRPr lang="cs-CZ" b="1" dirty="0" smtClean="0"/>
          </a:p>
          <a:p>
            <a:pPr marL="342900" indent="-342900">
              <a:buFont typeface="+mj-lt"/>
              <a:buAutoNum type="arabicPeriod"/>
            </a:pPr>
            <a:r>
              <a:rPr lang="cs-CZ" b="1" dirty="0" smtClean="0"/>
              <a:t>Cytosine</a:t>
            </a:r>
            <a:endParaRPr lang="cs-CZ" b="1" dirty="0"/>
          </a:p>
        </p:txBody>
      </p:sp>
      <p:sp>
        <p:nvSpPr>
          <p:cNvPr id="6" name="TextovéPole 5"/>
          <p:cNvSpPr txBox="1"/>
          <p:nvPr/>
        </p:nvSpPr>
        <p:spPr>
          <a:xfrm>
            <a:off x="5219700" y="3967896"/>
            <a:ext cx="3612398" cy="193899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sz="2000" dirty="0" err="1" smtClean="0"/>
              <a:t>Peak</a:t>
            </a:r>
            <a:r>
              <a:rPr lang="cs-CZ" sz="2000" dirty="0" smtClean="0"/>
              <a:t> </a:t>
            </a:r>
            <a:r>
              <a:rPr lang="cs-CZ" sz="2000" dirty="0" err="1" smtClean="0"/>
              <a:t>shape</a:t>
            </a:r>
            <a:r>
              <a:rPr lang="cs-CZ" sz="2000" dirty="0" smtClean="0"/>
              <a:t> </a:t>
            </a:r>
            <a:r>
              <a:rPr lang="cs-CZ" sz="2000" dirty="0" err="1" smtClean="0"/>
              <a:t>improves</a:t>
            </a:r>
            <a:r>
              <a:rPr lang="cs-CZ" sz="2000" dirty="0" smtClean="0"/>
              <a:t> as % ACN in </a:t>
            </a:r>
            <a:r>
              <a:rPr lang="cs-CZ" sz="2000" dirty="0" err="1" smtClean="0"/>
              <a:t>the</a:t>
            </a:r>
            <a:r>
              <a:rPr lang="cs-CZ" sz="2000" dirty="0" smtClean="0"/>
              <a:t> </a:t>
            </a:r>
            <a:r>
              <a:rPr lang="cs-CZ" sz="2000" dirty="0" err="1" smtClean="0"/>
              <a:t>diluent</a:t>
            </a:r>
            <a:r>
              <a:rPr lang="cs-CZ" sz="2000" dirty="0" smtClean="0"/>
              <a:t> </a:t>
            </a:r>
            <a:r>
              <a:rPr lang="cs-CZ" sz="2000" dirty="0" err="1" smtClean="0"/>
              <a:t>increases</a:t>
            </a:r>
            <a:r>
              <a:rPr lang="cs-CZ" sz="2000" dirty="0" smtClean="0"/>
              <a:t>, </a:t>
            </a:r>
            <a:r>
              <a:rPr lang="cs-CZ" sz="2000" dirty="0" err="1" smtClean="0"/>
              <a:t>but</a:t>
            </a:r>
            <a:r>
              <a:rPr lang="cs-CZ" sz="2000" dirty="0" smtClean="0"/>
              <a:t> </a:t>
            </a:r>
            <a:r>
              <a:rPr lang="cs-CZ" sz="2000" dirty="0" err="1" smtClean="0"/>
              <a:t>solubility</a:t>
            </a:r>
            <a:r>
              <a:rPr lang="cs-CZ" sz="2000" dirty="0" smtClean="0"/>
              <a:t> </a:t>
            </a:r>
            <a:r>
              <a:rPr lang="cs-CZ" sz="2000" dirty="0" err="1" smtClean="0"/>
              <a:t>can</a:t>
            </a:r>
            <a:r>
              <a:rPr lang="cs-CZ" sz="2000" dirty="0" smtClean="0"/>
              <a:t> </a:t>
            </a:r>
            <a:r>
              <a:rPr lang="cs-CZ" sz="2000" dirty="0" err="1" smtClean="0"/>
              <a:t>suffer</a:t>
            </a:r>
            <a:r>
              <a:rPr lang="cs-CZ" sz="2000" dirty="0" smtClean="0"/>
              <a:t>. </a:t>
            </a:r>
            <a:r>
              <a:rPr lang="cs-CZ" sz="2000" dirty="0" err="1" smtClean="0"/>
              <a:t>Replacing</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aqueous</a:t>
            </a:r>
            <a:r>
              <a:rPr lang="cs-CZ" sz="2000" dirty="0" smtClean="0"/>
              <a:t> </a:t>
            </a:r>
            <a:r>
              <a:rPr lang="cs-CZ" sz="2000" dirty="0" err="1" smtClean="0"/>
              <a:t>portion</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diluent</a:t>
            </a:r>
            <a:r>
              <a:rPr lang="cs-CZ" sz="2000" dirty="0" smtClean="0"/>
              <a:t> </a:t>
            </a:r>
            <a:r>
              <a:rPr lang="cs-CZ" sz="2000" dirty="0" err="1" smtClean="0"/>
              <a:t>with</a:t>
            </a:r>
            <a:r>
              <a:rPr lang="cs-CZ" sz="2000" dirty="0" smtClean="0"/>
              <a:t> a </a:t>
            </a:r>
            <a:r>
              <a:rPr lang="cs-CZ" sz="2000" dirty="0" err="1" smtClean="0"/>
              <a:t>polar</a:t>
            </a:r>
            <a:r>
              <a:rPr lang="cs-CZ" sz="2000" dirty="0" smtClean="0"/>
              <a:t> </a:t>
            </a:r>
            <a:r>
              <a:rPr lang="cs-CZ" sz="2000" dirty="0" err="1" smtClean="0"/>
              <a:t>solvent</a:t>
            </a:r>
            <a:r>
              <a:rPr lang="cs-CZ" sz="2000" dirty="0" smtClean="0"/>
              <a:t> </a:t>
            </a:r>
            <a:r>
              <a:rPr lang="cs-CZ" sz="2000" dirty="0" err="1" smtClean="0"/>
              <a:t>can</a:t>
            </a:r>
            <a:r>
              <a:rPr lang="cs-CZ" sz="2000" dirty="0" smtClean="0"/>
              <a:t> </a:t>
            </a:r>
            <a:r>
              <a:rPr lang="cs-CZ" sz="2000" dirty="0" err="1" smtClean="0"/>
              <a:t>solve</a:t>
            </a:r>
            <a:r>
              <a:rPr lang="cs-CZ" sz="2000" dirty="0" smtClean="0"/>
              <a:t> </a:t>
            </a:r>
            <a:r>
              <a:rPr lang="cs-CZ" sz="2000" dirty="0" err="1" smtClean="0"/>
              <a:t>this</a:t>
            </a:r>
            <a:r>
              <a:rPr lang="cs-CZ" sz="2000" dirty="0" smtClean="0"/>
              <a:t> </a:t>
            </a:r>
            <a:r>
              <a:rPr lang="cs-CZ" sz="2000" dirty="0" err="1" smtClean="0"/>
              <a:t>problem</a:t>
            </a:r>
            <a:r>
              <a:rPr lang="cs-CZ" sz="2000" dirty="0" smtClean="0"/>
              <a:t>.</a:t>
            </a:r>
            <a:endParaRPr lang="cs-CZ" sz="2000" dirty="0"/>
          </a:p>
        </p:txBody>
      </p:sp>
      <p:sp>
        <p:nvSpPr>
          <p:cNvPr id="7" name="Zástupný symbol pro obsah 2"/>
          <p:cNvSpPr>
            <a:spLocks noGrp="1"/>
          </p:cNvSpPr>
          <p:nvPr>
            <p:ph idx="1"/>
          </p:nvPr>
        </p:nvSpPr>
        <p:spPr>
          <a:xfrm>
            <a:off x="457200" y="980728"/>
            <a:ext cx="8374898" cy="1224136"/>
          </a:xfrm>
        </p:spPr>
        <p:txBody>
          <a:bodyPr>
            <a:normAutofit/>
          </a:bodyPr>
          <a:lstStyle/>
          <a:p>
            <a:pPr>
              <a:buNone/>
            </a:pPr>
            <a:r>
              <a:rPr lang="cs-CZ" sz="2400" b="1" dirty="0" smtClean="0"/>
              <a:t>Influence </a:t>
            </a:r>
            <a:r>
              <a:rPr lang="cs-CZ" sz="2400" b="1" dirty="0" err="1" smtClean="0"/>
              <a:t>of</a:t>
            </a:r>
            <a:r>
              <a:rPr lang="cs-CZ" sz="2400" b="1" dirty="0" smtClean="0"/>
              <a:t> sample </a:t>
            </a:r>
            <a:r>
              <a:rPr lang="cs-CZ" sz="2400" b="1" dirty="0" err="1" smtClean="0"/>
              <a:t>dilluent</a:t>
            </a:r>
            <a:r>
              <a:rPr lang="cs-CZ" sz="2400" b="1" dirty="0" smtClean="0"/>
              <a:t> on </a:t>
            </a:r>
            <a:r>
              <a:rPr lang="cs-CZ" sz="2400" b="1" dirty="0" err="1" smtClean="0"/>
              <a:t>peak</a:t>
            </a:r>
            <a:r>
              <a:rPr lang="cs-CZ" sz="2400" b="1" dirty="0" smtClean="0"/>
              <a:t> </a:t>
            </a:r>
            <a:r>
              <a:rPr lang="cs-CZ" sz="2400" b="1" dirty="0" err="1" smtClean="0"/>
              <a:t>shape</a:t>
            </a:r>
            <a:endParaRPr lang="cs-CZ" sz="2400" b="1"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pic>
        <p:nvPicPr>
          <p:cNvPr id="110594" name="Picture 2"/>
          <p:cNvPicPr>
            <a:picLocks noChangeAspect="1" noChangeArrowheads="1"/>
          </p:cNvPicPr>
          <p:nvPr/>
        </p:nvPicPr>
        <p:blipFill>
          <a:blip r:embed="rId2" cstate="print"/>
          <a:srcRect/>
          <a:stretch>
            <a:fillRect/>
          </a:stretch>
        </p:blipFill>
        <p:spPr bwMode="auto">
          <a:xfrm>
            <a:off x="438969" y="1484784"/>
            <a:ext cx="8244408" cy="5000660"/>
          </a:xfrm>
          <a:prstGeom prst="rect">
            <a:avLst/>
          </a:prstGeom>
          <a:noFill/>
          <a:ln w="9525">
            <a:noFill/>
            <a:miter lim="800000"/>
            <a:headEnd/>
            <a:tailEnd/>
          </a:ln>
        </p:spPr>
      </p:pic>
      <p:sp>
        <p:nvSpPr>
          <p:cNvPr id="5" name="Zástupný symbol pro obsah 2"/>
          <p:cNvSpPr>
            <a:spLocks noGrp="1"/>
          </p:cNvSpPr>
          <p:nvPr>
            <p:ph idx="1"/>
          </p:nvPr>
        </p:nvSpPr>
        <p:spPr>
          <a:xfrm>
            <a:off x="457200" y="980728"/>
            <a:ext cx="8374898" cy="1224136"/>
          </a:xfrm>
        </p:spPr>
        <p:txBody>
          <a:bodyPr>
            <a:normAutofit/>
          </a:bodyPr>
          <a:lstStyle/>
          <a:p>
            <a:pPr>
              <a:buNone/>
            </a:pPr>
            <a:r>
              <a:rPr lang="cs-CZ" sz="2400" b="1" dirty="0" err="1" smtClean="0"/>
              <a:t>Complementary</a:t>
            </a:r>
            <a:r>
              <a:rPr lang="cs-CZ" sz="2400" b="1" dirty="0" smtClean="0"/>
              <a:t> </a:t>
            </a:r>
            <a:r>
              <a:rPr lang="cs-CZ" sz="2400" b="1" dirty="0" err="1" smtClean="0"/>
              <a:t>selectivity</a:t>
            </a:r>
            <a:r>
              <a:rPr lang="cs-CZ" sz="2400" b="1" dirty="0" smtClean="0"/>
              <a:t> to </a:t>
            </a:r>
            <a:r>
              <a:rPr lang="cs-CZ" sz="2400" b="1" dirty="0" err="1" smtClean="0"/>
              <a:t>Reversed</a:t>
            </a:r>
            <a:r>
              <a:rPr lang="cs-CZ" sz="2400" b="1" dirty="0" smtClean="0"/>
              <a:t>-</a:t>
            </a:r>
            <a:r>
              <a:rPr lang="cs-CZ" sz="2400" b="1" dirty="0" err="1" smtClean="0"/>
              <a:t>Phase</a:t>
            </a:r>
            <a:endParaRPr lang="cs-CZ" sz="2400" b="1"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grpSp>
        <p:nvGrpSpPr>
          <p:cNvPr id="18" name="Skupina 17"/>
          <p:cNvGrpSpPr/>
          <p:nvPr/>
        </p:nvGrpSpPr>
        <p:grpSpPr>
          <a:xfrm>
            <a:off x="514540" y="1700808"/>
            <a:ext cx="7739393" cy="4727550"/>
            <a:chOff x="469900" y="1268413"/>
            <a:chExt cx="8167688" cy="5087937"/>
          </a:xfrm>
        </p:grpSpPr>
        <p:grpSp>
          <p:nvGrpSpPr>
            <p:cNvPr id="4" name="Group 2"/>
            <p:cNvGrpSpPr>
              <a:grpSpLocks/>
            </p:cNvGrpSpPr>
            <p:nvPr/>
          </p:nvGrpSpPr>
          <p:grpSpPr bwMode="auto">
            <a:xfrm>
              <a:off x="469900" y="1268413"/>
              <a:ext cx="8167688" cy="5087937"/>
              <a:chOff x="296" y="951"/>
              <a:chExt cx="5145" cy="3205"/>
            </a:xfrm>
          </p:grpSpPr>
          <p:pic>
            <p:nvPicPr>
              <p:cNvPr id="5" name="Picture 3"/>
              <p:cNvPicPr>
                <a:picLocks noChangeAspect="1" noChangeArrowheads="1"/>
              </p:cNvPicPr>
              <p:nvPr/>
            </p:nvPicPr>
            <p:blipFill>
              <a:blip r:embed="rId2" cstate="print"/>
              <a:srcRect/>
              <a:stretch>
                <a:fillRect/>
              </a:stretch>
            </p:blipFill>
            <p:spPr bwMode="auto">
              <a:xfrm>
                <a:off x="303" y="951"/>
                <a:ext cx="5138" cy="3205"/>
              </a:xfrm>
              <a:prstGeom prst="rect">
                <a:avLst/>
              </a:prstGeom>
              <a:noFill/>
              <a:ln w="9525">
                <a:noFill/>
                <a:miter lim="800000"/>
                <a:headEnd/>
                <a:tailEnd/>
              </a:ln>
            </p:spPr>
          </p:pic>
          <p:sp>
            <p:nvSpPr>
              <p:cNvPr id="6" name="Rectangle 4"/>
              <p:cNvSpPr>
                <a:spLocks noChangeArrowheads="1"/>
              </p:cNvSpPr>
              <p:nvPr/>
            </p:nvSpPr>
            <p:spPr bwMode="auto">
              <a:xfrm>
                <a:off x="296" y="957"/>
                <a:ext cx="1840" cy="120"/>
              </a:xfrm>
              <a:prstGeom prst="rect">
                <a:avLst/>
              </a:prstGeom>
              <a:solidFill>
                <a:schemeClr val="bg1"/>
              </a:solidFill>
              <a:ln w="9525">
                <a:noFill/>
                <a:miter lim="800000"/>
                <a:headEnd/>
                <a:tailEnd/>
              </a:ln>
              <a:effectLst/>
            </p:spPr>
            <p:txBody>
              <a:bodyPr wrap="none" anchor="ctr"/>
              <a:lstStyle/>
              <a:p>
                <a:endParaRPr lang="cs-CZ" sz="1600"/>
              </a:p>
            </p:txBody>
          </p:sp>
        </p:grpSp>
        <p:sp>
          <p:nvSpPr>
            <p:cNvPr id="8" name="Text Box 7"/>
            <p:cNvSpPr txBox="1">
              <a:spLocks noChangeArrowheads="1"/>
            </p:cNvSpPr>
            <p:nvPr/>
          </p:nvSpPr>
          <p:spPr bwMode="auto">
            <a:xfrm>
              <a:off x="3995737" y="2827338"/>
              <a:ext cx="3024187" cy="740732"/>
            </a:xfrm>
            <a:prstGeom prst="rect">
              <a:avLst/>
            </a:prstGeom>
            <a:noFill/>
            <a:ln w="9525">
              <a:noFill/>
              <a:miter lim="800000"/>
              <a:headEnd/>
              <a:tailEnd/>
            </a:ln>
            <a:effectLst/>
          </p:spPr>
          <p:txBody>
            <a:bodyPr>
              <a:spAutoFit/>
            </a:bodyPr>
            <a:lstStyle/>
            <a:p>
              <a:pPr algn="l">
                <a:spcBef>
                  <a:spcPct val="25000"/>
                </a:spcBef>
              </a:pPr>
              <a:r>
                <a:rPr lang="cs-CZ" sz="1600" b="1" dirty="0">
                  <a:solidFill>
                    <a:srgbClr val="FF0000"/>
                  </a:solidFill>
                  <a:effectLst/>
                  <a:latin typeface="Arial" pitchFamily="34" charset="0"/>
                </a:rPr>
                <a:t>DON-3-</a:t>
              </a:r>
              <a:r>
                <a:rPr lang="cs-CZ" sz="1600" b="1" dirty="0" err="1">
                  <a:solidFill>
                    <a:srgbClr val="FF0000"/>
                  </a:solidFill>
                  <a:effectLst/>
                  <a:latin typeface="Arial" pitchFamily="34" charset="0"/>
                </a:rPr>
                <a:t>glucoside</a:t>
              </a:r>
              <a:endParaRPr lang="cs-CZ" sz="1600" b="1" dirty="0">
                <a:solidFill>
                  <a:srgbClr val="FF0000"/>
                </a:solidFill>
                <a:effectLst/>
                <a:latin typeface="Arial" pitchFamily="34" charset="0"/>
              </a:endParaRPr>
            </a:p>
            <a:p>
              <a:pPr algn="l">
                <a:spcBef>
                  <a:spcPct val="25000"/>
                </a:spcBef>
              </a:pPr>
              <a:r>
                <a:rPr lang="cs-CZ" sz="1600" i="1" dirty="0">
                  <a:solidFill>
                    <a:srgbClr val="FF0000"/>
                  </a:solidFill>
                  <a:effectLst/>
                  <a:latin typeface="Arial" pitchFamily="34" charset="0"/>
                </a:rPr>
                <a:t>m/z</a:t>
              </a:r>
              <a:r>
                <a:rPr lang="cs-CZ" sz="1600" dirty="0">
                  <a:solidFill>
                    <a:srgbClr val="FF0000"/>
                  </a:solidFill>
                  <a:effectLst/>
                  <a:latin typeface="Arial" pitchFamily="34" charset="0"/>
                </a:rPr>
                <a:t> = 517.1921 </a:t>
              </a:r>
              <a:r>
                <a:rPr lang="en-US" sz="1600" dirty="0">
                  <a:solidFill>
                    <a:srgbClr val="FF0000"/>
                  </a:solidFill>
                  <a:effectLst/>
                  <a:latin typeface="Arial" pitchFamily="34" charset="0"/>
                  <a:cs typeface="Arial" pitchFamily="34" charset="0"/>
                </a:rPr>
                <a:t>±</a:t>
              </a:r>
              <a:r>
                <a:rPr lang="cs-CZ" sz="1600" dirty="0">
                  <a:solidFill>
                    <a:srgbClr val="FF0000"/>
                  </a:solidFill>
                  <a:effectLst/>
                  <a:latin typeface="Arial" pitchFamily="34" charset="0"/>
                  <a:cs typeface="Arial" pitchFamily="34" charset="0"/>
                </a:rPr>
                <a:t> 0.025Da</a:t>
              </a:r>
              <a:r>
                <a:rPr lang="cs-CZ" sz="1600" dirty="0">
                  <a:solidFill>
                    <a:srgbClr val="FF0000"/>
                  </a:solidFill>
                  <a:effectLst/>
                  <a:latin typeface="Arial" pitchFamily="34" charset="0"/>
                </a:rPr>
                <a:t> </a:t>
              </a:r>
              <a:endParaRPr lang="en-US" sz="1600" dirty="0">
                <a:solidFill>
                  <a:srgbClr val="FF0000"/>
                </a:solidFill>
                <a:effectLst/>
                <a:latin typeface="Arial" pitchFamily="34" charset="0"/>
                <a:cs typeface="Times New Roman" pitchFamily="18" charset="0"/>
              </a:endParaRPr>
            </a:p>
          </p:txBody>
        </p:sp>
        <p:sp>
          <p:nvSpPr>
            <p:cNvPr id="9" name="Text Box 8"/>
            <p:cNvSpPr txBox="1">
              <a:spLocks noChangeArrowheads="1"/>
            </p:cNvSpPr>
            <p:nvPr/>
          </p:nvSpPr>
          <p:spPr bwMode="auto">
            <a:xfrm>
              <a:off x="2484438" y="4133850"/>
              <a:ext cx="2951162" cy="740732"/>
            </a:xfrm>
            <a:prstGeom prst="rect">
              <a:avLst/>
            </a:prstGeom>
            <a:noFill/>
            <a:ln w="9525">
              <a:noFill/>
              <a:miter lim="800000"/>
              <a:headEnd/>
              <a:tailEnd/>
            </a:ln>
            <a:effectLst/>
          </p:spPr>
          <p:txBody>
            <a:bodyPr>
              <a:spAutoFit/>
            </a:bodyPr>
            <a:lstStyle/>
            <a:p>
              <a:pPr algn="l">
                <a:spcBef>
                  <a:spcPct val="25000"/>
                </a:spcBef>
              </a:pPr>
              <a:r>
                <a:rPr lang="cs-CZ" sz="1600" b="1" dirty="0">
                  <a:effectLst/>
                  <a:latin typeface="Arial" pitchFamily="34" charset="0"/>
                </a:rPr>
                <a:t>DON-</a:t>
              </a:r>
              <a:r>
                <a:rPr lang="cs-CZ" sz="1600" b="1" dirty="0" err="1">
                  <a:effectLst/>
                  <a:latin typeface="Arial" pitchFamily="34" charset="0"/>
                </a:rPr>
                <a:t>di</a:t>
              </a:r>
              <a:r>
                <a:rPr lang="cs-CZ" sz="1600" b="1" dirty="0">
                  <a:effectLst/>
                  <a:latin typeface="Arial" pitchFamily="34" charset="0"/>
                </a:rPr>
                <a:t>-</a:t>
              </a:r>
              <a:r>
                <a:rPr lang="cs-CZ" sz="1600" b="1" dirty="0" err="1">
                  <a:effectLst/>
                  <a:latin typeface="Arial" pitchFamily="34" charset="0"/>
                </a:rPr>
                <a:t>glucoside</a:t>
              </a:r>
              <a:endParaRPr lang="cs-CZ" sz="1600" b="1" dirty="0">
                <a:effectLst/>
                <a:latin typeface="Arial" pitchFamily="34" charset="0"/>
              </a:endParaRPr>
            </a:p>
            <a:p>
              <a:pPr algn="l">
                <a:spcBef>
                  <a:spcPct val="25000"/>
                </a:spcBef>
              </a:pPr>
              <a:r>
                <a:rPr lang="cs-CZ" sz="1600" i="1" dirty="0">
                  <a:effectLst/>
                  <a:latin typeface="Arial" pitchFamily="34" charset="0"/>
                </a:rPr>
                <a:t>m/z</a:t>
              </a:r>
              <a:r>
                <a:rPr lang="cs-CZ" sz="1600" dirty="0">
                  <a:effectLst/>
                  <a:latin typeface="Arial" pitchFamily="34" charset="0"/>
                </a:rPr>
                <a:t> = 679.2449 </a:t>
              </a:r>
              <a:r>
                <a:rPr lang="en-US" sz="1600" dirty="0">
                  <a:effectLst/>
                  <a:latin typeface="Arial" pitchFamily="34" charset="0"/>
                </a:rPr>
                <a:t>±</a:t>
              </a:r>
              <a:r>
                <a:rPr lang="cs-CZ" sz="1600" dirty="0">
                  <a:effectLst/>
                  <a:latin typeface="Arial" pitchFamily="34" charset="0"/>
                </a:rPr>
                <a:t> 0.025Da</a:t>
              </a:r>
              <a:endParaRPr lang="en-US" sz="1600" dirty="0">
                <a:effectLst/>
                <a:latin typeface="Arial" pitchFamily="34" charset="0"/>
              </a:endParaRPr>
            </a:p>
          </p:txBody>
        </p:sp>
        <p:sp>
          <p:nvSpPr>
            <p:cNvPr id="10" name="Text Box 9"/>
            <p:cNvSpPr txBox="1">
              <a:spLocks noChangeArrowheads="1"/>
            </p:cNvSpPr>
            <p:nvPr/>
          </p:nvSpPr>
          <p:spPr bwMode="auto">
            <a:xfrm>
              <a:off x="3132138" y="5368925"/>
              <a:ext cx="2952750" cy="740732"/>
            </a:xfrm>
            <a:prstGeom prst="rect">
              <a:avLst/>
            </a:prstGeom>
            <a:noFill/>
            <a:ln w="9525">
              <a:noFill/>
              <a:miter lim="800000"/>
              <a:headEnd/>
              <a:tailEnd/>
            </a:ln>
            <a:effectLst/>
          </p:spPr>
          <p:txBody>
            <a:bodyPr>
              <a:spAutoFit/>
            </a:bodyPr>
            <a:lstStyle/>
            <a:p>
              <a:pPr algn="l">
                <a:spcBef>
                  <a:spcPct val="25000"/>
                </a:spcBef>
              </a:pPr>
              <a:r>
                <a:rPr lang="cs-CZ" sz="1600" b="1" dirty="0">
                  <a:effectLst/>
                  <a:latin typeface="Arial" pitchFamily="34" charset="0"/>
                </a:rPr>
                <a:t>DON-tri-</a:t>
              </a:r>
              <a:r>
                <a:rPr lang="cs-CZ" sz="1600" b="1" dirty="0" err="1">
                  <a:effectLst/>
                  <a:latin typeface="Arial" pitchFamily="34" charset="0"/>
                </a:rPr>
                <a:t>glucoside</a:t>
              </a:r>
              <a:endParaRPr lang="cs-CZ" sz="1600" b="1" dirty="0">
                <a:effectLst/>
                <a:latin typeface="Arial" pitchFamily="34" charset="0"/>
              </a:endParaRPr>
            </a:p>
            <a:p>
              <a:pPr algn="l">
                <a:spcBef>
                  <a:spcPct val="25000"/>
                </a:spcBef>
              </a:pPr>
              <a:r>
                <a:rPr lang="cs-CZ" sz="1600" i="1" dirty="0">
                  <a:effectLst/>
                  <a:latin typeface="Arial" pitchFamily="34" charset="0"/>
                </a:rPr>
                <a:t>m/z </a:t>
              </a:r>
              <a:r>
                <a:rPr lang="cs-CZ" sz="1600" dirty="0">
                  <a:effectLst/>
                  <a:latin typeface="Arial" pitchFamily="34" charset="0"/>
                </a:rPr>
                <a:t>= 841.2978 </a:t>
              </a:r>
              <a:r>
                <a:rPr lang="en-US" sz="1600" dirty="0">
                  <a:effectLst/>
                  <a:latin typeface="Arial" pitchFamily="34" charset="0"/>
                </a:rPr>
                <a:t>±</a:t>
              </a:r>
              <a:r>
                <a:rPr lang="cs-CZ" sz="1600" dirty="0">
                  <a:effectLst/>
                  <a:latin typeface="Arial" pitchFamily="34" charset="0"/>
                </a:rPr>
                <a:t> 0.025Da</a:t>
              </a:r>
              <a:endParaRPr lang="en-US" sz="1600" dirty="0">
                <a:effectLst/>
                <a:latin typeface="Arial" pitchFamily="34" charset="0"/>
              </a:endParaRPr>
            </a:p>
          </p:txBody>
        </p:sp>
        <p:sp>
          <p:nvSpPr>
            <p:cNvPr id="11" name="Text Box 10"/>
            <p:cNvSpPr txBox="1">
              <a:spLocks noChangeArrowheads="1"/>
            </p:cNvSpPr>
            <p:nvPr/>
          </p:nvSpPr>
          <p:spPr bwMode="auto">
            <a:xfrm>
              <a:off x="2484438" y="1614488"/>
              <a:ext cx="3024187" cy="740732"/>
            </a:xfrm>
            <a:prstGeom prst="rect">
              <a:avLst/>
            </a:prstGeom>
            <a:noFill/>
            <a:ln w="9525">
              <a:noFill/>
              <a:miter lim="800000"/>
              <a:headEnd/>
              <a:tailEnd/>
            </a:ln>
            <a:effectLst/>
          </p:spPr>
          <p:txBody>
            <a:bodyPr>
              <a:spAutoFit/>
            </a:bodyPr>
            <a:lstStyle/>
            <a:p>
              <a:pPr algn="l">
                <a:spcBef>
                  <a:spcPct val="25000"/>
                </a:spcBef>
              </a:pPr>
              <a:r>
                <a:rPr lang="cs-CZ" sz="1600" b="1">
                  <a:solidFill>
                    <a:srgbClr val="FF0000"/>
                  </a:solidFill>
                  <a:effectLst/>
                  <a:latin typeface="Arial" pitchFamily="34" charset="0"/>
                </a:rPr>
                <a:t>DON</a:t>
              </a:r>
            </a:p>
            <a:p>
              <a:pPr algn="l">
                <a:spcBef>
                  <a:spcPct val="25000"/>
                </a:spcBef>
              </a:pPr>
              <a:r>
                <a:rPr lang="cs-CZ" sz="1600" i="1">
                  <a:solidFill>
                    <a:srgbClr val="FF0000"/>
                  </a:solidFill>
                  <a:effectLst/>
                  <a:latin typeface="Arial" pitchFamily="34" charset="0"/>
                </a:rPr>
                <a:t>m/z</a:t>
              </a:r>
              <a:r>
                <a:rPr lang="cs-CZ" sz="1600">
                  <a:solidFill>
                    <a:srgbClr val="FF0000"/>
                  </a:solidFill>
                  <a:effectLst/>
                  <a:latin typeface="Arial" pitchFamily="34" charset="0"/>
                </a:rPr>
                <a:t> = 355.1393 </a:t>
              </a:r>
              <a:r>
                <a:rPr lang="en-US" sz="1600">
                  <a:solidFill>
                    <a:srgbClr val="FF0000"/>
                  </a:solidFill>
                  <a:effectLst/>
                  <a:latin typeface="Arial" pitchFamily="34" charset="0"/>
                  <a:cs typeface="Arial" pitchFamily="34" charset="0"/>
                </a:rPr>
                <a:t>±</a:t>
              </a:r>
              <a:r>
                <a:rPr lang="cs-CZ" sz="1600">
                  <a:solidFill>
                    <a:srgbClr val="FF0000"/>
                  </a:solidFill>
                  <a:effectLst/>
                  <a:latin typeface="Arial" pitchFamily="34" charset="0"/>
                  <a:cs typeface="Arial" pitchFamily="34" charset="0"/>
                </a:rPr>
                <a:t> 0.025Da</a:t>
              </a:r>
              <a:r>
                <a:rPr lang="cs-CZ" sz="1600">
                  <a:solidFill>
                    <a:srgbClr val="FF0000"/>
                  </a:solidFill>
                  <a:effectLst/>
                  <a:latin typeface="Arial" pitchFamily="34" charset="0"/>
                </a:rPr>
                <a:t> </a:t>
              </a:r>
              <a:endParaRPr lang="en-US" sz="1600">
                <a:solidFill>
                  <a:srgbClr val="FF0000"/>
                </a:solidFill>
                <a:effectLst/>
                <a:latin typeface="Arial" pitchFamily="34" charset="0"/>
                <a:cs typeface="Times New Roman" pitchFamily="18" charset="0"/>
              </a:endParaRPr>
            </a:p>
          </p:txBody>
        </p:sp>
      </p:grpSp>
      <p:sp>
        <p:nvSpPr>
          <p:cNvPr id="19" name="Zástupný symbol pro obsah 2"/>
          <p:cNvSpPr>
            <a:spLocks noGrp="1"/>
          </p:cNvSpPr>
          <p:nvPr>
            <p:ph idx="1"/>
          </p:nvPr>
        </p:nvSpPr>
        <p:spPr>
          <a:xfrm>
            <a:off x="457200" y="980728"/>
            <a:ext cx="8374898" cy="1224136"/>
          </a:xfrm>
        </p:spPr>
        <p:txBody>
          <a:bodyPr>
            <a:normAutofit/>
          </a:bodyPr>
          <a:lstStyle/>
          <a:p>
            <a:pPr>
              <a:buNone/>
            </a:pPr>
            <a:r>
              <a:rPr lang="cs-CZ" sz="2400" b="1" dirty="0" err="1" smtClean="0"/>
              <a:t>Example</a:t>
            </a:r>
            <a:r>
              <a:rPr lang="cs-CZ" sz="2400" b="1" dirty="0" smtClean="0"/>
              <a:t> </a:t>
            </a:r>
            <a:r>
              <a:rPr lang="cs-CZ" sz="2400" b="1" dirty="0" err="1" smtClean="0"/>
              <a:t>of</a:t>
            </a:r>
            <a:r>
              <a:rPr lang="cs-CZ" sz="2400" b="1" dirty="0" smtClean="0"/>
              <a:t> </a:t>
            </a:r>
            <a:r>
              <a:rPr lang="cs-CZ" sz="2400" b="1" dirty="0" err="1" smtClean="0"/>
              <a:t>aplication</a:t>
            </a:r>
            <a:r>
              <a:rPr lang="cs-CZ" sz="2400" b="1" dirty="0" smtClean="0"/>
              <a:t>: </a:t>
            </a:r>
            <a:r>
              <a:rPr lang="cs-CZ" sz="2400" b="1" dirty="0" err="1" smtClean="0"/>
              <a:t>Separation</a:t>
            </a:r>
            <a:r>
              <a:rPr lang="cs-CZ" sz="2400" b="1" dirty="0" smtClean="0"/>
              <a:t> </a:t>
            </a:r>
            <a:r>
              <a:rPr lang="cs-CZ" sz="2400" b="1" dirty="0" err="1" smtClean="0"/>
              <a:t>of</a:t>
            </a:r>
            <a:r>
              <a:rPr lang="cs-CZ" sz="2400" b="1" dirty="0" smtClean="0"/>
              <a:t> DON </a:t>
            </a:r>
            <a:r>
              <a:rPr lang="cs-CZ" sz="2400" b="1" dirty="0" err="1" smtClean="0"/>
              <a:t>and</a:t>
            </a:r>
            <a:r>
              <a:rPr lang="cs-CZ" sz="2400" b="1" dirty="0" smtClean="0"/>
              <a:t> </a:t>
            </a:r>
            <a:r>
              <a:rPr lang="cs-CZ" sz="2400" b="1" dirty="0" err="1" smtClean="0"/>
              <a:t>its</a:t>
            </a:r>
            <a:r>
              <a:rPr lang="cs-CZ" sz="2400" b="1" dirty="0" smtClean="0"/>
              <a:t> </a:t>
            </a:r>
            <a:r>
              <a:rPr lang="cs-CZ" sz="2400" b="1" dirty="0" err="1" smtClean="0"/>
              <a:t>conjugates</a:t>
            </a:r>
            <a:endParaRPr lang="cs-CZ" sz="2400" b="1" dirty="0" smtClean="0"/>
          </a:p>
          <a:p>
            <a:pPr>
              <a:buNone/>
            </a:pPr>
            <a:r>
              <a:rPr lang="cs-CZ" sz="2000" dirty="0" smtClean="0"/>
              <a:t>(</a:t>
            </a:r>
            <a:r>
              <a:rPr lang="cs-CZ" sz="2000" dirty="0" err="1" smtClean="0"/>
              <a:t>apHera</a:t>
            </a:r>
            <a:r>
              <a:rPr lang="cs-CZ" sz="2000" dirty="0" smtClean="0"/>
              <a:t> NH2 Polymer 150×2mm; 5</a:t>
            </a:r>
            <a:r>
              <a:rPr lang="el-GR" sz="2000" dirty="0" smtClean="0"/>
              <a:t>μ</a:t>
            </a:r>
            <a:r>
              <a:rPr lang="cs-CZ" sz="2000" dirty="0" smtClean="0"/>
              <a:t>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cstate="print"/>
          <a:srcRect/>
          <a:stretch>
            <a:fillRect/>
          </a:stretch>
        </p:blipFill>
        <p:spPr bwMode="auto">
          <a:xfrm>
            <a:off x="5673762" y="2348880"/>
            <a:ext cx="3434742" cy="3096344"/>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Ion-Exchange </a:t>
            </a:r>
            <a:r>
              <a:rPr lang="cs-CZ" dirty="0" err="1" smtClean="0"/>
              <a:t>Chromatography</a:t>
            </a:r>
            <a:endParaRPr lang="cs-CZ" dirty="0"/>
          </a:p>
        </p:txBody>
      </p:sp>
      <p:sp>
        <p:nvSpPr>
          <p:cNvPr id="3" name="Zástupný symbol pro obsah 2"/>
          <p:cNvSpPr>
            <a:spLocks noGrp="1"/>
          </p:cNvSpPr>
          <p:nvPr>
            <p:ph idx="1"/>
          </p:nvPr>
        </p:nvSpPr>
        <p:spPr>
          <a:xfrm>
            <a:off x="457200" y="1196752"/>
            <a:ext cx="5216562" cy="4929411"/>
          </a:xfrm>
        </p:spPr>
        <p:txBody>
          <a:bodyPr>
            <a:normAutofit/>
          </a:bodyPr>
          <a:lstStyle/>
          <a:p>
            <a:r>
              <a:rPr lang="cs-CZ" sz="2000" dirty="0" err="1" smtClean="0"/>
              <a:t>Principle</a:t>
            </a:r>
            <a:r>
              <a:rPr lang="cs-CZ" sz="2000" dirty="0" smtClean="0"/>
              <a:t>: </a:t>
            </a:r>
            <a:r>
              <a:rPr lang="cs-CZ" sz="2000" dirty="0" err="1" smtClean="0"/>
              <a:t>Similar</a:t>
            </a:r>
            <a:r>
              <a:rPr lang="cs-CZ" sz="2000" dirty="0" smtClean="0"/>
              <a:t> to </a:t>
            </a:r>
            <a:r>
              <a:rPr lang="cs-CZ" sz="2000" dirty="0" err="1" smtClean="0"/>
              <a:t>adsorption</a:t>
            </a:r>
            <a:r>
              <a:rPr lang="cs-CZ" sz="2000" dirty="0" smtClean="0"/>
              <a:t> </a:t>
            </a:r>
            <a:r>
              <a:rPr lang="cs-CZ" sz="2000" dirty="0" err="1" smtClean="0"/>
              <a:t>chromatography</a:t>
            </a:r>
            <a:r>
              <a:rPr lang="cs-CZ" sz="2000" dirty="0" smtClean="0"/>
              <a:t>, </a:t>
            </a:r>
            <a:r>
              <a:rPr lang="cs-CZ" sz="2000" dirty="0" err="1" smtClean="0"/>
              <a:t>the</a:t>
            </a:r>
            <a:r>
              <a:rPr lang="cs-CZ" sz="2000" dirty="0" smtClean="0"/>
              <a:t> sample </a:t>
            </a:r>
            <a:r>
              <a:rPr lang="cs-CZ" sz="2000" dirty="0" err="1" smtClean="0"/>
              <a:t>and</a:t>
            </a:r>
            <a:r>
              <a:rPr lang="cs-CZ" sz="2000" dirty="0" smtClean="0"/>
              <a:t> </a:t>
            </a:r>
            <a:r>
              <a:rPr lang="cs-CZ" sz="2000" dirty="0" err="1" smtClean="0"/>
              <a:t>the</a:t>
            </a:r>
            <a:r>
              <a:rPr lang="cs-CZ" sz="2000" dirty="0" smtClean="0"/>
              <a:t> </a:t>
            </a:r>
            <a:r>
              <a:rPr lang="cs-CZ" sz="2000" dirty="0" err="1" smtClean="0"/>
              <a:t>solvent</a:t>
            </a:r>
            <a:r>
              <a:rPr lang="cs-CZ" sz="2000" dirty="0" smtClean="0"/>
              <a:t> </a:t>
            </a:r>
            <a:r>
              <a:rPr lang="cs-CZ" sz="2000" dirty="0" err="1" smtClean="0"/>
              <a:t>molecules</a:t>
            </a:r>
            <a:r>
              <a:rPr lang="cs-CZ" sz="2000" dirty="0" smtClean="0"/>
              <a:t> </a:t>
            </a:r>
            <a:r>
              <a:rPr lang="cs-CZ" sz="2000" dirty="0" err="1" smtClean="0"/>
              <a:t>compete</a:t>
            </a:r>
            <a:r>
              <a:rPr lang="cs-CZ" sz="2000" dirty="0" smtClean="0"/>
              <a:t> </a:t>
            </a:r>
            <a:r>
              <a:rPr lang="cs-CZ" sz="2000" dirty="0" err="1" smtClean="0"/>
              <a:t>with</a:t>
            </a:r>
            <a:r>
              <a:rPr lang="cs-CZ" sz="2000" dirty="0" smtClean="0"/>
              <a:t> </a:t>
            </a:r>
            <a:r>
              <a:rPr lang="cs-CZ" sz="2000" dirty="0" err="1" smtClean="0"/>
              <a:t>each</a:t>
            </a:r>
            <a:r>
              <a:rPr lang="cs-CZ" sz="2000" dirty="0" smtClean="0"/>
              <a:t> </a:t>
            </a:r>
            <a:r>
              <a:rPr lang="cs-CZ" sz="2000" dirty="0" err="1" smtClean="0"/>
              <a:t>other</a:t>
            </a:r>
            <a:r>
              <a:rPr lang="cs-CZ" sz="2000" dirty="0" smtClean="0"/>
              <a:t> </a:t>
            </a:r>
            <a:r>
              <a:rPr lang="cs-CZ" sz="2000" dirty="0" err="1" smtClean="0"/>
              <a:t>for</a:t>
            </a:r>
            <a:r>
              <a:rPr lang="cs-CZ" sz="2000" dirty="0" smtClean="0"/>
              <a:t> </a:t>
            </a:r>
            <a:r>
              <a:rPr lang="cs-CZ" sz="2000" dirty="0" err="1" smtClean="0"/>
              <a:t>active</a:t>
            </a:r>
            <a:r>
              <a:rPr lang="cs-CZ" sz="2000" dirty="0" smtClean="0"/>
              <a:t> </a:t>
            </a:r>
            <a:r>
              <a:rPr lang="cs-CZ" sz="2000" dirty="0" err="1" smtClean="0"/>
              <a:t>sites</a:t>
            </a:r>
            <a:r>
              <a:rPr lang="cs-CZ" sz="2000" dirty="0" smtClean="0"/>
              <a:t>.</a:t>
            </a:r>
          </a:p>
          <a:p>
            <a:r>
              <a:rPr lang="cs-CZ" sz="2000" dirty="0" err="1" smtClean="0"/>
              <a:t>The</a:t>
            </a:r>
            <a:r>
              <a:rPr lang="cs-CZ" sz="2000" dirty="0" smtClean="0"/>
              <a:t> </a:t>
            </a:r>
            <a:r>
              <a:rPr lang="cs-CZ" sz="2000" dirty="0" err="1" smtClean="0"/>
              <a:t>main</a:t>
            </a:r>
            <a:r>
              <a:rPr lang="cs-CZ" sz="2000" dirty="0" smtClean="0"/>
              <a:t> </a:t>
            </a:r>
            <a:r>
              <a:rPr lang="cs-CZ" sz="2000" dirty="0" err="1" smtClean="0"/>
              <a:t>principle</a:t>
            </a:r>
            <a:r>
              <a:rPr lang="cs-CZ" sz="2000" dirty="0" smtClean="0"/>
              <a:t> </a:t>
            </a:r>
            <a:r>
              <a:rPr lang="cs-CZ" sz="2000" dirty="0" err="1" smtClean="0"/>
              <a:t>is</a:t>
            </a:r>
            <a:r>
              <a:rPr lang="cs-CZ" sz="2000" dirty="0" smtClean="0"/>
              <a:t> </a:t>
            </a:r>
            <a:r>
              <a:rPr lang="cs-CZ" sz="2000" dirty="0" err="1" smtClean="0"/>
              <a:t>ionic</a:t>
            </a:r>
            <a:r>
              <a:rPr lang="cs-CZ" sz="2000" dirty="0" smtClean="0"/>
              <a:t> </a:t>
            </a:r>
            <a:r>
              <a:rPr lang="cs-CZ" sz="2000" dirty="0" err="1" smtClean="0"/>
              <a:t>interaction</a:t>
            </a:r>
            <a:r>
              <a:rPr lang="cs-CZ" sz="2000" dirty="0" smtClean="0"/>
              <a:t>.</a:t>
            </a:r>
          </a:p>
          <a:p>
            <a:r>
              <a:rPr lang="cs-CZ" sz="2000" dirty="0" err="1" smtClean="0"/>
              <a:t>Stationary</a:t>
            </a:r>
            <a:r>
              <a:rPr lang="cs-CZ" sz="2000" dirty="0" smtClean="0"/>
              <a:t> </a:t>
            </a:r>
            <a:r>
              <a:rPr lang="cs-CZ" sz="2000" dirty="0" err="1" smtClean="0"/>
              <a:t>phase</a:t>
            </a:r>
            <a:r>
              <a:rPr lang="cs-CZ" sz="2000" dirty="0" smtClean="0"/>
              <a:t> </a:t>
            </a:r>
            <a:r>
              <a:rPr lang="cs-CZ" sz="2000" dirty="0" err="1" smtClean="0"/>
              <a:t>capable</a:t>
            </a:r>
            <a:r>
              <a:rPr lang="cs-CZ" sz="2000" dirty="0" smtClean="0"/>
              <a:t> to </a:t>
            </a:r>
            <a:r>
              <a:rPr lang="cs-CZ" sz="2000" dirty="0" err="1" smtClean="0"/>
              <a:t>retain</a:t>
            </a:r>
            <a:r>
              <a:rPr lang="cs-CZ" sz="2000" dirty="0" smtClean="0"/>
              <a:t> </a:t>
            </a:r>
            <a:r>
              <a:rPr lang="cs-CZ" sz="2000" dirty="0" err="1" smtClean="0"/>
              <a:t>ions</a:t>
            </a:r>
            <a:r>
              <a:rPr lang="cs-CZ" sz="2000" dirty="0" smtClean="0"/>
              <a:t>: SO</a:t>
            </a:r>
            <a:r>
              <a:rPr lang="cs-CZ" sz="2000" baseline="-25000" dirty="0" smtClean="0"/>
              <a:t>3</a:t>
            </a:r>
            <a:r>
              <a:rPr lang="cs-CZ" sz="2000" baseline="30000" dirty="0" smtClean="0"/>
              <a:t>2-</a:t>
            </a:r>
            <a:r>
              <a:rPr lang="cs-CZ" sz="2000" dirty="0" smtClean="0"/>
              <a:t>, COO</a:t>
            </a:r>
            <a:r>
              <a:rPr lang="cs-CZ" sz="2000" baseline="30000" dirty="0" smtClean="0"/>
              <a:t>-</a:t>
            </a:r>
            <a:r>
              <a:rPr lang="cs-CZ" sz="2000" dirty="0" smtClean="0"/>
              <a:t>,NH</a:t>
            </a:r>
            <a:r>
              <a:rPr lang="cs-CZ" sz="2000" baseline="-25000" dirty="0" smtClean="0"/>
              <a:t>3</a:t>
            </a:r>
            <a:r>
              <a:rPr lang="cs-CZ" sz="2000" baseline="30000" dirty="0" smtClean="0"/>
              <a:t>+</a:t>
            </a:r>
            <a:r>
              <a:rPr lang="cs-CZ" sz="2000" dirty="0" smtClean="0"/>
              <a:t> </a:t>
            </a:r>
            <a:r>
              <a:rPr lang="cs-CZ" sz="2000" dirty="0" err="1" smtClean="0"/>
              <a:t>or</a:t>
            </a:r>
            <a:r>
              <a:rPr lang="cs-CZ" sz="2000" dirty="0" smtClean="0"/>
              <a:t> NR</a:t>
            </a:r>
            <a:r>
              <a:rPr lang="cs-CZ" sz="2000" baseline="-25000" dirty="0" smtClean="0"/>
              <a:t>3</a:t>
            </a:r>
            <a:r>
              <a:rPr lang="cs-CZ" sz="2000" baseline="30000" dirty="0" smtClean="0"/>
              <a:t>+</a:t>
            </a:r>
          </a:p>
          <a:p>
            <a:pPr lvl="1"/>
            <a:r>
              <a:rPr lang="cs-CZ" sz="2000" dirty="0" err="1" smtClean="0"/>
              <a:t>Negatively</a:t>
            </a:r>
            <a:r>
              <a:rPr lang="cs-CZ" sz="2000" dirty="0" smtClean="0"/>
              <a:t> </a:t>
            </a:r>
            <a:r>
              <a:rPr lang="cs-CZ" sz="2000" dirty="0" err="1" smtClean="0"/>
              <a:t>charged</a:t>
            </a:r>
            <a:r>
              <a:rPr lang="cs-CZ" sz="2000" dirty="0" smtClean="0"/>
              <a:t> </a:t>
            </a:r>
            <a:r>
              <a:rPr lang="cs-CZ" sz="2000" dirty="0" err="1" smtClean="0"/>
              <a:t>sorbents</a:t>
            </a:r>
            <a:r>
              <a:rPr lang="cs-CZ" sz="2000" dirty="0" smtClean="0"/>
              <a:t> </a:t>
            </a:r>
            <a:r>
              <a:rPr lang="cs-CZ" sz="2000" dirty="0" err="1" smtClean="0"/>
              <a:t>interact</a:t>
            </a:r>
            <a:r>
              <a:rPr lang="cs-CZ" sz="2000" dirty="0" smtClean="0"/>
              <a:t> </a:t>
            </a:r>
            <a:r>
              <a:rPr lang="cs-CZ" sz="2000" dirty="0" err="1" smtClean="0"/>
              <a:t>with</a:t>
            </a:r>
            <a:r>
              <a:rPr lang="cs-CZ" sz="2000" dirty="0" smtClean="0"/>
              <a:t> </a:t>
            </a:r>
            <a:r>
              <a:rPr lang="cs-CZ" sz="2000" dirty="0" err="1" smtClean="0"/>
              <a:t>cations</a:t>
            </a:r>
            <a:r>
              <a:rPr lang="cs-CZ" sz="2000" dirty="0" smtClean="0"/>
              <a:t> (</a:t>
            </a:r>
            <a:r>
              <a:rPr lang="cs-CZ" sz="2000" dirty="0" err="1" smtClean="0"/>
              <a:t>catex</a:t>
            </a:r>
            <a:r>
              <a:rPr lang="cs-CZ" sz="2000" dirty="0" smtClean="0"/>
              <a:t>).</a:t>
            </a:r>
          </a:p>
          <a:p>
            <a:pPr lvl="1"/>
            <a:r>
              <a:rPr lang="cs-CZ" sz="2000" dirty="0" err="1" smtClean="0"/>
              <a:t>Possitively</a:t>
            </a:r>
            <a:r>
              <a:rPr lang="cs-CZ" sz="2000" dirty="0" smtClean="0"/>
              <a:t> </a:t>
            </a:r>
            <a:r>
              <a:rPr lang="cs-CZ" sz="2000" dirty="0" err="1" smtClean="0"/>
              <a:t>charged</a:t>
            </a:r>
            <a:r>
              <a:rPr lang="cs-CZ" sz="2000" dirty="0" smtClean="0"/>
              <a:t> </a:t>
            </a:r>
            <a:r>
              <a:rPr lang="cs-CZ" sz="2000" dirty="0" err="1" smtClean="0"/>
              <a:t>exchanger</a:t>
            </a:r>
            <a:r>
              <a:rPr lang="cs-CZ" sz="2000" dirty="0" smtClean="0"/>
              <a:t> </a:t>
            </a:r>
            <a:r>
              <a:rPr lang="cs-CZ" sz="2000" dirty="0" err="1" smtClean="0"/>
              <a:t>forms</a:t>
            </a:r>
            <a:r>
              <a:rPr lang="cs-CZ" sz="2000" dirty="0" smtClean="0"/>
              <a:t> bond </a:t>
            </a:r>
            <a:r>
              <a:rPr lang="cs-CZ" sz="2000" dirty="0" err="1" smtClean="0"/>
              <a:t>with</a:t>
            </a:r>
            <a:r>
              <a:rPr lang="cs-CZ" sz="2000" dirty="0" smtClean="0"/>
              <a:t> </a:t>
            </a:r>
            <a:r>
              <a:rPr lang="cs-CZ" sz="2000" dirty="0" err="1" smtClean="0"/>
              <a:t>anionts</a:t>
            </a:r>
            <a:r>
              <a:rPr lang="cs-CZ" sz="2000" dirty="0" smtClean="0"/>
              <a:t> (</a:t>
            </a:r>
            <a:r>
              <a:rPr lang="cs-CZ" sz="2000" dirty="0" err="1" smtClean="0"/>
              <a:t>anex</a:t>
            </a:r>
            <a:r>
              <a:rPr lang="cs-CZ" sz="2000" dirty="0" smtClean="0"/>
              <a:t>).</a:t>
            </a:r>
          </a:p>
          <a:p>
            <a:r>
              <a:rPr lang="cs-CZ" sz="2000" dirty="0" smtClean="0"/>
              <a:t>Mobile </a:t>
            </a:r>
            <a:r>
              <a:rPr lang="cs-CZ" sz="2000" dirty="0" err="1" smtClean="0"/>
              <a:t>phase</a:t>
            </a:r>
            <a:r>
              <a:rPr lang="cs-CZ" sz="2000" dirty="0" smtClean="0"/>
              <a:t> </a:t>
            </a:r>
            <a:r>
              <a:rPr lang="cs-CZ" sz="2000" dirty="0" err="1" smtClean="0"/>
              <a:t>usually</a:t>
            </a:r>
            <a:r>
              <a:rPr lang="cs-CZ" sz="2000" dirty="0" smtClean="0"/>
              <a:t> </a:t>
            </a:r>
            <a:r>
              <a:rPr lang="cs-CZ" sz="2000" dirty="0" err="1" smtClean="0"/>
              <a:t>water</a:t>
            </a:r>
            <a:r>
              <a:rPr lang="cs-CZ" sz="2000" dirty="0" smtClean="0"/>
              <a:t> </a:t>
            </a:r>
            <a:r>
              <a:rPr lang="cs-CZ" sz="2000" dirty="0" err="1" smtClean="0"/>
              <a:t>with</a:t>
            </a:r>
            <a:r>
              <a:rPr lang="cs-CZ" sz="2000" dirty="0" smtClean="0"/>
              <a:t> </a:t>
            </a:r>
            <a:r>
              <a:rPr lang="cs-CZ" sz="2000" dirty="0" err="1" smtClean="0"/>
              <a:t>couner</a:t>
            </a:r>
            <a:r>
              <a:rPr lang="cs-CZ" sz="2000" dirty="0" smtClean="0"/>
              <a:t>-ion. </a:t>
            </a:r>
            <a:r>
              <a:rPr lang="cs-CZ" sz="2000" dirty="0" err="1" smtClean="0"/>
              <a:t>The</a:t>
            </a:r>
            <a:r>
              <a:rPr lang="cs-CZ" sz="2000" dirty="0" smtClean="0"/>
              <a:t> </a:t>
            </a:r>
            <a:r>
              <a:rPr lang="cs-CZ" sz="2000" dirty="0" err="1" smtClean="0"/>
              <a:t>elution</a:t>
            </a:r>
            <a:r>
              <a:rPr lang="cs-CZ" sz="2000" dirty="0" smtClean="0"/>
              <a:t> </a:t>
            </a:r>
            <a:r>
              <a:rPr lang="cs-CZ" sz="2000" dirty="0" err="1" smtClean="0"/>
              <a:t>is</a:t>
            </a:r>
            <a:r>
              <a:rPr lang="cs-CZ" sz="2000" dirty="0" smtClean="0"/>
              <a:t> </a:t>
            </a:r>
            <a:r>
              <a:rPr lang="cs-CZ" sz="2000" dirty="0" err="1" smtClean="0"/>
              <a:t>based</a:t>
            </a:r>
            <a:r>
              <a:rPr lang="cs-CZ" sz="2000" dirty="0" smtClean="0"/>
              <a:t> on </a:t>
            </a:r>
            <a:r>
              <a:rPr lang="cs-CZ" sz="2000" dirty="0" err="1" smtClean="0"/>
              <a:t>increasing</a:t>
            </a:r>
            <a:r>
              <a:rPr lang="cs-CZ" sz="2000" dirty="0" smtClean="0"/>
              <a:t> </a:t>
            </a:r>
            <a:r>
              <a:rPr lang="cs-CZ" sz="2000" dirty="0" err="1" smtClean="0"/>
              <a:t>of</a:t>
            </a:r>
            <a:r>
              <a:rPr lang="cs-CZ" sz="2000" dirty="0" smtClean="0"/>
              <a:t> ion </a:t>
            </a:r>
            <a:r>
              <a:rPr lang="cs-CZ" sz="2000" dirty="0" err="1" smtClean="0"/>
              <a:t>strenth</a:t>
            </a:r>
            <a:r>
              <a:rPr lang="cs-CZ" sz="2000" dirty="0" smtClean="0"/>
              <a:t> (</a:t>
            </a:r>
            <a:r>
              <a:rPr lang="cs-CZ" sz="2000" dirty="0" err="1" smtClean="0"/>
              <a:t>concentration</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conter</a:t>
            </a:r>
            <a:r>
              <a:rPr lang="cs-CZ" sz="2000" dirty="0" smtClean="0"/>
              <a:t> ion).</a:t>
            </a:r>
          </a:p>
          <a:p>
            <a:pPr lvl="1"/>
            <a:endParaRPr lang="cs-CZ" sz="1600"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Ion-Exchange Chromatography</a:t>
            </a:r>
            <a:endParaRPr lang="en-GB"/>
          </a:p>
        </p:txBody>
      </p:sp>
      <p:sp>
        <p:nvSpPr>
          <p:cNvPr id="3" name="Zástupný symbol pro obsah 2"/>
          <p:cNvSpPr>
            <a:spLocks noGrp="1"/>
          </p:cNvSpPr>
          <p:nvPr>
            <p:ph idx="1"/>
          </p:nvPr>
        </p:nvSpPr>
        <p:spPr>
          <a:xfrm>
            <a:off x="251520" y="1196753"/>
            <a:ext cx="5626968" cy="3095848"/>
          </a:xfrm>
        </p:spPr>
        <p:txBody>
          <a:bodyPr>
            <a:normAutofit/>
          </a:bodyPr>
          <a:lstStyle/>
          <a:p>
            <a:pPr>
              <a:buNone/>
            </a:pPr>
            <a:r>
              <a:rPr lang="en-GB" sz="2000" b="1" dirty="0" smtClean="0"/>
              <a:t>Stationary phase:</a:t>
            </a:r>
          </a:p>
          <a:p>
            <a:r>
              <a:rPr lang="en-GB" sz="2000" dirty="0" smtClean="0"/>
              <a:t>Usually based on polymers (silica is not suitable, since very wide range of pH is used).</a:t>
            </a:r>
          </a:p>
          <a:p>
            <a:r>
              <a:rPr lang="en-GB" sz="2000" dirty="0" smtClean="0"/>
              <a:t>Strong exchangers (anion and </a:t>
            </a:r>
            <a:r>
              <a:rPr lang="en-GB" sz="2000" dirty="0" err="1" smtClean="0"/>
              <a:t>cation</a:t>
            </a:r>
            <a:r>
              <a:rPr lang="en-GB" sz="2000" dirty="0" smtClean="0"/>
              <a:t>) are charged over the full range pH (not affected by pH of mobile phase.</a:t>
            </a:r>
          </a:p>
          <a:p>
            <a:r>
              <a:rPr lang="en-GB" sz="2000" dirty="0" smtClean="0"/>
              <a:t>Capacity of weak exchangers is pH dependent. Only dissociated active sites can interact with analyte.</a:t>
            </a:r>
          </a:p>
          <a:p>
            <a:pPr>
              <a:buNone/>
            </a:pPr>
            <a:endParaRPr lang="en-GB" sz="2000" dirty="0" smtClean="0"/>
          </a:p>
        </p:txBody>
      </p:sp>
      <p:pic>
        <p:nvPicPr>
          <p:cNvPr id="191490" name="Picture 2"/>
          <p:cNvPicPr>
            <a:picLocks noChangeAspect="1" noChangeArrowheads="1"/>
          </p:cNvPicPr>
          <p:nvPr/>
        </p:nvPicPr>
        <p:blipFill>
          <a:blip r:embed="rId2" cstate="print"/>
          <a:srcRect/>
          <a:stretch>
            <a:fillRect/>
          </a:stretch>
        </p:blipFill>
        <p:spPr bwMode="auto">
          <a:xfrm>
            <a:off x="6372200" y="1179329"/>
            <a:ext cx="2361505" cy="2880320"/>
          </a:xfrm>
          <a:prstGeom prst="rect">
            <a:avLst/>
          </a:prstGeom>
          <a:noFill/>
          <a:ln w="9525">
            <a:noFill/>
            <a:miter lim="800000"/>
            <a:headEnd/>
            <a:tailEnd/>
          </a:ln>
        </p:spPr>
      </p:pic>
      <p:sp>
        <p:nvSpPr>
          <p:cNvPr id="6" name="TextovéPole 5"/>
          <p:cNvSpPr txBox="1"/>
          <p:nvPr/>
        </p:nvSpPr>
        <p:spPr>
          <a:xfrm>
            <a:off x="6444208" y="4059649"/>
            <a:ext cx="2520280" cy="1169551"/>
          </a:xfrm>
          <a:prstGeom prst="rect">
            <a:avLst/>
          </a:prstGeom>
          <a:noFill/>
        </p:spPr>
        <p:txBody>
          <a:bodyPr wrap="square" rtlCol="0">
            <a:spAutoFit/>
          </a:bodyPr>
          <a:lstStyle/>
          <a:p>
            <a:pPr marL="182563" indent="-182563">
              <a:buClr>
                <a:srgbClr val="FF0000"/>
              </a:buClr>
              <a:buSzPct val="100000"/>
              <a:buFont typeface="+mj-lt"/>
              <a:buAutoNum type="alphaLcParenR"/>
            </a:pPr>
            <a:r>
              <a:rPr lang="en-GB" sz="1400" b="1" dirty="0" err="1" smtClean="0"/>
              <a:t>Undissociated</a:t>
            </a:r>
            <a:r>
              <a:rPr lang="en-GB" sz="1400" b="1" dirty="0" smtClean="0"/>
              <a:t> </a:t>
            </a:r>
            <a:r>
              <a:rPr lang="en-GB" sz="1400" b="1" dirty="0" err="1" smtClean="0"/>
              <a:t>cation</a:t>
            </a:r>
            <a:r>
              <a:rPr lang="en-GB" sz="1400" b="1" dirty="0" smtClean="0"/>
              <a:t> </a:t>
            </a:r>
            <a:r>
              <a:rPr lang="en-GB" sz="1400" b="1" dirty="0" err="1" smtClean="0"/>
              <a:t>exhcanger</a:t>
            </a:r>
            <a:endParaRPr lang="en-GB" sz="1400" b="1" dirty="0" smtClean="0"/>
          </a:p>
          <a:p>
            <a:pPr marL="182563" indent="-182563">
              <a:buClr>
                <a:srgbClr val="FF0000"/>
              </a:buClr>
              <a:buSzPct val="100000"/>
              <a:buFont typeface="+mj-lt"/>
              <a:buAutoNum type="alphaLcParenR"/>
            </a:pPr>
            <a:r>
              <a:rPr lang="en-GB" sz="1400" b="1" dirty="0" smtClean="0"/>
              <a:t>Dissociated </a:t>
            </a:r>
            <a:r>
              <a:rPr lang="en-GB" sz="1400" b="1" dirty="0" err="1" smtClean="0"/>
              <a:t>cation</a:t>
            </a:r>
            <a:r>
              <a:rPr lang="en-GB" sz="1400" b="1" dirty="0" smtClean="0"/>
              <a:t> exchanger</a:t>
            </a:r>
          </a:p>
          <a:p>
            <a:pPr marL="182563" indent="-182563">
              <a:buClr>
                <a:srgbClr val="FF0000"/>
              </a:buClr>
              <a:buSzPct val="100000"/>
              <a:buFont typeface="+mj-lt"/>
              <a:buAutoNum type="alphaLcParenR"/>
            </a:pPr>
            <a:r>
              <a:rPr lang="en-GB" sz="1400" b="1" dirty="0" smtClean="0"/>
              <a:t>Partly dissociated </a:t>
            </a:r>
            <a:r>
              <a:rPr lang="en-GB" sz="1400" b="1" dirty="0" err="1" smtClean="0"/>
              <a:t>cation</a:t>
            </a:r>
            <a:r>
              <a:rPr lang="en-GB" sz="1400" b="1" dirty="0" smtClean="0"/>
              <a:t> exchanger</a:t>
            </a:r>
            <a:endParaRPr lang="en-GB" sz="1400" b="1" dirty="0"/>
          </a:p>
        </p:txBody>
      </p:sp>
      <p:sp>
        <p:nvSpPr>
          <p:cNvPr id="7" name="TextovéPole 6"/>
          <p:cNvSpPr txBox="1"/>
          <p:nvPr/>
        </p:nvSpPr>
        <p:spPr>
          <a:xfrm>
            <a:off x="6804248" y="1002214"/>
            <a:ext cx="1728192" cy="338554"/>
          </a:xfrm>
          <a:prstGeom prst="rect">
            <a:avLst/>
          </a:prstGeom>
          <a:noFill/>
        </p:spPr>
        <p:txBody>
          <a:bodyPr wrap="square" rtlCol="0">
            <a:spAutoFit/>
          </a:bodyPr>
          <a:lstStyle/>
          <a:p>
            <a:pPr algn="ctr"/>
            <a:r>
              <a:rPr lang="cs-CZ" sz="1600" b="1" dirty="0" smtClean="0"/>
              <a:t>pH &lt; </a:t>
            </a:r>
            <a:r>
              <a:rPr lang="cs-CZ" sz="1600" b="1" dirty="0" err="1" smtClean="0"/>
              <a:t>pKa</a:t>
            </a:r>
            <a:endParaRPr lang="cs-CZ" sz="1600" b="1" dirty="0"/>
          </a:p>
        </p:txBody>
      </p:sp>
      <p:sp>
        <p:nvSpPr>
          <p:cNvPr id="8" name="TextovéPole 7"/>
          <p:cNvSpPr txBox="1"/>
          <p:nvPr/>
        </p:nvSpPr>
        <p:spPr>
          <a:xfrm>
            <a:off x="6804248" y="1988840"/>
            <a:ext cx="1728192" cy="338554"/>
          </a:xfrm>
          <a:prstGeom prst="rect">
            <a:avLst/>
          </a:prstGeom>
          <a:noFill/>
        </p:spPr>
        <p:txBody>
          <a:bodyPr wrap="square" rtlCol="0">
            <a:spAutoFit/>
          </a:bodyPr>
          <a:lstStyle/>
          <a:p>
            <a:pPr algn="ctr"/>
            <a:r>
              <a:rPr lang="cs-CZ" sz="1600" b="1" dirty="0" smtClean="0"/>
              <a:t>pH &gt; </a:t>
            </a:r>
            <a:r>
              <a:rPr lang="cs-CZ" sz="1600" b="1" dirty="0" err="1" smtClean="0"/>
              <a:t>pKa</a:t>
            </a:r>
            <a:endParaRPr lang="cs-CZ" sz="1600" b="1" dirty="0"/>
          </a:p>
        </p:txBody>
      </p:sp>
      <p:sp>
        <p:nvSpPr>
          <p:cNvPr id="9" name="TextovéPole 8"/>
          <p:cNvSpPr txBox="1"/>
          <p:nvPr/>
        </p:nvSpPr>
        <p:spPr>
          <a:xfrm>
            <a:off x="6804248" y="3008913"/>
            <a:ext cx="1728192" cy="338554"/>
          </a:xfrm>
          <a:prstGeom prst="rect">
            <a:avLst/>
          </a:prstGeom>
          <a:noFill/>
        </p:spPr>
        <p:txBody>
          <a:bodyPr wrap="square" rtlCol="0">
            <a:spAutoFit/>
          </a:bodyPr>
          <a:lstStyle/>
          <a:p>
            <a:pPr algn="ctr"/>
            <a:r>
              <a:rPr lang="cs-CZ" sz="1600" b="1" dirty="0" smtClean="0"/>
              <a:t>pH ≈ </a:t>
            </a:r>
            <a:r>
              <a:rPr lang="cs-CZ" sz="1600" b="1" dirty="0" err="1" smtClean="0"/>
              <a:t>pKa</a:t>
            </a:r>
            <a:endParaRPr lang="cs-CZ" sz="1600" b="1" dirty="0"/>
          </a:p>
        </p:txBody>
      </p:sp>
      <p:pic>
        <p:nvPicPr>
          <p:cNvPr id="10" name="Picture 2"/>
          <p:cNvPicPr>
            <a:picLocks noChangeAspect="1" noChangeArrowheads="1"/>
          </p:cNvPicPr>
          <p:nvPr/>
        </p:nvPicPr>
        <p:blipFill>
          <a:blip r:embed="rId3" cstate="print"/>
          <a:srcRect/>
          <a:stretch>
            <a:fillRect/>
          </a:stretch>
        </p:blipFill>
        <p:spPr bwMode="auto">
          <a:xfrm>
            <a:off x="1580645" y="4149775"/>
            <a:ext cx="4527906" cy="1924471"/>
          </a:xfrm>
          <a:prstGeom prst="rect">
            <a:avLst/>
          </a:prstGeom>
          <a:noFill/>
          <a:ln w="9525">
            <a:noFill/>
            <a:miter lim="800000"/>
            <a:headEnd/>
            <a:tailEnd/>
          </a:ln>
        </p:spPr>
      </p:pic>
      <p:sp>
        <p:nvSpPr>
          <p:cNvPr id="11" name="TextovéPole 10"/>
          <p:cNvSpPr txBox="1"/>
          <p:nvPr/>
        </p:nvSpPr>
        <p:spPr>
          <a:xfrm>
            <a:off x="945220" y="6073551"/>
            <a:ext cx="5787020" cy="307777"/>
          </a:xfrm>
          <a:prstGeom prst="rect">
            <a:avLst/>
          </a:prstGeom>
          <a:noFill/>
        </p:spPr>
        <p:txBody>
          <a:bodyPr wrap="square" rtlCol="0">
            <a:spAutoFit/>
          </a:bodyPr>
          <a:lstStyle/>
          <a:p>
            <a:pPr marL="182563" indent="-182563" algn="ctr">
              <a:buClr>
                <a:srgbClr val="FF0000"/>
              </a:buClr>
              <a:buSzPct val="100000"/>
            </a:pPr>
            <a:r>
              <a:rPr lang="cs-CZ" sz="1400" b="1" dirty="0" smtClean="0"/>
              <a:t>Profile </a:t>
            </a:r>
            <a:r>
              <a:rPr lang="cs-CZ" sz="1400" b="1" dirty="0" err="1" smtClean="0"/>
              <a:t>of</a:t>
            </a:r>
            <a:r>
              <a:rPr lang="cs-CZ" sz="1400" b="1" dirty="0" smtClean="0"/>
              <a:t> </a:t>
            </a:r>
            <a:r>
              <a:rPr lang="cs-CZ" sz="1400" b="1" dirty="0" err="1" smtClean="0"/>
              <a:t>capacity</a:t>
            </a:r>
            <a:r>
              <a:rPr lang="cs-CZ" sz="1400" b="1" dirty="0" smtClean="0"/>
              <a:t> </a:t>
            </a:r>
            <a:r>
              <a:rPr lang="cs-CZ" sz="1400" b="1" dirty="0" err="1" smtClean="0"/>
              <a:t>for</a:t>
            </a:r>
            <a:r>
              <a:rPr lang="cs-CZ" sz="1400" b="1" dirty="0" smtClean="0"/>
              <a:t> </a:t>
            </a:r>
            <a:r>
              <a:rPr lang="cs-CZ" sz="1400" b="1" dirty="0" err="1" smtClean="0"/>
              <a:t>cation</a:t>
            </a:r>
            <a:r>
              <a:rPr lang="cs-CZ" sz="1400" b="1" dirty="0" smtClean="0"/>
              <a:t> </a:t>
            </a:r>
            <a:r>
              <a:rPr lang="cs-CZ" sz="1400" b="1" dirty="0" err="1" smtClean="0"/>
              <a:t>exchange</a:t>
            </a:r>
            <a:r>
              <a:rPr lang="cs-CZ" sz="1400" b="1" dirty="0" smtClean="0"/>
              <a:t> </a:t>
            </a:r>
            <a:r>
              <a:rPr lang="cs-CZ" sz="1400" b="1" dirty="0" err="1" smtClean="0"/>
              <a:t>and</a:t>
            </a:r>
            <a:r>
              <a:rPr lang="cs-CZ" sz="1400" b="1" dirty="0" smtClean="0"/>
              <a:t> anion </a:t>
            </a:r>
            <a:r>
              <a:rPr lang="cs-CZ" sz="1400" b="1" dirty="0" err="1" smtClean="0"/>
              <a:t>exchange</a:t>
            </a:r>
            <a:r>
              <a:rPr lang="cs-CZ" sz="1400" b="1" dirty="0" smtClean="0"/>
              <a:t>.</a:t>
            </a:r>
            <a:endParaRPr lang="en-GB" sz="14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Ion-Exchange </a:t>
            </a:r>
            <a:r>
              <a:rPr lang="cs-CZ" dirty="0" err="1" smtClean="0"/>
              <a:t>Chromatography</a:t>
            </a:r>
            <a:endParaRPr lang="cs-CZ" dirty="0"/>
          </a:p>
        </p:txBody>
      </p:sp>
      <p:sp>
        <p:nvSpPr>
          <p:cNvPr id="3" name="Zástupný symbol pro obsah 2"/>
          <p:cNvSpPr>
            <a:spLocks noGrp="1"/>
          </p:cNvSpPr>
          <p:nvPr>
            <p:ph idx="1"/>
          </p:nvPr>
        </p:nvSpPr>
        <p:spPr>
          <a:xfrm>
            <a:off x="251520" y="1196753"/>
            <a:ext cx="8580578" cy="2232248"/>
          </a:xfrm>
        </p:spPr>
        <p:txBody>
          <a:bodyPr>
            <a:normAutofit/>
          </a:bodyPr>
          <a:lstStyle/>
          <a:p>
            <a:pPr>
              <a:buNone/>
            </a:pPr>
            <a:r>
              <a:rPr lang="cs-CZ" sz="2000" b="1" dirty="0" smtClean="0"/>
              <a:t>Mobile </a:t>
            </a:r>
            <a:r>
              <a:rPr lang="cs-CZ" sz="2000" b="1" dirty="0" err="1" smtClean="0"/>
              <a:t>phase</a:t>
            </a:r>
            <a:r>
              <a:rPr lang="cs-CZ" sz="2000" b="1" dirty="0" smtClean="0"/>
              <a:t>:</a:t>
            </a:r>
          </a:p>
          <a:p>
            <a:pPr marL="266700" indent="-266700"/>
            <a:r>
              <a:rPr lang="cs-CZ" sz="1800" dirty="0" smtClean="0"/>
              <a:t>Mobile </a:t>
            </a:r>
            <a:r>
              <a:rPr lang="cs-CZ" sz="1800" dirty="0" err="1" smtClean="0"/>
              <a:t>phase</a:t>
            </a:r>
            <a:r>
              <a:rPr lang="cs-CZ" sz="1800" dirty="0" smtClean="0"/>
              <a:t> </a:t>
            </a:r>
            <a:r>
              <a:rPr lang="cs-CZ" sz="1800" dirty="0" err="1" smtClean="0"/>
              <a:t>usually</a:t>
            </a:r>
            <a:r>
              <a:rPr lang="cs-CZ" sz="1800" dirty="0" smtClean="0"/>
              <a:t> </a:t>
            </a:r>
            <a:r>
              <a:rPr lang="cs-CZ" sz="1800" dirty="0" err="1" smtClean="0"/>
              <a:t>consist</a:t>
            </a:r>
            <a:r>
              <a:rPr lang="cs-CZ" sz="1800" dirty="0" smtClean="0"/>
              <a:t> </a:t>
            </a:r>
            <a:r>
              <a:rPr lang="cs-CZ" sz="1800" dirty="0" err="1" smtClean="0"/>
              <a:t>from</a:t>
            </a:r>
            <a:r>
              <a:rPr lang="cs-CZ" sz="1800" dirty="0" smtClean="0"/>
              <a:t> </a:t>
            </a:r>
            <a:r>
              <a:rPr lang="cs-CZ" sz="1800" dirty="0" err="1" smtClean="0"/>
              <a:t>water</a:t>
            </a:r>
            <a:r>
              <a:rPr lang="cs-CZ" sz="1800" dirty="0" smtClean="0"/>
              <a:t> (</a:t>
            </a:r>
            <a:r>
              <a:rPr lang="cs-CZ" sz="1800" dirty="0" err="1" smtClean="0"/>
              <a:t>up</a:t>
            </a:r>
            <a:r>
              <a:rPr lang="cs-CZ" sz="1800" dirty="0" smtClean="0"/>
              <a:t> to 50% </a:t>
            </a:r>
            <a:r>
              <a:rPr lang="cs-CZ" sz="1800" dirty="0" err="1" smtClean="0"/>
              <a:t>of</a:t>
            </a:r>
            <a:r>
              <a:rPr lang="cs-CZ" sz="1800" dirty="0" smtClean="0"/>
              <a:t> </a:t>
            </a:r>
            <a:r>
              <a:rPr lang="cs-CZ" sz="1800" dirty="0" err="1" smtClean="0"/>
              <a:t>organic</a:t>
            </a:r>
            <a:r>
              <a:rPr lang="cs-CZ" sz="1800" dirty="0" smtClean="0"/>
              <a:t>) </a:t>
            </a:r>
            <a:r>
              <a:rPr lang="cs-CZ" sz="1800" dirty="0" err="1" smtClean="0"/>
              <a:t>with</a:t>
            </a:r>
            <a:r>
              <a:rPr lang="cs-CZ" sz="1800" dirty="0" smtClean="0"/>
              <a:t> </a:t>
            </a:r>
            <a:r>
              <a:rPr lang="cs-CZ" sz="1800" dirty="0" err="1" smtClean="0"/>
              <a:t>couner</a:t>
            </a:r>
            <a:r>
              <a:rPr lang="cs-CZ" sz="1800" dirty="0" smtClean="0"/>
              <a:t>-ion. </a:t>
            </a:r>
          </a:p>
          <a:p>
            <a:pPr marL="266700" indent="-266700"/>
            <a:r>
              <a:rPr lang="cs-CZ" sz="1800" dirty="0" err="1" smtClean="0"/>
              <a:t>Retention</a:t>
            </a:r>
            <a:r>
              <a:rPr lang="cs-CZ" sz="1800" dirty="0" smtClean="0"/>
              <a:t> </a:t>
            </a:r>
            <a:r>
              <a:rPr lang="cs-CZ" sz="1800" dirty="0" err="1" smtClean="0"/>
              <a:t>is</a:t>
            </a:r>
            <a:r>
              <a:rPr lang="cs-CZ" sz="1800" dirty="0" smtClean="0"/>
              <a:t> </a:t>
            </a:r>
            <a:r>
              <a:rPr lang="cs-CZ" sz="1800" dirty="0" err="1" smtClean="0"/>
              <a:t>decreased</a:t>
            </a:r>
            <a:r>
              <a:rPr lang="cs-CZ" sz="1800" dirty="0" smtClean="0"/>
              <a:t> </a:t>
            </a:r>
            <a:r>
              <a:rPr lang="cs-CZ" sz="1800" dirty="0" err="1" smtClean="0"/>
              <a:t>with</a:t>
            </a:r>
            <a:r>
              <a:rPr lang="cs-CZ" sz="1800" dirty="0" smtClean="0"/>
              <a:t> </a:t>
            </a:r>
            <a:r>
              <a:rPr lang="cs-CZ" sz="1800" dirty="0" err="1" smtClean="0"/>
              <a:t>higher</a:t>
            </a:r>
            <a:r>
              <a:rPr lang="cs-CZ" sz="1800" dirty="0" smtClean="0"/>
              <a:t> mobile </a:t>
            </a:r>
            <a:r>
              <a:rPr lang="cs-CZ" sz="1800" dirty="0" err="1" smtClean="0"/>
              <a:t>phase</a:t>
            </a:r>
            <a:r>
              <a:rPr lang="cs-CZ" sz="1800" dirty="0" smtClean="0"/>
              <a:t> ion </a:t>
            </a:r>
            <a:r>
              <a:rPr lang="cs-CZ" sz="1800" dirty="0" err="1" smtClean="0"/>
              <a:t>strength</a:t>
            </a:r>
            <a:r>
              <a:rPr lang="cs-CZ" sz="1800" dirty="0" smtClean="0"/>
              <a:t> (</a:t>
            </a:r>
            <a:r>
              <a:rPr lang="cs-CZ" sz="1800" dirty="0" err="1" smtClean="0"/>
              <a:t>concentration</a:t>
            </a:r>
            <a:r>
              <a:rPr lang="cs-CZ" sz="1800" dirty="0" smtClean="0"/>
              <a:t> </a:t>
            </a:r>
            <a:r>
              <a:rPr lang="cs-CZ" sz="1800" dirty="0" err="1" smtClean="0"/>
              <a:t>of</a:t>
            </a:r>
            <a:r>
              <a:rPr lang="cs-CZ" sz="1800" dirty="0" smtClean="0"/>
              <a:t> </a:t>
            </a:r>
            <a:r>
              <a:rPr lang="cs-CZ" sz="1800" dirty="0" err="1" smtClean="0"/>
              <a:t>the</a:t>
            </a:r>
            <a:r>
              <a:rPr lang="cs-CZ" sz="1800" dirty="0" smtClean="0"/>
              <a:t> </a:t>
            </a:r>
            <a:r>
              <a:rPr lang="cs-CZ" sz="1800" dirty="0" err="1" smtClean="0"/>
              <a:t>conter</a:t>
            </a:r>
            <a:r>
              <a:rPr lang="cs-CZ" sz="1800" dirty="0" smtClean="0"/>
              <a:t> ion).</a:t>
            </a:r>
          </a:p>
          <a:p>
            <a:pPr lvl="1"/>
            <a:r>
              <a:rPr lang="cs-CZ" sz="1600" dirty="0" err="1" smtClean="0"/>
              <a:t>An</a:t>
            </a:r>
            <a:r>
              <a:rPr lang="cs-CZ" sz="1600" dirty="0" smtClean="0"/>
              <a:t> </a:t>
            </a:r>
            <a:r>
              <a:rPr lang="cs-CZ" sz="1600" dirty="0" err="1" smtClean="0"/>
              <a:t>increase</a:t>
            </a:r>
            <a:r>
              <a:rPr lang="cs-CZ" sz="1600" dirty="0" smtClean="0"/>
              <a:t> in pH </a:t>
            </a:r>
            <a:r>
              <a:rPr lang="cs-CZ" sz="1600" dirty="0" err="1" smtClean="0"/>
              <a:t>reduces</a:t>
            </a:r>
            <a:r>
              <a:rPr lang="cs-CZ" sz="1600" dirty="0" smtClean="0"/>
              <a:t> </a:t>
            </a:r>
            <a:r>
              <a:rPr lang="cs-CZ" sz="1600" dirty="0" err="1" smtClean="0"/>
              <a:t>retention</a:t>
            </a:r>
            <a:r>
              <a:rPr lang="cs-CZ" sz="1600" dirty="0" smtClean="0"/>
              <a:t> </a:t>
            </a:r>
            <a:r>
              <a:rPr lang="cs-CZ" sz="1600" dirty="0" err="1" smtClean="0"/>
              <a:t>time</a:t>
            </a:r>
            <a:r>
              <a:rPr lang="cs-CZ" sz="1600" dirty="0" smtClean="0"/>
              <a:t> in </a:t>
            </a:r>
            <a:r>
              <a:rPr lang="cs-CZ" sz="1600" dirty="0" err="1" smtClean="0"/>
              <a:t>cation</a:t>
            </a:r>
            <a:r>
              <a:rPr lang="cs-CZ" sz="1600" dirty="0" smtClean="0"/>
              <a:t> </a:t>
            </a:r>
            <a:r>
              <a:rPr lang="cs-CZ" sz="1600" dirty="0" err="1" smtClean="0"/>
              <a:t>exchange</a:t>
            </a:r>
            <a:r>
              <a:rPr lang="cs-CZ" sz="1600" dirty="0" smtClean="0"/>
              <a:t>.</a:t>
            </a:r>
          </a:p>
          <a:p>
            <a:pPr lvl="1"/>
            <a:r>
              <a:rPr lang="cs-CZ" sz="1600" dirty="0" err="1" smtClean="0"/>
              <a:t>Conversly</a:t>
            </a:r>
            <a:r>
              <a:rPr lang="cs-CZ" sz="1600" dirty="0" smtClean="0"/>
              <a:t>, </a:t>
            </a:r>
            <a:r>
              <a:rPr lang="cs-CZ" sz="1600" dirty="0" err="1" smtClean="0"/>
              <a:t>an</a:t>
            </a:r>
            <a:r>
              <a:rPr lang="cs-CZ" sz="1600" dirty="0" smtClean="0"/>
              <a:t> </a:t>
            </a:r>
            <a:r>
              <a:rPr lang="cs-CZ" sz="1600" dirty="0" err="1" smtClean="0"/>
              <a:t>decrease</a:t>
            </a:r>
            <a:r>
              <a:rPr lang="cs-CZ" sz="1600" dirty="0" smtClean="0"/>
              <a:t> in pH </a:t>
            </a:r>
            <a:r>
              <a:rPr lang="cs-CZ" sz="1600" dirty="0" err="1" smtClean="0"/>
              <a:t>reduces</a:t>
            </a:r>
            <a:r>
              <a:rPr lang="cs-CZ" sz="1600" dirty="0" smtClean="0"/>
              <a:t> </a:t>
            </a:r>
            <a:r>
              <a:rPr lang="cs-CZ" sz="1600" dirty="0" err="1" smtClean="0"/>
              <a:t>retention</a:t>
            </a:r>
            <a:r>
              <a:rPr lang="cs-CZ" sz="1600" dirty="0" smtClean="0"/>
              <a:t> </a:t>
            </a:r>
            <a:r>
              <a:rPr lang="cs-CZ" sz="1600" dirty="0" err="1" smtClean="0"/>
              <a:t>time</a:t>
            </a:r>
            <a:r>
              <a:rPr lang="cs-CZ" sz="1600" dirty="0" smtClean="0"/>
              <a:t> in anion </a:t>
            </a:r>
            <a:r>
              <a:rPr lang="cs-CZ" sz="1600" dirty="0" err="1" smtClean="0"/>
              <a:t>exchange</a:t>
            </a:r>
            <a:r>
              <a:rPr lang="cs-CZ" sz="1600" dirty="0" smtClean="0"/>
              <a:t>.</a:t>
            </a:r>
          </a:p>
          <a:p>
            <a:endParaRPr lang="cs-CZ" sz="2000" dirty="0" smtClean="0"/>
          </a:p>
          <a:p>
            <a:pPr>
              <a:buNone/>
            </a:pPr>
            <a:endParaRPr lang="cs-CZ" sz="2000" dirty="0" smtClean="0"/>
          </a:p>
          <a:p>
            <a:endParaRPr lang="cs-CZ" sz="2000" dirty="0" smtClean="0"/>
          </a:p>
        </p:txBody>
      </p:sp>
      <p:pic>
        <p:nvPicPr>
          <p:cNvPr id="192514" name="Picture 2"/>
          <p:cNvPicPr>
            <a:picLocks noChangeAspect="1" noChangeArrowheads="1"/>
          </p:cNvPicPr>
          <p:nvPr/>
        </p:nvPicPr>
        <p:blipFill>
          <a:blip r:embed="rId2" cstate="print"/>
          <a:srcRect/>
          <a:stretch>
            <a:fillRect/>
          </a:stretch>
        </p:blipFill>
        <p:spPr bwMode="auto">
          <a:xfrm>
            <a:off x="5578605" y="944483"/>
            <a:ext cx="2376929" cy="1010253"/>
          </a:xfrm>
          <a:prstGeom prst="rect">
            <a:avLst/>
          </a:prstGeom>
          <a:noFill/>
          <a:ln w="9525">
            <a:noFill/>
            <a:miter lim="800000"/>
            <a:headEnd/>
            <a:tailEnd/>
          </a:ln>
        </p:spPr>
      </p:pic>
      <p:sp>
        <p:nvSpPr>
          <p:cNvPr id="7" name="Obdélník 6"/>
          <p:cNvSpPr/>
          <p:nvPr/>
        </p:nvSpPr>
        <p:spPr>
          <a:xfrm>
            <a:off x="241996" y="3352924"/>
            <a:ext cx="4129980" cy="2308324"/>
          </a:xfrm>
          <a:prstGeom prst="rect">
            <a:avLst/>
          </a:prstGeom>
        </p:spPr>
        <p:txBody>
          <a:bodyPr wrap="square">
            <a:spAutoFit/>
          </a:bodyPr>
          <a:lstStyle/>
          <a:p>
            <a:pPr>
              <a:buNone/>
            </a:pPr>
            <a:r>
              <a:rPr lang="cs-CZ" b="1" dirty="0" err="1" smtClean="0"/>
              <a:t>Applications</a:t>
            </a:r>
            <a:endParaRPr lang="cs-CZ" b="1" dirty="0" smtClean="0"/>
          </a:p>
          <a:p>
            <a:pPr marL="266700" indent="-266700">
              <a:buClr>
                <a:srgbClr val="FF0000"/>
              </a:buClr>
              <a:buSzPct val="115000"/>
              <a:buFont typeface="Wingdings" pitchFamily="2" charset="2"/>
              <a:buChar char="§"/>
            </a:pPr>
            <a:r>
              <a:rPr lang="en-GB" i="1" dirty="0" smtClean="0"/>
              <a:t>Weak exchangers are used for separation of the strong ions, strong exchangers for separation of weak ions.</a:t>
            </a:r>
            <a:endParaRPr lang="cs-CZ" i="1" dirty="0" smtClean="0"/>
          </a:p>
          <a:p>
            <a:pPr marL="266700" indent="-266700">
              <a:buClr>
                <a:srgbClr val="FF0000"/>
              </a:buClr>
              <a:buSzPct val="115000"/>
              <a:buFont typeface="Wingdings" pitchFamily="2" charset="2"/>
              <a:buChar char="§"/>
            </a:pPr>
            <a:r>
              <a:rPr lang="cs-CZ" dirty="0" err="1" smtClean="0"/>
              <a:t>Analysis</a:t>
            </a:r>
            <a:r>
              <a:rPr lang="cs-CZ" dirty="0" smtClean="0"/>
              <a:t> </a:t>
            </a:r>
            <a:r>
              <a:rPr lang="cs-CZ" dirty="0" err="1" smtClean="0"/>
              <a:t>of</a:t>
            </a:r>
            <a:r>
              <a:rPr lang="cs-CZ" dirty="0" smtClean="0"/>
              <a:t> </a:t>
            </a:r>
            <a:r>
              <a:rPr lang="cs-CZ" dirty="0" err="1" smtClean="0"/>
              <a:t>very</a:t>
            </a:r>
            <a:r>
              <a:rPr lang="cs-CZ" dirty="0" smtClean="0"/>
              <a:t> </a:t>
            </a:r>
            <a:r>
              <a:rPr lang="cs-CZ" dirty="0" err="1" smtClean="0"/>
              <a:t>polar</a:t>
            </a:r>
            <a:r>
              <a:rPr lang="cs-CZ" dirty="0" smtClean="0"/>
              <a:t> </a:t>
            </a:r>
            <a:r>
              <a:rPr lang="cs-CZ" dirty="0" err="1" smtClean="0"/>
              <a:t>pesticides</a:t>
            </a:r>
            <a:r>
              <a:rPr lang="cs-CZ" dirty="0" smtClean="0"/>
              <a:t> (</a:t>
            </a:r>
            <a:r>
              <a:rPr lang="cs-CZ" dirty="0" err="1" smtClean="0"/>
              <a:t>glyphosate</a:t>
            </a:r>
            <a:r>
              <a:rPr lang="cs-CZ" dirty="0" smtClean="0"/>
              <a:t>, </a:t>
            </a:r>
            <a:r>
              <a:rPr lang="cs-CZ" dirty="0" err="1" smtClean="0"/>
              <a:t>ethephone</a:t>
            </a:r>
            <a:r>
              <a:rPr lang="cs-CZ" dirty="0" smtClean="0"/>
              <a:t>, </a:t>
            </a:r>
            <a:r>
              <a:rPr lang="cs-CZ" dirty="0" err="1" smtClean="0"/>
              <a:t>quarternary</a:t>
            </a:r>
            <a:r>
              <a:rPr lang="cs-CZ" dirty="0" smtClean="0"/>
              <a:t> </a:t>
            </a:r>
            <a:r>
              <a:rPr lang="cs-CZ" dirty="0" err="1" smtClean="0"/>
              <a:t>amines</a:t>
            </a:r>
            <a:r>
              <a:rPr lang="cs-CZ" dirty="0" smtClean="0"/>
              <a:t>)</a:t>
            </a:r>
          </a:p>
          <a:p>
            <a:pPr marL="266700" indent="-266700">
              <a:buClr>
                <a:srgbClr val="FF0000"/>
              </a:buClr>
              <a:buSzPct val="115000"/>
              <a:buFont typeface="Wingdings" pitchFamily="2" charset="2"/>
              <a:buChar char="§"/>
            </a:pPr>
            <a:r>
              <a:rPr lang="cs-CZ" dirty="0" err="1" smtClean="0"/>
              <a:t>Separation</a:t>
            </a:r>
            <a:r>
              <a:rPr lang="cs-CZ" dirty="0" smtClean="0"/>
              <a:t> </a:t>
            </a:r>
            <a:r>
              <a:rPr lang="cs-CZ" dirty="0" err="1" smtClean="0"/>
              <a:t>of</a:t>
            </a:r>
            <a:r>
              <a:rPr lang="cs-CZ" dirty="0" smtClean="0"/>
              <a:t> </a:t>
            </a:r>
            <a:r>
              <a:rPr lang="cs-CZ" dirty="0" err="1" smtClean="0"/>
              <a:t>biomolecules</a:t>
            </a:r>
            <a:endParaRPr lang="cs-CZ" dirty="0" smtClean="0"/>
          </a:p>
        </p:txBody>
      </p:sp>
      <p:pic>
        <p:nvPicPr>
          <p:cNvPr id="192515" name="Picture 3"/>
          <p:cNvPicPr>
            <a:picLocks noChangeAspect="1" noChangeArrowheads="1"/>
          </p:cNvPicPr>
          <p:nvPr/>
        </p:nvPicPr>
        <p:blipFill>
          <a:blip r:embed="rId3" cstate="print"/>
          <a:srcRect/>
          <a:stretch>
            <a:fillRect/>
          </a:stretch>
        </p:blipFill>
        <p:spPr bwMode="auto">
          <a:xfrm>
            <a:off x="4211960" y="3140968"/>
            <a:ext cx="2520280" cy="3549158"/>
          </a:xfrm>
          <a:prstGeom prst="rect">
            <a:avLst/>
          </a:prstGeom>
          <a:noFill/>
          <a:ln w="9525">
            <a:noFill/>
            <a:miter lim="800000"/>
            <a:headEnd/>
            <a:tailEnd/>
          </a:ln>
        </p:spPr>
      </p:pic>
      <p:sp>
        <p:nvSpPr>
          <p:cNvPr id="9" name="TextovéPole 8"/>
          <p:cNvSpPr txBox="1"/>
          <p:nvPr/>
        </p:nvSpPr>
        <p:spPr>
          <a:xfrm>
            <a:off x="6156176" y="3390091"/>
            <a:ext cx="2664296"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sz="1600" b="1" dirty="0" err="1" smtClean="0"/>
              <a:t>Separation</a:t>
            </a:r>
            <a:r>
              <a:rPr lang="cs-CZ" sz="1600" b="1" dirty="0" smtClean="0"/>
              <a:t> </a:t>
            </a:r>
            <a:r>
              <a:rPr lang="cs-CZ" sz="1600" b="1" dirty="0" err="1" smtClean="0"/>
              <a:t>of</a:t>
            </a:r>
            <a:r>
              <a:rPr lang="cs-CZ" sz="1600" b="1" dirty="0" smtClean="0"/>
              <a:t> 22 </a:t>
            </a:r>
            <a:r>
              <a:rPr lang="cs-CZ" sz="1600" b="1" dirty="0" err="1" smtClean="0"/>
              <a:t>nucleotides</a:t>
            </a:r>
            <a:r>
              <a:rPr lang="cs-CZ" sz="1600" b="1" dirty="0" smtClean="0"/>
              <a:t> </a:t>
            </a:r>
            <a:r>
              <a:rPr lang="cs-CZ" sz="1600" b="1" dirty="0" err="1" smtClean="0"/>
              <a:t>and</a:t>
            </a:r>
            <a:r>
              <a:rPr lang="cs-CZ" sz="1600" b="1" dirty="0" smtClean="0"/>
              <a:t> </a:t>
            </a:r>
            <a:r>
              <a:rPr lang="cs-CZ" sz="1600" b="1" dirty="0" err="1" smtClean="0"/>
              <a:t>reated</a:t>
            </a:r>
            <a:r>
              <a:rPr lang="cs-CZ" sz="1600" b="1" dirty="0" smtClean="0"/>
              <a:t> </a:t>
            </a:r>
            <a:r>
              <a:rPr lang="cs-CZ" sz="1600" b="1" dirty="0" err="1" smtClean="0"/>
              <a:t>compounds</a:t>
            </a:r>
            <a:r>
              <a:rPr lang="cs-CZ" sz="1600" b="1" dirty="0" smtClean="0"/>
              <a:t> by anion </a:t>
            </a:r>
            <a:r>
              <a:rPr lang="cs-CZ" sz="1600" b="1" dirty="0" err="1" smtClean="0"/>
              <a:t>exchange</a:t>
            </a:r>
            <a:r>
              <a:rPr lang="cs-CZ" sz="1600" b="1" dirty="0" smtClean="0"/>
              <a:t>.</a:t>
            </a:r>
            <a:endParaRPr lang="cs-CZ" sz="16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pic>
        <p:nvPicPr>
          <p:cNvPr id="17" name="Picture 2"/>
          <p:cNvPicPr>
            <a:picLocks noChangeAspect="1" noChangeArrowheads="1"/>
          </p:cNvPicPr>
          <p:nvPr/>
        </p:nvPicPr>
        <p:blipFill>
          <a:blip r:embed="rId2" cstate="print"/>
          <a:srcRect/>
          <a:stretch>
            <a:fillRect/>
          </a:stretch>
        </p:blipFill>
        <p:spPr bwMode="auto">
          <a:xfrm>
            <a:off x="514540" y="944483"/>
            <a:ext cx="6577740" cy="5436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649660" y="1098643"/>
            <a:ext cx="7845309" cy="5354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HPLC System</a:t>
            </a:r>
            <a:endParaRPr lang="en-GB" dirty="0"/>
          </a:p>
        </p:txBody>
      </p:sp>
      <p:sp>
        <p:nvSpPr>
          <p:cNvPr id="3" name="Zástupný symbol pro obsah 2"/>
          <p:cNvSpPr>
            <a:spLocks noGrp="1"/>
          </p:cNvSpPr>
          <p:nvPr>
            <p:ph idx="1"/>
          </p:nvPr>
        </p:nvSpPr>
        <p:spPr>
          <a:xfrm>
            <a:off x="323528" y="1124744"/>
            <a:ext cx="3744416" cy="3240360"/>
          </a:xfrm>
        </p:spPr>
        <p:txBody>
          <a:bodyPr>
            <a:normAutofit/>
          </a:bodyPr>
          <a:lstStyle/>
          <a:p>
            <a:pPr>
              <a:spcBef>
                <a:spcPts val="0"/>
              </a:spcBef>
              <a:buNone/>
            </a:pPr>
            <a:r>
              <a:rPr lang="en-GB" sz="2400" b="1" dirty="0" smtClean="0"/>
              <a:t>Pumps</a:t>
            </a:r>
          </a:p>
          <a:p>
            <a:pPr>
              <a:spcBef>
                <a:spcPts val="0"/>
              </a:spcBef>
              <a:buNone/>
            </a:pPr>
            <a:r>
              <a:rPr lang="en-GB" sz="2000" b="1" dirty="0" smtClean="0"/>
              <a:t>Requirements:</a:t>
            </a:r>
          </a:p>
          <a:p>
            <a:pPr>
              <a:spcBef>
                <a:spcPts val="0"/>
              </a:spcBef>
            </a:pPr>
            <a:r>
              <a:rPr lang="en-GB" sz="2000" dirty="0" smtClean="0"/>
              <a:t>Stable flow rate in the range 0.05 – 2 (5) ml/min.</a:t>
            </a:r>
          </a:p>
          <a:p>
            <a:pPr>
              <a:spcBef>
                <a:spcPts val="0"/>
              </a:spcBef>
            </a:pPr>
            <a:r>
              <a:rPr lang="en-GB" sz="2000" dirty="0" smtClean="0"/>
              <a:t>Generating high pressure up to 1000 bar.</a:t>
            </a:r>
          </a:p>
          <a:p>
            <a:pPr>
              <a:spcBef>
                <a:spcPts val="0"/>
              </a:spcBef>
            </a:pPr>
            <a:r>
              <a:rPr lang="en-GB" sz="2000" dirty="0" smtClean="0"/>
              <a:t>Pressure ripple less than 0.5 %.</a:t>
            </a:r>
          </a:p>
        </p:txBody>
      </p:sp>
      <p:sp>
        <p:nvSpPr>
          <p:cNvPr id="8" name="TextovéPole 7"/>
          <p:cNvSpPr txBox="1"/>
          <p:nvPr/>
        </p:nvSpPr>
        <p:spPr>
          <a:xfrm>
            <a:off x="320316" y="3537590"/>
            <a:ext cx="4845000" cy="2062103"/>
          </a:xfrm>
          <a:prstGeom prst="rect">
            <a:avLst/>
          </a:prstGeom>
          <a:noFill/>
        </p:spPr>
        <p:txBody>
          <a:bodyPr wrap="square" rtlCol="0">
            <a:spAutoFit/>
          </a:bodyPr>
          <a:lstStyle/>
          <a:p>
            <a:r>
              <a:rPr lang="en-GB" sz="2000" b="1" smtClean="0"/>
              <a:t>The Short-Stroke Piston piump</a:t>
            </a:r>
          </a:p>
          <a:p>
            <a:pPr marL="285750" indent="-285750">
              <a:spcBef>
                <a:spcPct val="20000"/>
              </a:spcBef>
              <a:buClr>
                <a:srgbClr val="FF0000"/>
              </a:buClr>
              <a:buSzPct val="115000"/>
              <a:buFont typeface="Wingdings" pitchFamily="2" charset="2"/>
              <a:buChar char="§"/>
            </a:pPr>
            <a:r>
              <a:rPr lang="en-GB" sz="2000" smtClean="0"/>
              <a:t>The Cam guides the piston to its forward and backward direction. </a:t>
            </a:r>
          </a:p>
          <a:p>
            <a:pPr marL="285750" indent="-285750">
              <a:spcBef>
                <a:spcPct val="20000"/>
              </a:spcBef>
              <a:buClr>
                <a:srgbClr val="FF0000"/>
              </a:buClr>
              <a:buSzPct val="115000"/>
              <a:buFont typeface="Wingdings" pitchFamily="2" charset="2"/>
              <a:buChar char="§"/>
            </a:pPr>
            <a:r>
              <a:rPr lang="en-GB" sz="2000" smtClean="0"/>
              <a:t>Irregular shape of the Cam causes fast filling of the piston and the slow delivery period.</a:t>
            </a:r>
          </a:p>
        </p:txBody>
      </p:sp>
      <p:pic>
        <p:nvPicPr>
          <p:cNvPr id="10" name="Picture 2"/>
          <p:cNvPicPr>
            <a:picLocks noChangeAspect="1" noChangeArrowheads="1"/>
          </p:cNvPicPr>
          <p:nvPr/>
        </p:nvPicPr>
        <p:blipFill>
          <a:blip r:embed="rId2" cstate="print"/>
          <a:srcRect/>
          <a:stretch>
            <a:fillRect/>
          </a:stretch>
        </p:blipFill>
        <p:spPr bwMode="auto">
          <a:xfrm>
            <a:off x="5436096" y="944483"/>
            <a:ext cx="3396002" cy="4866222"/>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HPLC System</a:t>
            </a:r>
            <a:endParaRPr lang="cs-CZ" dirty="0"/>
          </a:p>
        </p:txBody>
      </p:sp>
      <p:pic>
        <p:nvPicPr>
          <p:cNvPr id="194562" name="Picture 2"/>
          <p:cNvPicPr>
            <a:picLocks noChangeAspect="1" noChangeArrowheads="1"/>
          </p:cNvPicPr>
          <p:nvPr/>
        </p:nvPicPr>
        <p:blipFill>
          <a:blip r:embed="rId2" cstate="print"/>
          <a:srcRect/>
          <a:stretch>
            <a:fillRect/>
          </a:stretch>
        </p:blipFill>
        <p:spPr bwMode="auto">
          <a:xfrm>
            <a:off x="5652121" y="1267230"/>
            <a:ext cx="2807668" cy="4858933"/>
          </a:xfrm>
          <a:prstGeom prst="rect">
            <a:avLst/>
          </a:prstGeom>
          <a:noFill/>
          <a:ln w="9525">
            <a:noFill/>
            <a:miter lim="800000"/>
            <a:headEnd/>
            <a:tailEnd/>
          </a:ln>
        </p:spPr>
      </p:pic>
      <p:sp>
        <p:nvSpPr>
          <p:cNvPr id="8" name="Zástupný symbol pro obsah 2"/>
          <p:cNvSpPr txBox="1">
            <a:spLocks/>
          </p:cNvSpPr>
          <p:nvPr/>
        </p:nvSpPr>
        <p:spPr>
          <a:xfrm>
            <a:off x="323528" y="1124744"/>
            <a:ext cx="5112568" cy="43204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
                <a:srgbClr val="FF0000"/>
              </a:buClr>
              <a:buSzPct val="115000"/>
              <a:buFont typeface="Wingdings" pitchFamily="2" charset="2"/>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Pumps</a:t>
            </a:r>
          </a:p>
          <a:p>
            <a:r>
              <a:rPr lang="en-GB" sz="2000" b="1" dirty="0" smtClean="0"/>
              <a:t>Tandem piston pump:</a:t>
            </a:r>
          </a:p>
          <a:p>
            <a:pPr marL="285750" indent="-285750">
              <a:spcBef>
                <a:spcPct val="20000"/>
              </a:spcBef>
              <a:buClr>
                <a:srgbClr val="FF0000"/>
              </a:buClr>
              <a:buSzPct val="115000"/>
              <a:buFont typeface="Wingdings" pitchFamily="2" charset="2"/>
              <a:buChar char="§"/>
            </a:pPr>
            <a:r>
              <a:rPr lang="cs-CZ" sz="2000" dirty="0" err="1" smtClean="0"/>
              <a:t>Current</a:t>
            </a:r>
            <a:r>
              <a:rPr lang="cs-CZ" sz="2000" dirty="0" smtClean="0"/>
              <a:t> design </a:t>
            </a:r>
            <a:r>
              <a:rPr lang="cs-CZ" sz="2000" dirty="0" err="1" smtClean="0"/>
              <a:t>of</a:t>
            </a:r>
            <a:r>
              <a:rPr lang="cs-CZ" sz="2000" dirty="0" smtClean="0"/>
              <a:t> HPLC </a:t>
            </a:r>
            <a:r>
              <a:rPr lang="cs-CZ" sz="2000" dirty="0" err="1" smtClean="0"/>
              <a:t>and</a:t>
            </a:r>
            <a:r>
              <a:rPr lang="cs-CZ" sz="2000" dirty="0" smtClean="0"/>
              <a:t> UHPLC </a:t>
            </a:r>
            <a:r>
              <a:rPr lang="cs-CZ" sz="2000" dirty="0" err="1" smtClean="0"/>
              <a:t>pumps</a:t>
            </a:r>
            <a:r>
              <a:rPr lang="cs-CZ" sz="2000" dirty="0" smtClean="0"/>
              <a:t>.</a:t>
            </a:r>
          </a:p>
          <a:p>
            <a:pPr marL="285750" indent="-285750">
              <a:spcBef>
                <a:spcPct val="20000"/>
              </a:spcBef>
              <a:buClr>
                <a:srgbClr val="FF0000"/>
              </a:buClr>
              <a:buSzPct val="115000"/>
              <a:buFont typeface="Wingdings" pitchFamily="2" charset="2"/>
              <a:buChar char="§"/>
            </a:pPr>
            <a:r>
              <a:rPr lang="cs-CZ" sz="2000" dirty="0" err="1" smtClean="0"/>
              <a:t>Combination</a:t>
            </a:r>
            <a:r>
              <a:rPr lang="cs-CZ" sz="2000" dirty="0" smtClean="0"/>
              <a:t> </a:t>
            </a:r>
            <a:r>
              <a:rPr lang="cs-CZ" sz="2000" dirty="0" err="1" smtClean="0"/>
              <a:t>of</a:t>
            </a:r>
            <a:r>
              <a:rPr lang="cs-CZ" sz="2000" dirty="0" smtClean="0"/>
              <a:t> </a:t>
            </a:r>
            <a:r>
              <a:rPr lang="cs-CZ" sz="2000" dirty="0" err="1" smtClean="0"/>
              <a:t>two</a:t>
            </a:r>
            <a:r>
              <a:rPr lang="cs-CZ" sz="2000" dirty="0" smtClean="0"/>
              <a:t> </a:t>
            </a:r>
            <a:r>
              <a:rPr lang="cs-CZ" sz="2000" dirty="0" err="1" smtClean="0"/>
              <a:t>strokes</a:t>
            </a:r>
            <a:r>
              <a:rPr lang="cs-CZ" sz="2000" dirty="0" smtClean="0"/>
              <a:t>, </a:t>
            </a:r>
            <a:r>
              <a:rPr lang="cs-CZ" sz="2000" dirty="0" err="1" smtClean="0"/>
              <a:t>the</a:t>
            </a:r>
            <a:r>
              <a:rPr lang="cs-CZ" sz="2000" dirty="0" smtClean="0"/>
              <a:t> </a:t>
            </a:r>
            <a:r>
              <a:rPr lang="cs-CZ" sz="2000" dirty="0" err="1" smtClean="0"/>
              <a:t>first</a:t>
            </a:r>
            <a:r>
              <a:rPr lang="cs-CZ" sz="2000" dirty="0" smtClean="0"/>
              <a:t> </a:t>
            </a:r>
            <a:r>
              <a:rPr lang="cs-CZ" sz="2000" dirty="0" err="1" smtClean="0"/>
              <a:t>fills</a:t>
            </a:r>
            <a:r>
              <a:rPr lang="cs-CZ" sz="2000" dirty="0" smtClean="0"/>
              <a:t> </a:t>
            </a:r>
            <a:r>
              <a:rPr lang="cs-CZ" sz="2000" dirty="0" err="1" smtClean="0"/>
              <a:t>the</a:t>
            </a:r>
            <a:r>
              <a:rPr lang="cs-CZ" sz="2000" dirty="0" smtClean="0"/>
              <a:t> </a:t>
            </a:r>
            <a:r>
              <a:rPr lang="cs-CZ" sz="2000" dirty="0" err="1" smtClean="0"/>
              <a:t>second</a:t>
            </a:r>
            <a:r>
              <a:rPr lang="cs-CZ" sz="2000" dirty="0" smtClean="0"/>
              <a:t> </a:t>
            </a:r>
            <a:r>
              <a:rPr lang="cs-CZ" sz="2000" dirty="0" err="1" smtClean="0"/>
              <a:t>stroke</a:t>
            </a:r>
            <a:r>
              <a:rPr lang="cs-CZ" sz="2000" dirty="0" smtClean="0"/>
              <a:t> </a:t>
            </a:r>
          </a:p>
          <a:p>
            <a:pPr marL="285750" indent="-285750">
              <a:spcBef>
                <a:spcPct val="20000"/>
              </a:spcBef>
              <a:buClr>
                <a:srgbClr val="FF0000"/>
              </a:buClr>
              <a:buSzPct val="115000"/>
              <a:buFont typeface="Wingdings" pitchFamily="2" charset="2"/>
              <a:buChar char="§"/>
            </a:pPr>
            <a:r>
              <a:rPr lang="cs-CZ" sz="2000" dirty="0" err="1" smtClean="0"/>
              <a:t>The</a:t>
            </a:r>
            <a:r>
              <a:rPr lang="cs-CZ" sz="2000" dirty="0" smtClean="0"/>
              <a:t> </a:t>
            </a:r>
            <a:r>
              <a:rPr lang="en-GB" sz="2000" dirty="0" err="1" smtClean="0"/>
              <a:t>flowrate</a:t>
            </a:r>
            <a:r>
              <a:rPr lang="cs-CZ" sz="2000" dirty="0" smtClean="0"/>
              <a:t> </a:t>
            </a:r>
            <a:r>
              <a:rPr lang="cs-CZ" sz="2000" dirty="0" err="1" smtClean="0"/>
              <a:t>is</a:t>
            </a:r>
            <a:r>
              <a:rPr lang="cs-CZ" sz="2000" dirty="0" smtClean="0"/>
              <a:t> </a:t>
            </a:r>
            <a:r>
              <a:rPr lang="cs-CZ" sz="2000" dirty="0" err="1" smtClean="0"/>
              <a:t>smooth</a:t>
            </a:r>
            <a:r>
              <a:rPr lang="cs-CZ" sz="2000" dirty="0" smtClean="0"/>
              <a:t> as much as </a:t>
            </a:r>
            <a:r>
              <a:rPr lang="cs-CZ" sz="2000" dirty="0" err="1" smtClean="0"/>
              <a:t>possible</a:t>
            </a:r>
            <a:r>
              <a:rPr lang="cs-CZ" sz="2000" dirty="0" smtClean="0"/>
              <a:t>.</a:t>
            </a:r>
            <a:endParaRPr lang="en-GB" sz="2000" dirty="0" smtClean="0"/>
          </a:p>
          <a:p>
            <a:pPr marL="285750" indent="-285750">
              <a:spcBef>
                <a:spcPct val="20000"/>
              </a:spcBef>
              <a:buClr>
                <a:srgbClr val="FF0000"/>
              </a:buClr>
              <a:buSzPct val="115000"/>
              <a:buFont typeface="Wingdings" pitchFamily="2" charset="2"/>
              <a:buChar char="§"/>
            </a:pPr>
            <a:r>
              <a:rPr lang="en-GB" sz="2000" dirty="0" smtClean="0"/>
              <a:t>Compensation of mobile phase </a:t>
            </a:r>
            <a:r>
              <a:rPr lang="en-GB" sz="2000" dirty="0" err="1" smtClean="0"/>
              <a:t>compresibility</a:t>
            </a:r>
            <a:r>
              <a:rPr lang="cs-CZ" sz="2000" dirty="0" smtClean="0"/>
              <a:t>.</a:t>
            </a:r>
            <a:endParaRPr lang="en-GB" sz="2000" dirty="0" smtClean="0"/>
          </a:p>
          <a:p>
            <a:pPr marL="285750" indent="-285750">
              <a:spcBef>
                <a:spcPct val="20000"/>
              </a:spcBef>
              <a:buClr>
                <a:srgbClr val="FF0000"/>
              </a:buClr>
              <a:buSzPct val="115000"/>
              <a:buFont typeface="Wingdings" pitchFamily="2" charset="2"/>
              <a:buChar char="§"/>
            </a:pPr>
            <a:r>
              <a:rPr lang="en-GB" sz="2000" dirty="0" smtClean="0"/>
              <a:t>Suppress </a:t>
            </a:r>
            <a:r>
              <a:rPr lang="en-GB" sz="2000" dirty="0" err="1" smtClean="0"/>
              <a:t>cavitation</a:t>
            </a:r>
            <a:r>
              <a:rPr lang="en-GB" sz="2000" dirty="0" smtClean="0"/>
              <a:t> (formation of bubbles during piston filling).</a:t>
            </a:r>
            <a:endParaRPr lang="cs-CZ" sz="2000" dirty="0" smtClean="0"/>
          </a:p>
          <a:p>
            <a:pPr marL="285750" indent="-285750">
              <a:spcBef>
                <a:spcPct val="20000"/>
              </a:spcBef>
              <a:buClr>
                <a:srgbClr val="FF0000"/>
              </a:buClr>
              <a:buSzPct val="115000"/>
              <a:buFont typeface="Wingdings" pitchFamily="2" charset="2"/>
              <a:buChar char="§"/>
            </a:pPr>
            <a:endParaRPr lang="en-GB" sz="2000" dirty="0" smtClean="0"/>
          </a:p>
        </p:txBody>
      </p:sp>
      <p:sp>
        <p:nvSpPr>
          <p:cNvPr id="9" name="TextovéPole 8"/>
          <p:cNvSpPr txBox="1"/>
          <p:nvPr/>
        </p:nvSpPr>
        <p:spPr>
          <a:xfrm>
            <a:off x="4499992" y="5445224"/>
            <a:ext cx="187220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mj-lt"/>
              <a:buAutoNum type="alphaLcParenR"/>
            </a:pPr>
            <a:r>
              <a:rPr lang="cs-CZ" sz="1600" dirty="0" err="1" smtClean="0"/>
              <a:t>Delivery</a:t>
            </a:r>
            <a:r>
              <a:rPr lang="cs-CZ" sz="1600" dirty="0" smtClean="0"/>
              <a:t> </a:t>
            </a:r>
            <a:r>
              <a:rPr lang="cs-CZ" sz="1600" dirty="0" err="1" smtClean="0"/>
              <a:t>stroke</a:t>
            </a:r>
            <a:endParaRPr lang="cs-CZ" sz="1600" dirty="0" smtClean="0"/>
          </a:p>
          <a:p>
            <a:pPr marL="342900" indent="-342900">
              <a:buFont typeface="+mj-lt"/>
              <a:buAutoNum type="alphaLcParenR"/>
            </a:pPr>
            <a:r>
              <a:rPr lang="cs-CZ" sz="1600" dirty="0" err="1" smtClean="0"/>
              <a:t>Filling</a:t>
            </a:r>
            <a:r>
              <a:rPr lang="cs-CZ" sz="1600" dirty="0" smtClean="0"/>
              <a:t> </a:t>
            </a:r>
            <a:r>
              <a:rPr lang="cs-CZ" sz="1600" dirty="0" err="1" smtClean="0"/>
              <a:t>stroke</a:t>
            </a:r>
            <a:endParaRPr lang="cs-CZ"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Chromatographic methods classification</a:t>
            </a:r>
            <a:endParaRPr lang="cs-CZ" dirty="0"/>
          </a:p>
        </p:txBody>
      </p:sp>
      <p:sp>
        <p:nvSpPr>
          <p:cNvPr id="3" name="Zástupný symbol pro obsah 2"/>
          <p:cNvSpPr>
            <a:spLocks noGrp="1"/>
          </p:cNvSpPr>
          <p:nvPr>
            <p:ph idx="1"/>
          </p:nvPr>
        </p:nvSpPr>
        <p:spPr>
          <a:xfrm>
            <a:off x="323528" y="1340768"/>
            <a:ext cx="8363272" cy="4785395"/>
          </a:xfrm>
        </p:spPr>
        <p:txBody>
          <a:bodyPr>
            <a:noAutofit/>
          </a:bodyPr>
          <a:lstStyle/>
          <a:p>
            <a:pPr>
              <a:spcBef>
                <a:spcPts val="1200"/>
              </a:spcBef>
              <a:buNone/>
            </a:pPr>
            <a:r>
              <a:rPr lang="en-US" sz="2400" b="1" dirty="0" smtClean="0"/>
              <a:t>Geometry of the system</a:t>
            </a:r>
            <a:r>
              <a:rPr lang="cs-CZ" sz="2400" b="1" dirty="0" smtClean="0"/>
              <a:t>:</a:t>
            </a:r>
          </a:p>
          <a:p>
            <a:pPr>
              <a:spcBef>
                <a:spcPts val="1200"/>
              </a:spcBef>
            </a:pPr>
            <a:r>
              <a:rPr lang="cs-CZ" sz="2400" b="1" i="1" dirty="0" smtClean="0"/>
              <a:t>C</a:t>
            </a:r>
            <a:r>
              <a:rPr lang="en-US" sz="2400" b="1" i="1" dirty="0" err="1" smtClean="0"/>
              <a:t>olumn</a:t>
            </a:r>
            <a:r>
              <a:rPr lang="en-US" sz="2400" b="1" i="1" dirty="0" smtClean="0"/>
              <a:t> chromatography</a:t>
            </a:r>
            <a:r>
              <a:rPr lang="cs-CZ" sz="2400" b="1" i="1" dirty="0" smtClean="0"/>
              <a:t>:</a:t>
            </a:r>
            <a:r>
              <a:rPr lang="en-US" sz="2400" b="1" i="1" dirty="0" smtClean="0"/>
              <a:t> </a:t>
            </a:r>
            <a:r>
              <a:rPr lang="en-US" sz="2400" dirty="0" smtClean="0"/>
              <a:t>the stationary phase</a:t>
            </a:r>
            <a:r>
              <a:rPr lang="cs-CZ" sz="2400" dirty="0" smtClean="0"/>
              <a:t> (solid </a:t>
            </a:r>
            <a:r>
              <a:rPr lang="cs-CZ" sz="2400" dirty="0" err="1" smtClean="0"/>
              <a:t>particles</a:t>
            </a:r>
            <a:r>
              <a:rPr lang="cs-CZ" sz="2400" dirty="0" smtClean="0"/>
              <a:t>)</a:t>
            </a:r>
            <a:r>
              <a:rPr lang="en-US" sz="2400" dirty="0" smtClean="0"/>
              <a:t> is in a tube called the column. </a:t>
            </a:r>
            <a:endParaRPr lang="cs-CZ" sz="2400" dirty="0" smtClean="0"/>
          </a:p>
          <a:p>
            <a:pPr>
              <a:spcBef>
                <a:spcPts val="1200"/>
              </a:spcBef>
            </a:pPr>
            <a:r>
              <a:rPr lang="en-US" sz="2400" b="1" i="1" dirty="0" smtClean="0"/>
              <a:t>Planar chromatography</a:t>
            </a:r>
            <a:r>
              <a:rPr lang="cs-CZ" sz="2400" b="1" i="1" dirty="0" smtClean="0"/>
              <a:t>:</a:t>
            </a:r>
            <a:r>
              <a:rPr lang="en-US" sz="2400" b="1" i="1" dirty="0" smtClean="0"/>
              <a:t> </a:t>
            </a:r>
            <a:r>
              <a:rPr lang="en-US" sz="2400" dirty="0" smtClean="0"/>
              <a:t>In this geometry the stationary phase is configured as a thin two-dimensional sheet. </a:t>
            </a:r>
            <a:endParaRPr lang="cs-CZ" sz="2400" dirty="0" smtClean="0"/>
          </a:p>
          <a:p>
            <a:pPr lvl="1">
              <a:spcBef>
                <a:spcPts val="1200"/>
              </a:spcBef>
            </a:pPr>
            <a:r>
              <a:rPr lang="en-US" sz="2000" dirty="0" smtClean="0"/>
              <a:t>In </a:t>
            </a:r>
            <a:r>
              <a:rPr lang="en-US" sz="2000" b="1" i="1" dirty="0" smtClean="0"/>
              <a:t>paper chromatography </a:t>
            </a:r>
            <a:r>
              <a:rPr lang="en-US" sz="2000" dirty="0" smtClean="0"/>
              <a:t>a sheet or a narrow strip of paper serves as the stationary phase. </a:t>
            </a:r>
            <a:endParaRPr lang="cs-CZ" sz="2000" dirty="0" smtClean="0"/>
          </a:p>
          <a:p>
            <a:pPr lvl="1">
              <a:spcBef>
                <a:spcPts val="1200"/>
              </a:spcBef>
            </a:pPr>
            <a:r>
              <a:rPr lang="en-US" sz="2000" dirty="0" smtClean="0"/>
              <a:t>In </a:t>
            </a:r>
            <a:r>
              <a:rPr lang="en-US" sz="2000" b="1" i="1" dirty="0" smtClean="0"/>
              <a:t>thin-layer chromatography</a:t>
            </a:r>
            <a:r>
              <a:rPr lang="en-US" sz="2000" dirty="0" smtClean="0"/>
              <a:t> a thin film of a stationary phase of solid particles bound together for mechanical strength with a binder, such as calcium sulfate, is coated on a glass plate or plastic or metal sheet.</a:t>
            </a:r>
            <a:r>
              <a:rPr lang="en-US" sz="2400" dirty="0" smtClean="0"/>
              <a:t/>
            </a:r>
            <a:br>
              <a:rPr lang="en-US" sz="2400" dirty="0" smtClean="0"/>
            </a:br>
            <a:endParaRPr lang="cs-CZ"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HPLC System</a:t>
            </a:r>
            <a:endParaRPr lang="en-GB"/>
          </a:p>
        </p:txBody>
      </p:sp>
      <p:sp>
        <p:nvSpPr>
          <p:cNvPr id="3" name="Zástupný symbol pro obsah 2"/>
          <p:cNvSpPr>
            <a:spLocks noGrp="1"/>
          </p:cNvSpPr>
          <p:nvPr>
            <p:ph idx="1"/>
          </p:nvPr>
        </p:nvSpPr>
        <p:spPr>
          <a:xfrm>
            <a:off x="457200" y="1052736"/>
            <a:ext cx="8229600" cy="648072"/>
          </a:xfrm>
        </p:spPr>
        <p:txBody>
          <a:bodyPr>
            <a:normAutofit/>
          </a:bodyPr>
          <a:lstStyle/>
          <a:p>
            <a:pPr>
              <a:buNone/>
            </a:pPr>
            <a:r>
              <a:rPr lang="en-GB" sz="2400" b="1" smtClean="0"/>
              <a:t>Gradient systems</a:t>
            </a:r>
            <a:endParaRPr lang="en-GB" sz="2400" b="1"/>
          </a:p>
        </p:txBody>
      </p:sp>
      <p:grpSp>
        <p:nvGrpSpPr>
          <p:cNvPr id="150" name="Skupina 149"/>
          <p:cNvGrpSpPr/>
          <p:nvPr/>
        </p:nvGrpSpPr>
        <p:grpSpPr>
          <a:xfrm>
            <a:off x="5301316" y="1565241"/>
            <a:ext cx="3375140" cy="3931653"/>
            <a:chOff x="548788" y="1657587"/>
            <a:chExt cx="3375140" cy="3931653"/>
          </a:xfrm>
        </p:grpSpPr>
        <p:sp>
          <p:nvSpPr>
            <p:cNvPr id="129" name="TextovéPole 128"/>
            <p:cNvSpPr txBox="1"/>
            <p:nvPr/>
          </p:nvSpPr>
          <p:spPr>
            <a:xfrm>
              <a:off x="548788" y="1657587"/>
              <a:ext cx="2024732" cy="307777"/>
            </a:xfrm>
            <a:prstGeom prst="rect">
              <a:avLst/>
            </a:prstGeom>
            <a:noFill/>
          </p:spPr>
          <p:txBody>
            <a:bodyPr wrap="square" rtlCol="0">
              <a:spAutoFit/>
            </a:bodyPr>
            <a:lstStyle/>
            <a:p>
              <a:pPr algn="ctr"/>
              <a:r>
                <a:rPr lang="en-GB" sz="1400" b="1" i="1" smtClean="0">
                  <a:solidFill>
                    <a:srgbClr val="FF0000"/>
                  </a:solidFill>
                </a:rPr>
                <a:t>Mobile phase reservoirs</a:t>
              </a:r>
              <a:endParaRPr lang="en-GB" sz="1400" b="1" i="1">
                <a:solidFill>
                  <a:srgbClr val="FF0000"/>
                </a:solidFill>
              </a:endParaRPr>
            </a:p>
          </p:txBody>
        </p:sp>
        <p:grpSp>
          <p:nvGrpSpPr>
            <p:cNvPr id="139" name="Skupina 138"/>
            <p:cNvGrpSpPr/>
            <p:nvPr/>
          </p:nvGrpSpPr>
          <p:grpSpPr>
            <a:xfrm>
              <a:off x="683568" y="1946892"/>
              <a:ext cx="3240360" cy="3642348"/>
              <a:chOff x="683568" y="1772816"/>
              <a:chExt cx="3240360" cy="3642348"/>
            </a:xfrm>
          </p:grpSpPr>
          <p:sp>
            <p:nvSpPr>
              <p:cNvPr id="118" name="Obdélník 117"/>
              <p:cNvSpPr/>
              <p:nvPr/>
            </p:nvSpPr>
            <p:spPr>
              <a:xfrm rot="2700000">
                <a:off x="1411792" y="2929343"/>
                <a:ext cx="54522" cy="129828"/>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bdélník 116"/>
              <p:cNvSpPr/>
              <p:nvPr/>
            </p:nvSpPr>
            <p:spPr>
              <a:xfrm rot="2700000">
                <a:off x="1717857" y="2625436"/>
                <a:ext cx="54522" cy="129828"/>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bdélník 118"/>
              <p:cNvSpPr/>
              <p:nvPr/>
            </p:nvSpPr>
            <p:spPr>
              <a:xfrm rot="8100000">
                <a:off x="1714682" y="2928383"/>
                <a:ext cx="54522" cy="129828"/>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bdélník 119"/>
              <p:cNvSpPr/>
              <p:nvPr/>
            </p:nvSpPr>
            <p:spPr>
              <a:xfrm rot="8100000">
                <a:off x="1429825" y="2619086"/>
                <a:ext cx="54522" cy="129828"/>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bdélník 4"/>
              <p:cNvSpPr/>
              <p:nvPr/>
            </p:nvSpPr>
            <p:spPr>
              <a:xfrm>
                <a:off x="683568"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A</a:t>
                </a:r>
                <a:endParaRPr lang="en-GB" b="1"/>
              </a:p>
            </p:txBody>
          </p:sp>
          <p:sp>
            <p:nvSpPr>
              <p:cNvPr id="6" name="Obdélník 5"/>
              <p:cNvSpPr/>
              <p:nvPr/>
            </p:nvSpPr>
            <p:spPr>
              <a:xfrm>
                <a:off x="1187624"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B</a:t>
                </a:r>
                <a:endParaRPr lang="en-GB" b="1"/>
              </a:p>
            </p:txBody>
          </p:sp>
          <p:sp>
            <p:nvSpPr>
              <p:cNvPr id="7" name="Obdélník 6"/>
              <p:cNvSpPr/>
              <p:nvPr/>
            </p:nvSpPr>
            <p:spPr>
              <a:xfrm>
                <a:off x="1691680"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C</a:t>
                </a:r>
                <a:endParaRPr lang="en-GB" b="1"/>
              </a:p>
            </p:txBody>
          </p:sp>
          <p:sp>
            <p:nvSpPr>
              <p:cNvPr id="8" name="Obdélník 7"/>
              <p:cNvSpPr/>
              <p:nvPr/>
            </p:nvSpPr>
            <p:spPr>
              <a:xfrm>
                <a:off x="2195736"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D</a:t>
                </a:r>
                <a:endParaRPr lang="en-GB" b="1"/>
              </a:p>
            </p:txBody>
          </p:sp>
          <p:sp>
            <p:nvSpPr>
              <p:cNvPr id="9" name="Obdélník 8"/>
              <p:cNvSpPr/>
              <p:nvPr/>
            </p:nvSpPr>
            <p:spPr>
              <a:xfrm rot="2700000">
                <a:off x="1451273" y="2695070"/>
                <a:ext cx="288032" cy="297557"/>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Tvar 10"/>
              <p:cNvCxnSpPr>
                <a:stCxn id="5" idx="2"/>
                <a:endCxn id="9" idx="2"/>
              </p:cNvCxnSpPr>
              <p:nvPr/>
            </p:nvCxnSpPr>
            <p:spPr>
              <a:xfrm rot="16200000" flipH="1">
                <a:off x="858750" y="2317713"/>
                <a:ext cx="600171" cy="662503"/>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ravoúhlá spojovací čára 12"/>
              <p:cNvCxnSpPr>
                <a:stCxn id="6" idx="2"/>
                <a:endCxn id="9" idx="1"/>
              </p:cNvCxnSpPr>
              <p:nvPr/>
            </p:nvCxnSpPr>
            <p:spPr>
              <a:xfrm rot="16200000" flipH="1">
                <a:off x="1215980" y="2464540"/>
                <a:ext cx="393134" cy="161814"/>
              </a:xfrm>
              <a:prstGeom prst="bentConnector3">
                <a:avLst>
                  <a:gd name="adj1" fmla="val 9933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Tvar 14"/>
              <p:cNvCxnSpPr>
                <a:stCxn id="7" idx="2"/>
                <a:endCxn id="9" idx="0"/>
              </p:cNvCxnSpPr>
              <p:nvPr/>
            </p:nvCxnSpPr>
            <p:spPr>
              <a:xfrm rot="5400000">
                <a:off x="1573211" y="2476161"/>
                <a:ext cx="389766" cy="13520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a:stCxn id="8" idx="2"/>
                <a:endCxn id="9" idx="3"/>
              </p:cNvCxnSpPr>
              <p:nvPr/>
            </p:nvCxnSpPr>
            <p:spPr>
              <a:xfrm rot="5400000">
                <a:off x="1720036" y="2325968"/>
                <a:ext cx="596804" cy="642629"/>
              </a:xfrm>
              <a:prstGeom prst="bentConnector3">
                <a:avLst>
                  <a:gd name="adj1" fmla="val 10095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ovací čára 20"/>
              <p:cNvCxnSpPr/>
              <p:nvPr/>
            </p:nvCxnSpPr>
            <p:spPr>
              <a:xfrm>
                <a:off x="1596013" y="2852938"/>
                <a:ext cx="3530" cy="504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bdélník 25"/>
              <p:cNvSpPr/>
              <p:nvPr/>
            </p:nvSpPr>
            <p:spPr>
              <a:xfrm>
                <a:off x="986458" y="4005064"/>
                <a:ext cx="1224136" cy="648072"/>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Skupina 46"/>
              <p:cNvGrpSpPr/>
              <p:nvPr/>
            </p:nvGrpSpPr>
            <p:grpSpPr>
              <a:xfrm>
                <a:off x="986458" y="4869160"/>
                <a:ext cx="722115" cy="288032"/>
                <a:chOff x="3707904" y="1700808"/>
                <a:chExt cx="722115" cy="288032"/>
              </a:xfrm>
            </p:grpSpPr>
            <p:cxnSp>
              <p:nvCxnSpPr>
                <p:cNvPr id="38" name="Přímá spojovací čára 37"/>
                <p:cNvCxnSpPr/>
                <p:nvPr/>
              </p:nvCxnSpPr>
              <p:spPr>
                <a:xfrm>
                  <a:off x="3707904" y="184525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Šipka doprava 38"/>
                <p:cNvSpPr/>
                <p:nvPr/>
              </p:nvSpPr>
              <p:spPr>
                <a:xfrm>
                  <a:off x="3851920" y="1772816"/>
                  <a:ext cx="576064" cy="144016"/>
                </a:xfrm>
                <a:prstGeom prst="rightArrow">
                  <a:avLst>
                    <a:gd name="adj1" fmla="val 100000"/>
                    <a:gd name="adj2"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Přímá spojovací čára 40"/>
                <p:cNvCxnSpPr/>
                <p:nvPr/>
              </p:nvCxnSpPr>
              <p:spPr>
                <a:xfrm rot="5400000">
                  <a:off x="3995936" y="184482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Přímá spojovací čára 44"/>
                <p:cNvCxnSpPr/>
                <p:nvPr/>
              </p:nvCxnSpPr>
              <p:spPr>
                <a:xfrm rot="5400000">
                  <a:off x="3563888" y="1844824"/>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Šipka doprava 45"/>
                <p:cNvSpPr/>
                <p:nvPr/>
              </p:nvSpPr>
              <p:spPr>
                <a:xfrm>
                  <a:off x="4076701" y="1772816"/>
                  <a:ext cx="353318" cy="144016"/>
                </a:xfrm>
                <a:prstGeom prst="rightArrow">
                  <a:avLst>
                    <a:gd name="adj1" fmla="val 100000"/>
                    <a:gd name="adj2" fmla="val 50000"/>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8" name="Přímá spojovací čára 47"/>
              <p:cNvCxnSpPr>
                <a:endCxn id="64" idx="6"/>
              </p:cNvCxnSpPr>
              <p:nvPr/>
            </p:nvCxnSpPr>
            <p:spPr>
              <a:xfrm flipH="1">
                <a:off x="1307546" y="3657704"/>
                <a:ext cx="2949" cy="4913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Tvar 50"/>
              <p:cNvCxnSpPr>
                <a:stCxn id="64" idx="1"/>
                <a:endCxn id="63" idx="6"/>
              </p:cNvCxnSpPr>
              <p:nvPr/>
            </p:nvCxnSpPr>
            <p:spPr>
              <a:xfrm rot="5400000" flipH="1" flipV="1">
                <a:off x="1417031" y="4039595"/>
                <a:ext cx="360040" cy="579011"/>
              </a:xfrm>
              <a:prstGeom prst="bentConnector5">
                <a:avLst>
                  <a:gd name="adj1" fmla="val -63493"/>
                  <a:gd name="adj2" fmla="val 50000"/>
                  <a:gd name="adj3" fmla="val 16349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bdélník 21"/>
              <p:cNvSpPr/>
              <p:nvPr/>
            </p:nvSpPr>
            <p:spPr>
              <a:xfrm>
                <a:off x="837109" y="3356992"/>
                <a:ext cx="1512168" cy="36004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smtClean="0">
                    <a:solidFill>
                      <a:srgbClr val="FF0000"/>
                    </a:solidFill>
                  </a:rPr>
                  <a:t>Degasser</a:t>
                </a:r>
                <a:endParaRPr lang="en-GB" sz="1400" b="1" i="1">
                  <a:solidFill>
                    <a:srgbClr val="FF0000"/>
                  </a:solidFill>
                </a:endParaRPr>
              </a:p>
            </p:txBody>
          </p:sp>
          <p:cxnSp>
            <p:nvCxnSpPr>
              <p:cNvPr id="66" name="Přímá spojovací čára 65"/>
              <p:cNvCxnSpPr/>
              <p:nvPr/>
            </p:nvCxnSpPr>
            <p:spPr>
              <a:xfrm>
                <a:off x="1708573" y="5013176"/>
                <a:ext cx="177985" cy="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Plechovka 67"/>
              <p:cNvSpPr/>
              <p:nvPr/>
            </p:nvSpPr>
            <p:spPr>
              <a:xfrm rot="5400000">
                <a:off x="3059832" y="4551068"/>
                <a:ext cx="144016" cy="1584176"/>
              </a:xfrm>
              <a:prstGeom prst="can">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Tvar 69"/>
              <p:cNvCxnSpPr>
                <a:stCxn id="63" idx="1"/>
                <a:endCxn id="68" idx="3"/>
              </p:cNvCxnSpPr>
              <p:nvPr/>
            </p:nvCxnSpPr>
            <p:spPr>
              <a:xfrm rot="16200000" flipH="1">
                <a:off x="1696137" y="4699540"/>
                <a:ext cx="834035" cy="45319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Elipsa 59"/>
              <p:cNvSpPr/>
              <p:nvPr/>
            </p:nvSpPr>
            <p:spPr>
              <a:xfrm>
                <a:off x="1775371" y="4905610"/>
                <a:ext cx="216024"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Desetiúhelník 62"/>
              <p:cNvSpPr/>
              <p:nvPr/>
            </p:nvSpPr>
            <p:spPr>
              <a:xfrm rot="5400000">
                <a:off x="1706537" y="4160991"/>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Desetiúhelník 63"/>
              <p:cNvSpPr/>
              <p:nvPr/>
            </p:nvSpPr>
            <p:spPr>
              <a:xfrm rot="5400000">
                <a:off x="1127526" y="4160991"/>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Elipsa 110"/>
              <p:cNvSpPr/>
              <p:nvPr/>
            </p:nvSpPr>
            <p:spPr>
              <a:xfrm>
                <a:off x="1563543" y="2807411"/>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Elipsa 111"/>
              <p:cNvSpPr/>
              <p:nvPr/>
            </p:nvSpPr>
            <p:spPr>
              <a:xfrm>
                <a:off x="1663110" y="2704157"/>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Elipsa 112"/>
              <p:cNvSpPr/>
              <p:nvPr/>
            </p:nvSpPr>
            <p:spPr>
              <a:xfrm>
                <a:off x="1656187" y="2910663"/>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Elipsa 113"/>
              <p:cNvSpPr/>
              <p:nvPr/>
            </p:nvSpPr>
            <p:spPr>
              <a:xfrm>
                <a:off x="1451841" y="2910655"/>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Elipsa 114"/>
              <p:cNvSpPr/>
              <p:nvPr/>
            </p:nvSpPr>
            <p:spPr>
              <a:xfrm>
                <a:off x="1466130" y="2694639"/>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ovéPole 121"/>
              <p:cNvSpPr txBox="1"/>
              <p:nvPr/>
            </p:nvSpPr>
            <p:spPr>
              <a:xfrm rot="16200000">
                <a:off x="459885" y="4158316"/>
                <a:ext cx="792088" cy="307777"/>
              </a:xfrm>
              <a:prstGeom prst="rect">
                <a:avLst/>
              </a:prstGeom>
              <a:noFill/>
            </p:spPr>
            <p:txBody>
              <a:bodyPr wrap="square" rtlCol="0">
                <a:spAutoFit/>
              </a:bodyPr>
              <a:lstStyle/>
              <a:p>
                <a:pPr algn="ctr"/>
                <a:r>
                  <a:rPr lang="en-GB" sz="1400" b="1" i="1" smtClean="0">
                    <a:solidFill>
                      <a:srgbClr val="FF0000"/>
                    </a:solidFill>
                  </a:rPr>
                  <a:t>Pump</a:t>
                </a:r>
                <a:endParaRPr lang="en-GB" sz="1400" b="1" i="1">
                  <a:solidFill>
                    <a:srgbClr val="FF0000"/>
                  </a:solidFill>
                </a:endParaRPr>
              </a:p>
            </p:txBody>
          </p:sp>
          <p:sp>
            <p:nvSpPr>
              <p:cNvPr id="123" name="TextovéPole 122"/>
              <p:cNvSpPr txBox="1"/>
              <p:nvPr/>
            </p:nvSpPr>
            <p:spPr>
              <a:xfrm>
                <a:off x="721379" y="2680520"/>
                <a:ext cx="792088" cy="307777"/>
              </a:xfrm>
              <a:prstGeom prst="rect">
                <a:avLst/>
              </a:prstGeom>
              <a:noFill/>
            </p:spPr>
            <p:txBody>
              <a:bodyPr wrap="square" rtlCol="0">
                <a:spAutoFit/>
              </a:bodyPr>
              <a:lstStyle/>
              <a:p>
                <a:pPr algn="ctr"/>
                <a:r>
                  <a:rPr lang="en-GB" sz="1400" b="1" i="1" smtClean="0">
                    <a:solidFill>
                      <a:srgbClr val="FF0000"/>
                    </a:solidFill>
                  </a:rPr>
                  <a:t>Mixer</a:t>
                </a:r>
              </a:p>
            </p:txBody>
          </p:sp>
          <p:sp>
            <p:nvSpPr>
              <p:cNvPr id="135" name="TextovéPole 134"/>
              <p:cNvSpPr txBox="1"/>
              <p:nvPr/>
            </p:nvSpPr>
            <p:spPr>
              <a:xfrm>
                <a:off x="2744092" y="5021994"/>
                <a:ext cx="792088" cy="307777"/>
              </a:xfrm>
              <a:prstGeom prst="rect">
                <a:avLst/>
              </a:prstGeom>
              <a:noFill/>
            </p:spPr>
            <p:txBody>
              <a:bodyPr wrap="square" rtlCol="0">
                <a:spAutoFit/>
              </a:bodyPr>
              <a:lstStyle/>
              <a:p>
                <a:pPr algn="ctr"/>
                <a:r>
                  <a:rPr lang="en-GB" sz="1400" b="1" i="1" smtClean="0">
                    <a:solidFill>
                      <a:srgbClr val="FF0000"/>
                    </a:solidFill>
                  </a:rPr>
                  <a:t>Column</a:t>
                </a:r>
              </a:p>
            </p:txBody>
          </p:sp>
          <p:sp>
            <p:nvSpPr>
              <p:cNvPr id="136" name="TextovéPole 135"/>
              <p:cNvSpPr txBox="1"/>
              <p:nvPr/>
            </p:nvSpPr>
            <p:spPr>
              <a:xfrm>
                <a:off x="943891" y="5093147"/>
                <a:ext cx="936105" cy="307777"/>
              </a:xfrm>
              <a:prstGeom prst="rect">
                <a:avLst/>
              </a:prstGeom>
              <a:noFill/>
            </p:spPr>
            <p:txBody>
              <a:bodyPr wrap="square" rtlCol="0">
                <a:spAutoFit/>
              </a:bodyPr>
              <a:lstStyle/>
              <a:p>
                <a:pPr algn="ctr"/>
                <a:r>
                  <a:rPr lang="en-GB" sz="1400" b="1" i="1" smtClean="0">
                    <a:solidFill>
                      <a:srgbClr val="FF0000"/>
                    </a:solidFill>
                  </a:rPr>
                  <a:t>Injection</a:t>
                </a:r>
              </a:p>
            </p:txBody>
          </p:sp>
        </p:grpSp>
      </p:grpSp>
      <p:cxnSp>
        <p:nvCxnSpPr>
          <p:cNvPr id="152" name="Přímá spojovací čára 151"/>
          <p:cNvCxnSpPr/>
          <p:nvPr/>
        </p:nvCxnSpPr>
        <p:spPr>
          <a:xfrm>
            <a:off x="5115941" y="3933056"/>
            <a:ext cx="212035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Přímá spojovací šipka 153"/>
          <p:cNvCxnSpPr/>
          <p:nvPr/>
        </p:nvCxnSpPr>
        <p:spPr>
          <a:xfrm>
            <a:off x="5115941" y="3933056"/>
            <a:ext cx="0" cy="156383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6" name="Přímá spojovací šipka 155"/>
          <p:cNvCxnSpPr/>
          <p:nvPr/>
        </p:nvCxnSpPr>
        <p:spPr>
          <a:xfrm flipV="1">
            <a:off x="5115941" y="1873018"/>
            <a:ext cx="0" cy="206003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7" name="TextovéPole 156"/>
          <p:cNvSpPr txBox="1"/>
          <p:nvPr/>
        </p:nvSpPr>
        <p:spPr>
          <a:xfrm rot="16200000">
            <a:off x="4040355" y="2601221"/>
            <a:ext cx="1800200" cy="369332"/>
          </a:xfrm>
          <a:prstGeom prst="rect">
            <a:avLst/>
          </a:prstGeom>
          <a:noFill/>
        </p:spPr>
        <p:txBody>
          <a:bodyPr wrap="square" rtlCol="0">
            <a:spAutoFit/>
          </a:bodyPr>
          <a:lstStyle/>
          <a:p>
            <a:r>
              <a:rPr lang="en-GB" b="1" smtClean="0"/>
              <a:t>Low pressure</a:t>
            </a:r>
            <a:endParaRPr lang="en-GB" b="1"/>
          </a:p>
        </p:txBody>
      </p:sp>
      <p:sp>
        <p:nvSpPr>
          <p:cNvPr id="158" name="TextovéPole 157"/>
          <p:cNvSpPr txBox="1"/>
          <p:nvPr/>
        </p:nvSpPr>
        <p:spPr>
          <a:xfrm rot="16200000">
            <a:off x="4040355" y="4360458"/>
            <a:ext cx="1800200" cy="369332"/>
          </a:xfrm>
          <a:prstGeom prst="rect">
            <a:avLst/>
          </a:prstGeom>
          <a:noFill/>
        </p:spPr>
        <p:txBody>
          <a:bodyPr wrap="square" rtlCol="0">
            <a:spAutoFit/>
          </a:bodyPr>
          <a:lstStyle/>
          <a:p>
            <a:r>
              <a:rPr lang="en-GB" b="1" smtClean="0"/>
              <a:t>High pressure</a:t>
            </a:r>
            <a:endParaRPr lang="en-GB" b="1"/>
          </a:p>
        </p:txBody>
      </p:sp>
      <p:sp>
        <p:nvSpPr>
          <p:cNvPr id="161" name="TextovéPole 160"/>
          <p:cNvSpPr txBox="1"/>
          <p:nvPr/>
        </p:nvSpPr>
        <p:spPr>
          <a:xfrm rot="16200000">
            <a:off x="6831076" y="3757510"/>
            <a:ext cx="1798551"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mtClean="0"/>
              <a:t>Gradient delay</a:t>
            </a:r>
            <a:endParaRPr lang="en-GB"/>
          </a:p>
        </p:txBody>
      </p:sp>
      <p:sp>
        <p:nvSpPr>
          <p:cNvPr id="162" name="TextovéPole 161"/>
          <p:cNvSpPr txBox="1"/>
          <p:nvPr/>
        </p:nvSpPr>
        <p:spPr>
          <a:xfrm>
            <a:off x="395536" y="1854546"/>
            <a:ext cx="3763940" cy="3739485"/>
          </a:xfrm>
          <a:prstGeom prst="rect">
            <a:avLst/>
          </a:prstGeom>
          <a:noFill/>
        </p:spPr>
        <p:txBody>
          <a:bodyPr wrap="square" rtlCol="0">
            <a:spAutoFit/>
          </a:bodyPr>
          <a:lstStyle/>
          <a:p>
            <a:pPr>
              <a:spcBef>
                <a:spcPts val="600"/>
              </a:spcBef>
            </a:pPr>
            <a:r>
              <a:rPr lang="en-GB" sz="2000" b="1" smtClean="0"/>
              <a:t>Quarternary pump (</a:t>
            </a:r>
            <a:r>
              <a:rPr lang="en-GB" sz="2000" b="1" i="1" smtClean="0"/>
              <a:t>quarternary gradient, low pressure gradient</a:t>
            </a:r>
            <a:r>
              <a:rPr lang="en-GB" sz="2000" b="1" smtClean="0"/>
              <a:t>)</a:t>
            </a:r>
          </a:p>
          <a:p>
            <a:pPr marL="268288" indent="-268288">
              <a:spcBef>
                <a:spcPts val="600"/>
              </a:spcBef>
              <a:buClr>
                <a:srgbClr val="FF0000"/>
              </a:buClr>
              <a:buSzPct val="120000"/>
              <a:buFont typeface="Wingdings" pitchFamily="2" charset="2"/>
              <a:buChar char="§"/>
            </a:pPr>
            <a:r>
              <a:rPr lang="en-GB" smtClean="0"/>
              <a:t>Mixing of up to 4 different solvents</a:t>
            </a:r>
          </a:p>
          <a:p>
            <a:pPr marL="268288" indent="-268288">
              <a:spcBef>
                <a:spcPts val="600"/>
              </a:spcBef>
              <a:buClr>
                <a:srgbClr val="FF0000"/>
              </a:buClr>
              <a:buSzPct val="120000"/>
              <a:buFont typeface="Wingdings" pitchFamily="2" charset="2"/>
              <a:buChar char="§"/>
            </a:pPr>
            <a:r>
              <a:rPr lang="en-GB" smtClean="0"/>
              <a:t>Cheaper instrumentation (one degasser, one pump).</a:t>
            </a:r>
          </a:p>
          <a:p>
            <a:pPr marL="268288" indent="-268288">
              <a:spcBef>
                <a:spcPts val="600"/>
              </a:spcBef>
              <a:buClr>
                <a:srgbClr val="FF0000"/>
              </a:buClr>
              <a:buSzPct val="120000"/>
              <a:buFont typeface="Wingdings" pitchFamily="2" charset="2"/>
              <a:buChar char="§"/>
            </a:pPr>
            <a:r>
              <a:rPr lang="en-GB" smtClean="0"/>
              <a:t>Higher gradient delay volume (compared with the binary pump</a:t>
            </a:r>
            <a:r>
              <a:rPr lang="en-GB" sz="2000" smtClean="0"/>
              <a:t>)</a:t>
            </a:r>
          </a:p>
          <a:p>
            <a:pPr marL="268288" indent="-268288">
              <a:spcBef>
                <a:spcPts val="600"/>
              </a:spcBef>
              <a:buClr>
                <a:srgbClr val="FF0000"/>
              </a:buClr>
              <a:buSzPct val="120000"/>
              <a:buFont typeface="Wingdings" pitchFamily="2" charset="2"/>
              <a:buChar char="§"/>
            </a:pPr>
            <a:r>
              <a:rPr lang="en-GB" smtClean="0"/>
              <a:t>Gradient is mixed in the mixer and it is based on opening of the valves.</a:t>
            </a:r>
          </a:p>
          <a:p>
            <a:pPr marL="268288" indent="-268288">
              <a:spcBef>
                <a:spcPts val="600"/>
              </a:spcBef>
              <a:buClr>
                <a:srgbClr val="FF0000"/>
              </a:buClr>
              <a:buSzPct val="120000"/>
              <a:buFont typeface="Wingdings" pitchFamily="2" charset="2"/>
              <a:buChar char="§"/>
            </a:pPr>
            <a:endParaRPr lang="en-GB" sz="2000"/>
          </a:p>
        </p:txBody>
      </p:sp>
      <p:sp>
        <p:nvSpPr>
          <p:cNvPr id="163" name="Šipka dolů 162"/>
          <p:cNvSpPr/>
          <p:nvPr/>
        </p:nvSpPr>
        <p:spPr>
          <a:xfrm>
            <a:off x="7326048" y="2700552"/>
            <a:ext cx="170572" cy="2502788"/>
          </a:xfrm>
          <a:prstGeom prst="downArrow">
            <a:avLst/>
          </a:prstGeom>
          <a:gradFill>
            <a:gsLst>
              <a:gs pos="0">
                <a:schemeClr val="tx2">
                  <a:lumMod val="40000"/>
                  <a:lumOff val="60000"/>
                </a:schemeClr>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HPLC System</a:t>
            </a:r>
            <a:endParaRPr lang="en-GB"/>
          </a:p>
        </p:txBody>
      </p:sp>
      <p:sp>
        <p:nvSpPr>
          <p:cNvPr id="3" name="Zástupný symbol pro obsah 2"/>
          <p:cNvSpPr>
            <a:spLocks noGrp="1"/>
          </p:cNvSpPr>
          <p:nvPr>
            <p:ph idx="1"/>
          </p:nvPr>
        </p:nvSpPr>
        <p:spPr>
          <a:xfrm>
            <a:off x="457200" y="1052736"/>
            <a:ext cx="8229600" cy="648072"/>
          </a:xfrm>
        </p:spPr>
        <p:txBody>
          <a:bodyPr>
            <a:normAutofit/>
          </a:bodyPr>
          <a:lstStyle/>
          <a:p>
            <a:pPr>
              <a:buNone/>
            </a:pPr>
            <a:r>
              <a:rPr lang="en-GB" sz="2400" b="1" smtClean="0"/>
              <a:t>Gradient systems</a:t>
            </a:r>
            <a:endParaRPr lang="en-GB" sz="2400" b="1"/>
          </a:p>
        </p:txBody>
      </p:sp>
      <p:grpSp>
        <p:nvGrpSpPr>
          <p:cNvPr id="14" name="Skupina 141"/>
          <p:cNvGrpSpPr/>
          <p:nvPr/>
        </p:nvGrpSpPr>
        <p:grpSpPr>
          <a:xfrm>
            <a:off x="4644009" y="1484784"/>
            <a:ext cx="3599928" cy="4074396"/>
            <a:chOff x="5004520" y="1484784"/>
            <a:chExt cx="3599928" cy="4074396"/>
          </a:xfrm>
        </p:grpSpPr>
        <p:sp>
          <p:nvSpPr>
            <p:cNvPr id="89" name="Obdélník 88"/>
            <p:cNvSpPr/>
            <p:nvPr/>
          </p:nvSpPr>
          <p:spPr>
            <a:xfrm>
              <a:off x="6888956" y="3140968"/>
              <a:ext cx="1224136" cy="648072"/>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Tvar 89"/>
            <p:cNvCxnSpPr>
              <a:stCxn id="97" idx="1"/>
              <a:endCxn id="94" idx="6"/>
            </p:cNvCxnSpPr>
            <p:nvPr/>
          </p:nvCxnSpPr>
          <p:spPr>
            <a:xfrm rot="5400000" flipH="1" flipV="1">
              <a:off x="7319529" y="3175499"/>
              <a:ext cx="360040" cy="579011"/>
            </a:xfrm>
            <a:prstGeom prst="bentConnector5">
              <a:avLst>
                <a:gd name="adj1" fmla="val -63493"/>
                <a:gd name="adj2" fmla="val 50000"/>
                <a:gd name="adj3" fmla="val 16349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Desetiúhelník 93"/>
            <p:cNvSpPr/>
            <p:nvPr/>
          </p:nvSpPr>
          <p:spPr>
            <a:xfrm rot="5400000">
              <a:off x="7609035" y="3296895"/>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Desetiúhelník 96"/>
            <p:cNvSpPr/>
            <p:nvPr/>
          </p:nvSpPr>
          <p:spPr>
            <a:xfrm rot="5400000">
              <a:off x="7030024" y="3296895"/>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bdélník 75"/>
            <p:cNvSpPr/>
            <p:nvPr/>
          </p:nvSpPr>
          <p:spPr>
            <a:xfrm>
              <a:off x="5156572" y="3140968"/>
              <a:ext cx="1224136" cy="648072"/>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9" name="Tvar 78"/>
            <p:cNvCxnSpPr>
              <a:stCxn id="85" idx="1"/>
              <a:endCxn id="80" idx="6"/>
            </p:cNvCxnSpPr>
            <p:nvPr/>
          </p:nvCxnSpPr>
          <p:spPr>
            <a:xfrm rot="5400000" flipH="1" flipV="1">
              <a:off x="5587145" y="3175499"/>
              <a:ext cx="360040" cy="579011"/>
            </a:xfrm>
            <a:prstGeom prst="bentConnector5">
              <a:avLst>
                <a:gd name="adj1" fmla="val -63493"/>
                <a:gd name="adj2" fmla="val 50000"/>
                <a:gd name="adj3" fmla="val 16349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Desetiúhelník 79"/>
            <p:cNvSpPr/>
            <p:nvPr/>
          </p:nvSpPr>
          <p:spPr>
            <a:xfrm rot="5400000">
              <a:off x="5876651" y="3296895"/>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Desetiúhelník 84"/>
            <p:cNvSpPr/>
            <p:nvPr/>
          </p:nvSpPr>
          <p:spPr>
            <a:xfrm rot="5400000">
              <a:off x="5297640" y="3296895"/>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bdélník 71"/>
            <p:cNvSpPr/>
            <p:nvPr/>
          </p:nvSpPr>
          <p:spPr>
            <a:xfrm>
              <a:off x="5611826"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A</a:t>
              </a:r>
              <a:endParaRPr lang="en-GB"/>
            </a:p>
          </p:txBody>
        </p:sp>
        <p:sp>
          <p:nvSpPr>
            <p:cNvPr id="73" name="Obdélník 72"/>
            <p:cNvSpPr/>
            <p:nvPr/>
          </p:nvSpPr>
          <p:spPr>
            <a:xfrm>
              <a:off x="7294188"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B</a:t>
              </a:r>
              <a:endParaRPr lang="en-GB"/>
            </a:p>
          </p:txBody>
        </p:sp>
        <p:cxnSp>
          <p:nvCxnSpPr>
            <p:cNvPr id="77" name="Pravoúhlá spojovací čára 12"/>
            <p:cNvCxnSpPr>
              <a:stCxn id="72" idx="2"/>
              <a:endCxn id="93" idx="0"/>
            </p:cNvCxnSpPr>
            <p:nvPr/>
          </p:nvCxnSpPr>
          <p:spPr>
            <a:xfrm rot="5400000">
              <a:off x="5647830" y="2456892"/>
              <a:ext cx="216024" cy="1588"/>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Tvar 14"/>
            <p:cNvCxnSpPr>
              <a:stCxn id="73" idx="2"/>
              <a:endCxn id="98" idx="0"/>
            </p:cNvCxnSpPr>
            <p:nvPr/>
          </p:nvCxnSpPr>
          <p:spPr>
            <a:xfrm rot="5400000">
              <a:off x="7330192" y="2456892"/>
              <a:ext cx="216024" cy="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ovací čára 90"/>
            <p:cNvCxnSpPr>
              <a:endCxn id="85" idx="6"/>
            </p:cNvCxnSpPr>
            <p:nvPr/>
          </p:nvCxnSpPr>
          <p:spPr>
            <a:xfrm flipH="1">
              <a:off x="5477660" y="2865616"/>
              <a:ext cx="246" cy="419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bdélník 92"/>
            <p:cNvSpPr/>
            <p:nvPr/>
          </p:nvSpPr>
          <p:spPr>
            <a:xfrm>
              <a:off x="5004520" y="2564904"/>
              <a:ext cx="1502643" cy="36004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smtClean="0">
                  <a:solidFill>
                    <a:srgbClr val="FF0000"/>
                  </a:solidFill>
                </a:rPr>
                <a:t>Degasser</a:t>
              </a:r>
            </a:p>
          </p:txBody>
        </p:sp>
        <p:sp>
          <p:nvSpPr>
            <p:cNvPr id="95" name="Plechovka 94"/>
            <p:cNvSpPr/>
            <p:nvPr/>
          </p:nvSpPr>
          <p:spPr>
            <a:xfrm rot="5400000">
              <a:off x="7740352" y="4695084"/>
              <a:ext cx="144016" cy="1584176"/>
            </a:xfrm>
            <a:prstGeom prst="can">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6" name="Tvar 95"/>
            <p:cNvCxnSpPr>
              <a:stCxn id="133" idx="0"/>
              <a:endCxn id="95" idx="3"/>
            </p:cNvCxnSpPr>
            <p:nvPr/>
          </p:nvCxnSpPr>
          <p:spPr>
            <a:xfrm rot="16200000" flipH="1">
              <a:off x="6334425" y="4801324"/>
              <a:ext cx="939547" cy="43214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Přímá spojovací čára 107"/>
            <p:cNvCxnSpPr>
              <a:endCxn id="97" idx="6"/>
            </p:cNvCxnSpPr>
            <p:nvPr/>
          </p:nvCxnSpPr>
          <p:spPr>
            <a:xfrm>
              <a:off x="7207074" y="2865618"/>
              <a:ext cx="2970" cy="419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bdélník 97"/>
            <p:cNvSpPr/>
            <p:nvPr/>
          </p:nvSpPr>
          <p:spPr>
            <a:xfrm>
              <a:off x="6686881" y="2564904"/>
              <a:ext cx="1502643" cy="36004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i="1" smtClean="0">
                  <a:solidFill>
                    <a:srgbClr val="FF0000"/>
                  </a:solidFill>
                </a:rPr>
                <a:t>Degasser</a:t>
              </a:r>
            </a:p>
          </p:txBody>
        </p:sp>
        <p:cxnSp>
          <p:nvCxnSpPr>
            <p:cNvPr id="124" name="Pravoúhlá spojovací čára 123"/>
            <p:cNvCxnSpPr>
              <a:stCxn id="80" idx="1"/>
              <a:endCxn id="133" idx="4"/>
            </p:cNvCxnSpPr>
            <p:nvPr/>
          </p:nvCxnSpPr>
          <p:spPr>
            <a:xfrm rot="16200000" flipH="1">
              <a:off x="5936431" y="3765264"/>
              <a:ext cx="652016" cy="411537"/>
            </a:xfrm>
            <a:prstGeom prst="bentConnector3">
              <a:avLst>
                <a:gd name="adj1" fmla="val 9966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Tvar 125"/>
            <p:cNvCxnSpPr>
              <a:stCxn id="94" idx="1"/>
            </p:cNvCxnSpPr>
            <p:nvPr/>
          </p:nvCxnSpPr>
          <p:spPr>
            <a:xfrm rot="5400000">
              <a:off x="6922541" y="3430527"/>
              <a:ext cx="652016" cy="108101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Rovnoramenný trojúhelník 132"/>
            <p:cNvSpPr/>
            <p:nvPr/>
          </p:nvSpPr>
          <p:spPr>
            <a:xfrm rot="10800000">
              <a:off x="6468208" y="4297041"/>
              <a:ext cx="239833" cy="250584"/>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Skupina 142"/>
            <p:cNvGrpSpPr/>
            <p:nvPr/>
          </p:nvGrpSpPr>
          <p:grpSpPr>
            <a:xfrm>
              <a:off x="5688024" y="4949986"/>
              <a:ext cx="722115" cy="288032"/>
              <a:chOff x="3707904" y="1700808"/>
              <a:chExt cx="722115" cy="288032"/>
            </a:xfrm>
          </p:grpSpPr>
          <p:cxnSp>
            <p:nvCxnSpPr>
              <p:cNvPr id="144" name="Přímá spojovací čára 143"/>
              <p:cNvCxnSpPr/>
              <p:nvPr/>
            </p:nvCxnSpPr>
            <p:spPr>
              <a:xfrm>
                <a:off x="3707904" y="184525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Šipka doprava 144"/>
              <p:cNvSpPr/>
              <p:nvPr/>
            </p:nvSpPr>
            <p:spPr>
              <a:xfrm>
                <a:off x="3851920" y="1772816"/>
                <a:ext cx="576064" cy="144016"/>
              </a:xfrm>
              <a:prstGeom prst="rightArrow">
                <a:avLst>
                  <a:gd name="adj1" fmla="val 100000"/>
                  <a:gd name="adj2"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6" name="Přímá spojovací čára 145"/>
              <p:cNvCxnSpPr/>
              <p:nvPr/>
            </p:nvCxnSpPr>
            <p:spPr>
              <a:xfrm rot="5400000">
                <a:off x="3995936" y="184482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Přímá spojovací čára 146"/>
              <p:cNvCxnSpPr/>
              <p:nvPr/>
            </p:nvCxnSpPr>
            <p:spPr>
              <a:xfrm rot="5400000">
                <a:off x="3563888" y="1844824"/>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Šipka doprava 147"/>
              <p:cNvSpPr/>
              <p:nvPr/>
            </p:nvSpPr>
            <p:spPr>
              <a:xfrm>
                <a:off x="4076701" y="1772816"/>
                <a:ext cx="353318" cy="144016"/>
              </a:xfrm>
              <a:prstGeom prst="rightArrow">
                <a:avLst>
                  <a:gd name="adj1" fmla="val 100000"/>
                  <a:gd name="adj2" fmla="val 50000"/>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49" name="Přímá spojovací čára 148"/>
            <p:cNvCxnSpPr/>
            <p:nvPr/>
          </p:nvCxnSpPr>
          <p:spPr>
            <a:xfrm>
              <a:off x="6410139" y="5094002"/>
              <a:ext cx="177985" cy="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Elipsa 60"/>
            <p:cNvSpPr/>
            <p:nvPr/>
          </p:nvSpPr>
          <p:spPr>
            <a:xfrm>
              <a:off x="6480907" y="4986436"/>
              <a:ext cx="216024"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ovéPole 129"/>
            <p:cNvSpPr txBox="1"/>
            <p:nvPr/>
          </p:nvSpPr>
          <p:spPr>
            <a:xfrm>
              <a:off x="6588224" y="4297041"/>
              <a:ext cx="792088" cy="307777"/>
            </a:xfrm>
            <a:prstGeom prst="rect">
              <a:avLst/>
            </a:prstGeom>
            <a:noFill/>
          </p:spPr>
          <p:txBody>
            <a:bodyPr wrap="square" rtlCol="0">
              <a:spAutoFit/>
            </a:bodyPr>
            <a:lstStyle/>
            <a:p>
              <a:pPr algn="ctr"/>
              <a:r>
                <a:rPr lang="en-GB" sz="1400" b="1" i="1" smtClean="0">
                  <a:solidFill>
                    <a:srgbClr val="FF0000"/>
                  </a:solidFill>
                </a:rPr>
                <a:t>Mixer</a:t>
              </a:r>
            </a:p>
          </p:txBody>
        </p:sp>
        <p:sp>
          <p:nvSpPr>
            <p:cNvPr id="132" name="TextovéPole 131"/>
            <p:cNvSpPr txBox="1"/>
            <p:nvPr/>
          </p:nvSpPr>
          <p:spPr>
            <a:xfrm rot="16200000">
              <a:off x="6345970" y="3302461"/>
              <a:ext cx="792088" cy="307777"/>
            </a:xfrm>
            <a:prstGeom prst="rect">
              <a:avLst/>
            </a:prstGeom>
            <a:noFill/>
          </p:spPr>
          <p:txBody>
            <a:bodyPr wrap="square" rtlCol="0">
              <a:spAutoFit/>
            </a:bodyPr>
            <a:lstStyle/>
            <a:p>
              <a:pPr algn="ctr"/>
              <a:r>
                <a:rPr lang="en-GB" sz="1400" b="1" i="1" smtClean="0">
                  <a:solidFill>
                    <a:srgbClr val="FF0000"/>
                  </a:solidFill>
                </a:rPr>
                <a:t>Pump B</a:t>
              </a:r>
              <a:endParaRPr lang="en-GB" sz="1400" b="1" i="1">
                <a:solidFill>
                  <a:srgbClr val="FF0000"/>
                </a:solidFill>
              </a:endParaRPr>
            </a:p>
          </p:txBody>
        </p:sp>
        <p:sp>
          <p:nvSpPr>
            <p:cNvPr id="134" name="TextovéPole 133"/>
            <p:cNvSpPr txBox="1"/>
            <p:nvPr/>
          </p:nvSpPr>
          <p:spPr>
            <a:xfrm>
              <a:off x="7326776" y="5146076"/>
              <a:ext cx="792088" cy="307777"/>
            </a:xfrm>
            <a:prstGeom prst="rect">
              <a:avLst/>
            </a:prstGeom>
            <a:noFill/>
          </p:spPr>
          <p:txBody>
            <a:bodyPr wrap="square" rtlCol="0">
              <a:spAutoFit/>
            </a:bodyPr>
            <a:lstStyle/>
            <a:p>
              <a:pPr algn="ctr"/>
              <a:r>
                <a:rPr lang="en-GB" sz="1400" b="1" i="1" smtClean="0">
                  <a:solidFill>
                    <a:srgbClr val="FF0000"/>
                  </a:solidFill>
                </a:rPr>
                <a:t>Column</a:t>
              </a:r>
            </a:p>
          </p:txBody>
        </p:sp>
        <p:sp>
          <p:nvSpPr>
            <p:cNvPr id="137" name="TextovéPole 136"/>
            <p:cNvSpPr txBox="1"/>
            <p:nvPr/>
          </p:nvSpPr>
          <p:spPr>
            <a:xfrm>
              <a:off x="5642884" y="5172511"/>
              <a:ext cx="936105" cy="307777"/>
            </a:xfrm>
            <a:prstGeom prst="rect">
              <a:avLst/>
            </a:prstGeom>
            <a:noFill/>
          </p:spPr>
          <p:txBody>
            <a:bodyPr wrap="square" rtlCol="0">
              <a:spAutoFit/>
            </a:bodyPr>
            <a:lstStyle/>
            <a:p>
              <a:pPr algn="ctr"/>
              <a:r>
                <a:rPr lang="en-GB" sz="1400" b="1" i="1" smtClean="0">
                  <a:solidFill>
                    <a:srgbClr val="FF0000"/>
                  </a:solidFill>
                </a:rPr>
                <a:t>Injection</a:t>
              </a:r>
            </a:p>
          </p:txBody>
        </p:sp>
        <p:sp>
          <p:nvSpPr>
            <p:cNvPr id="138" name="TextovéPole 137"/>
            <p:cNvSpPr txBox="1"/>
            <p:nvPr/>
          </p:nvSpPr>
          <p:spPr>
            <a:xfrm>
              <a:off x="5643612" y="1484784"/>
              <a:ext cx="2024732" cy="307777"/>
            </a:xfrm>
            <a:prstGeom prst="rect">
              <a:avLst/>
            </a:prstGeom>
            <a:noFill/>
          </p:spPr>
          <p:txBody>
            <a:bodyPr wrap="square" rtlCol="0">
              <a:spAutoFit/>
            </a:bodyPr>
            <a:lstStyle/>
            <a:p>
              <a:pPr algn="ctr"/>
              <a:r>
                <a:rPr lang="en-GB" sz="1400" b="1" i="1" smtClean="0">
                  <a:solidFill>
                    <a:srgbClr val="FF0000"/>
                  </a:solidFill>
                </a:rPr>
                <a:t>Mobile phase reservoirs</a:t>
              </a:r>
              <a:endParaRPr lang="en-GB" sz="1400" b="1" i="1">
                <a:solidFill>
                  <a:srgbClr val="FF0000"/>
                </a:solidFill>
              </a:endParaRPr>
            </a:p>
          </p:txBody>
        </p:sp>
      </p:grpSp>
      <p:cxnSp>
        <p:nvCxnSpPr>
          <p:cNvPr id="99" name="Přímá spojovací čára 98"/>
          <p:cNvCxnSpPr/>
          <p:nvPr/>
        </p:nvCxnSpPr>
        <p:spPr>
          <a:xfrm>
            <a:off x="4500105" y="2991462"/>
            <a:ext cx="35282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Přímá spojovací šipka 99"/>
          <p:cNvCxnSpPr/>
          <p:nvPr/>
        </p:nvCxnSpPr>
        <p:spPr>
          <a:xfrm>
            <a:off x="4500105" y="2991462"/>
            <a:ext cx="0" cy="256771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1" name="Přímá spojovací šipka 100"/>
          <p:cNvCxnSpPr/>
          <p:nvPr/>
        </p:nvCxnSpPr>
        <p:spPr>
          <a:xfrm flipV="1">
            <a:off x="4500105" y="1700808"/>
            <a:ext cx="0" cy="1290654"/>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2" name="TextovéPole 101"/>
          <p:cNvSpPr txBox="1"/>
          <p:nvPr/>
        </p:nvSpPr>
        <p:spPr>
          <a:xfrm rot="16200000">
            <a:off x="3586802" y="2181951"/>
            <a:ext cx="1475633" cy="369332"/>
          </a:xfrm>
          <a:prstGeom prst="rect">
            <a:avLst/>
          </a:prstGeom>
          <a:noFill/>
        </p:spPr>
        <p:txBody>
          <a:bodyPr wrap="square" rtlCol="0">
            <a:spAutoFit/>
          </a:bodyPr>
          <a:lstStyle/>
          <a:p>
            <a:r>
              <a:rPr lang="en-GB" b="1" smtClean="0"/>
              <a:t>Low pressure</a:t>
            </a:r>
            <a:endParaRPr lang="en-GB" b="1"/>
          </a:p>
        </p:txBody>
      </p:sp>
      <p:sp>
        <p:nvSpPr>
          <p:cNvPr id="103" name="TextovéPole 102"/>
          <p:cNvSpPr txBox="1"/>
          <p:nvPr/>
        </p:nvSpPr>
        <p:spPr>
          <a:xfrm rot="16200000">
            <a:off x="3424519" y="4000418"/>
            <a:ext cx="1800200" cy="369332"/>
          </a:xfrm>
          <a:prstGeom prst="rect">
            <a:avLst/>
          </a:prstGeom>
          <a:noFill/>
        </p:spPr>
        <p:txBody>
          <a:bodyPr wrap="square" rtlCol="0">
            <a:spAutoFit/>
          </a:bodyPr>
          <a:lstStyle/>
          <a:p>
            <a:r>
              <a:rPr lang="en-GB" b="1" smtClean="0"/>
              <a:t>High pressure</a:t>
            </a:r>
            <a:endParaRPr lang="en-GB" b="1"/>
          </a:p>
        </p:txBody>
      </p:sp>
      <p:sp>
        <p:nvSpPr>
          <p:cNvPr id="107" name="TextovéPole 106"/>
          <p:cNvSpPr txBox="1"/>
          <p:nvPr/>
        </p:nvSpPr>
        <p:spPr>
          <a:xfrm>
            <a:off x="395536" y="1870373"/>
            <a:ext cx="3763940" cy="3585597"/>
          </a:xfrm>
          <a:prstGeom prst="rect">
            <a:avLst/>
          </a:prstGeom>
          <a:noFill/>
        </p:spPr>
        <p:txBody>
          <a:bodyPr wrap="square" rtlCol="0">
            <a:spAutoFit/>
          </a:bodyPr>
          <a:lstStyle/>
          <a:p>
            <a:pPr>
              <a:spcBef>
                <a:spcPts val="600"/>
              </a:spcBef>
            </a:pPr>
            <a:r>
              <a:rPr lang="en-GB" sz="2000" b="1" smtClean="0"/>
              <a:t>Binary pump (binary</a:t>
            </a:r>
            <a:r>
              <a:rPr lang="en-GB" sz="2000" b="1" i="1" smtClean="0"/>
              <a:t> gradient, high pressure gradient</a:t>
            </a:r>
            <a:r>
              <a:rPr lang="en-GB" sz="2000" b="1" smtClean="0"/>
              <a:t>)</a:t>
            </a:r>
          </a:p>
          <a:p>
            <a:pPr marL="268288" indent="-268288">
              <a:spcBef>
                <a:spcPts val="600"/>
              </a:spcBef>
              <a:buClr>
                <a:srgbClr val="FF0000"/>
              </a:buClr>
              <a:buSzPct val="120000"/>
              <a:buFont typeface="Wingdings" pitchFamily="2" charset="2"/>
              <a:buChar char="§"/>
            </a:pPr>
            <a:r>
              <a:rPr lang="en-GB" smtClean="0"/>
              <a:t>Mixing only of two solvents</a:t>
            </a:r>
          </a:p>
          <a:p>
            <a:pPr marL="268288" indent="-268288">
              <a:spcBef>
                <a:spcPts val="600"/>
              </a:spcBef>
              <a:buClr>
                <a:srgbClr val="FF0000"/>
              </a:buClr>
              <a:buSzPct val="120000"/>
              <a:buFont typeface="Wingdings" pitchFamily="2" charset="2"/>
              <a:buChar char="§"/>
            </a:pPr>
            <a:r>
              <a:rPr lang="en-GB" smtClean="0"/>
              <a:t>Expensive, sofisticated instrumentation (two degassers, two pumps, control unit for pump synchronization).</a:t>
            </a:r>
          </a:p>
          <a:p>
            <a:pPr marL="268288" indent="-268288">
              <a:spcBef>
                <a:spcPts val="600"/>
              </a:spcBef>
              <a:buClr>
                <a:srgbClr val="FF0000"/>
              </a:buClr>
              <a:buSzPct val="120000"/>
              <a:buFont typeface="Wingdings" pitchFamily="2" charset="2"/>
              <a:buChar char="§"/>
            </a:pPr>
            <a:r>
              <a:rPr lang="en-GB" smtClean="0"/>
              <a:t>Very small gradient delay.</a:t>
            </a:r>
          </a:p>
          <a:p>
            <a:pPr marL="268288" indent="-268288">
              <a:spcBef>
                <a:spcPts val="600"/>
              </a:spcBef>
              <a:buClr>
                <a:srgbClr val="FF0000"/>
              </a:buClr>
              <a:buSzPct val="120000"/>
              <a:buFont typeface="Wingdings" pitchFamily="2" charset="2"/>
              <a:buChar char="§"/>
            </a:pPr>
            <a:r>
              <a:rPr lang="en-GB" smtClean="0"/>
              <a:t>Superb gradient reproducibility. </a:t>
            </a:r>
          </a:p>
          <a:p>
            <a:pPr marL="268288" indent="-268288">
              <a:spcBef>
                <a:spcPts val="600"/>
              </a:spcBef>
              <a:buClr>
                <a:srgbClr val="FF0000"/>
              </a:buClr>
              <a:buSzPct val="120000"/>
              <a:buFont typeface="Wingdings" pitchFamily="2" charset="2"/>
              <a:buChar char="§"/>
            </a:pPr>
            <a:r>
              <a:rPr lang="en-GB" smtClean="0"/>
              <a:t>Gradient is achieved by controll of flow rate of the pump.</a:t>
            </a:r>
            <a:endParaRPr lang="en-GB"/>
          </a:p>
        </p:txBody>
      </p:sp>
      <p:sp>
        <p:nvSpPr>
          <p:cNvPr id="109" name="TextovéPole 108"/>
          <p:cNvSpPr txBox="1"/>
          <p:nvPr/>
        </p:nvSpPr>
        <p:spPr>
          <a:xfrm rot="16200000">
            <a:off x="4257837" y="3301880"/>
            <a:ext cx="792088" cy="307777"/>
          </a:xfrm>
          <a:prstGeom prst="rect">
            <a:avLst/>
          </a:prstGeom>
          <a:noFill/>
        </p:spPr>
        <p:txBody>
          <a:bodyPr wrap="square" rtlCol="0">
            <a:spAutoFit/>
          </a:bodyPr>
          <a:lstStyle/>
          <a:p>
            <a:pPr algn="ctr"/>
            <a:r>
              <a:rPr lang="en-GB" sz="1400" b="1" i="1" smtClean="0">
                <a:solidFill>
                  <a:srgbClr val="FF0000"/>
                </a:solidFill>
              </a:rPr>
              <a:t>Pump A</a:t>
            </a:r>
            <a:endParaRPr lang="en-GB" sz="1400" b="1" i="1">
              <a:solidFill>
                <a:srgbClr val="FF0000"/>
              </a:solidFill>
            </a:endParaRPr>
          </a:p>
        </p:txBody>
      </p:sp>
      <p:sp>
        <p:nvSpPr>
          <p:cNvPr id="110" name="TextovéPole 109"/>
          <p:cNvSpPr txBox="1"/>
          <p:nvPr/>
        </p:nvSpPr>
        <p:spPr>
          <a:xfrm>
            <a:off x="7164288" y="4590364"/>
            <a:ext cx="1798551"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mtClean="0"/>
              <a:t>Gradient delay</a:t>
            </a:r>
            <a:endParaRPr lang="en-GB"/>
          </a:p>
        </p:txBody>
      </p:sp>
      <p:sp>
        <p:nvSpPr>
          <p:cNvPr id="116" name="Šipka dolů 115"/>
          <p:cNvSpPr/>
          <p:nvPr/>
        </p:nvSpPr>
        <p:spPr>
          <a:xfrm>
            <a:off x="6831485" y="4437112"/>
            <a:ext cx="188787" cy="766228"/>
          </a:xfrm>
          <a:prstGeom prst="downArrow">
            <a:avLst/>
          </a:prstGeom>
          <a:gradFill>
            <a:gsLst>
              <a:gs pos="0">
                <a:schemeClr val="tx2">
                  <a:lumMod val="40000"/>
                  <a:lumOff val="60000"/>
                </a:schemeClr>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126" name="Zástupný symbol pro obsah 2"/>
          <p:cNvSpPr>
            <a:spLocks noGrp="1"/>
          </p:cNvSpPr>
          <p:nvPr>
            <p:ph idx="1"/>
          </p:nvPr>
        </p:nvSpPr>
        <p:spPr>
          <a:xfrm>
            <a:off x="457200" y="1052736"/>
            <a:ext cx="8229600" cy="648072"/>
          </a:xfrm>
        </p:spPr>
        <p:txBody>
          <a:bodyPr>
            <a:normAutofit/>
          </a:bodyPr>
          <a:lstStyle/>
          <a:p>
            <a:pPr>
              <a:buNone/>
            </a:pPr>
            <a:r>
              <a:rPr lang="cs-CZ" sz="2400" b="1" dirty="0" err="1" smtClean="0"/>
              <a:t>Injection</a:t>
            </a:r>
            <a:r>
              <a:rPr lang="cs-CZ" sz="2400" b="1" dirty="0" smtClean="0"/>
              <a:t> – </a:t>
            </a:r>
            <a:r>
              <a:rPr lang="cs-CZ" sz="2400" b="1" dirty="0" err="1" smtClean="0"/>
              <a:t>six</a:t>
            </a:r>
            <a:r>
              <a:rPr lang="cs-CZ" sz="2400" b="1" dirty="0" smtClean="0"/>
              <a:t> port </a:t>
            </a:r>
            <a:r>
              <a:rPr lang="cs-CZ" sz="2400" b="1" dirty="0" err="1" smtClean="0"/>
              <a:t>valve</a:t>
            </a:r>
            <a:endParaRPr lang="cs-CZ" sz="2400" b="1" dirty="0"/>
          </a:p>
        </p:txBody>
      </p:sp>
      <p:grpSp>
        <p:nvGrpSpPr>
          <p:cNvPr id="149" name="Skupina 148"/>
          <p:cNvGrpSpPr/>
          <p:nvPr/>
        </p:nvGrpSpPr>
        <p:grpSpPr>
          <a:xfrm>
            <a:off x="395536" y="2221094"/>
            <a:ext cx="3650898" cy="4007286"/>
            <a:chOff x="467544" y="1843551"/>
            <a:chExt cx="3650898" cy="4007286"/>
          </a:xfrm>
        </p:grpSpPr>
        <p:sp>
          <p:nvSpPr>
            <p:cNvPr id="4" name="Elipsa 3"/>
            <p:cNvSpPr>
              <a:spLocks noChangeAspect="1"/>
            </p:cNvSpPr>
            <p:nvPr/>
          </p:nvSpPr>
          <p:spPr>
            <a:xfrm>
              <a:off x="1695007" y="2955241"/>
              <a:ext cx="1260000" cy="126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1" name="Skupina 20"/>
            <p:cNvGrpSpPr/>
            <p:nvPr/>
          </p:nvGrpSpPr>
          <p:grpSpPr>
            <a:xfrm>
              <a:off x="2014688" y="3043102"/>
              <a:ext cx="596596" cy="134538"/>
              <a:chOff x="1655688" y="1988840"/>
              <a:chExt cx="971600" cy="219104"/>
            </a:xfrm>
          </p:grpSpPr>
          <p:sp>
            <p:nvSpPr>
              <p:cNvPr id="18" name="Obdélník 17"/>
              <p:cNvSpPr/>
              <p:nvPr/>
            </p:nvSpPr>
            <p:spPr>
              <a:xfrm>
                <a:off x="1767566" y="1992713"/>
                <a:ext cx="740023" cy="2152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Elipsa 18"/>
              <p:cNvSpPr>
                <a:spLocks noChangeAspect="1"/>
              </p:cNvSpPr>
              <p:nvPr/>
            </p:nvSpPr>
            <p:spPr>
              <a:xfrm>
                <a:off x="1655688" y="1988840"/>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Elipsa 19"/>
              <p:cNvSpPr>
                <a:spLocks noChangeAspect="1"/>
              </p:cNvSpPr>
              <p:nvPr/>
            </p:nvSpPr>
            <p:spPr>
              <a:xfrm>
                <a:off x="2411288" y="1988840"/>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32" name="Skupina 31"/>
            <p:cNvGrpSpPr/>
            <p:nvPr/>
          </p:nvGrpSpPr>
          <p:grpSpPr>
            <a:xfrm>
              <a:off x="1763135" y="3513028"/>
              <a:ext cx="384186" cy="580472"/>
              <a:chOff x="3419654" y="4472888"/>
              <a:chExt cx="625674" cy="945340"/>
            </a:xfrm>
          </p:grpSpPr>
          <p:sp>
            <p:nvSpPr>
              <p:cNvPr id="29" name="Elipsa 28"/>
              <p:cNvSpPr>
                <a:spLocks noChangeAspect="1"/>
              </p:cNvSpPr>
              <p:nvPr/>
            </p:nvSpPr>
            <p:spPr>
              <a:xfrm>
                <a:off x="3829328" y="5202228"/>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Elipsa 29"/>
              <p:cNvSpPr>
                <a:spLocks noChangeAspect="1"/>
              </p:cNvSpPr>
              <p:nvPr/>
            </p:nvSpPr>
            <p:spPr>
              <a:xfrm>
                <a:off x="3419654" y="4472888"/>
                <a:ext cx="216001" cy="2160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 30"/>
              <p:cNvSpPr/>
              <p:nvPr/>
            </p:nvSpPr>
            <p:spPr>
              <a:xfrm rot="3649006">
                <a:off x="3318763" y="4838728"/>
                <a:ext cx="824160" cy="2178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8" name="Skupina 27"/>
            <p:cNvGrpSpPr/>
            <p:nvPr/>
          </p:nvGrpSpPr>
          <p:grpSpPr>
            <a:xfrm>
              <a:off x="2478653" y="3513028"/>
              <a:ext cx="359115" cy="580457"/>
              <a:chOff x="3987132" y="2599968"/>
              <a:chExt cx="584844" cy="945316"/>
            </a:xfrm>
          </p:grpSpPr>
          <p:sp>
            <p:nvSpPr>
              <p:cNvPr id="23" name="Obdélník 22"/>
              <p:cNvSpPr/>
              <p:nvPr/>
            </p:nvSpPr>
            <p:spPr>
              <a:xfrm rot="6993405">
                <a:off x="3870106" y="2962151"/>
                <a:ext cx="824160" cy="2178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Elipsa 25"/>
              <p:cNvSpPr>
                <a:spLocks noChangeAspect="1"/>
              </p:cNvSpPr>
              <p:nvPr/>
            </p:nvSpPr>
            <p:spPr>
              <a:xfrm>
                <a:off x="3987132" y="3329284"/>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Elipsa 26"/>
              <p:cNvSpPr>
                <a:spLocks noChangeAspect="1"/>
              </p:cNvSpPr>
              <p:nvPr/>
            </p:nvSpPr>
            <p:spPr>
              <a:xfrm>
                <a:off x="4355976" y="2599968"/>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57" name="Obdélník 56"/>
            <p:cNvSpPr/>
            <p:nvPr/>
          </p:nvSpPr>
          <p:spPr>
            <a:xfrm>
              <a:off x="687845" y="4776868"/>
              <a:ext cx="441289" cy="351534"/>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Obdélník 55"/>
            <p:cNvSpPr/>
            <p:nvPr/>
          </p:nvSpPr>
          <p:spPr>
            <a:xfrm>
              <a:off x="690281" y="4945035"/>
              <a:ext cx="436472" cy="594429"/>
            </a:xfrm>
            <a:prstGeom prst="rect">
              <a:avLst/>
            </a:prstGeom>
            <a:gradFill>
              <a:gsLst>
                <a:gs pos="0">
                  <a:schemeClr val="bg1">
                    <a:lumMod val="50000"/>
                  </a:schemeClr>
                </a:gs>
                <a:gs pos="53000">
                  <a:srgbClr val="D4DEFF"/>
                </a:gs>
                <a:gs pos="83000">
                  <a:srgbClr val="D4DEFF"/>
                </a:gs>
                <a:gs pos="100000">
                  <a:srgbClr val="96AB94"/>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Obdélník 53"/>
            <p:cNvSpPr/>
            <p:nvPr/>
          </p:nvSpPr>
          <p:spPr>
            <a:xfrm>
              <a:off x="755427" y="4623202"/>
              <a:ext cx="297273" cy="149590"/>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Obdélník 50"/>
            <p:cNvSpPr/>
            <p:nvPr/>
          </p:nvSpPr>
          <p:spPr>
            <a:xfrm>
              <a:off x="687898" y="4773186"/>
              <a:ext cx="441289" cy="77104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Obdélník 51"/>
            <p:cNvSpPr/>
            <p:nvPr/>
          </p:nvSpPr>
          <p:spPr>
            <a:xfrm>
              <a:off x="760040" y="4753282"/>
              <a:ext cx="287897" cy="1023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Šipka doprava 40"/>
            <p:cNvSpPr/>
            <p:nvPr/>
          </p:nvSpPr>
          <p:spPr>
            <a:xfrm rot="5400000">
              <a:off x="450559" y="4939499"/>
              <a:ext cx="904047" cy="92849"/>
            </a:xfrm>
            <a:prstGeom prst="rightArrow">
              <a:avLst>
                <a:gd name="adj1" fmla="val 100000"/>
                <a:gd name="adj2" fmla="val 5000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2" name="Skupina 41"/>
            <p:cNvGrpSpPr/>
            <p:nvPr/>
          </p:nvGrpSpPr>
          <p:grpSpPr>
            <a:xfrm rot="14050166">
              <a:off x="2503398" y="4407269"/>
              <a:ext cx="930767" cy="455443"/>
              <a:chOff x="3707904" y="1700808"/>
              <a:chExt cx="722115" cy="288032"/>
            </a:xfrm>
          </p:grpSpPr>
          <p:cxnSp>
            <p:nvCxnSpPr>
              <p:cNvPr id="43" name="Přímá spojovací čára 42"/>
              <p:cNvCxnSpPr/>
              <p:nvPr/>
            </p:nvCxnSpPr>
            <p:spPr>
              <a:xfrm>
                <a:off x="3707904" y="184525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Šipka doprava 43"/>
              <p:cNvSpPr/>
              <p:nvPr/>
            </p:nvSpPr>
            <p:spPr>
              <a:xfrm>
                <a:off x="3851920" y="1772816"/>
                <a:ext cx="576064" cy="144016"/>
              </a:xfrm>
              <a:prstGeom prst="rightArrow">
                <a:avLst>
                  <a:gd name="adj1" fmla="val 100000"/>
                  <a:gd name="adj2"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5" name="Přímá spojovací čára 44"/>
              <p:cNvCxnSpPr/>
              <p:nvPr/>
            </p:nvCxnSpPr>
            <p:spPr>
              <a:xfrm rot="5400000">
                <a:off x="3995936" y="184482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ovací čára 45"/>
              <p:cNvCxnSpPr/>
              <p:nvPr/>
            </p:nvCxnSpPr>
            <p:spPr>
              <a:xfrm rot="5400000">
                <a:off x="3563888" y="1844824"/>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Šipka doprava 46"/>
              <p:cNvSpPr/>
              <p:nvPr/>
            </p:nvSpPr>
            <p:spPr>
              <a:xfrm>
                <a:off x="4076701" y="1772816"/>
                <a:ext cx="353318" cy="144016"/>
              </a:xfrm>
              <a:prstGeom prst="rightArrow">
                <a:avLst>
                  <a:gd name="adj1" fmla="val 100000"/>
                  <a:gd name="adj2" fmla="val 50000"/>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0" name="Obdélník 59"/>
            <p:cNvSpPr/>
            <p:nvPr/>
          </p:nvSpPr>
          <p:spPr>
            <a:xfrm>
              <a:off x="856158" y="4005064"/>
              <a:ext cx="92849" cy="49535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Obdélník se zakulaceným rohem na stejné straně 52"/>
            <p:cNvSpPr/>
            <p:nvPr/>
          </p:nvSpPr>
          <p:spPr>
            <a:xfrm>
              <a:off x="685800" y="4472888"/>
              <a:ext cx="441006" cy="198289"/>
            </a:xfrm>
            <a:prstGeom prst="round2SameRect">
              <a:avLst>
                <a:gd name="adj1" fmla="val 26587"/>
                <a:gd name="adj2" fmla="val 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1" name="Obdélník 60"/>
            <p:cNvSpPr/>
            <p:nvPr/>
          </p:nvSpPr>
          <p:spPr>
            <a:xfrm rot="5400000">
              <a:off x="1422156" y="3415589"/>
              <a:ext cx="92849" cy="12248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Obdélník 61"/>
            <p:cNvSpPr/>
            <p:nvPr/>
          </p:nvSpPr>
          <p:spPr>
            <a:xfrm rot="8709211">
              <a:off x="2581493" y="3997915"/>
              <a:ext cx="92849" cy="32223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Obdélník 62"/>
            <p:cNvSpPr/>
            <p:nvPr/>
          </p:nvSpPr>
          <p:spPr>
            <a:xfrm rot="3600000">
              <a:off x="2996389" y="2210072"/>
              <a:ext cx="92849" cy="122484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Obdélník 63"/>
            <p:cNvSpPr/>
            <p:nvPr/>
          </p:nvSpPr>
          <p:spPr>
            <a:xfrm rot="7200000">
              <a:off x="1523717" y="2213878"/>
              <a:ext cx="92849" cy="122484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Oblouk 39"/>
            <p:cNvSpPr/>
            <p:nvPr/>
          </p:nvSpPr>
          <p:spPr>
            <a:xfrm>
              <a:off x="1507048" y="2202008"/>
              <a:ext cx="1607215" cy="1512168"/>
            </a:xfrm>
            <a:prstGeom prst="arc">
              <a:avLst>
                <a:gd name="adj1" fmla="val 7665569"/>
                <a:gd name="adj2" fmla="val 3191832"/>
              </a:avLst>
            </a:prstGeom>
            <a:ln w="952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9" name="TextovéPole 118"/>
            <p:cNvSpPr txBox="1"/>
            <p:nvPr/>
          </p:nvSpPr>
          <p:spPr>
            <a:xfrm rot="1800000">
              <a:off x="505587" y="2302781"/>
              <a:ext cx="1655688" cy="307777"/>
            </a:xfrm>
            <a:prstGeom prst="rect">
              <a:avLst/>
            </a:prstGeom>
            <a:noFill/>
          </p:spPr>
          <p:txBody>
            <a:bodyPr wrap="square" rtlCol="0">
              <a:spAutoFit/>
            </a:bodyPr>
            <a:lstStyle/>
            <a:p>
              <a:r>
                <a:rPr lang="cs-CZ" sz="1400" b="1" dirty="0" err="1" smtClean="0"/>
                <a:t>From</a:t>
              </a:r>
              <a:r>
                <a:rPr lang="cs-CZ" sz="1400" b="1" dirty="0" smtClean="0"/>
                <a:t> pump</a:t>
              </a:r>
              <a:endParaRPr lang="cs-CZ" sz="1400" b="1" dirty="0"/>
            </a:p>
          </p:txBody>
        </p:sp>
        <p:sp>
          <p:nvSpPr>
            <p:cNvPr id="121" name="TextovéPole 120"/>
            <p:cNvSpPr txBox="1"/>
            <p:nvPr/>
          </p:nvSpPr>
          <p:spPr>
            <a:xfrm rot="19800000">
              <a:off x="3143475" y="2106010"/>
              <a:ext cx="974967" cy="307777"/>
            </a:xfrm>
            <a:prstGeom prst="rect">
              <a:avLst/>
            </a:prstGeom>
            <a:noFill/>
          </p:spPr>
          <p:txBody>
            <a:bodyPr wrap="square" rtlCol="0">
              <a:spAutoFit/>
            </a:bodyPr>
            <a:lstStyle/>
            <a:p>
              <a:r>
                <a:rPr lang="cs-CZ" sz="1400" b="1" dirty="0" smtClean="0"/>
                <a:t>To </a:t>
              </a:r>
              <a:r>
                <a:rPr lang="cs-CZ" sz="1400" b="1" dirty="0" err="1" smtClean="0"/>
                <a:t>column</a:t>
              </a:r>
              <a:endParaRPr lang="cs-CZ" sz="1400" b="1" dirty="0"/>
            </a:p>
          </p:txBody>
        </p:sp>
        <p:sp>
          <p:nvSpPr>
            <p:cNvPr id="122" name="TextovéPole 121"/>
            <p:cNvSpPr txBox="1"/>
            <p:nvPr/>
          </p:nvSpPr>
          <p:spPr>
            <a:xfrm>
              <a:off x="1519354" y="1843551"/>
              <a:ext cx="1655688" cy="307777"/>
            </a:xfrm>
            <a:prstGeom prst="rect">
              <a:avLst/>
            </a:prstGeom>
            <a:noFill/>
          </p:spPr>
          <p:txBody>
            <a:bodyPr wrap="square" rtlCol="0">
              <a:spAutoFit/>
            </a:bodyPr>
            <a:lstStyle/>
            <a:p>
              <a:pPr algn="ctr"/>
              <a:r>
                <a:rPr lang="cs-CZ" sz="1400" b="1" dirty="0" smtClean="0"/>
                <a:t>Sample </a:t>
              </a:r>
              <a:r>
                <a:rPr lang="cs-CZ" sz="1400" b="1" dirty="0" err="1" smtClean="0"/>
                <a:t>loop</a:t>
              </a:r>
              <a:endParaRPr lang="cs-CZ" sz="1400" b="1" dirty="0"/>
            </a:p>
          </p:txBody>
        </p:sp>
        <p:sp>
          <p:nvSpPr>
            <p:cNvPr id="123" name="TextovéPole 122"/>
            <p:cNvSpPr txBox="1"/>
            <p:nvPr/>
          </p:nvSpPr>
          <p:spPr>
            <a:xfrm>
              <a:off x="1836192" y="4921423"/>
              <a:ext cx="1655688" cy="307777"/>
            </a:xfrm>
            <a:prstGeom prst="rect">
              <a:avLst/>
            </a:prstGeom>
            <a:noFill/>
          </p:spPr>
          <p:txBody>
            <a:bodyPr wrap="square" rtlCol="0">
              <a:spAutoFit/>
            </a:bodyPr>
            <a:lstStyle/>
            <a:p>
              <a:pPr algn="ctr"/>
              <a:r>
                <a:rPr lang="cs-CZ" sz="1400" b="1" dirty="0" smtClean="0"/>
                <a:t>Syringe</a:t>
              </a:r>
              <a:endParaRPr lang="cs-CZ" sz="1400" b="1" dirty="0"/>
            </a:p>
          </p:txBody>
        </p:sp>
        <p:sp>
          <p:nvSpPr>
            <p:cNvPr id="124" name="TextovéPole 123"/>
            <p:cNvSpPr txBox="1"/>
            <p:nvPr/>
          </p:nvSpPr>
          <p:spPr>
            <a:xfrm>
              <a:off x="467544" y="5543060"/>
              <a:ext cx="907035" cy="307777"/>
            </a:xfrm>
            <a:prstGeom prst="rect">
              <a:avLst/>
            </a:prstGeom>
            <a:noFill/>
          </p:spPr>
          <p:txBody>
            <a:bodyPr wrap="square" rtlCol="0">
              <a:spAutoFit/>
            </a:bodyPr>
            <a:lstStyle/>
            <a:p>
              <a:pPr algn="ctr"/>
              <a:r>
                <a:rPr lang="cs-CZ" sz="1400" b="1" dirty="0" smtClean="0"/>
                <a:t>Sample</a:t>
              </a:r>
              <a:endParaRPr lang="cs-CZ" sz="1400" b="1" dirty="0"/>
            </a:p>
          </p:txBody>
        </p:sp>
        <p:sp>
          <p:nvSpPr>
            <p:cNvPr id="125" name="TextovéPole 124"/>
            <p:cNvSpPr txBox="1"/>
            <p:nvPr/>
          </p:nvSpPr>
          <p:spPr>
            <a:xfrm rot="16200000">
              <a:off x="255242" y="3963125"/>
              <a:ext cx="907035" cy="307777"/>
            </a:xfrm>
            <a:prstGeom prst="rect">
              <a:avLst/>
            </a:prstGeom>
            <a:noFill/>
          </p:spPr>
          <p:txBody>
            <a:bodyPr wrap="square" rtlCol="0">
              <a:spAutoFit/>
            </a:bodyPr>
            <a:lstStyle/>
            <a:p>
              <a:pPr algn="ctr"/>
              <a:r>
                <a:rPr lang="cs-CZ" sz="1400" b="1" dirty="0" err="1" smtClean="0"/>
                <a:t>Needle</a:t>
              </a:r>
              <a:endParaRPr lang="cs-CZ" sz="1400" b="1" dirty="0"/>
            </a:p>
          </p:txBody>
        </p:sp>
        <p:cxnSp>
          <p:nvCxnSpPr>
            <p:cNvPr id="128" name="Přímá spojovací šipka 127"/>
            <p:cNvCxnSpPr/>
            <p:nvPr/>
          </p:nvCxnSpPr>
          <p:spPr>
            <a:xfrm>
              <a:off x="592880" y="2276872"/>
              <a:ext cx="423675" cy="241091"/>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1" name="Přímá spojovací šipka 130"/>
            <p:cNvCxnSpPr/>
            <p:nvPr/>
          </p:nvCxnSpPr>
          <p:spPr>
            <a:xfrm flipV="1">
              <a:off x="3596400" y="2276872"/>
              <a:ext cx="395139" cy="227233"/>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1" name="Přímá spojovací šipka 140"/>
            <p:cNvCxnSpPr/>
            <p:nvPr/>
          </p:nvCxnSpPr>
          <p:spPr>
            <a:xfrm>
              <a:off x="1089660" y="3862466"/>
              <a:ext cx="496756" cy="963"/>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3" name="Přímá spojovací šipka 142"/>
            <p:cNvCxnSpPr/>
            <p:nvPr/>
          </p:nvCxnSpPr>
          <p:spPr>
            <a:xfrm>
              <a:off x="2699792" y="3942581"/>
              <a:ext cx="263515" cy="364327"/>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150" name="Skupina 149"/>
          <p:cNvGrpSpPr/>
          <p:nvPr/>
        </p:nvGrpSpPr>
        <p:grpSpPr>
          <a:xfrm>
            <a:off x="5404657" y="2221095"/>
            <a:ext cx="3700537" cy="4016217"/>
            <a:chOff x="5476665" y="1843552"/>
            <a:chExt cx="3700537" cy="4016217"/>
          </a:xfrm>
        </p:grpSpPr>
        <p:grpSp>
          <p:nvGrpSpPr>
            <p:cNvPr id="117" name="Skupina 116"/>
            <p:cNvGrpSpPr/>
            <p:nvPr/>
          </p:nvGrpSpPr>
          <p:grpSpPr>
            <a:xfrm>
              <a:off x="5707019" y="2194864"/>
              <a:ext cx="2969437" cy="3349926"/>
              <a:chOff x="5899894" y="2145556"/>
              <a:chExt cx="2969437" cy="3349926"/>
            </a:xfrm>
          </p:grpSpPr>
          <p:sp>
            <p:nvSpPr>
              <p:cNvPr id="71" name="Elipsa 70"/>
              <p:cNvSpPr>
                <a:spLocks noChangeAspect="1"/>
              </p:cNvSpPr>
              <p:nvPr/>
            </p:nvSpPr>
            <p:spPr>
              <a:xfrm>
                <a:off x="6909101" y="2906493"/>
                <a:ext cx="1260000" cy="126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15" name="Skupina 114"/>
              <p:cNvGrpSpPr/>
              <p:nvPr/>
            </p:nvGrpSpPr>
            <p:grpSpPr>
              <a:xfrm>
                <a:off x="7228782" y="3912120"/>
                <a:ext cx="596597" cy="132647"/>
                <a:chOff x="8169101" y="3867990"/>
                <a:chExt cx="596597" cy="132647"/>
              </a:xfrm>
            </p:grpSpPr>
            <p:sp>
              <p:nvSpPr>
                <p:cNvPr id="112" name="Elipsa 111"/>
                <p:cNvSpPr>
                  <a:spLocks noChangeAspect="1"/>
                </p:cNvSpPr>
                <p:nvPr/>
              </p:nvSpPr>
              <p:spPr>
                <a:xfrm>
                  <a:off x="8633066" y="3867990"/>
                  <a:ext cx="132632" cy="1326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3" name="Elipsa 112"/>
                <p:cNvSpPr>
                  <a:spLocks noChangeAspect="1"/>
                </p:cNvSpPr>
                <p:nvPr/>
              </p:nvSpPr>
              <p:spPr>
                <a:xfrm>
                  <a:off x="8169101" y="3868005"/>
                  <a:ext cx="132632" cy="1326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bdélník 113"/>
                <p:cNvSpPr/>
                <p:nvPr/>
              </p:nvSpPr>
              <p:spPr>
                <a:xfrm>
                  <a:off x="8227220" y="3867990"/>
                  <a:ext cx="473800" cy="132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11" name="Skupina 110"/>
              <p:cNvGrpSpPr/>
              <p:nvPr/>
            </p:nvGrpSpPr>
            <p:grpSpPr>
              <a:xfrm>
                <a:off x="7692803" y="2994354"/>
                <a:ext cx="359114" cy="600177"/>
                <a:chOff x="8472984" y="3213070"/>
                <a:chExt cx="359114" cy="600177"/>
              </a:xfrm>
            </p:grpSpPr>
            <p:sp>
              <p:nvSpPr>
                <p:cNvPr id="108" name="Elipsa 107"/>
                <p:cNvSpPr>
                  <a:spLocks noChangeAspect="1"/>
                </p:cNvSpPr>
                <p:nvPr/>
              </p:nvSpPr>
              <p:spPr>
                <a:xfrm>
                  <a:off x="8472984" y="3213070"/>
                  <a:ext cx="132631" cy="1326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9" name="Elipsa 108"/>
                <p:cNvSpPr>
                  <a:spLocks noChangeAspect="1"/>
                </p:cNvSpPr>
                <p:nvPr/>
              </p:nvSpPr>
              <p:spPr>
                <a:xfrm>
                  <a:off x="8699466" y="3680615"/>
                  <a:ext cx="132632" cy="1326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0" name="Obdélník 109"/>
                <p:cNvSpPr/>
                <p:nvPr/>
              </p:nvSpPr>
              <p:spPr>
                <a:xfrm rot="3840000">
                  <a:off x="8388021" y="3444451"/>
                  <a:ext cx="528409" cy="132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07" name="Skupina 106"/>
              <p:cNvGrpSpPr/>
              <p:nvPr/>
            </p:nvGrpSpPr>
            <p:grpSpPr>
              <a:xfrm>
                <a:off x="6977228" y="2994354"/>
                <a:ext cx="388948" cy="590653"/>
                <a:chOff x="8234318" y="3215357"/>
                <a:chExt cx="388948" cy="590653"/>
              </a:xfrm>
            </p:grpSpPr>
            <p:sp>
              <p:nvSpPr>
                <p:cNvPr id="88" name="Elipsa 87"/>
                <p:cNvSpPr>
                  <a:spLocks noChangeAspect="1"/>
                </p:cNvSpPr>
                <p:nvPr/>
              </p:nvSpPr>
              <p:spPr>
                <a:xfrm>
                  <a:off x="8490635" y="3215357"/>
                  <a:ext cx="132631" cy="1326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2" name="Elipsa 81"/>
                <p:cNvSpPr>
                  <a:spLocks noChangeAspect="1"/>
                </p:cNvSpPr>
                <p:nvPr/>
              </p:nvSpPr>
              <p:spPr>
                <a:xfrm>
                  <a:off x="8234318" y="3673378"/>
                  <a:ext cx="132632" cy="1326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4" name="Obdélník 103"/>
                <p:cNvSpPr/>
                <p:nvPr/>
              </p:nvSpPr>
              <p:spPr>
                <a:xfrm rot="17947759">
                  <a:off x="8175797" y="3440792"/>
                  <a:ext cx="512223" cy="132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5" name="Obdélník 64"/>
              <p:cNvSpPr/>
              <p:nvPr/>
            </p:nvSpPr>
            <p:spPr>
              <a:xfrm>
                <a:off x="5901939" y="4728120"/>
                <a:ext cx="441289" cy="351534"/>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6" name="Obdélník 65"/>
              <p:cNvSpPr/>
              <p:nvPr/>
            </p:nvSpPr>
            <p:spPr>
              <a:xfrm>
                <a:off x="5904375" y="4896287"/>
                <a:ext cx="436472" cy="594429"/>
              </a:xfrm>
              <a:prstGeom prst="rect">
                <a:avLst/>
              </a:prstGeom>
              <a:gradFill>
                <a:gsLst>
                  <a:gs pos="0">
                    <a:schemeClr val="bg1">
                      <a:lumMod val="50000"/>
                    </a:schemeClr>
                  </a:gs>
                  <a:gs pos="53000">
                    <a:srgbClr val="D4DEFF"/>
                  </a:gs>
                  <a:gs pos="83000">
                    <a:srgbClr val="D4DEFF"/>
                  </a:gs>
                  <a:gs pos="100000">
                    <a:srgbClr val="96AB94"/>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Obdélník 66"/>
              <p:cNvSpPr/>
              <p:nvPr/>
            </p:nvSpPr>
            <p:spPr>
              <a:xfrm>
                <a:off x="5969521" y="4574454"/>
                <a:ext cx="297273" cy="149590"/>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Obdélník 67"/>
              <p:cNvSpPr/>
              <p:nvPr/>
            </p:nvSpPr>
            <p:spPr>
              <a:xfrm>
                <a:off x="5901992" y="4724438"/>
                <a:ext cx="441289" cy="77104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Obdélník 68"/>
              <p:cNvSpPr/>
              <p:nvPr/>
            </p:nvSpPr>
            <p:spPr>
              <a:xfrm>
                <a:off x="5974134" y="4704534"/>
                <a:ext cx="287897" cy="1023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0" name="Šipka doprava 89"/>
              <p:cNvSpPr/>
              <p:nvPr/>
            </p:nvSpPr>
            <p:spPr>
              <a:xfrm rot="5400000">
                <a:off x="5664653" y="4890751"/>
                <a:ext cx="904047" cy="92849"/>
              </a:xfrm>
              <a:prstGeom prst="rightArrow">
                <a:avLst>
                  <a:gd name="adj1" fmla="val 100000"/>
                  <a:gd name="adj2" fmla="val 5000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1" name="Skupina 90"/>
              <p:cNvGrpSpPr/>
              <p:nvPr/>
            </p:nvGrpSpPr>
            <p:grpSpPr>
              <a:xfrm rot="14050166">
                <a:off x="7727019" y="4363283"/>
                <a:ext cx="930767" cy="455443"/>
                <a:chOff x="3707904" y="1700808"/>
                <a:chExt cx="722115" cy="288032"/>
              </a:xfrm>
            </p:grpSpPr>
            <p:cxnSp>
              <p:nvCxnSpPr>
                <p:cNvPr id="92" name="Přímá spojovací čára 91"/>
                <p:cNvCxnSpPr/>
                <p:nvPr/>
              </p:nvCxnSpPr>
              <p:spPr>
                <a:xfrm>
                  <a:off x="3707904" y="184525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Šipka doprava 92"/>
                <p:cNvSpPr/>
                <p:nvPr/>
              </p:nvSpPr>
              <p:spPr>
                <a:xfrm>
                  <a:off x="3851920" y="1772816"/>
                  <a:ext cx="576064" cy="144016"/>
                </a:xfrm>
                <a:prstGeom prst="rightArrow">
                  <a:avLst>
                    <a:gd name="adj1" fmla="val 100000"/>
                    <a:gd name="adj2"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4" name="Přímá spojovací čára 93"/>
                <p:cNvCxnSpPr/>
                <p:nvPr/>
              </p:nvCxnSpPr>
              <p:spPr>
                <a:xfrm rot="5400000">
                  <a:off x="3995936" y="184482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Přímá spojovací čára 94"/>
                <p:cNvCxnSpPr/>
                <p:nvPr/>
              </p:nvCxnSpPr>
              <p:spPr>
                <a:xfrm rot="5400000">
                  <a:off x="3563888" y="1844824"/>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Šipka doprava 95"/>
                <p:cNvSpPr/>
                <p:nvPr/>
              </p:nvSpPr>
              <p:spPr>
                <a:xfrm>
                  <a:off x="4076701" y="1772816"/>
                  <a:ext cx="353318" cy="144016"/>
                </a:xfrm>
                <a:prstGeom prst="rightArrow">
                  <a:avLst>
                    <a:gd name="adj1" fmla="val 100000"/>
                    <a:gd name="adj2" fmla="val 50000"/>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97" name="Obdélník 96"/>
              <p:cNvSpPr/>
              <p:nvPr/>
            </p:nvSpPr>
            <p:spPr>
              <a:xfrm>
                <a:off x="6070252" y="3956316"/>
                <a:ext cx="92849" cy="49535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8" name="Obdélník se zakulaceným rohem na stejné straně 97"/>
              <p:cNvSpPr/>
              <p:nvPr/>
            </p:nvSpPr>
            <p:spPr>
              <a:xfrm>
                <a:off x="5899894" y="4424140"/>
                <a:ext cx="441006" cy="198289"/>
              </a:xfrm>
              <a:prstGeom prst="round2SameRect">
                <a:avLst>
                  <a:gd name="adj1" fmla="val 26587"/>
                  <a:gd name="adj2" fmla="val 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9" name="Obdélník 98"/>
              <p:cNvSpPr/>
              <p:nvPr/>
            </p:nvSpPr>
            <p:spPr>
              <a:xfrm rot="5400000">
                <a:off x="6636250" y="3366841"/>
                <a:ext cx="92849" cy="12248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0" name="Obdélník 99"/>
              <p:cNvSpPr/>
              <p:nvPr/>
            </p:nvSpPr>
            <p:spPr>
              <a:xfrm rot="8709211">
                <a:off x="7805114" y="3953929"/>
                <a:ext cx="92849" cy="32223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1" name="Obdélník 100"/>
              <p:cNvSpPr/>
              <p:nvPr/>
            </p:nvSpPr>
            <p:spPr>
              <a:xfrm rot="3600000">
                <a:off x="8210483" y="2161324"/>
                <a:ext cx="92849" cy="122484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 name="Obdélník 101"/>
              <p:cNvSpPr/>
              <p:nvPr/>
            </p:nvSpPr>
            <p:spPr>
              <a:xfrm rot="7200000">
                <a:off x="6737811" y="2165130"/>
                <a:ext cx="92849" cy="122484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6" name="Oblouk 115"/>
              <p:cNvSpPr/>
              <p:nvPr/>
            </p:nvSpPr>
            <p:spPr>
              <a:xfrm>
                <a:off x="6711616" y="2145556"/>
                <a:ext cx="1607215" cy="1512168"/>
              </a:xfrm>
              <a:prstGeom prst="arc">
                <a:avLst>
                  <a:gd name="adj1" fmla="val 7665569"/>
                  <a:gd name="adj2" fmla="val 3191832"/>
                </a:avLst>
              </a:prstGeom>
              <a:ln w="952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34" name="TextovéPole 133"/>
            <p:cNvSpPr txBox="1"/>
            <p:nvPr/>
          </p:nvSpPr>
          <p:spPr>
            <a:xfrm rot="1800000">
              <a:off x="5537802" y="2302782"/>
              <a:ext cx="1655688" cy="307777"/>
            </a:xfrm>
            <a:prstGeom prst="rect">
              <a:avLst/>
            </a:prstGeom>
            <a:noFill/>
          </p:spPr>
          <p:txBody>
            <a:bodyPr wrap="square" rtlCol="0">
              <a:spAutoFit/>
            </a:bodyPr>
            <a:lstStyle/>
            <a:p>
              <a:r>
                <a:rPr lang="cs-CZ" sz="1400" b="1" dirty="0" err="1" smtClean="0"/>
                <a:t>From</a:t>
              </a:r>
              <a:r>
                <a:rPr lang="cs-CZ" sz="1400" b="1" dirty="0" smtClean="0"/>
                <a:t> pump</a:t>
              </a:r>
              <a:endParaRPr lang="cs-CZ" sz="1400" b="1" dirty="0"/>
            </a:p>
          </p:txBody>
        </p:sp>
        <p:sp>
          <p:nvSpPr>
            <p:cNvPr id="135" name="TextovéPole 134"/>
            <p:cNvSpPr txBox="1"/>
            <p:nvPr/>
          </p:nvSpPr>
          <p:spPr>
            <a:xfrm rot="19800000">
              <a:off x="8173784" y="2098898"/>
              <a:ext cx="1003418" cy="307777"/>
            </a:xfrm>
            <a:prstGeom prst="rect">
              <a:avLst/>
            </a:prstGeom>
            <a:noFill/>
          </p:spPr>
          <p:txBody>
            <a:bodyPr wrap="square" rtlCol="0">
              <a:spAutoFit/>
            </a:bodyPr>
            <a:lstStyle/>
            <a:p>
              <a:r>
                <a:rPr lang="cs-CZ" sz="1400" b="1" dirty="0" smtClean="0"/>
                <a:t>To </a:t>
              </a:r>
              <a:r>
                <a:rPr lang="cs-CZ" sz="1400" b="1" dirty="0" err="1" smtClean="0"/>
                <a:t>column</a:t>
              </a:r>
              <a:endParaRPr lang="cs-CZ" sz="1400" b="1" dirty="0"/>
            </a:p>
          </p:txBody>
        </p:sp>
        <p:sp>
          <p:nvSpPr>
            <p:cNvPr id="136" name="TextovéPole 135"/>
            <p:cNvSpPr txBox="1"/>
            <p:nvPr/>
          </p:nvSpPr>
          <p:spPr>
            <a:xfrm>
              <a:off x="6551569" y="1843552"/>
              <a:ext cx="1655688" cy="307777"/>
            </a:xfrm>
            <a:prstGeom prst="rect">
              <a:avLst/>
            </a:prstGeom>
            <a:noFill/>
          </p:spPr>
          <p:txBody>
            <a:bodyPr wrap="square" rtlCol="0">
              <a:spAutoFit/>
            </a:bodyPr>
            <a:lstStyle/>
            <a:p>
              <a:pPr algn="ctr"/>
              <a:r>
                <a:rPr lang="cs-CZ" sz="1400" b="1" dirty="0" smtClean="0"/>
                <a:t>Sample </a:t>
              </a:r>
              <a:r>
                <a:rPr lang="cs-CZ" sz="1400" b="1" dirty="0" err="1" smtClean="0"/>
                <a:t>loop</a:t>
              </a:r>
              <a:endParaRPr lang="cs-CZ" sz="1400" b="1" dirty="0"/>
            </a:p>
          </p:txBody>
        </p:sp>
        <p:cxnSp>
          <p:nvCxnSpPr>
            <p:cNvPr id="137" name="Přímá spojovací šipka 136"/>
            <p:cNvCxnSpPr/>
            <p:nvPr/>
          </p:nvCxnSpPr>
          <p:spPr>
            <a:xfrm>
              <a:off x="5625095" y="2276873"/>
              <a:ext cx="423675" cy="241091"/>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8" name="Přímá spojovací šipka 137"/>
            <p:cNvCxnSpPr/>
            <p:nvPr/>
          </p:nvCxnSpPr>
          <p:spPr>
            <a:xfrm flipV="1">
              <a:off x="8628615" y="2276873"/>
              <a:ext cx="395139" cy="227233"/>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6" name="TextovéPole 145"/>
            <p:cNvSpPr txBox="1"/>
            <p:nvPr/>
          </p:nvSpPr>
          <p:spPr>
            <a:xfrm>
              <a:off x="6845313" y="4930355"/>
              <a:ext cx="1655688" cy="307777"/>
            </a:xfrm>
            <a:prstGeom prst="rect">
              <a:avLst/>
            </a:prstGeom>
            <a:noFill/>
          </p:spPr>
          <p:txBody>
            <a:bodyPr wrap="square" rtlCol="0">
              <a:spAutoFit/>
            </a:bodyPr>
            <a:lstStyle/>
            <a:p>
              <a:pPr algn="ctr"/>
              <a:r>
                <a:rPr lang="cs-CZ" sz="1400" b="1" dirty="0" smtClean="0"/>
                <a:t>Syringe</a:t>
              </a:r>
              <a:endParaRPr lang="cs-CZ" sz="1400" b="1" dirty="0"/>
            </a:p>
          </p:txBody>
        </p:sp>
        <p:sp>
          <p:nvSpPr>
            <p:cNvPr id="147" name="TextovéPole 146"/>
            <p:cNvSpPr txBox="1"/>
            <p:nvPr/>
          </p:nvSpPr>
          <p:spPr>
            <a:xfrm>
              <a:off x="5476665" y="5551992"/>
              <a:ext cx="907035" cy="307777"/>
            </a:xfrm>
            <a:prstGeom prst="rect">
              <a:avLst/>
            </a:prstGeom>
            <a:noFill/>
          </p:spPr>
          <p:txBody>
            <a:bodyPr wrap="square" rtlCol="0">
              <a:spAutoFit/>
            </a:bodyPr>
            <a:lstStyle/>
            <a:p>
              <a:pPr algn="ctr"/>
              <a:r>
                <a:rPr lang="cs-CZ" sz="1400" b="1" dirty="0" smtClean="0"/>
                <a:t>Sample</a:t>
              </a:r>
              <a:endParaRPr lang="cs-CZ" sz="1400" b="1" dirty="0"/>
            </a:p>
          </p:txBody>
        </p:sp>
        <p:sp>
          <p:nvSpPr>
            <p:cNvPr id="148" name="TextovéPole 147"/>
            <p:cNvSpPr txBox="1"/>
            <p:nvPr/>
          </p:nvSpPr>
          <p:spPr>
            <a:xfrm rot="16200000">
              <a:off x="5264363" y="3972057"/>
              <a:ext cx="907035" cy="307777"/>
            </a:xfrm>
            <a:prstGeom prst="rect">
              <a:avLst/>
            </a:prstGeom>
            <a:noFill/>
          </p:spPr>
          <p:txBody>
            <a:bodyPr wrap="square" rtlCol="0">
              <a:spAutoFit/>
            </a:bodyPr>
            <a:lstStyle/>
            <a:p>
              <a:pPr algn="ctr"/>
              <a:r>
                <a:rPr lang="cs-CZ" sz="1400" b="1" dirty="0" err="1" smtClean="0"/>
                <a:t>Needle</a:t>
              </a:r>
              <a:endParaRPr lang="cs-CZ" sz="1400" b="1" dirty="0"/>
            </a:p>
          </p:txBody>
        </p:sp>
      </p:grpSp>
      <p:sp>
        <p:nvSpPr>
          <p:cNvPr id="151" name="TextovéPole 150"/>
          <p:cNvSpPr txBox="1"/>
          <p:nvPr/>
        </p:nvSpPr>
        <p:spPr>
          <a:xfrm>
            <a:off x="5677827" y="1700808"/>
            <a:ext cx="3273919" cy="369332"/>
          </a:xfrm>
          <a:prstGeom prst="rect">
            <a:avLst/>
          </a:prstGeom>
          <a:noFill/>
        </p:spPr>
        <p:txBody>
          <a:bodyPr wrap="square" rtlCol="0">
            <a:spAutoFit/>
          </a:bodyPr>
          <a:lstStyle/>
          <a:p>
            <a:r>
              <a:rPr lang="cs-CZ" b="1" dirty="0" smtClean="0">
                <a:solidFill>
                  <a:schemeClr val="accent2"/>
                </a:solidFill>
              </a:rPr>
              <a:t>Sample </a:t>
            </a:r>
            <a:r>
              <a:rPr lang="cs-CZ" b="1" dirty="0" err="1" smtClean="0">
                <a:solidFill>
                  <a:schemeClr val="accent2"/>
                </a:solidFill>
              </a:rPr>
              <a:t>inject</a:t>
            </a:r>
            <a:endParaRPr lang="cs-CZ" b="1" dirty="0">
              <a:solidFill>
                <a:schemeClr val="accent2"/>
              </a:solidFill>
            </a:endParaRPr>
          </a:p>
        </p:txBody>
      </p:sp>
      <p:sp>
        <p:nvSpPr>
          <p:cNvPr id="152" name="TextovéPole 151"/>
          <p:cNvSpPr txBox="1"/>
          <p:nvPr/>
        </p:nvSpPr>
        <p:spPr>
          <a:xfrm>
            <a:off x="611560" y="1700808"/>
            <a:ext cx="3273919" cy="369332"/>
          </a:xfrm>
          <a:prstGeom prst="rect">
            <a:avLst/>
          </a:prstGeom>
          <a:noFill/>
        </p:spPr>
        <p:txBody>
          <a:bodyPr wrap="square" rtlCol="0">
            <a:spAutoFit/>
          </a:bodyPr>
          <a:lstStyle/>
          <a:p>
            <a:r>
              <a:rPr lang="cs-CZ" b="1" dirty="0" smtClean="0">
                <a:solidFill>
                  <a:schemeClr val="tx2"/>
                </a:solidFill>
              </a:rPr>
              <a:t>Sample </a:t>
            </a:r>
            <a:r>
              <a:rPr lang="cs-CZ" b="1" dirty="0" err="1" smtClean="0">
                <a:solidFill>
                  <a:schemeClr val="tx2"/>
                </a:solidFill>
              </a:rPr>
              <a:t>load</a:t>
            </a:r>
            <a:endParaRPr lang="cs-CZ" b="1" dirty="0">
              <a:solidFill>
                <a:schemeClr val="tx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HPLC System</a:t>
            </a:r>
            <a:endParaRPr lang="en-GB" dirty="0"/>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en-GB" sz="2400" b="1" smtClean="0"/>
              <a:t>Column</a:t>
            </a:r>
            <a:endParaRPr lang="en-GB" sz="2400" b="1" dirty="0"/>
          </a:p>
        </p:txBody>
      </p:sp>
      <p:sp>
        <p:nvSpPr>
          <p:cNvPr id="12" name="Rectangle 3"/>
          <p:cNvSpPr txBox="1">
            <a:spLocks noChangeArrowheads="1"/>
          </p:cNvSpPr>
          <p:nvPr/>
        </p:nvSpPr>
        <p:spPr bwMode="auto">
          <a:xfrm>
            <a:off x="467544" y="1484784"/>
            <a:ext cx="7750175" cy="2808311"/>
          </a:xfrm>
          <a:prstGeom prst="rect">
            <a:avLst/>
          </a:prstGeom>
          <a:solidFill>
            <a:srgbClr val="FFFFFF"/>
          </a:solidFill>
          <a:ln>
            <a:noFill/>
            <a:miter lim="800000"/>
            <a:headEnd/>
            <a:tailEnd/>
          </a:ln>
        </p:spPr>
        <p:txBody>
          <a:bodyPr vert="horz" wrap="square" lIns="91440" tIns="45720" rIns="91440" bIns="45720" numCol="1" rtlCol="0" anchor="t" anchorCtr="0" compatLnSpc="1">
            <a:prstTxWarp prst="textNoShape">
              <a:avLst/>
            </a:prstTxWarp>
            <a:noAutofit/>
          </a:bodyPr>
          <a:lstStyle/>
          <a:p>
            <a:pPr marL="469900" marR="0" lvl="0" indent="-469900" algn="l" defTabSz="914400" rtl="0" eaLnBrk="1" fontAlgn="auto" latinLnBrk="0" hangingPunct="1">
              <a:spcBef>
                <a:spcPts val="600"/>
              </a:spcBef>
              <a:spcAft>
                <a:spcPts val="0"/>
              </a:spcAft>
              <a:buClr>
                <a:srgbClr val="FF0000"/>
              </a:buClr>
              <a:buSzPct val="115000"/>
              <a:buFontTx/>
              <a:buNone/>
              <a:tabLst/>
              <a:defRPr/>
            </a:pPr>
            <a:r>
              <a:rPr kumimoji="0" lang="en-GB" b="1" i="0" u="none" strike="noStrike" kern="1200" cap="none" spc="0" normalizeH="0" baseline="0" noProof="0" smtClean="0">
                <a:ln>
                  <a:noFill/>
                </a:ln>
                <a:solidFill>
                  <a:schemeClr val="tx1"/>
                </a:solidFill>
                <a:effectLst/>
                <a:uLnTx/>
                <a:uFillTx/>
                <a:latin typeface="Arial" charset="0"/>
                <a:ea typeface="+mn-ea"/>
                <a:cs typeface="+mn-cs"/>
              </a:rPr>
              <a:t>Column is the</a:t>
            </a:r>
            <a:r>
              <a:rPr kumimoji="0" lang="en-GB" b="1" i="0" u="none" strike="noStrike" kern="1200" cap="none" spc="0" normalizeH="0" noProof="0" smtClean="0">
                <a:ln>
                  <a:noFill/>
                </a:ln>
                <a:solidFill>
                  <a:schemeClr val="tx1"/>
                </a:solidFill>
                <a:effectLst/>
                <a:uLnTx/>
                <a:uFillTx/>
                <a:latin typeface="Arial" charset="0"/>
                <a:ea typeface="+mn-ea"/>
                <a:cs typeface="+mn-cs"/>
              </a:rPr>
              <a:t> most important for chromatographic separation</a:t>
            </a:r>
            <a:r>
              <a:rPr lang="en-GB" b="1" smtClean="0">
                <a:latin typeface="Arial" charset="0"/>
              </a:rPr>
              <a:t>:</a:t>
            </a:r>
            <a:endParaRPr kumimoji="0" lang="en-GB" b="1" i="0" u="none" strike="noStrike" kern="1200" cap="none" spc="0" normalizeH="0" baseline="0" noProof="0" smtClean="0">
              <a:ln>
                <a:noFill/>
              </a:ln>
              <a:solidFill>
                <a:schemeClr val="tx1"/>
              </a:solidFill>
              <a:effectLst/>
              <a:uLnTx/>
              <a:uFillTx/>
              <a:latin typeface="Arial" charset="0"/>
              <a:ea typeface="+mn-ea"/>
              <a:cs typeface="+mn-cs"/>
            </a:endParaRPr>
          </a:p>
          <a:p>
            <a:pPr marR="0" lvl="0" algn="l" defTabSz="914400" rtl="0" eaLnBrk="1" fontAlgn="auto" latinLnBrk="0" hangingPunct="1">
              <a:spcBef>
                <a:spcPts val="600"/>
              </a:spcBef>
              <a:spcAft>
                <a:spcPts val="0"/>
              </a:spcAft>
              <a:buClr>
                <a:srgbClr val="FF0000"/>
              </a:buClr>
              <a:buSzPct val="115000"/>
              <a:buFontTx/>
              <a:buNone/>
              <a:tabLst/>
              <a:defRPr/>
            </a:pPr>
            <a:r>
              <a:rPr kumimoji="0" lang="en-GB" b="0" i="0" u="none" strike="noStrike" kern="1200" cap="none" spc="0" normalizeH="0" baseline="0" noProof="0" smtClean="0">
                <a:ln>
                  <a:noFill/>
                </a:ln>
                <a:solidFill>
                  <a:schemeClr val="tx1"/>
                </a:solidFill>
                <a:effectLst/>
                <a:uLnTx/>
                <a:uFillTx/>
                <a:latin typeface="Arial" charset="0"/>
                <a:ea typeface="+mn-ea"/>
                <a:cs typeface="+mn-cs"/>
              </a:rPr>
              <a:t>Stationary</a:t>
            </a:r>
            <a:r>
              <a:rPr kumimoji="0" lang="en-GB" b="0" i="0" u="none" strike="noStrike" kern="1200" cap="none" spc="0" normalizeH="0" noProof="0" smtClean="0">
                <a:ln>
                  <a:noFill/>
                </a:ln>
                <a:solidFill>
                  <a:schemeClr val="tx1"/>
                </a:solidFill>
                <a:effectLst/>
                <a:uLnTx/>
                <a:uFillTx/>
                <a:latin typeface="Arial" charset="0"/>
                <a:ea typeface="+mn-ea"/>
                <a:cs typeface="+mn-cs"/>
              </a:rPr>
              <a:t> phase</a:t>
            </a:r>
            <a:r>
              <a:rPr lang="en-GB" smtClean="0">
                <a:latin typeface="Arial" charset="0"/>
              </a:rPr>
              <a:t> selection depends on sample/analyte properties (solubility, polarity, etc.)</a:t>
            </a:r>
            <a:endParaRPr kumimoji="0" lang="en-GB" b="0" i="0" u="none" strike="noStrike" kern="1200" cap="none" spc="0" normalizeH="0" baseline="0" noProof="0" smtClean="0">
              <a:ln>
                <a:noFill/>
              </a:ln>
              <a:solidFill>
                <a:schemeClr val="tx1"/>
              </a:solidFill>
              <a:effectLst/>
              <a:uLnTx/>
              <a:uFillTx/>
              <a:latin typeface="Arial" charset="0"/>
              <a:ea typeface="+mn-ea"/>
              <a:cs typeface="+mn-cs"/>
            </a:endParaRPr>
          </a:p>
          <a:p>
            <a:pPr marL="469900" lvl="0" indent="-469900">
              <a:spcBef>
                <a:spcPts val="600"/>
              </a:spcBef>
              <a:buClr>
                <a:srgbClr val="FF0000"/>
              </a:buClr>
              <a:buSzPct val="115000"/>
            </a:pPr>
            <a:r>
              <a:rPr lang="en-GB" b="1" smtClean="0">
                <a:latin typeface="Arial" charset="0"/>
              </a:rPr>
              <a:t>Factors for the selection of appropriate column and sorbent:</a:t>
            </a:r>
          </a:p>
          <a:p>
            <a:pPr marL="361950" marR="0" lvl="0" indent="-361950" algn="l" defTabSz="914400" rtl="0" eaLnBrk="1" fontAlgn="auto" latinLnBrk="0" hangingPunct="1">
              <a:spcBef>
                <a:spcPts val="600"/>
              </a:spcBef>
              <a:spcAft>
                <a:spcPts val="0"/>
              </a:spcAft>
              <a:buClr>
                <a:srgbClr val="FF0000"/>
              </a:buClr>
              <a:buSzPct val="115000"/>
              <a:buFont typeface="Wingdings" pitchFamily="2" charset="2"/>
              <a:buChar char="§"/>
              <a:tabLst/>
              <a:defRPr/>
            </a:pPr>
            <a:r>
              <a:rPr lang="en-GB" smtClean="0">
                <a:latin typeface="Arial" charset="0"/>
              </a:rPr>
              <a:t>Separation efficiency, peak symetry</a:t>
            </a:r>
            <a:endParaRPr kumimoji="0" lang="en-GB" b="0" i="0" u="none" strike="noStrike" kern="1200" cap="none" spc="0" normalizeH="0" baseline="0" noProof="0" smtClean="0">
              <a:ln>
                <a:noFill/>
              </a:ln>
              <a:solidFill>
                <a:schemeClr val="tx1"/>
              </a:solidFill>
              <a:effectLst/>
              <a:uLnTx/>
              <a:uFillTx/>
              <a:latin typeface="Arial" charset="0"/>
              <a:ea typeface="+mn-ea"/>
              <a:cs typeface="+mn-cs"/>
            </a:endParaRPr>
          </a:p>
          <a:p>
            <a:pPr marL="361950" marR="0" lvl="0" indent="-361950" algn="l" defTabSz="914400" rtl="0" eaLnBrk="1" fontAlgn="auto" latinLnBrk="0" hangingPunct="1">
              <a:spcBef>
                <a:spcPts val="600"/>
              </a:spcBef>
              <a:spcAft>
                <a:spcPts val="0"/>
              </a:spcAft>
              <a:buClr>
                <a:srgbClr val="FF0000"/>
              </a:buClr>
              <a:buSzPct val="115000"/>
              <a:buFont typeface="Wingdings" pitchFamily="2" charset="2"/>
              <a:buChar char="§"/>
              <a:tabLst/>
              <a:defRPr/>
            </a:pPr>
            <a:r>
              <a:rPr kumimoji="0" lang="en-GB" b="0" i="0" u="none" strike="noStrike" kern="1200" cap="none" spc="0" normalizeH="0" baseline="0" noProof="0" smtClean="0">
                <a:ln>
                  <a:noFill/>
                </a:ln>
                <a:solidFill>
                  <a:schemeClr val="tx1"/>
                </a:solidFill>
                <a:effectLst/>
                <a:uLnTx/>
                <a:uFillTx/>
                <a:latin typeface="Arial" charset="0"/>
                <a:ea typeface="+mn-ea"/>
                <a:cs typeface="+mn-cs"/>
              </a:rPr>
              <a:t>Column </a:t>
            </a:r>
            <a:r>
              <a:rPr lang="en-GB" smtClean="0">
                <a:latin typeface="Arial" charset="0"/>
              </a:rPr>
              <a:t>lifetime, stability of the bonded phase</a:t>
            </a:r>
            <a:endParaRPr kumimoji="0" lang="en-GB" b="0" i="0" u="none" strike="noStrike" kern="1200" cap="none" spc="0" normalizeH="0" baseline="0" noProof="0" smtClean="0">
              <a:ln>
                <a:noFill/>
              </a:ln>
              <a:solidFill>
                <a:schemeClr val="tx1"/>
              </a:solidFill>
              <a:effectLst/>
              <a:uLnTx/>
              <a:uFillTx/>
              <a:latin typeface="Arial" charset="0"/>
              <a:ea typeface="+mn-ea"/>
              <a:cs typeface="+mn-cs"/>
            </a:endParaRPr>
          </a:p>
          <a:p>
            <a:pPr marL="361950" marR="0" lvl="0" indent="-361950" algn="l" defTabSz="914400" rtl="0" eaLnBrk="1" fontAlgn="auto" latinLnBrk="0" hangingPunct="1">
              <a:spcBef>
                <a:spcPts val="600"/>
              </a:spcBef>
              <a:spcAft>
                <a:spcPts val="0"/>
              </a:spcAft>
              <a:buClr>
                <a:srgbClr val="FF0000"/>
              </a:buClr>
              <a:buSzPct val="115000"/>
              <a:buFont typeface="Wingdings" pitchFamily="2" charset="2"/>
              <a:buChar char="§"/>
              <a:tabLst/>
              <a:defRPr/>
            </a:pPr>
            <a:r>
              <a:rPr kumimoji="0" lang="en-GB" b="0" i="0" u="none" strike="noStrike" kern="1200" cap="none" spc="0" normalizeH="0" baseline="0" noProof="0" smtClean="0">
                <a:ln>
                  <a:noFill/>
                </a:ln>
                <a:solidFill>
                  <a:schemeClr val="tx1"/>
                </a:solidFill>
                <a:effectLst/>
                <a:uLnTx/>
                <a:uFillTx/>
                <a:latin typeface="Arial" charset="0"/>
                <a:ea typeface="+mn-ea"/>
                <a:cs typeface="+mn-cs"/>
              </a:rPr>
              <a:t>Reproducibility</a:t>
            </a:r>
          </a:p>
          <a:p>
            <a:pPr marL="361950" marR="0" lvl="0" indent="-361950" algn="l" defTabSz="914400" rtl="0" eaLnBrk="1" fontAlgn="auto" latinLnBrk="0" hangingPunct="1">
              <a:spcBef>
                <a:spcPts val="600"/>
              </a:spcBef>
              <a:spcAft>
                <a:spcPts val="0"/>
              </a:spcAft>
              <a:buClr>
                <a:srgbClr val="FF0000"/>
              </a:buClr>
              <a:buSzPct val="115000"/>
              <a:buFont typeface="Wingdings" pitchFamily="2" charset="2"/>
              <a:buChar char="§"/>
              <a:tabLst/>
              <a:defRPr/>
            </a:pPr>
            <a:r>
              <a:rPr kumimoji="0" lang="en-GB" b="0" i="0" u="none" strike="noStrike" kern="1200" cap="none" spc="0" normalizeH="0" baseline="0" noProof="0" smtClean="0">
                <a:ln>
                  <a:noFill/>
                </a:ln>
                <a:solidFill>
                  <a:schemeClr val="tx1"/>
                </a:solidFill>
                <a:effectLst/>
                <a:uLnTx/>
                <a:uFillTx/>
                <a:latin typeface="Arial" charset="0"/>
                <a:ea typeface="+mn-ea"/>
                <a:cs typeface="+mn-cs"/>
              </a:rPr>
              <a:t>Tim</a:t>
            </a:r>
            <a:r>
              <a:rPr lang="en-GB" smtClean="0">
                <a:latin typeface="Arial" charset="0"/>
              </a:rPr>
              <a:t>e of analysis</a:t>
            </a:r>
            <a:endParaRPr kumimoji="0" lang="en-GB" b="0" i="0" u="none" strike="noStrike" kern="1200" cap="none" spc="0" normalizeH="0" baseline="0" noProof="0" smtClean="0">
              <a:ln>
                <a:noFill/>
              </a:ln>
              <a:solidFill>
                <a:schemeClr val="tx1"/>
              </a:solidFill>
              <a:effectLst/>
              <a:uLnTx/>
              <a:uFillTx/>
              <a:latin typeface="Arial" charset="0"/>
              <a:ea typeface="+mn-ea"/>
              <a:cs typeface="+mn-cs"/>
            </a:endParaRPr>
          </a:p>
          <a:p>
            <a:pPr marL="361950" marR="0" lvl="0" indent="-361950" algn="l" defTabSz="914400" rtl="0" eaLnBrk="1" fontAlgn="auto" latinLnBrk="0" hangingPunct="1">
              <a:spcBef>
                <a:spcPts val="600"/>
              </a:spcBef>
              <a:spcAft>
                <a:spcPts val="0"/>
              </a:spcAft>
              <a:buClr>
                <a:srgbClr val="FF0000"/>
              </a:buClr>
              <a:buSzPct val="115000"/>
              <a:buFont typeface="Wingdings" pitchFamily="2" charset="2"/>
              <a:buChar char="§"/>
              <a:tabLst/>
              <a:defRPr/>
            </a:pPr>
            <a:r>
              <a:rPr kumimoji="0" lang="en-GB" b="0" i="0" u="none" strike="noStrike" kern="1200" cap="none" spc="0" normalizeH="0" baseline="0" noProof="0" smtClean="0">
                <a:ln>
                  <a:noFill/>
                </a:ln>
                <a:solidFill>
                  <a:schemeClr val="tx1"/>
                </a:solidFill>
                <a:effectLst/>
                <a:uLnTx/>
                <a:uFillTx/>
                <a:latin typeface="Arial" charset="0"/>
                <a:ea typeface="+mn-ea"/>
                <a:cs typeface="+mn-cs"/>
              </a:rPr>
              <a:t>Selectivity</a:t>
            </a:r>
          </a:p>
          <a:p>
            <a:pPr marL="469900" marR="0" lvl="0" indent="-469900" algn="l" defTabSz="914400" rtl="0" eaLnBrk="1" fontAlgn="auto" latinLnBrk="0" hangingPunct="1">
              <a:lnSpc>
                <a:spcPct val="80000"/>
              </a:lnSpc>
              <a:spcBef>
                <a:spcPts val="600"/>
              </a:spcBef>
              <a:spcAft>
                <a:spcPts val="0"/>
              </a:spcAft>
              <a:buClr>
                <a:srgbClr val="FF0000"/>
              </a:buClr>
              <a:buSzPct val="115000"/>
              <a:buFontTx/>
              <a:buNone/>
              <a:tabLst/>
              <a:defRPr/>
            </a:pPr>
            <a:endParaRPr lang="en-GB" sz="2000" b="1" dirty="0" smtClean="0">
              <a:latin typeface="Arial" charset="0"/>
            </a:endParaRPr>
          </a:p>
        </p:txBody>
      </p:sp>
      <p:sp>
        <p:nvSpPr>
          <p:cNvPr id="13" name="Obdélník 12"/>
          <p:cNvSpPr/>
          <p:nvPr/>
        </p:nvSpPr>
        <p:spPr>
          <a:xfrm>
            <a:off x="395536" y="4581128"/>
            <a:ext cx="2664296" cy="1815882"/>
          </a:xfrm>
          <a:prstGeom prst="rect">
            <a:avLst/>
          </a:prstGeom>
        </p:spPr>
        <p:txBody>
          <a:bodyPr wrap="square">
            <a:spAutoFit/>
          </a:bodyPr>
          <a:lstStyle/>
          <a:p>
            <a:pPr marL="469900" lvl="0" indent="-469900">
              <a:buClr>
                <a:srgbClr val="FF0000"/>
              </a:buClr>
              <a:buSzPct val="115000"/>
              <a:defRPr/>
            </a:pPr>
            <a:r>
              <a:rPr lang="en-GB" sz="1600" b="1" dirty="0" smtClean="0">
                <a:latin typeface="Arial" charset="0"/>
              </a:rPr>
              <a:t>Column </a:t>
            </a:r>
            <a:r>
              <a:rPr lang="en-GB" sz="1600" b="1" dirty="0" err="1" smtClean="0">
                <a:latin typeface="Arial" charset="0"/>
              </a:rPr>
              <a:t>lenght</a:t>
            </a:r>
            <a:r>
              <a:rPr lang="en-GB" sz="1600" b="1" dirty="0" smtClean="0">
                <a:latin typeface="Arial" charset="0"/>
              </a:rPr>
              <a:t>:</a:t>
            </a:r>
          </a:p>
          <a:p>
            <a:pPr marL="266700" lvl="0" indent="-266700">
              <a:buClr>
                <a:srgbClr val="FF0000"/>
              </a:buClr>
              <a:buSzPct val="115000"/>
              <a:buFont typeface="Wingdings" pitchFamily="2" charset="2"/>
              <a:buChar char="§"/>
              <a:defRPr/>
            </a:pPr>
            <a:r>
              <a:rPr lang="en-GB" sz="1600" dirty="0" smtClean="0">
                <a:solidFill>
                  <a:schemeClr val="tx2"/>
                </a:solidFill>
                <a:latin typeface="Arial" charset="0"/>
              </a:rPr>
              <a:t>Resolution</a:t>
            </a:r>
          </a:p>
          <a:p>
            <a:pPr marL="266700" lvl="0" indent="-266700">
              <a:buClr>
                <a:srgbClr val="FF0000"/>
              </a:buClr>
              <a:buSzPct val="115000"/>
              <a:buFont typeface="Wingdings" pitchFamily="2" charset="2"/>
              <a:buChar char="§"/>
              <a:defRPr/>
            </a:pPr>
            <a:r>
              <a:rPr lang="en-GB" sz="1600" dirty="0" err="1" smtClean="0">
                <a:solidFill>
                  <a:schemeClr val="tx2"/>
                </a:solidFill>
                <a:latin typeface="Arial" charset="0"/>
              </a:rPr>
              <a:t>Separtion</a:t>
            </a:r>
            <a:r>
              <a:rPr lang="en-GB" sz="1600" dirty="0" smtClean="0">
                <a:solidFill>
                  <a:schemeClr val="tx2"/>
                </a:solidFill>
                <a:latin typeface="Arial" charset="0"/>
              </a:rPr>
              <a:t> efficiency</a:t>
            </a:r>
          </a:p>
          <a:p>
            <a:pPr marL="266700" lvl="0" indent="-266700">
              <a:buClr>
                <a:srgbClr val="FF0000"/>
              </a:buClr>
              <a:buSzPct val="115000"/>
              <a:buFont typeface="Wingdings" pitchFamily="2" charset="2"/>
              <a:buChar char="§"/>
              <a:defRPr/>
            </a:pPr>
            <a:r>
              <a:rPr lang="en-GB" sz="1600" dirty="0" smtClean="0">
                <a:solidFill>
                  <a:srgbClr val="FF0000"/>
                </a:solidFill>
                <a:latin typeface="Arial" charset="0"/>
              </a:rPr>
              <a:t>Back pressure</a:t>
            </a:r>
          </a:p>
          <a:p>
            <a:pPr marL="266700" lvl="0" indent="-266700">
              <a:buClr>
                <a:srgbClr val="FF0000"/>
              </a:buClr>
              <a:buSzPct val="115000"/>
              <a:buFont typeface="Wingdings" pitchFamily="2" charset="2"/>
              <a:buChar char="§"/>
              <a:defRPr/>
            </a:pPr>
            <a:r>
              <a:rPr lang="en-GB" sz="1600" dirty="0" smtClean="0">
                <a:solidFill>
                  <a:srgbClr val="FF0000"/>
                </a:solidFill>
                <a:latin typeface="Arial" charset="0"/>
              </a:rPr>
              <a:t>Mobile phase consumption</a:t>
            </a:r>
          </a:p>
          <a:p>
            <a:pPr marL="266700" lvl="0" indent="-266700">
              <a:buClr>
                <a:srgbClr val="FF0000"/>
              </a:buClr>
              <a:buSzPct val="115000"/>
              <a:buFont typeface="Wingdings" pitchFamily="2" charset="2"/>
              <a:buChar char="§"/>
              <a:defRPr/>
            </a:pPr>
            <a:r>
              <a:rPr lang="en-GB" sz="1600" dirty="0" smtClean="0">
                <a:solidFill>
                  <a:srgbClr val="FF0000"/>
                </a:solidFill>
                <a:latin typeface="Arial" charset="0"/>
              </a:rPr>
              <a:t>Analysis time</a:t>
            </a:r>
          </a:p>
        </p:txBody>
      </p:sp>
      <p:sp>
        <p:nvSpPr>
          <p:cNvPr id="14" name="Obdélník 13"/>
          <p:cNvSpPr/>
          <p:nvPr/>
        </p:nvSpPr>
        <p:spPr>
          <a:xfrm>
            <a:off x="4752528" y="4589376"/>
            <a:ext cx="2339752" cy="1815882"/>
          </a:xfrm>
          <a:prstGeom prst="rect">
            <a:avLst/>
          </a:prstGeom>
        </p:spPr>
        <p:txBody>
          <a:bodyPr wrap="square">
            <a:spAutoFit/>
          </a:bodyPr>
          <a:lstStyle/>
          <a:p>
            <a:pPr marL="469900" lvl="0" indent="-469900">
              <a:buClr>
                <a:srgbClr val="FF0000"/>
              </a:buClr>
              <a:buSzPct val="115000"/>
              <a:defRPr/>
            </a:pPr>
            <a:r>
              <a:rPr lang="en-GB" sz="1600" b="1" dirty="0" smtClean="0">
                <a:latin typeface="Arial" charset="0"/>
              </a:rPr>
              <a:t>Column diameter:</a:t>
            </a:r>
          </a:p>
          <a:p>
            <a:pPr marL="361950" lvl="0" indent="-361950">
              <a:buClr>
                <a:srgbClr val="FF0000"/>
              </a:buClr>
              <a:buSzPct val="115000"/>
              <a:buFont typeface="Wingdings" pitchFamily="2" charset="2"/>
              <a:buChar char="§"/>
              <a:defRPr/>
            </a:pPr>
            <a:r>
              <a:rPr lang="en-GB" sz="1600" dirty="0" smtClean="0">
                <a:solidFill>
                  <a:srgbClr val="FF0000"/>
                </a:solidFill>
                <a:latin typeface="Arial" charset="0"/>
              </a:rPr>
              <a:t>Back pressure</a:t>
            </a:r>
          </a:p>
          <a:p>
            <a:pPr marL="361950" lvl="0" indent="-361950">
              <a:buClr>
                <a:srgbClr val="FF0000"/>
              </a:buClr>
              <a:buSzPct val="115000"/>
              <a:buFont typeface="Wingdings" pitchFamily="2" charset="2"/>
              <a:buChar char="§"/>
              <a:defRPr/>
            </a:pPr>
            <a:r>
              <a:rPr lang="en-GB" sz="1600" dirty="0" smtClean="0">
                <a:solidFill>
                  <a:schemeClr val="tx2"/>
                </a:solidFill>
                <a:latin typeface="Arial" charset="0"/>
              </a:rPr>
              <a:t>Mass sensitivity</a:t>
            </a:r>
          </a:p>
          <a:p>
            <a:pPr marL="361950" indent="-361950">
              <a:buClr>
                <a:srgbClr val="FF0000"/>
              </a:buClr>
              <a:buSzPct val="115000"/>
              <a:buFont typeface="Wingdings" pitchFamily="2" charset="2"/>
              <a:buChar char="§"/>
              <a:defRPr/>
            </a:pPr>
            <a:r>
              <a:rPr lang="en-GB" sz="1600" dirty="0" err="1" smtClean="0">
                <a:solidFill>
                  <a:schemeClr val="tx2"/>
                </a:solidFill>
                <a:latin typeface="Arial" charset="0"/>
              </a:rPr>
              <a:t>Separtion</a:t>
            </a:r>
            <a:r>
              <a:rPr lang="en-GB" sz="1600" dirty="0" smtClean="0">
                <a:solidFill>
                  <a:schemeClr val="tx2"/>
                </a:solidFill>
                <a:latin typeface="Arial" charset="0"/>
              </a:rPr>
              <a:t> efficiency</a:t>
            </a:r>
          </a:p>
          <a:p>
            <a:pPr marL="361950" indent="-361950">
              <a:buClr>
                <a:srgbClr val="FF0000"/>
              </a:buClr>
              <a:buSzPct val="115000"/>
              <a:buFont typeface="Wingdings" pitchFamily="2" charset="2"/>
              <a:buChar char="§"/>
              <a:defRPr/>
            </a:pPr>
            <a:r>
              <a:rPr lang="en-GB" sz="1600" dirty="0" smtClean="0">
                <a:solidFill>
                  <a:schemeClr val="tx2"/>
                </a:solidFill>
                <a:latin typeface="Arial" charset="0"/>
              </a:rPr>
              <a:t>Column capacity</a:t>
            </a:r>
          </a:p>
          <a:p>
            <a:pPr marL="361950" lvl="0" indent="-361950">
              <a:buClr>
                <a:srgbClr val="FF0000"/>
              </a:buClr>
              <a:buSzPct val="115000"/>
              <a:buFont typeface="Wingdings" pitchFamily="2" charset="2"/>
              <a:buChar char="§"/>
              <a:defRPr/>
            </a:pPr>
            <a:r>
              <a:rPr lang="en-GB" sz="1600" dirty="0" smtClean="0">
                <a:solidFill>
                  <a:srgbClr val="FF0000"/>
                </a:solidFill>
                <a:latin typeface="Arial" charset="0"/>
              </a:rPr>
              <a:t>Mobile phase consumption</a:t>
            </a:r>
          </a:p>
        </p:txBody>
      </p:sp>
      <p:sp>
        <p:nvSpPr>
          <p:cNvPr id="15" name="Pravá složená závorka 14"/>
          <p:cNvSpPr/>
          <p:nvPr/>
        </p:nvSpPr>
        <p:spPr>
          <a:xfrm>
            <a:off x="2474243" y="4786353"/>
            <a:ext cx="360040" cy="1512168"/>
          </a:xfrm>
          <a:prstGeom prst="rightBrace">
            <a:avLst>
              <a:gd name="adj1" fmla="val 40079"/>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ovéPole 15"/>
          <p:cNvSpPr txBox="1"/>
          <p:nvPr/>
        </p:nvSpPr>
        <p:spPr>
          <a:xfrm>
            <a:off x="2987824" y="5237448"/>
            <a:ext cx="151216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1600" b="1" smtClean="0"/>
              <a:t>Increase with lenght</a:t>
            </a:r>
            <a:endParaRPr lang="en-GB" sz="1600" b="1" dirty="0"/>
          </a:p>
        </p:txBody>
      </p:sp>
      <p:sp>
        <p:nvSpPr>
          <p:cNvPr id="18" name="Pravá složená závorka 17"/>
          <p:cNvSpPr/>
          <p:nvPr/>
        </p:nvSpPr>
        <p:spPr>
          <a:xfrm>
            <a:off x="7092280" y="5688544"/>
            <a:ext cx="288032" cy="701032"/>
          </a:xfrm>
          <a:prstGeom prst="rightBrace">
            <a:avLst>
              <a:gd name="adj1" fmla="val 40079"/>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ovéPole 18"/>
          <p:cNvSpPr txBox="1"/>
          <p:nvPr/>
        </p:nvSpPr>
        <p:spPr>
          <a:xfrm>
            <a:off x="7442795" y="5732793"/>
            <a:ext cx="151216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1600" b="1" smtClean="0"/>
              <a:t>Increase with diameter</a:t>
            </a:r>
            <a:endParaRPr lang="en-GB" sz="1600" b="1" dirty="0"/>
          </a:p>
        </p:txBody>
      </p:sp>
      <p:sp>
        <p:nvSpPr>
          <p:cNvPr id="20" name="TextovéPole 19"/>
          <p:cNvSpPr txBox="1"/>
          <p:nvPr/>
        </p:nvSpPr>
        <p:spPr>
          <a:xfrm>
            <a:off x="7452320" y="4940705"/>
            <a:ext cx="1512168"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sz="1600" b="1" smtClean="0"/>
              <a:t>Decrease with diameter</a:t>
            </a:r>
            <a:endParaRPr lang="en-GB" sz="1600" b="1" dirty="0"/>
          </a:p>
        </p:txBody>
      </p:sp>
      <p:sp>
        <p:nvSpPr>
          <p:cNvPr id="21" name="Pravá složená závorka 20"/>
          <p:cNvSpPr/>
          <p:nvPr/>
        </p:nvSpPr>
        <p:spPr>
          <a:xfrm>
            <a:off x="7092280" y="4877408"/>
            <a:ext cx="288032" cy="701032"/>
          </a:xfrm>
          <a:prstGeom prst="rightBrace">
            <a:avLst>
              <a:gd name="adj1" fmla="val 40079"/>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cs-CZ" sz="2400" b="1" dirty="0" err="1" smtClean="0"/>
              <a:t>Columns</a:t>
            </a:r>
            <a:r>
              <a:rPr lang="cs-CZ" sz="2400" b="1" dirty="0" smtClean="0"/>
              <a:t> </a:t>
            </a:r>
            <a:r>
              <a:rPr lang="cs-CZ" sz="2400" b="1" dirty="0" err="1" smtClean="0"/>
              <a:t>and</a:t>
            </a:r>
            <a:r>
              <a:rPr lang="cs-CZ" sz="2400" b="1" dirty="0" smtClean="0"/>
              <a:t> </a:t>
            </a:r>
            <a:r>
              <a:rPr lang="cs-CZ" sz="2400" b="1" dirty="0" err="1" smtClean="0"/>
              <a:t>Stationary</a:t>
            </a:r>
            <a:r>
              <a:rPr lang="cs-CZ" sz="2400" b="1" dirty="0" smtClean="0"/>
              <a:t> </a:t>
            </a:r>
            <a:r>
              <a:rPr lang="cs-CZ" sz="2400" b="1" dirty="0" err="1" smtClean="0"/>
              <a:t>Phases</a:t>
            </a:r>
            <a:endParaRPr lang="cs-CZ" sz="2400" b="1" dirty="0"/>
          </a:p>
        </p:txBody>
      </p:sp>
      <p:pic>
        <p:nvPicPr>
          <p:cNvPr id="6" name="Picture 4" descr="i3"/>
          <p:cNvPicPr>
            <a:picLocks noChangeAspect="1" noChangeArrowheads="1"/>
          </p:cNvPicPr>
          <p:nvPr/>
        </p:nvPicPr>
        <p:blipFill>
          <a:blip r:embed="rId2" cstate="print"/>
          <a:srcRect l="2058" t="15088" r="14925" b="5658"/>
          <a:stretch>
            <a:fillRect/>
          </a:stretch>
        </p:blipFill>
        <p:spPr bwMode="auto">
          <a:xfrm>
            <a:off x="395536" y="2492896"/>
            <a:ext cx="4954688" cy="3872191"/>
          </a:xfrm>
          <a:prstGeom prst="rect">
            <a:avLst/>
          </a:prstGeom>
          <a:noFill/>
          <a:ln w="9525">
            <a:noFill/>
            <a:miter lim="800000"/>
            <a:headEnd/>
            <a:tailEnd/>
          </a:ln>
        </p:spPr>
      </p:pic>
      <p:sp>
        <p:nvSpPr>
          <p:cNvPr id="7" name="TextovéPole 6"/>
          <p:cNvSpPr txBox="1"/>
          <p:nvPr/>
        </p:nvSpPr>
        <p:spPr>
          <a:xfrm>
            <a:off x="179090" y="2060848"/>
            <a:ext cx="1080542" cy="338554"/>
          </a:xfrm>
          <a:prstGeom prst="rect">
            <a:avLst/>
          </a:prstGeom>
          <a:noFill/>
        </p:spPr>
        <p:txBody>
          <a:bodyPr wrap="square" rtlCol="0">
            <a:spAutoFit/>
          </a:bodyPr>
          <a:lstStyle/>
          <a:p>
            <a:pPr algn="ctr"/>
            <a:r>
              <a:rPr lang="cs-CZ" sz="1600" b="1" dirty="0" err="1" smtClean="0"/>
              <a:t>Year</a:t>
            </a:r>
            <a:endParaRPr lang="cs-CZ" sz="1600" b="1" dirty="0"/>
          </a:p>
        </p:txBody>
      </p:sp>
      <p:sp>
        <p:nvSpPr>
          <p:cNvPr id="8" name="TextovéPole 7"/>
          <p:cNvSpPr txBox="1"/>
          <p:nvPr/>
        </p:nvSpPr>
        <p:spPr>
          <a:xfrm>
            <a:off x="1907282" y="2060848"/>
            <a:ext cx="1872630" cy="338554"/>
          </a:xfrm>
          <a:prstGeom prst="rect">
            <a:avLst/>
          </a:prstGeom>
          <a:noFill/>
        </p:spPr>
        <p:txBody>
          <a:bodyPr wrap="square" rtlCol="0">
            <a:spAutoFit/>
          </a:bodyPr>
          <a:lstStyle/>
          <a:p>
            <a:pPr algn="ctr"/>
            <a:r>
              <a:rPr lang="cs-CZ" sz="1600" b="1" dirty="0" err="1" smtClean="0"/>
              <a:t>Particle</a:t>
            </a:r>
            <a:r>
              <a:rPr lang="cs-CZ" sz="1600" b="1" dirty="0" smtClean="0"/>
              <a:t> </a:t>
            </a:r>
            <a:r>
              <a:rPr lang="cs-CZ" sz="1600" b="1" dirty="0" err="1" smtClean="0"/>
              <a:t>size</a:t>
            </a:r>
            <a:endParaRPr lang="cs-CZ" sz="1600" b="1" dirty="0"/>
          </a:p>
        </p:txBody>
      </p:sp>
      <p:sp>
        <p:nvSpPr>
          <p:cNvPr id="9" name="TextovéPole 8"/>
          <p:cNvSpPr txBox="1"/>
          <p:nvPr/>
        </p:nvSpPr>
        <p:spPr>
          <a:xfrm>
            <a:off x="4067944" y="1980129"/>
            <a:ext cx="1872630" cy="584775"/>
          </a:xfrm>
          <a:prstGeom prst="rect">
            <a:avLst/>
          </a:prstGeom>
          <a:noFill/>
        </p:spPr>
        <p:txBody>
          <a:bodyPr wrap="square" rtlCol="0">
            <a:spAutoFit/>
          </a:bodyPr>
          <a:lstStyle/>
          <a:p>
            <a:pPr algn="ctr"/>
            <a:r>
              <a:rPr lang="cs-CZ" sz="1600" b="1" dirty="0" err="1" smtClean="0"/>
              <a:t>Number</a:t>
            </a:r>
            <a:r>
              <a:rPr lang="cs-CZ" sz="1600" b="1" dirty="0" smtClean="0"/>
              <a:t> </a:t>
            </a:r>
            <a:r>
              <a:rPr lang="cs-CZ" sz="1600" b="1" dirty="0" err="1" smtClean="0"/>
              <a:t>of</a:t>
            </a:r>
            <a:r>
              <a:rPr lang="cs-CZ" sz="1600" b="1" dirty="0" smtClean="0"/>
              <a:t> </a:t>
            </a:r>
            <a:r>
              <a:rPr lang="cs-CZ" sz="1600" b="1" dirty="0" err="1" smtClean="0"/>
              <a:t>plates</a:t>
            </a:r>
            <a:r>
              <a:rPr lang="cs-CZ" sz="1600" b="1" dirty="0" smtClean="0"/>
              <a:t> (15 cm)</a:t>
            </a:r>
            <a:endParaRPr lang="cs-CZ" sz="1600" b="1" dirty="0"/>
          </a:p>
        </p:txBody>
      </p:sp>
      <p:sp>
        <p:nvSpPr>
          <p:cNvPr id="10" name="TextovéPole 9"/>
          <p:cNvSpPr txBox="1"/>
          <p:nvPr/>
        </p:nvSpPr>
        <p:spPr>
          <a:xfrm>
            <a:off x="453680" y="1484784"/>
            <a:ext cx="4262336" cy="369332"/>
          </a:xfrm>
          <a:prstGeom prst="rect">
            <a:avLst/>
          </a:prstGeom>
          <a:noFill/>
        </p:spPr>
        <p:txBody>
          <a:bodyPr wrap="square" rtlCol="0">
            <a:spAutoFit/>
          </a:bodyPr>
          <a:lstStyle/>
          <a:p>
            <a:r>
              <a:rPr lang="cs-CZ" b="1" dirty="0" err="1" smtClean="0"/>
              <a:t>History</a:t>
            </a:r>
            <a:r>
              <a:rPr lang="cs-CZ" b="1" dirty="0" smtClean="0"/>
              <a:t> </a:t>
            </a:r>
            <a:r>
              <a:rPr lang="cs-CZ" b="1" dirty="0" err="1" smtClean="0"/>
              <a:t>of</a:t>
            </a:r>
            <a:r>
              <a:rPr lang="cs-CZ" b="1" dirty="0" smtClean="0"/>
              <a:t> </a:t>
            </a:r>
            <a:r>
              <a:rPr lang="cs-CZ" b="1" dirty="0" err="1" smtClean="0"/>
              <a:t>the</a:t>
            </a:r>
            <a:r>
              <a:rPr lang="cs-CZ" b="1" dirty="0" smtClean="0"/>
              <a:t> HPLC </a:t>
            </a:r>
            <a:r>
              <a:rPr lang="cs-CZ" b="1" dirty="0" err="1" smtClean="0"/>
              <a:t>particles</a:t>
            </a:r>
            <a:r>
              <a:rPr lang="cs-CZ" b="1" dirty="0" smtClean="0"/>
              <a:t> </a:t>
            </a:r>
            <a:r>
              <a:rPr lang="cs-CZ" b="1" dirty="0" err="1" smtClean="0"/>
              <a:t>development</a:t>
            </a:r>
            <a:endParaRPr lang="cs-CZ" b="1" dirty="0"/>
          </a:p>
        </p:txBody>
      </p:sp>
      <p:sp>
        <p:nvSpPr>
          <p:cNvPr id="11" name="TextovéPole 10"/>
          <p:cNvSpPr txBox="1"/>
          <p:nvPr/>
        </p:nvSpPr>
        <p:spPr>
          <a:xfrm>
            <a:off x="5724128" y="2399402"/>
            <a:ext cx="3419872" cy="2492990"/>
          </a:xfrm>
          <a:prstGeom prst="rect">
            <a:avLst/>
          </a:prstGeom>
          <a:noFill/>
        </p:spPr>
        <p:txBody>
          <a:bodyPr wrap="square" rtlCol="0">
            <a:spAutoFit/>
          </a:bodyPr>
          <a:lstStyle/>
          <a:p>
            <a:pPr>
              <a:spcBef>
                <a:spcPts val="600"/>
              </a:spcBef>
            </a:pPr>
            <a:r>
              <a:rPr lang="cs-CZ" b="1" dirty="0" err="1" smtClean="0"/>
              <a:t>Particle</a:t>
            </a:r>
            <a:r>
              <a:rPr lang="cs-CZ" b="1" dirty="0" smtClean="0"/>
              <a:t> </a:t>
            </a:r>
            <a:r>
              <a:rPr lang="cs-CZ" b="1" dirty="0" err="1" smtClean="0"/>
              <a:t>parameters</a:t>
            </a:r>
            <a:r>
              <a:rPr lang="cs-CZ" b="1" dirty="0" smtClean="0"/>
              <a:t>:</a:t>
            </a:r>
          </a:p>
          <a:p>
            <a:pPr marL="266700" indent="-266700">
              <a:spcBef>
                <a:spcPts val="600"/>
              </a:spcBef>
              <a:buClr>
                <a:srgbClr val="FF0000"/>
              </a:buClr>
              <a:buSzPct val="120000"/>
              <a:buFont typeface="Wingdings" pitchFamily="2" charset="2"/>
              <a:buChar char="§"/>
            </a:pPr>
            <a:r>
              <a:rPr lang="cs-CZ" dirty="0" err="1" smtClean="0"/>
              <a:t>Size</a:t>
            </a:r>
            <a:r>
              <a:rPr lang="cs-CZ" dirty="0" smtClean="0"/>
              <a:t> (</a:t>
            </a:r>
            <a:r>
              <a:rPr lang="cs-CZ" dirty="0" err="1" smtClean="0"/>
              <a:t>diameter</a:t>
            </a:r>
            <a:r>
              <a:rPr lang="cs-CZ" dirty="0" smtClean="0"/>
              <a:t>), </a:t>
            </a:r>
          </a:p>
          <a:p>
            <a:pPr marL="266700" indent="-266700">
              <a:spcBef>
                <a:spcPts val="600"/>
              </a:spcBef>
              <a:buClr>
                <a:srgbClr val="FF0000"/>
              </a:buClr>
              <a:buSzPct val="120000"/>
              <a:buFont typeface="Wingdings" pitchFamily="2" charset="2"/>
              <a:buChar char="§"/>
            </a:pPr>
            <a:r>
              <a:rPr lang="cs-CZ" dirty="0" err="1" smtClean="0"/>
              <a:t>Shape</a:t>
            </a:r>
            <a:r>
              <a:rPr lang="cs-CZ" dirty="0" smtClean="0"/>
              <a:t> (</a:t>
            </a:r>
            <a:r>
              <a:rPr lang="cs-CZ" dirty="0" err="1" smtClean="0"/>
              <a:t>regular</a:t>
            </a:r>
            <a:r>
              <a:rPr lang="cs-CZ" dirty="0" smtClean="0"/>
              <a:t>, </a:t>
            </a:r>
            <a:r>
              <a:rPr lang="cs-CZ" dirty="0" err="1" smtClean="0"/>
              <a:t>irregular</a:t>
            </a:r>
            <a:r>
              <a:rPr lang="cs-CZ" dirty="0" smtClean="0"/>
              <a:t>)</a:t>
            </a:r>
          </a:p>
          <a:p>
            <a:pPr marL="266700" indent="-266700">
              <a:spcBef>
                <a:spcPts val="600"/>
              </a:spcBef>
              <a:buClr>
                <a:srgbClr val="FF0000"/>
              </a:buClr>
              <a:buSzPct val="120000"/>
              <a:buFont typeface="Wingdings" pitchFamily="2" charset="2"/>
              <a:buChar char="§"/>
            </a:pPr>
            <a:r>
              <a:rPr lang="cs-CZ" dirty="0" smtClean="0"/>
              <a:t>Type (</a:t>
            </a:r>
            <a:r>
              <a:rPr lang="cs-CZ" dirty="0" err="1" smtClean="0"/>
              <a:t>porous</a:t>
            </a:r>
            <a:r>
              <a:rPr lang="cs-CZ" dirty="0" smtClean="0"/>
              <a:t>, non-</a:t>
            </a:r>
            <a:r>
              <a:rPr lang="cs-CZ" dirty="0" err="1" smtClean="0"/>
              <a:t>porous</a:t>
            </a:r>
            <a:r>
              <a:rPr lang="cs-CZ" dirty="0" smtClean="0"/>
              <a:t>)</a:t>
            </a:r>
          </a:p>
          <a:p>
            <a:pPr marL="542925" lvl="1" indent="-276225">
              <a:spcBef>
                <a:spcPts val="600"/>
              </a:spcBef>
              <a:buClr>
                <a:srgbClr val="FF0000"/>
              </a:buClr>
              <a:buSzPct val="120000"/>
              <a:buFont typeface="Arial" pitchFamily="34" charset="0"/>
              <a:buChar char="•"/>
            </a:pPr>
            <a:r>
              <a:rPr lang="cs-CZ" dirty="0" err="1" smtClean="0"/>
              <a:t>Pore</a:t>
            </a:r>
            <a:r>
              <a:rPr lang="cs-CZ" dirty="0" smtClean="0"/>
              <a:t> </a:t>
            </a:r>
            <a:r>
              <a:rPr lang="cs-CZ" dirty="0" err="1" smtClean="0"/>
              <a:t>diameter</a:t>
            </a:r>
            <a:endParaRPr lang="cs-CZ" dirty="0" smtClean="0"/>
          </a:p>
          <a:p>
            <a:pPr marL="85725" indent="-276225">
              <a:spcBef>
                <a:spcPts val="600"/>
              </a:spcBef>
              <a:buClr>
                <a:srgbClr val="FF0000"/>
              </a:buClr>
              <a:buSzPct val="120000"/>
              <a:buFont typeface="Wingdings" pitchFamily="2" charset="2"/>
              <a:buChar char="§"/>
            </a:pPr>
            <a:r>
              <a:rPr lang="cs-CZ" dirty="0" err="1" smtClean="0"/>
              <a:t>Active</a:t>
            </a:r>
            <a:r>
              <a:rPr lang="cs-CZ" dirty="0" smtClean="0"/>
              <a:t> </a:t>
            </a:r>
            <a:r>
              <a:rPr lang="cs-CZ" dirty="0" err="1" smtClean="0"/>
              <a:t>surface</a:t>
            </a:r>
            <a:r>
              <a:rPr lang="cs-CZ" dirty="0" smtClean="0"/>
              <a:t> area</a:t>
            </a:r>
          </a:p>
          <a:p>
            <a:pPr marL="266700" indent="-266700">
              <a:spcBef>
                <a:spcPts val="600"/>
              </a:spcBef>
              <a:buClr>
                <a:srgbClr val="FF0000"/>
              </a:buClr>
              <a:buSzPct val="120000"/>
              <a:buFont typeface="Wingdings" pitchFamily="2" charset="2"/>
              <a:buChar char="§"/>
            </a:pPr>
            <a:endParaRPr lang="cs-CZ"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cs-CZ" sz="2400" b="1" dirty="0" err="1" smtClean="0"/>
              <a:t>Columns</a:t>
            </a:r>
            <a:r>
              <a:rPr lang="cs-CZ" sz="2400" b="1" dirty="0" smtClean="0"/>
              <a:t> </a:t>
            </a:r>
            <a:r>
              <a:rPr lang="cs-CZ" sz="2400" b="1" dirty="0" err="1" smtClean="0"/>
              <a:t>and</a:t>
            </a:r>
            <a:r>
              <a:rPr lang="cs-CZ" sz="2400" b="1" dirty="0" smtClean="0"/>
              <a:t> </a:t>
            </a:r>
            <a:r>
              <a:rPr lang="cs-CZ" sz="2400" b="1" dirty="0" err="1" smtClean="0"/>
              <a:t>Stationary</a:t>
            </a:r>
            <a:r>
              <a:rPr lang="cs-CZ" sz="2400" b="1" dirty="0" smtClean="0"/>
              <a:t> </a:t>
            </a:r>
            <a:r>
              <a:rPr lang="cs-CZ" sz="2400" b="1" dirty="0" err="1" smtClean="0"/>
              <a:t>Phases</a:t>
            </a:r>
            <a:endParaRPr lang="cs-CZ" sz="2400" b="1" dirty="0"/>
          </a:p>
        </p:txBody>
      </p:sp>
      <p:sp>
        <p:nvSpPr>
          <p:cNvPr id="10" name="TextovéPole 9"/>
          <p:cNvSpPr txBox="1"/>
          <p:nvPr/>
        </p:nvSpPr>
        <p:spPr>
          <a:xfrm>
            <a:off x="453680" y="1484784"/>
            <a:ext cx="4262336" cy="369332"/>
          </a:xfrm>
          <a:prstGeom prst="rect">
            <a:avLst/>
          </a:prstGeom>
          <a:noFill/>
        </p:spPr>
        <p:txBody>
          <a:bodyPr wrap="square" rtlCol="0">
            <a:spAutoFit/>
          </a:bodyPr>
          <a:lstStyle/>
          <a:p>
            <a:r>
              <a:rPr lang="cs-CZ" b="1" dirty="0" err="1" smtClean="0"/>
              <a:t>Types</a:t>
            </a:r>
            <a:r>
              <a:rPr lang="cs-CZ" b="1" dirty="0" smtClean="0"/>
              <a:t> </a:t>
            </a:r>
            <a:r>
              <a:rPr lang="cs-CZ" b="1" dirty="0" err="1" smtClean="0"/>
              <a:t>of</a:t>
            </a:r>
            <a:r>
              <a:rPr lang="cs-CZ" b="1" dirty="0" smtClean="0"/>
              <a:t> </a:t>
            </a:r>
            <a:r>
              <a:rPr lang="cs-CZ" b="1" dirty="0" err="1" smtClean="0"/>
              <a:t>particles</a:t>
            </a:r>
            <a:endParaRPr lang="cs-CZ" b="1" dirty="0"/>
          </a:p>
        </p:txBody>
      </p:sp>
      <p:sp>
        <p:nvSpPr>
          <p:cNvPr id="12" name="Rectangle 2"/>
          <p:cNvSpPr>
            <a:spLocks noChangeArrowheads="1"/>
          </p:cNvSpPr>
          <p:nvPr/>
        </p:nvSpPr>
        <p:spPr bwMode="auto">
          <a:xfrm>
            <a:off x="0" y="1679576"/>
            <a:ext cx="184856" cy="366713"/>
          </a:xfrm>
          <a:prstGeom prst="rect">
            <a:avLst/>
          </a:prstGeom>
          <a:noFill/>
          <a:ln w="9525">
            <a:noFill/>
            <a:miter lim="800000"/>
            <a:headEnd/>
            <a:tailEnd/>
          </a:ln>
        </p:spPr>
        <p:txBody>
          <a:bodyPr wrap="none" anchor="ctr">
            <a:spAutoFit/>
          </a:bodyPr>
          <a:lstStyle/>
          <a:p>
            <a:endParaRPr lang="cs-CZ" sz="1800" b="0">
              <a:latin typeface="Arial" charset="0"/>
            </a:endParaRPr>
          </a:p>
        </p:txBody>
      </p:sp>
      <p:sp>
        <p:nvSpPr>
          <p:cNvPr id="13" name="Rectangle 3"/>
          <p:cNvSpPr>
            <a:spLocks noChangeArrowheads="1"/>
          </p:cNvSpPr>
          <p:nvPr/>
        </p:nvSpPr>
        <p:spPr bwMode="auto">
          <a:xfrm>
            <a:off x="0" y="1677472"/>
            <a:ext cx="184731" cy="369332"/>
          </a:xfrm>
          <a:prstGeom prst="rect">
            <a:avLst/>
          </a:prstGeom>
          <a:solidFill>
            <a:srgbClr val="FFFFFF"/>
          </a:solidFill>
          <a:ln w="9525">
            <a:noFill/>
            <a:miter lim="800000"/>
            <a:headEnd/>
            <a:tailEnd/>
          </a:ln>
        </p:spPr>
        <p:txBody>
          <a:bodyPr wrap="none" anchor="ctr">
            <a:spAutoFit/>
          </a:bodyPr>
          <a:lstStyle/>
          <a:p>
            <a:endParaRPr lang="en-GB"/>
          </a:p>
        </p:txBody>
      </p:sp>
      <p:pic>
        <p:nvPicPr>
          <p:cNvPr id="14" name="Picture 4" descr="http://www.agsci.ubc.ca/fnh/courses/food302/chromato/hplc_a.jpg"/>
          <p:cNvPicPr>
            <a:picLocks noChangeAspect="1" noChangeArrowheads="1"/>
          </p:cNvPicPr>
          <p:nvPr/>
        </p:nvPicPr>
        <p:blipFill>
          <a:blip r:embed="rId2" r:link="rId3" cstate="print"/>
          <a:srcRect/>
          <a:stretch>
            <a:fillRect/>
          </a:stretch>
        </p:blipFill>
        <p:spPr bwMode="auto">
          <a:xfrm>
            <a:off x="836820" y="1916832"/>
            <a:ext cx="1554480" cy="1179576"/>
          </a:xfrm>
          <a:prstGeom prst="rect">
            <a:avLst/>
          </a:prstGeom>
          <a:noFill/>
          <a:ln w="9525">
            <a:noFill/>
            <a:miter lim="800000"/>
            <a:headEnd/>
            <a:tailEnd/>
          </a:ln>
        </p:spPr>
      </p:pic>
      <p:sp>
        <p:nvSpPr>
          <p:cNvPr id="15" name="Rectangle 5"/>
          <p:cNvSpPr>
            <a:spLocks noChangeArrowheads="1"/>
          </p:cNvSpPr>
          <p:nvPr/>
        </p:nvSpPr>
        <p:spPr bwMode="auto">
          <a:xfrm>
            <a:off x="0" y="1677472"/>
            <a:ext cx="184731" cy="369332"/>
          </a:xfrm>
          <a:prstGeom prst="rect">
            <a:avLst/>
          </a:prstGeom>
          <a:solidFill>
            <a:srgbClr val="FFFFFF"/>
          </a:solidFill>
          <a:ln w="9525">
            <a:noFill/>
            <a:miter lim="800000"/>
            <a:headEnd/>
            <a:tailEnd/>
          </a:ln>
        </p:spPr>
        <p:txBody>
          <a:bodyPr wrap="none" anchor="ctr">
            <a:spAutoFit/>
          </a:bodyPr>
          <a:lstStyle/>
          <a:p>
            <a:endParaRPr lang="en-GB"/>
          </a:p>
        </p:txBody>
      </p:sp>
      <p:pic>
        <p:nvPicPr>
          <p:cNvPr id="16" name="Picture 6" descr="http://www.agsci.ubc.ca/fnh/courses/food302/chromato/hplc_b.jpg"/>
          <p:cNvPicPr>
            <a:picLocks noChangeAspect="1" noChangeArrowheads="1"/>
          </p:cNvPicPr>
          <p:nvPr/>
        </p:nvPicPr>
        <p:blipFill>
          <a:blip r:embed="rId4" r:link="rId5" cstate="print"/>
          <a:srcRect/>
          <a:stretch>
            <a:fillRect/>
          </a:stretch>
        </p:blipFill>
        <p:spPr bwMode="auto">
          <a:xfrm>
            <a:off x="826912" y="3067800"/>
            <a:ext cx="1993392" cy="1225296"/>
          </a:xfrm>
          <a:prstGeom prst="rect">
            <a:avLst/>
          </a:prstGeom>
          <a:noFill/>
          <a:ln w="9525">
            <a:noFill/>
            <a:miter lim="800000"/>
            <a:headEnd/>
            <a:tailEnd/>
          </a:ln>
        </p:spPr>
      </p:pic>
      <p:sp>
        <p:nvSpPr>
          <p:cNvPr id="17" name="Rectangle 7"/>
          <p:cNvSpPr>
            <a:spLocks noChangeArrowheads="1"/>
          </p:cNvSpPr>
          <p:nvPr/>
        </p:nvSpPr>
        <p:spPr bwMode="auto">
          <a:xfrm>
            <a:off x="0" y="1677472"/>
            <a:ext cx="184731" cy="369332"/>
          </a:xfrm>
          <a:prstGeom prst="rect">
            <a:avLst/>
          </a:prstGeom>
          <a:solidFill>
            <a:srgbClr val="FFFFFF"/>
          </a:solidFill>
          <a:ln w="9525">
            <a:noFill/>
            <a:miter lim="800000"/>
            <a:headEnd/>
            <a:tailEnd/>
          </a:ln>
        </p:spPr>
        <p:txBody>
          <a:bodyPr wrap="none" anchor="ctr">
            <a:spAutoFit/>
          </a:bodyPr>
          <a:lstStyle/>
          <a:p>
            <a:endParaRPr lang="en-GB"/>
          </a:p>
        </p:txBody>
      </p:sp>
      <p:pic>
        <p:nvPicPr>
          <p:cNvPr id="18" name="Picture 8" descr="http://www.agsci.ubc.ca/fnh/courses/food302/chromato/hplc_c.jpg"/>
          <p:cNvPicPr>
            <a:picLocks noChangeAspect="1" noChangeArrowheads="1"/>
          </p:cNvPicPr>
          <p:nvPr/>
        </p:nvPicPr>
        <p:blipFill>
          <a:blip r:embed="rId6" r:link="rId7" cstate="print"/>
          <a:srcRect/>
          <a:stretch>
            <a:fillRect/>
          </a:stretch>
        </p:blipFill>
        <p:spPr bwMode="auto">
          <a:xfrm>
            <a:off x="827584" y="4286224"/>
            <a:ext cx="1700784" cy="1014984"/>
          </a:xfrm>
          <a:prstGeom prst="rect">
            <a:avLst/>
          </a:prstGeom>
          <a:noFill/>
          <a:ln w="9525">
            <a:noFill/>
            <a:miter lim="800000"/>
            <a:headEnd/>
            <a:tailEnd/>
          </a:ln>
        </p:spPr>
      </p:pic>
      <p:sp>
        <p:nvSpPr>
          <p:cNvPr id="19" name="Rectangle 9"/>
          <p:cNvSpPr>
            <a:spLocks noChangeArrowheads="1"/>
          </p:cNvSpPr>
          <p:nvPr/>
        </p:nvSpPr>
        <p:spPr bwMode="auto">
          <a:xfrm>
            <a:off x="0" y="1677472"/>
            <a:ext cx="184731" cy="369332"/>
          </a:xfrm>
          <a:prstGeom prst="rect">
            <a:avLst/>
          </a:prstGeom>
          <a:solidFill>
            <a:srgbClr val="FFFFFF"/>
          </a:solidFill>
          <a:ln w="9525">
            <a:noFill/>
            <a:miter lim="800000"/>
            <a:headEnd/>
            <a:tailEnd/>
          </a:ln>
        </p:spPr>
        <p:txBody>
          <a:bodyPr wrap="none" anchor="ctr">
            <a:spAutoFit/>
          </a:bodyPr>
          <a:lstStyle/>
          <a:p>
            <a:endParaRPr lang="en-GB"/>
          </a:p>
        </p:txBody>
      </p:sp>
      <p:pic>
        <p:nvPicPr>
          <p:cNvPr id="20" name="Picture 10" descr="http://www.agsci.ubc.ca/fnh/courses/food302/chromato/hplc_d.jpg"/>
          <p:cNvPicPr>
            <a:picLocks noChangeAspect="1" noChangeArrowheads="1"/>
          </p:cNvPicPr>
          <p:nvPr/>
        </p:nvPicPr>
        <p:blipFill>
          <a:blip r:embed="rId8" r:link="rId9" cstate="print"/>
          <a:srcRect/>
          <a:stretch>
            <a:fillRect/>
          </a:stretch>
        </p:blipFill>
        <p:spPr bwMode="auto">
          <a:xfrm>
            <a:off x="872136" y="5300663"/>
            <a:ext cx="1755648" cy="1106424"/>
          </a:xfrm>
          <a:prstGeom prst="rect">
            <a:avLst/>
          </a:prstGeom>
          <a:noFill/>
          <a:ln w="9525">
            <a:noFill/>
            <a:miter lim="800000"/>
            <a:headEnd/>
            <a:tailEnd/>
          </a:ln>
        </p:spPr>
      </p:pic>
      <p:sp>
        <p:nvSpPr>
          <p:cNvPr id="21" name="Obdélník 20"/>
          <p:cNvSpPr/>
          <p:nvPr/>
        </p:nvSpPr>
        <p:spPr>
          <a:xfrm>
            <a:off x="3122902" y="1844824"/>
            <a:ext cx="5400501" cy="1323439"/>
          </a:xfrm>
          <a:prstGeom prst="rect">
            <a:avLst/>
          </a:prstGeom>
        </p:spPr>
        <p:txBody>
          <a:bodyPr wrap="square">
            <a:spAutoFit/>
          </a:bodyPr>
          <a:lstStyle/>
          <a:p>
            <a:pPr lvl="0" fontAlgn="base">
              <a:spcBef>
                <a:spcPct val="0"/>
              </a:spcBef>
              <a:spcAft>
                <a:spcPct val="0"/>
              </a:spcAft>
            </a:pPr>
            <a:r>
              <a:rPr lang="en-US" sz="1600" b="1" dirty="0" smtClean="0">
                <a:latin typeface="Times New Roman" pitchFamily="18" charset="0"/>
                <a:cs typeface="Times New Roman" pitchFamily="18" charset="0"/>
              </a:rPr>
              <a:t>Bonded Phase Silica</a:t>
            </a:r>
            <a:endParaRPr lang="cs-CZ" sz="1600" dirty="0" smtClean="0">
              <a:latin typeface="Times New Roman" pitchFamily="18" charset="0"/>
              <a:cs typeface="Times New Roman" pitchFamily="18" charset="0"/>
            </a:endParaRPr>
          </a:p>
          <a:p>
            <a:pPr marL="360363" lvl="0"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S</a:t>
            </a:r>
            <a:r>
              <a:rPr lang="en-US" sz="1600" dirty="0" err="1" smtClean="0">
                <a:latin typeface="Times New Roman" pitchFamily="18" charset="0"/>
                <a:cs typeface="Times New Roman" pitchFamily="18" charset="0"/>
              </a:rPr>
              <a:t>ilica</a:t>
            </a:r>
            <a:r>
              <a:rPr lang="en-US" sz="1600" dirty="0" smtClean="0">
                <a:latin typeface="Times New Roman" pitchFamily="18" charset="0"/>
                <a:cs typeface="Times New Roman" pitchFamily="18" charset="0"/>
              </a:rPr>
              <a:t> bead containing </a:t>
            </a:r>
            <a:r>
              <a:rPr lang="en-US" sz="1600" dirty="0" err="1" smtClean="0">
                <a:latin typeface="Times New Roman" pitchFamily="18" charset="0"/>
                <a:cs typeface="Times New Roman" pitchFamily="18" charset="0"/>
              </a:rPr>
              <a:t>silanol</a:t>
            </a:r>
            <a:r>
              <a:rPr lang="en-US" sz="1600" dirty="0" smtClean="0">
                <a:latin typeface="Times New Roman" pitchFamily="18" charset="0"/>
                <a:cs typeface="Times New Roman" pitchFamily="18" charset="0"/>
              </a:rPr>
              <a:t> (Si-OH) are bonded with hydrocarbon groups</a:t>
            </a:r>
            <a:r>
              <a:rPr lang="cs-CZ" sz="1600" dirty="0" smtClean="0">
                <a:latin typeface="Times New Roman" pitchFamily="18" charset="0"/>
                <a:cs typeface="Times New Roman" pitchFamily="18" charset="0"/>
              </a:rPr>
              <a:t>.</a:t>
            </a:r>
          </a:p>
          <a:p>
            <a:pPr marL="360363" lvl="0"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T</a:t>
            </a:r>
            <a:r>
              <a:rPr lang="en-US" sz="1600" dirty="0" smtClean="0">
                <a:latin typeface="Times New Roman" pitchFamily="18" charset="0"/>
                <a:cs typeface="Times New Roman" pitchFamily="18" charset="0"/>
              </a:rPr>
              <a:t>he nature of the bonded phase determines the chromatographic behavior</a:t>
            </a:r>
            <a:r>
              <a:rPr lang="cs-CZ"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p:txBody>
      </p:sp>
      <p:sp>
        <p:nvSpPr>
          <p:cNvPr id="22" name="Obdélník 21"/>
          <p:cNvSpPr/>
          <p:nvPr/>
        </p:nvSpPr>
        <p:spPr>
          <a:xfrm>
            <a:off x="3122603" y="3284984"/>
            <a:ext cx="5769877" cy="1077218"/>
          </a:xfrm>
          <a:prstGeom prst="rect">
            <a:avLst/>
          </a:prstGeom>
        </p:spPr>
        <p:txBody>
          <a:bodyPr wrap="square">
            <a:spAutoFit/>
          </a:bodyPr>
          <a:lstStyle/>
          <a:p>
            <a:pPr marL="360363" indent="-360363" fontAlgn="base">
              <a:spcBef>
                <a:spcPct val="0"/>
              </a:spcBef>
              <a:spcAft>
                <a:spcPct val="0"/>
              </a:spcAft>
              <a:buClr>
                <a:srgbClr val="FF0000"/>
              </a:buClr>
              <a:buSzPct val="115000"/>
            </a:pPr>
            <a:r>
              <a:rPr lang="en-US" sz="1600" b="1" dirty="0" err="1" smtClean="0">
                <a:latin typeface="Times New Roman" pitchFamily="18" charset="0"/>
                <a:cs typeface="Times New Roman" pitchFamily="18" charset="0"/>
              </a:rPr>
              <a:t>Pellicular</a:t>
            </a:r>
            <a:r>
              <a:rPr lang="en-US" sz="1600" b="1" dirty="0" smtClean="0">
                <a:latin typeface="Times New Roman" pitchFamily="18" charset="0"/>
                <a:cs typeface="Times New Roman" pitchFamily="18" charset="0"/>
              </a:rPr>
              <a:t> Packing</a:t>
            </a:r>
            <a:r>
              <a:rPr lang="en-US" sz="1600" dirty="0" smtClean="0">
                <a:latin typeface="Times New Roman" pitchFamily="18" charset="0"/>
                <a:cs typeface="Times New Roman" pitchFamily="18" charset="0"/>
              </a:rPr>
              <a:t> </a:t>
            </a:r>
            <a:endParaRPr lang="cs-CZ" sz="1600" dirty="0" smtClean="0">
              <a:latin typeface="Times New Roman" pitchFamily="18" charset="0"/>
              <a:cs typeface="Times New Roman" pitchFamily="18" charset="0"/>
            </a:endParaRPr>
          </a:p>
          <a:p>
            <a:pPr marL="360363"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A</a:t>
            </a:r>
            <a:r>
              <a:rPr lang="en-US" sz="1600" dirty="0" smtClean="0">
                <a:latin typeface="Times New Roman" pitchFamily="18" charset="0"/>
                <a:cs typeface="Times New Roman" pitchFamily="18" charset="0"/>
              </a:rPr>
              <a:t>n inert core provides physical support </a:t>
            </a:r>
            <a:endParaRPr lang="cs-CZ" sz="1600" dirty="0" smtClean="0">
              <a:latin typeface="Times New Roman" pitchFamily="18" charset="0"/>
              <a:cs typeface="Times New Roman" pitchFamily="18" charset="0"/>
            </a:endParaRPr>
          </a:p>
          <a:p>
            <a:pPr marL="360363"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A</a:t>
            </a:r>
            <a:r>
              <a:rPr lang="en-US" sz="1600" dirty="0" smtClean="0">
                <a:latin typeface="Times New Roman" pitchFamily="18" charset="0"/>
                <a:cs typeface="Times New Roman" pitchFamily="18" charset="0"/>
              </a:rPr>
              <a:t> thin layer of coating on the core provides functional groups for the separation of analytes</a:t>
            </a:r>
          </a:p>
        </p:txBody>
      </p:sp>
      <p:sp>
        <p:nvSpPr>
          <p:cNvPr id="23" name="Obdélník 22"/>
          <p:cNvSpPr/>
          <p:nvPr/>
        </p:nvSpPr>
        <p:spPr>
          <a:xfrm>
            <a:off x="3131840" y="4500409"/>
            <a:ext cx="5400798" cy="584775"/>
          </a:xfrm>
          <a:prstGeom prst="rect">
            <a:avLst/>
          </a:prstGeom>
        </p:spPr>
        <p:txBody>
          <a:bodyPr wrap="square">
            <a:spAutoFit/>
          </a:bodyPr>
          <a:lstStyle/>
          <a:p>
            <a:pPr lvl="0" fontAlgn="base">
              <a:spcBef>
                <a:spcPct val="0"/>
              </a:spcBef>
              <a:spcAft>
                <a:spcPct val="0"/>
              </a:spcAft>
            </a:pPr>
            <a:r>
              <a:rPr lang="en-US" sz="1600" b="1" dirty="0" err="1" smtClean="0">
                <a:latin typeface="Times New Roman" pitchFamily="18" charset="0"/>
                <a:cs typeface="Times New Roman" pitchFamily="18" charset="0"/>
              </a:rPr>
              <a:t>Microporous</a:t>
            </a:r>
            <a:r>
              <a:rPr lang="en-US" sz="1600" dirty="0" smtClean="0">
                <a:latin typeface="Times New Roman" pitchFamily="18" charset="0"/>
                <a:cs typeface="Times New Roman" pitchFamily="18" charset="0"/>
              </a:rPr>
              <a:t> </a:t>
            </a:r>
            <a:endParaRPr lang="cs-CZ" sz="1600" dirty="0" smtClean="0">
              <a:latin typeface="Times New Roman" pitchFamily="18" charset="0"/>
              <a:cs typeface="Times New Roman" pitchFamily="18" charset="0"/>
            </a:endParaRPr>
          </a:p>
          <a:p>
            <a:pPr marL="360363" lvl="0"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G</a:t>
            </a:r>
            <a:r>
              <a:rPr lang="en-US" sz="1600" dirty="0" smtClean="0">
                <a:latin typeface="Times New Roman" pitchFamily="18" charset="0"/>
                <a:cs typeface="Times New Roman" pitchFamily="18" charset="0"/>
              </a:rPr>
              <a:t>el-type resin consisting of cross-linked polymers</a:t>
            </a:r>
            <a:endParaRPr lang="en-US" sz="1600" dirty="0" smtClean="0">
              <a:latin typeface="Arial" charset="0"/>
            </a:endParaRPr>
          </a:p>
        </p:txBody>
      </p:sp>
      <p:sp>
        <p:nvSpPr>
          <p:cNvPr id="24" name="Obdélník 23"/>
          <p:cNvSpPr/>
          <p:nvPr/>
        </p:nvSpPr>
        <p:spPr>
          <a:xfrm>
            <a:off x="3122604" y="5301208"/>
            <a:ext cx="5265746" cy="1077218"/>
          </a:xfrm>
          <a:prstGeom prst="rect">
            <a:avLst/>
          </a:prstGeom>
        </p:spPr>
        <p:txBody>
          <a:bodyPr wrap="square">
            <a:spAutoFit/>
          </a:bodyPr>
          <a:lstStyle/>
          <a:p>
            <a:pPr lvl="0" fontAlgn="base">
              <a:spcBef>
                <a:spcPct val="0"/>
              </a:spcBef>
              <a:spcAft>
                <a:spcPct val="0"/>
              </a:spcAft>
            </a:pPr>
            <a:r>
              <a:rPr lang="en-US" sz="1600" b="1" dirty="0" err="1" smtClean="0">
                <a:latin typeface="Times New Roman" pitchFamily="18" charset="0"/>
                <a:cs typeface="Times New Roman" pitchFamily="18" charset="0"/>
              </a:rPr>
              <a:t>Macroporous</a:t>
            </a:r>
            <a:r>
              <a:rPr lang="en-US" sz="1600" dirty="0" smtClean="0">
                <a:latin typeface="Times New Roman" pitchFamily="18" charset="0"/>
                <a:cs typeface="Times New Roman" pitchFamily="18" charset="0"/>
              </a:rPr>
              <a:t> </a:t>
            </a:r>
            <a:endParaRPr lang="cs-CZ" sz="1600" dirty="0" smtClean="0">
              <a:latin typeface="Times New Roman" pitchFamily="18" charset="0"/>
              <a:cs typeface="Times New Roman" pitchFamily="18" charset="0"/>
            </a:endParaRPr>
          </a:p>
          <a:p>
            <a:pPr marL="360363"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H</a:t>
            </a:r>
            <a:r>
              <a:rPr lang="en-US" sz="1600" dirty="0" err="1" smtClean="0">
                <a:latin typeface="Times New Roman" pitchFamily="18" charset="0"/>
                <a:cs typeface="Times New Roman" pitchFamily="18" charset="0"/>
              </a:rPr>
              <a:t>ighly</a:t>
            </a:r>
            <a:r>
              <a:rPr lang="en-US" sz="1600" dirty="0" smtClean="0">
                <a:latin typeface="Times New Roman" pitchFamily="18" charset="0"/>
                <a:cs typeface="Times New Roman" pitchFamily="18" charset="0"/>
              </a:rPr>
              <a:t> cross-linked (&gt;50%) resin</a:t>
            </a:r>
            <a:endParaRPr lang="cs-CZ" sz="1600" dirty="0" smtClean="0">
              <a:latin typeface="Times New Roman" pitchFamily="18" charset="0"/>
              <a:cs typeface="Times New Roman" pitchFamily="18" charset="0"/>
            </a:endParaRPr>
          </a:p>
          <a:p>
            <a:pPr marL="360363"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S</a:t>
            </a:r>
            <a:r>
              <a:rPr lang="en-US" sz="1600" dirty="0" smtClean="0">
                <a:latin typeface="Times New Roman" pitchFamily="18" charset="0"/>
                <a:cs typeface="Times New Roman" pitchFamily="18" charset="0"/>
              </a:rPr>
              <a:t>table from pH 1 to 14 </a:t>
            </a:r>
            <a:endParaRPr lang="cs-CZ" sz="1600" dirty="0" smtClean="0">
              <a:latin typeface="Times New Roman" pitchFamily="18" charset="0"/>
              <a:cs typeface="Times New Roman" pitchFamily="18" charset="0"/>
            </a:endParaRPr>
          </a:p>
          <a:p>
            <a:pPr marL="360363"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A</a:t>
            </a:r>
            <a:r>
              <a:rPr lang="en-US" sz="1600" dirty="0" err="1" smtClean="0">
                <a:latin typeface="Times New Roman" pitchFamily="18" charset="0"/>
                <a:cs typeface="Times New Roman" pitchFamily="18" charset="0"/>
              </a:rPr>
              <a:t>vailable</a:t>
            </a:r>
            <a:r>
              <a:rPr lang="en-US" sz="1600" dirty="0" smtClean="0">
                <a:latin typeface="Times New Roman" pitchFamily="18" charset="0"/>
                <a:cs typeface="Times New Roman" pitchFamily="18" charset="0"/>
              </a:rPr>
              <a:t> in a variety of particle and pore sizes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HPLC System</a:t>
            </a:r>
            <a:endParaRPr lang="en-GB"/>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en-GB" sz="2400" b="1" smtClean="0"/>
              <a:t>Columns and Stationary Phases</a:t>
            </a:r>
            <a:endParaRPr lang="en-GB" sz="2400" b="1"/>
          </a:p>
        </p:txBody>
      </p:sp>
      <p:sp>
        <p:nvSpPr>
          <p:cNvPr id="10" name="TextovéPole 9"/>
          <p:cNvSpPr txBox="1"/>
          <p:nvPr/>
        </p:nvSpPr>
        <p:spPr>
          <a:xfrm>
            <a:off x="453680" y="1484784"/>
            <a:ext cx="4262336" cy="369332"/>
          </a:xfrm>
          <a:prstGeom prst="rect">
            <a:avLst/>
          </a:prstGeom>
          <a:noFill/>
        </p:spPr>
        <p:txBody>
          <a:bodyPr wrap="square" rtlCol="0">
            <a:spAutoFit/>
          </a:bodyPr>
          <a:lstStyle/>
          <a:p>
            <a:r>
              <a:rPr lang="en-GB" b="1" smtClean="0"/>
              <a:t>Particle size and separation efficiency</a:t>
            </a:r>
            <a:endParaRPr lang="en-GB" b="1"/>
          </a:p>
        </p:txBody>
      </p:sp>
      <p:pic>
        <p:nvPicPr>
          <p:cNvPr id="12" name="Picture 3"/>
          <p:cNvPicPr>
            <a:picLocks noChangeAspect="1" noChangeArrowheads="1"/>
          </p:cNvPicPr>
          <p:nvPr/>
        </p:nvPicPr>
        <p:blipFill>
          <a:blip r:embed="rId2" cstate="print"/>
          <a:srcRect/>
          <a:stretch>
            <a:fillRect/>
          </a:stretch>
        </p:blipFill>
        <p:spPr bwMode="auto">
          <a:xfrm>
            <a:off x="336493" y="2658399"/>
            <a:ext cx="5847341" cy="3290881"/>
          </a:xfrm>
          <a:prstGeom prst="rect">
            <a:avLst/>
          </a:prstGeom>
          <a:noFill/>
          <a:ln w="9525">
            <a:noFill/>
            <a:miter lim="800000"/>
            <a:headEnd/>
            <a:tailEnd/>
          </a:ln>
        </p:spPr>
      </p:pic>
      <p:sp>
        <p:nvSpPr>
          <p:cNvPr id="13" name="Text Box 9"/>
          <p:cNvSpPr txBox="1">
            <a:spLocks noChangeArrowheads="1"/>
          </p:cNvSpPr>
          <p:nvPr/>
        </p:nvSpPr>
        <p:spPr bwMode="auto">
          <a:xfrm>
            <a:off x="1259632" y="6042774"/>
            <a:ext cx="4752622" cy="338554"/>
          </a:xfrm>
          <a:prstGeom prst="rect">
            <a:avLst/>
          </a:prstGeom>
          <a:noFill/>
          <a:ln w="9525">
            <a:noFill/>
            <a:miter lim="800000"/>
            <a:headEnd/>
            <a:tailEnd/>
          </a:ln>
        </p:spPr>
        <p:txBody>
          <a:bodyPr>
            <a:spAutoFit/>
          </a:bodyPr>
          <a:lstStyle/>
          <a:p>
            <a:pPr algn="r">
              <a:spcBef>
                <a:spcPct val="50000"/>
              </a:spcBef>
            </a:pPr>
            <a:r>
              <a:rPr lang="en-GB" sz="1600" b="1" smtClean="0">
                <a:latin typeface="Humanst521 Cn CE" pitchFamily="34" charset="0"/>
              </a:rPr>
              <a:t>Linear velocity (cm/s)</a:t>
            </a:r>
            <a:endParaRPr lang="en-GB" sz="1600" b="1">
              <a:latin typeface="Humanst521 Cn CE" pitchFamily="34" charset="0"/>
            </a:endParaRPr>
          </a:p>
        </p:txBody>
      </p:sp>
      <p:sp>
        <p:nvSpPr>
          <p:cNvPr id="14" name="Text Box 10"/>
          <p:cNvSpPr txBox="1">
            <a:spLocks noChangeArrowheads="1"/>
          </p:cNvSpPr>
          <p:nvPr/>
        </p:nvSpPr>
        <p:spPr bwMode="auto">
          <a:xfrm rot="-5400000">
            <a:off x="-645247" y="3715936"/>
            <a:ext cx="1866900" cy="338554"/>
          </a:xfrm>
          <a:prstGeom prst="rect">
            <a:avLst/>
          </a:prstGeom>
          <a:noFill/>
          <a:ln w="9525">
            <a:noFill/>
            <a:miter lim="800000"/>
            <a:headEnd/>
            <a:tailEnd/>
          </a:ln>
        </p:spPr>
        <p:txBody>
          <a:bodyPr>
            <a:spAutoFit/>
          </a:bodyPr>
          <a:lstStyle/>
          <a:p>
            <a:pPr algn="r">
              <a:spcBef>
                <a:spcPct val="50000"/>
              </a:spcBef>
            </a:pPr>
            <a:r>
              <a:rPr lang="en-GB" sz="1600" b="1" smtClean="0">
                <a:latin typeface="Humanst521 Cn CE" pitchFamily="34" charset="0"/>
              </a:rPr>
              <a:t>HETP (µm)</a:t>
            </a:r>
            <a:endParaRPr lang="en-GB" sz="1600" b="1">
              <a:latin typeface="Humanst521 Cn CE" pitchFamily="34" charset="0"/>
            </a:endParaRPr>
          </a:p>
        </p:txBody>
      </p:sp>
      <p:sp>
        <p:nvSpPr>
          <p:cNvPr id="15" name="TextovéPole 14"/>
          <p:cNvSpPr txBox="1"/>
          <p:nvPr/>
        </p:nvSpPr>
        <p:spPr>
          <a:xfrm>
            <a:off x="467544" y="1844824"/>
            <a:ext cx="8172260" cy="723275"/>
          </a:xfrm>
          <a:prstGeom prst="rect">
            <a:avLst/>
          </a:prstGeom>
          <a:noFill/>
        </p:spPr>
        <p:txBody>
          <a:bodyPr wrap="square" rtlCol="0">
            <a:spAutoFit/>
          </a:bodyPr>
          <a:lstStyle/>
          <a:p>
            <a:pPr marL="361950" indent="-361950">
              <a:spcBef>
                <a:spcPts val="600"/>
              </a:spcBef>
              <a:buClr>
                <a:srgbClr val="FF0000"/>
              </a:buClr>
              <a:buSzPct val="115000"/>
              <a:buFont typeface="Wingdings" pitchFamily="2" charset="2"/>
              <a:buChar char="§"/>
            </a:pPr>
            <a:r>
              <a:rPr lang="en-GB" smtClean="0"/>
              <a:t>Smaller particle diameter allows to achieve more separation plates</a:t>
            </a:r>
          </a:p>
          <a:p>
            <a:pPr marL="361950" indent="-361950">
              <a:spcBef>
                <a:spcPts val="600"/>
              </a:spcBef>
              <a:buClr>
                <a:srgbClr val="FF0000"/>
              </a:buClr>
              <a:buSzPct val="115000"/>
              <a:buFont typeface="Wingdings" pitchFamily="2" charset="2"/>
              <a:buChar char="§"/>
            </a:pPr>
            <a:r>
              <a:rPr lang="en-GB" smtClean="0"/>
              <a:t>Back pressure significantly increase when small particles are used. </a:t>
            </a:r>
            <a:endParaRPr lang="en-GB"/>
          </a:p>
        </p:txBody>
      </p:sp>
      <p:sp>
        <p:nvSpPr>
          <p:cNvPr id="16" name="TextovéPole 15"/>
          <p:cNvSpPr txBox="1"/>
          <p:nvPr/>
        </p:nvSpPr>
        <p:spPr>
          <a:xfrm>
            <a:off x="6084168" y="3227492"/>
            <a:ext cx="2880320" cy="206210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176213" indent="-176213">
              <a:buClr>
                <a:srgbClr val="FF0000"/>
              </a:buClr>
              <a:buSzPct val="115000"/>
              <a:buFont typeface="Wingdings" pitchFamily="2" charset="2"/>
              <a:buChar char="§"/>
            </a:pPr>
            <a:r>
              <a:rPr lang="en-GB" sz="1600" smtClean="0"/>
              <a:t>Flow rate significantly influeneces the column efficiency and analysis time.  </a:t>
            </a:r>
          </a:p>
          <a:p>
            <a:pPr marL="176213" indent="-176213">
              <a:buClr>
                <a:srgbClr val="FF0000"/>
              </a:buClr>
              <a:buSzPct val="115000"/>
              <a:buFont typeface="Wingdings" pitchFamily="2" charset="2"/>
              <a:buChar char="§"/>
            </a:pPr>
            <a:r>
              <a:rPr lang="en-GB" sz="1600" smtClean="0"/>
              <a:t>Columns with small particles provides optimal separation in the wide range of flowrate, which allows to use higher flowrates.</a:t>
            </a:r>
            <a:endParaRPr lang="en-GB" sz="16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cs-CZ" sz="2400" b="1" dirty="0" err="1" smtClean="0"/>
              <a:t>Columns</a:t>
            </a:r>
            <a:r>
              <a:rPr lang="cs-CZ" sz="2400" b="1" dirty="0" smtClean="0"/>
              <a:t> </a:t>
            </a:r>
            <a:r>
              <a:rPr lang="cs-CZ" sz="2400" b="1" dirty="0" err="1" smtClean="0"/>
              <a:t>and</a:t>
            </a:r>
            <a:r>
              <a:rPr lang="cs-CZ" sz="2400" b="1" dirty="0" smtClean="0"/>
              <a:t> </a:t>
            </a:r>
            <a:r>
              <a:rPr lang="cs-CZ" sz="2400" b="1" dirty="0" err="1" smtClean="0"/>
              <a:t>Stationary</a:t>
            </a:r>
            <a:r>
              <a:rPr lang="cs-CZ" sz="2400" b="1" dirty="0" smtClean="0"/>
              <a:t> </a:t>
            </a:r>
            <a:r>
              <a:rPr lang="cs-CZ" sz="2400" b="1" dirty="0" err="1" smtClean="0"/>
              <a:t>Phases</a:t>
            </a:r>
            <a:endParaRPr lang="cs-CZ" sz="2400" b="1" dirty="0"/>
          </a:p>
        </p:txBody>
      </p:sp>
      <p:sp>
        <p:nvSpPr>
          <p:cNvPr id="10" name="TextovéPole 9"/>
          <p:cNvSpPr txBox="1"/>
          <p:nvPr/>
        </p:nvSpPr>
        <p:spPr>
          <a:xfrm>
            <a:off x="453680" y="1484784"/>
            <a:ext cx="3974304" cy="1200329"/>
          </a:xfrm>
          <a:prstGeom prst="rect">
            <a:avLst/>
          </a:prstGeom>
          <a:noFill/>
        </p:spPr>
        <p:txBody>
          <a:bodyPr wrap="square" rtlCol="0">
            <a:spAutoFit/>
          </a:bodyPr>
          <a:lstStyle/>
          <a:p>
            <a:r>
              <a:rPr lang="cs-CZ" b="1" dirty="0" err="1" smtClean="0"/>
              <a:t>Solvent</a:t>
            </a:r>
            <a:r>
              <a:rPr lang="cs-CZ" b="1" dirty="0" smtClean="0"/>
              <a:t> </a:t>
            </a:r>
            <a:r>
              <a:rPr lang="cs-CZ" b="1" dirty="0" err="1" smtClean="0"/>
              <a:t>consumption</a:t>
            </a:r>
            <a:r>
              <a:rPr lang="cs-CZ" b="1" dirty="0" smtClean="0"/>
              <a:t>:</a:t>
            </a:r>
          </a:p>
          <a:p>
            <a:pPr marL="266700" indent="-266700">
              <a:buClr>
                <a:srgbClr val="FF0000"/>
              </a:buClr>
              <a:buSzPct val="115000"/>
              <a:buFont typeface="Wingdings" pitchFamily="2" charset="2"/>
              <a:buChar char="§"/>
            </a:pPr>
            <a:r>
              <a:rPr lang="cs-CZ" dirty="0" smtClean="0"/>
              <a:t>Use </a:t>
            </a:r>
            <a:r>
              <a:rPr lang="cs-CZ" dirty="0" err="1" smtClean="0"/>
              <a:t>of</a:t>
            </a:r>
            <a:r>
              <a:rPr lang="cs-CZ" dirty="0" smtClean="0"/>
              <a:t> </a:t>
            </a:r>
            <a:r>
              <a:rPr lang="cs-CZ" dirty="0" err="1" smtClean="0"/>
              <a:t>narrow</a:t>
            </a:r>
            <a:r>
              <a:rPr lang="cs-CZ" dirty="0" smtClean="0"/>
              <a:t> </a:t>
            </a:r>
            <a:r>
              <a:rPr lang="cs-CZ" dirty="0" err="1" smtClean="0"/>
              <a:t>column</a:t>
            </a:r>
            <a:r>
              <a:rPr lang="cs-CZ" dirty="0" smtClean="0"/>
              <a:t> </a:t>
            </a:r>
            <a:r>
              <a:rPr lang="cs-CZ" dirty="0" err="1" smtClean="0"/>
              <a:t>lead</a:t>
            </a:r>
            <a:r>
              <a:rPr lang="cs-CZ" dirty="0" smtClean="0"/>
              <a:t> to </a:t>
            </a:r>
            <a:r>
              <a:rPr lang="cs-CZ" dirty="0" err="1" smtClean="0"/>
              <a:t>the</a:t>
            </a:r>
            <a:r>
              <a:rPr lang="cs-CZ" dirty="0" smtClean="0"/>
              <a:t> </a:t>
            </a:r>
            <a:r>
              <a:rPr lang="cs-CZ" dirty="0" err="1" smtClean="0"/>
              <a:t>significant</a:t>
            </a:r>
            <a:r>
              <a:rPr lang="cs-CZ" dirty="0" smtClean="0"/>
              <a:t> </a:t>
            </a:r>
            <a:r>
              <a:rPr lang="cs-CZ" dirty="0" err="1" smtClean="0"/>
              <a:t>reduction</a:t>
            </a:r>
            <a:r>
              <a:rPr lang="cs-CZ" dirty="0" smtClean="0"/>
              <a:t> </a:t>
            </a:r>
            <a:r>
              <a:rPr lang="cs-CZ" dirty="0" err="1" smtClean="0"/>
              <a:t>of</a:t>
            </a:r>
            <a:r>
              <a:rPr lang="cs-CZ" dirty="0" smtClean="0"/>
              <a:t> mobile </a:t>
            </a:r>
            <a:r>
              <a:rPr lang="cs-CZ" dirty="0" err="1" smtClean="0"/>
              <a:t>phase</a:t>
            </a:r>
            <a:r>
              <a:rPr lang="cs-CZ" dirty="0" smtClean="0"/>
              <a:t> </a:t>
            </a:r>
            <a:r>
              <a:rPr lang="cs-CZ" dirty="0" err="1" smtClean="0"/>
              <a:t>consumption</a:t>
            </a:r>
            <a:r>
              <a:rPr lang="cs-CZ" dirty="0" smtClean="0"/>
              <a:t>.</a:t>
            </a:r>
            <a:endParaRPr lang="cs-CZ" dirty="0"/>
          </a:p>
        </p:txBody>
      </p:sp>
      <p:pic>
        <p:nvPicPr>
          <p:cNvPr id="9" name="Picture 4" descr="solvents"/>
          <p:cNvPicPr>
            <a:picLocks noChangeAspect="1" noChangeArrowheads="1"/>
          </p:cNvPicPr>
          <p:nvPr/>
        </p:nvPicPr>
        <p:blipFill>
          <a:blip r:embed="rId2" cstate="print"/>
          <a:srcRect/>
          <a:stretch>
            <a:fillRect/>
          </a:stretch>
        </p:blipFill>
        <p:spPr bwMode="auto">
          <a:xfrm>
            <a:off x="645904" y="2658815"/>
            <a:ext cx="3134008" cy="1931791"/>
          </a:xfrm>
          <a:prstGeom prst="rect">
            <a:avLst/>
          </a:prstGeom>
          <a:noFill/>
          <a:ln>
            <a:miter lim="800000"/>
            <a:headEnd/>
            <a:tailEnd/>
          </a:ln>
          <a:effectLst/>
        </p:spPr>
      </p:pic>
      <p:sp>
        <p:nvSpPr>
          <p:cNvPr id="16" name="TextovéPole 15"/>
          <p:cNvSpPr txBox="1"/>
          <p:nvPr/>
        </p:nvSpPr>
        <p:spPr>
          <a:xfrm>
            <a:off x="4702152" y="1484784"/>
            <a:ext cx="3974304" cy="1200329"/>
          </a:xfrm>
          <a:prstGeom prst="rect">
            <a:avLst/>
          </a:prstGeom>
          <a:noFill/>
        </p:spPr>
        <p:txBody>
          <a:bodyPr wrap="square" rtlCol="0">
            <a:spAutoFit/>
          </a:bodyPr>
          <a:lstStyle/>
          <a:p>
            <a:r>
              <a:rPr lang="cs-CZ" b="1" dirty="0" err="1" smtClean="0"/>
              <a:t>Mass</a:t>
            </a:r>
            <a:r>
              <a:rPr lang="cs-CZ" b="1" dirty="0" smtClean="0"/>
              <a:t> sensitivity</a:t>
            </a:r>
          </a:p>
          <a:p>
            <a:pPr marL="266700" indent="-266700">
              <a:buClr>
                <a:srgbClr val="FF0000"/>
              </a:buClr>
              <a:buSzPct val="115000"/>
              <a:buFont typeface="Wingdings" pitchFamily="2" charset="2"/>
              <a:buChar char="§"/>
            </a:pPr>
            <a:r>
              <a:rPr lang="cs-CZ" dirty="0" err="1" smtClean="0"/>
              <a:t>Narrow</a:t>
            </a:r>
            <a:r>
              <a:rPr lang="cs-CZ" dirty="0" smtClean="0"/>
              <a:t> </a:t>
            </a:r>
            <a:r>
              <a:rPr lang="cs-CZ" dirty="0" err="1" smtClean="0"/>
              <a:t>column</a:t>
            </a:r>
            <a:r>
              <a:rPr lang="cs-CZ" dirty="0" smtClean="0"/>
              <a:t> </a:t>
            </a:r>
            <a:r>
              <a:rPr lang="cs-CZ" dirty="0" err="1" smtClean="0"/>
              <a:t>provides</a:t>
            </a:r>
            <a:r>
              <a:rPr lang="cs-CZ" dirty="0" smtClean="0"/>
              <a:t> </a:t>
            </a:r>
            <a:r>
              <a:rPr lang="cs-CZ" dirty="0" err="1" smtClean="0"/>
              <a:t>higher</a:t>
            </a:r>
            <a:r>
              <a:rPr lang="cs-CZ" dirty="0" smtClean="0"/>
              <a:t> sensitivity (</a:t>
            </a:r>
            <a:r>
              <a:rPr lang="cs-CZ" dirty="0" err="1" smtClean="0"/>
              <a:t>with</a:t>
            </a:r>
            <a:r>
              <a:rPr lang="cs-CZ" dirty="0" smtClean="0"/>
              <a:t> </a:t>
            </a:r>
            <a:r>
              <a:rPr lang="cs-CZ" dirty="0" err="1" smtClean="0"/>
              <a:t>the</a:t>
            </a:r>
            <a:r>
              <a:rPr lang="cs-CZ" dirty="0" smtClean="0"/>
              <a:t> </a:t>
            </a:r>
            <a:r>
              <a:rPr lang="cs-CZ" dirty="0" err="1" smtClean="0"/>
              <a:t>same</a:t>
            </a:r>
            <a:r>
              <a:rPr lang="cs-CZ" dirty="0" smtClean="0"/>
              <a:t> </a:t>
            </a:r>
            <a:r>
              <a:rPr lang="cs-CZ" dirty="0" err="1" smtClean="0"/>
              <a:t>injection</a:t>
            </a:r>
            <a:r>
              <a:rPr lang="cs-CZ" dirty="0" smtClean="0"/>
              <a:t> volume).</a:t>
            </a:r>
            <a:endParaRPr lang="cs-CZ" dirty="0"/>
          </a:p>
        </p:txBody>
      </p:sp>
      <p:pic>
        <p:nvPicPr>
          <p:cNvPr id="18" name="Picture 4" descr="nrwfig"/>
          <p:cNvPicPr>
            <a:picLocks noChangeAspect="1" noChangeArrowheads="1"/>
          </p:cNvPicPr>
          <p:nvPr/>
        </p:nvPicPr>
        <p:blipFill>
          <a:blip r:embed="rId3" cstate="print"/>
          <a:srcRect/>
          <a:stretch>
            <a:fillRect/>
          </a:stretch>
        </p:blipFill>
        <p:spPr bwMode="auto">
          <a:xfrm>
            <a:off x="2810614" y="4753694"/>
            <a:ext cx="3417570" cy="1771650"/>
          </a:xfrm>
          <a:prstGeom prst="rect">
            <a:avLst/>
          </a:prstGeom>
          <a:noFill/>
          <a:ln>
            <a:miter lim="800000"/>
            <a:headEnd/>
            <a:tailEnd/>
          </a:ln>
        </p:spPr>
      </p:pic>
      <p:pic>
        <p:nvPicPr>
          <p:cNvPr id="17" name="Picture 3" descr="msens"/>
          <p:cNvPicPr>
            <a:picLocks noChangeAspect="1" noChangeArrowheads="1"/>
          </p:cNvPicPr>
          <p:nvPr/>
        </p:nvPicPr>
        <p:blipFill>
          <a:blip r:embed="rId4" cstate="print"/>
          <a:srcRect l="1341" t="1560"/>
          <a:stretch>
            <a:fillRect/>
          </a:stretch>
        </p:blipFill>
        <p:spPr bwMode="auto">
          <a:xfrm>
            <a:off x="5003811" y="2658815"/>
            <a:ext cx="2954502" cy="1867781"/>
          </a:xfrm>
          <a:prstGeom prst="rect">
            <a:avLst/>
          </a:prstGeom>
          <a:noFill/>
          <a:ln>
            <a:miter lim="800000"/>
            <a:headEnd/>
            <a:tailEnd/>
          </a:ln>
        </p:spPr>
      </p:pic>
      <p:sp>
        <p:nvSpPr>
          <p:cNvPr id="19" name="TextovéPole 18"/>
          <p:cNvSpPr txBox="1"/>
          <p:nvPr/>
        </p:nvSpPr>
        <p:spPr>
          <a:xfrm>
            <a:off x="6648507" y="5232102"/>
            <a:ext cx="2243973"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sz="1600" dirty="0" err="1" smtClean="0"/>
              <a:t>Injection</a:t>
            </a:r>
            <a:r>
              <a:rPr lang="cs-CZ" sz="1600" dirty="0" smtClean="0"/>
              <a:t> </a:t>
            </a:r>
            <a:r>
              <a:rPr lang="cs-CZ" sz="1600" dirty="0" err="1" smtClean="0"/>
              <a:t>of</a:t>
            </a:r>
            <a:r>
              <a:rPr lang="cs-CZ" sz="1600" dirty="0" smtClean="0"/>
              <a:t> 1 µl </a:t>
            </a:r>
            <a:r>
              <a:rPr lang="cs-CZ" sz="1600" dirty="0" err="1" smtClean="0"/>
              <a:t>of</a:t>
            </a:r>
            <a:r>
              <a:rPr lang="cs-CZ" sz="1600" dirty="0" smtClean="0"/>
              <a:t> </a:t>
            </a:r>
            <a:r>
              <a:rPr lang="cs-CZ" sz="1600" dirty="0" err="1" smtClean="0"/>
              <a:t>hydrocarbon</a:t>
            </a:r>
            <a:r>
              <a:rPr lang="cs-CZ" sz="1600" dirty="0" smtClean="0"/>
              <a:t> </a:t>
            </a:r>
            <a:r>
              <a:rPr lang="cs-CZ" sz="1600" dirty="0" err="1" smtClean="0"/>
              <a:t>mixture</a:t>
            </a:r>
            <a:r>
              <a:rPr lang="cs-CZ" sz="1600" dirty="0" smtClean="0"/>
              <a:t>  on </a:t>
            </a:r>
            <a:r>
              <a:rPr lang="cs-CZ" sz="1600" dirty="0" err="1" smtClean="0"/>
              <a:t>columns</a:t>
            </a:r>
            <a:r>
              <a:rPr lang="cs-CZ" sz="1600" dirty="0" smtClean="0"/>
              <a:t> </a:t>
            </a:r>
            <a:r>
              <a:rPr lang="cs-CZ" sz="1600" dirty="0" err="1" smtClean="0"/>
              <a:t>with</a:t>
            </a:r>
            <a:r>
              <a:rPr lang="cs-CZ" sz="1600" dirty="0" smtClean="0"/>
              <a:t> </a:t>
            </a:r>
            <a:r>
              <a:rPr lang="cs-CZ" sz="1600" dirty="0" err="1" smtClean="0"/>
              <a:t>different</a:t>
            </a:r>
            <a:r>
              <a:rPr lang="cs-CZ" sz="1600" dirty="0" smtClean="0"/>
              <a:t> </a:t>
            </a:r>
            <a:r>
              <a:rPr lang="cs-CZ" sz="1600" dirty="0" err="1" smtClean="0"/>
              <a:t>diameter</a:t>
            </a:r>
            <a:r>
              <a:rPr lang="cs-CZ" sz="1600" dirty="0" smtClean="0"/>
              <a:t>.</a:t>
            </a:r>
            <a:endParaRPr lang="cs-CZ" sz="16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HPLC System</a:t>
            </a:r>
            <a:endParaRPr lang="en-GB"/>
          </a:p>
        </p:txBody>
      </p:sp>
      <p:sp>
        <p:nvSpPr>
          <p:cNvPr id="3" name="Zástupný symbol pro obsah 2"/>
          <p:cNvSpPr>
            <a:spLocks noGrp="1"/>
          </p:cNvSpPr>
          <p:nvPr>
            <p:ph idx="1"/>
          </p:nvPr>
        </p:nvSpPr>
        <p:spPr/>
        <p:txBody>
          <a:bodyPr>
            <a:normAutofit/>
          </a:bodyPr>
          <a:lstStyle/>
          <a:p>
            <a:pPr>
              <a:buNone/>
            </a:pPr>
            <a:r>
              <a:rPr lang="en-GB" sz="2000" b="1" smtClean="0"/>
              <a:t>Detection</a:t>
            </a:r>
          </a:p>
          <a:p>
            <a:pPr>
              <a:buNone/>
            </a:pPr>
            <a:r>
              <a:rPr lang="en-GB" sz="2000" b="1" i="1" smtClean="0"/>
              <a:t>The ideal detector should:</a:t>
            </a:r>
          </a:p>
          <a:p>
            <a:r>
              <a:rPr lang="en-GB" sz="2000" smtClean="0"/>
              <a:t>either be equally sensitive to all eluted peaks (</a:t>
            </a:r>
            <a:r>
              <a:rPr lang="en-GB" sz="2000" i="1" smtClean="0"/>
              <a:t>universal</a:t>
            </a:r>
            <a:r>
              <a:rPr lang="en-GB" sz="2000" smtClean="0"/>
              <a:t>) or record only those of the interest (</a:t>
            </a:r>
            <a:r>
              <a:rPr lang="en-GB" sz="2000" i="1" smtClean="0"/>
              <a:t>selective</a:t>
            </a:r>
            <a:r>
              <a:rPr lang="en-GB" sz="2000" smtClean="0"/>
              <a:t>).</a:t>
            </a:r>
          </a:p>
          <a:p>
            <a:r>
              <a:rPr lang="en-GB" sz="2000" smtClean="0"/>
              <a:t>not be affected by changes in temperature or in mobile phase composition (</a:t>
            </a:r>
            <a:r>
              <a:rPr lang="en-GB" sz="2000" i="1" smtClean="0"/>
              <a:t>gradient elution</a:t>
            </a:r>
            <a:r>
              <a:rPr lang="en-GB" sz="2000" smtClean="0"/>
              <a:t>).</a:t>
            </a:r>
          </a:p>
          <a:p>
            <a:r>
              <a:rPr lang="en-GB" sz="2000" smtClean="0"/>
              <a:t>be able to monitor small amounts of compound (trace analysis).</a:t>
            </a:r>
          </a:p>
          <a:p>
            <a:r>
              <a:rPr lang="en-GB" sz="2000" smtClean="0"/>
              <a:t>not contribute to band broadening, hence the cell volume should be small.</a:t>
            </a:r>
          </a:p>
          <a:p>
            <a:r>
              <a:rPr lang="en-GB" sz="2000" smtClean="0"/>
              <a:t>react quickly to pick-up correctly narrow peaks which pass rapidly through the cell.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3" name="Zástupný symbol pro obsah 2"/>
          <p:cNvSpPr>
            <a:spLocks noGrp="1"/>
          </p:cNvSpPr>
          <p:nvPr>
            <p:ph idx="1"/>
          </p:nvPr>
        </p:nvSpPr>
        <p:spPr>
          <a:xfrm>
            <a:off x="457200" y="1196752"/>
            <a:ext cx="8229600" cy="5256584"/>
          </a:xfrm>
        </p:spPr>
        <p:txBody>
          <a:bodyPr>
            <a:normAutofit/>
          </a:bodyPr>
          <a:lstStyle/>
          <a:p>
            <a:pPr>
              <a:buNone/>
            </a:pPr>
            <a:r>
              <a:rPr lang="cs-CZ" sz="2000" b="1" dirty="0" err="1" smtClean="0"/>
              <a:t>Detection</a:t>
            </a:r>
            <a:endParaRPr lang="cs-CZ" sz="2000" b="1" dirty="0" smtClean="0"/>
          </a:p>
          <a:p>
            <a:pPr>
              <a:buNone/>
            </a:pPr>
            <a:r>
              <a:rPr lang="cs-CZ" sz="2000" b="1" dirty="0" err="1" smtClean="0"/>
              <a:t>Concentration</a:t>
            </a:r>
            <a:r>
              <a:rPr lang="cs-CZ" sz="2000" b="1" dirty="0" smtClean="0"/>
              <a:t> </a:t>
            </a:r>
            <a:r>
              <a:rPr lang="cs-CZ" sz="2000" b="1" dirty="0" err="1" smtClean="0"/>
              <a:t>or</a:t>
            </a:r>
            <a:r>
              <a:rPr lang="cs-CZ" sz="2000" b="1" dirty="0" smtClean="0"/>
              <a:t> </a:t>
            </a:r>
            <a:r>
              <a:rPr lang="cs-CZ" sz="2000" b="1" dirty="0" err="1" smtClean="0"/>
              <a:t>Mass</a:t>
            </a:r>
            <a:r>
              <a:rPr lang="cs-CZ" sz="2000" b="1" dirty="0" smtClean="0"/>
              <a:t> sensitive:</a:t>
            </a:r>
          </a:p>
          <a:p>
            <a:r>
              <a:rPr lang="cs-CZ" sz="2000" b="1" dirty="0" err="1" smtClean="0"/>
              <a:t>Concentration</a:t>
            </a:r>
            <a:r>
              <a:rPr lang="cs-CZ" sz="2000" b="1" dirty="0" smtClean="0"/>
              <a:t>-sensitive </a:t>
            </a:r>
            <a:r>
              <a:rPr lang="cs-CZ" sz="2000" dirty="0" err="1" smtClean="0"/>
              <a:t>detectors</a:t>
            </a:r>
            <a:r>
              <a:rPr lang="cs-CZ" sz="2000" dirty="0" smtClean="0"/>
              <a:t> </a:t>
            </a:r>
            <a:r>
              <a:rPr lang="cs-CZ" sz="2000" dirty="0" err="1" smtClean="0"/>
              <a:t>produce</a:t>
            </a:r>
            <a:r>
              <a:rPr lang="cs-CZ" sz="2000" dirty="0" smtClean="0"/>
              <a:t> a </a:t>
            </a:r>
            <a:r>
              <a:rPr lang="cs-CZ" sz="2000" dirty="0" err="1" smtClean="0"/>
              <a:t>signal</a:t>
            </a:r>
            <a:r>
              <a:rPr lang="cs-CZ" sz="2000" dirty="0" smtClean="0"/>
              <a:t>, </a:t>
            </a:r>
            <a:r>
              <a:rPr lang="cs-CZ" sz="2000" dirty="0" err="1" smtClean="0"/>
              <a:t>which</a:t>
            </a:r>
            <a:r>
              <a:rPr lang="cs-CZ" sz="2000" dirty="0" smtClean="0"/>
              <a:t> </a:t>
            </a:r>
            <a:r>
              <a:rPr lang="cs-CZ" sz="2000" dirty="0" err="1" smtClean="0"/>
              <a:t>is</a:t>
            </a:r>
            <a:r>
              <a:rPr lang="cs-CZ" sz="2000" dirty="0" smtClean="0"/>
              <a:t> </a:t>
            </a:r>
            <a:r>
              <a:rPr lang="cs-CZ" sz="2000" dirty="0" err="1" smtClean="0"/>
              <a:t>proportional</a:t>
            </a:r>
            <a:r>
              <a:rPr lang="cs-CZ" sz="2000" dirty="0" smtClean="0"/>
              <a:t> to </a:t>
            </a:r>
            <a:r>
              <a:rPr lang="cs-CZ" sz="2000" dirty="0" err="1" smtClean="0"/>
              <a:t>the</a:t>
            </a:r>
            <a:r>
              <a:rPr lang="cs-CZ" sz="2000" dirty="0" smtClean="0"/>
              <a:t> </a:t>
            </a:r>
            <a:r>
              <a:rPr lang="cs-CZ" sz="2000" dirty="0" err="1" smtClean="0"/>
              <a:t>concentration</a:t>
            </a:r>
            <a:r>
              <a:rPr lang="cs-CZ" sz="2000" dirty="0" smtClean="0"/>
              <a:t> </a:t>
            </a:r>
            <a:r>
              <a:rPr lang="cs-CZ" sz="2000" dirty="0" err="1" smtClean="0"/>
              <a:t>of</a:t>
            </a:r>
            <a:r>
              <a:rPr lang="cs-CZ" sz="2000" dirty="0" smtClean="0"/>
              <a:t> </a:t>
            </a:r>
            <a:r>
              <a:rPr lang="cs-CZ" sz="2000" dirty="0" err="1" smtClean="0"/>
              <a:t>the</a:t>
            </a:r>
            <a:r>
              <a:rPr lang="cs-CZ" sz="2000" dirty="0" smtClean="0"/>
              <a:t> sample in </a:t>
            </a:r>
            <a:r>
              <a:rPr lang="cs-CZ" sz="2000" dirty="0" err="1" smtClean="0"/>
              <a:t>the</a:t>
            </a:r>
            <a:r>
              <a:rPr lang="cs-CZ" sz="2000" dirty="0" smtClean="0"/>
              <a:t> </a:t>
            </a:r>
            <a:r>
              <a:rPr lang="cs-CZ" sz="2000" dirty="0" err="1" smtClean="0"/>
              <a:t>eluate</a:t>
            </a:r>
            <a:r>
              <a:rPr lang="cs-CZ" sz="2000" dirty="0" smtClean="0"/>
              <a:t>.</a:t>
            </a:r>
          </a:p>
          <a:p>
            <a:pPr>
              <a:buNone/>
            </a:pPr>
            <a:endParaRPr lang="cs-CZ" sz="2000" dirty="0" smtClean="0"/>
          </a:p>
          <a:p>
            <a:r>
              <a:rPr lang="cs-CZ" sz="2000" b="1" dirty="0" err="1" smtClean="0"/>
              <a:t>Mass</a:t>
            </a:r>
            <a:r>
              <a:rPr lang="cs-CZ" sz="2000" b="1" dirty="0" smtClean="0"/>
              <a:t>-sensitive</a:t>
            </a:r>
            <a:r>
              <a:rPr lang="cs-CZ" sz="2000" dirty="0" smtClean="0"/>
              <a:t> </a:t>
            </a:r>
            <a:r>
              <a:rPr lang="cs-CZ" sz="2000" dirty="0" err="1" smtClean="0"/>
              <a:t>detectors</a:t>
            </a:r>
            <a:r>
              <a:rPr lang="cs-CZ" sz="2000" dirty="0" smtClean="0"/>
              <a:t> </a:t>
            </a:r>
            <a:r>
              <a:rPr lang="cs-CZ" sz="2000" dirty="0" err="1" smtClean="0"/>
              <a:t>produce</a:t>
            </a:r>
            <a:r>
              <a:rPr lang="cs-CZ" sz="2000" dirty="0" smtClean="0"/>
              <a:t> </a:t>
            </a:r>
            <a:r>
              <a:rPr lang="cs-CZ" sz="2000" dirty="0" err="1" smtClean="0"/>
              <a:t>signal</a:t>
            </a:r>
            <a:r>
              <a:rPr lang="cs-CZ" sz="2000" dirty="0" smtClean="0"/>
              <a:t> </a:t>
            </a:r>
            <a:r>
              <a:rPr lang="cs-CZ" sz="2000" dirty="0" err="1" smtClean="0"/>
              <a:t>which</a:t>
            </a:r>
            <a:r>
              <a:rPr lang="cs-CZ" sz="2000" dirty="0" smtClean="0"/>
              <a:t> </a:t>
            </a:r>
            <a:r>
              <a:rPr lang="cs-CZ" sz="2000" dirty="0" err="1" smtClean="0"/>
              <a:t>is</a:t>
            </a:r>
            <a:r>
              <a:rPr lang="cs-CZ" sz="2000" dirty="0" smtClean="0"/>
              <a:t> </a:t>
            </a:r>
            <a:r>
              <a:rPr lang="cs-CZ" sz="2000" dirty="0" err="1" smtClean="0"/>
              <a:t>proportional</a:t>
            </a:r>
            <a:r>
              <a:rPr lang="cs-CZ" sz="2000" dirty="0" smtClean="0"/>
              <a:t> to </a:t>
            </a:r>
            <a:r>
              <a:rPr lang="cs-CZ" sz="2000" dirty="0" err="1" smtClean="0"/>
              <a:t>tha</a:t>
            </a:r>
            <a:r>
              <a:rPr lang="cs-CZ" sz="2000" dirty="0" smtClean="0"/>
              <a:t> </a:t>
            </a:r>
            <a:r>
              <a:rPr lang="cs-CZ" sz="2000" dirty="0" err="1" smtClean="0"/>
              <a:t>mass</a:t>
            </a:r>
            <a:r>
              <a:rPr lang="cs-CZ" sz="2000" dirty="0" smtClean="0"/>
              <a:t> </a:t>
            </a:r>
            <a:r>
              <a:rPr lang="cs-CZ" sz="2000" dirty="0" err="1" smtClean="0"/>
              <a:t>flux</a:t>
            </a:r>
            <a:r>
              <a:rPr lang="cs-CZ" sz="2000" dirty="0" smtClean="0"/>
              <a:t> (</a:t>
            </a:r>
            <a:r>
              <a:rPr lang="cs-CZ" sz="2000" dirty="0" err="1" smtClean="0"/>
              <a:t>number</a:t>
            </a:r>
            <a:r>
              <a:rPr lang="cs-CZ" sz="2000" dirty="0" smtClean="0"/>
              <a:t> </a:t>
            </a:r>
            <a:r>
              <a:rPr lang="cs-CZ" sz="2000" dirty="0" err="1" smtClean="0"/>
              <a:t>of</a:t>
            </a:r>
            <a:r>
              <a:rPr lang="cs-CZ" sz="2000" dirty="0" smtClean="0"/>
              <a:t> </a:t>
            </a:r>
            <a:r>
              <a:rPr lang="cs-CZ" sz="2000" dirty="0" err="1" smtClean="0"/>
              <a:t>molecules</a:t>
            </a:r>
            <a:r>
              <a:rPr lang="cs-CZ" sz="2000" dirty="0" smtClean="0"/>
              <a:t> </a:t>
            </a:r>
            <a:r>
              <a:rPr lang="cs-CZ" sz="2000" dirty="0" err="1" smtClean="0"/>
              <a:t>or</a:t>
            </a:r>
            <a:r>
              <a:rPr lang="cs-CZ" sz="2000" dirty="0" smtClean="0"/>
              <a:t> </a:t>
            </a:r>
            <a:r>
              <a:rPr lang="cs-CZ" sz="2000" dirty="0" err="1" smtClean="0"/>
              <a:t>ions</a:t>
            </a:r>
            <a:r>
              <a:rPr lang="cs-CZ" sz="2000" dirty="0" smtClean="0"/>
              <a:t> per unit </a:t>
            </a:r>
            <a:r>
              <a:rPr lang="cs-CZ" sz="2000" dirty="0" err="1" smtClean="0"/>
              <a:t>time</a:t>
            </a:r>
            <a:r>
              <a:rPr lang="cs-CZ" sz="2000" dirty="0" smtClean="0"/>
              <a:t>).</a:t>
            </a:r>
          </a:p>
          <a:p>
            <a:endParaRPr lang="cs-CZ" sz="2000" dirty="0" smtClean="0"/>
          </a:p>
          <a:p>
            <a:endParaRPr lang="cs-CZ" sz="2000" dirty="0" smtClean="0"/>
          </a:p>
          <a:p>
            <a:pPr>
              <a:buNone/>
            </a:pPr>
            <a:r>
              <a:rPr lang="cs-CZ" sz="2000" b="1" dirty="0" err="1" smtClean="0"/>
              <a:t>Selectivity</a:t>
            </a:r>
            <a:endParaRPr lang="cs-CZ" sz="2000" b="1" dirty="0" smtClean="0"/>
          </a:p>
          <a:p>
            <a:r>
              <a:rPr lang="cs-CZ" sz="2000" b="1" dirty="0" smtClean="0"/>
              <a:t>Non-</a:t>
            </a:r>
            <a:r>
              <a:rPr lang="cs-CZ" sz="2000" b="1" dirty="0" err="1" smtClean="0"/>
              <a:t>selective</a:t>
            </a:r>
            <a:r>
              <a:rPr lang="cs-CZ" sz="2000" b="1" dirty="0" smtClean="0"/>
              <a:t> </a:t>
            </a:r>
            <a:r>
              <a:rPr lang="cs-CZ" sz="2000" dirty="0" err="1" smtClean="0"/>
              <a:t>detectors</a:t>
            </a:r>
            <a:r>
              <a:rPr lang="cs-CZ" sz="2000" dirty="0" smtClean="0"/>
              <a:t> </a:t>
            </a:r>
            <a:r>
              <a:rPr lang="cs-CZ" sz="2000" dirty="0" err="1" smtClean="0"/>
              <a:t>react</a:t>
            </a:r>
            <a:r>
              <a:rPr lang="cs-CZ" sz="2000" dirty="0" smtClean="0"/>
              <a:t> to </a:t>
            </a:r>
            <a:r>
              <a:rPr lang="cs-CZ" sz="2000" dirty="0" err="1" smtClean="0"/>
              <a:t>the</a:t>
            </a:r>
            <a:r>
              <a:rPr lang="cs-CZ" sz="2000" dirty="0" smtClean="0"/>
              <a:t> </a:t>
            </a:r>
            <a:r>
              <a:rPr lang="cs-CZ" sz="2000" dirty="0" err="1" smtClean="0"/>
              <a:t>bulk</a:t>
            </a:r>
            <a:r>
              <a:rPr lang="cs-CZ" sz="2000" dirty="0" smtClean="0"/>
              <a:t> </a:t>
            </a:r>
            <a:r>
              <a:rPr lang="cs-CZ" sz="2000" dirty="0" err="1" smtClean="0"/>
              <a:t>property</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solution</a:t>
            </a:r>
            <a:r>
              <a:rPr lang="cs-CZ" sz="2000" dirty="0" smtClean="0"/>
              <a:t> </a:t>
            </a:r>
            <a:r>
              <a:rPr lang="cs-CZ" sz="2000" dirty="0" err="1" smtClean="0"/>
              <a:t>passing</a:t>
            </a:r>
            <a:r>
              <a:rPr lang="cs-CZ" sz="2000" dirty="0" smtClean="0"/>
              <a:t> </a:t>
            </a:r>
            <a:r>
              <a:rPr lang="cs-CZ" sz="2000" dirty="0" err="1" smtClean="0"/>
              <a:t>through</a:t>
            </a:r>
            <a:r>
              <a:rPr lang="cs-CZ" sz="2000" dirty="0" smtClean="0"/>
              <a:t> (</a:t>
            </a:r>
            <a:r>
              <a:rPr lang="cs-CZ" sz="2000" dirty="0" err="1" smtClean="0"/>
              <a:t>Refractive</a:t>
            </a:r>
            <a:r>
              <a:rPr lang="cs-CZ" sz="2000" dirty="0" smtClean="0"/>
              <a:t> index </a:t>
            </a:r>
            <a:r>
              <a:rPr lang="cs-CZ" sz="2000" dirty="0" err="1" smtClean="0"/>
              <a:t>detector</a:t>
            </a:r>
            <a:r>
              <a:rPr lang="cs-CZ" sz="2000" dirty="0" smtClean="0"/>
              <a:t>, RID, </a:t>
            </a:r>
            <a:r>
              <a:rPr lang="cs-CZ" sz="2000" dirty="0" err="1" smtClean="0"/>
              <a:t>conductivity</a:t>
            </a:r>
            <a:r>
              <a:rPr lang="cs-CZ" sz="2000" dirty="0" smtClean="0"/>
              <a:t> </a:t>
            </a:r>
            <a:r>
              <a:rPr lang="cs-CZ" sz="2000" dirty="0" err="1" smtClean="0"/>
              <a:t>detector</a:t>
            </a:r>
            <a:r>
              <a:rPr lang="cs-CZ" sz="2000" dirty="0" smtClean="0"/>
              <a:t>).</a:t>
            </a:r>
          </a:p>
          <a:p>
            <a:r>
              <a:rPr lang="cs-CZ" sz="2000" b="1" dirty="0" err="1" smtClean="0"/>
              <a:t>Selective</a:t>
            </a:r>
            <a:r>
              <a:rPr lang="cs-CZ" sz="2000" b="1" dirty="0" smtClean="0"/>
              <a:t> </a:t>
            </a:r>
            <a:r>
              <a:rPr lang="cs-CZ" sz="2000" b="1" dirty="0" err="1" smtClean="0"/>
              <a:t>detectors</a:t>
            </a:r>
            <a:r>
              <a:rPr lang="cs-CZ" sz="2000" b="1" dirty="0" smtClean="0"/>
              <a:t> </a:t>
            </a:r>
            <a:r>
              <a:rPr lang="cs-CZ" sz="2000" dirty="0" err="1" smtClean="0"/>
              <a:t>utilizing</a:t>
            </a:r>
            <a:r>
              <a:rPr lang="cs-CZ" sz="2000" dirty="0" smtClean="0"/>
              <a:t> </a:t>
            </a:r>
            <a:r>
              <a:rPr lang="cs-CZ" sz="2000" dirty="0" err="1" smtClean="0"/>
              <a:t>specific</a:t>
            </a:r>
            <a:r>
              <a:rPr lang="cs-CZ" sz="2000" dirty="0" smtClean="0"/>
              <a:t> </a:t>
            </a:r>
            <a:r>
              <a:rPr lang="cs-CZ" sz="2000" dirty="0" err="1" smtClean="0"/>
              <a:t>properties</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compound</a:t>
            </a:r>
            <a:r>
              <a:rPr lang="cs-CZ" sz="2000" dirty="0" smtClean="0"/>
              <a:t> (UV/VIS absorbance, fluorescence, </a:t>
            </a:r>
            <a:r>
              <a:rPr lang="cs-CZ" sz="2000" dirty="0" err="1" smtClean="0"/>
              <a:t>redox</a:t>
            </a:r>
            <a:r>
              <a:rPr lang="cs-CZ" sz="2000" dirty="0" smtClean="0"/>
              <a:t> </a:t>
            </a:r>
            <a:r>
              <a:rPr lang="cs-CZ" sz="2000" dirty="0" err="1" smtClean="0"/>
              <a:t>potential</a:t>
            </a:r>
            <a:r>
              <a:rPr lang="cs-CZ" sz="2000" dirty="0" smtClean="0"/>
              <a:t>, </a:t>
            </a:r>
            <a:r>
              <a:rPr lang="cs-CZ" sz="2000" dirty="0" err="1" smtClean="0"/>
              <a:t>mass</a:t>
            </a:r>
            <a:r>
              <a:rPr lang="cs-CZ" sz="2000" dirty="0" smtClean="0"/>
              <a:t>-to-</a:t>
            </a:r>
            <a:r>
              <a:rPr lang="cs-CZ" sz="2000" dirty="0" err="1" smtClean="0"/>
              <a:t>charge</a:t>
            </a:r>
            <a:r>
              <a:rPr lang="cs-CZ" sz="2000" dirty="0" smtClean="0"/>
              <a:t> ratio).</a:t>
            </a:r>
          </a:p>
          <a:p>
            <a:endParaRPr lang="cs-CZ" sz="2000" dirty="0" smtClean="0"/>
          </a:p>
        </p:txBody>
      </p:sp>
      <p:pic>
        <p:nvPicPr>
          <p:cNvPr id="133122" name="Picture 2"/>
          <p:cNvPicPr>
            <a:picLocks noChangeAspect="1" noChangeArrowheads="1"/>
          </p:cNvPicPr>
          <p:nvPr/>
        </p:nvPicPr>
        <p:blipFill>
          <a:blip r:embed="rId2" cstate="print"/>
          <a:srcRect/>
          <a:stretch>
            <a:fillRect/>
          </a:stretch>
        </p:blipFill>
        <p:spPr bwMode="auto">
          <a:xfrm>
            <a:off x="5141627" y="2420888"/>
            <a:ext cx="4002373" cy="433112"/>
          </a:xfrm>
          <a:prstGeom prst="rect">
            <a:avLst/>
          </a:prstGeom>
          <a:noFill/>
          <a:ln w="9525">
            <a:noFill/>
            <a:miter lim="800000"/>
            <a:headEnd/>
            <a:tailEnd/>
          </a:ln>
          <a:effectLst/>
        </p:spPr>
      </p:pic>
      <p:pic>
        <p:nvPicPr>
          <p:cNvPr id="133125" name="Picture 5"/>
          <p:cNvPicPr>
            <a:picLocks noChangeAspect="1" noChangeArrowheads="1"/>
          </p:cNvPicPr>
          <p:nvPr/>
        </p:nvPicPr>
        <p:blipFill>
          <a:blip r:embed="rId3" cstate="print"/>
          <a:srcRect/>
          <a:stretch>
            <a:fillRect/>
          </a:stretch>
        </p:blipFill>
        <p:spPr bwMode="auto">
          <a:xfrm>
            <a:off x="5148064" y="3479475"/>
            <a:ext cx="4002373" cy="66960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Chromatographic methods classification</a:t>
            </a:r>
            <a:endParaRPr lang="cs-CZ" dirty="0"/>
          </a:p>
        </p:txBody>
      </p:sp>
      <p:sp>
        <p:nvSpPr>
          <p:cNvPr id="3" name="Zástupný symbol pro obsah 2"/>
          <p:cNvSpPr>
            <a:spLocks noGrp="1"/>
          </p:cNvSpPr>
          <p:nvPr>
            <p:ph idx="1"/>
          </p:nvPr>
        </p:nvSpPr>
        <p:spPr>
          <a:xfrm>
            <a:off x="323528" y="1340768"/>
            <a:ext cx="8363272" cy="4785395"/>
          </a:xfrm>
        </p:spPr>
        <p:txBody>
          <a:bodyPr>
            <a:noAutofit/>
          </a:bodyPr>
          <a:lstStyle/>
          <a:p>
            <a:pPr marL="0" indent="0">
              <a:spcBef>
                <a:spcPts val="1200"/>
              </a:spcBef>
              <a:buNone/>
            </a:pPr>
            <a:r>
              <a:rPr lang="cs-CZ" sz="2400" b="1" dirty="0" smtClean="0"/>
              <a:t>M</a:t>
            </a:r>
            <a:r>
              <a:rPr lang="en-US" sz="2400" b="1" dirty="0" smtClean="0"/>
              <a:t>ode of operation</a:t>
            </a:r>
            <a:endParaRPr lang="cs-CZ" sz="2400" b="1" dirty="0" smtClean="0"/>
          </a:p>
          <a:p>
            <a:pPr marL="0" indent="0">
              <a:spcBef>
                <a:spcPts val="1200"/>
              </a:spcBef>
              <a:buNone/>
            </a:pPr>
            <a:r>
              <a:rPr lang="en-US" sz="2400" b="1" i="1" dirty="0" smtClean="0"/>
              <a:t>Development chromatography </a:t>
            </a:r>
            <a:endParaRPr lang="cs-CZ" sz="2400" b="1" i="1" dirty="0" smtClean="0"/>
          </a:p>
          <a:p>
            <a:pPr marL="266700" indent="-266700">
              <a:spcBef>
                <a:spcPts val="1200"/>
              </a:spcBef>
            </a:pPr>
            <a:r>
              <a:rPr lang="en-US" sz="2000" dirty="0" smtClean="0"/>
              <a:t>In terms of operation, in development chromatography the mobile phase flow is stopped before solutes reach the end of the bed of stationary phase. The mobile phase is called the developer, and the movement of the liquid along the bed is referred to as development. </a:t>
            </a:r>
            <a:endParaRPr lang="cs-CZ" sz="2000" dirty="0" smtClean="0"/>
          </a:p>
          <a:p>
            <a:pPr marL="400050" lvl="1" indent="0">
              <a:spcBef>
                <a:spcPts val="1200"/>
              </a:spcBef>
              <a:buNone/>
            </a:pPr>
            <a:r>
              <a:rPr lang="en-US" sz="2000" b="1" dirty="0" smtClean="0"/>
              <a:t>Example of planar development chromatography – TLC or PC</a:t>
            </a:r>
            <a:endParaRPr lang="cs-CZ" sz="2000" b="1" dirty="0" smtClean="0"/>
          </a:p>
          <a:p>
            <a:pPr marL="0" indent="0">
              <a:spcBef>
                <a:spcPts val="1200"/>
              </a:spcBef>
              <a:buNone/>
            </a:pPr>
            <a:r>
              <a:rPr lang="en-US" sz="2400" b="1" i="1" dirty="0" smtClean="0"/>
              <a:t>Elution chromatography. </a:t>
            </a:r>
            <a:endParaRPr lang="cs-CZ" sz="2400" b="1" i="1" dirty="0" smtClean="0"/>
          </a:p>
          <a:p>
            <a:pPr marL="266700" indent="-266700">
              <a:spcBef>
                <a:spcPts val="1200"/>
              </a:spcBef>
            </a:pPr>
            <a:r>
              <a:rPr lang="en-US" sz="2000" dirty="0" smtClean="0"/>
              <a:t>This method, employed with columns, involves solute migration through the entire system and solute detection as it emerges from the column. The detector continuously monitors the amount of solute in the emerging mobile-phase stream—the </a:t>
            </a:r>
            <a:r>
              <a:rPr lang="en-US" sz="2000" dirty="0" err="1" smtClean="0"/>
              <a:t>eluate</a:t>
            </a:r>
            <a:r>
              <a:rPr lang="en-US" sz="2000" dirty="0" smtClean="0"/>
              <a:t>—and </a:t>
            </a:r>
            <a:r>
              <a:rPr lang="en-US" sz="2000" dirty="0" err="1" smtClean="0"/>
              <a:t>transduces</a:t>
            </a:r>
            <a:r>
              <a:rPr lang="en-US" sz="2000" dirty="0" smtClean="0"/>
              <a:t> the signal, most often to a voltage, which is registered as a peak on a strip-chart recorder. </a:t>
            </a:r>
            <a:endParaRPr lang="cs-CZ" sz="2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graphicFrame>
        <p:nvGraphicFramePr>
          <p:cNvPr id="4" name="Tabulka 3"/>
          <p:cNvGraphicFramePr>
            <a:graphicFrameLocks noGrp="1"/>
          </p:cNvGraphicFramePr>
          <p:nvPr/>
        </p:nvGraphicFramePr>
        <p:xfrm>
          <a:off x="251521" y="1916833"/>
          <a:ext cx="8712966" cy="4392488"/>
        </p:xfrm>
        <a:graphic>
          <a:graphicData uri="http://schemas.openxmlformats.org/drawingml/2006/table">
            <a:tbl>
              <a:tblPr/>
              <a:tblGrid>
                <a:gridCol w="839390"/>
                <a:gridCol w="1176833"/>
                <a:gridCol w="720080"/>
                <a:gridCol w="864096"/>
                <a:gridCol w="5112567"/>
              </a:tblGrid>
              <a:tr h="266907">
                <a:tc>
                  <a:txBody>
                    <a:bodyPr/>
                    <a:lstStyle/>
                    <a:p>
                      <a:pPr algn="l" fontAlgn="b"/>
                      <a:endParaRPr lang="cs-CZ" sz="1100" b="0" i="0" u="none" strike="noStrike" dirty="0">
                        <a:solidFill>
                          <a:srgbClr val="000000"/>
                        </a:solidFill>
                        <a:latin typeface="Calibri"/>
                      </a:endParaRPr>
                    </a:p>
                  </a:txBody>
                  <a:tcPr marL="6917" marR="6917" marT="6917" marB="0" anchor="b">
                    <a:lnL>
                      <a:noFill/>
                    </a:lnL>
                    <a:lnR>
                      <a:noFill/>
                    </a:lnR>
                    <a:lnT>
                      <a:noFill/>
                    </a:lnT>
                    <a:lnB w="19050" cap="flat" cmpd="sng" algn="ctr">
                      <a:solidFill>
                        <a:schemeClr val="bg1"/>
                      </a:solidFill>
                      <a:prstDash val="solid"/>
                      <a:round/>
                      <a:headEnd type="none" w="med" len="med"/>
                      <a:tailEnd type="none" w="med" len="med"/>
                    </a:lnB>
                  </a:tcPr>
                </a:tc>
                <a:tc>
                  <a:txBody>
                    <a:bodyPr/>
                    <a:lstStyle/>
                    <a:p>
                      <a:pPr algn="ctr" fontAlgn="b"/>
                      <a:r>
                        <a:rPr lang="cs-CZ" sz="1100" b="1" i="0" u="none" strike="noStrike" dirty="0" err="1">
                          <a:solidFill>
                            <a:srgbClr val="FFFFFF"/>
                          </a:solidFill>
                          <a:latin typeface="Calibri"/>
                        </a:rPr>
                        <a:t>Detector</a:t>
                      </a:r>
                      <a:endParaRPr lang="cs-CZ" sz="1100" b="1" i="0" u="none" strike="noStrike" dirty="0">
                        <a:solidFill>
                          <a:srgbClr val="FFFFFF"/>
                        </a:solidFill>
                        <a:latin typeface="Calibri"/>
                      </a:endParaRP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100" b="1" i="0" u="none" strike="noStrike" dirty="0" err="1">
                          <a:solidFill>
                            <a:srgbClr val="FFFFFF"/>
                          </a:solidFill>
                          <a:latin typeface="Calibri"/>
                        </a:rPr>
                        <a:t>Selectivity</a:t>
                      </a:r>
                      <a:endParaRPr lang="cs-CZ" sz="1100" b="1" i="0" u="none" strike="noStrike" dirty="0">
                        <a:solidFill>
                          <a:srgbClr val="FFFFFF"/>
                        </a:solidFill>
                        <a:latin typeface="Calibri"/>
                      </a:endParaRP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100" b="1" i="0" u="none" strike="noStrike" dirty="0">
                          <a:solidFill>
                            <a:srgbClr val="FFFFFF"/>
                          </a:solidFill>
                          <a:latin typeface="Calibri"/>
                        </a:rPr>
                        <a:t>Sensitivity</a:t>
                      </a: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100" b="1" i="0" u="none" strike="noStrike" dirty="0" err="1">
                          <a:solidFill>
                            <a:srgbClr val="FFFFFF"/>
                          </a:solidFill>
                          <a:latin typeface="Calibri"/>
                        </a:rPr>
                        <a:t>Merits</a:t>
                      </a:r>
                      <a:endParaRPr lang="cs-CZ" sz="1100" b="1" i="0" u="none" strike="noStrike" dirty="0">
                        <a:solidFill>
                          <a:srgbClr val="FFFFFF"/>
                        </a:solidFill>
                        <a:latin typeface="Calibri"/>
                      </a:endParaRP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r>
              <a:tr h="396678">
                <a:tc rowSpan="5">
                  <a:txBody>
                    <a:bodyPr/>
                    <a:lstStyle/>
                    <a:p>
                      <a:pPr algn="ctr" rtl="0" fontAlgn="ctr"/>
                      <a:r>
                        <a:rPr lang="cs-CZ" sz="1100" b="1" i="0" u="none" strike="noStrike" dirty="0" err="1">
                          <a:solidFill>
                            <a:srgbClr val="FFFFFF"/>
                          </a:solidFill>
                          <a:latin typeface="Calibri"/>
                        </a:rPr>
                        <a:t>Optical</a:t>
                      </a:r>
                      <a:r>
                        <a:rPr lang="cs-CZ" sz="1100" b="1" i="0" u="none" strike="noStrike" dirty="0">
                          <a:solidFill>
                            <a:srgbClr val="FFFFFF"/>
                          </a:solidFill>
                          <a:latin typeface="Calibri"/>
                        </a:rPr>
                        <a:t> </a:t>
                      </a:r>
                      <a:r>
                        <a:rPr lang="cs-CZ" sz="1100" b="1" i="0" u="none" strike="noStrike" dirty="0" err="1">
                          <a:solidFill>
                            <a:srgbClr val="FFFFFF"/>
                          </a:solidFill>
                          <a:latin typeface="Calibri"/>
                        </a:rPr>
                        <a:t>detection</a:t>
                      </a:r>
                      <a:endParaRPr lang="cs-CZ" sz="1100" b="1" i="0" u="none" strike="noStrike" dirty="0">
                        <a:solidFill>
                          <a:srgbClr val="FFFFFF"/>
                        </a:solidFill>
                        <a:latin typeface="Calibri"/>
                      </a:endParaRPr>
                    </a:p>
                  </a:txBody>
                  <a:tcPr marL="6917" marR="6917" marT="6917"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l" rtl="0" fontAlgn="ctr"/>
                      <a:r>
                        <a:rPr lang="cs-CZ" sz="1100" b="0" i="0" u="none" strike="noStrike" dirty="0">
                          <a:solidFill>
                            <a:srgbClr val="000000"/>
                          </a:solidFill>
                          <a:latin typeface="Calibri"/>
                        </a:rPr>
                        <a:t>UV/UV-VIS </a:t>
                      </a:r>
                      <a:r>
                        <a:rPr lang="cs-CZ" sz="1100" b="0" i="0" u="none" strike="noStrike" dirty="0" err="1">
                          <a:solidFill>
                            <a:srgbClr val="000000"/>
                          </a:solidFill>
                          <a:latin typeface="Calibri"/>
                        </a:rPr>
                        <a:t>detector</a:t>
                      </a:r>
                      <a:endParaRPr lang="cs-CZ" sz="1100" b="0" i="0" u="none" strike="noStrike" dirty="0">
                        <a:solidFill>
                          <a:srgbClr val="000000"/>
                        </a:solidFill>
                        <a:latin typeface="Calibri"/>
                      </a:endParaRP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100" b="0" i="0" u="none" strike="noStrike">
                          <a:solidFill>
                            <a:srgbClr val="000000"/>
                          </a:solidFill>
                          <a:latin typeface="Calibri"/>
                        </a:rPr>
                        <a:t>2</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100" b="0" i="0" u="none" strike="noStrike">
                          <a:solidFill>
                            <a:srgbClr val="000000"/>
                          </a:solidFill>
                          <a:latin typeface="Calibri"/>
                        </a:rPr>
                        <a:t>3</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l" rtl="0" fontAlgn="ctr"/>
                      <a:r>
                        <a:rPr lang="en-US" sz="1100" b="0" i="0" u="none" strike="noStrike">
                          <a:solidFill>
                            <a:srgbClr val="000000"/>
                          </a:solidFill>
                          <a:latin typeface="Calibri"/>
                        </a:rPr>
                        <a:t>A wide variety of substances can be detected that absorb light from 190 to 900 nm. Sensitivity depends strongly on the component.</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r>
              <a:tr h="526450">
                <a:tc vMerge="1">
                  <a:txBody>
                    <a:bodyPr/>
                    <a:lstStyle/>
                    <a:p>
                      <a:endParaRPr lang="cs-CZ"/>
                    </a:p>
                  </a:txBody>
                  <a:tcPr/>
                </a:tc>
                <a:tc>
                  <a:txBody>
                    <a:bodyPr/>
                    <a:lstStyle/>
                    <a:p>
                      <a:pPr algn="l" rtl="0" fontAlgn="ctr"/>
                      <a:r>
                        <a:rPr lang="cs-CZ" sz="1100" b="0" i="0" u="none" strike="noStrike">
                          <a:solidFill>
                            <a:srgbClr val="000000"/>
                          </a:solidFill>
                          <a:latin typeface="Calibri"/>
                        </a:rPr>
                        <a:t>Diode array detector (DAD, PDA)</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dirty="0">
                          <a:solidFill>
                            <a:srgbClr val="000000"/>
                          </a:solidFill>
                          <a:latin typeface="Calibri"/>
                        </a:rPr>
                        <a:t>2</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dirty="0">
                          <a:solidFill>
                            <a:srgbClr val="000000"/>
                          </a:solidFill>
                          <a:latin typeface="Calibri"/>
                        </a:rPr>
                        <a:t>3</a:t>
                      </a:r>
                    </a:p>
                  </a:txBody>
                  <a:tcPr marL="6917" marR="6917" marT="6917" marB="0" anchor="ctr">
                    <a:lnL>
                      <a:noFill/>
                    </a:lnL>
                    <a:lnR>
                      <a:noFill/>
                    </a:lnR>
                    <a:lnT>
                      <a:noFill/>
                    </a:lnT>
                    <a:lnB>
                      <a:noFill/>
                    </a:lnB>
                    <a:solidFill>
                      <a:srgbClr val="DBE5F1"/>
                    </a:solidFill>
                  </a:tcPr>
                </a:tc>
                <a:tc>
                  <a:txBody>
                    <a:bodyPr/>
                    <a:lstStyle/>
                    <a:p>
                      <a:pPr algn="l" rtl="0" fontAlgn="ctr"/>
                      <a:r>
                        <a:rPr lang="en-US" sz="1100" b="0" i="0" u="none" strike="noStrike" dirty="0">
                          <a:solidFill>
                            <a:srgbClr val="000000"/>
                          </a:solidFill>
                          <a:latin typeface="Calibri"/>
                        </a:rPr>
                        <a:t>A wide variety of substances can be detected that absorb light from190 to 900 nm. Sensitivity depends strongly on the component. The spectrum can be confirmed for each component.</a:t>
                      </a:r>
                    </a:p>
                  </a:txBody>
                  <a:tcPr marL="6917" marR="6917" marT="6917" marB="0" anchor="ctr">
                    <a:lnL>
                      <a:noFill/>
                    </a:lnL>
                    <a:lnR>
                      <a:noFill/>
                    </a:lnR>
                    <a:lnT>
                      <a:noFill/>
                    </a:lnT>
                    <a:lnB>
                      <a:noFill/>
                    </a:lnB>
                    <a:solidFill>
                      <a:srgbClr val="DBE5F1"/>
                    </a:solidFill>
                  </a:tcPr>
                </a:tc>
              </a:tr>
              <a:tr h="396678">
                <a:tc vMerge="1">
                  <a:txBody>
                    <a:bodyPr/>
                    <a:lstStyle/>
                    <a:p>
                      <a:endParaRPr lang="cs-CZ"/>
                    </a:p>
                  </a:txBody>
                  <a:tcPr/>
                </a:tc>
                <a:tc>
                  <a:txBody>
                    <a:bodyPr/>
                    <a:lstStyle/>
                    <a:p>
                      <a:pPr algn="l" rtl="0" fontAlgn="ctr"/>
                      <a:r>
                        <a:rPr lang="cs-CZ" sz="1100" b="0" i="0" u="none" strike="noStrike">
                          <a:solidFill>
                            <a:srgbClr val="000000"/>
                          </a:solidFill>
                          <a:latin typeface="Calibri"/>
                        </a:rPr>
                        <a:t>Fluorescence (FL) detector</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3</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4</a:t>
                      </a:r>
                    </a:p>
                  </a:txBody>
                  <a:tcPr marL="6917" marR="6917" marT="6917" marB="0" anchor="ctr">
                    <a:lnL>
                      <a:noFill/>
                    </a:lnL>
                    <a:lnR>
                      <a:noFill/>
                    </a:lnR>
                    <a:lnT>
                      <a:noFill/>
                    </a:lnT>
                    <a:lnB>
                      <a:noFill/>
                    </a:lnB>
                    <a:solidFill>
                      <a:srgbClr val="DBE5F1"/>
                    </a:solidFill>
                  </a:tcPr>
                </a:tc>
                <a:tc>
                  <a:txBody>
                    <a:bodyPr/>
                    <a:lstStyle/>
                    <a:p>
                      <a:pPr algn="l" rtl="0" fontAlgn="ctr"/>
                      <a:r>
                        <a:rPr lang="en-US" sz="1100" b="0" i="0" u="none" strike="noStrike" dirty="0">
                          <a:solidFill>
                            <a:srgbClr val="000000"/>
                          </a:solidFill>
                          <a:latin typeface="Calibri"/>
                        </a:rPr>
                        <a:t>Components emitting fluorescence can be detected selectively with high sensitivity. This is often used for pre-column and post-column </a:t>
                      </a:r>
                      <a:r>
                        <a:rPr lang="en-US" sz="1100" b="0" i="0" u="none" strike="noStrike" dirty="0" err="1">
                          <a:solidFill>
                            <a:srgbClr val="000000"/>
                          </a:solidFill>
                          <a:latin typeface="Calibri"/>
                        </a:rPr>
                        <a:t>derivatization</a:t>
                      </a:r>
                      <a:r>
                        <a:rPr lang="en-US" sz="1100" b="0" i="0" u="none" strike="noStrike" dirty="0">
                          <a:solidFill>
                            <a:srgbClr val="000000"/>
                          </a:solidFill>
                          <a:latin typeface="Calibri"/>
                        </a:rPr>
                        <a:t>.</a:t>
                      </a:r>
                    </a:p>
                  </a:txBody>
                  <a:tcPr marL="6917" marR="6917" marT="6917" marB="0" anchor="ctr">
                    <a:lnL>
                      <a:noFill/>
                    </a:lnL>
                    <a:lnR>
                      <a:noFill/>
                    </a:lnR>
                    <a:lnT>
                      <a:noFill/>
                    </a:lnT>
                    <a:lnB>
                      <a:noFill/>
                    </a:lnB>
                    <a:solidFill>
                      <a:srgbClr val="DBE5F1"/>
                    </a:solidFill>
                  </a:tcPr>
                </a:tc>
              </a:tr>
              <a:tr h="526450">
                <a:tc vMerge="1">
                  <a:txBody>
                    <a:bodyPr/>
                    <a:lstStyle/>
                    <a:p>
                      <a:endParaRPr lang="cs-CZ"/>
                    </a:p>
                  </a:txBody>
                  <a:tcPr/>
                </a:tc>
                <a:tc>
                  <a:txBody>
                    <a:bodyPr/>
                    <a:lstStyle/>
                    <a:p>
                      <a:pPr algn="l" rtl="0" fontAlgn="ctr"/>
                      <a:r>
                        <a:rPr lang="en-US" sz="1100" b="0" i="0" u="none" strike="noStrike">
                          <a:solidFill>
                            <a:srgbClr val="000000"/>
                          </a:solidFill>
                          <a:latin typeface="Calibri"/>
                        </a:rPr>
                        <a:t>Differential refractive index (RI) detector</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1</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1</a:t>
                      </a:r>
                    </a:p>
                  </a:txBody>
                  <a:tcPr marL="6917" marR="6917" marT="6917" marB="0" anchor="ctr">
                    <a:lnL>
                      <a:noFill/>
                    </a:lnL>
                    <a:lnR>
                      <a:noFill/>
                    </a:lnR>
                    <a:lnT>
                      <a:noFill/>
                    </a:lnT>
                    <a:lnB>
                      <a:noFill/>
                    </a:lnB>
                    <a:solidFill>
                      <a:srgbClr val="DBE5F1"/>
                    </a:solidFill>
                  </a:tcPr>
                </a:tc>
                <a:tc>
                  <a:txBody>
                    <a:bodyPr/>
                    <a:lstStyle/>
                    <a:p>
                      <a:pPr algn="l" rtl="0" fontAlgn="ctr"/>
                      <a:r>
                        <a:rPr lang="en-US" sz="1100" b="0" i="0" u="none" strike="noStrike" dirty="0">
                          <a:solidFill>
                            <a:srgbClr val="000000"/>
                          </a:solidFill>
                          <a:latin typeface="Calibri"/>
                        </a:rPr>
                        <a:t>Any component that differs in refractive index from the </a:t>
                      </a:r>
                      <a:r>
                        <a:rPr lang="en-US" sz="1100" b="0" i="0" u="none" strike="noStrike" dirty="0" err="1">
                          <a:solidFill>
                            <a:srgbClr val="000000"/>
                          </a:solidFill>
                          <a:latin typeface="Calibri"/>
                        </a:rPr>
                        <a:t>eluate</a:t>
                      </a:r>
                      <a:r>
                        <a:rPr lang="en-US" sz="1100" b="0" i="0" u="none" strike="noStrike" dirty="0">
                          <a:solidFill>
                            <a:srgbClr val="000000"/>
                          </a:solidFill>
                          <a:latin typeface="Calibri"/>
                        </a:rPr>
                        <a:t> can be detected, despite its low sensitivity. Cannot be used to perform gradient analysis.</a:t>
                      </a:r>
                    </a:p>
                  </a:txBody>
                  <a:tcPr marL="6917" marR="6917" marT="6917" marB="0" anchor="ctr">
                    <a:lnL>
                      <a:noFill/>
                    </a:lnL>
                    <a:lnR>
                      <a:noFill/>
                    </a:lnR>
                    <a:lnT>
                      <a:noFill/>
                    </a:lnT>
                    <a:lnB>
                      <a:noFill/>
                    </a:lnB>
                    <a:solidFill>
                      <a:srgbClr val="DBE5F1"/>
                    </a:solidFill>
                  </a:tcPr>
                </a:tc>
              </a:tr>
              <a:tr h="656222">
                <a:tc vMerge="1">
                  <a:txBody>
                    <a:bodyPr/>
                    <a:lstStyle/>
                    <a:p>
                      <a:endParaRPr lang="cs-CZ"/>
                    </a:p>
                  </a:txBody>
                  <a:tcPr/>
                </a:tc>
                <a:tc>
                  <a:txBody>
                    <a:bodyPr/>
                    <a:lstStyle/>
                    <a:p>
                      <a:pPr algn="l" rtl="0" fontAlgn="ctr"/>
                      <a:r>
                        <a:rPr lang="en-US" sz="1100" b="0" i="0" u="none" strike="noStrike">
                          <a:solidFill>
                            <a:srgbClr val="000000"/>
                          </a:solidFill>
                          <a:latin typeface="Calibri"/>
                        </a:rPr>
                        <a:t>Evaporative light scattering detector (ELSD)</a:t>
                      </a: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ctr" rtl="0" fontAlgn="ctr"/>
                      <a:r>
                        <a:rPr lang="cs-CZ" sz="1100" b="0" i="0" u="none" strike="noStrike">
                          <a:solidFill>
                            <a:srgbClr val="000000"/>
                          </a:solidFill>
                          <a:latin typeface="Calibri"/>
                        </a:rPr>
                        <a:t>1</a:t>
                      </a: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ctr" rtl="0" fontAlgn="ctr"/>
                      <a:r>
                        <a:rPr lang="cs-CZ" sz="1100" b="0" i="0" u="none" strike="noStrike">
                          <a:solidFill>
                            <a:srgbClr val="000000"/>
                          </a:solidFill>
                          <a:latin typeface="Calibri"/>
                        </a:rPr>
                        <a:t>2</a:t>
                      </a: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l" rtl="0" fontAlgn="ctr"/>
                      <a:r>
                        <a:rPr lang="en-US" sz="1100" b="0" i="0" u="none" strike="noStrike" dirty="0">
                          <a:solidFill>
                            <a:srgbClr val="000000"/>
                          </a:solidFill>
                          <a:latin typeface="Calibri"/>
                        </a:rPr>
                        <a:t>This detector atomizes the column </a:t>
                      </a:r>
                      <a:r>
                        <a:rPr lang="en-US" sz="1100" b="0" i="0" u="none" strike="noStrike" dirty="0" err="1">
                          <a:solidFill>
                            <a:srgbClr val="000000"/>
                          </a:solidFill>
                          <a:latin typeface="Calibri"/>
                        </a:rPr>
                        <a:t>eluate</a:t>
                      </a:r>
                      <a:r>
                        <a:rPr lang="en-US" sz="1100" b="0" i="0" u="none" strike="noStrike" dirty="0">
                          <a:solidFill>
                            <a:srgbClr val="000000"/>
                          </a:solidFill>
                          <a:latin typeface="Calibri"/>
                        </a:rPr>
                        <a:t>, and detects the scattered light of the resulting particulate components. Non-UV-absorbing components are detected with high sensitivity.</a:t>
                      </a: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r>
              <a:tr h="347992">
                <a:tc rowSpan="3">
                  <a:txBody>
                    <a:bodyPr/>
                    <a:lstStyle/>
                    <a:p>
                      <a:pPr algn="ctr" rtl="0" fontAlgn="ctr"/>
                      <a:r>
                        <a:rPr lang="cs-CZ" sz="1100" b="1" i="0" u="none" strike="noStrike" dirty="0" err="1">
                          <a:solidFill>
                            <a:srgbClr val="FFFFFF"/>
                          </a:solidFill>
                          <a:latin typeface="Calibri"/>
                        </a:rPr>
                        <a:t>Electrical</a:t>
                      </a:r>
                      <a:r>
                        <a:rPr lang="cs-CZ" sz="1100" b="1" i="0" u="none" strike="noStrike" dirty="0">
                          <a:solidFill>
                            <a:srgbClr val="FFFFFF"/>
                          </a:solidFill>
                          <a:latin typeface="Calibri"/>
                        </a:rPr>
                        <a:t> </a:t>
                      </a:r>
                      <a:r>
                        <a:rPr lang="cs-CZ" sz="1100" b="1" i="0" u="none" strike="noStrike" dirty="0" err="1">
                          <a:solidFill>
                            <a:srgbClr val="FFFFFF"/>
                          </a:solidFill>
                          <a:latin typeface="Calibri"/>
                        </a:rPr>
                        <a:t>detection</a:t>
                      </a:r>
                      <a:endParaRPr lang="cs-CZ" sz="1100" b="1" i="0" u="none" strike="noStrike" dirty="0">
                        <a:solidFill>
                          <a:srgbClr val="FFFFFF"/>
                        </a:solidFill>
                        <a:latin typeface="Calibri"/>
                      </a:endParaRP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4F81BD"/>
                    </a:solidFill>
                  </a:tcPr>
                </a:tc>
                <a:tc>
                  <a:txBody>
                    <a:bodyPr/>
                    <a:lstStyle/>
                    <a:p>
                      <a:pPr algn="l" rtl="0" fontAlgn="ctr"/>
                      <a:r>
                        <a:rPr lang="cs-CZ" sz="1100" b="0" i="0" u="none" strike="noStrike" dirty="0" err="1">
                          <a:solidFill>
                            <a:srgbClr val="000000"/>
                          </a:solidFill>
                          <a:latin typeface="Calibri"/>
                        </a:rPr>
                        <a:t>Conductivity</a:t>
                      </a:r>
                      <a:r>
                        <a:rPr lang="cs-CZ" sz="1100" b="0" i="0" u="none" strike="noStrike" dirty="0">
                          <a:solidFill>
                            <a:srgbClr val="000000"/>
                          </a:solidFill>
                          <a:latin typeface="Calibri"/>
                        </a:rPr>
                        <a:t> </a:t>
                      </a:r>
                      <a:r>
                        <a:rPr lang="cs-CZ" sz="1100" b="0" i="0" u="none" strike="noStrike" dirty="0" err="1">
                          <a:solidFill>
                            <a:srgbClr val="000000"/>
                          </a:solidFill>
                          <a:latin typeface="Calibri"/>
                        </a:rPr>
                        <a:t>detector</a:t>
                      </a:r>
                      <a:r>
                        <a:rPr lang="cs-CZ" sz="1100" b="0" i="0" u="none" strike="noStrike" dirty="0">
                          <a:solidFill>
                            <a:srgbClr val="000000"/>
                          </a:solidFill>
                          <a:latin typeface="Calibri"/>
                        </a:rPr>
                        <a:t> (CD)</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100" b="0" i="0" u="none" strike="noStrike" dirty="0">
                          <a:solidFill>
                            <a:srgbClr val="000000"/>
                          </a:solidFill>
                          <a:latin typeface="Calibri"/>
                        </a:rPr>
                        <a:t>2</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100" b="0" i="0" u="none" strike="noStrike" dirty="0">
                          <a:solidFill>
                            <a:srgbClr val="000000"/>
                          </a:solidFill>
                          <a:latin typeface="Calibri"/>
                        </a:rPr>
                        <a:t>3</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l" rtl="0" fontAlgn="ctr"/>
                      <a:r>
                        <a:rPr lang="en-US" sz="1100" b="0" i="0" u="none" strike="noStrike" dirty="0">
                          <a:solidFill>
                            <a:srgbClr val="000000"/>
                          </a:solidFill>
                          <a:latin typeface="Calibri"/>
                        </a:rPr>
                        <a:t>Ionized components are detected. This detector is used mainly for ion chromatography.</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r>
              <a:tr h="489117">
                <a:tc vMerge="1">
                  <a:txBody>
                    <a:bodyPr/>
                    <a:lstStyle/>
                    <a:p>
                      <a:endParaRPr lang="cs-CZ"/>
                    </a:p>
                  </a:txBody>
                  <a:tcPr/>
                </a:tc>
                <a:tc>
                  <a:txBody>
                    <a:bodyPr/>
                    <a:lstStyle/>
                    <a:p>
                      <a:pPr algn="l" rtl="0" fontAlgn="ctr"/>
                      <a:r>
                        <a:rPr lang="cs-CZ" sz="1100" b="0" i="0" u="none" strike="noStrike" dirty="0" err="1">
                          <a:solidFill>
                            <a:srgbClr val="000000"/>
                          </a:solidFill>
                          <a:latin typeface="Calibri"/>
                        </a:rPr>
                        <a:t>Electrochemical</a:t>
                      </a:r>
                      <a:r>
                        <a:rPr lang="cs-CZ" sz="1100" b="0" i="0" u="none" strike="noStrike" dirty="0">
                          <a:solidFill>
                            <a:srgbClr val="000000"/>
                          </a:solidFill>
                          <a:latin typeface="Calibri"/>
                        </a:rPr>
                        <a:t> </a:t>
                      </a:r>
                      <a:r>
                        <a:rPr lang="cs-CZ" sz="1100" b="0" i="0" u="none" strike="noStrike" dirty="0" err="1">
                          <a:solidFill>
                            <a:srgbClr val="000000"/>
                          </a:solidFill>
                          <a:latin typeface="Calibri"/>
                        </a:rPr>
                        <a:t>detector</a:t>
                      </a:r>
                      <a:r>
                        <a:rPr lang="cs-CZ" sz="1100" b="0" i="0" u="none" strike="noStrike" dirty="0">
                          <a:solidFill>
                            <a:srgbClr val="000000"/>
                          </a:solidFill>
                          <a:latin typeface="Calibri"/>
                        </a:rPr>
                        <a:t> (ECD)</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3</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4</a:t>
                      </a:r>
                    </a:p>
                  </a:txBody>
                  <a:tcPr marL="6917" marR="6917" marT="6917" marB="0" anchor="ctr">
                    <a:lnL>
                      <a:noFill/>
                    </a:lnL>
                    <a:lnR>
                      <a:noFill/>
                    </a:lnR>
                    <a:lnT>
                      <a:noFill/>
                    </a:lnT>
                    <a:lnB>
                      <a:noFill/>
                    </a:lnB>
                    <a:solidFill>
                      <a:srgbClr val="DBE5F1"/>
                    </a:solidFill>
                  </a:tcPr>
                </a:tc>
                <a:tc>
                  <a:txBody>
                    <a:bodyPr/>
                    <a:lstStyle/>
                    <a:p>
                      <a:pPr algn="l" rtl="0" fontAlgn="ctr"/>
                      <a:r>
                        <a:rPr lang="en-US" sz="1100" b="0" i="0" u="none" strike="noStrike" dirty="0">
                          <a:solidFill>
                            <a:srgbClr val="000000"/>
                          </a:solidFill>
                          <a:latin typeface="Calibri"/>
                        </a:rPr>
                        <a:t>Electric currents are detected that are generated by electric oxidation-reduction reactions. Electrically active components are detected with high sensitivity.</a:t>
                      </a:r>
                    </a:p>
                  </a:txBody>
                  <a:tcPr marL="6917" marR="6917" marT="6917" marB="0" anchor="ctr">
                    <a:lnL>
                      <a:noFill/>
                    </a:lnL>
                    <a:lnR>
                      <a:noFill/>
                    </a:lnR>
                    <a:lnT>
                      <a:noFill/>
                    </a:lnT>
                    <a:lnB>
                      <a:noFill/>
                    </a:lnB>
                    <a:solidFill>
                      <a:srgbClr val="DBE5F1"/>
                    </a:solidFill>
                  </a:tcPr>
                </a:tc>
              </a:tr>
              <a:tr h="785994">
                <a:tc vMerge="1">
                  <a:txBody>
                    <a:bodyPr/>
                    <a:lstStyle/>
                    <a:p>
                      <a:endParaRPr lang="cs-CZ"/>
                    </a:p>
                  </a:txBody>
                  <a:tcPr/>
                </a:tc>
                <a:tc>
                  <a:txBody>
                    <a:bodyPr/>
                    <a:lstStyle/>
                    <a:p>
                      <a:pPr algn="l" rtl="0" fontAlgn="ctr"/>
                      <a:r>
                        <a:rPr lang="pt-BR" sz="1100" b="0" i="0" u="none" strike="noStrike" dirty="0">
                          <a:solidFill>
                            <a:srgbClr val="000000"/>
                          </a:solidFill>
                          <a:latin typeface="Calibri"/>
                        </a:rPr>
                        <a:t>Corona® Charged </a:t>
                      </a:r>
                      <a:r>
                        <a:rPr lang="pt-BR" sz="1100" b="0" i="0" u="none" strike="noStrike" dirty="0" smtClean="0">
                          <a:solidFill>
                            <a:srgbClr val="000000"/>
                          </a:solidFill>
                          <a:latin typeface="Calibri"/>
                        </a:rPr>
                        <a:t>Aerosol</a:t>
                      </a:r>
                      <a:r>
                        <a:rPr lang="cs-CZ" sz="1100" b="0" i="0" u="none" strike="noStrike" dirty="0" smtClean="0">
                          <a:solidFill>
                            <a:srgbClr val="000000"/>
                          </a:solidFill>
                          <a:latin typeface="Calibri"/>
                        </a:rPr>
                        <a:t> </a:t>
                      </a:r>
                      <a:r>
                        <a:rPr lang="pt-BR" sz="1100" b="0" i="0" u="none" strike="noStrike" dirty="0" smtClean="0">
                          <a:solidFill>
                            <a:srgbClr val="000000"/>
                          </a:solidFill>
                          <a:latin typeface="Calibri"/>
                        </a:rPr>
                        <a:t> Detector</a:t>
                      </a:r>
                      <a:r>
                        <a:rPr lang="pt-BR" sz="1100" b="0" i="0" u="none" strike="noStrike" dirty="0">
                          <a:solidFill>
                            <a:srgbClr val="000000"/>
                          </a:solidFill>
                          <a:latin typeface="Calibri"/>
                        </a:rPr>
                        <a:t>® (Corona® CAD®)</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dirty="0">
                          <a:solidFill>
                            <a:srgbClr val="000000"/>
                          </a:solidFill>
                          <a:latin typeface="Calibri"/>
                        </a:rPr>
                        <a:t>1</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dirty="0">
                          <a:solidFill>
                            <a:srgbClr val="000000"/>
                          </a:solidFill>
                          <a:latin typeface="Calibri"/>
                        </a:rPr>
                        <a:t>3</a:t>
                      </a:r>
                    </a:p>
                  </a:txBody>
                  <a:tcPr marL="6917" marR="6917" marT="6917" marB="0" anchor="ctr">
                    <a:lnL>
                      <a:noFill/>
                    </a:lnL>
                    <a:lnR>
                      <a:noFill/>
                    </a:lnR>
                    <a:lnT>
                      <a:noFill/>
                    </a:lnT>
                    <a:lnB>
                      <a:noFill/>
                    </a:lnB>
                    <a:solidFill>
                      <a:srgbClr val="DBE5F1"/>
                    </a:solidFill>
                  </a:tcPr>
                </a:tc>
                <a:tc>
                  <a:txBody>
                    <a:bodyPr/>
                    <a:lstStyle/>
                    <a:p>
                      <a:pPr algn="l" rtl="0" fontAlgn="ctr"/>
                      <a:r>
                        <a:rPr lang="en-US" sz="1100" b="0" i="0" u="none" strike="noStrike" dirty="0">
                          <a:solidFill>
                            <a:srgbClr val="000000"/>
                          </a:solidFill>
                          <a:latin typeface="Calibri"/>
                        </a:rPr>
                        <a:t>This detector atomizes the column </a:t>
                      </a:r>
                      <a:r>
                        <a:rPr lang="en-US" sz="1100" b="0" i="0" u="none" strike="noStrike" dirty="0" err="1">
                          <a:solidFill>
                            <a:srgbClr val="000000"/>
                          </a:solidFill>
                          <a:latin typeface="Calibri"/>
                        </a:rPr>
                        <a:t>eluate</a:t>
                      </a:r>
                      <a:r>
                        <a:rPr lang="en-US" sz="1100" b="0" i="0" u="none" strike="noStrike" dirty="0">
                          <a:solidFill>
                            <a:srgbClr val="000000"/>
                          </a:solidFill>
                          <a:latin typeface="Calibri"/>
                        </a:rPr>
                        <a:t> and electrically detects the resulting particulate components treated with corona discharge. UV-</a:t>
                      </a:r>
                      <a:r>
                        <a:rPr lang="en-US" sz="1100" b="0" i="0" u="none" strike="noStrike" dirty="0" err="1">
                          <a:solidFill>
                            <a:srgbClr val="000000"/>
                          </a:solidFill>
                          <a:latin typeface="Calibri"/>
                        </a:rPr>
                        <a:t>nonabsorbing</a:t>
                      </a:r>
                      <a:r>
                        <a:rPr lang="en-US" sz="1100" b="0" i="0" u="none" strike="noStrike" dirty="0">
                          <a:solidFill>
                            <a:srgbClr val="000000"/>
                          </a:solidFill>
                          <a:latin typeface="Calibri"/>
                        </a:rPr>
                        <a:t> components can be detected with sensitivity higher than that of ELSD.</a:t>
                      </a:r>
                    </a:p>
                  </a:txBody>
                  <a:tcPr marL="6917" marR="6917" marT="6917" marB="0" anchor="ctr">
                    <a:lnL>
                      <a:noFill/>
                    </a:lnL>
                    <a:lnR>
                      <a:noFill/>
                    </a:lnR>
                    <a:lnT>
                      <a:noFill/>
                    </a:lnT>
                    <a:lnB>
                      <a:noFill/>
                    </a:lnB>
                    <a:solidFill>
                      <a:srgbClr val="DBE5F1"/>
                    </a:solidFill>
                  </a:tcPr>
                </a:tc>
              </a:tr>
            </a:tbl>
          </a:graphicData>
        </a:graphic>
      </p:graphicFrame>
      <p:sp>
        <p:nvSpPr>
          <p:cNvPr id="5" name="Zástupný symbol pro obsah 2"/>
          <p:cNvSpPr>
            <a:spLocks noGrp="1"/>
          </p:cNvSpPr>
          <p:nvPr>
            <p:ph idx="1"/>
          </p:nvPr>
        </p:nvSpPr>
        <p:spPr>
          <a:xfrm>
            <a:off x="457200" y="1052736"/>
            <a:ext cx="8229600" cy="1656184"/>
          </a:xfrm>
        </p:spPr>
        <p:txBody>
          <a:bodyPr>
            <a:normAutofit/>
          </a:bodyPr>
          <a:lstStyle/>
          <a:p>
            <a:pPr>
              <a:buNone/>
            </a:pPr>
            <a:r>
              <a:rPr lang="cs-CZ" sz="2400" b="1" dirty="0" err="1" smtClean="0"/>
              <a:t>Detection</a:t>
            </a:r>
            <a:endParaRPr lang="cs-CZ" sz="2400" b="1" dirty="0" smtClean="0"/>
          </a:p>
          <a:p>
            <a:pPr>
              <a:buNone/>
            </a:pPr>
            <a:r>
              <a:rPr lang="cs-CZ" sz="2400" dirty="0" smtClean="0"/>
              <a:t>HPLC </a:t>
            </a:r>
            <a:r>
              <a:rPr lang="cs-CZ" sz="2400" dirty="0" err="1" smtClean="0"/>
              <a:t>detectors</a:t>
            </a:r>
            <a:r>
              <a:rPr lang="cs-CZ" sz="2400" dirty="0" smtClean="0"/>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1259632" y="1953319"/>
            <a:ext cx="6651848" cy="4356001"/>
          </a:xfrm>
          <a:prstGeom prst="rect">
            <a:avLst/>
          </a:prstGeom>
          <a:noFill/>
          <a:ln w="9525">
            <a:noFill/>
            <a:miter lim="800000"/>
            <a:headEnd/>
            <a:tailEnd/>
          </a:ln>
        </p:spPr>
      </p:pic>
      <p:sp>
        <p:nvSpPr>
          <p:cNvPr id="6" name="Zástupný symbol pro obsah 2"/>
          <p:cNvSpPr txBox="1">
            <a:spLocks/>
          </p:cNvSpPr>
          <p:nvPr/>
        </p:nvSpPr>
        <p:spPr>
          <a:xfrm>
            <a:off x="457200" y="1052736"/>
            <a:ext cx="822960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400" b="1" i="0" u="none" strike="noStrike" kern="1200" cap="none" spc="0" normalizeH="0" baseline="0" noProof="0" smtClean="0">
                <a:ln>
                  <a:noFill/>
                </a:ln>
                <a:solidFill>
                  <a:schemeClr val="tx1"/>
                </a:solidFill>
                <a:effectLst/>
                <a:uLnTx/>
                <a:uFillTx/>
                <a:latin typeface="+mn-lt"/>
                <a:ea typeface="+mn-ea"/>
                <a:cs typeface="+mn-cs"/>
              </a:rPr>
              <a:t>Detection</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400" b="0" i="0" u="none" strike="noStrike" kern="1200" cap="none" spc="0" normalizeH="0" baseline="0" noProof="0" smtClean="0">
                <a:ln>
                  <a:noFill/>
                </a:ln>
                <a:solidFill>
                  <a:schemeClr val="tx1"/>
                </a:solidFill>
                <a:effectLst/>
                <a:uLnTx/>
                <a:uFillTx/>
                <a:latin typeface="+mn-lt"/>
                <a:ea typeface="+mn-ea"/>
                <a:cs typeface="+mn-cs"/>
              </a:rPr>
              <a:t>HPLC detectors:</a:t>
            </a: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4" name="Zástupný symbol pro obsah 2"/>
          <p:cNvSpPr>
            <a:spLocks noGrp="1"/>
          </p:cNvSpPr>
          <p:nvPr>
            <p:ph idx="1"/>
          </p:nvPr>
        </p:nvSpPr>
        <p:spPr>
          <a:xfrm>
            <a:off x="457200" y="1196752"/>
            <a:ext cx="8229600" cy="5112567"/>
          </a:xfrm>
        </p:spPr>
        <p:txBody>
          <a:bodyPr>
            <a:normAutofit/>
          </a:bodyPr>
          <a:lstStyle/>
          <a:p>
            <a:pPr>
              <a:buNone/>
            </a:pPr>
            <a:r>
              <a:rPr lang="en-GB" sz="2400" b="1" smtClean="0"/>
              <a:t>Detection – UV/VIS </a:t>
            </a:r>
          </a:p>
          <a:p>
            <a:r>
              <a:rPr lang="en-GB" sz="2400" smtClean="0"/>
              <a:t>The most common detection technique HPLC detector.</a:t>
            </a:r>
          </a:p>
          <a:p>
            <a:r>
              <a:rPr lang="en-GB" sz="2400" smtClean="0"/>
              <a:t>Detection of bromine, iodine, sulphur, carbonyl group, nitro group, conjugated double bonds, aromatic ring…etc.</a:t>
            </a:r>
          </a:p>
          <a:p>
            <a:endParaRPr lang="en-GB" sz="2400" smtClean="0"/>
          </a:p>
          <a:p>
            <a:r>
              <a:rPr lang="en-GB" sz="2400" smtClean="0"/>
              <a:t>UV/VIS detector:</a:t>
            </a:r>
          </a:p>
          <a:p>
            <a:endParaRPr lang="en-GB" sz="2400" smtClean="0"/>
          </a:p>
        </p:txBody>
      </p:sp>
      <p:pic>
        <p:nvPicPr>
          <p:cNvPr id="151553" name="Picture 1"/>
          <p:cNvPicPr>
            <a:picLocks noChangeAspect="1" noChangeArrowheads="1"/>
          </p:cNvPicPr>
          <p:nvPr/>
        </p:nvPicPr>
        <p:blipFill>
          <a:blip r:embed="rId2" cstate="print"/>
          <a:srcRect/>
          <a:stretch>
            <a:fillRect/>
          </a:stretch>
        </p:blipFill>
        <p:spPr bwMode="auto">
          <a:xfrm>
            <a:off x="1835696" y="3773715"/>
            <a:ext cx="5509747" cy="270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95459" y="2708920"/>
            <a:ext cx="5038523" cy="3744416"/>
          </a:xfrm>
          <a:prstGeom prst="rect">
            <a:avLst/>
          </a:prstGeom>
          <a:noFill/>
          <a:ln w="9525">
            <a:noFill/>
            <a:miter lim="800000"/>
            <a:headEnd/>
            <a:tailEnd/>
          </a:ln>
        </p:spPr>
      </p:pic>
      <p:sp>
        <p:nvSpPr>
          <p:cNvPr id="2" name="Nadpis 1"/>
          <p:cNvSpPr>
            <a:spLocks noGrp="1"/>
          </p:cNvSpPr>
          <p:nvPr>
            <p:ph type="title"/>
          </p:nvPr>
        </p:nvSpPr>
        <p:spPr/>
        <p:txBody>
          <a:bodyPr/>
          <a:lstStyle/>
          <a:p>
            <a:r>
              <a:rPr lang="en-GB" smtClean="0"/>
              <a:t>HPLC System</a:t>
            </a:r>
            <a:endParaRPr lang="en-GB"/>
          </a:p>
        </p:txBody>
      </p:sp>
      <p:sp>
        <p:nvSpPr>
          <p:cNvPr id="4" name="Zástupný symbol pro obsah 2"/>
          <p:cNvSpPr>
            <a:spLocks noGrp="1"/>
          </p:cNvSpPr>
          <p:nvPr>
            <p:ph idx="1"/>
          </p:nvPr>
        </p:nvSpPr>
        <p:spPr>
          <a:xfrm>
            <a:off x="457200" y="1196752"/>
            <a:ext cx="8229600" cy="5112567"/>
          </a:xfrm>
        </p:spPr>
        <p:txBody>
          <a:bodyPr>
            <a:normAutofit/>
          </a:bodyPr>
          <a:lstStyle/>
          <a:p>
            <a:pPr>
              <a:buNone/>
            </a:pPr>
            <a:r>
              <a:rPr lang="en-GB" sz="2000" b="1" smtClean="0"/>
              <a:t>Detection – Diod array detector (DAD)</a:t>
            </a:r>
          </a:p>
          <a:p>
            <a:r>
              <a:rPr lang="en-GB" sz="2000" smtClean="0"/>
              <a:t>Improved version of UV/VIS, full absorption spectrum.</a:t>
            </a:r>
          </a:p>
          <a:p>
            <a:r>
              <a:rPr lang="en-GB" sz="2000" smtClean="0"/>
              <a:t>Detection of the same analytes.</a:t>
            </a:r>
          </a:p>
          <a:p>
            <a:pPr>
              <a:buNone/>
            </a:pPr>
            <a:r>
              <a:rPr lang="en-GB" sz="2000" smtClean="0"/>
              <a:t>Diod array detector:</a:t>
            </a:r>
          </a:p>
          <a:p>
            <a:endParaRPr lang="en-GB" sz="2400" smtClean="0"/>
          </a:p>
        </p:txBody>
      </p:sp>
      <p:pic>
        <p:nvPicPr>
          <p:cNvPr id="8" name="Obrázek 7" descr="dad5_1.jpg"/>
          <p:cNvPicPr>
            <a:picLocks noChangeAspect="1"/>
          </p:cNvPicPr>
          <p:nvPr/>
        </p:nvPicPr>
        <p:blipFill>
          <a:blip r:embed="rId3" cstate="print"/>
          <a:stretch>
            <a:fillRect/>
          </a:stretch>
        </p:blipFill>
        <p:spPr>
          <a:xfrm>
            <a:off x="5076056" y="3501008"/>
            <a:ext cx="3924300" cy="2192376"/>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
          <p:cNvPicPr>
            <a:picLocks noChangeAspect="1" noChangeArrowheads="1"/>
          </p:cNvPicPr>
          <p:nvPr/>
        </p:nvPicPr>
        <p:blipFill>
          <a:blip r:embed="rId2" cstate="print"/>
          <a:srcRect/>
          <a:stretch>
            <a:fillRect/>
          </a:stretch>
        </p:blipFill>
        <p:spPr bwMode="auto">
          <a:xfrm>
            <a:off x="223206" y="4014841"/>
            <a:ext cx="4996866" cy="2294479"/>
          </a:xfrm>
          <a:prstGeom prst="rect">
            <a:avLst/>
          </a:prstGeom>
          <a:noFill/>
          <a:ln w="9525">
            <a:noFill/>
            <a:miter lim="800000"/>
            <a:headEnd/>
            <a:tailEnd/>
          </a:ln>
        </p:spPr>
      </p:pic>
      <p:sp>
        <p:nvSpPr>
          <p:cNvPr id="2" name="Nadpis 1"/>
          <p:cNvSpPr>
            <a:spLocks noGrp="1"/>
          </p:cNvSpPr>
          <p:nvPr>
            <p:ph type="title"/>
          </p:nvPr>
        </p:nvSpPr>
        <p:spPr/>
        <p:txBody>
          <a:bodyPr/>
          <a:lstStyle/>
          <a:p>
            <a:r>
              <a:rPr lang="en-GB" smtClean="0"/>
              <a:t>HPLC System</a:t>
            </a:r>
            <a:endParaRPr lang="en-GB"/>
          </a:p>
        </p:txBody>
      </p:sp>
      <p:sp>
        <p:nvSpPr>
          <p:cNvPr id="4" name="Zástupný symbol pro obsah 2"/>
          <p:cNvSpPr>
            <a:spLocks noGrp="1"/>
          </p:cNvSpPr>
          <p:nvPr>
            <p:ph idx="1"/>
          </p:nvPr>
        </p:nvSpPr>
        <p:spPr>
          <a:xfrm>
            <a:off x="457200" y="1196753"/>
            <a:ext cx="8229600" cy="2664295"/>
          </a:xfrm>
        </p:spPr>
        <p:txBody>
          <a:bodyPr>
            <a:normAutofit/>
          </a:bodyPr>
          <a:lstStyle/>
          <a:p>
            <a:pPr>
              <a:buNone/>
            </a:pPr>
            <a:r>
              <a:rPr lang="en-GB" sz="2000" b="1" smtClean="0"/>
              <a:t>Detection – Refractive index detectors</a:t>
            </a:r>
          </a:p>
          <a:p>
            <a:r>
              <a:rPr lang="en-GB" sz="2000" smtClean="0"/>
              <a:t>Approx 1000× less sensitive than UV detectors.</a:t>
            </a:r>
          </a:p>
          <a:p>
            <a:r>
              <a:rPr lang="en-GB" sz="2000" smtClean="0"/>
              <a:t>Incompatible with gradient elution, sensitive on temperature. </a:t>
            </a:r>
          </a:p>
          <a:p>
            <a:r>
              <a:rPr lang="en-GB" sz="2000" smtClean="0"/>
              <a:t>Detection based on the refraction of light in solution.</a:t>
            </a:r>
          </a:p>
          <a:p>
            <a:r>
              <a:rPr lang="en-GB" sz="2000" smtClean="0"/>
              <a:t>Two types of construction – </a:t>
            </a:r>
            <a:r>
              <a:rPr lang="en-GB" sz="2000" i="1" smtClean="0"/>
              <a:t>Deflection refractometer </a:t>
            </a:r>
            <a:r>
              <a:rPr lang="en-GB" sz="2000" smtClean="0"/>
              <a:t>and </a:t>
            </a:r>
            <a:r>
              <a:rPr lang="en-GB" sz="2000" i="1" smtClean="0"/>
              <a:t>Interferometer.</a:t>
            </a:r>
          </a:p>
          <a:p>
            <a:pPr>
              <a:buNone/>
            </a:pPr>
            <a:endParaRPr lang="en-GB" sz="2000" smtClean="0"/>
          </a:p>
          <a:p>
            <a:pPr>
              <a:buNone/>
            </a:pPr>
            <a:r>
              <a:rPr lang="en-GB" sz="2000" smtClean="0"/>
              <a:t>Deflection refractometer:</a:t>
            </a:r>
          </a:p>
        </p:txBody>
      </p:sp>
      <p:sp>
        <p:nvSpPr>
          <p:cNvPr id="6" name="TextovéPole 5"/>
          <p:cNvSpPr txBox="1"/>
          <p:nvPr/>
        </p:nvSpPr>
        <p:spPr>
          <a:xfrm>
            <a:off x="5580112" y="4149080"/>
            <a:ext cx="3456384" cy="206210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66700" indent="-266700">
              <a:buClr>
                <a:srgbClr val="FF0000"/>
              </a:buClr>
              <a:buSzPct val="115000"/>
              <a:buFont typeface="Wingdings" pitchFamily="2" charset="2"/>
              <a:buChar char="§"/>
            </a:pPr>
            <a:r>
              <a:rPr lang="en-GB" sz="1600" smtClean="0"/>
              <a:t>When pure mobile phase is in measuring cell, the zero-glass is adjusted to direct the light on to the photodiode.</a:t>
            </a:r>
          </a:p>
          <a:p>
            <a:pPr marL="266700" indent="-266700">
              <a:buClr>
                <a:srgbClr val="FF0000"/>
              </a:buClr>
              <a:buSzPct val="115000"/>
              <a:buFont typeface="Wingdings" pitchFamily="2" charset="2"/>
              <a:buChar char="§"/>
            </a:pPr>
            <a:r>
              <a:rPr lang="en-GB" sz="1600" smtClean="0"/>
              <a:t>Change of refrafctive index in measuring cell deflect the light beam and it decreases resistivity of the photodiode</a:t>
            </a:r>
            <a:endParaRPr lang="en-GB" sz="16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cstate="print"/>
          <a:srcRect/>
          <a:stretch>
            <a:fillRect/>
          </a:stretch>
        </p:blipFill>
        <p:spPr bwMode="auto">
          <a:xfrm>
            <a:off x="1115616" y="4087956"/>
            <a:ext cx="6902424" cy="2077348"/>
          </a:xfrm>
          <a:prstGeom prst="rect">
            <a:avLst/>
          </a:prstGeom>
          <a:noFill/>
          <a:ln w="9525">
            <a:noFill/>
            <a:miter lim="800000"/>
            <a:headEnd/>
            <a:tailEnd/>
          </a:ln>
        </p:spPr>
      </p:pic>
      <p:sp>
        <p:nvSpPr>
          <p:cNvPr id="2" name="Nadpis 1"/>
          <p:cNvSpPr>
            <a:spLocks noGrp="1"/>
          </p:cNvSpPr>
          <p:nvPr>
            <p:ph type="title"/>
          </p:nvPr>
        </p:nvSpPr>
        <p:spPr/>
        <p:txBody>
          <a:bodyPr/>
          <a:lstStyle/>
          <a:p>
            <a:r>
              <a:rPr lang="en-GB" smtClean="0"/>
              <a:t>HPLC System</a:t>
            </a:r>
            <a:endParaRPr lang="en-GB"/>
          </a:p>
        </p:txBody>
      </p:sp>
      <p:sp>
        <p:nvSpPr>
          <p:cNvPr id="4" name="Zástupný symbol pro obsah 2"/>
          <p:cNvSpPr>
            <a:spLocks noGrp="1"/>
          </p:cNvSpPr>
          <p:nvPr>
            <p:ph idx="1"/>
          </p:nvPr>
        </p:nvSpPr>
        <p:spPr>
          <a:xfrm>
            <a:off x="457200" y="1196753"/>
            <a:ext cx="8229600" cy="2448271"/>
          </a:xfrm>
        </p:spPr>
        <p:txBody>
          <a:bodyPr>
            <a:normAutofit fontScale="92500" lnSpcReduction="10000"/>
          </a:bodyPr>
          <a:lstStyle/>
          <a:p>
            <a:pPr>
              <a:buNone/>
            </a:pPr>
            <a:r>
              <a:rPr lang="en-GB" sz="2000" b="1" dirty="0" smtClean="0"/>
              <a:t>Detection – Refractive index detectors</a:t>
            </a:r>
          </a:p>
          <a:p>
            <a:pPr>
              <a:buNone/>
            </a:pPr>
            <a:r>
              <a:rPr lang="en-GB" sz="2000" dirty="0" smtClean="0"/>
              <a:t>Interferometer:</a:t>
            </a:r>
          </a:p>
          <a:p>
            <a:r>
              <a:rPr lang="en-GB" sz="2000" dirty="0" smtClean="0"/>
              <a:t>10× more sensitive than the deflection </a:t>
            </a:r>
            <a:r>
              <a:rPr lang="en-GB" sz="2000" dirty="0" err="1" smtClean="0"/>
              <a:t>refractometer</a:t>
            </a:r>
            <a:r>
              <a:rPr lang="en-GB" sz="2000" dirty="0" smtClean="0"/>
              <a:t>.</a:t>
            </a:r>
          </a:p>
          <a:p>
            <a:r>
              <a:rPr lang="en-GB" sz="2000" dirty="0" smtClean="0"/>
              <a:t>The light passes  through beam splitter and is divided into two beams of equal intensity, one passes through reference cell and the second through measuring cell. Two beams are superimposed in a second beam splitter.</a:t>
            </a:r>
          </a:p>
          <a:p>
            <a:r>
              <a:rPr lang="en-GB" sz="2000" dirty="0" smtClean="0"/>
              <a:t>If refractive index in measuring cell is changed, the beams are not moving in the same velocity and are partly extinguished in the second beam splitter. </a:t>
            </a:r>
          </a:p>
          <a:p>
            <a:endParaRPr lang="en-GB" sz="20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
          <p:cNvPicPr>
            <a:picLocks noChangeAspect="1" noChangeArrowheads="1"/>
          </p:cNvPicPr>
          <p:nvPr/>
        </p:nvPicPr>
        <p:blipFill>
          <a:blip r:embed="rId2" cstate="print"/>
          <a:srcRect/>
          <a:stretch>
            <a:fillRect/>
          </a:stretch>
        </p:blipFill>
        <p:spPr bwMode="auto">
          <a:xfrm>
            <a:off x="4710807" y="2636912"/>
            <a:ext cx="3975993" cy="3552693"/>
          </a:xfrm>
          <a:prstGeom prst="rect">
            <a:avLst/>
          </a:prstGeom>
          <a:noFill/>
          <a:ln w="9525">
            <a:noFill/>
            <a:miter lim="800000"/>
            <a:headEnd/>
            <a:tailEnd/>
          </a:ln>
        </p:spPr>
      </p:pic>
      <p:sp>
        <p:nvSpPr>
          <p:cNvPr id="2" name="Nadpis 1"/>
          <p:cNvSpPr>
            <a:spLocks noGrp="1"/>
          </p:cNvSpPr>
          <p:nvPr>
            <p:ph type="title"/>
          </p:nvPr>
        </p:nvSpPr>
        <p:spPr/>
        <p:txBody>
          <a:bodyPr/>
          <a:lstStyle/>
          <a:p>
            <a:r>
              <a:rPr lang="en-GB" dirty="0" smtClean="0"/>
              <a:t>HPLC System</a:t>
            </a:r>
            <a:endParaRPr lang="en-GB" dirty="0"/>
          </a:p>
        </p:txBody>
      </p:sp>
      <p:sp>
        <p:nvSpPr>
          <p:cNvPr id="4" name="Zástupný symbol pro obsah 2"/>
          <p:cNvSpPr>
            <a:spLocks noGrp="1"/>
          </p:cNvSpPr>
          <p:nvPr>
            <p:ph idx="1"/>
          </p:nvPr>
        </p:nvSpPr>
        <p:spPr>
          <a:xfrm>
            <a:off x="457200" y="1196751"/>
            <a:ext cx="5987008" cy="4701425"/>
          </a:xfrm>
        </p:spPr>
        <p:txBody>
          <a:bodyPr>
            <a:normAutofit/>
          </a:bodyPr>
          <a:lstStyle/>
          <a:p>
            <a:pPr algn="just">
              <a:buNone/>
            </a:pPr>
            <a:r>
              <a:rPr lang="en-GB" sz="2000" b="1" dirty="0" smtClean="0"/>
              <a:t>Detection – Fluorescence detector</a:t>
            </a:r>
          </a:p>
          <a:p>
            <a:pPr algn="just"/>
            <a:r>
              <a:rPr lang="en-GB" sz="2000" i="1" dirty="0" smtClean="0"/>
              <a:t>Fluorescence is the emission of light by a substance that has absorbed light or other electromagnetic radiation of a different wavelength. In most cases, emitted light has a longer wavelength, and therefore lower energy, than the absorbed radiation.</a:t>
            </a:r>
          </a:p>
          <a:p>
            <a:r>
              <a:rPr lang="en-GB" sz="2000" dirty="0" smtClean="0"/>
              <a:t>Approx 1000× MORE sensitive than UV detectors.</a:t>
            </a:r>
          </a:p>
          <a:p>
            <a:r>
              <a:rPr lang="en-GB" sz="2000" dirty="0" smtClean="0"/>
              <a:t>Very specific and selective.</a:t>
            </a:r>
          </a:p>
          <a:p>
            <a:r>
              <a:rPr lang="en-GB" sz="2000" dirty="0" err="1" smtClean="0"/>
              <a:t>Compouns</a:t>
            </a:r>
            <a:r>
              <a:rPr lang="en-GB" sz="2000" dirty="0" smtClean="0"/>
              <a:t> without fluorescence could be </a:t>
            </a:r>
            <a:r>
              <a:rPr lang="en-GB" sz="2000" dirty="0" err="1" smtClean="0"/>
              <a:t>derivatized</a:t>
            </a:r>
            <a:r>
              <a:rPr lang="en-GB" sz="2000" dirty="0" smtClean="0"/>
              <a:t>.</a:t>
            </a:r>
          </a:p>
          <a:p>
            <a:pPr algn="just">
              <a:buNone/>
            </a:pPr>
            <a:endParaRPr lang="en-GB" sz="2000" dirty="0" smtClean="0"/>
          </a:p>
          <a:p>
            <a:pPr algn="just">
              <a:buNone/>
            </a:pPr>
            <a:endParaRPr lang="en-GB" sz="2000" dirty="0" smtClean="0"/>
          </a:p>
        </p:txBody>
      </p:sp>
      <p:sp>
        <p:nvSpPr>
          <p:cNvPr id="7" name="TextovéPole 6"/>
          <p:cNvSpPr txBox="1"/>
          <p:nvPr/>
        </p:nvSpPr>
        <p:spPr>
          <a:xfrm>
            <a:off x="514540" y="4944070"/>
            <a:ext cx="3697420"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600" b="1" smtClean="0"/>
              <a:t>Light of the suitable wavelenght is passed through the cell and the longer wavelenght radiation emitted is detected in right-angled direction.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HPLC System</a:t>
            </a:r>
            <a:endParaRPr lang="cs-CZ" dirty="0"/>
          </a:p>
        </p:txBody>
      </p:sp>
      <p:pic>
        <p:nvPicPr>
          <p:cNvPr id="195586" name="Picture 2"/>
          <p:cNvPicPr>
            <a:picLocks noChangeAspect="1" noChangeArrowheads="1"/>
          </p:cNvPicPr>
          <p:nvPr/>
        </p:nvPicPr>
        <p:blipFill>
          <a:blip r:embed="rId2" cstate="print"/>
          <a:srcRect/>
          <a:stretch>
            <a:fillRect/>
          </a:stretch>
        </p:blipFill>
        <p:spPr bwMode="auto">
          <a:xfrm>
            <a:off x="5868144" y="1268760"/>
            <a:ext cx="2708735" cy="4176464"/>
          </a:xfrm>
          <a:prstGeom prst="rect">
            <a:avLst/>
          </a:prstGeom>
          <a:noFill/>
          <a:ln w="9525">
            <a:noFill/>
            <a:miter lim="800000"/>
            <a:headEnd/>
            <a:tailEnd/>
          </a:ln>
        </p:spPr>
      </p:pic>
      <p:sp>
        <p:nvSpPr>
          <p:cNvPr id="5" name="Zástupný symbol pro obsah 2"/>
          <p:cNvSpPr txBox="1">
            <a:spLocks/>
          </p:cNvSpPr>
          <p:nvPr/>
        </p:nvSpPr>
        <p:spPr>
          <a:xfrm>
            <a:off x="313283" y="1412777"/>
            <a:ext cx="5266829" cy="424847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Detection –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Evaporative</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Light</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Scattering</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Detector</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(ELSD)</a:t>
            </a:r>
            <a:endParaRPr kumimoji="0" lang="en-GB"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Non-</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selective</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detection</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non-</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volatile</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analytes.</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cs-CZ" sz="2000" dirty="0" err="1" smtClean="0"/>
              <a:t>The</a:t>
            </a:r>
            <a:r>
              <a:rPr lang="cs-CZ" sz="2000" dirty="0" smtClean="0"/>
              <a:t> </a:t>
            </a:r>
            <a:r>
              <a:rPr lang="cs-CZ" sz="2000" dirty="0" err="1" smtClean="0"/>
              <a:t>elueate</a:t>
            </a:r>
            <a:r>
              <a:rPr lang="cs-CZ" sz="2000" dirty="0" smtClean="0"/>
              <a:t> </a:t>
            </a:r>
            <a:r>
              <a:rPr lang="cs-CZ" sz="2000" dirty="0" err="1" smtClean="0"/>
              <a:t>is</a:t>
            </a:r>
            <a:r>
              <a:rPr lang="cs-CZ" sz="2000" dirty="0" smtClean="0"/>
              <a:t> </a:t>
            </a:r>
            <a:r>
              <a:rPr lang="cs-CZ" sz="2000" dirty="0" err="1" smtClean="0"/>
              <a:t>nebulized</a:t>
            </a:r>
            <a:r>
              <a:rPr lang="cs-CZ" sz="2000" dirty="0" smtClean="0"/>
              <a:t> in a </a:t>
            </a:r>
            <a:r>
              <a:rPr lang="cs-CZ" sz="2000" dirty="0" err="1" smtClean="0"/>
              <a:t>stream</a:t>
            </a:r>
            <a:r>
              <a:rPr lang="cs-CZ" sz="2000" dirty="0" smtClean="0"/>
              <a:t> </a:t>
            </a:r>
            <a:r>
              <a:rPr lang="cs-CZ" sz="2000" dirty="0" err="1" smtClean="0"/>
              <a:t>of</a:t>
            </a:r>
            <a:r>
              <a:rPr lang="cs-CZ" sz="2000" dirty="0" smtClean="0"/>
              <a:t> </a:t>
            </a:r>
            <a:r>
              <a:rPr lang="cs-CZ" sz="2000" dirty="0" err="1" smtClean="0"/>
              <a:t>gas</a:t>
            </a:r>
            <a:r>
              <a:rPr lang="cs-CZ" sz="2000" dirty="0" smtClean="0"/>
              <a:t> (</a:t>
            </a:r>
            <a:r>
              <a:rPr lang="cs-CZ" sz="2000" dirty="0" err="1" smtClean="0"/>
              <a:t>nitrogen</a:t>
            </a:r>
            <a:r>
              <a:rPr lang="cs-CZ" sz="2000" dirty="0" smtClean="0"/>
              <a:t>), </a:t>
            </a:r>
            <a:r>
              <a:rPr lang="cs-CZ" sz="2000" dirty="0" err="1" smtClean="0"/>
              <a:t>the</a:t>
            </a:r>
            <a:r>
              <a:rPr lang="cs-CZ" sz="2000" dirty="0" smtClean="0"/>
              <a:t> </a:t>
            </a:r>
            <a:r>
              <a:rPr lang="cs-CZ" sz="2000" dirty="0" err="1" smtClean="0"/>
              <a:t>droplets</a:t>
            </a:r>
            <a:r>
              <a:rPr lang="cs-CZ" sz="2000" dirty="0" smtClean="0"/>
              <a:t> are </a:t>
            </a:r>
            <a:r>
              <a:rPr lang="cs-CZ" sz="2000" dirty="0" err="1" smtClean="0"/>
              <a:t>then</a:t>
            </a:r>
            <a:r>
              <a:rPr lang="cs-CZ" sz="2000" dirty="0" smtClean="0"/>
              <a:t> </a:t>
            </a:r>
            <a:r>
              <a:rPr lang="cs-CZ" sz="2000" dirty="0" err="1" smtClean="0"/>
              <a:t>evaporated</a:t>
            </a:r>
            <a:r>
              <a:rPr lang="cs-CZ" sz="2000" dirty="0" smtClean="0"/>
              <a:t>, </a:t>
            </a:r>
            <a:r>
              <a:rPr lang="cs-CZ" sz="2000" dirty="0" err="1" smtClean="0"/>
              <a:t>thus</a:t>
            </a:r>
            <a:r>
              <a:rPr lang="cs-CZ" sz="2000" dirty="0" smtClean="0"/>
              <a:t> </a:t>
            </a:r>
            <a:r>
              <a:rPr lang="cs-CZ" sz="2000" dirty="0" err="1" smtClean="0"/>
              <a:t>producing</a:t>
            </a:r>
            <a:r>
              <a:rPr lang="cs-CZ" sz="2000" dirty="0" smtClean="0"/>
              <a:t> solid </a:t>
            </a:r>
            <a:r>
              <a:rPr lang="cs-CZ" sz="2000" dirty="0" err="1" smtClean="0"/>
              <a:t>particles</a:t>
            </a:r>
            <a:r>
              <a:rPr lang="cs-CZ" sz="2000" dirty="0" smtClean="0"/>
              <a:t> </a:t>
            </a:r>
            <a:r>
              <a:rPr lang="cs-CZ" sz="2000" dirty="0" err="1" smtClean="0"/>
              <a:t>which</a:t>
            </a:r>
            <a:r>
              <a:rPr lang="cs-CZ" sz="2000" dirty="0" smtClean="0"/>
              <a:t> are </a:t>
            </a:r>
            <a:r>
              <a:rPr lang="cs-CZ" sz="2000" dirty="0" err="1" smtClean="0"/>
              <a:t>passed</a:t>
            </a:r>
            <a:r>
              <a:rPr lang="cs-CZ" sz="2000" dirty="0" smtClean="0"/>
              <a:t> </a:t>
            </a:r>
            <a:r>
              <a:rPr lang="cs-CZ" sz="2000" dirty="0" err="1" smtClean="0"/>
              <a:t>through</a:t>
            </a:r>
            <a:r>
              <a:rPr lang="cs-CZ" sz="2000" dirty="0" smtClean="0"/>
              <a:t> a laser </a:t>
            </a:r>
            <a:r>
              <a:rPr lang="cs-CZ" sz="2000" dirty="0" err="1" smtClean="0"/>
              <a:t>beam</a:t>
            </a:r>
            <a:r>
              <a:rPr lang="cs-CZ" sz="2000" dirty="0" smtClean="0"/>
              <a:t>. </a:t>
            </a:r>
            <a:r>
              <a:rPr lang="cs-CZ" sz="2000" dirty="0" err="1" smtClean="0"/>
              <a:t>The</a:t>
            </a:r>
            <a:r>
              <a:rPr lang="cs-CZ" sz="2000" dirty="0" smtClean="0"/>
              <a:t> </a:t>
            </a:r>
            <a:r>
              <a:rPr lang="cs-CZ" sz="2000" dirty="0" err="1" smtClean="0"/>
              <a:t>scattered</a:t>
            </a:r>
            <a:r>
              <a:rPr lang="cs-CZ" sz="2000" dirty="0" smtClean="0"/>
              <a:t> </a:t>
            </a:r>
            <a:r>
              <a:rPr lang="cs-CZ" sz="2000" dirty="0" err="1" smtClean="0"/>
              <a:t>lighet</a:t>
            </a:r>
            <a:r>
              <a:rPr lang="cs-CZ" sz="2000" dirty="0" smtClean="0"/>
              <a:t> </a:t>
            </a:r>
            <a:r>
              <a:rPr lang="cs-CZ" sz="2000" dirty="0" err="1" smtClean="0"/>
              <a:t>is</a:t>
            </a:r>
            <a:r>
              <a:rPr lang="cs-CZ" sz="2000" dirty="0" smtClean="0"/>
              <a:t> </a:t>
            </a:r>
            <a:r>
              <a:rPr lang="cs-CZ" sz="2000" dirty="0" err="1" smtClean="0"/>
              <a:t>registering</a:t>
            </a:r>
            <a:r>
              <a:rPr lang="cs-CZ" sz="2000" dirty="0" smtClean="0"/>
              <a:t> by </a:t>
            </a:r>
            <a:r>
              <a:rPr lang="cs-CZ" sz="2000" dirty="0" err="1" smtClean="0"/>
              <a:t>photodiode</a:t>
            </a:r>
            <a:r>
              <a:rPr lang="cs-CZ" sz="2000" dirty="0" smtClean="0"/>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Mobile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phase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must</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be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volatile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including</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buffers</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and</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additives</a:t>
            </a:r>
            <a:r>
              <a:rPr kumimoji="0" lang="cs-CZ" sz="2000" b="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540" y="298152"/>
            <a:ext cx="8317558" cy="646331"/>
          </a:xfrm>
        </p:spPr>
        <p:txBody>
          <a:bodyPr/>
          <a:lstStyle/>
          <a:p>
            <a:r>
              <a:rPr lang="en-GB" smtClean="0"/>
              <a:t>LC-MS method development</a:t>
            </a:r>
            <a:endParaRPr lang="en-GB"/>
          </a:p>
        </p:txBody>
      </p:sp>
      <p:sp>
        <p:nvSpPr>
          <p:cNvPr id="3" name="Zástupný symbol pro obsah 2"/>
          <p:cNvSpPr>
            <a:spLocks noGrp="1"/>
          </p:cNvSpPr>
          <p:nvPr>
            <p:ph idx="1"/>
          </p:nvPr>
        </p:nvSpPr>
        <p:spPr/>
        <p:txBody>
          <a:bodyPr>
            <a:normAutofit/>
          </a:bodyPr>
          <a:lstStyle/>
          <a:p>
            <a:pPr>
              <a:buNone/>
            </a:pPr>
            <a:r>
              <a:rPr lang="en-GB" sz="2000" b="1" dirty="0" smtClean="0"/>
              <a:t>Different to compare with „traditional“ HPLC: </a:t>
            </a:r>
          </a:p>
          <a:p>
            <a:r>
              <a:rPr lang="en-GB" sz="2000" dirty="0" smtClean="0"/>
              <a:t>Suitable buffers and solvents are limited.</a:t>
            </a:r>
          </a:p>
          <a:p>
            <a:r>
              <a:rPr lang="en-GB" sz="2000" dirty="0" smtClean="0"/>
              <a:t>pH adjustment can influence ionization process (bases do not ionize in high pH, acids in low pH).</a:t>
            </a:r>
          </a:p>
          <a:p>
            <a:r>
              <a:rPr lang="en-GB" sz="2000" dirty="0" smtClean="0"/>
              <a:t>Selectivity is provided by MS instrument.</a:t>
            </a:r>
          </a:p>
          <a:p>
            <a:r>
              <a:rPr lang="en-GB" sz="2000" dirty="0" smtClean="0"/>
              <a:t>Non-</a:t>
            </a:r>
            <a:r>
              <a:rPr lang="en-GB" sz="2000" dirty="0" err="1" smtClean="0"/>
              <a:t>intereferring</a:t>
            </a:r>
            <a:r>
              <a:rPr lang="en-GB" sz="2000" dirty="0" smtClean="0"/>
              <a:t> matrix could cause „matrix effects“ (ion suppression or ionization enhancement), problematic </a:t>
            </a:r>
            <a:r>
              <a:rPr lang="en-GB" sz="2000" dirty="0" err="1" smtClean="0"/>
              <a:t>quantitation</a:t>
            </a:r>
            <a:r>
              <a:rPr lang="en-GB" sz="2000" dirty="0" smtClean="0"/>
              <a:t>.</a:t>
            </a:r>
          </a:p>
          <a:p>
            <a:r>
              <a:rPr lang="en-GB" sz="2000" dirty="0" smtClean="0"/>
              <a:t>High water mobile phase decrease MS sensitivity.</a:t>
            </a:r>
          </a:p>
          <a:p>
            <a:r>
              <a:rPr lang="en-GB" sz="2000" dirty="0" smtClean="0"/>
              <a:t>Some ionic compounds (Na</a:t>
            </a:r>
            <a:r>
              <a:rPr lang="en-GB" sz="2000" baseline="30000" dirty="0" smtClean="0"/>
              <a:t>+</a:t>
            </a:r>
            <a:r>
              <a:rPr lang="en-GB" sz="2000" dirty="0" smtClean="0"/>
              <a:t>, HCOO</a:t>
            </a:r>
            <a:r>
              <a:rPr lang="en-GB" sz="2000" baseline="30000" dirty="0" smtClean="0"/>
              <a:t>-</a:t>
            </a:r>
            <a:r>
              <a:rPr lang="en-GB" sz="2000" dirty="0" smtClean="0"/>
              <a:t>, </a:t>
            </a:r>
            <a:r>
              <a:rPr lang="en-GB" sz="2000" dirty="0" err="1" smtClean="0"/>
              <a:t>Cl</a:t>
            </a:r>
            <a:r>
              <a:rPr lang="en-GB" sz="2000" baseline="30000" dirty="0" smtClean="0"/>
              <a:t>-</a:t>
            </a:r>
            <a:r>
              <a:rPr lang="en-GB" sz="2000" dirty="0" smtClean="0"/>
              <a:t>) provide strong adducts with analyte, not allowing further MS/MS fragmentation.</a:t>
            </a:r>
          </a:p>
          <a:p>
            <a:endParaRPr lang="en-GB" sz="20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LC-MS </a:t>
            </a:r>
            <a:r>
              <a:rPr lang="cs-CZ" dirty="0" err="1" smtClean="0"/>
              <a:t>method</a:t>
            </a:r>
            <a:r>
              <a:rPr lang="cs-CZ" dirty="0" smtClean="0"/>
              <a:t> </a:t>
            </a:r>
            <a:r>
              <a:rPr lang="cs-CZ" dirty="0" err="1" smtClean="0"/>
              <a:t>development</a:t>
            </a:r>
            <a:endParaRPr lang="cs-CZ" dirty="0"/>
          </a:p>
        </p:txBody>
      </p:sp>
      <p:sp>
        <p:nvSpPr>
          <p:cNvPr id="4" name="Kosočtverec 3"/>
          <p:cNvSpPr/>
          <p:nvPr/>
        </p:nvSpPr>
        <p:spPr>
          <a:xfrm>
            <a:off x="395536" y="1268760"/>
            <a:ext cx="1944216" cy="1008112"/>
          </a:xfrm>
          <a:prstGeom prst="diamond">
            <a:avLst/>
          </a:prstGeom>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cs-CZ" sz="1600" b="1" dirty="0" err="1" smtClean="0"/>
              <a:t>Is</a:t>
            </a:r>
            <a:r>
              <a:rPr lang="cs-CZ" sz="1600" b="1" dirty="0" smtClean="0"/>
              <a:t> </a:t>
            </a:r>
            <a:r>
              <a:rPr lang="cs-CZ" sz="1600" b="1" dirty="0" err="1" smtClean="0"/>
              <a:t>the</a:t>
            </a:r>
            <a:r>
              <a:rPr lang="cs-CZ" sz="1600" b="1" dirty="0" smtClean="0"/>
              <a:t> </a:t>
            </a:r>
            <a:r>
              <a:rPr lang="cs-CZ" sz="1600" b="1" dirty="0" err="1" smtClean="0"/>
              <a:t>analyte</a:t>
            </a:r>
            <a:r>
              <a:rPr lang="cs-CZ" sz="1600" b="1" dirty="0" smtClean="0"/>
              <a:t> </a:t>
            </a:r>
            <a:r>
              <a:rPr lang="cs-CZ" sz="1600" b="1" dirty="0" err="1" smtClean="0"/>
              <a:t>polar</a:t>
            </a:r>
            <a:r>
              <a:rPr lang="cs-CZ" sz="1600" b="1" dirty="0" smtClean="0"/>
              <a:t>?</a:t>
            </a:r>
            <a:endParaRPr lang="cs-CZ" sz="1600" b="1" dirty="0"/>
          </a:p>
        </p:txBody>
      </p:sp>
      <p:sp>
        <p:nvSpPr>
          <p:cNvPr id="5" name="Obdélník 4"/>
          <p:cNvSpPr/>
          <p:nvPr/>
        </p:nvSpPr>
        <p:spPr>
          <a:xfrm>
            <a:off x="2772098" y="1270348"/>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smtClean="0"/>
              <a:t>Is</a:t>
            </a:r>
            <a:r>
              <a:rPr lang="cs-CZ" sz="1600" b="1" dirty="0" smtClean="0"/>
              <a:t> </a:t>
            </a:r>
            <a:r>
              <a:rPr lang="cs-CZ" sz="1600" b="1" dirty="0" err="1" smtClean="0"/>
              <a:t>it</a:t>
            </a:r>
            <a:r>
              <a:rPr lang="cs-CZ" sz="1600" b="1" dirty="0" smtClean="0"/>
              <a:t> </a:t>
            </a:r>
            <a:r>
              <a:rPr lang="cs-CZ" sz="1600" b="1" dirty="0" err="1" smtClean="0"/>
              <a:t>retained</a:t>
            </a:r>
            <a:r>
              <a:rPr lang="cs-CZ" sz="1600" b="1" dirty="0" smtClean="0"/>
              <a:t> by RP?</a:t>
            </a:r>
            <a:endParaRPr lang="cs-CZ" sz="1600" b="1" dirty="0"/>
          </a:p>
        </p:txBody>
      </p:sp>
      <p:cxnSp>
        <p:nvCxnSpPr>
          <p:cNvPr id="7" name="Přímá spojovací šipka 6"/>
          <p:cNvCxnSpPr>
            <a:stCxn id="4" idx="3"/>
            <a:endCxn id="5" idx="1"/>
          </p:cNvCxnSpPr>
          <p:nvPr/>
        </p:nvCxnSpPr>
        <p:spPr>
          <a:xfrm>
            <a:off x="2339752" y="1772816"/>
            <a:ext cx="43234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Přímá spojovací šipka 8"/>
          <p:cNvCxnSpPr>
            <a:stCxn id="5" idx="3"/>
            <a:endCxn id="39" idx="1"/>
          </p:cNvCxnSpPr>
          <p:nvPr/>
        </p:nvCxnSpPr>
        <p:spPr>
          <a:xfrm flipV="1">
            <a:off x="4356274" y="1771228"/>
            <a:ext cx="575766" cy="3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4932040"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smtClean="0"/>
              <a:t>Is</a:t>
            </a:r>
            <a:r>
              <a:rPr lang="cs-CZ" sz="1600" b="1" dirty="0" smtClean="0"/>
              <a:t> </a:t>
            </a:r>
            <a:r>
              <a:rPr lang="cs-CZ" sz="1600" b="1" dirty="0" err="1" smtClean="0"/>
              <a:t>it</a:t>
            </a:r>
            <a:r>
              <a:rPr lang="cs-CZ" sz="1600" b="1" dirty="0" smtClean="0"/>
              <a:t> base?</a:t>
            </a:r>
            <a:endParaRPr lang="cs-CZ" sz="1600" b="1" dirty="0"/>
          </a:p>
        </p:txBody>
      </p:sp>
      <p:sp>
        <p:nvSpPr>
          <p:cNvPr id="13" name="Obdélník 12"/>
          <p:cNvSpPr/>
          <p:nvPr/>
        </p:nvSpPr>
        <p:spPr>
          <a:xfrm>
            <a:off x="577652"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smtClean="0"/>
              <a:t>Is</a:t>
            </a:r>
            <a:r>
              <a:rPr lang="cs-CZ" sz="1600" b="1" dirty="0" smtClean="0"/>
              <a:t> </a:t>
            </a:r>
            <a:r>
              <a:rPr lang="cs-CZ" sz="1600" b="1" dirty="0" err="1" smtClean="0"/>
              <a:t>it</a:t>
            </a:r>
            <a:r>
              <a:rPr lang="cs-CZ" sz="1600" b="1" dirty="0" smtClean="0"/>
              <a:t> </a:t>
            </a:r>
            <a:r>
              <a:rPr lang="cs-CZ" sz="1600" b="1" dirty="0" err="1" smtClean="0"/>
              <a:t>eluted</a:t>
            </a:r>
            <a:r>
              <a:rPr lang="cs-CZ" sz="1600" b="1" dirty="0" smtClean="0"/>
              <a:t> by RP?</a:t>
            </a:r>
            <a:endParaRPr lang="cs-CZ" sz="1600" b="1" dirty="0"/>
          </a:p>
        </p:txBody>
      </p:sp>
      <p:cxnSp>
        <p:nvCxnSpPr>
          <p:cNvPr id="15" name="Přímá spojovací šipka 14"/>
          <p:cNvCxnSpPr>
            <a:stCxn id="4" idx="2"/>
            <a:endCxn id="13" idx="0"/>
          </p:cNvCxnSpPr>
          <p:nvPr/>
        </p:nvCxnSpPr>
        <p:spPr>
          <a:xfrm rot="16200000" flipH="1">
            <a:off x="1044656" y="2599860"/>
            <a:ext cx="648072" cy="20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578446"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smtClean="0"/>
              <a:t>Use </a:t>
            </a:r>
            <a:r>
              <a:rPr lang="cs-CZ" sz="1600" b="1" dirty="0" err="1" smtClean="0"/>
              <a:t>Normal</a:t>
            </a:r>
            <a:r>
              <a:rPr lang="cs-CZ" sz="1600" b="1" dirty="0" smtClean="0"/>
              <a:t> </a:t>
            </a:r>
            <a:r>
              <a:rPr lang="cs-CZ" sz="1600" b="1" dirty="0" err="1" smtClean="0"/>
              <a:t>Phase</a:t>
            </a:r>
            <a:r>
              <a:rPr lang="cs-CZ" sz="1600" b="1" dirty="0" smtClean="0"/>
              <a:t>.</a:t>
            </a:r>
            <a:endParaRPr lang="cs-CZ" sz="1600" b="1" dirty="0"/>
          </a:p>
        </p:txBody>
      </p:sp>
      <p:cxnSp>
        <p:nvCxnSpPr>
          <p:cNvPr id="18" name="Přímá spojovací šipka 17"/>
          <p:cNvCxnSpPr>
            <a:stCxn id="13" idx="2"/>
            <a:endCxn id="17" idx="0"/>
          </p:cNvCxnSpPr>
          <p:nvPr/>
        </p:nvCxnSpPr>
        <p:spPr>
          <a:xfrm rot="16200000" flipH="1">
            <a:off x="1010097" y="4292699"/>
            <a:ext cx="720080"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bdélník 23"/>
          <p:cNvSpPr/>
          <p:nvPr/>
        </p:nvSpPr>
        <p:spPr>
          <a:xfrm>
            <a:off x="2771800"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smtClean="0"/>
              <a:t>Use anion </a:t>
            </a:r>
            <a:r>
              <a:rPr lang="cs-CZ" sz="1600" b="1" dirty="0" err="1" smtClean="0"/>
              <a:t>exchange</a:t>
            </a:r>
            <a:endParaRPr lang="cs-CZ" sz="1600" b="1" dirty="0"/>
          </a:p>
        </p:txBody>
      </p:sp>
      <p:cxnSp>
        <p:nvCxnSpPr>
          <p:cNvPr id="26" name="Přímá spojovací šipka 25"/>
          <p:cNvCxnSpPr>
            <a:stCxn id="13" idx="3"/>
            <a:endCxn id="29" idx="1"/>
          </p:cNvCxnSpPr>
          <p:nvPr/>
        </p:nvCxnSpPr>
        <p:spPr>
          <a:xfrm>
            <a:off x="2161828" y="3429000"/>
            <a:ext cx="60997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Obdélník 28"/>
          <p:cNvSpPr/>
          <p:nvPr/>
        </p:nvSpPr>
        <p:spPr>
          <a:xfrm>
            <a:off x="2771800"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smtClean="0"/>
              <a:t>Use </a:t>
            </a:r>
            <a:r>
              <a:rPr lang="cs-CZ" sz="1600" b="1" dirty="0" err="1" smtClean="0"/>
              <a:t>Reversed</a:t>
            </a:r>
            <a:r>
              <a:rPr lang="cs-CZ" sz="1600" b="1" dirty="0" smtClean="0"/>
              <a:t> </a:t>
            </a:r>
            <a:r>
              <a:rPr lang="cs-CZ" sz="1600" b="1" dirty="0" err="1" smtClean="0"/>
              <a:t>phase</a:t>
            </a:r>
            <a:endParaRPr lang="cs-CZ" sz="1600" b="1" dirty="0"/>
          </a:p>
        </p:txBody>
      </p:sp>
      <p:cxnSp>
        <p:nvCxnSpPr>
          <p:cNvPr id="32" name="Přímá spojovací šipka 31"/>
          <p:cNvCxnSpPr>
            <a:stCxn id="5" idx="2"/>
            <a:endCxn id="29" idx="0"/>
          </p:cNvCxnSpPr>
          <p:nvPr/>
        </p:nvCxnSpPr>
        <p:spPr>
          <a:xfrm rot="5400000">
            <a:off x="3240795" y="2601553"/>
            <a:ext cx="646484" cy="2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a:stCxn id="11" idx="2"/>
            <a:endCxn id="57" idx="0"/>
          </p:cNvCxnSpPr>
          <p:nvPr/>
        </p:nvCxnSpPr>
        <p:spPr>
          <a:xfrm rot="5400000">
            <a:off x="5364088" y="4293096"/>
            <a:ext cx="72008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Obdélník 38"/>
          <p:cNvSpPr/>
          <p:nvPr/>
        </p:nvSpPr>
        <p:spPr>
          <a:xfrm>
            <a:off x="4932040" y="1267172"/>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smtClean="0"/>
              <a:t>Is</a:t>
            </a:r>
            <a:r>
              <a:rPr lang="cs-CZ" sz="1600" b="1" dirty="0" smtClean="0"/>
              <a:t> </a:t>
            </a:r>
            <a:r>
              <a:rPr lang="cs-CZ" sz="1600" b="1" dirty="0" err="1" smtClean="0"/>
              <a:t>it</a:t>
            </a:r>
            <a:r>
              <a:rPr lang="cs-CZ" sz="1600" b="1" dirty="0" smtClean="0"/>
              <a:t> </a:t>
            </a:r>
            <a:r>
              <a:rPr lang="cs-CZ" sz="1600" b="1" dirty="0" err="1" smtClean="0"/>
              <a:t>retained</a:t>
            </a:r>
            <a:r>
              <a:rPr lang="cs-CZ" sz="1600" b="1" dirty="0" smtClean="0"/>
              <a:t> by HILIC?</a:t>
            </a:r>
            <a:endParaRPr lang="cs-CZ" sz="1600" b="1" dirty="0"/>
          </a:p>
        </p:txBody>
      </p:sp>
      <p:sp>
        <p:nvSpPr>
          <p:cNvPr id="57" name="Obdélník 56"/>
          <p:cNvSpPr/>
          <p:nvPr/>
        </p:nvSpPr>
        <p:spPr>
          <a:xfrm>
            <a:off x="4932040"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smtClean="0"/>
              <a:t>Use </a:t>
            </a:r>
            <a:r>
              <a:rPr lang="cs-CZ" sz="1600" b="1" dirty="0" err="1" smtClean="0"/>
              <a:t>cation</a:t>
            </a:r>
            <a:r>
              <a:rPr lang="cs-CZ" sz="1600" b="1" dirty="0" smtClean="0"/>
              <a:t> </a:t>
            </a:r>
            <a:r>
              <a:rPr lang="cs-CZ" sz="1600" b="1" dirty="0" err="1" smtClean="0"/>
              <a:t>exchange</a:t>
            </a:r>
            <a:endParaRPr lang="cs-CZ" sz="1600" b="1" dirty="0"/>
          </a:p>
        </p:txBody>
      </p:sp>
      <p:cxnSp>
        <p:nvCxnSpPr>
          <p:cNvPr id="59" name="Přímá spojovací šipka 58"/>
          <p:cNvCxnSpPr>
            <a:endCxn id="24" idx="0"/>
          </p:cNvCxnSpPr>
          <p:nvPr/>
        </p:nvCxnSpPr>
        <p:spPr>
          <a:xfrm rot="10800000" flipV="1">
            <a:off x="3563888" y="3933056"/>
            <a:ext cx="2159446"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2" name="Přímá spojovací šipka 61"/>
          <p:cNvCxnSpPr>
            <a:stCxn id="39" idx="2"/>
            <a:endCxn id="11" idx="0"/>
          </p:cNvCxnSpPr>
          <p:nvPr/>
        </p:nvCxnSpPr>
        <p:spPr>
          <a:xfrm rot="5400000">
            <a:off x="5399298" y="2600114"/>
            <a:ext cx="64966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7" name="Obdélník 66"/>
          <p:cNvSpPr/>
          <p:nvPr/>
        </p:nvSpPr>
        <p:spPr>
          <a:xfrm>
            <a:off x="7092280" y="1267172"/>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smtClean="0"/>
              <a:t>Use HILIC</a:t>
            </a:r>
            <a:endParaRPr lang="cs-CZ" sz="1600" b="1" dirty="0"/>
          </a:p>
        </p:txBody>
      </p:sp>
      <p:cxnSp>
        <p:nvCxnSpPr>
          <p:cNvPr id="68" name="Přímá spojovací šipka 67"/>
          <p:cNvCxnSpPr>
            <a:stCxn id="39" idx="3"/>
            <a:endCxn id="67" idx="1"/>
          </p:cNvCxnSpPr>
          <p:nvPr/>
        </p:nvCxnSpPr>
        <p:spPr>
          <a:xfrm>
            <a:off x="6516216" y="1771228"/>
            <a:ext cx="57606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2233538" y="1403484"/>
            <a:ext cx="610270" cy="369332"/>
          </a:xfrm>
          <a:prstGeom prst="rect">
            <a:avLst/>
          </a:prstGeom>
          <a:noFill/>
        </p:spPr>
        <p:txBody>
          <a:bodyPr wrap="square" rtlCol="0">
            <a:spAutoFit/>
          </a:bodyPr>
          <a:lstStyle/>
          <a:p>
            <a:pPr algn="ctr"/>
            <a:r>
              <a:rPr lang="cs-CZ" b="1" dirty="0" err="1" smtClean="0">
                <a:solidFill>
                  <a:schemeClr val="accent1"/>
                </a:solidFill>
              </a:rPr>
              <a:t>yes</a:t>
            </a:r>
            <a:endParaRPr lang="cs-CZ" b="1" dirty="0">
              <a:solidFill>
                <a:schemeClr val="accent1"/>
              </a:solidFill>
            </a:endParaRPr>
          </a:p>
        </p:txBody>
      </p:sp>
      <p:sp>
        <p:nvSpPr>
          <p:cNvPr id="25" name="TextovéPole 24"/>
          <p:cNvSpPr txBox="1"/>
          <p:nvPr/>
        </p:nvSpPr>
        <p:spPr>
          <a:xfrm>
            <a:off x="1302762" y="2348880"/>
            <a:ext cx="610270" cy="369332"/>
          </a:xfrm>
          <a:prstGeom prst="rect">
            <a:avLst/>
          </a:prstGeom>
          <a:noFill/>
        </p:spPr>
        <p:txBody>
          <a:bodyPr wrap="square" rtlCol="0">
            <a:spAutoFit/>
          </a:bodyPr>
          <a:lstStyle/>
          <a:p>
            <a:pPr algn="ctr"/>
            <a:r>
              <a:rPr lang="cs-CZ" b="1" dirty="0" smtClean="0">
                <a:solidFill>
                  <a:srgbClr val="FF0000"/>
                </a:solidFill>
              </a:rPr>
              <a:t>no</a:t>
            </a:r>
            <a:endParaRPr lang="cs-CZ" b="1" dirty="0">
              <a:solidFill>
                <a:srgbClr val="FF0000"/>
              </a:solidFill>
            </a:endParaRPr>
          </a:p>
        </p:txBody>
      </p:sp>
      <p:sp>
        <p:nvSpPr>
          <p:cNvPr id="27" name="TextovéPole 26"/>
          <p:cNvSpPr txBox="1"/>
          <p:nvPr/>
        </p:nvSpPr>
        <p:spPr>
          <a:xfrm>
            <a:off x="1305762" y="4067780"/>
            <a:ext cx="610270" cy="369332"/>
          </a:xfrm>
          <a:prstGeom prst="rect">
            <a:avLst/>
          </a:prstGeom>
          <a:noFill/>
        </p:spPr>
        <p:txBody>
          <a:bodyPr wrap="square" rtlCol="0">
            <a:spAutoFit/>
          </a:bodyPr>
          <a:lstStyle/>
          <a:p>
            <a:pPr algn="ctr"/>
            <a:r>
              <a:rPr lang="cs-CZ" b="1" dirty="0" smtClean="0">
                <a:solidFill>
                  <a:srgbClr val="FF0000"/>
                </a:solidFill>
              </a:rPr>
              <a:t>no</a:t>
            </a:r>
            <a:endParaRPr lang="cs-CZ" b="1" dirty="0">
              <a:solidFill>
                <a:srgbClr val="FF0000"/>
              </a:solidFill>
            </a:endParaRPr>
          </a:p>
        </p:txBody>
      </p:sp>
      <p:sp>
        <p:nvSpPr>
          <p:cNvPr id="28" name="TextovéPole 27"/>
          <p:cNvSpPr txBox="1"/>
          <p:nvPr/>
        </p:nvSpPr>
        <p:spPr>
          <a:xfrm>
            <a:off x="2233538" y="3068294"/>
            <a:ext cx="610270" cy="369332"/>
          </a:xfrm>
          <a:prstGeom prst="rect">
            <a:avLst/>
          </a:prstGeom>
          <a:noFill/>
        </p:spPr>
        <p:txBody>
          <a:bodyPr wrap="square" rtlCol="0">
            <a:spAutoFit/>
          </a:bodyPr>
          <a:lstStyle/>
          <a:p>
            <a:pPr algn="ctr"/>
            <a:r>
              <a:rPr lang="cs-CZ" b="1" dirty="0" err="1" smtClean="0">
                <a:solidFill>
                  <a:schemeClr val="accent1"/>
                </a:solidFill>
              </a:rPr>
              <a:t>yes</a:t>
            </a:r>
            <a:endParaRPr lang="cs-CZ" b="1" dirty="0">
              <a:solidFill>
                <a:schemeClr val="accent1"/>
              </a:solidFill>
            </a:endParaRPr>
          </a:p>
        </p:txBody>
      </p:sp>
      <p:sp>
        <p:nvSpPr>
          <p:cNvPr id="30" name="TextovéPole 29"/>
          <p:cNvSpPr txBox="1"/>
          <p:nvPr/>
        </p:nvSpPr>
        <p:spPr>
          <a:xfrm>
            <a:off x="3491880" y="2357506"/>
            <a:ext cx="610270" cy="369332"/>
          </a:xfrm>
          <a:prstGeom prst="rect">
            <a:avLst/>
          </a:prstGeom>
          <a:noFill/>
        </p:spPr>
        <p:txBody>
          <a:bodyPr wrap="square" rtlCol="0">
            <a:spAutoFit/>
          </a:bodyPr>
          <a:lstStyle/>
          <a:p>
            <a:pPr algn="ctr"/>
            <a:r>
              <a:rPr lang="cs-CZ" b="1" dirty="0" err="1" smtClean="0">
                <a:solidFill>
                  <a:schemeClr val="accent1"/>
                </a:solidFill>
              </a:rPr>
              <a:t>yes</a:t>
            </a:r>
            <a:endParaRPr lang="cs-CZ" b="1" dirty="0">
              <a:solidFill>
                <a:schemeClr val="accent1"/>
              </a:solidFill>
            </a:endParaRPr>
          </a:p>
        </p:txBody>
      </p:sp>
      <p:sp>
        <p:nvSpPr>
          <p:cNvPr id="31" name="TextovéPole 30"/>
          <p:cNvSpPr txBox="1"/>
          <p:nvPr/>
        </p:nvSpPr>
        <p:spPr>
          <a:xfrm>
            <a:off x="4321770" y="1412776"/>
            <a:ext cx="610270" cy="369332"/>
          </a:xfrm>
          <a:prstGeom prst="rect">
            <a:avLst/>
          </a:prstGeom>
          <a:noFill/>
        </p:spPr>
        <p:txBody>
          <a:bodyPr wrap="square" rtlCol="0">
            <a:spAutoFit/>
          </a:bodyPr>
          <a:lstStyle/>
          <a:p>
            <a:pPr algn="ctr"/>
            <a:r>
              <a:rPr lang="cs-CZ" b="1" dirty="0" smtClean="0">
                <a:solidFill>
                  <a:srgbClr val="FF0000"/>
                </a:solidFill>
              </a:rPr>
              <a:t>no</a:t>
            </a:r>
            <a:endParaRPr lang="cs-CZ" b="1" dirty="0">
              <a:solidFill>
                <a:srgbClr val="FF0000"/>
              </a:solidFill>
            </a:endParaRPr>
          </a:p>
        </p:txBody>
      </p:sp>
      <p:sp>
        <p:nvSpPr>
          <p:cNvPr id="33" name="TextovéPole 32"/>
          <p:cNvSpPr txBox="1"/>
          <p:nvPr/>
        </p:nvSpPr>
        <p:spPr>
          <a:xfrm rot="20459390">
            <a:off x="4211960" y="4013752"/>
            <a:ext cx="610270" cy="369332"/>
          </a:xfrm>
          <a:prstGeom prst="rect">
            <a:avLst/>
          </a:prstGeom>
          <a:noFill/>
        </p:spPr>
        <p:txBody>
          <a:bodyPr wrap="square" rtlCol="0">
            <a:spAutoFit/>
          </a:bodyPr>
          <a:lstStyle/>
          <a:p>
            <a:pPr algn="ctr"/>
            <a:r>
              <a:rPr lang="cs-CZ" b="1" dirty="0" smtClean="0">
                <a:solidFill>
                  <a:srgbClr val="FF0000"/>
                </a:solidFill>
              </a:rPr>
              <a:t>no</a:t>
            </a:r>
            <a:endParaRPr lang="cs-CZ" b="1" dirty="0">
              <a:solidFill>
                <a:srgbClr val="FF0000"/>
              </a:solidFill>
            </a:endParaRPr>
          </a:p>
        </p:txBody>
      </p:sp>
      <p:sp>
        <p:nvSpPr>
          <p:cNvPr id="34" name="TextovéPole 33"/>
          <p:cNvSpPr txBox="1"/>
          <p:nvPr/>
        </p:nvSpPr>
        <p:spPr>
          <a:xfrm>
            <a:off x="6516216" y="1412776"/>
            <a:ext cx="610270" cy="369332"/>
          </a:xfrm>
          <a:prstGeom prst="rect">
            <a:avLst/>
          </a:prstGeom>
          <a:noFill/>
        </p:spPr>
        <p:txBody>
          <a:bodyPr wrap="square" rtlCol="0">
            <a:spAutoFit/>
          </a:bodyPr>
          <a:lstStyle/>
          <a:p>
            <a:pPr algn="ctr"/>
            <a:r>
              <a:rPr lang="cs-CZ" b="1" dirty="0" err="1" smtClean="0">
                <a:solidFill>
                  <a:schemeClr val="accent1"/>
                </a:solidFill>
              </a:rPr>
              <a:t>yes</a:t>
            </a:r>
            <a:endParaRPr lang="cs-CZ" b="1" dirty="0">
              <a:solidFill>
                <a:schemeClr val="accent1"/>
              </a:solidFill>
            </a:endParaRPr>
          </a:p>
        </p:txBody>
      </p:sp>
      <p:sp>
        <p:nvSpPr>
          <p:cNvPr id="35" name="TextovéPole 34"/>
          <p:cNvSpPr txBox="1"/>
          <p:nvPr/>
        </p:nvSpPr>
        <p:spPr>
          <a:xfrm>
            <a:off x="5724128" y="2348880"/>
            <a:ext cx="610270" cy="369332"/>
          </a:xfrm>
          <a:prstGeom prst="rect">
            <a:avLst/>
          </a:prstGeom>
          <a:noFill/>
        </p:spPr>
        <p:txBody>
          <a:bodyPr wrap="square" rtlCol="0">
            <a:spAutoFit/>
          </a:bodyPr>
          <a:lstStyle/>
          <a:p>
            <a:pPr algn="ctr"/>
            <a:r>
              <a:rPr lang="cs-CZ" b="1" dirty="0" smtClean="0">
                <a:solidFill>
                  <a:srgbClr val="FF0000"/>
                </a:solidFill>
              </a:rPr>
              <a:t>no</a:t>
            </a:r>
            <a:endParaRPr lang="cs-CZ" b="1" dirty="0">
              <a:solidFill>
                <a:srgbClr val="FF0000"/>
              </a:solidFill>
            </a:endParaRPr>
          </a:p>
        </p:txBody>
      </p:sp>
      <p:sp>
        <p:nvSpPr>
          <p:cNvPr id="37" name="TextovéPole 36"/>
          <p:cNvSpPr txBox="1"/>
          <p:nvPr/>
        </p:nvSpPr>
        <p:spPr>
          <a:xfrm>
            <a:off x="5724922" y="4077072"/>
            <a:ext cx="610270" cy="369332"/>
          </a:xfrm>
          <a:prstGeom prst="rect">
            <a:avLst/>
          </a:prstGeom>
          <a:noFill/>
        </p:spPr>
        <p:txBody>
          <a:bodyPr wrap="square" rtlCol="0">
            <a:spAutoFit/>
          </a:bodyPr>
          <a:lstStyle/>
          <a:p>
            <a:pPr algn="ctr"/>
            <a:r>
              <a:rPr lang="cs-CZ" b="1" dirty="0" err="1" smtClean="0">
                <a:solidFill>
                  <a:schemeClr val="accent1"/>
                </a:solidFill>
              </a:rPr>
              <a:t>yes</a:t>
            </a:r>
            <a:endParaRPr lang="cs-CZ" b="1" dirty="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Chromatographic methods classification</a:t>
            </a:r>
            <a:endParaRPr lang="cs-CZ" dirty="0"/>
          </a:p>
        </p:txBody>
      </p:sp>
      <p:sp>
        <p:nvSpPr>
          <p:cNvPr id="3" name="Zástupný symbol pro obsah 2"/>
          <p:cNvSpPr>
            <a:spLocks noGrp="1"/>
          </p:cNvSpPr>
          <p:nvPr>
            <p:ph idx="1"/>
          </p:nvPr>
        </p:nvSpPr>
        <p:spPr>
          <a:xfrm>
            <a:off x="323528" y="1340768"/>
            <a:ext cx="8363272" cy="4785395"/>
          </a:xfrm>
        </p:spPr>
        <p:txBody>
          <a:bodyPr>
            <a:noAutofit/>
          </a:bodyPr>
          <a:lstStyle/>
          <a:p>
            <a:pPr marL="0" indent="0">
              <a:spcBef>
                <a:spcPts val="1200"/>
              </a:spcBef>
              <a:buNone/>
            </a:pPr>
            <a:r>
              <a:rPr lang="en-US" sz="2400" b="1" dirty="0" smtClean="0"/>
              <a:t>Phases involved </a:t>
            </a:r>
            <a:r>
              <a:rPr lang="cs-CZ" sz="2400" b="1" dirty="0" smtClean="0"/>
              <a:t>(mobile </a:t>
            </a:r>
            <a:r>
              <a:rPr lang="cs-CZ" sz="2400" b="1" dirty="0" err="1" smtClean="0"/>
              <a:t>phase</a:t>
            </a:r>
            <a:r>
              <a:rPr lang="cs-CZ" sz="2400" b="1" dirty="0" smtClean="0"/>
              <a:t>)</a:t>
            </a:r>
          </a:p>
          <a:p>
            <a:pPr marL="266700" indent="-266700">
              <a:spcBef>
                <a:spcPts val="1200"/>
              </a:spcBef>
            </a:pPr>
            <a:r>
              <a:rPr lang="en-US" sz="2400" dirty="0" smtClean="0"/>
              <a:t>The primary division of chromatographic techniques is based on the type of mobile phase used in the system: </a:t>
            </a:r>
            <a:endParaRPr lang="cs-CZ" sz="2400" dirty="0" smtClean="0"/>
          </a:p>
          <a:p>
            <a:pPr marL="266700" indent="-266700">
              <a:spcBef>
                <a:spcPts val="1200"/>
              </a:spcBef>
            </a:pPr>
            <a:endParaRPr lang="cs-CZ" sz="2400" dirty="0" smtClean="0"/>
          </a:p>
          <a:p>
            <a:pPr marL="266700" indent="0">
              <a:spcBef>
                <a:spcPts val="1200"/>
              </a:spcBef>
              <a:buNone/>
            </a:pPr>
            <a:r>
              <a:rPr lang="en-US" sz="2400" b="1" dirty="0" smtClean="0"/>
              <a:t>Type of Chromatography </a:t>
            </a:r>
            <a:r>
              <a:rPr lang="cs-CZ" sz="2400" b="1" dirty="0" smtClean="0"/>
              <a:t>		</a:t>
            </a:r>
            <a:r>
              <a:rPr lang="en-US" sz="2400" b="1" dirty="0" smtClean="0"/>
              <a:t>Type of Mobile Phase </a:t>
            </a:r>
            <a:endParaRPr lang="cs-CZ" sz="2400" b="1" dirty="0" smtClean="0"/>
          </a:p>
          <a:p>
            <a:pPr marL="628650" lvl="1" indent="-266700">
              <a:spcBef>
                <a:spcPts val="1200"/>
              </a:spcBef>
            </a:pPr>
            <a:r>
              <a:rPr lang="en-US" sz="2000" dirty="0" smtClean="0"/>
              <a:t>Gas chromatography (GC)</a:t>
            </a:r>
            <a:r>
              <a:rPr lang="cs-CZ" sz="2000" dirty="0" smtClean="0"/>
              <a:t>		</a:t>
            </a:r>
            <a:r>
              <a:rPr lang="en-US" sz="2000" dirty="0" smtClean="0"/>
              <a:t>gas </a:t>
            </a:r>
            <a:endParaRPr lang="cs-CZ" sz="2000" dirty="0" smtClean="0"/>
          </a:p>
          <a:p>
            <a:pPr marL="628650" lvl="1" indent="-266700">
              <a:spcBef>
                <a:spcPts val="1200"/>
              </a:spcBef>
            </a:pPr>
            <a:r>
              <a:rPr lang="en-US" sz="2000" dirty="0" smtClean="0"/>
              <a:t>Liquid chromatograph</a:t>
            </a:r>
            <a:r>
              <a:rPr lang="cs-CZ" sz="2000" dirty="0" smtClean="0"/>
              <a:t>y</a:t>
            </a:r>
            <a:r>
              <a:rPr lang="en-US" sz="2000" dirty="0" smtClean="0"/>
              <a:t> (LC)</a:t>
            </a:r>
            <a:r>
              <a:rPr lang="cs-CZ" sz="2000" dirty="0" smtClean="0"/>
              <a:t>		</a:t>
            </a:r>
            <a:r>
              <a:rPr lang="en-US" sz="2000" dirty="0" smtClean="0"/>
              <a:t>liquid</a:t>
            </a:r>
            <a:br>
              <a:rPr lang="en-US" sz="2000" dirty="0" smtClean="0"/>
            </a:br>
            <a:endParaRPr lang="cs-CZ" sz="2000" b="1"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LC-MS </a:t>
            </a:r>
            <a:r>
              <a:rPr lang="cs-CZ" dirty="0" err="1" smtClean="0"/>
              <a:t>method</a:t>
            </a:r>
            <a:r>
              <a:rPr lang="cs-CZ" dirty="0" smtClean="0"/>
              <a:t> </a:t>
            </a:r>
            <a:r>
              <a:rPr lang="cs-CZ" dirty="0" err="1" smtClean="0"/>
              <a:t>development</a:t>
            </a:r>
            <a:endParaRPr lang="cs-CZ" dirty="0"/>
          </a:p>
        </p:txBody>
      </p:sp>
      <p:sp>
        <p:nvSpPr>
          <p:cNvPr id="3" name="Zástupný symbol pro obsah 2"/>
          <p:cNvSpPr>
            <a:spLocks noGrp="1"/>
          </p:cNvSpPr>
          <p:nvPr>
            <p:ph idx="1"/>
          </p:nvPr>
        </p:nvSpPr>
        <p:spPr>
          <a:xfrm>
            <a:off x="457200" y="1196753"/>
            <a:ext cx="8229600" cy="2304256"/>
          </a:xfrm>
        </p:spPr>
        <p:txBody>
          <a:bodyPr>
            <a:normAutofit/>
          </a:bodyPr>
          <a:lstStyle/>
          <a:p>
            <a:pPr>
              <a:buNone/>
            </a:pPr>
            <a:r>
              <a:rPr lang="cs-CZ" sz="2000" b="1" dirty="0" smtClean="0"/>
              <a:t>Mobile </a:t>
            </a:r>
            <a:r>
              <a:rPr lang="cs-CZ" sz="2000" b="1" dirty="0" err="1" smtClean="0"/>
              <a:t>phase</a:t>
            </a:r>
            <a:endParaRPr lang="cs-CZ" sz="2000" b="1" dirty="0" smtClean="0"/>
          </a:p>
          <a:p>
            <a:r>
              <a:rPr lang="en-US" sz="2000" dirty="0" smtClean="0"/>
              <a:t>Volatile buffers and acids (ammonium acetate, ammonium </a:t>
            </a:r>
            <a:r>
              <a:rPr lang="en-US" sz="2000" dirty="0" err="1" smtClean="0"/>
              <a:t>formate</a:t>
            </a:r>
            <a:r>
              <a:rPr lang="en-US" sz="2000" dirty="0" smtClean="0"/>
              <a:t>, volatile </a:t>
            </a:r>
            <a:r>
              <a:rPr lang="en-US" sz="2000" dirty="0" err="1" smtClean="0"/>
              <a:t>quarternary</a:t>
            </a:r>
            <a:r>
              <a:rPr lang="en-US" sz="2000" dirty="0" smtClean="0"/>
              <a:t> amines, formic acid, acetic acid, </a:t>
            </a:r>
            <a:r>
              <a:rPr lang="en-US" sz="2000" dirty="0" err="1" smtClean="0"/>
              <a:t>trifluoracetic</a:t>
            </a:r>
            <a:r>
              <a:rPr lang="en-US" sz="2000" dirty="0" smtClean="0"/>
              <a:t> acid).</a:t>
            </a:r>
          </a:p>
          <a:p>
            <a:r>
              <a:rPr lang="en-US" sz="2000" dirty="0" smtClean="0"/>
              <a:t>Water with resistivity 18 MΩ (without any ions).</a:t>
            </a:r>
          </a:p>
          <a:p>
            <a:r>
              <a:rPr lang="en-US" sz="2000" dirty="0" smtClean="0"/>
              <a:t>Highest purity of all solvents (HPLC or LC-MS grade).</a:t>
            </a:r>
          </a:p>
          <a:p>
            <a:r>
              <a:rPr lang="en-US" sz="2000" dirty="0" smtClean="0"/>
              <a:t>Solvents have to be compatible with the ion-source:</a:t>
            </a:r>
          </a:p>
          <a:p>
            <a:pPr>
              <a:buNone/>
            </a:pPr>
            <a:endParaRPr lang="en-US" sz="2000" dirty="0"/>
          </a:p>
        </p:txBody>
      </p:sp>
      <p:graphicFrame>
        <p:nvGraphicFramePr>
          <p:cNvPr id="4" name="Tabulka 3"/>
          <p:cNvGraphicFramePr>
            <a:graphicFrameLocks noGrp="1"/>
          </p:cNvGraphicFramePr>
          <p:nvPr/>
        </p:nvGraphicFramePr>
        <p:xfrm>
          <a:off x="457200" y="3501008"/>
          <a:ext cx="8229600" cy="2952328"/>
        </p:xfrm>
        <a:graphic>
          <a:graphicData uri="http://schemas.openxmlformats.org/drawingml/2006/table">
            <a:tbl>
              <a:tblPr/>
              <a:tblGrid>
                <a:gridCol w="1631882"/>
                <a:gridCol w="1912636"/>
                <a:gridCol w="2386409"/>
                <a:gridCol w="2298673"/>
              </a:tblGrid>
              <a:tr h="536787">
                <a:tc>
                  <a:txBody>
                    <a:bodyPr/>
                    <a:lstStyle/>
                    <a:p>
                      <a:pPr algn="l" fontAlgn="ctr"/>
                      <a:endParaRPr lang="cs-CZ" sz="16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cs-CZ" sz="1600" b="0" i="0" u="none" strike="noStrike">
                          <a:solidFill>
                            <a:srgbClr val="FFFFFF"/>
                          </a:solidFill>
                          <a:latin typeface="Calibri"/>
                        </a:rPr>
                        <a:t>Electrospray ionization (ESI)</a:t>
                      </a:r>
                    </a:p>
                  </a:txBody>
                  <a:tcPr marL="9525" marR="9525" marT="9525" marB="0" anchor="ctr">
                    <a:lnL>
                      <a:noFill/>
                    </a:lnL>
                    <a:lnR>
                      <a:noFill/>
                    </a:lnR>
                    <a:lnT>
                      <a:noFill/>
                    </a:lnT>
                    <a:lnB>
                      <a:noFill/>
                    </a:lnB>
                    <a:solidFill>
                      <a:srgbClr val="4F81BD"/>
                    </a:solidFill>
                  </a:tcPr>
                </a:tc>
                <a:tc>
                  <a:txBody>
                    <a:bodyPr/>
                    <a:lstStyle/>
                    <a:p>
                      <a:pPr algn="ctr" fontAlgn="ctr"/>
                      <a:r>
                        <a:rPr lang="en-US" sz="1600" b="0" i="0" u="none" strike="noStrike" dirty="0">
                          <a:solidFill>
                            <a:srgbClr val="FFFFFF"/>
                          </a:solidFill>
                          <a:latin typeface="Calibri"/>
                        </a:rPr>
                        <a:t>Atmospheric pressure chemical ionization (APCI)</a:t>
                      </a:r>
                    </a:p>
                  </a:txBody>
                  <a:tcPr marL="9525" marR="9525" marT="9525" marB="0" anchor="ctr">
                    <a:lnL>
                      <a:noFill/>
                    </a:lnL>
                    <a:lnR>
                      <a:noFill/>
                    </a:lnR>
                    <a:lnT>
                      <a:noFill/>
                    </a:lnT>
                    <a:lnB>
                      <a:noFill/>
                    </a:lnB>
                    <a:solidFill>
                      <a:srgbClr val="4F81BD"/>
                    </a:solidFill>
                  </a:tcPr>
                </a:tc>
                <a:tc>
                  <a:txBody>
                    <a:bodyPr/>
                    <a:lstStyle/>
                    <a:p>
                      <a:pPr algn="ctr" fontAlgn="ctr"/>
                      <a:r>
                        <a:rPr lang="en-US" sz="1600" b="0" i="0" u="none" strike="noStrike">
                          <a:solidFill>
                            <a:srgbClr val="FFFFFF"/>
                          </a:solidFill>
                          <a:latin typeface="Calibri"/>
                        </a:rPr>
                        <a:t>Atmospheric pressure photo ionization (APPI)</a:t>
                      </a:r>
                    </a:p>
                  </a:txBody>
                  <a:tcPr marL="9525" marR="9525" marT="9525" marB="0" anchor="ctr">
                    <a:lnL>
                      <a:noFill/>
                    </a:lnL>
                    <a:lnR>
                      <a:noFill/>
                    </a:lnR>
                    <a:lnT>
                      <a:noFill/>
                    </a:lnT>
                    <a:lnB>
                      <a:noFill/>
                    </a:lnB>
                    <a:solidFill>
                      <a:srgbClr val="4F81BD"/>
                    </a:solidFill>
                  </a:tcPr>
                </a:tc>
              </a:tr>
              <a:tr h="536787">
                <a:tc>
                  <a:txBody>
                    <a:bodyPr/>
                    <a:lstStyle/>
                    <a:p>
                      <a:pPr algn="l" fontAlgn="ctr"/>
                      <a:r>
                        <a:rPr lang="cs-CZ" sz="1600" b="0" i="0" u="none" strike="noStrike" dirty="0" err="1">
                          <a:solidFill>
                            <a:srgbClr val="FFFFFF"/>
                          </a:solidFill>
                          <a:latin typeface="Calibri"/>
                        </a:rPr>
                        <a:t>Analyte</a:t>
                      </a:r>
                      <a:endParaRPr lang="cs-CZ" sz="1600" b="0" i="0" u="none" strike="noStrike" dirty="0">
                        <a:solidFill>
                          <a:srgbClr val="FFFFFF"/>
                        </a:solidFill>
                        <a:latin typeface="Calibri"/>
                      </a:endParaRPr>
                    </a:p>
                  </a:txBody>
                  <a:tcPr marL="108000" marR="9525" marT="9525" marB="0" anchor="ctr">
                    <a:lnL>
                      <a:noFill/>
                    </a:lnL>
                    <a:lnR>
                      <a:noFill/>
                    </a:lnR>
                    <a:lnT>
                      <a:noFill/>
                    </a:lnT>
                    <a:lnB w="12700" cap="flat" cmpd="sng" algn="ctr">
                      <a:solidFill>
                        <a:schemeClr val="bg1"/>
                      </a:solidFill>
                      <a:prstDash val="solid"/>
                      <a:round/>
                      <a:headEnd type="none" w="med" len="med"/>
                      <a:tailEnd type="none" w="med" len="med"/>
                    </a:lnB>
                    <a:solidFill>
                      <a:srgbClr val="4F81BD"/>
                    </a:solidFill>
                  </a:tcPr>
                </a:tc>
                <a:tc>
                  <a:txBody>
                    <a:bodyPr/>
                    <a:lstStyle/>
                    <a:p>
                      <a:pPr algn="ctr" fontAlgn="ctr"/>
                      <a:r>
                        <a:rPr lang="cs-CZ" sz="1600" b="0" i="0" u="none" strike="noStrike" dirty="0" err="1">
                          <a:solidFill>
                            <a:srgbClr val="000000"/>
                          </a:solidFill>
                          <a:latin typeface="Calibri"/>
                        </a:rPr>
                        <a:t>Polar</a:t>
                      </a:r>
                      <a:r>
                        <a:rPr lang="cs-CZ" sz="1600" b="0" i="0" u="none" strike="noStrike" dirty="0">
                          <a:solidFill>
                            <a:srgbClr val="000000"/>
                          </a:solidFill>
                          <a:latin typeface="Calibri"/>
                        </a:rPr>
                        <a:t>, </a:t>
                      </a:r>
                      <a:r>
                        <a:rPr lang="cs-CZ" sz="1600" b="0" i="0" u="none" strike="noStrike" dirty="0" err="1">
                          <a:solidFill>
                            <a:srgbClr val="000000"/>
                          </a:solidFill>
                          <a:latin typeface="Calibri"/>
                        </a:rPr>
                        <a:t>ionic</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Polar</a:t>
                      </a:r>
                      <a:r>
                        <a:rPr lang="cs-CZ" sz="1600" b="0" i="0" u="none" strike="noStrike" dirty="0">
                          <a:solidFill>
                            <a:srgbClr val="000000"/>
                          </a:solidFill>
                          <a:latin typeface="Calibri"/>
                        </a:rPr>
                        <a:t>, non-</a:t>
                      </a:r>
                      <a:r>
                        <a:rPr lang="cs-CZ" sz="1600" b="0" i="0" u="none" strike="noStrike" dirty="0" err="1">
                          <a:solidFill>
                            <a:srgbClr val="000000"/>
                          </a:solidFill>
                          <a:latin typeface="Calibri"/>
                        </a:rPr>
                        <a:t>polar</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Aromatic</a:t>
                      </a:r>
                      <a:r>
                        <a:rPr lang="cs-CZ" sz="1600" b="0" i="0" u="none" strike="noStrike" dirty="0">
                          <a:solidFill>
                            <a:srgbClr val="000000"/>
                          </a:solidFill>
                          <a:latin typeface="Calibri"/>
                        </a:rPr>
                        <a:t>, </a:t>
                      </a:r>
                      <a:r>
                        <a:rPr lang="cs-CZ" sz="1600" b="0" i="0" u="none" strike="noStrike" dirty="0" err="1">
                          <a:solidFill>
                            <a:srgbClr val="000000"/>
                          </a:solidFill>
                          <a:latin typeface="Calibri"/>
                        </a:rPr>
                        <a:t>conjugate</a:t>
                      </a:r>
                      <a:r>
                        <a:rPr lang="cs-CZ" sz="1600" b="0" i="0" u="none" strike="noStrike" dirty="0">
                          <a:solidFill>
                            <a:srgbClr val="000000"/>
                          </a:solidFill>
                          <a:latin typeface="Calibri"/>
                        </a:rPr>
                        <a:t> double </a:t>
                      </a:r>
                      <a:r>
                        <a:rPr lang="cs-CZ" sz="1600" b="0" i="0" u="none" strike="noStrike" dirty="0" err="1">
                          <a:solidFill>
                            <a:srgbClr val="000000"/>
                          </a:solidFill>
                          <a:latin typeface="Calibri"/>
                        </a:rPr>
                        <a:t>bonds</a:t>
                      </a:r>
                      <a:r>
                        <a:rPr lang="cs-CZ" sz="1600" b="0" i="0" u="none" strike="noStrike" dirty="0">
                          <a:solidFill>
                            <a:srgbClr val="000000"/>
                          </a:solidFill>
                          <a:latin typeface="Calibri"/>
                        </a:rPr>
                        <a:t>, non-</a:t>
                      </a:r>
                      <a:r>
                        <a:rPr lang="cs-CZ" sz="1600" b="0" i="0" u="none" strike="noStrike" dirty="0" err="1">
                          <a:solidFill>
                            <a:srgbClr val="000000"/>
                          </a:solidFill>
                          <a:latin typeface="Calibri"/>
                        </a:rPr>
                        <a:t>polar</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1341967">
                <a:tc>
                  <a:txBody>
                    <a:bodyPr/>
                    <a:lstStyle/>
                    <a:p>
                      <a:pPr algn="l" fontAlgn="ctr"/>
                      <a:r>
                        <a:rPr lang="cs-CZ" sz="1600" b="0" i="0" u="none" strike="noStrike" dirty="0">
                          <a:solidFill>
                            <a:srgbClr val="FFFFFF"/>
                          </a:solidFill>
                          <a:latin typeface="Calibri"/>
                        </a:rPr>
                        <a:t>Mobile </a:t>
                      </a:r>
                      <a:r>
                        <a:rPr lang="cs-CZ" sz="1600" b="0" i="0" u="none" strike="noStrike" dirty="0" err="1">
                          <a:solidFill>
                            <a:srgbClr val="FFFFFF"/>
                          </a:solidFill>
                          <a:latin typeface="Calibri"/>
                        </a:rPr>
                        <a:t>phase</a:t>
                      </a:r>
                      <a:endParaRPr lang="cs-CZ" sz="1600" b="0" i="0" u="none" strike="noStrike" dirty="0">
                        <a:solidFill>
                          <a:srgbClr val="FFFFFF"/>
                        </a:solidFill>
                        <a:latin typeface="Calibri"/>
                      </a:endParaRPr>
                    </a:p>
                  </a:txBody>
                  <a:tcPr marL="108000"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fontAlgn="ctr"/>
                      <a:r>
                        <a:rPr lang="cs-CZ" sz="1600" b="0" i="0" u="none" strike="noStrike" dirty="0" err="1">
                          <a:solidFill>
                            <a:srgbClr val="000000"/>
                          </a:solidFill>
                          <a:latin typeface="Calibri"/>
                        </a:rPr>
                        <a:t>Water</a:t>
                      </a:r>
                      <a:r>
                        <a:rPr lang="cs-CZ" sz="1600" b="0" i="0" u="none" strike="noStrike" dirty="0">
                          <a:solidFill>
                            <a:srgbClr val="000000"/>
                          </a:solidFill>
                          <a:latin typeface="Calibri"/>
                        </a:rPr>
                        <a:t>, </a:t>
                      </a:r>
                      <a:r>
                        <a:rPr lang="cs-CZ" sz="1600" b="0" i="0" u="none" strike="noStrike" dirty="0" err="1">
                          <a:solidFill>
                            <a:srgbClr val="000000"/>
                          </a:solidFill>
                          <a:latin typeface="Calibri"/>
                        </a:rPr>
                        <a:t>Methanol</a:t>
                      </a:r>
                      <a:r>
                        <a:rPr lang="cs-CZ" sz="1600" b="0" i="0" u="none" strike="noStrike" dirty="0">
                          <a:solidFill>
                            <a:srgbClr val="000000"/>
                          </a:solidFill>
                          <a:latin typeface="Calibri"/>
                        </a:rPr>
                        <a:t>, Acetonitrile, </a:t>
                      </a:r>
                      <a:r>
                        <a:rPr lang="cs-CZ" sz="1600" b="0" i="0" u="none" strike="noStrike" dirty="0">
                          <a:solidFill>
                            <a:srgbClr val="FF0000"/>
                          </a:solidFill>
                          <a:latin typeface="Calibri"/>
                        </a:rPr>
                        <a:t>Tetrahydrofuran</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Water</a:t>
                      </a:r>
                      <a:r>
                        <a:rPr lang="cs-CZ" sz="1600" b="0" i="0" u="none" strike="noStrike" dirty="0">
                          <a:solidFill>
                            <a:srgbClr val="000000"/>
                          </a:solidFill>
                          <a:latin typeface="Calibri"/>
                        </a:rPr>
                        <a:t>, </a:t>
                      </a:r>
                      <a:r>
                        <a:rPr lang="cs-CZ" sz="1600" b="0" i="0" u="none" strike="noStrike" dirty="0" err="1">
                          <a:solidFill>
                            <a:srgbClr val="000000"/>
                          </a:solidFill>
                          <a:latin typeface="Calibri"/>
                        </a:rPr>
                        <a:t>Methanol</a:t>
                      </a:r>
                      <a:r>
                        <a:rPr lang="cs-CZ" sz="1600" b="0" i="0" u="none" strike="noStrike" dirty="0">
                          <a:solidFill>
                            <a:srgbClr val="000000"/>
                          </a:solidFill>
                          <a:latin typeface="Calibri"/>
                        </a:rPr>
                        <a:t>, </a:t>
                      </a:r>
                      <a:r>
                        <a:rPr lang="cs-CZ" sz="1600" b="0" i="0" u="none" strike="noStrike" dirty="0">
                          <a:solidFill>
                            <a:srgbClr val="FF0000"/>
                          </a:solidFill>
                          <a:latin typeface="Calibri"/>
                        </a:rPr>
                        <a:t>Acetonitrile, </a:t>
                      </a:r>
                      <a:r>
                        <a:rPr lang="cs-CZ" sz="1600" b="0" i="0" u="none" strike="noStrike" dirty="0">
                          <a:solidFill>
                            <a:srgbClr val="000000"/>
                          </a:solidFill>
                          <a:latin typeface="Calibri"/>
                        </a:rPr>
                        <a:t>Tetrahydrofuran, </a:t>
                      </a:r>
                      <a:r>
                        <a:rPr lang="cs-CZ" sz="1600" b="0" i="0" u="none" strike="noStrike" dirty="0" err="1">
                          <a:solidFill>
                            <a:srgbClr val="000000"/>
                          </a:solidFill>
                          <a:latin typeface="Calibri"/>
                        </a:rPr>
                        <a:t>Ethylacetate</a:t>
                      </a:r>
                      <a:r>
                        <a:rPr lang="cs-CZ" sz="1600" b="0" i="0" u="none" strike="noStrike" dirty="0">
                          <a:solidFill>
                            <a:srgbClr val="000000"/>
                          </a:solidFill>
                          <a:latin typeface="Calibri"/>
                        </a:rPr>
                        <a:t>, </a:t>
                      </a:r>
                      <a:r>
                        <a:rPr lang="cs-CZ" sz="1600" b="0" i="0" u="none" strike="noStrike" dirty="0" smtClean="0">
                          <a:solidFill>
                            <a:srgbClr val="000000"/>
                          </a:solidFill>
                          <a:latin typeface="Calibri"/>
                        </a:rPr>
                        <a:t>Toluene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Water</a:t>
                      </a:r>
                      <a:r>
                        <a:rPr lang="cs-CZ" sz="1600" b="0" i="0" u="none" strike="noStrike" dirty="0">
                          <a:solidFill>
                            <a:srgbClr val="000000"/>
                          </a:solidFill>
                          <a:latin typeface="Calibri"/>
                        </a:rPr>
                        <a:t>, </a:t>
                      </a:r>
                      <a:r>
                        <a:rPr lang="cs-CZ" sz="1600" b="0" i="0" u="none" strike="noStrike" dirty="0" err="1">
                          <a:solidFill>
                            <a:srgbClr val="000000"/>
                          </a:solidFill>
                          <a:latin typeface="Calibri"/>
                        </a:rPr>
                        <a:t>Methanol</a:t>
                      </a:r>
                      <a:r>
                        <a:rPr lang="cs-CZ" sz="1600" b="0" i="0" u="none" strike="noStrike" dirty="0">
                          <a:solidFill>
                            <a:srgbClr val="000000"/>
                          </a:solidFill>
                          <a:latin typeface="Calibri"/>
                        </a:rPr>
                        <a:t>, </a:t>
                      </a:r>
                      <a:r>
                        <a:rPr lang="cs-CZ" sz="1600" b="0" i="0" u="none" strike="noStrike" dirty="0">
                          <a:solidFill>
                            <a:srgbClr val="FF0000"/>
                          </a:solidFill>
                          <a:latin typeface="Calibri"/>
                        </a:rPr>
                        <a:t>Acetonitrile, </a:t>
                      </a:r>
                      <a:r>
                        <a:rPr lang="cs-CZ" sz="1600" b="0" i="0" u="none" strike="noStrike" dirty="0">
                          <a:solidFill>
                            <a:srgbClr val="000000"/>
                          </a:solidFill>
                          <a:latin typeface="Calibri"/>
                        </a:rPr>
                        <a:t>Tetrahydrofuran, </a:t>
                      </a:r>
                      <a:r>
                        <a:rPr lang="cs-CZ" sz="1600" b="0" i="0" u="none" strike="noStrike" dirty="0" err="1">
                          <a:solidFill>
                            <a:srgbClr val="000000"/>
                          </a:solidFill>
                          <a:latin typeface="Calibri"/>
                        </a:rPr>
                        <a:t>Ethylacetate</a:t>
                      </a:r>
                      <a:r>
                        <a:rPr lang="cs-CZ" sz="1600" b="0" i="0" u="none" strike="noStrike" dirty="0">
                          <a:solidFill>
                            <a:srgbClr val="000000"/>
                          </a:solidFill>
                          <a:latin typeface="Calibri"/>
                        </a:rPr>
                        <a:t>, </a:t>
                      </a:r>
                      <a:r>
                        <a:rPr lang="cs-CZ" sz="1600" b="0" i="0" u="none" strike="noStrike" dirty="0" smtClean="0">
                          <a:solidFill>
                            <a:srgbClr val="000000"/>
                          </a:solidFill>
                          <a:latin typeface="Calibri"/>
                        </a:rPr>
                        <a:t>Toluene, Hexane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536787">
                <a:tc>
                  <a:txBody>
                    <a:bodyPr/>
                    <a:lstStyle/>
                    <a:p>
                      <a:pPr algn="l" fontAlgn="ctr"/>
                      <a:r>
                        <a:rPr lang="cs-CZ" sz="1600" b="0" i="0" u="none" strike="noStrike" dirty="0" err="1">
                          <a:solidFill>
                            <a:srgbClr val="FFFFFF"/>
                          </a:solidFill>
                          <a:latin typeface="Calibri"/>
                        </a:rPr>
                        <a:t>Chromatographic</a:t>
                      </a:r>
                      <a:r>
                        <a:rPr lang="cs-CZ" sz="1600" b="0" i="0" u="none" strike="noStrike" dirty="0">
                          <a:solidFill>
                            <a:srgbClr val="FFFFFF"/>
                          </a:solidFill>
                          <a:latin typeface="Calibri"/>
                        </a:rPr>
                        <a:t> </a:t>
                      </a:r>
                      <a:r>
                        <a:rPr lang="cs-CZ" sz="1600" b="0" i="0" u="none" strike="noStrike" dirty="0" err="1">
                          <a:solidFill>
                            <a:srgbClr val="FFFFFF"/>
                          </a:solidFill>
                          <a:latin typeface="Calibri"/>
                        </a:rPr>
                        <a:t>system</a:t>
                      </a:r>
                      <a:endParaRPr lang="cs-CZ" sz="1600" b="0" i="0" u="none" strike="noStrike" dirty="0">
                        <a:solidFill>
                          <a:srgbClr val="FFFFFF"/>
                        </a:solidFill>
                        <a:latin typeface="Calibri"/>
                      </a:endParaRPr>
                    </a:p>
                  </a:txBody>
                  <a:tcPr marL="108000" marR="9525" marT="9525" marB="0" anchor="ctr">
                    <a:lnL>
                      <a:noFill/>
                    </a:lnL>
                    <a:lnR>
                      <a:noFill/>
                    </a:lnR>
                    <a:lnT w="12700" cap="flat" cmpd="sng" algn="ctr">
                      <a:solidFill>
                        <a:schemeClr val="bg1"/>
                      </a:solidFill>
                      <a:prstDash val="solid"/>
                      <a:round/>
                      <a:headEnd type="none" w="med" len="med"/>
                      <a:tailEnd type="none" w="med" len="med"/>
                    </a:lnT>
                    <a:lnB>
                      <a:noFill/>
                    </a:lnB>
                    <a:solidFill>
                      <a:srgbClr val="4F81BD"/>
                    </a:solidFill>
                  </a:tcPr>
                </a:tc>
                <a:tc>
                  <a:txBody>
                    <a:bodyPr/>
                    <a:lstStyle/>
                    <a:p>
                      <a:pPr algn="ctr" fontAlgn="ctr"/>
                      <a:r>
                        <a:rPr lang="cs-CZ" sz="1600" b="0" i="0" u="none" strike="noStrike">
                          <a:solidFill>
                            <a:srgbClr val="000000"/>
                          </a:solidFill>
                          <a:latin typeface="Calibri"/>
                        </a:rPr>
                        <a:t>Reversed phase, HILIC, Ion-Exchange</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Reversed</a:t>
                      </a:r>
                      <a:r>
                        <a:rPr lang="cs-CZ" sz="1600" b="0" i="0" u="none" strike="noStrike" dirty="0">
                          <a:solidFill>
                            <a:srgbClr val="000000"/>
                          </a:solidFill>
                          <a:latin typeface="Calibri"/>
                        </a:rPr>
                        <a:t> </a:t>
                      </a:r>
                      <a:r>
                        <a:rPr lang="cs-CZ" sz="1600" b="0" i="0" u="none" strike="noStrike" dirty="0" err="1">
                          <a:solidFill>
                            <a:srgbClr val="000000"/>
                          </a:solidFill>
                          <a:latin typeface="Calibri"/>
                        </a:rPr>
                        <a:t>Phase</a:t>
                      </a:r>
                      <a:r>
                        <a:rPr lang="cs-CZ" sz="1600" b="0" i="0" u="none" strike="noStrike" dirty="0" smtClean="0">
                          <a:solidFill>
                            <a:srgbClr val="000000"/>
                          </a:solidFill>
                          <a:latin typeface="Calibri"/>
                        </a:rPr>
                        <a:t>,</a:t>
                      </a:r>
                    </a:p>
                    <a:p>
                      <a:pPr algn="ctr" fontAlgn="ctr"/>
                      <a:r>
                        <a:rPr lang="cs-CZ" sz="1600" b="0" i="0" u="none" strike="noStrike" dirty="0" err="1" smtClean="0">
                          <a:solidFill>
                            <a:srgbClr val="000000"/>
                          </a:solidFill>
                          <a:latin typeface="Calibri"/>
                        </a:rPr>
                        <a:t>Normal</a:t>
                      </a:r>
                      <a:r>
                        <a:rPr lang="cs-CZ" sz="1600" b="0" i="0" u="none" strike="noStrike" dirty="0" smtClean="0">
                          <a:solidFill>
                            <a:srgbClr val="000000"/>
                          </a:solidFill>
                          <a:latin typeface="Calibri"/>
                        </a:rPr>
                        <a:t> </a:t>
                      </a:r>
                      <a:r>
                        <a:rPr lang="cs-CZ" sz="1600" b="0" i="0" u="none" strike="noStrike" dirty="0" err="1">
                          <a:solidFill>
                            <a:srgbClr val="000000"/>
                          </a:solidFill>
                          <a:latin typeface="Calibri"/>
                        </a:rPr>
                        <a:t>Phase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Reversed</a:t>
                      </a:r>
                      <a:r>
                        <a:rPr lang="cs-CZ" sz="1600" b="0" i="0" u="none" strike="noStrike" dirty="0">
                          <a:solidFill>
                            <a:srgbClr val="000000"/>
                          </a:solidFill>
                          <a:latin typeface="Calibri"/>
                        </a:rPr>
                        <a:t> </a:t>
                      </a:r>
                      <a:r>
                        <a:rPr lang="cs-CZ" sz="1600" b="0" i="0" u="none" strike="noStrike" dirty="0" err="1" smtClean="0">
                          <a:solidFill>
                            <a:srgbClr val="000000"/>
                          </a:solidFill>
                          <a:latin typeface="Calibri"/>
                        </a:rPr>
                        <a:t>Phase</a:t>
                      </a:r>
                      <a:r>
                        <a:rPr lang="cs-CZ" sz="1600" b="0" i="0" u="none" strike="noStrike" dirty="0" smtClean="0">
                          <a:solidFill>
                            <a:srgbClr val="000000"/>
                          </a:solidFill>
                          <a:latin typeface="Calibri"/>
                        </a:rPr>
                        <a:t>,</a:t>
                      </a:r>
                    </a:p>
                    <a:p>
                      <a:pPr algn="ctr" fontAlgn="ctr"/>
                      <a:r>
                        <a:rPr lang="cs-CZ" sz="1600" b="0" i="0" u="none" strike="noStrike" dirty="0" err="1" smtClean="0">
                          <a:solidFill>
                            <a:srgbClr val="000000"/>
                          </a:solidFill>
                          <a:latin typeface="Calibri"/>
                        </a:rPr>
                        <a:t>Normal</a:t>
                      </a:r>
                      <a:r>
                        <a:rPr lang="cs-CZ" sz="1600" b="0" i="0" u="none" strike="noStrike" dirty="0" smtClean="0">
                          <a:solidFill>
                            <a:srgbClr val="000000"/>
                          </a:solidFill>
                          <a:latin typeface="Calibri"/>
                        </a:rPr>
                        <a:t> </a:t>
                      </a:r>
                      <a:r>
                        <a:rPr lang="cs-CZ" sz="1600" b="0" i="0" u="none" strike="noStrike" dirty="0" err="1">
                          <a:solidFill>
                            <a:srgbClr val="000000"/>
                          </a:solidFill>
                          <a:latin typeface="Calibri"/>
                        </a:rPr>
                        <a:t>Phase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sp>
        <p:nvSpPr>
          <p:cNvPr id="3" name="Zástupný symbol pro obsah 2"/>
          <p:cNvSpPr>
            <a:spLocks noGrp="1"/>
          </p:cNvSpPr>
          <p:nvPr>
            <p:ph idx="1"/>
          </p:nvPr>
        </p:nvSpPr>
        <p:spPr>
          <a:xfrm>
            <a:off x="457200" y="1196752"/>
            <a:ext cx="8229600" cy="1656183"/>
          </a:xfrm>
        </p:spPr>
        <p:txBody>
          <a:bodyPr>
            <a:noAutofit/>
          </a:bodyPr>
          <a:lstStyle/>
          <a:p>
            <a:pPr>
              <a:buNone/>
            </a:pPr>
            <a:r>
              <a:rPr lang="en-GB" sz="2000" b="1" dirty="0" smtClean="0"/>
              <a:t>Gradient optimization</a:t>
            </a:r>
          </a:p>
          <a:p>
            <a:r>
              <a:rPr lang="en-GB" sz="2000" dirty="0" smtClean="0"/>
              <a:t>Baseline separation of all analytes in multi-</a:t>
            </a:r>
            <a:r>
              <a:rPr lang="en-GB" sz="2000" dirty="0" err="1" smtClean="0"/>
              <a:t>analyte</a:t>
            </a:r>
            <a:r>
              <a:rPr lang="en-GB" sz="2000" dirty="0" smtClean="0"/>
              <a:t> methods is not required (possible). The functions of gradient are different:</a:t>
            </a:r>
          </a:p>
          <a:p>
            <a:pPr lvl="1"/>
            <a:r>
              <a:rPr lang="en-GB" sz="2000" dirty="0" smtClean="0"/>
              <a:t>Separation of the analytes to detect only limited analytes at once.</a:t>
            </a:r>
          </a:p>
          <a:p>
            <a:pPr lvl="1"/>
            <a:r>
              <a:rPr lang="en-GB" sz="2000" dirty="0" smtClean="0"/>
              <a:t>Separation of the matrix co-extracts to minimize matrix effects.</a:t>
            </a:r>
            <a:endParaRPr lang="en-GB" sz="2000" dirty="0"/>
          </a:p>
        </p:txBody>
      </p:sp>
      <p:pic>
        <p:nvPicPr>
          <p:cNvPr id="5" name="Picture 4"/>
          <p:cNvPicPr>
            <a:picLocks noChangeAspect="1" noChangeArrowheads="1"/>
          </p:cNvPicPr>
          <p:nvPr/>
        </p:nvPicPr>
        <p:blipFill>
          <a:blip r:embed="rId2" cstate="print"/>
          <a:srcRect/>
          <a:stretch>
            <a:fillRect/>
          </a:stretch>
        </p:blipFill>
        <p:spPr bwMode="auto">
          <a:xfrm>
            <a:off x="4217678" y="3272078"/>
            <a:ext cx="4926322" cy="3018191"/>
          </a:xfrm>
          <a:prstGeom prst="rect">
            <a:avLst/>
          </a:prstGeom>
          <a:noFill/>
          <a:ln w="9525">
            <a:noFill/>
            <a:miter lim="800000"/>
            <a:headEnd/>
            <a:tailEnd/>
          </a:ln>
          <a:effectLst/>
        </p:spPr>
      </p:pic>
      <p:pic>
        <p:nvPicPr>
          <p:cNvPr id="6" name="Obrázek 5" descr="RPC5.jpg"/>
          <p:cNvPicPr>
            <a:picLocks noChangeAspect="1"/>
          </p:cNvPicPr>
          <p:nvPr/>
        </p:nvPicPr>
        <p:blipFill>
          <a:blip r:embed="rId3" cstate="print"/>
          <a:stretch>
            <a:fillRect/>
          </a:stretch>
        </p:blipFill>
        <p:spPr>
          <a:xfrm>
            <a:off x="148837" y="3042048"/>
            <a:ext cx="4116081" cy="3464246"/>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sp>
        <p:nvSpPr>
          <p:cNvPr id="4" name="Zástupný symbol pro obsah 2"/>
          <p:cNvSpPr>
            <a:spLocks noGrp="1"/>
          </p:cNvSpPr>
          <p:nvPr>
            <p:ph idx="1"/>
          </p:nvPr>
        </p:nvSpPr>
        <p:spPr>
          <a:xfrm>
            <a:off x="457200" y="1196752"/>
            <a:ext cx="8229600" cy="1656183"/>
          </a:xfrm>
        </p:spPr>
        <p:txBody>
          <a:bodyPr>
            <a:normAutofit/>
          </a:bodyPr>
          <a:lstStyle/>
          <a:p>
            <a:pPr>
              <a:buNone/>
            </a:pPr>
            <a:r>
              <a:rPr lang="en-GB" sz="2000" b="1" dirty="0" smtClean="0"/>
              <a:t>Gradient optimization</a:t>
            </a:r>
          </a:p>
          <a:p>
            <a:r>
              <a:rPr lang="en-GB" sz="2000" dirty="0" smtClean="0"/>
              <a:t>The real gradient is always delayed after the program.</a:t>
            </a:r>
          </a:p>
          <a:p>
            <a:r>
              <a:rPr lang="en-GB" sz="2000" dirty="0" smtClean="0"/>
              <a:t>Binary pump system produces more precise gradient, the </a:t>
            </a:r>
            <a:r>
              <a:rPr lang="cs-CZ" sz="2000" dirty="0" smtClean="0"/>
              <a:t>gradient </a:t>
            </a:r>
            <a:r>
              <a:rPr lang="en-GB" sz="2000" dirty="0" smtClean="0"/>
              <a:t>delay is lower than in </a:t>
            </a:r>
            <a:r>
              <a:rPr lang="en-GB" sz="2000" dirty="0" err="1" smtClean="0"/>
              <a:t>quarternary</a:t>
            </a:r>
            <a:r>
              <a:rPr lang="en-GB" sz="2000" dirty="0" smtClean="0"/>
              <a:t> system.</a:t>
            </a:r>
          </a:p>
        </p:txBody>
      </p:sp>
      <p:pic>
        <p:nvPicPr>
          <p:cNvPr id="5" name="Picture 4"/>
          <p:cNvPicPr>
            <a:picLocks noChangeAspect="1" noChangeArrowheads="1"/>
          </p:cNvPicPr>
          <p:nvPr/>
        </p:nvPicPr>
        <p:blipFill>
          <a:blip r:embed="rId2" cstate="print"/>
          <a:srcRect/>
          <a:stretch>
            <a:fillRect/>
          </a:stretch>
        </p:blipFill>
        <p:spPr bwMode="auto">
          <a:xfrm>
            <a:off x="1827157" y="2970428"/>
            <a:ext cx="5481147" cy="3410900"/>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sp>
        <p:nvSpPr>
          <p:cNvPr id="3" name="Zástupný symbol pro obsah 2"/>
          <p:cNvSpPr>
            <a:spLocks noGrp="1"/>
          </p:cNvSpPr>
          <p:nvPr>
            <p:ph idx="1"/>
          </p:nvPr>
        </p:nvSpPr>
        <p:spPr>
          <a:xfrm>
            <a:off x="422694" y="1196752"/>
            <a:ext cx="8229600" cy="2232248"/>
          </a:xfrm>
        </p:spPr>
        <p:txBody>
          <a:bodyPr>
            <a:normAutofit/>
          </a:bodyPr>
          <a:lstStyle/>
          <a:p>
            <a:pPr>
              <a:buNone/>
            </a:pPr>
            <a:r>
              <a:rPr lang="en-GB" sz="2000" b="1" smtClean="0"/>
              <a:t>Gradient optimization</a:t>
            </a:r>
          </a:p>
          <a:p>
            <a:r>
              <a:rPr lang="en-GB" sz="2000" smtClean="0"/>
              <a:t>Injection of strong sample diluent causes serious band broadening of less retained compounds:</a:t>
            </a:r>
          </a:p>
        </p:txBody>
      </p:sp>
      <p:grpSp>
        <p:nvGrpSpPr>
          <p:cNvPr id="7" name="Group 432"/>
          <p:cNvGrpSpPr>
            <a:grpSpLocks/>
          </p:cNvGrpSpPr>
          <p:nvPr/>
        </p:nvGrpSpPr>
        <p:grpSpPr bwMode="auto">
          <a:xfrm>
            <a:off x="534813" y="4526188"/>
            <a:ext cx="2724229" cy="2034743"/>
            <a:chOff x="4127" y="860"/>
            <a:chExt cx="1442" cy="1116"/>
          </a:xfrm>
        </p:grpSpPr>
        <p:sp>
          <p:nvSpPr>
            <p:cNvPr id="10" name="Rectangle 16"/>
            <p:cNvSpPr>
              <a:spLocks noChangeArrowheads="1"/>
            </p:cNvSpPr>
            <p:nvPr/>
          </p:nvSpPr>
          <p:spPr bwMode="auto">
            <a:xfrm>
              <a:off x="5432" y="1827"/>
              <a:ext cx="137"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Time</a:t>
              </a:r>
              <a:endParaRPr lang="en-GB" sz="1000"/>
            </a:p>
          </p:txBody>
        </p:sp>
        <p:sp>
          <p:nvSpPr>
            <p:cNvPr id="11" name="Line 17"/>
            <p:cNvSpPr>
              <a:spLocks noChangeShapeType="1"/>
            </p:cNvSpPr>
            <p:nvPr/>
          </p:nvSpPr>
          <p:spPr bwMode="auto">
            <a:xfrm flipV="1">
              <a:off x="4290" y="1864"/>
              <a:ext cx="0" cy="13"/>
            </a:xfrm>
            <a:prstGeom prst="line">
              <a:avLst/>
            </a:prstGeom>
            <a:noFill/>
            <a:ln w="1588">
              <a:solidFill>
                <a:srgbClr val="000000"/>
              </a:solidFill>
              <a:round/>
              <a:headEnd/>
              <a:tailEnd/>
            </a:ln>
          </p:spPr>
          <p:txBody>
            <a:bodyPr/>
            <a:lstStyle/>
            <a:p>
              <a:endParaRPr lang="en-GB" sz="1000"/>
            </a:p>
          </p:txBody>
        </p:sp>
        <p:sp>
          <p:nvSpPr>
            <p:cNvPr id="12" name="Line 18"/>
            <p:cNvSpPr>
              <a:spLocks noChangeShapeType="1"/>
            </p:cNvSpPr>
            <p:nvPr/>
          </p:nvSpPr>
          <p:spPr bwMode="auto">
            <a:xfrm flipV="1">
              <a:off x="4330" y="1864"/>
              <a:ext cx="0" cy="13"/>
            </a:xfrm>
            <a:prstGeom prst="line">
              <a:avLst/>
            </a:prstGeom>
            <a:noFill/>
            <a:ln w="1588">
              <a:solidFill>
                <a:srgbClr val="000000"/>
              </a:solidFill>
              <a:round/>
              <a:headEnd/>
              <a:tailEnd/>
            </a:ln>
          </p:spPr>
          <p:txBody>
            <a:bodyPr/>
            <a:lstStyle/>
            <a:p>
              <a:endParaRPr lang="en-GB" sz="1000"/>
            </a:p>
          </p:txBody>
        </p:sp>
        <p:sp>
          <p:nvSpPr>
            <p:cNvPr id="13" name="Line 19"/>
            <p:cNvSpPr>
              <a:spLocks noChangeShapeType="1"/>
            </p:cNvSpPr>
            <p:nvPr/>
          </p:nvSpPr>
          <p:spPr bwMode="auto">
            <a:xfrm flipV="1">
              <a:off x="4370" y="1864"/>
              <a:ext cx="0" cy="28"/>
            </a:xfrm>
            <a:prstGeom prst="line">
              <a:avLst/>
            </a:prstGeom>
            <a:noFill/>
            <a:ln w="1588">
              <a:solidFill>
                <a:srgbClr val="000000"/>
              </a:solidFill>
              <a:round/>
              <a:headEnd/>
              <a:tailEnd/>
            </a:ln>
          </p:spPr>
          <p:txBody>
            <a:bodyPr/>
            <a:lstStyle/>
            <a:p>
              <a:endParaRPr lang="en-GB" sz="1000"/>
            </a:p>
          </p:txBody>
        </p:sp>
        <p:sp>
          <p:nvSpPr>
            <p:cNvPr id="14" name="Line 20"/>
            <p:cNvSpPr>
              <a:spLocks noChangeShapeType="1"/>
            </p:cNvSpPr>
            <p:nvPr/>
          </p:nvSpPr>
          <p:spPr bwMode="auto">
            <a:xfrm flipV="1">
              <a:off x="4410" y="1864"/>
              <a:ext cx="0" cy="13"/>
            </a:xfrm>
            <a:prstGeom prst="line">
              <a:avLst/>
            </a:prstGeom>
            <a:noFill/>
            <a:ln w="1588">
              <a:solidFill>
                <a:srgbClr val="000000"/>
              </a:solidFill>
              <a:round/>
              <a:headEnd/>
              <a:tailEnd/>
            </a:ln>
          </p:spPr>
          <p:txBody>
            <a:bodyPr/>
            <a:lstStyle/>
            <a:p>
              <a:endParaRPr lang="en-GB" sz="1000"/>
            </a:p>
          </p:txBody>
        </p:sp>
        <p:sp>
          <p:nvSpPr>
            <p:cNvPr id="15" name="Line 21"/>
            <p:cNvSpPr>
              <a:spLocks noChangeShapeType="1"/>
            </p:cNvSpPr>
            <p:nvPr/>
          </p:nvSpPr>
          <p:spPr bwMode="auto">
            <a:xfrm flipV="1">
              <a:off x="4451" y="1864"/>
              <a:ext cx="0" cy="13"/>
            </a:xfrm>
            <a:prstGeom prst="line">
              <a:avLst/>
            </a:prstGeom>
            <a:noFill/>
            <a:ln w="1588">
              <a:solidFill>
                <a:srgbClr val="000000"/>
              </a:solidFill>
              <a:round/>
              <a:headEnd/>
              <a:tailEnd/>
            </a:ln>
          </p:spPr>
          <p:txBody>
            <a:bodyPr/>
            <a:lstStyle/>
            <a:p>
              <a:endParaRPr lang="en-GB" sz="1000"/>
            </a:p>
          </p:txBody>
        </p:sp>
        <p:sp>
          <p:nvSpPr>
            <p:cNvPr id="16" name="Line 22"/>
            <p:cNvSpPr>
              <a:spLocks noChangeShapeType="1"/>
            </p:cNvSpPr>
            <p:nvPr/>
          </p:nvSpPr>
          <p:spPr bwMode="auto">
            <a:xfrm flipV="1">
              <a:off x="4491" y="1864"/>
              <a:ext cx="0" cy="13"/>
            </a:xfrm>
            <a:prstGeom prst="line">
              <a:avLst/>
            </a:prstGeom>
            <a:noFill/>
            <a:ln w="1588">
              <a:solidFill>
                <a:srgbClr val="000000"/>
              </a:solidFill>
              <a:round/>
              <a:headEnd/>
              <a:tailEnd/>
            </a:ln>
          </p:spPr>
          <p:txBody>
            <a:bodyPr/>
            <a:lstStyle/>
            <a:p>
              <a:endParaRPr lang="en-GB" sz="1000"/>
            </a:p>
          </p:txBody>
        </p:sp>
        <p:sp>
          <p:nvSpPr>
            <p:cNvPr id="17" name="Line 23"/>
            <p:cNvSpPr>
              <a:spLocks noChangeShapeType="1"/>
            </p:cNvSpPr>
            <p:nvPr/>
          </p:nvSpPr>
          <p:spPr bwMode="auto">
            <a:xfrm flipV="1">
              <a:off x="4531" y="1864"/>
              <a:ext cx="0" cy="13"/>
            </a:xfrm>
            <a:prstGeom prst="line">
              <a:avLst/>
            </a:prstGeom>
            <a:noFill/>
            <a:ln w="1588">
              <a:solidFill>
                <a:srgbClr val="000000"/>
              </a:solidFill>
              <a:round/>
              <a:headEnd/>
              <a:tailEnd/>
            </a:ln>
          </p:spPr>
          <p:txBody>
            <a:bodyPr/>
            <a:lstStyle/>
            <a:p>
              <a:endParaRPr lang="en-GB" sz="1000"/>
            </a:p>
          </p:txBody>
        </p:sp>
        <p:sp>
          <p:nvSpPr>
            <p:cNvPr id="18" name="Line 24"/>
            <p:cNvSpPr>
              <a:spLocks noChangeShapeType="1"/>
            </p:cNvSpPr>
            <p:nvPr/>
          </p:nvSpPr>
          <p:spPr bwMode="auto">
            <a:xfrm flipV="1">
              <a:off x="4571" y="1864"/>
              <a:ext cx="0" cy="28"/>
            </a:xfrm>
            <a:prstGeom prst="line">
              <a:avLst/>
            </a:prstGeom>
            <a:noFill/>
            <a:ln w="1588">
              <a:solidFill>
                <a:srgbClr val="000000"/>
              </a:solidFill>
              <a:round/>
              <a:headEnd/>
              <a:tailEnd/>
            </a:ln>
          </p:spPr>
          <p:txBody>
            <a:bodyPr/>
            <a:lstStyle/>
            <a:p>
              <a:endParaRPr lang="en-GB" sz="1000"/>
            </a:p>
          </p:txBody>
        </p:sp>
        <p:sp>
          <p:nvSpPr>
            <p:cNvPr id="19" name="Line 25"/>
            <p:cNvSpPr>
              <a:spLocks noChangeShapeType="1"/>
            </p:cNvSpPr>
            <p:nvPr/>
          </p:nvSpPr>
          <p:spPr bwMode="auto">
            <a:xfrm flipV="1">
              <a:off x="4612" y="1864"/>
              <a:ext cx="0" cy="13"/>
            </a:xfrm>
            <a:prstGeom prst="line">
              <a:avLst/>
            </a:prstGeom>
            <a:noFill/>
            <a:ln w="1588">
              <a:solidFill>
                <a:srgbClr val="000000"/>
              </a:solidFill>
              <a:round/>
              <a:headEnd/>
              <a:tailEnd/>
            </a:ln>
          </p:spPr>
          <p:txBody>
            <a:bodyPr/>
            <a:lstStyle/>
            <a:p>
              <a:endParaRPr lang="en-GB" sz="1000"/>
            </a:p>
          </p:txBody>
        </p:sp>
        <p:sp>
          <p:nvSpPr>
            <p:cNvPr id="20" name="Line 26"/>
            <p:cNvSpPr>
              <a:spLocks noChangeShapeType="1"/>
            </p:cNvSpPr>
            <p:nvPr/>
          </p:nvSpPr>
          <p:spPr bwMode="auto">
            <a:xfrm flipV="1">
              <a:off x="4652" y="1864"/>
              <a:ext cx="0" cy="13"/>
            </a:xfrm>
            <a:prstGeom prst="line">
              <a:avLst/>
            </a:prstGeom>
            <a:noFill/>
            <a:ln w="1588">
              <a:solidFill>
                <a:srgbClr val="000000"/>
              </a:solidFill>
              <a:round/>
              <a:headEnd/>
              <a:tailEnd/>
            </a:ln>
          </p:spPr>
          <p:txBody>
            <a:bodyPr/>
            <a:lstStyle/>
            <a:p>
              <a:endParaRPr lang="en-GB" sz="1000"/>
            </a:p>
          </p:txBody>
        </p:sp>
        <p:sp>
          <p:nvSpPr>
            <p:cNvPr id="21" name="Line 27"/>
            <p:cNvSpPr>
              <a:spLocks noChangeShapeType="1"/>
            </p:cNvSpPr>
            <p:nvPr/>
          </p:nvSpPr>
          <p:spPr bwMode="auto">
            <a:xfrm flipV="1">
              <a:off x="4692" y="1864"/>
              <a:ext cx="0" cy="13"/>
            </a:xfrm>
            <a:prstGeom prst="line">
              <a:avLst/>
            </a:prstGeom>
            <a:noFill/>
            <a:ln w="1588">
              <a:solidFill>
                <a:srgbClr val="000000"/>
              </a:solidFill>
              <a:round/>
              <a:headEnd/>
              <a:tailEnd/>
            </a:ln>
          </p:spPr>
          <p:txBody>
            <a:bodyPr/>
            <a:lstStyle/>
            <a:p>
              <a:endParaRPr lang="en-GB" sz="1000"/>
            </a:p>
          </p:txBody>
        </p:sp>
        <p:sp>
          <p:nvSpPr>
            <p:cNvPr id="22" name="Line 28"/>
            <p:cNvSpPr>
              <a:spLocks noChangeShapeType="1"/>
            </p:cNvSpPr>
            <p:nvPr/>
          </p:nvSpPr>
          <p:spPr bwMode="auto">
            <a:xfrm flipV="1">
              <a:off x="4733" y="1864"/>
              <a:ext cx="0" cy="13"/>
            </a:xfrm>
            <a:prstGeom prst="line">
              <a:avLst/>
            </a:prstGeom>
            <a:noFill/>
            <a:ln w="1588">
              <a:solidFill>
                <a:srgbClr val="000000"/>
              </a:solidFill>
              <a:round/>
              <a:headEnd/>
              <a:tailEnd/>
            </a:ln>
          </p:spPr>
          <p:txBody>
            <a:bodyPr/>
            <a:lstStyle/>
            <a:p>
              <a:endParaRPr lang="en-GB" sz="1000"/>
            </a:p>
          </p:txBody>
        </p:sp>
        <p:sp>
          <p:nvSpPr>
            <p:cNvPr id="23" name="Line 29"/>
            <p:cNvSpPr>
              <a:spLocks noChangeShapeType="1"/>
            </p:cNvSpPr>
            <p:nvPr/>
          </p:nvSpPr>
          <p:spPr bwMode="auto">
            <a:xfrm flipV="1">
              <a:off x="4773" y="1864"/>
              <a:ext cx="0" cy="28"/>
            </a:xfrm>
            <a:prstGeom prst="line">
              <a:avLst/>
            </a:prstGeom>
            <a:noFill/>
            <a:ln w="1588">
              <a:solidFill>
                <a:srgbClr val="000000"/>
              </a:solidFill>
              <a:round/>
              <a:headEnd/>
              <a:tailEnd/>
            </a:ln>
          </p:spPr>
          <p:txBody>
            <a:bodyPr/>
            <a:lstStyle/>
            <a:p>
              <a:endParaRPr lang="en-GB" sz="1000"/>
            </a:p>
          </p:txBody>
        </p:sp>
        <p:sp>
          <p:nvSpPr>
            <p:cNvPr id="24" name="Line 30"/>
            <p:cNvSpPr>
              <a:spLocks noChangeShapeType="1"/>
            </p:cNvSpPr>
            <p:nvPr/>
          </p:nvSpPr>
          <p:spPr bwMode="auto">
            <a:xfrm flipV="1">
              <a:off x="4813" y="1864"/>
              <a:ext cx="0" cy="13"/>
            </a:xfrm>
            <a:prstGeom prst="line">
              <a:avLst/>
            </a:prstGeom>
            <a:noFill/>
            <a:ln w="1588">
              <a:solidFill>
                <a:srgbClr val="000000"/>
              </a:solidFill>
              <a:round/>
              <a:headEnd/>
              <a:tailEnd/>
            </a:ln>
          </p:spPr>
          <p:txBody>
            <a:bodyPr/>
            <a:lstStyle/>
            <a:p>
              <a:endParaRPr lang="en-GB" sz="1000"/>
            </a:p>
          </p:txBody>
        </p:sp>
        <p:sp>
          <p:nvSpPr>
            <p:cNvPr id="25" name="Line 31"/>
            <p:cNvSpPr>
              <a:spLocks noChangeShapeType="1"/>
            </p:cNvSpPr>
            <p:nvPr/>
          </p:nvSpPr>
          <p:spPr bwMode="auto">
            <a:xfrm flipV="1">
              <a:off x="4853" y="1864"/>
              <a:ext cx="0" cy="13"/>
            </a:xfrm>
            <a:prstGeom prst="line">
              <a:avLst/>
            </a:prstGeom>
            <a:noFill/>
            <a:ln w="1588">
              <a:solidFill>
                <a:srgbClr val="000000"/>
              </a:solidFill>
              <a:round/>
              <a:headEnd/>
              <a:tailEnd/>
            </a:ln>
          </p:spPr>
          <p:txBody>
            <a:bodyPr/>
            <a:lstStyle/>
            <a:p>
              <a:endParaRPr lang="en-GB" sz="1000"/>
            </a:p>
          </p:txBody>
        </p:sp>
        <p:sp>
          <p:nvSpPr>
            <p:cNvPr id="26" name="Line 32"/>
            <p:cNvSpPr>
              <a:spLocks noChangeShapeType="1"/>
            </p:cNvSpPr>
            <p:nvPr/>
          </p:nvSpPr>
          <p:spPr bwMode="auto">
            <a:xfrm flipV="1">
              <a:off x="4893" y="1864"/>
              <a:ext cx="0" cy="13"/>
            </a:xfrm>
            <a:prstGeom prst="line">
              <a:avLst/>
            </a:prstGeom>
            <a:noFill/>
            <a:ln w="1588">
              <a:solidFill>
                <a:srgbClr val="000000"/>
              </a:solidFill>
              <a:round/>
              <a:headEnd/>
              <a:tailEnd/>
            </a:ln>
          </p:spPr>
          <p:txBody>
            <a:bodyPr/>
            <a:lstStyle/>
            <a:p>
              <a:endParaRPr lang="en-GB" sz="1000"/>
            </a:p>
          </p:txBody>
        </p:sp>
        <p:sp>
          <p:nvSpPr>
            <p:cNvPr id="27" name="Line 33"/>
            <p:cNvSpPr>
              <a:spLocks noChangeShapeType="1"/>
            </p:cNvSpPr>
            <p:nvPr/>
          </p:nvSpPr>
          <p:spPr bwMode="auto">
            <a:xfrm flipV="1">
              <a:off x="4934" y="1864"/>
              <a:ext cx="0" cy="13"/>
            </a:xfrm>
            <a:prstGeom prst="line">
              <a:avLst/>
            </a:prstGeom>
            <a:noFill/>
            <a:ln w="1588">
              <a:solidFill>
                <a:srgbClr val="000000"/>
              </a:solidFill>
              <a:round/>
              <a:headEnd/>
              <a:tailEnd/>
            </a:ln>
          </p:spPr>
          <p:txBody>
            <a:bodyPr/>
            <a:lstStyle/>
            <a:p>
              <a:endParaRPr lang="en-GB" sz="1000"/>
            </a:p>
          </p:txBody>
        </p:sp>
        <p:sp>
          <p:nvSpPr>
            <p:cNvPr id="28" name="Line 34"/>
            <p:cNvSpPr>
              <a:spLocks noChangeShapeType="1"/>
            </p:cNvSpPr>
            <p:nvPr/>
          </p:nvSpPr>
          <p:spPr bwMode="auto">
            <a:xfrm flipV="1">
              <a:off x="4974" y="1864"/>
              <a:ext cx="0" cy="28"/>
            </a:xfrm>
            <a:prstGeom prst="line">
              <a:avLst/>
            </a:prstGeom>
            <a:noFill/>
            <a:ln w="1588">
              <a:solidFill>
                <a:srgbClr val="000000"/>
              </a:solidFill>
              <a:round/>
              <a:headEnd/>
              <a:tailEnd/>
            </a:ln>
          </p:spPr>
          <p:txBody>
            <a:bodyPr/>
            <a:lstStyle/>
            <a:p>
              <a:endParaRPr lang="en-GB" sz="1000"/>
            </a:p>
          </p:txBody>
        </p:sp>
        <p:sp>
          <p:nvSpPr>
            <p:cNvPr id="29" name="Line 35"/>
            <p:cNvSpPr>
              <a:spLocks noChangeShapeType="1"/>
            </p:cNvSpPr>
            <p:nvPr/>
          </p:nvSpPr>
          <p:spPr bwMode="auto">
            <a:xfrm flipV="1">
              <a:off x="5014" y="1864"/>
              <a:ext cx="0" cy="13"/>
            </a:xfrm>
            <a:prstGeom prst="line">
              <a:avLst/>
            </a:prstGeom>
            <a:noFill/>
            <a:ln w="1588">
              <a:solidFill>
                <a:srgbClr val="000000"/>
              </a:solidFill>
              <a:round/>
              <a:headEnd/>
              <a:tailEnd/>
            </a:ln>
          </p:spPr>
          <p:txBody>
            <a:bodyPr/>
            <a:lstStyle/>
            <a:p>
              <a:endParaRPr lang="en-GB" sz="1000"/>
            </a:p>
          </p:txBody>
        </p:sp>
        <p:sp>
          <p:nvSpPr>
            <p:cNvPr id="30" name="Line 36"/>
            <p:cNvSpPr>
              <a:spLocks noChangeShapeType="1"/>
            </p:cNvSpPr>
            <p:nvPr/>
          </p:nvSpPr>
          <p:spPr bwMode="auto">
            <a:xfrm flipV="1">
              <a:off x="5054" y="1864"/>
              <a:ext cx="0" cy="13"/>
            </a:xfrm>
            <a:prstGeom prst="line">
              <a:avLst/>
            </a:prstGeom>
            <a:noFill/>
            <a:ln w="1588">
              <a:solidFill>
                <a:srgbClr val="000000"/>
              </a:solidFill>
              <a:round/>
              <a:headEnd/>
              <a:tailEnd/>
            </a:ln>
          </p:spPr>
          <p:txBody>
            <a:bodyPr/>
            <a:lstStyle/>
            <a:p>
              <a:endParaRPr lang="en-GB" sz="1000"/>
            </a:p>
          </p:txBody>
        </p:sp>
        <p:sp>
          <p:nvSpPr>
            <p:cNvPr id="31" name="Line 37"/>
            <p:cNvSpPr>
              <a:spLocks noChangeShapeType="1"/>
            </p:cNvSpPr>
            <p:nvPr/>
          </p:nvSpPr>
          <p:spPr bwMode="auto">
            <a:xfrm flipV="1">
              <a:off x="5094" y="1864"/>
              <a:ext cx="0" cy="13"/>
            </a:xfrm>
            <a:prstGeom prst="line">
              <a:avLst/>
            </a:prstGeom>
            <a:noFill/>
            <a:ln w="1588">
              <a:solidFill>
                <a:srgbClr val="000000"/>
              </a:solidFill>
              <a:round/>
              <a:headEnd/>
              <a:tailEnd/>
            </a:ln>
          </p:spPr>
          <p:txBody>
            <a:bodyPr/>
            <a:lstStyle/>
            <a:p>
              <a:endParaRPr lang="en-GB" sz="1000"/>
            </a:p>
          </p:txBody>
        </p:sp>
        <p:sp>
          <p:nvSpPr>
            <p:cNvPr id="32" name="Line 38"/>
            <p:cNvSpPr>
              <a:spLocks noChangeShapeType="1"/>
            </p:cNvSpPr>
            <p:nvPr/>
          </p:nvSpPr>
          <p:spPr bwMode="auto">
            <a:xfrm flipV="1">
              <a:off x="5135" y="1864"/>
              <a:ext cx="0" cy="13"/>
            </a:xfrm>
            <a:prstGeom prst="line">
              <a:avLst/>
            </a:prstGeom>
            <a:noFill/>
            <a:ln w="1588">
              <a:solidFill>
                <a:srgbClr val="000000"/>
              </a:solidFill>
              <a:round/>
              <a:headEnd/>
              <a:tailEnd/>
            </a:ln>
          </p:spPr>
          <p:txBody>
            <a:bodyPr/>
            <a:lstStyle/>
            <a:p>
              <a:endParaRPr lang="en-GB" sz="1000"/>
            </a:p>
          </p:txBody>
        </p:sp>
        <p:sp>
          <p:nvSpPr>
            <p:cNvPr id="33" name="Line 39"/>
            <p:cNvSpPr>
              <a:spLocks noChangeShapeType="1"/>
            </p:cNvSpPr>
            <p:nvPr/>
          </p:nvSpPr>
          <p:spPr bwMode="auto">
            <a:xfrm flipV="1">
              <a:off x="5175" y="1864"/>
              <a:ext cx="0" cy="28"/>
            </a:xfrm>
            <a:prstGeom prst="line">
              <a:avLst/>
            </a:prstGeom>
            <a:noFill/>
            <a:ln w="1588">
              <a:solidFill>
                <a:srgbClr val="000000"/>
              </a:solidFill>
              <a:round/>
              <a:headEnd/>
              <a:tailEnd/>
            </a:ln>
          </p:spPr>
          <p:txBody>
            <a:bodyPr/>
            <a:lstStyle/>
            <a:p>
              <a:endParaRPr lang="en-GB" sz="1000"/>
            </a:p>
          </p:txBody>
        </p:sp>
        <p:sp>
          <p:nvSpPr>
            <p:cNvPr id="34" name="Line 40"/>
            <p:cNvSpPr>
              <a:spLocks noChangeShapeType="1"/>
            </p:cNvSpPr>
            <p:nvPr/>
          </p:nvSpPr>
          <p:spPr bwMode="auto">
            <a:xfrm flipV="1">
              <a:off x="5215" y="1864"/>
              <a:ext cx="0" cy="13"/>
            </a:xfrm>
            <a:prstGeom prst="line">
              <a:avLst/>
            </a:prstGeom>
            <a:noFill/>
            <a:ln w="1588">
              <a:solidFill>
                <a:srgbClr val="000000"/>
              </a:solidFill>
              <a:round/>
              <a:headEnd/>
              <a:tailEnd/>
            </a:ln>
          </p:spPr>
          <p:txBody>
            <a:bodyPr/>
            <a:lstStyle/>
            <a:p>
              <a:endParaRPr lang="en-GB" sz="1000"/>
            </a:p>
          </p:txBody>
        </p:sp>
        <p:sp>
          <p:nvSpPr>
            <p:cNvPr id="35" name="Line 41"/>
            <p:cNvSpPr>
              <a:spLocks noChangeShapeType="1"/>
            </p:cNvSpPr>
            <p:nvPr/>
          </p:nvSpPr>
          <p:spPr bwMode="auto">
            <a:xfrm flipV="1">
              <a:off x="5255" y="1864"/>
              <a:ext cx="0" cy="13"/>
            </a:xfrm>
            <a:prstGeom prst="line">
              <a:avLst/>
            </a:prstGeom>
            <a:noFill/>
            <a:ln w="1588">
              <a:solidFill>
                <a:srgbClr val="000000"/>
              </a:solidFill>
              <a:round/>
              <a:headEnd/>
              <a:tailEnd/>
            </a:ln>
          </p:spPr>
          <p:txBody>
            <a:bodyPr/>
            <a:lstStyle/>
            <a:p>
              <a:endParaRPr lang="en-GB" sz="1000"/>
            </a:p>
          </p:txBody>
        </p:sp>
        <p:sp>
          <p:nvSpPr>
            <p:cNvPr id="36" name="Line 42"/>
            <p:cNvSpPr>
              <a:spLocks noChangeShapeType="1"/>
            </p:cNvSpPr>
            <p:nvPr/>
          </p:nvSpPr>
          <p:spPr bwMode="auto">
            <a:xfrm flipV="1">
              <a:off x="5295" y="1864"/>
              <a:ext cx="0" cy="13"/>
            </a:xfrm>
            <a:prstGeom prst="line">
              <a:avLst/>
            </a:prstGeom>
            <a:noFill/>
            <a:ln w="1588">
              <a:solidFill>
                <a:srgbClr val="000000"/>
              </a:solidFill>
              <a:round/>
              <a:headEnd/>
              <a:tailEnd/>
            </a:ln>
          </p:spPr>
          <p:txBody>
            <a:bodyPr/>
            <a:lstStyle/>
            <a:p>
              <a:endParaRPr lang="en-GB" sz="1000"/>
            </a:p>
          </p:txBody>
        </p:sp>
        <p:sp>
          <p:nvSpPr>
            <p:cNvPr id="37" name="Line 43"/>
            <p:cNvSpPr>
              <a:spLocks noChangeShapeType="1"/>
            </p:cNvSpPr>
            <p:nvPr/>
          </p:nvSpPr>
          <p:spPr bwMode="auto">
            <a:xfrm flipV="1">
              <a:off x="5335" y="1864"/>
              <a:ext cx="0" cy="13"/>
            </a:xfrm>
            <a:prstGeom prst="line">
              <a:avLst/>
            </a:prstGeom>
            <a:noFill/>
            <a:ln w="1588">
              <a:solidFill>
                <a:srgbClr val="000000"/>
              </a:solidFill>
              <a:round/>
              <a:headEnd/>
              <a:tailEnd/>
            </a:ln>
          </p:spPr>
          <p:txBody>
            <a:bodyPr/>
            <a:lstStyle/>
            <a:p>
              <a:endParaRPr lang="en-GB" sz="1000"/>
            </a:p>
          </p:txBody>
        </p:sp>
        <p:sp>
          <p:nvSpPr>
            <p:cNvPr id="38" name="Line 44"/>
            <p:cNvSpPr>
              <a:spLocks noChangeShapeType="1"/>
            </p:cNvSpPr>
            <p:nvPr/>
          </p:nvSpPr>
          <p:spPr bwMode="auto">
            <a:xfrm flipV="1">
              <a:off x="5376" y="1864"/>
              <a:ext cx="0" cy="28"/>
            </a:xfrm>
            <a:prstGeom prst="line">
              <a:avLst/>
            </a:prstGeom>
            <a:noFill/>
            <a:ln w="1588">
              <a:solidFill>
                <a:srgbClr val="000000"/>
              </a:solidFill>
              <a:round/>
              <a:headEnd/>
              <a:tailEnd/>
            </a:ln>
          </p:spPr>
          <p:txBody>
            <a:bodyPr/>
            <a:lstStyle/>
            <a:p>
              <a:endParaRPr lang="en-GB" sz="1000"/>
            </a:p>
          </p:txBody>
        </p:sp>
        <p:sp>
          <p:nvSpPr>
            <p:cNvPr id="39" name="Rectangle 45"/>
            <p:cNvSpPr>
              <a:spLocks noChangeArrowheads="1"/>
            </p:cNvSpPr>
            <p:nvPr/>
          </p:nvSpPr>
          <p:spPr bwMode="auto">
            <a:xfrm>
              <a:off x="4508" y="1892"/>
              <a:ext cx="121"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40" name="Rectangle 46"/>
            <p:cNvSpPr>
              <a:spLocks noChangeArrowheads="1"/>
            </p:cNvSpPr>
            <p:nvPr/>
          </p:nvSpPr>
          <p:spPr bwMode="auto">
            <a:xfrm>
              <a:off x="4910" y="1892"/>
              <a:ext cx="121"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1.50</a:t>
              </a:r>
              <a:endParaRPr lang="en-GB" sz="1000"/>
            </a:p>
          </p:txBody>
        </p:sp>
        <p:sp>
          <p:nvSpPr>
            <p:cNvPr id="41" name="Rectangle 47"/>
            <p:cNvSpPr>
              <a:spLocks noChangeArrowheads="1"/>
            </p:cNvSpPr>
            <p:nvPr/>
          </p:nvSpPr>
          <p:spPr bwMode="auto">
            <a:xfrm>
              <a:off x="5312" y="1892"/>
              <a:ext cx="121"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2.00</a:t>
              </a:r>
              <a:endParaRPr lang="en-GB" sz="1000"/>
            </a:p>
          </p:txBody>
        </p:sp>
        <p:sp>
          <p:nvSpPr>
            <p:cNvPr id="42" name="Line 48"/>
            <p:cNvSpPr>
              <a:spLocks noChangeShapeType="1"/>
            </p:cNvSpPr>
            <p:nvPr/>
          </p:nvSpPr>
          <p:spPr bwMode="auto">
            <a:xfrm flipH="1">
              <a:off x="4265" y="1864"/>
              <a:ext cx="1139" cy="0"/>
            </a:xfrm>
            <a:prstGeom prst="line">
              <a:avLst/>
            </a:prstGeom>
            <a:noFill/>
            <a:ln w="3175">
              <a:solidFill>
                <a:srgbClr val="000000"/>
              </a:solidFill>
              <a:round/>
              <a:headEnd/>
              <a:tailEnd/>
            </a:ln>
          </p:spPr>
          <p:txBody>
            <a:bodyPr/>
            <a:lstStyle/>
            <a:p>
              <a:endParaRPr lang="en-GB" sz="1000"/>
            </a:p>
          </p:txBody>
        </p:sp>
        <p:sp>
          <p:nvSpPr>
            <p:cNvPr id="43" name="Rectangle 49"/>
            <p:cNvSpPr>
              <a:spLocks noChangeArrowheads="1"/>
            </p:cNvSpPr>
            <p:nvPr/>
          </p:nvSpPr>
          <p:spPr bwMode="auto">
            <a:xfrm rot="16200000">
              <a:off x="4191" y="1336"/>
              <a:ext cx="50" cy="81"/>
            </a:xfrm>
            <a:prstGeom prst="rect">
              <a:avLst/>
            </a:prstGeom>
            <a:noFill/>
            <a:ln w="9525">
              <a:noFill/>
              <a:miter lim="800000"/>
              <a:headEnd/>
              <a:tailEnd/>
            </a:ln>
          </p:spPr>
          <p:txBody>
            <a:bodyPr wrap="none" lIns="0" tIns="0" rIns="0" bIns="0">
              <a:spAutoFit/>
            </a:bodyPr>
            <a:lstStyle/>
            <a:p>
              <a:r>
                <a:rPr lang="en-GB" sz="1000" smtClean="0">
                  <a:solidFill>
                    <a:srgbClr val="000000"/>
                  </a:solidFill>
                </a:rPr>
                <a:t>%</a:t>
              </a:r>
              <a:endParaRPr lang="en-GB" sz="1000"/>
            </a:p>
          </p:txBody>
        </p:sp>
        <p:sp>
          <p:nvSpPr>
            <p:cNvPr id="44" name="Line 50"/>
            <p:cNvSpPr>
              <a:spLocks noChangeShapeType="1"/>
            </p:cNvSpPr>
            <p:nvPr/>
          </p:nvSpPr>
          <p:spPr bwMode="auto">
            <a:xfrm>
              <a:off x="4237" y="896"/>
              <a:ext cx="28" cy="0"/>
            </a:xfrm>
            <a:prstGeom prst="line">
              <a:avLst/>
            </a:prstGeom>
            <a:noFill/>
            <a:ln w="1588">
              <a:solidFill>
                <a:srgbClr val="000000"/>
              </a:solidFill>
              <a:round/>
              <a:headEnd/>
              <a:tailEnd/>
            </a:ln>
          </p:spPr>
          <p:txBody>
            <a:bodyPr/>
            <a:lstStyle/>
            <a:p>
              <a:endParaRPr lang="en-GB" sz="1000"/>
            </a:p>
          </p:txBody>
        </p:sp>
        <p:sp>
          <p:nvSpPr>
            <p:cNvPr id="45" name="Line 51"/>
            <p:cNvSpPr>
              <a:spLocks noChangeShapeType="1"/>
            </p:cNvSpPr>
            <p:nvPr/>
          </p:nvSpPr>
          <p:spPr bwMode="auto">
            <a:xfrm>
              <a:off x="4251" y="993"/>
              <a:ext cx="14" cy="0"/>
            </a:xfrm>
            <a:prstGeom prst="line">
              <a:avLst/>
            </a:prstGeom>
            <a:noFill/>
            <a:ln w="1588">
              <a:solidFill>
                <a:srgbClr val="000000"/>
              </a:solidFill>
              <a:round/>
              <a:headEnd/>
              <a:tailEnd/>
            </a:ln>
          </p:spPr>
          <p:txBody>
            <a:bodyPr/>
            <a:lstStyle/>
            <a:p>
              <a:endParaRPr lang="en-GB" sz="1000"/>
            </a:p>
          </p:txBody>
        </p:sp>
        <p:sp>
          <p:nvSpPr>
            <p:cNvPr id="46" name="Line 52"/>
            <p:cNvSpPr>
              <a:spLocks noChangeShapeType="1"/>
            </p:cNvSpPr>
            <p:nvPr/>
          </p:nvSpPr>
          <p:spPr bwMode="auto">
            <a:xfrm>
              <a:off x="4251" y="1090"/>
              <a:ext cx="14" cy="0"/>
            </a:xfrm>
            <a:prstGeom prst="line">
              <a:avLst/>
            </a:prstGeom>
            <a:noFill/>
            <a:ln w="1588">
              <a:solidFill>
                <a:srgbClr val="000000"/>
              </a:solidFill>
              <a:round/>
              <a:headEnd/>
              <a:tailEnd/>
            </a:ln>
          </p:spPr>
          <p:txBody>
            <a:bodyPr/>
            <a:lstStyle/>
            <a:p>
              <a:endParaRPr lang="en-GB" sz="1000"/>
            </a:p>
          </p:txBody>
        </p:sp>
        <p:sp>
          <p:nvSpPr>
            <p:cNvPr id="47" name="Line 53"/>
            <p:cNvSpPr>
              <a:spLocks noChangeShapeType="1"/>
            </p:cNvSpPr>
            <p:nvPr/>
          </p:nvSpPr>
          <p:spPr bwMode="auto">
            <a:xfrm>
              <a:off x="4251" y="1186"/>
              <a:ext cx="14" cy="0"/>
            </a:xfrm>
            <a:prstGeom prst="line">
              <a:avLst/>
            </a:prstGeom>
            <a:noFill/>
            <a:ln w="1588">
              <a:solidFill>
                <a:srgbClr val="000000"/>
              </a:solidFill>
              <a:round/>
              <a:headEnd/>
              <a:tailEnd/>
            </a:ln>
          </p:spPr>
          <p:txBody>
            <a:bodyPr/>
            <a:lstStyle/>
            <a:p>
              <a:endParaRPr lang="en-GB" sz="1000"/>
            </a:p>
          </p:txBody>
        </p:sp>
        <p:sp>
          <p:nvSpPr>
            <p:cNvPr id="48" name="Line 54"/>
            <p:cNvSpPr>
              <a:spLocks noChangeShapeType="1"/>
            </p:cNvSpPr>
            <p:nvPr/>
          </p:nvSpPr>
          <p:spPr bwMode="auto">
            <a:xfrm>
              <a:off x="4251" y="1283"/>
              <a:ext cx="14" cy="0"/>
            </a:xfrm>
            <a:prstGeom prst="line">
              <a:avLst/>
            </a:prstGeom>
            <a:noFill/>
            <a:ln w="1588">
              <a:solidFill>
                <a:srgbClr val="000000"/>
              </a:solidFill>
              <a:round/>
              <a:headEnd/>
              <a:tailEnd/>
            </a:ln>
          </p:spPr>
          <p:txBody>
            <a:bodyPr/>
            <a:lstStyle/>
            <a:p>
              <a:endParaRPr lang="en-GB" sz="1000"/>
            </a:p>
          </p:txBody>
        </p:sp>
        <p:sp>
          <p:nvSpPr>
            <p:cNvPr id="49" name="Line 55"/>
            <p:cNvSpPr>
              <a:spLocks noChangeShapeType="1"/>
            </p:cNvSpPr>
            <p:nvPr/>
          </p:nvSpPr>
          <p:spPr bwMode="auto">
            <a:xfrm>
              <a:off x="4237" y="1379"/>
              <a:ext cx="28" cy="0"/>
            </a:xfrm>
            <a:prstGeom prst="line">
              <a:avLst/>
            </a:prstGeom>
            <a:noFill/>
            <a:ln w="1588">
              <a:solidFill>
                <a:srgbClr val="000000"/>
              </a:solidFill>
              <a:round/>
              <a:headEnd/>
              <a:tailEnd/>
            </a:ln>
          </p:spPr>
          <p:txBody>
            <a:bodyPr/>
            <a:lstStyle/>
            <a:p>
              <a:endParaRPr lang="en-GB" sz="1000"/>
            </a:p>
          </p:txBody>
        </p:sp>
        <p:sp>
          <p:nvSpPr>
            <p:cNvPr id="50" name="Line 56"/>
            <p:cNvSpPr>
              <a:spLocks noChangeShapeType="1"/>
            </p:cNvSpPr>
            <p:nvPr/>
          </p:nvSpPr>
          <p:spPr bwMode="auto">
            <a:xfrm>
              <a:off x="4251" y="1476"/>
              <a:ext cx="14" cy="0"/>
            </a:xfrm>
            <a:prstGeom prst="line">
              <a:avLst/>
            </a:prstGeom>
            <a:noFill/>
            <a:ln w="1588">
              <a:solidFill>
                <a:srgbClr val="000000"/>
              </a:solidFill>
              <a:round/>
              <a:headEnd/>
              <a:tailEnd/>
            </a:ln>
          </p:spPr>
          <p:txBody>
            <a:bodyPr/>
            <a:lstStyle/>
            <a:p>
              <a:endParaRPr lang="en-GB" sz="1000"/>
            </a:p>
          </p:txBody>
        </p:sp>
        <p:sp>
          <p:nvSpPr>
            <p:cNvPr id="51" name="Line 57"/>
            <p:cNvSpPr>
              <a:spLocks noChangeShapeType="1"/>
            </p:cNvSpPr>
            <p:nvPr/>
          </p:nvSpPr>
          <p:spPr bwMode="auto">
            <a:xfrm>
              <a:off x="4251" y="1573"/>
              <a:ext cx="14" cy="0"/>
            </a:xfrm>
            <a:prstGeom prst="line">
              <a:avLst/>
            </a:prstGeom>
            <a:noFill/>
            <a:ln w="1588">
              <a:solidFill>
                <a:srgbClr val="000000"/>
              </a:solidFill>
              <a:round/>
              <a:headEnd/>
              <a:tailEnd/>
            </a:ln>
          </p:spPr>
          <p:txBody>
            <a:bodyPr/>
            <a:lstStyle/>
            <a:p>
              <a:endParaRPr lang="en-GB" sz="1000"/>
            </a:p>
          </p:txBody>
        </p:sp>
        <p:sp>
          <p:nvSpPr>
            <p:cNvPr id="52" name="Line 58"/>
            <p:cNvSpPr>
              <a:spLocks noChangeShapeType="1"/>
            </p:cNvSpPr>
            <p:nvPr/>
          </p:nvSpPr>
          <p:spPr bwMode="auto">
            <a:xfrm>
              <a:off x="4251" y="1669"/>
              <a:ext cx="14" cy="0"/>
            </a:xfrm>
            <a:prstGeom prst="line">
              <a:avLst/>
            </a:prstGeom>
            <a:noFill/>
            <a:ln w="1588">
              <a:solidFill>
                <a:srgbClr val="000000"/>
              </a:solidFill>
              <a:round/>
              <a:headEnd/>
              <a:tailEnd/>
            </a:ln>
          </p:spPr>
          <p:txBody>
            <a:bodyPr/>
            <a:lstStyle/>
            <a:p>
              <a:endParaRPr lang="en-GB" sz="1000"/>
            </a:p>
          </p:txBody>
        </p:sp>
        <p:sp>
          <p:nvSpPr>
            <p:cNvPr id="53" name="Line 59"/>
            <p:cNvSpPr>
              <a:spLocks noChangeShapeType="1"/>
            </p:cNvSpPr>
            <p:nvPr/>
          </p:nvSpPr>
          <p:spPr bwMode="auto">
            <a:xfrm>
              <a:off x="4251" y="1766"/>
              <a:ext cx="14" cy="0"/>
            </a:xfrm>
            <a:prstGeom prst="line">
              <a:avLst/>
            </a:prstGeom>
            <a:noFill/>
            <a:ln w="1588">
              <a:solidFill>
                <a:srgbClr val="000000"/>
              </a:solidFill>
              <a:round/>
              <a:headEnd/>
              <a:tailEnd/>
            </a:ln>
          </p:spPr>
          <p:txBody>
            <a:bodyPr/>
            <a:lstStyle/>
            <a:p>
              <a:endParaRPr lang="en-GB" sz="1000"/>
            </a:p>
          </p:txBody>
        </p:sp>
        <p:sp>
          <p:nvSpPr>
            <p:cNvPr id="54" name="Line 60"/>
            <p:cNvSpPr>
              <a:spLocks noChangeShapeType="1"/>
            </p:cNvSpPr>
            <p:nvPr/>
          </p:nvSpPr>
          <p:spPr bwMode="auto">
            <a:xfrm>
              <a:off x="4237" y="1862"/>
              <a:ext cx="28" cy="0"/>
            </a:xfrm>
            <a:prstGeom prst="line">
              <a:avLst/>
            </a:prstGeom>
            <a:noFill/>
            <a:ln w="1588">
              <a:solidFill>
                <a:srgbClr val="000000"/>
              </a:solidFill>
              <a:round/>
              <a:headEnd/>
              <a:tailEnd/>
            </a:ln>
          </p:spPr>
          <p:txBody>
            <a:bodyPr/>
            <a:lstStyle/>
            <a:p>
              <a:endParaRPr lang="en-GB" sz="1000"/>
            </a:p>
          </p:txBody>
        </p:sp>
        <p:sp>
          <p:nvSpPr>
            <p:cNvPr id="55" name="Rectangle 61"/>
            <p:cNvSpPr>
              <a:spLocks noChangeArrowheads="1"/>
            </p:cNvSpPr>
            <p:nvPr/>
          </p:nvSpPr>
          <p:spPr bwMode="auto">
            <a:xfrm>
              <a:off x="4200" y="1826"/>
              <a:ext cx="35"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0</a:t>
              </a:r>
              <a:endParaRPr lang="en-GB" sz="1000"/>
            </a:p>
          </p:txBody>
        </p:sp>
        <p:sp>
          <p:nvSpPr>
            <p:cNvPr id="56" name="Rectangle 62"/>
            <p:cNvSpPr>
              <a:spLocks noChangeArrowheads="1"/>
            </p:cNvSpPr>
            <p:nvPr/>
          </p:nvSpPr>
          <p:spPr bwMode="auto">
            <a:xfrm>
              <a:off x="4127" y="860"/>
              <a:ext cx="104"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57" name="Line 63"/>
            <p:cNvSpPr>
              <a:spLocks noChangeShapeType="1"/>
            </p:cNvSpPr>
            <p:nvPr/>
          </p:nvSpPr>
          <p:spPr bwMode="auto">
            <a:xfrm>
              <a:off x="4265" y="896"/>
              <a:ext cx="0" cy="967"/>
            </a:xfrm>
            <a:prstGeom prst="line">
              <a:avLst/>
            </a:prstGeom>
            <a:noFill/>
            <a:ln w="3175">
              <a:solidFill>
                <a:srgbClr val="000000"/>
              </a:solidFill>
              <a:round/>
              <a:headEnd/>
              <a:tailEnd/>
            </a:ln>
          </p:spPr>
          <p:txBody>
            <a:bodyPr/>
            <a:lstStyle/>
            <a:p>
              <a:endParaRPr lang="en-GB" sz="1000"/>
            </a:p>
          </p:txBody>
        </p:sp>
        <p:sp>
          <p:nvSpPr>
            <p:cNvPr id="58" name="Freeform 68"/>
            <p:cNvSpPr>
              <a:spLocks/>
            </p:cNvSpPr>
            <p:nvPr/>
          </p:nvSpPr>
          <p:spPr bwMode="auto">
            <a:xfrm>
              <a:off x="4265"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59" name="Freeform 69"/>
            <p:cNvSpPr>
              <a:spLocks/>
            </p:cNvSpPr>
            <p:nvPr/>
          </p:nvSpPr>
          <p:spPr bwMode="auto">
            <a:xfrm>
              <a:off x="4273"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60" name="Freeform 70"/>
            <p:cNvSpPr>
              <a:spLocks/>
            </p:cNvSpPr>
            <p:nvPr/>
          </p:nvSpPr>
          <p:spPr bwMode="auto">
            <a:xfrm>
              <a:off x="4280" y="1862"/>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61" name="Freeform 71"/>
            <p:cNvSpPr>
              <a:spLocks/>
            </p:cNvSpPr>
            <p:nvPr/>
          </p:nvSpPr>
          <p:spPr bwMode="auto">
            <a:xfrm>
              <a:off x="4287" y="1862"/>
              <a:ext cx="8"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19050">
              <a:solidFill>
                <a:srgbClr val="FF0000"/>
              </a:solidFill>
              <a:prstDash val="solid"/>
              <a:round/>
              <a:headEnd/>
              <a:tailEnd/>
            </a:ln>
          </p:spPr>
          <p:txBody>
            <a:bodyPr/>
            <a:lstStyle/>
            <a:p>
              <a:endParaRPr lang="en-GB" sz="1000"/>
            </a:p>
          </p:txBody>
        </p:sp>
        <p:sp>
          <p:nvSpPr>
            <p:cNvPr id="62" name="Freeform 72"/>
            <p:cNvSpPr>
              <a:spLocks/>
            </p:cNvSpPr>
            <p:nvPr/>
          </p:nvSpPr>
          <p:spPr bwMode="auto">
            <a:xfrm>
              <a:off x="4295"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63" name="Freeform 73"/>
            <p:cNvSpPr>
              <a:spLocks/>
            </p:cNvSpPr>
            <p:nvPr/>
          </p:nvSpPr>
          <p:spPr bwMode="auto">
            <a:xfrm>
              <a:off x="4302"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64" name="Freeform 74"/>
            <p:cNvSpPr>
              <a:spLocks/>
            </p:cNvSpPr>
            <p:nvPr/>
          </p:nvSpPr>
          <p:spPr bwMode="auto">
            <a:xfrm>
              <a:off x="4310"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65" name="Freeform 75"/>
            <p:cNvSpPr>
              <a:spLocks/>
            </p:cNvSpPr>
            <p:nvPr/>
          </p:nvSpPr>
          <p:spPr bwMode="auto">
            <a:xfrm>
              <a:off x="4317" y="1861"/>
              <a:ext cx="7" cy="1"/>
            </a:xfrm>
            <a:custGeom>
              <a:avLst/>
              <a:gdLst/>
              <a:ahLst/>
              <a:cxnLst>
                <a:cxn ang="0">
                  <a:pos x="0" y="3"/>
                </a:cxn>
                <a:cxn ang="0">
                  <a:pos x="0" y="3"/>
                </a:cxn>
                <a:cxn ang="0">
                  <a:pos x="0" y="3"/>
                </a:cxn>
                <a:cxn ang="0">
                  <a:pos x="13" y="0"/>
                </a:cxn>
              </a:cxnLst>
              <a:rect l="0" t="0" r="r" b="b"/>
              <a:pathLst>
                <a:path w="13" h="3">
                  <a:moveTo>
                    <a:pt x="0" y="3"/>
                  </a:moveTo>
                  <a:lnTo>
                    <a:pt x="0" y="3"/>
                  </a:lnTo>
                  <a:lnTo>
                    <a:pt x="0" y="3"/>
                  </a:lnTo>
                  <a:lnTo>
                    <a:pt x="13" y="0"/>
                  </a:lnTo>
                </a:path>
              </a:pathLst>
            </a:custGeom>
            <a:noFill/>
            <a:ln w="19050">
              <a:solidFill>
                <a:srgbClr val="FF0000"/>
              </a:solidFill>
              <a:prstDash val="solid"/>
              <a:round/>
              <a:headEnd/>
              <a:tailEnd/>
            </a:ln>
          </p:spPr>
          <p:txBody>
            <a:bodyPr/>
            <a:lstStyle/>
            <a:p>
              <a:endParaRPr lang="en-GB" sz="1000"/>
            </a:p>
          </p:txBody>
        </p:sp>
        <p:sp>
          <p:nvSpPr>
            <p:cNvPr id="66" name="Freeform 76"/>
            <p:cNvSpPr>
              <a:spLocks/>
            </p:cNvSpPr>
            <p:nvPr/>
          </p:nvSpPr>
          <p:spPr bwMode="auto">
            <a:xfrm>
              <a:off x="4324" y="1861"/>
              <a:ext cx="8"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19050">
              <a:solidFill>
                <a:srgbClr val="FF0000"/>
              </a:solidFill>
              <a:prstDash val="solid"/>
              <a:round/>
              <a:headEnd/>
              <a:tailEnd/>
            </a:ln>
          </p:spPr>
          <p:txBody>
            <a:bodyPr/>
            <a:lstStyle/>
            <a:p>
              <a:endParaRPr lang="en-GB" sz="1000"/>
            </a:p>
          </p:txBody>
        </p:sp>
        <p:sp>
          <p:nvSpPr>
            <p:cNvPr id="67" name="Freeform 77"/>
            <p:cNvSpPr>
              <a:spLocks/>
            </p:cNvSpPr>
            <p:nvPr/>
          </p:nvSpPr>
          <p:spPr bwMode="auto">
            <a:xfrm>
              <a:off x="4332" y="1860"/>
              <a:ext cx="7"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FF0000"/>
              </a:solidFill>
              <a:prstDash val="solid"/>
              <a:round/>
              <a:headEnd/>
              <a:tailEnd/>
            </a:ln>
          </p:spPr>
          <p:txBody>
            <a:bodyPr/>
            <a:lstStyle/>
            <a:p>
              <a:endParaRPr lang="en-GB" sz="1000"/>
            </a:p>
          </p:txBody>
        </p:sp>
        <p:sp>
          <p:nvSpPr>
            <p:cNvPr id="68" name="Freeform 78"/>
            <p:cNvSpPr>
              <a:spLocks/>
            </p:cNvSpPr>
            <p:nvPr/>
          </p:nvSpPr>
          <p:spPr bwMode="auto">
            <a:xfrm>
              <a:off x="4339" y="1860"/>
              <a:ext cx="8"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FF0000"/>
              </a:solidFill>
              <a:prstDash val="solid"/>
              <a:round/>
              <a:headEnd/>
              <a:tailEnd/>
            </a:ln>
          </p:spPr>
          <p:txBody>
            <a:bodyPr/>
            <a:lstStyle/>
            <a:p>
              <a:endParaRPr lang="en-GB" sz="1000"/>
            </a:p>
          </p:txBody>
        </p:sp>
        <p:sp>
          <p:nvSpPr>
            <p:cNvPr id="69" name="Freeform 79"/>
            <p:cNvSpPr>
              <a:spLocks/>
            </p:cNvSpPr>
            <p:nvPr/>
          </p:nvSpPr>
          <p:spPr bwMode="auto">
            <a:xfrm>
              <a:off x="4347" y="1861"/>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70" name="Freeform 80"/>
            <p:cNvSpPr>
              <a:spLocks/>
            </p:cNvSpPr>
            <p:nvPr/>
          </p:nvSpPr>
          <p:spPr bwMode="auto">
            <a:xfrm>
              <a:off x="4354" y="1861"/>
              <a:ext cx="8" cy="0"/>
            </a:xfrm>
            <a:custGeom>
              <a:avLst/>
              <a:gdLst/>
              <a:ahLst/>
              <a:cxnLst>
                <a:cxn ang="0">
                  <a:pos x="0" y="0"/>
                </a:cxn>
                <a:cxn ang="0">
                  <a:pos x="0" y="0"/>
                </a:cxn>
                <a:cxn ang="0">
                  <a:pos x="0" y="0"/>
                </a:cxn>
                <a:cxn ang="0">
                  <a:pos x="15" y="2"/>
                </a:cxn>
              </a:cxnLst>
              <a:rect l="0" t="0" r="r" b="b"/>
              <a:pathLst>
                <a:path w="15" h="2">
                  <a:moveTo>
                    <a:pt x="0" y="0"/>
                  </a:moveTo>
                  <a:lnTo>
                    <a:pt x="0" y="0"/>
                  </a:lnTo>
                  <a:lnTo>
                    <a:pt x="0" y="0"/>
                  </a:lnTo>
                  <a:lnTo>
                    <a:pt x="15" y="2"/>
                  </a:lnTo>
                </a:path>
              </a:pathLst>
            </a:custGeom>
            <a:noFill/>
            <a:ln w="19050">
              <a:solidFill>
                <a:srgbClr val="FF0000"/>
              </a:solidFill>
              <a:prstDash val="solid"/>
              <a:round/>
              <a:headEnd/>
              <a:tailEnd/>
            </a:ln>
          </p:spPr>
          <p:txBody>
            <a:bodyPr/>
            <a:lstStyle/>
            <a:p>
              <a:endParaRPr lang="en-GB" sz="1000"/>
            </a:p>
          </p:txBody>
        </p:sp>
        <p:sp>
          <p:nvSpPr>
            <p:cNvPr id="71" name="Freeform 81"/>
            <p:cNvSpPr>
              <a:spLocks/>
            </p:cNvSpPr>
            <p:nvPr/>
          </p:nvSpPr>
          <p:spPr bwMode="auto">
            <a:xfrm>
              <a:off x="4362" y="1861"/>
              <a:ext cx="7" cy="1"/>
            </a:xfrm>
            <a:custGeom>
              <a:avLst/>
              <a:gdLst/>
              <a:ahLst/>
              <a:cxnLst>
                <a:cxn ang="0">
                  <a:pos x="0" y="0"/>
                </a:cxn>
                <a:cxn ang="0">
                  <a:pos x="0" y="0"/>
                </a:cxn>
                <a:cxn ang="0">
                  <a:pos x="0" y="0"/>
                </a:cxn>
                <a:cxn ang="0">
                  <a:pos x="14" y="1"/>
                </a:cxn>
              </a:cxnLst>
              <a:rect l="0" t="0" r="r" b="b"/>
              <a:pathLst>
                <a:path w="14" h="1">
                  <a:moveTo>
                    <a:pt x="0" y="0"/>
                  </a:moveTo>
                  <a:lnTo>
                    <a:pt x="0" y="0"/>
                  </a:lnTo>
                  <a:lnTo>
                    <a:pt x="0" y="0"/>
                  </a:lnTo>
                  <a:lnTo>
                    <a:pt x="14" y="1"/>
                  </a:lnTo>
                </a:path>
              </a:pathLst>
            </a:custGeom>
            <a:noFill/>
            <a:ln w="19050">
              <a:solidFill>
                <a:srgbClr val="FF0000"/>
              </a:solidFill>
              <a:prstDash val="solid"/>
              <a:round/>
              <a:headEnd/>
              <a:tailEnd/>
            </a:ln>
          </p:spPr>
          <p:txBody>
            <a:bodyPr/>
            <a:lstStyle/>
            <a:p>
              <a:endParaRPr lang="en-GB" sz="1000"/>
            </a:p>
          </p:txBody>
        </p:sp>
        <p:sp>
          <p:nvSpPr>
            <p:cNvPr id="72" name="Freeform 82"/>
            <p:cNvSpPr>
              <a:spLocks/>
            </p:cNvSpPr>
            <p:nvPr/>
          </p:nvSpPr>
          <p:spPr bwMode="auto">
            <a:xfrm>
              <a:off x="4369"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73" name="Freeform 83"/>
            <p:cNvSpPr>
              <a:spLocks/>
            </p:cNvSpPr>
            <p:nvPr/>
          </p:nvSpPr>
          <p:spPr bwMode="auto">
            <a:xfrm>
              <a:off x="4376"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74" name="Freeform 84"/>
            <p:cNvSpPr>
              <a:spLocks/>
            </p:cNvSpPr>
            <p:nvPr/>
          </p:nvSpPr>
          <p:spPr bwMode="auto">
            <a:xfrm>
              <a:off x="4384"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75" name="Freeform 85"/>
            <p:cNvSpPr>
              <a:spLocks/>
            </p:cNvSpPr>
            <p:nvPr/>
          </p:nvSpPr>
          <p:spPr bwMode="auto">
            <a:xfrm>
              <a:off x="4392" y="1862"/>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76" name="Freeform 86"/>
            <p:cNvSpPr>
              <a:spLocks/>
            </p:cNvSpPr>
            <p:nvPr/>
          </p:nvSpPr>
          <p:spPr bwMode="auto">
            <a:xfrm>
              <a:off x="4398"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77" name="Freeform 87"/>
            <p:cNvSpPr>
              <a:spLocks/>
            </p:cNvSpPr>
            <p:nvPr/>
          </p:nvSpPr>
          <p:spPr bwMode="auto">
            <a:xfrm>
              <a:off x="4406" y="1861"/>
              <a:ext cx="7" cy="1"/>
            </a:xfrm>
            <a:custGeom>
              <a:avLst/>
              <a:gdLst/>
              <a:ahLst/>
              <a:cxnLst>
                <a:cxn ang="0">
                  <a:pos x="0" y="1"/>
                </a:cxn>
                <a:cxn ang="0">
                  <a:pos x="0" y="1"/>
                </a:cxn>
                <a:cxn ang="0">
                  <a:pos x="0" y="1"/>
                </a:cxn>
                <a:cxn ang="0">
                  <a:pos x="13" y="0"/>
                </a:cxn>
              </a:cxnLst>
              <a:rect l="0" t="0" r="r" b="b"/>
              <a:pathLst>
                <a:path w="13" h="1">
                  <a:moveTo>
                    <a:pt x="0" y="1"/>
                  </a:moveTo>
                  <a:lnTo>
                    <a:pt x="0" y="1"/>
                  </a:lnTo>
                  <a:lnTo>
                    <a:pt x="0" y="1"/>
                  </a:lnTo>
                  <a:lnTo>
                    <a:pt x="13" y="0"/>
                  </a:lnTo>
                </a:path>
              </a:pathLst>
            </a:custGeom>
            <a:noFill/>
            <a:ln w="19050">
              <a:solidFill>
                <a:srgbClr val="FF0000"/>
              </a:solidFill>
              <a:prstDash val="solid"/>
              <a:round/>
              <a:headEnd/>
              <a:tailEnd/>
            </a:ln>
          </p:spPr>
          <p:txBody>
            <a:bodyPr/>
            <a:lstStyle/>
            <a:p>
              <a:endParaRPr lang="en-GB" sz="1000"/>
            </a:p>
          </p:txBody>
        </p:sp>
        <p:sp>
          <p:nvSpPr>
            <p:cNvPr id="78" name="Freeform 88"/>
            <p:cNvSpPr>
              <a:spLocks/>
            </p:cNvSpPr>
            <p:nvPr/>
          </p:nvSpPr>
          <p:spPr bwMode="auto">
            <a:xfrm>
              <a:off x="4413" y="1861"/>
              <a:ext cx="7"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19050">
              <a:solidFill>
                <a:srgbClr val="FF0000"/>
              </a:solidFill>
              <a:prstDash val="solid"/>
              <a:round/>
              <a:headEnd/>
              <a:tailEnd/>
            </a:ln>
          </p:spPr>
          <p:txBody>
            <a:bodyPr/>
            <a:lstStyle/>
            <a:p>
              <a:endParaRPr lang="en-GB" sz="1000"/>
            </a:p>
          </p:txBody>
        </p:sp>
        <p:sp>
          <p:nvSpPr>
            <p:cNvPr id="79" name="Freeform 89"/>
            <p:cNvSpPr>
              <a:spLocks/>
            </p:cNvSpPr>
            <p:nvPr/>
          </p:nvSpPr>
          <p:spPr bwMode="auto">
            <a:xfrm>
              <a:off x="4420" y="1861"/>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80" name="Freeform 90"/>
            <p:cNvSpPr>
              <a:spLocks/>
            </p:cNvSpPr>
            <p:nvPr/>
          </p:nvSpPr>
          <p:spPr bwMode="auto">
            <a:xfrm>
              <a:off x="4428" y="1860"/>
              <a:ext cx="7" cy="1"/>
            </a:xfrm>
            <a:custGeom>
              <a:avLst/>
              <a:gdLst/>
              <a:ahLst/>
              <a:cxnLst>
                <a:cxn ang="0">
                  <a:pos x="0" y="3"/>
                </a:cxn>
                <a:cxn ang="0">
                  <a:pos x="0" y="3"/>
                </a:cxn>
                <a:cxn ang="0">
                  <a:pos x="0" y="3"/>
                </a:cxn>
                <a:cxn ang="0">
                  <a:pos x="15" y="0"/>
                </a:cxn>
              </a:cxnLst>
              <a:rect l="0" t="0" r="r" b="b"/>
              <a:pathLst>
                <a:path w="15" h="3">
                  <a:moveTo>
                    <a:pt x="0" y="3"/>
                  </a:moveTo>
                  <a:lnTo>
                    <a:pt x="0" y="3"/>
                  </a:lnTo>
                  <a:lnTo>
                    <a:pt x="0" y="3"/>
                  </a:lnTo>
                  <a:lnTo>
                    <a:pt x="15" y="0"/>
                  </a:lnTo>
                </a:path>
              </a:pathLst>
            </a:custGeom>
            <a:noFill/>
            <a:ln w="19050">
              <a:solidFill>
                <a:srgbClr val="FF0000"/>
              </a:solidFill>
              <a:prstDash val="solid"/>
              <a:round/>
              <a:headEnd/>
              <a:tailEnd/>
            </a:ln>
          </p:spPr>
          <p:txBody>
            <a:bodyPr/>
            <a:lstStyle/>
            <a:p>
              <a:endParaRPr lang="en-GB" sz="1000"/>
            </a:p>
          </p:txBody>
        </p:sp>
        <p:sp>
          <p:nvSpPr>
            <p:cNvPr id="81" name="Freeform 91"/>
            <p:cNvSpPr>
              <a:spLocks/>
            </p:cNvSpPr>
            <p:nvPr/>
          </p:nvSpPr>
          <p:spPr bwMode="auto">
            <a:xfrm>
              <a:off x="4435" y="1860"/>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82" name="Freeform 92"/>
            <p:cNvSpPr>
              <a:spLocks/>
            </p:cNvSpPr>
            <p:nvPr/>
          </p:nvSpPr>
          <p:spPr bwMode="auto">
            <a:xfrm>
              <a:off x="4442" y="1860"/>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83" name="Freeform 93"/>
            <p:cNvSpPr>
              <a:spLocks/>
            </p:cNvSpPr>
            <p:nvPr/>
          </p:nvSpPr>
          <p:spPr bwMode="auto">
            <a:xfrm>
              <a:off x="4450" y="1860"/>
              <a:ext cx="7" cy="2"/>
            </a:xfrm>
            <a:custGeom>
              <a:avLst/>
              <a:gdLst/>
              <a:ahLst/>
              <a:cxnLst>
                <a:cxn ang="0">
                  <a:pos x="0" y="0"/>
                </a:cxn>
                <a:cxn ang="0">
                  <a:pos x="0" y="0"/>
                </a:cxn>
                <a:cxn ang="0">
                  <a:pos x="0" y="0"/>
                </a:cxn>
                <a:cxn ang="0">
                  <a:pos x="16" y="4"/>
                </a:cxn>
              </a:cxnLst>
              <a:rect l="0" t="0" r="r" b="b"/>
              <a:pathLst>
                <a:path w="16" h="4">
                  <a:moveTo>
                    <a:pt x="0" y="0"/>
                  </a:moveTo>
                  <a:lnTo>
                    <a:pt x="0" y="0"/>
                  </a:lnTo>
                  <a:lnTo>
                    <a:pt x="0" y="0"/>
                  </a:lnTo>
                  <a:lnTo>
                    <a:pt x="16" y="4"/>
                  </a:lnTo>
                </a:path>
              </a:pathLst>
            </a:custGeom>
            <a:noFill/>
            <a:ln w="19050">
              <a:solidFill>
                <a:srgbClr val="FF0000"/>
              </a:solidFill>
              <a:prstDash val="solid"/>
              <a:round/>
              <a:headEnd/>
              <a:tailEnd/>
            </a:ln>
          </p:spPr>
          <p:txBody>
            <a:bodyPr/>
            <a:lstStyle/>
            <a:p>
              <a:endParaRPr lang="en-GB" sz="1000"/>
            </a:p>
          </p:txBody>
        </p:sp>
        <p:sp>
          <p:nvSpPr>
            <p:cNvPr id="84" name="Freeform 94"/>
            <p:cNvSpPr>
              <a:spLocks/>
            </p:cNvSpPr>
            <p:nvPr/>
          </p:nvSpPr>
          <p:spPr bwMode="auto">
            <a:xfrm>
              <a:off x="4457"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85" name="Freeform 95"/>
            <p:cNvSpPr>
              <a:spLocks/>
            </p:cNvSpPr>
            <p:nvPr/>
          </p:nvSpPr>
          <p:spPr bwMode="auto">
            <a:xfrm>
              <a:off x="4465"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86" name="Freeform 96"/>
            <p:cNvSpPr>
              <a:spLocks/>
            </p:cNvSpPr>
            <p:nvPr/>
          </p:nvSpPr>
          <p:spPr bwMode="auto">
            <a:xfrm>
              <a:off x="4472" y="1851"/>
              <a:ext cx="8" cy="11"/>
            </a:xfrm>
            <a:custGeom>
              <a:avLst/>
              <a:gdLst/>
              <a:ahLst/>
              <a:cxnLst>
                <a:cxn ang="0">
                  <a:pos x="0" y="22"/>
                </a:cxn>
                <a:cxn ang="0">
                  <a:pos x="0" y="22"/>
                </a:cxn>
                <a:cxn ang="0">
                  <a:pos x="0" y="22"/>
                </a:cxn>
                <a:cxn ang="0">
                  <a:pos x="15" y="0"/>
                </a:cxn>
              </a:cxnLst>
              <a:rect l="0" t="0" r="r" b="b"/>
              <a:pathLst>
                <a:path w="15" h="22">
                  <a:moveTo>
                    <a:pt x="0" y="22"/>
                  </a:moveTo>
                  <a:lnTo>
                    <a:pt x="0" y="22"/>
                  </a:lnTo>
                  <a:lnTo>
                    <a:pt x="0" y="22"/>
                  </a:lnTo>
                  <a:lnTo>
                    <a:pt x="15" y="0"/>
                  </a:lnTo>
                </a:path>
              </a:pathLst>
            </a:custGeom>
            <a:noFill/>
            <a:ln w="19050">
              <a:solidFill>
                <a:srgbClr val="FF0000"/>
              </a:solidFill>
              <a:prstDash val="solid"/>
              <a:round/>
              <a:headEnd/>
              <a:tailEnd/>
            </a:ln>
          </p:spPr>
          <p:txBody>
            <a:bodyPr/>
            <a:lstStyle/>
            <a:p>
              <a:endParaRPr lang="en-GB" sz="1000"/>
            </a:p>
          </p:txBody>
        </p:sp>
        <p:sp>
          <p:nvSpPr>
            <p:cNvPr id="87" name="Freeform 97"/>
            <p:cNvSpPr>
              <a:spLocks/>
            </p:cNvSpPr>
            <p:nvPr/>
          </p:nvSpPr>
          <p:spPr bwMode="auto">
            <a:xfrm>
              <a:off x="4480" y="1834"/>
              <a:ext cx="7" cy="17"/>
            </a:xfrm>
            <a:custGeom>
              <a:avLst/>
              <a:gdLst/>
              <a:ahLst/>
              <a:cxnLst>
                <a:cxn ang="0">
                  <a:pos x="0" y="35"/>
                </a:cxn>
                <a:cxn ang="0">
                  <a:pos x="0" y="35"/>
                </a:cxn>
                <a:cxn ang="0">
                  <a:pos x="0" y="35"/>
                </a:cxn>
                <a:cxn ang="0">
                  <a:pos x="14" y="0"/>
                </a:cxn>
              </a:cxnLst>
              <a:rect l="0" t="0" r="r" b="b"/>
              <a:pathLst>
                <a:path w="14" h="35">
                  <a:moveTo>
                    <a:pt x="0" y="35"/>
                  </a:moveTo>
                  <a:lnTo>
                    <a:pt x="0" y="35"/>
                  </a:lnTo>
                  <a:lnTo>
                    <a:pt x="0" y="35"/>
                  </a:lnTo>
                  <a:lnTo>
                    <a:pt x="14" y="0"/>
                  </a:lnTo>
                </a:path>
              </a:pathLst>
            </a:custGeom>
            <a:noFill/>
            <a:ln w="19050">
              <a:solidFill>
                <a:srgbClr val="FF0000"/>
              </a:solidFill>
              <a:prstDash val="solid"/>
              <a:round/>
              <a:headEnd/>
              <a:tailEnd/>
            </a:ln>
          </p:spPr>
          <p:txBody>
            <a:bodyPr/>
            <a:lstStyle/>
            <a:p>
              <a:endParaRPr lang="en-GB" sz="1000"/>
            </a:p>
          </p:txBody>
        </p:sp>
        <p:sp>
          <p:nvSpPr>
            <p:cNvPr id="88" name="Freeform 98"/>
            <p:cNvSpPr>
              <a:spLocks/>
            </p:cNvSpPr>
            <p:nvPr/>
          </p:nvSpPr>
          <p:spPr bwMode="auto">
            <a:xfrm>
              <a:off x="4487" y="1804"/>
              <a:ext cx="7" cy="30"/>
            </a:xfrm>
            <a:custGeom>
              <a:avLst/>
              <a:gdLst/>
              <a:ahLst/>
              <a:cxnLst>
                <a:cxn ang="0">
                  <a:pos x="0" y="59"/>
                </a:cxn>
                <a:cxn ang="0">
                  <a:pos x="0" y="59"/>
                </a:cxn>
                <a:cxn ang="0">
                  <a:pos x="0" y="59"/>
                </a:cxn>
                <a:cxn ang="0">
                  <a:pos x="15" y="0"/>
                </a:cxn>
              </a:cxnLst>
              <a:rect l="0" t="0" r="r" b="b"/>
              <a:pathLst>
                <a:path w="15" h="59">
                  <a:moveTo>
                    <a:pt x="0" y="59"/>
                  </a:moveTo>
                  <a:lnTo>
                    <a:pt x="0" y="59"/>
                  </a:lnTo>
                  <a:lnTo>
                    <a:pt x="0" y="59"/>
                  </a:lnTo>
                  <a:lnTo>
                    <a:pt x="15" y="0"/>
                  </a:lnTo>
                </a:path>
              </a:pathLst>
            </a:custGeom>
            <a:noFill/>
            <a:ln w="19050">
              <a:solidFill>
                <a:srgbClr val="FF0000"/>
              </a:solidFill>
              <a:prstDash val="solid"/>
              <a:round/>
              <a:headEnd/>
              <a:tailEnd/>
            </a:ln>
          </p:spPr>
          <p:txBody>
            <a:bodyPr/>
            <a:lstStyle/>
            <a:p>
              <a:endParaRPr lang="en-GB" sz="1000"/>
            </a:p>
          </p:txBody>
        </p:sp>
        <p:sp>
          <p:nvSpPr>
            <p:cNvPr id="89" name="Freeform 99"/>
            <p:cNvSpPr>
              <a:spLocks/>
            </p:cNvSpPr>
            <p:nvPr/>
          </p:nvSpPr>
          <p:spPr bwMode="auto">
            <a:xfrm>
              <a:off x="4494" y="1782"/>
              <a:ext cx="7" cy="22"/>
            </a:xfrm>
            <a:custGeom>
              <a:avLst/>
              <a:gdLst/>
              <a:ahLst/>
              <a:cxnLst>
                <a:cxn ang="0">
                  <a:pos x="0" y="44"/>
                </a:cxn>
                <a:cxn ang="0">
                  <a:pos x="0" y="44"/>
                </a:cxn>
                <a:cxn ang="0">
                  <a:pos x="0" y="44"/>
                </a:cxn>
                <a:cxn ang="0">
                  <a:pos x="13" y="0"/>
                </a:cxn>
              </a:cxnLst>
              <a:rect l="0" t="0" r="r" b="b"/>
              <a:pathLst>
                <a:path w="13" h="44">
                  <a:moveTo>
                    <a:pt x="0" y="44"/>
                  </a:moveTo>
                  <a:lnTo>
                    <a:pt x="0" y="44"/>
                  </a:lnTo>
                  <a:lnTo>
                    <a:pt x="0" y="44"/>
                  </a:lnTo>
                  <a:lnTo>
                    <a:pt x="13" y="0"/>
                  </a:lnTo>
                </a:path>
              </a:pathLst>
            </a:custGeom>
            <a:noFill/>
            <a:ln w="19050">
              <a:solidFill>
                <a:srgbClr val="FF0000"/>
              </a:solidFill>
              <a:prstDash val="solid"/>
              <a:round/>
              <a:headEnd/>
              <a:tailEnd/>
            </a:ln>
          </p:spPr>
          <p:txBody>
            <a:bodyPr/>
            <a:lstStyle/>
            <a:p>
              <a:endParaRPr lang="en-GB" sz="1000"/>
            </a:p>
          </p:txBody>
        </p:sp>
        <p:sp>
          <p:nvSpPr>
            <p:cNvPr id="90" name="Freeform 100"/>
            <p:cNvSpPr>
              <a:spLocks/>
            </p:cNvSpPr>
            <p:nvPr/>
          </p:nvSpPr>
          <p:spPr bwMode="auto">
            <a:xfrm>
              <a:off x="4501" y="1760"/>
              <a:ext cx="8" cy="22"/>
            </a:xfrm>
            <a:custGeom>
              <a:avLst/>
              <a:gdLst/>
              <a:ahLst/>
              <a:cxnLst>
                <a:cxn ang="0">
                  <a:pos x="0" y="44"/>
                </a:cxn>
                <a:cxn ang="0">
                  <a:pos x="0" y="44"/>
                </a:cxn>
                <a:cxn ang="0">
                  <a:pos x="0" y="44"/>
                </a:cxn>
                <a:cxn ang="0">
                  <a:pos x="15" y="0"/>
                </a:cxn>
              </a:cxnLst>
              <a:rect l="0" t="0" r="r" b="b"/>
              <a:pathLst>
                <a:path w="15" h="44">
                  <a:moveTo>
                    <a:pt x="0" y="44"/>
                  </a:moveTo>
                  <a:lnTo>
                    <a:pt x="0" y="44"/>
                  </a:lnTo>
                  <a:lnTo>
                    <a:pt x="0" y="44"/>
                  </a:lnTo>
                  <a:lnTo>
                    <a:pt x="15" y="0"/>
                  </a:lnTo>
                </a:path>
              </a:pathLst>
            </a:custGeom>
            <a:noFill/>
            <a:ln w="19050">
              <a:solidFill>
                <a:srgbClr val="FF0000"/>
              </a:solidFill>
              <a:prstDash val="solid"/>
              <a:round/>
              <a:headEnd/>
              <a:tailEnd/>
            </a:ln>
          </p:spPr>
          <p:txBody>
            <a:bodyPr/>
            <a:lstStyle/>
            <a:p>
              <a:endParaRPr lang="en-GB" sz="1000"/>
            </a:p>
          </p:txBody>
        </p:sp>
        <p:sp>
          <p:nvSpPr>
            <p:cNvPr id="91" name="Freeform 101"/>
            <p:cNvSpPr>
              <a:spLocks/>
            </p:cNvSpPr>
            <p:nvPr/>
          </p:nvSpPr>
          <p:spPr bwMode="auto">
            <a:xfrm>
              <a:off x="4509" y="1737"/>
              <a:ext cx="7" cy="23"/>
            </a:xfrm>
            <a:custGeom>
              <a:avLst/>
              <a:gdLst/>
              <a:ahLst/>
              <a:cxnLst>
                <a:cxn ang="0">
                  <a:pos x="0" y="46"/>
                </a:cxn>
                <a:cxn ang="0">
                  <a:pos x="0" y="46"/>
                </a:cxn>
                <a:cxn ang="0">
                  <a:pos x="0" y="46"/>
                </a:cxn>
                <a:cxn ang="0">
                  <a:pos x="16" y="0"/>
                </a:cxn>
              </a:cxnLst>
              <a:rect l="0" t="0" r="r" b="b"/>
              <a:pathLst>
                <a:path w="16" h="46">
                  <a:moveTo>
                    <a:pt x="0" y="46"/>
                  </a:moveTo>
                  <a:lnTo>
                    <a:pt x="0" y="46"/>
                  </a:lnTo>
                  <a:lnTo>
                    <a:pt x="0" y="46"/>
                  </a:lnTo>
                  <a:lnTo>
                    <a:pt x="16" y="0"/>
                  </a:lnTo>
                </a:path>
              </a:pathLst>
            </a:custGeom>
            <a:noFill/>
            <a:ln w="19050">
              <a:solidFill>
                <a:srgbClr val="FF0000"/>
              </a:solidFill>
              <a:prstDash val="solid"/>
              <a:round/>
              <a:headEnd/>
              <a:tailEnd/>
            </a:ln>
          </p:spPr>
          <p:txBody>
            <a:bodyPr/>
            <a:lstStyle/>
            <a:p>
              <a:endParaRPr lang="en-GB" sz="1000"/>
            </a:p>
          </p:txBody>
        </p:sp>
        <p:sp>
          <p:nvSpPr>
            <p:cNvPr id="92" name="Freeform 102"/>
            <p:cNvSpPr>
              <a:spLocks/>
            </p:cNvSpPr>
            <p:nvPr/>
          </p:nvSpPr>
          <p:spPr bwMode="auto">
            <a:xfrm>
              <a:off x="4516" y="1716"/>
              <a:ext cx="8" cy="21"/>
            </a:xfrm>
            <a:custGeom>
              <a:avLst/>
              <a:gdLst/>
              <a:ahLst/>
              <a:cxnLst>
                <a:cxn ang="0">
                  <a:pos x="0" y="43"/>
                </a:cxn>
                <a:cxn ang="0">
                  <a:pos x="0" y="43"/>
                </a:cxn>
                <a:cxn ang="0">
                  <a:pos x="0" y="43"/>
                </a:cxn>
                <a:cxn ang="0">
                  <a:pos x="15" y="0"/>
                </a:cxn>
              </a:cxnLst>
              <a:rect l="0" t="0" r="r" b="b"/>
              <a:pathLst>
                <a:path w="15" h="43">
                  <a:moveTo>
                    <a:pt x="0" y="43"/>
                  </a:moveTo>
                  <a:lnTo>
                    <a:pt x="0" y="43"/>
                  </a:lnTo>
                  <a:lnTo>
                    <a:pt x="0" y="43"/>
                  </a:lnTo>
                  <a:lnTo>
                    <a:pt x="15" y="0"/>
                  </a:lnTo>
                </a:path>
              </a:pathLst>
            </a:custGeom>
            <a:noFill/>
            <a:ln w="19050">
              <a:solidFill>
                <a:srgbClr val="FF0000"/>
              </a:solidFill>
              <a:prstDash val="solid"/>
              <a:round/>
              <a:headEnd/>
              <a:tailEnd/>
            </a:ln>
          </p:spPr>
          <p:txBody>
            <a:bodyPr/>
            <a:lstStyle/>
            <a:p>
              <a:endParaRPr lang="en-GB" sz="1000"/>
            </a:p>
          </p:txBody>
        </p:sp>
        <p:sp>
          <p:nvSpPr>
            <p:cNvPr id="93" name="Freeform 103"/>
            <p:cNvSpPr>
              <a:spLocks/>
            </p:cNvSpPr>
            <p:nvPr/>
          </p:nvSpPr>
          <p:spPr bwMode="auto">
            <a:xfrm>
              <a:off x="4524" y="1704"/>
              <a:ext cx="7" cy="12"/>
            </a:xfrm>
            <a:custGeom>
              <a:avLst/>
              <a:gdLst/>
              <a:ahLst/>
              <a:cxnLst>
                <a:cxn ang="0">
                  <a:pos x="0" y="24"/>
                </a:cxn>
                <a:cxn ang="0">
                  <a:pos x="0" y="24"/>
                </a:cxn>
                <a:cxn ang="0">
                  <a:pos x="0" y="24"/>
                </a:cxn>
                <a:cxn ang="0">
                  <a:pos x="13" y="0"/>
                </a:cxn>
              </a:cxnLst>
              <a:rect l="0" t="0" r="r" b="b"/>
              <a:pathLst>
                <a:path w="13" h="24">
                  <a:moveTo>
                    <a:pt x="0" y="24"/>
                  </a:moveTo>
                  <a:lnTo>
                    <a:pt x="0" y="24"/>
                  </a:lnTo>
                  <a:lnTo>
                    <a:pt x="0" y="24"/>
                  </a:lnTo>
                  <a:lnTo>
                    <a:pt x="13" y="0"/>
                  </a:lnTo>
                </a:path>
              </a:pathLst>
            </a:custGeom>
            <a:noFill/>
            <a:ln w="19050">
              <a:solidFill>
                <a:srgbClr val="FF0000"/>
              </a:solidFill>
              <a:prstDash val="solid"/>
              <a:round/>
              <a:headEnd/>
              <a:tailEnd/>
            </a:ln>
          </p:spPr>
          <p:txBody>
            <a:bodyPr/>
            <a:lstStyle/>
            <a:p>
              <a:endParaRPr lang="en-GB" sz="1000"/>
            </a:p>
          </p:txBody>
        </p:sp>
        <p:sp>
          <p:nvSpPr>
            <p:cNvPr id="94" name="Freeform 104"/>
            <p:cNvSpPr>
              <a:spLocks/>
            </p:cNvSpPr>
            <p:nvPr/>
          </p:nvSpPr>
          <p:spPr bwMode="auto">
            <a:xfrm>
              <a:off x="4531" y="1704"/>
              <a:ext cx="7" cy="7"/>
            </a:xfrm>
            <a:custGeom>
              <a:avLst/>
              <a:gdLst/>
              <a:ahLst/>
              <a:cxnLst>
                <a:cxn ang="0">
                  <a:pos x="0" y="0"/>
                </a:cxn>
                <a:cxn ang="0">
                  <a:pos x="0" y="0"/>
                </a:cxn>
                <a:cxn ang="0">
                  <a:pos x="0" y="0"/>
                </a:cxn>
                <a:cxn ang="0">
                  <a:pos x="15" y="15"/>
                </a:cxn>
              </a:cxnLst>
              <a:rect l="0" t="0" r="r" b="b"/>
              <a:pathLst>
                <a:path w="15" h="15">
                  <a:moveTo>
                    <a:pt x="0" y="0"/>
                  </a:moveTo>
                  <a:lnTo>
                    <a:pt x="0" y="0"/>
                  </a:lnTo>
                  <a:lnTo>
                    <a:pt x="0" y="0"/>
                  </a:lnTo>
                  <a:lnTo>
                    <a:pt x="15" y="15"/>
                  </a:lnTo>
                </a:path>
              </a:pathLst>
            </a:custGeom>
            <a:noFill/>
            <a:ln w="19050">
              <a:solidFill>
                <a:srgbClr val="FF0000"/>
              </a:solidFill>
              <a:prstDash val="solid"/>
              <a:round/>
              <a:headEnd/>
              <a:tailEnd/>
            </a:ln>
          </p:spPr>
          <p:txBody>
            <a:bodyPr/>
            <a:lstStyle/>
            <a:p>
              <a:endParaRPr lang="en-GB" sz="1000"/>
            </a:p>
          </p:txBody>
        </p:sp>
        <p:sp>
          <p:nvSpPr>
            <p:cNvPr id="95" name="Freeform 105"/>
            <p:cNvSpPr>
              <a:spLocks/>
            </p:cNvSpPr>
            <p:nvPr/>
          </p:nvSpPr>
          <p:spPr bwMode="auto">
            <a:xfrm>
              <a:off x="4538" y="1710"/>
              <a:ext cx="8" cy="1"/>
            </a:xfrm>
            <a:custGeom>
              <a:avLst/>
              <a:gdLst/>
              <a:ahLst/>
              <a:cxnLst>
                <a:cxn ang="0">
                  <a:pos x="0" y="1"/>
                </a:cxn>
                <a:cxn ang="0">
                  <a:pos x="0" y="1"/>
                </a:cxn>
                <a:cxn ang="0">
                  <a:pos x="0" y="1"/>
                </a:cxn>
                <a:cxn ang="0">
                  <a:pos x="16" y="0"/>
                </a:cxn>
              </a:cxnLst>
              <a:rect l="0" t="0" r="r" b="b"/>
              <a:pathLst>
                <a:path w="16" h="1">
                  <a:moveTo>
                    <a:pt x="0" y="1"/>
                  </a:moveTo>
                  <a:lnTo>
                    <a:pt x="0" y="1"/>
                  </a:lnTo>
                  <a:lnTo>
                    <a:pt x="0" y="1"/>
                  </a:lnTo>
                  <a:lnTo>
                    <a:pt x="16" y="0"/>
                  </a:lnTo>
                </a:path>
              </a:pathLst>
            </a:custGeom>
            <a:noFill/>
            <a:ln w="19050">
              <a:solidFill>
                <a:srgbClr val="FF0000"/>
              </a:solidFill>
              <a:prstDash val="solid"/>
              <a:round/>
              <a:headEnd/>
              <a:tailEnd/>
            </a:ln>
          </p:spPr>
          <p:txBody>
            <a:bodyPr/>
            <a:lstStyle/>
            <a:p>
              <a:endParaRPr lang="en-GB" sz="1000"/>
            </a:p>
          </p:txBody>
        </p:sp>
        <p:sp>
          <p:nvSpPr>
            <p:cNvPr id="96" name="Freeform 106"/>
            <p:cNvSpPr>
              <a:spLocks/>
            </p:cNvSpPr>
            <p:nvPr/>
          </p:nvSpPr>
          <p:spPr bwMode="auto">
            <a:xfrm>
              <a:off x="4546" y="1710"/>
              <a:ext cx="18" cy="3"/>
            </a:xfrm>
            <a:custGeom>
              <a:avLst/>
              <a:gdLst/>
              <a:ahLst/>
              <a:cxnLst>
                <a:cxn ang="0">
                  <a:pos x="0" y="0"/>
                </a:cxn>
                <a:cxn ang="0">
                  <a:pos x="0" y="0"/>
                </a:cxn>
                <a:cxn ang="0">
                  <a:pos x="0" y="0"/>
                </a:cxn>
                <a:cxn ang="0">
                  <a:pos x="36" y="4"/>
                </a:cxn>
              </a:cxnLst>
              <a:rect l="0" t="0" r="r" b="b"/>
              <a:pathLst>
                <a:path w="36" h="4">
                  <a:moveTo>
                    <a:pt x="0" y="0"/>
                  </a:moveTo>
                  <a:lnTo>
                    <a:pt x="0" y="0"/>
                  </a:lnTo>
                  <a:lnTo>
                    <a:pt x="0" y="0"/>
                  </a:lnTo>
                  <a:lnTo>
                    <a:pt x="36" y="4"/>
                  </a:lnTo>
                </a:path>
              </a:pathLst>
            </a:custGeom>
            <a:noFill/>
            <a:ln w="19050">
              <a:solidFill>
                <a:srgbClr val="FF0000"/>
              </a:solidFill>
              <a:prstDash val="solid"/>
              <a:round/>
              <a:headEnd/>
              <a:tailEnd/>
            </a:ln>
          </p:spPr>
          <p:txBody>
            <a:bodyPr/>
            <a:lstStyle/>
            <a:p>
              <a:endParaRPr lang="en-GB" sz="1000"/>
            </a:p>
          </p:txBody>
        </p:sp>
        <p:sp>
          <p:nvSpPr>
            <p:cNvPr id="97" name="Freeform 107"/>
            <p:cNvSpPr>
              <a:spLocks/>
            </p:cNvSpPr>
            <p:nvPr/>
          </p:nvSpPr>
          <p:spPr bwMode="auto">
            <a:xfrm>
              <a:off x="4564" y="1713"/>
              <a:ext cx="7" cy="0"/>
            </a:xfrm>
            <a:custGeom>
              <a:avLst/>
              <a:gdLst/>
              <a:ahLst/>
              <a:cxnLst>
                <a:cxn ang="0">
                  <a:pos x="0" y="0"/>
                </a:cxn>
                <a:cxn ang="0">
                  <a:pos x="0" y="0"/>
                </a:cxn>
                <a:cxn ang="0">
                  <a:pos x="0" y="0"/>
                </a:cxn>
                <a:cxn ang="0">
                  <a:pos x="15" y="2"/>
                </a:cxn>
              </a:cxnLst>
              <a:rect l="0" t="0" r="r" b="b"/>
              <a:pathLst>
                <a:path w="15" h="2">
                  <a:moveTo>
                    <a:pt x="0" y="0"/>
                  </a:moveTo>
                  <a:lnTo>
                    <a:pt x="0" y="0"/>
                  </a:lnTo>
                  <a:lnTo>
                    <a:pt x="0" y="0"/>
                  </a:lnTo>
                  <a:lnTo>
                    <a:pt x="15" y="2"/>
                  </a:lnTo>
                </a:path>
              </a:pathLst>
            </a:custGeom>
            <a:noFill/>
            <a:ln w="19050">
              <a:solidFill>
                <a:srgbClr val="FF0000"/>
              </a:solidFill>
              <a:prstDash val="solid"/>
              <a:round/>
              <a:headEnd/>
              <a:tailEnd/>
            </a:ln>
          </p:spPr>
          <p:txBody>
            <a:bodyPr/>
            <a:lstStyle/>
            <a:p>
              <a:endParaRPr lang="en-GB" sz="1000"/>
            </a:p>
          </p:txBody>
        </p:sp>
        <p:sp>
          <p:nvSpPr>
            <p:cNvPr id="98" name="Freeform 108"/>
            <p:cNvSpPr>
              <a:spLocks/>
            </p:cNvSpPr>
            <p:nvPr/>
          </p:nvSpPr>
          <p:spPr bwMode="auto">
            <a:xfrm>
              <a:off x="4571" y="1713"/>
              <a:ext cx="7" cy="11"/>
            </a:xfrm>
            <a:custGeom>
              <a:avLst/>
              <a:gdLst/>
              <a:ahLst/>
              <a:cxnLst>
                <a:cxn ang="0">
                  <a:pos x="0" y="0"/>
                </a:cxn>
                <a:cxn ang="0">
                  <a:pos x="0" y="0"/>
                </a:cxn>
                <a:cxn ang="0">
                  <a:pos x="0" y="0"/>
                </a:cxn>
                <a:cxn ang="0">
                  <a:pos x="14" y="21"/>
                </a:cxn>
              </a:cxnLst>
              <a:rect l="0" t="0" r="r" b="b"/>
              <a:pathLst>
                <a:path w="14" h="21">
                  <a:moveTo>
                    <a:pt x="0" y="0"/>
                  </a:moveTo>
                  <a:lnTo>
                    <a:pt x="0" y="0"/>
                  </a:lnTo>
                  <a:lnTo>
                    <a:pt x="0" y="0"/>
                  </a:lnTo>
                  <a:lnTo>
                    <a:pt x="14" y="21"/>
                  </a:lnTo>
                </a:path>
              </a:pathLst>
            </a:custGeom>
            <a:noFill/>
            <a:ln w="19050">
              <a:solidFill>
                <a:srgbClr val="FF0000"/>
              </a:solidFill>
              <a:prstDash val="solid"/>
              <a:round/>
              <a:headEnd/>
              <a:tailEnd/>
            </a:ln>
          </p:spPr>
          <p:txBody>
            <a:bodyPr/>
            <a:lstStyle/>
            <a:p>
              <a:endParaRPr lang="en-GB" sz="1000"/>
            </a:p>
          </p:txBody>
        </p:sp>
        <p:sp>
          <p:nvSpPr>
            <p:cNvPr id="99" name="Freeform 109"/>
            <p:cNvSpPr>
              <a:spLocks/>
            </p:cNvSpPr>
            <p:nvPr/>
          </p:nvSpPr>
          <p:spPr bwMode="auto">
            <a:xfrm>
              <a:off x="4578" y="1724"/>
              <a:ext cx="8" cy="10"/>
            </a:xfrm>
            <a:custGeom>
              <a:avLst/>
              <a:gdLst/>
              <a:ahLst/>
              <a:cxnLst>
                <a:cxn ang="0">
                  <a:pos x="0" y="0"/>
                </a:cxn>
                <a:cxn ang="0">
                  <a:pos x="0" y="0"/>
                </a:cxn>
                <a:cxn ang="0">
                  <a:pos x="0" y="0"/>
                </a:cxn>
                <a:cxn ang="0">
                  <a:pos x="15" y="20"/>
                </a:cxn>
              </a:cxnLst>
              <a:rect l="0" t="0" r="r" b="b"/>
              <a:pathLst>
                <a:path w="15" h="20">
                  <a:moveTo>
                    <a:pt x="0" y="0"/>
                  </a:moveTo>
                  <a:lnTo>
                    <a:pt x="0" y="0"/>
                  </a:lnTo>
                  <a:lnTo>
                    <a:pt x="0" y="0"/>
                  </a:lnTo>
                  <a:lnTo>
                    <a:pt x="15" y="20"/>
                  </a:lnTo>
                </a:path>
              </a:pathLst>
            </a:custGeom>
            <a:noFill/>
            <a:ln w="19050">
              <a:solidFill>
                <a:srgbClr val="FF0000"/>
              </a:solidFill>
              <a:prstDash val="solid"/>
              <a:round/>
              <a:headEnd/>
              <a:tailEnd/>
            </a:ln>
          </p:spPr>
          <p:txBody>
            <a:bodyPr/>
            <a:lstStyle/>
            <a:p>
              <a:endParaRPr lang="en-GB" sz="1000"/>
            </a:p>
          </p:txBody>
        </p:sp>
        <p:sp>
          <p:nvSpPr>
            <p:cNvPr id="100" name="Freeform 110"/>
            <p:cNvSpPr>
              <a:spLocks/>
            </p:cNvSpPr>
            <p:nvPr/>
          </p:nvSpPr>
          <p:spPr bwMode="auto">
            <a:xfrm>
              <a:off x="4586" y="1734"/>
              <a:ext cx="7" cy="4"/>
            </a:xfrm>
            <a:custGeom>
              <a:avLst/>
              <a:gdLst/>
              <a:ahLst/>
              <a:cxnLst>
                <a:cxn ang="0">
                  <a:pos x="0" y="0"/>
                </a:cxn>
                <a:cxn ang="0">
                  <a:pos x="0" y="0"/>
                </a:cxn>
                <a:cxn ang="0">
                  <a:pos x="0" y="0"/>
                </a:cxn>
                <a:cxn ang="0">
                  <a:pos x="15" y="7"/>
                </a:cxn>
              </a:cxnLst>
              <a:rect l="0" t="0" r="r" b="b"/>
              <a:pathLst>
                <a:path w="15" h="7">
                  <a:moveTo>
                    <a:pt x="0" y="0"/>
                  </a:moveTo>
                  <a:lnTo>
                    <a:pt x="0" y="0"/>
                  </a:lnTo>
                  <a:lnTo>
                    <a:pt x="0" y="0"/>
                  </a:lnTo>
                  <a:lnTo>
                    <a:pt x="15" y="7"/>
                  </a:lnTo>
                </a:path>
              </a:pathLst>
            </a:custGeom>
            <a:noFill/>
            <a:ln w="19050">
              <a:solidFill>
                <a:srgbClr val="FF0000"/>
              </a:solidFill>
              <a:prstDash val="solid"/>
              <a:round/>
              <a:headEnd/>
              <a:tailEnd/>
            </a:ln>
          </p:spPr>
          <p:txBody>
            <a:bodyPr/>
            <a:lstStyle/>
            <a:p>
              <a:endParaRPr lang="en-GB" sz="1000"/>
            </a:p>
          </p:txBody>
        </p:sp>
        <p:sp>
          <p:nvSpPr>
            <p:cNvPr id="101" name="Freeform 111"/>
            <p:cNvSpPr>
              <a:spLocks/>
            </p:cNvSpPr>
            <p:nvPr/>
          </p:nvSpPr>
          <p:spPr bwMode="auto">
            <a:xfrm>
              <a:off x="4593" y="1738"/>
              <a:ext cx="8" cy="9"/>
            </a:xfrm>
            <a:custGeom>
              <a:avLst/>
              <a:gdLst/>
              <a:ahLst/>
              <a:cxnLst>
                <a:cxn ang="0">
                  <a:pos x="0" y="0"/>
                </a:cxn>
                <a:cxn ang="0">
                  <a:pos x="0" y="0"/>
                </a:cxn>
                <a:cxn ang="0">
                  <a:pos x="0" y="0"/>
                </a:cxn>
                <a:cxn ang="0">
                  <a:pos x="15" y="20"/>
                </a:cxn>
              </a:cxnLst>
              <a:rect l="0" t="0" r="r" b="b"/>
              <a:pathLst>
                <a:path w="15" h="20">
                  <a:moveTo>
                    <a:pt x="0" y="0"/>
                  </a:moveTo>
                  <a:lnTo>
                    <a:pt x="0" y="0"/>
                  </a:lnTo>
                  <a:lnTo>
                    <a:pt x="0" y="0"/>
                  </a:lnTo>
                  <a:lnTo>
                    <a:pt x="15" y="20"/>
                  </a:lnTo>
                </a:path>
              </a:pathLst>
            </a:custGeom>
            <a:noFill/>
            <a:ln w="19050">
              <a:solidFill>
                <a:srgbClr val="FF0000"/>
              </a:solidFill>
              <a:prstDash val="solid"/>
              <a:round/>
              <a:headEnd/>
              <a:tailEnd/>
            </a:ln>
          </p:spPr>
          <p:txBody>
            <a:bodyPr/>
            <a:lstStyle/>
            <a:p>
              <a:endParaRPr lang="en-GB" sz="1000"/>
            </a:p>
          </p:txBody>
        </p:sp>
        <p:sp>
          <p:nvSpPr>
            <p:cNvPr id="102" name="Freeform 112"/>
            <p:cNvSpPr>
              <a:spLocks/>
            </p:cNvSpPr>
            <p:nvPr/>
          </p:nvSpPr>
          <p:spPr bwMode="auto">
            <a:xfrm>
              <a:off x="4601" y="1747"/>
              <a:ext cx="8" cy="11"/>
            </a:xfrm>
            <a:custGeom>
              <a:avLst/>
              <a:gdLst/>
              <a:ahLst/>
              <a:cxnLst>
                <a:cxn ang="0">
                  <a:pos x="0" y="0"/>
                </a:cxn>
                <a:cxn ang="0">
                  <a:pos x="0" y="0"/>
                </a:cxn>
                <a:cxn ang="0">
                  <a:pos x="0" y="0"/>
                </a:cxn>
                <a:cxn ang="0">
                  <a:pos x="15" y="21"/>
                </a:cxn>
              </a:cxnLst>
              <a:rect l="0" t="0" r="r" b="b"/>
              <a:pathLst>
                <a:path w="15" h="21">
                  <a:moveTo>
                    <a:pt x="0" y="0"/>
                  </a:moveTo>
                  <a:lnTo>
                    <a:pt x="0" y="0"/>
                  </a:lnTo>
                  <a:lnTo>
                    <a:pt x="0" y="0"/>
                  </a:lnTo>
                  <a:lnTo>
                    <a:pt x="15" y="21"/>
                  </a:lnTo>
                </a:path>
              </a:pathLst>
            </a:custGeom>
            <a:noFill/>
            <a:ln w="19050">
              <a:solidFill>
                <a:srgbClr val="FF0000"/>
              </a:solidFill>
              <a:prstDash val="solid"/>
              <a:round/>
              <a:headEnd/>
              <a:tailEnd/>
            </a:ln>
          </p:spPr>
          <p:txBody>
            <a:bodyPr/>
            <a:lstStyle/>
            <a:p>
              <a:endParaRPr lang="en-GB" sz="1000"/>
            </a:p>
          </p:txBody>
        </p:sp>
        <p:sp>
          <p:nvSpPr>
            <p:cNvPr id="103" name="Freeform 113"/>
            <p:cNvSpPr>
              <a:spLocks/>
            </p:cNvSpPr>
            <p:nvPr/>
          </p:nvSpPr>
          <p:spPr bwMode="auto">
            <a:xfrm>
              <a:off x="4609" y="1758"/>
              <a:ext cx="7" cy="6"/>
            </a:xfrm>
            <a:custGeom>
              <a:avLst/>
              <a:gdLst/>
              <a:ahLst/>
              <a:cxnLst>
                <a:cxn ang="0">
                  <a:pos x="0" y="0"/>
                </a:cxn>
                <a:cxn ang="0">
                  <a:pos x="0" y="0"/>
                </a:cxn>
                <a:cxn ang="0">
                  <a:pos x="0" y="0"/>
                </a:cxn>
                <a:cxn ang="0">
                  <a:pos x="15" y="12"/>
                </a:cxn>
              </a:cxnLst>
              <a:rect l="0" t="0" r="r" b="b"/>
              <a:pathLst>
                <a:path w="15" h="12">
                  <a:moveTo>
                    <a:pt x="0" y="0"/>
                  </a:moveTo>
                  <a:lnTo>
                    <a:pt x="0" y="0"/>
                  </a:lnTo>
                  <a:lnTo>
                    <a:pt x="0" y="0"/>
                  </a:lnTo>
                  <a:lnTo>
                    <a:pt x="15" y="12"/>
                  </a:lnTo>
                </a:path>
              </a:pathLst>
            </a:custGeom>
            <a:noFill/>
            <a:ln w="19050">
              <a:solidFill>
                <a:srgbClr val="FF0000"/>
              </a:solidFill>
              <a:prstDash val="solid"/>
              <a:round/>
              <a:headEnd/>
              <a:tailEnd/>
            </a:ln>
          </p:spPr>
          <p:txBody>
            <a:bodyPr/>
            <a:lstStyle/>
            <a:p>
              <a:endParaRPr lang="en-GB" sz="1000"/>
            </a:p>
          </p:txBody>
        </p:sp>
        <p:sp>
          <p:nvSpPr>
            <p:cNvPr id="104" name="Freeform 114"/>
            <p:cNvSpPr>
              <a:spLocks/>
            </p:cNvSpPr>
            <p:nvPr/>
          </p:nvSpPr>
          <p:spPr bwMode="auto">
            <a:xfrm>
              <a:off x="4616" y="1763"/>
              <a:ext cx="7" cy="1"/>
            </a:xfrm>
            <a:custGeom>
              <a:avLst/>
              <a:gdLst/>
              <a:ahLst/>
              <a:cxnLst>
                <a:cxn ang="0">
                  <a:pos x="0" y="2"/>
                </a:cxn>
                <a:cxn ang="0">
                  <a:pos x="0" y="2"/>
                </a:cxn>
                <a:cxn ang="0">
                  <a:pos x="0" y="2"/>
                </a:cxn>
                <a:cxn ang="0">
                  <a:pos x="14" y="0"/>
                </a:cxn>
              </a:cxnLst>
              <a:rect l="0" t="0" r="r" b="b"/>
              <a:pathLst>
                <a:path w="14" h="2">
                  <a:moveTo>
                    <a:pt x="0" y="2"/>
                  </a:moveTo>
                  <a:lnTo>
                    <a:pt x="0" y="2"/>
                  </a:lnTo>
                  <a:lnTo>
                    <a:pt x="0" y="2"/>
                  </a:lnTo>
                  <a:lnTo>
                    <a:pt x="14" y="0"/>
                  </a:lnTo>
                </a:path>
              </a:pathLst>
            </a:custGeom>
            <a:noFill/>
            <a:ln w="19050">
              <a:solidFill>
                <a:srgbClr val="FF0000"/>
              </a:solidFill>
              <a:prstDash val="solid"/>
              <a:round/>
              <a:headEnd/>
              <a:tailEnd/>
            </a:ln>
          </p:spPr>
          <p:txBody>
            <a:bodyPr/>
            <a:lstStyle/>
            <a:p>
              <a:endParaRPr lang="en-GB" sz="1000"/>
            </a:p>
          </p:txBody>
        </p:sp>
        <p:sp>
          <p:nvSpPr>
            <p:cNvPr id="105" name="Freeform 115"/>
            <p:cNvSpPr>
              <a:spLocks/>
            </p:cNvSpPr>
            <p:nvPr/>
          </p:nvSpPr>
          <p:spPr bwMode="auto">
            <a:xfrm>
              <a:off x="4623" y="1763"/>
              <a:ext cx="7" cy="3"/>
            </a:xfrm>
            <a:custGeom>
              <a:avLst/>
              <a:gdLst/>
              <a:ahLst/>
              <a:cxnLst>
                <a:cxn ang="0">
                  <a:pos x="0" y="0"/>
                </a:cxn>
                <a:cxn ang="0">
                  <a:pos x="0" y="0"/>
                </a:cxn>
                <a:cxn ang="0">
                  <a:pos x="0" y="0"/>
                </a:cxn>
                <a:cxn ang="0">
                  <a:pos x="15" y="7"/>
                </a:cxn>
              </a:cxnLst>
              <a:rect l="0" t="0" r="r" b="b"/>
              <a:pathLst>
                <a:path w="15" h="7">
                  <a:moveTo>
                    <a:pt x="0" y="0"/>
                  </a:moveTo>
                  <a:lnTo>
                    <a:pt x="0" y="0"/>
                  </a:lnTo>
                  <a:lnTo>
                    <a:pt x="0" y="0"/>
                  </a:lnTo>
                  <a:lnTo>
                    <a:pt x="15" y="7"/>
                  </a:lnTo>
                </a:path>
              </a:pathLst>
            </a:custGeom>
            <a:noFill/>
            <a:ln w="19050">
              <a:solidFill>
                <a:srgbClr val="FF0000"/>
              </a:solidFill>
              <a:prstDash val="solid"/>
              <a:round/>
              <a:headEnd/>
              <a:tailEnd/>
            </a:ln>
          </p:spPr>
          <p:txBody>
            <a:bodyPr/>
            <a:lstStyle/>
            <a:p>
              <a:endParaRPr lang="en-GB" sz="1000"/>
            </a:p>
          </p:txBody>
        </p:sp>
        <p:sp>
          <p:nvSpPr>
            <p:cNvPr id="106" name="Freeform 116"/>
            <p:cNvSpPr>
              <a:spLocks/>
            </p:cNvSpPr>
            <p:nvPr/>
          </p:nvSpPr>
          <p:spPr bwMode="auto">
            <a:xfrm>
              <a:off x="4630" y="1766"/>
              <a:ext cx="7" cy="5"/>
            </a:xfrm>
            <a:custGeom>
              <a:avLst/>
              <a:gdLst/>
              <a:ahLst/>
              <a:cxnLst>
                <a:cxn ang="0">
                  <a:pos x="0" y="0"/>
                </a:cxn>
                <a:cxn ang="0">
                  <a:pos x="0" y="0"/>
                </a:cxn>
                <a:cxn ang="0">
                  <a:pos x="0" y="0"/>
                </a:cxn>
                <a:cxn ang="0">
                  <a:pos x="13" y="9"/>
                </a:cxn>
              </a:cxnLst>
              <a:rect l="0" t="0" r="r" b="b"/>
              <a:pathLst>
                <a:path w="13" h="9">
                  <a:moveTo>
                    <a:pt x="0" y="0"/>
                  </a:moveTo>
                  <a:lnTo>
                    <a:pt x="0" y="0"/>
                  </a:lnTo>
                  <a:lnTo>
                    <a:pt x="0" y="0"/>
                  </a:lnTo>
                  <a:lnTo>
                    <a:pt x="13" y="9"/>
                  </a:lnTo>
                </a:path>
              </a:pathLst>
            </a:custGeom>
            <a:noFill/>
            <a:ln w="19050">
              <a:solidFill>
                <a:srgbClr val="FF0000"/>
              </a:solidFill>
              <a:prstDash val="solid"/>
              <a:round/>
              <a:headEnd/>
              <a:tailEnd/>
            </a:ln>
          </p:spPr>
          <p:txBody>
            <a:bodyPr/>
            <a:lstStyle/>
            <a:p>
              <a:endParaRPr lang="en-GB" sz="1000"/>
            </a:p>
          </p:txBody>
        </p:sp>
        <p:sp>
          <p:nvSpPr>
            <p:cNvPr id="107" name="Freeform 117"/>
            <p:cNvSpPr>
              <a:spLocks/>
            </p:cNvSpPr>
            <p:nvPr/>
          </p:nvSpPr>
          <p:spPr bwMode="auto">
            <a:xfrm>
              <a:off x="4637" y="1771"/>
              <a:ext cx="8" cy="4"/>
            </a:xfrm>
            <a:custGeom>
              <a:avLst/>
              <a:gdLst/>
              <a:ahLst/>
              <a:cxnLst>
                <a:cxn ang="0">
                  <a:pos x="0" y="0"/>
                </a:cxn>
                <a:cxn ang="0">
                  <a:pos x="0" y="0"/>
                </a:cxn>
                <a:cxn ang="0">
                  <a:pos x="0" y="0"/>
                </a:cxn>
                <a:cxn ang="0">
                  <a:pos x="16" y="7"/>
                </a:cxn>
              </a:cxnLst>
              <a:rect l="0" t="0" r="r" b="b"/>
              <a:pathLst>
                <a:path w="16" h="7">
                  <a:moveTo>
                    <a:pt x="0" y="0"/>
                  </a:moveTo>
                  <a:lnTo>
                    <a:pt x="0" y="0"/>
                  </a:lnTo>
                  <a:lnTo>
                    <a:pt x="0" y="0"/>
                  </a:lnTo>
                  <a:lnTo>
                    <a:pt x="16" y="7"/>
                  </a:lnTo>
                </a:path>
              </a:pathLst>
            </a:custGeom>
            <a:noFill/>
            <a:ln w="19050">
              <a:solidFill>
                <a:srgbClr val="FF0000"/>
              </a:solidFill>
              <a:prstDash val="solid"/>
              <a:round/>
              <a:headEnd/>
              <a:tailEnd/>
            </a:ln>
          </p:spPr>
          <p:txBody>
            <a:bodyPr/>
            <a:lstStyle/>
            <a:p>
              <a:endParaRPr lang="en-GB" sz="1000"/>
            </a:p>
          </p:txBody>
        </p:sp>
        <p:sp>
          <p:nvSpPr>
            <p:cNvPr id="108" name="Freeform 118"/>
            <p:cNvSpPr>
              <a:spLocks/>
            </p:cNvSpPr>
            <p:nvPr/>
          </p:nvSpPr>
          <p:spPr bwMode="auto">
            <a:xfrm>
              <a:off x="4645" y="1762"/>
              <a:ext cx="7" cy="13"/>
            </a:xfrm>
            <a:custGeom>
              <a:avLst/>
              <a:gdLst/>
              <a:ahLst/>
              <a:cxnLst>
                <a:cxn ang="0">
                  <a:pos x="0" y="24"/>
                </a:cxn>
                <a:cxn ang="0">
                  <a:pos x="0" y="24"/>
                </a:cxn>
                <a:cxn ang="0">
                  <a:pos x="0" y="24"/>
                </a:cxn>
                <a:cxn ang="0">
                  <a:pos x="15" y="0"/>
                </a:cxn>
              </a:cxnLst>
              <a:rect l="0" t="0" r="r" b="b"/>
              <a:pathLst>
                <a:path w="15" h="24">
                  <a:moveTo>
                    <a:pt x="0" y="24"/>
                  </a:moveTo>
                  <a:lnTo>
                    <a:pt x="0" y="24"/>
                  </a:lnTo>
                  <a:lnTo>
                    <a:pt x="0" y="24"/>
                  </a:lnTo>
                  <a:lnTo>
                    <a:pt x="15" y="0"/>
                  </a:lnTo>
                </a:path>
              </a:pathLst>
            </a:custGeom>
            <a:noFill/>
            <a:ln w="19050">
              <a:solidFill>
                <a:srgbClr val="FF0000"/>
              </a:solidFill>
              <a:prstDash val="solid"/>
              <a:round/>
              <a:headEnd/>
              <a:tailEnd/>
            </a:ln>
          </p:spPr>
          <p:txBody>
            <a:bodyPr/>
            <a:lstStyle/>
            <a:p>
              <a:endParaRPr lang="en-GB" sz="1000"/>
            </a:p>
          </p:txBody>
        </p:sp>
        <p:sp>
          <p:nvSpPr>
            <p:cNvPr id="109" name="Freeform 119"/>
            <p:cNvSpPr>
              <a:spLocks/>
            </p:cNvSpPr>
            <p:nvPr/>
          </p:nvSpPr>
          <p:spPr bwMode="auto">
            <a:xfrm>
              <a:off x="4652" y="1761"/>
              <a:ext cx="7" cy="1"/>
            </a:xfrm>
            <a:custGeom>
              <a:avLst/>
              <a:gdLst/>
              <a:ahLst/>
              <a:cxnLst>
                <a:cxn ang="0">
                  <a:pos x="0" y="3"/>
                </a:cxn>
                <a:cxn ang="0">
                  <a:pos x="0" y="3"/>
                </a:cxn>
                <a:cxn ang="0">
                  <a:pos x="0" y="3"/>
                </a:cxn>
                <a:cxn ang="0">
                  <a:pos x="13" y="0"/>
                </a:cxn>
              </a:cxnLst>
              <a:rect l="0" t="0" r="r" b="b"/>
              <a:pathLst>
                <a:path w="13" h="3">
                  <a:moveTo>
                    <a:pt x="0" y="3"/>
                  </a:moveTo>
                  <a:lnTo>
                    <a:pt x="0" y="3"/>
                  </a:lnTo>
                  <a:lnTo>
                    <a:pt x="0" y="3"/>
                  </a:lnTo>
                  <a:lnTo>
                    <a:pt x="13" y="0"/>
                  </a:lnTo>
                </a:path>
              </a:pathLst>
            </a:custGeom>
            <a:noFill/>
            <a:ln w="19050">
              <a:solidFill>
                <a:srgbClr val="FF0000"/>
              </a:solidFill>
              <a:prstDash val="solid"/>
              <a:round/>
              <a:headEnd/>
              <a:tailEnd/>
            </a:ln>
          </p:spPr>
          <p:txBody>
            <a:bodyPr/>
            <a:lstStyle/>
            <a:p>
              <a:endParaRPr lang="en-GB" sz="1000"/>
            </a:p>
          </p:txBody>
        </p:sp>
        <p:sp>
          <p:nvSpPr>
            <p:cNvPr id="110" name="Freeform 120"/>
            <p:cNvSpPr>
              <a:spLocks/>
            </p:cNvSpPr>
            <p:nvPr/>
          </p:nvSpPr>
          <p:spPr bwMode="auto">
            <a:xfrm>
              <a:off x="4659" y="1759"/>
              <a:ext cx="8" cy="2"/>
            </a:xfrm>
            <a:custGeom>
              <a:avLst/>
              <a:gdLst/>
              <a:ahLst/>
              <a:cxnLst>
                <a:cxn ang="0">
                  <a:pos x="0" y="5"/>
                </a:cxn>
                <a:cxn ang="0">
                  <a:pos x="0" y="5"/>
                </a:cxn>
                <a:cxn ang="0">
                  <a:pos x="0" y="5"/>
                </a:cxn>
                <a:cxn ang="0">
                  <a:pos x="15" y="0"/>
                </a:cxn>
              </a:cxnLst>
              <a:rect l="0" t="0" r="r" b="b"/>
              <a:pathLst>
                <a:path w="15" h="5">
                  <a:moveTo>
                    <a:pt x="0" y="5"/>
                  </a:moveTo>
                  <a:lnTo>
                    <a:pt x="0" y="5"/>
                  </a:lnTo>
                  <a:lnTo>
                    <a:pt x="0" y="5"/>
                  </a:lnTo>
                  <a:lnTo>
                    <a:pt x="15" y="0"/>
                  </a:lnTo>
                </a:path>
              </a:pathLst>
            </a:custGeom>
            <a:noFill/>
            <a:ln w="19050">
              <a:solidFill>
                <a:srgbClr val="FF0000"/>
              </a:solidFill>
              <a:prstDash val="solid"/>
              <a:round/>
              <a:headEnd/>
              <a:tailEnd/>
            </a:ln>
          </p:spPr>
          <p:txBody>
            <a:bodyPr/>
            <a:lstStyle/>
            <a:p>
              <a:endParaRPr lang="en-GB" sz="1000"/>
            </a:p>
          </p:txBody>
        </p:sp>
        <p:sp>
          <p:nvSpPr>
            <p:cNvPr id="111" name="Freeform 121"/>
            <p:cNvSpPr>
              <a:spLocks/>
            </p:cNvSpPr>
            <p:nvPr/>
          </p:nvSpPr>
          <p:spPr bwMode="auto">
            <a:xfrm>
              <a:off x="4667" y="1759"/>
              <a:ext cx="7" cy="0"/>
            </a:xfrm>
            <a:custGeom>
              <a:avLst/>
              <a:gdLst/>
              <a:ahLst/>
              <a:cxnLst>
                <a:cxn ang="0">
                  <a:pos x="0" y="0"/>
                </a:cxn>
                <a:cxn ang="0">
                  <a:pos x="0" y="0"/>
                </a:cxn>
                <a:cxn ang="0">
                  <a:pos x="0" y="0"/>
                </a:cxn>
                <a:cxn ang="0">
                  <a:pos x="16" y="2"/>
                </a:cxn>
              </a:cxnLst>
              <a:rect l="0" t="0" r="r" b="b"/>
              <a:pathLst>
                <a:path w="16" h="2">
                  <a:moveTo>
                    <a:pt x="0" y="0"/>
                  </a:moveTo>
                  <a:lnTo>
                    <a:pt x="0" y="0"/>
                  </a:lnTo>
                  <a:lnTo>
                    <a:pt x="0" y="0"/>
                  </a:lnTo>
                  <a:lnTo>
                    <a:pt x="16" y="2"/>
                  </a:lnTo>
                </a:path>
              </a:pathLst>
            </a:custGeom>
            <a:noFill/>
            <a:ln w="19050">
              <a:solidFill>
                <a:srgbClr val="FF0000"/>
              </a:solidFill>
              <a:prstDash val="solid"/>
              <a:round/>
              <a:headEnd/>
              <a:tailEnd/>
            </a:ln>
          </p:spPr>
          <p:txBody>
            <a:bodyPr/>
            <a:lstStyle/>
            <a:p>
              <a:endParaRPr lang="en-GB" sz="1000"/>
            </a:p>
          </p:txBody>
        </p:sp>
        <p:sp>
          <p:nvSpPr>
            <p:cNvPr id="112" name="Freeform 122"/>
            <p:cNvSpPr>
              <a:spLocks/>
            </p:cNvSpPr>
            <p:nvPr/>
          </p:nvSpPr>
          <p:spPr bwMode="auto">
            <a:xfrm>
              <a:off x="4674" y="1748"/>
              <a:ext cx="8" cy="11"/>
            </a:xfrm>
            <a:custGeom>
              <a:avLst/>
              <a:gdLst/>
              <a:ahLst/>
              <a:cxnLst>
                <a:cxn ang="0">
                  <a:pos x="0" y="23"/>
                </a:cxn>
                <a:cxn ang="0">
                  <a:pos x="0" y="23"/>
                </a:cxn>
                <a:cxn ang="0">
                  <a:pos x="0" y="23"/>
                </a:cxn>
                <a:cxn ang="0">
                  <a:pos x="15" y="0"/>
                </a:cxn>
              </a:cxnLst>
              <a:rect l="0" t="0" r="r" b="b"/>
              <a:pathLst>
                <a:path w="15" h="23">
                  <a:moveTo>
                    <a:pt x="0" y="23"/>
                  </a:moveTo>
                  <a:lnTo>
                    <a:pt x="0" y="23"/>
                  </a:lnTo>
                  <a:lnTo>
                    <a:pt x="0" y="23"/>
                  </a:lnTo>
                  <a:lnTo>
                    <a:pt x="15" y="0"/>
                  </a:lnTo>
                </a:path>
              </a:pathLst>
            </a:custGeom>
            <a:noFill/>
            <a:ln w="19050">
              <a:solidFill>
                <a:srgbClr val="FF0000"/>
              </a:solidFill>
              <a:prstDash val="solid"/>
              <a:round/>
              <a:headEnd/>
              <a:tailEnd/>
            </a:ln>
          </p:spPr>
          <p:txBody>
            <a:bodyPr/>
            <a:lstStyle/>
            <a:p>
              <a:endParaRPr lang="en-GB" sz="1000"/>
            </a:p>
          </p:txBody>
        </p:sp>
        <p:sp>
          <p:nvSpPr>
            <p:cNvPr id="113" name="Freeform 123"/>
            <p:cNvSpPr>
              <a:spLocks/>
            </p:cNvSpPr>
            <p:nvPr/>
          </p:nvSpPr>
          <p:spPr bwMode="auto">
            <a:xfrm>
              <a:off x="4682" y="1730"/>
              <a:ext cx="7" cy="18"/>
            </a:xfrm>
            <a:custGeom>
              <a:avLst/>
              <a:gdLst/>
              <a:ahLst/>
              <a:cxnLst>
                <a:cxn ang="0">
                  <a:pos x="0" y="36"/>
                </a:cxn>
                <a:cxn ang="0">
                  <a:pos x="0" y="36"/>
                </a:cxn>
                <a:cxn ang="0">
                  <a:pos x="0" y="36"/>
                </a:cxn>
                <a:cxn ang="0">
                  <a:pos x="15" y="0"/>
                </a:cxn>
              </a:cxnLst>
              <a:rect l="0" t="0" r="r" b="b"/>
              <a:pathLst>
                <a:path w="15" h="36">
                  <a:moveTo>
                    <a:pt x="0" y="36"/>
                  </a:moveTo>
                  <a:lnTo>
                    <a:pt x="0" y="36"/>
                  </a:lnTo>
                  <a:lnTo>
                    <a:pt x="0" y="36"/>
                  </a:lnTo>
                  <a:lnTo>
                    <a:pt x="15" y="0"/>
                  </a:lnTo>
                </a:path>
              </a:pathLst>
            </a:custGeom>
            <a:noFill/>
            <a:ln w="19050">
              <a:solidFill>
                <a:srgbClr val="FF0000"/>
              </a:solidFill>
              <a:prstDash val="solid"/>
              <a:round/>
              <a:headEnd/>
              <a:tailEnd/>
            </a:ln>
          </p:spPr>
          <p:txBody>
            <a:bodyPr/>
            <a:lstStyle/>
            <a:p>
              <a:endParaRPr lang="en-GB" sz="1000"/>
            </a:p>
          </p:txBody>
        </p:sp>
        <p:sp>
          <p:nvSpPr>
            <p:cNvPr id="114" name="Freeform 124"/>
            <p:cNvSpPr>
              <a:spLocks/>
            </p:cNvSpPr>
            <p:nvPr/>
          </p:nvSpPr>
          <p:spPr bwMode="auto">
            <a:xfrm>
              <a:off x="4689" y="1722"/>
              <a:ext cx="7" cy="8"/>
            </a:xfrm>
            <a:custGeom>
              <a:avLst/>
              <a:gdLst/>
              <a:ahLst/>
              <a:cxnLst>
                <a:cxn ang="0">
                  <a:pos x="0" y="17"/>
                </a:cxn>
                <a:cxn ang="0">
                  <a:pos x="0" y="17"/>
                </a:cxn>
                <a:cxn ang="0">
                  <a:pos x="0" y="17"/>
                </a:cxn>
                <a:cxn ang="0">
                  <a:pos x="13" y="0"/>
                </a:cxn>
              </a:cxnLst>
              <a:rect l="0" t="0" r="r" b="b"/>
              <a:pathLst>
                <a:path w="13" h="17">
                  <a:moveTo>
                    <a:pt x="0" y="17"/>
                  </a:moveTo>
                  <a:lnTo>
                    <a:pt x="0" y="17"/>
                  </a:lnTo>
                  <a:lnTo>
                    <a:pt x="0" y="17"/>
                  </a:lnTo>
                  <a:lnTo>
                    <a:pt x="13" y="0"/>
                  </a:lnTo>
                </a:path>
              </a:pathLst>
            </a:custGeom>
            <a:noFill/>
            <a:ln w="19050">
              <a:solidFill>
                <a:srgbClr val="FF0000"/>
              </a:solidFill>
              <a:prstDash val="solid"/>
              <a:round/>
              <a:headEnd/>
              <a:tailEnd/>
            </a:ln>
          </p:spPr>
          <p:txBody>
            <a:bodyPr/>
            <a:lstStyle/>
            <a:p>
              <a:endParaRPr lang="en-GB" sz="1000"/>
            </a:p>
          </p:txBody>
        </p:sp>
        <p:sp>
          <p:nvSpPr>
            <p:cNvPr id="115" name="Freeform 125"/>
            <p:cNvSpPr>
              <a:spLocks/>
            </p:cNvSpPr>
            <p:nvPr/>
          </p:nvSpPr>
          <p:spPr bwMode="auto">
            <a:xfrm>
              <a:off x="4696" y="1707"/>
              <a:ext cx="8" cy="15"/>
            </a:xfrm>
            <a:custGeom>
              <a:avLst/>
              <a:gdLst/>
              <a:ahLst/>
              <a:cxnLst>
                <a:cxn ang="0">
                  <a:pos x="0" y="30"/>
                </a:cxn>
                <a:cxn ang="0">
                  <a:pos x="0" y="30"/>
                </a:cxn>
                <a:cxn ang="0">
                  <a:pos x="0" y="30"/>
                </a:cxn>
                <a:cxn ang="0">
                  <a:pos x="16" y="0"/>
                </a:cxn>
              </a:cxnLst>
              <a:rect l="0" t="0" r="r" b="b"/>
              <a:pathLst>
                <a:path w="16" h="30">
                  <a:moveTo>
                    <a:pt x="0" y="30"/>
                  </a:moveTo>
                  <a:lnTo>
                    <a:pt x="0" y="30"/>
                  </a:lnTo>
                  <a:lnTo>
                    <a:pt x="0" y="30"/>
                  </a:lnTo>
                  <a:lnTo>
                    <a:pt x="16" y="0"/>
                  </a:lnTo>
                </a:path>
              </a:pathLst>
            </a:custGeom>
            <a:noFill/>
            <a:ln w="19050">
              <a:solidFill>
                <a:srgbClr val="FF0000"/>
              </a:solidFill>
              <a:prstDash val="solid"/>
              <a:round/>
              <a:headEnd/>
              <a:tailEnd/>
            </a:ln>
          </p:spPr>
          <p:txBody>
            <a:bodyPr/>
            <a:lstStyle/>
            <a:p>
              <a:endParaRPr lang="en-GB" sz="1000"/>
            </a:p>
          </p:txBody>
        </p:sp>
        <p:sp>
          <p:nvSpPr>
            <p:cNvPr id="116" name="Freeform 126"/>
            <p:cNvSpPr>
              <a:spLocks/>
            </p:cNvSpPr>
            <p:nvPr/>
          </p:nvSpPr>
          <p:spPr bwMode="auto">
            <a:xfrm>
              <a:off x="4704" y="1701"/>
              <a:ext cx="7" cy="6"/>
            </a:xfrm>
            <a:custGeom>
              <a:avLst/>
              <a:gdLst/>
              <a:ahLst/>
              <a:cxnLst>
                <a:cxn ang="0">
                  <a:pos x="0" y="12"/>
                </a:cxn>
                <a:cxn ang="0">
                  <a:pos x="0" y="12"/>
                </a:cxn>
                <a:cxn ang="0">
                  <a:pos x="0" y="12"/>
                </a:cxn>
                <a:cxn ang="0">
                  <a:pos x="15" y="0"/>
                </a:cxn>
              </a:cxnLst>
              <a:rect l="0" t="0" r="r" b="b"/>
              <a:pathLst>
                <a:path w="15" h="12">
                  <a:moveTo>
                    <a:pt x="0" y="12"/>
                  </a:moveTo>
                  <a:lnTo>
                    <a:pt x="0" y="12"/>
                  </a:lnTo>
                  <a:lnTo>
                    <a:pt x="0" y="12"/>
                  </a:lnTo>
                  <a:lnTo>
                    <a:pt x="15" y="0"/>
                  </a:lnTo>
                </a:path>
              </a:pathLst>
            </a:custGeom>
            <a:noFill/>
            <a:ln w="19050">
              <a:solidFill>
                <a:srgbClr val="FF0000"/>
              </a:solidFill>
              <a:prstDash val="solid"/>
              <a:round/>
              <a:headEnd/>
              <a:tailEnd/>
            </a:ln>
          </p:spPr>
          <p:txBody>
            <a:bodyPr/>
            <a:lstStyle/>
            <a:p>
              <a:endParaRPr lang="en-GB" sz="1000"/>
            </a:p>
          </p:txBody>
        </p:sp>
        <p:sp>
          <p:nvSpPr>
            <p:cNvPr id="117" name="Freeform 127"/>
            <p:cNvSpPr>
              <a:spLocks/>
            </p:cNvSpPr>
            <p:nvPr/>
          </p:nvSpPr>
          <p:spPr bwMode="auto">
            <a:xfrm>
              <a:off x="4711" y="1688"/>
              <a:ext cx="8" cy="13"/>
            </a:xfrm>
            <a:custGeom>
              <a:avLst/>
              <a:gdLst/>
              <a:ahLst/>
              <a:cxnLst>
                <a:cxn ang="0">
                  <a:pos x="0" y="26"/>
                </a:cxn>
                <a:cxn ang="0">
                  <a:pos x="0" y="26"/>
                </a:cxn>
                <a:cxn ang="0">
                  <a:pos x="0" y="26"/>
                </a:cxn>
                <a:cxn ang="0">
                  <a:pos x="15" y="0"/>
                </a:cxn>
              </a:cxnLst>
              <a:rect l="0" t="0" r="r" b="b"/>
              <a:pathLst>
                <a:path w="15" h="26">
                  <a:moveTo>
                    <a:pt x="0" y="26"/>
                  </a:moveTo>
                  <a:lnTo>
                    <a:pt x="0" y="26"/>
                  </a:lnTo>
                  <a:lnTo>
                    <a:pt x="0" y="26"/>
                  </a:lnTo>
                  <a:lnTo>
                    <a:pt x="15" y="0"/>
                  </a:lnTo>
                </a:path>
              </a:pathLst>
            </a:custGeom>
            <a:noFill/>
            <a:ln w="19050">
              <a:solidFill>
                <a:srgbClr val="FF0000"/>
              </a:solidFill>
              <a:prstDash val="solid"/>
              <a:round/>
              <a:headEnd/>
              <a:tailEnd/>
            </a:ln>
          </p:spPr>
          <p:txBody>
            <a:bodyPr/>
            <a:lstStyle/>
            <a:p>
              <a:endParaRPr lang="en-GB" sz="1000"/>
            </a:p>
          </p:txBody>
        </p:sp>
        <p:sp>
          <p:nvSpPr>
            <p:cNvPr id="118" name="Freeform 128"/>
            <p:cNvSpPr>
              <a:spLocks/>
            </p:cNvSpPr>
            <p:nvPr/>
          </p:nvSpPr>
          <p:spPr bwMode="auto">
            <a:xfrm>
              <a:off x="4719" y="1683"/>
              <a:ext cx="7" cy="5"/>
            </a:xfrm>
            <a:custGeom>
              <a:avLst/>
              <a:gdLst/>
              <a:ahLst/>
              <a:cxnLst>
                <a:cxn ang="0">
                  <a:pos x="0" y="9"/>
                </a:cxn>
                <a:cxn ang="0">
                  <a:pos x="0" y="9"/>
                </a:cxn>
                <a:cxn ang="0">
                  <a:pos x="0" y="9"/>
                </a:cxn>
                <a:cxn ang="0">
                  <a:pos x="15" y="0"/>
                </a:cxn>
              </a:cxnLst>
              <a:rect l="0" t="0" r="r" b="b"/>
              <a:pathLst>
                <a:path w="15" h="9">
                  <a:moveTo>
                    <a:pt x="0" y="9"/>
                  </a:moveTo>
                  <a:lnTo>
                    <a:pt x="0" y="9"/>
                  </a:lnTo>
                  <a:lnTo>
                    <a:pt x="0" y="9"/>
                  </a:lnTo>
                  <a:lnTo>
                    <a:pt x="15" y="0"/>
                  </a:lnTo>
                </a:path>
              </a:pathLst>
            </a:custGeom>
            <a:noFill/>
            <a:ln w="19050">
              <a:solidFill>
                <a:srgbClr val="FF0000"/>
              </a:solidFill>
              <a:prstDash val="solid"/>
              <a:round/>
              <a:headEnd/>
              <a:tailEnd/>
            </a:ln>
          </p:spPr>
          <p:txBody>
            <a:bodyPr/>
            <a:lstStyle/>
            <a:p>
              <a:endParaRPr lang="en-GB" sz="1000"/>
            </a:p>
          </p:txBody>
        </p:sp>
        <p:sp>
          <p:nvSpPr>
            <p:cNvPr id="119" name="Freeform 129"/>
            <p:cNvSpPr>
              <a:spLocks/>
            </p:cNvSpPr>
            <p:nvPr/>
          </p:nvSpPr>
          <p:spPr bwMode="auto">
            <a:xfrm>
              <a:off x="4726" y="1667"/>
              <a:ext cx="7" cy="16"/>
            </a:xfrm>
            <a:custGeom>
              <a:avLst/>
              <a:gdLst/>
              <a:ahLst/>
              <a:cxnLst>
                <a:cxn ang="0">
                  <a:pos x="0" y="33"/>
                </a:cxn>
                <a:cxn ang="0">
                  <a:pos x="0" y="33"/>
                </a:cxn>
                <a:cxn ang="0">
                  <a:pos x="0" y="33"/>
                </a:cxn>
                <a:cxn ang="0">
                  <a:pos x="14" y="0"/>
                </a:cxn>
              </a:cxnLst>
              <a:rect l="0" t="0" r="r" b="b"/>
              <a:pathLst>
                <a:path w="14" h="33">
                  <a:moveTo>
                    <a:pt x="0" y="33"/>
                  </a:moveTo>
                  <a:lnTo>
                    <a:pt x="0" y="33"/>
                  </a:lnTo>
                  <a:lnTo>
                    <a:pt x="0" y="33"/>
                  </a:lnTo>
                  <a:lnTo>
                    <a:pt x="14" y="0"/>
                  </a:lnTo>
                </a:path>
              </a:pathLst>
            </a:custGeom>
            <a:noFill/>
            <a:ln w="19050">
              <a:solidFill>
                <a:srgbClr val="FF0000"/>
              </a:solidFill>
              <a:prstDash val="solid"/>
              <a:round/>
              <a:headEnd/>
              <a:tailEnd/>
            </a:ln>
          </p:spPr>
          <p:txBody>
            <a:bodyPr/>
            <a:lstStyle/>
            <a:p>
              <a:endParaRPr lang="en-GB" sz="1000"/>
            </a:p>
          </p:txBody>
        </p:sp>
        <p:sp>
          <p:nvSpPr>
            <p:cNvPr id="120" name="Freeform 130"/>
            <p:cNvSpPr>
              <a:spLocks/>
            </p:cNvSpPr>
            <p:nvPr/>
          </p:nvSpPr>
          <p:spPr bwMode="auto">
            <a:xfrm>
              <a:off x="4733" y="1626"/>
              <a:ext cx="8" cy="41"/>
            </a:xfrm>
            <a:custGeom>
              <a:avLst/>
              <a:gdLst/>
              <a:ahLst/>
              <a:cxnLst>
                <a:cxn ang="0">
                  <a:pos x="0" y="82"/>
                </a:cxn>
                <a:cxn ang="0">
                  <a:pos x="0" y="82"/>
                </a:cxn>
                <a:cxn ang="0">
                  <a:pos x="0" y="82"/>
                </a:cxn>
                <a:cxn ang="0">
                  <a:pos x="15" y="0"/>
                </a:cxn>
              </a:cxnLst>
              <a:rect l="0" t="0" r="r" b="b"/>
              <a:pathLst>
                <a:path w="15" h="82">
                  <a:moveTo>
                    <a:pt x="0" y="82"/>
                  </a:moveTo>
                  <a:lnTo>
                    <a:pt x="0" y="82"/>
                  </a:lnTo>
                  <a:lnTo>
                    <a:pt x="0" y="82"/>
                  </a:lnTo>
                  <a:lnTo>
                    <a:pt x="15" y="0"/>
                  </a:lnTo>
                </a:path>
              </a:pathLst>
            </a:custGeom>
            <a:noFill/>
            <a:ln w="19050">
              <a:solidFill>
                <a:srgbClr val="FF0000"/>
              </a:solidFill>
              <a:prstDash val="solid"/>
              <a:round/>
              <a:headEnd/>
              <a:tailEnd/>
            </a:ln>
          </p:spPr>
          <p:txBody>
            <a:bodyPr/>
            <a:lstStyle/>
            <a:p>
              <a:endParaRPr lang="en-GB" sz="1000"/>
            </a:p>
          </p:txBody>
        </p:sp>
        <p:sp>
          <p:nvSpPr>
            <p:cNvPr id="121" name="Freeform 131"/>
            <p:cNvSpPr>
              <a:spLocks/>
            </p:cNvSpPr>
            <p:nvPr/>
          </p:nvSpPr>
          <p:spPr bwMode="auto">
            <a:xfrm>
              <a:off x="4741" y="1598"/>
              <a:ext cx="7" cy="28"/>
            </a:xfrm>
            <a:custGeom>
              <a:avLst/>
              <a:gdLst/>
              <a:ahLst/>
              <a:cxnLst>
                <a:cxn ang="0">
                  <a:pos x="0" y="56"/>
                </a:cxn>
                <a:cxn ang="0">
                  <a:pos x="0" y="56"/>
                </a:cxn>
                <a:cxn ang="0">
                  <a:pos x="0" y="56"/>
                </a:cxn>
                <a:cxn ang="0">
                  <a:pos x="15" y="0"/>
                </a:cxn>
              </a:cxnLst>
              <a:rect l="0" t="0" r="r" b="b"/>
              <a:pathLst>
                <a:path w="15" h="56">
                  <a:moveTo>
                    <a:pt x="0" y="56"/>
                  </a:moveTo>
                  <a:lnTo>
                    <a:pt x="0" y="56"/>
                  </a:lnTo>
                  <a:lnTo>
                    <a:pt x="0" y="56"/>
                  </a:lnTo>
                  <a:lnTo>
                    <a:pt x="15" y="0"/>
                  </a:lnTo>
                </a:path>
              </a:pathLst>
            </a:custGeom>
            <a:noFill/>
            <a:ln w="19050">
              <a:solidFill>
                <a:srgbClr val="FF0000"/>
              </a:solidFill>
              <a:prstDash val="solid"/>
              <a:round/>
              <a:headEnd/>
              <a:tailEnd/>
            </a:ln>
          </p:spPr>
          <p:txBody>
            <a:bodyPr/>
            <a:lstStyle/>
            <a:p>
              <a:endParaRPr lang="en-GB" sz="1000"/>
            </a:p>
          </p:txBody>
        </p:sp>
        <p:sp>
          <p:nvSpPr>
            <p:cNvPr id="122" name="Freeform 132"/>
            <p:cNvSpPr>
              <a:spLocks/>
            </p:cNvSpPr>
            <p:nvPr/>
          </p:nvSpPr>
          <p:spPr bwMode="auto">
            <a:xfrm>
              <a:off x="4748" y="1580"/>
              <a:ext cx="8" cy="18"/>
            </a:xfrm>
            <a:custGeom>
              <a:avLst/>
              <a:gdLst/>
              <a:ahLst/>
              <a:cxnLst>
                <a:cxn ang="0">
                  <a:pos x="0" y="36"/>
                </a:cxn>
                <a:cxn ang="0">
                  <a:pos x="0" y="36"/>
                </a:cxn>
                <a:cxn ang="0">
                  <a:pos x="0" y="36"/>
                </a:cxn>
                <a:cxn ang="0">
                  <a:pos x="15" y="0"/>
                </a:cxn>
              </a:cxnLst>
              <a:rect l="0" t="0" r="r" b="b"/>
              <a:pathLst>
                <a:path w="15" h="36">
                  <a:moveTo>
                    <a:pt x="0" y="36"/>
                  </a:moveTo>
                  <a:lnTo>
                    <a:pt x="0" y="36"/>
                  </a:lnTo>
                  <a:lnTo>
                    <a:pt x="0" y="36"/>
                  </a:lnTo>
                  <a:lnTo>
                    <a:pt x="15" y="0"/>
                  </a:lnTo>
                </a:path>
              </a:pathLst>
            </a:custGeom>
            <a:noFill/>
            <a:ln w="19050">
              <a:solidFill>
                <a:srgbClr val="FF0000"/>
              </a:solidFill>
              <a:prstDash val="solid"/>
              <a:round/>
              <a:headEnd/>
              <a:tailEnd/>
            </a:ln>
          </p:spPr>
          <p:txBody>
            <a:bodyPr/>
            <a:lstStyle/>
            <a:p>
              <a:endParaRPr lang="en-GB" sz="1000"/>
            </a:p>
          </p:txBody>
        </p:sp>
        <p:sp>
          <p:nvSpPr>
            <p:cNvPr id="123" name="Freeform 133"/>
            <p:cNvSpPr>
              <a:spLocks/>
            </p:cNvSpPr>
            <p:nvPr/>
          </p:nvSpPr>
          <p:spPr bwMode="auto">
            <a:xfrm>
              <a:off x="4756" y="1580"/>
              <a:ext cx="7" cy="7"/>
            </a:xfrm>
            <a:custGeom>
              <a:avLst/>
              <a:gdLst/>
              <a:ahLst/>
              <a:cxnLst>
                <a:cxn ang="0">
                  <a:pos x="0" y="0"/>
                </a:cxn>
                <a:cxn ang="0">
                  <a:pos x="0" y="0"/>
                </a:cxn>
                <a:cxn ang="0">
                  <a:pos x="0" y="0"/>
                </a:cxn>
                <a:cxn ang="0">
                  <a:pos x="15" y="15"/>
                </a:cxn>
              </a:cxnLst>
              <a:rect l="0" t="0" r="r" b="b"/>
              <a:pathLst>
                <a:path w="15" h="15">
                  <a:moveTo>
                    <a:pt x="0" y="0"/>
                  </a:moveTo>
                  <a:lnTo>
                    <a:pt x="0" y="0"/>
                  </a:lnTo>
                  <a:lnTo>
                    <a:pt x="0" y="0"/>
                  </a:lnTo>
                  <a:lnTo>
                    <a:pt x="15" y="15"/>
                  </a:lnTo>
                </a:path>
              </a:pathLst>
            </a:custGeom>
            <a:noFill/>
            <a:ln w="19050">
              <a:solidFill>
                <a:srgbClr val="FF0000"/>
              </a:solidFill>
              <a:prstDash val="solid"/>
              <a:round/>
              <a:headEnd/>
              <a:tailEnd/>
            </a:ln>
          </p:spPr>
          <p:txBody>
            <a:bodyPr/>
            <a:lstStyle/>
            <a:p>
              <a:endParaRPr lang="en-GB" sz="1000"/>
            </a:p>
          </p:txBody>
        </p:sp>
        <p:sp>
          <p:nvSpPr>
            <p:cNvPr id="124" name="Freeform 134"/>
            <p:cNvSpPr>
              <a:spLocks/>
            </p:cNvSpPr>
            <p:nvPr/>
          </p:nvSpPr>
          <p:spPr bwMode="auto">
            <a:xfrm>
              <a:off x="4763" y="1574"/>
              <a:ext cx="7" cy="13"/>
            </a:xfrm>
            <a:custGeom>
              <a:avLst/>
              <a:gdLst/>
              <a:ahLst/>
              <a:cxnLst>
                <a:cxn ang="0">
                  <a:pos x="0" y="27"/>
                </a:cxn>
                <a:cxn ang="0">
                  <a:pos x="0" y="27"/>
                </a:cxn>
                <a:cxn ang="0">
                  <a:pos x="0" y="27"/>
                </a:cxn>
                <a:cxn ang="0">
                  <a:pos x="14" y="0"/>
                </a:cxn>
              </a:cxnLst>
              <a:rect l="0" t="0" r="r" b="b"/>
              <a:pathLst>
                <a:path w="14" h="27">
                  <a:moveTo>
                    <a:pt x="0" y="27"/>
                  </a:moveTo>
                  <a:lnTo>
                    <a:pt x="0" y="27"/>
                  </a:lnTo>
                  <a:lnTo>
                    <a:pt x="0" y="27"/>
                  </a:lnTo>
                  <a:lnTo>
                    <a:pt x="14" y="0"/>
                  </a:lnTo>
                </a:path>
              </a:pathLst>
            </a:custGeom>
            <a:noFill/>
            <a:ln w="19050">
              <a:solidFill>
                <a:srgbClr val="FF0000"/>
              </a:solidFill>
              <a:prstDash val="solid"/>
              <a:round/>
              <a:headEnd/>
              <a:tailEnd/>
            </a:ln>
          </p:spPr>
          <p:txBody>
            <a:bodyPr/>
            <a:lstStyle/>
            <a:p>
              <a:endParaRPr lang="en-GB" sz="1000"/>
            </a:p>
          </p:txBody>
        </p:sp>
        <p:sp>
          <p:nvSpPr>
            <p:cNvPr id="125" name="Freeform 135"/>
            <p:cNvSpPr>
              <a:spLocks/>
            </p:cNvSpPr>
            <p:nvPr/>
          </p:nvSpPr>
          <p:spPr bwMode="auto">
            <a:xfrm>
              <a:off x="4770" y="1557"/>
              <a:ext cx="8" cy="17"/>
            </a:xfrm>
            <a:custGeom>
              <a:avLst/>
              <a:gdLst/>
              <a:ahLst/>
              <a:cxnLst>
                <a:cxn ang="0">
                  <a:pos x="0" y="33"/>
                </a:cxn>
                <a:cxn ang="0">
                  <a:pos x="0" y="33"/>
                </a:cxn>
                <a:cxn ang="0">
                  <a:pos x="0" y="33"/>
                </a:cxn>
                <a:cxn ang="0">
                  <a:pos x="15" y="0"/>
                </a:cxn>
              </a:cxnLst>
              <a:rect l="0" t="0" r="r" b="b"/>
              <a:pathLst>
                <a:path w="15" h="33">
                  <a:moveTo>
                    <a:pt x="0" y="33"/>
                  </a:moveTo>
                  <a:lnTo>
                    <a:pt x="0" y="33"/>
                  </a:lnTo>
                  <a:lnTo>
                    <a:pt x="0" y="33"/>
                  </a:lnTo>
                  <a:lnTo>
                    <a:pt x="15" y="0"/>
                  </a:lnTo>
                </a:path>
              </a:pathLst>
            </a:custGeom>
            <a:noFill/>
            <a:ln w="19050">
              <a:solidFill>
                <a:srgbClr val="FF0000"/>
              </a:solidFill>
              <a:prstDash val="solid"/>
              <a:round/>
              <a:headEnd/>
              <a:tailEnd/>
            </a:ln>
          </p:spPr>
          <p:txBody>
            <a:bodyPr/>
            <a:lstStyle/>
            <a:p>
              <a:endParaRPr lang="en-GB" sz="1000"/>
            </a:p>
          </p:txBody>
        </p:sp>
        <p:sp>
          <p:nvSpPr>
            <p:cNvPr id="126" name="Freeform 136"/>
            <p:cNvSpPr>
              <a:spLocks/>
            </p:cNvSpPr>
            <p:nvPr/>
          </p:nvSpPr>
          <p:spPr bwMode="auto">
            <a:xfrm>
              <a:off x="4778" y="1537"/>
              <a:ext cx="7" cy="20"/>
            </a:xfrm>
            <a:custGeom>
              <a:avLst/>
              <a:gdLst/>
              <a:ahLst/>
              <a:cxnLst>
                <a:cxn ang="0">
                  <a:pos x="0" y="41"/>
                </a:cxn>
                <a:cxn ang="0">
                  <a:pos x="0" y="41"/>
                </a:cxn>
                <a:cxn ang="0">
                  <a:pos x="0" y="41"/>
                </a:cxn>
                <a:cxn ang="0">
                  <a:pos x="15" y="0"/>
                </a:cxn>
              </a:cxnLst>
              <a:rect l="0" t="0" r="r" b="b"/>
              <a:pathLst>
                <a:path w="15" h="41">
                  <a:moveTo>
                    <a:pt x="0" y="41"/>
                  </a:moveTo>
                  <a:lnTo>
                    <a:pt x="0" y="41"/>
                  </a:lnTo>
                  <a:lnTo>
                    <a:pt x="0" y="41"/>
                  </a:lnTo>
                  <a:lnTo>
                    <a:pt x="15" y="0"/>
                  </a:lnTo>
                </a:path>
              </a:pathLst>
            </a:custGeom>
            <a:noFill/>
            <a:ln w="19050">
              <a:solidFill>
                <a:srgbClr val="FF0000"/>
              </a:solidFill>
              <a:prstDash val="solid"/>
              <a:round/>
              <a:headEnd/>
              <a:tailEnd/>
            </a:ln>
          </p:spPr>
          <p:txBody>
            <a:bodyPr/>
            <a:lstStyle/>
            <a:p>
              <a:endParaRPr lang="en-GB" sz="1000"/>
            </a:p>
          </p:txBody>
        </p:sp>
        <p:sp>
          <p:nvSpPr>
            <p:cNvPr id="127" name="Freeform 137"/>
            <p:cNvSpPr>
              <a:spLocks/>
            </p:cNvSpPr>
            <p:nvPr/>
          </p:nvSpPr>
          <p:spPr bwMode="auto">
            <a:xfrm>
              <a:off x="4785" y="1527"/>
              <a:ext cx="8" cy="10"/>
            </a:xfrm>
            <a:custGeom>
              <a:avLst/>
              <a:gdLst/>
              <a:ahLst/>
              <a:cxnLst>
                <a:cxn ang="0">
                  <a:pos x="0" y="20"/>
                </a:cxn>
                <a:cxn ang="0">
                  <a:pos x="0" y="20"/>
                </a:cxn>
                <a:cxn ang="0">
                  <a:pos x="0" y="20"/>
                </a:cxn>
                <a:cxn ang="0">
                  <a:pos x="15" y="0"/>
                </a:cxn>
              </a:cxnLst>
              <a:rect l="0" t="0" r="r" b="b"/>
              <a:pathLst>
                <a:path w="15" h="20">
                  <a:moveTo>
                    <a:pt x="0" y="20"/>
                  </a:moveTo>
                  <a:lnTo>
                    <a:pt x="0" y="20"/>
                  </a:lnTo>
                  <a:lnTo>
                    <a:pt x="0" y="20"/>
                  </a:lnTo>
                  <a:lnTo>
                    <a:pt x="15" y="0"/>
                  </a:lnTo>
                </a:path>
              </a:pathLst>
            </a:custGeom>
            <a:noFill/>
            <a:ln w="19050">
              <a:solidFill>
                <a:srgbClr val="FF0000"/>
              </a:solidFill>
              <a:prstDash val="solid"/>
              <a:round/>
              <a:headEnd/>
              <a:tailEnd/>
            </a:ln>
          </p:spPr>
          <p:txBody>
            <a:bodyPr/>
            <a:lstStyle/>
            <a:p>
              <a:endParaRPr lang="en-GB" sz="1000"/>
            </a:p>
          </p:txBody>
        </p:sp>
        <p:sp>
          <p:nvSpPr>
            <p:cNvPr id="128" name="Freeform 138"/>
            <p:cNvSpPr>
              <a:spLocks/>
            </p:cNvSpPr>
            <p:nvPr/>
          </p:nvSpPr>
          <p:spPr bwMode="auto">
            <a:xfrm>
              <a:off x="4793" y="1518"/>
              <a:ext cx="8" cy="9"/>
            </a:xfrm>
            <a:custGeom>
              <a:avLst/>
              <a:gdLst/>
              <a:ahLst/>
              <a:cxnLst>
                <a:cxn ang="0">
                  <a:pos x="0" y="16"/>
                </a:cxn>
                <a:cxn ang="0">
                  <a:pos x="0" y="16"/>
                </a:cxn>
                <a:cxn ang="0">
                  <a:pos x="0" y="16"/>
                </a:cxn>
                <a:cxn ang="0">
                  <a:pos x="15" y="0"/>
                </a:cxn>
              </a:cxnLst>
              <a:rect l="0" t="0" r="r" b="b"/>
              <a:pathLst>
                <a:path w="15" h="16">
                  <a:moveTo>
                    <a:pt x="0" y="16"/>
                  </a:moveTo>
                  <a:lnTo>
                    <a:pt x="0" y="16"/>
                  </a:lnTo>
                  <a:lnTo>
                    <a:pt x="0" y="16"/>
                  </a:lnTo>
                  <a:lnTo>
                    <a:pt x="15" y="0"/>
                  </a:lnTo>
                </a:path>
              </a:pathLst>
            </a:custGeom>
            <a:noFill/>
            <a:ln w="19050">
              <a:solidFill>
                <a:srgbClr val="FF0000"/>
              </a:solidFill>
              <a:prstDash val="solid"/>
              <a:round/>
              <a:headEnd/>
              <a:tailEnd/>
            </a:ln>
          </p:spPr>
          <p:txBody>
            <a:bodyPr/>
            <a:lstStyle/>
            <a:p>
              <a:endParaRPr lang="en-GB" sz="1000"/>
            </a:p>
          </p:txBody>
        </p:sp>
        <p:sp>
          <p:nvSpPr>
            <p:cNvPr id="129" name="Freeform 139"/>
            <p:cNvSpPr>
              <a:spLocks/>
            </p:cNvSpPr>
            <p:nvPr/>
          </p:nvSpPr>
          <p:spPr bwMode="auto">
            <a:xfrm>
              <a:off x="4801" y="1511"/>
              <a:ext cx="7" cy="7"/>
            </a:xfrm>
            <a:custGeom>
              <a:avLst/>
              <a:gdLst/>
              <a:ahLst/>
              <a:cxnLst>
                <a:cxn ang="0">
                  <a:pos x="0" y="15"/>
                </a:cxn>
                <a:cxn ang="0">
                  <a:pos x="0" y="15"/>
                </a:cxn>
                <a:cxn ang="0">
                  <a:pos x="0" y="15"/>
                </a:cxn>
                <a:cxn ang="0">
                  <a:pos x="15" y="0"/>
                </a:cxn>
              </a:cxnLst>
              <a:rect l="0" t="0" r="r" b="b"/>
              <a:pathLst>
                <a:path w="15" h="15">
                  <a:moveTo>
                    <a:pt x="0" y="15"/>
                  </a:moveTo>
                  <a:lnTo>
                    <a:pt x="0" y="15"/>
                  </a:lnTo>
                  <a:lnTo>
                    <a:pt x="0" y="15"/>
                  </a:lnTo>
                  <a:lnTo>
                    <a:pt x="15" y="0"/>
                  </a:lnTo>
                </a:path>
              </a:pathLst>
            </a:custGeom>
            <a:noFill/>
            <a:ln w="19050">
              <a:solidFill>
                <a:srgbClr val="FF0000"/>
              </a:solidFill>
              <a:prstDash val="solid"/>
              <a:round/>
              <a:headEnd/>
              <a:tailEnd/>
            </a:ln>
          </p:spPr>
          <p:txBody>
            <a:bodyPr/>
            <a:lstStyle/>
            <a:p>
              <a:endParaRPr lang="en-GB" sz="1000"/>
            </a:p>
          </p:txBody>
        </p:sp>
        <p:sp>
          <p:nvSpPr>
            <p:cNvPr id="130" name="Freeform 140"/>
            <p:cNvSpPr>
              <a:spLocks/>
            </p:cNvSpPr>
            <p:nvPr/>
          </p:nvSpPr>
          <p:spPr bwMode="auto">
            <a:xfrm>
              <a:off x="4808" y="1511"/>
              <a:ext cx="7" cy="11"/>
            </a:xfrm>
            <a:custGeom>
              <a:avLst/>
              <a:gdLst/>
              <a:ahLst/>
              <a:cxnLst>
                <a:cxn ang="0">
                  <a:pos x="0" y="0"/>
                </a:cxn>
                <a:cxn ang="0">
                  <a:pos x="0" y="0"/>
                </a:cxn>
                <a:cxn ang="0">
                  <a:pos x="0" y="0"/>
                </a:cxn>
                <a:cxn ang="0">
                  <a:pos x="14" y="22"/>
                </a:cxn>
              </a:cxnLst>
              <a:rect l="0" t="0" r="r" b="b"/>
              <a:pathLst>
                <a:path w="14" h="22">
                  <a:moveTo>
                    <a:pt x="0" y="0"/>
                  </a:moveTo>
                  <a:lnTo>
                    <a:pt x="0" y="0"/>
                  </a:lnTo>
                  <a:lnTo>
                    <a:pt x="0" y="0"/>
                  </a:lnTo>
                  <a:lnTo>
                    <a:pt x="14" y="22"/>
                  </a:lnTo>
                </a:path>
              </a:pathLst>
            </a:custGeom>
            <a:noFill/>
            <a:ln w="19050">
              <a:solidFill>
                <a:srgbClr val="FF0000"/>
              </a:solidFill>
              <a:prstDash val="solid"/>
              <a:round/>
              <a:headEnd/>
              <a:tailEnd/>
            </a:ln>
          </p:spPr>
          <p:txBody>
            <a:bodyPr/>
            <a:lstStyle/>
            <a:p>
              <a:endParaRPr lang="en-GB" sz="1000"/>
            </a:p>
          </p:txBody>
        </p:sp>
        <p:sp>
          <p:nvSpPr>
            <p:cNvPr id="131" name="Freeform 141"/>
            <p:cNvSpPr>
              <a:spLocks/>
            </p:cNvSpPr>
            <p:nvPr/>
          </p:nvSpPr>
          <p:spPr bwMode="auto">
            <a:xfrm>
              <a:off x="4815" y="1515"/>
              <a:ext cx="7" cy="7"/>
            </a:xfrm>
            <a:custGeom>
              <a:avLst/>
              <a:gdLst/>
              <a:ahLst/>
              <a:cxnLst>
                <a:cxn ang="0">
                  <a:pos x="0" y="15"/>
                </a:cxn>
                <a:cxn ang="0">
                  <a:pos x="0" y="15"/>
                </a:cxn>
                <a:cxn ang="0">
                  <a:pos x="0" y="15"/>
                </a:cxn>
                <a:cxn ang="0">
                  <a:pos x="15" y="0"/>
                </a:cxn>
              </a:cxnLst>
              <a:rect l="0" t="0" r="r" b="b"/>
              <a:pathLst>
                <a:path w="15" h="15">
                  <a:moveTo>
                    <a:pt x="0" y="15"/>
                  </a:moveTo>
                  <a:lnTo>
                    <a:pt x="0" y="15"/>
                  </a:lnTo>
                  <a:lnTo>
                    <a:pt x="0" y="15"/>
                  </a:lnTo>
                  <a:lnTo>
                    <a:pt x="15" y="0"/>
                  </a:lnTo>
                </a:path>
              </a:pathLst>
            </a:custGeom>
            <a:noFill/>
            <a:ln w="19050">
              <a:solidFill>
                <a:srgbClr val="FF0000"/>
              </a:solidFill>
              <a:prstDash val="solid"/>
              <a:round/>
              <a:headEnd/>
              <a:tailEnd/>
            </a:ln>
          </p:spPr>
          <p:txBody>
            <a:bodyPr/>
            <a:lstStyle/>
            <a:p>
              <a:endParaRPr lang="en-GB" sz="1000"/>
            </a:p>
          </p:txBody>
        </p:sp>
        <p:sp>
          <p:nvSpPr>
            <p:cNvPr id="132" name="Freeform 142"/>
            <p:cNvSpPr>
              <a:spLocks/>
            </p:cNvSpPr>
            <p:nvPr/>
          </p:nvSpPr>
          <p:spPr bwMode="auto">
            <a:xfrm>
              <a:off x="4822" y="1515"/>
              <a:ext cx="8" cy="5"/>
            </a:xfrm>
            <a:custGeom>
              <a:avLst/>
              <a:gdLst/>
              <a:ahLst/>
              <a:cxnLst>
                <a:cxn ang="0">
                  <a:pos x="0" y="0"/>
                </a:cxn>
                <a:cxn ang="0">
                  <a:pos x="0" y="0"/>
                </a:cxn>
                <a:cxn ang="0">
                  <a:pos x="0" y="0"/>
                </a:cxn>
                <a:cxn ang="0">
                  <a:pos x="15" y="11"/>
                </a:cxn>
              </a:cxnLst>
              <a:rect l="0" t="0" r="r" b="b"/>
              <a:pathLst>
                <a:path w="15" h="11">
                  <a:moveTo>
                    <a:pt x="0" y="0"/>
                  </a:moveTo>
                  <a:lnTo>
                    <a:pt x="0" y="0"/>
                  </a:lnTo>
                  <a:lnTo>
                    <a:pt x="0" y="0"/>
                  </a:lnTo>
                  <a:lnTo>
                    <a:pt x="15" y="11"/>
                  </a:lnTo>
                </a:path>
              </a:pathLst>
            </a:custGeom>
            <a:noFill/>
            <a:ln w="19050">
              <a:solidFill>
                <a:srgbClr val="FF0000"/>
              </a:solidFill>
              <a:prstDash val="solid"/>
              <a:round/>
              <a:headEnd/>
              <a:tailEnd/>
            </a:ln>
          </p:spPr>
          <p:txBody>
            <a:bodyPr/>
            <a:lstStyle/>
            <a:p>
              <a:endParaRPr lang="en-GB" sz="1000"/>
            </a:p>
          </p:txBody>
        </p:sp>
        <p:sp>
          <p:nvSpPr>
            <p:cNvPr id="133" name="Freeform 143"/>
            <p:cNvSpPr>
              <a:spLocks/>
            </p:cNvSpPr>
            <p:nvPr/>
          </p:nvSpPr>
          <p:spPr bwMode="auto">
            <a:xfrm>
              <a:off x="4830" y="1501"/>
              <a:ext cx="8" cy="19"/>
            </a:xfrm>
            <a:custGeom>
              <a:avLst/>
              <a:gdLst/>
              <a:ahLst/>
              <a:cxnLst>
                <a:cxn ang="0">
                  <a:pos x="0" y="38"/>
                </a:cxn>
                <a:cxn ang="0">
                  <a:pos x="0" y="38"/>
                </a:cxn>
                <a:cxn ang="0">
                  <a:pos x="0" y="38"/>
                </a:cxn>
                <a:cxn ang="0">
                  <a:pos x="15" y="0"/>
                </a:cxn>
              </a:cxnLst>
              <a:rect l="0" t="0" r="r" b="b"/>
              <a:pathLst>
                <a:path w="15" h="38">
                  <a:moveTo>
                    <a:pt x="0" y="38"/>
                  </a:moveTo>
                  <a:lnTo>
                    <a:pt x="0" y="38"/>
                  </a:lnTo>
                  <a:lnTo>
                    <a:pt x="0" y="38"/>
                  </a:lnTo>
                  <a:lnTo>
                    <a:pt x="15" y="0"/>
                  </a:lnTo>
                </a:path>
              </a:pathLst>
            </a:custGeom>
            <a:noFill/>
            <a:ln w="19050">
              <a:solidFill>
                <a:srgbClr val="FF0000"/>
              </a:solidFill>
              <a:prstDash val="solid"/>
              <a:round/>
              <a:headEnd/>
              <a:tailEnd/>
            </a:ln>
          </p:spPr>
          <p:txBody>
            <a:bodyPr/>
            <a:lstStyle/>
            <a:p>
              <a:endParaRPr lang="en-GB" sz="1000"/>
            </a:p>
          </p:txBody>
        </p:sp>
        <p:sp>
          <p:nvSpPr>
            <p:cNvPr id="134" name="Freeform 144"/>
            <p:cNvSpPr>
              <a:spLocks/>
            </p:cNvSpPr>
            <p:nvPr/>
          </p:nvSpPr>
          <p:spPr bwMode="auto">
            <a:xfrm>
              <a:off x="4838" y="1501"/>
              <a:ext cx="6" cy="1"/>
            </a:xfrm>
            <a:custGeom>
              <a:avLst/>
              <a:gdLst/>
              <a:ahLst/>
              <a:cxnLst>
                <a:cxn ang="0">
                  <a:pos x="0" y="0"/>
                </a:cxn>
                <a:cxn ang="0">
                  <a:pos x="0" y="0"/>
                </a:cxn>
                <a:cxn ang="0">
                  <a:pos x="0" y="0"/>
                </a:cxn>
                <a:cxn ang="0">
                  <a:pos x="14" y="2"/>
                </a:cxn>
              </a:cxnLst>
              <a:rect l="0" t="0" r="r" b="b"/>
              <a:pathLst>
                <a:path w="14" h="2">
                  <a:moveTo>
                    <a:pt x="0" y="0"/>
                  </a:moveTo>
                  <a:lnTo>
                    <a:pt x="0" y="0"/>
                  </a:lnTo>
                  <a:lnTo>
                    <a:pt x="0" y="0"/>
                  </a:lnTo>
                  <a:lnTo>
                    <a:pt x="14" y="2"/>
                  </a:lnTo>
                </a:path>
              </a:pathLst>
            </a:custGeom>
            <a:noFill/>
            <a:ln w="19050">
              <a:solidFill>
                <a:srgbClr val="FF0000"/>
              </a:solidFill>
              <a:prstDash val="solid"/>
              <a:round/>
              <a:headEnd/>
              <a:tailEnd/>
            </a:ln>
          </p:spPr>
          <p:txBody>
            <a:bodyPr/>
            <a:lstStyle/>
            <a:p>
              <a:endParaRPr lang="en-GB" sz="1000"/>
            </a:p>
          </p:txBody>
        </p:sp>
        <p:sp>
          <p:nvSpPr>
            <p:cNvPr id="135" name="Freeform 145"/>
            <p:cNvSpPr>
              <a:spLocks/>
            </p:cNvSpPr>
            <p:nvPr/>
          </p:nvSpPr>
          <p:spPr bwMode="auto">
            <a:xfrm>
              <a:off x="4844" y="1479"/>
              <a:ext cx="19" cy="23"/>
            </a:xfrm>
            <a:custGeom>
              <a:avLst/>
              <a:gdLst/>
              <a:ahLst/>
              <a:cxnLst>
                <a:cxn ang="0">
                  <a:pos x="0" y="46"/>
                </a:cxn>
                <a:cxn ang="0">
                  <a:pos x="0" y="46"/>
                </a:cxn>
                <a:cxn ang="0">
                  <a:pos x="0" y="46"/>
                </a:cxn>
                <a:cxn ang="0">
                  <a:pos x="36" y="0"/>
                </a:cxn>
              </a:cxnLst>
              <a:rect l="0" t="0" r="r" b="b"/>
              <a:pathLst>
                <a:path w="36" h="46">
                  <a:moveTo>
                    <a:pt x="0" y="46"/>
                  </a:moveTo>
                  <a:lnTo>
                    <a:pt x="0" y="46"/>
                  </a:lnTo>
                  <a:lnTo>
                    <a:pt x="0" y="46"/>
                  </a:lnTo>
                  <a:lnTo>
                    <a:pt x="36" y="0"/>
                  </a:lnTo>
                </a:path>
              </a:pathLst>
            </a:custGeom>
            <a:noFill/>
            <a:ln w="19050">
              <a:solidFill>
                <a:srgbClr val="FF0000"/>
              </a:solidFill>
              <a:prstDash val="solid"/>
              <a:round/>
              <a:headEnd/>
              <a:tailEnd/>
            </a:ln>
          </p:spPr>
          <p:txBody>
            <a:bodyPr/>
            <a:lstStyle/>
            <a:p>
              <a:endParaRPr lang="en-GB" sz="1000"/>
            </a:p>
          </p:txBody>
        </p:sp>
        <p:sp>
          <p:nvSpPr>
            <p:cNvPr id="136" name="Freeform 146"/>
            <p:cNvSpPr>
              <a:spLocks/>
            </p:cNvSpPr>
            <p:nvPr/>
          </p:nvSpPr>
          <p:spPr bwMode="auto">
            <a:xfrm>
              <a:off x="4863" y="1479"/>
              <a:ext cx="7" cy="2"/>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37" name="Freeform 147"/>
            <p:cNvSpPr>
              <a:spLocks/>
            </p:cNvSpPr>
            <p:nvPr/>
          </p:nvSpPr>
          <p:spPr bwMode="auto">
            <a:xfrm>
              <a:off x="4870" y="1481"/>
              <a:ext cx="7" cy="8"/>
            </a:xfrm>
            <a:custGeom>
              <a:avLst/>
              <a:gdLst/>
              <a:ahLst/>
              <a:cxnLst>
                <a:cxn ang="0">
                  <a:pos x="0" y="0"/>
                </a:cxn>
                <a:cxn ang="0">
                  <a:pos x="0" y="0"/>
                </a:cxn>
                <a:cxn ang="0">
                  <a:pos x="0" y="0"/>
                </a:cxn>
                <a:cxn ang="0">
                  <a:pos x="14" y="17"/>
                </a:cxn>
              </a:cxnLst>
              <a:rect l="0" t="0" r="r" b="b"/>
              <a:pathLst>
                <a:path w="14" h="17">
                  <a:moveTo>
                    <a:pt x="0" y="0"/>
                  </a:moveTo>
                  <a:lnTo>
                    <a:pt x="0" y="0"/>
                  </a:lnTo>
                  <a:lnTo>
                    <a:pt x="0" y="0"/>
                  </a:lnTo>
                  <a:lnTo>
                    <a:pt x="14" y="17"/>
                  </a:lnTo>
                </a:path>
              </a:pathLst>
            </a:custGeom>
            <a:noFill/>
            <a:ln w="19050">
              <a:solidFill>
                <a:srgbClr val="FF0000"/>
              </a:solidFill>
              <a:prstDash val="solid"/>
              <a:round/>
              <a:headEnd/>
              <a:tailEnd/>
            </a:ln>
          </p:spPr>
          <p:txBody>
            <a:bodyPr/>
            <a:lstStyle/>
            <a:p>
              <a:endParaRPr lang="en-GB" sz="1000"/>
            </a:p>
          </p:txBody>
        </p:sp>
        <p:sp>
          <p:nvSpPr>
            <p:cNvPr id="138" name="Freeform 148"/>
            <p:cNvSpPr>
              <a:spLocks/>
            </p:cNvSpPr>
            <p:nvPr/>
          </p:nvSpPr>
          <p:spPr bwMode="auto">
            <a:xfrm>
              <a:off x="4877" y="1489"/>
              <a:ext cx="7" cy="24"/>
            </a:xfrm>
            <a:custGeom>
              <a:avLst/>
              <a:gdLst/>
              <a:ahLst/>
              <a:cxnLst>
                <a:cxn ang="0">
                  <a:pos x="0" y="0"/>
                </a:cxn>
                <a:cxn ang="0">
                  <a:pos x="0" y="0"/>
                </a:cxn>
                <a:cxn ang="0">
                  <a:pos x="0" y="0"/>
                </a:cxn>
                <a:cxn ang="0">
                  <a:pos x="15" y="48"/>
                </a:cxn>
              </a:cxnLst>
              <a:rect l="0" t="0" r="r" b="b"/>
              <a:pathLst>
                <a:path w="15" h="48">
                  <a:moveTo>
                    <a:pt x="0" y="0"/>
                  </a:moveTo>
                  <a:lnTo>
                    <a:pt x="0" y="0"/>
                  </a:lnTo>
                  <a:lnTo>
                    <a:pt x="0" y="0"/>
                  </a:lnTo>
                  <a:lnTo>
                    <a:pt x="15" y="48"/>
                  </a:lnTo>
                </a:path>
              </a:pathLst>
            </a:custGeom>
            <a:noFill/>
            <a:ln w="19050">
              <a:solidFill>
                <a:srgbClr val="FF0000"/>
              </a:solidFill>
              <a:prstDash val="solid"/>
              <a:round/>
              <a:headEnd/>
              <a:tailEnd/>
            </a:ln>
          </p:spPr>
          <p:txBody>
            <a:bodyPr/>
            <a:lstStyle/>
            <a:p>
              <a:endParaRPr lang="en-GB" sz="1000"/>
            </a:p>
          </p:txBody>
        </p:sp>
        <p:sp>
          <p:nvSpPr>
            <p:cNvPr id="139" name="Freeform 149"/>
            <p:cNvSpPr>
              <a:spLocks/>
            </p:cNvSpPr>
            <p:nvPr/>
          </p:nvSpPr>
          <p:spPr bwMode="auto">
            <a:xfrm>
              <a:off x="4884" y="1513"/>
              <a:ext cx="8" cy="21"/>
            </a:xfrm>
            <a:custGeom>
              <a:avLst/>
              <a:gdLst/>
              <a:ahLst/>
              <a:cxnLst>
                <a:cxn ang="0">
                  <a:pos x="0" y="0"/>
                </a:cxn>
                <a:cxn ang="0">
                  <a:pos x="0" y="0"/>
                </a:cxn>
                <a:cxn ang="0">
                  <a:pos x="0" y="0"/>
                </a:cxn>
                <a:cxn ang="0">
                  <a:pos x="15" y="43"/>
                </a:cxn>
              </a:cxnLst>
              <a:rect l="0" t="0" r="r" b="b"/>
              <a:pathLst>
                <a:path w="15" h="43">
                  <a:moveTo>
                    <a:pt x="0" y="0"/>
                  </a:moveTo>
                  <a:lnTo>
                    <a:pt x="0" y="0"/>
                  </a:lnTo>
                  <a:lnTo>
                    <a:pt x="0" y="0"/>
                  </a:lnTo>
                  <a:lnTo>
                    <a:pt x="15" y="43"/>
                  </a:lnTo>
                </a:path>
              </a:pathLst>
            </a:custGeom>
            <a:noFill/>
            <a:ln w="19050">
              <a:solidFill>
                <a:srgbClr val="FF0000"/>
              </a:solidFill>
              <a:prstDash val="solid"/>
              <a:round/>
              <a:headEnd/>
              <a:tailEnd/>
            </a:ln>
          </p:spPr>
          <p:txBody>
            <a:bodyPr/>
            <a:lstStyle/>
            <a:p>
              <a:endParaRPr lang="en-GB" sz="1000"/>
            </a:p>
          </p:txBody>
        </p:sp>
        <p:sp>
          <p:nvSpPr>
            <p:cNvPr id="140" name="Freeform 150"/>
            <p:cNvSpPr>
              <a:spLocks/>
            </p:cNvSpPr>
            <p:nvPr/>
          </p:nvSpPr>
          <p:spPr bwMode="auto">
            <a:xfrm>
              <a:off x="4892" y="1534"/>
              <a:ext cx="8" cy="31"/>
            </a:xfrm>
            <a:custGeom>
              <a:avLst/>
              <a:gdLst/>
              <a:ahLst/>
              <a:cxnLst>
                <a:cxn ang="0">
                  <a:pos x="0" y="0"/>
                </a:cxn>
                <a:cxn ang="0">
                  <a:pos x="0" y="0"/>
                </a:cxn>
                <a:cxn ang="0">
                  <a:pos x="0" y="0"/>
                </a:cxn>
                <a:cxn ang="0">
                  <a:pos x="15" y="62"/>
                </a:cxn>
              </a:cxnLst>
              <a:rect l="0" t="0" r="r" b="b"/>
              <a:pathLst>
                <a:path w="15" h="62">
                  <a:moveTo>
                    <a:pt x="0" y="0"/>
                  </a:moveTo>
                  <a:lnTo>
                    <a:pt x="0" y="0"/>
                  </a:lnTo>
                  <a:lnTo>
                    <a:pt x="0" y="0"/>
                  </a:lnTo>
                  <a:lnTo>
                    <a:pt x="15" y="62"/>
                  </a:lnTo>
                </a:path>
              </a:pathLst>
            </a:custGeom>
            <a:noFill/>
            <a:ln w="19050">
              <a:solidFill>
                <a:srgbClr val="FF0000"/>
              </a:solidFill>
              <a:prstDash val="solid"/>
              <a:round/>
              <a:headEnd/>
              <a:tailEnd/>
            </a:ln>
          </p:spPr>
          <p:txBody>
            <a:bodyPr/>
            <a:lstStyle/>
            <a:p>
              <a:endParaRPr lang="en-GB" sz="1000"/>
            </a:p>
          </p:txBody>
        </p:sp>
        <p:sp>
          <p:nvSpPr>
            <p:cNvPr id="141" name="Freeform 151"/>
            <p:cNvSpPr>
              <a:spLocks/>
            </p:cNvSpPr>
            <p:nvPr/>
          </p:nvSpPr>
          <p:spPr bwMode="auto">
            <a:xfrm>
              <a:off x="4900" y="1565"/>
              <a:ext cx="6" cy="43"/>
            </a:xfrm>
            <a:custGeom>
              <a:avLst/>
              <a:gdLst/>
              <a:ahLst/>
              <a:cxnLst>
                <a:cxn ang="0">
                  <a:pos x="0" y="0"/>
                </a:cxn>
                <a:cxn ang="0">
                  <a:pos x="0" y="0"/>
                </a:cxn>
                <a:cxn ang="0">
                  <a:pos x="0" y="0"/>
                </a:cxn>
                <a:cxn ang="0">
                  <a:pos x="14" y="84"/>
                </a:cxn>
              </a:cxnLst>
              <a:rect l="0" t="0" r="r" b="b"/>
              <a:pathLst>
                <a:path w="14" h="84">
                  <a:moveTo>
                    <a:pt x="0" y="0"/>
                  </a:moveTo>
                  <a:lnTo>
                    <a:pt x="0" y="0"/>
                  </a:lnTo>
                  <a:lnTo>
                    <a:pt x="0" y="0"/>
                  </a:lnTo>
                  <a:lnTo>
                    <a:pt x="14" y="84"/>
                  </a:lnTo>
                </a:path>
              </a:pathLst>
            </a:custGeom>
            <a:noFill/>
            <a:ln w="19050">
              <a:solidFill>
                <a:srgbClr val="FF0000"/>
              </a:solidFill>
              <a:prstDash val="solid"/>
              <a:round/>
              <a:headEnd/>
              <a:tailEnd/>
            </a:ln>
          </p:spPr>
          <p:txBody>
            <a:bodyPr/>
            <a:lstStyle/>
            <a:p>
              <a:endParaRPr lang="en-GB" sz="1000"/>
            </a:p>
          </p:txBody>
        </p:sp>
        <p:sp>
          <p:nvSpPr>
            <p:cNvPr id="142" name="Freeform 152"/>
            <p:cNvSpPr>
              <a:spLocks/>
            </p:cNvSpPr>
            <p:nvPr/>
          </p:nvSpPr>
          <p:spPr bwMode="auto">
            <a:xfrm>
              <a:off x="4906" y="1608"/>
              <a:ext cx="8" cy="30"/>
            </a:xfrm>
            <a:custGeom>
              <a:avLst/>
              <a:gdLst/>
              <a:ahLst/>
              <a:cxnLst>
                <a:cxn ang="0">
                  <a:pos x="0" y="0"/>
                </a:cxn>
                <a:cxn ang="0">
                  <a:pos x="0" y="0"/>
                </a:cxn>
                <a:cxn ang="0">
                  <a:pos x="0" y="0"/>
                </a:cxn>
                <a:cxn ang="0">
                  <a:pos x="15" y="61"/>
                </a:cxn>
              </a:cxnLst>
              <a:rect l="0" t="0" r="r" b="b"/>
              <a:pathLst>
                <a:path w="15" h="61">
                  <a:moveTo>
                    <a:pt x="0" y="0"/>
                  </a:moveTo>
                  <a:lnTo>
                    <a:pt x="0" y="0"/>
                  </a:lnTo>
                  <a:lnTo>
                    <a:pt x="0" y="0"/>
                  </a:lnTo>
                  <a:lnTo>
                    <a:pt x="15" y="61"/>
                  </a:lnTo>
                </a:path>
              </a:pathLst>
            </a:custGeom>
            <a:noFill/>
            <a:ln w="19050">
              <a:solidFill>
                <a:srgbClr val="FF0000"/>
              </a:solidFill>
              <a:prstDash val="solid"/>
              <a:round/>
              <a:headEnd/>
              <a:tailEnd/>
            </a:ln>
          </p:spPr>
          <p:txBody>
            <a:bodyPr/>
            <a:lstStyle/>
            <a:p>
              <a:endParaRPr lang="en-GB" sz="1000"/>
            </a:p>
          </p:txBody>
        </p:sp>
        <p:sp>
          <p:nvSpPr>
            <p:cNvPr id="143" name="Freeform 153"/>
            <p:cNvSpPr>
              <a:spLocks/>
            </p:cNvSpPr>
            <p:nvPr/>
          </p:nvSpPr>
          <p:spPr bwMode="auto">
            <a:xfrm>
              <a:off x="4914" y="1638"/>
              <a:ext cx="8" cy="12"/>
            </a:xfrm>
            <a:custGeom>
              <a:avLst/>
              <a:gdLst/>
              <a:ahLst/>
              <a:cxnLst>
                <a:cxn ang="0">
                  <a:pos x="0" y="0"/>
                </a:cxn>
                <a:cxn ang="0">
                  <a:pos x="0" y="0"/>
                </a:cxn>
                <a:cxn ang="0">
                  <a:pos x="0" y="0"/>
                </a:cxn>
                <a:cxn ang="0">
                  <a:pos x="15" y="24"/>
                </a:cxn>
              </a:cxnLst>
              <a:rect l="0" t="0" r="r" b="b"/>
              <a:pathLst>
                <a:path w="15" h="24">
                  <a:moveTo>
                    <a:pt x="0" y="0"/>
                  </a:moveTo>
                  <a:lnTo>
                    <a:pt x="0" y="0"/>
                  </a:lnTo>
                  <a:lnTo>
                    <a:pt x="0" y="0"/>
                  </a:lnTo>
                  <a:lnTo>
                    <a:pt x="15" y="24"/>
                  </a:lnTo>
                </a:path>
              </a:pathLst>
            </a:custGeom>
            <a:noFill/>
            <a:ln w="19050">
              <a:solidFill>
                <a:srgbClr val="FF0000"/>
              </a:solidFill>
              <a:prstDash val="solid"/>
              <a:round/>
              <a:headEnd/>
              <a:tailEnd/>
            </a:ln>
          </p:spPr>
          <p:txBody>
            <a:bodyPr/>
            <a:lstStyle/>
            <a:p>
              <a:endParaRPr lang="en-GB" sz="1000"/>
            </a:p>
          </p:txBody>
        </p:sp>
        <p:sp>
          <p:nvSpPr>
            <p:cNvPr id="144" name="Freeform 154"/>
            <p:cNvSpPr>
              <a:spLocks/>
            </p:cNvSpPr>
            <p:nvPr/>
          </p:nvSpPr>
          <p:spPr bwMode="auto">
            <a:xfrm>
              <a:off x="4922" y="1649"/>
              <a:ext cx="7" cy="1"/>
            </a:xfrm>
            <a:custGeom>
              <a:avLst/>
              <a:gdLst/>
              <a:ahLst/>
              <a:cxnLst>
                <a:cxn ang="0">
                  <a:pos x="0" y="2"/>
                </a:cxn>
                <a:cxn ang="0">
                  <a:pos x="0" y="2"/>
                </a:cxn>
                <a:cxn ang="0">
                  <a:pos x="0" y="2"/>
                </a:cxn>
                <a:cxn ang="0">
                  <a:pos x="15" y="0"/>
                </a:cxn>
              </a:cxnLst>
              <a:rect l="0" t="0" r="r" b="b"/>
              <a:pathLst>
                <a:path w="15" h="2">
                  <a:moveTo>
                    <a:pt x="0" y="2"/>
                  </a:moveTo>
                  <a:lnTo>
                    <a:pt x="0" y="2"/>
                  </a:lnTo>
                  <a:lnTo>
                    <a:pt x="0" y="2"/>
                  </a:lnTo>
                  <a:lnTo>
                    <a:pt x="15" y="0"/>
                  </a:lnTo>
                </a:path>
              </a:pathLst>
            </a:custGeom>
            <a:noFill/>
            <a:ln w="19050">
              <a:solidFill>
                <a:srgbClr val="FF0000"/>
              </a:solidFill>
              <a:prstDash val="solid"/>
              <a:round/>
              <a:headEnd/>
              <a:tailEnd/>
            </a:ln>
          </p:spPr>
          <p:txBody>
            <a:bodyPr/>
            <a:lstStyle/>
            <a:p>
              <a:endParaRPr lang="en-GB" sz="1000"/>
            </a:p>
          </p:txBody>
        </p:sp>
        <p:sp>
          <p:nvSpPr>
            <p:cNvPr id="145" name="Freeform 155"/>
            <p:cNvSpPr>
              <a:spLocks/>
            </p:cNvSpPr>
            <p:nvPr/>
          </p:nvSpPr>
          <p:spPr bwMode="auto">
            <a:xfrm>
              <a:off x="4929" y="1638"/>
              <a:ext cx="7" cy="11"/>
            </a:xfrm>
            <a:custGeom>
              <a:avLst/>
              <a:gdLst/>
              <a:ahLst/>
              <a:cxnLst>
                <a:cxn ang="0">
                  <a:pos x="0" y="22"/>
                </a:cxn>
                <a:cxn ang="0">
                  <a:pos x="0" y="22"/>
                </a:cxn>
                <a:cxn ang="0">
                  <a:pos x="0" y="22"/>
                </a:cxn>
                <a:cxn ang="0">
                  <a:pos x="14" y="0"/>
                </a:cxn>
              </a:cxnLst>
              <a:rect l="0" t="0" r="r" b="b"/>
              <a:pathLst>
                <a:path w="14" h="22">
                  <a:moveTo>
                    <a:pt x="0" y="22"/>
                  </a:moveTo>
                  <a:lnTo>
                    <a:pt x="0" y="22"/>
                  </a:lnTo>
                  <a:lnTo>
                    <a:pt x="0" y="22"/>
                  </a:lnTo>
                  <a:lnTo>
                    <a:pt x="14" y="0"/>
                  </a:lnTo>
                </a:path>
              </a:pathLst>
            </a:custGeom>
            <a:noFill/>
            <a:ln w="19050">
              <a:solidFill>
                <a:srgbClr val="FF0000"/>
              </a:solidFill>
              <a:prstDash val="solid"/>
              <a:round/>
              <a:headEnd/>
              <a:tailEnd/>
            </a:ln>
          </p:spPr>
          <p:txBody>
            <a:bodyPr/>
            <a:lstStyle/>
            <a:p>
              <a:endParaRPr lang="en-GB" sz="1000"/>
            </a:p>
          </p:txBody>
        </p:sp>
        <p:sp>
          <p:nvSpPr>
            <p:cNvPr id="146" name="Freeform 156"/>
            <p:cNvSpPr>
              <a:spLocks/>
            </p:cNvSpPr>
            <p:nvPr/>
          </p:nvSpPr>
          <p:spPr bwMode="auto">
            <a:xfrm>
              <a:off x="4936" y="1610"/>
              <a:ext cx="7" cy="28"/>
            </a:xfrm>
            <a:custGeom>
              <a:avLst/>
              <a:gdLst/>
              <a:ahLst/>
              <a:cxnLst>
                <a:cxn ang="0">
                  <a:pos x="0" y="56"/>
                </a:cxn>
                <a:cxn ang="0">
                  <a:pos x="0" y="56"/>
                </a:cxn>
                <a:cxn ang="0">
                  <a:pos x="0" y="56"/>
                </a:cxn>
                <a:cxn ang="0">
                  <a:pos x="15" y="0"/>
                </a:cxn>
              </a:cxnLst>
              <a:rect l="0" t="0" r="r" b="b"/>
              <a:pathLst>
                <a:path w="15" h="56">
                  <a:moveTo>
                    <a:pt x="0" y="56"/>
                  </a:moveTo>
                  <a:lnTo>
                    <a:pt x="0" y="56"/>
                  </a:lnTo>
                  <a:lnTo>
                    <a:pt x="0" y="56"/>
                  </a:lnTo>
                  <a:lnTo>
                    <a:pt x="15" y="0"/>
                  </a:lnTo>
                </a:path>
              </a:pathLst>
            </a:custGeom>
            <a:noFill/>
            <a:ln w="19050">
              <a:solidFill>
                <a:srgbClr val="FF0000"/>
              </a:solidFill>
              <a:prstDash val="solid"/>
              <a:round/>
              <a:headEnd/>
              <a:tailEnd/>
            </a:ln>
          </p:spPr>
          <p:txBody>
            <a:bodyPr/>
            <a:lstStyle/>
            <a:p>
              <a:endParaRPr lang="en-GB" sz="1000"/>
            </a:p>
          </p:txBody>
        </p:sp>
        <p:sp>
          <p:nvSpPr>
            <p:cNvPr id="147" name="Freeform 157"/>
            <p:cNvSpPr>
              <a:spLocks/>
            </p:cNvSpPr>
            <p:nvPr/>
          </p:nvSpPr>
          <p:spPr bwMode="auto">
            <a:xfrm>
              <a:off x="4943" y="1580"/>
              <a:ext cx="8" cy="30"/>
            </a:xfrm>
            <a:custGeom>
              <a:avLst/>
              <a:gdLst/>
              <a:ahLst/>
              <a:cxnLst>
                <a:cxn ang="0">
                  <a:pos x="0" y="59"/>
                </a:cxn>
                <a:cxn ang="0">
                  <a:pos x="0" y="59"/>
                </a:cxn>
                <a:cxn ang="0">
                  <a:pos x="0" y="59"/>
                </a:cxn>
                <a:cxn ang="0">
                  <a:pos x="15" y="0"/>
                </a:cxn>
              </a:cxnLst>
              <a:rect l="0" t="0" r="r" b="b"/>
              <a:pathLst>
                <a:path w="15" h="59">
                  <a:moveTo>
                    <a:pt x="0" y="59"/>
                  </a:moveTo>
                  <a:lnTo>
                    <a:pt x="0" y="59"/>
                  </a:lnTo>
                  <a:lnTo>
                    <a:pt x="0" y="59"/>
                  </a:lnTo>
                  <a:lnTo>
                    <a:pt x="15" y="0"/>
                  </a:lnTo>
                </a:path>
              </a:pathLst>
            </a:custGeom>
            <a:noFill/>
            <a:ln w="19050">
              <a:solidFill>
                <a:srgbClr val="FF0000"/>
              </a:solidFill>
              <a:prstDash val="solid"/>
              <a:round/>
              <a:headEnd/>
              <a:tailEnd/>
            </a:ln>
          </p:spPr>
          <p:txBody>
            <a:bodyPr/>
            <a:lstStyle/>
            <a:p>
              <a:endParaRPr lang="en-GB" sz="1000"/>
            </a:p>
          </p:txBody>
        </p:sp>
        <p:sp>
          <p:nvSpPr>
            <p:cNvPr id="148" name="Freeform 158"/>
            <p:cNvSpPr>
              <a:spLocks/>
            </p:cNvSpPr>
            <p:nvPr/>
          </p:nvSpPr>
          <p:spPr bwMode="auto">
            <a:xfrm>
              <a:off x="4951" y="1543"/>
              <a:ext cx="8" cy="37"/>
            </a:xfrm>
            <a:custGeom>
              <a:avLst/>
              <a:gdLst/>
              <a:ahLst/>
              <a:cxnLst>
                <a:cxn ang="0">
                  <a:pos x="0" y="76"/>
                </a:cxn>
                <a:cxn ang="0">
                  <a:pos x="0" y="76"/>
                </a:cxn>
                <a:cxn ang="0">
                  <a:pos x="0" y="76"/>
                </a:cxn>
                <a:cxn ang="0">
                  <a:pos x="15" y="0"/>
                </a:cxn>
              </a:cxnLst>
              <a:rect l="0" t="0" r="r" b="b"/>
              <a:pathLst>
                <a:path w="15" h="76">
                  <a:moveTo>
                    <a:pt x="0" y="76"/>
                  </a:moveTo>
                  <a:lnTo>
                    <a:pt x="0" y="76"/>
                  </a:lnTo>
                  <a:lnTo>
                    <a:pt x="0" y="76"/>
                  </a:lnTo>
                  <a:lnTo>
                    <a:pt x="15" y="0"/>
                  </a:lnTo>
                </a:path>
              </a:pathLst>
            </a:custGeom>
            <a:noFill/>
            <a:ln w="19050">
              <a:solidFill>
                <a:srgbClr val="FF0000"/>
              </a:solidFill>
              <a:prstDash val="solid"/>
              <a:round/>
              <a:headEnd/>
              <a:tailEnd/>
            </a:ln>
          </p:spPr>
          <p:txBody>
            <a:bodyPr/>
            <a:lstStyle/>
            <a:p>
              <a:endParaRPr lang="en-GB" sz="1000"/>
            </a:p>
          </p:txBody>
        </p:sp>
        <p:sp>
          <p:nvSpPr>
            <p:cNvPr id="149" name="Freeform 159"/>
            <p:cNvSpPr>
              <a:spLocks/>
            </p:cNvSpPr>
            <p:nvPr/>
          </p:nvSpPr>
          <p:spPr bwMode="auto">
            <a:xfrm>
              <a:off x="4959" y="1471"/>
              <a:ext cx="7" cy="72"/>
            </a:xfrm>
            <a:custGeom>
              <a:avLst/>
              <a:gdLst/>
              <a:ahLst/>
              <a:cxnLst>
                <a:cxn ang="0">
                  <a:pos x="0" y="143"/>
                </a:cxn>
                <a:cxn ang="0">
                  <a:pos x="0" y="143"/>
                </a:cxn>
                <a:cxn ang="0">
                  <a:pos x="0" y="143"/>
                </a:cxn>
                <a:cxn ang="0">
                  <a:pos x="15" y="0"/>
                </a:cxn>
              </a:cxnLst>
              <a:rect l="0" t="0" r="r" b="b"/>
              <a:pathLst>
                <a:path w="15" h="143">
                  <a:moveTo>
                    <a:pt x="0" y="143"/>
                  </a:moveTo>
                  <a:lnTo>
                    <a:pt x="0" y="143"/>
                  </a:lnTo>
                  <a:lnTo>
                    <a:pt x="0" y="143"/>
                  </a:lnTo>
                  <a:lnTo>
                    <a:pt x="15" y="0"/>
                  </a:lnTo>
                </a:path>
              </a:pathLst>
            </a:custGeom>
            <a:noFill/>
            <a:ln w="19050">
              <a:solidFill>
                <a:srgbClr val="FF0000"/>
              </a:solidFill>
              <a:prstDash val="solid"/>
              <a:round/>
              <a:headEnd/>
              <a:tailEnd/>
            </a:ln>
          </p:spPr>
          <p:txBody>
            <a:bodyPr/>
            <a:lstStyle/>
            <a:p>
              <a:endParaRPr lang="en-GB" sz="1000"/>
            </a:p>
          </p:txBody>
        </p:sp>
        <p:sp>
          <p:nvSpPr>
            <p:cNvPr id="150" name="Freeform 160"/>
            <p:cNvSpPr>
              <a:spLocks/>
            </p:cNvSpPr>
            <p:nvPr/>
          </p:nvSpPr>
          <p:spPr bwMode="auto">
            <a:xfrm>
              <a:off x="4966" y="1302"/>
              <a:ext cx="7" cy="169"/>
            </a:xfrm>
            <a:custGeom>
              <a:avLst/>
              <a:gdLst/>
              <a:ahLst/>
              <a:cxnLst>
                <a:cxn ang="0">
                  <a:pos x="0" y="337"/>
                </a:cxn>
                <a:cxn ang="0">
                  <a:pos x="0" y="337"/>
                </a:cxn>
                <a:cxn ang="0">
                  <a:pos x="0" y="337"/>
                </a:cxn>
                <a:cxn ang="0">
                  <a:pos x="14" y="0"/>
                </a:cxn>
              </a:cxnLst>
              <a:rect l="0" t="0" r="r" b="b"/>
              <a:pathLst>
                <a:path w="14" h="337">
                  <a:moveTo>
                    <a:pt x="0" y="337"/>
                  </a:moveTo>
                  <a:lnTo>
                    <a:pt x="0" y="337"/>
                  </a:lnTo>
                  <a:lnTo>
                    <a:pt x="0" y="337"/>
                  </a:lnTo>
                  <a:lnTo>
                    <a:pt x="14" y="0"/>
                  </a:lnTo>
                </a:path>
              </a:pathLst>
            </a:custGeom>
            <a:noFill/>
            <a:ln w="19050">
              <a:solidFill>
                <a:srgbClr val="FF0000"/>
              </a:solidFill>
              <a:prstDash val="solid"/>
              <a:round/>
              <a:headEnd/>
              <a:tailEnd/>
            </a:ln>
          </p:spPr>
          <p:txBody>
            <a:bodyPr/>
            <a:lstStyle/>
            <a:p>
              <a:endParaRPr lang="en-GB" sz="1000"/>
            </a:p>
          </p:txBody>
        </p:sp>
        <p:sp>
          <p:nvSpPr>
            <p:cNvPr id="151" name="Freeform 161"/>
            <p:cNvSpPr>
              <a:spLocks/>
            </p:cNvSpPr>
            <p:nvPr/>
          </p:nvSpPr>
          <p:spPr bwMode="auto">
            <a:xfrm>
              <a:off x="4973" y="1087"/>
              <a:ext cx="7" cy="215"/>
            </a:xfrm>
            <a:custGeom>
              <a:avLst/>
              <a:gdLst/>
              <a:ahLst/>
              <a:cxnLst>
                <a:cxn ang="0">
                  <a:pos x="0" y="431"/>
                </a:cxn>
                <a:cxn ang="0">
                  <a:pos x="0" y="431"/>
                </a:cxn>
                <a:cxn ang="0">
                  <a:pos x="0" y="431"/>
                </a:cxn>
                <a:cxn ang="0">
                  <a:pos x="15" y="0"/>
                </a:cxn>
              </a:cxnLst>
              <a:rect l="0" t="0" r="r" b="b"/>
              <a:pathLst>
                <a:path w="15" h="431">
                  <a:moveTo>
                    <a:pt x="0" y="431"/>
                  </a:moveTo>
                  <a:lnTo>
                    <a:pt x="0" y="431"/>
                  </a:lnTo>
                  <a:lnTo>
                    <a:pt x="0" y="431"/>
                  </a:lnTo>
                  <a:lnTo>
                    <a:pt x="15" y="0"/>
                  </a:lnTo>
                </a:path>
              </a:pathLst>
            </a:custGeom>
            <a:noFill/>
            <a:ln w="19050">
              <a:solidFill>
                <a:srgbClr val="FF0000"/>
              </a:solidFill>
              <a:prstDash val="solid"/>
              <a:round/>
              <a:headEnd/>
              <a:tailEnd/>
            </a:ln>
          </p:spPr>
          <p:txBody>
            <a:bodyPr/>
            <a:lstStyle/>
            <a:p>
              <a:endParaRPr lang="en-GB" sz="1000"/>
            </a:p>
          </p:txBody>
        </p:sp>
        <p:sp>
          <p:nvSpPr>
            <p:cNvPr id="152" name="Freeform 162"/>
            <p:cNvSpPr>
              <a:spLocks/>
            </p:cNvSpPr>
            <p:nvPr/>
          </p:nvSpPr>
          <p:spPr bwMode="auto">
            <a:xfrm>
              <a:off x="4980" y="912"/>
              <a:ext cx="8" cy="175"/>
            </a:xfrm>
            <a:custGeom>
              <a:avLst/>
              <a:gdLst/>
              <a:ahLst/>
              <a:cxnLst>
                <a:cxn ang="0">
                  <a:pos x="0" y="349"/>
                </a:cxn>
                <a:cxn ang="0">
                  <a:pos x="0" y="349"/>
                </a:cxn>
                <a:cxn ang="0">
                  <a:pos x="0" y="349"/>
                </a:cxn>
                <a:cxn ang="0">
                  <a:pos x="15" y="0"/>
                </a:cxn>
              </a:cxnLst>
              <a:rect l="0" t="0" r="r" b="b"/>
              <a:pathLst>
                <a:path w="15" h="349">
                  <a:moveTo>
                    <a:pt x="0" y="349"/>
                  </a:moveTo>
                  <a:lnTo>
                    <a:pt x="0" y="349"/>
                  </a:lnTo>
                  <a:lnTo>
                    <a:pt x="0" y="349"/>
                  </a:lnTo>
                  <a:lnTo>
                    <a:pt x="15" y="0"/>
                  </a:lnTo>
                </a:path>
              </a:pathLst>
            </a:custGeom>
            <a:noFill/>
            <a:ln w="19050">
              <a:solidFill>
                <a:srgbClr val="FF0000"/>
              </a:solidFill>
              <a:prstDash val="solid"/>
              <a:round/>
              <a:headEnd/>
              <a:tailEnd/>
            </a:ln>
          </p:spPr>
          <p:txBody>
            <a:bodyPr/>
            <a:lstStyle/>
            <a:p>
              <a:endParaRPr lang="en-GB" sz="1000"/>
            </a:p>
          </p:txBody>
        </p:sp>
        <p:sp>
          <p:nvSpPr>
            <p:cNvPr id="153" name="Freeform 163"/>
            <p:cNvSpPr>
              <a:spLocks/>
            </p:cNvSpPr>
            <p:nvPr/>
          </p:nvSpPr>
          <p:spPr bwMode="auto">
            <a:xfrm>
              <a:off x="4988" y="896"/>
              <a:ext cx="7" cy="16"/>
            </a:xfrm>
            <a:custGeom>
              <a:avLst/>
              <a:gdLst/>
              <a:ahLst/>
              <a:cxnLst>
                <a:cxn ang="0">
                  <a:pos x="0" y="32"/>
                </a:cxn>
                <a:cxn ang="0">
                  <a:pos x="0" y="32"/>
                </a:cxn>
                <a:cxn ang="0">
                  <a:pos x="0" y="32"/>
                </a:cxn>
                <a:cxn ang="0">
                  <a:pos x="14" y="0"/>
                </a:cxn>
              </a:cxnLst>
              <a:rect l="0" t="0" r="r" b="b"/>
              <a:pathLst>
                <a:path w="14" h="32">
                  <a:moveTo>
                    <a:pt x="0" y="32"/>
                  </a:moveTo>
                  <a:lnTo>
                    <a:pt x="0" y="32"/>
                  </a:lnTo>
                  <a:lnTo>
                    <a:pt x="0" y="32"/>
                  </a:lnTo>
                  <a:lnTo>
                    <a:pt x="14" y="0"/>
                  </a:lnTo>
                </a:path>
              </a:pathLst>
            </a:custGeom>
            <a:noFill/>
            <a:ln w="19050">
              <a:solidFill>
                <a:srgbClr val="FF0000"/>
              </a:solidFill>
              <a:prstDash val="solid"/>
              <a:round/>
              <a:headEnd/>
              <a:tailEnd/>
            </a:ln>
          </p:spPr>
          <p:txBody>
            <a:bodyPr/>
            <a:lstStyle/>
            <a:p>
              <a:endParaRPr lang="en-GB" sz="1000"/>
            </a:p>
          </p:txBody>
        </p:sp>
        <p:sp>
          <p:nvSpPr>
            <p:cNvPr id="154" name="Freeform 164"/>
            <p:cNvSpPr>
              <a:spLocks/>
            </p:cNvSpPr>
            <p:nvPr/>
          </p:nvSpPr>
          <p:spPr bwMode="auto">
            <a:xfrm>
              <a:off x="4995" y="896"/>
              <a:ext cx="7" cy="166"/>
            </a:xfrm>
            <a:custGeom>
              <a:avLst/>
              <a:gdLst/>
              <a:ahLst/>
              <a:cxnLst>
                <a:cxn ang="0">
                  <a:pos x="0" y="0"/>
                </a:cxn>
                <a:cxn ang="0">
                  <a:pos x="0" y="0"/>
                </a:cxn>
                <a:cxn ang="0">
                  <a:pos x="0" y="0"/>
                </a:cxn>
                <a:cxn ang="0">
                  <a:pos x="15" y="331"/>
                </a:cxn>
              </a:cxnLst>
              <a:rect l="0" t="0" r="r" b="b"/>
              <a:pathLst>
                <a:path w="15" h="331">
                  <a:moveTo>
                    <a:pt x="0" y="0"/>
                  </a:moveTo>
                  <a:lnTo>
                    <a:pt x="0" y="0"/>
                  </a:lnTo>
                  <a:lnTo>
                    <a:pt x="0" y="0"/>
                  </a:lnTo>
                  <a:lnTo>
                    <a:pt x="15" y="331"/>
                  </a:lnTo>
                </a:path>
              </a:pathLst>
            </a:custGeom>
            <a:noFill/>
            <a:ln w="19050">
              <a:solidFill>
                <a:srgbClr val="FF0000"/>
              </a:solidFill>
              <a:prstDash val="solid"/>
              <a:round/>
              <a:headEnd/>
              <a:tailEnd/>
            </a:ln>
          </p:spPr>
          <p:txBody>
            <a:bodyPr/>
            <a:lstStyle/>
            <a:p>
              <a:endParaRPr lang="en-GB" sz="1000"/>
            </a:p>
          </p:txBody>
        </p:sp>
        <p:sp>
          <p:nvSpPr>
            <p:cNvPr id="155" name="Freeform 165"/>
            <p:cNvSpPr>
              <a:spLocks/>
            </p:cNvSpPr>
            <p:nvPr/>
          </p:nvSpPr>
          <p:spPr bwMode="auto">
            <a:xfrm>
              <a:off x="5002" y="1062"/>
              <a:ext cx="7" cy="233"/>
            </a:xfrm>
            <a:custGeom>
              <a:avLst/>
              <a:gdLst/>
              <a:ahLst/>
              <a:cxnLst>
                <a:cxn ang="0">
                  <a:pos x="0" y="0"/>
                </a:cxn>
                <a:cxn ang="0">
                  <a:pos x="0" y="0"/>
                </a:cxn>
                <a:cxn ang="0">
                  <a:pos x="0" y="0"/>
                </a:cxn>
                <a:cxn ang="0">
                  <a:pos x="13" y="465"/>
                </a:cxn>
              </a:cxnLst>
              <a:rect l="0" t="0" r="r" b="b"/>
              <a:pathLst>
                <a:path w="13" h="465">
                  <a:moveTo>
                    <a:pt x="0" y="0"/>
                  </a:moveTo>
                  <a:lnTo>
                    <a:pt x="0" y="0"/>
                  </a:lnTo>
                  <a:lnTo>
                    <a:pt x="0" y="0"/>
                  </a:lnTo>
                  <a:lnTo>
                    <a:pt x="13" y="465"/>
                  </a:lnTo>
                </a:path>
              </a:pathLst>
            </a:custGeom>
            <a:noFill/>
            <a:ln w="19050">
              <a:solidFill>
                <a:srgbClr val="FF0000"/>
              </a:solidFill>
              <a:prstDash val="solid"/>
              <a:round/>
              <a:headEnd/>
              <a:tailEnd/>
            </a:ln>
          </p:spPr>
          <p:txBody>
            <a:bodyPr/>
            <a:lstStyle/>
            <a:p>
              <a:endParaRPr lang="en-GB" sz="1000"/>
            </a:p>
          </p:txBody>
        </p:sp>
        <p:sp>
          <p:nvSpPr>
            <p:cNvPr id="156" name="Freeform 166"/>
            <p:cNvSpPr>
              <a:spLocks/>
            </p:cNvSpPr>
            <p:nvPr/>
          </p:nvSpPr>
          <p:spPr bwMode="auto">
            <a:xfrm>
              <a:off x="5009" y="1295"/>
              <a:ext cx="7" cy="231"/>
            </a:xfrm>
            <a:custGeom>
              <a:avLst/>
              <a:gdLst/>
              <a:ahLst/>
              <a:cxnLst>
                <a:cxn ang="0">
                  <a:pos x="0" y="0"/>
                </a:cxn>
                <a:cxn ang="0">
                  <a:pos x="0" y="0"/>
                </a:cxn>
                <a:cxn ang="0">
                  <a:pos x="0" y="0"/>
                </a:cxn>
                <a:cxn ang="0">
                  <a:pos x="14" y="463"/>
                </a:cxn>
              </a:cxnLst>
              <a:rect l="0" t="0" r="r" b="b"/>
              <a:pathLst>
                <a:path w="14" h="463">
                  <a:moveTo>
                    <a:pt x="0" y="0"/>
                  </a:moveTo>
                  <a:lnTo>
                    <a:pt x="0" y="0"/>
                  </a:lnTo>
                  <a:lnTo>
                    <a:pt x="0" y="0"/>
                  </a:lnTo>
                  <a:lnTo>
                    <a:pt x="14" y="463"/>
                  </a:lnTo>
                </a:path>
              </a:pathLst>
            </a:custGeom>
            <a:noFill/>
            <a:ln w="19050">
              <a:solidFill>
                <a:srgbClr val="FF0000"/>
              </a:solidFill>
              <a:prstDash val="solid"/>
              <a:round/>
              <a:headEnd/>
              <a:tailEnd/>
            </a:ln>
          </p:spPr>
          <p:txBody>
            <a:bodyPr/>
            <a:lstStyle/>
            <a:p>
              <a:endParaRPr lang="en-GB" sz="1000"/>
            </a:p>
          </p:txBody>
        </p:sp>
        <p:sp>
          <p:nvSpPr>
            <p:cNvPr id="157" name="Freeform 167"/>
            <p:cNvSpPr>
              <a:spLocks/>
            </p:cNvSpPr>
            <p:nvPr/>
          </p:nvSpPr>
          <p:spPr bwMode="auto">
            <a:xfrm>
              <a:off x="5016" y="1526"/>
              <a:ext cx="8" cy="137"/>
            </a:xfrm>
            <a:custGeom>
              <a:avLst/>
              <a:gdLst/>
              <a:ahLst/>
              <a:cxnLst>
                <a:cxn ang="0">
                  <a:pos x="0" y="0"/>
                </a:cxn>
                <a:cxn ang="0">
                  <a:pos x="0" y="0"/>
                </a:cxn>
                <a:cxn ang="0">
                  <a:pos x="0" y="0"/>
                </a:cxn>
                <a:cxn ang="0">
                  <a:pos x="15" y="275"/>
                </a:cxn>
              </a:cxnLst>
              <a:rect l="0" t="0" r="r" b="b"/>
              <a:pathLst>
                <a:path w="15" h="275">
                  <a:moveTo>
                    <a:pt x="0" y="0"/>
                  </a:moveTo>
                  <a:lnTo>
                    <a:pt x="0" y="0"/>
                  </a:lnTo>
                  <a:lnTo>
                    <a:pt x="0" y="0"/>
                  </a:lnTo>
                  <a:lnTo>
                    <a:pt x="15" y="275"/>
                  </a:lnTo>
                </a:path>
              </a:pathLst>
            </a:custGeom>
            <a:noFill/>
            <a:ln w="19050">
              <a:solidFill>
                <a:srgbClr val="FF0000"/>
              </a:solidFill>
              <a:prstDash val="solid"/>
              <a:round/>
              <a:headEnd/>
              <a:tailEnd/>
            </a:ln>
          </p:spPr>
          <p:txBody>
            <a:bodyPr/>
            <a:lstStyle/>
            <a:p>
              <a:endParaRPr lang="en-GB" sz="1000"/>
            </a:p>
          </p:txBody>
        </p:sp>
        <p:sp>
          <p:nvSpPr>
            <p:cNvPr id="158" name="Freeform 168"/>
            <p:cNvSpPr>
              <a:spLocks/>
            </p:cNvSpPr>
            <p:nvPr/>
          </p:nvSpPr>
          <p:spPr bwMode="auto">
            <a:xfrm>
              <a:off x="5024" y="1663"/>
              <a:ext cx="6" cy="89"/>
            </a:xfrm>
            <a:custGeom>
              <a:avLst/>
              <a:gdLst/>
              <a:ahLst/>
              <a:cxnLst>
                <a:cxn ang="0">
                  <a:pos x="0" y="0"/>
                </a:cxn>
                <a:cxn ang="0">
                  <a:pos x="0" y="0"/>
                </a:cxn>
                <a:cxn ang="0">
                  <a:pos x="0" y="0"/>
                </a:cxn>
                <a:cxn ang="0">
                  <a:pos x="14" y="177"/>
                </a:cxn>
              </a:cxnLst>
              <a:rect l="0" t="0" r="r" b="b"/>
              <a:pathLst>
                <a:path w="14" h="177">
                  <a:moveTo>
                    <a:pt x="0" y="0"/>
                  </a:moveTo>
                  <a:lnTo>
                    <a:pt x="0" y="0"/>
                  </a:lnTo>
                  <a:lnTo>
                    <a:pt x="0" y="0"/>
                  </a:lnTo>
                  <a:lnTo>
                    <a:pt x="14" y="177"/>
                  </a:lnTo>
                </a:path>
              </a:pathLst>
            </a:custGeom>
            <a:noFill/>
            <a:ln w="19050">
              <a:solidFill>
                <a:srgbClr val="FF0000"/>
              </a:solidFill>
              <a:prstDash val="solid"/>
              <a:round/>
              <a:headEnd/>
              <a:tailEnd/>
            </a:ln>
          </p:spPr>
          <p:txBody>
            <a:bodyPr/>
            <a:lstStyle/>
            <a:p>
              <a:endParaRPr lang="en-GB" sz="1000"/>
            </a:p>
          </p:txBody>
        </p:sp>
        <p:sp>
          <p:nvSpPr>
            <p:cNvPr id="159" name="Freeform 169"/>
            <p:cNvSpPr>
              <a:spLocks/>
            </p:cNvSpPr>
            <p:nvPr/>
          </p:nvSpPr>
          <p:spPr bwMode="auto">
            <a:xfrm>
              <a:off x="5030" y="1752"/>
              <a:ext cx="8" cy="41"/>
            </a:xfrm>
            <a:custGeom>
              <a:avLst/>
              <a:gdLst/>
              <a:ahLst/>
              <a:cxnLst>
                <a:cxn ang="0">
                  <a:pos x="0" y="0"/>
                </a:cxn>
                <a:cxn ang="0">
                  <a:pos x="0" y="0"/>
                </a:cxn>
                <a:cxn ang="0">
                  <a:pos x="0" y="0"/>
                </a:cxn>
                <a:cxn ang="0">
                  <a:pos x="15" y="83"/>
                </a:cxn>
              </a:cxnLst>
              <a:rect l="0" t="0" r="r" b="b"/>
              <a:pathLst>
                <a:path w="15" h="83">
                  <a:moveTo>
                    <a:pt x="0" y="0"/>
                  </a:moveTo>
                  <a:lnTo>
                    <a:pt x="0" y="0"/>
                  </a:lnTo>
                  <a:lnTo>
                    <a:pt x="0" y="0"/>
                  </a:lnTo>
                  <a:lnTo>
                    <a:pt x="15" y="83"/>
                  </a:lnTo>
                </a:path>
              </a:pathLst>
            </a:custGeom>
            <a:noFill/>
            <a:ln w="19050">
              <a:solidFill>
                <a:srgbClr val="FF0000"/>
              </a:solidFill>
              <a:prstDash val="solid"/>
              <a:round/>
              <a:headEnd/>
              <a:tailEnd/>
            </a:ln>
          </p:spPr>
          <p:txBody>
            <a:bodyPr/>
            <a:lstStyle/>
            <a:p>
              <a:endParaRPr lang="en-GB" sz="1000"/>
            </a:p>
          </p:txBody>
        </p:sp>
        <p:sp>
          <p:nvSpPr>
            <p:cNvPr id="160" name="Freeform 170"/>
            <p:cNvSpPr>
              <a:spLocks/>
            </p:cNvSpPr>
            <p:nvPr/>
          </p:nvSpPr>
          <p:spPr bwMode="auto">
            <a:xfrm>
              <a:off x="5038" y="1793"/>
              <a:ext cx="7" cy="21"/>
            </a:xfrm>
            <a:custGeom>
              <a:avLst/>
              <a:gdLst/>
              <a:ahLst/>
              <a:cxnLst>
                <a:cxn ang="0">
                  <a:pos x="0" y="0"/>
                </a:cxn>
                <a:cxn ang="0">
                  <a:pos x="0" y="0"/>
                </a:cxn>
                <a:cxn ang="0">
                  <a:pos x="0" y="0"/>
                </a:cxn>
                <a:cxn ang="0">
                  <a:pos x="13" y="41"/>
                </a:cxn>
              </a:cxnLst>
              <a:rect l="0" t="0" r="r" b="b"/>
              <a:pathLst>
                <a:path w="13" h="41">
                  <a:moveTo>
                    <a:pt x="0" y="0"/>
                  </a:moveTo>
                  <a:lnTo>
                    <a:pt x="0" y="0"/>
                  </a:lnTo>
                  <a:lnTo>
                    <a:pt x="0" y="0"/>
                  </a:lnTo>
                  <a:lnTo>
                    <a:pt x="13" y="41"/>
                  </a:lnTo>
                </a:path>
              </a:pathLst>
            </a:custGeom>
            <a:noFill/>
            <a:ln w="19050">
              <a:solidFill>
                <a:srgbClr val="FF0000"/>
              </a:solidFill>
              <a:prstDash val="solid"/>
              <a:round/>
              <a:headEnd/>
              <a:tailEnd/>
            </a:ln>
          </p:spPr>
          <p:txBody>
            <a:bodyPr/>
            <a:lstStyle/>
            <a:p>
              <a:endParaRPr lang="en-GB" sz="1000"/>
            </a:p>
          </p:txBody>
        </p:sp>
        <p:sp>
          <p:nvSpPr>
            <p:cNvPr id="161" name="Freeform 171"/>
            <p:cNvSpPr>
              <a:spLocks/>
            </p:cNvSpPr>
            <p:nvPr/>
          </p:nvSpPr>
          <p:spPr bwMode="auto">
            <a:xfrm>
              <a:off x="5045" y="1814"/>
              <a:ext cx="7" cy="18"/>
            </a:xfrm>
            <a:custGeom>
              <a:avLst/>
              <a:gdLst/>
              <a:ahLst/>
              <a:cxnLst>
                <a:cxn ang="0">
                  <a:pos x="0" y="0"/>
                </a:cxn>
                <a:cxn ang="0">
                  <a:pos x="0" y="0"/>
                </a:cxn>
                <a:cxn ang="0">
                  <a:pos x="0" y="0"/>
                </a:cxn>
                <a:cxn ang="0">
                  <a:pos x="16" y="36"/>
                </a:cxn>
              </a:cxnLst>
              <a:rect l="0" t="0" r="r" b="b"/>
              <a:pathLst>
                <a:path w="16" h="36">
                  <a:moveTo>
                    <a:pt x="0" y="0"/>
                  </a:moveTo>
                  <a:lnTo>
                    <a:pt x="0" y="0"/>
                  </a:lnTo>
                  <a:lnTo>
                    <a:pt x="0" y="0"/>
                  </a:lnTo>
                  <a:lnTo>
                    <a:pt x="16" y="36"/>
                  </a:lnTo>
                </a:path>
              </a:pathLst>
            </a:custGeom>
            <a:noFill/>
            <a:ln w="19050">
              <a:solidFill>
                <a:srgbClr val="FF0000"/>
              </a:solidFill>
              <a:prstDash val="solid"/>
              <a:round/>
              <a:headEnd/>
              <a:tailEnd/>
            </a:ln>
          </p:spPr>
          <p:txBody>
            <a:bodyPr/>
            <a:lstStyle/>
            <a:p>
              <a:endParaRPr lang="en-GB" sz="1000"/>
            </a:p>
          </p:txBody>
        </p:sp>
        <p:sp>
          <p:nvSpPr>
            <p:cNvPr id="162" name="Freeform 172"/>
            <p:cNvSpPr>
              <a:spLocks/>
            </p:cNvSpPr>
            <p:nvPr/>
          </p:nvSpPr>
          <p:spPr bwMode="auto">
            <a:xfrm>
              <a:off x="5052" y="1832"/>
              <a:ext cx="8" cy="6"/>
            </a:xfrm>
            <a:custGeom>
              <a:avLst/>
              <a:gdLst/>
              <a:ahLst/>
              <a:cxnLst>
                <a:cxn ang="0">
                  <a:pos x="0" y="0"/>
                </a:cxn>
                <a:cxn ang="0">
                  <a:pos x="0" y="0"/>
                </a:cxn>
                <a:cxn ang="0">
                  <a:pos x="0" y="0"/>
                </a:cxn>
                <a:cxn ang="0">
                  <a:pos x="15" y="12"/>
                </a:cxn>
              </a:cxnLst>
              <a:rect l="0" t="0" r="r" b="b"/>
              <a:pathLst>
                <a:path w="15" h="12">
                  <a:moveTo>
                    <a:pt x="0" y="0"/>
                  </a:moveTo>
                  <a:lnTo>
                    <a:pt x="0" y="0"/>
                  </a:lnTo>
                  <a:lnTo>
                    <a:pt x="0" y="0"/>
                  </a:lnTo>
                  <a:lnTo>
                    <a:pt x="15" y="12"/>
                  </a:lnTo>
                </a:path>
              </a:pathLst>
            </a:custGeom>
            <a:noFill/>
            <a:ln w="19050">
              <a:solidFill>
                <a:srgbClr val="FF0000"/>
              </a:solidFill>
              <a:prstDash val="solid"/>
              <a:round/>
              <a:headEnd/>
              <a:tailEnd/>
            </a:ln>
          </p:spPr>
          <p:txBody>
            <a:bodyPr/>
            <a:lstStyle/>
            <a:p>
              <a:endParaRPr lang="en-GB" sz="1000"/>
            </a:p>
          </p:txBody>
        </p:sp>
        <p:sp>
          <p:nvSpPr>
            <p:cNvPr id="163" name="Freeform 173"/>
            <p:cNvSpPr>
              <a:spLocks/>
            </p:cNvSpPr>
            <p:nvPr/>
          </p:nvSpPr>
          <p:spPr bwMode="auto">
            <a:xfrm>
              <a:off x="5060" y="1838"/>
              <a:ext cx="7" cy="5"/>
            </a:xfrm>
            <a:custGeom>
              <a:avLst/>
              <a:gdLst/>
              <a:ahLst/>
              <a:cxnLst>
                <a:cxn ang="0">
                  <a:pos x="0" y="0"/>
                </a:cxn>
                <a:cxn ang="0">
                  <a:pos x="0" y="0"/>
                </a:cxn>
                <a:cxn ang="0">
                  <a:pos x="0" y="0"/>
                </a:cxn>
                <a:cxn ang="0">
                  <a:pos x="15" y="9"/>
                </a:cxn>
              </a:cxnLst>
              <a:rect l="0" t="0" r="r" b="b"/>
              <a:pathLst>
                <a:path w="15" h="9">
                  <a:moveTo>
                    <a:pt x="0" y="0"/>
                  </a:moveTo>
                  <a:lnTo>
                    <a:pt x="0" y="0"/>
                  </a:lnTo>
                  <a:lnTo>
                    <a:pt x="0" y="0"/>
                  </a:lnTo>
                  <a:lnTo>
                    <a:pt x="15" y="9"/>
                  </a:lnTo>
                </a:path>
              </a:pathLst>
            </a:custGeom>
            <a:noFill/>
            <a:ln w="19050">
              <a:solidFill>
                <a:srgbClr val="FF0000"/>
              </a:solidFill>
              <a:prstDash val="solid"/>
              <a:round/>
              <a:headEnd/>
              <a:tailEnd/>
            </a:ln>
          </p:spPr>
          <p:txBody>
            <a:bodyPr/>
            <a:lstStyle/>
            <a:p>
              <a:endParaRPr lang="en-GB" sz="1000"/>
            </a:p>
          </p:txBody>
        </p:sp>
        <p:sp>
          <p:nvSpPr>
            <p:cNvPr id="164" name="Freeform 174"/>
            <p:cNvSpPr>
              <a:spLocks/>
            </p:cNvSpPr>
            <p:nvPr/>
          </p:nvSpPr>
          <p:spPr bwMode="auto">
            <a:xfrm>
              <a:off x="5067" y="1843"/>
              <a:ext cx="7" cy="3"/>
            </a:xfrm>
            <a:custGeom>
              <a:avLst/>
              <a:gdLst/>
              <a:ahLst/>
              <a:cxnLst>
                <a:cxn ang="0">
                  <a:pos x="0" y="0"/>
                </a:cxn>
                <a:cxn ang="0">
                  <a:pos x="0" y="0"/>
                </a:cxn>
                <a:cxn ang="0">
                  <a:pos x="0" y="0"/>
                </a:cxn>
                <a:cxn ang="0">
                  <a:pos x="13" y="8"/>
                </a:cxn>
              </a:cxnLst>
              <a:rect l="0" t="0" r="r" b="b"/>
              <a:pathLst>
                <a:path w="13" h="8">
                  <a:moveTo>
                    <a:pt x="0" y="0"/>
                  </a:moveTo>
                  <a:lnTo>
                    <a:pt x="0" y="0"/>
                  </a:lnTo>
                  <a:lnTo>
                    <a:pt x="0" y="0"/>
                  </a:lnTo>
                  <a:lnTo>
                    <a:pt x="13" y="8"/>
                  </a:lnTo>
                </a:path>
              </a:pathLst>
            </a:custGeom>
            <a:noFill/>
            <a:ln w="19050">
              <a:solidFill>
                <a:srgbClr val="FF0000"/>
              </a:solidFill>
              <a:prstDash val="solid"/>
              <a:round/>
              <a:headEnd/>
              <a:tailEnd/>
            </a:ln>
          </p:spPr>
          <p:txBody>
            <a:bodyPr/>
            <a:lstStyle/>
            <a:p>
              <a:endParaRPr lang="en-GB" sz="1000"/>
            </a:p>
          </p:txBody>
        </p:sp>
        <p:sp>
          <p:nvSpPr>
            <p:cNvPr id="165" name="Freeform 175"/>
            <p:cNvSpPr>
              <a:spLocks/>
            </p:cNvSpPr>
            <p:nvPr/>
          </p:nvSpPr>
          <p:spPr bwMode="auto">
            <a:xfrm>
              <a:off x="5074" y="1846"/>
              <a:ext cx="8" cy="4"/>
            </a:xfrm>
            <a:custGeom>
              <a:avLst/>
              <a:gdLst/>
              <a:ahLst/>
              <a:cxnLst>
                <a:cxn ang="0">
                  <a:pos x="0" y="0"/>
                </a:cxn>
                <a:cxn ang="0">
                  <a:pos x="0" y="0"/>
                </a:cxn>
                <a:cxn ang="0">
                  <a:pos x="0" y="0"/>
                </a:cxn>
                <a:cxn ang="0">
                  <a:pos x="16" y="7"/>
                </a:cxn>
              </a:cxnLst>
              <a:rect l="0" t="0" r="r" b="b"/>
              <a:pathLst>
                <a:path w="16" h="7">
                  <a:moveTo>
                    <a:pt x="0" y="0"/>
                  </a:moveTo>
                  <a:lnTo>
                    <a:pt x="0" y="0"/>
                  </a:lnTo>
                  <a:lnTo>
                    <a:pt x="0" y="0"/>
                  </a:lnTo>
                  <a:lnTo>
                    <a:pt x="16" y="7"/>
                  </a:lnTo>
                </a:path>
              </a:pathLst>
            </a:custGeom>
            <a:noFill/>
            <a:ln w="19050">
              <a:solidFill>
                <a:srgbClr val="FF0000"/>
              </a:solidFill>
              <a:prstDash val="solid"/>
              <a:round/>
              <a:headEnd/>
              <a:tailEnd/>
            </a:ln>
          </p:spPr>
          <p:txBody>
            <a:bodyPr/>
            <a:lstStyle/>
            <a:p>
              <a:endParaRPr lang="en-GB" sz="1000"/>
            </a:p>
          </p:txBody>
        </p:sp>
        <p:sp>
          <p:nvSpPr>
            <p:cNvPr id="166" name="Freeform 176"/>
            <p:cNvSpPr>
              <a:spLocks/>
            </p:cNvSpPr>
            <p:nvPr/>
          </p:nvSpPr>
          <p:spPr bwMode="auto">
            <a:xfrm>
              <a:off x="5082" y="1850"/>
              <a:ext cx="7" cy="5"/>
            </a:xfrm>
            <a:custGeom>
              <a:avLst/>
              <a:gdLst/>
              <a:ahLst/>
              <a:cxnLst>
                <a:cxn ang="0">
                  <a:pos x="0" y="0"/>
                </a:cxn>
                <a:cxn ang="0">
                  <a:pos x="0" y="0"/>
                </a:cxn>
                <a:cxn ang="0">
                  <a:pos x="0" y="0"/>
                </a:cxn>
                <a:cxn ang="0">
                  <a:pos x="15" y="9"/>
                </a:cxn>
              </a:cxnLst>
              <a:rect l="0" t="0" r="r" b="b"/>
              <a:pathLst>
                <a:path w="15" h="9">
                  <a:moveTo>
                    <a:pt x="0" y="0"/>
                  </a:moveTo>
                  <a:lnTo>
                    <a:pt x="0" y="0"/>
                  </a:lnTo>
                  <a:lnTo>
                    <a:pt x="0" y="0"/>
                  </a:lnTo>
                  <a:lnTo>
                    <a:pt x="15" y="9"/>
                  </a:lnTo>
                </a:path>
              </a:pathLst>
            </a:custGeom>
            <a:noFill/>
            <a:ln w="19050">
              <a:solidFill>
                <a:srgbClr val="FF0000"/>
              </a:solidFill>
              <a:prstDash val="solid"/>
              <a:round/>
              <a:headEnd/>
              <a:tailEnd/>
            </a:ln>
          </p:spPr>
          <p:txBody>
            <a:bodyPr/>
            <a:lstStyle/>
            <a:p>
              <a:endParaRPr lang="en-GB" sz="1000"/>
            </a:p>
          </p:txBody>
        </p:sp>
        <p:sp>
          <p:nvSpPr>
            <p:cNvPr id="167" name="Freeform 177"/>
            <p:cNvSpPr>
              <a:spLocks/>
            </p:cNvSpPr>
            <p:nvPr/>
          </p:nvSpPr>
          <p:spPr bwMode="auto">
            <a:xfrm>
              <a:off x="5089" y="1855"/>
              <a:ext cx="8"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68" name="Freeform 178"/>
            <p:cNvSpPr>
              <a:spLocks/>
            </p:cNvSpPr>
            <p:nvPr/>
          </p:nvSpPr>
          <p:spPr bwMode="auto">
            <a:xfrm>
              <a:off x="5097" y="1856"/>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169" name="Freeform 179"/>
            <p:cNvSpPr>
              <a:spLocks/>
            </p:cNvSpPr>
            <p:nvPr/>
          </p:nvSpPr>
          <p:spPr bwMode="auto">
            <a:xfrm>
              <a:off x="5104" y="1856"/>
              <a:ext cx="7"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19050">
              <a:solidFill>
                <a:srgbClr val="FF0000"/>
              </a:solidFill>
              <a:prstDash val="solid"/>
              <a:round/>
              <a:headEnd/>
              <a:tailEnd/>
            </a:ln>
          </p:spPr>
          <p:txBody>
            <a:bodyPr/>
            <a:lstStyle/>
            <a:p>
              <a:endParaRPr lang="en-GB" sz="1000"/>
            </a:p>
          </p:txBody>
        </p:sp>
        <p:sp>
          <p:nvSpPr>
            <p:cNvPr id="170" name="Freeform 180"/>
            <p:cNvSpPr>
              <a:spLocks/>
            </p:cNvSpPr>
            <p:nvPr/>
          </p:nvSpPr>
          <p:spPr bwMode="auto">
            <a:xfrm>
              <a:off x="5111" y="1856"/>
              <a:ext cx="7" cy="2"/>
            </a:xfrm>
            <a:custGeom>
              <a:avLst/>
              <a:gdLst/>
              <a:ahLst/>
              <a:cxnLst>
                <a:cxn ang="0">
                  <a:pos x="0" y="0"/>
                </a:cxn>
                <a:cxn ang="0">
                  <a:pos x="0" y="0"/>
                </a:cxn>
                <a:cxn ang="0">
                  <a:pos x="0" y="0"/>
                </a:cxn>
                <a:cxn ang="0">
                  <a:pos x="13" y="3"/>
                </a:cxn>
              </a:cxnLst>
              <a:rect l="0" t="0" r="r" b="b"/>
              <a:pathLst>
                <a:path w="13" h="3">
                  <a:moveTo>
                    <a:pt x="0" y="0"/>
                  </a:moveTo>
                  <a:lnTo>
                    <a:pt x="0" y="0"/>
                  </a:lnTo>
                  <a:lnTo>
                    <a:pt x="0" y="0"/>
                  </a:lnTo>
                  <a:lnTo>
                    <a:pt x="13" y="3"/>
                  </a:lnTo>
                </a:path>
              </a:pathLst>
            </a:custGeom>
            <a:noFill/>
            <a:ln w="19050">
              <a:solidFill>
                <a:srgbClr val="FF0000"/>
              </a:solidFill>
              <a:prstDash val="solid"/>
              <a:round/>
              <a:headEnd/>
              <a:tailEnd/>
            </a:ln>
          </p:spPr>
          <p:txBody>
            <a:bodyPr/>
            <a:lstStyle/>
            <a:p>
              <a:endParaRPr lang="en-GB" sz="1000"/>
            </a:p>
          </p:txBody>
        </p:sp>
        <p:sp>
          <p:nvSpPr>
            <p:cNvPr id="171" name="Freeform 181"/>
            <p:cNvSpPr>
              <a:spLocks/>
            </p:cNvSpPr>
            <p:nvPr/>
          </p:nvSpPr>
          <p:spPr bwMode="auto">
            <a:xfrm>
              <a:off x="5118" y="1858"/>
              <a:ext cx="7" cy="1"/>
            </a:xfrm>
            <a:custGeom>
              <a:avLst/>
              <a:gdLst/>
              <a:ahLst/>
              <a:cxnLst>
                <a:cxn ang="0">
                  <a:pos x="0" y="0"/>
                </a:cxn>
                <a:cxn ang="0">
                  <a:pos x="0" y="0"/>
                </a:cxn>
                <a:cxn ang="0">
                  <a:pos x="0" y="0"/>
                </a:cxn>
                <a:cxn ang="0">
                  <a:pos x="14" y="3"/>
                </a:cxn>
              </a:cxnLst>
              <a:rect l="0" t="0" r="r" b="b"/>
              <a:pathLst>
                <a:path w="14" h="3">
                  <a:moveTo>
                    <a:pt x="0" y="0"/>
                  </a:moveTo>
                  <a:lnTo>
                    <a:pt x="0" y="0"/>
                  </a:lnTo>
                  <a:lnTo>
                    <a:pt x="0" y="0"/>
                  </a:lnTo>
                  <a:lnTo>
                    <a:pt x="14" y="3"/>
                  </a:lnTo>
                </a:path>
              </a:pathLst>
            </a:custGeom>
            <a:noFill/>
            <a:ln w="19050">
              <a:solidFill>
                <a:srgbClr val="FF0000"/>
              </a:solidFill>
              <a:prstDash val="solid"/>
              <a:round/>
              <a:headEnd/>
              <a:tailEnd/>
            </a:ln>
          </p:spPr>
          <p:txBody>
            <a:bodyPr/>
            <a:lstStyle/>
            <a:p>
              <a:endParaRPr lang="en-GB" sz="1000"/>
            </a:p>
          </p:txBody>
        </p:sp>
        <p:sp>
          <p:nvSpPr>
            <p:cNvPr id="172" name="Freeform 182"/>
            <p:cNvSpPr>
              <a:spLocks/>
            </p:cNvSpPr>
            <p:nvPr/>
          </p:nvSpPr>
          <p:spPr bwMode="auto">
            <a:xfrm>
              <a:off x="5125" y="1859"/>
              <a:ext cx="7" cy="2"/>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73" name="Freeform 183"/>
            <p:cNvSpPr>
              <a:spLocks/>
            </p:cNvSpPr>
            <p:nvPr/>
          </p:nvSpPr>
          <p:spPr bwMode="auto">
            <a:xfrm>
              <a:off x="5132" y="1861"/>
              <a:ext cx="8"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74" name="Freeform 184"/>
            <p:cNvSpPr>
              <a:spLocks/>
            </p:cNvSpPr>
            <p:nvPr/>
          </p:nvSpPr>
          <p:spPr bwMode="auto">
            <a:xfrm>
              <a:off x="5140" y="1862"/>
              <a:ext cx="17" cy="0"/>
            </a:xfrm>
            <a:custGeom>
              <a:avLst/>
              <a:gdLst/>
              <a:ahLst/>
              <a:cxnLst>
                <a:cxn ang="0">
                  <a:pos x="0" y="0"/>
                </a:cxn>
                <a:cxn ang="0">
                  <a:pos x="0" y="0"/>
                </a:cxn>
                <a:cxn ang="0">
                  <a:pos x="0" y="0"/>
                </a:cxn>
                <a:cxn ang="0">
                  <a:pos x="35" y="0"/>
                </a:cxn>
              </a:cxnLst>
              <a:rect l="0" t="0" r="r" b="b"/>
              <a:pathLst>
                <a:path w="35">
                  <a:moveTo>
                    <a:pt x="0" y="0"/>
                  </a:moveTo>
                  <a:lnTo>
                    <a:pt x="0" y="0"/>
                  </a:lnTo>
                  <a:lnTo>
                    <a:pt x="0" y="0"/>
                  </a:lnTo>
                  <a:lnTo>
                    <a:pt x="35" y="0"/>
                  </a:lnTo>
                </a:path>
              </a:pathLst>
            </a:custGeom>
            <a:noFill/>
            <a:ln w="19050">
              <a:solidFill>
                <a:srgbClr val="FF0000"/>
              </a:solidFill>
              <a:prstDash val="solid"/>
              <a:round/>
              <a:headEnd/>
              <a:tailEnd/>
            </a:ln>
          </p:spPr>
          <p:txBody>
            <a:bodyPr/>
            <a:lstStyle/>
            <a:p>
              <a:endParaRPr lang="en-GB" sz="1000"/>
            </a:p>
          </p:txBody>
        </p:sp>
        <p:sp>
          <p:nvSpPr>
            <p:cNvPr id="175" name="Freeform 185"/>
            <p:cNvSpPr>
              <a:spLocks/>
            </p:cNvSpPr>
            <p:nvPr/>
          </p:nvSpPr>
          <p:spPr bwMode="auto">
            <a:xfrm>
              <a:off x="5157" y="1860"/>
              <a:ext cx="8" cy="2"/>
            </a:xfrm>
            <a:custGeom>
              <a:avLst/>
              <a:gdLst/>
              <a:ahLst/>
              <a:cxnLst>
                <a:cxn ang="0">
                  <a:pos x="0" y="4"/>
                </a:cxn>
                <a:cxn ang="0">
                  <a:pos x="0" y="4"/>
                </a:cxn>
                <a:cxn ang="0">
                  <a:pos x="0" y="4"/>
                </a:cxn>
                <a:cxn ang="0">
                  <a:pos x="15" y="0"/>
                </a:cxn>
              </a:cxnLst>
              <a:rect l="0" t="0" r="r" b="b"/>
              <a:pathLst>
                <a:path w="15" h="4">
                  <a:moveTo>
                    <a:pt x="0" y="4"/>
                  </a:moveTo>
                  <a:lnTo>
                    <a:pt x="0" y="4"/>
                  </a:lnTo>
                  <a:lnTo>
                    <a:pt x="0" y="4"/>
                  </a:lnTo>
                  <a:lnTo>
                    <a:pt x="15" y="0"/>
                  </a:lnTo>
                </a:path>
              </a:pathLst>
            </a:custGeom>
            <a:noFill/>
            <a:ln w="19050">
              <a:solidFill>
                <a:srgbClr val="FF0000"/>
              </a:solidFill>
              <a:prstDash val="solid"/>
              <a:round/>
              <a:headEnd/>
              <a:tailEnd/>
            </a:ln>
          </p:spPr>
          <p:txBody>
            <a:bodyPr/>
            <a:lstStyle/>
            <a:p>
              <a:endParaRPr lang="en-GB" sz="1000"/>
            </a:p>
          </p:txBody>
        </p:sp>
        <p:sp>
          <p:nvSpPr>
            <p:cNvPr id="176" name="Freeform 186"/>
            <p:cNvSpPr>
              <a:spLocks/>
            </p:cNvSpPr>
            <p:nvPr/>
          </p:nvSpPr>
          <p:spPr bwMode="auto">
            <a:xfrm>
              <a:off x="5165" y="1858"/>
              <a:ext cx="7" cy="2"/>
            </a:xfrm>
            <a:custGeom>
              <a:avLst/>
              <a:gdLst/>
              <a:ahLst/>
              <a:cxnLst>
                <a:cxn ang="0">
                  <a:pos x="0" y="5"/>
                </a:cxn>
                <a:cxn ang="0">
                  <a:pos x="0" y="5"/>
                </a:cxn>
                <a:cxn ang="0">
                  <a:pos x="0" y="5"/>
                </a:cxn>
                <a:cxn ang="0">
                  <a:pos x="14" y="0"/>
                </a:cxn>
              </a:cxnLst>
              <a:rect l="0" t="0" r="r" b="b"/>
              <a:pathLst>
                <a:path w="14" h="5">
                  <a:moveTo>
                    <a:pt x="0" y="5"/>
                  </a:moveTo>
                  <a:lnTo>
                    <a:pt x="0" y="5"/>
                  </a:lnTo>
                  <a:lnTo>
                    <a:pt x="0" y="5"/>
                  </a:lnTo>
                  <a:lnTo>
                    <a:pt x="14" y="0"/>
                  </a:lnTo>
                </a:path>
              </a:pathLst>
            </a:custGeom>
            <a:noFill/>
            <a:ln w="19050">
              <a:solidFill>
                <a:srgbClr val="FF0000"/>
              </a:solidFill>
              <a:prstDash val="solid"/>
              <a:round/>
              <a:headEnd/>
              <a:tailEnd/>
            </a:ln>
          </p:spPr>
          <p:txBody>
            <a:bodyPr/>
            <a:lstStyle/>
            <a:p>
              <a:endParaRPr lang="en-GB" sz="1000"/>
            </a:p>
          </p:txBody>
        </p:sp>
        <p:sp>
          <p:nvSpPr>
            <p:cNvPr id="177" name="Freeform 187"/>
            <p:cNvSpPr>
              <a:spLocks/>
            </p:cNvSpPr>
            <p:nvPr/>
          </p:nvSpPr>
          <p:spPr bwMode="auto">
            <a:xfrm>
              <a:off x="5172" y="185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178" name="Freeform 188"/>
            <p:cNvSpPr>
              <a:spLocks/>
            </p:cNvSpPr>
            <p:nvPr/>
          </p:nvSpPr>
          <p:spPr bwMode="auto">
            <a:xfrm>
              <a:off x="5179" y="1858"/>
              <a:ext cx="7" cy="3"/>
            </a:xfrm>
            <a:custGeom>
              <a:avLst/>
              <a:gdLst/>
              <a:ahLst/>
              <a:cxnLst>
                <a:cxn ang="0">
                  <a:pos x="0" y="0"/>
                </a:cxn>
                <a:cxn ang="0">
                  <a:pos x="0" y="0"/>
                </a:cxn>
                <a:cxn ang="0">
                  <a:pos x="0" y="0"/>
                </a:cxn>
                <a:cxn ang="0">
                  <a:pos x="13" y="6"/>
                </a:cxn>
              </a:cxnLst>
              <a:rect l="0" t="0" r="r" b="b"/>
              <a:pathLst>
                <a:path w="13" h="6">
                  <a:moveTo>
                    <a:pt x="0" y="0"/>
                  </a:moveTo>
                  <a:lnTo>
                    <a:pt x="0" y="0"/>
                  </a:lnTo>
                  <a:lnTo>
                    <a:pt x="0" y="0"/>
                  </a:lnTo>
                  <a:lnTo>
                    <a:pt x="13" y="6"/>
                  </a:lnTo>
                </a:path>
              </a:pathLst>
            </a:custGeom>
            <a:noFill/>
            <a:ln w="19050">
              <a:solidFill>
                <a:srgbClr val="FF0000"/>
              </a:solidFill>
              <a:prstDash val="solid"/>
              <a:round/>
              <a:headEnd/>
              <a:tailEnd/>
            </a:ln>
          </p:spPr>
          <p:txBody>
            <a:bodyPr/>
            <a:lstStyle/>
            <a:p>
              <a:endParaRPr lang="en-GB" sz="1000"/>
            </a:p>
          </p:txBody>
        </p:sp>
        <p:sp>
          <p:nvSpPr>
            <p:cNvPr id="179" name="Freeform 189"/>
            <p:cNvSpPr>
              <a:spLocks/>
            </p:cNvSpPr>
            <p:nvPr/>
          </p:nvSpPr>
          <p:spPr bwMode="auto">
            <a:xfrm>
              <a:off x="5186" y="1861"/>
              <a:ext cx="8"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80" name="Freeform 190"/>
            <p:cNvSpPr>
              <a:spLocks/>
            </p:cNvSpPr>
            <p:nvPr/>
          </p:nvSpPr>
          <p:spPr bwMode="auto">
            <a:xfrm>
              <a:off x="5194" y="1862"/>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181" name="Freeform 191"/>
            <p:cNvSpPr>
              <a:spLocks/>
            </p:cNvSpPr>
            <p:nvPr/>
          </p:nvSpPr>
          <p:spPr bwMode="auto">
            <a:xfrm>
              <a:off x="5200"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182" name="Freeform 192"/>
            <p:cNvSpPr>
              <a:spLocks/>
            </p:cNvSpPr>
            <p:nvPr/>
          </p:nvSpPr>
          <p:spPr bwMode="auto">
            <a:xfrm>
              <a:off x="5208" y="1861"/>
              <a:ext cx="7" cy="1"/>
            </a:xfrm>
            <a:custGeom>
              <a:avLst/>
              <a:gdLst/>
              <a:ahLst/>
              <a:cxnLst>
                <a:cxn ang="0">
                  <a:pos x="0" y="1"/>
                </a:cxn>
                <a:cxn ang="0">
                  <a:pos x="0" y="1"/>
                </a:cxn>
                <a:cxn ang="0">
                  <a:pos x="0" y="1"/>
                </a:cxn>
                <a:cxn ang="0">
                  <a:pos x="14" y="0"/>
                </a:cxn>
              </a:cxnLst>
              <a:rect l="0" t="0" r="r" b="b"/>
              <a:pathLst>
                <a:path w="14" h="1">
                  <a:moveTo>
                    <a:pt x="0" y="1"/>
                  </a:moveTo>
                  <a:lnTo>
                    <a:pt x="0" y="1"/>
                  </a:lnTo>
                  <a:lnTo>
                    <a:pt x="0" y="1"/>
                  </a:lnTo>
                  <a:lnTo>
                    <a:pt x="14" y="0"/>
                  </a:lnTo>
                </a:path>
              </a:pathLst>
            </a:custGeom>
            <a:noFill/>
            <a:ln w="19050">
              <a:solidFill>
                <a:srgbClr val="FF0000"/>
              </a:solidFill>
              <a:prstDash val="solid"/>
              <a:round/>
              <a:headEnd/>
              <a:tailEnd/>
            </a:ln>
          </p:spPr>
          <p:txBody>
            <a:bodyPr/>
            <a:lstStyle/>
            <a:p>
              <a:endParaRPr lang="en-GB" sz="1000"/>
            </a:p>
          </p:txBody>
        </p:sp>
        <p:sp>
          <p:nvSpPr>
            <p:cNvPr id="183" name="Freeform 193"/>
            <p:cNvSpPr>
              <a:spLocks/>
            </p:cNvSpPr>
            <p:nvPr/>
          </p:nvSpPr>
          <p:spPr bwMode="auto">
            <a:xfrm>
              <a:off x="5215" y="1859"/>
              <a:ext cx="7" cy="2"/>
            </a:xfrm>
            <a:custGeom>
              <a:avLst/>
              <a:gdLst/>
              <a:ahLst/>
              <a:cxnLst>
                <a:cxn ang="0">
                  <a:pos x="0" y="5"/>
                </a:cxn>
                <a:cxn ang="0">
                  <a:pos x="0" y="5"/>
                </a:cxn>
                <a:cxn ang="0">
                  <a:pos x="0" y="5"/>
                </a:cxn>
                <a:cxn ang="0">
                  <a:pos x="15" y="0"/>
                </a:cxn>
              </a:cxnLst>
              <a:rect l="0" t="0" r="r" b="b"/>
              <a:pathLst>
                <a:path w="15" h="5">
                  <a:moveTo>
                    <a:pt x="0" y="5"/>
                  </a:moveTo>
                  <a:lnTo>
                    <a:pt x="0" y="5"/>
                  </a:lnTo>
                  <a:lnTo>
                    <a:pt x="0" y="5"/>
                  </a:lnTo>
                  <a:lnTo>
                    <a:pt x="15" y="0"/>
                  </a:lnTo>
                </a:path>
              </a:pathLst>
            </a:custGeom>
            <a:noFill/>
            <a:ln w="19050">
              <a:solidFill>
                <a:srgbClr val="FF0000"/>
              </a:solidFill>
              <a:prstDash val="solid"/>
              <a:round/>
              <a:headEnd/>
              <a:tailEnd/>
            </a:ln>
          </p:spPr>
          <p:txBody>
            <a:bodyPr/>
            <a:lstStyle/>
            <a:p>
              <a:endParaRPr lang="en-GB" sz="1000"/>
            </a:p>
          </p:txBody>
        </p:sp>
        <p:sp>
          <p:nvSpPr>
            <p:cNvPr id="184" name="Freeform 194"/>
            <p:cNvSpPr>
              <a:spLocks/>
            </p:cNvSpPr>
            <p:nvPr/>
          </p:nvSpPr>
          <p:spPr bwMode="auto">
            <a:xfrm>
              <a:off x="5222" y="1858"/>
              <a:ext cx="8"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FF0000"/>
              </a:solidFill>
              <a:prstDash val="solid"/>
              <a:round/>
              <a:headEnd/>
              <a:tailEnd/>
            </a:ln>
          </p:spPr>
          <p:txBody>
            <a:bodyPr/>
            <a:lstStyle/>
            <a:p>
              <a:endParaRPr lang="en-GB" sz="1000"/>
            </a:p>
          </p:txBody>
        </p:sp>
        <p:sp>
          <p:nvSpPr>
            <p:cNvPr id="185" name="Freeform 195"/>
            <p:cNvSpPr>
              <a:spLocks/>
            </p:cNvSpPr>
            <p:nvPr/>
          </p:nvSpPr>
          <p:spPr bwMode="auto">
            <a:xfrm>
              <a:off x="5230" y="1858"/>
              <a:ext cx="7" cy="1"/>
            </a:xfrm>
            <a:custGeom>
              <a:avLst/>
              <a:gdLst/>
              <a:ahLst/>
              <a:cxnLst>
                <a:cxn ang="0">
                  <a:pos x="0" y="0"/>
                </a:cxn>
                <a:cxn ang="0">
                  <a:pos x="0" y="0"/>
                </a:cxn>
                <a:cxn ang="0">
                  <a:pos x="0" y="0"/>
                </a:cxn>
                <a:cxn ang="0">
                  <a:pos x="14" y="1"/>
                </a:cxn>
              </a:cxnLst>
              <a:rect l="0" t="0" r="r" b="b"/>
              <a:pathLst>
                <a:path w="14" h="1">
                  <a:moveTo>
                    <a:pt x="0" y="0"/>
                  </a:moveTo>
                  <a:lnTo>
                    <a:pt x="0" y="0"/>
                  </a:lnTo>
                  <a:lnTo>
                    <a:pt x="0" y="0"/>
                  </a:lnTo>
                  <a:lnTo>
                    <a:pt x="14" y="1"/>
                  </a:lnTo>
                </a:path>
              </a:pathLst>
            </a:custGeom>
            <a:noFill/>
            <a:ln w="19050">
              <a:solidFill>
                <a:srgbClr val="FF0000"/>
              </a:solidFill>
              <a:prstDash val="solid"/>
              <a:round/>
              <a:headEnd/>
              <a:tailEnd/>
            </a:ln>
          </p:spPr>
          <p:txBody>
            <a:bodyPr/>
            <a:lstStyle/>
            <a:p>
              <a:endParaRPr lang="en-GB" sz="1000"/>
            </a:p>
          </p:txBody>
        </p:sp>
        <p:sp>
          <p:nvSpPr>
            <p:cNvPr id="186" name="Freeform 196"/>
            <p:cNvSpPr>
              <a:spLocks/>
            </p:cNvSpPr>
            <p:nvPr/>
          </p:nvSpPr>
          <p:spPr bwMode="auto">
            <a:xfrm>
              <a:off x="5237" y="1859"/>
              <a:ext cx="7" cy="2"/>
            </a:xfrm>
            <a:custGeom>
              <a:avLst/>
              <a:gdLst/>
              <a:ahLst/>
              <a:cxnLst>
                <a:cxn ang="0">
                  <a:pos x="0" y="0"/>
                </a:cxn>
                <a:cxn ang="0">
                  <a:pos x="0" y="0"/>
                </a:cxn>
                <a:cxn ang="0">
                  <a:pos x="0" y="0"/>
                </a:cxn>
                <a:cxn ang="0">
                  <a:pos x="13" y="5"/>
                </a:cxn>
              </a:cxnLst>
              <a:rect l="0" t="0" r="r" b="b"/>
              <a:pathLst>
                <a:path w="13" h="5">
                  <a:moveTo>
                    <a:pt x="0" y="0"/>
                  </a:moveTo>
                  <a:lnTo>
                    <a:pt x="0" y="0"/>
                  </a:lnTo>
                  <a:lnTo>
                    <a:pt x="0" y="0"/>
                  </a:lnTo>
                  <a:lnTo>
                    <a:pt x="13" y="5"/>
                  </a:lnTo>
                </a:path>
              </a:pathLst>
            </a:custGeom>
            <a:noFill/>
            <a:ln w="19050">
              <a:solidFill>
                <a:srgbClr val="FF0000"/>
              </a:solidFill>
              <a:prstDash val="solid"/>
              <a:round/>
              <a:headEnd/>
              <a:tailEnd/>
            </a:ln>
          </p:spPr>
          <p:txBody>
            <a:bodyPr/>
            <a:lstStyle/>
            <a:p>
              <a:endParaRPr lang="en-GB" sz="1000"/>
            </a:p>
          </p:txBody>
        </p:sp>
        <p:sp>
          <p:nvSpPr>
            <p:cNvPr id="187" name="Freeform 197"/>
            <p:cNvSpPr>
              <a:spLocks/>
            </p:cNvSpPr>
            <p:nvPr/>
          </p:nvSpPr>
          <p:spPr bwMode="auto">
            <a:xfrm>
              <a:off x="5244" y="1861"/>
              <a:ext cx="7"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FF0000"/>
              </a:solidFill>
              <a:prstDash val="solid"/>
              <a:round/>
              <a:headEnd/>
              <a:tailEnd/>
            </a:ln>
          </p:spPr>
          <p:txBody>
            <a:bodyPr/>
            <a:lstStyle/>
            <a:p>
              <a:endParaRPr lang="en-GB" sz="1000"/>
            </a:p>
          </p:txBody>
        </p:sp>
        <p:sp>
          <p:nvSpPr>
            <p:cNvPr id="188" name="Freeform 198"/>
            <p:cNvSpPr>
              <a:spLocks/>
            </p:cNvSpPr>
            <p:nvPr/>
          </p:nvSpPr>
          <p:spPr bwMode="auto">
            <a:xfrm>
              <a:off x="5251" y="1861"/>
              <a:ext cx="7" cy="1"/>
            </a:xfrm>
            <a:custGeom>
              <a:avLst/>
              <a:gdLst/>
              <a:ahLst/>
              <a:cxnLst>
                <a:cxn ang="0">
                  <a:pos x="0" y="3"/>
                </a:cxn>
                <a:cxn ang="0">
                  <a:pos x="0" y="3"/>
                </a:cxn>
                <a:cxn ang="0">
                  <a:pos x="0" y="3"/>
                </a:cxn>
                <a:cxn ang="0">
                  <a:pos x="14" y="0"/>
                </a:cxn>
              </a:cxnLst>
              <a:rect l="0" t="0" r="r" b="b"/>
              <a:pathLst>
                <a:path w="14" h="3">
                  <a:moveTo>
                    <a:pt x="0" y="3"/>
                  </a:moveTo>
                  <a:lnTo>
                    <a:pt x="0" y="3"/>
                  </a:lnTo>
                  <a:lnTo>
                    <a:pt x="0" y="3"/>
                  </a:lnTo>
                  <a:lnTo>
                    <a:pt x="14" y="0"/>
                  </a:lnTo>
                </a:path>
              </a:pathLst>
            </a:custGeom>
            <a:noFill/>
            <a:ln w="19050">
              <a:solidFill>
                <a:srgbClr val="FF0000"/>
              </a:solidFill>
              <a:prstDash val="solid"/>
              <a:round/>
              <a:headEnd/>
              <a:tailEnd/>
            </a:ln>
          </p:spPr>
          <p:txBody>
            <a:bodyPr/>
            <a:lstStyle/>
            <a:p>
              <a:endParaRPr lang="en-GB" sz="1000"/>
            </a:p>
          </p:txBody>
        </p:sp>
        <p:sp>
          <p:nvSpPr>
            <p:cNvPr id="189" name="Freeform 199"/>
            <p:cNvSpPr>
              <a:spLocks/>
            </p:cNvSpPr>
            <p:nvPr/>
          </p:nvSpPr>
          <p:spPr bwMode="auto">
            <a:xfrm>
              <a:off x="5258" y="1861"/>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190" name="Freeform 200"/>
            <p:cNvSpPr>
              <a:spLocks/>
            </p:cNvSpPr>
            <p:nvPr/>
          </p:nvSpPr>
          <p:spPr bwMode="auto">
            <a:xfrm>
              <a:off x="5265" y="1861"/>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191" name="Freeform 201"/>
            <p:cNvSpPr>
              <a:spLocks/>
            </p:cNvSpPr>
            <p:nvPr/>
          </p:nvSpPr>
          <p:spPr bwMode="auto">
            <a:xfrm>
              <a:off x="5272" y="1861"/>
              <a:ext cx="8"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92" name="Freeform 202"/>
            <p:cNvSpPr>
              <a:spLocks/>
            </p:cNvSpPr>
            <p:nvPr/>
          </p:nvSpPr>
          <p:spPr bwMode="auto">
            <a:xfrm>
              <a:off x="5280" y="1862"/>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193" name="Freeform 203"/>
            <p:cNvSpPr>
              <a:spLocks/>
            </p:cNvSpPr>
            <p:nvPr/>
          </p:nvSpPr>
          <p:spPr bwMode="auto">
            <a:xfrm>
              <a:off x="5287"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194" name="Freeform 204"/>
            <p:cNvSpPr>
              <a:spLocks/>
            </p:cNvSpPr>
            <p:nvPr/>
          </p:nvSpPr>
          <p:spPr bwMode="auto">
            <a:xfrm>
              <a:off x="5294" y="1862"/>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195" name="Freeform 205"/>
            <p:cNvSpPr>
              <a:spLocks/>
            </p:cNvSpPr>
            <p:nvPr/>
          </p:nvSpPr>
          <p:spPr bwMode="auto">
            <a:xfrm>
              <a:off x="5301" y="1862"/>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196" name="Freeform 206"/>
            <p:cNvSpPr>
              <a:spLocks/>
            </p:cNvSpPr>
            <p:nvPr/>
          </p:nvSpPr>
          <p:spPr bwMode="auto">
            <a:xfrm>
              <a:off x="5308"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197" name="Freeform 207"/>
            <p:cNvSpPr>
              <a:spLocks/>
            </p:cNvSpPr>
            <p:nvPr/>
          </p:nvSpPr>
          <p:spPr bwMode="auto">
            <a:xfrm>
              <a:off x="5315" y="1862"/>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198" name="Freeform 208"/>
            <p:cNvSpPr>
              <a:spLocks/>
            </p:cNvSpPr>
            <p:nvPr/>
          </p:nvSpPr>
          <p:spPr bwMode="auto">
            <a:xfrm>
              <a:off x="5322" y="1862"/>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199" name="Freeform 209"/>
            <p:cNvSpPr>
              <a:spLocks/>
            </p:cNvSpPr>
            <p:nvPr/>
          </p:nvSpPr>
          <p:spPr bwMode="auto">
            <a:xfrm>
              <a:off x="5329"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200" name="Freeform 210"/>
            <p:cNvSpPr>
              <a:spLocks/>
            </p:cNvSpPr>
            <p:nvPr/>
          </p:nvSpPr>
          <p:spPr bwMode="auto">
            <a:xfrm>
              <a:off x="5337" y="1862"/>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201" name="Freeform 211"/>
            <p:cNvSpPr>
              <a:spLocks/>
            </p:cNvSpPr>
            <p:nvPr/>
          </p:nvSpPr>
          <p:spPr bwMode="auto">
            <a:xfrm>
              <a:off x="5343" y="1861"/>
              <a:ext cx="8" cy="1"/>
            </a:xfrm>
            <a:custGeom>
              <a:avLst/>
              <a:gdLst/>
              <a:ahLst/>
              <a:cxnLst>
                <a:cxn ang="0">
                  <a:pos x="0" y="3"/>
                </a:cxn>
                <a:cxn ang="0">
                  <a:pos x="0" y="3"/>
                </a:cxn>
                <a:cxn ang="0">
                  <a:pos x="0" y="3"/>
                </a:cxn>
                <a:cxn ang="0">
                  <a:pos x="15" y="0"/>
                </a:cxn>
              </a:cxnLst>
              <a:rect l="0" t="0" r="r" b="b"/>
              <a:pathLst>
                <a:path w="15" h="3">
                  <a:moveTo>
                    <a:pt x="0" y="3"/>
                  </a:moveTo>
                  <a:lnTo>
                    <a:pt x="0" y="3"/>
                  </a:lnTo>
                  <a:lnTo>
                    <a:pt x="0" y="3"/>
                  </a:lnTo>
                  <a:lnTo>
                    <a:pt x="15" y="0"/>
                  </a:lnTo>
                </a:path>
              </a:pathLst>
            </a:custGeom>
            <a:noFill/>
            <a:ln w="19050">
              <a:solidFill>
                <a:srgbClr val="FF0000"/>
              </a:solidFill>
              <a:prstDash val="solid"/>
              <a:round/>
              <a:headEnd/>
              <a:tailEnd/>
            </a:ln>
          </p:spPr>
          <p:txBody>
            <a:bodyPr/>
            <a:lstStyle/>
            <a:p>
              <a:endParaRPr lang="en-GB" sz="1000"/>
            </a:p>
          </p:txBody>
        </p:sp>
        <p:sp>
          <p:nvSpPr>
            <p:cNvPr id="202" name="Freeform 212"/>
            <p:cNvSpPr>
              <a:spLocks/>
            </p:cNvSpPr>
            <p:nvPr/>
          </p:nvSpPr>
          <p:spPr bwMode="auto">
            <a:xfrm>
              <a:off x="5351" y="1861"/>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203" name="Freeform 213"/>
            <p:cNvSpPr>
              <a:spLocks/>
            </p:cNvSpPr>
            <p:nvPr/>
          </p:nvSpPr>
          <p:spPr bwMode="auto">
            <a:xfrm>
              <a:off x="5358" y="1861"/>
              <a:ext cx="7"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19050">
              <a:solidFill>
                <a:srgbClr val="FF0000"/>
              </a:solidFill>
              <a:prstDash val="solid"/>
              <a:round/>
              <a:headEnd/>
              <a:tailEnd/>
            </a:ln>
          </p:spPr>
          <p:txBody>
            <a:bodyPr/>
            <a:lstStyle/>
            <a:p>
              <a:endParaRPr lang="en-GB" sz="1000"/>
            </a:p>
          </p:txBody>
        </p:sp>
        <p:sp>
          <p:nvSpPr>
            <p:cNvPr id="204" name="Freeform 214"/>
            <p:cNvSpPr>
              <a:spLocks/>
            </p:cNvSpPr>
            <p:nvPr/>
          </p:nvSpPr>
          <p:spPr bwMode="auto">
            <a:xfrm>
              <a:off x="5365" y="1861"/>
              <a:ext cx="7" cy="1"/>
            </a:xfrm>
            <a:custGeom>
              <a:avLst/>
              <a:gdLst/>
              <a:ahLst/>
              <a:cxnLst>
                <a:cxn ang="0">
                  <a:pos x="0" y="0"/>
                </a:cxn>
                <a:cxn ang="0">
                  <a:pos x="0" y="0"/>
                </a:cxn>
                <a:cxn ang="0">
                  <a:pos x="0" y="0"/>
                </a:cxn>
                <a:cxn ang="0">
                  <a:pos x="13" y="3"/>
                </a:cxn>
              </a:cxnLst>
              <a:rect l="0" t="0" r="r" b="b"/>
              <a:pathLst>
                <a:path w="13" h="3">
                  <a:moveTo>
                    <a:pt x="0" y="0"/>
                  </a:moveTo>
                  <a:lnTo>
                    <a:pt x="0" y="0"/>
                  </a:lnTo>
                  <a:lnTo>
                    <a:pt x="0" y="0"/>
                  </a:lnTo>
                  <a:lnTo>
                    <a:pt x="13" y="3"/>
                  </a:lnTo>
                </a:path>
              </a:pathLst>
            </a:custGeom>
            <a:noFill/>
            <a:ln w="19050">
              <a:solidFill>
                <a:srgbClr val="FF0000"/>
              </a:solidFill>
              <a:prstDash val="solid"/>
              <a:round/>
              <a:headEnd/>
              <a:tailEnd/>
            </a:ln>
          </p:spPr>
          <p:txBody>
            <a:bodyPr/>
            <a:lstStyle/>
            <a:p>
              <a:endParaRPr lang="en-GB" sz="1000"/>
            </a:p>
          </p:txBody>
        </p:sp>
        <p:sp>
          <p:nvSpPr>
            <p:cNvPr id="205" name="Freeform 216"/>
            <p:cNvSpPr>
              <a:spLocks/>
            </p:cNvSpPr>
            <p:nvPr/>
          </p:nvSpPr>
          <p:spPr bwMode="auto">
            <a:xfrm>
              <a:off x="5372"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206" name="Freeform 217"/>
            <p:cNvSpPr>
              <a:spLocks/>
            </p:cNvSpPr>
            <p:nvPr/>
          </p:nvSpPr>
          <p:spPr bwMode="auto">
            <a:xfrm>
              <a:off x="5380"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207" name="Freeform 218"/>
            <p:cNvSpPr>
              <a:spLocks/>
            </p:cNvSpPr>
            <p:nvPr/>
          </p:nvSpPr>
          <p:spPr bwMode="auto">
            <a:xfrm>
              <a:off x="5387" y="1862"/>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208" name="Freeform 219"/>
            <p:cNvSpPr>
              <a:spLocks/>
            </p:cNvSpPr>
            <p:nvPr/>
          </p:nvSpPr>
          <p:spPr bwMode="auto">
            <a:xfrm>
              <a:off x="5394"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209" name="Line 220"/>
            <p:cNvSpPr>
              <a:spLocks noChangeShapeType="1"/>
            </p:cNvSpPr>
            <p:nvPr/>
          </p:nvSpPr>
          <p:spPr bwMode="auto">
            <a:xfrm>
              <a:off x="5402" y="1862"/>
              <a:ext cx="0" cy="0"/>
            </a:xfrm>
            <a:prstGeom prst="line">
              <a:avLst/>
            </a:prstGeom>
            <a:noFill/>
            <a:ln w="19050">
              <a:solidFill>
                <a:srgbClr val="FF0000"/>
              </a:solidFill>
              <a:round/>
              <a:headEnd/>
              <a:tailEnd/>
            </a:ln>
          </p:spPr>
          <p:txBody>
            <a:bodyPr/>
            <a:lstStyle/>
            <a:p>
              <a:endParaRPr lang="en-GB" sz="1000"/>
            </a:p>
          </p:txBody>
        </p:sp>
      </p:grpSp>
      <p:grpSp>
        <p:nvGrpSpPr>
          <p:cNvPr id="210" name="Group 431"/>
          <p:cNvGrpSpPr>
            <a:grpSpLocks/>
          </p:cNvGrpSpPr>
          <p:nvPr/>
        </p:nvGrpSpPr>
        <p:grpSpPr bwMode="auto">
          <a:xfrm>
            <a:off x="6326070" y="4705012"/>
            <a:ext cx="2722947" cy="2036356"/>
            <a:chOff x="131" y="2875"/>
            <a:chExt cx="1427" cy="1106"/>
          </a:xfrm>
        </p:grpSpPr>
        <p:sp>
          <p:nvSpPr>
            <p:cNvPr id="211" name="Rectangle 226"/>
            <p:cNvSpPr>
              <a:spLocks noChangeArrowheads="1"/>
            </p:cNvSpPr>
            <p:nvPr/>
          </p:nvSpPr>
          <p:spPr bwMode="auto">
            <a:xfrm>
              <a:off x="1423" y="3834"/>
              <a:ext cx="135"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Time</a:t>
              </a:r>
              <a:endParaRPr lang="en-GB" sz="1000"/>
            </a:p>
          </p:txBody>
        </p:sp>
        <p:sp>
          <p:nvSpPr>
            <p:cNvPr id="212" name="Line 227"/>
            <p:cNvSpPr>
              <a:spLocks noChangeShapeType="1"/>
            </p:cNvSpPr>
            <p:nvPr/>
          </p:nvSpPr>
          <p:spPr bwMode="auto">
            <a:xfrm flipV="1">
              <a:off x="293" y="3870"/>
              <a:ext cx="0" cy="13"/>
            </a:xfrm>
            <a:prstGeom prst="line">
              <a:avLst/>
            </a:prstGeom>
            <a:noFill/>
            <a:ln w="1588">
              <a:solidFill>
                <a:srgbClr val="000000"/>
              </a:solidFill>
              <a:round/>
              <a:headEnd/>
              <a:tailEnd/>
            </a:ln>
          </p:spPr>
          <p:txBody>
            <a:bodyPr/>
            <a:lstStyle/>
            <a:p>
              <a:endParaRPr lang="en-GB" sz="1000"/>
            </a:p>
          </p:txBody>
        </p:sp>
        <p:sp>
          <p:nvSpPr>
            <p:cNvPr id="213" name="Line 228"/>
            <p:cNvSpPr>
              <a:spLocks noChangeShapeType="1"/>
            </p:cNvSpPr>
            <p:nvPr/>
          </p:nvSpPr>
          <p:spPr bwMode="auto">
            <a:xfrm flipV="1">
              <a:off x="332" y="3870"/>
              <a:ext cx="0" cy="13"/>
            </a:xfrm>
            <a:prstGeom prst="line">
              <a:avLst/>
            </a:prstGeom>
            <a:noFill/>
            <a:ln w="1588">
              <a:solidFill>
                <a:srgbClr val="000000"/>
              </a:solidFill>
              <a:round/>
              <a:headEnd/>
              <a:tailEnd/>
            </a:ln>
          </p:spPr>
          <p:txBody>
            <a:bodyPr/>
            <a:lstStyle/>
            <a:p>
              <a:endParaRPr lang="en-GB" sz="1000"/>
            </a:p>
          </p:txBody>
        </p:sp>
        <p:sp>
          <p:nvSpPr>
            <p:cNvPr id="214" name="Line 229"/>
            <p:cNvSpPr>
              <a:spLocks noChangeShapeType="1"/>
            </p:cNvSpPr>
            <p:nvPr/>
          </p:nvSpPr>
          <p:spPr bwMode="auto">
            <a:xfrm flipV="1">
              <a:off x="372" y="3870"/>
              <a:ext cx="0" cy="27"/>
            </a:xfrm>
            <a:prstGeom prst="line">
              <a:avLst/>
            </a:prstGeom>
            <a:noFill/>
            <a:ln w="1588">
              <a:solidFill>
                <a:srgbClr val="000000"/>
              </a:solidFill>
              <a:round/>
              <a:headEnd/>
              <a:tailEnd/>
            </a:ln>
          </p:spPr>
          <p:txBody>
            <a:bodyPr/>
            <a:lstStyle/>
            <a:p>
              <a:endParaRPr lang="en-GB" sz="1000"/>
            </a:p>
          </p:txBody>
        </p:sp>
        <p:sp>
          <p:nvSpPr>
            <p:cNvPr id="215" name="Line 230"/>
            <p:cNvSpPr>
              <a:spLocks noChangeShapeType="1"/>
            </p:cNvSpPr>
            <p:nvPr/>
          </p:nvSpPr>
          <p:spPr bwMode="auto">
            <a:xfrm flipV="1">
              <a:off x="412" y="3870"/>
              <a:ext cx="0" cy="13"/>
            </a:xfrm>
            <a:prstGeom prst="line">
              <a:avLst/>
            </a:prstGeom>
            <a:noFill/>
            <a:ln w="1588">
              <a:solidFill>
                <a:srgbClr val="000000"/>
              </a:solidFill>
              <a:round/>
              <a:headEnd/>
              <a:tailEnd/>
            </a:ln>
          </p:spPr>
          <p:txBody>
            <a:bodyPr/>
            <a:lstStyle/>
            <a:p>
              <a:endParaRPr lang="en-GB" sz="1000"/>
            </a:p>
          </p:txBody>
        </p:sp>
        <p:sp>
          <p:nvSpPr>
            <p:cNvPr id="216" name="Line 231"/>
            <p:cNvSpPr>
              <a:spLocks noChangeShapeType="1"/>
            </p:cNvSpPr>
            <p:nvPr/>
          </p:nvSpPr>
          <p:spPr bwMode="auto">
            <a:xfrm flipV="1">
              <a:off x="451" y="3870"/>
              <a:ext cx="0" cy="13"/>
            </a:xfrm>
            <a:prstGeom prst="line">
              <a:avLst/>
            </a:prstGeom>
            <a:noFill/>
            <a:ln w="1588">
              <a:solidFill>
                <a:srgbClr val="000000"/>
              </a:solidFill>
              <a:round/>
              <a:headEnd/>
              <a:tailEnd/>
            </a:ln>
          </p:spPr>
          <p:txBody>
            <a:bodyPr/>
            <a:lstStyle/>
            <a:p>
              <a:endParaRPr lang="en-GB" sz="1000"/>
            </a:p>
          </p:txBody>
        </p:sp>
        <p:sp>
          <p:nvSpPr>
            <p:cNvPr id="217" name="Line 232"/>
            <p:cNvSpPr>
              <a:spLocks noChangeShapeType="1"/>
            </p:cNvSpPr>
            <p:nvPr/>
          </p:nvSpPr>
          <p:spPr bwMode="auto">
            <a:xfrm flipV="1">
              <a:off x="492" y="3870"/>
              <a:ext cx="0" cy="13"/>
            </a:xfrm>
            <a:prstGeom prst="line">
              <a:avLst/>
            </a:prstGeom>
            <a:noFill/>
            <a:ln w="1588">
              <a:solidFill>
                <a:srgbClr val="000000"/>
              </a:solidFill>
              <a:round/>
              <a:headEnd/>
              <a:tailEnd/>
            </a:ln>
          </p:spPr>
          <p:txBody>
            <a:bodyPr/>
            <a:lstStyle/>
            <a:p>
              <a:endParaRPr lang="en-GB" sz="1000"/>
            </a:p>
          </p:txBody>
        </p:sp>
        <p:sp>
          <p:nvSpPr>
            <p:cNvPr id="218" name="Line 233"/>
            <p:cNvSpPr>
              <a:spLocks noChangeShapeType="1"/>
            </p:cNvSpPr>
            <p:nvPr/>
          </p:nvSpPr>
          <p:spPr bwMode="auto">
            <a:xfrm flipV="1">
              <a:off x="531" y="3870"/>
              <a:ext cx="0" cy="13"/>
            </a:xfrm>
            <a:prstGeom prst="line">
              <a:avLst/>
            </a:prstGeom>
            <a:noFill/>
            <a:ln w="1588">
              <a:solidFill>
                <a:srgbClr val="000000"/>
              </a:solidFill>
              <a:round/>
              <a:headEnd/>
              <a:tailEnd/>
            </a:ln>
          </p:spPr>
          <p:txBody>
            <a:bodyPr/>
            <a:lstStyle/>
            <a:p>
              <a:endParaRPr lang="en-GB" sz="1000"/>
            </a:p>
          </p:txBody>
        </p:sp>
        <p:sp>
          <p:nvSpPr>
            <p:cNvPr id="219" name="Line 234"/>
            <p:cNvSpPr>
              <a:spLocks noChangeShapeType="1"/>
            </p:cNvSpPr>
            <p:nvPr/>
          </p:nvSpPr>
          <p:spPr bwMode="auto">
            <a:xfrm flipV="1">
              <a:off x="571" y="3870"/>
              <a:ext cx="0" cy="27"/>
            </a:xfrm>
            <a:prstGeom prst="line">
              <a:avLst/>
            </a:prstGeom>
            <a:noFill/>
            <a:ln w="1588">
              <a:solidFill>
                <a:srgbClr val="000000"/>
              </a:solidFill>
              <a:round/>
              <a:headEnd/>
              <a:tailEnd/>
            </a:ln>
          </p:spPr>
          <p:txBody>
            <a:bodyPr/>
            <a:lstStyle/>
            <a:p>
              <a:endParaRPr lang="en-GB" sz="1000"/>
            </a:p>
          </p:txBody>
        </p:sp>
        <p:sp>
          <p:nvSpPr>
            <p:cNvPr id="220" name="Line 235"/>
            <p:cNvSpPr>
              <a:spLocks noChangeShapeType="1"/>
            </p:cNvSpPr>
            <p:nvPr/>
          </p:nvSpPr>
          <p:spPr bwMode="auto">
            <a:xfrm flipV="1">
              <a:off x="611" y="3870"/>
              <a:ext cx="0" cy="13"/>
            </a:xfrm>
            <a:prstGeom prst="line">
              <a:avLst/>
            </a:prstGeom>
            <a:noFill/>
            <a:ln w="1588">
              <a:solidFill>
                <a:srgbClr val="000000"/>
              </a:solidFill>
              <a:round/>
              <a:headEnd/>
              <a:tailEnd/>
            </a:ln>
          </p:spPr>
          <p:txBody>
            <a:bodyPr/>
            <a:lstStyle/>
            <a:p>
              <a:endParaRPr lang="en-GB" sz="1000"/>
            </a:p>
          </p:txBody>
        </p:sp>
        <p:sp>
          <p:nvSpPr>
            <p:cNvPr id="221" name="Line 236"/>
            <p:cNvSpPr>
              <a:spLocks noChangeShapeType="1"/>
            </p:cNvSpPr>
            <p:nvPr/>
          </p:nvSpPr>
          <p:spPr bwMode="auto">
            <a:xfrm flipV="1">
              <a:off x="651" y="3870"/>
              <a:ext cx="0" cy="13"/>
            </a:xfrm>
            <a:prstGeom prst="line">
              <a:avLst/>
            </a:prstGeom>
            <a:noFill/>
            <a:ln w="1588">
              <a:solidFill>
                <a:srgbClr val="000000"/>
              </a:solidFill>
              <a:round/>
              <a:headEnd/>
              <a:tailEnd/>
            </a:ln>
          </p:spPr>
          <p:txBody>
            <a:bodyPr/>
            <a:lstStyle/>
            <a:p>
              <a:endParaRPr lang="en-GB" sz="1000"/>
            </a:p>
          </p:txBody>
        </p:sp>
        <p:sp>
          <p:nvSpPr>
            <p:cNvPr id="222" name="Line 237"/>
            <p:cNvSpPr>
              <a:spLocks noChangeShapeType="1"/>
            </p:cNvSpPr>
            <p:nvPr/>
          </p:nvSpPr>
          <p:spPr bwMode="auto">
            <a:xfrm flipV="1">
              <a:off x="691" y="3870"/>
              <a:ext cx="0" cy="13"/>
            </a:xfrm>
            <a:prstGeom prst="line">
              <a:avLst/>
            </a:prstGeom>
            <a:noFill/>
            <a:ln w="1588">
              <a:solidFill>
                <a:srgbClr val="000000"/>
              </a:solidFill>
              <a:round/>
              <a:headEnd/>
              <a:tailEnd/>
            </a:ln>
          </p:spPr>
          <p:txBody>
            <a:bodyPr/>
            <a:lstStyle/>
            <a:p>
              <a:endParaRPr lang="en-GB" sz="1000"/>
            </a:p>
          </p:txBody>
        </p:sp>
        <p:sp>
          <p:nvSpPr>
            <p:cNvPr id="223" name="Line 238"/>
            <p:cNvSpPr>
              <a:spLocks noChangeShapeType="1"/>
            </p:cNvSpPr>
            <p:nvPr/>
          </p:nvSpPr>
          <p:spPr bwMode="auto">
            <a:xfrm flipV="1">
              <a:off x="731" y="3870"/>
              <a:ext cx="0" cy="13"/>
            </a:xfrm>
            <a:prstGeom prst="line">
              <a:avLst/>
            </a:prstGeom>
            <a:noFill/>
            <a:ln w="1588">
              <a:solidFill>
                <a:srgbClr val="000000"/>
              </a:solidFill>
              <a:round/>
              <a:headEnd/>
              <a:tailEnd/>
            </a:ln>
          </p:spPr>
          <p:txBody>
            <a:bodyPr/>
            <a:lstStyle/>
            <a:p>
              <a:endParaRPr lang="en-GB" sz="1000"/>
            </a:p>
          </p:txBody>
        </p:sp>
        <p:sp>
          <p:nvSpPr>
            <p:cNvPr id="224" name="Line 239"/>
            <p:cNvSpPr>
              <a:spLocks noChangeShapeType="1"/>
            </p:cNvSpPr>
            <p:nvPr/>
          </p:nvSpPr>
          <p:spPr bwMode="auto">
            <a:xfrm flipV="1">
              <a:off x="770" y="3870"/>
              <a:ext cx="0" cy="27"/>
            </a:xfrm>
            <a:prstGeom prst="line">
              <a:avLst/>
            </a:prstGeom>
            <a:noFill/>
            <a:ln w="1588">
              <a:solidFill>
                <a:srgbClr val="000000"/>
              </a:solidFill>
              <a:round/>
              <a:headEnd/>
              <a:tailEnd/>
            </a:ln>
          </p:spPr>
          <p:txBody>
            <a:bodyPr/>
            <a:lstStyle/>
            <a:p>
              <a:endParaRPr lang="en-GB" sz="1000"/>
            </a:p>
          </p:txBody>
        </p:sp>
        <p:sp>
          <p:nvSpPr>
            <p:cNvPr id="225" name="Line 240"/>
            <p:cNvSpPr>
              <a:spLocks noChangeShapeType="1"/>
            </p:cNvSpPr>
            <p:nvPr/>
          </p:nvSpPr>
          <p:spPr bwMode="auto">
            <a:xfrm flipV="1">
              <a:off x="810" y="3870"/>
              <a:ext cx="0" cy="13"/>
            </a:xfrm>
            <a:prstGeom prst="line">
              <a:avLst/>
            </a:prstGeom>
            <a:noFill/>
            <a:ln w="1588">
              <a:solidFill>
                <a:srgbClr val="000000"/>
              </a:solidFill>
              <a:round/>
              <a:headEnd/>
              <a:tailEnd/>
            </a:ln>
          </p:spPr>
          <p:txBody>
            <a:bodyPr/>
            <a:lstStyle/>
            <a:p>
              <a:endParaRPr lang="en-GB" sz="1000"/>
            </a:p>
          </p:txBody>
        </p:sp>
        <p:sp>
          <p:nvSpPr>
            <p:cNvPr id="226" name="Line 241"/>
            <p:cNvSpPr>
              <a:spLocks noChangeShapeType="1"/>
            </p:cNvSpPr>
            <p:nvPr/>
          </p:nvSpPr>
          <p:spPr bwMode="auto">
            <a:xfrm flipV="1">
              <a:off x="850" y="3870"/>
              <a:ext cx="0" cy="13"/>
            </a:xfrm>
            <a:prstGeom prst="line">
              <a:avLst/>
            </a:prstGeom>
            <a:noFill/>
            <a:ln w="1588">
              <a:solidFill>
                <a:srgbClr val="000000"/>
              </a:solidFill>
              <a:round/>
              <a:headEnd/>
              <a:tailEnd/>
            </a:ln>
          </p:spPr>
          <p:txBody>
            <a:bodyPr/>
            <a:lstStyle/>
            <a:p>
              <a:endParaRPr lang="en-GB" sz="1000"/>
            </a:p>
          </p:txBody>
        </p:sp>
        <p:sp>
          <p:nvSpPr>
            <p:cNvPr id="227" name="Line 242"/>
            <p:cNvSpPr>
              <a:spLocks noChangeShapeType="1"/>
            </p:cNvSpPr>
            <p:nvPr/>
          </p:nvSpPr>
          <p:spPr bwMode="auto">
            <a:xfrm flipV="1">
              <a:off x="889" y="3870"/>
              <a:ext cx="0" cy="13"/>
            </a:xfrm>
            <a:prstGeom prst="line">
              <a:avLst/>
            </a:prstGeom>
            <a:noFill/>
            <a:ln w="1588">
              <a:solidFill>
                <a:srgbClr val="000000"/>
              </a:solidFill>
              <a:round/>
              <a:headEnd/>
              <a:tailEnd/>
            </a:ln>
          </p:spPr>
          <p:txBody>
            <a:bodyPr/>
            <a:lstStyle/>
            <a:p>
              <a:endParaRPr lang="en-GB" sz="1000"/>
            </a:p>
          </p:txBody>
        </p:sp>
        <p:sp>
          <p:nvSpPr>
            <p:cNvPr id="228" name="Line 243"/>
            <p:cNvSpPr>
              <a:spLocks noChangeShapeType="1"/>
            </p:cNvSpPr>
            <p:nvPr/>
          </p:nvSpPr>
          <p:spPr bwMode="auto">
            <a:xfrm flipV="1">
              <a:off x="930" y="3870"/>
              <a:ext cx="0" cy="13"/>
            </a:xfrm>
            <a:prstGeom prst="line">
              <a:avLst/>
            </a:prstGeom>
            <a:noFill/>
            <a:ln w="1588">
              <a:solidFill>
                <a:srgbClr val="000000"/>
              </a:solidFill>
              <a:round/>
              <a:headEnd/>
              <a:tailEnd/>
            </a:ln>
          </p:spPr>
          <p:txBody>
            <a:bodyPr/>
            <a:lstStyle/>
            <a:p>
              <a:endParaRPr lang="en-GB" sz="1000"/>
            </a:p>
          </p:txBody>
        </p:sp>
        <p:sp>
          <p:nvSpPr>
            <p:cNvPr id="229" name="Line 244"/>
            <p:cNvSpPr>
              <a:spLocks noChangeShapeType="1"/>
            </p:cNvSpPr>
            <p:nvPr/>
          </p:nvSpPr>
          <p:spPr bwMode="auto">
            <a:xfrm flipV="1">
              <a:off x="970" y="3870"/>
              <a:ext cx="0" cy="27"/>
            </a:xfrm>
            <a:prstGeom prst="line">
              <a:avLst/>
            </a:prstGeom>
            <a:noFill/>
            <a:ln w="1588">
              <a:solidFill>
                <a:srgbClr val="000000"/>
              </a:solidFill>
              <a:round/>
              <a:headEnd/>
              <a:tailEnd/>
            </a:ln>
          </p:spPr>
          <p:txBody>
            <a:bodyPr/>
            <a:lstStyle/>
            <a:p>
              <a:endParaRPr lang="en-GB" sz="1000"/>
            </a:p>
          </p:txBody>
        </p:sp>
        <p:sp>
          <p:nvSpPr>
            <p:cNvPr id="230" name="Line 245"/>
            <p:cNvSpPr>
              <a:spLocks noChangeShapeType="1"/>
            </p:cNvSpPr>
            <p:nvPr/>
          </p:nvSpPr>
          <p:spPr bwMode="auto">
            <a:xfrm flipV="1">
              <a:off x="1009" y="3870"/>
              <a:ext cx="0" cy="13"/>
            </a:xfrm>
            <a:prstGeom prst="line">
              <a:avLst/>
            </a:prstGeom>
            <a:noFill/>
            <a:ln w="1588">
              <a:solidFill>
                <a:srgbClr val="000000"/>
              </a:solidFill>
              <a:round/>
              <a:headEnd/>
              <a:tailEnd/>
            </a:ln>
          </p:spPr>
          <p:txBody>
            <a:bodyPr/>
            <a:lstStyle/>
            <a:p>
              <a:endParaRPr lang="en-GB" sz="1000"/>
            </a:p>
          </p:txBody>
        </p:sp>
        <p:sp>
          <p:nvSpPr>
            <p:cNvPr id="231" name="Line 246"/>
            <p:cNvSpPr>
              <a:spLocks noChangeShapeType="1"/>
            </p:cNvSpPr>
            <p:nvPr/>
          </p:nvSpPr>
          <p:spPr bwMode="auto">
            <a:xfrm flipV="1">
              <a:off x="1049" y="3870"/>
              <a:ext cx="0" cy="13"/>
            </a:xfrm>
            <a:prstGeom prst="line">
              <a:avLst/>
            </a:prstGeom>
            <a:noFill/>
            <a:ln w="1588">
              <a:solidFill>
                <a:srgbClr val="000000"/>
              </a:solidFill>
              <a:round/>
              <a:headEnd/>
              <a:tailEnd/>
            </a:ln>
          </p:spPr>
          <p:txBody>
            <a:bodyPr/>
            <a:lstStyle/>
            <a:p>
              <a:endParaRPr lang="en-GB" sz="1000"/>
            </a:p>
          </p:txBody>
        </p:sp>
        <p:sp>
          <p:nvSpPr>
            <p:cNvPr id="232" name="Line 247"/>
            <p:cNvSpPr>
              <a:spLocks noChangeShapeType="1"/>
            </p:cNvSpPr>
            <p:nvPr/>
          </p:nvSpPr>
          <p:spPr bwMode="auto">
            <a:xfrm flipV="1">
              <a:off x="1089" y="3870"/>
              <a:ext cx="0" cy="13"/>
            </a:xfrm>
            <a:prstGeom prst="line">
              <a:avLst/>
            </a:prstGeom>
            <a:noFill/>
            <a:ln w="1588">
              <a:solidFill>
                <a:srgbClr val="000000"/>
              </a:solidFill>
              <a:round/>
              <a:headEnd/>
              <a:tailEnd/>
            </a:ln>
          </p:spPr>
          <p:txBody>
            <a:bodyPr/>
            <a:lstStyle/>
            <a:p>
              <a:endParaRPr lang="en-GB" sz="1000"/>
            </a:p>
          </p:txBody>
        </p:sp>
        <p:sp>
          <p:nvSpPr>
            <p:cNvPr id="233" name="Line 248"/>
            <p:cNvSpPr>
              <a:spLocks noChangeShapeType="1"/>
            </p:cNvSpPr>
            <p:nvPr/>
          </p:nvSpPr>
          <p:spPr bwMode="auto">
            <a:xfrm flipV="1">
              <a:off x="1129" y="3870"/>
              <a:ext cx="0" cy="13"/>
            </a:xfrm>
            <a:prstGeom prst="line">
              <a:avLst/>
            </a:prstGeom>
            <a:noFill/>
            <a:ln w="1588">
              <a:solidFill>
                <a:srgbClr val="000000"/>
              </a:solidFill>
              <a:round/>
              <a:headEnd/>
              <a:tailEnd/>
            </a:ln>
          </p:spPr>
          <p:txBody>
            <a:bodyPr/>
            <a:lstStyle/>
            <a:p>
              <a:endParaRPr lang="en-GB" sz="1000"/>
            </a:p>
          </p:txBody>
        </p:sp>
        <p:sp>
          <p:nvSpPr>
            <p:cNvPr id="234" name="Line 249"/>
            <p:cNvSpPr>
              <a:spLocks noChangeShapeType="1"/>
            </p:cNvSpPr>
            <p:nvPr/>
          </p:nvSpPr>
          <p:spPr bwMode="auto">
            <a:xfrm flipV="1">
              <a:off x="1169" y="3870"/>
              <a:ext cx="0" cy="27"/>
            </a:xfrm>
            <a:prstGeom prst="line">
              <a:avLst/>
            </a:prstGeom>
            <a:noFill/>
            <a:ln w="1588">
              <a:solidFill>
                <a:srgbClr val="000000"/>
              </a:solidFill>
              <a:round/>
              <a:headEnd/>
              <a:tailEnd/>
            </a:ln>
          </p:spPr>
          <p:txBody>
            <a:bodyPr/>
            <a:lstStyle/>
            <a:p>
              <a:endParaRPr lang="en-GB" sz="1000"/>
            </a:p>
          </p:txBody>
        </p:sp>
        <p:sp>
          <p:nvSpPr>
            <p:cNvPr id="235" name="Line 250"/>
            <p:cNvSpPr>
              <a:spLocks noChangeShapeType="1"/>
            </p:cNvSpPr>
            <p:nvPr/>
          </p:nvSpPr>
          <p:spPr bwMode="auto">
            <a:xfrm flipV="1">
              <a:off x="1209" y="3870"/>
              <a:ext cx="0" cy="13"/>
            </a:xfrm>
            <a:prstGeom prst="line">
              <a:avLst/>
            </a:prstGeom>
            <a:noFill/>
            <a:ln w="1588">
              <a:solidFill>
                <a:srgbClr val="000000"/>
              </a:solidFill>
              <a:round/>
              <a:headEnd/>
              <a:tailEnd/>
            </a:ln>
          </p:spPr>
          <p:txBody>
            <a:bodyPr/>
            <a:lstStyle/>
            <a:p>
              <a:endParaRPr lang="en-GB" sz="1000"/>
            </a:p>
          </p:txBody>
        </p:sp>
        <p:sp>
          <p:nvSpPr>
            <p:cNvPr id="236" name="Line 251"/>
            <p:cNvSpPr>
              <a:spLocks noChangeShapeType="1"/>
            </p:cNvSpPr>
            <p:nvPr/>
          </p:nvSpPr>
          <p:spPr bwMode="auto">
            <a:xfrm flipV="1">
              <a:off x="1248" y="3870"/>
              <a:ext cx="0" cy="13"/>
            </a:xfrm>
            <a:prstGeom prst="line">
              <a:avLst/>
            </a:prstGeom>
            <a:noFill/>
            <a:ln w="1588">
              <a:solidFill>
                <a:srgbClr val="000000"/>
              </a:solidFill>
              <a:round/>
              <a:headEnd/>
              <a:tailEnd/>
            </a:ln>
          </p:spPr>
          <p:txBody>
            <a:bodyPr/>
            <a:lstStyle/>
            <a:p>
              <a:endParaRPr lang="en-GB" sz="1000"/>
            </a:p>
          </p:txBody>
        </p:sp>
        <p:sp>
          <p:nvSpPr>
            <p:cNvPr id="237" name="Line 252"/>
            <p:cNvSpPr>
              <a:spLocks noChangeShapeType="1"/>
            </p:cNvSpPr>
            <p:nvPr/>
          </p:nvSpPr>
          <p:spPr bwMode="auto">
            <a:xfrm flipV="1">
              <a:off x="1288" y="3870"/>
              <a:ext cx="0" cy="13"/>
            </a:xfrm>
            <a:prstGeom prst="line">
              <a:avLst/>
            </a:prstGeom>
            <a:noFill/>
            <a:ln w="1588">
              <a:solidFill>
                <a:srgbClr val="000000"/>
              </a:solidFill>
              <a:round/>
              <a:headEnd/>
              <a:tailEnd/>
            </a:ln>
          </p:spPr>
          <p:txBody>
            <a:bodyPr/>
            <a:lstStyle/>
            <a:p>
              <a:endParaRPr lang="en-GB" sz="1000"/>
            </a:p>
          </p:txBody>
        </p:sp>
        <p:sp>
          <p:nvSpPr>
            <p:cNvPr id="238" name="Line 253"/>
            <p:cNvSpPr>
              <a:spLocks noChangeShapeType="1"/>
            </p:cNvSpPr>
            <p:nvPr/>
          </p:nvSpPr>
          <p:spPr bwMode="auto">
            <a:xfrm flipV="1">
              <a:off x="1328" y="3870"/>
              <a:ext cx="0" cy="13"/>
            </a:xfrm>
            <a:prstGeom prst="line">
              <a:avLst/>
            </a:prstGeom>
            <a:noFill/>
            <a:ln w="1588">
              <a:solidFill>
                <a:srgbClr val="000000"/>
              </a:solidFill>
              <a:round/>
              <a:headEnd/>
              <a:tailEnd/>
            </a:ln>
          </p:spPr>
          <p:txBody>
            <a:bodyPr/>
            <a:lstStyle/>
            <a:p>
              <a:endParaRPr lang="en-GB" sz="1000"/>
            </a:p>
          </p:txBody>
        </p:sp>
        <p:sp>
          <p:nvSpPr>
            <p:cNvPr id="239" name="Line 254"/>
            <p:cNvSpPr>
              <a:spLocks noChangeShapeType="1"/>
            </p:cNvSpPr>
            <p:nvPr/>
          </p:nvSpPr>
          <p:spPr bwMode="auto">
            <a:xfrm flipV="1">
              <a:off x="1368" y="3870"/>
              <a:ext cx="0" cy="27"/>
            </a:xfrm>
            <a:prstGeom prst="line">
              <a:avLst/>
            </a:prstGeom>
            <a:noFill/>
            <a:ln w="1588">
              <a:solidFill>
                <a:srgbClr val="000000"/>
              </a:solidFill>
              <a:round/>
              <a:headEnd/>
              <a:tailEnd/>
            </a:ln>
          </p:spPr>
          <p:txBody>
            <a:bodyPr/>
            <a:lstStyle/>
            <a:p>
              <a:endParaRPr lang="en-GB" sz="1000"/>
            </a:p>
          </p:txBody>
        </p:sp>
        <p:sp>
          <p:nvSpPr>
            <p:cNvPr id="240" name="Rectangle 255"/>
            <p:cNvSpPr>
              <a:spLocks noChangeArrowheads="1"/>
            </p:cNvSpPr>
            <p:nvPr/>
          </p:nvSpPr>
          <p:spPr bwMode="auto">
            <a:xfrm>
              <a:off x="508" y="3897"/>
              <a:ext cx="120"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241" name="Rectangle 256"/>
            <p:cNvSpPr>
              <a:spLocks noChangeArrowheads="1"/>
            </p:cNvSpPr>
            <p:nvPr/>
          </p:nvSpPr>
          <p:spPr bwMode="auto">
            <a:xfrm>
              <a:off x="907" y="3897"/>
              <a:ext cx="120"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1.50</a:t>
              </a:r>
              <a:endParaRPr lang="en-GB" sz="1000"/>
            </a:p>
          </p:txBody>
        </p:sp>
        <p:sp>
          <p:nvSpPr>
            <p:cNvPr id="242" name="Rectangle 257"/>
            <p:cNvSpPr>
              <a:spLocks noChangeArrowheads="1"/>
            </p:cNvSpPr>
            <p:nvPr/>
          </p:nvSpPr>
          <p:spPr bwMode="auto">
            <a:xfrm>
              <a:off x="1305" y="3897"/>
              <a:ext cx="120"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2.00</a:t>
              </a:r>
              <a:endParaRPr lang="en-GB" sz="1000"/>
            </a:p>
          </p:txBody>
        </p:sp>
        <p:sp>
          <p:nvSpPr>
            <p:cNvPr id="243" name="Line 258"/>
            <p:cNvSpPr>
              <a:spLocks noChangeShapeType="1"/>
            </p:cNvSpPr>
            <p:nvPr/>
          </p:nvSpPr>
          <p:spPr bwMode="auto">
            <a:xfrm flipH="1">
              <a:off x="267" y="3870"/>
              <a:ext cx="1129" cy="0"/>
            </a:xfrm>
            <a:prstGeom prst="line">
              <a:avLst/>
            </a:prstGeom>
            <a:noFill/>
            <a:ln w="1588">
              <a:solidFill>
                <a:srgbClr val="000000"/>
              </a:solidFill>
              <a:round/>
              <a:headEnd/>
              <a:tailEnd/>
            </a:ln>
          </p:spPr>
          <p:txBody>
            <a:bodyPr/>
            <a:lstStyle/>
            <a:p>
              <a:endParaRPr lang="en-GB" sz="1000"/>
            </a:p>
          </p:txBody>
        </p:sp>
        <p:sp>
          <p:nvSpPr>
            <p:cNvPr id="244" name="Rectangle 259"/>
            <p:cNvSpPr>
              <a:spLocks noChangeArrowheads="1"/>
            </p:cNvSpPr>
            <p:nvPr/>
          </p:nvSpPr>
          <p:spPr bwMode="auto">
            <a:xfrm rot="16200000">
              <a:off x="193" y="3348"/>
              <a:ext cx="50" cy="81"/>
            </a:xfrm>
            <a:prstGeom prst="rect">
              <a:avLst/>
            </a:prstGeom>
            <a:noFill/>
            <a:ln w="9525">
              <a:noFill/>
              <a:miter lim="800000"/>
              <a:headEnd/>
              <a:tailEnd/>
            </a:ln>
          </p:spPr>
          <p:txBody>
            <a:bodyPr wrap="none" lIns="0" tIns="0" rIns="0" bIns="0">
              <a:spAutoFit/>
            </a:bodyPr>
            <a:lstStyle/>
            <a:p>
              <a:r>
                <a:rPr lang="en-GB" sz="1000" smtClean="0">
                  <a:solidFill>
                    <a:srgbClr val="000000"/>
                  </a:solidFill>
                </a:rPr>
                <a:t>%</a:t>
              </a:r>
              <a:endParaRPr lang="en-GB" sz="1000"/>
            </a:p>
          </p:txBody>
        </p:sp>
        <p:sp>
          <p:nvSpPr>
            <p:cNvPr id="245" name="Line 260"/>
            <p:cNvSpPr>
              <a:spLocks noChangeShapeType="1"/>
            </p:cNvSpPr>
            <p:nvPr/>
          </p:nvSpPr>
          <p:spPr bwMode="auto">
            <a:xfrm>
              <a:off x="239" y="2911"/>
              <a:ext cx="28" cy="0"/>
            </a:xfrm>
            <a:prstGeom prst="line">
              <a:avLst/>
            </a:prstGeom>
            <a:noFill/>
            <a:ln w="1588">
              <a:solidFill>
                <a:srgbClr val="000000"/>
              </a:solidFill>
              <a:round/>
              <a:headEnd/>
              <a:tailEnd/>
            </a:ln>
          </p:spPr>
          <p:txBody>
            <a:bodyPr/>
            <a:lstStyle/>
            <a:p>
              <a:endParaRPr lang="en-GB" sz="1000"/>
            </a:p>
          </p:txBody>
        </p:sp>
        <p:sp>
          <p:nvSpPr>
            <p:cNvPr id="246" name="Line 261"/>
            <p:cNvSpPr>
              <a:spLocks noChangeShapeType="1"/>
            </p:cNvSpPr>
            <p:nvPr/>
          </p:nvSpPr>
          <p:spPr bwMode="auto">
            <a:xfrm>
              <a:off x="254" y="3007"/>
              <a:ext cx="13" cy="0"/>
            </a:xfrm>
            <a:prstGeom prst="line">
              <a:avLst/>
            </a:prstGeom>
            <a:noFill/>
            <a:ln w="1588">
              <a:solidFill>
                <a:srgbClr val="000000"/>
              </a:solidFill>
              <a:round/>
              <a:headEnd/>
              <a:tailEnd/>
            </a:ln>
          </p:spPr>
          <p:txBody>
            <a:bodyPr/>
            <a:lstStyle/>
            <a:p>
              <a:endParaRPr lang="en-GB" sz="1000"/>
            </a:p>
          </p:txBody>
        </p:sp>
        <p:sp>
          <p:nvSpPr>
            <p:cNvPr id="247" name="Line 262"/>
            <p:cNvSpPr>
              <a:spLocks noChangeShapeType="1"/>
            </p:cNvSpPr>
            <p:nvPr/>
          </p:nvSpPr>
          <p:spPr bwMode="auto">
            <a:xfrm>
              <a:off x="254" y="3103"/>
              <a:ext cx="13" cy="0"/>
            </a:xfrm>
            <a:prstGeom prst="line">
              <a:avLst/>
            </a:prstGeom>
            <a:noFill/>
            <a:ln w="1588">
              <a:solidFill>
                <a:srgbClr val="000000"/>
              </a:solidFill>
              <a:round/>
              <a:headEnd/>
              <a:tailEnd/>
            </a:ln>
          </p:spPr>
          <p:txBody>
            <a:bodyPr/>
            <a:lstStyle/>
            <a:p>
              <a:endParaRPr lang="en-GB" sz="1000"/>
            </a:p>
          </p:txBody>
        </p:sp>
        <p:sp>
          <p:nvSpPr>
            <p:cNvPr id="248" name="Line 263"/>
            <p:cNvSpPr>
              <a:spLocks noChangeShapeType="1"/>
            </p:cNvSpPr>
            <p:nvPr/>
          </p:nvSpPr>
          <p:spPr bwMode="auto">
            <a:xfrm>
              <a:off x="254" y="3198"/>
              <a:ext cx="13" cy="0"/>
            </a:xfrm>
            <a:prstGeom prst="line">
              <a:avLst/>
            </a:prstGeom>
            <a:noFill/>
            <a:ln w="1588">
              <a:solidFill>
                <a:srgbClr val="000000"/>
              </a:solidFill>
              <a:round/>
              <a:headEnd/>
              <a:tailEnd/>
            </a:ln>
          </p:spPr>
          <p:txBody>
            <a:bodyPr/>
            <a:lstStyle/>
            <a:p>
              <a:endParaRPr lang="en-GB" sz="1000"/>
            </a:p>
          </p:txBody>
        </p:sp>
        <p:sp>
          <p:nvSpPr>
            <p:cNvPr id="249" name="Line 264"/>
            <p:cNvSpPr>
              <a:spLocks noChangeShapeType="1"/>
            </p:cNvSpPr>
            <p:nvPr/>
          </p:nvSpPr>
          <p:spPr bwMode="auto">
            <a:xfrm>
              <a:off x="254" y="3294"/>
              <a:ext cx="13" cy="0"/>
            </a:xfrm>
            <a:prstGeom prst="line">
              <a:avLst/>
            </a:prstGeom>
            <a:noFill/>
            <a:ln w="1588">
              <a:solidFill>
                <a:srgbClr val="000000"/>
              </a:solidFill>
              <a:round/>
              <a:headEnd/>
              <a:tailEnd/>
            </a:ln>
          </p:spPr>
          <p:txBody>
            <a:bodyPr/>
            <a:lstStyle/>
            <a:p>
              <a:endParaRPr lang="en-GB" sz="1000"/>
            </a:p>
          </p:txBody>
        </p:sp>
        <p:sp>
          <p:nvSpPr>
            <p:cNvPr id="250" name="Line 265"/>
            <p:cNvSpPr>
              <a:spLocks noChangeShapeType="1"/>
            </p:cNvSpPr>
            <p:nvPr/>
          </p:nvSpPr>
          <p:spPr bwMode="auto">
            <a:xfrm>
              <a:off x="239" y="3390"/>
              <a:ext cx="28" cy="0"/>
            </a:xfrm>
            <a:prstGeom prst="line">
              <a:avLst/>
            </a:prstGeom>
            <a:noFill/>
            <a:ln w="1588">
              <a:solidFill>
                <a:srgbClr val="000000"/>
              </a:solidFill>
              <a:round/>
              <a:headEnd/>
              <a:tailEnd/>
            </a:ln>
          </p:spPr>
          <p:txBody>
            <a:bodyPr/>
            <a:lstStyle/>
            <a:p>
              <a:endParaRPr lang="en-GB" sz="1000"/>
            </a:p>
          </p:txBody>
        </p:sp>
        <p:sp>
          <p:nvSpPr>
            <p:cNvPr id="251" name="Line 266"/>
            <p:cNvSpPr>
              <a:spLocks noChangeShapeType="1"/>
            </p:cNvSpPr>
            <p:nvPr/>
          </p:nvSpPr>
          <p:spPr bwMode="auto">
            <a:xfrm>
              <a:off x="254" y="3486"/>
              <a:ext cx="13" cy="0"/>
            </a:xfrm>
            <a:prstGeom prst="line">
              <a:avLst/>
            </a:prstGeom>
            <a:noFill/>
            <a:ln w="1588">
              <a:solidFill>
                <a:srgbClr val="000000"/>
              </a:solidFill>
              <a:round/>
              <a:headEnd/>
              <a:tailEnd/>
            </a:ln>
          </p:spPr>
          <p:txBody>
            <a:bodyPr/>
            <a:lstStyle/>
            <a:p>
              <a:endParaRPr lang="en-GB" sz="1000"/>
            </a:p>
          </p:txBody>
        </p:sp>
        <p:sp>
          <p:nvSpPr>
            <p:cNvPr id="252" name="Line 267"/>
            <p:cNvSpPr>
              <a:spLocks noChangeShapeType="1"/>
            </p:cNvSpPr>
            <p:nvPr/>
          </p:nvSpPr>
          <p:spPr bwMode="auto">
            <a:xfrm>
              <a:off x="254" y="3581"/>
              <a:ext cx="13" cy="0"/>
            </a:xfrm>
            <a:prstGeom prst="line">
              <a:avLst/>
            </a:prstGeom>
            <a:noFill/>
            <a:ln w="1588">
              <a:solidFill>
                <a:srgbClr val="000000"/>
              </a:solidFill>
              <a:round/>
              <a:headEnd/>
              <a:tailEnd/>
            </a:ln>
          </p:spPr>
          <p:txBody>
            <a:bodyPr/>
            <a:lstStyle/>
            <a:p>
              <a:endParaRPr lang="en-GB" sz="1000"/>
            </a:p>
          </p:txBody>
        </p:sp>
        <p:sp>
          <p:nvSpPr>
            <p:cNvPr id="253" name="Line 268"/>
            <p:cNvSpPr>
              <a:spLocks noChangeShapeType="1"/>
            </p:cNvSpPr>
            <p:nvPr/>
          </p:nvSpPr>
          <p:spPr bwMode="auto">
            <a:xfrm>
              <a:off x="254" y="3677"/>
              <a:ext cx="13" cy="0"/>
            </a:xfrm>
            <a:prstGeom prst="line">
              <a:avLst/>
            </a:prstGeom>
            <a:noFill/>
            <a:ln w="1588">
              <a:solidFill>
                <a:srgbClr val="000000"/>
              </a:solidFill>
              <a:round/>
              <a:headEnd/>
              <a:tailEnd/>
            </a:ln>
          </p:spPr>
          <p:txBody>
            <a:bodyPr/>
            <a:lstStyle/>
            <a:p>
              <a:endParaRPr lang="en-GB" sz="1000"/>
            </a:p>
          </p:txBody>
        </p:sp>
        <p:sp>
          <p:nvSpPr>
            <p:cNvPr id="254" name="Line 269"/>
            <p:cNvSpPr>
              <a:spLocks noChangeShapeType="1"/>
            </p:cNvSpPr>
            <p:nvPr/>
          </p:nvSpPr>
          <p:spPr bwMode="auto">
            <a:xfrm>
              <a:off x="254" y="3772"/>
              <a:ext cx="13" cy="0"/>
            </a:xfrm>
            <a:prstGeom prst="line">
              <a:avLst/>
            </a:prstGeom>
            <a:noFill/>
            <a:ln w="1588">
              <a:solidFill>
                <a:srgbClr val="000000"/>
              </a:solidFill>
              <a:round/>
              <a:headEnd/>
              <a:tailEnd/>
            </a:ln>
          </p:spPr>
          <p:txBody>
            <a:bodyPr/>
            <a:lstStyle/>
            <a:p>
              <a:endParaRPr lang="en-GB" sz="1000"/>
            </a:p>
          </p:txBody>
        </p:sp>
        <p:sp>
          <p:nvSpPr>
            <p:cNvPr id="255" name="Line 270"/>
            <p:cNvSpPr>
              <a:spLocks noChangeShapeType="1"/>
            </p:cNvSpPr>
            <p:nvPr/>
          </p:nvSpPr>
          <p:spPr bwMode="auto">
            <a:xfrm>
              <a:off x="239" y="3868"/>
              <a:ext cx="28" cy="0"/>
            </a:xfrm>
            <a:prstGeom prst="line">
              <a:avLst/>
            </a:prstGeom>
            <a:noFill/>
            <a:ln w="1588">
              <a:solidFill>
                <a:srgbClr val="000000"/>
              </a:solidFill>
              <a:round/>
              <a:headEnd/>
              <a:tailEnd/>
            </a:ln>
          </p:spPr>
          <p:txBody>
            <a:bodyPr/>
            <a:lstStyle/>
            <a:p>
              <a:endParaRPr lang="en-GB" sz="1000"/>
            </a:p>
          </p:txBody>
        </p:sp>
        <p:sp>
          <p:nvSpPr>
            <p:cNvPr id="256" name="Rectangle 271"/>
            <p:cNvSpPr>
              <a:spLocks noChangeArrowheads="1"/>
            </p:cNvSpPr>
            <p:nvPr/>
          </p:nvSpPr>
          <p:spPr bwMode="auto">
            <a:xfrm>
              <a:off x="203" y="3832"/>
              <a:ext cx="34"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0</a:t>
              </a:r>
              <a:endParaRPr lang="en-GB" sz="1000"/>
            </a:p>
          </p:txBody>
        </p:sp>
        <p:sp>
          <p:nvSpPr>
            <p:cNvPr id="257" name="Rectangle 272"/>
            <p:cNvSpPr>
              <a:spLocks noChangeArrowheads="1"/>
            </p:cNvSpPr>
            <p:nvPr/>
          </p:nvSpPr>
          <p:spPr bwMode="auto">
            <a:xfrm>
              <a:off x="131" y="2875"/>
              <a:ext cx="103"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258" name="Line 273"/>
            <p:cNvSpPr>
              <a:spLocks noChangeShapeType="1"/>
            </p:cNvSpPr>
            <p:nvPr/>
          </p:nvSpPr>
          <p:spPr bwMode="auto">
            <a:xfrm>
              <a:off x="267" y="2911"/>
              <a:ext cx="0" cy="958"/>
            </a:xfrm>
            <a:prstGeom prst="line">
              <a:avLst/>
            </a:prstGeom>
            <a:noFill/>
            <a:ln w="1588">
              <a:solidFill>
                <a:srgbClr val="000000"/>
              </a:solidFill>
              <a:round/>
              <a:headEnd/>
              <a:tailEnd/>
            </a:ln>
          </p:spPr>
          <p:txBody>
            <a:bodyPr/>
            <a:lstStyle/>
            <a:p>
              <a:endParaRPr lang="en-GB" sz="1000"/>
            </a:p>
          </p:txBody>
        </p:sp>
        <p:sp>
          <p:nvSpPr>
            <p:cNvPr id="259" name="Freeform 278"/>
            <p:cNvSpPr>
              <a:spLocks/>
            </p:cNvSpPr>
            <p:nvPr/>
          </p:nvSpPr>
          <p:spPr bwMode="auto">
            <a:xfrm>
              <a:off x="26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2700">
              <a:solidFill>
                <a:srgbClr val="008000"/>
              </a:solidFill>
              <a:prstDash val="solid"/>
              <a:round/>
              <a:headEnd/>
              <a:tailEnd/>
            </a:ln>
          </p:spPr>
          <p:txBody>
            <a:bodyPr/>
            <a:lstStyle/>
            <a:p>
              <a:endParaRPr lang="en-GB" sz="1000"/>
            </a:p>
          </p:txBody>
        </p:sp>
        <p:sp>
          <p:nvSpPr>
            <p:cNvPr id="260" name="Freeform 279"/>
            <p:cNvSpPr>
              <a:spLocks/>
            </p:cNvSpPr>
            <p:nvPr/>
          </p:nvSpPr>
          <p:spPr bwMode="auto">
            <a:xfrm>
              <a:off x="275"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2700">
              <a:solidFill>
                <a:srgbClr val="008000"/>
              </a:solidFill>
              <a:prstDash val="solid"/>
              <a:round/>
              <a:headEnd/>
              <a:tailEnd/>
            </a:ln>
          </p:spPr>
          <p:txBody>
            <a:bodyPr/>
            <a:lstStyle/>
            <a:p>
              <a:endParaRPr lang="en-GB" sz="1000"/>
            </a:p>
          </p:txBody>
        </p:sp>
        <p:sp>
          <p:nvSpPr>
            <p:cNvPr id="261" name="Freeform 280"/>
            <p:cNvSpPr>
              <a:spLocks/>
            </p:cNvSpPr>
            <p:nvPr/>
          </p:nvSpPr>
          <p:spPr bwMode="auto">
            <a:xfrm>
              <a:off x="283"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62" name="Freeform 281"/>
            <p:cNvSpPr>
              <a:spLocks/>
            </p:cNvSpPr>
            <p:nvPr/>
          </p:nvSpPr>
          <p:spPr bwMode="auto">
            <a:xfrm>
              <a:off x="290"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263" name="Freeform 282"/>
            <p:cNvSpPr>
              <a:spLocks/>
            </p:cNvSpPr>
            <p:nvPr/>
          </p:nvSpPr>
          <p:spPr bwMode="auto">
            <a:xfrm>
              <a:off x="297"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64" name="Freeform 283"/>
            <p:cNvSpPr>
              <a:spLocks/>
            </p:cNvSpPr>
            <p:nvPr/>
          </p:nvSpPr>
          <p:spPr bwMode="auto">
            <a:xfrm>
              <a:off x="304"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65" name="Freeform 284"/>
            <p:cNvSpPr>
              <a:spLocks/>
            </p:cNvSpPr>
            <p:nvPr/>
          </p:nvSpPr>
          <p:spPr bwMode="auto">
            <a:xfrm>
              <a:off x="312" y="3867"/>
              <a:ext cx="7"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266" name="Freeform 285"/>
            <p:cNvSpPr>
              <a:spLocks/>
            </p:cNvSpPr>
            <p:nvPr/>
          </p:nvSpPr>
          <p:spPr bwMode="auto">
            <a:xfrm>
              <a:off x="319" y="3865"/>
              <a:ext cx="8" cy="2"/>
            </a:xfrm>
            <a:custGeom>
              <a:avLst/>
              <a:gdLst/>
              <a:ahLst/>
              <a:cxnLst>
                <a:cxn ang="0">
                  <a:pos x="0" y="5"/>
                </a:cxn>
                <a:cxn ang="0">
                  <a:pos x="0" y="5"/>
                </a:cxn>
                <a:cxn ang="0">
                  <a:pos x="0" y="5"/>
                </a:cxn>
                <a:cxn ang="0">
                  <a:pos x="15" y="0"/>
                </a:cxn>
              </a:cxnLst>
              <a:rect l="0" t="0" r="r" b="b"/>
              <a:pathLst>
                <a:path w="15" h="5">
                  <a:moveTo>
                    <a:pt x="0" y="5"/>
                  </a:moveTo>
                  <a:lnTo>
                    <a:pt x="0" y="5"/>
                  </a:lnTo>
                  <a:lnTo>
                    <a:pt x="0" y="5"/>
                  </a:lnTo>
                  <a:lnTo>
                    <a:pt x="15" y="0"/>
                  </a:lnTo>
                </a:path>
              </a:pathLst>
            </a:custGeom>
            <a:noFill/>
            <a:ln w="19050">
              <a:solidFill>
                <a:srgbClr val="008000"/>
              </a:solidFill>
              <a:prstDash val="solid"/>
              <a:round/>
              <a:headEnd/>
              <a:tailEnd/>
            </a:ln>
          </p:spPr>
          <p:txBody>
            <a:bodyPr/>
            <a:lstStyle/>
            <a:p>
              <a:endParaRPr lang="en-GB" sz="1000"/>
            </a:p>
          </p:txBody>
        </p:sp>
        <p:sp>
          <p:nvSpPr>
            <p:cNvPr id="267" name="Freeform 286"/>
            <p:cNvSpPr>
              <a:spLocks/>
            </p:cNvSpPr>
            <p:nvPr/>
          </p:nvSpPr>
          <p:spPr bwMode="auto">
            <a:xfrm>
              <a:off x="327" y="3865"/>
              <a:ext cx="7" cy="3"/>
            </a:xfrm>
            <a:custGeom>
              <a:avLst/>
              <a:gdLst/>
              <a:ahLst/>
              <a:cxnLst>
                <a:cxn ang="0">
                  <a:pos x="0" y="0"/>
                </a:cxn>
                <a:cxn ang="0">
                  <a:pos x="0" y="0"/>
                </a:cxn>
                <a:cxn ang="0">
                  <a:pos x="0" y="0"/>
                </a:cxn>
                <a:cxn ang="0">
                  <a:pos x="15" y="6"/>
                </a:cxn>
              </a:cxnLst>
              <a:rect l="0" t="0" r="r" b="b"/>
              <a:pathLst>
                <a:path w="15" h="6">
                  <a:moveTo>
                    <a:pt x="0" y="0"/>
                  </a:moveTo>
                  <a:lnTo>
                    <a:pt x="0" y="0"/>
                  </a:lnTo>
                  <a:lnTo>
                    <a:pt x="0" y="0"/>
                  </a:lnTo>
                  <a:lnTo>
                    <a:pt x="15" y="6"/>
                  </a:lnTo>
                </a:path>
              </a:pathLst>
            </a:custGeom>
            <a:noFill/>
            <a:ln w="19050">
              <a:solidFill>
                <a:srgbClr val="008000"/>
              </a:solidFill>
              <a:prstDash val="solid"/>
              <a:round/>
              <a:headEnd/>
              <a:tailEnd/>
            </a:ln>
          </p:spPr>
          <p:txBody>
            <a:bodyPr/>
            <a:lstStyle/>
            <a:p>
              <a:endParaRPr lang="en-GB" sz="1000"/>
            </a:p>
          </p:txBody>
        </p:sp>
        <p:sp>
          <p:nvSpPr>
            <p:cNvPr id="268" name="Freeform 287"/>
            <p:cNvSpPr>
              <a:spLocks/>
            </p:cNvSpPr>
            <p:nvPr/>
          </p:nvSpPr>
          <p:spPr bwMode="auto">
            <a:xfrm>
              <a:off x="334"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269" name="Freeform 288"/>
            <p:cNvSpPr>
              <a:spLocks/>
            </p:cNvSpPr>
            <p:nvPr/>
          </p:nvSpPr>
          <p:spPr bwMode="auto">
            <a:xfrm>
              <a:off x="341" y="3867"/>
              <a:ext cx="8" cy="1"/>
            </a:xfrm>
            <a:custGeom>
              <a:avLst/>
              <a:gdLst/>
              <a:ahLst/>
              <a:cxnLst>
                <a:cxn ang="0">
                  <a:pos x="0" y="3"/>
                </a:cxn>
                <a:cxn ang="0">
                  <a:pos x="0" y="3"/>
                </a:cxn>
                <a:cxn ang="0">
                  <a:pos x="0" y="3"/>
                </a:cxn>
                <a:cxn ang="0">
                  <a:pos x="15" y="0"/>
                </a:cxn>
              </a:cxnLst>
              <a:rect l="0" t="0" r="r" b="b"/>
              <a:pathLst>
                <a:path w="15" h="3">
                  <a:moveTo>
                    <a:pt x="0" y="3"/>
                  </a:moveTo>
                  <a:lnTo>
                    <a:pt x="0" y="3"/>
                  </a:lnTo>
                  <a:lnTo>
                    <a:pt x="0" y="3"/>
                  </a:lnTo>
                  <a:lnTo>
                    <a:pt x="15" y="0"/>
                  </a:lnTo>
                </a:path>
              </a:pathLst>
            </a:custGeom>
            <a:noFill/>
            <a:ln w="19050">
              <a:solidFill>
                <a:srgbClr val="008000"/>
              </a:solidFill>
              <a:prstDash val="solid"/>
              <a:round/>
              <a:headEnd/>
              <a:tailEnd/>
            </a:ln>
          </p:spPr>
          <p:txBody>
            <a:bodyPr/>
            <a:lstStyle/>
            <a:p>
              <a:endParaRPr lang="en-GB" sz="1000"/>
            </a:p>
          </p:txBody>
        </p:sp>
        <p:sp>
          <p:nvSpPr>
            <p:cNvPr id="270" name="Freeform 289"/>
            <p:cNvSpPr>
              <a:spLocks/>
            </p:cNvSpPr>
            <p:nvPr/>
          </p:nvSpPr>
          <p:spPr bwMode="auto">
            <a:xfrm>
              <a:off x="349" y="3867"/>
              <a:ext cx="7"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008000"/>
              </a:solidFill>
              <a:prstDash val="solid"/>
              <a:round/>
              <a:headEnd/>
              <a:tailEnd/>
            </a:ln>
          </p:spPr>
          <p:txBody>
            <a:bodyPr/>
            <a:lstStyle/>
            <a:p>
              <a:endParaRPr lang="en-GB" sz="1000"/>
            </a:p>
          </p:txBody>
        </p:sp>
        <p:sp>
          <p:nvSpPr>
            <p:cNvPr id="271" name="Freeform 290"/>
            <p:cNvSpPr>
              <a:spLocks/>
            </p:cNvSpPr>
            <p:nvPr/>
          </p:nvSpPr>
          <p:spPr bwMode="auto">
            <a:xfrm>
              <a:off x="35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2" name="Freeform 291"/>
            <p:cNvSpPr>
              <a:spLocks/>
            </p:cNvSpPr>
            <p:nvPr/>
          </p:nvSpPr>
          <p:spPr bwMode="auto">
            <a:xfrm>
              <a:off x="364"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273" name="Freeform 292"/>
            <p:cNvSpPr>
              <a:spLocks/>
            </p:cNvSpPr>
            <p:nvPr/>
          </p:nvSpPr>
          <p:spPr bwMode="auto">
            <a:xfrm>
              <a:off x="370"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4" name="Freeform 293"/>
            <p:cNvSpPr>
              <a:spLocks/>
            </p:cNvSpPr>
            <p:nvPr/>
          </p:nvSpPr>
          <p:spPr bwMode="auto">
            <a:xfrm>
              <a:off x="37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5" name="Freeform 294"/>
            <p:cNvSpPr>
              <a:spLocks/>
            </p:cNvSpPr>
            <p:nvPr/>
          </p:nvSpPr>
          <p:spPr bwMode="auto">
            <a:xfrm>
              <a:off x="385"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6" name="Freeform 295"/>
            <p:cNvSpPr>
              <a:spLocks/>
            </p:cNvSpPr>
            <p:nvPr/>
          </p:nvSpPr>
          <p:spPr bwMode="auto">
            <a:xfrm>
              <a:off x="393"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7" name="Freeform 296"/>
            <p:cNvSpPr>
              <a:spLocks/>
            </p:cNvSpPr>
            <p:nvPr/>
          </p:nvSpPr>
          <p:spPr bwMode="auto">
            <a:xfrm>
              <a:off x="400"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8" name="Freeform 297"/>
            <p:cNvSpPr>
              <a:spLocks/>
            </p:cNvSpPr>
            <p:nvPr/>
          </p:nvSpPr>
          <p:spPr bwMode="auto">
            <a:xfrm>
              <a:off x="408"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279" name="Freeform 298"/>
            <p:cNvSpPr>
              <a:spLocks/>
            </p:cNvSpPr>
            <p:nvPr/>
          </p:nvSpPr>
          <p:spPr bwMode="auto">
            <a:xfrm>
              <a:off x="415"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0" name="Freeform 299"/>
            <p:cNvSpPr>
              <a:spLocks/>
            </p:cNvSpPr>
            <p:nvPr/>
          </p:nvSpPr>
          <p:spPr bwMode="auto">
            <a:xfrm>
              <a:off x="422"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1" name="Freeform 300"/>
            <p:cNvSpPr>
              <a:spLocks/>
            </p:cNvSpPr>
            <p:nvPr/>
          </p:nvSpPr>
          <p:spPr bwMode="auto">
            <a:xfrm>
              <a:off x="430"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2" name="Freeform 301"/>
            <p:cNvSpPr>
              <a:spLocks/>
            </p:cNvSpPr>
            <p:nvPr/>
          </p:nvSpPr>
          <p:spPr bwMode="auto">
            <a:xfrm>
              <a:off x="437" y="3868"/>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283" name="Freeform 302"/>
            <p:cNvSpPr>
              <a:spLocks/>
            </p:cNvSpPr>
            <p:nvPr/>
          </p:nvSpPr>
          <p:spPr bwMode="auto">
            <a:xfrm>
              <a:off x="444" y="3864"/>
              <a:ext cx="7" cy="4"/>
            </a:xfrm>
            <a:custGeom>
              <a:avLst/>
              <a:gdLst/>
              <a:ahLst/>
              <a:cxnLst>
                <a:cxn ang="0">
                  <a:pos x="0" y="9"/>
                </a:cxn>
                <a:cxn ang="0">
                  <a:pos x="0" y="9"/>
                </a:cxn>
                <a:cxn ang="0">
                  <a:pos x="0" y="9"/>
                </a:cxn>
                <a:cxn ang="0">
                  <a:pos x="15" y="0"/>
                </a:cxn>
              </a:cxnLst>
              <a:rect l="0" t="0" r="r" b="b"/>
              <a:pathLst>
                <a:path w="15" h="9">
                  <a:moveTo>
                    <a:pt x="0" y="9"/>
                  </a:moveTo>
                  <a:lnTo>
                    <a:pt x="0" y="9"/>
                  </a:lnTo>
                  <a:lnTo>
                    <a:pt x="0" y="9"/>
                  </a:lnTo>
                  <a:lnTo>
                    <a:pt x="15" y="0"/>
                  </a:lnTo>
                </a:path>
              </a:pathLst>
            </a:custGeom>
            <a:noFill/>
            <a:ln w="19050">
              <a:solidFill>
                <a:srgbClr val="008000"/>
              </a:solidFill>
              <a:prstDash val="solid"/>
              <a:round/>
              <a:headEnd/>
              <a:tailEnd/>
            </a:ln>
          </p:spPr>
          <p:txBody>
            <a:bodyPr/>
            <a:lstStyle/>
            <a:p>
              <a:endParaRPr lang="en-GB" sz="1000"/>
            </a:p>
          </p:txBody>
        </p:sp>
        <p:sp>
          <p:nvSpPr>
            <p:cNvPr id="284" name="Freeform 303"/>
            <p:cNvSpPr>
              <a:spLocks/>
            </p:cNvSpPr>
            <p:nvPr/>
          </p:nvSpPr>
          <p:spPr bwMode="auto">
            <a:xfrm>
              <a:off x="451" y="3864"/>
              <a:ext cx="8" cy="4"/>
            </a:xfrm>
            <a:custGeom>
              <a:avLst/>
              <a:gdLst/>
              <a:ahLst/>
              <a:cxnLst>
                <a:cxn ang="0">
                  <a:pos x="0" y="0"/>
                </a:cxn>
                <a:cxn ang="0">
                  <a:pos x="0" y="0"/>
                </a:cxn>
                <a:cxn ang="0">
                  <a:pos x="0" y="0"/>
                </a:cxn>
                <a:cxn ang="0">
                  <a:pos x="15" y="9"/>
                </a:cxn>
              </a:cxnLst>
              <a:rect l="0" t="0" r="r" b="b"/>
              <a:pathLst>
                <a:path w="15" h="9">
                  <a:moveTo>
                    <a:pt x="0" y="0"/>
                  </a:moveTo>
                  <a:lnTo>
                    <a:pt x="0" y="0"/>
                  </a:lnTo>
                  <a:lnTo>
                    <a:pt x="0" y="0"/>
                  </a:lnTo>
                  <a:lnTo>
                    <a:pt x="15" y="9"/>
                  </a:lnTo>
                </a:path>
              </a:pathLst>
            </a:custGeom>
            <a:noFill/>
            <a:ln w="19050">
              <a:solidFill>
                <a:srgbClr val="008000"/>
              </a:solidFill>
              <a:prstDash val="solid"/>
              <a:round/>
              <a:headEnd/>
              <a:tailEnd/>
            </a:ln>
          </p:spPr>
          <p:txBody>
            <a:bodyPr/>
            <a:lstStyle/>
            <a:p>
              <a:endParaRPr lang="en-GB" sz="1000"/>
            </a:p>
          </p:txBody>
        </p:sp>
        <p:sp>
          <p:nvSpPr>
            <p:cNvPr id="285" name="Freeform 304"/>
            <p:cNvSpPr>
              <a:spLocks/>
            </p:cNvSpPr>
            <p:nvPr/>
          </p:nvSpPr>
          <p:spPr bwMode="auto">
            <a:xfrm>
              <a:off x="45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6" name="Freeform 305"/>
            <p:cNvSpPr>
              <a:spLocks/>
            </p:cNvSpPr>
            <p:nvPr/>
          </p:nvSpPr>
          <p:spPr bwMode="auto">
            <a:xfrm>
              <a:off x="46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7" name="Freeform 306"/>
            <p:cNvSpPr>
              <a:spLocks/>
            </p:cNvSpPr>
            <p:nvPr/>
          </p:nvSpPr>
          <p:spPr bwMode="auto">
            <a:xfrm>
              <a:off x="47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8" name="Freeform 307"/>
            <p:cNvSpPr>
              <a:spLocks/>
            </p:cNvSpPr>
            <p:nvPr/>
          </p:nvSpPr>
          <p:spPr bwMode="auto">
            <a:xfrm>
              <a:off x="481"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289" name="Freeform 308"/>
            <p:cNvSpPr>
              <a:spLocks/>
            </p:cNvSpPr>
            <p:nvPr/>
          </p:nvSpPr>
          <p:spPr bwMode="auto">
            <a:xfrm>
              <a:off x="48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90" name="Freeform 309"/>
            <p:cNvSpPr>
              <a:spLocks/>
            </p:cNvSpPr>
            <p:nvPr/>
          </p:nvSpPr>
          <p:spPr bwMode="auto">
            <a:xfrm>
              <a:off x="495" y="3867"/>
              <a:ext cx="7" cy="1"/>
            </a:xfrm>
            <a:custGeom>
              <a:avLst/>
              <a:gdLst/>
              <a:ahLst/>
              <a:cxnLst>
                <a:cxn ang="0">
                  <a:pos x="0" y="1"/>
                </a:cxn>
                <a:cxn ang="0">
                  <a:pos x="0" y="1"/>
                </a:cxn>
                <a:cxn ang="0">
                  <a:pos x="0" y="1"/>
                </a:cxn>
                <a:cxn ang="0">
                  <a:pos x="13" y="0"/>
                </a:cxn>
              </a:cxnLst>
              <a:rect l="0" t="0" r="r" b="b"/>
              <a:pathLst>
                <a:path w="13" h="1">
                  <a:moveTo>
                    <a:pt x="0" y="1"/>
                  </a:moveTo>
                  <a:lnTo>
                    <a:pt x="0" y="1"/>
                  </a:lnTo>
                  <a:lnTo>
                    <a:pt x="0" y="1"/>
                  </a:lnTo>
                  <a:lnTo>
                    <a:pt x="13" y="0"/>
                  </a:lnTo>
                </a:path>
              </a:pathLst>
            </a:custGeom>
            <a:noFill/>
            <a:ln w="19050">
              <a:solidFill>
                <a:srgbClr val="008000"/>
              </a:solidFill>
              <a:prstDash val="solid"/>
              <a:round/>
              <a:headEnd/>
              <a:tailEnd/>
            </a:ln>
          </p:spPr>
          <p:txBody>
            <a:bodyPr/>
            <a:lstStyle/>
            <a:p>
              <a:endParaRPr lang="en-GB" sz="1000"/>
            </a:p>
          </p:txBody>
        </p:sp>
        <p:sp>
          <p:nvSpPr>
            <p:cNvPr id="291" name="Freeform 310"/>
            <p:cNvSpPr>
              <a:spLocks/>
            </p:cNvSpPr>
            <p:nvPr/>
          </p:nvSpPr>
          <p:spPr bwMode="auto">
            <a:xfrm>
              <a:off x="502" y="3867"/>
              <a:ext cx="8"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008000"/>
              </a:solidFill>
              <a:prstDash val="solid"/>
              <a:round/>
              <a:headEnd/>
              <a:tailEnd/>
            </a:ln>
          </p:spPr>
          <p:txBody>
            <a:bodyPr/>
            <a:lstStyle/>
            <a:p>
              <a:endParaRPr lang="en-GB" sz="1000"/>
            </a:p>
          </p:txBody>
        </p:sp>
        <p:sp>
          <p:nvSpPr>
            <p:cNvPr id="292" name="Freeform 311"/>
            <p:cNvSpPr>
              <a:spLocks/>
            </p:cNvSpPr>
            <p:nvPr/>
          </p:nvSpPr>
          <p:spPr bwMode="auto">
            <a:xfrm>
              <a:off x="510"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93" name="Freeform 312"/>
            <p:cNvSpPr>
              <a:spLocks/>
            </p:cNvSpPr>
            <p:nvPr/>
          </p:nvSpPr>
          <p:spPr bwMode="auto">
            <a:xfrm>
              <a:off x="517"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94" name="Freeform 313"/>
            <p:cNvSpPr>
              <a:spLocks/>
            </p:cNvSpPr>
            <p:nvPr/>
          </p:nvSpPr>
          <p:spPr bwMode="auto">
            <a:xfrm>
              <a:off x="525"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295" name="Freeform 314"/>
            <p:cNvSpPr>
              <a:spLocks/>
            </p:cNvSpPr>
            <p:nvPr/>
          </p:nvSpPr>
          <p:spPr bwMode="auto">
            <a:xfrm>
              <a:off x="531" y="3865"/>
              <a:ext cx="8" cy="3"/>
            </a:xfrm>
            <a:custGeom>
              <a:avLst/>
              <a:gdLst/>
              <a:ahLst/>
              <a:cxnLst>
                <a:cxn ang="0">
                  <a:pos x="0" y="6"/>
                </a:cxn>
                <a:cxn ang="0">
                  <a:pos x="0" y="6"/>
                </a:cxn>
                <a:cxn ang="0">
                  <a:pos x="0" y="6"/>
                </a:cxn>
                <a:cxn ang="0">
                  <a:pos x="15" y="0"/>
                </a:cxn>
              </a:cxnLst>
              <a:rect l="0" t="0" r="r" b="b"/>
              <a:pathLst>
                <a:path w="15" h="6">
                  <a:moveTo>
                    <a:pt x="0" y="6"/>
                  </a:moveTo>
                  <a:lnTo>
                    <a:pt x="0" y="6"/>
                  </a:lnTo>
                  <a:lnTo>
                    <a:pt x="0" y="6"/>
                  </a:lnTo>
                  <a:lnTo>
                    <a:pt x="15" y="0"/>
                  </a:lnTo>
                </a:path>
              </a:pathLst>
            </a:custGeom>
            <a:noFill/>
            <a:ln w="19050">
              <a:solidFill>
                <a:srgbClr val="008000"/>
              </a:solidFill>
              <a:prstDash val="solid"/>
              <a:round/>
              <a:headEnd/>
              <a:tailEnd/>
            </a:ln>
          </p:spPr>
          <p:txBody>
            <a:bodyPr/>
            <a:lstStyle/>
            <a:p>
              <a:endParaRPr lang="en-GB" sz="1000"/>
            </a:p>
          </p:txBody>
        </p:sp>
        <p:sp>
          <p:nvSpPr>
            <p:cNvPr id="296" name="Freeform 315"/>
            <p:cNvSpPr>
              <a:spLocks/>
            </p:cNvSpPr>
            <p:nvPr/>
          </p:nvSpPr>
          <p:spPr bwMode="auto">
            <a:xfrm>
              <a:off x="539" y="3865"/>
              <a:ext cx="7" cy="3"/>
            </a:xfrm>
            <a:custGeom>
              <a:avLst/>
              <a:gdLst/>
              <a:ahLst/>
              <a:cxnLst>
                <a:cxn ang="0">
                  <a:pos x="0" y="0"/>
                </a:cxn>
                <a:cxn ang="0">
                  <a:pos x="0" y="0"/>
                </a:cxn>
                <a:cxn ang="0">
                  <a:pos x="0" y="0"/>
                </a:cxn>
                <a:cxn ang="0">
                  <a:pos x="15" y="6"/>
                </a:cxn>
              </a:cxnLst>
              <a:rect l="0" t="0" r="r" b="b"/>
              <a:pathLst>
                <a:path w="15" h="6">
                  <a:moveTo>
                    <a:pt x="0" y="0"/>
                  </a:moveTo>
                  <a:lnTo>
                    <a:pt x="0" y="0"/>
                  </a:lnTo>
                  <a:lnTo>
                    <a:pt x="0" y="0"/>
                  </a:lnTo>
                  <a:lnTo>
                    <a:pt x="15" y="6"/>
                  </a:lnTo>
                </a:path>
              </a:pathLst>
            </a:custGeom>
            <a:noFill/>
            <a:ln w="19050">
              <a:solidFill>
                <a:srgbClr val="008000"/>
              </a:solidFill>
              <a:prstDash val="solid"/>
              <a:round/>
              <a:headEnd/>
              <a:tailEnd/>
            </a:ln>
          </p:spPr>
          <p:txBody>
            <a:bodyPr/>
            <a:lstStyle/>
            <a:p>
              <a:endParaRPr lang="en-GB" sz="1000"/>
            </a:p>
          </p:txBody>
        </p:sp>
        <p:sp>
          <p:nvSpPr>
            <p:cNvPr id="297" name="Freeform 316"/>
            <p:cNvSpPr>
              <a:spLocks/>
            </p:cNvSpPr>
            <p:nvPr/>
          </p:nvSpPr>
          <p:spPr bwMode="auto">
            <a:xfrm>
              <a:off x="546" y="3868"/>
              <a:ext cx="18" cy="0"/>
            </a:xfrm>
            <a:custGeom>
              <a:avLst/>
              <a:gdLst/>
              <a:ahLst/>
              <a:cxnLst>
                <a:cxn ang="0">
                  <a:pos x="0" y="0"/>
                </a:cxn>
                <a:cxn ang="0">
                  <a:pos x="0" y="0"/>
                </a:cxn>
                <a:cxn ang="0">
                  <a:pos x="0" y="0"/>
                </a:cxn>
                <a:cxn ang="0">
                  <a:pos x="36" y="0"/>
                </a:cxn>
              </a:cxnLst>
              <a:rect l="0" t="0" r="r" b="b"/>
              <a:pathLst>
                <a:path w="36">
                  <a:moveTo>
                    <a:pt x="0" y="0"/>
                  </a:moveTo>
                  <a:lnTo>
                    <a:pt x="0" y="0"/>
                  </a:lnTo>
                  <a:lnTo>
                    <a:pt x="0" y="0"/>
                  </a:lnTo>
                  <a:lnTo>
                    <a:pt x="36" y="0"/>
                  </a:lnTo>
                </a:path>
              </a:pathLst>
            </a:custGeom>
            <a:noFill/>
            <a:ln w="19050">
              <a:solidFill>
                <a:srgbClr val="008000"/>
              </a:solidFill>
              <a:prstDash val="solid"/>
              <a:round/>
              <a:headEnd/>
              <a:tailEnd/>
            </a:ln>
          </p:spPr>
          <p:txBody>
            <a:bodyPr/>
            <a:lstStyle/>
            <a:p>
              <a:endParaRPr lang="en-GB" sz="1000"/>
            </a:p>
          </p:txBody>
        </p:sp>
        <p:sp>
          <p:nvSpPr>
            <p:cNvPr id="298" name="Freeform 317"/>
            <p:cNvSpPr>
              <a:spLocks/>
            </p:cNvSpPr>
            <p:nvPr/>
          </p:nvSpPr>
          <p:spPr bwMode="auto">
            <a:xfrm>
              <a:off x="564"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99" name="Freeform 318"/>
            <p:cNvSpPr>
              <a:spLocks/>
            </p:cNvSpPr>
            <p:nvPr/>
          </p:nvSpPr>
          <p:spPr bwMode="auto">
            <a:xfrm>
              <a:off x="572"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00" name="Freeform 319"/>
            <p:cNvSpPr>
              <a:spLocks/>
            </p:cNvSpPr>
            <p:nvPr/>
          </p:nvSpPr>
          <p:spPr bwMode="auto">
            <a:xfrm>
              <a:off x="579" y="3865"/>
              <a:ext cx="7" cy="3"/>
            </a:xfrm>
            <a:custGeom>
              <a:avLst/>
              <a:gdLst/>
              <a:ahLst/>
              <a:cxnLst>
                <a:cxn ang="0">
                  <a:pos x="0" y="6"/>
                </a:cxn>
                <a:cxn ang="0">
                  <a:pos x="0" y="6"/>
                </a:cxn>
                <a:cxn ang="0">
                  <a:pos x="0" y="6"/>
                </a:cxn>
                <a:cxn ang="0">
                  <a:pos x="15" y="0"/>
                </a:cxn>
              </a:cxnLst>
              <a:rect l="0" t="0" r="r" b="b"/>
              <a:pathLst>
                <a:path w="15" h="6">
                  <a:moveTo>
                    <a:pt x="0" y="6"/>
                  </a:moveTo>
                  <a:lnTo>
                    <a:pt x="0" y="6"/>
                  </a:lnTo>
                  <a:lnTo>
                    <a:pt x="0" y="6"/>
                  </a:lnTo>
                  <a:lnTo>
                    <a:pt x="15" y="0"/>
                  </a:lnTo>
                </a:path>
              </a:pathLst>
            </a:custGeom>
            <a:noFill/>
            <a:ln w="19050">
              <a:solidFill>
                <a:srgbClr val="008000"/>
              </a:solidFill>
              <a:prstDash val="solid"/>
              <a:round/>
              <a:headEnd/>
              <a:tailEnd/>
            </a:ln>
          </p:spPr>
          <p:txBody>
            <a:bodyPr/>
            <a:lstStyle/>
            <a:p>
              <a:endParaRPr lang="en-GB" sz="1000"/>
            </a:p>
          </p:txBody>
        </p:sp>
        <p:sp>
          <p:nvSpPr>
            <p:cNvPr id="301" name="Freeform 320"/>
            <p:cNvSpPr>
              <a:spLocks/>
            </p:cNvSpPr>
            <p:nvPr/>
          </p:nvSpPr>
          <p:spPr bwMode="auto">
            <a:xfrm>
              <a:off x="586" y="3865"/>
              <a:ext cx="8" cy="3"/>
            </a:xfrm>
            <a:custGeom>
              <a:avLst/>
              <a:gdLst/>
              <a:ahLst/>
              <a:cxnLst>
                <a:cxn ang="0">
                  <a:pos x="0" y="0"/>
                </a:cxn>
                <a:cxn ang="0">
                  <a:pos x="0" y="0"/>
                </a:cxn>
                <a:cxn ang="0">
                  <a:pos x="0" y="0"/>
                </a:cxn>
                <a:cxn ang="0">
                  <a:pos x="15" y="6"/>
                </a:cxn>
              </a:cxnLst>
              <a:rect l="0" t="0" r="r" b="b"/>
              <a:pathLst>
                <a:path w="15" h="6">
                  <a:moveTo>
                    <a:pt x="0" y="0"/>
                  </a:moveTo>
                  <a:lnTo>
                    <a:pt x="0" y="0"/>
                  </a:lnTo>
                  <a:lnTo>
                    <a:pt x="0" y="0"/>
                  </a:lnTo>
                  <a:lnTo>
                    <a:pt x="15" y="6"/>
                  </a:lnTo>
                </a:path>
              </a:pathLst>
            </a:custGeom>
            <a:noFill/>
            <a:ln w="19050">
              <a:solidFill>
                <a:srgbClr val="008000"/>
              </a:solidFill>
              <a:prstDash val="solid"/>
              <a:round/>
              <a:headEnd/>
              <a:tailEnd/>
            </a:ln>
          </p:spPr>
          <p:txBody>
            <a:bodyPr/>
            <a:lstStyle/>
            <a:p>
              <a:endParaRPr lang="en-GB" sz="1000"/>
            </a:p>
          </p:txBody>
        </p:sp>
        <p:sp>
          <p:nvSpPr>
            <p:cNvPr id="302" name="Freeform 321"/>
            <p:cNvSpPr>
              <a:spLocks/>
            </p:cNvSpPr>
            <p:nvPr/>
          </p:nvSpPr>
          <p:spPr bwMode="auto">
            <a:xfrm>
              <a:off x="59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3" name="Freeform 322"/>
            <p:cNvSpPr>
              <a:spLocks/>
            </p:cNvSpPr>
            <p:nvPr/>
          </p:nvSpPr>
          <p:spPr bwMode="auto">
            <a:xfrm>
              <a:off x="601"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4" name="Freeform 323"/>
            <p:cNvSpPr>
              <a:spLocks/>
            </p:cNvSpPr>
            <p:nvPr/>
          </p:nvSpPr>
          <p:spPr bwMode="auto">
            <a:xfrm>
              <a:off x="60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5" name="Freeform 324"/>
            <p:cNvSpPr>
              <a:spLocks/>
            </p:cNvSpPr>
            <p:nvPr/>
          </p:nvSpPr>
          <p:spPr bwMode="auto">
            <a:xfrm>
              <a:off x="616" y="3868"/>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06" name="Freeform 325"/>
            <p:cNvSpPr>
              <a:spLocks/>
            </p:cNvSpPr>
            <p:nvPr/>
          </p:nvSpPr>
          <p:spPr bwMode="auto">
            <a:xfrm>
              <a:off x="623"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7" name="Freeform 326"/>
            <p:cNvSpPr>
              <a:spLocks/>
            </p:cNvSpPr>
            <p:nvPr/>
          </p:nvSpPr>
          <p:spPr bwMode="auto">
            <a:xfrm>
              <a:off x="630"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8" name="Freeform 327"/>
            <p:cNvSpPr>
              <a:spLocks/>
            </p:cNvSpPr>
            <p:nvPr/>
          </p:nvSpPr>
          <p:spPr bwMode="auto">
            <a:xfrm>
              <a:off x="63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9" name="Freeform 328"/>
            <p:cNvSpPr>
              <a:spLocks/>
            </p:cNvSpPr>
            <p:nvPr/>
          </p:nvSpPr>
          <p:spPr bwMode="auto">
            <a:xfrm>
              <a:off x="645"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10" name="Freeform 329"/>
            <p:cNvSpPr>
              <a:spLocks/>
            </p:cNvSpPr>
            <p:nvPr/>
          </p:nvSpPr>
          <p:spPr bwMode="auto">
            <a:xfrm>
              <a:off x="652"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11" name="Freeform 330"/>
            <p:cNvSpPr>
              <a:spLocks/>
            </p:cNvSpPr>
            <p:nvPr/>
          </p:nvSpPr>
          <p:spPr bwMode="auto">
            <a:xfrm>
              <a:off x="660"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12" name="Freeform 331"/>
            <p:cNvSpPr>
              <a:spLocks/>
            </p:cNvSpPr>
            <p:nvPr/>
          </p:nvSpPr>
          <p:spPr bwMode="auto">
            <a:xfrm>
              <a:off x="666" y="3868"/>
              <a:ext cx="8"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13" name="Freeform 332"/>
            <p:cNvSpPr>
              <a:spLocks/>
            </p:cNvSpPr>
            <p:nvPr/>
          </p:nvSpPr>
          <p:spPr bwMode="auto">
            <a:xfrm>
              <a:off x="67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14" name="Freeform 333"/>
            <p:cNvSpPr>
              <a:spLocks/>
            </p:cNvSpPr>
            <p:nvPr/>
          </p:nvSpPr>
          <p:spPr bwMode="auto">
            <a:xfrm>
              <a:off x="681"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15" name="Freeform 334"/>
            <p:cNvSpPr>
              <a:spLocks/>
            </p:cNvSpPr>
            <p:nvPr/>
          </p:nvSpPr>
          <p:spPr bwMode="auto">
            <a:xfrm>
              <a:off x="68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16" name="Freeform 335"/>
            <p:cNvSpPr>
              <a:spLocks/>
            </p:cNvSpPr>
            <p:nvPr/>
          </p:nvSpPr>
          <p:spPr bwMode="auto">
            <a:xfrm>
              <a:off x="69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17" name="Freeform 336"/>
            <p:cNvSpPr>
              <a:spLocks/>
            </p:cNvSpPr>
            <p:nvPr/>
          </p:nvSpPr>
          <p:spPr bwMode="auto">
            <a:xfrm>
              <a:off x="704" y="3867"/>
              <a:ext cx="6" cy="1"/>
            </a:xfrm>
            <a:custGeom>
              <a:avLst/>
              <a:gdLst/>
              <a:ahLst/>
              <a:cxnLst>
                <a:cxn ang="0">
                  <a:pos x="0" y="3"/>
                </a:cxn>
                <a:cxn ang="0">
                  <a:pos x="0" y="3"/>
                </a:cxn>
                <a:cxn ang="0">
                  <a:pos x="0" y="3"/>
                </a:cxn>
                <a:cxn ang="0">
                  <a:pos x="14" y="0"/>
                </a:cxn>
              </a:cxnLst>
              <a:rect l="0" t="0" r="r" b="b"/>
              <a:pathLst>
                <a:path w="14" h="3">
                  <a:moveTo>
                    <a:pt x="0" y="3"/>
                  </a:moveTo>
                  <a:lnTo>
                    <a:pt x="0" y="3"/>
                  </a:lnTo>
                  <a:lnTo>
                    <a:pt x="0" y="3"/>
                  </a:lnTo>
                  <a:lnTo>
                    <a:pt x="14" y="0"/>
                  </a:lnTo>
                </a:path>
              </a:pathLst>
            </a:custGeom>
            <a:noFill/>
            <a:ln w="19050">
              <a:solidFill>
                <a:srgbClr val="008000"/>
              </a:solidFill>
              <a:prstDash val="solid"/>
              <a:round/>
              <a:headEnd/>
              <a:tailEnd/>
            </a:ln>
          </p:spPr>
          <p:txBody>
            <a:bodyPr/>
            <a:lstStyle/>
            <a:p>
              <a:endParaRPr lang="en-GB" sz="1000"/>
            </a:p>
          </p:txBody>
        </p:sp>
        <p:sp>
          <p:nvSpPr>
            <p:cNvPr id="318" name="Freeform 337"/>
            <p:cNvSpPr>
              <a:spLocks/>
            </p:cNvSpPr>
            <p:nvPr/>
          </p:nvSpPr>
          <p:spPr bwMode="auto">
            <a:xfrm>
              <a:off x="710" y="3867"/>
              <a:ext cx="8"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008000"/>
              </a:solidFill>
              <a:prstDash val="solid"/>
              <a:round/>
              <a:headEnd/>
              <a:tailEnd/>
            </a:ln>
          </p:spPr>
          <p:txBody>
            <a:bodyPr/>
            <a:lstStyle/>
            <a:p>
              <a:endParaRPr lang="en-GB" sz="1000"/>
            </a:p>
          </p:txBody>
        </p:sp>
        <p:sp>
          <p:nvSpPr>
            <p:cNvPr id="319" name="Freeform 338"/>
            <p:cNvSpPr>
              <a:spLocks/>
            </p:cNvSpPr>
            <p:nvPr/>
          </p:nvSpPr>
          <p:spPr bwMode="auto">
            <a:xfrm>
              <a:off x="71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0" name="Freeform 339"/>
            <p:cNvSpPr>
              <a:spLocks/>
            </p:cNvSpPr>
            <p:nvPr/>
          </p:nvSpPr>
          <p:spPr bwMode="auto">
            <a:xfrm>
              <a:off x="725"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1" name="Freeform 340"/>
            <p:cNvSpPr>
              <a:spLocks/>
            </p:cNvSpPr>
            <p:nvPr/>
          </p:nvSpPr>
          <p:spPr bwMode="auto">
            <a:xfrm>
              <a:off x="733"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22" name="Freeform 341"/>
            <p:cNvSpPr>
              <a:spLocks/>
            </p:cNvSpPr>
            <p:nvPr/>
          </p:nvSpPr>
          <p:spPr bwMode="auto">
            <a:xfrm>
              <a:off x="740"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3" name="Freeform 342"/>
            <p:cNvSpPr>
              <a:spLocks/>
            </p:cNvSpPr>
            <p:nvPr/>
          </p:nvSpPr>
          <p:spPr bwMode="auto">
            <a:xfrm>
              <a:off x="747" y="3868"/>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24" name="Freeform 343"/>
            <p:cNvSpPr>
              <a:spLocks/>
            </p:cNvSpPr>
            <p:nvPr/>
          </p:nvSpPr>
          <p:spPr bwMode="auto">
            <a:xfrm>
              <a:off x="75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5" name="Freeform 344"/>
            <p:cNvSpPr>
              <a:spLocks/>
            </p:cNvSpPr>
            <p:nvPr/>
          </p:nvSpPr>
          <p:spPr bwMode="auto">
            <a:xfrm>
              <a:off x="761"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6" name="Freeform 345"/>
            <p:cNvSpPr>
              <a:spLocks/>
            </p:cNvSpPr>
            <p:nvPr/>
          </p:nvSpPr>
          <p:spPr bwMode="auto">
            <a:xfrm>
              <a:off x="76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7" name="Freeform 346"/>
            <p:cNvSpPr>
              <a:spLocks/>
            </p:cNvSpPr>
            <p:nvPr/>
          </p:nvSpPr>
          <p:spPr bwMode="auto">
            <a:xfrm>
              <a:off x="77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8" name="Freeform 347"/>
            <p:cNvSpPr>
              <a:spLocks/>
            </p:cNvSpPr>
            <p:nvPr/>
          </p:nvSpPr>
          <p:spPr bwMode="auto">
            <a:xfrm>
              <a:off x="784" y="3867"/>
              <a:ext cx="7" cy="1"/>
            </a:xfrm>
            <a:custGeom>
              <a:avLst/>
              <a:gdLst/>
              <a:ahLst/>
              <a:cxnLst>
                <a:cxn ang="0">
                  <a:pos x="0" y="3"/>
                </a:cxn>
                <a:cxn ang="0">
                  <a:pos x="0" y="3"/>
                </a:cxn>
                <a:cxn ang="0">
                  <a:pos x="0" y="3"/>
                </a:cxn>
                <a:cxn ang="0">
                  <a:pos x="15" y="0"/>
                </a:cxn>
              </a:cxnLst>
              <a:rect l="0" t="0" r="r" b="b"/>
              <a:pathLst>
                <a:path w="15" h="3">
                  <a:moveTo>
                    <a:pt x="0" y="3"/>
                  </a:moveTo>
                  <a:lnTo>
                    <a:pt x="0" y="3"/>
                  </a:lnTo>
                  <a:lnTo>
                    <a:pt x="0" y="3"/>
                  </a:lnTo>
                  <a:lnTo>
                    <a:pt x="15" y="0"/>
                  </a:lnTo>
                </a:path>
              </a:pathLst>
            </a:custGeom>
            <a:noFill/>
            <a:ln w="19050">
              <a:solidFill>
                <a:srgbClr val="008000"/>
              </a:solidFill>
              <a:prstDash val="solid"/>
              <a:round/>
              <a:headEnd/>
              <a:tailEnd/>
            </a:ln>
          </p:spPr>
          <p:txBody>
            <a:bodyPr/>
            <a:lstStyle/>
            <a:p>
              <a:endParaRPr lang="en-GB" sz="1000"/>
            </a:p>
          </p:txBody>
        </p:sp>
        <p:sp>
          <p:nvSpPr>
            <p:cNvPr id="329" name="Freeform 348"/>
            <p:cNvSpPr>
              <a:spLocks/>
            </p:cNvSpPr>
            <p:nvPr/>
          </p:nvSpPr>
          <p:spPr bwMode="auto">
            <a:xfrm>
              <a:off x="791" y="3867"/>
              <a:ext cx="7" cy="1"/>
            </a:xfrm>
            <a:custGeom>
              <a:avLst/>
              <a:gdLst/>
              <a:ahLst/>
              <a:cxnLst>
                <a:cxn ang="0">
                  <a:pos x="0" y="0"/>
                </a:cxn>
                <a:cxn ang="0">
                  <a:pos x="0" y="0"/>
                </a:cxn>
                <a:cxn ang="0">
                  <a:pos x="0" y="0"/>
                </a:cxn>
                <a:cxn ang="0">
                  <a:pos x="13" y="3"/>
                </a:cxn>
              </a:cxnLst>
              <a:rect l="0" t="0" r="r" b="b"/>
              <a:pathLst>
                <a:path w="13" h="3">
                  <a:moveTo>
                    <a:pt x="0" y="0"/>
                  </a:moveTo>
                  <a:lnTo>
                    <a:pt x="0" y="0"/>
                  </a:lnTo>
                  <a:lnTo>
                    <a:pt x="0" y="0"/>
                  </a:lnTo>
                  <a:lnTo>
                    <a:pt x="13" y="3"/>
                  </a:lnTo>
                </a:path>
              </a:pathLst>
            </a:custGeom>
            <a:noFill/>
            <a:ln w="19050">
              <a:solidFill>
                <a:srgbClr val="008000"/>
              </a:solidFill>
              <a:prstDash val="solid"/>
              <a:round/>
              <a:headEnd/>
              <a:tailEnd/>
            </a:ln>
          </p:spPr>
          <p:txBody>
            <a:bodyPr/>
            <a:lstStyle/>
            <a:p>
              <a:endParaRPr lang="en-GB" sz="1000"/>
            </a:p>
          </p:txBody>
        </p:sp>
        <p:sp>
          <p:nvSpPr>
            <p:cNvPr id="330" name="Freeform 349"/>
            <p:cNvSpPr>
              <a:spLocks/>
            </p:cNvSpPr>
            <p:nvPr/>
          </p:nvSpPr>
          <p:spPr bwMode="auto">
            <a:xfrm>
              <a:off x="798"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31" name="Freeform 350"/>
            <p:cNvSpPr>
              <a:spLocks/>
            </p:cNvSpPr>
            <p:nvPr/>
          </p:nvSpPr>
          <p:spPr bwMode="auto">
            <a:xfrm>
              <a:off x="806"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32" name="Freeform 351"/>
            <p:cNvSpPr>
              <a:spLocks/>
            </p:cNvSpPr>
            <p:nvPr/>
          </p:nvSpPr>
          <p:spPr bwMode="auto">
            <a:xfrm>
              <a:off x="813"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33" name="Freeform 352"/>
            <p:cNvSpPr>
              <a:spLocks/>
            </p:cNvSpPr>
            <p:nvPr/>
          </p:nvSpPr>
          <p:spPr bwMode="auto">
            <a:xfrm>
              <a:off x="821" y="3867"/>
              <a:ext cx="6" cy="1"/>
            </a:xfrm>
            <a:custGeom>
              <a:avLst/>
              <a:gdLst/>
              <a:ahLst/>
              <a:cxnLst>
                <a:cxn ang="0">
                  <a:pos x="0" y="1"/>
                </a:cxn>
                <a:cxn ang="0">
                  <a:pos x="0" y="1"/>
                </a:cxn>
                <a:cxn ang="0">
                  <a:pos x="0" y="1"/>
                </a:cxn>
                <a:cxn ang="0">
                  <a:pos x="14" y="0"/>
                </a:cxn>
              </a:cxnLst>
              <a:rect l="0" t="0" r="r" b="b"/>
              <a:pathLst>
                <a:path w="14" h="1">
                  <a:moveTo>
                    <a:pt x="0" y="1"/>
                  </a:moveTo>
                  <a:lnTo>
                    <a:pt x="0" y="1"/>
                  </a:lnTo>
                  <a:lnTo>
                    <a:pt x="0" y="1"/>
                  </a:lnTo>
                  <a:lnTo>
                    <a:pt x="14" y="0"/>
                  </a:lnTo>
                </a:path>
              </a:pathLst>
            </a:custGeom>
            <a:noFill/>
            <a:ln w="19050">
              <a:solidFill>
                <a:srgbClr val="008000"/>
              </a:solidFill>
              <a:prstDash val="solid"/>
              <a:round/>
              <a:headEnd/>
              <a:tailEnd/>
            </a:ln>
          </p:spPr>
          <p:txBody>
            <a:bodyPr/>
            <a:lstStyle/>
            <a:p>
              <a:endParaRPr lang="en-GB" sz="1000"/>
            </a:p>
          </p:txBody>
        </p:sp>
        <p:sp>
          <p:nvSpPr>
            <p:cNvPr id="334" name="Freeform 353"/>
            <p:cNvSpPr>
              <a:spLocks/>
            </p:cNvSpPr>
            <p:nvPr/>
          </p:nvSpPr>
          <p:spPr bwMode="auto">
            <a:xfrm>
              <a:off x="827" y="3867"/>
              <a:ext cx="8"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008000"/>
              </a:solidFill>
              <a:prstDash val="solid"/>
              <a:round/>
              <a:headEnd/>
              <a:tailEnd/>
            </a:ln>
          </p:spPr>
          <p:txBody>
            <a:bodyPr/>
            <a:lstStyle/>
            <a:p>
              <a:endParaRPr lang="en-GB" sz="1000"/>
            </a:p>
          </p:txBody>
        </p:sp>
        <p:sp>
          <p:nvSpPr>
            <p:cNvPr id="335" name="Freeform 354"/>
            <p:cNvSpPr>
              <a:spLocks/>
            </p:cNvSpPr>
            <p:nvPr/>
          </p:nvSpPr>
          <p:spPr bwMode="auto">
            <a:xfrm>
              <a:off x="835"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36" name="Freeform 355"/>
            <p:cNvSpPr>
              <a:spLocks/>
            </p:cNvSpPr>
            <p:nvPr/>
          </p:nvSpPr>
          <p:spPr bwMode="auto">
            <a:xfrm>
              <a:off x="842" y="3868"/>
              <a:ext cx="18" cy="0"/>
            </a:xfrm>
            <a:custGeom>
              <a:avLst/>
              <a:gdLst/>
              <a:ahLst/>
              <a:cxnLst>
                <a:cxn ang="0">
                  <a:pos x="0" y="0"/>
                </a:cxn>
                <a:cxn ang="0">
                  <a:pos x="0" y="0"/>
                </a:cxn>
                <a:cxn ang="0">
                  <a:pos x="0" y="0"/>
                </a:cxn>
                <a:cxn ang="0">
                  <a:pos x="35" y="0"/>
                </a:cxn>
              </a:cxnLst>
              <a:rect l="0" t="0" r="r" b="b"/>
              <a:pathLst>
                <a:path w="35">
                  <a:moveTo>
                    <a:pt x="0" y="0"/>
                  </a:moveTo>
                  <a:lnTo>
                    <a:pt x="0" y="0"/>
                  </a:lnTo>
                  <a:lnTo>
                    <a:pt x="0" y="0"/>
                  </a:lnTo>
                  <a:lnTo>
                    <a:pt x="35" y="0"/>
                  </a:lnTo>
                </a:path>
              </a:pathLst>
            </a:custGeom>
            <a:noFill/>
            <a:ln w="19050">
              <a:solidFill>
                <a:srgbClr val="008000"/>
              </a:solidFill>
              <a:prstDash val="solid"/>
              <a:round/>
              <a:headEnd/>
              <a:tailEnd/>
            </a:ln>
          </p:spPr>
          <p:txBody>
            <a:bodyPr/>
            <a:lstStyle/>
            <a:p>
              <a:endParaRPr lang="en-GB" sz="1000"/>
            </a:p>
          </p:txBody>
        </p:sp>
        <p:sp>
          <p:nvSpPr>
            <p:cNvPr id="337" name="Freeform 356"/>
            <p:cNvSpPr>
              <a:spLocks/>
            </p:cNvSpPr>
            <p:nvPr/>
          </p:nvSpPr>
          <p:spPr bwMode="auto">
            <a:xfrm>
              <a:off x="860"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38" name="Freeform 357"/>
            <p:cNvSpPr>
              <a:spLocks/>
            </p:cNvSpPr>
            <p:nvPr/>
          </p:nvSpPr>
          <p:spPr bwMode="auto">
            <a:xfrm>
              <a:off x="868"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39" name="Freeform 358"/>
            <p:cNvSpPr>
              <a:spLocks/>
            </p:cNvSpPr>
            <p:nvPr/>
          </p:nvSpPr>
          <p:spPr bwMode="auto">
            <a:xfrm>
              <a:off x="874"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0" name="Freeform 359"/>
            <p:cNvSpPr>
              <a:spLocks/>
            </p:cNvSpPr>
            <p:nvPr/>
          </p:nvSpPr>
          <p:spPr bwMode="auto">
            <a:xfrm>
              <a:off x="882"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1" name="Freeform 360"/>
            <p:cNvSpPr>
              <a:spLocks/>
            </p:cNvSpPr>
            <p:nvPr/>
          </p:nvSpPr>
          <p:spPr bwMode="auto">
            <a:xfrm>
              <a:off x="889"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2" name="Freeform 361"/>
            <p:cNvSpPr>
              <a:spLocks/>
            </p:cNvSpPr>
            <p:nvPr/>
          </p:nvSpPr>
          <p:spPr bwMode="auto">
            <a:xfrm>
              <a:off x="897"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3" name="Freeform 362"/>
            <p:cNvSpPr>
              <a:spLocks/>
            </p:cNvSpPr>
            <p:nvPr/>
          </p:nvSpPr>
          <p:spPr bwMode="auto">
            <a:xfrm>
              <a:off x="904"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44" name="Freeform 363"/>
            <p:cNvSpPr>
              <a:spLocks/>
            </p:cNvSpPr>
            <p:nvPr/>
          </p:nvSpPr>
          <p:spPr bwMode="auto">
            <a:xfrm>
              <a:off x="911"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5" name="Freeform 364"/>
            <p:cNvSpPr>
              <a:spLocks/>
            </p:cNvSpPr>
            <p:nvPr/>
          </p:nvSpPr>
          <p:spPr bwMode="auto">
            <a:xfrm>
              <a:off x="91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6" name="Freeform 365"/>
            <p:cNvSpPr>
              <a:spLocks/>
            </p:cNvSpPr>
            <p:nvPr/>
          </p:nvSpPr>
          <p:spPr bwMode="auto">
            <a:xfrm>
              <a:off x="92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7" name="Freeform 366"/>
            <p:cNvSpPr>
              <a:spLocks/>
            </p:cNvSpPr>
            <p:nvPr/>
          </p:nvSpPr>
          <p:spPr bwMode="auto">
            <a:xfrm>
              <a:off x="93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8" name="Freeform 367"/>
            <p:cNvSpPr>
              <a:spLocks/>
            </p:cNvSpPr>
            <p:nvPr/>
          </p:nvSpPr>
          <p:spPr bwMode="auto">
            <a:xfrm>
              <a:off x="941" y="3868"/>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49" name="Freeform 368"/>
            <p:cNvSpPr>
              <a:spLocks/>
            </p:cNvSpPr>
            <p:nvPr/>
          </p:nvSpPr>
          <p:spPr bwMode="auto">
            <a:xfrm>
              <a:off x="94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0" name="Freeform 369"/>
            <p:cNvSpPr>
              <a:spLocks/>
            </p:cNvSpPr>
            <p:nvPr/>
          </p:nvSpPr>
          <p:spPr bwMode="auto">
            <a:xfrm>
              <a:off x="955"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1" name="Freeform 370"/>
            <p:cNvSpPr>
              <a:spLocks/>
            </p:cNvSpPr>
            <p:nvPr/>
          </p:nvSpPr>
          <p:spPr bwMode="auto">
            <a:xfrm>
              <a:off x="963"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2" name="Freeform 371"/>
            <p:cNvSpPr>
              <a:spLocks/>
            </p:cNvSpPr>
            <p:nvPr/>
          </p:nvSpPr>
          <p:spPr bwMode="auto">
            <a:xfrm>
              <a:off x="970"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3" name="Freeform 372"/>
            <p:cNvSpPr>
              <a:spLocks/>
            </p:cNvSpPr>
            <p:nvPr/>
          </p:nvSpPr>
          <p:spPr bwMode="auto">
            <a:xfrm>
              <a:off x="978" y="3867"/>
              <a:ext cx="7"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354" name="Freeform 373"/>
            <p:cNvSpPr>
              <a:spLocks/>
            </p:cNvSpPr>
            <p:nvPr/>
          </p:nvSpPr>
          <p:spPr bwMode="auto">
            <a:xfrm>
              <a:off x="985" y="3867"/>
              <a:ext cx="7" cy="1"/>
            </a:xfrm>
            <a:custGeom>
              <a:avLst/>
              <a:gdLst/>
              <a:ahLst/>
              <a:cxnLst>
                <a:cxn ang="0">
                  <a:pos x="0" y="0"/>
                </a:cxn>
                <a:cxn ang="0">
                  <a:pos x="0" y="0"/>
                </a:cxn>
                <a:cxn ang="0">
                  <a:pos x="0" y="0"/>
                </a:cxn>
                <a:cxn ang="0">
                  <a:pos x="13" y="1"/>
                </a:cxn>
              </a:cxnLst>
              <a:rect l="0" t="0" r="r" b="b"/>
              <a:pathLst>
                <a:path w="13" h="1">
                  <a:moveTo>
                    <a:pt x="0" y="0"/>
                  </a:moveTo>
                  <a:lnTo>
                    <a:pt x="0" y="0"/>
                  </a:lnTo>
                  <a:lnTo>
                    <a:pt x="0" y="0"/>
                  </a:lnTo>
                  <a:lnTo>
                    <a:pt x="13" y="1"/>
                  </a:lnTo>
                </a:path>
              </a:pathLst>
            </a:custGeom>
            <a:noFill/>
            <a:ln w="19050">
              <a:solidFill>
                <a:srgbClr val="008000"/>
              </a:solidFill>
              <a:prstDash val="solid"/>
              <a:round/>
              <a:headEnd/>
              <a:tailEnd/>
            </a:ln>
          </p:spPr>
          <p:txBody>
            <a:bodyPr/>
            <a:lstStyle/>
            <a:p>
              <a:endParaRPr lang="en-GB" sz="1000"/>
            </a:p>
          </p:txBody>
        </p:sp>
        <p:sp>
          <p:nvSpPr>
            <p:cNvPr id="355" name="Freeform 374"/>
            <p:cNvSpPr>
              <a:spLocks/>
            </p:cNvSpPr>
            <p:nvPr/>
          </p:nvSpPr>
          <p:spPr bwMode="auto">
            <a:xfrm>
              <a:off x="992"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6" name="Freeform 375"/>
            <p:cNvSpPr>
              <a:spLocks/>
            </p:cNvSpPr>
            <p:nvPr/>
          </p:nvSpPr>
          <p:spPr bwMode="auto">
            <a:xfrm>
              <a:off x="1000"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7" name="Freeform 376"/>
            <p:cNvSpPr>
              <a:spLocks/>
            </p:cNvSpPr>
            <p:nvPr/>
          </p:nvSpPr>
          <p:spPr bwMode="auto">
            <a:xfrm>
              <a:off x="1007"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8" name="Freeform 377"/>
            <p:cNvSpPr>
              <a:spLocks/>
            </p:cNvSpPr>
            <p:nvPr/>
          </p:nvSpPr>
          <p:spPr bwMode="auto">
            <a:xfrm>
              <a:off x="1015" y="3846"/>
              <a:ext cx="6" cy="22"/>
            </a:xfrm>
            <a:custGeom>
              <a:avLst/>
              <a:gdLst/>
              <a:ahLst/>
              <a:cxnLst>
                <a:cxn ang="0">
                  <a:pos x="0" y="43"/>
                </a:cxn>
                <a:cxn ang="0">
                  <a:pos x="0" y="43"/>
                </a:cxn>
                <a:cxn ang="0">
                  <a:pos x="0" y="43"/>
                </a:cxn>
                <a:cxn ang="0">
                  <a:pos x="14" y="0"/>
                </a:cxn>
              </a:cxnLst>
              <a:rect l="0" t="0" r="r" b="b"/>
              <a:pathLst>
                <a:path w="14" h="43">
                  <a:moveTo>
                    <a:pt x="0" y="43"/>
                  </a:moveTo>
                  <a:lnTo>
                    <a:pt x="0" y="43"/>
                  </a:lnTo>
                  <a:lnTo>
                    <a:pt x="0" y="43"/>
                  </a:lnTo>
                  <a:lnTo>
                    <a:pt x="14" y="0"/>
                  </a:lnTo>
                </a:path>
              </a:pathLst>
            </a:custGeom>
            <a:noFill/>
            <a:ln w="19050">
              <a:solidFill>
                <a:srgbClr val="008000"/>
              </a:solidFill>
              <a:prstDash val="solid"/>
              <a:round/>
              <a:headEnd/>
              <a:tailEnd/>
            </a:ln>
          </p:spPr>
          <p:txBody>
            <a:bodyPr/>
            <a:lstStyle/>
            <a:p>
              <a:endParaRPr lang="en-GB" sz="1000"/>
            </a:p>
          </p:txBody>
        </p:sp>
        <p:sp>
          <p:nvSpPr>
            <p:cNvPr id="359" name="Freeform 378"/>
            <p:cNvSpPr>
              <a:spLocks/>
            </p:cNvSpPr>
            <p:nvPr/>
          </p:nvSpPr>
          <p:spPr bwMode="auto">
            <a:xfrm>
              <a:off x="1021" y="3691"/>
              <a:ext cx="8" cy="155"/>
            </a:xfrm>
            <a:custGeom>
              <a:avLst/>
              <a:gdLst/>
              <a:ahLst/>
              <a:cxnLst>
                <a:cxn ang="0">
                  <a:pos x="0" y="312"/>
                </a:cxn>
                <a:cxn ang="0">
                  <a:pos x="0" y="312"/>
                </a:cxn>
                <a:cxn ang="0">
                  <a:pos x="0" y="312"/>
                </a:cxn>
                <a:cxn ang="0">
                  <a:pos x="15" y="0"/>
                </a:cxn>
              </a:cxnLst>
              <a:rect l="0" t="0" r="r" b="b"/>
              <a:pathLst>
                <a:path w="15" h="312">
                  <a:moveTo>
                    <a:pt x="0" y="312"/>
                  </a:moveTo>
                  <a:lnTo>
                    <a:pt x="0" y="312"/>
                  </a:lnTo>
                  <a:lnTo>
                    <a:pt x="0" y="312"/>
                  </a:lnTo>
                  <a:lnTo>
                    <a:pt x="15" y="0"/>
                  </a:lnTo>
                </a:path>
              </a:pathLst>
            </a:custGeom>
            <a:noFill/>
            <a:ln w="19050">
              <a:solidFill>
                <a:srgbClr val="008000"/>
              </a:solidFill>
              <a:prstDash val="solid"/>
              <a:round/>
              <a:headEnd/>
              <a:tailEnd/>
            </a:ln>
          </p:spPr>
          <p:txBody>
            <a:bodyPr/>
            <a:lstStyle/>
            <a:p>
              <a:endParaRPr lang="en-GB" sz="1000"/>
            </a:p>
          </p:txBody>
        </p:sp>
        <p:sp>
          <p:nvSpPr>
            <p:cNvPr id="360" name="Freeform 379"/>
            <p:cNvSpPr>
              <a:spLocks/>
            </p:cNvSpPr>
            <p:nvPr/>
          </p:nvSpPr>
          <p:spPr bwMode="auto">
            <a:xfrm>
              <a:off x="1029" y="3382"/>
              <a:ext cx="7" cy="309"/>
            </a:xfrm>
            <a:custGeom>
              <a:avLst/>
              <a:gdLst/>
              <a:ahLst/>
              <a:cxnLst>
                <a:cxn ang="0">
                  <a:pos x="0" y="616"/>
                </a:cxn>
                <a:cxn ang="0">
                  <a:pos x="0" y="616"/>
                </a:cxn>
                <a:cxn ang="0">
                  <a:pos x="0" y="616"/>
                </a:cxn>
                <a:cxn ang="0">
                  <a:pos x="15" y="0"/>
                </a:cxn>
              </a:cxnLst>
              <a:rect l="0" t="0" r="r" b="b"/>
              <a:pathLst>
                <a:path w="15" h="616">
                  <a:moveTo>
                    <a:pt x="0" y="616"/>
                  </a:moveTo>
                  <a:lnTo>
                    <a:pt x="0" y="616"/>
                  </a:lnTo>
                  <a:lnTo>
                    <a:pt x="0" y="616"/>
                  </a:lnTo>
                  <a:lnTo>
                    <a:pt x="15" y="0"/>
                  </a:lnTo>
                </a:path>
              </a:pathLst>
            </a:custGeom>
            <a:noFill/>
            <a:ln w="19050">
              <a:solidFill>
                <a:srgbClr val="008000"/>
              </a:solidFill>
              <a:prstDash val="solid"/>
              <a:round/>
              <a:headEnd/>
              <a:tailEnd/>
            </a:ln>
          </p:spPr>
          <p:txBody>
            <a:bodyPr/>
            <a:lstStyle/>
            <a:p>
              <a:endParaRPr lang="en-GB" sz="1000"/>
            </a:p>
          </p:txBody>
        </p:sp>
        <p:sp>
          <p:nvSpPr>
            <p:cNvPr id="361" name="Freeform 380"/>
            <p:cNvSpPr>
              <a:spLocks/>
            </p:cNvSpPr>
            <p:nvPr/>
          </p:nvSpPr>
          <p:spPr bwMode="auto">
            <a:xfrm>
              <a:off x="1036" y="3072"/>
              <a:ext cx="8" cy="310"/>
            </a:xfrm>
            <a:custGeom>
              <a:avLst/>
              <a:gdLst/>
              <a:ahLst/>
              <a:cxnLst>
                <a:cxn ang="0">
                  <a:pos x="0" y="620"/>
                </a:cxn>
                <a:cxn ang="0">
                  <a:pos x="0" y="620"/>
                </a:cxn>
                <a:cxn ang="0">
                  <a:pos x="0" y="620"/>
                </a:cxn>
                <a:cxn ang="0">
                  <a:pos x="14" y="0"/>
                </a:cxn>
              </a:cxnLst>
              <a:rect l="0" t="0" r="r" b="b"/>
              <a:pathLst>
                <a:path w="14" h="620">
                  <a:moveTo>
                    <a:pt x="0" y="620"/>
                  </a:moveTo>
                  <a:lnTo>
                    <a:pt x="0" y="620"/>
                  </a:lnTo>
                  <a:lnTo>
                    <a:pt x="0" y="620"/>
                  </a:lnTo>
                  <a:lnTo>
                    <a:pt x="14" y="0"/>
                  </a:lnTo>
                </a:path>
              </a:pathLst>
            </a:custGeom>
            <a:noFill/>
            <a:ln w="19050">
              <a:solidFill>
                <a:srgbClr val="008000"/>
              </a:solidFill>
              <a:prstDash val="solid"/>
              <a:round/>
              <a:headEnd/>
              <a:tailEnd/>
            </a:ln>
          </p:spPr>
          <p:txBody>
            <a:bodyPr/>
            <a:lstStyle/>
            <a:p>
              <a:endParaRPr lang="en-GB" sz="1000"/>
            </a:p>
          </p:txBody>
        </p:sp>
        <p:sp>
          <p:nvSpPr>
            <p:cNvPr id="362" name="Freeform 381"/>
            <p:cNvSpPr>
              <a:spLocks/>
            </p:cNvSpPr>
            <p:nvPr/>
          </p:nvSpPr>
          <p:spPr bwMode="auto">
            <a:xfrm>
              <a:off x="1044" y="2911"/>
              <a:ext cx="7" cy="161"/>
            </a:xfrm>
            <a:custGeom>
              <a:avLst/>
              <a:gdLst/>
              <a:ahLst/>
              <a:cxnLst>
                <a:cxn ang="0">
                  <a:pos x="0" y="322"/>
                </a:cxn>
                <a:cxn ang="0">
                  <a:pos x="0" y="322"/>
                </a:cxn>
                <a:cxn ang="0">
                  <a:pos x="0" y="322"/>
                </a:cxn>
                <a:cxn ang="0">
                  <a:pos x="15" y="0"/>
                </a:cxn>
              </a:cxnLst>
              <a:rect l="0" t="0" r="r" b="b"/>
              <a:pathLst>
                <a:path w="15" h="322">
                  <a:moveTo>
                    <a:pt x="0" y="322"/>
                  </a:moveTo>
                  <a:lnTo>
                    <a:pt x="0" y="322"/>
                  </a:lnTo>
                  <a:lnTo>
                    <a:pt x="0" y="322"/>
                  </a:lnTo>
                  <a:lnTo>
                    <a:pt x="15" y="0"/>
                  </a:lnTo>
                </a:path>
              </a:pathLst>
            </a:custGeom>
            <a:noFill/>
            <a:ln w="19050">
              <a:solidFill>
                <a:srgbClr val="008000"/>
              </a:solidFill>
              <a:prstDash val="solid"/>
              <a:round/>
              <a:headEnd/>
              <a:tailEnd/>
            </a:ln>
          </p:spPr>
          <p:txBody>
            <a:bodyPr/>
            <a:lstStyle/>
            <a:p>
              <a:endParaRPr lang="en-GB" sz="1000"/>
            </a:p>
          </p:txBody>
        </p:sp>
        <p:sp>
          <p:nvSpPr>
            <p:cNvPr id="363" name="Freeform 382"/>
            <p:cNvSpPr>
              <a:spLocks/>
            </p:cNvSpPr>
            <p:nvPr/>
          </p:nvSpPr>
          <p:spPr bwMode="auto">
            <a:xfrm>
              <a:off x="1051" y="2911"/>
              <a:ext cx="8" cy="12"/>
            </a:xfrm>
            <a:custGeom>
              <a:avLst/>
              <a:gdLst/>
              <a:ahLst/>
              <a:cxnLst>
                <a:cxn ang="0">
                  <a:pos x="0" y="0"/>
                </a:cxn>
                <a:cxn ang="0">
                  <a:pos x="0" y="0"/>
                </a:cxn>
                <a:cxn ang="0">
                  <a:pos x="0" y="0"/>
                </a:cxn>
                <a:cxn ang="0">
                  <a:pos x="15" y="24"/>
                </a:cxn>
              </a:cxnLst>
              <a:rect l="0" t="0" r="r" b="b"/>
              <a:pathLst>
                <a:path w="15" h="24">
                  <a:moveTo>
                    <a:pt x="0" y="0"/>
                  </a:moveTo>
                  <a:lnTo>
                    <a:pt x="0" y="0"/>
                  </a:lnTo>
                  <a:lnTo>
                    <a:pt x="0" y="0"/>
                  </a:lnTo>
                  <a:lnTo>
                    <a:pt x="15" y="24"/>
                  </a:lnTo>
                </a:path>
              </a:pathLst>
            </a:custGeom>
            <a:noFill/>
            <a:ln w="19050">
              <a:solidFill>
                <a:srgbClr val="008000"/>
              </a:solidFill>
              <a:prstDash val="solid"/>
              <a:round/>
              <a:headEnd/>
              <a:tailEnd/>
            </a:ln>
          </p:spPr>
          <p:txBody>
            <a:bodyPr/>
            <a:lstStyle/>
            <a:p>
              <a:endParaRPr lang="en-GB" sz="1000"/>
            </a:p>
          </p:txBody>
        </p:sp>
        <p:sp>
          <p:nvSpPr>
            <p:cNvPr id="364" name="Freeform 383"/>
            <p:cNvSpPr>
              <a:spLocks/>
            </p:cNvSpPr>
            <p:nvPr/>
          </p:nvSpPr>
          <p:spPr bwMode="auto">
            <a:xfrm>
              <a:off x="1059" y="2923"/>
              <a:ext cx="6" cy="169"/>
            </a:xfrm>
            <a:custGeom>
              <a:avLst/>
              <a:gdLst/>
              <a:ahLst/>
              <a:cxnLst>
                <a:cxn ang="0">
                  <a:pos x="0" y="0"/>
                </a:cxn>
                <a:cxn ang="0">
                  <a:pos x="0" y="0"/>
                </a:cxn>
                <a:cxn ang="0">
                  <a:pos x="0" y="0"/>
                </a:cxn>
                <a:cxn ang="0">
                  <a:pos x="14" y="337"/>
                </a:cxn>
              </a:cxnLst>
              <a:rect l="0" t="0" r="r" b="b"/>
              <a:pathLst>
                <a:path w="14" h="337">
                  <a:moveTo>
                    <a:pt x="0" y="0"/>
                  </a:moveTo>
                  <a:lnTo>
                    <a:pt x="0" y="0"/>
                  </a:lnTo>
                  <a:lnTo>
                    <a:pt x="0" y="0"/>
                  </a:lnTo>
                  <a:lnTo>
                    <a:pt x="14" y="337"/>
                  </a:lnTo>
                </a:path>
              </a:pathLst>
            </a:custGeom>
            <a:noFill/>
            <a:ln w="19050">
              <a:solidFill>
                <a:srgbClr val="008000"/>
              </a:solidFill>
              <a:prstDash val="solid"/>
              <a:round/>
              <a:headEnd/>
              <a:tailEnd/>
            </a:ln>
          </p:spPr>
          <p:txBody>
            <a:bodyPr/>
            <a:lstStyle/>
            <a:p>
              <a:endParaRPr lang="en-GB" sz="1000"/>
            </a:p>
          </p:txBody>
        </p:sp>
        <p:sp>
          <p:nvSpPr>
            <p:cNvPr id="365" name="Freeform 384"/>
            <p:cNvSpPr>
              <a:spLocks/>
            </p:cNvSpPr>
            <p:nvPr/>
          </p:nvSpPr>
          <p:spPr bwMode="auto">
            <a:xfrm>
              <a:off x="1065" y="3092"/>
              <a:ext cx="8" cy="170"/>
            </a:xfrm>
            <a:custGeom>
              <a:avLst/>
              <a:gdLst/>
              <a:ahLst/>
              <a:cxnLst>
                <a:cxn ang="0">
                  <a:pos x="0" y="0"/>
                </a:cxn>
                <a:cxn ang="0">
                  <a:pos x="0" y="0"/>
                </a:cxn>
                <a:cxn ang="0">
                  <a:pos x="0" y="0"/>
                </a:cxn>
                <a:cxn ang="0">
                  <a:pos x="15" y="339"/>
                </a:cxn>
              </a:cxnLst>
              <a:rect l="0" t="0" r="r" b="b"/>
              <a:pathLst>
                <a:path w="15" h="339">
                  <a:moveTo>
                    <a:pt x="0" y="0"/>
                  </a:moveTo>
                  <a:lnTo>
                    <a:pt x="0" y="0"/>
                  </a:lnTo>
                  <a:lnTo>
                    <a:pt x="0" y="0"/>
                  </a:lnTo>
                  <a:lnTo>
                    <a:pt x="15" y="339"/>
                  </a:lnTo>
                </a:path>
              </a:pathLst>
            </a:custGeom>
            <a:noFill/>
            <a:ln w="19050">
              <a:solidFill>
                <a:srgbClr val="008000"/>
              </a:solidFill>
              <a:prstDash val="solid"/>
              <a:round/>
              <a:headEnd/>
              <a:tailEnd/>
            </a:ln>
          </p:spPr>
          <p:txBody>
            <a:bodyPr/>
            <a:lstStyle/>
            <a:p>
              <a:endParaRPr lang="en-GB" sz="1000"/>
            </a:p>
          </p:txBody>
        </p:sp>
        <p:sp>
          <p:nvSpPr>
            <p:cNvPr id="366" name="Freeform 385"/>
            <p:cNvSpPr>
              <a:spLocks/>
            </p:cNvSpPr>
            <p:nvPr/>
          </p:nvSpPr>
          <p:spPr bwMode="auto">
            <a:xfrm>
              <a:off x="1073" y="3262"/>
              <a:ext cx="7" cy="245"/>
            </a:xfrm>
            <a:custGeom>
              <a:avLst/>
              <a:gdLst/>
              <a:ahLst/>
              <a:cxnLst>
                <a:cxn ang="0">
                  <a:pos x="0" y="0"/>
                </a:cxn>
                <a:cxn ang="0">
                  <a:pos x="0" y="0"/>
                </a:cxn>
                <a:cxn ang="0">
                  <a:pos x="0" y="0"/>
                </a:cxn>
                <a:cxn ang="0">
                  <a:pos x="15" y="492"/>
                </a:cxn>
              </a:cxnLst>
              <a:rect l="0" t="0" r="r" b="b"/>
              <a:pathLst>
                <a:path w="15" h="492">
                  <a:moveTo>
                    <a:pt x="0" y="0"/>
                  </a:moveTo>
                  <a:lnTo>
                    <a:pt x="0" y="0"/>
                  </a:lnTo>
                  <a:lnTo>
                    <a:pt x="0" y="0"/>
                  </a:lnTo>
                  <a:lnTo>
                    <a:pt x="15" y="492"/>
                  </a:lnTo>
                </a:path>
              </a:pathLst>
            </a:custGeom>
            <a:noFill/>
            <a:ln w="19050">
              <a:solidFill>
                <a:srgbClr val="008000"/>
              </a:solidFill>
              <a:prstDash val="solid"/>
              <a:round/>
              <a:headEnd/>
              <a:tailEnd/>
            </a:ln>
          </p:spPr>
          <p:txBody>
            <a:bodyPr/>
            <a:lstStyle/>
            <a:p>
              <a:endParaRPr lang="en-GB" sz="1000"/>
            </a:p>
          </p:txBody>
        </p:sp>
        <p:sp>
          <p:nvSpPr>
            <p:cNvPr id="367" name="Freeform 386"/>
            <p:cNvSpPr>
              <a:spLocks/>
            </p:cNvSpPr>
            <p:nvPr/>
          </p:nvSpPr>
          <p:spPr bwMode="auto">
            <a:xfrm>
              <a:off x="1080" y="3507"/>
              <a:ext cx="8" cy="154"/>
            </a:xfrm>
            <a:custGeom>
              <a:avLst/>
              <a:gdLst/>
              <a:ahLst/>
              <a:cxnLst>
                <a:cxn ang="0">
                  <a:pos x="0" y="0"/>
                </a:cxn>
                <a:cxn ang="0">
                  <a:pos x="0" y="0"/>
                </a:cxn>
                <a:cxn ang="0">
                  <a:pos x="0" y="0"/>
                </a:cxn>
                <a:cxn ang="0">
                  <a:pos x="15" y="307"/>
                </a:cxn>
              </a:cxnLst>
              <a:rect l="0" t="0" r="r" b="b"/>
              <a:pathLst>
                <a:path w="15" h="307">
                  <a:moveTo>
                    <a:pt x="0" y="0"/>
                  </a:moveTo>
                  <a:lnTo>
                    <a:pt x="0" y="0"/>
                  </a:lnTo>
                  <a:lnTo>
                    <a:pt x="0" y="0"/>
                  </a:lnTo>
                  <a:lnTo>
                    <a:pt x="15" y="307"/>
                  </a:lnTo>
                </a:path>
              </a:pathLst>
            </a:custGeom>
            <a:noFill/>
            <a:ln w="19050">
              <a:solidFill>
                <a:srgbClr val="008000"/>
              </a:solidFill>
              <a:prstDash val="solid"/>
              <a:round/>
              <a:headEnd/>
              <a:tailEnd/>
            </a:ln>
          </p:spPr>
          <p:txBody>
            <a:bodyPr/>
            <a:lstStyle/>
            <a:p>
              <a:endParaRPr lang="en-GB" sz="1000"/>
            </a:p>
          </p:txBody>
        </p:sp>
        <p:sp>
          <p:nvSpPr>
            <p:cNvPr id="368" name="Freeform 387"/>
            <p:cNvSpPr>
              <a:spLocks/>
            </p:cNvSpPr>
            <p:nvPr/>
          </p:nvSpPr>
          <p:spPr bwMode="auto">
            <a:xfrm>
              <a:off x="1088" y="3661"/>
              <a:ext cx="7" cy="115"/>
            </a:xfrm>
            <a:custGeom>
              <a:avLst/>
              <a:gdLst/>
              <a:ahLst/>
              <a:cxnLst>
                <a:cxn ang="0">
                  <a:pos x="0" y="0"/>
                </a:cxn>
                <a:cxn ang="0">
                  <a:pos x="0" y="0"/>
                </a:cxn>
                <a:cxn ang="0">
                  <a:pos x="0" y="0"/>
                </a:cxn>
                <a:cxn ang="0">
                  <a:pos x="13" y="230"/>
                </a:cxn>
              </a:cxnLst>
              <a:rect l="0" t="0" r="r" b="b"/>
              <a:pathLst>
                <a:path w="13" h="230">
                  <a:moveTo>
                    <a:pt x="0" y="0"/>
                  </a:moveTo>
                  <a:lnTo>
                    <a:pt x="0" y="0"/>
                  </a:lnTo>
                  <a:lnTo>
                    <a:pt x="0" y="0"/>
                  </a:lnTo>
                  <a:lnTo>
                    <a:pt x="13" y="230"/>
                  </a:lnTo>
                </a:path>
              </a:pathLst>
            </a:custGeom>
            <a:noFill/>
            <a:ln w="19050">
              <a:solidFill>
                <a:srgbClr val="008000"/>
              </a:solidFill>
              <a:prstDash val="solid"/>
              <a:round/>
              <a:headEnd/>
              <a:tailEnd/>
            </a:ln>
          </p:spPr>
          <p:txBody>
            <a:bodyPr/>
            <a:lstStyle/>
            <a:p>
              <a:endParaRPr lang="en-GB" sz="1000"/>
            </a:p>
          </p:txBody>
        </p:sp>
        <p:sp>
          <p:nvSpPr>
            <p:cNvPr id="369" name="Freeform 388"/>
            <p:cNvSpPr>
              <a:spLocks/>
            </p:cNvSpPr>
            <p:nvPr/>
          </p:nvSpPr>
          <p:spPr bwMode="auto">
            <a:xfrm>
              <a:off x="1095" y="3776"/>
              <a:ext cx="7" cy="50"/>
            </a:xfrm>
            <a:custGeom>
              <a:avLst/>
              <a:gdLst/>
              <a:ahLst/>
              <a:cxnLst>
                <a:cxn ang="0">
                  <a:pos x="0" y="0"/>
                </a:cxn>
                <a:cxn ang="0">
                  <a:pos x="0" y="0"/>
                </a:cxn>
                <a:cxn ang="0">
                  <a:pos x="0" y="0"/>
                </a:cxn>
                <a:cxn ang="0">
                  <a:pos x="15" y="101"/>
                </a:cxn>
              </a:cxnLst>
              <a:rect l="0" t="0" r="r" b="b"/>
              <a:pathLst>
                <a:path w="15" h="101">
                  <a:moveTo>
                    <a:pt x="0" y="0"/>
                  </a:moveTo>
                  <a:lnTo>
                    <a:pt x="0" y="0"/>
                  </a:lnTo>
                  <a:lnTo>
                    <a:pt x="0" y="0"/>
                  </a:lnTo>
                  <a:lnTo>
                    <a:pt x="15" y="101"/>
                  </a:lnTo>
                </a:path>
              </a:pathLst>
            </a:custGeom>
            <a:noFill/>
            <a:ln w="19050">
              <a:solidFill>
                <a:srgbClr val="008000"/>
              </a:solidFill>
              <a:prstDash val="solid"/>
              <a:round/>
              <a:headEnd/>
              <a:tailEnd/>
            </a:ln>
          </p:spPr>
          <p:txBody>
            <a:bodyPr/>
            <a:lstStyle/>
            <a:p>
              <a:endParaRPr lang="en-GB" sz="1000"/>
            </a:p>
          </p:txBody>
        </p:sp>
        <p:sp>
          <p:nvSpPr>
            <p:cNvPr id="370" name="Freeform 389"/>
            <p:cNvSpPr>
              <a:spLocks/>
            </p:cNvSpPr>
            <p:nvPr/>
          </p:nvSpPr>
          <p:spPr bwMode="auto">
            <a:xfrm>
              <a:off x="1102" y="3826"/>
              <a:ext cx="8" cy="20"/>
            </a:xfrm>
            <a:custGeom>
              <a:avLst/>
              <a:gdLst/>
              <a:ahLst/>
              <a:cxnLst>
                <a:cxn ang="0">
                  <a:pos x="0" y="0"/>
                </a:cxn>
                <a:cxn ang="0">
                  <a:pos x="0" y="0"/>
                </a:cxn>
                <a:cxn ang="0">
                  <a:pos x="0" y="0"/>
                </a:cxn>
                <a:cxn ang="0">
                  <a:pos x="15" y="40"/>
                </a:cxn>
              </a:cxnLst>
              <a:rect l="0" t="0" r="r" b="b"/>
              <a:pathLst>
                <a:path w="15" h="40">
                  <a:moveTo>
                    <a:pt x="0" y="0"/>
                  </a:moveTo>
                  <a:lnTo>
                    <a:pt x="0" y="0"/>
                  </a:lnTo>
                  <a:lnTo>
                    <a:pt x="0" y="0"/>
                  </a:lnTo>
                  <a:lnTo>
                    <a:pt x="15" y="40"/>
                  </a:lnTo>
                </a:path>
              </a:pathLst>
            </a:custGeom>
            <a:noFill/>
            <a:ln w="19050">
              <a:solidFill>
                <a:srgbClr val="008000"/>
              </a:solidFill>
              <a:prstDash val="solid"/>
              <a:round/>
              <a:headEnd/>
              <a:tailEnd/>
            </a:ln>
          </p:spPr>
          <p:txBody>
            <a:bodyPr/>
            <a:lstStyle/>
            <a:p>
              <a:endParaRPr lang="en-GB" sz="1000"/>
            </a:p>
          </p:txBody>
        </p:sp>
        <p:sp>
          <p:nvSpPr>
            <p:cNvPr id="371" name="Freeform 390"/>
            <p:cNvSpPr>
              <a:spLocks/>
            </p:cNvSpPr>
            <p:nvPr/>
          </p:nvSpPr>
          <p:spPr bwMode="auto">
            <a:xfrm>
              <a:off x="1110" y="3846"/>
              <a:ext cx="6" cy="22"/>
            </a:xfrm>
            <a:custGeom>
              <a:avLst/>
              <a:gdLst/>
              <a:ahLst/>
              <a:cxnLst>
                <a:cxn ang="0">
                  <a:pos x="0" y="0"/>
                </a:cxn>
                <a:cxn ang="0">
                  <a:pos x="0" y="0"/>
                </a:cxn>
                <a:cxn ang="0">
                  <a:pos x="0" y="0"/>
                </a:cxn>
                <a:cxn ang="0">
                  <a:pos x="14" y="43"/>
                </a:cxn>
              </a:cxnLst>
              <a:rect l="0" t="0" r="r" b="b"/>
              <a:pathLst>
                <a:path w="14" h="43">
                  <a:moveTo>
                    <a:pt x="0" y="0"/>
                  </a:moveTo>
                  <a:lnTo>
                    <a:pt x="0" y="0"/>
                  </a:lnTo>
                  <a:lnTo>
                    <a:pt x="0" y="0"/>
                  </a:lnTo>
                  <a:lnTo>
                    <a:pt x="14" y="43"/>
                  </a:lnTo>
                </a:path>
              </a:pathLst>
            </a:custGeom>
            <a:noFill/>
            <a:ln w="19050">
              <a:solidFill>
                <a:srgbClr val="008000"/>
              </a:solidFill>
              <a:prstDash val="solid"/>
              <a:round/>
              <a:headEnd/>
              <a:tailEnd/>
            </a:ln>
          </p:spPr>
          <p:txBody>
            <a:bodyPr/>
            <a:lstStyle/>
            <a:p>
              <a:endParaRPr lang="en-GB" sz="1000"/>
            </a:p>
          </p:txBody>
        </p:sp>
        <p:sp>
          <p:nvSpPr>
            <p:cNvPr id="372" name="Freeform 391"/>
            <p:cNvSpPr>
              <a:spLocks/>
            </p:cNvSpPr>
            <p:nvPr/>
          </p:nvSpPr>
          <p:spPr bwMode="auto">
            <a:xfrm>
              <a:off x="111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73" name="Freeform 392"/>
            <p:cNvSpPr>
              <a:spLocks/>
            </p:cNvSpPr>
            <p:nvPr/>
          </p:nvSpPr>
          <p:spPr bwMode="auto">
            <a:xfrm>
              <a:off x="1124" y="3855"/>
              <a:ext cx="7" cy="13"/>
            </a:xfrm>
            <a:custGeom>
              <a:avLst/>
              <a:gdLst/>
              <a:ahLst/>
              <a:cxnLst>
                <a:cxn ang="0">
                  <a:pos x="0" y="25"/>
                </a:cxn>
                <a:cxn ang="0">
                  <a:pos x="0" y="25"/>
                </a:cxn>
                <a:cxn ang="0">
                  <a:pos x="0" y="25"/>
                </a:cxn>
                <a:cxn ang="0">
                  <a:pos x="15" y="0"/>
                </a:cxn>
              </a:cxnLst>
              <a:rect l="0" t="0" r="r" b="b"/>
              <a:pathLst>
                <a:path w="15" h="25">
                  <a:moveTo>
                    <a:pt x="0" y="25"/>
                  </a:moveTo>
                  <a:lnTo>
                    <a:pt x="0" y="25"/>
                  </a:lnTo>
                  <a:lnTo>
                    <a:pt x="0" y="25"/>
                  </a:lnTo>
                  <a:lnTo>
                    <a:pt x="15" y="0"/>
                  </a:lnTo>
                </a:path>
              </a:pathLst>
            </a:custGeom>
            <a:noFill/>
            <a:ln w="19050">
              <a:solidFill>
                <a:srgbClr val="008000"/>
              </a:solidFill>
              <a:prstDash val="solid"/>
              <a:round/>
              <a:headEnd/>
              <a:tailEnd/>
            </a:ln>
          </p:spPr>
          <p:txBody>
            <a:bodyPr/>
            <a:lstStyle/>
            <a:p>
              <a:endParaRPr lang="en-GB" sz="1000"/>
            </a:p>
          </p:txBody>
        </p:sp>
        <p:sp>
          <p:nvSpPr>
            <p:cNvPr id="374" name="Freeform 393"/>
            <p:cNvSpPr>
              <a:spLocks/>
            </p:cNvSpPr>
            <p:nvPr/>
          </p:nvSpPr>
          <p:spPr bwMode="auto">
            <a:xfrm>
              <a:off x="1131" y="3855"/>
              <a:ext cx="8" cy="3"/>
            </a:xfrm>
            <a:custGeom>
              <a:avLst/>
              <a:gdLst/>
              <a:ahLst/>
              <a:cxnLst>
                <a:cxn ang="0">
                  <a:pos x="0" y="0"/>
                </a:cxn>
                <a:cxn ang="0">
                  <a:pos x="0" y="0"/>
                </a:cxn>
                <a:cxn ang="0">
                  <a:pos x="0" y="0"/>
                </a:cxn>
                <a:cxn ang="0">
                  <a:pos x="15" y="4"/>
                </a:cxn>
              </a:cxnLst>
              <a:rect l="0" t="0" r="r" b="b"/>
              <a:pathLst>
                <a:path w="15" h="4">
                  <a:moveTo>
                    <a:pt x="0" y="0"/>
                  </a:moveTo>
                  <a:lnTo>
                    <a:pt x="0" y="0"/>
                  </a:lnTo>
                  <a:lnTo>
                    <a:pt x="0" y="0"/>
                  </a:lnTo>
                  <a:lnTo>
                    <a:pt x="15" y="4"/>
                  </a:lnTo>
                </a:path>
              </a:pathLst>
            </a:custGeom>
            <a:noFill/>
            <a:ln w="19050">
              <a:solidFill>
                <a:srgbClr val="008000"/>
              </a:solidFill>
              <a:prstDash val="solid"/>
              <a:round/>
              <a:headEnd/>
              <a:tailEnd/>
            </a:ln>
          </p:spPr>
          <p:txBody>
            <a:bodyPr/>
            <a:lstStyle/>
            <a:p>
              <a:endParaRPr lang="en-GB" sz="1000"/>
            </a:p>
          </p:txBody>
        </p:sp>
        <p:sp>
          <p:nvSpPr>
            <p:cNvPr id="375" name="Freeform 394"/>
            <p:cNvSpPr>
              <a:spLocks/>
            </p:cNvSpPr>
            <p:nvPr/>
          </p:nvSpPr>
          <p:spPr bwMode="auto">
            <a:xfrm>
              <a:off x="1139" y="3858"/>
              <a:ext cx="17" cy="10"/>
            </a:xfrm>
            <a:custGeom>
              <a:avLst/>
              <a:gdLst/>
              <a:ahLst/>
              <a:cxnLst>
                <a:cxn ang="0">
                  <a:pos x="0" y="0"/>
                </a:cxn>
                <a:cxn ang="0">
                  <a:pos x="0" y="0"/>
                </a:cxn>
                <a:cxn ang="0">
                  <a:pos x="0" y="0"/>
                </a:cxn>
                <a:cxn ang="0">
                  <a:pos x="34" y="21"/>
                </a:cxn>
              </a:cxnLst>
              <a:rect l="0" t="0" r="r" b="b"/>
              <a:pathLst>
                <a:path w="34" h="21">
                  <a:moveTo>
                    <a:pt x="0" y="0"/>
                  </a:moveTo>
                  <a:lnTo>
                    <a:pt x="0" y="0"/>
                  </a:lnTo>
                  <a:lnTo>
                    <a:pt x="0" y="0"/>
                  </a:lnTo>
                  <a:lnTo>
                    <a:pt x="34" y="21"/>
                  </a:lnTo>
                </a:path>
              </a:pathLst>
            </a:custGeom>
            <a:noFill/>
            <a:ln w="19050">
              <a:solidFill>
                <a:srgbClr val="008000"/>
              </a:solidFill>
              <a:prstDash val="solid"/>
              <a:round/>
              <a:headEnd/>
              <a:tailEnd/>
            </a:ln>
          </p:spPr>
          <p:txBody>
            <a:bodyPr/>
            <a:lstStyle/>
            <a:p>
              <a:endParaRPr lang="en-GB" sz="1000"/>
            </a:p>
          </p:txBody>
        </p:sp>
        <p:sp>
          <p:nvSpPr>
            <p:cNvPr id="376" name="Freeform 395"/>
            <p:cNvSpPr>
              <a:spLocks/>
            </p:cNvSpPr>
            <p:nvPr/>
          </p:nvSpPr>
          <p:spPr bwMode="auto">
            <a:xfrm>
              <a:off x="115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77" name="Freeform 396"/>
            <p:cNvSpPr>
              <a:spLocks/>
            </p:cNvSpPr>
            <p:nvPr/>
          </p:nvSpPr>
          <p:spPr bwMode="auto">
            <a:xfrm>
              <a:off x="1164" y="3866"/>
              <a:ext cx="7" cy="2"/>
            </a:xfrm>
            <a:custGeom>
              <a:avLst/>
              <a:gdLst/>
              <a:ahLst/>
              <a:cxnLst>
                <a:cxn ang="0">
                  <a:pos x="0" y="4"/>
                </a:cxn>
                <a:cxn ang="0">
                  <a:pos x="0" y="4"/>
                </a:cxn>
                <a:cxn ang="0">
                  <a:pos x="0" y="4"/>
                </a:cxn>
                <a:cxn ang="0">
                  <a:pos x="15" y="0"/>
                </a:cxn>
              </a:cxnLst>
              <a:rect l="0" t="0" r="r" b="b"/>
              <a:pathLst>
                <a:path w="15" h="4">
                  <a:moveTo>
                    <a:pt x="0" y="4"/>
                  </a:moveTo>
                  <a:lnTo>
                    <a:pt x="0" y="4"/>
                  </a:lnTo>
                  <a:lnTo>
                    <a:pt x="0" y="4"/>
                  </a:lnTo>
                  <a:lnTo>
                    <a:pt x="15" y="0"/>
                  </a:lnTo>
                </a:path>
              </a:pathLst>
            </a:custGeom>
            <a:noFill/>
            <a:ln w="19050">
              <a:solidFill>
                <a:srgbClr val="008000"/>
              </a:solidFill>
              <a:prstDash val="solid"/>
              <a:round/>
              <a:headEnd/>
              <a:tailEnd/>
            </a:ln>
          </p:spPr>
          <p:txBody>
            <a:bodyPr/>
            <a:lstStyle/>
            <a:p>
              <a:endParaRPr lang="en-GB" sz="1000"/>
            </a:p>
          </p:txBody>
        </p:sp>
        <p:sp>
          <p:nvSpPr>
            <p:cNvPr id="378" name="Freeform 397"/>
            <p:cNvSpPr>
              <a:spLocks/>
            </p:cNvSpPr>
            <p:nvPr/>
          </p:nvSpPr>
          <p:spPr bwMode="auto">
            <a:xfrm>
              <a:off x="1171" y="3866"/>
              <a:ext cx="8" cy="2"/>
            </a:xfrm>
            <a:custGeom>
              <a:avLst/>
              <a:gdLst/>
              <a:ahLst/>
              <a:cxnLst>
                <a:cxn ang="0">
                  <a:pos x="0" y="0"/>
                </a:cxn>
                <a:cxn ang="0">
                  <a:pos x="0" y="0"/>
                </a:cxn>
                <a:cxn ang="0">
                  <a:pos x="0" y="0"/>
                </a:cxn>
                <a:cxn ang="0">
                  <a:pos x="15" y="4"/>
                </a:cxn>
              </a:cxnLst>
              <a:rect l="0" t="0" r="r" b="b"/>
              <a:pathLst>
                <a:path w="15" h="4">
                  <a:moveTo>
                    <a:pt x="0" y="0"/>
                  </a:moveTo>
                  <a:lnTo>
                    <a:pt x="0" y="0"/>
                  </a:lnTo>
                  <a:lnTo>
                    <a:pt x="0" y="0"/>
                  </a:lnTo>
                  <a:lnTo>
                    <a:pt x="15" y="4"/>
                  </a:lnTo>
                </a:path>
              </a:pathLst>
            </a:custGeom>
            <a:noFill/>
            <a:ln w="19050">
              <a:solidFill>
                <a:srgbClr val="008000"/>
              </a:solidFill>
              <a:prstDash val="solid"/>
              <a:round/>
              <a:headEnd/>
              <a:tailEnd/>
            </a:ln>
          </p:spPr>
          <p:txBody>
            <a:bodyPr/>
            <a:lstStyle/>
            <a:p>
              <a:endParaRPr lang="en-GB" sz="1000"/>
            </a:p>
          </p:txBody>
        </p:sp>
        <p:sp>
          <p:nvSpPr>
            <p:cNvPr id="379" name="Freeform 398"/>
            <p:cNvSpPr>
              <a:spLocks/>
            </p:cNvSpPr>
            <p:nvPr/>
          </p:nvSpPr>
          <p:spPr bwMode="auto">
            <a:xfrm>
              <a:off x="1179"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80" name="Freeform 399"/>
            <p:cNvSpPr>
              <a:spLocks/>
            </p:cNvSpPr>
            <p:nvPr/>
          </p:nvSpPr>
          <p:spPr bwMode="auto">
            <a:xfrm>
              <a:off x="1185" y="3867"/>
              <a:ext cx="8"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381" name="Freeform 400"/>
            <p:cNvSpPr>
              <a:spLocks/>
            </p:cNvSpPr>
            <p:nvPr/>
          </p:nvSpPr>
          <p:spPr bwMode="auto">
            <a:xfrm>
              <a:off x="1193" y="3867"/>
              <a:ext cx="7"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008000"/>
              </a:solidFill>
              <a:prstDash val="solid"/>
              <a:round/>
              <a:headEnd/>
              <a:tailEnd/>
            </a:ln>
          </p:spPr>
          <p:txBody>
            <a:bodyPr/>
            <a:lstStyle/>
            <a:p>
              <a:endParaRPr lang="en-GB" sz="1000"/>
            </a:p>
          </p:txBody>
        </p:sp>
        <p:sp>
          <p:nvSpPr>
            <p:cNvPr id="382" name="Freeform 401"/>
            <p:cNvSpPr>
              <a:spLocks/>
            </p:cNvSpPr>
            <p:nvPr/>
          </p:nvSpPr>
          <p:spPr bwMode="auto">
            <a:xfrm>
              <a:off x="1200" y="3867"/>
              <a:ext cx="8"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383" name="Freeform 402"/>
            <p:cNvSpPr>
              <a:spLocks/>
            </p:cNvSpPr>
            <p:nvPr/>
          </p:nvSpPr>
          <p:spPr bwMode="auto">
            <a:xfrm>
              <a:off x="1208" y="3867"/>
              <a:ext cx="7"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008000"/>
              </a:solidFill>
              <a:prstDash val="solid"/>
              <a:round/>
              <a:headEnd/>
              <a:tailEnd/>
            </a:ln>
          </p:spPr>
          <p:txBody>
            <a:bodyPr/>
            <a:lstStyle/>
            <a:p>
              <a:endParaRPr lang="en-GB" sz="1000"/>
            </a:p>
          </p:txBody>
        </p:sp>
        <p:sp>
          <p:nvSpPr>
            <p:cNvPr id="384" name="Freeform 403"/>
            <p:cNvSpPr>
              <a:spLocks/>
            </p:cNvSpPr>
            <p:nvPr/>
          </p:nvSpPr>
          <p:spPr bwMode="auto">
            <a:xfrm>
              <a:off x="1215"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85" name="Freeform 404"/>
            <p:cNvSpPr>
              <a:spLocks/>
            </p:cNvSpPr>
            <p:nvPr/>
          </p:nvSpPr>
          <p:spPr bwMode="auto">
            <a:xfrm>
              <a:off x="1222"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86" name="Freeform 405"/>
            <p:cNvSpPr>
              <a:spLocks/>
            </p:cNvSpPr>
            <p:nvPr/>
          </p:nvSpPr>
          <p:spPr bwMode="auto">
            <a:xfrm>
              <a:off x="1229"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87" name="Freeform 406"/>
            <p:cNvSpPr>
              <a:spLocks/>
            </p:cNvSpPr>
            <p:nvPr/>
          </p:nvSpPr>
          <p:spPr bwMode="auto">
            <a:xfrm>
              <a:off x="123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88" name="Freeform 407"/>
            <p:cNvSpPr>
              <a:spLocks/>
            </p:cNvSpPr>
            <p:nvPr/>
          </p:nvSpPr>
          <p:spPr bwMode="auto">
            <a:xfrm>
              <a:off x="124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89" name="Freeform 408"/>
            <p:cNvSpPr>
              <a:spLocks/>
            </p:cNvSpPr>
            <p:nvPr/>
          </p:nvSpPr>
          <p:spPr bwMode="auto">
            <a:xfrm>
              <a:off x="1251" y="3868"/>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90" name="Freeform 409"/>
            <p:cNvSpPr>
              <a:spLocks/>
            </p:cNvSpPr>
            <p:nvPr/>
          </p:nvSpPr>
          <p:spPr bwMode="auto">
            <a:xfrm>
              <a:off x="125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91" name="Freeform 410"/>
            <p:cNvSpPr>
              <a:spLocks/>
            </p:cNvSpPr>
            <p:nvPr/>
          </p:nvSpPr>
          <p:spPr bwMode="auto">
            <a:xfrm>
              <a:off x="1265"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92" name="Freeform 411"/>
            <p:cNvSpPr>
              <a:spLocks/>
            </p:cNvSpPr>
            <p:nvPr/>
          </p:nvSpPr>
          <p:spPr bwMode="auto">
            <a:xfrm>
              <a:off x="1273" y="3867"/>
              <a:ext cx="7"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393" name="Freeform 412"/>
            <p:cNvSpPr>
              <a:spLocks/>
            </p:cNvSpPr>
            <p:nvPr/>
          </p:nvSpPr>
          <p:spPr bwMode="auto">
            <a:xfrm>
              <a:off x="1280" y="3867"/>
              <a:ext cx="7" cy="1"/>
            </a:xfrm>
            <a:custGeom>
              <a:avLst/>
              <a:gdLst/>
              <a:ahLst/>
              <a:cxnLst>
                <a:cxn ang="0">
                  <a:pos x="0" y="0"/>
                </a:cxn>
                <a:cxn ang="0">
                  <a:pos x="0" y="0"/>
                </a:cxn>
                <a:cxn ang="0">
                  <a:pos x="0" y="0"/>
                </a:cxn>
                <a:cxn ang="0">
                  <a:pos x="13" y="1"/>
                </a:cxn>
              </a:cxnLst>
              <a:rect l="0" t="0" r="r" b="b"/>
              <a:pathLst>
                <a:path w="13" h="1">
                  <a:moveTo>
                    <a:pt x="0" y="0"/>
                  </a:moveTo>
                  <a:lnTo>
                    <a:pt x="0" y="0"/>
                  </a:lnTo>
                  <a:lnTo>
                    <a:pt x="0" y="0"/>
                  </a:lnTo>
                  <a:lnTo>
                    <a:pt x="13" y="1"/>
                  </a:lnTo>
                </a:path>
              </a:pathLst>
            </a:custGeom>
            <a:noFill/>
            <a:ln w="19050">
              <a:solidFill>
                <a:srgbClr val="008000"/>
              </a:solidFill>
              <a:prstDash val="solid"/>
              <a:round/>
              <a:headEnd/>
              <a:tailEnd/>
            </a:ln>
          </p:spPr>
          <p:txBody>
            <a:bodyPr/>
            <a:lstStyle/>
            <a:p>
              <a:endParaRPr lang="en-GB" sz="1000"/>
            </a:p>
          </p:txBody>
        </p:sp>
        <p:sp>
          <p:nvSpPr>
            <p:cNvPr id="394" name="Freeform 413"/>
            <p:cNvSpPr>
              <a:spLocks/>
            </p:cNvSpPr>
            <p:nvPr/>
          </p:nvSpPr>
          <p:spPr bwMode="auto">
            <a:xfrm>
              <a:off x="1287"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95" name="Freeform 414"/>
            <p:cNvSpPr>
              <a:spLocks/>
            </p:cNvSpPr>
            <p:nvPr/>
          </p:nvSpPr>
          <p:spPr bwMode="auto">
            <a:xfrm>
              <a:off x="1295" y="3867"/>
              <a:ext cx="7"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396" name="Freeform 415"/>
            <p:cNvSpPr>
              <a:spLocks/>
            </p:cNvSpPr>
            <p:nvPr/>
          </p:nvSpPr>
          <p:spPr bwMode="auto">
            <a:xfrm>
              <a:off x="1302" y="3867"/>
              <a:ext cx="7" cy="1"/>
            </a:xfrm>
            <a:custGeom>
              <a:avLst/>
              <a:gdLst/>
              <a:ahLst/>
              <a:cxnLst>
                <a:cxn ang="0">
                  <a:pos x="0" y="0"/>
                </a:cxn>
                <a:cxn ang="0">
                  <a:pos x="0" y="0"/>
                </a:cxn>
                <a:cxn ang="0">
                  <a:pos x="0" y="0"/>
                </a:cxn>
                <a:cxn ang="0">
                  <a:pos x="14" y="1"/>
                </a:cxn>
              </a:cxnLst>
              <a:rect l="0" t="0" r="r" b="b"/>
              <a:pathLst>
                <a:path w="14" h="1">
                  <a:moveTo>
                    <a:pt x="0" y="0"/>
                  </a:moveTo>
                  <a:lnTo>
                    <a:pt x="0" y="0"/>
                  </a:lnTo>
                  <a:lnTo>
                    <a:pt x="0" y="0"/>
                  </a:lnTo>
                  <a:lnTo>
                    <a:pt x="14" y="1"/>
                  </a:lnTo>
                </a:path>
              </a:pathLst>
            </a:custGeom>
            <a:noFill/>
            <a:ln w="19050">
              <a:solidFill>
                <a:srgbClr val="008000"/>
              </a:solidFill>
              <a:prstDash val="solid"/>
              <a:round/>
              <a:headEnd/>
              <a:tailEnd/>
            </a:ln>
          </p:spPr>
          <p:txBody>
            <a:bodyPr/>
            <a:lstStyle/>
            <a:p>
              <a:endParaRPr lang="en-GB" sz="1000"/>
            </a:p>
          </p:txBody>
        </p:sp>
        <p:sp>
          <p:nvSpPr>
            <p:cNvPr id="397" name="Freeform 416"/>
            <p:cNvSpPr>
              <a:spLocks/>
            </p:cNvSpPr>
            <p:nvPr/>
          </p:nvSpPr>
          <p:spPr bwMode="auto">
            <a:xfrm>
              <a:off x="130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98" name="Freeform 417"/>
            <p:cNvSpPr>
              <a:spLocks/>
            </p:cNvSpPr>
            <p:nvPr/>
          </p:nvSpPr>
          <p:spPr bwMode="auto">
            <a:xfrm>
              <a:off x="1316" y="3867"/>
              <a:ext cx="7" cy="1"/>
            </a:xfrm>
            <a:custGeom>
              <a:avLst/>
              <a:gdLst/>
              <a:ahLst/>
              <a:cxnLst>
                <a:cxn ang="0">
                  <a:pos x="0" y="1"/>
                </a:cxn>
                <a:cxn ang="0">
                  <a:pos x="0" y="1"/>
                </a:cxn>
                <a:cxn ang="0">
                  <a:pos x="0" y="1"/>
                </a:cxn>
                <a:cxn ang="0">
                  <a:pos x="13" y="0"/>
                </a:cxn>
              </a:cxnLst>
              <a:rect l="0" t="0" r="r" b="b"/>
              <a:pathLst>
                <a:path w="13" h="1">
                  <a:moveTo>
                    <a:pt x="0" y="1"/>
                  </a:moveTo>
                  <a:lnTo>
                    <a:pt x="0" y="1"/>
                  </a:lnTo>
                  <a:lnTo>
                    <a:pt x="0" y="1"/>
                  </a:lnTo>
                  <a:lnTo>
                    <a:pt x="13" y="0"/>
                  </a:lnTo>
                </a:path>
              </a:pathLst>
            </a:custGeom>
            <a:noFill/>
            <a:ln w="19050">
              <a:solidFill>
                <a:srgbClr val="008000"/>
              </a:solidFill>
              <a:prstDash val="solid"/>
              <a:round/>
              <a:headEnd/>
              <a:tailEnd/>
            </a:ln>
          </p:spPr>
          <p:txBody>
            <a:bodyPr/>
            <a:lstStyle/>
            <a:p>
              <a:endParaRPr lang="en-GB" sz="1000"/>
            </a:p>
          </p:txBody>
        </p:sp>
        <p:sp>
          <p:nvSpPr>
            <p:cNvPr id="399" name="Freeform 418"/>
            <p:cNvSpPr>
              <a:spLocks/>
            </p:cNvSpPr>
            <p:nvPr/>
          </p:nvSpPr>
          <p:spPr bwMode="auto">
            <a:xfrm>
              <a:off x="1323" y="3867"/>
              <a:ext cx="8"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008000"/>
              </a:solidFill>
              <a:prstDash val="solid"/>
              <a:round/>
              <a:headEnd/>
              <a:tailEnd/>
            </a:ln>
          </p:spPr>
          <p:txBody>
            <a:bodyPr/>
            <a:lstStyle/>
            <a:p>
              <a:endParaRPr lang="en-GB" sz="1000"/>
            </a:p>
          </p:txBody>
        </p:sp>
        <p:sp>
          <p:nvSpPr>
            <p:cNvPr id="400" name="Freeform 419"/>
            <p:cNvSpPr>
              <a:spLocks/>
            </p:cNvSpPr>
            <p:nvPr/>
          </p:nvSpPr>
          <p:spPr bwMode="auto">
            <a:xfrm>
              <a:off x="1331"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401" name="Freeform 420"/>
            <p:cNvSpPr>
              <a:spLocks/>
            </p:cNvSpPr>
            <p:nvPr/>
          </p:nvSpPr>
          <p:spPr bwMode="auto">
            <a:xfrm>
              <a:off x="1337"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402" name="Freeform 421"/>
            <p:cNvSpPr>
              <a:spLocks/>
            </p:cNvSpPr>
            <p:nvPr/>
          </p:nvSpPr>
          <p:spPr bwMode="auto">
            <a:xfrm>
              <a:off x="1345" y="3866"/>
              <a:ext cx="7" cy="2"/>
            </a:xfrm>
            <a:custGeom>
              <a:avLst/>
              <a:gdLst/>
              <a:ahLst/>
              <a:cxnLst>
                <a:cxn ang="0">
                  <a:pos x="0" y="4"/>
                </a:cxn>
                <a:cxn ang="0">
                  <a:pos x="0" y="4"/>
                </a:cxn>
                <a:cxn ang="0">
                  <a:pos x="0" y="4"/>
                </a:cxn>
                <a:cxn ang="0">
                  <a:pos x="13" y="0"/>
                </a:cxn>
              </a:cxnLst>
              <a:rect l="0" t="0" r="r" b="b"/>
              <a:pathLst>
                <a:path w="13" h="4">
                  <a:moveTo>
                    <a:pt x="0" y="4"/>
                  </a:moveTo>
                  <a:lnTo>
                    <a:pt x="0" y="4"/>
                  </a:lnTo>
                  <a:lnTo>
                    <a:pt x="0" y="4"/>
                  </a:lnTo>
                  <a:lnTo>
                    <a:pt x="13" y="0"/>
                  </a:lnTo>
                </a:path>
              </a:pathLst>
            </a:custGeom>
            <a:noFill/>
            <a:ln w="19050">
              <a:solidFill>
                <a:srgbClr val="008000"/>
              </a:solidFill>
              <a:prstDash val="solid"/>
              <a:round/>
              <a:headEnd/>
              <a:tailEnd/>
            </a:ln>
          </p:spPr>
          <p:txBody>
            <a:bodyPr/>
            <a:lstStyle/>
            <a:p>
              <a:endParaRPr lang="en-GB" sz="1000"/>
            </a:p>
          </p:txBody>
        </p:sp>
        <p:sp>
          <p:nvSpPr>
            <p:cNvPr id="403" name="Freeform 422"/>
            <p:cNvSpPr>
              <a:spLocks/>
            </p:cNvSpPr>
            <p:nvPr/>
          </p:nvSpPr>
          <p:spPr bwMode="auto">
            <a:xfrm>
              <a:off x="1352" y="3866"/>
              <a:ext cx="7" cy="2"/>
            </a:xfrm>
            <a:custGeom>
              <a:avLst/>
              <a:gdLst/>
              <a:ahLst/>
              <a:cxnLst>
                <a:cxn ang="0">
                  <a:pos x="0" y="0"/>
                </a:cxn>
                <a:cxn ang="0">
                  <a:pos x="0" y="0"/>
                </a:cxn>
                <a:cxn ang="0">
                  <a:pos x="0" y="0"/>
                </a:cxn>
                <a:cxn ang="0">
                  <a:pos x="15" y="4"/>
                </a:cxn>
              </a:cxnLst>
              <a:rect l="0" t="0" r="r" b="b"/>
              <a:pathLst>
                <a:path w="15" h="4">
                  <a:moveTo>
                    <a:pt x="0" y="0"/>
                  </a:moveTo>
                  <a:lnTo>
                    <a:pt x="0" y="0"/>
                  </a:lnTo>
                  <a:lnTo>
                    <a:pt x="0" y="0"/>
                  </a:lnTo>
                  <a:lnTo>
                    <a:pt x="15" y="4"/>
                  </a:lnTo>
                </a:path>
              </a:pathLst>
            </a:custGeom>
            <a:noFill/>
            <a:ln w="19050">
              <a:solidFill>
                <a:srgbClr val="008000"/>
              </a:solidFill>
              <a:prstDash val="solid"/>
              <a:round/>
              <a:headEnd/>
              <a:tailEnd/>
            </a:ln>
          </p:spPr>
          <p:txBody>
            <a:bodyPr/>
            <a:lstStyle/>
            <a:p>
              <a:endParaRPr lang="en-GB" sz="1000"/>
            </a:p>
          </p:txBody>
        </p:sp>
        <p:sp>
          <p:nvSpPr>
            <p:cNvPr id="404" name="Freeform 423"/>
            <p:cNvSpPr>
              <a:spLocks/>
            </p:cNvSpPr>
            <p:nvPr/>
          </p:nvSpPr>
          <p:spPr bwMode="auto">
            <a:xfrm>
              <a:off x="1359" y="3867"/>
              <a:ext cx="8" cy="1"/>
            </a:xfrm>
            <a:custGeom>
              <a:avLst/>
              <a:gdLst/>
              <a:ahLst/>
              <a:cxnLst>
                <a:cxn ang="0">
                  <a:pos x="0" y="3"/>
                </a:cxn>
                <a:cxn ang="0">
                  <a:pos x="0" y="3"/>
                </a:cxn>
                <a:cxn ang="0">
                  <a:pos x="0" y="3"/>
                </a:cxn>
                <a:cxn ang="0">
                  <a:pos x="15" y="0"/>
                </a:cxn>
              </a:cxnLst>
              <a:rect l="0" t="0" r="r" b="b"/>
              <a:pathLst>
                <a:path w="15" h="3">
                  <a:moveTo>
                    <a:pt x="0" y="3"/>
                  </a:moveTo>
                  <a:lnTo>
                    <a:pt x="0" y="3"/>
                  </a:lnTo>
                  <a:lnTo>
                    <a:pt x="0" y="3"/>
                  </a:lnTo>
                  <a:lnTo>
                    <a:pt x="15" y="0"/>
                  </a:lnTo>
                </a:path>
              </a:pathLst>
            </a:custGeom>
            <a:noFill/>
            <a:ln w="19050">
              <a:solidFill>
                <a:srgbClr val="008000"/>
              </a:solidFill>
              <a:prstDash val="solid"/>
              <a:round/>
              <a:headEnd/>
              <a:tailEnd/>
            </a:ln>
          </p:spPr>
          <p:txBody>
            <a:bodyPr/>
            <a:lstStyle/>
            <a:p>
              <a:endParaRPr lang="en-GB" sz="1000"/>
            </a:p>
          </p:txBody>
        </p:sp>
        <p:sp>
          <p:nvSpPr>
            <p:cNvPr id="405" name="Freeform 424"/>
            <p:cNvSpPr>
              <a:spLocks/>
            </p:cNvSpPr>
            <p:nvPr/>
          </p:nvSpPr>
          <p:spPr bwMode="auto">
            <a:xfrm>
              <a:off x="1367" y="3867"/>
              <a:ext cx="6" cy="1"/>
            </a:xfrm>
            <a:custGeom>
              <a:avLst/>
              <a:gdLst/>
              <a:ahLst/>
              <a:cxnLst>
                <a:cxn ang="0">
                  <a:pos x="0" y="0"/>
                </a:cxn>
                <a:cxn ang="0">
                  <a:pos x="0" y="0"/>
                </a:cxn>
                <a:cxn ang="0">
                  <a:pos x="0" y="0"/>
                </a:cxn>
                <a:cxn ang="0">
                  <a:pos x="14" y="3"/>
                </a:cxn>
              </a:cxnLst>
              <a:rect l="0" t="0" r="r" b="b"/>
              <a:pathLst>
                <a:path w="14" h="3">
                  <a:moveTo>
                    <a:pt x="0" y="0"/>
                  </a:moveTo>
                  <a:lnTo>
                    <a:pt x="0" y="0"/>
                  </a:lnTo>
                  <a:lnTo>
                    <a:pt x="0" y="0"/>
                  </a:lnTo>
                  <a:lnTo>
                    <a:pt x="14" y="3"/>
                  </a:lnTo>
                </a:path>
              </a:pathLst>
            </a:custGeom>
            <a:noFill/>
            <a:ln w="19050">
              <a:solidFill>
                <a:srgbClr val="008000"/>
              </a:solidFill>
              <a:prstDash val="solid"/>
              <a:round/>
              <a:headEnd/>
              <a:tailEnd/>
            </a:ln>
          </p:spPr>
          <p:txBody>
            <a:bodyPr/>
            <a:lstStyle/>
            <a:p>
              <a:endParaRPr lang="en-GB" sz="1000"/>
            </a:p>
          </p:txBody>
        </p:sp>
        <p:sp>
          <p:nvSpPr>
            <p:cNvPr id="406" name="Freeform 426"/>
            <p:cNvSpPr>
              <a:spLocks/>
            </p:cNvSpPr>
            <p:nvPr/>
          </p:nvSpPr>
          <p:spPr bwMode="auto">
            <a:xfrm>
              <a:off x="1373"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407" name="Freeform 427"/>
            <p:cNvSpPr>
              <a:spLocks/>
            </p:cNvSpPr>
            <p:nvPr/>
          </p:nvSpPr>
          <p:spPr bwMode="auto">
            <a:xfrm>
              <a:off x="1381"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408" name="Freeform 428"/>
            <p:cNvSpPr>
              <a:spLocks/>
            </p:cNvSpPr>
            <p:nvPr/>
          </p:nvSpPr>
          <p:spPr bwMode="auto">
            <a:xfrm>
              <a:off x="1388"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409" name="Line 429"/>
            <p:cNvSpPr>
              <a:spLocks noChangeShapeType="1"/>
            </p:cNvSpPr>
            <p:nvPr/>
          </p:nvSpPr>
          <p:spPr bwMode="auto">
            <a:xfrm>
              <a:off x="1396" y="3868"/>
              <a:ext cx="0" cy="0"/>
            </a:xfrm>
            <a:prstGeom prst="line">
              <a:avLst/>
            </a:prstGeom>
            <a:noFill/>
            <a:ln w="19050">
              <a:solidFill>
                <a:srgbClr val="008000"/>
              </a:solidFill>
              <a:round/>
              <a:headEnd/>
              <a:tailEnd/>
            </a:ln>
          </p:spPr>
          <p:txBody>
            <a:bodyPr/>
            <a:lstStyle/>
            <a:p>
              <a:endParaRPr lang="en-GB" sz="1000"/>
            </a:p>
          </p:txBody>
        </p:sp>
      </p:grpSp>
      <p:sp>
        <p:nvSpPr>
          <p:cNvPr id="413" name="Obdélník 412"/>
          <p:cNvSpPr/>
          <p:nvPr/>
        </p:nvSpPr>
        <p:spPr>
          <a:xfrm>
            <a:off x="890389" y="4570456"/>
            <a:ext cx="1201127" cy="646331"/>
          </a:xfrm>
          <a:prstGeom prst="rect">
            <a:avLst/>
          </a:prstGeom>
        </p:spPr>
        <p:txBody>
          <a:bodyPr wrap="square">
            <a:spAutoFit/>
          </a:bodyPr>
          <a:lstStyle/>
          <a:p>
            <a:pPr algn="ctr"/>
            <a:r>
              <a:rPr lang="en-GB" sz="1200" b="1" smtClean="0"/>
              <a:t>Acetonitrile (strong diluent)</a:t>
            </a:r>
          </a:p>
          <a:p>
            <a:pPr algn="ctr"/>
            <a:r>
              <a:rPr lang="en-GB" sz="1200" b="1" smtClean="0"/>
              <a:t>Injection: </a:t>
            </a:r>
            <a:r>
              <a:rPr lang="en-GB" sz="1200" b="1" smtClean="0">
                <a:solidFill>
                  <a:srgbClr val="FF0000"/>
                </a:solidFill>
              </a:rPr>
              <a:t>5µl</a:t>
            </a:r>
            <a:endParaRPr lang="en-GB" sz="1200" b="1">
              <a:solidFill>
                <a:srgbClr val="FF0000"/>
              </a:solidFill>
            </a:endParaRPr>
          </a:p>
        </p:txBody>
      </p:sp>
      <p:sp>
        <p:nvSpPr>
          <p:cNvPr id="414" name="Obdélník 413"/>
          <p:cNvSpPr/>
          <p:nvPr/>
        </p:nvSpPr>
        <p:spPr>
          <a:xfrm>
            <a:off x="6709611" y="4793389"/>
            <a:ext cx="1259385" cy="646331"/>
          </a:xfrm>
          <a:prstGeom prst="rect">
            <a:avLst/>
          </a:prstGeom>
        </p:spPr>
        <p:txBody>
          <a:bodyPr wrap="square">
            <a:spAutoFit/>
          </a:bodyPr>
          <a:lstStyle/>
          <a:p>
            <a:pPr algn="ctr"/>
            <a:r>
              <a:rPr lang="en-GB" sz="1200" b="1" smtClean="0"/>
              <a:t>Water</a:t>
            </a:r>
          </a:p>
          <a:p>
            <a:pPr algn="ctr"/>
            <a:r>
              <a:rPr lang="en-GB" sz="1200" b="1" smtClean="0"/>
              <a:t>(weak diluent)</a:t>
            </a:r>
          </a:p>
          <a:p>
            <a:pPr algn="ctr"/>
            <a:r>
              <a:rPr lang="en-GB" sz="1200" b="1" smtClean="0"/>
              <a:t>Injection: </a:t>
            </a:r>
            <a:r>
              <a:rPr lang="en-GB" sz="1200" b="1" smtClean="0">
                <a:solidFill>
                  <a:srgbClr val="FF0000"/>
                </a:solidFill>
              </a:rPr>
              <a:t>5µl</a:t>
            </a:r>
          </a:p>
        </p:txBody>
      </p:sp>
      <p:grpSp>
        <p:nvGrpSpPr>
          <p:cNvPr id="415" name="Group 922"/>
          <p:cNvGrpSpPr>
            <a:grpSpLocks/>
          </p:cNvGrpSpPr>
          <p:nvPr/>
        </p:nvGrpSpPr>
        <p:grpSpPr bwMode="auto">
          <a:xfrm>
            <a:off x="532678" y="2534212"/>
            <a:ext cx="2671170" cy="1994262"/>
            <a:chOff x="148" y="1931"/>
            <a:chExt cx="2516" cy="1925"/>
          </a:xfrm>
        </p:grpSpPr>
        <p:sp>
          <p:nvSpPr>
            <p:cNvPr id="417" name="Rectangle 417"/>
            <p:cNvSpPr>
              <a:spLocks noChangeArrowheads="1"/>
            </p:cNvSpPr>
            <p:nvPr/>
          </p:nvSpPr>
          <p:spPr bwMode="auto">
            <a:xfrm>
              <a:off x="2421" y="3597"/>
              <a:ext cx="243"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Time</a:t>
              </a:r>
              <a:endParaRPr lang="en-GB" sz="1000"/>
            </a:p>
          </p:txBody>
        </p:sp>
        <p:sp>
          <p:nvSpPr>
            <p:cNvPr id="418" name="Line 418"/>
            <p:cNvSpPr>
              <a:spLocks noChangeShapeType="1"/>
            </p:cNvSpPr>
            <p:nvPr/>
          </p:nvSpPr>
          <p:spPr bwMode="auto">
            <a:xfrm flipV="1">
              <a:off x="414" y="3659"/>
              <a:ext cx="0" cy="24"/>
            </a:xfrm>
            <a:prstGeom prst="line">
              <a:avLst/>
            </a:prstGeom>
            <a:noFill/>
            <a:ln w="1588">
              <a:solidFill>
                <a:srgbClr val="000000"/>
              </a:solidFill>
              <a:round/>
              <a:headEnd/>
              <a:tailEnd/>
            </a:ln>
          </p:spPr>
          <p:txBody>
            <a:bodyPr/>
            <a:lstStyle/>
            <a:p>
              <a:endParaRPr lang="en-GB" sz="1000"/>
            </a:p>
          </p:txBody>
        </p:sp>
        <p:sp>
          <p:nvSpPr>
            <p:cNvPr id="419" name="Line 419"/>
            <p:cNvSpPr>
              <a:spLocks noChangeShapeType="1"/>
            </p:cNvSpPr>
            <p:nvPr/>
          </p:nvSpPr>
          <p:spPr bwMode="auto">
            <a:xfrm flipV="1">
              <a:off x="470" y="3659"/>
              <a:ext cx="0" cy="48"/>
            </a:xfrm>
            <a:prstGeom prst="line">
              <a:avLst/>
            </a:prstGeom>
            <a:noFill/>
            <a:ln w="1588">
              <a:solidFill>
                <a:srgbClr val="000000"/>
              </a:solidFill>
              <a:round/>
              <a:headEnd/>
              <a:tailEnd/>
            </a:ln>
          </p:spPr>
          <p:txBody>
            <a:bodyPr/>
            <a:lstStyle/>
            <a:p>
              <a:endParaRPr lang="en-GB" sz="1000"/>
            </a:p>
          </p:txBody>
        </p:sp>
        <p:sp>
          <p:nvSpPr>
            <p:cNvPr id="420" name="Line 420"/>
            <p:cNvSpPr>
              <a:spLocks noChangeShapeType="1"/>
            </p:cNvSpPr>
            <p:nvPr/>
          </p:nvSpPr>
          <p:spPr bwMode="auto">
            <a:xfrm flipV="1">
              <a:off x="527" y="3659"/>
              <a:ext cx="0" cy="24"/>
            </a:xfrm>
            <a:prstGeom prst="line">
              <a:avLst/>
            </a:prstGeom>
            <a:noFill/>
            <a:ln w="1588">
              <a:solidFill>
                <a:srgbClr val="000000"/>
              </a:solidFill>
              <a:round/>
              <a:headEnd/>
              <a:tailEnd/>
            </a:ln>
          </p:spPr>
          <p:txBody>
            <a:bodyPr/>
            <a:lstStyle/>
            <a:p>
              <a:endParaRPr lang="en-GB" sz="1000"/>
            </a:p>
          </p:txBody>
        </p:sp>
        <p:sp>
          <p:nvSpPr>
            <p:cNvPr id="421" name="Line 421"/>
            <p:cNvSpPr>
              <a:spLocks noChangeShapeType="1"/>
            </p:cNvSpPr>
            <p:nvPr/>
          </p:nvSpPr>
          <p:spPr bwMode="auto">
            <a:xfrm flipV="1">
              <a:off x="583" y="3659"/>
              <a:ext cx="0" cy="24"/>
            </a:xfrm>
            <a:prstGeom prst="line">
              <a:avLst/>
            </a:prstGeom>
            <a:noFill/>
            <a:ln w="1588">
              <a:solidFill>
                <a:srgbClr val="000000"/>
              </a:solidFill>
              <a:round/>
              <a:headEnd/>
              <a:tailEnd/>
            </a:ln>
          </p:spPr>
          <p:txBody>
            <a:bodyPr/>
            <a:lstStyle/>
            <a:p>
              <a:endParaRPr lang="en-GB" sz="1000"/>
            </a:p>
          </p:txBody>
        </p:sp>
        <p:sp>
          <p:nvSpPr>
            <p:cNvPr id="422" name="Line 422"/>
            <p:cNvSpPr>
              <a:spLocks noChangeShapeType="1"/>
            </p:cNvSpPr>
            <p:nvPr/>
          </p:nvSpPr>
          <p:spPr bwMode="auto">
            <a:xfrm flipV="1">
              <a:off x="640" y="3659"/>
              <a:ext cx="0" cy="24"/>
            </a:xfrm>
            <a:prstGeom prst="line">
              <a:avLst/>
            </a:prstGeom>
            <a:noFill/>
            <a:ln w="1588">
              <a:solidFill>
                <a:srgbClr val="000000"/>
              </a:solidFill>
              <a:round/>
              <a:headEnd/>
              <a:tailEnd/>
            </a:ln>
          </p:spPr>
          <p:txBody>
            <a:bodyPr/>
            <a:lstStyle/>
            <a:p>
              <a:endParaRPr lang="en-GB" sz="1000"/>
            </a:p>
          </p:txBody>
        </p:sp>
        <p:sp>
          <p:nvSpPr>
            <p:cNvPr id="423" name="Line 423"/>
            <p:cNvSpPr>
              <a:spLocks noChangeShapeType="1"/>
            </p:cNvSpPr>
            <p:nvPr/>
          </p:nvSpPr>
          <p:spPr bwMode="auto">
            <a:xfrm flipV="1">
              <a:off x="697" y="3659"/>
              <a:ext cx="0" cy="24"/>
            </a:xfrm>
            <a:prstGeom prst="line">
              <a:avLst/>
            </a:prstGeom>
            <a:noFill/>
            <a:ln w="1588">
              <a:solidFill>
                <a:srgbClr val="000000"/>
              </a:solidFill>
              <a:round/>
              <a:headEnd/>
              <a:tailEnd/>
            </a:ln>
          </p:spPr>
          <p:txBody>
            <a:bodyPr/>
            <a:lstStyle/>
            <a:p>
              <a:endParaRPr lang="en-GB" sz="1000"/>
            </a:p>
          </p:txBody>
        </p:sp>
        <p:sp>
          <p:nvSpPr>
            <p:cNvPr id="424" name="Line 424"/>
            <p:cNvSpPr>
              <a:spLocks noChangeShapeType="1"/>
            </p:cNvSpPr>
            <p:nvPr/>
          </p:nvSpPr>
          <p:spPr bwMode="auto">
            <a:xfrm flipV="1">
              <a:off x="753" y="3659"/>
              <a:ext cx="0" cy="48"/>
            </a:xfrm>
            <a:prstGeom prst="line">
              <a:avLst/>
            </a:prstGeom>
            <a:noFill/>
            <a:ln w="1588">
              <a:solidFill>
                <a:srgbClr val="000000"/>
              </a:solidFill>
              <a:round/>
              <a:headEnd/>
              <a:tailEnd/>
            </a:ln>
          </p:spPr>
          <p:txBody>
            <a:bodyPr/>
            <a:lstStyle/>
            <a:p>
              <a:endParaRPr lang="en-GB" sz="1000"/>
            </a:p>
          </p:txBody>
        </p:sp>
        <p:sp>
          <p:nvSpPr>
            <p:cNvPr id="425" name="Line 425"/>
            <p:cNvSpPr>
              <a:spLocks noChangeShapeType="1"/>
            </p:cNvSpPr>
            <p:nvPr/>
          </p:nvSpPr>
          <p:spPr bwMode="auto">
            <a:xfrm flipV="1">
              <a:off x="810" y="3659"/>
              <a:ext cx="0" cy="24"/>
            </a:xfrm>
            <a:prstGeom prst="line">
              <a:avLst/>
            </a:prstGeom>
            <a:noFill/>
            <a:ln w="1588">
              <a:solidFill>
                <a:srgbClr val="000000"/>
              </a:solidFill>
              <a:round/>
              <a:headEnd/>
              <a:tailEnd/>
            </a:ln>
          </p:spPr>
          <p:txBody>
            <a:bodyPr/>
            <a:lstStyle/>
            <a:p>
              <a:endParaRPr lang="en-GB" sz="1000"/>
            </a:p>
          </p:txBody>
        </p:sp>
        <p:sp>
          <p:nvSpPr>
            <p:cNvPr id="426" name="Line 426"/>
            <p:cNvSpPr>
              <a:spLocks noChangeShapeType="1"/>
            </p:cNvSpPr>
            <p:nvPr/>
          </p:nvSpPr>
          <p:spPr bwMode="auto">
            <a:xfrm flipV="1">
              <a:off x="867" y="3659"/>
              <a:ext cx="0" cy="24"/>
            </a:xfrm>
            <a:prstGeom prst="line">
              <a:avLst/>
            </a:prstGeom>
            <a:noFill/>
            <a:ln w="1588">
              <a:solidFill>
                <a:srgbClr val="000000"/>
              </a:solidFill>
              <a:round/>
              <a:headEnd/>
              <a:tailEnd/>
            </a:ln>
          </p:spPr>
          <p:txBody>
            <a:bodyPr/>
            <a:lstStyle/>
            <a:p>
              <a:endParaRPr lang="en-GB" sz="1000"/>
            </a:p>
          </p:txBody>
        </p:sp>
        <p:sp>
          <p:nvSpPr>
            <p:cNvPr id="427" name="Line 427"/>
            <p:cNvSpPr>
              <a:spLocks noChangeShapeType="1"/>
            </p:cNvSpPr>
            <p:nvPr/>
          </p:nvSpPr>
          <p:spPr bwMode="auto">
            <a:xfrm flipV="1">
              <a:off x="923" y="3659"/>
              <a:ext cx="0" cy="24"/>
            </a:xfrm>
            <a:prstGeom prst="line">
              <a:avLst/>
            </a:prstGeom>
            <a:noFill/>
            <a:ln w="1588">
              <a:solidFill>
                <a:srgbClr val="000000"/>
              </a:solidFill>
              <a:round/>
              <a:headEnd/>
              <a:tailEnd/>
            </a:ln>
          </p:spPr>
          <p:txBody>
            <a:bodyPr/>
            <a:lstStyle/>
            <a:p>
              <a:endParaRPr lang="en-GB" sz="1000"/>
            </a:p>
          </p:txBody>
        </p:sp>
        <p:sp>
          <p:nvSpPr>
            <p:cNvPr id="428" name="Line 428"/>
            <p:cNvSpPr>
              <a:spLocks noChangeShapeType="1"/>
            </p:cNvSpPr>
            <p:nvPr/>
          </p:nvSpPr>
          <p:spPr bwMode="auto">
            <a:xfrm flipV="1">
              <a:off x="980" y="3659"/>
              <a:ext cx="0" cy="24"/>
            </a:xfrm>
            <a:prstGeom prst="line">
              <a:avLst/>
            </a:prstGeom>
            <a:noFill/>
            <a:ln w="1588">
              <a:solidFill>
                <a:srgbClr val="000000"/>
              </a:solidFill>
              <a:round/>
              <a:headEnd/>
              <a:tailEnd/>
            </a:ln>
          </p:spPr>
          <p:txBody>
            <a:bodyPr/>
            <a:lstStyle/>
            <a:p>
              <a:endParaRPr lang="en-GB" sz="1000"/>
            </a:p>
          </p:txBody>
        </p:sp>
        <p:sp>
          <p:nvSpPr>
            <p:cNvPr id="429" name="Line 429"/>
            <p:cNvSpPr>
              <a:spLocks noChangeShapeType="1"/>
            </p:cNvSpPr>
            <p:nvPr/>
          </p:nvSpPr>
          <p:spPr bwMode="auto">
            <a:xfrm flipV="1">
              <a:off x="1035" y="3659"/>
              <a:ext cx="0" cy="48"/>
            </a:xfrm>
            <a:prstGeom prst="line">
              <a:avLst/>
            </a:prstGeom>
            <a:noFill/>
            <a:ln w="1588">
              <a:solidFill>
                <a:srgbClr val="000000"/>
              </a:solidFill>
              <a:round/>
              <a:headEnd/>
              <a:tailEnd/>
            </a:ln>
          </p:spPr>
          <p:txBody>
            <a:bodyPr/>
            <a:lstStyle/>
            <a:p>
              <a:endParaRPr lang="en-GB" sz="1000"/>
            </a:p>
          </p:txBody>
        </p:sp>
        <p:sp>
          <p:nvSpPr>
            <p:cNvPr id="430" name="Line 430"/>
            <p:cNvSpPr>
              <a:spLocks noChangeShapeType="1"/>
            </p:cNvSpPr>
            <p:nvPr/>
          </p:nvSpPr>
          <p:spPr bwMode="auto">
            <a:xfrm flipV="1">
              <a:off x="1092" y="3659"/>
              <a:ext cx="0" cy="24"/>
            </a:xfrm>
            <a:prstGeom prst="line">
              <a:avLst/>
            </a:prstGeom>
            <a:noFill/>
            <a:ln w="1588">
              <a:solidFill>
                <a:srgbClr val="000000"/>
              </a:solidFill>
              <a:round/>
              <a:headEnd/>
              <a:tailEnd/>
            </a:ln>
          </p:spPr>
          <p:txBody>
            <a:bodyPr/>
            <a:lstStyle/>
            <a:p>
              <a:endParaRPr lang="en-GB" sz="1000"/>
            </a:p>
          </p:txBody>
        </p:sp>
        <p:sp>
          <p:nvSpPr>
            <p:cNvPr id="431" name="Line 431"/>
            <p:cNvSpPr>
              <a:spLocks noChangeShapeType="1"/>
            </p:cNvSpPr>
            <p:nvPr/>
          </p:nvSpPr>
          <p:spPr bwMode="auto">
            <a:xfrm flipV="1">
              <a:off x="1149" y="3659"/>
              <a:ext cx="0" cy="24"/>
            </a:xfrm>
            <a:prstGeom prst="line">
              <a:avLst/>
            </a:prstGeom>
            <a:noFill/>
            <a:ln w="1588">
              <a:solidFill>
                <a:srgbClr val="000000"/>
              </a:solidFill>
              <a:round/>
              <a:headEnd/>
              <a:tailEnd/>
            </a:ln>
          </p:spPr>
          <p:txBody>
            <a:bodyPr/>
            <a:lstStyle/>
            <a:p>
              <a:endParaRPr lang="en-GB" sz="1000"/>
            </a:p>
          </p:txBody>
        </p:sp>
        <p:sp>
          <p:nvSpPr>
            <p:cNvPr id="432" name="Line 432"/>
            <p:cNvSpPr>
              <a:spLocks noChangeShapeType="1"/>
            </p:cNvSpPr>
            <p:nvPr/>
          </p:nvSpPr>
          <p:spPr bwMode="auto">
            <a:xfrm flipV="1">
              <a:off x="1205" y="3659"/>
              <a:ext cx="0" cy="24"/>
            </a:xfrm>
            <a:prstGeom prst="line">
              <a:avLst/>
            </a:prstGeom>
            <a:noFill/>
            <a:ln w="1588">
              <a:solidFill>
                <a:srgbClr val="000000"/>
              </a:solidFill>
              <a:round/>
              <a:headEnd/>
              <a:tailEnd/>
            </a:ln>
          </p:spPr>
          <p:txBody>
            <a:bodyPr/>
            <a:lstStyle/>
            <a:p>
              <a:endParaRPr lang="en-GB" sz="1000"/>
            </a:p>
          </p:txBody>
        </p:sp>
        <p:sp>
          <p:nvSpPr>
            <p:cNvPr id="433" name="Line 433"/>
            <p:cNvSpPr>
              <a:spLocks noChangeShapeType="1"/>
            </p:cNvSpPr>
            <p:nvPr/>
          </p:nvSpPr>
          <p:spPr bwMode="auto">
            <a:xfrm flipV="1">
              <a:off x="1261" y="3659"/>
              <a:ext cx="0" cy="24"/>
            </a:xfrm>
            <a:prstGeom prst="line">
              <a:avLst/>
            </a:prstGeom>
            <a:noFill/>
            <a:ln w="1588">
              <a:solidFill>
                <a:srgbClr val="000000"/>
              </a:solidFill>
              <a:round/>
              <a:headEnd/>
              <a:tailEnd/>
            </a:ln>
          </p:spPr>
          <p:txBody>
            <a:bodyPr/>
            <a:lstStyle/>
            <a:p>
              <a:endParaRPr lang="en-GB" sz="1000"/>
            </a:p>
          </p:txBody>
        </p:sp>
        <p:sp>
          <p:nvSpPr>
            <p:cNvPr id="434" name="Line 434"/>
            <p:cNvSpPr>
              <a:spLocks noChangeShapeType="1"/>
            </p:cNvSpPr>
            <p:nvPr/>
          </p:nvSpPr>
          <p:spPr bwMode="auto">
            <a:xfrm flipV="1">
              <a:off x="1319" y="3659"/>
              <a:ext cx="0" cy="48"/>
            </a:xfrm>
            <a:prstGeom prst="line">
              <a:avLst/>
            </a:prstGeom>
            <a:noFill/>
            <a:ln w="1588">
              <a:solidFill>
                <a:srgbClr val="000000"/>
              </a:solidFill>
              <a:round/>
              <a:headEnd/>
              <a:tailEnd/>
            </a:ln>
          </p:spPr>
          <p:txBody>
            <a:bodyPr/>
            <a:lstStyle/>
            <a:p>
              <a:endParaRPr lang="en-GB" sz="1000"/>
            </a:p>
          </p:txBody>
        </p:sp>
        <p:sp>
          <p:nvSpPr>
            <p:cNvPr id="435" name="Line 435"/>
            <p:cNvSpPr>
              <a:spLocks noChangeShapeType="1"/>
            </p:cNvSpPr>
            <p:nvPr/>
          </p:nvSpPr>
          <p:spPr bwMode="auto">
            <a:xfrm flipV="1">
              <a:off x="1375" y="3659"/>
              <a:ext cx="0" cy="24"/>
            </a:xfrm>
            <a:prstGeom prst="line">
              <a:avLst/>
            </a:prstGeom>
            <a:noFill/>
            <a:ln w="1588">
              <a:solidFill>
                <a:srgbClr val="000000"/>
              </a:solidFill>
              <a:round/>
              <a:headEnd/>
              <a:tailEnd/>
            </a:ln>
          </p:spPr>
          <p:txBody>
            <a:bodyPr/>
            <a:lstStyle/>
            <a:p>
              <a:endParaRPr lang="en-GB" sz="1000"/>
            </a:p>
          </p:txBody>
        </p:sp>
        <p:sp>
          <p:nvSpPr>
            <p:cNvPr id="436" name="Line 436"/>
            <p:cNvSpPr>
              <a:spLocks noChangeShapeType="1"/>
            </p:cNvSpPr>
            <p:nvPr/>
          </p:nvSpPr>
          <p:spPr bwMode="auto">
            <a:xfrm flipV="1">
              <a:off x="1432" y="3659"/>
              <a:ext cx="0" cy="24"/>
            </a:xfrm>
            <a:prstGeom prst="line">
              <a:avLst/>
            </a:prstGeom>
            <a:noFill/>
            <a:ln w="1588">
              <a:solidFill>
                <a:srgbClr val="000000"/>
              </a:solidFill>
              <a:round/>
              <a:headEnd/>
              <a:tailEnd/>
            </a:ln>
          </p:spPr>
          <p:txBody>
            <a:bodyPr/>
            <a:lstStyle/>
            <a:p>
              <a:endParaRPr lang="en-GB" sz="1000"/>
            </a:p>
          </p:txBody>
        </p:sp>
        <p:sp>
          <p:nvSpPr>
            <p:cNvPr id="437" name="Line 437"/>
            <p:cNvSpPr>
              <a:spLocks noChangeShapeType="1"/>
            </p:cNvSpPr>
            <p:nvPr/>
          </p:nvSpPr>
          <p:spPr bwMode="auto">
            <a:xfrm flipV="1">
              <a:off x="1488" y="3659"/>
              <a:ext cx="0" cy="24"/>
            </a:xfrm>
            <a:prstGeom prst="line">
              <a:avLst/>
            </a:prstGeom>
            <a:noFill/>
            <a:ln w="1588">
              <a:solidFill>
                <a:srgbClr val="000000"/>
              </a:solidFill>
              <a:round/>
              <a:headEnd/>
              <a:tailEnd/>
            </a:ln>
          </p:spPr>
          <p:txBody>
            <a:bodyPr/>
            <a:lstStyle/>
            <a:p>
              <a:endParaRPr lang="en-GB" sz="1000"/>
            </a:p>
          </p:txBody>
        </p:sp>
        <p:sp>
          <p:nvSpPr>
            <p:cNvPr id="438" name="Line 438"/>
            <p:cNvSpPr>
              <a:spLocks noChangeShapeType="1"/>
            </p:cNvSpPr>
            <p:nvPr/>
          </p:nvSpPr>
          <p:spPr bwMode="auto">
            <a:xfrm flipV="1">
              <a:off x="1545" y="3659"/>
              <a:ext cx="0" cy="24"/>
            </a:xfrm>
            <a:prstGeom prst="line">
              <a:avLst/>
            </a:prstGeom>
            <a:noFill/>
            <a:ln w="1588">
              <a:solidFill>
                <a:srgbClr val="000000"/>
              </a:solidFill>
              <a:round/>
              <a:headEnd/>
              <a:tailEnd/>
            </a:ln>
          </p:spPr>
          <p:txBody>
            <a:bodyPr/>
            <a:lstStyle/>
            <a:p>
              <a:endParaRPr lang="en-GB" sz="1000"/>
            </a:p>
          </p:txBody>
        </p:sp>
        <p:sp>
          <p:nvSpPr>
            <p:cNvPr id="439" name="Line 439"/>
            <p:cNvSpPr>
              <a:spLocks noChangeShapeType="1"/>
            </p:cNvSpPr>
            <p:nvPr/>
          </p:nvSpPr>
          <p:spPr bwMode="auto">
            <a:xfrm flipV="1">
              <a:off x="1601" y="3659"/>
              <a:ext cx="0" cy="48"/>
            </a:xfrm>
            <a:prstGeom prst="line">
              <a:avLst/>
            </a:prstGeom>
            <a:noFill/>
            <a:ln w="1588">
              <a:solidFill>
                <a:srgbClr val="000000"/>
              </a:solidFill>
              <a:round/>
              <a:headEnd/>
              <a:tailEnd/>
            </a:ln>
          </p:spPr>
          <p:txBody>
            <a:bodyPr/>
            <a:lstStyle/>
            <a:p>
              <a:endParaRPr lang="en-GB" sz="1000"/>
            </a:p>
          </p:txBody>
        </p:sp>
        <p:sp>
          <p:nvSpPr>
            <p:cNvPr id="440" name="Line 440"/>
            <p:cNvSpPr>
              <a:spLocks noChangeShapeType="1"/>
            </p:cNvSpPr>
            <p:nvPr/>
          </p:nvSpPr>
          <p:spPr bwMode="auto">
            <a:xfrm flipV="1">
              <a:off x="1657" y="3659"/>
              <a:ext cx="0" cy="24"/>
            </a:xfrm>
            <a:prstGeom prst="line">
              <a:avLst/>
            </a:prstGeom>
            <a:noFill/>
            <a:ln w="1588">
              <a:solidFill>
                <a:srgbClr val="000000"/>
              </a:solidFill>
              <a:round/>
              <a:headEnd/>
              <a:tailEnd/>
            </a:ln>
          </p:spPr>
          <p:txBody>
            <a:bodyPr/>
            <a:lstStyle/>
            <a:p>
              <a:endParaRPr lang="en-GB" sz="1000"/>
            </a:p>
          </p:txBody>
        </p:sp>
        <p:sp>
          <p:nvSpPr>
            <p:cNvPr id="441" name="Line 441"/>
            <p:cNvSpPr>
              <a:spLocks noChangeShapeType="1"/>
            </p:cNvSpPr>
            <p:nvPr/>
          </p:nvSpPr>
          <p:spPr bwMode="auto">
            <a:xfrm flipV="1">
              <a:off x="1713" y="3659"/>
              <a:ext cx="0" cy="24"/>
            </a:xfrm>
            <a:prstGeom prst="line">
              <a:avLst/>
            </a:prstGeom>
            <a:noFill/>
            <a:ln w="1588">
              <a:solidFill>
                <a:srgbClr val="000000"/>
              </a:solidFill>
              <a:round/>
              <a:headEnd/>
              <a:tailEnd/>
            </a:ln>
          </p:spPr>
          <p:txBody>
            <a:bodyPr/>
            <a:lstStyle/>
            <a:p>
              <a:endParaRPr lang="en-GB" sz="1000"/>
            </a:p>
          </p:txBody>
        </p:sp>
        <p:sp>
          <p:nvSpPr>
            <p:cNvPr id="442" name="Line 442"/>
            <p:cNvSpPr>
              <a:spLocks noChangeShapeType="1"/>
            </p:cNvSpPr>
            <p:nvPr/>
          </p:nvSpPr>
          <p:spPr bwMode="auto">
            <a:xfrm flipV="1">
              <a:off x="1770" y="3659"/>
              <a:ext cx="0" cy="24"/>
            </a:xfrm>
            <a:prstGeom prst="line">
              <a:avLst/>
            </a:prstGeom>
            <a:noFill/>
            <a:ln w="1588">
              <a:solidFill>
                <a:srgbClr val="000000"/>
              </a:solidFill>
              <a:round/>
              <a:headEnd/>
              <a:tailEnd/>
            </a:ln>
          </p:spPr>
          <p:txBody>
            <a:bodyPr/>
            <a:lstStyle/>
            <a:p>
              <a:endParaRPr lang="en-GB" sz="1000"/>
            </a:p>
          </p:txBody>
        </p:sp>
        <p:sp>
          <p:nvSpPr>
            <p:cNvPr id="443" name="Line 443"/>
            <p:cNvSpPr>
              <a:spLocks noChangeShapeType="1"/>
            </p:cNvSpPr>
            <p:nvPr/>
          </p:nvSpPr>
          <p:spPr bwMode="auto">
            <a:xfrm flipV="1">
              <a:off x="1827" y="3659"/>
              <a:ext cx="0" cy="24"/>
            </a:xfrm>
            <a:prstGeom prst="line">
              <a:avLst/>
            </a:prstGeom>
            <a:noFill/>
            <a:ln w="1588">
              <a:solidFill>
                <a:srgbClr val="000000"/>
              </a:solidFill>
              <a:round/>
              <a:headEnd/>
              <a:tailEnd/>
            </a:ln>
          </p:spPr>
          <p:txBody>
            <a:bodyPr/>
            <a:lstStyle/>
            <a:p>
              <a:endParaRPr lang="en-GB" sz="1000"/>
            </a:p>
          </p:txBody>
        </p:sp>
        <p:sp>
          <p:nvSpPr>
            <p:cNvPr id="444" name="Line 444"/>
            <p:cNvSpPr>
              <a:spLocks noChangeShapeType="1"/>
            </p:cNvSpPr>
            <p:nvPr/>
          </p:nvSpPr>
          <p:spPr bwMode="auto">
            <a:xfrm flipV="1">
              <a:off x="1884" y="3659"/>
              <a:ext cx="0" cy="48"/>
            </a:xfrm>
            <a:prstGeom prst="line">
              <a:avLst/>
            </a:prstGeom>
            <a:noFill/>
            <a:ln w="1588">
              <a:solidFill>
                <a:srgbClr val="000000"/>
              </a:solidFill>
              <a:round/>
              <a:headEnd/>
              <a:tailEnd/>
            </a:ln>
          </p:spPr>
          <p:txBody>
            <a:bodyPr/>
            <a:lstStyle/>
            <a:p>
              <a:endParaRPr lang="en-GB" sz="1000"/>
            </a:p>
          </p:txBody>
        </p:sp>
        <p:sp>
          <p:nvSpPr>
            <p:cNvPr id="445" name="Line 445"/>
            <p:cNvSpPr>
              <a:spLocks noChangeShapeType="1"/>
            </p:cNvSpPr>
            <p:nvPr/>
          </p:nvSpPr>
          <p:spPr bwMode="auto">
            <a:xfrm flipV="1">
              <a:off x="1940" y="3659"/>
              <a:ext cx="0" cy="24"/>
            </a:xfrm>
            <a:prstGeom prst="line">
              <a:avLst/>
            </a:prstGeom>
            <a:noFill/>
            <a:ln w="1588">
              <a:solidFill>
                <a:srgbClr val="000000"/>
              </a:solidFill>
              <a:round/>
              <a:headEnd/>
              <a:tailEnd/>
            </a:ln>
          </p:spPr>
          <p:txBody>
            <a:bodyPr/>
            <a:lstStyle/>
            <a:p>
              <a:endParaRPr lang="en-GB" sz="1000"/>
            </a:p>
          </p:txBody>
        </p:sp>
        <p:sp>
          <p:nvSpPr>
            <p:cNvPr id="446" name="Line 446"/>
            <p:cNvSpPr>
              <a:spLocks noChangeShapeType="1"/>
            </p:cNvSpPr>
            <p:nvPr/>
          </p:nvSpPr>
          <p:spPr bwMode="auto">
            <a:xfrm flipV="1">
              <a:off x="1997" y="3659"/>
              <a:ext cx="0" cy="24"/>
            </a:xfrm>
            <a:prstGeom prst="line">
              <a:avLst/>
            </a:prstGeom>
            <a:noFill/>
            <a:ln w="1588">
              <a:solidFill>
                <a:srgbClr val="000000"/>
              </a:solidFill>
              <a:round/>
              <a:headEnd/>
              <a:tailEnd/>
            </a:ln>
          </p:spPr>
          <p:txBody>
            <a:bodyPr/>
            <a:lstStyle/>
            <a:p>
              <a:endParaRPr lang="en-GB" sz="1000"/>
            </a:p>
          </p:txBody>
        </p:sp>
        <p:sp>
          <p:nvSpPr>
            <p:cNvPr id="447" name="Line 447"/>
            <p:cNvSpPr>
              <a:spLocks noChangeShapeType="1"/>
            </p:cNvSpPr>
            <p:nvPr/>
          </p:nvSpPr>
          <p:spPr bwMode="auto">
            <a:xfrm flipV="1">
              <a:off x="2054" y="3659"/>
              <a:ext cx="0" cy="24"/>
            </a:xfrm>
            <a:prstGeom prst="line">
              <a:avLst/>
            </a:prstGeom>
            <a:noFill/>
            <a:ln w="1588">
              <a:solidFill>
                <a:srgbClr val="000000"/>
              </a:solidFill>
              <a:round/>
              <a:headEnd/>
              <a:tailEnd/>
            </a:ln>
          </p:spPr>
          <p:txBody>
            <a:bodyPr/>
            <a:lstStyle/>
            <a:p>
              <a:endParaRPr lang="en-GB" sz="1000"/>
            </a:p>
          </p:txBody>
        </p:sp>
        <p:sp>
          <p:nvSpPr>
            <p:cNvPr id="448" name="Line 448"/>
            <p:cNvSpPr>
              <a:spLocks noChangeShapeType="1"/>
            </p:cNvSpPr>
            <p:nvPr/>
          </p:nvSpPr>
          <p:spPr bwMode="auto">
            <a:xfrm flipV="1">
              <a:off x="2110" y="3659"/>
              <a:ext cx="0" cy="24"/>
            </a:xfrm>
            <a:prstGeom prst="line">
              <a:avLst/>
            </a:prstGeom>
            <a:noFill/>
            <a:ln w="1588">
              <a:solidFill>
                <a:srgbClr val="000000"/>
              </a:solidFill>
              <a:round/>
              <a:headEnd/>
              <a:tailEnd/>
            </a:ln>
          </p:spPr>
          <p:txBody>
            <a:bodyPr/>
            <a:lstStyle/>
            <a:p>
              <a:endParaRPr lang="en-GB" sz="1000"/>
            </a:p>
          </p:txBody>
        </p:sp>
        <p:sp>
          <p:nvSpPr>
            <p:cNvPr id="449" name="Line 449"/>
            <p:cNvSpPr>
              <a:spLocks noChangeShapeType="1"/>
            </p:cNvSpPr>
            <p:nvPr/>
          </p:nvSpPr>
          <p:spPr bwMode="auto">
            <a:xfrm flipV="1">
              <a:off x="2166" y="3659"/>
              <a:ext cx="0" cy="48"/>
            </a:xfrm>
            <a:prstGeom prst="line">
              <a:avLst/>
            </a:prstGeom>
            <a:noFill/>
            <a:ln w="1588">
              <a:solidFill>
                <a:srgbClr val="000000"/>
              </a:solidFill>
              <a:round/>
              <a:headEnd/>
              <a:tailEnd/>
            </a:ln>
          </p:spPr>
          <p:txBody>
            <a:bodyPr/>
            <a:lstStyle/>
            <a:p>
              <a:endParaRPr lang="en-GB" sz="1000"/>
            </a:p>
          </p:txBody>
        </p:sp>
        <p:sp>
          <p:nvSpPr>
            <p:cNvPr id="450" name="Line 450"/>
            <p:cNvSpPr>
              <a:spLocks noChangeShapeType="1"/>
            </p:cNvSpPr>
            <p:nvPr/>
          </p:nvSpPr>
          <p:spPr bwMode="auto">
            <a:xfrm flipV="1">
              <a:off x="2222" y="3659"/>
              <a:ext cx="0" cy="24"/>
            </a:xfrm>
            <a:prstGeom prst="line">
              <a:avLst/>
            </a:prstGeom>
            <a:noFill/>
            <a:ln w="1588">
              <a:solidFill>
                <a:srgbClr val="000000"/>
              </a:solidFill>
              <a:round/>
              <a:headEnd/>
              <a:tailEnd/>
            </a:ln>
          </p:spPr>
          <p:txBody>
            <a:bodyPr/>
            <a:lstStyle/>
            <a:p>
              <a:endParaRPr lang="en-GB" sz="1000"/>
            </a:p>
          </p:txBody>
        </p:sp>
        <p:sp>
          <p:nvSpPr>
            <p:cNvPr id="451" name="Line 451"/>
            <p:cNvSpPr>
              <a:spLocks noChangeShapeType="1"/>
            </p:cNvSpPr>
            <p:nvPr/>
          </p:nvSpPr>
          <p:spPr bwMode="auto">
            <a:xfrm flipV="1">
              <a:off x="2279" y="3659"/>
              <a:ext cx="0" cy="24"/>
            </a:xfrm>
            <a:prstGeom prst="line">
              <a:avLst/>
            </a:prstGeom>
            <a:noFill/>
            <a:ln w="1588">
              <a:solidFill>
                <a:srgbClr val="000000"/>
              </a:solidFill>
              <a:round/>
              <a:headEnd/>
              <a:tailEnd/>
            </a:ln>
          </p:spPr>
          <p:txBody>
            <a:bodyPr/>
            <a:lstStyle/>
            <a:p>
              <a:endParaRPr lang="en-GB" sz="1000"/>
            </a:p>
          </p:txBody>
        </p:sp>
        <p:sp>
          <p:nvSpPr>
            <p:cNvPr id="452" name="Line 452"/>
            <p:cNvSpPr>
              <a:spLocks noChangeShapeType="1"/>
            </p:cNvSpPr>
            <p:nvPr/>
          </p:nvSpPr>
          <p:spPr bwMode="auto">
            <a:xfrm flipV="1">
              <a:off x="2336" y="3659"/>
              <a:ext cx="0" cy="24"/>
            </a:xfrm>
            <a:prstGeom prst="line">
              <a:avLst/>
            </a:prstGeom>
            <a:noFill/>
            <a:ln w="1588">
              <a:solidFill>
                <a:srgbClr val="000000"/>
              </a:solidFill>
              <a:round/>
              <a:headEnd/>
              <a:tailEnd/>
            </a:ln>
          </p:spPr>
          <p:txBody>
            <a:bodyPr/>
            <a:lstStyle/>
            <a:p>
              <a:endParaRPr lang="en-GB" sz="1000"/>
            </a:p>
          </p:txBody>
        </p:sp>
        <p:sp>
          <p:nvSpPr>
            <p:cNvPr id="453" name="Rectangle 453"/>
            <p:cNvSpPr>
              <a:spLocks noChangeArrowheads="1"/>
            </p:cNvSpPr>
            <p:nvPr/>
          </p:nvSpPr>
          <p:spPr bwMode="auto">
            <a:xfrm>
              <a:off x="642" y="3707"/>
              <a:ext cx="216"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454" name="Rectangle 454"/>
            <p:cNvSpPr>
              <a:spLocks noChangeArrowheads="1"/>
            </p:cNvSpPr>
            <p:nvPr/>
          </p:nvSpPr>
          <p:spPr bwMode="auto">
            <a:xfrm>
              <a:off x="1208" y="3707"/>
              <a:ext cx="216"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1.50</a:t>
              </a:r>
              <a:endParaRPr lang="en-GB" sz="1000"/>
            </a:p>
          </p:txBody>
        </p:sp>
        <p:sp>
          <p:nvSpPr>
            <p:cNvPr id="455" name="Rectangle 455"/>
            <p:cNvSpPr>
              <a:spLocks noChangeArrowheads="1"/>
            </p:cNvSpPr>
            <p:nvPr/>
          </p:nvSpPr>
          <p:spPr bwMode="auto">
            <a:xfrm>
              <a:off x="1773" y="3707"/>
              <a:ext cx="216"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2.00</a:t>
              </a:r>
              <a:endParaRPr lang="en-GB" sz="1000"/>
            </a:p>
          </p:txBody>
        </p:sp>
        <p:sp>
          <p:nvSpPr>
            <p:cNvPr id="456" name="Line 456"/>
            <p:cNvSpPr>
              <a:spLocks noChangeShapeType="1"/>
            </p:cNvSpPr>
            <p:nvPr/>
          </p:nvSpPr>
          <p:spPr bwMode="auto">
            <a:xfrm flipH="1">
              <a:off x="387" y="3659"/>
              <a:ext cx="1985" cy="0"/>
            </a:xfrm>
            <a:prstGeom prst="line">
              <a:avLst/>
            </a:prstGeom>
            <a:noFill/>
            <a:ln w="4763">
              <a:solidFill>
                <a:srgbClr val="000000"/>
              </a:solidFill>
              <a:round/>
              <a:headEnd/>
              <a:tailEnd/>
            </a:ln>
          </p:spPr>
          <p:txBody>
            <a:bodyPr/>
            <a:lstStyle/>
            <a:p>
              <a:endParaRPr lang="en-GB" sz="1000"/>
            </a:p>
          </p:txBody>
        </p:sp>
        <p:sp>
          <p:nvSpPr>
            <p:cNvPr id="457" name="Rectangle 457"/>
            <p:cNvSpPr>
              <a:spLocks noChangeArrowheads="1"/>
            </p:cNvSpPr>
            <p:nvPr/>
          </p:nvSpPr>
          <p:spPr bwMode="auto">
            <a:xfrm rot="16200000">
              <a:off x="261" y="2750"/>
              <a:ext cx="88"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a:t>
              </a:r>
              <a:endParaRPr lang="en-GB" sz="1000"/>
            </a:p>
          </p:txBody>
        </p:sp>
        <p:sp>
          <p:nvSpPr>
            <p:cNvPr id="458" name="Line 458"/>
            <p:cNvSpPr>
              <a:spLocks noChangeShapeType="1"/>
            </p:cNvSpPr>
            <p:nvPr/>
          </p:nvSpPr>
          <p:spPr bwMode="auto">
            <a:xfrm>
              <a:off x="339" y="1993"/>
              <a:ext cx="48" cy="0"/>
            </a:xfrm>
            <a:prstGeom prst="line">
              <a:avLst/>
            </a:prstGeom>
            <a:noFill/>
            <a:ln w="1588">
              <a:solidFill>
                <a:srgbClr val="000000"/>
              </a:solidFill>
              <a:round/>
              <a:headEnd/>
              <a:tailEnd/>
            </a:ln>
          </p:spPr>
          <p:txBody>
            <a:bodyPr/>
            <a:lstStyle/>
            <a:p>
              <a:endParaRPr lang="en-GB" sz="1000"/>
            </a:p>
          </p:txBody>
        </p:sp>
        <p:sp>
          <p:nvSpPr>
            <p:cNvPr id="459" name="Line 459"/>
            <p:cNvSpPr>
              <a:spLocks noChangeShapeType="1"/>
            </p:cNvSpPr>
            <p:nvPr/>
          </p:nvSpPr>
          <p:spPr bwMode="auto">
            <a:xfrm>
              <a:off x="363" y="2160"/>
              <a:ext cx="24" cy="0"/>
            </a:xfrm>
            <a:prstGeom prst="line">
              <a:avLst/>
            </a:prstGeom>
            <a:noFill/>
            <a:ln w="1588">
              <a:solidFill>
                <a:srgbClr val="000000"/>
              </a:solidFill>
              <a:round/>
              <a:headEnd/>
              <a:tailEnd/>
            </a:ln>
          </p:spPr>
          <p:txBody>
            <a:bodyPr/>
            <a:lstStyle/>
            <a:p>
              <a:endParaRPr lang="en-GB" sz="1000"/>
            </a:p>
          </p:txBody>
        </p:sp>
        <p:sp>
          <p:nvSpPr>
            <p:cNvPr id="460" name="Line 460"/>
            <p:cNvSpPr>
              <a:spLocks noChangeShapeType="1"/>
            </p:cNvSpPr>
            <p:nvPr/>
          </p:nvSpPr>
          <p:spPr bwMode="auto">
            <a:xfrm>
              <a:off x="363" y="2327"/>
              <a:ext cx="24" cy="0"/>
            </a:xfrm>
            <a:prstGeom prst="line">
              <a:avLst/>
            </a:prstGeom>
            <a:noFill/>
            <a:ln w="1588">
              <a:solidFill>
                <a:srgbClr val="000000"/>
              </a:solidFill>
              <a:round/>
              <a:headEnd/>
              <a:tailEnd/>
            </a:ln>
          </p:spPr>
          <p:txBody>
            <a:bodyPr/>
            <a:lstStyle/>
            <a:p>
              <a:endParaRPr lang="en-GB" sz="1000"/>
            </a:p>
          </p:txBody>
        </p:sp>
        <p:sp>
          <p:nvSpPr>
            <p:cNvPr id="461" name="Line 461"/>
            <p:cNvSpPr>
              <a:spLocks noChangeShapeType="1"/>
            </p:cNvSpPr>
            <p:nvPr/>
          </p:nvSpPr>
          <p:spPr bwMode="auto">
            <a:xfrm>
              <a:off x="363" y="2492"/>
              <a:ext cx="24" cy="0"/>
            </a:xfrm>
            <a:prstGeom prst="line">
              <a:avLst/>
            </a:prstGeom>
            <a:noFill/>
            <a:ln w="1588">
              <a:solidFill>
                <a:srgbClr val="000000"/>
              </a:solidFill>
              <a:round/>
              <a:headEnd/>
              <a:tailEnd/>
            </a:ln>
          </p:spPr>
          <p:txBody>
            <a:bodyPr/>
            <a:lstStyle/>
            <a:p>
              <a:endParaRPr lang="en-GB" sz="1000"/>
            </a:p>
          </p:txBody>
        </p:sp>
        <p:sp>
          <p:nvSpPr>
            <p:cNvPr id="462" name="Line 462"/>
            <p:cNvSpPr>
              <a:spLocks noChangeShapeType="1"/>
            </p:cNvSpPr>
            <p:nvPr/>
          </p:nvSpPr>
          <p:spPr bwMode="auto">
            <a:xfrm>
              <a:off x="363" y="2659"/>
              <a:ext cx="24" cy="0"/>
            </a:xfrm>
            <a:prstGeom prst="line">
              <a:avLst/>
            </a:prstGeom>
            <a:noFill/>
            <a:ln w="1588">
              <a:solidFill>
                <a:srgbClr val="000000"/>
              </a:solidFill>
              <a:round/>
              <a:headEnd/>
              <a:tailEnd/>
            </a:ln>
          </p:spPr>
          <p:txBody>
            <a:bodyPr/>
            <a:lstStyle/>
            <a:p>
              <a:endParaRPr lang="en-GB" sz="1000"/>
            </a:p>
          </p:txBody>
        </p:sp>
        <p:sp>
          <p:nvSpPr>
            <p:cNvPr id="463" name="Line 463"/>
            <p:cNvSpPr>
              <a:spLocks noChangeShapeType="1"/>
            </p:cNvSpPr>
            <p:nvPr/>
          </p:nvSpPr>
          <p:spPr bwMode="auto">
            <a:xfrm>
              <a:off x="339" y="2825"/>
              <a:ext cx="48" cy="0"/>
            </a:xfrm>
            <a:prstGeom prst="line">
              <a:avLst/>
            </a:prstGeom>
            <a:noFill/>
            <a:ln w="1588">
              <a:solidFill>
                <a:srgbClr val="000000"/>
              </a:solidFill>
              <a:round/>
              <a:headEnd/>
              <a:tailEnd/>
            </a:ln>
          </p:spPr>
          <p:txBody>
            <a:bodyPr/>
            <a:lstStyle/>
            <a:p>
              <a:endParaRPr lang="en-GB" sz="1000"/>
            </a:p>
          </p:txBody>
        </p:sp>
        <p:sp>
          <p:nvSpPr>
            <p:cNvPr id="464" name="Line 464"/>
            <p:cNvSpPr>
              <a:spLocks noChangeShapeType="1"/>
            </p:cNvSpPr>
            <p:nvPr/>
          </p:nvSpPr>
          <p:spPr bwMode="auto">
            <a:xfrm>
              <a:off x="363" y="2992"/>
              <a:ext cx="24" cy="0"/>
            </a:xfrm>
            <a:prstGeom prst="line">
              <a:avLst/>
            </a:prstGeom>
            <a:noFill/>
            <a:ln w="1588">
              <a:solidFill>
                <a:srgbClr val="000000"/>
              </a:solidFill>
              <a:round/>
              <a:headEnd/>
              <a:tailEnd/>
            </a:ln>
          </p:spPr>
          <p:txBody>
            <a:bodyPr/>
            <a:lstStyle/>
            <a:p>
              <a:endParaRPr lang="en-GB" sz="1000"/>
            </a:p>
          </p:txBody>
        </p:sp>
        <p:sp>
          <p:nvSpPr>
            <p:cNvPr id="465" name="Line 465"/>
            <p:cNvSpPr>
              <a:spLocks noChangeShapeType="1"/>
            </p:cNvSpPr>
            <p:nvPr/>
          </p:nvSpPr>
          <p:spPr bwMode="auto">
            <a:xfrm>
              <a:off x="363" y="3158"/>
              <a:ext cx="24" cy="0"/>
            </a:xfrm>
            <a:prstGeom prst="line">
              <a:avLst/>
            </a:prstGeom>
            <a:noFill/>
            <a:ln w="1588">
              <a:solidFill>
                <a:srgbClr val="000000"/>
              </a:solidFill>
              <a:round/>
              <a:headEnd/>
              <a:tailEnd/>
            </a:ln>
          </p:spPr>
          <p:txBody>
            <a:bodyPr/>
            <a:lstStyle/>
            <a:p>
              <a:endParaRPr lang="en-GB" sz="1000"/>
            </a:p>
          </p:txBody>
        </p:sp>
        <p:sp>
          <p:nvSpPr>
            <p:cNvPr id="466" name="Line 466"/>
            <p:cNvSpPr>
              <a:spLocks noChangeShapeType="1"/>
            </p:cNvSpPr>
            <p:nvPr/>
          </p:nvSpPr>
          <p:spPr bwMode="auto">
            <a:xfrm>
              <a:off x="363" y="3323"/>
              <a:ext cx="24" cy="0"/>
            </a:xfrm>
            <a:prstGeom prst="line">
              <a:avLst/>
            </a:prstGeom>
            <a:noFill/>
            <a:ln w="1588">
              <a:solidFill>
                <a:srgbClr val="000000"/>
              </a:solidFill>
              <a:round/>
              <a:headEnd/>
              <a:tailEnd/>
            </a:ln>
          </p:spPr>
          <p:txBody>
            <a:bodyPr/>
            <a:lstStyle/>
            <a:p>
              <a:endParaRPr lang="en-GB" sz="1000"/>
            </a:p>
          </p:txBody>
        </p:sp>
        <p:sp>
          <p:nvSpPr>
            <p:cNvPr id="467" name="Line 467"/>
            <p:cNvSpPr>
              <a:spLocks noChangeShapeType="1"/>
            </p:cNvSpPr>
            <p:nvPr/>
          </p:nvSpPr>
          <p:spPr bwMode="auto">
            <a:xfrm>
              <a:off x="363" y="3490"/>
              <a:ext cx="24" cy="0"/>
            </a:xfrm>
            <a:prstGeom prst="line">
              <a:avLst/>
            </a:prstGeom>
            <a:noFill/>
            <a:ln w="1588">
              <a:solidFill>
                <a:srgbClr val="000000"/>
              </a:solidFill>
              <a:round/>
              <a:headEnd/>
              <a:tailEnd/>
            </a:ln>
          </p:spPr>
          <p:txBody>
            <a:bodyPr/>
            <a:lstStyle/>
            <a:p>
              <a:endParaRPr lang="en-GB" sz="1000"/>
            </a:p>
          </p:txBody>
        </p:sp>
        <p:sp>
          <p:nvSpPr>
            <p:cNvPr id="468" name="Line 468"/>
            <p:cNvSpPr>
              <a:spLocks noChangeShapeType="1"/>
            </p:cNvSpPr>
            <p:nvPr/>
          </p:nvSpPr>
          <p:spPr bwMode="auto">
            <a:xfrm>
              <a:off x="339" y="3657"/>
              <a:ext cx="48" cy="0"/>
            </a:xfrm>
            <a:prstGeom prst="line">
              <a:avLst/>
            </a:prstGeom>
            <a:noFill/>
            <a:ln w="1588">
              <a:solidFill>
                <a:srgbClr val="000000"/>
              </a:solidFill>
              <a:round/>
              <a:headEnd/>
              <a:tailEnd/>
            </a:ln>
          </p:spPr>
          <p:txBody>
            <a:bodyPr/>
            <a:lstStyle/>
            <a:p>
              <a:endParaRPr lang="en-GB" sz="1000"/>
            </a:p>
          </p:txBody>
        </p:sp>
        <p:sp>
          <p:nvSpPr>
            <p:cNvPr id="469" name="Rectangle 469"/>
            <p:cNvSpPr>
              <a:spLocks noChangeArrowheads="1"/>
            </p:cNvSpPr>
            <p:nvPr/>
          </p:nvSpPr>
          <p:spPr bwMode="auto">
            <a:xfrm>
              <a:off x="273" y="3594"/>
              <a:ext cx="62"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0</a:t>
              </a:r>
              <a:endParaRPr lang="en-GB" sz="1000"/>
            </a:p>
          </p:txBody>
        </p:sp>
        <p:sp>
          <p:nvSpPr>
            <p:cNvPr id="470" name="Rectangle 470"/>
            <p:cNvSpPr>
              <a:spLocks noChangeArrowheads="1"/>
            </p:cNvSpPr>
            <p:nvPr/>
          </p:nvSpPr>
          <p:spPr bwMode="auto">
            <a:xfrm>
              <a:off x="148" y="1931"/>
              <a:ext cx="186"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471" name="Line 471"/>
            <p:cNvSpPr>
              <a:spLocks noChangeShapeType="1"/>
            </p:cNvSpPr>
            <p:nvPr/>
          </p:nvSpPr>
          <p:spPr bwMode="auto">
            <a:xfrm>
              <a:off x="387" y="1993"/>
              <a:ext cx="0" cy="1665"/>
            </a:xfrm>
            <a:prstGeom prst="line">
              <a:avLst/>
            </a:prstGeom>
            <a:noFill/>
            <a:ln w="4763">
              <a:solidFill>
                <a:srgbClr val="000000"/>
              </a:solidFill>
              <a:round/>
              <a:headEnd/>
              <a:tailEnd/>
            </a:ln>
          </p:spPr>
          <p:txBody>
            <a:bodyPr/>
            <a:lstStyle/>
            <a:p>
              <a:endParaRPr lang="en-GB" sz="1000"/>
            </a:p>
          </p:txBody>
        </p:sp>
        <p:sp>
          <p:nvSpPr>
            <p:cNvPr id="476" name="Freeform 476"/>
            <p:cNvSpPr>
              <a:spLocks/>
            </p:cNvSpPr>
            <p:nvPr/>
          </p:nvSpPr>
          <p:spPr bwMode="auto">
            <a:xfrm>
              <a:off x="39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77" name="Freeform 477"/>
            <p:cNvSpPr>
              <a:spLocks/>
            </p:cNvSpPr>
            <p:nvPr/>
          </p:nvSpPr>
          <p:spPr bwMode="auto">
            <a:xfrm>
              <a:off x="407" y="3654"/>
              <a:ext cx="11" cy="3"/>
            </a:xfrm>
            <a:custGeom>
              <a:avLst/>
              <a:gdLst/>
              <a:ahLst/>
              <a:cxnLst>
                <a:cxn ang="0">
                  <a:pos x="0" y="3"/>
                </a:cxn>
                <a:cxn ang="0">
                  <a:pos x="0" y="3"/>
                </a:cxn>
                <a:cxn ang="0">
                  <a:pos x="0" y="3"/>
                </a:cxn>
                <a:cxn ang="0">
                  <a:pos x="11" y="0"/>
                </a:cxn>
              </a:cxnLst>
              <a:rect l="0" t="0" r="r" b="b"/>
              <a:pathLst>
                <a:path w="11" h="3">
                  <a:moveTo>
                    <a:pt x="0" y="3"/>
                  </a:moveTo>
                  <a:lnTo>
                    <a:pt x="0" y="3"/>
                  </a:lnTo>
                  <a:lnTo>
                    <a:pt x="0" y="3"/>
                  </a:lnTo>
                  <a:lnTo>
                    <a:pt x="11" y="0"/>
                  </a:lnTo>
                </a:path>
              </a:pathLst>
            </a:custGeom>
            <a:noFill/>
            <a:ln w="22225">
              <a:solidFill>
                <a:srgbClr val="FF0000"/>
              </a:solidFill>
              <a:prstDash val="solid"/>
              <a:round/>
              <a:headEnd/>
              <a:tailEnd/>
            </a:ln>
          </p:spPr>
          <p:txBody>
            <a:bodyPr/>
            <a:lstStyle/>
            <a:p>
              <a:endParaRPr lang="en-GB" sz="1000"/>
            </a:p>
          </p:txBody>
        </p:sp>
        <p:sp>
          <p:nvSpPr>
            <p:cNvPr id="478" name="Freeform 478"/>
            <p:cNvSpPr>
              <a:spLocks/>
            </p:cNvSpPr>
            <p:nvPr/>
          </p:nvSpPr>
          <p:spPr bwMode="auto">
            <a:xfrm>
              <a:off x="418" y="3654"/>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479" name="Freeform 479"/>
            <p:cNvSpPr>
              <a:spLocks/>
            </p:cNvSpPr>
            <p:nvPr/>
          </p:nvSpPr>
          <p:spPr bwMode="auto">
            <a:xfrm>
              <a:off x="427" y="365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0" name="Freeform 480"/>
            <p:cNvSpPr>
              <a:spLocks/>
            </p:cNvSpPr>
            <p:nvPr/>
          </p:nvSpPr>
          <p:spPr bwMode="auto">
            <a:xfrm>
              <a:off x="438" y="3654"/>
              <a:ext cx="9"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481" name="Freeform 481"/>
            <p:cNvSpPr>
              <a:spLocks/>
            </p:cNvSpPr>
            <p:nvPr/>
          </p:nvSpPr>
          <p:spPr bwMode="auto">
            <a:xfrm>
              <a:off x="44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2" name="Freeform 482"/>
            <p:cNvSpPr>
              <a:spLocks/>
            </p:cNvSpPr>
            <p:nvPr/>
          </p:nvSpPr>
          <p:spPr bwMode="auto">
            <a:xfrm>
              <a:off x="458"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3" name="Freeform 483"/>
            <p:cNvSpPr>
              <a:spLocks/>
            </p:cNvSpPr>
            <p:nvPr/>
          </p:nvSpPr>
          <p:spPr bwMode="auto">
            <a:xfrm>
              <a:off x="469"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484" name="Freeform 484"/>
            <p:cNvSpPr>
              <a:spLocks/>
            </p:cNvSpPr>
            <p:nvPr/>
          </p:nvSpPr>
          <p:spPr bwMode="auto">
            <a:xfrm>
              <a:off x="479"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5" name="Freeform 485"/>
            <p:cNvSpPr>
              <a:spLocks/>
            </p:cNvSpPr>
            <p:nvPr/>
          </p:nvSpPr>
          <p:spPr bwMode="auto">
            <a:xfrm>
              <a:off x="490"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6" name="Freeform 486"/>
            <p:cNvSpPr>
              <a:spLocks/>
            </p:cNvSpPr>
            <p:nvPr/>
          </p:nvSpPr>
          <p:spPr bwMode="auto">
            <a:xfrm>
              <a:off x="501"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487" name="Freeform 487"/>
            <p:cNvSpPr>
              <a:spLocks/>
            </p:cNvSpPr>
            <p:nvPr/>
          </p:nvSpPr>
          <p:spPr bwMode="auto">
            <a:xfrm>
              <a:off x="510"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8" name="Freeform 488"/>
            <p:cNvSpPr>
              <a:spLocks/>
            </p:cNvSpPr>
            <p:nvPr/>
          </p:nvSpPr>
          <p:spPr bwMode="auto">
            <a:xfrm>
              <a:off x="521" y="3657"/>
              <a:ext cx="9"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489" name="Freeform 489"/>
            <p:cNvSpPr>
              <a:spLocks/>
            </p:cNvSpPr>
            <p:nvPr/>
          </p:nvSpPr>
          <p:spPr bwMode="auto">
            <a:xfrm>
              <a:off x="530" y="365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490" name="Freeform 490"/>
            <p:cNvSpPr>
              <a:spLocks/>
            </p:cNvSpPr>
            <p:nvPr/>
          </p:nvSpPr>
          <p:spPr bwMode="auto">
            <a:xfrm>
              <a:off x="541" y="3656"/>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491" name="Freeform 491"/>
            <p:cNvSpPr>
              <a:spLocks/>
            </p:cNvSpPr>
            <p:nvPr/>
          </p:nvSpPr>
          <p:spPr bwMode="auto">
            <a:xfrm>
              <a:off x="551"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92" name="Freeform 492"/>
            <p:cNvSpPr>
              <a:spLocks/>
            </p:cNvSpPr>
            <p:nvPr/>
          </p:nvSpPr>
          <p:spPr bwMode="auto">
            <a:xfrm>
              <a:off x="562" y="3656"/>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493" name="Freeform 493"/>
            <p:cNvSpPr>
              <a:spLocks/>
            </p:cNvSpPr>
            <p:nvPr/>
          </p:nvSpPr>
          <p:spPr bwMode="auto">
            <a:xfrm>
              <a:off x="573"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494" name="Freeform 494"/>
            <p:cNvSpPr>
              <a:spLocks/>
            </p:cNvSpPr>
            <p:nvPr/>
          </p:nvSpPr>
          <p:spPr bwMode="auto">
            <a:xfrm>
              <a:off x="58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95" name="Freeform 495"/>
            <p:cNvSpPr>
              <a:spLocks/>
            </p:cNvSpPr>
            <p:nvPr/>
          </p:nvSpPr>
          <p:spPr bwMode="auto">
            <a:xfrm>
              <a:off x="593"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496" name="Freeform 496"/>
            <p:cNvSpPr>
              <a:spLocks/>
            </p:cNvSpPr>
            <p:nvPr/>
          </p:nvSpPr>
          <p:spPr bwMode="auto">
            <a:xfrm>
              <a:off x="60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97" name="Freeform 497"/>
            <p:cNvSpPr>
              <a:spLocks/>
            </p:cNvSpPr>
            <p:nvPr/>
          </p:nvSpPr>
          <p:spPr bwMode="auto">
            <a:xfrm>
              <a:off x="614"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98" name="Freeform 498"/>
            <p:cNvSpPr>
              <a:spLocks/>
            </p:cNvSpPr>
            <p:nvPr/>
          </p:nvSpPr>
          <p:spPr bwMode="auto">
            <a:xfrm>
              <a:off x="624"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499" name="Freeform 499"/>
            <p:cNvSpPr>
              <a:spLocks/>
            </p:cNvSpPr>
            <p:nvPr/>
          </p:nvSpPr>
          <p:spPr bwMode="auto">
            <a:xfrm>
              <a:off x="63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00" name="Freeform 500"/>
            <p:cNvSpPr>
              <a:spLocks/>
            </p:cNvSpPr>
            <p:nvPr/>
          </p:nvSpPr>
          <p:spPr bwMode="auto">
            <a:xfrm>
              <a:off x="64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01" name="Freeform 501"/>
            <p:cNvSpPr>
              <a:spLocks/>
            </p:cNvSpPr>
            <p:nvPr/>
          </p:nvSpPr>
          <p:spPr bwMode="auto">
            <a:xfrm>
              <a:off x="65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02" name="Freeform 502"/>
            <p:cNvSpPr>
              <a:spLocks/>
            </p:cNvSpPr>
            <p:nvPr/>
          </p:nvSpPr>
          <p:spPr bwMode="auto">
            <a:xfrm>
              <a:off x="66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03" name="Freeform 503"/>
            <p:cNvSpPr>
              <a:spLocks/>
            </p:cNvSpPr>
            <p:nvPr/>
          </p:nvSpPr>
          <p:spPr bwMode="auto">
            <a:xfrm>
              <a:off x="67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04" name="Freeform 504"/>
            <p:cNvSpPr>
              <a:spLocks/>
            </p:cNvSpPr>
            <p:nvPr/>
          </p:nvSpPr>
          <p:spPr bwMode="auto">
            <a:xfrm>
              <a:off x="688"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05" name="Freeform 505"/>
            <p:cNvSpPr>
              <a:spLocks/>
            </p:cNvSpPr>
            <p:nvPr/>
          </p:nvSpPr>
          <p:spPr bwMode="auto">
            <a:xfrm>
              <a:off x="69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06" name="Freeform 506"/>
            <p:cNvSpPr>
              <a:spLocks/>
            </p:cNvSpPr>
            <p:nvPr/>
          </p:nvSpPr>
          <p:spPr bwMode="auto">
            <a:xfrm>
              <a:off x="708" y="3657"/>
              <a:ext cx="9"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07" name="Freeform 507"/>
            <p:cNvSpPr>
              <a:spLocks/>
            </p:cNvSpPr>
            <p:nvPr/>
          </p:nvSpPr>
          <p:spPr bwMode="auto">
            <a:xfrm>
              <a:off x="717" y="3657"/>
              <a:ext cx="26" cy="0"/>
            </a:xfrm>
            <a:custGeom>
              <a:avLst/>
              <a:gdLst/>
              <a:ahLst/>
              <a:cxnLst>
                <a:cxn ang="0">
                  <a:pos x="0" y="0"/>
                </a:cxn>
                <a:cxn ang="0">
                  <a:pos x="0" y="0"/>
                </a:cxn>
                <a:cxn ang="0">
                  <a:pos x="0" y="0"/>
                </a:cxn>
                <a:cxn ang="0">
                  <a:pos x="26" y="0"/>
                </a:cxn>
              </a:cxnLst>
              <a:rect l="0" t="0" r="r" b="b"/>
              <a:pathLst>
                <a:path w="26">
                  <a:moveTo>
                    <a:pt x="0" y="0"/>
                  </a:moveTo>
                  <a:lnTo>
                    <a:pt x="0" y="0"/>
                  </a:lnTo>
                  <a:lnTo>
                    <a:pt x="0" y="0"/>
                  </a:lnTo>
                  <a:lnTo>
                    <a:pt x="26" y="0"/>
                  </a:lnTo>
                </a:path>
              </a:pathLst>
            </a:custGeom>
            <a:noFill/>
            <a:ln w="22225">
              <a:solidFill>
                <a:srgbClr val="FF0000"/>
              </a:solidFill>
              <a:prstDash val="solid"/>
              <a:round/>
              <a:headEnd/>
              <a:tailEnd/>
            </a:ln>
          </p:spPr>
          <p:txBody>
            <a:bodyPr/>
            <a:lstStyle/>
            <a:p>
              <a:endParaRPr lang="en-GB" sz="1000"/>
            </a:p>
          </p:txBody>
        </p:sp>
        <p:sp>
          <p:nvSpPr>
            <p:cNvPr id="508" name="Freeform 508"/>
            <p:cNvSpPr>
              <a:spLocks/>
            </p:cNvSpPr>
            <p:nvPr/>
          </p:nvSpPr>
          <p:spPr bwMode="auto">
            <a:xfrm>
              <a:off x="743"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09" name="Freeform 509"/>
            <p:cNvSpPr>
              <a:spLocks/>
            </p:cNvSpPr>
            <p:nvPr/>
          </p:nvSpPr>
          <p:spPr bwMode="auto">
            <a:xfrm>
              <a:off x="75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0" name="Freeform 510"/>
            <p:cNvSpPr>
              <a:spLocks/>
            </p:cNvSpPr>
            <p:nvPr/>
          </p:nvSpPr>
          <p:spPr bwMode="auto">
            <a:xfrm>
              <a:off x="76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1" name="Freeform 511"/>
            <p:cNvSpPr>
              <a:spLocks/>
            </p:cNvSpPr>
            <p:nvPr/>
          </p:nvSpPr>
          <p:spPr bwMode="auto">
            <a:xfrm>
              <a:off x="77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12" name="Freeform 512"/>
            <p:cNvSpPr>
              <a:spLocks/>
            </p:cNvSpPr>
            <p:nvPr/>
          </p:nvSpPr>
          <p:spPr bwMode="auto">
            <a:xfrm>
              <a:off x="78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3" name="Freeform 513"/>
            <p:cNvSpPr>
              <a:spLocks/>
            </p:cNvSpPr>
            <p:nvPr/>
          </p:nvSpPr>
          <p:spPr bwMode="auto">
            <a:xfrm>
              <a:off x="796"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4" name="Freeform 514"/>
            <p:cNvSpPr>
              <a:spLocks/>
            </p:cNvSpPr>
            <p:nvPr/>
          </p:nvSpPr>
          <p:spPr bwMode="auto">
            <a:xfrm>
              <a:off x="80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15" name="Freeform 515"/>
            <p:cNvSpPr>
              <a:spLocks/>
            </p:cNvSpPr>
            <p:nvPr/>
          </p:nvSpPr>
          <p:spPr bwMode="auto">
            <a:xfrm>
              <a:off x="81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6" name="Freeform 516"/>
            <p:cNvSpPr>
              <a:spLocks/>
            </p:cNvSpPr>
            <p:nvPr/>
          </p:nvSpPr>
          <p:spPr bwMode="auto">
            <a:xfrm>
              <a:off x="82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7" name="Freeform 517"/>
            <p:cNvSpPr>
              <a:spLocks/>
            </p:cNvSpPr>
            <p:nvPr/>
          </p:nvSpPr>
          <p:spPr bwMode="auto">
            <a:xfrm>
              <a:off x="838" y="3656"/>
              <a:ext cx="9" cy="1"/>
            </a:xfrm>
            <a:custGeom>
              <a:avLst/>
              <a:gdLst/>
              <a:ahLst/>
              <a:cxnLst>
                <a:cxn ang="0">
                  <a:pos x="0" y="1"/>
                </a:cxn>
                <a:cxn ang="0">
                  <a:pos x="0" y="1"/>
                </a:cxn>
                <a:cxn ang="0">
                  <a:pos x="0" y="1"/>
                </a:cxn>
                <a:cxn ang="0">
                  <a:pos x="9" y="0"/>
                </a:cxn>
              </a:cxnLst>
              <a:rect l="0" t="0" r="r" b="b"/>
              <a:pathLst>
                <a:path w="9" h="1">
                  <a:moveTo>
                    <a:pt x="0" y="1"/>
                  </a:moveTo>
                  <a:lnTo>
                    <a:pt x="0" y="1"/>
                  </a:lnTo>
                  <a:lnTo>
                    <a:pt x="0" y="1"/>
                  </a:lnTo>
                  <a:lnTo>
                    <a:pt x="9" y="0"/>
                  </a:lnTo>
                </a:path>
              </a:pathLst>
            </a:custGeom>
            <a:noFill/>
            <a:ln w="22225">
              <a:solidFill>
                <a:srgbClr val="FF0000"/>
              </a:solidFill>
              <a:prstDash val="solid"/>
              <a:round/>
              <a:headEnd/>
              <a:tailEnd/>
            </a:ln>
          </p:spPr>
          <p:txBody>
            <a:bodyPr/>
            <a:lstStyle/>
            <a:p>
              <a:endParaRPr lang="en-GB" sz="1000"/>
            </a:p>
          </p:txBody>
        </p:sp>
        <p:sp>
          <p:nvSpPr>
            <p:cNvPr id="518" name="Freeform 518"/>
            <p:cNvSpPr>
              <a:spLocks/>
            </p:cNvSpPr>
            <p:nvPr/>
          </p:nvSpPr>
          <p:spPr bwMode="auto">
            <a:xfrm>
              <a:off x="847" y="3656"/>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19" name="Freeform 519"/>
            <p:cNvSpPr>
              <a:spLocks/>
            </p:cNvSpPr>
            <p:nvPr/>
          </p:nvSpPr>
          <p:spPr bwMode="auto">
            <a:xfrm>
              <a:off x="857"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20" name="Freeform 520"/>
            <p:cNvSpPr>
              <a:spLocks/>
            </p:cNvSpPr>
            <p:nvPr/>
          </p:nvSpPr>
          <p:spPr bwMode="auto">
            <a:xfrm>
              <a:off x="868" y="3656"/>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521" name="Freeform 521"/>
            <p:cNvSpPr>
              <a:spLocks/>
            </p:cNvSpPr>
            <p:nvPr/>
          </p:nvSpPr>
          <p:spPr bwMode="auto">
            <a:xfrm>
              <a:off x="879"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22" name="Freeform 522"/>
            <p:cNvSpPr>
              <a:spLocks/>
            </p:cNvSpPr>
            <p:nvPr/>
          </p:nvSpPr>
          <p:spPr bwMode="auto">
            <a:xfrm>
              <a:off x="889" y="3656"/>
              <a:ext cx="10"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523" name="Freeform 523"/>
            <p:cNvSpPr>
              <a:spLocks/>
            </p:cNvSpPr>
            <p:nvPr/>
          </p:nvSpPr>
          <p:spPr bwMode="auto">
            <a:xfrm>
              <a:off x="899"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24" name="Freeform 524"/>
            <p:cNvSpPr>
              <a:spLocks/>
            </p:cNvSpPr>
            <p:nvPr/>
          </p:nvSpPr>
          <p:spPr bwMode="auto">
            <a:xfrm>
              <a:off x="910" y="3656"/>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25" name="Freeform 525"/>
            <p:cNvSpPr>
              <a:spLocks/>
            </p:cNvSpPr>
            <p:nvPr/>
          </p:nvSpPr>
          <p:spPr bwMode="auto">
            <a:xfrm>
              <a:off x="920" y="3656"/>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526" name="Freeform 526"/>
            <p:cNvSpPr>
              <a:spLocks/>
            </p:cNvSpPr>
            <p:nvPr/>
          </p:nvSpPr>
          <p:spPr bwMode="auto">
            <a:xfrm>
              <a:off x="93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27" name="Freeform 527"/>
            <p:cNvSpPr>
              <a:spLocks/>
            </p:cNvSpPr>
            <p:nvPr/>
          </p:nvSpPr>
          <p:spPr bwMode="auto">
            <a:xfrm>
              <a:off x="942"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28" name="Freeform 528"/>
            <p:cNvSpPr>
              <a:spLocks/>
            </p:cNvSpPr>
            <p:nvPr/>
          </p:nvSpPr>
          <p:spPr bwMode="auto">
            <a:xfrm>
              <a:off x="95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29" name="Freeform 529"/>
            <p:cNvSpPr>
              <a:spLocks/>
            </p:cNvSpPr>
            <p:nvPr/>
          </p:nvSpPr>
          <p:spPr bwMode="auto">
            <a:xfrm>
              <a:off x="963"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30" name="Freeform 530"/>
            <p:cNvSpPr>
              <a:spLocks/>
            </p:cNvSpPr>
            <p:nvPr/>
          </p:nvSpPr>
          <p:spPr bwMode="auto">
            <a:xfrm>
              <a:off x="972"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1" name="Freeform 531"/>
            <p:cNvSpPr>
              <a:spLocks/>
            </p:cNvSpPr>
            <p:nvPr/>
          </p:nvSpPr>
          <p:spPr bwMode="auto">
            <a:xfrm>
              <a:off x="98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2" name="Freeform 532"/>
            <p:cNvSpPr>
              <a:spLocks/>
            </p:cNvSpPr>
            <p:nvPr/>
          </p:nvSpPr>
          <p:spPr bwMode="auto">
            <a:xfrm>
              <a:off x="993"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33" name="Freeform 533"/>
            <p:cNvSpPr>
              <a:spLocks/>
            </p:cNvSpPr>
            <p:nvPr/>
          </p:nvSpPr>
          <p:spPr bwMode="auto">
            <a:xfrm>
              <a:off x="100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4" name="Freeform 534"/>
            <p:cNvSpPr>
              <a:spLocks/>
            </p:cNvSpPr>
            <p:nvPr/>
          </p:nvSpPr>
          <p:spPr bwMode="auto">
            <a:xfrm>
              <a:off x="101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5" name="Freeform 535"/>
            <p:cNvSpPr>
              <a:spLocks/>
            </p:cNvSpPr>
            <p:nvPr/>
          </p:nvSpPr>
          <p:spPr bwMode="auto">
            <a:xfrm>
              <a:off x="102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36" name="Freeform 536"/>
            <p:cNvSpPr>
              <a:spLocks/>
            </p:cNvSpPr>
            <p:nvPr/>
          </p:nvSpPr>
          <p:spPr bwMode="auto">
            <a:xfrm>
              <a:off x="103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7" name="Freeform 537"/>
            <p:cNvSpPr>
              <a:spLocks/>
            </p:cNvSpPr>
            <p:nvPr/>
          </p:nvSpPr>
          <p:spPr bwMode="auto">
            <a:xfrm>
              <a:off x="1046"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38" name="Freeform 538"/>
            <p:cNvSpPr>
              <a:spLocks/>
            </p:cNvSpPr>
            <p:nvPr/>
          </p:nvSpPr>
          <p:spPr bwMode="auto">
            <a:xfrm>
              <a:off x="105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9" name="Freeform 539"/>
            <p:cNvSpPr>
              <a:spLocks/>
            </p:cNvSpPr>
            <p:nvPr/>
          </p:nvSpPr>
          <p:spPr bwMode="auto">
            <a:xfrm>
              <a:off x="1066"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0" name="Freeform 540"/>
            <p:cNvSpPr>
              <a:spLocks/>
            </p:cNvSpPr>
            <p:nvPr/>
          </p:nvSpPr>
          <p:spPr bwMode="auto">
            <a:xfrm>
              <a:off x="107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41" name="Freeform 541"/>
            <p:cNvSpPr>
              <a:spLocks/>
            </p:cNvSpPr>
            <p:nvPr/>
          </p:nvSpPr>
          <p:spPr bwMode="auto">
            <a:xfrm>
              <a:off x="108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2" name="Freeform 542"/>
            <p:cNvSpPr>
              <a:spLocks/>
            </p:cNvSpPr>
            <p:nvPr/>
          </p:nvSpPr>
          <p:spPr bwMode="auto">
            <a:xfrm>
              <a:off x="109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3" name="Freeform 543"/>
            <p:cNvSpPr>
              <a:spLocks/>
            </p:cNvSpPr>
            <p:nvPr/>
          </p:nvSpPr>
          <p:spPr bwMode="auto">
            <a:xfrm>
              <a:off x="1108"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44" name="Freeform 544"/>
            <p:cNvSpPr>
              <a:spLocks/>
            </p:cNvSpPr>
            <p:nvPr/>
          </p:nvSpPr>
          <p:spPr bwMode="auto">
            <a:xfrm>
              <a:off x="111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5" name="Freeform 545"/>
            <p:cNvSpPr>
              <a:spLocks/>
            </p:cNvSpPr>
            <p:nvPr/>
          </p:nvSpPr>
          <p:spPr bwMode="auto">
            <a:xfrm>
              <a:off x="1128"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46" name="Freeform 546"/>
            <p:cNvSpPr>
              <a:spLocks/>
            </p:cNvSpPr>
            <p:nvPr/>
          </p:nvSpPr>
          <p:spPr bwMode="auto">
            <a:xfrm>
              <a:off x="1138" y="3657"/>
              <a:ext cx="24" cy="0"/>
            </a:xfrm>
            <a:custGeom>
              <a:avLst/>
              <a:gdLst/>
              <a:ahLst/>
              <a:cxnLst>
                <a:cxn ang="0">
                  <a:pos x="0" y="0"/>
                </a:cxn>
                <a:cxn ang="0">
                  <a:pos x="0" y="0"/>
                </a:cxn>
                <a:cxn ang="0">
                  <a:pos x="0" y="0"/>
                </a:cxn>
                <a:cxn ang="0">
                  <a:pos x="25" y="0"/>
                </a:cxn>
              </a:cxnLst>
              <a:rect l="0" t="0" r="r" b="b"/>
              <a:pathLst>
                <a:path w="25">
                  <a:moveTo>
                    <a:pt x="0" y="0"/>
                  </a:moveTo>
                  <a:lnTo>
                    <a:pt x="0" y="0"/>
                  </a:lnTo>
                  <a:lnTo>
                    <a:pt x="0" y="0"/>
                  </a:lnTo>
                  <a:lnTo>
                    <a:pt x="25" y="0"/>
                  </a:lnTo>
                </a:path>
              </a:pathLst>
            </a:custGeom>
            <a:noFill/>
            <a:ln w="22225">
              <a:solidFill>
                <a:srgbClr val="FF0000"/>
              </a:solidFill>
              <a:prstDash val="solid"/>
              <a:round/>
              <a:headEnd/>
              <a:tailEnd/>
            </a:ln>
          </p:spPr>
          <p:txBody>
            <a:bodyPr/>
            <a:lstStyle/>
            <a:p>
              <a:endParaRPr lang="en-GB" sz="1000"/>
            </a:p>
          </p:txBody>
        </p:sp>
        <p:sp>
          <p:nvSpPr>
            <p:cNvPr id="547" name="Freeform 547"/>
            <p:cNvSpPr>
              <a:spLocks/>
            </p:cNvSpPr>
            <p:nvPr/>
          </p:nvSpPr>
          <p:spPr bwMode="auto">
            <a:xfrm>
              <a:off x="116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8" name="Freeform 548"/>
            <p:cNvSpPr>
              <a:spLocks/>
            </p:cNvSpPr>
            <p:nvPr/>
          </p:nvSpPr>
          <p:spPr bwMode="auto">
            <a:xfrm>
              <a:off x="117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9" name="Freeform 549"/>
            <p:cNvSpPr>
              <a:spLocks/>
            </p:cNvSpPr>
            <p:nvPr/>
          </p:nvSpPr>
          <p:spPr bwMode="auto">
            <a:xfrm>
              <a:off x="1184" y="3656"/>
              <a:ext cx="10" cy="1"/>
            </a:xfrm>
            <a:custGeom>
              <a:avLst/>
              <a:gdLst/>
              <a:ahLst/>
              <a:cxnLst>
                <a:cxn ang="0">
                  <a:pos x="0" y="1"/>
                </a:cxn>
                <a:cxn ang="0">
                  <a:pos x="0" y="1"/>
                </a:cxn>
                <a:cxn ang="0">
                  <a:pos x="0" y="1"/>
                </a:cxn>
                <a:cxn ang="0">
                  <a:pos x="10" y="0"/>
                </a:cxn>
              </a:cxnLst>
              <a:rect l="0" t="0" r="r" b="b"/>
              <a:pathLst>
                <a:path w="10" h="1">
                  <a:moveTo>
                    <a:pt x="0" y="1"/>
                  </a:moveTo>
                  <a:lnTo>
                    <a:pt x="0" y="1"/>
                  </a:lnTo>
                  <a:lnTo>
                    <a:pt x="0" y="1"/>
                  </a:lnTo>
                  <a:lnTo>
                    <a:pt x="10" y="0"/>
                  </a:lnTo>
                </a:path>
              </a:pathLst>
            </a:custGeom>
            <a:noFill/>
            <a:ln w="22225">
              <a:solidFill>
                <a:srgbClr val="FF0000"/>
              </a:solidFill>
              <a:prstDash val="solid"/>
              <a:round/>
              <a:headEnd/>
              <a:tailEnd/>
            </a:ln>
          </p:spPr>
          <p:txBody>
            <a:bodyPr/>
            <a:lstStyle/>
            <a:p>
              <a:endParaRPr lang="en-GB" sz="1000"/>
            </a:p>
          </p:txBody>
        </p:sp>
        <p:sp>
          <p:nvSpPr>
            <p:cNvPr id="550" name="Freeform 550"/>
            <p:cNvSpPr>
              <a:spLocks/>
            </p:cNvSpPr>
            <p:nvPr/>
          </p:nvSpPr>
          <p:spPr bwMode="auto">
            <a:xfrm>
              <a:off x="1194" y="3654"/>
              <a:ext cx="11" cy="2"/>
            </a:xfrm>
            <a:custGeom>
              <a:avLst/>
              <a:gdLst/>
              <a:ahLst/>
              <a:cxnLst>
                <a:cxn ang="0">
                  <a:pos x="0" y="2"/>
                </a:cxn>
                <a:cxn ang="0">
                  <a:pos x="0" y="2"/>
                </a:cxn>
                <a:cxn ang="0">
                  <a:pos x="0" y="2"/>
                </a:cxn>
                <a:cxn ang="0">
                  <a:pos x="11" y="0"/>
                </a:cxn>
              </a:cxnLst>
              <a:rect l="0" t="0" r="r" b="b"/>
              <a:pathLst>
                <a:path w="11" h="2">
                  <a:moveTo>
                    <a:pt x="0" y="2"/>
                  </a:moveTo>
                  <a:lnTo>
                    <a:pt x="0" y="2"/>
                  </a:lnTo>
                  <a:lnTo>
                    <a:pt x="0" y="2"/>
                  </a:lnTo>
                  <a:lnTo>
                    <a:pt x="11" y="0"/>
                  </a:lnTo>
                </a:path>
              </a:pathLst>
            </a:custGeom>
            <a:noFill/>
            <a:ln w="22225">
              <a:solidFill>
                <a:srgbClr val="FF0000"/>
              </a:solidFill>
              <a:prstDash val="solid"/>
              <a:round/>
              <a:headEnd/>
              <a:tailEnd/>
            </a:ln>
          </p:spPr>
          <p:txBody>
            <a:bodyPr/>
            <a:lstStyle/>
            <a:p>
              <a:endParaRPr lang="en-GB" sz="1000"/>
            </a:p>
          </p:txBody>
        </p:sp>
        <p:sp>
          <p:nvSpPr>
            <p:cNvPr id="551" name="Freeform 551"/>
            <p:cNvSpPr>
              <a:spLocks/>
            </p:cNvSpPr>
            <p:nvPr/>
          </p:nvSpPr>
          <p:spPr bwMode="auto">
            <a:xfrm>
              <a:off x="1205" y="365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52" name="Freeform 552"/>
            <p:cNvSpPr>
              <a:spLocks/>
            </p:cNvSpPr>
            <p:nvPr/>
          </p:nvSpPr>
          <p:spPr bwMode="auto">
            <a:xfrm>
              <a:off x="1216" y="3654"/>
              <a:ext cx="10" cy="2"/>
            </a:xfrm>
            <a:custGeom>
              <a:avLst/>
              <a:gdLst/>
              <a:ahLst/>
              <a:cxnLst>
                <a:cxn ang="0">
                  <a:pos x="0" y="0"/>
                </a:cxn>
                <a:cxn ang="0">
                  <a:pos x="0" y="0"/>
                </a:cxn>
                <a:cxn ang="0">
                  <a:pos x="0" y="0"/>
                </a:cxn>
                <a:cxn ang="0">
                  <a:pos x="10" y="2"/>
                </a:cxn>
              </a:cxnLst>
              <a:rect l="0" t="0" r="r" b="b"/>
              <a:pathLst>
                <a:path w="10" h="2">
                  <a:moveTo>
                    <a:pt x="0" y="0"/>
                  </a:moveTo>
                  <a:lnTo>
                    <a:pt x="0" y="0"/>
                  </a:lnTo>
                  <a:lnTo>
                    <a:pt x="0" y="0"/>
                  </a:lnTo>
                  <a:lnTo>
                    <a:pt x="10" y="2"/>
                  </a:lnTo>
                </a:path>
              </a:pathLst>
            </a:custGeom>
            <a:noFill/>
            <a:ln w="22225">
              <a:solidFill>
                <a:srgbClr val="FF0000"/>
              </a:solidFill>
              <a:prstDash val="solid"/>
              <a:round/>
              <a:headEnd/>
              <a:tailEnd/>
            </a:ln>
          </p:spPr>
          <p:txBody>
            <a:bodyPr/>
            <a:lstStyle/>
            <a:p>
              <a:endParaRPr lang="en-GB" sz="1000"/>
            </a:p>
          </p:txBody>
        </p:sp>
        <p:sp>
          <p:nvSpPr>
            <p:cNvPr id="553" name="Freeform 553"/>
            <p:cNvSpPr>
              <a:spLocks/>
            </p:cNvSpPr>
            <p:nvPr/>
          </p:nvSpPr>
          <p:spPr bwMode="auto">
            <a:xfrm>
              <a:off x="1226" y="3648"/>
              <a:ext cx="11" cy="8"/>
            </a:xfrm>
            <a:custGeom>
              <a:avLst/>
              <a:gdLst/>
              <a:ahLst/>
              <a:cxnLst>
                <a:cxn ang="0">
                  <a:pos x="0" y="8"/>
                </a:cxn>
                <a:cxn ang="0">
                  <a:pos x="0" y="8"/>
                </a:cxn>
                <a:cxn ang="0">
                  <a:pos x="0" y="8"/>
                </a:cxn>
                <a:cxn ang="0">
                  <a:pos x="11" y="0"/>
                </a:cxn>
              </a:cxnLst>
              <a:rect l="0" t="0" r="r" b="b"/>
              <a:pathLst>
                <a:path w="11" h="8">
                  <a:moveTo>
                    <a:pt x="0" y="8"/>
                  </a:moveTo>
                  <a:lnTo>
                    <a:pt x="0" y="8"/>
                  </a:lnTo>
                  <a:lnTo>
                    <a:pt x="0" y="8"/>
                  </a:lnTo>
                  <a:lnTo>
                    <a:pt x="11" y="0"/>
                  </a:lnTo>
                </a:path>
              </a:pathLst>
            </a:custGeom>
            <a:noFill/>
            <a:ln w="22225">
              <a:solidFill>
                <a:srgbClr val="FF0000"/>
              </a:solidFill>
              <a:prstDash val="solid"/>
              <a:round/>
              <a:headEnd/>
              <a:tailEnd/>
            </a:ln>
          </p:spPr>
          <p:txBody>
            <a:bodyPr/>
            <a:lstStyle/>
            <a:p>
              <a:endParaRPr lang="en-GB" sz="1000"/>
            </a:p>
          </p:txBody>
        </p:sp>
        <p:sp>
          <p:nvSpPr>
            <p:cNvPr id="554" name="Freeform 554"/>
            <p:cNvSpPr>
              <a:spLocks/>
            </p:cNvSpPr>
            <p:nvPr/>
          </p:nvSpPr>
          <p:spPr bwMode="auto">
            <a:xfrm>
              <a:off x="1237" y="3634"/>
              <a:ext cx="11" cy="14"/>
            </a:xfrm>
            <a:custGeom>
              <a:avLst/>
              <a:gdLst/>
              <a:ahLst/>
              <a:cxnLst>
                <a:cxn ang="0">
                  <a:pos x="0" y="14"/>
                </a:cxn>
                <a:cxn ang="0">
                  <a:pos x="0" y="14"/>
                </a:cxn>
                <a:cxn ang="0">
                  <a:pos x="0" y="14"/>
                </a:cxn>
                <a:cxn ang="0">
                  <a:pos x="11" y="0"/>
                </a:cxn>
              </a:cxnLst>
              <a:rect l="0" t="0" r="r" b="b"/>
              <a:pathLst>
                <a:path w="11" h="14">
                  <a:moveTo>
                    <a:pt x="0" y="14"/>
                  </a:moveTo>
                  <a:lnTo>
                    <a:pt x="0" y="14"/>
                  </a:lnTo>
                  <a:lnTo>
                    <a:pt x="0" y="14"/>
                  </a:lnTo>
                  <a:lnTo>
                    <a:pt x="11" y="0"/>
                  </a:lnTo>
                </a:path>
              </a:pathLst>
            </a:custGeom>
            <a:noFill/>
            <a:ln w="22225">
              <a:solidFill>
                <a:srgbClr val="FF0000"/>
              </a:solidFill>
              <a:prstDash val="solid"/>
              <a:round/>
              <a:headEnd/>
              <a:tailEnd/>
            </a:ln>
          </p:spPr>
          <p:txBody>
            <a:bodyPr/>
            <a:lstStyle/>
            <a:p>
              <a:endParaRPr lang="en-GB" sz="1000"/>
            </a:p>
          </p:txBody>
        </p:sp>
        <p:sp>
          <p:nvSpPr>
            <p:cNvPr id="555" name="Freeform 555"/>
            <p:cNvSpPr>
              <a:spLocks/>
            </p:cNvSpPr>
            <p:nvPr/>
          </p:nvSpPr>
          <p:spPr bwMode="auto">
            <a:xfrm>
              <a:off x="1248" y="3582"/>
              <a:ext cx="9" cy="52"/>
            </a:xfrm>
            <a:custGeom>
              <a:avLst/>
              <a:gdLst/>
              <a:ahLst/>
              <a:cxnLst>
                <a:cxn ang="0">
                  <a:pos x="0" y="53"/>
                </a:cxn>
                <a:cxn ang="0">
                  <a:pos x="0" y="53"/>
                </a:cxn>
                <a:cxn ang="0">
                  <a:pos x="0" y="53"/>
                </a:cxn>
                <a:cxn ang="0">
                  <a:pos x="10" y="0"/>
                </a:cxn>
              </a:cxnLst>
              <a:rect l="0" t="0" r="r" b="b"/>
              <a:pathLst>
                <a:path w="10" h="53">
                  <a:moveTo>
                    <a:pt x="0" y="53"/>
                  </a:moveTo>
                  <a:lnTo>
                    <a:pt x="0" y="53"/>
                  </a:lnTo>
                  <a:lnTo>
                    <a:pt x="0" y="53"/>
                  </a:lnTo>
                  <a:lnTo>
                    <a:pt x="10" y="0"/>
                  </a:lnTo>
                </a:path>
              </a:pathLst>
            </a:custGeom>
            <a:noFill/>
            <a:ln w="22225">
              <a:solidFill>
                <a:srgbClr val="FF0000"/>
              </a:solidFill>
              <a:prstDash val="solid"/>
              <a:round/>
              <a:headEnd/>
              <a:tailEnd/>
            </a:ln>
          </p:spPr>
          <p:txBody>
            <a:bodyPr/>
            <a:lstStyle/>
            <a:p>
              <a:endParaRPr lang="en-GB" sz="1000"/>
            </a:p>
          </p:txBody>
        </p:sp>
        <p:sp>
          <p:nvSpPr>
            <p:cNvPr id="556" name="Freeform 556"/>
            <p:cNvSpPr>
              <a:spLocks/>
            </p:cNvSpPr>
            <p:nvPr/>
          </p:nvSpPr>
          <p:spPr bwMode="auto">
            <a:xfrm>
              <a:off x="1257" y="3467"/>
              <a:ext cx="10" cy="115"/>
            </a:xfrm>
            <a:custGeom>
              <a:avLst/>
              <a:gdLst/>
              <a:ahLst/>
              <a:cxnLst>
                <a:cxn ang="0">
                  <a:pos x="0" y="118"/>
                </a:cxn>
                <a:cxn ang="0">
                  <a:pos x="0" y="118"/>
                </a:cxn>
                <a:cxn ang="0">
                  <a:pos x="0" y="118"/>
                </a:cxn>
                <a:cxn ang="0">
                  <a:pos x="10" y="0"/>
                </a:cxn>
              </a:cxnLst>
              <a:rect l="0" t="0" r="r" b="b"/>
              <a:pathLst>
                <a:path w="10" h="118">
                  <a:moveTo>
                    <a:pt x="0" y="118"/>
                  </a:moveTo>
                  <a:lnTo>
                    <a:pt x="0" y="118"/>
                  </a:lnTo>
                  <a:lnTo>
                    <a:pt x="0" y="118"/>
                  </a:lnTo>
                  <a:lnTo>
                    <a:pt x="10" y="0"/>
                  </a:lnTo>
                </a:path>
              </a:pathLst>
            </a:custGeom>
            <a:noFill/>
            <a:ln w="22225">
              <a:solidFill>
                <a:srgbClr val="FF0000"/>
              </a:solidFill>
              <a:prstDash val="solid"/>
              <a:round/>
              <a:headEnd/>
              <a:tailEnd/>
            </a:ln>
          </p:spPr>
          <p:txBody>
            <a:bodyPr/>
            <a:lstStyle/>
            <a:p>
              <a:endParaRPr lang="en-GB" sz="1000"/>
            </a:p>
          </p:txBody>
        </p:sp>
        <p:sp>
          <p:nvSpPr>
            <p:cNvPr id="557" name="Freeform 557"/>
            <p:cNvSpPr>
              <a:spLocks/>
            </p:cNvSpPr>
            <p:nvPr/>
          </p:nvSpPr>
          <p:spPr bwMode="auto">
            <a:xfrm>
              <a:off x="1267" y="3261"/>
              <a:ext cx="10" cy="206"/>
            </a:xfrm>
            <a:custGeom>
              <a:avLst/>
              <a:gdLst/>
              <a:ahLst/>
              <a:cxnLst>
                <a:cxn ang="0">
                  <a:pos x="0" y="211"/>
                </a:cxn>
                <a:cxn ang="0">
                  <a:pos x="0" y="211"/>
                </a:cxn>
                <a:cxn ang="0">
                  <a:pos x="0" y="211"/>
                </a:cxn>
                <a:cxn ang="0">
                  <a:pos x="10" y="0"/>
                </a:cxn>
              </a:cxnLst>
              <a:rect l="0" t="0" r="r" b="b"/>
              <a:pathLst>
                <a:path w="10" h="211">
                  <a:moveTo>
                    <a:pt x="0" y="211"/>
                  </a:moveTo>
                  <a:lnTo>
                    <a:pt x="0" y="211"/>
                  </a:lnTo>
                  <a:lnTo>
                    <a:pt x="0" y="211"/>
                  </a:lnTo>
                  <a:lnTo>
                    <a:pt x="10" y="0"/>
                  </a:lnTo>
                </a:path>
              </a:pathLst>
            </a:custGeom>
            <a:noFill/>
            <a:ln w="22225">
              <a:solidFill>
                <a:srgbClr val="FF0000"/>
              </a:solidFill>
              <a:prstDash val="solid"/>
              <a:round/>
              <a:headEnd/>
              <a:tailEnd/>
            </a:ln>
          </p:spPr>
          <p:txBody>
            <a:bodyPr/>
            <a:lstStyle/>
            <a:p>
              <a:endParaRPr lang="en-GB" sz="1000"/>
            </a:p>
          </p:txBody>
        </p:sp>
        <p:sp>
          <p:nvSpPr>
            <p:cNvPr id="558" name="Freeform 558"/>
            <p:cNvSpPr>
              <a:spLocks/>
            </p:cNvSpPr>
            <p:nvPr/>
          </p:nvSpPr>
          <p:spPr bwMode="auto">
            <a:xfrm>
              <a:off x="1277" y="2998"/>
              <a:ext cx="11" cy="263"/>
            </a:xfrm>
            <a:custGeom>
              <a:avLst/>
              <a:gdLst/>
              <a:ahLst/>
              <a:cxnLst>
                <a:cxn ang="0">
                  <a:pos x="0" y="269"/>
                </a:cxn>
                <a:cxn ang="0">
                  <a:pos x="0" y="269"/>
                </a:cxn>
                <a:cxn ang="0">
                  <a:pos x="0" y="269"/>
                </a:cxn>
                <a:cxn ang="0">
                  <a:pos x="11" y="0"/>
                </a:cxn>
              </a:cxnLst>
              <a:rect l="0" t="0" r="r" b="b"/>
              <a:pathLst>
                <a:path w="11" h="269">
                  <a:moveTo>
                    <a:pt x="0" y="269"/>
                  </a:moveTo>
                  <a:lnTo>
                    <a:pt x="0" y="269"/>
                  </a:lnTo>
                  <a:lnTo>
                    <a:pt x="0" y="269"/>
                  </a:lnTo>
                  <a:lnTo>
                    <a:pt x="11" y="0"/>
                  </a:lnTo>
                </a:path>
              </a:pathLst>
            </a:custGeom>
            <a:noFill/>
            <a:ln w="22225">
              <a:solidFill>
                <a:srgbClr val="FF0000"/>
              </a:solidFill>
              <a:prstDash val="solid"/>
              <a:round/>
              <a:headEnd/>
              <a:tailEnd/>
            </a:ln>
          </p:spPr>
          <p:txBody>
            <a:bodyPr/>
            <a:lstStyle/>
            <a:p>
              <a:endParaRPr lang="en-GB" sz="1000"/>
            </a:p>
          </p:txBody>
        </p:sp>
        <p:sp>
          <p:nvSpPr>
            <p:cNvPr id="559" name="Freeform 559"/>
            <p:cNvSpPr>
              <a:spLocks/>
            </p:cNvSpPr>
            <p:nvPr/>
          </p:nvSpPr>
          <p:spPr bwMode="auto">
            <a:xfrm>
              <a:off x="1288" y="2749"/>
              <a:ext cx="11" cy="249"/>
            </a:xfrm>
            <a:custGeom>
              <a:avLst/>
              <a:gdLst/>
              <a:ahLst/>
              <a:cxnLst>
                <a:cxn ang="0">
                  <a:pos x="0" y="255"/>
                </a:cxn>
                <a:cxn ang="0">
                  <a:pos x="0" y="255"/>
                </a:cxn>
                <a:cxn ang="0">
                  <a:pos x="0" y="255"/>
                </a:cxn>
                <a:cxn ang="0">
                  <a:pos x="11" y="0"/>
                </a:cxn>
              </a:cxnLst>
              <a:rect l="0" t="0" r="r" b="b"/>
              <a:pathLst>
                <a:path w="11" h="255">
                  <a:moveTo>
                    <a:pt x="0" y="255"/>
                  </a:moveTo>
                  <a:lnTo>
                    <a:pt x="0" y="255"/>
                  </a:lnTo>
                  <a:lnTo>
                    <a:pt x="0" y="255"/>
                  </a:lnTo>
                  <a:lnTo>
                    <a:pt x="11" y="0"/>
                  </a:lnTo>
                </a:path>
              </a:pathLst>
            </a:custGeom>
            <a:noFill/>
            <a:ln w="22225">
              <a:solidFill>
                <a:srgbClr val="FF0000"/>
              </a:solidFill>
              <a:prstDash val="solid"/>
              <a:round/>
              <a:headEnd/>
              <a:tailEnd/>
            </a:ln>
          </p:spPr>
          <p:txBody>
            <a:bodyPr/>
            <a:lstStyle/>
            <a:p>
              <a:endParaRPr lang="en-GB" sz="1000"/>
            </a:p>
          </p:txBody>
        </p:sp>
        <p:sp>
          <p:nvSpPr>
            <p:cNvPr id="560" name="Freeform 560"/>
            <p:cNvSpPr>
              <a:spLocks/>
            </p:cNvSpPr>
            <p:nvPr/>
          </p:nvSpPr>
          <p:spPr bwMode="auto">
            <a:xfrm>
              <a:off x="1299" y="2484"/>
              <a:ext cx="10" cy="265"/>
            </a:xfrm>
            <a:custGeom>
              <a:avLst/>
              <a:gdLst/>
              <a:ahLst/>
              <a:cxnLst>
                <a:cxn ang="0">
                  <a:pos x="0" y="271"/>
                </a:cxn>
                <a:cxn ang="0">
                  <a:pos x="0" y="271"/>
                </a:cxn>
                <a:cxn ang="0">
                  <a:pos x="0" y="271"/>
                </a:cxn>
                <a:cxn ang="0">
                  <a:pos x="10" y="0"/>
                </a:cxn>
              </a:cxnLst>
              <a:rect l="0" t="0" r="r" b="b"/>
              <a:pathLst>
                <a:path w="10" h="271">
                  <a:moveTo>
                    <a:pt x="0" y="271"/>
                  </a:moveTo>
                  <a:lnTo>
                    <a:pt x="0" y="271"/>
                  </a:lnTo>
                  <a:lnTo>
                    <a:pt x="0" y="271"/>
                  </a:lnTo>
                  <a:lnTo>
                    <a:pt x="10" y="0"/>
                  </a:lnTo>
                </a:path>
              </a:pathLst>
            </a:custGeom>
            <a:noFill/>
            <a:ln w="22225">
              <a:solidFill>
                <a:srgbClr val="FF0000"/>
              </a:solidFill>
              <a:prstDash val="solid"/>
              <a:round/>
              <a:headEnd/>
              <a:tailEnd/>
            </a:ln>
          </p:spPr>
          <p:txBody>
            <a:bodyPr/>
            <a:lstStyle/>
            <a:p>
              <a:endParaRPr lang="en-GB" sz="1000"/>
            </a:p>
          </p:txBody>
        </p:sp>
        <p:sp>
          <p:nvSpPr>
            <p:cNvPr id="561" name="Freeform 561"/>
            <p:cNvSpPr>
              <a:spLocks/>
            </p:cNvSpPr>
            <p:nvPr/>
          </p:nvSpPr>
          <p:spPr bwMode="auto">
            <a:xfrm>
              <a:off x="1309" y="2251"/>
              <a:ext cx="11" cy="233"/>
            </a:xfrm>
            <a:custGeom>
              <a:avLst/>
              <a:gdLst/>
              <a:ahLst/>
              <a:cxnLst>
                <a:cxn ang="0">
                  <a:pos x="0" y="238"/>
                </a:cxn>
                <a:cxn ang="0">
                  <a:pos x="0" y="238"/>
                </a:cxn>
                <a:cxn ang="0">
                  <a:pos x="0" y="238"/>
                </a:cxn>
                <a:cxn ang="0">
                  <a:pos x="11" y="0"/>
                </a:cxn>
              </a:cxnLst>
              <a:rect l="0" t="0" r="r" b="b"/>
              <a:pathLst>
                <a:path w="11" h="238">
                  <a:moveTo>
                    <a:pt x="0" y="238"/>
                  </a:moveTo>
                  <a:lnTo>
                    <a:pt x="0" y="238"/>
                  </a:lnTo>
                  <a:lnTo>
                    <a:pt x="0" y="238"/>
                  </a:lnTo>
                  <a:lnTo>
                    <a:pt x="11" y="0"/>
                  </a:lnTo>
                </a:path>
              </a:pathLst>
            </a:custGeom>
            <a:noFill/>
            <a:ln w="22225">
              <a:solidFill>
                <a:srgbClr val="FF0000"/>
              </a:solidFill>
              <a:prstDash val="solid"/>
              <a:round/>
              <a:headEnd/>
              <a:tailEnd/>
            </a:ln>
          </p:spPr>
          <p:txBody>
            <a:bodyPr/>
            <a:lstStyle/>
            <a:p>
              <a:endParaRPr lang="en-GB" sz="1000"/>
            </a:p>
          </p:txBody>
        </p:sp>
        <p:sp>
          <p:nvSpPr>
            <p:cNvPr id="562" name="Freeform 562"/>
            <p:cNvSpPr>
              <a:spLocks/>
            </p:cNvSpPr>
            <p:nvPr/>
          </p:nvSpPr>
          <p:spPr bwMode="auto">
            <a:xfrm>
              <a:off x="1320" y="2011"/>
              <a:ext cx="11" cy="240"/>
            </a:xfrm>
            <a:custGeom>
              <a:avLst/>
              <a:gdLst/>
              <a:ahLst/>
              <a:cxnLst>
                <a:cxn ang="0">
                  <a:pos x="0" y="246"/>
                </a:cxn>
                <a:cxn ang="0">
                  <a:pos x="0" y="246"/>
                </a:cxn>
                <a:cxn ang="0">
                  <a:pos x="0" y="246"/>
                </a:cxn>
                <a:cxn ang="0">
                  <a:pos x="11" y="0"/>
                </a:cxn>
              </a:cxnLst>
              <a:rect l="0" t="0" r="r" b="b"/>
              <a:pathLst>
                <a:path w="11" h="246">
                  <a:moveTo>
                    <a:pt x="0" y="246"/>
                  </a:moveTo>
                  <a:lnTo>
                    <a:pt x="0" y="246"/>
                  </a:lnTo>
                  <a:lnTo>
                    <a:pt x="0" y="246"/>
                  </a:lnTo>
                  <a:lnTo>
                    <a:pt x="11" y="0"/>
                  </a:lnTo>
                </a:path>
              </a:pathLst>
            </a:custGeom>
            <a:noFill/>
            <a:ln w="22225">
              <a:solidFill>
                <a:srgbClr val="FF0000"/>
              </a:solidFill>
              <a:prstDash val="solid"/>
              <a:round/>
              <a:headEnd/>
              <a:tailEnd/>
            </a:ln>
          </p:spPr>
          <p:txBody>
            <a:bodyPr/>
            <a:lstStyle/>
            <a:p>
              <a:endParaRPr lang="en-GB" sz="1000"/>
            </a:p>
          </p:txBody>
        </p:sp>
        <p:sp>
          <p:nvSpPr>
            <p:cNvPr id="563" name="Freeform 563"/>
            <p:cNvSpPr>
              <a:spLocks/>
            </p:cNvSpPr>
            <p:nvPr/>
          </p:nvSpPr>
          <p:spPr bwMode="auto">
            <a:xfrm>
              <a:off x="1331" y="1993"/>
              <a:ext cx="10" cy="18"/>
            </a:xfrm>
            <a:custGeom>
              <a:avLst/>
              <a:gdLst/>
              <a:ahLst/>
              <a:cxnLst>
                <a:cxn ang="0">
                  <a:pos x="0" y="18"/>
                </a:cxn>
                <a:cxn ang="0">
                  <a:pos x="0" y="18"/>
                </a:cxn>
                <a:cxn ang="0">
                  <a:pos x="0" y="18"/>
                </a:cxn>
                <a:cxn ang="0">
                  <a:pos x="10" y="0"/>
                </a:cxn>
              </a:cxnLst>
              <a:rect l="0" t="0" r="r" b="b"/>
              <a:pathLst>
                <a:path w="10" h="18">
                  <a:moveTo>
                    <a:pt x="0" y="18"/>
                  </a:moveTo>
                  <a:lnTo>
                    <a:pt x="0" y="18"/>
                  </a:lnTo>
                  <a:lnTo>
                    <a:pt x="0" y="18"/>
                  </a:lnTo>
                  <a:lnTo>
                    <a:pt x="10" y="0"/>
                  </a:lnTo>
                </a:path>
              </a:pathLst>
            </a:custGeom>
            <a:noFill/>
            <a:ln w="22225">
              <a:solidFill>
                <a:srgbClr val="FF0000"/>
              </a:solidFill>
              <a:prstDash val="solid"/>
              <a:round/>
              <a:headEnd/>
              <a:tailEnd/>
            </a:ln>
          </p:spPr>
          <p:txBody>
            <a:bodyPr/>
            <a:lstStyle/>
            <a:p>
              <a:endParaRPr lang="en-GB" sz="1000"/>
            </a:p>
          </p:txBody>
        </p:sp>
        <p:sp>
          <p:nvSpPr>
            <p:cNvPr id="564" name="Freeform 564"/>
            <p:cNvSpPr>
              <a:spLocks/>
            </p:cNvSpPr>
            <p:nvPr/>
          </p:nvSpPr>
          <p:spPr bwMode="auto">
            <a:xfrm>
              <a:off x="1341" y="1993"/>
              <a:ext cx="10" cy="177"/>
            </a:xfrm>
            <a:custGeom>
              <a:avLst/>
              <a:gdLst/>
              <a:ahLst/>
              <a:cxnLst>
                <a:cxn ang="0">
                  <a:pos x="0" y="0"/>
                </a:cxn>
                <a:cxn ang="0">
                  <a:pos x="0" y="0"/>
                </a:cxn>
                <a:cxn ang="0">
                  <a:pos x="0" y="0"/>
                </a:cxn>
                <a:cxn ang="0">
                  <a:pos x="11" y="181"/>
                </a:cxn>
              </a:cxnLst>
              <a:rect l="0" t="0" r="r" b="b"/>
              <a:pathLst>
                <a:path w="11" h="181">
                  <a:moveTo>
                    <a:pt x="0" y="0"/>
                  </a:moveTo>
                  <a:lnTo>
                    <a:pt x="0" y="0"/>
                  </a:lnTo>
                  <a:lnTo>
                    <a:pt x="0" y="0"/>
                  </a:lnTo>
                  <a:lnTo>
                    <a:pt x="11" y="181"/>
                  </a:lnTo>
                </a:path>
              </a:pathLst>
            </a:custGeom>
            <a:noFill/>
            <a:ln w="22225">
              <a:solidFill>
                <a:srgbClr val="FF0000"/>
              </a:solidFill>
              <a:prstDash val="solid"/>
              <a:round/>
              <a:headEnd/>
              <a:tailEnd/>
            </a:ln>
          </p:spPr>
          <p:txBody>
            <a:bodyPr/>
            <a:lstStyle/>
            <a:p>
              <a:endParaRPr lang="en-GB" sz="1000"/>
            </a:p>
          </p:txBody>
        </p:sp>
        <p:sp>
          <p:nvSpPr>
            <p:cNvPr id="565" name="Freeform 565"/>
            <p:cNvSpPr>
              <a:spLocks/>
            </p:cNvSpPr>
            <p:nvPr/>
          </p:nvSpPr>
          <p:spPr bwMode="auto">
            <a:xfrm>
              <a:off x="1351" y="2170"/>
              <a:ext cx="11" cy="439"/>
            </a:xfrm>
            <a:custGeom>
              <a:avLst/>
              <a:gdLst/>
              <a:ahLst/>
              <a:cxnLst>
                <a:cxn ang="0">
                  <a:pos x="0" y="0"/>
                </a:cxn>
                <a:cxn ang="0">
                  <a:pos x="0" y="0"/>
                </a:cxn>
                <a:cxn ang="0">
                  <a:pos x="0" y="0"/>
                </a:cxn>
                <a:cxn ang="0">
                  <a:pos x="11" y="449"/>
                </a:cxn>
              </a:cxnLst>
              <a:rect l="0" t="0" r="r" b="b"/>
              <a:pathLst>
                <a:path w="11" h="449">
                  <a:moveTo>
                    <a:pt x="0" y="0"/>
                  </a:moveTo>
                  <a:lnTo>
                    <a:pt x="0" y="0"/>
                  </a:lnTo>
                  <a:lnTo>
                    <a:pt x="0" y="0"/>
                  </a:lnTo>
                  <a:lnTo>
                    <a:pt x="11" y="449"/>
                  </a:lnTo>
                </a:path>
              </a:pathLst>
            </a:custGeom>
            <a:noFill/>
            <a:ln w="22225">
              <a:solidFill>
                <a:srgbClr val="FF0000"/>
              </a:solidFill>
              <a:prstDash val="solid"/>
              <a:round/>
              <a:headEnd/>
              <a:tailEnd/>
            </a:ln>
          </p:spPr>
          <p:txBody>
            <a:bodyPr/>
            <a:lstStyle/>
            <a:p>
              <a:endParaRPr lang="en-GB" sz="1000"/>
            </a:p>
          </p:txBody>
        </p:sp>
        <p:sp>
          <p:nvSpPr>
            <p:cNvPr id="566" name="Freeform 566"/>
            <p:cNvSpPr>
              <a:spLocks/>
            </p:cNvSpPr>
            <p:nvPr/>
          </p:nvSpPr>
          <p:spPr bwMode="auto">
            <a:xfrm>
              <a:off x="1362" y="2609"/>
              <a:ext cx="9" cy="412"/>
            </a:xfrm>
            <a:custGeom>
              <a:avLst/>
              <a:gdLst/>
              <a:ahLst/>
              <a:cxnLst>
                <a:cxn ang="0">
                  <a:pos x="0" y="0"/>
                </a:cxn>
                <a:cxn ang="0">
                  <a:pos x="0" y="0"/>
                </a:cxn>
                <a:cxn ang="0">
                  <a:pos x="0" y="0"/>
                </a:cxn>
                <a:cxn ang="0">
                  <a:pos x="9" y="422"/>
                </a:cxn>
              </a:cxnLst>
              <a:rect l="0" t="0" r="r" b="b"/>
              <a:pathLst>
                <a:path w="9" h="422">
                  <a:moveTo>
                    <a:pt x="0" y="0"/>
                  </a:moveTo>
                  <a:lnTo>
                    <a:pt x="0" y="0"/>
                  </a:lnTo>
                  <a:lnTo>
                    <a:pt x="0" y="0"/>
                  </a:lnTo>
                  <a:lnTo>
                    <a:pt x="9" y="422"/>
                  </a:lnTo>
                </a:path>
              </a:pathLst>
            </a:custGeom>
            <a:noFill/>
            <a:ln w="22225">
              <a:solidFill>
                <a:srgbClr val="FF0000"/>
              </a:solidFill>
              <a:prstDash val="solid"/>
              <a:round/>
              <a:headEnd/>
              <a:tailEnd/>
            </a:ln>
          </p:spPr>
          <p:txBody>
            <a:bodyPr/>
            <a:lstStyle/>
            <a:p>
              <a:endParaRPr lang="en-GB" sz="1000"/>
            </a:p>
          </p:txBody>
        </p:sp>
        <p:sp>
          <p:nvSpPr>
            <p:cNvPr id="567" name="Freeform 567"/>
            <p:cNvSpPr>
              <a:spLocks/>
            </p:cNvSpPr>
            <p:nvPr/>
          </p:nvSpPr>
          <p:spPr bwMode="auto">
            <a:xfrm>
              <a:off x="1371" y="3021"/>
              <a:ext cx="11" cy="321"/>
            </a:xfrm>
            <a:custGeom>
              <a:avLst/>
              <a:gdLst/>
              <a:ahLst/>
              <a:cxnLst>
                <a:cxn ang="0">
                  <a:pos x="0" y="0"/>
                </a:cxn>
                <a:cxn ang="0">
                  <a:pos x="0" y="0"/>
                </a:cxn>
                <a:cxn ang="0">
                  <a:pos x="0" y="0"/>
                </a:cxn>
                <a:cxn ang="0">
                  <a:pos x="11" y="328"/>
                </a:cxn>
              </a:cxnLst>
              <a:rect l="0" t="0" r="r" b="b"/>
              <a:pathLst>
                <a:path w="11" h="328">
                  <a:moveTo>
                    <a:pt x="0" y="0"/>
                  </a:moveTo>
                  <a:lnTo>
                    <a:pt x="0" y="0"/>
                  </a:lnTo>
                  <a:lnTo>
                    <a:pt x="0" y="0"/>
                  </a:lnTo>
                  <a:lnTo>
                    <a:pt x="11" y="328"/>
                  </a:lnTo>
                </a:path>
              </a:pathLst>
            </a:custGeom>
            <a:noFill/>
            <a:ln w="22225">
              <a:solidFill>
                <a:srgbClr val="FF0000"/>
              </a:solidFill>
              <a:prstDash val="solid"/>
              <a:round/>
              <a:headEnd/>
              <a:tailEnd/>
            </a:ln>
          </p:spPr>
          <p:txBody>
            <a:bodyPr/>
            <a:lstStyle/>
            <a:p>
              <a:endParaRPr lang="en-GB" sz="1000"/>
            </a:p>
          </p:txBody>
        </p:sp>
        <p:sp>
          <p:nvSpPr>
            <p:cNvPr id="568" name="Freeform 568"/>
            <p:cNvSpPr>
              <a:spLocks/>
            </p:cNvSpPr>
            <p:nvPr/>
          </p:nvSpPr>
          <p:spPr bwMode="auto">
            <a:xfrm>
              <a:off x="1382" y="3342"/>
              <a:ext cx="10" cy="141"/>
            </a:xfrm>
            <a:custGeom>
              <a:avLst/>
              <a:gdLst/>
              <a:ahLst/>
              <a:cxnLst>
                <a:cxn ang="0">
                  <a:pos x="0" y="0"/>
                </a:cxn>
                <a:cxn ang="0">
                  <a:pos x="0" y="0"/>
                </a:cxn>
                <a:cxn ang="0">
                  <a:pos x="0" y="0"/>
                </a:cxn>
                <a:cxn ang="0">
                  <a:pos x="10" y="144"/>
                </a:cxn>
              </a:cxnLst>
              <a:rect l="0" t="0" r="r" b="b"/>
              <a:pathLst>
                <a:path w="10" h="144">
                  <a:moveTo>
                    <a:pt x="0" y="0"/>
                  </a:moveTo>
                  <a:lnTo>
                    <a:pt x="0" y="0"/>
                  </a:lnTo>
                  <a:lnTo>
                    <a:pt x="0" y="0"/>
                  </a:lnTo>
                  <a:lnTo>
                    <a:pt x="10" y="144"/>
                  </a:lnTo>
                </a:path>
              </a:pathLst>
            </a:custGeom>
            <a:noFill/>
            <a:ln w="22225">
              <a:solidFill>
                <a:srgbClr val="FF0000"/>
              </a:solidFill>
              <a:prstDash val="solid"/>
              <a:round/>
              <a:headEnd/>
              <a:tailEnd/>
            </a:ln>
          </p:spPr>
          <p:txBody>
            <a:bodyPr/>
            <a:lstStyle/>
            <a:p>
              <a:endParaRPr lang="en-GB" sz="1000"/>
            </a:p>
          </p:txBody>
        </p:sp>
        <p:sp>
          <p:nvSpPr>
            <p:cNvPr id="569" name="Freeform 569"/>
            <p:cNvSpPr>
              <a:spLocks/>
            </p:cNvSpPr>
            <p:nvPr/>
          </p:nvSpPr>
          <p:spPr bwMode="auto">
            <a:xfrm>
              <a:off x="1392" y="3483"/>
              <a:ext cx="11" cy="79"/>
            </a:xfrm>
            <a:custGeom>
              <a:avLst/>
              <a:gdLst/>
              <a:ahLst/>
              <a:cxnLst>
                <a:cxn ang="0">
                  <a:pos x="0" y="0"/>
                </a:cxn>
                <a:cxn ang="0">
                  <a:pos x="0" y="0"/>
                </a:cxn>
                <a:cxn ang="0">
                  <a:pos x="0" y="0"/>
                </a:cxn>
                <a:cxn ang="0">
                  <a:pos x="11" y="81"/>
                </a:cxn>
              </a:cxnLst>
              <a:rect l="0" t="0" r="r" b="b"/>
              <a:pathLst>
                <a:path w="11" h="81">
                  <a:moveTo>
                    <a:pt x="0" y="0"/>
                  </a:moveTo>
                  <a:lnTo>
                    <a:pt x="0" y="0"/>
                  </a:lnTo>
                  <a:lnTo>
                    <a:pt x="0" y="0"/>
                  </a:lnTo>
                  <a:lnTo>
                    <a:pt x="11" y="81"/>
                  </a:lnTo>
                </a:path>
              </a:pathLst>
            </a:custGeom>
            <a:noFill/>
            <a:ln w="22225">
              <a:solidFill>
                <a:srgbClr val="FF0000"/>
              </a:solidFill>
              <a:prstDash val="solid"/>
              <a:round/>
              <a:headEnd/>
              <a:tailEnd/>
            </a:ln>
          </p:spPr>
          <p:txBody>
            <a:bodyPr/>
            <a:lstStyle/>
            <a:p>
              <a:endParaRPr lang="en-GB" sz="1000"/>
            </a:p>
          </p:txBody>
        </p:sp>
        <p:sp>
          <p:nvSpPr>
            <p:cNvPr id="570" name="Freeform 570"/>
            <p:cNvSpPr>
              <a:spLocks/>
            </p:cNvSpPr>
            <p:nvPr/>
          </p:nvSpPr>
          <p:spPr bwMode="auto">
            <a:xfrm>
              <a:off x="1403" y="3562"/>
              <a:ext cx="11" cy="40"/>
            </a:xfrm>
            <a:custGeom>
              <a:avLst/>
              <a:gdLst/>
              <a:ahLst/>
              <a:cxnLst>
                <a:cxn ang="0">
                  <a:pos x="0" y="0"/>
                </a:cxn>
                <a:cxn ang="0">
                  <a:pos x="0" y="0"/>
                </a:cxn>
                <a:cxn ang="0">
                  <a:pos x="0" y="0"/>
                </a:cxn>
                <a:cxn ang="0">
                  <a:pos x="11" y="41"/>
                </a:cxn>
              </a:cxnLst>
              <a:rect l="0" t="0" r="r" b="b"/>
              <a:pathLst>
                <a:path w="11" h="41">
                  <a:moveTo>
                    <a:pt x="0" y="0"/>
                  </a:moveTo>
                  <a:lnTo>
                    <a:pt x="0" y="0"/>
                  </a:lnTo>
                  <a:lnTo>
                    <a:pt x="0" y="0"/>
                  </a:lnTo>
                  <a:lnTo>
                    <a:pt x="11" y="41"/>
                  </a:lnTo>
                </a:path>
              </a:pathLst>
            </a:custGeom>
            <a:noFill/>
            <a:ln w="22225">
              <a:solidFill>
                <a:srgbClr val="FF0000"/>
              </a:solidFill>
              <a:prstDash val="solid"/>
              <a:round/>
              <a:headEnd/>
              <a:tailEnd/>
            </a:ln>
          </p:spPr>
          <p:txBody>
            <a:bodyPr/>
            <a:lstStyle/>
            <a:p>
              <a:endParaRPr lang="en-GB" sz="1000"/>
            </a:p>
          </p:txBody>
        </p:sp>
        <p:sp>
          <p:nvSpPr>
            <p:cNvPr id="571" name="Freeform 571"/>
            <p:cNvSpPr>
              <a:spLocks/>
            </p:cNvSpPr>
            <p:nvPr/>
          </p:nvSpPr>
          <p:spPr bwMode="auto">
            <a:xfrm>
              <a:off x="1414" y="3602"/>
              <a:ext cx="9" cy="28"/>
            </a:xfrm>
            <a:custGeom>
              <a:avLst/>
              <a:gdLst/>
              <a:ahLst/>
              <a:cxnLst>
                <a:cxn ang="0">
                  <a:pos x="0" y="0"/>
                </a:cxn>
                <a:cxn ang="0">
                  <a:pos x="0" y="0"/>
                </a:cxn>
                <a:cxn ang="0">
                  <a:pos x="0" y="0"/>
                </a:cxn>
                <a:cxn ang="0">
                  <a:pos x="9" y="29"/>
                </a:cxn>
              </a:cxnLst>
              <a:rect l="0" t="0" r="r" b="b"/>
              <a:pathLst>
                <a:path w="9" h="29">
                  <a:moveTo>
                    <a:pt x="0" y="0"/>
                  </a:moveTo>
                  <a:lnTo>
                    <a:pt x="0" y="0"/>
                  </a:lnTo>
                  <a:lnTo>
                    <a:pt x="0" y="0"/>
                  </a:lnTo>
                  <a:lnTo>
                    <a:pt x="9" y="29"/>
                  </a:lnTo>
                </a:path>
              </a:pathLst>
            </a:custGeom>
            <a:noFill/>
            <a:ln w="22225">
              <a:solidFill>
                <a:srgbClr val="FF0000"/>
              </a:solidFill>
              <a:prstDash val="solid"/>
              <a:round/>
              <a:headEnd/>
              <a:tailEnd/>
            </a:ln>
          </p:spPr>
          <p:txBody>
            <a:bodyPr/>
            <a:lstStyle/>
            <a:p>
              <a:endParaRPr lang="en-GB" sz="1000"/>
            </a:p>
          </p:txBody>
        </p:sp>
        <p:sp>
          <p:nvSpPr>
            <p:cNvPr id="572" name="Freeform 572"/>
            <p:cNvSpPr>
              <a:spLocks/>
            </p:cNvSpPr>
            <p:nvPr/>
          </p:nvSpPr>
          <p:spPr bwMode="auto">
            <a:xfrm>
              <a:off x="1423" y="3630"/>
              <a:ext cx="10" cy="12"/>
            </a:xfrm>
            <a:custGeom>
              <a:avLst/>
              <a:gdLst/>
              <a:ahLst/>
              <a:cxnLst>
                <a:cxn ang="0">
                  <a:pos x="0" y="0"/>
                </a:cxn>
                <a:cxn ang="0">
                  <a:pos x="0" y="0"/>
                </a:cxn>
                <a:cxn ang="0">
                  <a:pos x="0" y="0"/>
                </a:cxn>
                <a:cxn ang="0">
                  <a:pos x="10" y="12"/>
                </a:cxn>
              </a:cxnLst>
              <a:rect l="0" t="0" r="r" b="b"/>
              <a:pathLst>
                <a:path w="10" h="12">
                  <a:moveTo>
                    <a:pt x="0" y="0"/>
                  </a:moveTo>
                  <a:lnTo>
                    <a:pt x="0" y="0"/>
                  </a:lnTo>
                  <a:lnTo>
                    <a:pt x="0" y="0"/>
                  </a:lnTo>
                  <a:lnTo>
                    <a:pt x="10" y="12"/>
                  </a:lnTo>
                </a:path>
              </a:pathLst>
            </a:custGeom>
            <a:noFill/>
            <a:ln w="22225">
              <a:solidFill>
                <a:srgbClr val="FF0000"/>
              </a:solidFill>
              <a:prstDash val="solid"/>
              <a:round/>
              <a:headEnd/>
              <a:tailEnd/>
            </a:ln>
          </p:spPr>
          <p:txBody>
            <a:bodyPr/>
            <a:lstStyle/>
            <a:p>
              <a:endParaRPr lang="en-GB" sz="1000"/>
            </a:p>
          </p:txBody>
        </p:sp>
        <p:sp>
          <p:nvSpPr>
            <p:cNvPr id="573" name="Freeform 573"/>
            <p:cNvSpPr>
              <a:spLocks/>
            </p:cNvSpPr>
            <p:nvPr/>
          </p:nvSpPr>
          <p:spPr bwMode="auto">
            <a:xfrm>
              <a:off x="1433" y="3642"/>
              <a:ext cx="9" cy="10"/>
            </a:xfrm>
            <a:custGeom>
              <a:avLst/>
              <a:gdLst/>
              <a:ahLst/>
              <a:cxnLst>
                <a:cxn ang="0">
                  <a:pos x="0" y="0"/>
                </a:cxn>
                <a:cxn ang="0">
                  <a:pos x="0" y="0"/>
                </a:cxn>
                <a:cxn ang="0">
                  <a:pos x="0" y="0"/>
                </a:cxn>
                <a:cxn ang="0">
                  <a:pos x="10" y="10"/>
                </a:cxn>
              </a:cxnLst>
              <a:rect l="0" t="0" r="r" b="b"/>
              <a:pathLst>
                <a:path w="10" h="10">
                  <a:moveTo>
                    <a:pt x="0" y="0"/>
                  </a:moveTo>
                  <a:lnTo>
                    <a:pt x="0" y="0"/>
                  </a:lnTo>
                  <a:lnTo>
                    <a:pt x="0" y="0"/>
                  </a:lnTo>
                  <a:lnTo>
                    <a:pt x="10" y="10"/>
                  </a:lnTo>
                </a:path>
              </a:pathLst>
            </a:custGeom>
            <a:noFill/>
            <a:ln w="22225">
              <a:solidFill>
                <a:srgbClr val="FF0000"/>
              </a:solidFill>
              <a:prstDash val="solid"/>
              <a:round/>
              <a:headEnd/>
              <a:tailEnd/>
            </a:ln>
          </p:spPr>
          <p:txBody>
            <a:bodyPr/>
            <a:lstStyle/>
            <a:p>
              <a:endParaRPr lang="en-GB" sz="1000"/>
            </a:p>
          </p:txBody>
        </p:sp>
        <p:sp>
          <p:nvSpPr>
            <p:cNvPr id="574" name="Freeform 574"/>
            <p:cNvSpPr>
              <a:spLocks/>
            </p:cNvSpPr>
            <p:nvPr/>
          </p:nvSpPr>
          <p:spPr bwMode="auto">
            <a:xfrm>
              <a:off x="1442" y="3652"/>
              <a:ext cx="10" cy="5"/>
            </a:xfrm>
            <a:custGeom>
              <a:avLst/>
              <a:gdLst/>
              <a:ahLst/>
              <a:cxnLst>
                <a:cxn ang="0">
                  <a:pos x="0" y="0"/>
                </a:cxn>
                <a:cxn ang="0">
                  <a:pos x="0" y="0"/>
                </a:cxn>
                <a:cxn ang="0">
                  <a:pos x="0" y="0"/>
                </a:cxn>
                <a:cxn ang="0">
                  <a:pos x="10" y="5"/>
                </a:cxn>
              </a:cxnLst>
              <a:rect l="0" t="0" r="r" b="b"/>
              <a:pathLst>
                <a:path w="10" h="5">
                  <a:moveTo>
                    <a:pt x="0" y="0"/>
                  </a:moveTo>
                  <a:lnTo>
                    <a:pt x="0" y="0"/>
                  </a:lnTo>
                  <a:lnTo>
                    <a:pt x="0" y="0"/>
                  </a:lnTo>
                  <a:lnTo>
                    <a:pt x="10" y="5"/>
                  </a:lnTo>
                </a:path>
              </a:pathLst>
            </a:custGeom>
            <a:noFill/>
            <a:ln w="22225">
              <a:solidFill>
                <a:srgbClr val="FF0000"/>
              </a:solidFill>
              <a:prstDash val="solid"/>
              <a:round/>
              <a:headEnd/>
              <a:tailEnd/>
            </a:ln>
          </p:spPr>
          <p:txBody>
            <a:bodyPr/>
            <a:lstStyle/>
            <a:p>
              <a:endParaRPr lang="en-GB" sz="1000"/>
            </a:p>
          </p:txBody>
        </p:sp>
        <p:sp>
          <p:nvSpPr>
            <p:cNvPr id="575" name="Freeform 575"/>
            <p:cNvSpPr>
              <a:spLocks/>
            </p:cNvSpPr>
            <p:nvPr/>
          </p:nvSpPr>
          <p:spPr bwMode="auto">
            <a:xfrm>
              <a:off x="145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76" name="Freeform 576"/>
            <p:cNvSpPr>
              <a:spLocks/>
            </p:cNvSpPr>
            <p:nvPr/>
          </p:nvSpPr>
          <p:spPr bwMode="auto">
            <a:xfrm>
              <a:off x="146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77" name="Freeform 577"/>
            <p:cNvSpPr>
              <a:spLocks/>
            </p:cNvSpPr>
            <p:nvPr/>
          </p:nvSpPr>
          <p:spPr bwMode="auto">
            <a:xfrm>
              <a:off x="1474" y="3654"/>
              <a:ext cx="9" cy="3"/>
            </a:xfrm>
            <a:custGeom>
              <a:avLst/>
              <a:gdLst/>
              <a:ahLst/>
              <a:cxnLst>
                <a:cxn ang="0">
                  <a:pos x="0" y="3"/>
                </a:cxn>
                <a:cxn ang="0">
                  <a:pos x="0" y="3"/>
                </a:cxn>
                <a:cxn ang="0">
                  <a:pos x="0" y="3"/>
                </a:cxn>
                <a:cxn ang="0">
                  <a:pos x="9" y="0"/>
                </a:cxn>
              </a:cxnLst>
              <a:rect l="0" t="0" r="r" b="b"/>
              <a:pathLst>
                <a:path w="9" h="3">
                  <a:moveTo>
                    <a:pt x="0" y="3"/>
                  </a:moveTo>
                  <a:lnTo>
                    <a:pt x="0" y="3"/>
                  </a:lnTo>
                  <a:lnTo>
                    <a:pt x="0" y="3"/>
                  </a:lnTo>
                  <a:lnTo>
                    <a:pt x="9" y="0"/>
                  </a:lnTo>
                </a:path>
              </a:pathLst>
            </a:custGeom>
            <a:noFill/>
            <a:ln w="22225">
              <a:solidFill>
                <a:srgbClr val="FF0000"/>
              </a:solidFill>
              <a:prstDash val="solid"/>
              <a:round/>
              <a:headEnd/>
              <a:tailEnd/>
            </a:ln>
          </p:spPr>
          <p:txBody>
            <a:bodyPr/>
            <a:lstStyle/>
            <a:p>
              <a:endParaRPr lang="en-GB" sz="1000"/>
            </a:p>
          </p:txBody>
        </p:sp>
        <p:sp>
          <p:nvSpPr>
            <p:cNvPr id="578" name="Freeform 578"/>
            <p:cNvSpPr>
              <a:spLocks/>
            </p:cNvSpPr>
            <p:nvPr/>
          </p:nvSpPr>
          <p:spPr bwMode="auto">
            <a:xfrm>
              <a:off x="1483" y="365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79" name="Freeform 579"/>
            <p:cNvSpPr>
              <a:spLocks/>
            </p:cNvSpPr>
            <p:nvPr/>
          </p:nvSpPr>
          <p:spPr bwMode="auto">
            <a:xfrm>
              <a:off x="1494" y="3654"/>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80" name="Freeform 580"/>
            <p:cNvSpPr>
              <a:spLocks/>
            </p:cNvSpPr>
            <p:nvPr/>
          </p:nvSpPr>
          <p:spPr bwMode="auto">
            <a:xfrm>
              <a:off x="1504" y="3654"/>
              <a:ext cx="10"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581" name="Freeform 581"/>
            <p:cNvSpPr>
              <a:spLocks/>
            </p:cNvSpPr>
            <p:nvPr/>
          </p:nvSpPr>
          <p:spPr bwMode="auto">
            <a:xfrm>
              <a:off x="1514" y="3653"/>
              <a:ext cx="10" cy="4"/>
            </a:xfrm>
            <a:custGeom>
              <a:avLst/>
              <a:gdLst/>
              <a:ahLst/>
              <a:cxnLst>
                <a:cxn ang="0">
                  <a:pos x="0" y="4"/>
                </a:cxn>
                <a:cxn ang="0">
                  <a:pos x="0" y="4"/>
                </a:cxn>
                <a:cxn ang="0">
                  <a:pos x="0" y="4"/>
                </a:cxn>
                <a:cxn ang="0">
                  <a:pos x="10" y="0"/>
                </a:cxn>
              </a:cxnLst>
              <a:rect l="0" t="0" r="r" b="b"/>
              <a:pathLst>
                <a:path w="10" h="4">
                  <a:moveTo>
                    <a:pt x="0" y="4"/>
                  </a:moveTo>
                  <a:lnTo>
                    <a:pt x="0" y="4"/>
                  </a:lnTo>
                  <a:lnTo>
                    <a:pt x="0" y="4"/>
                  </a:lnTo>
                  <a:lnTo>
                    <a:pt x="10" y="0"/>
                  </a:lnTo>
                </a:path>
              </a:pathLst>
            </a:custGeom>
            <a:noFill/>
            <a:ln w="22225">
              <a:solidFill>
                <a:srgbClr val="FF0000"/>
              </a:solidFill>
              <a:prstDash val="solid"/>
              <a:round/>
              <a:headEnd/>
              <a:tailEnd/>
            </a:ln>
          </p:spPr>
          <p:txBody>
            <a:bodyPr/>
            <a:lstStyle/>
            <a:p>
              <a:endParaRPr lang="en-GB" sz="1000"/>
            </a:p>
          </p:txBody>
        </p:sp>
        <p:sp>
          <p:nvSpPr>
            <p:cNvPr id="582" name="Freeform 582"/>
            <p:cNvSpPr>
              <a:spLocks/>
            </p:cNvSpPr>
            <p:nvPr/>
          </p:nvSpPr>
          <p:spPr bwMode="auto">
            <a:xfrm>
              <a:off x="1524" y="3652"/>
              <a:ext cx="10"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583" name="Freeform 583"/>
            <p:cNvSpPr>
              <a:spLocks/>
            </p:cNvSpPr>
            <p:nvPr/>
          </p:nvSpPr>
          <p:spPr bwMode="auto">
            <a:xfrm>
              <a:off x="1534" y="3652"/>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84" name="Freeform 584"/>
            <p:cNvSpPr>
              <a:spLocks/>
            </p:cNvSpPr>
            <p:nvPr/>
          </p:nvSpPr>
          <p:spPr bwMode="auto">
            <a:xfrm>
              <a:off x="1545" y="3652"/>
              <a:ext cx="9" cy="4"/>
            </a:xfrm>
            <a:custGeom>
              <a:avLst/>
              <a:gdLst/>
              <a:ahLst/>
              <a:cxnLst>
                <a:cxn ang="0">
                  <a:pos x="0" y="0"/>
                </a:cxn>
                <a:cxn ang="0">
                  <a:pos x="0" y="0"/>
                </a:cxn>
                <a:cxn ang="0">
                  <a:pos x="0" y="0"/>
                </a:cxn>
                <a:cxn ang="0">
                  <a:pos x="9" y="4"/>
                </a:cxn>
              </a:cxnLst>
              <a:rect l="0" t="0" r="r" b="b"/>
              <a:pathLst>
                <a:path w="9" h="4">
                  <a:moveTo>
                    <a:pt x="0" y="0"/>
                  </a:moveTo>
                  <a:lnTo>
                    <a:pt x="0" y="0"/>
                  </a:lnTo>
                  <a:lnTo>
                    <a:pt x="0" y="0"/>
                  </a:lnTo>
                  <a:lnTo>
                    <a:pt x="9" y="4"/>
                  </a:lnTo>
                </a:path>
              </a:pathLst>
            </a:custGeom>
            <a:noFill/>
            <a:ln w="22225">
              <a:solidFill>
                <a:srgbClr val="FF0000"/>
              </a:solidFill>
              <a:prstDash val="solid"/>
              <a:round/>
              <a:headEnd/>
              <a:tailEnd/>
            </a:ln>
          </p:spPr>
          <p:txBody>
            <a:bodyPr/>
            <a:lstStyle/>
            <a:p>
              <a:endParaRPr lang="en-GB" sz="1000"/>
            </a:p>
          </p:txBody>
        </p:sp>
        <p:sp>
          <p:nvSpPr>
            <p:cNvPr id="585" name="Freeform 585"/>
            <p:cNvSpPr>
              <a:spLocks/>
            </p:cNvSpPr>
            <p:nvPr/>
          </p:nvSpPr>
          <p:spPr bwMode="auto">
            <a:xfrm>
              <a:off x="1554" y="3656"/>
              <a:ext cx="27" cy="1"/>
            </a:xfrm>
            <a:custGeom>
              <a:avLst/>
              <a:gdLst/>
              <a:ahLst/>
              <a:cxnLst>
                <a:cxn ang="0">
                  <a:pos x="0" y="0"/>
                </a:cxn>
                <a:cxn ang="0">
                  <a:pos x="0" y="0"/>
                </a:cxn>
                <a:cxn ang="0">
                  <a:pos x="0" y="0"/>
                </a:cxn>
                <a:cxn ang="0">
                  <a:pos x="27" y="1"/>
                </a:cxn>
              </a:cxnLst>
              <a:rect l="0" t="0" r="r" b="b"/>
              <a:pathLst>
                <a:path w="27" h="1">
                  <a:moveTo>
                    <a:pt x="0" y="0"/>
                  </a:moveTo>
                  <a:lnTo>
                    <a:pt x="0" y="0"/>
                  </a:lnTo>
                  <a:lnTo>
                    <a:pt x="0" y="0"/>
                  </a:lnTo>
                  <a:lnTo>
                    <a:pt x="27" y="1"/>
                  </a:lnTo>
                </a:path>
              </a:pathLst>
            </a:custGeom>
            <a:noFill/>
            <a:ln w="22225">
              <a:solidFill>
                <a:srgbClr val="FF0000"/>
              </a:solidFill>
              <a:prstDash val="solid"/>
              <a:round/>
              <a:headEnd/>
              <a:tailEnd/>
            </a:ln>
          </p:spPr>
          <p:txBody>
            <a:bodyPr/>
            <a:lstStyle/>
            <a:p>
              <a:endParaRPr lang="en-GB" sz="1000"/>
            </a:p>
          </p:txBody>
        </p:sp>
        <p:sp>
          <p:nvSpPr>
            <p:cNvPr id="586" name="Freeform 586"/>
            <p:cNvSpPr>
              <a:spLocks/>
            </p:cNvSpPr>
            <p:nvPr/>
          </p:nvSpPr>
          <p:spPr bwMode="auto">
            <a:xfrm>
              <a:off x="1581"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87" name="Freeform 587"/>
            <p:cNvSpPr>
              <a:spLocks/>
            </p:cNvSpPr>
            <p:nvPr/>
          </p:nvSpPr>
          <p:spPr bwMode="auto">
            <a:xfrm>
              <a:off x="1591"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88" name="Freeform 588"/>
            <p:cNvSpPr>
              <a:spLocks/>
            </p:cNvSpPr>
            <p:nvPr/>
          </p:nvSpPr>
          <p:spPr bwMode="auto">
            <a:xfrm>
              <a:off x="1601"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89" name="Freeform 589"/>
            <p:cNvSpPr>
              <a:spLocks/>
            </p:cNvSpPr>
            <p:nvPr/>
          </p:nvSpPr>
          <p:spPr bwMode="auto">
            <a:xfrm>
              <a:off x="1611"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0" name="Freeform 590"/>
            <p:cNvSpPr>
              <a:spLocks/>
            </p:cNvSpPr>
            <p:nvPr/>
          </p:nvSpPr>
          <p:spPr bwMode="auto">
            <a:xfrm>
              <a:off x="1621"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91" name="Freeform 591"/>
            <p:cNvSpPr>
              <a:spLocks/>
            </p:cNvSpPr>
            <p:nvPr/>
          </p:nvSpPr>
          <p:spPr bwMode="auto">
            <a:xfrm>
              <a:off x="1630"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2" name="Freeform 592"/>
            <p:cNvSpPr>
              <a:spLocks/>
            </p:cNvSpPr>
            <p:nvPr/>
          </p:nvSpPr>
          <p:spPr bwMode="auto">
            <a:xfrm>
              <a:off x="164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3" name="Freeform 593"/>
            <p:cNvSpPr>
              <a:spLocks/>
            </p:cNvSpPr>
            <p:nvPr/>
          </p:nvSpPr>
          <p:spPr bwMode="auto">
            <a:xfrm>
              <a:off x="1652"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94" name="Freeform 594"/>
            <p:cNvSpPr>
              <a:spLocks/>
            </p:cNvSpPr>
            <p:nvPr/>
          </p:nvSpPr>
          <p:spPr bwMode="auto">
            <a:xfrm>
              <a:off x="166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5" name="Freeform 595"/>
            <p:cNvSpPr>
              <a:spLocks/>
            </p:cNvSpPr>
            <p:nvPr/>
          </p:nvSpPr>
          <p:spPr bwMode="auto">
            <a:xfrm>
              <a:off x="1672"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96" name="Freeform 596"/>
            <p:cNvSpPr>
              <a:spLocks/>
            </p:cNvSpPr>
            <p:nvPr/>
          </p:nvSpPr>
          <p:spPr bwMode="auto">
            <a:xfrm>
              <a:off x="168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7" name="Freeform 597"/>
            <p:cNvSpPr>
              <a:spLocks/>
            </p:cNvSpPr>
            <p:nvPr/>
          </p:nvSpPr>
          <p:spPr bwMode="auto">
            <a:xfrm>
              <a:off x="1692"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98" name="Freeform 598"/>
            <p:cNvSpPr>
              <a:spLocks/>
            </p:cNvSpPr>
            <p:nvPr/>
          </p:nvSpPr>
          <p:spPr bwMode="auto">
            <a:xfrm>
              <a:off x="1702"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9" name="Freeform 599"/>
            <p:cNvSpPr>
              <a:spLocks/>
            </p:cNvSpPr>
            <p:nvPr/>
          </p:nvSpPr>
          <p:spPr bwMode="auto">
            <a:xfrm>
              <a:off x="1712"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00" name="Freeform 600"/>
            <p:cNvSpPr>
              <a:spLocks/>
            </p:cNvSpPr>
            <p:nvPr/>
          </p:nvSpPr>
          <p:spPr bwMode="auto">
            <a:xfrm>
              <a:off x="172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01" name="Freeform 601"/>
            <p:cNvSpPr>
              <a:spLocks/>
            </p:cNvSpPr>
            <p:nvPr/>
          </p:nvSpPr>
          <p:spPr bwMode="auto">
            <a:xfrm>
              <a:off x="1732"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02" name="Freeform 602"/>
            <p:cNvSpPr>
              <a:spLocks/>
            </p:cNvSpPr>
            <p:nvPr/>
          </p:nvSpPr>
          <p:spPr bwMode="auto">
            <a:xfrm>
              <a:off x="174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03" name="Freeform 603"/>
            <p:cNvSpPr>
              <a:spLocks/>
            </p:cNvSpPr>
            <p:nvPr/>
          </p:nvSpPr>
          <p:spPr bwMode="auto">
            <a:xfrm>
              <a:off x="1753"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04" name="Freeform 604"/>
            <p:cNvSpPr>
              <a:spLocks/>
            </p:cNvSpPr>
            <p:nvPr/>
          </p:nvSpPr>
          <p:spPr bwMode="auto">
            <a:xfrm>
              <a:off x="1762" y="365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605" name="Freeform 605"/>
            <p:cNvSpPr>
              <a:spLocks/>
            </p:cNvSpPr>
            <p:nvPr/>
          </p:nvSpPr>
          <p:spPr bwMode="auto">
            <a:xfrm>
              <a:off x="1773"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06" name="Freeform 606"/>
            <p:cNvSpPr>
              <a:spLocks/>
            </p:cNvSpPr>
            <p:nvPr/>
          </p:nvSpPr>
          <p:spPr bwMode="auto">
            <a:xfrm>
              <a:off x="1784" y="3656"/>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07" name="Freeform 607"/>
            <p:cNvSpPr>
              <a:spLocks/>
            </p:cNvSpPr>
            <p:nvPr/>
          </p:nvSpPr>
          <p:spPr bwMode="auto">
            <a:xfrm>
              <a:off x="1794" y="3656"/>
              <a:ext cx="9"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608" name="Freeform 608"/>
            <p:cNvSpPr>
              <a:spLocks/>
            </p:cNvSpPr>
            <p:nvPr/>
          </p:nvSpPr>
          <p:spPr bwMode="auto">
            <a:xfrm>
              <a:off x="1803"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09" name="Freeform 609"/>
            <p:cNvSpPr>
              <a:spLocks/>
            </p:cNvSpPr>
            <p:nvPr/>
          </p:nvSpPr>
          <p:spPr bwMode="auto">
            <a:xfrm>
              <a:off x="181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10" name="Freeform 610"/>
            <p:cNvSpPr>
              <a:spLocks/>
            </p:cNvSpPr>
            <p:nvPr/>
          </p:nvSpPr>
          <p:spPr bwMode="auto">
            <a:xfrm>
              <a:off x="182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11" name="Freeform 611"/>
            <p:cNvSpPr>
              <a:spLocks/>
            </p:cNvSpPr>
            <p:nvPr/>
          </p:nvSpPr>
          <p:spPr bwMode="auto">
            <a:xfrm>
              <a:off x="1835"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12" name="Freeform 612"/>
            <p:cNvSpPr>
              <a:spLocks/>
            </p:cNvSpPr>
            <p:nvPr/>
          </p:nvSpPr>
          <p:spPr bwMode="auto">
            <a:xfrm>
              <a:off x="184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13" name="Freeform 613"/>
            <p:cNvSpPr>
              <a:spLocks/>
            </p:cNvSpPr>
            <p:nvPr/>
          </p:nvSpPr>
          <p:spPr bwMode="auto">
            <a:xfrm>
              <a:off x="185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14" name="Freeform 614"/>
            <p:cNvSpPr>
              <a:spLocks/>
            </p:cNvSpPr>
            <p:nvPr/>
          </p:nvSpPr>
          <p:spPr bwMode="auto">
            <a:xfrm>
              <a:off x="186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15" name="Freeform 615"/>
            <p:cNvSpPr>
              <a:spLocks/>
            </p:cNvSpPr>
            <p:nvPr/>
          </p:nvSpPr>
          <p:spPr bwMode="auto">
            <a:xfrm>
              <a:off x="187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16" name="Freeform 617"/>
            <p:cNvSpPr>
              <a:spLocks/>
            </p:cNvSpPr>
            <p:nvPr/>
          </p:nvSpPr>
          <p:spPr bwMode="auto">
            <a:xfrm>
              <a:off x="1885"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17" name="Freeform 618"/>
            <p:cNvSpPr>
              <a:spLocks/>
            </p:cNvSpPr>
            <p:nvPr/>
          </p:nvSpPr>
          <p:spPr bwMode="auto">
            <a:xfrm>
              <a:off x="1895"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18" name="Freeform 619"/>
            <p:cNvSpPr>
              <a:spLocks/>
            </p:cNvSpPr>
            <p:nvPr/>
          </p:nvSpPr>
          <p:spPr bwMode="auto">
            <a:xfrm>
              <a:off x="190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19" name="Freeform 620"/>
            <p:cNvSpPr>
              <a:spLocks/>
            </p:cNvSpPr>
            <p:nvPr/>
          </p:nvSpPr>
          <p:spPr bwMode="auto">
            <a:xfrm>
              <a:off x="191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20" name="Freeform 621"/>
            <p:cNvSpPr>
              <a:spLocks/>
            </p:cNvSpPr>
            <p:nvPr/>
          </p:nvSpPr>
          <p:spPr bwMode="auto">
            <a:xfrm>
              <a:off x="192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21" name="Freeform 622"/>
            <p:cNvSpPr>
              <a:spLocks/>
            </p:cNvSpPr>
            <p:nvPr/>
          </p:nvSpPr>
          <p:spPr bwMode="auto">
            <a:xfrm>
              <a:off x="193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22" name="Freeform 623"/>
            <p:cNvSpPr>
              <a:spLocks/>
            </p:cNvSpPr>
            <p:nvPr/>
          </p:nvSpPr>
          <p:spPr bwMode="auto">
            <a:xfrm>
              <a:off x="194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23" name="Freeform 624"/>
            <p:cNvSpPr>
              <a:spLocks/>
            </p:cNvSpPr>
            <p:nvPr/>
          </p:nvSpPr>
          <p:spPr bwMode="auto">
            <a:xfrm>
              <a:off x="195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24" name="Freeform 625"/>
            <p:cNvSpPr>
              <a:spLocks/>
            </p:cNvSpPr>
            <p:nvPr/>
          </p:nvSpPr>
          <p:spPr bwMode="auto">
            <a:xfrm>
              <a:off x="1967" y="3657"/>
              <a:ext cx="24" cy="0"/>
            </a:xfrm>
            <a:custGeom>
              <a:avLst/>
              <a:gdLst/>
              <a:ahLst/>
              <a:cxnLst>
                <a:cxn ang="0">
                  <a:pos x="0" y="0"/>
                </a:cxn>
                <a:cxn ang="0">
                  <a:pos x="0" y="0"/>
                </a:cxn>
                <a:cxn ang="0">
                  <a:pos x="0" y="0"/>
                </a:cxn>
                <a:cxn ang="0">
                  <a:pos x="25" y="0"/>
                </a:cxn>
              </a:cxnLst>
              <a:rect l="0" t="0" r="r" b="b"/>
              <a:pathLst>
                <a:path w="25">
                  <a:moveTo>
                    <a:pt x="0" y="0"/>
                  </a:moveTo>
                  <a:lnTo>
                    <a:pt x="0" y="0"/>
                  </a:lnTo>
                  <a:lnTo>
                    <a:pt x="0" y="0"/>
                  </a:lnTo>
                  <a:lnTo>
                    <a:pt x="25" y="0"/>
                  </a:lnTo>
                </a:path>
              </a:pathLst>
            </a:custGeom>
            <a:noFill/>
            <a:ln w="22225">
              <a:solidFill>
                <a:srgbClr val="FF0000"/>
              </a:solidFill>
              <a:prstDash val="solid"/>
              <a:round/>
              <a:headEnd/>
              <a:tailEnd/>
            </a:ln>
          </p:spPr>
          <p:txBody>
            <a:bodyPr/>
            <a:lstStyle/>
            <a:p>
              <a:endParaRPr lang="en-GB" sz="1000"/>
            </a:p>
          </p:txBody>
        </p:sp>
        <p:sp>
          <p:nvSpPr>
            <p:cNvPr id="625" name="Freeform 626"/>
            <p:cNvSpPr>
              <a:spLocks/>
            </p:cNvSpPr>
            <p:nvPr/>
          </p:nvSpPr>
          <p:spPr bwMode="auto">
            <a:xfrm>
              <a:off x="1991"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26" name="Freeform 627"/>
            <p:cNvSpPr>
              <a:spLocks/>
            </p:cNvSpPr>
            <p:nvPr/>
          </p:nvSpPr>
          <p:spPr bwMode="auto">
            <a:xfrm>
              <a:off x="2001"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27" name="Freeform 628"/>
            <p:cNvSpPr>
              <a:spLocks/>
            </p:cNvSpPr>
            <p:nvPr/>
          </p:nvSpPr>
          <p:spPr bwMode="auto">
            <a:xfrm>
              <a:off x="2011" y="365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628" name="Freeform 629"/>
            <p:cNvSpPr>
              <a:spLocks/>
            </p:cNvSpPr>
            <p:nvPr/>
          </p:nvSpPr>
          <p:spPr bwMode="auto">
            <a:xfrm>
              <a:off x="2022" y="3656"/>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29" name="Freeform 630"/>
            <p:cNvSpPr>
              <a:spLocks/>
            </p:cNvSpPr>
            <p:nvPr/>
          </p:nvSpPr>
          <p:spPr bwMode="auto">
            <a:xfrm>
              <a:off x="2031"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30" name="Freeform 631"/>
            <p:cNvSpPr>
              <a:spLocks/>
            </p:cNvSpPr>
            <p:nvPr/>
          </p:nvSpPr>
          <p:spPr bwMode="auto">
            <a:xfrm>
              <a:off x="2042" y="3656"/>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631" name="Freeform 632"/>
            <p:cNvSpPr>
              <a:spLocks/>
            </p:cNvSpPr>
            <p:nvPr/>
          </p:nvSpPr>
          <p:spPr bwMode="auto">
            <a:xfrm>
              <a:off x="205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32" name="Freeform 633"/>
            <p:cNvSpPr>
              <a:spLocks/>
            </p:cNvSpPr>
            <p:nvPr/>
          </p:nvSpPr>
          <p:spPr bwMode="auto">
            <a:xfrm>
              <a:off x="2063" y="3657"/>
              <a:ext cx="8"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33" name="Freeform 634"/>
            <p:cNvSpPr>
              <a:spLocks/>
            </p:cNvSpPr>
            <p:nvPr/>
          </p:nvSpPr>
          <p:spPr bwMode="auto">
            <a:xfrm>
              <a:off x="207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34" name="Freeform 635"/>
            <p:cNvSpPr>
              <a:spLocks/>
            </p:cNvSpPr>
            <p:nvPr/>
          </p:nvSpPr>
          <p:spPr bwMode="auto">
            <a:xfrm>
              <a:off x="208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35" name="Freeform 636"/>
            <p:cNvSpPr>
              <a:spLocks/>
            </p:cNvSpPr>
            <p:nvPr/>
          </p:nvSpPr>
          <p:spPr bwMode="auto">
            <a:xfrm>
              <a:off x="2093"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36" name="Freeform 637"/>
            <p:cNvSpPr>
              <a:spLocks/>
            </p:cNvSpPr>
            <p:nvPr/>
          </p:nvSpPr>
          <p:spPr bwMode="auto">
            <a:xfrm>
              <a:off x="2103" y="365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637" name="Freeform 638"/>
            <p:cNvSpPr>
              <a:spLocks/>
            </p:cNvSpPr>
            <p:nvPr/>
          </p:nvSpPr>
          <p:spPr bwMode="auto">
            <a:xfrm>
              <a:off x="2114" y="3656"/>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38" name="Freeform 639"/>
            <p:cNvSpPr>
              <a:spLocks/>
            </p:cNvSpPr>
            <p:nvPr/>
          </p:nvSpPr>
          <p:spPr bwMode="auto">
            <a:xfrm>
              <a:off x="2123"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39" name="Freeform 640"/>
            <p:cNvSpPr>
              <a:spLocks/>
            </p:cNvSpPr>
            <p:nvPr/>
          </p:nvSpPr>
          <p:spPr bwMode="auto">
            <a:xfrm>
              <a:off x="2134" y="3656"/>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640" name="Freeform 641"/>
            <p:cNvSpPr>
              <a:spLocks/>
            </p:cNvSpPr>
            <p:nvPr/>
          </p:nvSpPr>
          <p:spPr bwMode="auto">
            <a:xfrm>
              <a:off x="214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41" name="Freeform 642"/>
            <p:cNvSpPr>
              <a:spLocks/>
            </p:cNvSpPr>
            <p:nvPr/>
          </p:nvSpPr>
          <p:spPr bwMode="auto">
            <a:xfrm>
              <a:off x="2155"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42" name="Freeform 643"/>
            <p:cNvSpPr>
              <a:spLocks/>
            </p:cNvSpPr>
            <p:nvPr/>
          </p:nvSpPr>
          <p:spPr bwMode="auto">
            <a:xfrm>
              <a:off x="2165"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43" name="Freeform 644"/>
            <p:cNvSpPr>
              <a:spLocks/>
            </p:cNvSpPr>
            <p:nvPr/>
          </p:nvSpPr>
          <p:spPr bwMode="auto">
            <a:xfrm>
              <a:off x="217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44" name="Freeform 645"/>
            <p:cNvSpPr>
              <a:spLocks/>
            </p:cNvSpPr>
            <p:nvPr/>
          </p:nvSpPr>
          <p:spPr bwMode="auto">
            <a:xfrm>
              <a:off x="218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45" name="Freeform 646"/>
            <p:cNvSpPr>
              <a:spLocks/>
            </p:cNvSpPr>
            <p:nvPr/>
          </p:nvSpPr>
          <p:spPr bwMode="auto">
            <a:xfrm>
              <a:off x="219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46" name="Freeform 647"/>
            <p:cNvSpPr>
              <a:spLocks/>
            </p:cNvSpPr>
            <p:nvPr/>
          </p:nvSpPr>
          <p:spPr bwMode="auto">
            <a:xfrm>
              <a:off x="2206" y="3653"/>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647" name="Freeform 648"/>
            <p:cNvSpPr>
              <a:spLocks/>
            </p:cNvSpPr>
            <p:nvPr/>
          </p:nvSpPr>
          <p:spPr bwMode="auto">
            <a:xfrm>
              <a:off x="2217" y="3653"/>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48" name="Freeform 649"/>
            <p:cNvSpPr>
              <a:spLocks/>
            </p:cNvSpPr>
            <p:nvPr/>
          </p:nvSpPr>
          <p:spPr bwMode="auto">
            <a:xfrm>
              <a:off x="2226" y="3653"/>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49" name="Freeform 650"/>
            <p:cNvSpPr>
              <a:spLocks/>
            </p:cNvSpPr>
            <p:nvPr/>
          </p:nvSpPr>
          <p:spPr bwMode="auto">
            <a:xfrm>
              <a:off x="2237" y="3653"/>
              <a:ext cx="9" cy="4"/>
            </a:xfrm>
            <a:custGeom>
              <a:avLst/>
              <a:gdLst/>
              <a:ahLst/>
              <a:cxnLst>
                <a:cxn ang="0">
                  <a:pos x="0" y="0"/>
                </a:cxn>
                <a:cxn ang="0">
                  <a:pos x="0" y="0"/>
                </a:cxn>
                <a:cxn ang="0">
                  <a:pos x="0" y="0"/>
                </a:cxn>
                <a:cxn ang="0">
                  <a:pos x="9" y="4"/>
                </a:cxn>
              </a:cxnLst>
              <a:rect l="0" t="0" r="r" b="b"/>
              <a:pathLst>
                <a:path w="9" h="4">
                  <a:moveTo>
                    <a:pt x="0" y="0"/>
                  </a:moveTo>
                  <a:lnTo>
                    <a:pt x="0" y="0"/>
                  </a:lnTo>
                  <a:lnTo>
                    <a:pt x="0" y="0"/>
                  </a:lnTo>
                  <a:lnTo>
                    <a:pt x="9" y="4"/>
                  </a:lnTo>
                </a:path>
              </a:pathLst>
            </a:custGeom>
            <a:noFill/>
            <a:ln w="22225">
              <a:solidFill>
                <a:srgbClr val="FF0000"/>
              </a:solidFill>
              <a:prstDash val="solid"/>
              <a:round/>
              <a:headEnd/>
              <a:tailEnd/>
            </a:ln>
          </p:spPr>
          <p:txBody>
            <a:bodyPr/>
            <a:lstStyle/>
            <a:p>
              <a:endParaRPr lang="en-GB" sz="1000"/>
            </a:p>
          </p:txBody>
        </p:sp>
        <p:sp>
          <p:nvSpPr>
            <p:cNvPr id="650" name="Freeform 651"/>
            <p:cNvSpPr>
              <a:spLocks/>
            </p:cNvSpPr>
            <p:nvPr/>
          </p:nvSpPr>
          <p:spPr bwMode="auto">
            <a:xfrm>
              <a:off x="2246"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51" name="Freeform 652"/>
            <p:cNvSpPr>
              <a:spLocks/>
            </p:cNvSpPr>
            <p:nvPr/>
          </p:nvSpPr>
          <p:spPr bwMode="auto">
            <a:xfrm>
              <a:off x="225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52" name="Freeform 653"/>
            <p:cNvSpPr>
              <a:spLocks/>
            </p:cNvSpPr>
            <p:nvPr/>
          </p:nvSpPr>
          <p:spPr bwMode="auto">
            <a:xfrm>
              <a:off x="2267"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53" name="Freeform 654"/>
            <p:cNvSpPr>
              <a:spLocks/>
            </p:cNvSpPr>
            <p:nvPr/>
          </p:nvSpPr>
          <p:spPr bwMode="auto">
            <a:xfrm>
              <a:off x="227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54" name="Freeform 655"/>
            <p:cNvSpPr>
              <a:spLocks/>
            </p:cNvSpPr>
            <p:nvPr/>
          </p:nvSpPr>
          <p:spPr bwMode="auto">
            <a:xfrm>
              <a:off x="2287"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55" name="Freeform 656"/>
            <p:cNvSpPr>
              <a:spLocks/>
            </p:cNvSpPr>
            <p:nvPr/>
          </p:nvSpPr>
          <p:spPr bwMode="auto">
            <a:xfrm>
              <a:off x="2297"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56" name="Freeform 657"/>
            <p:cNvSpPr>
              <a:spLocks/>
            </p:cNvSpPr>
            <p:nvPr/>
          </p:nvSpPr>
          <p:spPr bwMode="auto">
            <a:xfrm>
              <a:off x="230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57" name="Freeform 658"/>
            <p:cNvSpPr>
              <a:spLocks/>
            </p:cNvSpPr>
            <p:nvPr/>
          </p:nvSpPr>
          <p:spPr bwMode="auto">
            <a:xfrm>
              <a:off x="231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58" name="Freeform 659"/>
            <p:cNvSpPr>
              <a:spLocks/>
            </p:cNvSpPr>
            <p:nvPr/>
          </p:nvSpPr>
          <p:spPr bwMode="auto">
            <a:xfrm>
              <a:off x="2328"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59" name="Freeform 660"/>
            <p:cNvSpPr>
              <a:spLocks/>
            </p:cNvSpPr>
            <p:nvPr/>
          </p:nvSpPr>
          <p:spPr bwMode="auto">
            <a:xfrm>
              <a:off x="2338"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60" name="Freeform 661"/>
            <p:cNvSpPr>
              <a:spLocks/>
            </p:cNvSpPr>
            <p:nvPr/>
          </p:nvSpPr>
          <p:spPr bwMode="auto">
            <a:xfrm>
              <a:off x="2348"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61" name="Freeform 662"/>
            <p:cNvSpPr>
              <a:spLocks/>
            </p:cNvSpPr>
            <p:nvPr/>
          </p:nvSpPr>
          <p:spPr bwMode="auto">
            <a:xfrm>
              <a:off x="2359"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62" name="Line 663"/>
            <p:cNvSpPr>
              <a:spLocks noChangeShapeType="1"/>
            </p:cNvSpPr>
            <p:nvPr/>
          </p:nvSpPr>
          <p:spPr bwMode="auto">
            <a:xfrm>
              <a:off x="2368" y="3657"/>
              <a:ext cx="0" cy="0"/>
            </a:xfrm>
            <a:prstGeom prst="line">
              <a:avLst/>
            </a:prstGeom>
            <a:noFill/>
            <a:ln w="22225">
              <a:solidFill>
                <a:srgbClr val="FF0000"/>
              </a:solidFill>
              <a:round/>
              <a:headEnd/>
              <a:tailEnd/>
            </a:ln>
          </p:spPr>
          <p:txBody>
            <a:bodyPr/>
            <a:lstStyle/>
            <a:p>
              <a:endParaRPr lang="en-GB" sz="1000"/>
            </a:p>
          </p:txBody>
        </p:sp>
      </p:grpSp>
      <p:sp>
        <p:nvSpPr>
          <p:cNvPr id="663" name="Obdélník 662"/>
          <p:cNvSpPr/>
          <p:nvPr/>
        </p:nvSpPr>
        <p:spPr>
          <a:xfrm>
            <a:off x="1786697" y="2589077"/>
            <a:ext cx="1201127" cy="646331"/>
          </a:xfrm>
          <a:prstGeom prst="rect">
            <a:avLst/>
          </a:prstGeom>
        </p:spPr>
        <p:txBody>
          <a:bodyPr wrap="square">
            <a:spAutoFit/>
          </a:bodyPr>
          <a:lstStyle/>
          <a:p>
            <a:pPr algn="ctr"/>
            <a:r>
              <a:rPr lang="en-GB" sz="1200" b="1" smtClean="0"/>
              <a:t>Acetonitrile (strong diluent)</a:t>
            </a:r>
          </a:p>
          <a:p>
            <a:pPr algn="ctr"/>
            <a:r>
              <a:rPr lang="en-GB" sz="1200" b="1" smtClean="0"/>
              <a:t>Injection: </a:t>
            </a:r>
            <a:r>
              <a:rPr lang="en-GB" sz="1200" b="1" smtClean="0">
                <a:solidFill>
                  <a:srgbClr val="FF0000"/>
                </a:solidFill>
              </a:rPr>
              <a:t>2µl</a:t>
            </a:r>
            <a:endParaRPr lang="en-GB" sz="1200" b="1">
              <a:solidFill>
                <a:srgbClr val="FF0000"/>
              </a:solidFill>
            </a:endParaRPr>
          </a:p>
        </p:txBody>
      </p:sp>
      <p:grpSp>
        <p:nvGrpSpPr>
          <p:cNvPr id="664" name="Group 516"/>
          <p:cNvGrpSpPr>
            <a:grpSpLocks/>
          </p:cNvGrpSpPr>
          <p:nvPr/>
        </p:nvGrpSpPr>
        <p:grpSpPr bwMode="auto">
          <a:xfrm>
            <a:off x="3526384" y="2479142"/>
            <a:ext cx="2533049" cy="2055081"/>
            <a:chOff x="138" y="1890"/>
            <a:chExt cx="2551" cy="1959"/>
          </a:xfrm>
        </p:grpSpPr>
        <p:sp>
          <p:nvSpPr>
            <p:cNvPr id="665" name="Rectangle 12"/>
            <p:cNvSpPr>
              <a:spLocks noChangeArrowheads="1"/>
            </p:cNvSpPr>
            <p:nvPr/>
          </p:nvSpPr>
          <p:spPr bwMode="auto">
            <a:xfrm>
              <a:off x="2429" y="3589"/>
              <a:ext cx="260"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Time</a:t>
              </a:r>
              <a:endParaRPr lang="en-GB" sz="1000"/>
            </a:p>
          </p:txBody>
        </p:sp>
        <p:sp>
          <p:nvSpPr>
            <p:cNvPr id="666" name="Line 13"/>
            <p:cNvSpPr>
              <a:spLocks noChangeShapeType="1"/>
            </p:cNvSpPr>
            <p:nvPr/>
          </p:nvSpPr>
          <p:spPr bwMode="auto">
            <a:xfrm flipV="1">
              <a:off x="407" y="3653"/>
              <a:ext cx="0" cy="24"/>
            </a:xfrm>
            <a:prstGeom prst="line">
              <a:avLst/>
            </a:prstGeom>
            <a:noFill/>
            <a:ln w="1588">
              <a:solidFill>
                <a:srgbClr val="000000"/>
              </a:solidFill>
              <a:round/>
              <a:headEnd/>
              <a:tailEnd/>
            </a:ln>
          </p:spPr>
          <p:txBody>
            <a:bodyPr/>
            <a:lstStyle/>
            <a:p>
              <a:endParaRPr lang="en-GB" sz="1000"/>
            </a:p>
          </p:txBody>
        </p:sp>
        <p:sp>
          <p:nvSpPr>
            <p:cNvPr id="667" name="Line 14"/>
            <p:cNvSpPr>
              <a:spLocks noChangeShapeType="1"/>
            </p:cNvSpPr>
            <p:nvPr/>
          </p:nvSpPr>
          <p:spPr bwMode="auto">
            <a:xfrm flipV="1">
              <a:off x="464" y="3653"/>
              <a:ext cx="0" cy="49"/>
            </a:xfrm>
            <a:prstGeom prst="line">
              <a:avLst/>
            </a:prstGeom>
            <a:noFill/>
            <a:ln w="1588">
              <a:solidFill>
                <a:srgbClr val="000000"/>
              </a:solidFill>
              <a:round/>
              <a:headEnd/>
              <a:tailEnd/>
            </a:ln>
          </p:spPr>
          <p:txBody>
            <a:bodyPr/>
            <a:lstStyle/>
            <a:p>
              <a:endParaRPr lang="en-GB" sz="1000"/>
            </a:p>
          </p:txBody>
        </p:sp>
        <p:sp>
          <p:nvSpPr>
            <p:cNvPr id="668" name="Line 15"/>
            <p:cNvSpPr>
              <a:spLocks noChangeShapeType="1"/>
            </p:cNvSpPr>
            <p:nvPr/>
          </p:nvSpPr>
          <p:spPr bwMode="auto">
            <a:xfrm flipV="1">
              <a:off x="521" y="3653"/>
              <a:ext cx="0" cy="24"/>
            </a:xfrm>
            <a:prstGeom prst="line">
              <a:avLst/>
            </a:prstGeom>
            <a:noFill/>
            <a:ln w="1588">
              <a:solidFill>
                <a:srgbClr val="000000"/>
              </a:solidFill>
              <a:round/>
              <a:headEnd/>
              <a:tailEnd/>
            </a:ln>
          </p:spPr>
          <p:txBody>
            <a:bodyPr/>
            <a:lstStyle/>
            <a:p>
              <a:endParaRPr lang="en-GB" sz="1000"/>
            </a:p>
          </p:txBody>
        </p:sp>
        <p:sp>
          <p:nvSpPr>
            <p:cNvPr id="669" name="Line 16"/>
            <p:cNvSpPr>
              <a:spLocks noChangeShapeType="1"/>
            </p:cNvSpPr>
            <p:nvPr/>
          </p:nvSpPr>
          <p:spPr bwMode="auto">
            <a:xfrm flipV="1">
              <a:off x="577" y="3653"/>
              <a:ext cx="0" cy="24"/>
            </a:xfrm>
            <a:prstGeom prst="line">
              <a:avLst/>
            </a:prstGeom>
            <a:noFill/>
            <a:ln w="1588">
              <a:solidFill>
                <a:srgbClr val="000000"/>
              </a:solidFill>
              <a:round/>
              <a:headEnd/>
              <a:tailEnd/>
            </a:ln>
          </p:spPr>
          <p:txBody>
            <a:bodyPr/>
            <a:lstStyle/>
            <a:p>
              <a:endParaRPr lang="en-GB" sz="1000"/>
            </a:p>
          </p:txBody>
        </p:sp>
        <p:sp>
          <p:nvSpPr>
            <p:cNvPr id="670" name="Line 17"/>
            <p:cNvSpPr>
              <a:spLocks noChangeShapeType="1"/>
            </p:cNvSpPr>
            <p:nvPr/>
          </p:nvSpPr>
          <p:spPr bwMode="auto">
            <a:xfrm flipV="1">
              <a:off x="634" y="3653"/>
              <a:ext cx="0" cy="24"/>
            </a:xfrm>
            <a:prstGeom prst="line">
              <a:avLst/>
            </a:prstGeom>
            <a:noFill/>
            <a:ln w="1588">
              <a:solidFill>
                <a:srgbClr val="000000"/>
              </a:solidFill>
              <a:round/>
              <a:headEnd/>
              <a:tailEnd/>
            </a:ln>
          </p:spPr>
          <p:txBody>
            <a:bodyPr/>
            <a:lstStyle/>
            <a:p>
              <a:endParaRPr lang="en-GB" sz="1000"/>
            </a:p>
          </p:txBody>
        </p:sp>
        <p:sp>
          <p:nvSpPr>
            <p:cNvPr id="671" name="Line 18"/>
            <p:cNvSpPr>
              <a:spLocks noChangeShapeType="1"/>
            </p:cNvSpPr>
            <p:nvPr/>
          </p:nvSpPr>
          <p:spPr bwMode="auto">
            <a:xfrm flipV="1">
              <a:off x="691" y="3653"/>
              <a:ext cx="0" cy="24"/>
            </a:xfrm>
            <a:prstGeom prst="line">
              <a:avLst/>
            </a:prstGeom>
            <a:noFill/>
            <a:ln w="1588">
              <a:solidFill>
                <a:srgbClr val="000000"/>
              </a:solidFill>
              <a:round/>
              <a:headEnd/>
              <a:tailEnd/>
            </a:ln>
          </p:spPr>
          <p:txBody>
            <a:bodyPr/>
            <a:lstStyle/>
            <a:p>
              <a:endParaRPr lang="en-GB" sz="1000"/>
            </a:p>
          </p:txBody>
        </p:sp>
        <p:sp>
          <p:nvSpPr>
            <p:cNvPr id="672" name="Line 19"/>
            <p:cNvSpPr>
              <a:spLocks noChangeShapeType="1"/>
            </p:cNvSpPr>
            <p:nvPr/>
          </p:nvSpPr>
          <p:spPr bwMode="auto">
            <a:xfrm flipV="1">
              <a:off x="748" y="3653"/>
              <a:ext cx="0" cy="49"/>
            </a:xfrm>
            <a:prstGeom prst="line">
              <a:avLst/>
            </a:prstGeom>
            <a:noFill/>
            <a:ln w="1588">
              <a:solidFill>
                <a:srgbClr val="000000"/>
              </a:solidFill>
              <a:round/>
              <a:headEnd/>
              <a:tailEnd/>
            </a:ln>
          </p:spPr>
          <p:txBody>
            <a:bodyPr/>
            <a:lstStyle/>
            <a:p>
              <a:endParaRPr lang="en-GB" sz="1000"/>
            </a:p>
          </p:txBody>
        </p:sp>
        <p:sp>
          <p:nvSpPr>
            <p:cNvPr id="673" name="Line 20"/>
            <p:cNvSpPr>
              <a:spLocks noChangeShapeType="1"/>
            </p:cNvSpPr>
            <p:nvPr/>
          </p:nvSpPr>
          <p:spPr bwMode="auto">
            <a:xfrm flipV="1">
              <a:off x="805" y="3653"/>
              <a:ext cx="0" cy="24"/>
            </a:xfrm>
            <a:prstGeom prst="line">
              <a:avLst/>
            </a:prstGeom>
            <a:noFill/>
            <a:ln w="1588">
              <a:solidFill>
                <a:srgbClr val="000000"/>
              </a:solidFill>
              <a:round/>
              <a:headEnd/>
              <a:tailEnd/>
            </a:ln>
          </p:spPr>
          <p:txBody>
            <a:bodyPr/>
            <a:lstStyle/>
            <a:p>
              <a:endParaRPr lang="en-GB" sz="1000"/>
            </a:p>
          </p:txBody>
        </p:sp>
        <p:sp>
          <p:nvSpPr>
            <p:cNvPr id="674" name="Line 21"/>
            <p:cNvSpPr>
              <a:spLocks noChangeShapeType="1"/>
            </p:cNvSpPr>
            <p:nvPr/>
          </p:nvSpPr>
          <p:spPr bwMode="auto">
            <a:xfrm flipV="1">
              <a:off x="862" y="3653"/>
              <a:ext cx="0" cy="24"/>
            </a:xfrm>
            <a:prstGeom prst="line">
              <a:avLst/>
            </a:prstGeom>
            <a:noFill/>
            <a:ln w="1588">
              <a:solidFill>
                <a:srgbClr val="000000"/>
              </a:solidFill>
              <a:round/>
              <a:headEnd/>
              <a:tailEnd/>
            </a:ln>
          </p:spPr>
          <p:txBody>
            <a:bodyPr/>
            <a:lstStyle/>
            <a:p>
              <a:endParaRPr lang="en-GB" sz="1000"/>
            </a:p>
          </p:txBody>
        </p:sp>
        <p:sp>
          <p:nvSpPr>
            <p:cNvPr id="675" name="Line 22"/>
            <p:cNvSpPr>
              <a:spLocks noChangeShapeType="1"/>
            </p:cNvSpPr>
            <p:nvPr/>
          </p:nvSpPr>
          <p:spPr bwMode="auto">
            <a:xfrm flipV="1">
              <a:off x="920" y="3653"/>
              <a:ext cx="0" cy="24"/>
            </a:xfrm>
            <a:prstGeom prst="line">
              <a:avLst/>
            </a:prstGeom>
            <a:noFill/>
            <a:ln w="1588">
              <a:solidFill>
                <a:srgbClr val="000000"/>
              </a:solidFill>
              <a:round/>
              <a:headEnd/>
              <a:tailEnd/>
            </a:ln>
          </p:spPr>
          <p:txBody>
            <a:bodyPr/>
            <a:lstStyle/>
            <a:p>
              <a:endParaRPr lang="en-GB" sz="1000"/>
            </a:p>
          </p:txBody>
        </p:sp>
        <p:sp>
          <p:nvSpPr>
            <p:cNvPr id="676" name="Line 23"/>
            <p:cNvSpPr>
              <a:spLocks noChangeShapeType="1"/>
            </p:cNvSpPr>
            <p:nvPr/>
          </p:nvSpPr>
          <p:spPr bwMode="auto">
            <a:xfrm flipV="1">
              <a:off x="977" y="3653"/>
              <a:ext cx="0" cy="24"/>
            </a:xfrm>
            <a:prstGeom prst="line">
              <a:avLst/>
            </a:prstGeom>
            <a:noFill/>
            <a:ln w="1588">
              <a:solidFill>
                <a:srgbClr val="000000"/>
              </a:solidFill>
              <a:round/>
              <a:headEnd/>
              <a:tailEnd/>
            </a:ln>
          </p:spPr>
          <p:txBody>
            <a:bodyPr/>
            <a:lstStyle/>
            <a:p>
              <a:endParaRPr lang="en-GB" sz="1000"/>
            </a:p>
          </p:txBody>
        </p:sp>
        <p:sp>
          <p:nvSpPr>
            <p:cNvPr id="677" name="Line 24"/>
            <p:cNvSpPr>
              <a:spLocks noChangeShapeType="1"/>
            </p:cNvSpPr>
            <p:nvPr/>
          </p:nvSpPr>
          <p:spPr bwMode="auto">
            <a:xfrm flipV="1">
              <a:off x="1034" y="3653"/>
              <a:ext cx="0" cy="49"/>
            </a:xfrm>
            <a:prstGeom prst="line">
              <a:avLst/>
            </a:prstGeom>
            <a:noFill/>
            <a:ln w="1588">
              <a:solidFill>
                <a:srgbClr val="000000"/>
              </a:solidFill>
              <a:round/>
              <a:headEnd/>
              <a:tailEnd/>
            </a:ln>
          </p:spPr>
          <p:txBody>
            <a:bodyPr/>
            <a:lstStyle/>
            <a:p>
              <a:endParaRPr lang="en-GB" sz="1000"/>
            </a:p>
          </p:txBody>
        </p:sp>
        <p:sp>
          <p:nvSpPr>
            <p:cNvPr id="678" name="Line 25"/>
            <p:cNvSpPr>
              <a:spLocks noChangeShapeType="1"/>
            </p:cNvSpPr>
            <p:nvPr/>
          </p:nvSpPr>
          <p:spPr bwMode="auto">
            <a:xfrm flipV="1">
              <a:off x="1091" y="3653"/>
              <a:ext cx="0" cy="24"/>
            </a:xfrm>
            <a:prstGeom prst="line">
              <a:avLst/>
            </a:prstGeom>
            <a:noFill/>
            <a:ln w="1588">
              <a:solidFill>
                <a:srgbClr val="000000"/>
              </a:solidFill>
              <a:round/>
              <a:headEnd/>
              <a:tailEnd/>
            </a:ln>
          </p:spPr>
          <p:txBody>
            <a:bodyPr/>
            <a:lstStyle/>
            <a:p>
              <a:endParaRPr lang="en-GB" sz="1000"/>
            </a:p>
          </p:txBody>
        </p:sp>
        <p:sp>
          <p:nvSpPr>
            <p:cNvPr id="679" name="Line 26"/>
            <p:cNvSpPr>
              <a:spLocks noChangeShapeType="1"/>
            </p:cNvSpPr>
            <p:nvPr/>
          </p:nvSpPr>
          <p:spPr bwMode="auto">
            <a:xfrm flipV="1">
              <a:off x="1148" y="3653"/>
              <a:ext cx="0" cy="24"/>
            </a:xfrm>
            <a:prstGeom prst="line">
              <a:avLst/>
            </a:prstGeom>
            <a:noFill/>
            <a:ln w="1588">
              <a:solidFill>
                <a:srgbClr val="000000"/>
              </a:solidFill>
              <a:round/>
              <a:headEnd/>
              <a:tailEnd/>
            </a:ln>
          </p:spPr>
          <p:txBody>
            <a:bodyPr/>
            <a:lstStyle/>
            <a:p>
              <a:endParaRPr lang="en-GB" sz="1000"/>
            </a:p>
          </p:txBody>
        </p:sp>
        <p:sp>
          <p:nvSpPr>
            <p:cNvPr id="680" name="Line 27"/>
            <p:cNvSpPr>
              <a:spLocks noChangeShapeType="1"/>
            </p:cNvSpPr>
            <p:nvPr/>
          </p:nvSpPr>
          <p:spPr bwMode="auto">
            <a:xfrm flipV="1">
              <a:off x="1204" y="3653"/>
              <a:ext cx="0" cy="24"/>
            </a:xfrm>
            <a:prstGeom prst="line">
              <a:avLst/>
            </a:prstGeom>
            <a:noFill/>
            <a:ln w="1588">
              <a:solidFill>
                <a:srgbClr val="000000"/>
              </a:solidFill>
              <a:round/>
              <a:headEnd/>
              <a:tailEnd/>
            </a:ln>
          </p:spPr>
          <p:txBody>
            <a:bodyPr/>
            <a:lstStyle/>
            <a:p>
              <a:endParaRPr lang="en-GB" sz="1000"/>
            </a:p>
          </p:txBody>
        </p:sp>
        <p:sp>
          <p:nvSpPr>
            <p:cNvPr id="681" name="Line 28"/>
            <p:cNvSpPr>
              <a:spLocks noChangeShapeType="1"/>
            </p:cNvSpPr>
            <p:nvPr/>
          </p:nvSpPr>
          <p:spPr bwMode="auto">
            <a:xfrm flipV="1">
              <a:off x="1261" y="3653"/>
              <a:ext cx="0" cy="24"/>
            </a:xfrm>
            <a:prstGeom prst="line">
              <a:avLst/>
            </a:prstGeom>
            <a:noFill/>
            <a:ln w="1588">
              <a:solidFill>
                <a:srgbClr val="000000"/>
              </a:solidFill>
              <a:round/>
              <a:headEnd/>
              <a:tailEnd/>
            </a:ln>
          </p:spPr>
          <p:txBody>
            <a:bodyPr/>
            <a:lstStyle/>
            <a:p>
              <a:endParaRPr lang="en-GB" sz="1000"/>
            </a:p>
          </p:txBody>
        </p:sp>
        <p:sp>
          <p:nvSpPr>
            <p:cNvPr id="682" name="Line 29"/>
            <p:cNvSpPr>
              <a:spLocks noChangeShapeType="1"/>
            </p:cNvSpPr>
            <p:nvPr/>
          </p:nvSpPr>
          <p:spPr bwMode="auto">
            <a:xfrm flipV="1">
              <a:off x="1318" y="3653"/>
              <a:ext cx="0" cy="49"/>
            </a:xfrm>
            <a:prstGeom prst="line">
              <a:avLst/>
            </a:prstGeom>
            <a:noFill/>
            <a:ln w="1588">
              <a:solidFill>
                <a:srgbClr val="000000"/>
              </a:solidFill>
              <a:round/>
              <a:headEnd/>
              <a:tailEnd/>
            </a:ln>
          </p:spPr>
          <p:txBody>
            <a:bodyPr/>
            <a:lstStyle/>
            <a:p>
              <a:endParaRPr lang="en-GB" sz="1000"/>
            </a:p>
          </p:txBody>
        </p:sp>
        <p:sp>
          <p:nvSpPr>
            <p:cNvPr id="683" name="Line 30"/>
            <p:cNvSpPr>
              <a:spLocks noChangeShapeType="1"/>
            </p:cNvSpPr>
            <p:nvPr/>
          </p:nvSpPr>
          <p:spPr bwMode="auto">
            <a:xfrm flipV="1">
              <a:off x="1375" y="3653"/>
              <a:ext cx="0" cy="24"/>
            </a:xfrm>
            <a:prstGeom prst="line">
              <a:avLst/>
            </a:prstGeom>
            <a:noFill/>
            <a:ln w="1588">
              <a:solidFill>
                <a:srgbClr val="000000"/>
              </a:solidFill>
              <a:round/>
              <a:headEnd/>
              <a:tailEnd/>
            </a:ln>
          </p:spPr>
          <p:txBody>
            <a:bodyPr/>
            <a:lstStyle/>
            <a:p>
              <a:endParaRPr lang="en-GB" sz="1000"/>
            </a:p>
          </p:txBody>
        </p:sp>
        <p:sp>
          <p:nvSpPr>
            <p:cNvPr id="684" name="Line 31"/>
            <p:cNvSpPr>
              <a:spLocks noChangeShapeType="1"/>
            </p:cNvSpPr>
            <p:nvPr/>
          </p:nvSpPr>
          <p:spPr bwMode="auto">
            <a:xfrm flipV="1">
              <a:off x="1432" y="3653"/>
              <a:ext cx="0" cy="24"/>
            </a:xfrm>
            <a:prstGeom prst="line">
              <a:avLst/>
            </a:prstGeom>
            <a:noFill/>
            <a:ln w="1588">
              <a:solidFill>
                <a:srgbClr val="000000"/>
              </a:solidFill>
              <a:round/>
              <a:headEnd/>
              <a:tailEnd/>
            </a:ln>
          </p:spPr>
          <p:txBody>
            <a:bodyPr/>
            <a:lstStyle/>
            <a:p>
              <a:endParaRPr lang="en-GB" sz="1000"/>
            </a:p>
          </p:txBody>
        </p:sp>
        <p:sp>
          <p:nvSpPr>
            <p:cNvPr id="685" name="Line 32"/>
            <p:cNvSpPr>
              <a:spLocks noChangeShapeType="1"/>
            </p:cNvSpPr>
            <p:nvPr/>
          </p:nvSpPr>
          <p:spPr bwMode="auto">
            <a:xfrm flipV="1">
              <a:off x="1489" y="3653"/>
              <a:ext cx="0" cy="24"/>
            </a:xfrm>
            <a:prstGeom prst="line">
              <a:avLst/>
            </a:prstGeom>
            <a:noFill/>
            <a:ln w="1588">
              <a:solidFill>
                <a:srgbClr val="000000"/>
              </a:solidFill>
              <a:round/>
              <a:headEnd/>
              <a:tailEnd/>
            </a:ln>
          </p:spPr>
          <p:txBody>
            <a:bodyPr/>
            <a:lstStyle/>
            <a:p>
              <a:endParaRPr lang="en-GB" sz="1000"/>
            </a:p>
          </p:txBody>
        </p:sp>
        <p:sp>
          <p:nvSpPr>
            <p:cNvPr id="686" name="Line 33"/>
            <p:cNvSpPr>
              <a:spLocks noChangeShapeType="1"/>
            </p:cNvSpPr>
            <p:nvPr/>
          </p:nvSpPr>
          <p:spPr bwMode="auto">
            <a:xfrm flipV="1">
              <a:off x="1546" y="3653"/>
              <a:ext cx="0" cy="24"/>
            </a:xfrm>
            <a:prstGeom prst="line">
              <a:avLst/>
            </a:prstGeom>
            <a:noFill/>
            <a:ln w="1588">
              <a:solidFill>
                <a:srgbClr val="000000"/>
              </a:solidFill>
              <a:round/>
              <a:headEnd/>
              <a:tailEnd/>
            </a:ln>
          </p:spPr>
          <p:txBody>
            <a:bodyPr/>
            <a:lstStyle/>
            <a:p>
              <a:endParaRPr lang="en-GB" sz="1000"/>
            </a:p>
          </p:txBody>
        </p:sp>
        <p:sp>
          <p:nvSpPr>
            <p:cNvPr id="687" name="Line 34"/>
            <p:cNvSpPr>
              <a:spLocks noChangeShapeType="1"/>
            </p:cNvSpPr>
            <p:nvPr/>
          </p:nvSpPr>
          <p:spPr bwMode="auto">
            <a:xfrm flipV="1">
              <a:off x="1603" y="3653"/>
              <a:ext cx="0" cy="49"/>
            </a:xfrm>
            <a:prstGeom prst="line">
              <a:avLst/>
            </a:prstGeom>
            <a:noFill/>
            <a:ln w="1588">
              <a:solidFill>
                <a:srgbClr val="000000"/>
              </a:solidFill>
              <a:round/>
              <a:headEnd/>
              <a:tailEnd/>
            </a:ln>
          </p:spPr>
          <p:txBody>
            <a:bodyPr/>
            <a:lstStyle/>
            <a:p>
              <a:endParaRPr lang="en-GB" sz="1000"/>
            </a:p>
          </p:txBody>
        </p:sp>
        <p:sp>
          <p:nvSpPr>
            <p:cNvPr id="688" name="Line 35"/>
            <p:cNvSpPr>
              <a:spLocks noChangeShapeType="1"/>
            </p:cNvSpPr>
            <p:nvPr/>
          </p:nvSpPr>
          <p:spPr bwMode="auto">
            <a:xfrm flipV="1">
              <a:off x="1661" y="3653"/>
              <a:ext cx="0" cy="24"/>
            </a:xfrm>
            <a:prstGeom prst="line">
              <a:avLst/>
            </a:prstGeom>
            <a:noFill/>
            <a:ln w="1588">
              <a:solidFill>
                <a:srgbClr val="000000"/>
              </a:solidFill>
              <a:round/>
              <a:headEnd/>
              <a:tailEnd/>
            </a:ln>
          </p:spPr>
          <p:txBody>
            <a:bodyPr/>
            <a:lstStyle/>
            <a:p>
              <a:endParaRPr lang="en-GB" sz="1000"/>
            </a:p>
          </p:txBody>
        </p:sp>
        <p:sp>
          <p:nvSpPr>
            <p:cNvPr id="689" name="Line 36"/>
            <p:cNvSpPr>
              <a:spLocks noChangeShapeType="1"/>
            </p:cNvSpPr>
            <p:nvPr/>
          </p:nvSpPr>
          <p:spPr bwMode="auto">
            <a:xfrm flipV="1">
              <a:off x="1718" y="3653"/>
              <a:ext cx="0" cy="24"/>
            </a:xfrm>
            <a:prstGeom prst="line">
              <a:avLst/>
            </a:prstGeom>
            <a:noFill/>
            <a:ln w="1588">
              <a:solidFill>
                <a:srgbClr val="000000"/>
              </a:solidFill>
              <a:round/>
              <a:headEnd/>
              <a:tailEnd/>
            </a:ln>
          </p:spPr>
          <p:txBody>
            <a:bodyPr/>
            <a:lstStyle/>
            <a:p>
              <a:endParaRPr lang="en-GB" sz="1000"/>
            </a:p>
          </p:txBody>
        </p:sp>
        <p:sp>
          <p:nvSpPr>
            <p:cNvPr id="690" name="Line 37"/>
            <p:cNvSpPr>
              <a:spLocks noChangeShapeType="1"/>
            </p:cNvSpPr>
            <p:nvPr/>
          </p:nvSpPr>
          <p:spPr bwMode="auto">
            <a:xfrm flipV="1">
              <a:off x="1773" y="3653"/>
              <a:ext cx="0" cy="24"/>
            </a:xfrm>
            <a:prstGeom prst="line">
              <a:avLst/>
            </a:prstGeom>
            <a:noFill/>
            <a:ln w="1588">
              <a:solidFill>
                <a:srgbClr val="000000"/>
              </a:solidFill>
              <a:round/>
              <a:headEnd/>
              <a:tailEnd/>
            </a:ln>
          </p:spPr>
          <p:txBody>
            <a:bodyPr/>
            <a:lstStyle/>
            <a:p>
              <a:endParaRPr lang="en-GB" sz="1000"/>
            </a:p>
          </p:txBody>
        </p:sp>
        <p:sp>
          <p:nvSpPr>
            <p:cNvPr id="691" name="Line 38"/>
            <p:cNvSpPr>
              <a:spLocks noChangeShapeType="1"/>
            </p:cNvSpPr>
            <p:nvPr/>
          </p:nvSpPr>
          <p:spPr bwMode="auto">
            <a:xfrm flipV="1">
              <a:off x="1830" y="3653"/>
              <a:ext cx="0" cy="24"/>
            </a:xfrm>
            <a:prstGeom prst="line">
              <a:avLst/>
            </a:prstGeom>
            <a:noFill/>
            <a:ln w="1588">
              <a:solidFill>
                <a:srgbClr val="000000"/>
              </a:solidFill>
              <a:round/>
              <a:headEnd/>
              <a:tailEnd/>
            </a:ln>
          </p:spPr>
          <p:txBody>
            <a:bodyPr/>
            <a:lstStyle/>
            <a:p>
              <a:endParaRPr lang="en-GB" sz="1000"/>
            </a:p>
          </p:txBody>
        </p:sp>
        <p:sp>
          <p:nvSpPr>
            <p:cNvPr id="692" name="Line 39"/>
            <p:cNvSpPr>
              <a:spLocks noChangeShapeType="1"/>
            </p:cNvSpPr>
            <p:nvPr/>
          </p:nvSpPr>
          <p:spPr bwMode="auto">
            <a:xfrm flipV="1">
              <a:off x="1888" y="3653"/>
              <a:ext cx="0" cy="49"/>
            </a:xfrm>
            <a:prstGeom prst="line">
              <a:avLst/>
            </a:prstGeom>
            <a:noFill/>
            <a:ln w="1588">
              <a:solidFill>
                <a:srgbClr val="000000"/>
              </a:solidFill>
              <a:round/>
              <a:headEnd/>
              <a:tailEnd/>
            </a:ln>
          </p:spPr>
          <p:txBody>
            <a:bodyPr/>
            <a:lstStyle/>
            <a:p>
              <a:endParaRPr lang="en-GB" sz="1000"/>
            </a:p>
          </p:txBody>
        </p:sp>
        <p:sp>
          <p:nvSpPr>
            <p:cNvPr id="693" name="Line 40"/>
            <p:cNvSpPr>
              <a:spLocks noChangeShapeType="1"/>
            </p:cNvSpPr>
            <p:nvPr/>
          </p:nvSpPr>
          <p:spPr bwMode="auto">
            <a:xfrm flipV="1">
              <a:off x="1945" y="3653"/>
              <a:ext cx="0" cy="24"/>
            </a:xfrm>
            <a:prstGeom prst="line">
              <a:avLst/>
            </a:prstGeom>
            <a:noFill/>
            <a:ln w="1588">
              <a:solidFill>
                <a:srgbClr val="000000"/>
              </a:solidFill>
              <a:round/>
              <a:headEnd/>
              <a:tailEnd/>
            </a:ln>
          </p:spPr>
          <p:txBody>
            <a:bodyPr/>
            <a:lstStyle/>
            <a:p>
              <a:endParaRPr lang="en-GB" sz="1000"/>
            </a:p>
          </p:txBody>
        </p:sp>
        <p:sp>
          <p:nvSpPr>
            <p:cNvPr id="694" name="Line 41"/>
            <p:cNvSpPr>
              <a:spLocks noChangeShapeType="1"/>
            </p:cNvSpPr>
            <p:nvPr/>
          </p:nvSpPr>
          <p:spPr bwMode="auto">
            <a:xfrm flipV="1">
              <a:off x="2002" y="3653"/>
              <a:ext cx="0" cy="24"/>
            </a:xfrm>
            <a:prstGeom prst="line">
              <a:avLst/>
            </a:prstGeom>
            <a:noFill/>
            <a:ln w="1588">
              <a:solidFill>
                <a:srgbClr val="000000"/>
              </a:solidFill>
              <a:round/>
              <a:headEnd/>
              <a:tailEnd/>
            </a:ln>
          </p:spPr>
          <p:txBody>
            <a:bodyPr/>
            <a:lstStyle/>
            <a:p>
              <a:endParaRPr lang="en-GB" sz="1000"/>
            </a:p>
          </p:txBody>
        </p:sp>
        <p:sp>
          <p:nvSpPr>
            <p:cNvPr id="695" name="Line 42"/>
            <p:cNvSpPr>
              <a:spLocks noChangeShapeType="1"/>
            </p:cNvSpPr>
            <p:nvPr/>
          </p:nvSpPr>
          <p:spPr bwMode="auto">
            <a:xfrm flipV="1">
              <a:off x="2059" y="3653"/>
              <a:ext cx="0" cy="24"/>
            </a:xfrm>
            <a:prstGeom prst="line">
              <a:avLst/>
            </a:prstGeom>
            <a:noFill/>
            <a:ln w="1588">
              <a:solidFill>
                <a:srgbClr val="000000"/>
              </a:solidFill>
              <a:round/>
              <a:headEnd/>
              <a:tailEnd/>
            </a:ln>
          </p:spPr>
          <p:txBody>
            <a:bodyPr/>
            <a:lstStyle/>
            <a:p>
              <a:endParaRPr lang="en-GB" sz="1000"/>
            </a:p>
          </p:txBody>
        </p:sp>
        <p:sp>
          <p:nvSpPr>
            <p:cNvPr id="696" name="Line 43"/>
            <p:cNvSpPr>
              <a:spLocks noChangeShapeType="1"/>
            </p:cNvSpPr>
            <p:nvPr/>
          </p:nvSpPr>
          <p:spPr bwMode="auto">
            <a:xfrm flipV="1">
              <a:off x="2116" y="3653"/>
              <a:ext cx="0" cy="24"/>
            </a:xfrm>
            <a:prstGeom prst="line">
              <a:avLst/>
            </a:prstGeom>
            <a:noFill/>
            <a:ln w="1588">
              <a:solidFill>
                <a:srgbClr val="000000"/>
              </a:solidFill>
              <a:round/>
              <a:headEnd/>
              <a:tailEnd/>
            </a:ln>
          </p:spPr>
          <p:txBody>
            <a:bodyPr/>
            <a:lstStyle/>
            <a:p>
              <a:endParaRPr lang="en-GB" sz="1000"/>
            </a:p>
          </p:txBody>
        </p:sp>
        <p:sp>
          <p:nvSpPr>
            <p:cNvPr id="697" name="Line 44"/>
            <p:cNvSpPr>
              <a:spLocks noChangeShapeType="1"/>
            </p:cNvSpPr>
            <p:nvPr/>
          </p:nvSpPr>
          <p:spPr bwMode="auto">
            <a:xfrm flipV="1">
              <a:off x="2173" y="3653"/>
              <a:ext cx="0" cy="49"/>
            </a:xfrm>
            <a:prstGeom prst="line">
              <a:avLst/>
            </a:prstGeom>
            <a:noFill/>
            <a:ln w="1588">
              <a:solidFill>
                <a:srgbClr val="000000"/>
              </a:solidFill>
              <a:round/>
              <a:headEnd/>
              <a:tailEnd/>
            </a:ln>
          </p:spPr>
          <p:txBody>
            <a:bodyPr/>
            <a:lstStyle/>
            <a:p>
              <a:endParaRPr lang="en-GB" sz="1000"/>
            </a:p>
          </p:txBody>
        </p:sp>
        <p:sp>
          <p:nvSpPr>
            <p:cNvPr id="698" name="Line 45"/>
            <p:cNvSpPr>
              <a:spLocks noChangeShapeType="1"/>
            </p:cNvSpPr>
            <p:nvPr/>
          </p:nvSpPr>
          <p:spPr bwMode="auto">
            <a:xfrm flipV="1">
              <a:off x="2230" y="3653"/>
              <a:ext cx="0" cy="24"/>
            </a:xfrm>
            <a:prstGeom prst="line">
              <a:avLst/>
            </a:prstGeom>
            <a:noFill/>
            <a:ln w="1588">
              <a:solidFill>
                <a:srgbClr val="000000"/>
              </a:solidFill>
              <a:round/>
              <a:headEnd/>
              <a:tailEnd/>
            </a:ln>
          </p:spPr>
          <p:txBody>
            <a:bodyPr/>
            <a:lstStyle/>
            <a:p>
              <a:endParaRPr lang="en-GB" sz="1000"/>
            </a:p>
          </p:txBody>
        </p:sp>
        <p:sp>
          <p:nvSpPr>
            <p:cNvPr id="699" name="Line 46"/>
            <p:cNvSpPr>
              <a:spLocks noChangeShapeType="1"/>
            </p:cNvSpPr>
            <p:nvPr/>
          </p:nvSpPr>
          <p:spPr bwMode="auto">
            <a:xfrm flipV="1">
              <a:off x="2287" y="3653"/>
              <a:ext cx="0" cy="24"/>
            </a:xfrm>
            <a:prstGeom prst="line">
              <a:avLst/>
            </a:prstGeom>
            <a:noFill/>
            <a:ln w="1588">
              <a:solidFill>
                <a:srgbClr val="000000"/>
              </a:solidFill>
              <a:round/>
              <a:headEnd/>
              <a:tailEnd/>
            </a:ln>
          </p:spPr>
          <p:txBody>
            <a:bodyPr/>
            <a:lstStyle/>
            <a:p>
              <a:endParaRPr lang="en-GB" sz="1000"/>
            </a:p>
          </p:txBody>
        </p:sp>
        <p:sp>
          <p:nvSpPr>
            <p:cNvPr id="700" name="Line 47"/>
            <p:cNvSpPr>
              <a:spLocks noChangeShapeType="1"/>
            </p:cNvSpPr>
            <p:nvPr/>
          </p:nvSpPr>
          <p:spPr bwMode="auto">
            <a:xfrm flipV="1">
              <a:off x="2344" y="3653"/>
              <a:ext cx="0" cy="24"/>
            </a:xfrm>
            <a:prstGeom prst="line">
              <a:avLst/>
            </a:prstGeom>
            <a:noFill/>
            <a:ln w="1588">
              <a:solidFill>
                <a:srgbClr val="000000"/>
              </a:solidFill>
              <a:round/>
              <a:headEnd/>
              <a:tailEnd/>
            </a:ln>
          </p:spPr>
          <p:txBody>
            <a:bodyPr/>
            <a:lstStyle/>
            <a:p>
              <a:endParaRPr lang="en-GB" sz="1000"/>
            </a:p>
          </p:txBody>
        </p:sp>
        <p:sp>
          <p:nvSpPr>
            <p:cNvPr id="701" name="Rectangle 48"/>
            <p:cNvSpPr>
              <a:spLocks noChangeArrowheads="1"/>
            </p:cNvSpPr>
            <p:nvPr/>
          </p:nvSpPr>
          <p:spPr bwMode="auto">
            <a:xfrm>
              <a:off x="637" y="3702"/>
              <a:ext cx="231"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702" name="Rectangle 49"/>
            <p:cNvSpPr>
              <a:spLocks noChangeArrowheads="1"/>
            </p:cNvSpPr>
            <p:nvPr/>
          </p:nvSpPr>
          <p:spPr bwMode="auto">
            <a:xfrm>
              <a:off x="1206" y="3702"/>
              <a:ext cx="231"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1.50</a:t>
              </a:r>
              <a:endParaRPr lang="en-GB" sz="1000"/>
            </a:p>
          </p:txBody>
        </p:sp>
        <p:sp>
          <p:nvSpPr>
            <p:cNvPr id="703" name="Rectangle 50"/>
            <p:cNvSpPr>
              <a:spLocks noChangeArrowheads="1"/>
            </p:cNvSpPr>
            <p:nvPr/>
          </p:nvSpPr>
          <p:spPr bwMode="auto">
            <a:xfrm>
              <a:off x="1776" y="3702"/>
              <a:ext cx="231"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2.00</a:t>
              </a:r>
              <a:endParaRPr lang="en-GB" sz="1000"/>
            </a:p>
          </p:txBody>
        </p:sp>
        <p:sp>
          <p:nvSpPr>
            <p:cNvPr id="704" name="Line 51"/>
            <p:cNvSpPr>
              <a:spLocks noChangeShapeType="1"/>
            </p:cNvSpPr>
            <p:nvPr/>
          </p:nvSpPr>
          <p:spPr bwMode="auto">
            <a:xfrm flipH="1">
              <a:off x="379" y="3653"/>
              <a:ext cx="2001" cy="0"/>
            </a:xfrm>
            <a:prstGeom prst="line">
              <a:avLst/>
            </a:prstGeom>
            <a:noFill/>
            <a:ln w="4763">
              <a:solidFill>
                <a:srgbClr val="000000"/>
              </a:solidFill>
              <a:round/>
              <a:headEnd/>
              <a:tailEnd/>
            </a:ln>
          </p:spPr>
          <p:txBody>
            <a:bodyPr/>
            <a:lstStyle/>
            <a:p>
              <a:endParaRPr lang="en-GB" sz="1000"/>
            </a:p>
          </p:txBody>
        </p:sp>
        <p:sp>
          <p:nvSpPr>
            <p:cNvPr id="705" name="Rectangle 52"/>
            <p:cNvSpPr>
              <a:spLocks noChangeArrowheads="1"/>
            </p:cNvSpPr>
            <p:nvPr/>
          </p:nvSpPr>
          <p:spPr bwMode="auto">
            <a:xfrm rot="16200000">
              <a:off x="253" y="2721"/>
              <a:ext cx="87" cy="155"/>
            </a:xfrm>
            <a:prstGeom prst="rect">
              <a:avLst/>
            </a:prstGeom>
            <a:noFill/>
            <a:ln w="9525">
              <a:noFill/>
              <a:miter lim="800000"/>
              <a:headEnd/>
              <a:tailEnd/>
            </a:ln>
          </p:spPr>
          <p:txBody>
            <a:bodyPr wrap="none" lIns="0" tIns="0" rIns="0" bIns="0">
              <a:spAutoFit/>
            </a:bodyPr>
            <a:lstStyle/>
            <a:p>
              <a:r>
                <a:rPr lang="en-GB" sz="1000" smtClean="0">
                  <a:solidFill>
                    <a:srgbClr val="000000"/>
                  </a:solidFill>
                </a:rPr>
                <a:t>%</a:t>
              </a:r>
              <a:endParaRPr lang="en-GB" sz="1000"/>
            </a:p>
          </p:txBody>
        </p:sp>
        <p:sp>
          <p:nvSpPr>
            <p:cNvPr id="706" name="Line 53"/>
            <p:cNvSpPr>
              <a:spLocks noChangeShapeType="1"/>
            </p:cNvSpPr>
            <p:nvPr/>
          </p:nvSpPr>
          <p:spPr bwMode="auto">
            <a:xfrm>
              <a:off x="330" y="1953"/>
              <a:ext cx="49" cy="0"/>
            </a:xfrm>
            <a:prstGeom prst="line">
              <a:avLst/>
            </a:prstGeom>
            <a:noFill/>
            <a:ln w="1588">
              <a:solidFill>
                <a:srgbClr val="000000"/>
              </a:solidFill>
              <a:round/>
              <a:headEnd/>
              <a:tailEnd/>
            </a:ln>
          </p:spPr>
          <p:txBody>
            <a:bodyPr/>
            <a:lstStyle/>
            <a:p>
              <a:endParaRPr lang="en-GB" sz="1000"/>
            </a:p>
          </p:txBody>
        </p:sp>
        <p:sp>
          <p:nvSpPr>
            <p:cNvPr id="707" name="Line 54"/>
            <p:cNvSpPr>
              <a:spLocks noChangeShapeType="1"/>
            </p:cNvSpPr>
            <p:nvPr/>
          </p:nvSpPr>
          <p:spPr bwMode="auto">
            <a:xfrm>
              <a:off x="355" y="2123"/>
              <a:ext cx="24" cy="0"/>
            </a:xfrm>
            <a:prstGeom prst="line">
              <a:avLst/>
            </a:prstGeom>
            <a:noFill/>
            <a:ln w="1588">
              <a:solidFill>
                <a:srgbClr val="000000"/>
              </a:solidFill>
              <a:round/>
              <a:headEnd/>
              <a:tailEnd/>
            </a:ln>
          </p:spPr>
          <p:txBody>
            <a:bodyPr/>
            <a:lstStyle/>
            <a:p>
              <a:endParaRPr lang="en-GB" sz="1000"/>
            </a:p>
          </p:txBody>
        </p:sp>
        <p:sp>
          <p:nvSpPr>
            <p:cNvPr id="708" name="Line 55"/>
            <p:cNvSpPr>
              <a:spLocks noChangeShapeType="1"/>
            </p:cNvSpPr>
            <p:nvPr/>
          </p:nvSpPr>
          <p:spPr bwMode="auto">
            <a:xfrm>
              <a:off x="355" y="2293"/>
              <a:ext cx="24" cy="0"/>
            </a:xfrm>
            <a:prstGeom prst="line">
              <a:avLst/>
            </a:prstGeom>
            <a:noFill/>
            <a:ln w="1588">
              <a:solidFill>
                <a:srgbClr val="000000"/>
              </a:solidFill>
              <a:round/>
              <a:headEnd/>
              <a:tailEnd/>
            </a:ln>
          </p:spPr>
          <p:txBody>
            <a:bodyPr/>
            <a:lstStyle/>
            <a:p>
              <a:endParaRPr lang="en-GB" sz="1000"/>
            </a:p>
          </p:txBody>
        </p:sp>
        <p:sp>
          <p:nvSpPr>
            <p:cNvPr id="709" name="Line 56"/>
            <p:cNvSpPr>
              <a:spLocks noChangeShapeType="1"/>
            </p:cNvSpPr>
            <p:nvPr/>
          </p:nvSpPr>
          <p:spPr bwMode="auto">
            <a:xfrm>
              <a:off x="355" y="2462"/>
              <a:ext cx="24" cy="0"/>
            </a:xfrm>
            <a:prstGeom prst="line">
              <a:avLst/>
            </a:prstGeom>
            <a:noFill/>
            <a:ln w="1588">
              <a:solidFill>
                <a:srgbClr val="000000"/>
              </a:solidFill>
              <a:round/>
              <a:headEnd/>
              <a:tailEnd/>
            </a:ln>
          </p:spPr>
          <p:txBody>
            <a:bodyPr/>
            <a:lstStyle/>
            <a:p>
              <a:endParaRPr lang="en-GB" sz="1000"/>
            </a:p>
          </p:txBody>
        </p:sp>
        <p:sp>
          <p:nvSpPr>
            <p:cNvPr id="710" name="Line 57"/>
            <p:cNvSpPr>
              <a:spLocks noChangeShapeType="1"/>
            </p:cNvSpPr>
            <p:nvPr/>
          </p:nvSpPr>
          <p:spPr bwMode="auto">
            <a:xfrm>
              <a:off x="355" y="2632"/>
              <a:ext cx="24" cy="0"/>
            </a:xfrm>
            <a:prstGeom prst="line">
              <a:avLst/>
            </a:prstGeom>
            <a:noFill/>
            <a:ln w="1588">
              <a:solidFill>
                <a:srgbClr val="000000"/>
              </a:solidFill>
              <a:round/>
              <a:headEnd/>
              <a:tailEnd/>
            </a:ln>
          </p:spPr>
          <p:txBody>
            <a:bodyPr/>
            <a:lstStyle/>
            <a:p>
              <a:endParaRPr lang="en-GB" sz="1000"/>
            </a:p>
          </p:txBody>
        </p:sp>
        <p:sp>
          <p:nvSpPr>
            <p:cNvPr id="711" name="Line 58"/>
            <p:cNvSpPr>
              <a:spLocks noChangeShapeType="1"/>
            </p:cNvSpPr>
            <p:nvPr/>
          </p:nvSpPr>
          <p:spPr bwMode="auto">
            <a:xfrm>
              <a:off x="330" y="2802"/>
              <a:ext cx="49" cy="0"/>
            </a:xfrm>
            <a:prstGeom prst="line">
              <a:avLst/>
            </a:prstGeom>
            <a:noFill/>
            <a:ln w="1588">
              <a:solidFill>
                <a:srgbClr val="000000"/>
              </a:solidFill>
              <a:round/>
              <a:headEnd/>
              <a:tailEnd/>
            </a:ln>
          </p:spPr>
          <p:txBody>
            <a:bodyPr/>
            <a:lstStyle/>
            <a:p>
              <a:endParaRPr lang="en-GB" sz="1000"/>
            </a:p>
          </p:txBody>
        </p:sp>
        <p:sp>
          <p:nvSpPr>
            <p:cNvPr id="712" name="Line 59"/>
            <p:cNvSpPr>
              <a:spLocks noChangeShapeType="1"/>
            </p:cNvSpPr>
            <p:nvPr/>
          </p:nvSpPr>
          <p:spPr bwMode="auto">
            <a:xfrm>
              <a:off x="355" y="2972"/>
              <a:ext cx="24" cy="0"/>
            </a:xfrm>
            <a:prstGeom prst="line">
              <a:avLst/>
            </a:prstGeom>
            <a:noFill/>
            <a:ln w="1588">
              <a:solidFill>
                <a:srgbClr val="000000"/>
              </a:solidFill>
              <a:round/>
              <a:headEnd/>
              <a:tailEnd/>
            </a:ln>
          </p:spPr>
          <p:txBody>
            <a:bodyPr/>
            <a:lstStyle/>
            <a:p>
              <a:endParaRPr lang="en-GB" sz="1000"/>
            </a:p>
          </p:txBody>
        </p:sp>
        <p:sp>
          <p:nvSpPr>
            <p:cNvPr id="713" name="Line 60"/>
            <p:cNvSpPr>
              <a:spLocks noChangeShapeType="1"/>
            </p:cNvSpPr>
            <p:nvPr/>
          </p:nvSpPr>
          <p:spPr bwMode="auto">
            <a:xfrm>
              <a:off x="355" y="3142"/>
              <a:ext cx="24" cy="0"/>
            </a:xfrm>
            <a:prstGeom prst="line">
              <a:avLst/>
            </a:prstGeom>
            <a:noFill/>
            <a:ln w="1588">
              <a:solidFill>
                <a:srgbClr val="000000"/>
              </a:solidFill>
              <a:round/>
              <a:headEnd/>
              <a:tailEnd/>
            </a:ln>
          </p:spPr>
          <p:txBody>
            <a:bodyPr/>
            <a:lstStyle/>
            <a:p>
              <a:endParaRPr lang="en-GB" sz="1000"/>
            </a:p>
          </p:txBody>
        </p:sp>
        <p:sp>
          <p:nvSpPr>
            <p:cNvPr id="714" name="Line 61"/>
            <p:cNvSpPr>
              <a:spLocks noChangeShapeType="1"/>
            </p:cNvSpPr>
            <p:nvPr/>
          </p:nvSpPr>
          <p:spPr bwMode="auto">
            <a:xfrm>
              <a:off x="355" y="3310"/>
              <a:ext cx="24" cy="0"/>
            </a:xfrm>
            <a:prstGeom prst="line">
              <a:avLst/>
            </a:prstGeom>
            <a:noFill/>
            <a:ln w="1588">
              <a:solidFill>
                <a:srgbClr val="000000"/>
              </a:solidFill>
              <a:round/>
              <a:headEnd/>
              <a:tailEnd/>
            </a:ln>
          </p:spPr>
          <p:txBody>
            <a:bodyPr/>
            <a:lstStyle/>
            <a:p>
              <a:endParaRPr lang="en-GB" sz="1000"/>
            </a:p>
          </p:txBody>
        </p:sp>
        <p:sp>
          <p:nvSpPr>
            <p:cNvPr id="715" name="Line 62"/>
            <p:cNvSpPr>
              <a:spLocks noChangeShapeType="1"/>
            </p:cNvSpPr>
            <p:nvPr/>
          </p:nvSpPr>
          <p:spPr bwMode="auto">
            <a:xfrm>
              <a:off x="355" y="3480"/>
              <a:ext cx="24" cy="0"/>
            </a:xfrm>
            <a:prstGeom prst="line">
              <a:avLst/>
            </a:prstGeom>
            <a:noFill/>
            <a:ln w="1588">
              <a:solidFill>
                <a:srgbClr val="000000"/>
              </a:solidFill>
              <a:round/>
              <a:headEnd/>
              <a:tailEnd/>
            </a:ln>
          </p:spPr>
          <p:txBody>
            <a:bodyPr/>
            <a:lstStyle/>
            <a:p>
              <a:endParaRPr lang="en-GB" sz="1000"/>
            </a:p>
          </p:txBody>
        </p:sp>
        <p:sp>
          <p:nvSpPr>
            <p:cNvPr id="716" name="Line 63"/>
            <p:cNvSpPr>
              <a:spLocks noChangeShapeType="1"/>
            </p:cNvSpPr>
            <p:nvPr/>
          </p:nvSpPr>
          <p:spPr bwMode="auto">
            <a:xfrm>
              <a:off x="330" y="3650"/>
              <a:ext cx="49" cy="0"/>
            </a:xfrm>
            <a:prstGeom prst="line">
              <a:avLst/>
            </a:prstGeom>
            <a:noFill/>
            <a:ln w="1588">
              <a:solidFill>
                <a:srgbClr val="000000"/>
              </a:solidFill>
              <a:round/>
              <a:headEnd/>
              <a:tailEnd/>
            </a:ln>
          </p:spPr>
          <p:txBody>
            <a:bodyPr/>
            <a:lstStyle/>
            <a:p>
              <a:endParaRPr lang="en-GB" sz="1000"/>
            </a:p>
          </p:txBody>
        </p:sp>
        <p:sp>
          <p:nvSpPr>
            <p:cNvPr id="717" name="Rectangle 64"/>
            <p:cNvSpPr>
              <a:spLocks noChangeArrowheads="1"/>
            </p:cNvSpPr>
            <p:nvPr/>
          </p:nvSpPr>
          <p:spPr bwMode="auto">
            <a:xfrm>
              <a:off x="265" y="3587"/>
              <a:ext cx="66"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0</a:t>
              </a:r>
              <a:endParaRPr lang="en-GB" sz="1000"/>
            </a:p>
          </p:txBody>
        </p:sp>
        <p:sp>
          <p:nvSpPr>
            <p:cNvPr id="718" name="Rectangle 65"/>
            <p:cNvSpPr>
              <a:spLocks noChangeArrowheads="1"/>
            </p:cNvSpPr>
            <p:nvPr/>
          </p:nvSpPr>
          <p:spPr bwMode="auto">
            <a:xfrm>
              <a:off x="138" y="1890"/>
              <a:ext cx="199"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719" name="Line 66"/>
            <p:cNvSpPr>
              <a:spLocks noChangeShapeType="1"/>
            </p:cNvSpPr>
            <p:nvPr/>
          </p:nvSpPr>
          <p:spPr bwMode="auto">
            <a:xfrm>
              <a:off x="379" y="1953"/>
              <a:ext cx="0" cy="1699"/>
            </a:xfrm>
            <a:prstGeom prst="line">
              <a:avLst/>
            </a:prstGeom>
            <a:noFill/>
            <a:ln w="4763">
              <a:solidFill>
                <a:srgbClr val="000000"/>
              </a:solidFill>
              <a:round/>
              <a:headEnd/>
              <a:tailEnd/>
            </a:ln>
          </p:spPr>
          <p:txBody>
            <a:bodyPr/>
            <a:lstStyle/>
            <a:p>
              <a:endParaRPr lang="en-GB" sz="1000"/>
            </a:p>
          </p:txBody>
        </p:sp>
        <p:sp>
          <p:nvSpPr>
            <p:cNvPr id="724" name="Freeform 71"/>
            <p:cNvSpPr>
              <a:spLocks/>
            </p:cNvSpPr>
            <p:nvPr/>
          </p:nvSpPr>
          <p:spPr bwMode="auto">
            <a:xfrm>
              <a:off x="380" y="3650"/>
              <a:ext cx="8" cy="0"/>
            </a:xfrm>
            <a:custGeom>
              <a:avLst/>
              <a:gdLst/>
              <a:ahLst/>
              <a:cxnLst>
                <a:cxn ang="0">
                  <a:pos x="0" y="0"/>
                </a:cxn>
                <a:cxn ang="0">
                  <a:pos x="0" y="0"/>
                </a:cxn>
                <a:cxn ang="0">
                  <a:pos x="0" y="0"/>
                </a:cxn>
                <a:cxn ang="0">
                  <a:pos x="8" y="0"/>
                </a:cxn>
              </a:cxnLst>
              <a:rect l="0" t="0" r="r" b="b"/>
              <a:pathLst>
                <a:path w="8">
                  <a:moveTo>
                    <a:pt x="0" y="0"/>
                  </a:moveTo>
                  <a:lnTo>
                    <a:pt x="0" y="0"/>
                  </a:lnTo>
                  <a:lnTo>
                    <a:pt x="0" y="0"/>
                  </a:lnTo>
                  <a:lnTo>
                    <a:pt x="8" y="0"/>
                  </a:lnTo>
                </a:path>
              </a:pathLst>
            </a:custGeom>
            <a:noFill/>
            <a:ln w="22225">
              <a:solidFill>
                <a:srgbClr val="FF0000"/>
              </a:solidFill>
              <a:prstDash val="solid"/>
              <a:round/>
              <a:headEnd/>
              <a:tailEnd/>
            </a:ln>
          </p:spPr>
          <p:txBody>
            <a:bodyPr/>
            <a:lstStyle/>
            <a:p>
              <a:endParaRPr lang="en-GB" sz="1000"/>
            </a:p>
          </p:txBody>
        </p:sp>
        <p:sp>
          <p:nvSpPr>
            <p:cNvPr id="725" name="Freeform 72"/>
            <p:cNvSpPr>
              <a:spLocks/>
            </p:cNvSpPr>
            <p:nvPr/>
          </p:nvSpPr>
          <p:spPr bwMode="auto">
            <a:xfrm>
              <a:off x="38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26" name="Freeform 73"/>
            <p:cNvSpPr>
              <a:spLocks/>
            </p:cNvSpPr>
            <p:nvPr/>
          </p:nvSpPr>
          <p:spPr bwMode="auto">
            <a:xfrm>
              <a:off x="39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27" name="Freeform 74"/>
            <p:cNvSpPr>
              <a:spLocks/>
            </p:cNvSpPr>
            <p:nvPr/>
          </p:nvSpPr>
          <p:spPr bwMode="auto">
            <a:xfrm>
              <a:off x="410"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28" name="Freeform 75"/>
            <p:cNvSpPr>
              <a:spLocks/>
            </p:cNvSpPr>
            <p:nvPr/>
          </p:nvSpPr>
          <p:spPr bwMode="auto">
            <a:xfrm>
              <a:off x="42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29" name="Freeform 76"/>
            <p:cNvSpPr>
              <a:spLocks/>
            </p:cNvSpPr>
            <p:nvPr/>
          </p:nvSpPr>
          <p:spPr bwMode="auto">
            <a:xfrm>
              <a:off x="431"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30" name="Freeform 77"/>
            <p:cNvSpPr>
              <a:spLocks/>
            </p:cNvSpPr>
            <p:nvPr/>
          </p:nvSpPr>
          <p:spPr bwMode="auto">
            <a:xfrm>
              <a:off x="442"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31" name="Freeform 78"/>
            <p:cNvSpPr>
              <a:spLocks/>
            </p:cNvSpPr>
            <p:nvPr/>
          </p:nvSpPr>
          <p:spPr bwMode="auto">
            <a:xfrm>
              <a:off x="452"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732" name="Freeform 79"/>
            <p:cNvSpPr>
              <a:spLocks/>
            </p:cNvSpPr>
            <p:nvPr/>
          </p:nvSpPr>
          <p:spPr bwMode="auto">
            <a:xfrm>
              <a:off x="461"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733" name="Freeform 80"/>
            <p:cNvSpPr>
              <a:spLocks/>
            </p:cNvSpPr>
            <p:nvPr/>
          </p:nvSpPr>
          <p:spPr bwMode="auto">
            <a:xfrm>
              <a:off x="472"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34" name="Freeform 81"/>
            <p:cNvSpPr>
              <a:spLocks/>
            </p:cNvSpPr>
            <p:nvPr/>
          </p:nvSpPr>
          <p:spPr bwMode="auto">
            <a:xfrm>
              <a:off x="483"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35" name="Freeform 82"/>
            <p:cNvSpPr>
              <a:spLocks/>
            </p:cNvSpPr>
            <p:nvPr/>
          </p:nvSpPr>
          <p:spPr bwMode="auto">
            <a:xfrm>
              <a:off x="493"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736" name="Freeform 83"/>
            <p:cNvSpPr>
              <a:spLocks/>
            </p:cNvSpPr>
            <p:nvPr/>
          </p:nvSpPr>
          <p:spPr bwMode="auto">
            <a:xfrm>
              <a:off x="504"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37" name="Freeform 84"/>
            <p:cNvSpPr>
              <a:spLocks/>
            </p:cNvSpPr>
            <p:nvPr/>
          </p:nvSpPr>
          <p:spPr bwMode="auto">
            <a:xfrm>
              <a:off x="51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38" name="Freeform 85"/>
            <p:cNvSpPr>
              <a:spLocks/>
            </p:cNvSpPr>
            <p:nvPr/>
          </p:nvSpPr>
          <p:spPr bwMode="auto">
            <a:xfrm>
              <a:off x="52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39" name="Freeform 86"/>
            <p:cNvSpPr>
              <a:spLocks/>
            </p:cNvSpPr>
            <p:nvPr/>
          </p:nvSpPr>
          <p:spPr bwMode="auto">
            <a:xfrm>
              <a:off x="53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40" name="Freeform 87"/>
            <p:cNvSpPr>
              <a:spLocks/>
            </p:cNvSpPr>
            <p:nvPr/>
          </p:nvSpPr>
          <p:spPr bwMode="auto">
            <a:xfrm>
              <a:off x="54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41" name="Freeform 88"/>
            <p:cNvSpPr>
              <a:spLocks/>
            </p:cNvSpPr>
            <p:nvPr/>
          </p:nvSpPr>
          <p:spPr bwMode="auto">
            <a:xfrm>
              <a:off x="557"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742" name="Freeform 89"/>
            <p:cNvSpPr>
              <a:spLocks/>
            </p:cNvSpPr>
            <p:nvPr/>
          </p:nvSpPr>
          <p:spPr bwMode="auto">
            <a:xfrm>
              <a:off x="56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43" name="Freeform 90"/>
            <p:cNvSpPr>
              <a:spLocks/>
            </p:cNvSpPr>
            <p:nvPr/>
          </p:nvSpPr>
          <p:spPr bwMode="auto">
            <a:xfrm>
              <a:off x="57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44" name="Freeform 91"/>
            <p:cNvSpPr>
              <a:spLocks/>
            </p:cNvSpPr>
            <p:nvPr/>
          </p:nvSpPr>
          <p:spPr bwMode="auto">
            <a:xfrm>
              <a:off x="588"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45" name="Freeform 92"/>
            <p:cNvSpPr>
              <a:spLocks/>
            </p:cNvSpPr>
            <p:nvPr/>
          </p:nvSpPr>
          <p:spPr bwMode="auto">
            <a:xfrm>
              <a:off x="59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46" name="Freeform 93"/>
            <p:cNvSpPr>
              <a:spLocks/>
            </p:cNvSpPr>
            <p:nvPr/>
          </p:nvSpPr>
          <p:spPr bwMode="auto">
            <a:xfrm>
              <a:off x="609" y="3648"/>
              <a:ext cx="11" cy="2"/>
            </a:xfrm>
            <a:custGeom>
              <a:avLst/>
              <a:gdLst/>
              <a:ahLst/>
              <a:cxnLst>
                <a:cxn ang="0">
                  <a:pos x="0" y="2"/>
                </a:cxn>
                <a:cxn ang="0">
                  <a:pos x="0" y="2"/>
                </a:cxn>
                <a:cxn ang="0">
                  <a:pos x="0" y="2"/>
                </a:cxn>
                <a:cxn ang="0">
                  <a:pos x="11" y="0"/>
                </a:cxn>
              </a:cxnLst>
              <a:rect l="0" t="0" r="r" b="b"/>
              <a:pathLst>
                <a:path w="11" h="2">
                  <a:moveTo>
                    <a:pt x="0" y="2"/>
                  </a:moveTo>
                  <a:lnTo>
                    <a:pt x="0" y="2"/>
                  </a:lnTo>
                  <a:lnTo>
                    <a:pt x="0" y="2"/>
                  </a:lnTo>
                  <a:lnTo>
                    <a:pt x="11" y="0"/>
                  </a:lnTo>
                </a:path>
              </a:pathLst>
            </a:custGeom>
            <a:noFill/>
            <a:ln w="22225">
              <a:solidFill>
                <a:srgbClr val="FF0000"/>
              </a:solidFill>
              <a:prstDash val="solid"/>
              <a:round/>
              <a:headEnd/>
              <a:tailEnd/>
            </a:ln>
          </p:spPr>
          <p:txBody>
            <a:bodyPr/>
            <a:lstStyle/>
            <a:p>
              <a:endParaRPr lang="en-GB" sz="1000"/>
            </a:p>
          </p:txBody>
        </p:sp>
        <p:sp>
          <p:nvSpPr>
            <p:cNvPr id="747" name="Freeform 94"/>
            <p:cNvSpPr>
              <a:spLocks/>
            </p:cNvSpPr>
            <p:nvPr/>
          </p:nvSpPr>
          <p:spPr bwMode="auto">
            <a:xfrm>
              <a:off x="620" y="3648"/>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48" name="Freeform 95"/>
            <p:cNvSpPr>
              <a:spLocks/>
            </p:cNvSpPr>
            <p:nvPr/>
          </p:nvSpPr>
          <p:spPr bwMode="auto">
            <a:xfrm>
              <a:off x="630" y="364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49" name="Freeform 96"/>
            <p:cNvSpPr>
              <a:spLocks/>
            </p:cNvSpPr>
            <p:nvPr/>
          </p:nvSpPr>
          <p:spPr bwMode="auto">
            <a:xfrm>
              <a:off x="641" y="3648"/>
              <a:ext cx="10" cy="2"/>
            </a:xfrm>
            <a:custGeom>
              <a:avLst/>
              <a:gdLst/>
              <a:ahLst/>
              <a:cxnLst>
                <a:cxn ang="0">
                  <a:pos x="0" y="0"/>
                </a:cxn>
                <a:cxn ang="0">
                  <a:pos x="0" y="0"/>
                </a:cxn>
                <a:cxn ang="0">
                  <a:pos x="0" y="0"/>
                </a:cxn>
                <a:cxn ang="0">
                  <a:pos x="10" y="2"/>
                </a:cxn>
              </a:cxnLst>
              <a:rect l="0" t="0" r="r" b="b"/>
              <a:pathLst>
                <a:path w="10" h="2">
                  <a:moveTo>
                    <a:pt x="0" y="0"/>
                  </a:moveTo>
                  <a:lnTo>
                    <a:pt x="0" y="0"/>
                  </a:lnTo>
                  <a:lnTo>
                    <a:pt x="0" y="0"/>
                  </a:lnTo>
                  <a:lnTo>
                    <a:pt x="10" y="2"/>
                  </a:lnTo>
                </a:path>
              </a:pathLst>
            </a:custGeom>
            <a:noFill/>
            <a:ln w="22225">
              <a:solidFill>
                <a:srgbClr val="FF0000"/>
              </a:solidFill>
              <a:prstDash val="solid"/>
              <a:round/>
              <a:headEnd/>
              <a:tailEnd/>
            </a:ln>
          </p:spPr>
          <p:txBody>
            <a:bodyPr/>
            <a:lstStyle/>
            <a:p>
              <a:endParaRPr lang="en-GB" sz="1000"/>
            </a:p>
          </p:txBody>
        </p:sp>
        <p:sp>
          <p:nvSpPr>
            <p:cNvPr id="750" name="Freeform 97"/>
            <p:cNvSpPr>
              <a:spLocks/>
            </p:cNvSpPr>
            <p:nvPr/>
          </p:nvSpPr>
          <p:spPr bwMode="auto">
            <a:xfrm>
              <a:off x="651"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51" name="Freeform 98"/>
            <p:cNvSpPr>
              <a:spLocks/>
            </p:cNvSpPr>
            <p:nvPr/>
          </p:nvSpPr>
          <p:spPr bwMode="auto">
            <a:xfrm>
              <a:off x="662"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752" name="Freeform 99"/>
            <p:cNvSpPr>
              <a:spLocks/>
            </p:cNvSpPr>
            <p:nvPr/>
          </p:nvSpPr>
          <p:spPr bwMode="auto">
            <a:xfrm>
              <a:off x="671"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53" name="Freeform 100"/>
            <p:cNvSpPr>
              <a:spLocks/>
            </p:cNvSpPr>
            <p:nvPr/>
          </p:nvSpPr>
          <p:spPr bwMode="auto">
            <a:xfrm>
              <a:off x="682"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54" name="Freeform 101"/>
            <p:cNvSpPr>
              <a:spLocks/>
            </p:cNvSpPr>
            <p:nvPr/>
          </p:nvSpPr>
          <p:spPr bwMode="auto">
            <a:xfrm>
              <a:off x="693" y="3646"/>
              <a:ext cx="10" cy="4"/>
            </a:xfrm>
            <a:custGeom>
              <a:avLst/>
              <a:gdLst/>
              <a:ahLst/>
              <a:cxnLst>
                <a:cxn ang="0">
                  <a:pos x="0" y="4"/>
                </a:cxn>
                <a:cxn ang="0">
                  <a:pos x="0" y="4"/>
                </a:cxn>
                <a:cxn ang="0">
                  <a:pos x="0" y="4"/>
                </a:cxn>
                <a:cxn ang="0">
                  <a:pos x="10" y="0"/>
                </a:cxn>
              </a:cxnLst>
              <a:rect l="0" t="0" r="r" b="b"/>
              <a:pathLst>
                <a:path w="10" h="4">
                  <a:moveTo>
                    <a:pt x="0" y="4"/>
                  </a:moveTo>
                  <a:lnTo>
                    <a:pt x="0" y="4"/>
                  </a:lnTo>
                  <a:lnTo>
                    <a:pt x="0" y="4"/>
                  </a:lnTo>
                  <a:lnTo>
                    <a:pt x="10" y="0"/>
                  </a:lnTo>
                </a:path>
              </a:pathLst>
            </a:custGeom>
            <a:noFill/>
            <a:ln w="22225">
              <a:solidFill>
                <a:srgbClr val="FF0000"/>
              </a:solidFill>
              <a:prstDash val="solid"/>
              <a:round/>
              <a:headEnd/>
              <a:tailEnd/>
            </a:ln>
          </p:spPr>
          <p:txBody>
            <a:bodyPr/>
            <a:lstStyle/>
            <a:p>
              <a:endParaRPr lang="en-GB" sz="1000"/>
            </a:p>
          </p:txBody>
        </p:sp>
        <p:sp>
          <p:nvSpPr>
            <p:cNvPr id="755" name="Freeform 102"/>
            <p:cNvSpPr>
              <a:spLocks/>
            </p:cNvSpPr>
            <p:nvPr/>
          </p:nvSpPr>
          <p:spPr bwMode="auto">
            <a:xfrm>
              <a:off x="703" y="364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56" name="Freeform 103"/>
            <p:cNvSpPr>
              <a:spLocks/>
            </p:cNvSpPr>
            <p:nvPr/>
          </p:nvSpPr>
          <p:spPr bwMode="auto">
            <a:xfrm>
              <a:off x="714" y="3646"/>
              <a:ext cx="25" cy="0"/>
            </a:xfrm>
            <a:custGeom>
              <a:avLst/>
              <a:gdLst/>
              <a:ahLst/>
              <a:cxnLst>
                <a:cxn ang="0">
                  <a:pos x="0" y="0"/>
                </a:cxn>
                <a:cxn ang="0">
                  <a:pos x="0" y="0"/>
                </a:cxn>
                <a:cxn ang="0">
                  <a:pos x="0" y="0"/>
                </a:cxn>
                <a:cxn ang="0">
                  <a:pos x="25" y="0"/>
                </a:cxn>
              </a:cxnLst>
              <a:rect l="0" t="0" r="r" b="b"/>
              <a:pathLst>
                <a:path w="25">
                  <a:moveTo>
                    <a:pt x="0" y="0"/>
                  </a:moveTo>
                  <a:lnTo>
                    <a:pt x="0" y="0"/>
                  </a:lnTo>
                  <a:lnTo>
                    <a:pt x="0" y="0"/>
                  </a:lnTo>
                  <a:lnTo>
                    <a:pt x="25" y="0"/>
                  </a:lnTo>
                </a:path>
              </a:pathLst>
            </a:custGeom>
            <a:noFill/>
            <a:ln w="22225">
              <a:solidFill>
                <a:srgbClr val="FF0000"/>
              </a:solidFill>
              <a:prstDash val="solid"/>
              <a:round/>
              <a:headEnd/>
              <a:tailEnd/>
            </a:ln>
          </p:spPr>
          <p:txBody>
            <a:bodyPr/>
            <a:lstStyle/>
            <a:p>
              <a:endParaRPr lang="en-GB" sz="1000"/>
            </a:p>
          </p:txBody>
        </p:sp>
        <p:sp>
          <p:nvSpPr>
            <p:cNvPr id="757" name="Freeform 104"/>
            <p:cNvSpPr>
              <a:spLocks/>
            </p:cNvSpPr>
            <p:nvPr/>
          </p:nvSpPr>
          <p:spPr bwMode="auto">
            <a:xfrm>
              <a:off x="739" y="3646"/>
              <a:ext cx="11" cy="4"/>
            </a:xfrm>
            <a:custGeom>
              <a:avLst/>
              <a:gdLst/>
              <a:ahLst/>
              <a:cxnLst>
                <a:cxn ang="0">
                  <a:pos x="0" y="0"/>
                </a:cxn>
                <a:cxn ang="0">
                  <a:pos x="0" y="0"/>
                </a:cxn>
                <a:cxn ang="0">
                  <a:pos x="0" y="0"/>
                </a:cxn>
                <a:cxn ang="0">
                  <a:pos x="11" y="4"/>
                </a:cxn>
              </a:cxnLst>
              <a:rect l="0" t="0" r="r" b="b"/>
              <a:pathLst>
                <a:path w="11" h="4">
                  <a:moveTo>
                    <a:pt x="0" y="0"/>
                  </a:moveTo>
                  <a:lnTo>
                    <a:pt x="0" y="0"/>
                  </a:lnTo>
                  <a:lnTo>
                    <a:pt x="0" y="0"/>
                  </a:lnTo>
                  <a:lnTo>
                    <a:pt x="11" y="4"/>
                  </a:lnTo>
                </a:path>
              </a:pathLst>
            </a:custGeom>
            <a:noFill/>
            <a:ln w="22225">
              <a:solidFill>
                <a:srgbClr val="FF0000"/>
              </a:solidFill>
              <a:prstDash val="solid"/>
              <a:round/>
              <a:headEnd/>
              <a:tailEnd/>
            </a:ln>
          </p:spPr>
          <p:txBody>
            <a:bodyPr/>
            <a:lstStyle/>
            <a:p>
              <a:endParaRPr lang="en-GB" sz="1000"/>
            </a:p>
          </p:txBody>
        </p:sp>
        <p:sp>
          <p:nvSpPr>
            <p:cNvPr id="758" name="Freeform 105"/>
            <p:cNvSpPr>
              <a:spLocks/>
            </p:cNvSpPr>
            <p:nvPr/>
          </p:nvSpPr>
          <p:spPr bwMode="auto">
            <a:xfrm>
              <a:off x="750"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59" name="Freeform 106"/>
            <p:cNvSpPr>
              <a:spLocks/>
            </p:cNvSpPr>
            <p:nvPr/>
          </p:nvSpPr>
          <p:spPr bwMode="auto">
            <a:xfrm>
              <a:off x="76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0" name="Freeform 107"/>
            <p:cNvSpPr>
              <a:spLocks/>
            </p:cNvSpPr>
            <p:nvPr/>
          </p:nvSpPr>
          <p:spPr bwMode="auto">
            <a:xfrm>
              <a:off x="771"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61" name="Freeform 108"/>
            <p:cNvSpPr>
              <a:spLocks/>
            </p:cNvSpPr>
            <p:nvPr/>
          </p:nvSpPr>
          <p:spPr bwMode="auto">
            <a:xfrm>
              <a:off x="781"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2" name="Freeform 109"/>
            <p:cNvSpPr>
              <a:spLocks/>
            </p:cNvSpPr>
            <p:nvPr/>
          </p:nvSpPr>
          <p:spPr bwMode="auto">
            <a:xfrm>
              <a:off x="792"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3" name="Freeform 110"/>
            <p:cNvSpPr>
              <a:spLocks/>
            </p:cNvSpPr>
            <p:nvPr/>
          </p:nvSpPr>
          <p:spPr bwMode="auto">
            <a:xfrm>
              <a:off x="80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64" name="Freeform 111"/>
            <p:cNvSpPr>
              <a:spLocks/>
            </p:cNvSpPr>
            <p:nvPr/>
          </p:nvSpPr>
          <p:spPr bwMode="auto">
            <a:xfrm>
              <a:off x="813"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5" name="Freeform 112"/>
            <p:cNvSpPr>
              <a:spLocks/>
            </p:cNvSpPr>
            <p:nvPr/>
          </p:nvSpPr>
          <p:spPr bwMode="auto">
            <a:xfrm>
              <a:off x="824"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6" name="Freeform 113"/>
            <p:cNvSpPr>
              <a:spLocks/>
            </p:cNvSpPr>
            <p:nvPr/>
          </p:nvSpPr>
          <p:spPr bwMode="auto">
            <a:xfrm>
              <a:off x="835"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767" name="Freeform 114"/>
            <p:cNvSpPr>
              <a:spLocks/>
            </p:cNvSpPr>
            <p:nvPr/>
          </p:nvSpPr>
          <p:spPr bwMode="auto">
            <a:xfrm>
              <a:off x="844"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8" name="Freeform 115"/>
            <p:cNvSpPr>
              <a:spLocks/>
            </p:cNvSpPr>
            <p:nvPr/>
          </p:nvSpPr>
          <p:spPr bwMode="auto">
            <a:xfrm>
              <a:off x="85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69" name="Freeform 116"/>
            <p:cNvSpPr>
              <a:spLocks/>
            </p:cNvSpPr>
            <p:nvPr/>
          </p:nvSpPr>
          <p:spPr bwMode="auto">
            <a:xfrm>
              <a:off x="86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0" name="Freeform 117"/>
            <p:cNvSpPr>
              <a:spLocks/>
            </p:cNvSpPr>
            <p:nvPr/>
          </p:nvSpPr>
          <p:spPr bwMode="auto">
            <a:xfrm>
              <a:off x="87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71" name="Freeform 118"/>
            <p:cNvSpPr>
              <a:spLocks/>
            </p:cNvSpPr>
            <p:nvPr/>
          </p:nvSpPr>
          <p:spPr bwMode="auto">
            <a:xfrm>
              <a:off x="88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2" name="Freeform 119"/>
            <p:cNvSpPr>
              <a:spLocks/>
            </p:cNvSpPr>
            <p:nvPr/>
          </p:nvSpPr>
          <p:spPr bwMode="auto">
            <a:xfrm>
              <a:off x="89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3" name="Freeform 120"/>
            <p:cNvSpPr>
              <a:spLocks/>
            </p:cNvSpPr>
            <p:nvPr/>
          </p:nvSpPr>
          <p:spPr bwMode="auto">
            <a:xfrm>
              <a:off x="908"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74" name="Freeform 121"/>
            <p:cNvSpPr>
              <a:spLocks/>
            </p:cNvSpPr>
            <p:nvPr/>
          </p:nvSpPr>
          <p:spPr bwMode="auto">
            <a:xfrm>
              <a:off x="91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5" name="Freeform 122"/>
            <p:cNvSpPr>
              <a:spLocks/>
            </p:cNvSpPr>
            <p:nvPr/>
          </p:nvSpPr>
          <p:spPr bwMode="auto">
            <a:xfrm>
              <a:off x="92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6" name="Freeform 123"/>
            <p:cNvSpPr>
              <a:spLocks/>
            </p:cNvSpPr>
            <p:nvPr/>
          </p:nvSpPr>
          <p:spPr bwMode="auto">
            <a:xfrm>
              <a:off x="940"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777" name="Freeform 124"/>
            <p:cNvSpPr>
              <a:spLocks/>
            </p:cNvSpPr>
            <p:nvPr/>
          </p:nvSpPr>
          <p:spPr bwMode="auto">
            <a:xfrm>
              <a:off x="949" y="3649"/>
              <a:ext cx="10" cy="1"/>
            </a:xfrm>
            <a:custGeom>
              <a:avLst/>
              <a:gdLst/>
              <a:ahLst/>
              <a:cxnLst>
                <a:cxn ang="0">
                  <a:pos x="0" y="1"/>
                </a:cxn>
                <a:cxn ang="0">
                  <a:pos x="0" y="1"/>
                </a:cxn>
                <a:cxn ang="0">
                  <a:pos x="0" y="1"/>
                </a:cxn>
                <a:cxn ang="0">
                  <a:pos x="10" y="0"/>
                </a:cxn>
              </a:cxnLst>
              <a:rect l="0" t="0" r="r" b="b"/>
              <a:pathLst>
                <a:path w="10" h="1">
                  <a:moveTo>
                    <a:pt x="0" y="1"/>
                  </a:moveTo>
                  <a:lnTo>
                    <a:pt x="0" y="1"/>
                  </a:lnTo>
                  <a:lnTo>
                    <a:pt x="0" y="1"/>
                  </a:lnTo>
                  <a:lnTo>
                    <a:pt x="10" y="0"/>
                  </a:lnTo>
                </a:path>
              </a:pathLst>
            </a:custGeom>
            <a:noFill/>
            <a:ln w="22225">
              <a:solidFill>
                <a:srgbClr val="FF0000"/>
              </a:solidFill>
              <a:prstDash val="solid"/>
              <a:round/>
              <a:headEnd/>
              <a:tailEnd/>
            </a:ln>
          </p:spPr>
          <p:txBody>
            <a:bodyPr/>
            <a:lstStyle/>
            <a:p>
              <a:endParaRPr lang="en-GB" sz="1000"/>
            </a:p>
          </p:txBody>
        </p:sp>
        <p:sp>
          <p:nvSpPr>
            <p:cNvPr id="778" name="Freeform 125"/>
            <p:cNvSpPr>
              <a:spLocks/>
            </p:cNvSpPr>
            <p:nvPr/>
          </p:nvSpPr>
          <p:spPr bwMode="auto">
            <a:xfrm>
              <a:off x="959"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9" name="Freeform 126"/>
            <p:cNvSpPr>
              <a:spLocks/>
            </p:cNvSpPr>
            <p:nvPr/>
          </p:nvSpPr>
          <p:spPr bwMode="auto">
            <a:xfrm>
              <a:off x="970" y="3645"/>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780" name="Freeform 127"/>
            <p:cNvSpPr>
              <a:spLocks/>
            </p:cNvSpPr>
            <p:nvPr/>
          </p:nvSpPr>
          <p:spPr bwMode="auto">
            <a:xfrm>
              <a:off x="981" y="3645"/>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781" name="Freeform 128"/>
            <p:cNvSpPr>
              <a:spLocks/>
            </p:cNvSpPr>
            <p:nvPr/>
          </p:nvSpPr>
          <p:spPr bwMode="auto">
            <a:xfrm>
              <a:off x="991" y="3642"/>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782" name="Freeform 129"/>
            <p:cNvSpPr>
              <a:spLocks/>
            </p:cNvSpPr>
            <p:nvPr/>
          </p:nvSpPr>
          <p:spPr bwMode="auto">
            <a:xfrm>
              <a:off x="1002" y="3638"/>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783" name="Freeform 130"/>
            <p:cNvSpPr>
              <a:spLocks/>
            </p:cNvSpPr>
            <p:nvPr/>
          </p:nvSpPr>
          <p:spPr bwMode="auto">
            <a:xfrm>
              <a:off x="1013" y="3638"/>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84" name="Freeform 131"/>
            <p:cNvSpPr>
              <a:spLocks/>
            </p:cNvSpPr>
            <p:nvPr/>
          </p:nvSpPr>
          <p:spPr bwMode="auto">
            <a:xfrm>
              <a:off x="1023" y="3630"/>
              <a:ext cx="11" cy="8"/>
            </a:xfrm>
            <a:custGeom>
              <a:avLst/>
              <a:gdLst/>
              <a:ahLst/>
              <a:cxnLst>
                <a:cxn ang="0">
                  <a:pos x="0" y="8"/>
                </a:cxn>
                <a:cxn ang="0">
                  <a:pos x="0" y="8"/>
                </a:cxn>
                <a:cxn ang="0">
                  <a:pos x="0" y="8"/>
                </a:cxn>
                <a:cxn ang="0">
                  <a:pos x="11" y="0"/>
                </a:cxn>
              </a:cxnLst>
              <a:rect l="0" t="0" r="r" b="b"/>
              <a:pathLst>
                <a:path w="11" h="8">
                  <a:moveTo>
                    <a:pt x="0" y="8"/>
                  </a:moveTo>
                  <a:lnTo>
                    <a:pt x="0" y="8"/>
                  </a:lnTo>
                  <a:lnTo>
                    <a:pt x="0" y="8"/>
                  </a:lnTo>
                  <a:lnTo>
                    <a:pt x="11" y="0"/>
                  </a:lnTo>
                </a:path>
              </a:pathLst>
            </a:custGeom>
            <a:noFill/>
            <a:ln w="22225">
              <a:solidFill>
                <a:srgbClr val="FF0000"/>
              </a:solidFill>
              <a:prstDash val="solid"/>
              <a:round/>
              <a:headEnd/>
              <a:tailEnd/>
            </a:ln>
          </p:spPr>
          <p:txBody>
            <a:bodyPr/>
            <a:lstStyle/>
            <a:p>
              <a:endParaRPr lang="en-GB" sz="1000"/>
            </a:p>
          </p:txBody>
        </p:sp>
        <p:sp>
          <p:nvSpPr>
            <p:cNvPr id="785" name="Freeform 132"/>
            <p:cNvSpPr>
              <a:spLocks/>
            </p:cNvSpPr>
            <p:nvPr/>
          </p:nvSpPr>
          <p:spPr bwMode="auto">
            <a:xfrm>
              <a:off x="1034" y="3620"/>
              <a:ext cx="10" cy="10"/>
            </a:xfrm>
            <a:custGeom>
              <a:avLst/>
              <a:gdLst/>
              <a:ahLst/>
              <a:cxnLst>
                <a:cxn ang="0">
                  <a:pos x="0" y="10"/>
                </a:cxn>
                <a:cxn ang="0">
                  <a:pos x="0" y="10"/>
                </a:cxn>
                <a:cxn ang="0">
                  <a:pos x="0" y="10"/>
                </a:cxn>
                <a:cxn ang="0">
                  <a:pos x="10" y="0"/>
                </a:cxn>
              </a:cxnLst>
              <a:rect l="0" t="0" r="r" b="b"/>
              <a:pathLst>
                <a:path w="10" h="10">
                  <a:moveTo>
                    <a:pt x="0" y="10"/>
                  </a:moveTo>
                  <a:lnTo>
                    <a:pt x="0" y="10"/>
                  </a:lnTo>
                  <a:lnTo>
                    <a:pt x="0" y="10"/>
                  </a:lnTo>
                  <a:lnTo>
                    <a:pt x="10" y="0"/>
                  </a:lnTo>
                </a:path>
              </a:pathLst>
            </a:custGeom>
            <a:noFill/>
            <a:ln w="22225">
              <a:solidFill>
                <a:srgbClr val="FF0000"/>
              </a:solidFill>
              <a:prstDash val="solid"/>
              <a:round/>
              <a:headEnd/>
              <a:tailEnd/>
            </a:ln>
          </p:spPr>
          <p:txBody>
            <a:bodyPr/>
            <a:lstStyle/>
            <a:p>
              <a:endParaRPr lang="en-GB" sz="1000"/>
            </a:p>
          </p:txBody>
        </p:sp>
        <p:sp>
          <p:nvSpPr>
            <p:cNvPr id="786" name="Freeform 133"/>
            <p:cNvSpPr>
              <a:spLocks/>
            </p:cNvSpPr>
            <p:nvPr/>
          </p:nvSpPr>
          <p:spPr bwMode="auto">
            <a:xfrm>
              <a:off x="1044" y="3600"/>
              <a:ext cx="10" cy="20"/>
            </a:xfrm>
            <a:custGeom>
              <a:avLst/>
              <a:gdLst/>
              <a:ahLst/>
              <a:cxnLst>
                <a:cxn ang="0">
                  <a:pos x="0" y="20"/>
                </a:cxn>
                <a:cxn ang="0">
                  <a:pos x="0" y="20"/>
                </a:cxn>
                <a:cxn ang="0">
                  <a:pos x="0" y="20"/>
                </a:cxn>
                <a:cxn ang="0">
                  <a:pos x="10" y="0"/>
                </a:cxn>
              </a:cxnLst>
              <a:rect l="0" t="0" r="r" b="b"/>
              <a:pathLst>
                <a:path w="10" h="20">
                  <a:moveTo>
                    <a:pt x="0" y="20"/>
                  </a:moveTo>
                  <a:lnTo>
                    <a:pt x="0" y="20"/>
                  </a:lnTo>
                  <a:lnTo>
                    <a:pt x="0" y="20"/>
                  </a:lnTo>
                  <a:lnTo>
                    <a:pt x="10" y="0"/>
                  </a:lnTo>
                </a:path>
              </a:pathLst>
            </a:custGeom>
            <a:noFill/>
            <a:ln w="22225">
              <a:solidFill>
                <a:srgbClr val="FF0000"/>
              </a:solidFill>
              <a:prstDash val="solid"/>
              <a:round/>
              <a:headEnd/>
              <a:tailEnd/>
            </a:ln>
          </p:spPr>
          <p:txBody>
            <a:bodyPr/>
            <a:lstStyle/>
            <a:p>
              <a:endParaRPr lang="en-GB" sz="1000"/>
            </a:p>
          </p:txBody>
        </p:sp>
        <p:sp>
          <p:nvSpPr>
            <p:cNvPr id="787" name="Freeform 134"/>
            <p:cNvSpPr>
              <a:spLocks/>
            </p:cNvSpPr>
            <p:nvPr/>
          </p:nvSpPr>
          <p:spPr bwMode="auto">
            <a:xfrm>
              <a:off x="1054" y="3580"/>
              <a:ext cx="10" cy="20"/>
            </a:xfrm>
            <a:custGeom>
              <a:avLst/>
              <a:gdLst/>
              <a:ahLst/>
              <a:cxnLst>
                <a:cxn ang="0">
                  <a:pos x="0" y="20"/>
                </a:cxn>
                <a:cxn ang="0">
                  <a:pos x="0" y="20"/>
                </a:cxn>
                <a:cxn ang="0">
                  <a:pos x="0" y="20"/>
                </a:cxn>
                <a:cxn ang="0">
                  <a:pos x="10" y="0"/>
                </a:cxn>
              </a:cxnLst>
              <a:rect l="0" t="0" r="r" b="b"/>
              <a:pathLst>
                <a:path w="10" h="20">
                  <a:moveTo>
                    <a:pt x="0" y="20"/>
                  </a:moveTo>
                  <a:lnTo>
                    <a:pt x="0" y="20"/>
                  </a:lnTo>
                  <a:lnTo>
                    <a:pt x="0" y="20"/>
                  </a:lnTo>
                  <a:lnTo>
                    <a:pt x="10" y="0"/>
                  </a:lnTo>
                </a:path>
              </a:pathLst>
            </a:custGeom>
            <a:noFill/>
            <a:ln w="22225">
              <a:solidFill>
                <a:srgbClr val="FF0000"/>
              </a:solidFill>
              <a:prstDash val="solid"/>
              <a:round/>
              <a:headEnd/>
              <a:tailEnd/>
            </a:ln>
          </p:spPr>
          <p:txBody>
            <a:bodyPr/>
            <a:lstStyle/>
            <a:p>
              <a:endParaRPr lang="en-GB" sz="1000"/>
            </a:p>
          </p:txBody>
        </p:sp>
        <p:sp>
          <p:nvSpPr>
            <p:cNvPr id="788" name="Freeform 135"/>
            <p:cNvSpPr>
              <a:spLocks/>
            </p:cNvSpPr>
            <p:nvPr/>
          </p:nvSpPr>
          <p:spPr bwMode="auto">
            <a:xfrm>
              <a:off x="1064" y="3567"/>
              <a:ext cx="11" cy="13"/>
            </a:xfrm>
            <a:custGeom>
              <a:avLst/>
              <a:gdLst/>
              <a:ahLst/>
              <a:cxnLst>
                <a:cxn ang="0">
                  <a:pos x="0" y="13"/>
                </a:cxn>
                <a:cxn ang="0">
                  <a:pos x="0" y="13"/>
                </a:cxn>
                <a:cxn ang="0">
                  <a:pos x="0" y="13"/>
                </a:cxn>
                <a:cxn ang="0">
                  <a:pos x="11" y="0"/>
                </a:cxn>
              </a:cxnLst>
              <a:rect l="0" t="0" r="r" b="b"/>
              <a:pathLst>
                <a:path w="11" h="13">
                  <a:moveTo>
                    <a:pt x="0" y="13"/>
                  </a:moveTo>
                  <a:lnTo>
                    <a:pt x="0" y="13"/>
                  </a:lnTo>
                  <a:lnTo>
                    <a:pt x="0" y="13"/>
                  </a:lnTo>
                  <a:lnTo>
                    <a:pt x="11" y="0"/>
                  </a:lnTo>
                </a:path>
              </a:pathLst>
            </a:custGeom>
            <a:noFill/>
            <a:ln w="22225">
              <a:solidFill>
                <a:srgbClr val="FF0000"/>
              </a:solidFill>
              <a:prstDash val="solid"/>
              <a:round/>
              <a:headEnd/>
              <a:tailEnd/>
            </a:ln>
          </p:spPr>
          <p:txBody>
            <a:bodyPr/>
            <a:lstStyle/>
            <a:p>
              <a:endParaRPr lang="en-GB" sz="1000"/>
            </a:p>
          </p:txBody>
        </p:sp>
        <p:sp>
          <p:nvSpPr>
            <p:cNvPr id="789" name="Freeform 136"/>
            <p:cNvSpPr>
              <a:spLocks/>
            </p:cNvSpPr>
            <p:nvPr/>
          </p:nvSpPr>
          <p:spPr bwMode="auto">
            <a:xfrm>
              <a:off x="1075" y="3548"/>
              <a:ext cx="11" cy="19"/>
            </a:xfrm>
            <a:custGeom>
              <a:avLst/>
              <a:gdLst/>
              <a:ahLst/>
              <a:cxnLst>
                <a:cxn ang="0">
                  <a:pos x="0" y="19"/>
                </a:cxn>
                <a:cxn ang="0">
                  <a:pos x="0" y="19"/>
                </a:cxn>
                <a:cxn ang="0">
                  <a:pos x="0" y="19"/>
                </a:cxn>
                <a:cxn ang="0">
                  <a:pos x="11" y="0"/>
                </a:cxn>
              </a:cxnLst>
              <a:rect l="0" t="0" r="r" b="b"/>
              <a:pathLst>
                <a:path w="11" h="19">
                  <a:moveTo>
                    <a:pt x="0" y="19"/>
                  </a:moveTo>
                  <a:lnTo>
                    <a:pt x="0" y="19"/>
                  </a:lnTo>
                  <a:lnTo>
                    <a:pt x="0" y="19"/>
                  </a:lnTo>
                  <a:lnTo>
                    <a:pt x="11" y="0"/>
                  </a:lnTo>
                </a:path>
              </a:pathLst>
            </a:custGeom>
            <a:noFill/>
            <a:ln w="22225">
              <a:solidFill>
                <a:srgbClr val="FF0000"/>
              </a:solidFill>
              <a:prstDash val="solid"/>
              <a:round/>
              <a:headEnd/>
              <a:tailEnd/>
            </a:ln>
          </p:spPr>
          <p:txBody>
            <a:bodyPr/>
            <a:lstStyle/>
            <a:p>
              <a:endParaRPr lang="en-GB" sz="1000"/>
            </a:p>
          </p:txBody>
        </p:sp>
        <p:sp>
          <p:nvSpPr>
            <p:cNvPr id="790" name="Freeform 137"/>
            <p:cNvSpPr>
              <a:spLocks/>
            </p:cNvSpPr>
            <p:nvPr/>
          </p:nvSpPr>
          <p:spPr bwMode="auto">
            <a:xfrm>
              <a:off x="1086" y="3516"/>
              <a:ext cx="10" cy="32"/>
            </a:xfrm>
            <a:custGeom>
              <a:avLst/>
              <a:gdLst/>
              <a:ahLst/>
              <a:cxnLst>
                <a:cxn ang="0">
                  <a:pos x="0" y="32"/>
                </a:cxn>
                <a:cxn ang="0">
                  <a:pos x="0" y="32"/>
                </a:cxn>
                <a:cxn ang="0">
                  <a:pos x="0" y="32"/>
                </a:cxn>
                <a:cxn ang="0">
                  <a:pos x="10" y="0"/>
                </a:cxn>
              </a:cxnLst>
              <a:rect l="0" t="0" r="r" b="b"/>
              <a:pathLst>
                <a:path w="10" h="32">
                  <a:moveTo>
                    <a:pt x="0" y="32"/>
                  </a:moveTo>
                  <a:lnTo>
                    <a:pt x="0" y="32"/>
                  </a:lnTo>
                  <a:lnTo>
                    <a:pt x="0" y="32"/>
                  </a:lnTo>
                  <a:lnTo>
                    <a:pt x="10" y="0"/>
                  </a:lnTo>
                </a:path>
              </a:pathLst>
            </a:custGeom>
            <a:noFill/>
            <a:ln w="22225">
              <a:solidFill>
                <a:srgbClr val="FF0000"/>
              </a:solidFill>
              <a:prstDash val="solid"/>
              <a:round/>
              <a:headEnd/>
              <a:tailEnd/>
            </a:ln>
          </p:spPr>
          <p:txBody>
            <a:bodyPr/>
            <a:lstStyle/>
            <a:p>
              <a:endParaRPr lang="en-GB" sz="1000"/>
            </a:p>
          </p:txBody>
        </p:sp>
        <p:sp>
          <p:nvSpPr>
            <p:cNvPr id="791" name="Freeform 138"/>
            <p:cNvSpPr>
              <a:spLocks/>
            </p:cNvSpPr>
            <p:nvPr/>
          </p:nvSpPr>
          <p:spPr bwMode="auto">
            <a:xfrm>
              <a:off x="1096" y="3484"/>
              <a:ext cx="11" cy="32"/>
            </a:xfrm>
            <a:custGeom>
              <a:avLst/>
              <a:gdLst/>
              <a:ahLst/>
              <a:cxnLst>
                <a:cxn ang="0">
                  <a:pos x="0" y="32"/>
                </a:cxn>
                <a:cxn ang="0">
                  <a:pos x="0" y="32"/>
                </a:cxn>
                <a:cxn ang="0">
                  <a:pos x="0" y="32"/>
                </a:cxn>
                <a:cxn ang="0">
                  <a:pos x="11" y="0"/>
                </a:cxn>
              </a:cxnLst>
              <a:rect l="0" t="0" r="r" b="b"/>
              <a:pathLst>
                <a:path w="11" h="32">
                  <a:moveTo>
                    <a:pt x="0" y="32"/>
                  </a:moveTo>
                  <a:lnTo>
                    <a:pt x="0" y="32"/>
                  </a:lnTo>
                  <a:lnTo>
                    <a:pt x="0" y="32"/>
                  </a:lnTo>
                  <a:lnTo>
                    <a:pt x="11" y="0"/>
                  </a:lnTo>
                </a:path>
              </a:pathLst>
            </a:custGeom>
            <a:noFill/>
            <a:ln w="22225">
              <a:solidFill>
                <a:srgbClr val="FF0000"/>
              </a:solidFill>
              <a:prstDash val="solid"/>
              <a:round/>
              <a:headEnd/>
              <a:tailEnd/>
            </a:ln>
          </p:spPr>
          <p:txBody>
            <a:bodyPr/>
            <a:lstStyle/>
            <a:p>
              <a:endParaRPr lang="en-GB" sz="1000"/>
            </a:p>
          </p:txBody>
        </p:sp>
        <p:sp>
          <p:nvSpPr>
            <p:cNvPr id="792" name="Freeform 139"/>
            <p:cNvSpPr>
              <a:spLocks/>
            </p:cNvSpPr>
            <p:nvPr/>
          </p:nvSpPr>
          <p:spPr bwMode="auto">
            <a:xfrm>
              <a:off x="1107" y="3457"/>
              <a:ext cx="10" cy="27"/>
            </a:xfrm>
            <a:custGeom>
              <a:avLst/>
              <a:gdLst/>
              <a:ahLst/>
              <a:cxnLst>
                <a:cxn ang="0">
                  <a:pos x="0" y="27"/>
                </a:cxn>
                <a:cxn ang="0">
                  <a:pos x="0" y="27"/>
                </a:cxn>
                <a:cxn ang="0">
                  <a:pos x="0" y="27"/>
                </a:cxn>
                <a:cxn ang="0">
                  <a:pos x="10" y="0"/>
                </a:cxn>
              </a:cxnLst>
              <a:rect l="0" t="0" r="r" b="b"/>
              <a:pathLst>
                <a:path w="10" h="27">
                  <a:moveTo>
                    <a:pt x="0" y="27"/>
                  </a:moveTo>
                  <a:lnTo>
                    <a:pt x="0" y="27"/>
                  </a:lnTo>
                  <a:lnTo>
                    <a:pt x="0" y="27"/>
                  </a:lnTo>
                  <a:lnTo>
                    <a:pt x="10" y="0"/>
                  </a:lnTo>
                </a:path>
              </a:pathLst>
            </a:custGeom>
            <a:noFill/>
            <a:ln w="22225">
              <a:solidFill>
                <a:srgbClr val="FF0000"/>
              </a:solidFill>
              <a:prstDash val="solid"/>
              <a:round/>
              <a:headEnd/>
              <a:tailEnd/>
            </a:ln>
          </p:spPr>
          <p:txBody>
            <a:bodyPr/>
            <a:lstStyle/>
            <a:p>
              <a:endParaRPr lang="en-GB" sz="1000"/>
            </a:p>
          </p:txBody>
        </p:sp>
        <p:sp>
          <p:nvSpPr>
            <p:cNvPr id="793" name="Freeform 140"/>
            <p:cNvSpPr>
              <a:spLocks/>
            </p:cNvSpPr>
            <p:nvPr/>
          </p:nvSpPr>
          <p:spPr bwMode="auto">
            <a:xfrm>
              <a:off x="1117" y="3443"/>
              <a:ext cx="11" cy="14"/>
            </a:xfrm>
            <a:custGeom>
              <a:avLst/>
              <a:gdLst/>
              <a:ahLst/>
              <a:cxnLst>
                <a:cxn ang="0">
                  <a:pos x="0" y="14"/>
                </a:cxn>
                <a:cxn ang="0">
                  <a:pos x="0" y="14"/>
                </a:cxn>
                <a:cxn ang="0">
                  <a:pos x="0" y="14"/>
                </a:cxn>
                <a:cxn ang="0">
                  <a:pos x="11" y="0"/>
                </a:cxn>
              </a:cxnLst>
              <a:rect l="0" t="0" r="r" b="b"/>
              <a:pathLst>
                <a:path w="11" h="14">
                  <a:moveTo>
                    <a:pt x="0" y="14"/>
                  </a:moveTo>
                  <a:lnTo>
                    <a:pt x="0" y="14"/>
                  </a:lnTo>
                  <a:lnTo>
                    <a:pt x="0" y="14"/>
                  </a:lnTo>
                  <a:lnTo>
                    <a:pt x="11" y="0"/>
                  </a:lnTo>
                </a:path>
              </a:pathLst>
            </a:custGeom>
            <a:noFill/>
            <a:ln w="22225">
              <a:solidFill>
                <a:srgbClr val="FF0000"/>
              </a:solidFill>
              <a:prstDash val="solid"/>
              <a:round/>
              <a:headEnd/>
              <a:tailEnd/>
            </a:ln>
          </p:spPr>
          <p:txBody>
            <a:bodyPr/>
            <a:lstStyle/>
            <a:p>
              <a:endParaRPr lang="en-GB" sz="1000"/>
            </a:p>
          </p:txBody>
        </p:sp>
        <p:sp>
          <p:nvSpPr>
            <p:cNvPr id="794" name="Freeform 141"/>
            <p:cNvSpPr>
              <a:spLocks/>
            </p:cNvSpPr>
            <p:nvPr/>
          </p:nvSpPr>
          <p:spPr bwMode="auto">
            <a:xfrm>
              <a:off x="1128" y="3405"/>
              <a:ext cx="11" cy="38"/>
            </a:xfrm>
            <a:custGeom>
              <a:avLst/>
              <a:gdLst/>
              <a:ahLst/>
              <a:cxnLst>
                <a:cxn ang="0">
                  <a:pos x="0" y="38"/>
                </a:cxn>
                <a:cxn ang="0">
                  <a:pos x="0" y="38"/>
                </a:cxn>
                <a:cxn ang="0">
                  <a:pos x="0" y="38"/>
                </a:cxn>
                <a:cxn ang="0">
                  <a:pos x="11" y="0"/>
                </a:cxn>
              </a:cxnLst>
              <a:rect l="0" t="0" r="r" b="b"/>
              <a:pathLst>
                <a:path w="11" h="38">
                  <a:moveTo>
                    <a:pt x="0" y="38"/>
                  </a:moveTo>
                  <a:lnTo>
                    <a:pt x="0" y="38"/>
                  </a:lnTo>
                  <a:lnTo>
                    <a:pt x="0" y="38"/>
                  </a:lnTo>
                  <a:lnTo>
                    <a:pt x="11" y="0"/>
                  </a:lnTo>
                </a:path>
              </a:pathLst>
            </a:custGeom>
            <a:noFill/>
            <a:ln w="22225">
              <a:solidFill>
                <a:srgbClr val="FF0000"/>
              </a:solidFill>
              <a:prstDash val="solid"/>
              <a:round/>
              <a:headEnd/>
              <a:tailEnd/>
            </a:ln>
          </p:spPr>
          <p:txBody>
            <a:bodyPr/>
            <a:lstStyle/>
            <a:p>
              <a:endParaRPr lang="en-GB" sz="1000"/>
            </a:p>
          </p:txBody>
        </p:sp>
        <p:sp>
          <p:nvSpPr>
            <p:cNvPr id="795" name="Freeform 142"/>
            <p:cNvSpPr>
              <a:spLocks/>
            </p:cNvSpPr>
            <p:nvPr/>
          </p:nvSpPr>
          <p:spPr bwMode="auto">
            <a:xfrm>
              <a:off x="1139" y="3352"/>
              <a:ext cx="25" cy="53"/>
            </a:xfrm>
            <a:custGeom>
              <a:avLst/>
              <a:gdLst/>
              <a:ahLst/>
              <a:cxnLst>
                <a:cxn ang="0">
                  <a:pos x="0" y="53"/>
                </a:cxn>
                <a:cxn ang="0">
                  <a:pos x="0" y="53"/>
                </a:cxn>
                <a:cxn ang="0">
                  <a:pos x="0" y="53"/>
                </a:cxn>
                <a:cxn ang="0">
                  <a:pos x="25" y="0"/>
                </a:cxn>
              </a:cxnLst>
              <a:rect l="0" t="0" r="r" b="b"/>
              <a:pathLst>
                <a:path w="25" h="53">
                  <a:moveTo>
                    <a:pt x="0" y="53"/>
                  </a:moveTo>
                  <a:lnTo>
                    <a:pt x="0" y="53"/>
                  </a:lnTo>
                  <a:lnTo>
                    <a:pt x="0" y="53"/>
                  </a:lnTo>
                  <a:lnTo>
                    <a:pt x="25" y="0"/>
                  </a:lnTo>
                </a:path>
              </a:pathLst>
            </a:custGeom>
            <a:noFill/>
            <a:ln w="22225">
              <a:solidFill>
                <a:srgbClr val="FF0000"/>
              </a:solidFill>
              <a:prstDash val="solid"/>
              <a:round/>
              <a:headEnd/>
              <a:tailEnd/>
            </a:ln>
          </p:spPr>
          <p:txBody>
            <a:bodyPr/>
            <a:lstStyle/>
            <a:p>
              <a:endParaRPr lang="en-GB" sz="1000"/>
            </a:p>
          </p:txBody>
        </p:sp>
        <p:sp>
          <p:nvSpPr>
            <p:cNvPr id="796" name="Freeform 143"/>
            <p:cNvSpPr>
              <a:spLocks/>
            </p:cNvSpPr>
            <p:nvPr/>
          </p:nvSpPr>
          <p:spPr bwMode="auto">
            <a:xfrm>
              <a:off x="1164" y="3277"/>
              <a:ext cx="11" cy="75"/>
            </a:xfrm>
            <a:custGeom>
              <a:avLst/>
              <a:gdLst/>
              <a:ahLst/>
              <a:cxnLst>
                <a:cxn ang="0">
                  <a:pos x="0" y="75"/>
                </a:cxn>
                <a:cxn ang="0">
                  <a:pos x="0" y="75"/>
                </a:cxn>
                <a:cxn ang="0">
                  <a:pos x="0" y="75"/>
                </a:cxn>
                <a:cxn ang="0">
                  <a:pos x="11" y="0"/>
                </a:cxn>
              </a:cxnLst>
              <a:rect l="0" t="0" r="r" b="b"/>
              <a:pathLst>
                <a:path w="11" h="75">
                  <a:moveTo>
                    <a:pt x="0" y="75"/>
                  </a:moveTo>
                  <a:lnTo>
                    <a:pt x="0" y="75"/>
                  </a:lnTo>
                  <a:lnTo>
                    <a:pt x="0" y="75"/>
                  </a:lnTo>
                  <a:lnTo>
                    <a:pt x="11" y="0"/>
                  </a:lnTo>
                </a:path>
              </a:pathLst>
            </a:custGeom>
            <a:noFill/>
            <a:ln w="22225">
              <a:solidFill>
                <a:srgbClr val="FF0000"/>
              </a:solidFill>
              <a:prstDash val="solid"/>
              <a:round/>
              <a:headEnd/>
              <a:tailEnd/>
            </a:ln>
          </p:spPr>
          <p:txBody>
            <a:bodyPr/>
            <a:lstStyle/>
            <a:p>
              <a:endParaRPr lang="en-GB" sz="1000"/>
            </a:p>
          </p:txBody>
        </p:sp>
        <p:sp>
          <p:nvSpPr>
            <p:cNvPr id="797" name="Freeform 144"/>
            <p:cNvSpPr>
              <a:spLocks/>
            </p:cNvSpPr>
            <p:nvPr/>
          </p:nvSpPr>
          <p:spPr bwMode="auto">
            <a:xfrm>
              <a:off x="1175" y="3239"/>
              <a:ext cx="10" cy="38"/>
            </a:xfrm>
            <a:custGeom>
              <a:avLst/>
              <a:gdLst/>
              <a:ahLst/>
              <a:cxnLst>
                <a:cxn ang="0">
                  <a:pos x="0" y="38"/>
                </a:cxn>
                <a:cxn ang="0">
                  <a:pos x="0" y="38"/>
                </a:cxn>
                <a:cxn ang="0">
                  <a:pos x="0" y="38"/>
                </a:cxn>
                <a:cxn ang="0">
                  <a:pos x="10" y="0"/>
                </a:cxn>
              </a:cxnLst>
              <a:rect l="0" t="0" r="r" b="b"/>
              <a:pathLst>
                <a:path w="10" h="38">
                  <a:moveTo>
                    <a:pt x="0" y="38"/>
                  </a:moveTo>
                  <a:lnTo>
                    <a:pt x="0" y="38"/>
                  </a:lnTo>
                  <a:lnTo>
                    <a:pt x="0" y="38"/>
                  </a:lnTo>
                  <a:lnTo>
                    <a:pt x="10" y="0"/>
                  </a:lnTo>
                </a:path>
              </a:pathLst>
            </a:custGeom>
            <a:noFill/>
            <a:ln w="22225">
              <a:solidFill>
                <a:srgbClr val="FF0000"/>
              </a:solidFill>
              <a:prstDash val="solid"/>
              <a:round/>
              <a:headEnd/>
              <a:tailEnd/>
            </a:ln>
          </p:spPr>
          <p:txBody>
            <a:bodyPr/>
            <a:lstStyle/>
            <a:p>
              <a:endParaRPr lang="en-GB" sz="1000"/>
            </a:p>
          </p:txBody>
        </p:sp>
        <p:sp>
          <p:nvSpPr>
            <p:cNvPr id="798" name="Freeform 145"/>
            <p:cNvSpPr>
              <a:spLocks/>
            </p:cNvSpPr>
            <p:nvPr/>
          </p:nvSpPr>
          <p:spPr bwMode="auto">
            <a:xfrm>
              <a:off x="1185" y="3191"/>
              <a:ext cx="11" cy="48"/>
            </a:xfrm>
            <a:custGeom>
              <a:avLst/>
              <a:gdLst/>
              <a:ahLst/>
              <a:cxnLst>
                <a:cxn ang="0">
                  <a:pos x="0" y="48"/>
                </a:cxn>
                <a:cxn ang="0">
                  <a:pos x="0" y="48"/>
                </a:cxn>
                <a:cxn ang="0">
                  <a:pos x="0" y="48"/>
                </a:cxn>
                <a:cxn ang="0">
                  <a:pos x="11" y="0"/>
                </a:cxn>
              </a:cxnLst>
              <a:rect l="0" t="0" r="r" b="b"/>
              <a:pathLst>
                <a:path w="11" h="48">
                  <a:moveTo>
                    <a:pt x="0" y="48"/>
                  </a:moveTo>
                  <a:lnTo>
                    <a:pt x="0" y="48"/>
                  </a:lnTo>
                  <a:lnTo>
                    <a:pt x="0" y="48"/>
                  </a:lnTo>
                  <a:lnTo>
                    <a:pt x="11" y="0"/>
                  </a:lnTo>
                </a:path>
              </a:pathLst>
            </a:custGeom>
            <a:noFill/>
            <a:ln w="22225">
              <a:solidFill>
                <a:srgbClr val="FF0000"/>
              </a:solidFill>
              <a:prstDash val="solid"/>
              <a:round/>
              <a:headEnd/>
              <a:tailEnd/>
            </a:ln>
          </p:spPr>
          <p:txBody>
            <a:bodyPr/>
            <a:lstStyle/>
            <a:p>
              <a:endParaRPr lang="en-GB" sz="1000"/>
            </a:p>
          </p:txBody>
        </p:sp>
        <p:sp>
          <p:nvSpPr>
            <p:cNvPr id="799" name="Freeform 146"/>
            <p:cNvSpPr>
              <a:spLocks/>
            </p:cNvSpPr>
            <p:nvPr/>
          </p:nvSpPr>
          <p:spPr bwMode="auto">
            <a:xfrm>
              <a:off x="1196" y="3175"/>
              <a:ext cx="10" cy="16"/>
            </a:xfrm>
            <a:custGeom>
              <a:avLst/>
              <a:gdLst/>
              <a:ahLst/>
              <a:cxnLst>
                <a:cxn ang="0">
                  <a:pos x="0" y="16"/>
                </a:cxn>
                <a:cxn ang="0">
                  <a:pos x="0" y="16"/>
                </a:cxn>
                <a:cxn ang="0">
                  <a:pos x="0" y="16"/>
                </a:cxn>
                <a:cxn ang="0">
                  <a:pos x="10" y="0"/>
                </a:cxn>
              </a:cxnLst>
              <a:rect l="0" t="0" r="r" b="b"/>
              <a:pathLst>
                <a:path w="10" h="16">
                  <a:moveTo>
                    <a:pt x="0" y="16"/>
                  </a:moveTo>
                  <a:lnTo>
                    <a:pt x="0" y="16"/>
                  </a:lnTo>
                  <a:lnTo>
                    <a:pt x="0" y="16"/>
                  </a:lnTo>
                  <a:lnTo>
                    <a:pt x="10" y="0"/>
                  </a:lnTo>
                </a:path>
              </a:pathLst>
            </a:custGeom>
            <a:noFill/>
            <a:ln w="22225">
              <a:solidFill>
                <a:srgbClr val="FF0000"/>
              </a:solidFill>
              <a:prstDash val="solid"/>
              <a:round/>
              <a:headEnd/>
              <a:tailEnd/>
            </a:ln>
          </p:spPr>
          <p:txBody>
            <a:bodyPr/>
            <a:lstStyle/>
            <a:p>
              <a:endParaRPr lang="en-GB" sz="1000"/>
            </a:p>
          </p:txBody>
        </p:sp>
        <p:sp>
          <p:nvSpPr>
            <p:cNvPr id="800" name="Freeform 147"/>
            <p:cNvSpPr>
              <a:spLocks/>
            </p:cNvSpPr>
            <p:nvPr/>
          </p:nvSpPr>
          <p:spPr bwMode="auto">
            <a:xfrm>
              <a:off x="1206" y="3150"/>
              <a:ext cx="11" cy="25"/>
            </a:xfrm>
            <a:custGeom>
              <a:avLst/>
              <a:gdLst/>
              <a:ahLst/>
              <a:cxnLst>
                <a:cxn ang="0">
                  <a:pos x="0" y="25"/>
                </a:cxn>
                <a:cxn ang="0">
                  <a:pos x="0" y="25"/>
                </a:cxn>
                <a:cxn ang="0">
                  <a:pos x="0" y="25"/>
                </a:cxn>
                <a:cxn ang="0">
                  <a:pos x="11" y="0"/>
                </a:cxn>
              </a:cxnLst>
              <a:rect l="0" t="0" r="r" b="b"/>
              <a:pathLst>
                <a:path w="11" h="25">
                  <a:moveTo>
                    <a:pt x="0" y="25"/>
                  </a:moveTo>
                  <a:lnTo>
                    <a:pt x="0" y="25"/>
                  </a:lnTo>
                  <a:lnTo>
                    <a:pt x="0" y="25"/>
                  </a:lnTo>
                  <a:lnTo>
                    <a:pt x="11" y="0"/>
                  </a:lnTo>
                </a:path>
              </a:pathLst>
            </a:custGeom>
            <a:noFill/>
            <a:ln w="22225">
              <a:solidFill>
                <a:srgbClr val="FF0000"/>
              </a:solidFill>
              <a:prstDash val="solid"/>
              <a:round/>
              <a:headEnd/>
              <a:tailEnd/>
            </a:ln>
          </p:spPr>
          <p:txBody>
            <a:bodyPr/>
            <a:lstStyle/>
            <a:p>
              <a:endParaRPr lang="en-GB" sz="1000"/>
            </a:p>
          </p:txBody>
        </p:sp>
        <p:sp>
          <p:nvSpPr>
            <p:cNvPr id="801" name="Freeform 148"/>
            <p:cNvSpPr>
              <a:spLocks/>
            </p:cNvSpPr>
            <p:nvPr/>
          </p:nvSpPr>
          <p:spPr bwMode="auto">
            <a:xfrm>
              <a:off x="1217" y="3142"/>
              <a:ext cx="9" cy="8"/>
            </a:xfrm>
            <a:custGeom>
              <a:avLst/>
              <a:gdLst/>
              <a:ahLst/>
              <a:cxnLst>
                <a:cxn ang="0">
                  <a:pos x="0" y="8"/>
                </a:cxn>
                <a:cxn ang="0">
                  <a:pos x="0" y="8"/>
                </a:cxn>
                <a:cxn ang="0">
                  <a:pos x="0" y="8"/>
                </a:cxn>
                <a:cxn ang="0">
                  <a:pos x="9" y="0"/>
                </a:cxn>
              </a:cxnLst>
              <a:rect l="0" t="0" r="r" b="b"/>
              <a:pathLst>
                <a:path w="9" h="8">
                  <a:moveTo>
                    <a:pt x="0" y="8"/>
                  </a:moveTo>
                  <a:lnTo>
                    <a:pt x="0" y="8"/>
                  </a:lnTo>
                  <a:lnTo>
                    <a:pt x="0" y="8"/>
                  </a:lnTo>
                  <a:lnTo>
                    <a:pt x="9" y="0"/>
                  </a:lnTo>
                </a:path>
              </a:pathLst>
            </a:custGeom>
            <a:noFill/>
            <a:ln w="22225">
              <a:solidFill>
                <a:srgbClr val="FF0000"/>
              </a:solidFill>
              <a:prstDash val="solid"/>
              <a:round/>
              <a:headEnd/>
              <a:tailEnd/>
            </a:ln>
          </p:spPr>
          <p:txBody>
            <a:bodyPr/>
            <a:lstStyle/>
            <a:p>
              <a:endParaRPr lang="en-GB" sz="1000"/>
            </a:p>
          </p:txBody>
        </p:sp>
        <p:sp>
          <p:nvSpPr>
            <p:cNvPr id="802" name="Freeform 149"/>
            <p:cNvSpPr>
              <a:spLocks/>
            </p:cNvSpPr>
            <p:nvPr/>
          </p:nvSpPr>
          <p:spPr bwMode="auto">
            <a:xfrm>
              <a:off x="1226" y="3134"/>
              <a:ext cx="11" cy="8"/>
            </a:xfrm>
            <a:custGeom>
              <a:avLst/>
              <a:gdLst/>
              <a:ahLst/>
              <a:cxnLst>
                <a:cxn ang="0">
                  <a:pos x="0" y="8"/>
                </a:cxn>
                <a:cxn ang="0">
                  <a:pos x="0" y="8"/>
                </a:cxn>
                <a:cxn ang="0">
                  <a:pos x="0" y="8"/>
                </a:cxn>
                <a:cxn ang="0">
                  <a:pos x="11" y="0"/>
                </a:cxn>
              </a:cxnLst>
              <a:rect l="0" t="0" r="r" b="b"/>
              <a:pathLst>
                <a:path w="11" h="8">
                  <a:moveTo>
                    <a:pt x="0" y="8"/>
                  </a:moveTo>
                  <a:lnTo>
                    <a:pt x="0" y="8"/>
                  </a:lnTo>
                  <a:lnTo>
                    <a:pt x="0" y="8"/>
                  </a:lnTo>
                  <a:lnTo>
                    <a:pt x="11" y="0"/>
                  </a:lnTo>
                </a:path>
              </a:pathLst>
            </a:custGeom>
            <a:noFill/>
            <a:ln w="22225">
              <a:solidFill>
                <a:srgbClr val="FF0000"/>
              </a:solidFill>
              <a:prstDash val="solid"/>
              <a:round/>
              <a:headEnd/>
              <a:tailEnd/>
            </a:ln>
          </p:spPr>
          <p:txBody>
            <a:bodyPr/>
            <a:lstStyle/>
            <a:p>
              <a:endParaRPr lang="en-GB" sz="1000"/>
            </a:p>
          </p:txBody>
        </p:sp>
        <p:sp>
          <p:nvSpPr>
            <p:cNvPr id="803" name="Freeform 150"/>
            <p:cNvSpPr>
              <a:spLocks/>
            </p:cNvSpPr>
            <p:nvPr/>
          </p:nvSpPr>
          <p:spPr bwMode="auto">
            <a:xfrm>
              <a:off x="1237" y="3097"/>
              <a:ext cx="11" cy="37"/>
            </a:xfrm>
            <a:custGeom>
              <a:avLst/>
              <a:gdLst/>
              <a:ahLst/>
              <a:cxnLst>
                <a:cxn ang="0">
                  <a:pos x="0" y="37"/>
                </a:cxn>
                <a:cxn ang="0">
                  <a:pos x="0" y="37"/>
                </a:cxn>
                <a:cxn ang="0">
                  <a:pos x="0" y="37"/>
                </a:cxn>
                <a:cxn ang="0">
                  <a:pos x="11" y="0"/>
                </a:cxn>
              </a:cxnLst>
              <a:rect l="0" t="0" r="r" b="b"/>
              <a:pathLst>
                <a:path w="11" h="37">
                  <a:moveTo>
                    <a:pt x="0" y="37"/>
                  </a:moveTo>
                  <a:lnTo>
                    <a:pt x="0" y="37"/>
                  </a:lnTo>
                  <a:lnTo>
                    <a:pt x="0" y="37"/>
                  </a:lnTo>
                  <a:lnTo>
                    <a:pt x="11" y="0"/>
                  </a:lnTo>
                </a:path>
              </a:pathLst>
            </a:custGeom>
            <a:noFill/>
            <a:ln w="22225">
              <a:solidFill>
                <a:srgbClr val="FF0000"/>
              </a:solidFill>
              <a:prstDash val="solid"/>
              <a:round/>
              <a:headEnd/>
              <a:tailEnd/>
            </a:ln>
          </p:spPr>
          <p:txBody>
            <a:bodyPr/>
            <a:lstStyle/>
            <a:p>
              <a:endParaRPr lang="en-GB" sz="1000"/>
            </a:p>
          </p:txBody>
        </p:sp>
        <p:sp>
          <p:nvSpPr>
            <p:cNvPr id="804" name="Freeform 151"/>
            <p:cNvSpPr>
              <a:spLocks/>
            </p:cNvSpPr>
            <p:nvPr/>
          </p:nvSpPr>
          <p:spPr bwMode="auto">
            <a:xfrm>
              <a:off x="1248" y="3026"/>
              <a:ext cx="10" cy="71"/>
            </a:xfrm>
            <a:custGeom>
              <a:avLst/>
              <a:gdLst/>
              <a:ahLst/>
              <a:cxnLst>
                <a:cxn ang="0">
                  <a:pos x="0" y="71"/>
                </a:cxn>
                <a:cxn ang="0">
                  <a:pos x="0" y="71"/>
                </a:cxn>
                <a:cxn ang="0">
                  <a:pos x="0" y="71"/>
                </a:cxn>
                <a:cxn ang="0">
                  <a:pos x="10" y="0"/>
                </a:cxn>
              </a:cxnLst>
              <a:rect l="0" t="0" r="r" b="b"/>
              <a:pathLst>
                <a:path w="10" h="71">
                  <a:moveTo>
                    <a:pt x="0" y="71"/>
                  </a:moveTo>
                  <a:lnTo>
                    <a:pt x="0" y="71"/>
                  </a:lnTo>
                  <a:lnTo>
                    <a:pt x="0" y="71"/>
                  </a:lnTo>
                  <a:lnTo>
                    <a:pt x="10" y="0"/>
                  </a:lnTo>
                </a:path>
              </a:pathLst>
            </a:custGeom>
            <a:noFill/>
            <a:ln w="22225">
              <a:solidFill>
                <a:srgbClr val="FF0000"/>
              </a:solidFill>
              <a:prstDash val="solid"/>
              <a:round/>
              <a:headEnd/>
              <a:tailEnd/>
            </a:ln>
          </p:spPr>
          <p:txBody>
            <a:bodyPr/>
            <a:lstStyle/>
            <a:p>
              <a:endParaRPr lang="en-GB" sz="1000"/>
            </a:p>
          </p:txBody>
        </p:sp>
        <p:sp>
          <p:nvSpPr>
            <p:cNvPr id="805" name="Freeform 152"/>
            <p:cNvSpPr>
              <a:spLocks/>
            </p:cNvSpPr>
            <p:nvPr/>
          </p:nvSpPr>
          <p:spPr bwMode="auto">
            <a:xfrm>
              <a:off x="1258" y="2952"/>
              <a:ext cx="11" cy="74"/>
            </a:xfrm>
            <a:custGeom>
              <a:avLst/>
              <a:gdLst/>
              <a:ahLst/>
              <a:cxnLst>
                <a:cxn ang="0">
                  <a:pos x="0" y="74"/>
                </a:cxn>
                <a:cxn ang="0">
                  <a:pos x="0" y="74"/>
                </a:cxn>
                <a:cxn ang="0">
                  <a:pos x="0" y="74"/>
                </a:cxn>
                <a:cxn ang="0">
                  <a:pos x="11" y="0"/>
                </a:cxn>
              </a:cxnLst>
              <a:rect l="0" t="0" r="r" b="b"/>
              <a:pathLst>
                <a:path w="11" h="74">
                  <a:moveTo>
                    <a:pt x="0" y="74"/>
                  </a:moveTo>
                  <a:lnTo>
                    <a:pt x="0" y="74"/>
                  </a:lnTo>
                  <a:lnTo>
                    <a:pt x="0" y="74"/>
                  </a:lnTo>
                  <a:lnTo>
                    <a:pt x="11" y="0"/>
                  </a:lnTo>
                </a:path>
              </a:pathLst>
            </a:custGeom>
            <a:noFill/>
            <a:ln w="22225">
              <a:solidFill>
                <a:srgbClr val="FF0000"/>
              </a:solidFill>
              <a:prstDash val="solid"/>
              <a:round/>
              <a:headEnd/>
              <a:tailEnd/>
            </a:ln>
          </p:spPr>
          <p:txBody>
            <a:bodyPr/>
            <a:lstStyle/>
            <a:p>
              <a:endParaRPr lang="en-GB" sz="1000"/>
            </a:p>
          </p:txBody>
        </p:sp>
        <p:sp>
          <p:nvSpPr>
            <p:cNvPr id="806" name="Freeform 153"/>
            <p:cNvSpPr>
              <a:spLocks/>
            </p:cNvSpPr>
            <p:nvPr/>
          </p:nvSpPr>
          <p:spPr bwMode="auto">
            <a:xfrm>
              <a:off x="1269" y="2897"/>
              <a:ext cx="10" cy="55"/>
            </a:xfrm>
            <a:custGeom>
              <a:avLst/>
              <a:gdLst/>
              <a:ahLst/>
              <a:cxnLst>
                <a:cxn ang="0">
                  <a:pos x="0" y="55"/>
                </a:cxn>
                <a:cxn ang="0">
                  <a:pos x="0" y="55"/>
                </a:cxn>
                <a:cxn ang="0">
                  <a:pos x="0" y="55"/>
                </a:cxn>
                <a:cxn ang="0">
                  <a:pos x="10" y="0"/>
                </a:cxn>
              </a:cxnLst>
              <a:rect l="0" t="0" r="r" b="b"/>
              <a:pathLst>
                <a:path w="10" h="55">
                  <a:moveTo>
                    <a:pt x="0" y="55"/>
                  </a:moveTo>
                  <a:lnTo>
                    <a:pt x="0" y="55"/>
                  </a:lnTo>
                  <a:lnTo>
                    <a:pt x="0" y="55"/>
                  </a:lnTo>
                  <a:lnTo>
                    <a:pt x="10" y="0"/>
                  </a:lnTo>
                </a:path>
              </a:pathLst>
            </a:custGeom>
            <a:noFill/>
            <a:ln w="22225">
              <a:solidFill>
                <a:srgbClr val="FF0000"/>
              </a:solidFill>
              <a:prstDash val="solid"/>
              <a:round/>
              <a:headEnd/>
              <a:tailEnd/>
            </a:ln>
          </p:spPr>
          <p:txBody>
            <a:bodyPr/>
            <a:lstStyle/>
            <a:p>
              <a:endParaRPr lang="en-GB" sz="1000"/>
            </a:p>
          </p:txBody>
        </p:sp>
        <p:sp>
          <p:nvSpPr>
            <p:cNvPr id="807" name="Freeform 154"/>
            <p:cNvSpPr>
              <a:spLocks/>
            </p:cNvSpPr>
            <p:nvPr/>
          </p:nvSpPr>
          <p:spPr bwMode="auto">
            <a:xfrm>
              <a:off x="1279" y="2858"/>
              <a:ext cx="11" cy="39"/>
            </a:xfrm>
            <a:custGeom>
              <a:avLst/>
              <a:gdLst/>
              <a:ahLst/>
              <a:cxnLst>
                <a:cxn ang="0">
                  <a:pos x="0" y="39"/>
                </a:cxn>
                <a:cxn ang="0">
                  <a:pos x="0" y="39"/>
                </a:cxn>
                <a:cxn ang="0">
                  <a:pos x="0" y="39"/>
                </a:cxn>
                <a:cxn ang="0">
                  <a:pos x="11" y="0"/>
                </a:cxn>
              </a:cxnLst>
              <a:rect l="0" t="0" r="r" b="b"/>
              <a:pathLst>
                <a:path w="11" h="39">
                  <a:moveTo>
                    <a:pt x="0" y="39"/>
                  </a:moveTo>
                  <a:lnTo>
                    <a:pt x="0" y="39"/>
                  </a:lnTo>
                  <a:lnTo>
                    <a:pt x="0" y="39"/>
                  </a:lnTo>
                  <a:lnTo>
                    <a:pt x="11" y="0"/>
                  </a:lnTo>
                </a:path>
              </a:pathLst>
            </a:custGeom>
            <a:noFill/>
            <a:ln w="22225">
              <a:solidFill>
                <a:srgbClr val="FF0000"/>
              </a:solidFill>
              <a:prstDash val="solid"/>
              <a:round/>
              <a:headEnd/>
              <a:tailEnd/>
            </a:ln>
          </p:spPr>
          <p:txBody>
            <a:bodyPr/>
            <a:lstStyle/>
            <a:p>
              <a:endParaRPr lang="en-GB" sz="1000"/>
            </a:p>
          </p:txBody>
        </p:sp>
        <p:sp>
          <p:nvSpPr>
            <p:cNvPr id="808" name="Freeform 155"/>
            <p:cNvSpPr>
              <a:spLocks/>
            </p:cNvSpPr>
            <p:nvPr/>
          </p:nvSpPr>
          <p:spPr bwMode="auto">
            <a:xfrm>
              <a:off x="1290" y="2789"/>
              <a:ext cx="11" cy="69"/>
            </a:xfrm>
            <a:custGeom>
              <a:avLst/>
              <a:gdLst/>
              <a:ahLst/>
              <a:cxnLst>
                <a:cxn ang="0">
                  <a:pos x="0" y="69"/>
                </a:cxn>
                <a:cxn ang="0">
                  <a:pos x="0" y="69"/>
                </a:cxn>
                <a:cxn ang="0">
                  <a:pos x="0" y="69"/>
                </a:cxn>
                <a:cxn ang="0">
                  <a:pos x="11" y="0"/>
                </a:cxn>
              </a:cxnLst>
              <a:rect l="0" t="0" r="r" b="b"/>
              <a:pathLst>
                <a:path w="11" h="69">
                  <a:moveTo>
                    <a:pt x="0" y="69"/>
                  </a:moveTo>
                  <a:lnTo>
                    <a:pt x="0" y="69"/>
                  </a:lnTo>
                  <a:lnTo>
                    <a:pt x="0" y="69"/>
                  </a:lnTo>
                  <a:lnTo>
                    <a:pt x="11" y="0"/>
                  </a:lnTo>
                </a:path>
              </a:pathLst>
            </a:custGeom>
            <a:noFill/>
            <a:ln w="22225">
              <a:solidFill>
                <a:srgbClr val="FF0000"/>
              </a:solidFill>
              <a:prstDash val="solid"/>
              <a:round/>
              <a:headEnd/>
              <a:tailEnd/>
            </a:ln>
          </p:spPr>
          <p:txBody>
            <a:bodyPr/>
            <a:lstStyle/>
            <a:p>
              <a:endParaRPr lang="en-GB" sz="1000"/>
            </a:p>
          </p:txBody>
        </p:sp>
        <p:sp>
          <p:nvSpPr>
            <p:cNvPr id="809" name="Freeform 156"/>
            <p:cNvSpPr>
              <a:spLocks/>
            </p:cNvSpPr>
            <p:nvPr/>
          </p:nvSpPr>
          <p:spPr bwMode="auto">
            <a:xfrm>
              <a:off x="1301" y="2632"/>
              <a:ext cx="10" cy="157"/>
            </a:xfrm>
            <a:custGeom>
              <a:avLst/>
              <a:gdLst/>
              <a:ahLst/>
              <a:cxnLst>
                <a:cxn ang="0">
                  <a:pos x="0" y="157"/>
                </a:cxn>
                <a:cxn ang="0">
                  <a:pos x="0" y="157"/>
                </a:cxn>
                <a:cxn ang="0">
                  <a:pos x="0" y="157"/>
                </a:cxn>
                <a:cxn ang="0">
                  <a:pos x="10" y="0"/>
                </a:cxn>
              </a:cxnLst>
              <a:rect l="0" t="0" r="r" b="b"/>
              <a:pathLst>
                <a:path w="10" h="157">
                  <a:moveTo>
                    <a:pt x="0" y="157"/>
                  </a:moveTo>
                  <a:lnTo>
                    <a:pt x="0" y="157"/>
                  </a:lnTo>
                  <a:lnTo>
                    <a:pt x="0" y="157"/>
                  </a:lnTo>
                  <a:lnTo>
                    <a:pt x="10" y="0"/>
                  </a:lnTo>
                </a:path>
              </a:pathLst>
            </a:custGeom>
            <a:noFill/>
            <a:ln w="22225">
              <a:solidFill>
                <a:srgbClr val="FF0000"/>
              </a:solidFill>
              <a:prstDash val="solid"/>
              <a:round/>
              <a:headEnd/>
              <a:tailEnd/>
            </a:ln>
          </p:spPr>
          <p:txBody>
            <a:bodyPr/>
            <a:lstStyle/>
            <a:p>
              <a:endParaRPr lang="en-GB" sz="1000"/>
            </a:p>
          </p:txBody>
        </p:sp>
        <p:sp>
          <p:nvSpPr>
            <p:cNvPr id="810" name="Freeform 157"/>
            <p:cNvSpPr>
              <a:spLocks/>
            </p:cNvSpPr>
            <p:nvPr/>
          </p:nvSpPr>
          <p:spPr bwMode="auto">
            <a:xfrm>
              <a:off x="1311" y="2352"/>
              <a:ext cx="11" cy="280"/>
            </a:xfrm>
            <a:custGeom>
              <a:avLst/>
              <a:gdLst/>
              <a:ahLst/>
              <a:cxnLst>
                <a:cxn ang="0">
                  <a:pos x="0" y="280"/>
                </a:cxn>
                <a:cxn ang="0">
                  <a:pos x="0" y="280"/>
                </a:cxn>
                <a:cxn ang="0">
                  <a:pos x="0" y="280"/>
                </a:cxn>
                <a:cxn ang="0">
                  <a:pos x="11" y="0"/>
                </a:cxn>
              </a:cxnLst>
              <a:rect l="0" t="0" r="r" b="b"/>
              <a:pathLst>
                <a:path w="11" h="280">
                  <a:moveTo>
                    <a:pt x="0" y="280"/>
                  </a:moveTo>
                  <a:lnTo>
                    <a:pt x="0" y="280"/>
                  </a:lnTo>
                  <a:lnTo>
                    <a:pt x="0" y="280"/>
                  </a:lnTo>
                  <a:lnTo>
                    <a:pt x="11" y="0"/>
                  </a:lnTo>
                </a:path>
              </a:pathLst>
            </a:custGeom>
            <a:noFill/>
            <a:ln w="22225">
              <a:solidFill>
                <a:srgbClr val="FF0000"/>
              </a:solidFill>
              <a:prstDash val="solid"/>
              <a:round/>
              <a:headEnd/>
              <a:tailEnd/>
            </a:ln>
          </p:spPr>
          <p:txBody>
            <a:bodyPr/>
            <a:lstStyle/>
            <a:p>
              <a:endParaRPr lang="en-GB" sz="1000"/>
            </a:p>
          </p:txBody>
        </p:sp>
        <p:sp>
          <p:nvSpPr>
            <p:cNvPr id="811" name="Freeform 158"/>
            <p:cNvSpPr>
              <a:spLocks/>
            </p:cNvSpPr>
            <p:nvPr/>
          </p:nvSpPr>
          <p:spPr bwMode="auto">
            <a:xfrm>
              <a:off x="1322" y="2066"/>
              <a:ext cx="9" cy="286"/>
            </a:xfrm>
            <a:custGeom>
              <a:avLst/>
              <a:gdLst/>
              <a:ahLst/>
              <a:cxnLst>
                <a:cxn ang="0">
                  <a:pos x="0" y="286"/>
                </a:cxn>
                <a:cxn ang="0">
                  <a:pos x="0" y="286"/>
                </a:cxn>
                <a:cxn ang="0">
                  <a:pos x="0" y="286"/>
                </a:cxn>
                <a:cxn ang="0">
                  <a:pos x="9" y="0"/>
                </a:cxn>
              </a:cxnLst>
              <a:rect l="0" t="0" r="r" b="b"/>
              <a:pathLst>
                <a:path w="9" h="286">
                  <a:moveTo>
                    <a:pt x="0" y="286"/>
                  </a:moveTo>
                  <a:lnTo>
                    <a:pt x="0" y="286"/>
                  </a:lnTo>
                  <a:lnTo>
                    <a:pt x="0" y="286"/>
                  </a:lnTo>
                  <a:lnTo>
                    <a:pt x="9" y="0"/>
                  </a:lnTo>
                </a:path>
              </a:pathLst>
            </a:custGeom>
            <a:noFill/>
            <a:ln w="22225">
              <a:solidFill>
                <a:srgbClr val="FF0000"/>
              </a:solidFill>
              <a:prstDash val="solid"/>
              <a:round/>
              <a:headEnd/>
              <a:tailEnd/>
            </a:ln>
          </p:spPr>
          <p:txBody>
            <a:bodyPr/>
            <a:lstStyle/>
            <a:p>
              <a:endParaRPr lang="en-GB" sz="1000"/>
            </a:p>
          </p:txBody>
        </p:sp>
        <p:sp>
          <p:nvSpPr>
            <p:cNvPr id="812" name="Freeform 159"/>
            <p:cNvSpPr>
              <a:spLocks/>
            </p:cNvSpPr>
            <p:nvPr/>
          </p:nvSpPr>
          <p:spPr bwMode="auto">
            <a:xfrm>
              <a:off x="1331" y="1953"/>
              <a:ext cx="11" cy="113"/>
            </a:xfrm>
            <a:custGeom>
              <a:avLst/>
              <a:gdLst/>
              <a:ahLst/>
              <a:cxnLst>
                <a:cxn ang="0">
                  <a:pos x="0" y="113"/>
                </a:cxn>
                <a:cxn ang="0">
                  <a:pos x="0" y="113"/>
                </a:cxn>
                <a:cxn ang="0">
                  <a:pos x="0" y="113"/>
                </a:cxn>
                <a:cxn ang="0">
                  <a:pos x="11" y="0"/>
                </a:cxn>
              </a:cxnLst>
              <a:rect l="0" t="0" r="r" b="b"/>
              <a:pathLst>
                <a:path w="11" h="113">
                  <a:moveTo>
                    <a:pt x="0" y="113"/>
                  </a:moveTo>
                  <a:lnTo>
                    <a:pt x="0" y="113"/>
                  </a:lnTo>
                  <a:lnTo>
                    <a:pt x="0" y="113"/>
                  </a:lnTo>
                  <a:lnTo>
                    <a:pt x="11" y="0"/>
                  </a:lnTo>
                </a:path>
              </a:pathLst>
            </a:custGeom>
            <a:noFill/>
            <a:ln w="22225">
              <a:solidFill>
                <a:srgbClr val="FF0000"/>
              </a:solidFill>
              <a:prstDash val="solid"/>
              <a:round/>
              <a:headEnd/>
              <a:tailEnd/>
            </a:ln>
          </p:spPr>
          <p:txBody>
            <a:bodyPr/>
            <a:lstStyle/>
            <a:p>
              <a:endParaRPr lang="en-GB" sz="1000"/>
            </a:p>
          </p:txBody>
        </p:sp>
        <p:sp>
          <p:nvSpPr>
            <p:cNvPr id="813" name="Freeform 160"/>
            <p:cNvSpPr>
              <a:spLocks/>
            </p:cNvSpPr>
            <p:nvPr/>
          </p:nvSpPr>
          <p:spPr bwMode="auto">
            <a:xfrm>
              <a:off x="1342" y="1953"/>
              <a:ext cx="10" cy="211"/>
            </a:xfrm>
            <a:custGeom>
              <a:avLst/>
              <a:gdLst/>
              <a:ahLst/>
              <a:cxnLst>
                <a:cxn ang="0">
                  <a:pos x="0" y="0"/>
                </a:cxn>
                <a:cxn ang="0">
                  <a:pos x="0" y="0"/>
                </a:cxn>
                <a:cxn ang="0">
                  <a:pos x="0" y="0"/>
                </a:cxn>
                <a:cxn ang="0">
                  <a:pos x="10" y="211"/>
                </a:cxn>
              </a:cxnLst>
              <a:rect l="0" t="0" r="r" b="b"/>
              <a:pathLst>
                <a:path w="10" h="211">
                  <a:moveTo>
                    <a:pt x="0" y="0"/>
                  </a:moveTo>
                  <a:lnTo>
                    <a:pt x="0" y="0"/>
                  </a:lnTo>
                  <a:lnTo>
                    <a:pt x="0" y="0"/>
                  </a:lnTo>
                  <a:lnTo>
                    <a:pt x="10" y="211"/>
                  </a:lnTo>
                </a:path>
              </a:pathLst>
            </a:custGeom>
            <a:noFill/>
            <a:ln w="22225">
              <a:solidFill>
                <a:srgbClr val="FF0000"/>
              </a:solidFill>
              <a:prstDash val="solid"/>
              <a:round/>
              <a:headEnd/>
              <a:tailEnd/>
            </a:ln>
          </p:spPr>
          <p:txBody>
            <a:bodyPr/>
            <a:lstStyle/>
            <a:p>
              <a:endParaRPr lang="en-GB" sz="1000"/>
            </a:p>
          </p:txBody>
        </p:sp>
        <p:sp>
          <p:nvSpPr>
            <p:cNvPr id="814" name="Freeform 161"/>
            <p:cNvSpPr>
              <a:spLocks/>
            </p:cNvSpPr>
            <p:nvPr/>
          </p:nvSpPr>
          <p:spPr bwMode="auto">
            <a:xfrm>
              <a:off x="1352" y="2164"/>
              <a:ext cx="11" cy="413"/>
            </a:xfrm>
            <a:custGeom>
              <a:avLst/>
              <a:gdLst/>
              <a:ahLst/>
              <a:cxnLst>
                <a:cxn ang="0">
                  <a:pos x="0" y="0"/>
                </a:cxn>
                <a:cxn ang="0">
                  <a:pos x="0" y="0"/>
                </a:cxn>
                <a:cxn ang="0">
                  <a:pos x="0" y="0"/>
                </a:cxn>
                <a:cxn ang="0">
                  <a:pos x="11" y="413"/>
                </a:cxn>
              </a:cxnLst>
              <a:rect l="0" t="0" r="r" b="b"/>
              <a:pathLst>
                <a:path w="11" h="413">
                  <a:moveTo>
                    <a:pt x="0" y="0"/>
                  </a:moveTo>
                  <a:lnTo>
                    <a:pt x="0" y="0"/>
                  </a:lnTo>
                  <a:lnTo>
                    <a:pt x="0" y="0"/>
                  </a:lnTo>
                  <a:lnTo>
                    <a:pt x="11" y="413"/>
                  </a:lnTo>
                </a:path>
              </a:pathLst>
            </a:custGeom>
            <a:noFill/>
            <a:ln w="22225">
              <a:solidFill>
                <a:srgbClr val="FF0000"/>
              </a:solidFill>
              <a:prstDash val="solid"/>
              <a:round/>
              <a:headEnd/>
              <a:tailEnd/>
            </a:ln>
          </p:spPr>
          <p:txBody>
            <a:bodyPr/>
            <a:lstStyle/>
            <a:p>
              <a:endParaRPr lang="en-GB" sz="1000"/>
            </a:p>
          </p:txBody>
        </p:sp>
        <p:sp>
          <p:nvSpPr>
            <p:cNvPr id="815" name="Freeform 162"/>
            <p:cNvSpPr>
              <a:spLocks/>
            </p:cNvSpPr>
            <p:nvPr/>
          </p:nvSpPr>
          <p:spPr bwMode="auto">
            <a:xfrm>
              <a:off x="1363" y="2577"/>
              <a:ext cx="11" cy="428"/>
            </a:xfrm>
            <a:custGeom>
              <a:avLst/>
              <a:gdLst/>
              <a:ahLst/>
              <a:cxnLst>
                <a:cxn ang="0">
                  <a:pos x="0" y="0"/>
                </a:cxn>
                <a:cxn ang="0">
                  <a:pos x="0" y="0"/>
                </a:cxn>
                <a:cxn ang="0">
                  <a:pos x="0" y="0"/>
                </a:cxn>
                <a:cxn ang="0">
                  <a:pos x="11" y="428"/>
                </a:cxn>
              </a:cxnLst>
              <a:rect l="0" t="0" r="r" b="b"/>
              <a:pathLst>
                <a:path w="11" h="428">
                  <a:moveTo>
                    <a:pt x="0" y="0"/>
                  </a:moveTo>
                  <a:lnTo>
                    <a:pt x="0" y="0"/>
                  </a:lnTo>
                  <a:lnTo>
                    <a:pt x="0" y="0"/>
                  </a:lnTo>
                  <a:lnTo>
                    <a:pt x="11" y="428"/>
                  </a:lnTo>
                </a:path>
              </a:pathLst>
            </a:custGeom>
            <a:noFill/>
            <a:ln w="22225">
              <a:solidFill>
                <a:srgbClr val="FF0000"/>
              </a:solidFill>
              <a:prstDash val="solid"/>
              <a:round/>
              <a:headEnd/>
              <a:tailEnd/>
            </a:ln>
          </p:spPr>
          <p:txBody>
            <a:bodyPr/>
            <a:lstStyle/>
            <a:p>
              <a:endParaRPr lang="en-GB" sz="1000"/>
            </a:p>
          </p:txBody>
        </p:sp>
        <p:sp>
          <p:nvSpPr>
            <p:cNvPr id="816" name="Freeform 163"/>
            <p:cNvSpPr>
              <a:spLocks/>
            </p:cNvSpPr>
            <p:nvPr/>
          </p:nvSpPr>
          <p:spPr bwMode="auto">
            <a:xfrm>
              <a:off x="1374" y="3005"/>
              <a:ext cx="10" cy="300"/>
            </a:xfrm>
            <a:custGeom>
              <a:avLst/>
              <a:gdLst/>
              <a:ahLst/>
              <a:cxnLst>
                <a:cxn ang="0">
                  <a:pos x="0" y="0"/>
                </a:cxn>
                <a:cxn ang="0">
                  <a:pos x="0" y="0"/>
                </a:cxn>
                <a:cxn ang="0">
                  <a:pos x="0" y="0"/>
                </a:cxn>
                <a:cxn ang="0">
                  <a:pos x="10" y="300"/>
                </a:cxn>
              </a:cxnLst>
              <a:rect l="0" t="0" r="r" b="b"/>
              <a:pathLst>
                <a:path w="10" h="300">
                  <a:moveTo>
                    <a:pt x="0" y="0"/>
                  </a:moveTo>
                  <a:lnTo>
                    <a:pt x="0" y="0"/>
                  </a:lnTo>
                  <a:lnTo>
                    <a:pt x="0" y="0"/>
                  </a:lnTo>
                  <a:lnTo>
                    <a:pt x="10" y="300"/>
                  </a:lnTo>
                </a:path>
              </a:pathLst>
            </a:custGeom>
            <a:noFill/>
            <a:ln w="22225">
              <a:solidFill>
                <a:srgbClr val="FF0000"/>
              </a:solidFill>
              <a:prstDash val="solid"/>
              <a:round/>
              <a:headEnd/>
              <a:tailEnd/>
            </a:ln>
          </p:spPr>
          <p:txBody>
            <a:bodyPr/>
            <a:lstStyle/>
            <a:p>
              <a:endParaRPr lang="en-GB" sz="1000"/>
            </a:p>
          </p:txBody>
        </p:sp>
        <p:sp>
          <p:nvSpPr>
            <p:cNvPr id="817" name="Freeform 164"/>
            <p:cNvSpPr>
              <a:spLocks/>
            </p:cNvSpPr>
            <p:nvPr/>
          </p:nvSpPr>
          <p:spPr bwMode="auto">
            <a:xfrm>
              <a:off x="1384" y="3305"/>
              <a:ext cx="10" cy="165"/>
            </a:xfrm>
            <a:custGeom>
              <a:avLst/>
              <a:gdLst/>
              <a:ahLst/>
              <a:cxnLst>
                <a:cxn ang="0">
                  <a:pos x="0" y="0"/>
                </a:cxn>
                <a:cxn ang="0">
                  <a:pos x="0" y="0"/>
                </a:cxn>
                <a:cxn ang="0">
                  <a:pos x="0" y="0"/>
                </a:cxn>
                <a:cxn ang="0">
                  <a:pos x="10" y="165"/>
                </a:cxn>
              </a:cxnLst>
              <a:rect l="0" t="0" r="r" b="b"/>
              <a:pathLst>
                <a:path w="10" h="165">
                  <a:moveTo>
                    <a:pt x="0" y="0"/>
                  </a:moveTo>
                  <a:lnTo>
                    <a:pt x="0" y="0"/>
                  </a:lnTo>
                  <a:lnTo>
                    <a:pt x="0" y="0"/>
                  </a:lnTo>
                  <a:lnTo>
                    <a:pt x="10" y="165"/>
                  </a:lnTo>
                </a:path>
              </a:pathLst>
            </a:custGeom>
            <a:noFill/>
            <a:ln w="22225">
              <a:solidFill>
                <a:srgbClr val="FF0000"/>
              </a:solidFill>
              <a:prstDash val="solid"/>
              <a:round/>
              <a:headEnd/>
              <a:tailEnd/>
            </a:ln>
          </p:spPr>
          <p:txBody>
            <a:bodyPr/>
            <a:lstStyle/>
            <a:p>
              <a:endParaRPr lang="en-GB" sz="1000"/>
            </a:p>
          </p:txBody>
        </p:sp>
        <p:sp>
          <p:nvSpPr>
            <p:cNvPr id="818" name="Freeform 165"/>
            <p:cNvSpPr>
              <a:spLocks/>
            </p:cNvSpPr>
            <p:nvPr/>
          </p:nvSpPr>
          <p:spPr bwMode="auto">
            <a:xfrm>
              <a:off x="1394" y="3470"/>
              <a:ext cx="10" cy="72"/>
            </a:xfrm>
            <a:custGeom>
              <a:avLst/>
              <a:gdLst/>
              <a:ahLst/>
              <a:cxnLst>
                <a:cxn ang="0">
                  <a:pos x="0" y="0"/>
                </a:cxn>
                <a:cxn ang="0">
                  <a:pos x="0" y="0"/>
                </a:cxn>
                <a:cxn ang="0">
                  <a:pos x="0" y="0"/>
                </a:cxn>
                <a:cxn ang="0">
                  <a:pos x="10" y="72"/>
                </a:cxn>
              </a:cxnLst>
              <a:rect l="0" t="0" r="r" b="b"/>
              <a:pathLst>
                <a:path w="10" h="72">
                  <a:moveTo>
                    <a:pt x="0" y="0"/>
                  </a:moveTo>
                  <a:lnTo>
                    <a:pt x="0" y="0"/>
                  </a:lnTo>
                  <a:lnTo>
                    <a:pt x="0" y="0"/>
                  </a:lnTo>
                  <a:lnTo>
                    <a:pt x="10" y="72"/>
                  </a:lnTo>
                </a:path>
              </a:pathLst>
            </a:custGeom>
            <a:noFill/>
            <a:ln w="22225">
              <a:solidFill>
                <a:srgbClr val="FF0000"/>
              </a:solidFill>
              <a:prstDash val="solid"/>
              <a:round/>
              <a:headEnd/>
              <a:tailEnd/>
            </a:ln>
          </p:spPr>
          <p:txBody>
            <a:bodyPr/>
            <a:lstStyle/>
            <a:p>
              <a:endParaRPr lang="en-GB" sz="1000"/>
            </a:p>
          </p:txBody>
        </p:sp>
        <p:sp>
          <p:nvSpPr>
            <p:cNvPr id="819" name="Freeform 166"/>
            <p:cNvSpPr>
              <a:spLocks/>
            </p:cNvSpPr>
            <p:nvPr/>
          </p:nvSpPr>
          <p:spPr bwMode="auto">
            <a:xfrm>
              <a:off x="1404" y="3542"/>
              <a:ext cx="11" cy="41"/>
            </a:xfrm>
            <a:custGeom>
              <a:avLst/>
              <a:gdLst/>
              <a:ahLst/>
              <a:cxnLst>
                <a:cxn ang="0">
                  <a:pos x="0" y="0"/>
                </a:cxn>
                <a:cxn ang="0">
                  <a:pos x="0" y="0"/>
                </a:cxn>
                <a:cxn ang="0">
                  <a:pos x="0" y="0"/>
                </a:cxn>
                <a:cxn ang="0">
                  <a:pos x="11" y="41"/>
                </a:cxn>
              </a:cxnLst>
              <a:rect l="0" t="0" r="r" b="b"/>
              <a:pathLst>
                <a:path w="11" h="41">
                  <a:moveTo>
                    <a:pt x="0" y="0"/>
                  </a:moveTo>
                  <a:lnTo>
                    <a:pt x="0" y="0"/>
                  </a:lnTo>
                  <a:lnTo>
                    <a:pt x="0" y="0"/>
                  </a:lnTo>
                  <a:lnTo>
                    <a:pt x="11" y="41"/>
                  </a:lnTo>
                </a:path>
              </a:pathLst>
            </a:custGeom>
            <a:noFill/>
            <a:ln w="22225">
              <a:solidFill>
                <a:srgbClr val="FF0000"/>
              </a:solidFill>
              <a:prstDash val="solid"/>
              <a:round/>
              <a:headEnd/>
              <a:tailEnd/>
            </a:ln>
          </p:spPr>
          <p:txBody>
            <a:bodyPr/>
            <a:lstStyle/>
            <a:p>
              <a:endParaRPr lang="en-GB" sz="1000"/>
            </a:p>
          </p:txBody>
        </p:sp>
        <p:sp>
          <p:nvSpPr>
            <p:cNvPr id="820" name="Freeform 167"/>
            <p:cNvSpPr>
              <a:spLocks/>
            </p:cNvSpPr>
            <p:nvPr/>
          </p:nvSpPr>
          <p:spPr bwMode="auto">
            <a:xfrm>
              <a:off x="1415" y="3583"/>
              <a:ext cx="10" cy="13"/>
            </a:xfrm>
            <a:custGeom>
              <a:avLst/>
              <a:gdLst/>
              <a:ahLst/>
              <a:cxnLst>
                <a:cxn ang="0">
                  <a:pos x="0" y="0"/>
                </a:cxn>
                <a:cxn ang="0">
                  <a:pos x="0" y="0"/>
                </a:cxn>
                <a:cxn ang="0">
                  <a:pos x="0" y="0"/>
                </a:cxn>
                <a:cxn ang="0">
                  <a:pos x="10" y="13"/>
                </a:cxn>
              </a:cxnLst>
              <a:rect l="0" t="0" r="r" b="b"/>
              <a:pathLst>
                <a:path w="10" h="13">
                  <a:moveTo>
                    <a:pt x="0" y="0"/>
                  </a:moveTo>
                  <a:lnTo>
                    <a:pt x="0" y="0"/>
                  </a:lnTo>
                  <a:lnTo>
                    <a:pt x="0" y="0"/>
                  </a:lnTo>
                  <a:lnTo>
                    <a:pt x="10" y="13"/>
                  </a:lnTo>
                </a:path>
              </a:pathLst>
            </a:custGeom>
            <a:noFill/>
            <a:ln w="22225">
              <a:solidFill>
                <a:srgbClr val="FF0000"/>
              </a:solidFill>
              <a:prstDash val="solid"/>
              <a:round/>
              <a:headEnd/>
              <a:tailEnd/>
            </a:ln>
          </p:spPr>
          <p:txBody>
            <a:bodyPr/>
            <a:lstStyle/>
            <a:p>
              <a:endParaRPr lang="en-GB" sz="1000"/>
            </a:p>
          </p:txBody>
        </p:sp>
        <p:sp>
          <p:nvSpPr>
            <p:cNvPr id="821" name="Freeform 168"/>
            <p:cNvSpPr>
              <a:spLocks/>
            </p:cNvSpPr>
            <p:nvPr/>
          </p:nvSpPr>
          <p:spPr bwMode="auto">
            <a:xfrm>
              <a:off x="1425" y="3596"/>
              <a:ext cx="10" cy="27"/>
            </a:xfrm>
            <a:custGeom>
              <a:avLst/>
              <a:gdLst/>
              <a:ahLst/>
              <a:cxnLst>
                <a:cxn ang="0">
                  <a:pos x="0" y="0"/>
                </a:cxn>
                <a:cxn ang="0">
                  <a:pos x="0" y="0"/>
                </a:cxn>
                <a:cxn ang="0">
                  <a:pos x="0" y="0"/>
                </a:cxn>
                <a:cxn ang="0">
                  <a:pos x="10" y="27"/>
                </a:cxn>
              </a:cxnLst>
              <a:rect l="0" t="0" r="r" b="b"/>
              <a:pathLst>
                <a:path w="10" h="27">
                  <a:moveTo>
                    <a:pt x="0" y="0"/>
                  </a:moveTo>
                  <a:lnTo>
                    <a:pt x="0" y="0"/>
                  </a:lnTo>
                  <a:lnTo>
                    <a:pt x="0" y="0"/>
                  </a:lnTo>
                  <a:lnTo>
                    <a:pt x="10" y="27"/>
                  </a:lnTo>
                </a:path>
              </a:pathLst>
            </a:custGeom>
            <a:noFill/>
            <a:ln w="22225">
              <a:solidFill>
                <a:srgbClr val="FF0000"/>
              </a:solidFill>
              <a:prstDash val="solid"/>
              <a:round/>
              <a:headEnd/>
              <a:tailEnd/>
            </a:ln>
          </p:spPr>
          <p:txBody>
            <a:bodyPr/>
            <a:lstStyle/>
            <a:p>
              <a:endParaRPr lang="en-GB" sz="1000"/>
            </a:p>
          </p:txBody>
        </p:sp>
        <p:sp>
          <p:nvSpPr>
            <p:cNvPr id="822" name="Freeform 169"/>
            <p:cNvSpPr>
              <a:spLocks/>
            </p:cNvSpPr>
            <p:nvPr/>
          </p:nvSpPr>
          <p:spPr bwMode="auto">
            <a:xfrm>
              <a:off x="1435" y="3623"/>
              <a:ext cx="10" cy="11"/>
            </a:xfrm>
            <a:custGeom>
              <a:avLst/>
              <a:gdLst/>
              <a:ahLst/>
              <a:cxnLst>
                <a:cxn ang="0">
                  <a:pos x="0" y="0"/>
                </a:cxn>
                <a:cxn ang="0">
                  <a:pos x="0" y="0"/>
                </a:cxn>
                <a:cxn ang="0">
                  <a:pos x="0" y="0"/>
                </a:cxn>
                <a:cxn ang="0">
                  <a:pos x="10" y="11"/>
                </a:cxn>
              </a:cxnLst>
              <a:rect l="0" t="0" r="r" b="b"/>
              <a:pathLst>
                <a:path w="10" h="11">
                  <a:moveTo>
                    <a:pt x="0" y="0"/>
                  </a:moveTo>
                  <a:lnTo>
                    <a:pt x="0" y="0"/>
                  </a:lnTo>
                  <a:lnTo>
                    <a:pt x="0" y="0"/>
                  </a:lnTo>
                  <a:lnTo>
                    <a:pt x="10" y="11"/>
                  </a:lnTo>
                </a:path>
              </a:pathLst>
            </a:custGeom>
            <a:noFill/>
            <a:ln w="22225">
              <a:solidFill>
                <a:srgbClr val="FF0000"/>
              </a:solidFill>
              <a:prstDash val="solid"/>
              <a:round/>
              <a:headEnd/>
              <a:tailEnd/>
            </a:ln>
          </p:spPr>
          <p:txBody>
            <a:bodyPr/>
            <a:lstStyle/>
            <a:p>
              <a:endParaRPr lang="en-GB" sz="1000"/>
            </a:p>
          </p:txBody>
        </p:sp>
        <p:sp>
          <p:nvSpPr>
            <p:cNvPr id="823" name="Freeform 170"/>
            <p:cNvSpPr>
              <a:spLocks/>
            </p:cNvSpPr>
            <p:nvPr/>
          </p:nvSpPr>
          <p:spPr bwMode="auto">
            <a:xfrm>
              <a:off x="1445" y="3634"/>
              <a:ext cx="11" cy="14"/>
            </a:xfrm>
            <a:custGeom>
              <a:avLst/>
              <a:gdLst/>
              <a:ahLst/>
              <a:cxnLst>
                <a:cxn ang="0">
                  <a:pos x="0" y="0"/>
                </a:cxn>
                <a:cxn ang="0">
                  <a:pos x="0" y="0"/>
                </a:cxn>
                <a:cxn ang="0">
                  <a:pos x="0" y="0"/>
                </a:cxn>
                <a:cxn ang="0">
                  <a:pos x="11" y="14"/>
                </a:cxn>
              </a:cxnLst>
              <a:rect l="0" t="0" r="r" b="b"/>
              <a:pathLst>
                <a:path w="11" h="14">
                  <a:moveTo>
                    <a:pt x="0" y="0"/>
                  </a:moveTo>
                  <a:lnTo>
                    <a:pt x="0" y="0"/>
                  </a:lnTo>
                  <a:lnTo>
                    <a:pt x="0" y="0"/>
                  </a:lnTo>
                  <a:lnTo>
                    <a:pt x="11" y="14"/>
                  </a:lnTo>
                </a:path>
              </a:pathLst>
            </a:custGeom>
            <a:noFill/>
            <a:ln w="22225">
              <a:solidFill>
                <a:srgbClr val="FF0000"/>
              </a:solidFill>
              <a:prstDash val="solid"/>
              <a:round/>
              <a:headEnd/>
              <a:tailEnd/>
            </a:ln>
          </p:spPr>
          <p:txBody>
            <a:bodyPr/>
            <a:lstStyle/>
            <a:p>
              <a:endParaRPr lang="en-GB" sz="1000"/>
            </a:p>
          </p:txBody>
        </p:sp>
        <p:sp>
          <p:nvSpPr>
            <p:cNvPr id="824" name="Freeform 171"/>
            <p:cNvSpPr>
              <a:spLocks/>
            </p:cNvSpPr>
            <p:nvPr/>
          </p:nvSpPr>
          <p:spPr bwMode="auto">
            <a:xfrm>
              <a:off x="1456" y="3648"/>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825" name="Freeform 172"/>
            <p:cNvSpPr>
              <a:spLocks/>
            </p:cNvSpPr>
            <p:nvPr/>
          </p:nvSpPr>
          <p:spPr bwMode="auto">
            <a:xfrm>
              <a:off x="1467" y="3644"/>
              <a:ext cx="9" cy="5"/>
            </a:xfrm>
            <a:custGeom>
              <a:avLst/>
              <a:gdLst/>
              <a:ahLst/>
              <a:cxnLst>
                <a:cxn ang="0">
                  <a:pos x="0" y="5"/>
                </a:cxn>
                <a:cxn ang="0">
                  <a:pos x="0" y="5"/>
                </a:cxn>
                <a:cxn ang="0">
                  <a:pos x="0" y="5"/>
                </a:cxn>
                <a:cxn ang="0">
                  <a:pos x="9" y="0"/>
                </a:cxn>
              </a:cxnLst>
              <a:rect l="0" t="0" r="r" b="b"/>
              <a:pathLst>
                <a:path w="9" h="5">
                  <a:moveTo>
                    <a:pt x="0" y="5"/>
                  </a:moveTo>
                  <a:lnTo>
                    <a:pt x="0" y="5"/>
                  </a:lnTo>
                  <a:lnTo>
                    <a:pt x="0" y="5"/>
                  </a:lnTo>
                  <a:lnTo>
                    <a:pt x="9" y="0"/>
                  </a:lnTo>
                </a:path>
              </a:pathLst>
            </a:custGeom>
            <a:noFill/>
            <a:ln w="22225">
              <a:solidFill>
                <a:srgbClr val="FF0000"/>
              </a:solidFill>
              <a:prstDash val="solid"/>
              <a:round/>
              <a:headEnd/>
              <a:tailEnd/>
            </a:ln>
          </p:spPr>
          <p:txBody>
            <a:bodyPr/>
            <a:lstStyle/>
            <a:p>
              <a:endParaRPr lang="en-GB" sz="1000"/>
            </a:p>
          </p:txBody>
        </p:sp>
        <p:sp>
          <p:nvSpPr>
            <p:cNvPr id="826" name="Freeform 173"/>
            <p:cNvSpPr>
              <a:spLocks/>
            </p:cNvSpPr>
            <p:nvPr/>
          </p:nvSpPr>
          <p:spPr bwMode="auto">
            <a:xfrm>
              <a:off x="1476" y="3640"/>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827" name="Freeform 174"/>
            <p:cNvSpPr>
              <a:spLocks/>
            </p:cNvSpPr>
            <p:nvPr/>
          </p:nvSpPr>
          <p:spPr bwMode="auto">
            <a:xfrm>
              <a:off x="1487" y="3640"/>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828" name="Freeform 175"/>
            <p:cNvSpPr>
              <a:spLocks/>
            </p:cNvSpPr>
            <p:nvPr/>
          </p:nvSpPr>
          <p:spPr bwMode="auto">
            <a:xfrm>
              <a:off x="1497" y="3641"/>
              <a:ext cx="11" cy="5"/>
            </a:xfrm>
            <a:custGeom>
              <a:avLst/>
              <a:gdLst/>
              <a:ahLst/>
              <a:cxnLst>
                <a:cxn ang="0">
                  <a:pos x="0" y="0"/>
                </a:cxn>
                <a:cxn ang="0">
                  <a:pos x="0" y="0"/>
                </a:cxn>
                <a:cxn ang="0">
                  <a:pos x="0" y="0"/>
                </a:cxn>
                <a:cxn ang="0">
                  <a:pos x="11" y="5"/>
                </a:cxn>
              </a:cxnLst>
              <a:rect l="0" t="0" r="r" b="b"/>
              <a:pathLst>
                <a:path w="11" h="5">
                  <a:moveTo>
                    <a:pt x="0" y="0"/>
                  </a:moveTo>
                  <a:lnTo>
                    <a:pt x="0" y="0"/>
                  </a:lnTo>
                  <a:lnTo>
                    <a:pt x="0" y="0"/>
                  </a:lnTo>
                  <a:lnTo>
                    <a:pt x="11" y="5"/>
                  </a:lnTo>
                </a:path>
              </a:pathLst>
            </a:custGeom>
            <a:noFill/>
            <a:ln w="22225">
              <a:solidFill>
                <a:srgbClr val="FF0000"/>
              </a:solidFill>
              <a:prstDash val="solid"/>
              <a:round/>
              <a:headEnd/>
              <a:tailEnd/>
            </a:ln>
          </p:spPr>
          <p:txBody>
            <a:bodyPr/>
            <a:lstStyle/>
            <a:p>
              <a:endParaRPr lang="en-GB" sz="1000"/>
            </a:p>
          </p:txBody>
        </p:sp>
        <p:sp>
          <p:nvSpPr>
            <p:cNvPr id="829" name="Freeform 176"/>
            <p:cNvSpPr>
              <a:spLocks/>
            </p:cNvSpPr>
            <p:nvPr/>
          </p:nvSpPr>
          <p:spPr bwMode="auto">
            <a:xfrm>
              <a:off x="1508" y="3646"/>
              <a:ext cx="10"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830" name="Freeform 177"/>
            <p:cNvSpPr>
              <a:spLocks/>
            </p:cNvSpPr>
            <p:nvPr/>
          </p:nvSpPr>
          <p:spPr bwMode="auto">
            <a:xfrm>
              <a:off x="1518"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31" name="Freeform 178"/>
            <p:cNvSpPr>
              <a:spLocks/>
            </p:cNvSpPr>
            <p:nvPr/>
          </p:nvSpPr>
          <p:spPr bwMode="auto">
            <a:xfrm>
              <a:off x="1529"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32" name="Freeform 179"/>
            <p:cNvSpPr>
              <a:spLocks/>
            </p:cNvSpPr>
            <p:nvPr/>
          </p:nvSpPr>
          <p:spPr bwMode="auto">
            <a:xfrm>
              <a:off x="1538"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833" name="Freeform 180"/>
            <p:cNvSpPr>
              <a:spLocks/>
            </p:cNvSpPr>
            <p:nvPr/>
          </p:nvSpPr>
          <p:spPr bwMode="auto">
            <a:xfrm>
              <a:off x="1549" y="3649"/>
              <a:ext cx="9" cy="1"/>
            </a:xfrm>
            <a:custGeom>
              <a:avLst/>
              <a:gdLst/>
              <a:ahLst/>
              <a:cxnLst>
                <a:cxn ang="0">
                  <a:pos x="0" y="1"/>
                </a:cxn>
                <a:cxn ang="0">
                  <a:pos x="0" y="1"/>
                </a:cxn>
                <a:cxn ang="0">
                  <a:pos x="0" y="1"/>
                </a:cxn>
                <a:cxn ang="0">
                  <a:pos x="9" y="0"/>
                </a:cxn>
              </a:cxnLst>
              <a:rect l="0" t="0" r="r" b="b"/>
              <a:pathLst>
                <a:path w="9" h="1">
                  <a:moveTo>
                    <a:pt x="0" y="1"/>
                  </a:moveTo>
                  <a:lnTo>
                    <a:pt x="0" y="1"/>
                  </a:lnTo>
                  <a:lnTo>
                    <a:pt x="0" y="1"/>
                  </a:lnTo>
                  <a:lnTo>
                    <a:pt x="9" y="0"/>
                  </a:lnTo>
                </a:path>
              </a:pathLst>
            </a:custGeom>
            <a:noFill/>
            <a:ln w="22225">
              <a:solidFill>
                <a:srgbClr val="FF0000"/>
              </a:solidFill>
              <a:prstDash val="solid"/>
              <a:round/>
              <a:headEnd/>
              <a:tailEnd/>
            </a:ln>
          </p:spPr>
          <p:txBody>
            <a:bodyPr/>
            <a:lstStyle/>
            <a:p>
              <a:endParaRPr lang="en-GB" sz="1000"/>
            </a:p>
          </p:txBody>
        </p:sp>
        <p:sp>
          <p:nvSpPr>
            <p:cNvPr id="834" name="Freeform 181"/>
            <p:cNvSpPr>
              <a:spLocks/>
            </p:cNvSpPr>
            <p:nvPr/>
          </p:nvSpPr>
          <p:spPr bwMode="auto">
            <a:xfrm>
              <a:off x="1558" y="3649"/>
              <a:ext cx="27" cy="0"/>
            </a:xfrm>
            <a:custGeom>
              <a:avLst/>
              <a:gdLst/>
              <a:ahLst/>
              <a:cxnLst>
                <a:cxn ang="0">
                  <a:pos x="0" y="0"/>
                </a:cxn>
                <a:cxn ang="0">
                  <a:pos x="0" y="0"/>
                </a:cxn>
                <a:cxn ang="0">
                  <a:pos x="0" y="0"/>
                </a:cxn>
                <a:cxn ang="0">
                  <a:pos x="27" y="0"/>
                </a:cxn>
              </a:cxnLst>
              <a:rect l="0" t="0" r="r" b="b"/>
              <a:pathLst>
                <a:path w="27">
                  <a:moveTo>
                    <a:pt x="0" y="0"/>
                  </a:moveTo>
                  <a:lnTo>
                    <a:pt x="0" y="0"/>
                  </a:lnTo>
                  <a:lnTo>
                    <a:pt x="0" y="0"/>
                  </a:lnTo>
                  <a:lnTo>
                    <a:pt x="27" y="0"/>
                  </a:lnTo>
                </a:path>
              </a:pathLst>
            </a:custGeom>
            <a:noFill/>
            <a:ln w="22225">
              <a:solidFill>
                <a:srgbClr val="FF0000"/>
              </a:solidFill>
              <a:prstDash val="solid"/>
              <a:round/>
              <a:headEnd/>
              <a:tailEnd/>
            </a:ln>
          </p:spPr>
          <p:txBody>
            <a:bodyPr/>
            <a:lstStyle/>
            <a:p>
              <a:endParaRPr lang="en-GB" sz="1000"/>
            </a:p>
          </p:txBody>
        </p:sp>
        <p:sp>
          <p:nvSpPr>
            <p:cNvPr id="835" name="Freeform 182"/>
            <p:cNvSpPr>
              <a:spLocks/>
            </p:cNvSpPr>
            <p:nvPr/>
          </p:nvSpPr>
          <p:spPr bwMode="auto">
            <a:xfrm>
              <a:off x="1585"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36" name="Freeform 183"/>
            <p:cNvSpPr>
              <a:spLocks/>
            </p:cNvSpPr>
            <p:nvPr/>
          </p:nvSpPr>
          <p:spPr bwMode="auto">
            <a:xfrm>
              <a:off x="1594"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837" name="Freeform 184"/>
            <p:cNvSpPr>
              <a:spLocks/>
            </p:cNvSpPr>
            <p:nvPr/>
          </p:nvSpPr>
          <p:spPr bwMode="auto">
            <a:xfrm>
              <a:off x="160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38" name="Freeform 185"/>
            <p:cNvSpPr>
              <a:spLocks/>
            </p:cNvSpPr>
            <p:nvPr/>
          </p:nvSpPr>
          <p:spPr bwMode="auto">
            <a:xfrm>
              <a:off x="161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39" name="Freeform 186"/>
            <p:cNvSpPr>
              <a:spLocks/>
            </p:cNvSpPr>
            <p:nvPr/>
          </p:nvSpPr>
          <p:spPr bwMode="auto">
            <a:xfrm>
              <a:off x="1626" y="3646"/>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840" name="Freeform 187"/>
            <p:cNvSpPr>
              <a:spLocks/>
            </p:cNvSpPr>
            <p:nvPr/>
          </p:nvSpPr>
          <p:spPr bwMode="auto">
            <a:xfrm>
              <a:off x="1637" y="3646"/>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41" name="Freeform 188"/>
            <p:cNvSpPr>
              <a:spLocks/>
            </p:cNvSpPr>
            <p:nvPr/>
          </p:nvSpPr>
          <p:spPr bwMode="auto">
            <a:xfrm>
              <a:off x="1646" y="364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42" name="Freeform 189"/>
            <p:cNvSpPr>
              <a:spLocks/>
            </p:cNvSpPr>
            <p:nvPr/>
          </p:nvSpPr>
          <p:spPr bwMode="auto">
            <a:xfrm>
              <a:off x="1657" y="3646"/>
              <a:ext cx="9" cy="4"/>
            </a:xfrm>
            <a:custGeom>
              <a:avLst/>
              <a:gdLst/>
              <a:ahLst/>
              <a:cxnLst>
                <a:cxn ang="0">
                  <a:pos x="0" y="0"/>
                </a:cxn>
                <a:cxn ang="0">
                  <a:pos x="0" y="0"/>
                </a:cxn>
                <a:cxn ang="0">
                  <a:pos x="0" y="0"/>
                </a:cxn>
                <a:cxn ang="0">
                  <a:pos x="9" y="4"/>
                </a:cxn>
              </a:cxnLst>
              <a:rect l="0" t="0" r="r" b="b"/>
              <a:pathLst>
                <a:path w="9" h="4">
                  <a:moveTo>
                    <a:pt x="0" y="0"/>
                  </a:moveTo>
                  <a:lnTo>
                    <a:pt x="0" y="0"/>
                  </a:lnTo>
                  <a:lnTo>
                    <a:pt x="0" y="0"/>
                  </a:lnTo>
                  <a:lnTo>
                    <a:pt x="9" y="4"/>
                  </a:lnTo>
                </a:path>
              </a:pathLst>
            </a:custGeom>
            <a:noFill/>
            <a:ln w="22225">
              <a:solidFill>
                <a:srgbClr val="FF0000"/>
              </a:solidFill>
              <a:prstDash val="solid"/>
              <a:round/>
              <a:headEnd/>
              <a:tailEnd/>
            </a:ln>
          </p:spPr>
          <p:txBody>
            <a:bodyPr/>
            <a:lstStyle/>
            <a:p>
              <a:endParaRPr lang="en-GB" sz="1000"/>
            </a:p>
          </p:txBody>
        </p:sp>
        <p:sp>
          <p:nvSpPr>
            <p:cNvPr id="843" name="Freeform 190"/>
            <p:cNvSpPr>
              <a:spLocks/>
            </p:cNvSpPr>
            <p:nvPr/>
          </p:nvSpPr>
          <p:spPr bwMode="auto">
            <a:xfrm>
              <a:off x="166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44" name="Freeform 191"/>
            <p:cNvSpPr>
              <a:spLocks/>
            </p:cNvSpPr>
            <p:nvPr/>
          </p:nvSpPr>
          <p:spPr bwMode="auto">
            <a:xfrm>
              <a:off x="167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45" name="Freeform 192"/>
            <p:cNvSpPr>
              <a:spLocks/>
            </p:cNvSpPr>
            <p:nvPr/>
          </p:nvSpPr>
          <p:spPr bwMode="auto">
            <a:xfrm>
              <a:off x="168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46" name="Freeform 193"/>
            <p:cNvSpPr>
              <a:spLocks/>
            </p:cNvSpPr>
            <p:nvPr/>
          </p:nvSpPr>
          <p:spPr bwMode="auto">
            <a:xfrm>
              <a:off x="169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47" name="Freeform 194"/>
            <p:cNvSpPr>
              <a:spLocks/>
            </p:cNvSpPr>
            <p:nvPr/>
          </p:nvSpPr>
          <p:spPr bwMode="auto">
            <a:xfrm>
              <a:off x="170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48" name="Freeform 195"/>
            <p:cNvSpPr>
              <a:spLocks/>
            </p:cNvSpPr>
            <p:nvPr/>
          </p:nvSpPr>
          <p:spPr bwMode="auto">
            <a:xfrm>
              <a:off x="1718"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49" name="Freeform 196"/>
            <p:cNvSpPr>
              <a:spLocks/>
            </p:cNvSpPr>
            <p:nvPr/>
          </p:nvSpPr>
          <p:spPr bwMode="auto">
            <a:xfrm>
              <a:off x="172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50" name="Freeform 197"/>
            <p:cNvSpPr>
              <a:spLocks/>
            </p:cNvSpPr>
            <p:nvPr/>
          </p:nvSpPr>
          <p:spPr bwMode="auto">
            <a:xfrm>
              <a:off x="1738"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51" name="Freeform 198"/>
            <p:cNvSpPr>
              <a:spLocks/>
            </p:cNvSpPr>
            <p:nvPr/>
          </p:nvSpPr>
          <p:spPr bwMode="auto">
            <a:xfrm>
              <a:off x="1747"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52" name="Freeform 199"/>
            <p:cNvSpPr>
              <a:spLocks/>
            </p:cNvSpPr>
            <p:nvPr/>
          </p:nvSpPr>
          <p:spPr bwMode="auto">
            <a:xfrm>
              <a:off x="1757"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53" name="Freeform 200"/>
            <p:cNvSpPr>
              <a:spLocks/>
            </p:cNvSpPr>
            <p:nvPr/>
          </p:nvSpPr>
          <p:spPr bwMode="auto">
            <a:xfrm>
              <a:off x="1767"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54" name="Freeform 201"/>
            <p:cNvSpPr>
              <a:spLocks/>
            </p:cNvSpPr>
            <p:nvPr/>
          </p:nvSpPr>
          <p:spPr bwMode="auto">
            <a:xfrm>
              <a:off x="177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55" name="Freeform 202"/>
            <p:cNvSpPr>
              <a:spLocks/>
            </p:cNvSpPr>
            <p:nvPr/>
          </p:nvSpPr>
          <p:spPr bwMode="auto">
            <a:xfrm>
              <a:off x="178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56" name="Freeform 203"/>
            <p:cNvSpPr>
              <a:spLocks/>
            </p:cNvSpPr>
            <p:nvPr/>
          </p:nvSpPr>
          <p:spPr bwMode="auto">
            <a:xfrm>
              <a:off x="1799"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57" name="Freeform 204"/>
            <p:cNvSpPr>
              <a:spLocks/>
            </p:cNvSpPr>
            <p:nvPr/>
          </p:nvSpPr>
          <p:spPr bwMode="auto">
            <a:xfrm>
              <a:off x="180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58" name="Freeform 205"/>
            <p:cNvSpPr>
              <a:spLocks/>
            </p:cNvSpPr>
            <p:nvPr/>
          </p:nvSpPr>
          <p:spPr bwMode="auto">
            <a:xfrm>
              <a:off x="181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59" name="Freeform 206"/>
            <p:cNvSpPr>
              <a:spLocks/>
            </p:cNvSpPr>
            <p:nvPr/>
          </p:nvSpPr>
          <p:spPr bwMode="auto">
            <a:xfrm>
              <a:off x="182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60" name="Freeform 207"/>
            <p:cNvSpPr>
              <a:spLocks/>
            </p:cNvSpPr>
            <p:nvPr/>
          </p:nvSpPr>
          <p:spPr bwMode="auto">
            <a:xfrm>
              <a:off x="1840"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61" name="Freeform 208"/>
            <p:cNvSpPr>
              <a:spLocks/>
            </p:cNvSpPr>
            <p:nvPr/>
          </p:nvSpPr>
          <p:spPr bwMode="auto">
            <a:xfrm>
              <a:off x="184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62" name="Freeform 209"/>
            <p:cNvSpPr>
              <a:spLocks/>
            </p:cNvSpPr>
            <p:nvPr/>
          </p:nvSpPr>
          <p:spPr bwMode="auto">
            <a:xfrm>
              <a:off x="1860"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63" name="Freeform 210"/>
            <p:cNvSpPr>
              <a:spLocks/>
            </p:cNvSpPr>
            <p:nvPr/>
          </p:nvSpPr>
          <p:spPr bwMode="auto">
            <a:xfrm>
              <a:off x="1869"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864" name="Freeform 212"/>
            <p:cNvSpPr>
              <a:spLocks/>
            </p:cNvSpPr>
            <p:nvPr/>
          </p:nvSpPr>
          <p:spPr bwMode="auto">
            <a:xfrm>
              <a:off x="1880"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65" name="Freeform 213"/>
            <p:cNvSpPr>
              <a:spLocks/>
            </p:cNvSpPr>
            <p:nvPr/>
          </p:nvSpPr>
          <p:spPr bwMode="auto">
            <a:xfrm>
              <a:off x="1889"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66" name="Freeform 214"/>
            <p:cNvSpPr>
              <a:spLocks/>
            </p:cNvSpPr>
            <p:nvPr/>
          </p:nvSpPr>
          <p:spPr bwMode="auto">
            <a:xfrm>
              <a:off x="1900" y="3649"/>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867" name="Freeform 215"/>
            <p:cNvSpPr>
              <a:spLocks/>
            </p:cNvSpPr>
            <p:nvPr/>
          </p:nvSpPr>
          <p:spPr bwMode="auto">
            <a:xfrm>
              <a:off x="191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68" name="Freeform 216"/>
            <p:cNvSpPr>
              <a:spLocks/>
            </p:cNvSpPr>
            <p:nvPr/>
          </p:nvSpPr>
          <p:spPr bwMode="auto">
            <a:xfrm>
              <a:off x="1921"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69" name="Freeform 217"/>
            <p:cNvSpPr>
              <a:spLocks/>
            </p:cNvSpPr>
            <p:nvPr/>
          </p:nvSpPr>
          <p:spPr bwMode="auto">
            <a:xfrm>
              <a:off x="1930"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870" name="Freeform 218"/>
            <p:cNvSpPr>
              <a:spLocks/>
            </p:cNvSpPr>
            <p:nvPr/>
          </p:nvSpPr>
          <p:spPr bwMode="auto">
            <a:xfrm>
              <a:off x="1941"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71" name="Freeform 219"/>
            <p:cNvSpPr>
              <a:spLocks/>
            </p:cNvSpPr>
            <p:nvPr/>
          </p:nvSpPr>
          <p:spPr bwMode="auto">
            <a:xfrm>
              <a:off x="1951"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72" name="Freeform 220"/>
            <p:cNvSpPr>
              <a:spLocks/>
            </p:cNvSpPr>
            <p:nvPr/>
          </p:nvSpPr>
          <p:spPr bwMode="auto">
            <a:xfrm>
              <a:off x="1961" y="3649"/>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873" name="Freeform 221"/>
            <p:cNvSpPr>
              <a:spLocks/>
            </p:cNvSpPr>
            <p:nvPr/>
          </p:nvSpPr>
          <p:spPr bwMode="auto">
            <a:xfrm>
              <a:off x="1971" y="3650"/>
              <a:ext cx="25" cy="0"/>
            </a:xfrm>
            <a:custGeom>
              <a:avLst/>
              <a:gdLst/>
              <a:ahLst/>
              <a:cxnLst>
                <a:cxn ang="0">
                  <a:pos x="0" y="0"/>
                </a:cxn>
                <a:cxn ang="0">
                  <a:pos x="0" y="0"/>
                </a:cxn>
                <a:cxn ang="0">
                  <a:pos x="0" y="0"/>
                </a:cxn>
                <a:cxn ang="0">
                  <a:pos x="25" y="0"/>
                </a:cxn>
              </a:cxnLst>
              <a:rect l="0" t="0" r="r" b="b"/>
              <a:pathLst>
                <a:path w="25">
                  <a:moveTo>
                    <a:pt x="0" y="0"/>
                  </a:moveTo>
                  <a:lnTo>
                    <a:pt x="0" y="0"/>
                  </a:lnTo>
                  <a:lnTo>
                    <a:pt x="0" y="0"/>
                  </a:lnTo>
                  <a:lnTo>
                    <a:pt x="25" y="0"/>
                  </a:lnTo>
                </a:path>
              </a:pathLst>
            </a:custGeom>
            <a:noFill/>
            <a:ln w="22225">
              <a:solidFill>
                <a:srgbClr val="FF0000"/>
              </a:solidFill>
              <a:prstDash val="solid"/>
              <a:round/>
              <a:headEnd/>
              <a:tailEnd/>
            </a:ln>
          </p:spPr>
          <p:txBody>
            <a:bodyPr/>
            <a:lstStyle/>
            <a:p>
              <a:endParaRPr lang="en-GB" sz="1000"/>
            </a:p>
          </p:txBody>
        </p:sp>
        <p:sp>
          <p:nvSpPr>
            <p:cNvPr id="874" name="Freeform 222"/>
            <p:cNvSpPr>
              <a:spLocks/>
            </p:cNvSpPr>
            <p:nvPr/>
          </p:nvSpPr>
          <p:spPr bwMode="auto">
            <a:xfrm>
              <a:off x="199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75" name="Freeform 223"/>
            <p:cNvSpPr>
              <a:spLocks/>
            </p:cNvSpPr>
            <p:nvPr/>
          </p:nvSpPr>
          <p:spPr bwMode="auto">
            <a:xfrm>
              <a:off x="200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76" name="Freeform 224"/>
            <p:cNvSpPr>
              <a:spLocks/>
            </p:cNvSpPr>
            <p:nvPr/>
          </p:nvSpPr>
          <p:spPr bwMode="auto">
            <a:xfrm>
              <a:off x="2018"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77" name="Freeform 225"/>
            <p:cNvSpPr>
              <a:spLocks/>
            </p:cNvSpPr>
            <p:nvPr/>
          </p:nvSpPr>
          <p:spPr bwMode="auto">
            <a:xfrm>
              <a:off x="202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78" name="Freeform 226"/>
            <p:cNvSpPr>
              <a:spLocks/>
            </p:cNvSpPr>
            <p:nvPr/>
          </p:nvSpPr>
          <p:spPr bwMode="auto">
            <a:xfrm>
              <a:off x="2038"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79" name="Freeform 227"/>
            <p:cNvSpPr>
              <a:spLocks/>
            </p:cNvSpPr>
            <p:nvPr/>
          </p:nvSpPr>
          <p:spPr bwMode="auto">
            <a:xfrm>
              <a:off x="204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80" name="Freeform 228"/>
            <p:cNvSpPr>
              <a:spLocks/>
            </p:cNvSpPr>
            <p:nvPr/>
          </p:nvSpPr>
          <p:spPr bwMode="auto">
            <a:xfrm>
              <a:off x="2058"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81" name="Freeform 229"/>
            <p:cNvSpPr>
              <a:spLocks/>
            </p:cNvSpPr>
            <p:nvPr/>
          </p:nvSpPr>
          <p:spPr bwMode="auto">
            <a:xfrm>
              <a:off x="206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82" name="Freeform 230"/>
            <p:cNvSpPr>
              <a:spLocks/>
            </p:cNvSpPr>
            <p:nvPr/>
          </p:nvSpPr>
          <p:spPr bwMode="auto">
            <a:xfrm>
              <a:off x="207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83" name="Freeform 231"/>
            <p:cNvSpPr>
              <a:spLocks/>
            </p:cNvSpPr>
            <p:nvPr/>
          </p:nvSpPr>
          <p:spPr bwMode="auto">
            <a:xfrm>
              <a:off x="208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84" name="Freeform 232"/>
            <p:cNvSpPr>
              <a:spLocks/>
            </p:cNvSpPr>
            <p:nvPr/>
          </p:nvSpPr>
          <p:spPr bwMode="auto">
            <a:xfrm>
              <a:off x="209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85" name="Freeform 233"/>
            <p:cNvSpPr>
              <a:spLocks/>
            </p:cNvSpPr>
            <p:nvPr/>
          </p:nvSpPr>
          <p:spPr bwMode="auto">
            <a:xfrm>
              <a:off x="210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86" name="Freeform 234"/>
            <p:cNvSpPr>
              <a:spLocks/>
            </p:cNvSpPr>
            <p:nvPr/>
          </p:nvSpPr>
          <p:spPr bwMode="auto">
            <a:xfrm>
              <a:off x="212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87" name="Freeform 235"/>
            <p:cNvSpPr>
              <a:spLocks/>
            </p:cNvSpPr>
            <p:nvPr/>
          </p:nvSpPr>
          <p:spPr bwMode="auto">
            <a:xfrm>
              <a:off x="2131"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88" name="Freeform 236"/>
            <p:cNvSpPr>
              <a:spLocks/>
            </p:cNvSpPr>
            <p:nvPr/>
          </p:nvSpPr>
          <p:spPr bwMode="auto">
            <a:xfrm>
              <a:off x="2141"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89" name="Freeform 237"/>
            <p:cNvSpPr>
              <a:spLocks/>
            </p:cNvSpPr>
            <p:nvPr/>
          </p:nvSpPr>
          <p:spPr bwMode="auto">
            <a:xfrm>
              <a:off x="215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90" name="Freeform 238"/>
            <p:cNvSpPr>
              <a:spLocks/>
            </p:cNvSpPr>
            <p:nvPr/>
          </p:nvSpPr>
          <p:spPr bwMode="auto">
            <a:xfrm>
              <a:off x="2161" y="3648"/>
              <a:ext cx="9" cy="2"/>
            </a:xfrm>
            <a:custGeom>
              <a:avLst/>
              <a:gdLst/>
              <a:ahLst/>
              <a:cxnLst>
                <a:cxn ang="0">
                  <a:pos x="0" y="2"/>
                </a:cxn>
                <a:cxn ang="0">
                  <a:pos x="0" y="2"/>
                </a:cxn>
                <a:cxn ang="0">
                  <a:pos x="0" y="2"/>
                </a:cxn>
                <a:cxn ang="0">
                  <a:pos x="9" y="0"/>
                </a:cxn>
              </a:cxnLst>
              <a:rect l="0" t="0" r="r" b="b"/>
              <a:pathLst>
                <a:path w="9" h="2">
                  <a:moveTo>
                    <a:pt x="0" y="2"/>
                  </a:moveTo>
                  <a:lnTo>
                    <a:pt x="0" y="2"/>
                  </a:lnTo>
                  <a:lnTo>
                    <a:pt x="0" y="2"/>
                  </a:lnTo>
                  <a:lnTo>
                    <a:pt x="9" y="0"/>
                  </a:lnTo>
                </a:path>
              </a:pathLst>
            </a:custGeom>
            <a:noFill/>
            <a:ln w="22225">
              <a:solidFill>
                <a:srgbClr val="FF0000"/>
              </a:solidFill>
              <a:prstDash val="solid"/>
              <a:round/>
              <a:headEnd/>
              <a:tailEnd/>
            </a:ln>
          </p:spPr>
          <p:txBody>
            <a:bodyPr/>
            <a:lstStyle/>
            <a:p>
              <a:endParaRPr lang="en-GB" sz="1000"/>
            </a:p>
          </p:txBody>
        </p:sp>
        <p:sp>
          <p:nvSpPr>
            <p:cNvPr id="891" name="Freeform 239"/>
            <p:cNvSpPr>
              <a:spLocks/>
            </p:cNvSpPr>
            <p:nvPr/>
          </p:nvSpPr>
          <p:spPr bwMode="auto">
            <a:xfrm>
              <a:off x="2170" y="364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92" name="Freeform 240"/>
            <p:cNvSpPr>
              <a:spLocks/>
            </p:cNvSpPr>
            <p:nvPr/>
          </p:nvSpPr>
          <p:spPr bwMode="auto">
            <a:xfrm>
              <a:off x="2181" y="364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93" name="Freeform 241"/>
            <p:cNvSpPr>
              <a:spLocks/>
            </p:cNvSpPr>
            <p:nvPr/>
          </p:nvSpPr>
          <p:spPr bwMode="auto">
            <a:xfrm>
              <a:off x="2192" y="3648"/>
              <a:ext cx="10" cy="2"/>
            </a:xfrm>
            <a:custGeom>
              <a:avLst/>
              <a:gdLst/>
              <a:ahLst/>
              <a:cxnLst>
                <a:cxn ang="0">
                  <a:pos x="0" y="0"/>
                </a:cxn>
                <a:cxn ang="0">
                  <a:pos x="0" y="0"/>
                </a:cxn>
                <a:cxn ang="0">
                  <a:pos x="0" y="0"/>
                </a:cxn>
                <a:cxn ang="0">
                  <a:pos x="10" y="2"/>
                </a:cxn>
              </a:cxnLst>
              <a:rect l="0" t="0" r="r" b="b"/>
              <a:pathLst>
                <a:path w="10" h="2">
                  <a:moveTo>
                    <a:pt x="0" y="0"/>
                  </a:moveTo>
                  <a:lnTo>
                    <a:pt x="0" y="0"/>
                  </a:lnTo>
                  <a:lnTo>
                    <a:pt x="0" y="0"/>
                  </a:lnTo>
                  <a:lnTo>
                    <a:pt x="10" y="2"/>
                  </a:lnTo>
                </a:path>
              </a:pathLst>
            </a:custGeom>
            <a:noFill/>
            <a:ln w="22225">
              <a:solidFill>
                <a:srgbClr val="FF0000"/>
              </a:solidFill>
              <a:prstDash val="solid"/>
              <a:round/>
              <a:headEnd/>
              <a:tailEnd/>
            </a:ln>
          </p:spPr>
          <p:txBody>
            <a:bodyPr/>
            <a:lstStyle/>
            <a:p>
              <a:endParaRPr lang="en-GB" sz="1000"/>
            </a:p>
          </p:txBody>
        </p:sp>
        <p:sp>
          <p:nvSpPr>
            <p:cNvPr id="894" name="Freeform 242"/>
            <p:cNvSpPr>
              <a:spLocks/>
            </p:cNvSpPr>
            <p:nvPr/>
          </p:nvSpPr>
          <p:spPr bwMode="auto">
            <a:xfrm>
              <a:off x="2202"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95" name="Freeform 243"/>
            <p:cNvSpPr>
              <a:spLocks/>
            </p:cNvSpPr>
            <p:nvPr/>
          </p:nvSpPr>
          <p:spPr bwMode="auto">
            <a:xfrm>
              <a:off x="221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96" name="Freeform 244"/>
            <p:cNvSpPr>
              <a:spLocks/>
            </p:cNvSpPr>
            <p:nvPr/>
          </p:nvSpPr>
          <p:spPr bwMode="auto">
            <a:xfrm>
              <a:off x="222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97" name="Freeform 245"/>
            <p:cNvSpPr>
              <a:spLocks/>
            </p:cNvSpPr>
            <p:nvPr/>
          </p:nvSpPr>
          <p:spPr bwMode="auto">
            <a:xfrm>
              <a:off x="223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98" name="Freeform 246"/>
            <p:cNvSpPr>
              <a:spLocks/>
            </p:cNvSpPr>
            <p:nvPr/>
          </p:nvSpPr>
          <p:spPr bwMode="auto">
            <a:xfrm>
              <a:off x="224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99" name="Freeform 247"/>
            <p:cNvSpPr>
              <a:spLocks/>
            </p:cNvSpPr>
            <p:nvPr/>
          </p:nvSpPr>
          <p:spPr bwMode="auto">
            <a:xfrm>
              <a:off x="225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00" name="Freeform 248"/>
            <p:cNvSpPr>
              <a:spLocks/>
            </p:cNvSpPr>
            <p:nvPr/>
          </p:nvSpPr>
          <p:spPr bwMode="auto">
            <a:xfrm>
              <a:off x="2263" y="3649"/>
              <a:ext cx="10" cy="1"/>
            </a:xfrm>
            <a:custGeom>
              <a:avLst/>
              <a:gdLst/>
              <a:ahLst/>
              <a:cxnLst>
                <a:cxn ang="0">
                  <a:pos x="0" y="1"/>
                </a:cxn>
                <a:cxn ang="0">
                  <a:pos x="0" y="1"/>
                </a:cxn>
                <a:cxn ang="0">
                  <a:pos x="0" y="1"/>
                </a:cxn>
                <a:cxn ang="0">
                  <a:pos x="10" y="0"/>
                </a:cxn>
              </a:cxnLst>
              <a:rect l="0" t="0" r="r" b="b"/>
              <a:pathLst>
                <a:path w="10" h="1">
                  <a:moveTo>
                    <a:pt x="0" y="1"/>
                  </a:moveTo>
                  <a:lnTo>
                    <a:pt x="0" y="1"/>
                  </a:lnTo>
                  <a:lnTo>
                    <a:pt x="0" y="1"/>
                  </a:lnTo>
                  <a:lnTo>
                    <a:pt x="10" y="0"/>
                  </a:lnTo>
                </a:path>
              </a:pathLst>
            </a:custGeom>
            <a:noFill/>
            <a:ln w="22225">
              <a:solidFill>
                <a:srgbClr val="FF0000"/>
              </a:solidFill>
              <a:prstDash val="solid"/>
              <a:round/>
              <a:headEnd/>
              <a:tailEnd/>
            </a:ln>
          </p:spPr>
          <p:txBody>
            <a:bodyPr/>
            <a:lstStyle/>
            <a:p>
              <a:endParaRPr lang="en-GB" sz="1000"/>
            </a:p>
          </p:txBody>
        </p:sp>
        <p:sp>
          <p:nvSpPr>
            <p:cNvPr id="901" name="Freeform 249"/>
            <p:cNvSpPr>
              <a:spLocks/>
            </p:cNvSpPr>
            <p:nvPr/>
          </p:nvSpPr>
          <p:spPr bwMode="auto">
            <a:xfrm>
              <a:off x="2273"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02" name="Freeform 250"/>
            <p:cNvSpPr>
              <a:spLocks/>
            </p:cNvSpPr>
            <p:nvPr/>
          </p:nvSpPr>
          <p:spPr bwMode="auto">
            <a:xfrm>
              <a:off x="2283"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03" name="Freeform 251"/>
            <p:cNvSpPr>
              <a:spLocks/>
            </p:cNvSpPr>
            <p:nvPr/>
          </p:nvSpPr>
          <p:spPr bwMode="auto">
            <a:xfrm>
              <a:off x="2294" y="3649"/>
              <a:ext cx="9" cy="1"/>
            </a:xfrm>
            <a:custGeom>
              <a:avLst/>
              <a:gdLst/>
              <a:ahLst/>
              <a:cxnLst>
                <a:cxn ang="0">
                  <a:pos x="0" y="0"/>
                </a:cxn>
                <a:cxn ang="0">
                  <a:pos x="0" y="0"/>
                </a:cxn>
                <a:cxn ang="0">
                  <a:pos x="0" y="0"/>
                </a:cxn>
                <a:cxn ang="0">
                  <a:pos x="9" y="1"/>
                </a:cxn>
              </a:cxnLst>
              <a:rect l="0" t="0" r="r" b="b"/>
              <a:pathLst>
                <a:path w="9" h="1">
                  <a:moveTo>
                    <a:pt x="0" y="0"/>
                  </a:moveTo>
                  <a:lnTo>
                    <a:pt x="0" y="0"/>
                  </a:lnTo>
                  <a:lnTo>
                    <a:pt x="0" y="0"/>
                  </a:lnTo>
                  <a:lnTo>
                    <a:pt x="9" y="1"/>
                  </a:lnTo>
                </a:path>
              </a:pathLst>
            </a:custGeom>
            <a:noFill/>
            <a:ln w="22225">
              <a:solidFill>
                <a:srgbClr val="FF0000"/>
              </a:solidFill>
              <a:prstDash val="solid"/>
              <a:round/>
              <a:headEnd/>
              <a:tailEnd/>
            </a:ln>
          </p:spPr>
          <p:txBody>
            <a:bodyPr/>
            <a:lstStyle/>
            <a:p>
              <a:endParaRPr lang="en-GB" sz="1000"/>
            </a:p>
          </p:txBody>
        </p:sp>
        <p:sp>
          <p:nvSpPr>
            <p:cNvPr id="904" name="Freeform 252"/>
            <p:cNvSpPr>
              <a:spLocks/>
            </p:cNvSpPr>
            <p:nvPr/>
          </p:nvSpPr>
          <p:spPr bwMode="auto">
            <a:xfrm>
              <a:off x="2303"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05" name="Freeform 253"/>
            <p:cNvSpPr>
              <a:spLocks/>
            </p:cNvSpPr>
            <p:nvPr/>
          </p:nvSpPr>
          <p:spPr bwMode="auto">
            <a:xfrm>
              <a:off x="2314"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06" name="Freeform 254"/>
            <p:cNvSpPr>
              <a:spLocks/>
            </p:cNvSpPr>
            <p:nvPr/>
          </p:nvSpPr>
          <p:spPr bwMode="auto">
            <a:xfrm>
              <a:off x="2324"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07" name="Freeform 255"/>
            <p:cNvSpPr>
              <a:spLocks/>
            </p:cNvSpPr>
            <p:nvPr/>
          </p:nvSpPr>
          <p:spPr bwMode="auto">
            <a:xfrm>
              <a:off x="233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08" name="Freeform 256"/>
            <p:cNvSpPr>
              <a:spLocks/>
            </p:cNvSpPr>
            <p:nvPr/>
          </p:nvSpPr>
          <p:spPr bwMode="auto">
            <a:xfrm>
              <a:off x="2346"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909" name="Freeform 257"/>
            <p:cNvSpPr>
              <a:spLocks/>
            </p:cNvSpPr>
            <p:nvPr/>
          </p:nvSpPr>
          <p:spPr bwMode="auto">
            <a:xfrm>
              <a:off x="235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10" name="Freeform 258"/>
            <p:cNvSpPr>
              <a:spLocks/>
            </p:cNvSpPr>
            <p:nvPr/>
          </p:nvSpPr>
          <p:spPr bwMode="auto">
            <a:xfrm>
              <a:off x="236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11" name="Line 259"/>
            <p:cNvSpPr>
              <a:spLocks noChangeShapeType="1"/>
            </p:cNvSpPr>
            <p:nvPr/>
          </p:nvSpPr>
          <p:spPr bwMode="auto">
            <a:xfrm>
              <a:off x="2376" y="3650"/>
              <a:ext cx="0" cy="0"/>
            </a:xfrm>
            <a:prstGeom prst="line">
              <a:avLst/>
            </a:prstGeom>
            <a:noFill/>
            <a:ln w="22225">
              <a:solidFill>
                <a:srgbClr val="FF0000"/>
              </a:solidFill>
              <a:round/>
              <a:headEnd/>
              <a:tailEnd/>
            </a:ln>
          </p:spPr>
          <p:txBody>
            <a:bodyPr/>
            <a:lstStyle/>
            <a:p>
              <a:endParaRPr lang="en-GB" sz="1000"/>
            </a:p>
          </p:txBody>
        </p:sp>
      </p:grpSp>
      <p:sp>
        <p:nvSpPr>
          <p:cNvPr id="913" name="Obdélník 912"/>
          <p:cNvSpPr/>
          <p:nvPr/>
        </p:nvSpPr>
        <p:spPr>
          <a:xfrm>
            <a:off x="4860032" y="2590782"/>
            <a:ext cx="1201127" cy="646331"/>
          </a:xfrm>
          <a:prstGeom prst="rect">
            <a:avLst/>
          </a:prstGeom>
        </p:spPr>
        <p:txBody>
          <a:bodyPr wrap="square">
            <a:spAutoFit/>
          </a:bodyPr>
          <a:lstStyle/>
          <a:p>
            <a:pPr algn="ctr"/>
            <a:r>
              <a:rPr lang="en-GB" sz="1200" b="1" smtClean="0"/>
              <a:t>Acetonitrile (strong diluent)</a:t>
            </a:r>
          </a:p>
          <a:p>
            <a:pPr algn="ctr"/>
            <a:r>
              <a:rPr lang="en-GB" sz="1200" b="1" smtClean="0"/>
              <a:t>Injection: </a:t>
            </a:r>
            <a:r>
              <a:rPr lang="en-GB" sz="1200" b="1" smtClean="0">
                <a:solidFill>
                  <a:srgbClr val="FF0000"/>
                </a:solidFill>
              </a:rPr>
              <a:t>3µl</a:t>
            </a:r>
            <a:endParaRPr lang="en-GB" sz="1200" b="1">
              <a:solidFill>
                <a:srgbClr val="FF0000"/>
              </a:solidFill>
            </a:endParaRPr>
          </a:p>
        </p:txBody>
      </p:sp>
      <p:grpSp>
        <p:nvGrpSpPr>
          <p:cNvPr id="914" name="Group 517"/>
          <p:cNvGrpSpPr>
            <a:grpSpLocks/>
          </p:cNvGrpSpPr>
          <p:nvPr/>
        </p:nvGrpSpPr>
        <p:grpSpPr bwMode="auto">
          <a:xfrm>
            <a:off x="6338453" y="2478955"/>
            <a:ext cx="2533101" cy="2058895"/>
            <a:chOff x="141" y="1904"/>
            <a:chExt cx="2534" cy="1942"/>
          </a:xfrm>
        </p:grpSpPr>
        <p:sp>
          <p:nvSpPr>
            <p:cNvPr id="916" name="Rectangle 14"/>
            <p:cNvSpPr>
              <a:spLocks noChangeArrowheads="1"/>
            </p:cNvSpPr>
            <p:nvPr/>
          </p:nvSpPr>
          <p:spPr bwMode="auto">
            <a:xfrm>
              <a:off x="2417" y="3589"/>
              <a:ext cx="258"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Time</a:t>
              </a:r>
              <a:endParaRPr lang="en-GB" sz="1000"/>
            </a:p>
          </p:txBody>
        </p:sp>
        <p:sp>
          <p:nvSpPr>
            <p:cNvPr id="917" name="Line 15"/>
            <p:cNvSpPr>
              <a:spLocks noChangeShapeType="1"/>
            </p:cNvSpPr>
            <p:nvPr/>
          </p:nvSpPr>
          <p:spPr bwMode="auto">
            <a:xfrm flipV="1">
              <a:off x="409" y="3653"/>
              <a:ext cx="0" cy="23"/>
            </a:xfrm>
            <a:prstGeom prst="line">
              <a:avLst/>
            </a:prstGeom>
            <a:noFill/>
            <a:ln w="1588">
              <a:solidFill>
                <a:srgbClr val="000000"/>
              </a:solidFill>
              <a:round/>
              <a:headEnd/>
              <a:tailEnd/>
            </a:ln>
          </p:spPr>
          <p:txBody>
            <a:bodyPr/>
            <a:lstStyle/>
            <a:p>
              <a:endParaRPr lang="en-GB" sz="1000"/>
            </a:p>
          </p:txBody>
        </p:sp>
        <p:sp>
          <p:nvSpPr>
            <p:cNvPr id="918" name="Line 16"/>
            <p:cNvSpPr>
              <a:spLocks noChangeShapeType="1"/>
            </p:cNvSpPr>
            <p:nvPr/>
          </p:nvSpPr>
          <p:spPr bwMode="auto">
            <a:xfrm flipV="1">
              <a:off x="466" y="3653"/>
              <a:ext cx="0" cy="48"/>
            </a:xfrm>
            <a:prstGeom prst="line">
              <a:avLst/>
            </a:prstGeom>
            <a:noFill/>
            <a:ln w="1588">
              <a:solidFill>
                <a:srgbClr val="000000"/>
              </a:solidFill>
              <a:round/>
              <a:headEnd/>
              <a:tailEnd/>
            </a:ln>
          </p:spPr>
          <p:txBody>
            <a:bodyPr/>
            <a:lstStyle/>
            <a:p>
              <a:endParaRPr lang="en-GB" sz="1000"/>
            </a:p>
          </p:txBody>
        </p:sp>
        <p:sp>
          <p:nvSpPr>
            <p:cNvPr id="919" name="Line 17"/>
            <p:cNvSpPr>
              <a:spLocks noChangeShapeType="1"/>
            </p:cNvSpPr>
            <p:nvPr/>
          </p:nvSpPr>
          <p:spPr bwMode="auto">
            <a:xfrm flipV="1">
              <a:off x="522" y="3653"/>
              <a:ext cx="0" cy="23"/>
            </a:xfrm>
            <a:prstGeom prst="line">
              <a:avLst/>
            </a:prstGeom>
            <a:noFill/>
            <a:ln w="1588">
              <a:solidFill>
                <a:srgbClr val="000000"/>
              </a:solidFill>
              <a:round/>
              <a:headEnd/>
              <a:tailEnd/>
            </a:ln>
          </p:spPr>
          <p:txBody>
            <a:bodyPr/>
            <a:lstStyle/>
            <a:p>
              <a:endParaRPr lang="en-GB" sz="1000"/>
            </a:p>
          </p:txBody>
        </p:sp>
        <p:sp>
          <p:nvSpPr>
            <p:cNvPr id="920" name="Line 18"/>
            <p:cNvSpPr>
              <a:spLocks noChangeShapeType="1"/>
            </p:cNvSpPr>
            <p:nvPr/>
          </p:nvSpPr>
          <p:spPr bwMode="auto">
            <a:xfrm flipV="1">
              <a:off x="578" y="3653"/>
              <a:ext cx="0" cy="23"/>
            </a:xfrm>
            <a:prstGeom prst="line">
              <a:avLst/>
            </a:prstGeom>
            <a:noFill/>
            <a:ln w="1588">
              <a:solidFill>
                <a:srgbClr val="000000"/>
              </a:solidFill>
              <a:round/>
              <a:headEnd/>
              <a:tailEnd/>
            </a:ln>
          </p:spPr>
          <p:txBody>
            <a:bodyPr/>
            <a:lstStyle/>
            <a:p>
              <a:endParaRPr lang="en-GB" sz="1000"/>
            </a:p>
          </p:txBody>
        </p:sp>
        <p:sp>
          <p:nvSpPr>
            <p:cNvPr id="921" name="Line 19"/>
            <p:cNvSpPr>
              <a:spLocks noChangeShapeType="1"/>
            </p:cNvSpPr>
            <p:nvPr/>
          </p:nvSpPr>
          <p:spPr bwMode="auto">
            <a:xfrm flipV="1">
              <a:off x="634" y="3653"/>
              <a:ext cx="0" cy="23"/>
            </a:xfrm>
            <a:prstGeom prst="line">
              <a:avLst/>
            </a:prstGeom>
            <a:noFill/>
            <a:ln w="1588">
              <a:solidFill>
                <a:srgbClr val="000000"/>
              </a:solidFill>
              <a:round/>
              <a:headEnd/>
              <a:tailEnd/>
            </a:ln>
          </p:spPr>
          <p:txBody>
            <a:bodyPr/>
            <a:lstStyle/>
            <a:p>
              <a:endParaRPr lang="en-GB" sz="1000"/>
            </a:p>
          </p:txBody>
        </p:sp>
        <p:sp>
          <p:nvSpPr>
            <p:cNvPr id="922" name="Line 20"/>
            <p:cNvSpPr>
              <a:spLocks noChangeShapeType="1"/>
            </p:cNvSpPr>
            <p:nvPr/>
          </p:nvSpPr>
          <p:spPr bwMode="auto">
            <a:xfrm flipV="1">
              <a:off x="691" y="3653"/>
              <a:ext cx="0" cy="23"/>
            </a:xfrm>
            <a:prstGeom prst="line">
              <a:avLst/>
            </a:prstGeom>
            <a:noFill/>
            <a:ln w="1588">
              <a:solidFill>
                <a:srgbClr val="000000"/>
              </a:solidFill>
              <a:round/>
              <a:headEnd/>
              <a:tailEnd/>
            </a:ln>
          </p:spPr>
          <p:txBody>
            <a:bodyPr/>
            <a:lstStyle/>
            <a:p>
              <a:endParaRPr lang="en-GB" sz="1000"/>
            </a:p>
          </p:txBody>
        </p:sp>
        <p:sp>
          <p:nvSpPr>
            <p:cNvPr id="923" name="Line 21"/>
            <p:cNvSpPr>
              <a:spLocks noChangeShapeType="1"/>
            </p:cNvSpPr>
            <p:nvPr/>
          </p:nvSpPr>
          <p:spPr bwMode="auto">
            <a:xfrm flipV="1">
              <a:off x="748" y="3653"/>
              <a:ext cx="0" cy="48"/>
            </a:xfrm>
            <a:prstGeom prst="line">
              <a:avLst/>
            </a:prstGeom>
            <a:noFill/>
            <a:ln w="1588">
              <a:solidFill>
                <a:srgbClr val="000000"/>
              </a:solidFill>
              <a:round/>
              <a:headEnd/>
              <a:tailEnd/>
            </a:ln>
          </p:spPr>
          <p:txBody>
            <a:bodyPr/>
            <a:lstStyle/>
            <a:p>
              <a:endParaRPr lang="en-GB" sz="1000"/>
            </a:p>
          </p:txBody>
        </p:sp>
        <p:sp>
          <p:nvSpPr>
            <p:cNvPr id="924" name="Line 22"/>
            <p:cNvSpPr>
              <a:spLocks noChangeShapeType="1"/>
            </p:cNvSpPr>
            <p:nvPr/>
          </p:nvSpPr>
          <p:spPr bwMode="auto">
            <a:xfrm flipV="1">
              <a:off x="804" y="3653"/>
              <a:ext cx="0" cy="23"/>
            </a:xfrm>
            <a:prstGeom prst="line">
              <a:avLst/>
            </a:prstGeom>
            <a:noFill/>
            <a:ln w="1588">
              <a:solidFill>
                <a:srgbClr val="000000"/>
              </a:solidFill>
              <a:round/>
              <a:headEnd/>
              <a:tailEnd/>
            </a:ln>
          </p:spPr>
          <p:txBody>
            <a:bodyPr/>
            <a:lstStyle/>
            <a:p>
              <a:endParaRPr lang="en-GB" sz="1000"/>
            </a:p>
          </p:txBody>
        </p:sp>
        <p:sp>
          <p:nvSpPr>
            <p:cNvPr id="925" name="Line 23"/>
            <p:cNvSpPr>
              <a:spLocks noChangeShapeType="1"/>
            </p:cNvSpPr>
            <p:nvPr/>
          </p:nvSpPr>
          <p:spPr bwMode="auto">
            <a:xfrm flipV="1">
              <a:off x="861" y="3653"/>
              <a:ext cx="0" cy="23"/>
            </a:xfrm>
            <a:prstGeom prst="line">
              <a:avLst/>
            </a:prstGeom>
            <a:noFill/>
            <a:ln w="1588">
              <a:solidFill>
                <a:srgbClr val="000000"/>
              </a:solidFill>
              <a:round/>
              <a:headEnd/>
              <a:tailEnd/>
            </a:ln>
          </p:spPr>
          <p:txBody>
            <a:bodyPr/>
            <a:lstStyle/>
            <a:p>
              <a:endParaRPr lang="en-GB" sz="1000"/>
            </a:p>
          </p:txBody>
        </p:sp>
        <p:sp>
          <p:nvSpPr>
            <p:cNvPr id="926" name="Line 24"/>
            <p:cNvSpPr>
              <a:spLocks noChangeShapeType="1"/>
            </p:cNvSpPr>
            <p:nvPr/>
          </p:nvSpPr>
          <p:spPr bwMode="auto">
            <a:xfrm flipV="1">
              <a:off x="918" y="3653"/>
              <a:ext cx="0" cy="23"/>
            </a:xfrm>
            <a:prstGeom prst="line">
              <a:avLst/>
            </a:prstGeom>
            <a:noFill/>
            <a:ln w="1588">
              <a:solidFill>
                <a:srgbClr val="000000"/>
              </a:solidFill>
              <a:round/>
              <a:headEnd/>
              <a:tailEnd/>
            </a:ln>
          </p:spPr>
          <p:txBody>
            <a:bodyPr/>
            <a:lstStyle/>
            <a:p>
              <a:endParaRPr lang="en-GB" sz="1000"/>
            </a:p>
          </p:txBody>
        </p:sp>
        <p:sp>
          <p:nvSpPr>
            <p:cNvPr id="927" name="Line 25"/>
            <p:cNvSpPr>
              <a:spLocks noChangeShapeType="1"/>
            </p:cNvSpPr>
            <p:nvPr/>
          </p:nvSpPr>
          <p:spPr bwMode="auto">
            <a:xfrm flipV="1">
              <a:off x="974" y="3653"/>
              <a:ext cx="0" cy="23"/>
            </a:xfrm>
            <a:prstGeom prst="line">
              <a:avLst/>
            </a:prstGeom>
            <a:noFill/>
            <a:ln w="1588">
              <a:solidFill>
                <a:srgbClr val="000000"/>
              </a:solidFill>
              <a:round/>
              <a:headEnd/>
              <a:tailEnd/>
            </a:ln>
          </p:spPr>
          <p:txBody>
            <a:bodyPr/>
            <a:lstStyle/>
            <a:p>
              <a:endParaRPr lang="en-GB" sz="1000"/>
            </a:p>
          </p:txBody>
        </p:sp>
        <p:sp>
          <p:nvSpPr>
            <p:cNvPr id="928" name="Line 26"/>
            <p:cNvSpPr>
              <a:spLocks noChangeShapeType="1"/>
            </p:cNvSpPr>
            <p:nvPr/>
          </p:nvSpPr>
          <p:spPr bwMode="auto">
            <a:xfrm flipV="1">
              <a:off x="1031" y="3653"/>
              <a:ext cx="0" cy="48"/>
            </a:xfrm>
            <a:prstGeom prst="line">
              <a:avLst/>
            </a:prstGeom>
            <a:noFill/>
            <a:ln w="1588">
              <a:solidFill>
                <a:srgbClr val="000000"/>
              </a:solidFill>
              <a:round/>
              <a:headEnd/>
              <a:tailEnd/>
            </a:ln>
          </p:spPr>
          <p:txBody>
            <a:bodyPr/>
            <a:lstStyle/>
            <a:p>
              <a:endParaRPr lang="en-GB" sz="1000"/>
            </a:p>
          </p:txBody>
        </p:sp>
        <p:sp>
          <p:nvSpPr>
            <p:cNvPr id="929" name="Line 27"/>
            <p:cNvSpPr>
              <a:spLocks noChangeShapeType="1"/>
            </p:cNvSpPr>
            <p:nvPr/>
          </p:nvSpPr>
          <p:spPr bwMode="auto">
            <a:xfrm flipV="1">
              <a:off x="1088" y="3653"/>
              <a:ext cx="0" cy="23"/>
            </a:xfrm>
            <a:prstGeom prst="line">
              <a:avLst/>
            </a:prstGeom>
            <a:noFill/>
            <a:ln w="1588">
              <a:solidFill>
                <a:srgbClr val="000000"/>
              </a:solidFill>
              <a:round/>
              <a:headEnd/>
              <a:tailEnd/>
            </a:ln>
          </p:spPr>
          <p:txBody>
            <a:bodyPr/>
            <a:lstStyle/>
            <a:p>
              <a:endParaRPr lang="en-GB" sz="1000"/>
            </a:p>
          </p:txBody>
        </p:sp>
        <p:sp>
          <p:nvSpPr>
            <p:cNvPr id="930" name="Line 28"/>
            <p:cNvSpPr>
              <a:spLocks noChangeShapeType="1"/>
            </p:cNvSpPr>
            <p:nvPr/>
          </p:nvSpPr>
          <p:spPr bwMode="auto">
            <a:xfrm flipV="1">
              <a:off x="1144" y="3653"/>
              <a:ext cx="0" cy="23"/>
            </a:xfrm>
            <a:prstGeom prst="line">
              <a:avLst/>
            </a:prstGeom>
            <a:noFill/>
            <a:ln w="1588">
              <a:solidFill>
                <a:srgbClr val="000000"/>
              </a:solidFill>
              <a:round/>
              <a:headEnd/>
              <a:tailEnd/>
            </a:ln>
          </p:spPr>
          <p:txBody>
            <a:bodyPr/>
            <a:lstStyle/>
            <a:p>
              <a:endParaRPr lang="en-GB" sz="1000"/>
            </a:p>
          </p:txBody>
        </p:sp>
        <p:sp>
          <p:nvSpPr>
            <p:cNvPr id="931" name="Line 29"/>
            <p:cNvSpPr>
              <a:spLocks noChangeShapeType="1"/>
            </p:cNvSpPr>
            <p:nvPr/>
          </p:nvSpPr>
          <p:spPr bwMode="auto">
            <a:xfrm flipV="1">
              <a:off x="1200" y="3653"/>
              <a:ext cx="0" cy="23"/>
            </a:xfrm>
            <a:prstGeom prst="line">
              <a:avLst/>
            </a:prstGeom>
            <a:noFill/>
            <a:ln w="1588">
              <a:solidFill>
                <a:srgbClr val="000000"/>
              </a:solidFill>
              <a:round/>
              <a:headEnd/>
              <a:tailEnd/>
            </a:ln>
          </p:spPr>
          <p:txBody>
            <a:bodyPr/>
            <a:lstStyle/>
            <a:p>
              <a:endParaRPr lang="en-GB" sz="1000"/>
            </a:p>
          </p:txBody>
        </p:sp>
        <p:sp>
          <p:nvSpPr>
            <p:cNvPr id="932" name="Line 30"/>
            <p:cNvSpPr>
              <a:spLocks noChangeShapeType="1"/>
            </p:cNvSpPr>
            <p:nvPr/>
          </p:nvSpPr>
          <p:spPr bwMode="auto">
            <a:xfrm flipV="1">
              <a:off x="1256" y="3653"/>
              <a:ext cx="0" cy="23"/>
            </a:xfrm>
            <a:prstGeom prst="line">
              <a:avLst/>
            </a:prstGeom>
            <a:noFill/>
            <a:ln w="1588">
              <a:solidFill>
                <a:srgbClr val="000000"/>
              </a:solidFill>
              <a:round/>
              <a:headEnd/>
              <a:tailEnd/>
            </a:ln>
          </p:spPr>
          <p:txBody>
            <a:bodyPr/>
            <a:lstStyle/>
            <a:p>
              <a:endParaRPr lang="en-GB" sz="1000"/>
            </a:p>
          </p:txBody>
        </p:sp>
        <p:sp>
          <p:nvSpPr>
            <p:cNvPr id="933" name="Line 31"/>
            <p:cNvSpPr>
              <a:spLocks noChangeShapeType="1"/>
            </p:cNvSpPr>
            <p:nvPr/>
          </p:nvSpPr>
          <p:spPr bwMode="auto">
            <a:xfrm flipV="1">
              <a:off x="1313" y="3653"/>
              <a:ext cx="0" cy="48"/>
            </a:xfrm>
            <a:prstGeom prst="line">
              <a:avLst/>
            </a:prstGeom>
            <a:noFill/>
            <a:ln w="1588">
              <a:solidFill>
                <a:srgbClr val="000000"/>
              </a:solidFill>
              <a:round/>
              <a:headEnd/>
              <a:tailEnd/>
            </a:ln>
          </p:spPr>
          <p:txBody>
            <a:bodyPr/>
            <a:lstStyle/>
            <a:p>
              <a:endParaRPr lang="en-GB" sz="1000"/>
            </a:p>
          </p:txBody>
        </p:sp>
        <p:sp>
          <p:nvSpPr>
            <p:cNvPr id="934" name="Line 32"/>
            <p:cNvSpPr>
              <a:spLocks noChangeShapeType="1"/>
            </p:cNvSpPr>
            <p:nvPr/>
          </p:nvSpPr>
          <p:spPr bwMode="auto">
            <a:xfrm flipV="1">
              <a:off x="1370" y="3653"/>
              <a:ext cx="0" cy="23"/>
            </a:xfrm>
            <a:prstGeom prst="line">
              <a:avLst/>
            </a:prstGeom>
            <a:noFill/>
            <a:ln w="1588">
              <a:solidFill>
                <a:srgbClr val="000000"/>
              </a:solidFill>
              <a:round/>
              <a:headEnd/>
              <a:tailEnd/>
            </a:ln>
          </p:spPr>
          <p:txBody>
            <a:bodyPr/>
            <a:lstStyle/>
            <a:p>
              <a:endParaRPr lang="en-GB" sz="1000"/>
            </a:p>
          </p:txBody>
        </p:sp>
        <p:sp>
          <p:nvSpPr>
            <p:cNvPr id="935" name="Line 33"/>
            <p:cNvSpPr>
              <a:spLocks noChangeShapeType="1"/>
            </p:cNvSpPr>
            <p:nvPr/>
          </p:nvSpPr>
          <p:spPr bwMode="auto">
            <a:xfrm flipV="1">
              <a:off x="1427" y="3653"/>
              <a:ext cx="0" cy="23"/>
            </a:xfrm>
            <a:prstGeom prst="line">
              <a:avLst/>
            </a:prstGeom>
            <a:noFill/>
            <a:ln w="1588">
              <a:solidFill>
                <a:srgbClr val="000000"/>
              </a:solidFill>
              <a:round/>
              <a:headEnd/>
              <a:tailEnd/>
            </a:ln>
          </p:spPr>
          <p:txBody>
            <a:bodyPr/>
            <a:lstStyle/>
            <a:p>
              <a:endParaRPr lang="en-GB" sz="1000"/>
            </a:p>
          </p:txBody>
        </p:sp>
        <p:sp>
          <p:nvSpPr>
            <p:cNvPr id="936" name="Line 34"/>
            <p:cNvSpPr>
              <a:spLocks noChangeShapeType="1"/>
            </p:cNvSpPr>
            <p:nvPr/>
          </p:nvSpPr>
          <p:spPr bwMode="auto">
            <a:xfrm flipV="1">
              <a:off x="1483" y="3653"/>
              <a:ext cx="0" cy="23"/>
            </a:xfrm>
            <a:prstGeom prst="line">
              <a:avLst/>
            </a:prstGeom>
            <a:noFill/>
            <a:ln w="1588">
              <a:solidFill>
                <a:srgbClr val="000000"/>
              </a:solidFill>
              <a:round/>
              <a:headEnd/>
              <a:tailEnd/>
            </a:ln>
          </p:spPr>
          <p:txBody>
            <a:bodyPr/>
            <a:lstStyle/>
            <a:p>
              <a:endParaRPr lang="en-GB" sz="1000"/>
            </a:p>
          </p:txBody>
        </p:sp>
        <p:sp>
          <p:nvSpPr>
            <p:cNvPr id="937" name="Line 35"/>
            <p:cNvSpPr>
              <a:spLocks noChangeShapeType="1"/>
            </p:cNvSpPr>
            <p:nvPr/>
          </p:nvSpPr>
          <p:spPr bwMode="auto">
            <a:xfrm flipV="1">
              <a:off x="1540" y="3653"/>
              <a:ext cx="0" cy="23"/>
            </a:xfrm>
            <a:prstGeom prst="line">
              <a:avLst/>
            </a:prstGeom>
            <a:noFill/>
            <a:ln w="1588">
              <a:solidFill>
                <a:srgbClr val="000000"/>
              </a:solidFill>
              <a:round/>
              <a:headEnd/>
              <a:tailEnd/>
            </a:ln>
          </p:spPr>
          <p:txBody>
            <a:bodyPr/>
            <a:lstStyle/>
            <a:p>
              <a:endParaRPr lang="en-GB" sz="1000"/>
            </a:p>
          </p:txBody>
        </p:sp>
        <p:sp>
          <p:nvSpPr>
            <p:cNvPr id="938" name="Line 36"/>
            <p:cNvSpPr>
              <a:spLocks noChangeShapeType="1"/>
            </p:cNvSpPr>
            <p:nvPr/>
          </p:nvSpPr>
          <p:spPr bwMode="auto">
            <a:xfrm flipV="1">
              <a:off x="1597" y="3653"/>
              <a:ext cx="0" cy="48"/>
            </a:xfrm>
            <a:prstGeom prst="line">
              <a:avLst/>
            </a:prstGeom>
            <a:noFill/>
            <a:ln w="1588">
              <a:solidFill>
                <a:srgbClr val="000000"/>
              </a:solidFill>
              <a:round/>
              <a:headEnd/>
              <a:tailEnd/>
            </a:ln>
          </p:spPr>
          <p:txBody>
            <a:bodyPr/>
            <a:lstStyle/>
            <a:p>
              <a:endParaRPr lang="en-GB" sz="1000"/>
            </a:p>
          </p:txBody>
        </p:sp>
        <p:sp>
          <p:nvSpPr>
            <p:cNvPr id="939" name="Line 37"/>
            <p:cNvSpPr>
              <a:spLocks noChangeShapeType="1"/>
            </p:cNvSpPr>
            <p:nvPr/>
          </p:nvSpPr>
          <p:spPr bwMode="auto">
            <a:xfrm flipV="1">
              <a:off x="1653" y="3653"/>
              <a:ext cx="0" cy="23"/>
            </a:xfrm>
            <a:prstGeom prst="line">
              <a:avLst/>
            </a:prstGeom>
            <a:noFill/>
            <a:ln w="1588">
              <a:solidFill>
                <a:srgbClr val="000000"/>
              </a:solidFill>
              <a:round/>
              <a:headEnd/>
              <a:tailEnd/>
            </a:ln>
          </p:spPr>
          <p:txBody>
            <a:bodyPr/>
            <a:lstStyle/>
            <a:p>
              <a:endParaRPr lang="en-GB" sz="1000"/>
            </a:p>
          </p:txBody>
        </p:sp>
        <p:sp>
          <p:nvSpPr>
            <p:cNvPr id="940" name="Line 38"/>
            <p:cNvSpPr>
              <a:spLocks noChangeShapeType="1"/>
            </p:cNvSpPr>
            <p:nvPr/>
          </p:nvSpPr>
          <p:spPr bwMode="auto">
            <a:xfrm flipV="1">
              <a:off x="1710" y="3653"/>
              <a:ext cx="0" cy="23"/>
            </a:xfrm>
            <a:prstGeom prst="line">
              <a:avLst/>
            </a:prstGeom>
            <a:noFill/>
            <a:ln w="1588">
              <a:solidFill>
                <a:srgbClr val="000000"/>
              </a:solidFill>
              <a:round/>
              <a:headEnd/>
              <a:tailEnd/>
            </a:ln>
          </p:spPr>
          <p:txBody>
            <a:bodyPr/>
            <a:lstStyle/>
            <a:p>
              <a:endParaRPr lang="en-GB" sz="1000"/>
            </a:p>
          </p:txBody>
        </p:sp>
        <p:sp>
          <p:nvSpPr>
            <p:cNvPr id="941" name="Line 39"/>
            <p:cNvSpPr>
              <a:spLocks noChangeShapeType="1"/>
            </p:cNvSpPr>
            <p:nvPr/>
          </p:nvSpPr>
          <p:spPr bwMode="auto">
            <a:xfrm flipV="1">
              <a:off x="1765" y="3653"/>
              <a:ext cx="0" cy="23"/>
            </a:xfrm>
            <a:prstGeom prst="line">
              <a:avLst/>
            </a:prstGeom>
            <a:noFill/>
            <a:ln w="1588">
              <a:solidFill>
                <a:srgbClr val="000000"/>
              </a:solidFill>
              <a:round/>
              <a:headEnd/>
              <a:tailEnd/>
            </a:ln>
          </p:spPr>
          <p:txBody>
            <a:bodyPr/>
            <a:lstStyle/>
            <a:p>
              <a:endParaRPr lang="en-GB" sz="1000"/>
            </a:p>
          </p:txBody>
        </p:sp>
        <p:sp>
          <p:nvSpPr>
            <p:cNvPr id="942" name="Line 40"/>
            <p:cNvSpPr>
              <a:spLocks noChangeShapeType="1"/>
            </p:cNvSpPr>
            <p:nvPr/>
          </p:nvSpPr>
          <p:spPr bwMode="auto">
            <a:xfrm flipV="1">
              <a:off x="1822" y="3653"/>
              <a:ext cx="0" cy="23"/>
            </a:xfrm>
            <a:prstGeom prst="line">
              <a:avLst/>
            </a:prstGeom>
            <a:noFill/>
            <a:ln w="1588">
              <a:solidFill>
                <a:srgbClr val="000000"/>
              </a:solidFill>
              <a:round/>
              <a:headEnd/>
              <a:tailEnd/>
            </a:ln>
          </p:spPr>
          <p:txBody>
            <a:bodyPr/>
            <a:lstStyle/>
            <a:p>
              <a:endParaRPr lang="en-GB" sz="1000"/>
            </a:p>
          </p:txBody>
        </p:sp>
        <p:sp>
          <p:nvSpPr>
            <p:cNvPr id="943" name="Line 41"/>
            <p:cNvSpPr>
              <a:spLocks noChangeShapeType="1"/>
            </p:cNvSpPr>
            <p:nvPr/>
          </p:nvSpPr>
          <p:spPr bwMode="auto">
            <a:xfrm flipV="1">
              <a:off x="1879" y="3653"/>
              <a:ext cx="0" cy="48"/>
            </a:xfrm>
            <a:prstGeom prst="line">
              <a:avLst/>
            </a:prstGeom>
            <a:noFill/>
            <a:ln w="1588">
              <a:solidFill>
                <a:srgbClr val="000000"/>
              </a:solidFill>
              <a:round/>
              <a:headEnd/>
              <a:tailEnd/>
            </a:ln>
          </p:spPr>
          <p:txBody>
            <a:bodyPr/>
            <a:lstStyle/>
            <a:p>
              <a:endParaRPr lang="en-GB" sz="1000"/>
            </a:p>
          </p:txBody>
        </p:sp>
        <p:sp>
          <p:nvSpPr>
            <p:cNvPr id="944" name="Line 42"/>
            <p:cNvSpPr>
              <a:spLocks noChangeShapeType="1"/>
            </p:cNvSpPr>
            <p:nvPr/>
          </p:nvSpPr>
          <p:spPr bwMode="auto">
            <a:xfrm flipV="1">
              <a:off x="1935" y="3653"/>
              <a:ext cx="0" cy="23"/>
            </a:xfrm>
            <a:prstGeom prst="line">
              <a:avLst/>
            </a:prstGeom>
            <a:noFill/>
            <a:ln w="1588">
              <a:solidFill>
                <a:srgbClr val="000000"/>
              </a:solidFill>
              <a:round/>
              <a:headEnd/>
              <a:tailEnd/>
            </a:ln>
          </p:spPr>
          <p:txBody>
            <a:bodyPr/>
            <a:lstStyle/>
            <a:p>
              <a:endParaRPr lang="en-GB" sz="1000"/>
            </a:p>
          </p:txBody>
        </p:sp>
        <p:sp>
          <p:nvSpPr>
            <p:cNvPr id="945" name="Line 43"/>
            <p:cNvSpPr>
              <a:spLocks noChangeShapeType="1"/>
            </p:cNvSpPr>
            <p:nvPr/>
          </p:nvSpPr>
          <p:spPr bwMode="auto">
            <a:xfrm flipV="1">
              <a:off x="1992" y="3653"/>
              <a:ext cx="0" cy="23"/>
            </a:xfrm>
            <a:prstGeom prst="line">
              <a:avLst/>
            </a:prstGeom>
            <a:noFill/>
            <a:ln w="1588">
              <a:solidFill>
                <a:srgbClr val="000000"/>
              </a:solidFill>
              <a:round/>
              <a:headEnd/>
              <a:tailEnd/>
            </a:ln>
          </p:spPr>
          <p:txBody>
            <a:bodyPr/>
            <a:lstStyle/>
            <a:p>
              <a:endParaRPr lang="en-GB" sz="1000"/>
            </a:p>
          </p:txBody>
        </p:sp>
        <p:sp>
          <p:nvSpPr>
            <p:cNvPr id="946" name="Line 44"/>
            <p:cNvSpPr>
              <a:spLocks noChangeShapeType="1"/>
            </p:cNvSpPr>
            <p:nvPr/>
          </p:nvSpPr>
          <p:spPr bwMode="auto">
            <a:xfrm flipV="1">
              <a:off x="2049" y="3653"/>
              <a:ext cx="0" cy="23"/>
            </a:xfrm>
            <a:prstGeom prst="line">
              <a:avLst/>
            </a:prstGeom>
            <a:noFill/>
            <a:ln w="1588">
              <a:solidFill>
                <a:srgbClr val="000000"/>
              </a:solidFill>
              <a:round/>
              <a:headEnd/>
              <a:tailEnd/>
            </a:ln>
          </p:spPr>
          <p:txBody>
            <a:bodyPr/>
            <a:lstStyle/>
            <a:p>
              <a:endParaRPr lang="en-GB" sz="1000"/>
            </a:p>
          </p:txBody>
        </p:sp>
        <p:sp>
          <p:nvSpPr>
            <p:cNvPr id="947" name="Line 45"/>
            <p:cNvSpPr>
              <a:spLocks noChangeShapeType="1"/>
            </p:cNvSpPr>
            <p:nvPr/>
          </p:nvSpPr>
          <p:spPr bwMode="auto">
            <a:xfrm flipV="1">
              <a:off x="2105" y="3653"/>
              <a:ext cx="0" cy="23"/>
            </a:xfrm>
            <a:prstGeom prst="line">
              <a:avLst/>
            </a:prstGeom>
            <a:noFill/>
            <a:ln w="1588">
              <a:solidFill>
                <a:srgbClr val="000000"/>
              </a:solidFill>
              <a:round/>
              <a:headEnd/>
              <a:tailEnd/>
            </a:ln>
          </p:spPr>
          <p:txBody>
            <a:bodyPr/>
            <a:lstStyle/>
            <a:p>
              <a:endParaRPr lang="en-GB" sz="1000"/>
            </a:p>
          </p:txBody>
        </p:sp>
        <p:sp>
          <p:nvSpPr>
            <p:cNvPr id="948" name="Line 46"/>
            <p:cNvSpPr>
              <a:spLocks noChangeShapeType="1"/>
            </p:cNvSpPr>
            <p:nvPr/>
          </p:nvSpPr>
          <p:spPr bwMode="auto">
            <a:xfrm flipV="1">
              <a:off x="2162" y="3653"/>
              <a:ext cx="0" cy="48"/>
            </a:xfrm>
            <a:prstGeom prst="line">
              <a:avLst/>
            </a:prstGeom>
            <a:noFill/>
            <a:ln w="1588">
              <a:solidFill>
                <a:srgbClr val="000000"/>
              </a:solidFill>
              <a:round/>
              <a:headEnd/>
              <a:tailEnd/>
            </a:ln>
          </p:spPr>
          <p:txBody>
            <a:bodyPr/>
            <a:lstStyle/>
            <a:p>
              <a:endParaRPr lang="en-GB" sz="1000"/>
            </a:p>
          </p:txBody>
        </p:sp>
        <p:sp>
          <p:nvSpPr>
            <p:cNvPr id="949" name="Line 47"/>
            <p:cNvSpPr>
              <a:spLocks noChangeShapeType="1"/>
            </p:cNvSpPr>
            <p:nvPr/>
          </p:nvSpPr>
          <p:spPr bwMode="auto">
            <a:xfrm flipV="1">
              <a:off x="2219" y="3653"/>
              <a:ext cx="0" cy="23"/>
            </a:xfrm>
            <a:prstGeom prst="line">
              <a:avLst/>
            </a:prstGeom>
            <a:noFill/>
            <a:ln w="1588">
              <a:solidFill>
                <a:srgbClr val="000000"/>
              </a:solidFill>
              <a:round/>
              <a:headEnd/>
              <a:tailEnd/>
            </a:ln>
          </p:spPr>
          <p:txBody>
            <a:bodyPr/>
            <a:lstStyle/>
            <a:p>
              <a:endParaRPr lang="en-GB" sz="1000"/>
            </a:p>
          </p:txBody>
        </p:sp>
        <p:sp>
          <p:nvSpPr>
            <p:cNvPr id="950" name="Line 48"/>
            <p:cNvSpPr>
              <a:spLocks noChangeShapeType="1"/>
            </p:cNvSpPr>
            <p:nvPr/>
          </p:nvSpPr>
          <p:spPr bwMode="auto">
            <a:xfrm flipV="1">
              <a:off x="2276" y="3653"/>
              <a:ext cx="0" cy="23"/>
            </a:xfrm>
            <a:prstGeom prst="line">
              <a:avLst/>
            </a:prstGeom>
            <a:noFill/>
            <a:ln w="1588">
              <a:solidFill>
                <a:srgbClr val="000000"/>
              </a:solidFill>
              <a:round/>
              <a:headEnd/>
              <a:tailEnd/>
            </a:ln>
          </p:spPr>
          <p:txBody>
            <a:bodyPr/>
            <a:lstStyle/>
            <a:p>
              <a:endParaRPr lang="en-GB" sz="1000"/>
            </a:p>
          </p:txBody>
        </p:sp>
        <p:sp>
          <p:nvSpPr>
            <p:cNvPr id="951" name="Line 49"/>
            <p:cNvSpPr>
              <a:spLocks noChangeShapeType="1"/>
            </p:cNvSpPr>
            <p:nvPr/>
          </p:nvSpPr>
          <p:spPr bwMode="auto">
            <a:xfrm flipV="1">
              <a:off x="2332" y="3653"/>
              <a:ext cx="0" cy="23"/>
            </a:xfrm>
            <a:prstGeom prst="line">
              <a:avLst/>
            </a:prstGeom>
            <a:noFill/>
            <a:ln w="1588">
              <a:solidFill>
                <a:srgbClr val="000000"/>
              </a:solidFill>
              <a:round/>
              <a:headEnd/>
              <a:tailEnd/>
            </a:ln>
          </p:spPr>
          <p:txBody>
            <a:bodyPr/>
            <a:lstStyle/>
            <a:p>
              <a:endParaRPr lang="en-GB" sz="1000"/>
            </a:p>
          </p:txBody>
        </p:sp>
        <p:sp>
          <p:nvSpPr>
            <p:cNvPr id="952" name="Rectangle 50"/>
            <p:cNvSpPr>
              <a:spLocks noChangeArrowheads="1"/>
            </p:cNvSpPr>
            <p:nvPr/>
          </p:nvSpPr>
          <p:spPr bwMode="auto">
            <a:xfrm>
              <a:off x="637" y="3701"/>
              <a:ext cx="229"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953" name="Rectangle 51"/>
            <p:cNvSpPr>
              <a:spLocks noChangeArrowheads="1"/>
            </p:cNvSpPr>
            <p:nvPr/>
          </p:nvSpPr>
          <p:spPr bwMode="auto">
            <a:xfrm>
              <a:off x="1202" y="3701"/>
              <a:ext cx="229"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1.50</a:t>
              </a:r>
              <a:endParaRPr lang="en-GB" sz="1000"/>
            </a:p>
          </p:txBody>
        </p:sp>
        <p:sp>
          <p:nvSpPr>
            <p:cNvPr id="954" name="Rectangle 52"/>
            <p:cNvSpPr>
              <a:spLocks noChangeArrowheads="1"/>
            </p:cNvSpPr>
            <p:nvPr/>
          </p:nvSpPr>
          <p:spPr bwMode="auto">
            <a:xfrm>
              <a:off x="1768" y="3701"/>
              <a:ext cx="229"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2.00</a:t>
              </a:r>
              <a:endParaRPr lang="en-GB" sz="1000"/>
            </a:p>
          </p:txBody>
        </p:sp>
        <p:sp>
          <p:nvSpPr>
            <p:cNvPr id="955" name="Line 53"/>
            <p:cNvSpPr>
              <a:spLocks noChangeShapeType="1"/>
            </p:cNvSpPr>
            <p:nvPr/>
          </p:nvSpPr>
          <p:spPr bwMode="auto">
            <a:xfrm flipH="1">
              <a:off x="381" y="3653"/>
              <a:ext cx="1987" cy="0"/>
            </a:xfrm>
            <a:prstGeom prst="line">
              <a:avLst/>
            </a:prstGeom>
            <a:noFill/>
            <a:ln w="4763">
              <a:solidFill>
                <a:srgbClr val="000000"/>
              </a:solidFill>
              <a:round/>
              <a:headEnd/>
              <a:tailEnd/>
            </a:ln>
          </p:spPr>
          <p:txBody>
            <a:bodyPr/>
            <a:lstStyle/>
            <a:p>
              <a:endParaRPr lang="en-GB" sz="1000"/>
            </a:p>
          </p:txBody>
        </p:sp>
        <p:sp>
          <p:nvSpPr>
            <p:cNvPr id="956" name="Rectangle 54"/>
            <p:cNvSpPr>
              <a:spLocks noChangeArrowheads="1"/>
            </p:cNvSpPr>
            <p:nvPr/>
          </p:nvSpPr>
          <p:spPr bwMode="auto">
            <a:xfrm rot="16200000">
              <a:off x="253" y="2731"/>
              <a:ext cx="86" cy="154"/>
            </a:xfrm>
            <a:prstGeom prst="rect">
              <a:avLst/>
            </a:prstGeom>
            <a:noFill/>
            <a:ln w="9525">
              <a:noFill/>
              <a:miter lim="800000"/>
              <a:headEnd/>
              <a:tailEnd/>
            </a:ln>
          </p:spPr>
          <p:txBody>
            <a:bodyPr wrap="none" lIns="0" tIns="0" rIns="0" bIns="0">
              <a:spAutoFit/>
            </a:bodyPr>
            <a:lstStyle/>
            <a:p>
              <a:r>
                <a:rPr lang="en-GB" sz="1000" smtClean="0">
                  <a:solidFill>
                    <a:srgbClr val="000000"/>
                  </a:solidFill>
                </a:rPr>
                <a:t>%</a:t>
              </a:r>
              <a:endParaRPr lang="en-GB" sz="1000"/>
            </a:p>
          </p:txBody>
        </p:sp>
        <p:sp>
          <p:nvSpPr>
            <p:cNvPr id="957" name="Line 55"/>
            <p:cNvSpPr>
              <a:spLocks noChangeShapeType="1"/>
            </p:cNvSpPr>
            <p:nvPr/>
          </p:nvSpPr>
          <p:spPr bwMode="auto">
            <a:xfrm>
              <a:off x="332" y="1967"/>
              <a:ext cx="49" cy="0"/>
            </a:xfrm>
            <a:prstGeom prst="line">
              <a:avLst/>
            </a:prstGeom>
            <a:noFill/>
            <a:ln w="1588">
              <a:solidFill>
                <a:srgbClr val="000000"/>
              </a:solidFill>
              <a:round/>
              <a:headEnd/>
              <a:tailEnd/>
            </a:ln>
          </p:spPr>
          <p:txBody>
            <a:bodyPr/>
            <a:lstStyle/>
            <a:p>
              <a:endParaRPr lang="en-GB" sz="1000"/>
            </a:p>
          </p:txBody>
        </p:sp>
        <p:sp>
          <p:nvSpPr>
            <p:cNvPr id="958" name="Line 56"/>
            <p:cNvSpPr>
              <a:spLocks noChangeShapeType="1"/>
            </p:cNvSpPr>
            <p:nvPr/>
          </p:nvSpPr>
          <p:spPr bwMode="auto">
            <a:xfrm>
              <a:off x="357" y="2135"/>
              <a:ext cx="24" cy="0"/>
            </a:xfrm>
            <a:prstGeom prst="line">
              <a:avLst/>
            </a:prstGeom>
            <a:noFill/>
            <a:ln w="1588">
              <a:solidFill>
                <a:srgbClr val="000000"/>
              </a:solidFill>
              <a:round/>
              <a:headEnd/>
              <a:tailEnd/>
            </a:ln>
          </p:spPr>
          <p:txBody>
            <a:bodyPr/>
            <a:lstStyle/>
            <a:p>
              <a:endParaRPr lang="en-GB" sz="1000"/>
            </a:p>
          </p:txBody>
        </p:sp>
        <p:sp>
          <p:nvSpPr>
            <p:cNvPr id="959" name="Line 57"/>
            <p:cNvSpPr>
              <a:spLocks noChangeShapeType="1"/>
            </p:cNvSpPr>
            <p:nvPr/>
          </p:nvSpPr>
          <p:spPr bwMode="auto">
            <a:xfrm>
              <a:off x="357" y="2304"/>
              <a:ext cx="24" cy="0"/>
            </a:xfrm>
            <a:prstGeom prst="line">
              <a:avLst/>
            </a:prstGeom>
            <a:noFill/>
            <a:ln w="1588">
              <a:solidFill>
                <a:srgbClr val="000000"/>
              </a:solidFill>
              <a:round/>
              <a:headEnd/>
              <a:tailEnd/>
            </a:ln>
          </p:spPr>
          <p:txBody>
            <a:bodyPr/>
            <a:lstStyle/>
            <a:p>
              <a:endParaRPr lang="en-GB" sz="1000"/>
            </a:p>
          </p:txBody>
        </p:sp>
        <p:sp>
          <p:nvSpPr>
            <p:cNvPr id="960" name="Line 58"/>
            <p:cNvSpPr>
              <a:spLocks noChangeShapeType="1"/>
            </p:cNvSpPr>
            <p:nvPr/>
          </p:nvSpPr>
          <p:spPr bwMode="auto">
            <a:xfrm>
              <a:off x="357" y="2471"/>
              <a:ext cx="24" cy="0"/>
            </a:xfrm>
            <a:prstGeom prst="line">
              <a:avLst/>
            </a:prstGeom>
            <a:noFill/>
            <a:ln w="1588">
              <a:solidFill>
                <a:srgbClr val="000000"/>
              </a:solidFill>
              <a:round/>
              <a:headEnd/>
              <a:tailEnd/>
            </a:ln>
          </p:spPr>
          <p:txBody>
            <a:bodyPr/>
            <a:lstStyle/>
            <a:p>
              <a:endParaRPr lang="en-GB" sz="1000"/>
            </a:p>
          </p:txBody>
        </p:sp>
        <p:sp>
          <p:nvSpPr>
            <p:cNvPr id="961" name="Line 59"/>
            <p:cNvSpPr>
              <a:spLocks noChangeShapeType="1"/>
            </p:cNvSpPr>
            <p:nvPr/>
          </p:nvSpPr>
          <p:spPr bwMode="auto">
            <a:xfrm>
              <a:off x="357" y="2640"/>
              <a:ext cx="24" cy="0"/>
            </a:xfrm>
            <a:prstGeom prst="line">
              <a:avLst/>
            </a:prstGeom>
            <a:noFill/>
            <a:ln w="1588">
              <a:solidFill>
                <a:srgbClr val="000000"/>
              </a:solidFill>
              <a:round/>
              <a:headEnd/>
              <a:tailEnd/>
            </a:ln>
          </p:spPr>
          <p:txBody>
            <a:bodyPr/>
            <a:lstStyle/>
            <a:p>
              <a:endParaRPr lang="en-GB" sz="1000"/>
            </a:p>
          </p:txBody>
        </p:sp>
        <p:sp>
          <p:nvSpPr>
            <p:cNvPr id="962" name="Line 60"/>
            <p:cNvSpPr>
              <a:spLocks noChangeShapeType="1"/>
            </p:cNvSpPr>
            <p:nvPr/>
          </p:nvSpPr>
          <p:spPr bwMode="auto">
            <a:xfrm>
              <a:off x="332" y="2808"/>
              <a:ext cx="49" cy="0"/>
            </a:xfrm>
            <a:prstGeom prst="line">
              <a:avLst/>
            </a:prstGeom>
            <a:noFill/>
            <a:ln w="1588">
              <a:solidFill>
                <a:srgbClr val="000000"/>
              </a:solidFill>
              <a:round/>
              <a:headEnd/>
              <a:tailEnd/>
            </a:ln>
          </p:spPr>
          <p:txBody>
            <a:bodyPr/>
            <a:lstStyle/>
            <a:p>
              <a:endParaRPr lang="en-GB" sz="1000"/>
            </a:p>
          </p:txBody>
        </p:sp>
        <p:sp>
          <p:nvSpPr>
            <p:cNvPr id="963" name="Line 61"/>
            <p:cNvSpPr>
              <a:spLocks noChangeShapeType="1"/>
            </p:cNvSpPr>
            <p:nvPr/>
          </p:nvSpPr>
          <p:spPr bwMode="auto">
            <a:xfrm>
              <a:off x="357" y="2977"/>
              <a:ext cx="24" cy="0"/>
            </a:xfrm>
            <a:prstGeom prst="line">
              <a:avLst/>
            </a:prstGeom>
            <a:noFill/>
            <a:ln w="1588">
              <a:solidFill>
                <a:srgbClr val="000000"/>
              </a:solidFill>
              <a:round/>
              <a:headEnd/>
              <a:tailEnd/>
            </a:ln>
          </p:spPr>
          <p:txBody>
            <a:bodyPr/>
            <a:lstStyle/>
            <a:p>
              <a:endParaRPr lang="en-GB" sz="1000"/>
            </a:p>
          </p:txBody>
        </p:sp>
        <p:sp>
          <p:nvSpPr>
            <p:cNvPr id="964" name="Line 62"/>
            <p:cNvSpPr>
              <a:spLocks noChangeShapeType="1"/>
            </p:cNvSpPr>
            <p:nvPr/>
          </p:nvSpPr>
          <p:spPr bwMode="auto">
            <a:xfrm>
              <a:off x="357" y="3146"/>
              <a:ext cx="24" cy="0"/>
            </a:xfrm>
            <a:prstGeom prst="line">
              <a:avLst/>
            </a:prstGeom>
            <a:noFill/>
            <a:ln w="1588">
              <a:solidFill>
                <a:srgbClr val="000000"/>
              </a:solidFill>
              <a:round/>
              <a:headEnd/>
              <a:tailEnd/>
            </a:ln>
          </p:spPr>
          <p:txBody>
            <a:bodyPr/>
            <a:lstStyle/>
            <a:p>
              <a:endParaRPr lang="en-GB" sz="1000"/>
            </a:p>
          </p:txBody>
        </p:sp>
        <p:sp>
          <p:nvSpPr>
            <p:cNvPr id="965" name="Line 63"/>
            <p:cNvSpPr>
              <a:spLocks noChangeShapeType="1"/>
            </p:cNvSpPr>
            <p:nvPr/>
          </p:nvSpPr>
          <p:spPr bwMode="auto">
            <a:xfrm>
              <a:off x="357" y="3313"/>
              <a:ext cx="24" cy="0"/>
            </a:xfrm>
            <a:prstGeom prst="line">
              <a:avLst/>
            </a:prstGeom>
            <a:noFill/>
            <a:ln w="1588">
              <a:solidFill>
                <a:srgbClr val="000000"/>
              </a:solidFill>
              <a:round/>
              <a:headEnd/>
              <a:tailEnd/>
            </a:ln>
          </p:spPr>
          <p:txBody>
            <a:bodyPr/>
            <a:lstStyle/>
            <a:p>
              <a:endParaRPr lang="en-GB" sz="1000"/>
            </a:p>
          </p:txBody>
        </p:sp>
        <p:sp>
          <p:nvSpPr>
            <p:cNvPr id="966" name="Line 64"/>
            <p:cNvSpPr>
              <a:spLocks noChangeShapeType="1"/>
            </p:cNvSpPr>
            <p:nvPr/>
          </p:nvSpPr>
          <p:spPr bwMode="auto">
            <a:xfrm>
              <a:off x="357" y="3481"/>
              <a:ext cx="24" cy="0"/>
            </a:xfrm>
            <a:prstGeom prst="line">
              <a:avLst/>
            </a:prstGeom>
            <a:noFill/>
            <a:ln w="1588">
              <a:solidFill>
                <a:srgbClr val="000000"/>
              </a:solidFill>
              <a:round/>
              <a:headEnd/>
              <a:tailEnd/>
            </a:ln>
          </p:spPr>
          <p:txBody>
            <a:bodyPr/>
            <a:lstStyle/>
            <a:p>
              <a:endParaRPr lang="en-GB" sz="1000"/>
            </a:p>
          </p:txBody>
        </p:sp>
        <p:sp>
          <p:nvSpPr>
            <p:cNvPr id="967" name="Line 65"/>
            <p:cNvSpPr>
              <a:spLocks noChangeShapeType="1"/>
            </p:cNvSpPr>
            <p:nvPr/>
          </p:nvSpPr>
          <p:spPr bwMode="auto">
            <a:xfrm>
              <a:off x="332" y="3650"/>
              <a:ext cx="49" cy="0"/>
            </a:xfrm>
            <a:prstGeom prst="line">
              <a:avLst/>
            </a:prstGeom>
            <a:noFill/>
            <a:ln w="1588">
              <a:solidFill>
                <a:srgbClr val="000000"/>
              </a:solidFill>
              <a:round/>
              <a:headEnd/>
              <a:tailEnd/>
            </a:ln>
          </p:spPr>
          <p:txBody>
            <a:bodyPr/>
            <a:lstStyle/>
            <a:p>
              <a:endParaRPr lang="en-GB" sz="1000"/>
            </a:p>
          </p:txBody>
        </p:sp>
        <p:sp>
          <p:nvSpPr>
            <p:cNvPr id="968" name="Rectangle 66"/>
            <p:cNvSpPr>
              <a:spLocks noChangeArrowheads="1"/>
            </p:cNvSpPr>
            <p:nvPr/>
          </p:nvSpPr>
          <p:spPr bwMode="auto">
            <a:xfrm>
              <a:off x="268" y="3587"/>
              <a:ext cx="66"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0</a:t>
              </a:r>
              <a:endParaRPr lang="en-GB" sz="1000"/>
            </a:p>
          </p:txBody>
        </p:sp>
        <p:sp>
          <p:nvSpPr>
            <p:cNvPr id="969" name="Rectangle 67"/>
            <p:cNvSpPr>
              <a:spLocks noChangeArrowheads="1"/>
            </p:cNvSpPr>
            <p:nvPr/>
          </p:nvSpPr>
          <p:spPr bwMode="auto">
            <a:xfrm>
              <a:off x="141" y="1904"/>
              <a:ext cx="197"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970" name="Line 68"/>
            <p:cNvSpPr>
              <a:spLocks noChangeShapeType="1"/>
            </p:cNvSpPr>
            <p:nvPr/>
          </p:nvSpPr>
          <p:spPr bwMode="auto">
            <a:xfrm>
              <a:off x="381" y="1967"/>
              <a:ext cx="0" cy="1684"/>
            </a:xfrm>
            <a:prstGeom prst="line">
              <a:avLst/>
            </a:prstGeom>
            <a:noFill/>
            <a:ln w="4763">
              <a:solidFill>
                <a:srgbClr val="000000"/>
              </a:solidFill>
              <a:round/>
              <a:headEnd/>
              <a:tailEnd/>
            </a:ln>
          </p:spPr>
          <p:txBody>
            <a:bodyPr/>
            <a:lstStyle/>
            <a:p>
              <a:endParaRPr lang="en-GB" sz="1000"/>
            </a:p>
          </p:txBody>
        </p:sp>
        <p:sp>
          <p:nvSpPr>
            <p:cNvPr id="975" name="Freeform 73"/>
            <p:cNvSpPr>
              <a:spLocks/>
            </p:cNvSpPr>
            <p:nvPr/>
          </p:nvSpPr>
          <p:spPr bwMode="auto">
            <a:xfrm>
              <a:off x="382" y="3650"/>
              <a:ext cx="8" cy="0"/>
            </a:xfrm>
            <a:custGeom>
              <a:avLst/>
              <a:gdLst/>
              <a:ahLst/>
              <a:cxnLst>
                <a:cxn ang="0">
                  <a:pos x="0" y="0"/>
                </a:cxn>
                <a:cxn ang="0">
                  <a:pos x="0" y="0"/>
                </a:cxn>
                <a:cxn ang="0">
                  <a:pos x="0" y="0"/>
                </a:cxn>
                <a:cxn ang="0">
                  <a:pos x="8" y="0"/>
                </a:cxn>
              </a:cxnLst>
              <a:rect l="0" t="0" r="r" b="b"/>
              <a:pathLst>
                <a:path w="8">
                  <a:moveTo>
                    <a:pt x="0" y="0"/>
                  </a:moveTo>
                  <a:lnTo>
                    <a:pt x="0" y="0"/>
                  </a:lnTo>
                  <a:lnTo>
                    <a:pt x="0" y="0"/>
                  </a:lnTo>
                  <a:lnTo>
                    <a:pt x="8" y="0"/>
                  </a:lnTo>
                </a:path>
              </a:pathLst>
            </a:custGeom>
            <a:noFill/>
            <a:ln w="22225">
              <a:solidFill>
                <a:srgbClr val="FF0000"/>
              </a:solidFill>
              <a:prstDash val="solid"/>
              <a:round/>
              <a:headEnd/>
              <a:tailEnd/>
            </a:ln>
          </p:spPr>
          <p:txBody>
            <a:bodyPr/>
            <a:lstStyle/>
            <a:p>
              <a:endParaRPr lang="en-GB" sz="1000"/>
            </a:p>
          </p:txBody>
        </p:sp>
        <p:sp>
          <p:nvSpPr>
            <p:cNvPr id="976" name="Freeform 74"/>
            <p:cNvSpPr>
              <a:spLocks/>
            </p:cNvSpPr>
            <p:nvPr/>
          </p:nvSpPr>
          <p:spPr bwMode="auto">
            <a:xfrm>
              <a:off x="39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77" name="Freeform 75"/>
            <p:cNvSpPr>
              <a:spLocks/>
            </p:cNvSpPr>
            <p:nvPr/>
          </p:nvSpPr>
          <p:spPr bwMode="auto">
            <a:xfrm>
              <a:off x="401"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78" name="Freeform 76"/>
            <p:cNvSpPr>
              <a:spLocks/>
            </p:cNvSpPr>
            <p:nvPr/>
          </p:nvSpPr>
          <p:spPr bwMode="auto">
            <a:xfrm>
              <a:off x="411"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79" name="Freeform 77"/>
            <p:cNvSpPr>
              <a:spLocks/>
            </p:cNvSpPr>
            <p:nvPr/>
          </p:nvSpPr>
          <p:spPr bwMode="auto">
            <a:xfrm>
              <a:off x="422"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80" name="Freeform 78"/>
            <p:cNvSpPr>
              <a:spLocks/>
            </p:cNvSpPr>
            <p:nvPr/>
          </p:nvSpPr>
          <p:spPr bwMode="auto">
            <a:xfrm>
              <a:off x="433"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981" name="Freeform 79"/>
            <p:cNvSpPr>
              <a:spLocks/>
            </p:cNvSpPr>
            <p:nvPr/>
          </p:nvSpPr>
          <p:spPr bwMode="auto">
            <a:xfrm>
              <a:off x="442"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82" name="Freeform 80"/>
            <p:cNvSpPr>
              <a:spLocks/>
            </p:cNvSpPr>
            <p:nvPr/>
          </p:nvSpPr>
          <p:spPr bwMode="auto">
            <a:xfrm>
              <a:off x="452"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83" name="Freeform 81"/>
            <p:cNvSpPr>
              <a:spLocks/>
            </p:cNvSpPr>
            <p:nvPr/>
          </p:nvSpPr>
          <p:spPr bwMode="auto">
            <a:xfrm>
              <a:off x="46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84" name="Freeform 82"/>
            <p:cNvSpPr>
              <a:spLocks/>
            </p:cNvSpPr>
            <p:nvPr/>
          </p:nvSpPr>
          <p:spPr bwMode="auto">
            <a:xfrm>
              <a:off x="473"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85" name="Freeform 83"/>
            <p:cNvSpPr>
              <a:spLocks/>
            </p:cNvSpPr>
            <p:nvPr/>
          </p:nvSpPr>
          <p:spPr bwMode="auto">
            <a:xfrm>
              <a:off x="484"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86" name="Freeform 84"/>
            <p:cNvSpPr>
              <a:spLocks/>
            </p:cNvSpPr>
            <p:nvPr/>
          </p:nvSpPr>
          <p:spPr bwMode="auto">
            <a:xfrm>
              <a:off x="49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87" name="Freeform 85"/>
            <p:cNvSpPr>
              <a:spLocks/>
            </p:cNvSpPr>
            <p:nvPr/>
          </p:nvSpPr>
          <p:spPr bwMode="auto">
            <a:xfrm>
              <a:off x="50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88" name="Freeform 86"/>
            <p:cNvSpPr>
              <a:spLocks/>
            </p:cNvSpPr>
            <p:nvPr/>
          </p:nvSpPr>
          <p:spPr bwMode="auto">
            <a:xfrm>
              <a:off x="51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89" name="Freeform 87"/>
            <p:cNvSpPr>
              <a:spLocks/>
            </p:cNvSpPr>
            <p:nvPr/>
          </p:nvSpPr>
          <p:spPr bwMode="auto">
            <a:xfrm>
              <a:off x="52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90" name="Freeform 88"/>
            <p:cNvSpPr>
              <a:spLocks/>
            </p:cNvSpPr>
            <p:nvPr/>
          </p:nvSpPr>
          <p:spPr bwMode="auto">
            <a:xfrm>
              <a:off x="537"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91" name="Freeform 89"/>
            <p:cNvSpPr>
              <a:spLocks/>
            </p:cNvSpPr>
            <p:nvPr/>
          </p:nvSpPr>
          <p:spPr bwMode="auto">
            <a:xfrm>
              <a:off x="547"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992" name="Freeform 90"/>
            <p:cNvSpPr>
              <a:spLocks/>
            </p:cNvSpPr>
            <p:nvPr/>
          </p:nvSpPr>
          <p:spPr bwMode="auto">
            <a:xfrm>
              <a:off x="558" y="3647"/>
              <a:ext cx="9" cy="2"/>
            </a:xfrm>
            <a:custGeom>
              <a:avLst/>
              <a:gdLst/>
              <a:ahLst/>
              <a:cxnLst>
                <a:cxn ang="0">
                  <a:pos x="0" y="2"/>
                </a:cxn>
                <a:cxn ang="0">
                  <a:pos x="0" y="2"/>
                </a:cxn>
                <a:cxn ang="0">
                  <a:pos x="0" y="2"/>
                </a:cxn>
                <a:cxn ang="0">
                  <a:pos x="9" y="0"/>
                </a:cxn>
              </a:cxnLst>
              <a:rect l="0" t="0" r="r" b="b"/>
              <a:pathLst>
                <a:path w="9" h="2">
                  <a:moveTo>
                    <a:pt x="0" y="2"/>
                  </a:moveTo>
                  <a:lnTo>
                    <a:pt x="0" y="2"/>
                  </a:lnTo>
                  <a:lnTo>
                    <a:pt x="0" y="2"/>
                  </a:lnTo>
                  <a:lnTo>
                    <a:pt x="9" y="0"/>
                  </a:lnTo>
                </a:path>
              </a:pathLst>
            </a:custGeom>
            <a:noFill/>
            <a:ln w="22225">
              <a:solidFill>
                <a:srgbClr val="FF0000"/>
              </a:solidFill>
              <a:prstDash val="solid"/>
              <a:round/>
              <a:headEnd/>
              <a:tailEnd/>
            </a:ln>
          </p:spPr>
          <p:txBody>
            <a:bodyPr/>
            <a:lstStyle/>
            <a:p>
              <a:endParaRPr lang="en-GB" sz="1000"/>
            </a:p>
          </p:txBody>
        </p:sp>
        <p:sp>
          <p:nvSpPr>
            <p:cNvPr id="993" name="Freeform 91"/>
            <p:cNvSpPr>
              <a:spLocks/>
            </p:cNvSpPr>
            <p:nvPr/>
          </p:nvSpPr>
          <p:spPr bwMode="auto">
            <a:xfrm>
              <a:off x="567" y="364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94" name="Freeform 92"/>
            <p:cNvSpPr>
              <a:spLocks/>
            </p:cNvSpPr>
            <p:nvPr/>
          </p:nvSpPr>
          <p:spPr bwMode="auto">
            <a:xfrm>
              <a:off x="578" y="3647"/>
              <a:ext cx="10" cy="2"/>
            </a:xfrm>
            <a:custGeom>
              <a:avLst/>
              <a:gdLst/>
              <a:ahLst/>
              <a:cxnLst>
                <a:cxn ang="0">
                  <a:pos x="0" y="0"/>
                </a:cxn>
                <a:cxn ang="0">
                  <a:pos x="0" y="0"/>
                </a:cxn>
                <a:cxn ang="0">
                  <a:pos x="0" y="0"/>
                </a:cxn>
                <a:cxn ang="0">
                  <a:pos x="10" y="2"/>
                </a:cxn>
              </a:cxnLst>
              <a:rect l="0" t="0" r="r" b="b"/>
              <a:pathLst>
                <a:path w="10" h="2">
                  <a:moveTo>
                    <a:pt x="0" y="0"/>
                  </a:moveTo>
                  <a:lnTo>
                    <a:pt x="0" y="0"/>
                  </a:lnTo>
                  <a:lnTo>
                    <a:pt x="0" y="0"/>
                  </a:lnTo>
                  <a:lnTo>
                    <a:pt x="10" y="2"/>
                  </a:lnTo>
                </a:path>
              </a:pathLst>
            </a:custGeom>
            <a:noFill/>
            <a:ln w="22225">
              <a:solidFill>
                <a:srgbClr val="FF0000"/>
              </a:solidFill>
              <a:prstDash val="solid"/>
              <a:round/>
              <a:headEnd/>
              <a:tailEnd/>
            </a:ln>
          </p:spPr>
          <p:txBody>
            <a:bodyPr/>
            <a:lstStyle/>
            <a:p>
              <a:endParaRPr lang="en-GB" sz="1000"/>
            </a:p>
          </p:txBody>
        </p:sp>
        <p:sp>
          <p:nvSpPr>
            <p:cNvPr id="995" name="Freeform 93"/>
            <p:cNvSpPr>
              <a:spLocks/>
            </p:cNvSpPr>
            <p:nvPr/>
          </p:nvSpPr>
          <p:spPr bwMode="auto">
            <a:xfrm>
              <a:off x="588"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996" name="Freeform 94"/>
            <p:cNvSpPr>
              <a:spLocks/>
            </p:cNvSpPr>
            <p:nvPr/>
          </p:nvSpPr>
          <p:spPr bwMode="auto">
            <a:xfrm>
              <a:off x="59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97" name="Freeform 95"/>
            <p:cNvSpPr>
              <a:spLocks/>
            </p:cNvSpPr>
            <p:nvPr/>
          </p:nvSpPr>
          <p:spPr bwMode="auto">
            <a:xfrm>
              <a:off x="60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98" name="Freeform 96"/>
            <p:cNvSpPr>
              <a:spLocks/>
            </p:cNvSpPr>
            <p:nvPr/>
          </p:nvSpPr>
          <p:spPr bwMode="auto">
            <a:xfrm>
              <a:off x="620"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99" name="Freeform 97"/>
            <p:cNvSpPr>
              <a:spLocks/>
            </p:cNvSpPr>
            <p:nvPr/>
          </p:nvSpPr>
          <p:spPr bwMode="auto">
            <a:xfrm>
              <a:off x="63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000" name="Freeform 98"/>
            <p:cNvSpPr>
              <a:spLocks/>
            </p:cNvSpPr>
            <p:nvPr/>
          </p:nvSpPr>
          <p:spPr bwMode="auto">
            <a:xfrm>
              <a:off x="641"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001" name="Freeform 99"/>
            <p:cNvSpPr>
              <a:spLocks/>
            </p:cNvSpPr>
            <p:nvPr/>
          </p:nvSpPr>
          <p:spPr bwMode="auto">
            <a:xfrm>
              <a:off x="651" y="3646"/>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1002" name="Freeform 100"/>
            <p:cNvSpPr>
              <a:spLocks/>
            </p:cNvSpPr>
            <p:nvPr/>
          </p:nvSpPr>
          <p:spPr bwMode="auto">
            <a:xfrm>
              <a:off x="662" y="3641"/>
              <a:ext cx="9" cy="5"/>
            </a:xfrm>
            <a:custGeom>
              <a:avLst/>
              <a:gdLst/>
              <a:ahLst/>
              <a:cxnLst>
                <a:cxn ang="0">
                  <a:pos x="0" y="5"/>
                </a:cxn>
                <a:cxn ang="0">
                  <a:pos x="0" y="5"/>
                </a:cxn>
                <a:cxn ang="0">
                  <a:pos x="0" y="5"/>
                </a:cxn>
                <a:cxn ang="0">
                  <a:pos x="9" y="0"/>
                </a:cxn>
              </a:cxnLst>
              <a:rect l="0" t="0" r="r" b="b"/>
              <a:pathLst>
                <a:path w="9" h="5">
                  <a:moveTo>
                    <a:pt x="0" y="5"/>
                  </a:moveTo>
                  <a:lnTo>
                    <a:pt x="0" y="5"/>
                  </a:lnTo>
                  <a:lnTo>
                    <a:pt x="0" y="5"/>
                  </a:lnTo>
                  <a:lnTo>
                    <a:pt x="9" y="0"/>
                  </a:lnTo>
                </a:path>
              </a:pathLst>
            </a:custGeom>
            <a:noFill/>
            <a:ln w="22225">
              <a:solidFill>
                <a:srgbClr val="FF0000"/>
              </a:solidFill>
              <a:prstDash val="solid"/>
              <a:round/>
              <a:headEnd/>
              <a:tailEnd/>
            </a:ln>
          </p:spPr>
          <p:txBody>
            <a:bodyPr/>
            <a:lstStyle/>
            <a:p>
              <a:endParaRPr lang="en-GB" sz="1000"/>
            </a:p>
          </p:txBody>
        </p:sp>
        <p:sp>
          <p:nvSpPr>
            <p:cNvPr id="1003" name="Freeform 101"/>
            <p:cNvSpPr>
              <a:spLocks/>
            </p:cNvSpPr>
            <p:nvPr/>
          </p:nvSpPr>
          <p:spPr bwMode="auto">
            <a:xfrm>
              <a:off x="671" y="3631"/>
              <a:ext cx="11" cy="10"/>
            </a:xfrm>
            <a:custGeom>
              <a:avLst/>
              <a:gdLst/>
              <a:ahLst/>
              <a:cxnLst>
                <a:cxn ang="0">
                  <a:pos x="0" y="10"/>
                </a:cxn>
                <a:cxn ang="0">
                  <a:pos x="0" y="10"/>
                </a:cxn>
                <a:cxn ang="0">
                  <a:pos x="0" y="10"/>
                </a:cxn>
                <a:cxn ang="0">
                  <a:pos x="11" y="0"/>
                </a:cxn>
              </a:cxnLst>
              <a:rect l="0" t="0" r="r" b="b"/>
              <a:pathLst>
                <a:path w="11" h="10">
                  <a:moveTo>
                    <a:pt x="0" y="10"/>
                  </a:moveTo>
                  <a:lnTo>
                    <a:pt x="0" y="10"/>
                  </a:lnTo>
                  <a:lnTo>
                    <a:pt x="0" y="10"/>
                  </a:lnTo>
                  <a:lnTo>
                    <a:pt x="11" y="0"/>
                  </a:lnTo>
                </a:path>
              </a:pathLst>
            </a:custGeom>
            <a:noFill/>
            <a:ln w="22225">
              <a:solidFill>
                <a:srgbClr val="FF0000"/>
              </a:solidFill>
              <a:prstDash val="solid"/>
              <a:round/>
              <a:headEnd/>
              <a:tailEnd/>
            </a:ln>
          </p:spPr>
          <p:txBody>
            <a:bodyPr/>
            <a:lstStyle/>
            <a:p>
              <a:endParaRPr lang="en-GB" sz="1000"/>
            </a:p>
          </p:txBody>
        </p:sp>
        <p:sp>
          <p:nvSpPr>
            <p:cNvPr id="1004" name="Freeform 102"/>
            <p:cNvSpPr>
              <a:spLocks/>
            </p:cNvSpPr>
            <p:nvPr/>
          </p:nvSpPr>
          <p:spPr bwMode="auto">
            <a:xfrm>
              <a:off x="682" y="3618"/>
              <a:ext cx="10" cy="13"/>
            </a:xfrm>
            <a:custGeom>
              <a:avLst/>
              <a:gdLst/>
              <a:ahLst/>
              <a:cxnLst>
                <a:cxn ang="0">
                  <a:pos x="0" y="13"/>
                </a:cxn>
                <a:cxn ang="0">
                  <a:pos x="0" y="13"/>
                </a:cxn>
                <a:cxn ang="0">
                  <a:pos x="0" y="13"/>
                </a:cxn>
                <a:cxn ang="0">
                  <a:pos x="10" y="0"/>
                </a:cxn>
              </a:cxnLst>
              <a:rect l="0" t="0" r="r" b="b"/>
              <a:pathLst>
                <a:path w="10" h="13">
                  <a:moveTo>
                    <a:pt x="0" y="13"/>
                  </a:moveTo>
                  <a:lnTo>
                    <a:pt x="0" y="13"/>
                  </a:lnTo>
                  <a:lnTo>
                    <a:pt x="0" y="13"/>
                  </a:lnTo>
                  <a:lnTo>
                    <a:pt x="10" y="0"/>
                  </a:lnTo>
                </a:path>
              </a:pathLst>
            </a:custGeom>
            <a:noFill/>
            <a:ln w="22225">
              <a:solidFill>
                <a:srgbClr val="FF0000"/>
              </a:solidFill>
              <a:prstDash val="solid"/>
              <a:round/>
              <a:headEnd/>
              <a:tailEnd/>
            </a:ln>
          </p:spPr>
          <p:txBody>
            <a:bodyPr/>
            <a:lstStyle/>
            <a:p>
              <a:endParaRPr lang="en-GB" sz="1000"/>
            </a:p>
          </p:txBody>
        </p:sp>
        <p:sp>
          <p:nvSpPr>
            <p:cNvPr id="1005" name="Freeform 103"/>
            <p:cNvSpPr>
              <a:spLocks/>
            </p:cNvSpPr>
            <p:nvPr/>
          </p:nvSpPr>
          <p:spPr bwMode="auto">
            <a:xfrm>
              <a:off x="692" y="3593"/>
              <a:ext cx="11" cy="25"/>
            </a:xfrm>
            <a:custGeom>
              <a:avLst/>
              <a:gdLst/>
              <a:ahLst/>
              <a:cxnLst>
                <a:cxn ang="0">
                  <a:pos x="0" y="25"/>
                </a:cxn>
                <a:cxn ang="0">
                  <a:pos x="0" y="25"/>
                </a:cxn>
                <a:cxn ang="0">
                  <a:pos x="0" y="25"/>
                </a:cxn>
                <a:cxn ang="0">
                  <a:pos x="11" y="0"/>
                </a:cxn>
              </a:cxnLst>
              <a:rect l="0" t="0" r="r" b="b"/>
              <a:pathLst>
                <a:path w="11" h="25">
                  <a:moveTo>
                    <a:pt x="0" y="25"/>
                  </a:moveTo>
                  <a:lnTo>
                    <a:pt x="0" y="25"/>
                  </a:lnTo>
                  <a:lnTo>
                    <a:pt x="0" y="25"/>
                  </a:lnTo>
                  <a:lnTo>
                    <a:pt x="11" y="0"/>
                  </a:lnTo>
                </a:path>
              </a:pathLst>
            </a:custGeom>
            <a:noFill/>
            <a:ln w="22225">
              <a:solidFill>
                <a:srgbClr val="FF0000"/>
              </a:solidFill>
              <a:prstDash val="solid"/>
              <a:round/>
              <a:headEnd/>
              <a:tailEnd/>
            </a:ln>
          </p:spPr>
          <p:txBody>
            <a:bodyPr/>
            <a:lstStyle/>
            <a:p>
              <a:endParaRPr lang="en-GB" sz="1000"/>
            </a:p>
          </p:txBody>
        </p:sp>
        <p:sp>
          <p:nvSpPr>
            <p:cNvPr id="1006" name="Freeform 104"/>
            <p:cNvSpPr>
              <a:spLocks/>
            </p:cNvSpPr>
            <p:nvPr/>
          </p:nvSpPr>
          <p:spPr bwMode="auto">
            <a:xfrm>
              <a:off x="703" y="3579"/>
              <a:ext cx="10" cy="14"/>
            </a:xfrm>
            <a:custGeom>
              <a:avLst/>
              <a:gdLst/>
              <a:ahLst/>
              <a:cxnLst>
                <a:cxn ang="0">
                  <a:pos x="0" y="14"/>
                </a:cxn>
                <a:cxn ang="0">
                  <a:pos x="0" y="14"/>
                </a:cxn>
                <a:cxn ang="0">
                  <a:pos x="0" y="14"/>
                </a:cxn>
                <a:cxn ang="0">
                  <a:pos x="10" y="0"/>
                </a:cxn>
              </a:cxnLst>
              <a:rect l="0" t="0" r="r" b="b"/>
              <a:pathLst>
                <a:path w="10" h="14">
                  <a:moveTo>
                    <a:pt x="0" y="14"/>
                  </a:moveTo>
                  <a:lnTo>
                    <a:pt x="0" y="14"/>
                  </a:lnTo>
                  <a:lnTo>
                    <a:pt x="0" y="14"/>
                  </a:lnTo>
                  <a:lnTo>
                    <a:pt x="10" y="0"/>
                  </a:lnTo>
                </a:path>
              </a:pathLst>
            </a:custGeom>
            <a:noFill/>
            <a:ln w="22225">
              <a:solidFill>
                <a:srgbClr val="FF0000"/>
              </a:solidFill>
              <a:prstDash val="solid"/>
              <a:round/>
              <a:headEnd/>
              <a:tailEnd/>
            </a:ln>
          </p:spPr>
          <p:txBody>
            <a:bodyPr/>
            <a:lstStyle/>
            <a:p>
              <a:endParaRPr lang="en-GB" sz="1000"/>
            </a:p>
          </p:txBody>
        </p:sp>
        <p:sp>
          <p:nvSpPr>
            <p:cNvPr id="1007" name="Freeform 105"/>
            <p:cNvSpPr>
              <a:spLocks/>
            </p:cNvSpPr>
            <p:nvPr/>
          </p:nvSpPr>
          <p:spPr bwMode="auto">
            <a:xfrm>
              <a:off x="713" y="3566"/>
              <a:ext cx="25" cy="13"/>
            </a:xfrm>
            <a:custGeom>
              <a:avLst/>
              <a:gdLst/>
              <a:ahLst/>
              <a:cxnLst>
                <a:cxn ang="0">
                  <a:pos x="0" y="13"/>
                </a:cxn>
                <a:cxn ang="0">
                  <a:pos x="0" y="13"/>
                </a:cxn>
                <a:cxn ang="0">
                  <a:pos x="0" y="13"/>
                </a:cxn>
                <a:cxn ang="0">
                  <a:pos x="25" y="0"/>
                </a:cxn>
              </a:cxnLst>
              <a:rect l="0" t="0" r="r" b="b"/>
              <a:pathLst>
                <a:path w="25" h="13">
                  <a:moveTo>
                    <a:pt x="0" y="13"/>
                  </a:moveTo>
                  <a:lnTo>
                    <a:pt x="0" y="13"/>
                  </a:lnTo>
                  <a:lnTo>
                    <a:pt x="0" y="13"/>
                  </a:lnTo>
                  <a:lnTo>
                    <a:pt x="25" y="0"/>
                  </a:lnTo>
                </a:path>
              </a:pathLst>
            </a:custGeom>
            <a:noFill/>
            <a:ln w="22225">
              <a:solidFill>
                <a:srgbClr val="FF0000"/>
              </a:solidFill>
              <a:prstDash val="solid"/>
              <a:round/>
              <a:headEnd/>
              <a:tailEnd/>
            </a:ln>
          </p:spPr>
          <p:txBody>
            <a:bodyPr/>
            <a:lstStyle/>
            <a:p>
              <a:endParaRPr lang="en-GB" sz="1000"/>
            </a:p>
          </p:txBody>
        </p:sp>
        <p:sp>
          <p:nvSpPr>
            <p:cNvPr id="1008" name="Freeform 106"/>
            <p:cNvSpPr>
              <a:spLocks/>
            </p:cNvSpPr>
            <p:nvPr/>
          </p:nvSpPr>
          <p:spPr bwMode="auto">
            <a:xfrm>
              <a:off x="738" y="3560"/>
              <a:ext cx="11" cy="6"/>
            </a:xfrm>
            <a:custGeom>
              <a:avLst/>
              <a:gdLst/>
              <a:ahLst/>
              <a:cxnLst>
                <a:cxn ang="0">
                  <a:pos x="0" y="6"/>
                </a:cxn>
                <a:cxn ang="0">
                  <a:pos x="0" y="6"/>
                </a:cxn>
                <a:cxn ang="0">
                  <a:pos x="0" y="6"/>
                </a:cxn>
                <a:cxn ang="0">
                  <a:pos x="11" y="0"/>
                </a:cxn>
              </a:cxnLst>
              <a:rect l="0" t="0" r="r" b="b"/>
              <a:pathLst>
                <a:path w="11" h="6">
                  <a:moveTo>
                    <a:pt x="0" y="6"/>
                  </a:moveTo>
                  <a:lnTo>
                    <a:pt x="0" y="6"/>
                  </a:lnTo>
                  <a:lnTo>
                    <a:pt x="0" y="6"/>
                  </a:lnTo>
                  <a:lnTo>
                    <a:pt x="11" y="0"/>
                  </a:lnTo>
                </a:path>
              </a:pathLst>
            </a:custGeom>
            <a:noFill/>
            <a:ln w="22225">
              <a:solidFill>
                <a:srgbClr val="FF0000"/>
              </a:solidFill>
              <a:prstDash val="solid"/>
              <a:round/>
              <a:headEnd/>
              <a:tailEnd/>
            </a:ln>
          </p:spPr>
          <p:txBody>
            <a:bodyPr/>
            <a:lstStyle/>
            <a:p>
              <a:endParaRPr lang="en-GB" sz="1000"/>
            </a:p>
          </p:txBody>
        </p:sp>
        <p:sp>
          <p:nvSpPr>
            <p:cNvPr id="1009" name="Freeform 107"/>
            <p:cNvSpPr>
              <a:spLocks/>
            </p:cNvSpPr>
            <p:nvPr/>
          </p:nvSpPr>
          <p:spPr bwMode="auto">
            <a:xfrm>
              <a:off x="749" y="3560"/>
              <a:ext cx="11" cy="2"/>
            </a:xfrm>
            <a:custGeom>
              <a:avLst/>
              <a:gdLst/>
              <a:ahLst/>
              <a:cxnLst>
                <a:cxn ang="0">
                  <a:pos x="0" y="0"/>
                </a:cxn>
                <a:cxn ang="0">
                  <a:pos x="0" y="0"/>
                </a:cxn>
                <a:cxn ang="0">
                  <a:pos x="0" y="0"/>
                </a:cxn>
                <a:cxn ang="0">
                  <a:pos x="11" y="2"/>
                </a:cxn>
              </a:cxnLst>
              <a:rect l="0" t="0" r="r" b="b"/>
              <a:pathLst>
                <a:path w="11" h="2">
                  <a:moveTo>
                    <a:pt x="0" y="0"/>
                  </a:moveTo>
                  <a:lnTo>
                    <a:pt x="0" y="0"/>
                  </a:lnTo>
                  <a:lnTo>
                    <a:pt x="0" y="0"/>
                  </a:lnTo>
                  <a:lnTo>
                    <a:pt x="11" y="2"/>
                  </a:lnTo>
                </a:path>
              </a:pathLst>
            </a:custGeom>
            <a:noFill/>
            <a:ln w="22225">
              <a:solidFill>
                <a:srgbClr val="FF0000"/>
              </a:solidFill>
              <a:prstDash val="solid"/>
              <a:round/>
              <a:headEnd/>
              <a:tailEnd/>
            </a:ln>
          </p:spPr>
          <p:txBody>
            <a:bodyPr/>
            <a:lstStyle/>
            <a:p>
              <a:endParaRPr lang="en-GB" sz="1000"/>
            </a:p>
          </p:txBody>
        </p:sp>
        <p:sp>
          <p:nvSpPr>
            <p:cNvPr id="1010" name="Freeform 108"/>
            <p:cNvSpPr>
              <a:spLocks/>
            </p:cNvSpPr>
            <p:nvPr/>
          </p:nvSpPr>
          <p:spPr bwMode="auto">
            <a:xfrm>
              <a:off x="760" y="3552"/>
              <a:ext cx="10" cy="10"/>
            </a:xfrm>
            <a:custGeom>
              <a:avLst/>
              <a:gdLst/>
              <a:ahLst/>
              <a:cxnLst>
                <a:cxn ang="0">
                  <a:pos x="0" y="10"/>
                </a:cxn>
                <a:cxn ang="0">
                  <a:pos x="0" y="10"/>
                </a:cxn>
                <a:cxn ang="0">
                  <a:pos x="0" y="10"/>
                </a:cxn>
                <a:cxn ang="0">
                  <a:pos x="10" y="0"/>
                </a:cxn>
              </a:cxnLst>
              <a:rect l="0" t="0" r="r" b="b"/>
              <a:pathLst>
                <a:path w="10" h="10">
                  <a:moveTo>
                    <a:pt x="0" y="10"/>
                  </a:moveTo>
                  <a:lnTo>
                    <a:pt x="0" y="10"/>
                  </a:lnTo>
                  <a:lnTo>
                    <a:pt x="0" y="10"/>
                  </a:lnTo>
                  <a:lnTo>
                    <a:pt x="10" y="0"/>
                  </a:lnTo>
                </a:path>
              </a:pathLst>
            </a:custGeom>
            <a:noFill/>
            <a:ln w="22225">
              <a:solidFill>
                <a:srgbClr val="FF0000"/>
              </a:solidFill>
              <a:prstDash val="solid"/>
              <a:round/>
              <a:headEnd/>
              <a:tailEnd/>
            </a:ln>
          </p:spPr>
          <p:txBody>
            <a:bodyPr/>
            <a:lstStyle/>
            <a:p>
              <a:endParaRPr lang="en-GB" sz="1000"/>
            </a:p>
          </p:txBody>
        </p:sp>
        <p:sp>
          <p:nvSpPr>
            <p:cNvPr id="1011" name="Freeform 109"/>
            <p:cNvSpPr>
              <a:spLocks/>
            </p:cNvSpPr>
            <p:nvPr/>
          </p:nvSpPr>
          <p:spPr bwMode="auto">
            <a:xfrm>
              <a:off x="770" y="3547"/>
              <a:ext cx="11" cy="5"/>
            </a:xfrm>
            <a:custGeom>
              <a:avLst/>
              <a:gdLst/>
              <a:ahLst/>
              <a:cxnLst>
                <a:cxn ang="0">
                  <a:pos x="0" y="5"/>
                </a:cxn>
                <a:cxn ang="0">
                  <a:pos x="0" y="5"/>
                </a:cxn>
                <a:cxn ang="0">
                  <a:pos x="0" y="5"/>
                </a:cxn>
                <a:cxn ang="0">
                  <a:pos x="11" y="0"/>
                </a:cxn>
              </a:cxnLst>
              <a:rect l="0" t="0" r="r" b="b"/>
              <a:pathLst>
                <a:path w="11" h="5">
                  <a:moveTo>
                    <a:pt x="0" y="5"/>
                  </a:moveTo>
                  <a:lnTo>
                    <a:pt x="0" y="5"/>
                  </a:lnTo>
                  <a:lnTo>
                    <a:pt x="0" y="5"/>
                  </a:lnTo>
                  <a:lnTo>
                    <a:pt x="11" y="0"/>
                  </a:lnTo>
                </a:path>
              </a:pathLst>
            </a:custGeom>
            <a:noFill/>
            <a:ln w="22225">
              <a:solidFill>
                <a:srgbClr val="FF0000"/>
              </a:solidFill>
              <a:prstDash val="solid"/>
              <a:round/>
              <a:headEnd/>
              <a:tailEnd/>
            </a:ln>
          </p:spPr>
          <p:txBody>
            <a:bodyPr/>
            <a:lstStyle/>
            <a:p>
              <a:endParaRPr lang="en-GB" sz="1000"/>
            </a:p>
          </p:txBody>
        </p:sp>
        <p:sp>
          <p:nvSpPr>
            <p:cNvPr id="1012" name="Freeform 110"/>
            <p:cNvSpPr>
              <a:spLocks/>
            </p:cNvSpPr>
            <p:nvPr/>
          </p:nvSpPr>
          <p:spPr bwMode="auto">
            <a:xfrm>
              <a:off x="781" y="3547"/>
              <a:ext cx="10" cy="25"/>
            </a:xfrm>
            <a:custGeom>
              <a:avLst/>
              <a:gdLst/>
              <a:ahLst/>
              <a:cxnLst>
                <a:cxn ang="0">
                  <a:pos x="0" y="0"/>
                </a:cxn>
                <a:cxn ang="0">
                  <a:pos x="0" y="0"/>
                </a:cxn>
                <a:cxn ang="0">
                  <a:pos x="0" y="0"/>
                </a:cxn>
                <a:cxn ang="0">
                  <a:pos x="10" y="25"/>
                </a:cxn>
              </a:cxnLst>
              <a:rect l="0" t="0" r="r" b="b"/>
              <a:pathLst>
                <a:path w="10" h="25">
                  <a:moveTo>
                    <a:pt x="0" y="0"/>
                  </a:moveTo>
                  <a:lnTo>
                    <a:pt x="0" y="0"/>
                  </a:lnTo>
                  <a:lnTo>
                    <a:pt x="0" y="0"/>
                  </a:lnTo>
                  <a:lnTo>
                    <a:pt x="10" y="25"/>
                  </a:lnTo>
                </a:path>
              </a:pathLst>
            </a:custGeom>
            <a:noFill/>
            <a:ln w="22225">
              <a:solidFill>
                <a:srgbClr val="FF0000"/>
              </a:solidFill>
              <a:prstDash val="solid"/>
              <a:round/>
              <a:headEnd/>
              <a:tailEnd/>
            </a:ln>
          </p:spPr>
          <p:txBody>
            <a:bodyPr/>
            <a:lstStyle/>
            <a:p>
              <a:endParaRPr lang="en-GB" sz="1000"/>
            </a:p>
          </p:txBody>
        </p:sp>
        <p:sp>
          <p:nvSpPr>
            <p:cNvPr id="1013" name="Freeform 111"/>
            <p:cNvSpPr>
              <a:spLocks/>
            </p:cNvSpPr>
            <p:nvPr/>
          </p:nvSpPr>
          <p:spPr bwMode="auto">
            <a:xfrm>
              <a:off x="791" y="3571"/>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014" name="Freeform 112"/>
            <p:cNvSpPr>
              <a:spLocks/>
            </p:cNvSpPr>
            <p:nvPr/>
          </p:nvSpPr>
          <p:spPr bwMode="auto">
            <a:xfrm>
              <a:off x="802" y="3571"/>
              <a:ext cx="10" cy="16"/>
            </a:xfrm>
            <a:custGeom>
              <a:avLst/>
              <a:gdLst/>
              <a:ahLst/>
              <a:cxnLst>
                <a:cxn ang="0">
                  <a:pos x="0" y="0"/>
                </a:cxn>
                <a:cxn ang="0">
                  <a:pos x="0" y="0"/>
                </a:cxn>
                <a:cxn ang="0">
                  <a:pos x="0" y="0"/>
                </a:cxn>
                <a:cxn ang="0">
                  <a:pos x="10" y="16"/>
                </a:cxn>
              </a:cxnLst>
              <a:rect l="0" t="0" r="r" b="b"/>
              <a:pathLst>
                <a:path w="10" h="16">
                  <a:moveTo>
                    <a:pt x="0" y="0"/>
                  </a:moveTo>
                  <a:lnTo>
                    <a:pt x="0" y="0"/>
                  </a:lnTo>
                  <a:lnTo>
                    <a:pt x="0" y="0"/>
                  </a:lnTo>
                  <a:lnTo>
                    <a:pt x="10" y="16"/>
                  </a:lnTo>
                </a:path>
              </a:pathLst>
            </a:custGeom>
            <a:noFill/>
            <a:ln w="22225">
              <a:solidFill>
                <a:srgbClr val="FF0000"/>
              </a:solidFill>
              <a:prstDash val="solid"/>
              <a:round/>
              <a:headEnd/>
              <a:tailEnd/>
            </a:ln>
          </p:spPr>
          <p:txBody>
            <a:bodyPr/>
            <a:lstStyle/>
            <a:p>
              <a:endParaRPr lang="en-GB" sz="1000"/>
            </a:p>
          </p:txBody>
        </p:sp>
        <p:sp>
          <p:nvSpPr>
            <p:cNvPr id="1015" name="Freeform 113"/>
            <p:cNvSpPr>
              <a:spLocks/>
            </p:cNvSpPr>
            <p:nvPr/>
          </p:nvSpPr>
          <p:spPr bwMode="auto">
            <a:xfrm>
              <a:off x="812" y="3554"/>
              <a:ext cx="11" cy="33"/>
            </a:xfrm>
            <a:custGeom>
              <a:avLst/>
              <a:gdLst/>
              <a:ahLst/>
              <a:cxnLst>
                <a:cxn ang="0">
                  <a:pos x="0" y="33"/>
                </a:cxn>
                <a:cxn ang="0">
                  <a:pos x="0" y="33"/>
                </a:cxn>
                <a:cxn ang="0">
                  <a:pos x="0" y="33"/>
                </a:cxn>
                <a:cxn ang="0">
                  <a:pos x="11" y="0"/>
                </a:cxn>
              </a:cxnLst>
              <a:rect l="0" t="0" r="r" b="b"/>
              <a:pathLst>
                <a:path w="11" h="33">
                  <a:moveTo>
                    <a:pt x="0" y="33"/>
                  </a:moveTo>
                  <a:lnTo>
                    <a:pt x="0" y="33"/>
                  </a:lnTo>
                  <a:lnTo>
                    <a:pt x="0" y="33"/>
                  </a:lnTo>
                  <a:lnTo>
                    <a:pt x="11" y="0"/>
                  </a:lnTo>
                </a:path>
              </a:pathLst>
            </a:custGeom>
            <a:noFill/>
            <a:ln w="22225">
              <a:solidFill>
                <a:srgbClr val="FF0000"/>
              </a:solidFill>
              <a:prstDash val="solid"/>
              <a:round/>
              <a:headEnd/>
              <a:tailEnd/>
            </a:ln>
          </p:spPr>
          <p:txBody>
            <a:bodyPr/>
            <a:lstStyle/>
            <a:p>
              <a:endParaRPr lang="en-GB" sz="1000"/>
            </a:p>
          </p:txBody>
        </p:sp>
        <p:sp>
          <p:nvSpPr>
            <p:cNvPr id="1016" name="Freeform 114"/>
            <p:cNvSpPr>
              <a:spLocks/>
            </p:cNvSpPr>
            <p:nvPr/>
          </p:nvSpPr>
          <p:spPr bwMode="auto">
            <a:xfrm>
              <a:off x="823" y="3554"/>
              <a:ext cx="10" cy="22"/>
            </a:xfrm>
            <a:custGeom>
              <a:avLst/>
              <a:gdLst/>
              <a:ahLst/>
              <a:cxnLst>
                <a:cxn ang="0">
                  <a:pos x="0" y="0"/>
                </a:cxn>
                <a:cxn ang="0">
                  <a:pos x="0" y="0"/>
                </a:cxn>
                <a:cxn ang="0">
                  <a:pos x="0" y="0"/>
                </a:cxn>
                <a:cxn ang="0">
                  <a:pos x="10" y="22"/>
                </a:cxn>
              </a:cxnLst>
              <a:rect l="0" t="0" r="r" b="b"/>
              <a:pathLst>
                <a:path w="10" h="22">
                  <a:moveTo>
                    <a:pt x="0" y="0"/>
                  </a:moveTo>
                  <a:lnTo>
                    <a:pt x="0" y="0"/>
                  </a:lnTo>
                  <a:lnTo>
                    <a:pt x="0" y="0"/>
                  </a:lnTo>
                  <a:lnTo>
                    <a:pt x="10" y="22"/>
                  </a:lnTo>
                </a:path>
              </a:pathLst>
            </a:custGeom>
            <a:noFill/>
            <a:ln w="22225">
              <a:solidFill>
                <a:srgbClr val="FF0000"/>
              </a:solidFill>
              <a:prstDash val="solid"/>
              <a:round/>
              <a:headEnd/>
              <a:tailEnd/>
            </a:ln>
          </p:spPr>
          <p:txBody>
            <a:bodyPr/>
            <a:lstStyle/>
            <a:p>
              <a:endParaRPr lang="en-GB" sz="1000"/>
            </a:p>
          </p:txBody>
        </p:sp>
        <p:sp>
          <p:nvSpPr>
            <p:cNvPr id="1017" name="Freeform 115"/>
            <p:cNvSpPr>
              <a:spLocks/>
            </p:cNvSpPr>
            <p:nvPr/>
          </p:nvSpPr>
          <p:spPr bwMode="auto">
            <a:xfrm>
              <a:off x="833" y="3576"/>
              <a:ext cx="10" cy="24"/>
            </a:xfrm>
            <a:custGeom>
              <a:avLst/>
              <a:gdLst/>
              <a:ahLst/>
              <a:cxnLst>
                <a:cxn ang="0">
                  <a:pos x="0" y="0"/>
                </a:cxn>
                <a:cxn ang="0">
                  <a:pos x="0" y="0"/>
                </a:cxn>
                <a:cxn ang="0">
                  <a:pos x="0" y="0"/>
                </a:cxn>
                <a:cxn ang="0">
                  <a:pos x="10" y="24"/>
                </a:cxn>
              </a:cxnLst>
              <a:rect l="0" t="0" r="r" b="b"/>
              <a:pathLst>
                <a:path w="10" h="24">
                  <a:moveTo>
                    <a:pt x="0" y="0"/>
                  </a:moveTo>
                  <a:lnTo>
                    <a:pt x="0" y="0"/>
                  </a:lnTo>
                  <a:lnTo>
                    <a:pt x="0" y="0"/>
                  </a:lnTo>
                  <a:lnTo>
                    <a:pt x="10" y="24"/>
                  </a:lnTo>
                </a:path>
              </a:pathLst>
            </a:custGeom>
            <a:noFill/>
            <a:ln w="22225">
              <a:solidFill>
                <a:srgbClr val="FF0000"/>
              </a:solidFill>
              <a:prstDash val="solid"/>
              <a:round/>
              <a:headEnd/>
              <a:tailEnd/>
            </a:ln>
          </p:spPr>
          <p:txBody>
            <a:bodyPr/>
            <a:lstStyle/>
            <a:p>
              <a:endParaRPr lang="en-GB" sz="1000"/>
            </a:p>
          </p:txBody>
        </p:sp>
        <p:sp>
          <p:nvSpPr>
            <p:cNvPr id="1018" name="Freeform 116"/>
            <p:cNvSpPr>
              <a:spLocks/>
            </p:cNvSpPr>
            <p:nvPr/>
          </p:nvSpPr>
          <p:spPr bwMode="auto">
            <a:xfrm>
              <a:off x="843" y="3600"/>
              <a:ext cx="10" cy="5"/>
            </a:xfrm>
            <a:custGeom>
              <a:avLst/>
              <a:gdLst/>
              <a:ahLst/>
              <a:cxnLst>
                <a:cxn ang="0">
                  <a:pos x="0" y="0"/>
                </a:cxn>
                <a:cxn ang="0">
                  <a:pos x="0" y="0"/>
                </a:cxn>
                <a:cxn ang="0">
                  <a:pos x="0" y="0"/>
                </a:cxn>
                <a:cxn ang="0">
                  <a:pos x="10" y="5"/>
                </a:cxn>
              </a:cxnLst>
              <a:rect l="0" t="0" r="r" b="b"/>
              <a:pathLst>
                <a:path w="10" h="5">
                  <a:moveTo>
                    <a:pt x="0" y="0"/>
                  </a:moveTo>
                  <a:lnTo>
                    <a:pt x="0" y="0"/>
                  </a:lnTo>
                  <a:lnTo>
                    <a:pt x="0" y="0"/>
                  </a:lnTo>
                  <a:lnTo>
                    <a:pt x="10" y="5"/>
                  </a:lnTo>
                </a:path>
              </a:pathLst>
            </a:custGeom>
            <a:noFill/>
            <a:ln w="22225">
              <a:solidFill>
                <a:srgbClr val="FF0000"/>
              </a:solidFill>
              <a:prstDash val="solid"/>
              <a:round/>
              <a:headEnd/>
              <a:tailEnd/>
            </a:ln>
          </p:spPr>
          <p:txBody>
            <a:bodyPr/>
            <a:lstStyle/>
            <a:p>
              <a:endParaRPr lang="en-GB" sz="1000"/>
            </a:p>
          </p:txBody>
        </p:sp>
        <p:sp>
          <p:nvSpPr>
            <p:cNvPr id="1019" name="Freeform 117"/>
            <p:cNvSpPr>
              <a:spLocks/>
            </p:cNvSpPr>
            <p:nvPr/>
          </p:nvSpPr>
          <p:spPr bwMode="auto">
            <a:xfrm>
              <a:off x="853" y="3592"/>
              <a:ext cx="11" cy="13"/>
            </a:xfrm>
            <a:custGeom>
              <a:avLst/>
              <a:gdLst/>
              <a:ahLst/>
              <a:cxnLst>
                <a:cxn ang="0">
                  <a:pos x="0" y="13"/>
                </a:cxn>
                <a:cxn ang="0">
                  <a:pos x="0" y="13"/>
                </a:cxn>
                <a:cxn ang="0">
                  <a:pos x="0" y="13"/>
                </a:cxn>
                <a:cxn ang="0">
                  <a:pos x="11" y="0"/>
                </a:cxn>
              </a:cxnLst>
              <a:rect l="0" t="0" r="r" b="b"/>
              <a:pathLst>
                <a:path w="11" h="13">
                  <a:moveTo>
                    <a:pt x="0" y="13"/>
                  </a:moveTo>
                  <a:lnTo>
                    <a:pt x="0" y="13"/>
                  </a:lnTo>
                  <a:lnTo>
                    <a:pt x="0" y="13"/>
                  </a:lnTo>
                  <a:lnTo>
                    <a:pt x="11" y="0"/>
                  </a:lnTo>
                </a:path>
              </a:pathLst>
            </a:custGeom>
            <a:noFill/>
            <a:ln w="22225">
              <a:solidFill>
                <a:srgbClr val="FF0000"/>
              </a:solidFill>
              <a:prstDash val="solid"/>
              <a:round/>
              <a:headEnd/>
              <a:tailEnd/>
            </a:ln>
          </p:spPr>
          <p:txBody>
            <a:bodyPr/>
            <a:lstStyle/>
            <a:p>
              <a:endParaRPr lang="en-GB" sz="1000"/>
            </a:p>
          </p:txBody>
        </p:sp>
        <p:sp>
          <p:nvSpPr>
            <p:cNvPr id="1020" name="Freeform 118"/>
            <p:cNvSpPr>
              <a:spLocks/>
            </p:cNvSpPr>
            <p:nvPr/>
          </p:nvSpPr>
          <p:spPr bwMode="auto">
            <a:xfrm>
              <a:off x="864" y="3567"/>
              <a:ext cx="10" cy="25"/>
            </a:xfrm>
            <a:custGeom>
              <a:avLst/>
              <a:gdLst/>
              <a:ahLst/>
              <a:cxnLst>
                <a:cxn ang="0">
                  <a:pos x="0" y="25"/>
                </a:cxn>
                <a:cxn ang="0">
                  <a:pos x="0" y="25"/>
                </a:cxn>
                <a:cxn ang="0">
                  <a:pos x="0" y="25"/>
                </a:cxn>
                <a:cxn ang="0">
                  <a:pos x="10" y="0"/>
                </a:cxn>
              </a:cxnLst>
              <a:rect l="0" t="0" r="r" b="b"/>
              <a:pathLst>
                <a:path w="10" h="25">
                  <a:moveTo>
                    <a:pt x="0" y="25"/>
                  </a:moveTo>
                  <a:lnTo>
                    <a:pt x="0" y="25"/>
                  </a:lnTo>
                  <a:lnTo>
                    <a:pt x="0" y="25"/>
                  </a:lnTo>
                  <a:lnTo>
                    <a:pt x="10" y="0"/>
                  </a:lnTo>
                </a:path>
              </a:pathLst>
            </a:custGeom>
            <a:noFill/>
            <a:ln w="22225">
              <a:solidFill>
                <a:srgbClr val="FF0000"/>
              </a:solidFill>
              <a:prstDash val="solid"/>
              <a:round/>
              <a:headEnd/>
              <a:tailEnd/>
            </a:ln>
          </p:spPr>
          <p:txBody>
            <a:bodyPr/>
            <a:lstStyle/>
            <a:p>
              <a:endParaRPr lang="en-GB" sz="1000"/>
            </a:p>
          </p:txBody>
        </p:sp>
        <p:sp>
          <p:nvSpPr>
            <p:cNvPr id="1021" name="Freeform 119"/>
            <p:cNvSpPr>
              <a:spLocks/>
            </p:cNvSpPr>
            <p:nvPr/>
          </p:nvSpPr>
          <p:spPr bwMode="auto">
            <a:xfrm>
              <a:off x="874" y="356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022" name="Freeform 120"/>
            <p:cNvSpPr>
              <a:spLocks/>
            </p:cNvSpPr>
            <p:nvPr/>
          </p:nvSpPr>
          <p:spPr bwMode="auto">
            <a:xfrm>
              <a:off x="885" y="3566"/>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1023" name="Freeform 121"/>
            <p:cNvSpPr>
              <a:spLocks/>
            </p:cNvSpPr>
            <p:nvPr/>
          </p:nvSpPr>
          <p:spPr bwMode="auto">
            <a:xfrm>
              <a:off x="895" y="3551"/>
              <a:ext cx="11" cy="16"/>
            </a:xfrm>
            <a:custGeom>
              <a:avLst/>
              <a:gdLst/>
              <a:ahLst/>
              <a:cxnLst>
                <a:cxn ang="0">
                  <a:pos x="0" y="16"/>
                </a:cxn>
                <a:cxn ang="0">
                  <a:pos x="0" y="16"/>
                </a:cxn>
                <a:cxn ang="0">
                  <a:pos x="0" y="16"/>
                </a:cxn>
                <a:cxn ang="0">
                  <a:pos x="11" y="0"/>
                </a:cxn>
              </a:cxnLst>
              <a:rect l="0" t="0" r="r" b="b"/>
              <a:pathLst>
                <a:path w="11" h="16">
                  <a:moveTo>
                    <a:pt x="0" y="16"/>
                  </a:moveTo>
                  <a:lnTo>
                    <a:pt x="0" y="16"/>
                  </a:lnTo>
                  <a:lnTo>
                    <a:pt x="0" y="16"/>
                  </a:lnTo>
                  <a:lnTo>
                    <a:pt x="11" y="0"/>
                  </a:lnTo>
                </a:path>
              </a:pathLst>
            </a:custGeom>
            <a:noFill/>
            <a:ln w="22225">
              <a:solidFill>
                <a:srgbClr val="FF0000"/>
              </a:solidFill>
              <a:prstDash val="solid"/>
              <a:round/>
              <a:headEnd/>
              <a:tailEnd/>
            </a:ln>
          </p:spPr>
          <p:txBody>
            <a:bodyPr/>
            <a:lstStyle/>
            <a:p>
              <a:endParaRPr lang="en-GB" sz="1000"/>
            </a:p>
          </p:txBody>
        </p:sp>
        <p:sp>
          <p:nvSpPr>
            <p:cNvPr id="1024" name="Freeform 122"/>
            <p:cNvSpPr>
              <a:spLocks/>
            </p:cNvSpPr>
            <p:nvPr/>
          </p:nvSpPr>
          <p:spPr bwMode="auto">
            <a:xfrm>
              <a:off x="906" y="3549"/>
              <a:ext cx="10" cy="2"/>
            </a:xfrm>
            <a:custGeom>
              <a:avLst/>
              <a:gdLst/>
              <a:ahLst/>
              <a:cxnLst>
                <a:cxn ang="0">
                  <a:pos x="0" y="2"/>
                </a:cxn>
                <a:cxn ang="0">
                  <a:pos x="0" y="2"/>
                </a:cxn>
                <a:cxn ang="0">
                  <a:pos x="0" y="2"/>
                </a:cxn>
                <a:cxn ang="0">
                  <a:pos x="10" y="0"/>
                </a:cxn>
              </a:cxnLst>
              <a:rect l="0" t="0" r="r" b="b"/>
              <a:pathLst>
                <a:path w="10" h="2">
                  <a:moveTo>
                    <a:pt x="0" y="2"/>
                  </a:moveTo>
                  <a:lnTo>
                    <a:pt x="0" y="2"/>
                  </a:lnTo>
                  <a:lnTo>
                    <a:pt x="0" y="2"/>
                  </a:lnTo>
                  <a:lnTo>
                    <a:pt x="10" y="0"/>
                  </a:lnTo>
                </a:path>
              </a:pathLst>
            </a:custGeom>
            <a:noFill/>
            <a:ln w="22225">
              <a:solidFill>
                <a:srgbClr val="FF0000"/>
              </a:solidFill>
              <a:prstDash val="solid"/>
              <a:round/>
              <a:headEnd/>
              <a:tailEnd/>
            </a:ln>
          </p:spPr>
          <p:txBody>
            <a:bodyPr/>
            <a:lstStyle/>
            <a:p>
              <a:endParaRPr lang="en-GB" sz="1000"/>
            </a:p>
          </p:txBody>
        </p:sp>
        <p:sp>
          <p:nvSpPr>
            <p:cNvPr id="1025" name="Freeform 123"/>
            <p:cNvSpPr>
              <a:spLocks/>
            </p:cNvSpPr>
            <p:nvPr/>
          </p:nvSpPr>
          <p:spPr bwMode="auto">
            <a:xfrm>
              <a:off x="916" y="3542"/>
              <a:ext cx="11" cy="7"/>
            </a:xfrm>
            <a:custGeom>
              <a:avLst/>
              <a:gdLst/>
              <a:ahLst/>
              <a:cxnLst>
                <a:cxn ang="0">
                  <a:pos x="0" y="7"/>
                </a:cxn>
                <a:cxn ang="0">
                  <a:pos x="0" y="7"/>
                </a:cxn>
                <a:cxn ang="0">
                  <a:pos x="0" y="7"/>
                </a:cxn>
                <a:cxn ang="0">
                  <a:pos x="11" y="0"/>
                </a:cxn>
              </a:cxnLst>
              <a:rect l="0" t="0" r="r" b="b"/>
              <a:pathLst>
                <a:path w="11" h="7">
                  <a:moveTo>
                    <a:pt x="0" y="7"/>
                  </a:moveTo>
                  <a:lnTo>
                    <a:pt x="0" y="7"/>
                  </a:lnTo>
                  <a:lnTo>
                    <a:pt x="0" y="7"/>
                  </a:lnTo>
                  <a:lnTo>
                    <a:pt x="11" y="0"/>
                  </a:lnTo>
                </a:path>
              </a:pathLst>
            </a:custGeom>
            <a:noFill/>
            <a:ln w="22225">
              <a:solidFill>
                <a:srgbClr val="FF0000"/>
              </a:solidFill>
              <a:prstDash val="solid"/>
              <a:round/>
              <a:headEnd/>
              <a:tailEnd/>
            </a:ln>
          </p:spPr>
          <p:txBody>
            <a:bodyPr/>
            <a:lstStyle/>
            <a:p>
              <a:endParaRPr lang="en-GB" sz="1000"/>
            </a:p>
          </p:txBody>
        </p:sp>
        <p:sp>
          <p:nvSpPr>
            <p:cNvPr id="1026" name="Freeform 124"/>
            <p:cNvSpPr>
              <a:spLocks/>
            </p:cNvSpPr>
            <p:nvPr/>
          </p:nvSpPr>
          <p:spPr bwMode="auto">
            <a:xfrm>
              <a:off x="927" y="3533"/>
              <a:ext cx="10" cy="9"/>
            </a:xfrm>
            <a:custGeom>
              <a:avLst/>
              <a:gdLst/>
              <a:ahLst/>
              <a:cxnLst>
                <a:cxn ang="0">
                  <a:pos x="0" y="9"/>
                </a:cxn>
                <a:cxn ang="0">
                  <a:pos x="0" y="9"/>
                </a:cxn>
                <a:cxn ang="0">
                  <a:pos x="0" y="9"/>
                </a:cxn>
                <a:cxn ang="0">
                  <a:pos x="10" y="0"/>
                </a:cxn>
              </a:cxnLst>
              <a:rect l="0" t="0" r="r" b="b"/>
              <a:pathLst>
                <a:path w="10" h="9">
                  <a:moveTo>
                    <a:pt x="0" y="9"/>
                  </a:moveTo>
                  <a:lnTo>
                    <a:pt x="0" y="9"/>
                  </a:lnTo>
                  <a:lnTo>
                    <a:pt x="0" y="9"/>
                  </a:lnTo>
                  <a:lnTo>
                    <a:pt x="10" y="0"/>
                  </a:lnTo>
                </a:path>
              </a:pathLst>
            </a:custGeom>
            <a:noFill/>
            <a:ln w="22225">
              <a:solidFill>
                <a:srgbClr val="FF0000"/>
              </a:solidFill>
              <a:prstDash val="solid"/>
              <a:round/>
              <a:headEnd/>
              <a:tailEnd/>
            </a:ln>
          </p:spPr>
          <p:txBody>
            <a:bodyPr/>
            <a:lstStyle/>
            <a:p>
              <a:endParaRPr lang="en-GB" sz="1000"/>
            </a:p>
          </p:txBody>
        </p:sp>
        <p:sp>
          <p:nvSpPr>
            <p:cNvPr id="1027" name="Freeform 125"/>
            <p:cNvSpPr>
              <a:spLocks/>
            </p:cNvSpPr>
            <p:nvPr/>
          </p:nvSpPr>
          <p:spPr bwMode="auto">
            <a:xfrm>
              <a:off x="937" y="3508"/>
              <a:ext cx="10" cy="25"/>
            </a:xfrm>
            <a:custGeom>
              <a:avLst/>
              <a:gdLst/>
              <a:ahLst/>
              <a:cxnLst>
                <a:cxn ang="0">
                  <a:pos x="0" y="25"/>
                </a:cxn>
                <a:cxn ang="0">
                  <a:pos x="0" y="25"/>
                </a:cxn>
                <a:cxn ang="0">
                  <a:pos x="0" y="25"/>
                </a:cxn>
                <a:cxn ang="0">
                  <a:pos x="10" y="0"/>
                </a:cxn>
              </a:cxnLst>
              <a:rect l="0" t="0" r="r" b="b"/>
              <a:pathLst>
                <a:path w="10" h="25">
                  <a:moveTo>
                    <a:pt x="0" y="25"/>
                  </a:moveTo>
                  <a:lnTo>
                    <a:pt x="0" y="25"/>
                  </a:lnTo>
                  <a:lnTo>
                    <a:pt x="0" y="25"/>
                  </a:lnTo>
                  <a:lnTo>
                    <a:pt x="10" y="0"/>
                  </a:lnTo>
                </a:path>
              </a:pathLst>
            </a:custGeom>
            <a:noFill/>
            <a:ln w="22225">
              <a:solidFill>
                <a:srgbClr val="FF0000"/>
              </a:solidFill>
              <a:prstDash val="solid"/>
              <a:round/>
              <a:headEnd/>
              <a:tailEnd/>
            </a:ln>
          </p:spPr>
          <p:txBody>
            <a:bodyPr/>
            <a:lstStyle/>
            <a:p>
              <a:endParaRPr lang="en-GB" sz="1000"/>
            </a:p>
          </p:txBody>
        </p:sp>
        <p:sp>
          <p:nvSpPr>
            <p:cNvPr id="1028" name="Freeform 126"/>
            <p:cNvSpPr>
              <a:spLocks/>
            </p:cNvSpPr>
            <p:nvPr/>
          </p:nvSpPr>
          <p:spPr bwMode="auto">
            <a:xfrm>
              <a:off x="947" y="3492"/>
              <a:ext cx="10" cy="16"/>
            </a:xfrm>
            <a:custGeom>
              <a:avLst/>
              <a:gdLst/>
              <a:ahLst/>
              <a:cxnLst>
                <a:cxn ang="0">
                  <a:pos x="0" y="16"/>
                </a:cxn>
                <a:cxn ang="0">
                  <a:pos x="0" y="16"/>
                </a:cxn>
                <a:cxn ang="0">
                  <a:pos x="0" y="16"/>
                </a:cxn>
                <a:cxn ang="0">
                  <a:pos x="10" y="0"/>
                </a:cxn>
              </a:cxnLst>
              <a:rect l="0" t="0" r="r" b="b"/>
              <a:pathLst>
                <a:path w="10" h="16">
                  <a:moveTo>
                    <a:pt x="0" y="16"/>
                  </a:moveTo>
                  <a:lnTo>
                    <a:pt x="0" y="16"/>
                  </a:lnTo>
                  <a:lnTo>
                    <a:pt x="0" y="16"/>
                  </a:lnTo>
                  <a:lnTo>
                    <a:pt x="10" y="0"/>
                  </a:lnTo>
                </a:path>
              </a:pathLst>
            </a:custGeom>
            <a:noFill/>
            <a:ln w="22225">
              <a:solidFill>
                <a:srgbClr val="FF0000"/>
              </a:solidFill>
              <a:prstDash val="solid"/>
              <a:round/>
              <a:headEnd/>
              <a:tailEnd/>
            </a:ln>
          </p:spPr>
          <p:txBody>
            <a:bodyPr/>
            <a:lstStyle/>
            <a:p>
              <a:endParaRPr lang="en-GB" sz="1000"/>
            </a:p>
          </p:txBody>
        </p:sp>
        <p:sp>
          <p:nvSpPr>
            <p:cNvPr id="1029" name="Freeform 127"/>
            <p:cNvSpPr>
              <a:spLocks/>
            </p:cNvSpPr>
            <p:nvPr/>
          </p:nvSpPr>
          <p:spPr bwMode="auto">
            <a:xfrm>
              <a:off x="957" y="3492"/>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1030" name="Freeform 128"/>
            <p:cNvSpPr>
              <a:spLocks/>
            </p:cNvSpPr>
            <p:nvPr/>
          </p:nvSpPr>
          <p:spPr bwMode="auto">
            <a:xfrm>
              <a:off x="968" y="3491"/>
              <a:ext cx="10" cy="2"/>
            </a:xfrm>
            <a:custGeom>
              <a:avLst/>
              <a:gdLst/>
              <a:ahLst/>
              <a:cxnLst>
                <a:cxn ang="0">
                  <a:pos x="0" y="2"/>
                </a:cxn>
                <a:cxn ang="0">
                  <a:pos x="0" y="2"/>
                </a:cxn>
                <a:cxn ang="0">
                  <a:pos x="0" y="2"/>
                </a:cxn>
                <a:cxn ang="0">
                  <a:pos x="10" y="0"/>
                </a:cxn>
              </a:cxnLst>
              <a:rect l="0" t="0" r="r" b="b"/>
              <a:pathLst>
                <a:path w="10" h="2">
                  <a:moveTo>
                    <a:pt x="0" y="2"/>
                  </a:moveTo>
                  <a:lnTo>
                    <a:pt x="0" y="2"/>
                  </a:lnTo>
                  <a:lnTo>
                    <a:pt x="0" y="2"/>
                  </a:lnTo>
                  <a:lnTo>
                    <a:pt x="10" y="0"/>
                  </a:lnTo>
                </a:path>
              </a:pathLst>
            </a:custGeom>
            <a:noFill/>
            <a:ln w="22225">
              <a:solidFill>
                <a:srgbClr val="FF0000"/>
              </a:solidFill>
              <a:prstDash val="solid"/>
              <a:round/>
              <a:headEnd/>
              <a:tailEnd/>
            </a:ln>
          </p:spPr>
          <p:txBody>
            <a:bodyPr/>
            <a:lstStyle/>
            <a:p>
              <a:endParaRPr lang="en-GB" sz="1000"/>
            </a:p>
          </p:txBody>
        </p:sp>
        <p:sp>
          <p:nvSpPr>
            <p:cNvPr id="1031" name="Freeform 129"/>
            <p:cNvSpPr>
              <a:spLocks/>
            </p:cNvSpPr>
            <p:nvPr/>
          </p:nvSpPr>
          <p:spPr bwMode="auto">
            <a:xfrm>
              <a:off x="978" y="3473"/>
              <a:ext cx="11" cy="18"/>
            </a:xfrm>
            <a:custGeom>
              <a:avLst/>
              <a:gdLst/>
              <a:ahLst/>
              <a:cxnLst>
                <a:cxn ang="0">
                  <a:pos x="0" y="18"/>
                </a:cxn>
                <a:cxn ang="0">
                  <a:pos x="0" y="18"/>
                </a:cxn>
                <a:cxn ang="0">
                  <a:pos x="0" y="18"/>
                </a:cxn>
                <a:cxn ang="0">
                  <a:pos x="11" y="0"/>
                </a:cxn>
              </a:cxnLst>
              <a:rect l="0" t="0" r="r" b="b"/>
              <a:pathLst>
                <a:path w="11" h="18">
                  <a:moveTo>
                    <a:pt x="0" y="18"/>
                  </a:moveTo>
                  <a:lnTo>
                    <a:pt x="0" y="18"/>
                  </a:lnTo>
                  <a:lnTo>
                    <a:pt x="0" y="18"/>
                  </a:lnTo>
                  <a:lnTo>
                    <a:pt x="11" y="0"/>
                  </a:lnTo>
                </a:path>
              </a:pathLst>
            </a:custGeom>
            <a:noFill/>
            <a:ln w="22225">
              <a:solidFill>
                <a:srgbClr val="FF0000"/>
              </a:solidFill>
              <a:prstDash val="solid"/>
              <a:round/>
              <a:headEnd/>
              <a:tailEnd/>
            </a:ln>
          </p:spPr>
          <p:txBody>
            <a:bodyPr/>
            <a:lstStyle/>
            <a:p>
              <a:endParaRPr lang="en-GB" sz="1000"/>
            </a:p>
          </p:txBody>
        </p:sp>
        <p:sp>
          <p:nvSpPr>
            <p:cNvPr id="1032" name="Freeform 130"/>
            <p:cNvSpPr>
              <a:spLocks/>
            </p:cNvSpPr>
            <p:nvPr/>
          </p:nvSpPr>
          <p:spPr bwMode="auto">
            <a:xfrm>
              <a:off x="989" y="3451"/>
              <a:ext cx="10" cy="22"/>
            </a:xfrm>
            <a:custGeom>
              <a:avLst/>
              <a:gdLst/>
              <a:ahLst/>
              <a:cxnLst>
                <a:cxn ang="0">
                  <a:pos x="0" y="22"/>
                </a:cxn>
                <a:cxn ang="0">
                  <a:pos x="0" y="22"/>
                </a:cxn>
                <a:cxn ang="0">
                  <a:pos x="0" y="22"/>
                </a:cxn>
                <a:cxn ang="0">
                  <a:pos x="10" y="0"/>
                </a:cxn>
              </a:cxnLst>
              <a:rect l="0" t="0" r="r" b="b"/>
              <a:pathLst>
                <a:path w="10" h="22">
                  <a:moveTo>
                    <a:pt x="0" y="22"/>
                  </a:moveTo>
                  <a:lnTo>
                    <a:pt x="0" y="22"/>
                  </a:lnTo>
                  <a:lnTo>
                    <a:pt x="0" y="22"/>
                  </a:lnTo>
                  <a:lnTo>
                    <a:pt x="10" y="0"/>
                  </a:lnTo>
                </a:path>
              </a:pathLst>
            </a:custGeom>
            <a:noFill/>
            <a:ln w="22225">
              <a:solidFill>
                <a:srgbClr val="FF0000"/>
              </a:solidFill>
              <a:prstDash val="solid"/>
              <a:round/>
              <a:headEnd/>
              <a:tailEnd/>
            </a:ln>
          </p:spPr>
          <p:txBody>
            <a:bodyPr/>
            <a:lstStyle/>
            <a:p>
              <a:endParaRPr lang="en-GB" sz="1000"/>
            </a:p>
          </p:txBody>
        </p:sp>
        <p:sp>
          <p:nvSpPr>
            <p:cNvPr id="1033" name="Freeform 131"/>
            <p:cNvSpPr>
              <a:spLocks/>
            </p:cNvSpPr>
            <p:nvPr/>
          </p:nvSpPr>
          <p:spPr bwMode="auto">
            <a:xfrm>
              <a:off x="999" y="3421"/>
              <a:ext cx="11" cy="30"/>
            </a:xfrm>
            <a:custGeom>
              <a:avLst/>
              <a:gdLst/>
              <a:ahLst/>
              <a:cxnLst>
                <a:cxn ang="0">
                  <a:pos x="0" y="30"/>
                </a:cxn>
                <a:cxn ang="0">
                  <a:pos x="0" y="30"/>
                </a:cxn>
                <a:cxn ang="0">
                  <a:pos x="0" y="30"/>
                </a:cxn>
                <a:cxn ang="0">
                  <a:pos x="11" y="0"/>
                </a:cxn>
              </a:cxnLst>
              <a:rect l="0" t="0" r="r" b="b"/>
              <a:pathLst>
                <a:path w="11" h="30">
                  <a:moveTo>
                    <a:pt x="0" y="30"/>
                  </a:moveTo>
                  <a:lnTo>
                    <a:pt x="0" y="30"/>
                  </a:lnTo>
                  <a:lnTo>
                    <a:pt x="0" y="30"/>
                  </a:lnTo>
                  <a:lnTo>
                    <a:pt x="11" y="0"/>
                  </a:lnTo>
                </a:path>
              </a:pathLst>
            </a:custGeom>
            <a:noFill/>
            <a:ln w="22225">
              <a:solidFill>
                <a:srgbClr val="FF0000"/>
              </a:solidFill>
              <a:prstDash val="solid"/>
              <a:round/>
              <a:headEnd/>
              <a:tailEnd/>
            </a:ln>
          </p:spPr>
          <p:txBody>
            <a:bodyPr/>
            <a:lstStyle/>
            <a:p>
              <a:endParaRPr lang="en-GB" sz="1000"/>
            </a:p>
          </p:txBody>
        </p:sp>
        <p:sp>
          <p:nvSpPr>
            <p:cNvPr id="1034" name="Freeform 132"/>
            <p:cNvSpPr>
              <a:spLocks/>
            </p:cNvSpPr>
            <p:nvPr/>
          </p:nvSpPr>
          <p:spPr bwMode="auto">
            <a:xfrm>
              <a:off x="1010" y="3400"/>
              <a:ext cx="11" cy="21"/>
            </a:xfrm>
            <a:custGeom>
              <a:avLst/>
              <a:gdLst/>
              <a:ahLst/>
              <a:cxnLst>
                <a:cxn ang="0">
                  <a:pos x="0" y="21"/>
                </a:cxn>
                <a:cxn ang="0">
                  <a:pos x="0" y="21"/>
                </a:cxn>
                <a:cxn ang="0">
                  <a:pos x="0" y="21"/>
                </a:cxn>
                <a:cxn ang="0">
                  <a:pos x="11" y="0"/>
                </a:cxn>
              </a:cxnLst>
              <a:rect l="0" t="0" r="r" b="b"/>
              <a:pathLst>
                <a:path w="11" h="21">
                  <a:moveTo>
                    <a:pt x="0" y="21"/>
                  </a:moveTo>
                  <a:lnTo>
                    <a:pt x="0" y="21"/>
                  </a:lnTo>
                  <a:lnTo>
                    <a:pt x="0" y="21"/>
                  </a:lnTo>
                  <a:lnTo>
                    <a:pt x="11" y="0"/>
                  </a:lnTo>
                </a:path>
              </a:pathLst>
            </a:custGeom>
            <a:noFill/>
            <a:ln w="22225">
              <a:solidFill>
                <a:srgbClr val="FF0000"/>
              </a:solidFill>
              <a:prstDash val="solid"/>
              <a:round/>
              <a:headEnd/>
              <a:tailEnd/>
            </a:ln>
          </p:spPr>
          <p:txBody>
            <a:bodyPr/>
            <a:lstStyle/>
            <a:p>
              <a:endParaRPr lang="en-GB" sz="1000"/>
            </a:p>
          </p:txBody>
        </p:sp>
        <p:sp>
          <p:nvSpPr>
            <p:cNvPr id="1035" name="Freeform 133"/>
            <p:cNvSpPr>
              <a:spLocks/>
            </p:cNvSpPr>
            <p:nvPr/>
          </p:nvSpPr>
          <p:spPr bwMode="auto">
            <a:xfrm>
              <a:off x="1021" y="3384"/>
              <a:ext cx="10" cy="16"/>
            </a:xfrm>
            <a:custGeom>
              <a:avLst/>
              <a:gdLst/>
              <a:ahLst/>
              <a:cxnLst>
                <a:cxn ang="0">
                  <a:pos x="0" y="16"/>
                </a:cxn>
                <a:cxn ang="0">
                  <a:pos x="0" y="16"/>
                </a:cxn>
                <a:cxn ang="0">
                  <a:pos x="0" y="16"/>
                </a:cxn>
                <a:cxn ang="0">
                  <a:pos x="10" y="0"/>
                </a:cxn>
              </a:cxnLst>
              <a:rect l="0" t="0" r="r" b="b"/>
              <a:pathLst>
                <a:path w="10" h="16">
                  <a:moveTo>
                    <a:pt x="0" y="16"/>
                  </a:moveTo>
                  <a:lnTo>
                    <a:pt x="0" y="16"/>
                  </a:lnTo>
                  <a:lnTo>
                    <a:pt x="0" y="16"/>
                  </a:lnTo>
                  <a:lnTo>
                    <a:pt x="10" y="0"/>
                  </a:lnTo>
                </a:path>
              </a:pathLst>
            </a:custGeom>
            <a:noFill/>
            <a:ln w="22225">
              <a:solidFill>
                <a:srgbClr val="FF0000"/>
              </a:solidFill>
              <a:prstDash val="solid"/>
              <a:round/>
              <a:headEnd/>
              <a:tailEnd/>
            </a:ln>
          </p:spPr>
          <p:txBody>
            <a:bodyPr/>
            <a:lstStyle/>
            <a:p>
              <a:endParaRPr lang="en-GB" sz="1000"/>
            </a:p>
          </p:txBody>
        </p:sp>
        <p:sp>
          <p:nvSpPr>
            <p:cNvPr id="1036" name="Freeform 134"/>
            <p:cNvSpPr>
              <a:spLocks/>
            </p:cNvSpPr>
            <p:nvPr/>
          </p:nvSpPr>
          <p:spPr bwMode="auto">
            <a:xfrm>
              <a:off x="1031" y="3356"/>
              <a:ext cx="11" cy="28"/>
            </a:xfrm>
            <a:custGeom>
              <a:avLst/>
              <a:gdLst/>
              <a:ahLst/>
              <a:cxnLst>
                <a:cxn ang="0">
                  <a:pos x="0" y="28"/>
                </a:cxn>
                <a:cxn ang="0">
                  <a:pos x="0" y="28"/>
                </a:cxn>
                <a:cxn ang="0">
                  <a:pos x="0" y="28"/>
                </a:cxn>
                <a:cxn ang="0">
                  <a:pos x="11" y="0"/>
                </a:cxn>
              </a:cxnLst>
              <a:rect l="0" t="0" r="r" b="b"/>
              <a:pathLst>
                <a:path w="11" h="28">
                  <a:moveTo>
                    <a:pt x="0" y="28"/>
                  </a:moveTo>
                  <a:lnTo>
                    <a:pt x="0" y="28"/>
                  </a:lnTo>
                  <a:lnTo>
                    <a:pt x="0" y="28"/>
                  </a:lnTo>
                  <a:lnTo>
                    <a:pt x="11" y="0"/>
                  </a:lnTo>
                </a:path>
              </a:pathLst>
            </a:custGeom>
            <a:noFill/>
            <a:ln w="22225">
              <a:solidFill>
                <a:srgbClr val="FF0000"/>
              </a:solidFill>
              <a:prstDash val="solid"/>
              <a:round/>
              <a:headEnd/>
              <a:tailEnd/>
            </a:ln>
          </p:spPr>
          <p:txBody>
            <a:bodyPr/>
            <a:lstStyle/>
            <a:p>
              <a:endParaRPr lang="en-GB" sz="1000"/>
            </a:p>
          </p:txBody>
        </p:sp>
        <p:sp>
          <p:nvSpPr>
            <p:cNvPr id="1037" name="Freeform 135"/>
            <p:cNvSpPr>
              <a:spLocks/>
            </p:cNvSpPr>
            <p:nvPr/>
          </p:nvSpPr>
          <p:spPr bwMode="auto">
            <a:xfrm>
              <a:off x="1042" y="3322"/>
              <a:ext cx="9" cy="34"/>
            </a:xfrm>
            <a:custGeom>
              <a:avLst/>
              <a:gdLst/>
              <a:ahLst/>
              <a:cxnLst>
                <a:cxn ang="0">
                  <a:pos x="0" y="34"/>
                </a:cxn>
                <a:cxn ang="0">
                  <a:pos x="0" y="34"/>
                </a:cxn>
                <a:cxn ang="0">
                  <a:pos x="0" y="34"/>
                </a:cxn>
                <a:cxn ang="0">
                  <a:pos x="9" y="0"/>
                </a:cxn>
              </a:cxnLst>
              <a:rect l="0" t="0" r="r" b="b"/>
              <a:pathLst>
                <a:path w="9" h="34">
                  <a:moveTo>
                    <a:pt x="0" y="34"/>
                  </a:moveTo>
                  <a:lnTo>
                    <a:pt x="0" y="34"/>
                  </a:lnTo>
                  <a:lnTo>
                    <a:pt x="0" y="34"/>
                  </a:lnTo>
                  <a:lnTo>
                    <a:pt x="9" y="0"/>
                  </a:lnTo>
                </a:path>
              </a:pathLst>
            </a:custGeom>
            <a:noFill/>
            <a:ln w="22225">
              <a:solidFill>
                <a:srgbClr val="FF0000"/>
              </a:solidFill>
              <a:prstDash val="solid"/>
              <a:round/>
              <a:headEnd/>
              <a:tailEnd/>
            </a:ln>
          </p:spPr>
          <p:txBody>
            <a:bodyPr/>
            <a:lstStyle/>
            <a:p>
              <a:endParaRPr lang="en-GB" sz="1000"/>
            </a:p>
          </p:txBody>
        </p:sp>
        <p:sp>
          <p:nvSpPr>
            <p:cNvPr id="1038" name="Freeform 136"/>
            <p:cNvSpPr>
              <a:spLocks/>
            </p:cNvSpPr>
            <p:nvPr/>
          </p:nvSpPr>
          <p:spPr bwMode="auto">
            <a:xfrm>
              <a:off x="1051" y="3269"/>
              <a:ext cx="10" cy="53"/>
            </a:xfrm>
            <a:custGeom>
              <a:avLst/>
              <a:gdLst/>
              <a:ahLst/>
              <a:cxnLst>
                <a:cxn ang="0">
                  <a:pos x="0" y="53"/>
                </a:cxn>
                <a:cxn ang="0">
                  <a:pos x="0" y="53"/>
                </a:cxn>
                <a:cxn ang="0">
                  <a:pos x="0" y="53"/>
                </a:cxn>
                <a:cxn ang="0">
                  <a:pos x="10" y="0"/>
                </a:cxn>
              </a:cxnLst>
              <a:rect l="0" t="0" r="r" b="b"/>
              <a:pathLst>
                <a:path w="10" h="53">
                  <a:moveTo>
                    <a:pt x="0" y="53"/>
                  </a:moveTo>
                  <a:lnTo>
                    <a:pt x="0" y="53"/>
                  </a:lnTo>
                  <a:lnTo>
                    <a:pt x="0" y="53"/>
                  </a:lnTo>
                  <a:lnTo>
                    <a:pt x="10" y="0"/>
                  </a:lnTo>
                </a:path>
              </a:pathLst>
            </a:custGeom>
            <a:noFill/>
            <a:ln w="22225">
              <a:solidFill>
                <a:srgbClr val="FF0000"/>
              </a:solidFill>
              <a:prstDash val="solid"/>
              <a:round/>
              <a:headEnd/>
              <a:tailEnd/>
            </a:ln>
          </p:spPr>
          <p:txBody>
            <a:bodyPr/>
            <a:lstStyle/>
            <a:p>
              <a:endParaRPr lang="en-GB" sz="1000"/>
            </a:p>
          </p:txBody>
        </p:sp>
        <p:sp>
          <p:nvSpPr>
            <p:cNvPr id="1039" name="Freeform 137"/>
            <p:cNvSpPr>
              <a:spLocks/>
            </p:cNvSpPr>
            <p:nvPr/>
          </p:nvSpPr>
          <p:spPr bwMode="auto">
            <a:xfrm>
              <a:off x="1061" y="3235"/>
              <a:ext cx="11" cy="34"/>
            </a:xfrm>
            <a:custGeom>
              <a:avLst/>
              <a:gdLst/>
              <a:ahLst/>
              <a:cxnLst>
                <a:cxn ang="0">
                  <a:pos x="0" y="34"/>
                </a:cxn>
                <a:cxn ang="0">
                  <a:pos x="0" y="34"/>
                </a:cxn>
                <a:cxn ang="0">
                  <a:pos x="0" y="34"/>
                </a:cxn>
                <a:cxn ang="0">
                  <a:pos x="11" y="0"/>
                </a:cxn>
              </a:cxnLst>
              <a:rect l="0" t="0" r="r" b="b"/>
              <a:pathLst>
                <a:path w="11" h="34">
                  <a:moveTo>
                    <a:pt x="0" y="34"/>
                  </a:moveTo>
                  <a:lnTo>
                    <a:pt x="0" y="34"/>
                  </a:lnTo>
                  <a:lnTo>
                    <a:pt x="0" y="34"/>
                  </a:lnTo>
                  <a:lnTo>
                    <a:pt x="11" y="0"/>
                  </a:lnTo>
                </a:path>
              </a:pathLst>
            </a:custGeom>
            <a:noFill/>
            <a:ln w="22225">
              <a:solidFill>
                <a:srgbClr val="FF0000"/>
              </a:solidFill>
              <a:prstDash val="solid"/>
              <a:round/>
              <a:headEnd/>
              <a:tailEnd/>
            </a:ln>
          </p:spPr>
          <p:txBody>
            <a:bodyPr/>
            <a:lstStyle/>
            <a:p>
              <a:endParaRPr lang="en-GB" sz="1000"/>
            </a:p>
          </p:txBody>
        </p:sp>
        <p:sp>
          <p:nvSpPr>
            <p:cNvPr id="1040" name="Freeform 138"/>
            <p:cNvSpPr>
              <a:spLocks/>
            </p:cNvSpPr>
            <p:nvPr/>
          </p:nvSpPr>
          <p:spPr bwMode="auto">
            <a:xfrm>
              <a:off x="1072" y="3173"/>
              <a:ext cx="10" cy="62"/>
            </a:xfrm>
            <a:custGeom>
              <a:avLst/>
              <a:gdLst/>
              <a:ahLst/>
              <a:cxnLst>
                <a:cxn ang="0">
                  <a:pos x="0" y="62"/>
                </a:cxn>
                <a:cxn ang="0">
                  <a:pos x="0" y="62"/>
                </a:cxn>
                <a:cxn ang="0">
                  <a:pos x="0" y="62"/>
                </a:cxn>
                <a:cxn ang="0">
                  <a:pos x="10" y="0"/>
                </a:cxn>
              </a:cxnLst>
              <a:rect l="0" t="0" r="r" b="b"/>
              <a:pathLst>
                <a:path w="10" h="62">
                  <a:moveTo>
                    <a:pt x="0" y="62"/>
                  </a:moveTo>
                  <a:lnTo>
                    <a:pt x="0" y="62"/>
                  </a:lnTo>
                  <a:lnTo>
                    <a:pt x="0" y="62"/>
                  </a:lnTo>
                  <a:lnTo>
                    <a:pt x="10" y="0"/>
                  </a:lnTo>
                </a:path>
              </a:pathLst>
            </a:custGeom>
            <a:noFill/>
            <a:ln w="22225">
              <a:solidFill>
                <a:srgbClr val="FF0000"/>
              </a:solidFill>
              <a:prstDash val="solid"/>
              <a:round/>
              <a:headEnd/>
              <a:tailEnd/>
            </a:ln>
          </p:spPr>
          <p:txBody>
            <a:bodyPr/>
            <a:lstStyle/>
            <a:p>
              <a:endParaRPr lang="en-GB" sz="1000"/>
            </a:p>
          </p:txBody>
        </p:sp>
        <p:sp>
          <p:nvSpPr>
            <p:cNvPr id="1041" name="Freeform 139"/>
            <p:cNvSpPr>
              <a:spLocks/>
            </p:cNvSpPr>
            <p:nvPr/>
          </p:nvSpPr>
          <p:spPr bwMode="auto">
            <a:xfrm>
              <a:off x="1082" y="3121"/>
              <a:ext cx="11" cy="52"/>
            </a:xfrm>
            <a:custGeom>
              <a:avLst/>
              <a:gdLst/>
              <a:ahLst/>
              <a:cxnLst>
                <a:cxn ang="0">
                  <a:pos x="0" y="52"/>
                </a:cxn>
                <a:cxn ang="0">
                  <a:pos x="0" y="52"/>
                </a:cxn>
                <a:cxn ang="0">
                  <a:pos x="0" y="52"/>
                </a:cxn>
                <a:cxn ang="0">
                  <a:pos x="11" y="0"/>
                </a:cxn>
              </a:cxnLst>
              <a:rect l="0" t="0" r="r" b="b"/>
              <a:pathLst>
                <a:path w="11" h="52">
                  <a:moveTo>
                    <a:pt x="0" y="52"/>
                  </a:moveTo>
                  <a:lnTo>
                    <a:pt x="0" y="52"/>
                  </a:lnTo>
                  <a:lnTo>
                    <a:pt x="0" y="52"/>
                  </a:lnTo>
                  <a:lnTo>
                    <a:pt x="11" y="0"/>
                  </a:lnTo>
                </a:path>
              </a:pathLst>
            </a:custGeom>
            <a:noFill/>
            <a:ln w="22225">
              <a:solidFill>
                <a:srgbClr val="FF0000"/>
              </a:solidFill>
              <a:prstDash val="solid"/>
              <a:round/>
              <a:headEnd/>
              <a:tailEnd/>
            </a:ln>
          </p:spPr>
          <p:txBody>
            <a:bodyPr/>
            <a:lstStyle/>
            <a:p>
              <a:endParaRPr lang="en-GB" sz="1000"/>
            </a:p>
          </p:txBody>
        </p:sp>
        <p:sp>
          <p:nvSpPr>
            <p:cNvPr id="1042" name="Freeform 140"/>
            <p:cNvSpPr>
              <a:spLocks/>
            </p:cNvSpPr>
            <p:nvPr/>
          </p:nvSpPr>
          <p:spPr bwMode="auto">
            <a:xfrm>
              <a:off x="1093" y="3060"/>
              <a:ext cx="11" cy="61"/>
            </a:xfrm>
            <a:custGeom>
              <a:avLst/>
              <a:gdLst/>
              <a:ahLst/>
              <a:cxnLst>
                <a:cxn ang="0">
                  <a:pos x="0" y="61"/>
                </a:cxn>
                <a:cxn ang="0">
                  <a:pos x="0" y="61"/>
                </a:cxn>
                <a:cxn ang="0">
                  <a:pos x="0" y="61"/>
                </a:cxn>
                <a:cxn ang="0">
                  <a:pos x="11" y="0"/>
                </a:cxn>
              </a:cxnLst>
              <a:rect l="0" t="0" r="r" b="b"/>
              <a:pathLst>
                <a:path w="11" h="61">
                  <a:moveTo>
                    <a:pt x="0" y="61"/>
                  </a:moveTo>
                  <a:lnTo>
                    <a:pt x="0" y="61"/>
                  </a:lnTo>
                  <a:lnTo>
                    <a:pt x="0" y="61"/>
                  </a:lnTo>
                  <a:lnTo>
                    <a:pt x="11" y="0"/>
                  </a:lnTo>
                </a:path>
              </a:pathLst>
            </a:custGeom>
            <a:noFill/>
            <a:ln w="22225">
              <a:solidFill>
                <a:srgbClr val="FF0000"/>
              </a:solidFill>
              <a:prstDash val="solid"/>
              <a:round/>
              <a:headEnd/>
              <a:tailEnd/>
            </a:ln>
          </p:spPr>
          <p:txBody>
            <a:bodyPr/>
            <a:lstStyle/>
            <a:p>
              <a:endParaRPr lang="en-GB" sz="1000"/>
            </a:p>
          </p:txBody>
        </p:sp>
        <p:sp>
          <p:nvSpPr>
            <p:cNvPr id="1043" name="Freeform 141"/>
            <p:cNvSpPr>
              <a:spLocks/>
            </p:cNvSpPr>
            <p:nvPr/>
          </p:nvSpPr>
          <p:spPr bwMode="auto">
            <a:xfrm>
              <a:off x="1104" y="3002"/>
              <a:ext cx="10" cy="58"/>
            </a:xfrm>
            <a:custGeom>
              <a:avLst/>
              <a:gdLst/>
              <a:ahLst/>
              <a:cxnLst>
                <a:cxn ang="0">
                  <a:pos x="0" y="58"/>
                </a:cxn>
                <a:cxn ang="0">
                  <a:pos x="0" y="58"/>
                </a:cxn>
                <a:cxn ang="0">
                  <a:pos x="0" y="58"/>
                </a:cxn>
                <a:cxn ang="0">
                  <a:pos x="10" y="0"/>
                </a:cxn>
              </a:cxnLst>
              <a:rect l="0" t="0" r="r" b="b"/>
              <a:pathLst>
                <a:path w="10" h="58">
                  <a:moveTo>
                    <a:pt x="0" y="58"/>
                  </a:moveTo>
                  <a:lnTo>
                    <a:pt x="0" y="58"/>
                  </a:lnTo>
                  <a:lnTo>
                    <a:pt x="0" y="58"/>
                  </a:lnTo>
                  <a:lnTo>
                    <a:pt x="10" y="0"/>
                  </a:lnTo>
                </a:path>
              </a:pathLst>
            </a:custGeom>
            <a:noFill/>
            <a:ln w="22225">
              <a:solidFill>
                <a:srgbClr val="FF0000"/>
              </a:solidFill>
              <a:prstDash val="solid"/>
              <a:round/>
              <a:headEnd/>
              <a:tailEnd/>
            </a:ln>
          </p:spPr>
          <p:txBody>
            <a:bodyPr/>
            <a:lstStyle/>
            <a:p>
              <a:endParaRPr lang="en-GB" sz="1000"/>
            </a:p>
          </p:txBody>
        </p:sp>
        <p:sp>
          <p:nvSpPr>
            <p:cNvPr id="1044" name="Freeform 142"/>
            <p:cNvSpPr>
              <a:spLocks/>
            </p:cNvSpPr>
            <p:nvPr/>
          </p:nvSpPr>
          <p:spPr bwMode="auto">
            <a:xfrm>
              <a:off x="1114" y="2953"/>
              <a:ext cx="11" cy="49"/>
            </a:xfrm>
            <a:custGeom>
              <a:avLst/>
              <a:gdLst/>
              <a:ahLst/>
              <a:cxnLst>
                <a:cxn ang="0">
                  <a:pos x="0" y="49"/>
                </a:cxn>
                <a:cxn ang="0">
                  <a:pos x="0" y="49"/>
                </a:cxn>
                <a:cxn ang="0">
                  <a:pos x="0" y="49"/>
                </a:cxn>
                <a:cxn ang="0">
                  <a:pos x="11" y="0"/>
                </a:cxn>
              </a:cxnLst>
              <a:rect l="0" t="0" r="r" b="b"/>
              <a:pathLst>
                <a:path w="11" h="49">
                  <a:moveTo>
                    <a:pt x="0" y="49"/>
                  </a:moveTo>
                  <a:lnTo>
                    <a:pt x="0" y="49"/>
                  </a:lnTo>
                  <a:lnTo>
                    <a:pt x="0" y="49"/>
                  </a:lnTo>
                  <a:lnTo>
                    <a:pt x="11" y="0"/>
                  </a:lnTo>
                </a:path>
              </a:pathLst>
            </a:custGeom>
            <a:noFill/>
            <a:ln w="22225">
              <a:solidFill>
                <a:srgbClr val="FF0000"/>
              </a:solidFill>
              <a:prstDash val="solid"/>
              <a:round/>
              <a:headEnd/>
              <a:tailEnd/>
            </a:ln>
          </p:spPr>
          <p:txBody>
            <a:bodyPr/>
            <a:lstStyle/>
            <a:p>
              <a:endParaRPr lang="en-GB" sz="1000"/>
            </a:p>
          </p:txBody>
        </p:sp>
        <p:sp>
          <p:nvSpPr>
            <p:cNvPr id="1045" name="Freeform 143"/>
            <p:cNvSpPr>
              <a:spLocks/>
            </p:cNvSpPr>
            <p:nvPr/>
          </p:nvSpPr>
          <p:spPr bwMode="auto">
            <a:xfrm>
              <a:off x="1125" y="2922"/>
              <a:ext cx="10" cy="31"/>
            </a:xfrm>
            <a:custGeom>
              <a:avLst/>
              <a:gdLst/>
              <a:ahLst/>
              <a:cxnLst>
                <a:cxn ang="0">
                  <a:pos x="0" y="31"/>
                </a:cxn>
                <a:cxn ang="0">
                  <a:pos x="0" y="31"/>
                </a:cxn>
                <a:cxn ang="0">
                  <a:pos x="0" y="31"/>
                </a:cxn>
                <a:cxn ang="0">
                  <a:pos x="10" y="0"/>
                </a:cxn>
              </a:cxnLst>
              <a:rect l="0" t="0" r="r" b="b"/>
              <a:pathLst>
                <a:path w="10" h="31">
                  <a:moveTo>
                    <a:pt x="0" y="31"/>
                  </a:moveTo>
                  <a:lnTo>
                    <a:pt x="0" y="31"/>
                  </a:lnTo>
                  <a:lnTo>
                    <a:pt x="0" y="31"/>
                  </a:lnTo>
                  <a:lnTo>
                    <a:pt x="10" y="0"/>
                  </a:lnTo>
                </a:path>
              </a:pathLst>
            </a:custGeom>
            <a:noFill/>
            <a:ln w="22225">
              <a:solidFill>
                <a:srgbClr val="FF0000"/>
              </a:solidFill>
              <a:prstDash val="solid"/>
              <a:round/>
              <a:headEnd/>
              <a:tailEnd/>
            </a:ln>
          </p:spPr>
          <p:txBody>
            <a:bodyPr/>
            <a:lstStyle/>
            <a:p>
              <a:endParaRPr lang="en-GB" sz="1000"/>
            </a:p>
          </p:txBody>
        </p:sp>
        <p:sp>
          <p:nvSpPr>
            <p:cNvPr id="1046" name="Freeform 144"/>
            <p:cNvSpPr>
              <a:spLocks/>
            </p:cNvSpPr>
            <p:nvPr/>
          </p:nvSpPr>
          <p:spPr bwMode="auto">
            <a:xfrm>
              <a:off x="1135" y="2922"/>
              <a:ext cx="25" cy="40"/>
            </a:xfrm>
            <a:custGeom>
              <a:avLst/>
              <a:gdLst/>
              <a:ahLst/>
              <a:cxnLst>
                <a:cxn ang="0">
                  <a:pos x="0" y="0"/>
                </a:cxn>
                <a:cxn ang="0">
                  <a:pos x="0" y="0"/>
                </a:cxn>
                <a:cxn ang="0">
                  <a:pos x="0" y="0"/>
                </a:cxn>
                <a:cxn ang="0">
                  <a:pos x="25" y="40"/>
                </a:cxn>
              </a:cxnLst>
              <a:rect l="0" t="0" r="r" b="b"/>
              <a:pathLst>
                <a:path w="25" h="40">
                  <a:moveTo>
                    <a:pt x="0" y="0"/>
                  </a:moveTo>
                  <a:lnTo>
                    <a:pt x="0" y="0"/>
                  </a:lnTo>
                  <a:lnTo>
                    <a:pt x="0" y="0"/>
                  </a:lnTo>
                  <a:lnTo>
                    <a:pt x="25" y="40"/>
                  </a:lnTo>
                </a:path>
              </a:pathLst>
            </a:custGeom>
            <a:noFill/>
            <a:ln w="22225">
              <a:solidFill>
                <a:srgbClr val="FF0000"/>
              </a:solidFill>
              <a:prstDash val="solid"/>
              <a:round/>
              <a:headEnd/>
              <a:tailEnd/>
            </a:ln>
          </p:spPr>
          <p:txBody>
            <a:bodyPr/>
            <a:lstStyle/>
            <a:p>
              <a:endParaRPr lang="en-GB" sz="1000"/>
            </a:p>
          </p:txBody>
        </p:sp>
        <p:sp>
          <p:nvSpPr>
            <p:cNvPr id="1047" name="Freeform 145"/>
            <p:cNvSpPr>
              <a:spLocks/>
            </p:cNvSpPr>
            <p:nvPr/>
          </p:nvSpPr>
          <p:spPr bwMode="auto">
            <a:xfrm>
              <a:off x="1160" y="2961"/>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048" name="Freeform 146"/>
            <p:cNvSpPr>
              <a:spLocks/>
            </p:cNvSpPr>
            <p:nvPr/>
          </p:nvSpPr>
          <p:spPr bwMode="auto">
            <a:xfrm>
              <a:off x="1171" y="2961"/>
              <a:ext cx="10" cy="15"/>
            </a:xfrm>
            <a:custGeom>
              <a:avLst/>
              <a:gdLst/>
              <a:ahLst/>
              <a:cxnLst>
                <a:cxn ang="0">
                  <a:pos x="0" y="0"/>
                </a:cxn>
                <a:cxn ang="0">
                  <a:pos x="0" y="0"/>
                </a:cxn>
                <a:cxn ang="0">
                  <a:pos x="0" y="0"/>
                </a:cxn>
                <a:cxn ang="0">
                  <a:pos x="10" y="15"/>
                </a:cxn>
              </a:cxnLst>
              <a:rect l="0" t="0" r="r" b="b"/>
              <a:pathLst>
                <a:path w="10" h="15">
                  <a:moveTo>
                    <a:pt x="0" y="0"/>
                  </a:moveTo>
                  <a:lnTo>
                    <a:pt x="0" y="0"/>
                  </a:lnTo>
                  <a:lnTo>
                    <a:pt x="0" y="0"/>
                  </a:lnTo>
                  <a:lnTo>
                    <a:pt x="10" y="15"/>
                  </a:lnTo>
                </a:path>
              </a:pathLst>
            </a:custGeom>
            <a:noFill/>
            <a:ln w="22225">
              <a:solidFill>
                <a:srgbClr val="FF0000"/>
              </a:solidFill>
              <a:prstDash val="solid"/>
              <a:round/>
              <a:headEnd/>
              <a:tailEnd/>
            </a:ln>
          </p:spPr>
          <p:txBody>
            <a:bodyPr/>
            <a:lstStyle/>
            <a:p>
              <a:endParaRPr lang="en-GB" sz="1000"/>
            </a:p>
          </p:txBody>
        </p:sp>
        <p:sp>
          <p:nvSpPr>
            <p:cNvPr id="1049" name="Freeform 147"/>
            <p:cNvSpPr>
              <a:spLocks/>
            </p:cNvSpPr>
            <p:nvPr/>
          </p:nvSpPr>
          <p:spPr bwMode="auto">
            <a:xfrm>
              <a:off x="1181" y="2969"/>
              <a:ext cx="11" cy="7"/>
            </a:xfrm>
            <a:custGeom>
              <a:avLst/>
              <a:gdLst/>
              <a:ahLst/>
              <a:cxnLst>
                <a:cxn ang="0">
                  <a:pos x="0" y="7"/>
                </a:cxn>
                <a:cxn ang="0">
                  <a:pos x="0" y="7"/>
                </a:cxn>
                <a:cxn ang="0">
                  <a:pos x="0" y="7"/>
                </a:cxn>
                <a:cxn ang="0">
                  <a:pos x="11" y="0"/>
                </a:cxn>
              </a:cxnLst>
              <a:rect l="0" t="0" r="r" b="b"/>
              <a:pathLst>
                <a:path w="11" h="7">
                  <a:moveTo>
                    <a:pt x="0" y="7"/>
                  </a:moveTo>
                  <a:lnTo>
                    <a:pt x="0" y="7"/>
                  </a:lnTo>
                  <a:lnTo>
                    <a:pt x="0" y="7"/>
                  </a:lnTo>
                  <a:lnTo>
                    <a:pt x="11" y="0"/>
                  </a:lnTo>
                </a:path>
              </a:pathLst>
            </a:custGeom>
            <a:noFill/>
            <a:ln w="22225">
              <a:solidFill>
                <a:srgbClr val="FF0000"/>
              </a:solidFill>
              <a:prstDash val="solid"/>
              <a:round/>
              <a:headEnd/>
              <a:tailEnd/>
            </a:ln>
          </p:spPr>
          <p:txBody>
            <a:bodyPr/>
            <a:lstStyle/>
            <a:p>
              <a:endParaRPr lang="en-GB" sz="1000"/>
            </a:p>
          </p:txBody>
        </p:sp>
        <p:sp>
          <p:nvSpPr>
            <p:cNvPr id="1050" name="Freeform 148"/>
            <p:cNvSpPr>
              <a:spLocks/>
            </p:cNvSpPr>
            <p:nvPr/>
          </p:nvSpPr>
          <p:spPr bwMode="auto">
            <a:xfrm>
              <a:off x="1192" y="2969"/>
              <a:ext cx="10" cy="67"/>
            </a:xfrm>
            <a:custGeom>
              <a:avLst/>
              <a:gdLst/>
              <a:ahLst/>
              <a:cxnLst>
                <a:cxn ang="0">
                  <a:pos x="0" y="0"/>
                </a:cxn>
                <a:cxn ang="0">
                  <a:pos x="0" y="0"/>
                </a:cxn>
                <a:cxn ang="0">
                  <a:pos x="0" y="0"/>
                </a:cxn>
                <a:cxn ang="0">
                  <a:pos x="10" y="67"/>
                </a:cxn>
              </a:cxnLst>
              <a:rect l="0" t="0" r="r" b="b"/>
              <a:pathLst>
                <a:path w="10" h="67">
                  <a:moveTo>
                    <a:pt x="0" y="0"/>
                  </a:moveTo>
                  <a:lnTo>
                    <a:pt x="0" y="0"/>
                  </a:lnTo>
                  <a:lnTo>
                    <a:pt x="0" y="0"/>
                  </a:lnTo>
                  <a:lnTo>
                    <a:pt x="10" y="67"/>
                  </a:lnTo>
                </a:path>
              </a:pathLst>
            </a:custGeom>
            <a:noFill/>
            <a:ln w="22225">
              <a:solidFill>
                <a:srgbClr val="FF0000"/>
              </a:solidFill>
              <a:prstDash val="solid"/>
              <a:round/>
              <a:headEnd/>
              <a:tailEnd/>
            </a:ln>
          </p:spPr>
          <p:txBody>
            <a:bodyPr/>
            <a:lstStyle/>
            <a:p>
              <a:endParaRPr lang="en-GB" sz="1000"/>
            </a:p>
          </p:txBody>
        </p:sp>
        <p:sp>
          <p:nvSpPr>
            <p:cNvPr id="1051" name="Freeform 149"/>
            <p:cNvSpPr>
              <a:spLocks/>
            </p:cNvSpPr>
            <p:nvPr/>
          </p:nvSpPr>
          <p:spPr bwMode="auto">
            <a:xfrm>
              <a:off x="1202" y="3036"/>
              <a:ext cx="11" cy="61"/>
            </a:xfrm>
            <a:custGeom>
              <a:avLst/>
              <a:gdLst/>
              <a:ahLst/>
              <a:cxnLst>
                <a:cxn ang="0">
                  <a:pos x="0" y="0"/>
                </a:cxn>
                <a:cxn ang="0">
                  <a:pos x="0" y="0"/>
                </a:cxn>
                <a:cxn ang="0">
                  <a:pos x="0" y="0"/>
                </a:cxn>
                <a:cxn ang="0">
                  <a:pos x="11" y="61"/>
                </a:cxn>
              </a:cxnLst>
              <a:rect l="0" t="0" r="r" b="b"/>
              <a:pathLst>
                <a:path w="11" h="61">
                  <a:moveTo>
                    <a:pt x="0" y="0"/>
                  </a:moveTo>
                  <a:lnTo>
                    <a:pt x="0" y="0"/>
                  </a:lnTo>
                  <a:lnTo>
                    <a:pt x="0" y="0"/>
                  </a:lnTo>
                  <a:lnTo>
                    <a:pt x="11" y="61"/>
                  </a:lnTo>
                </a:path>
              </a:pathLst>
            </a:custGeom>
            <a:noFill/>
            <a:ln w="22225">
              <a:solidFill>
                <a:srgbClr val="FF0000"/>
              </a:solidFill>
              <a:prstDash val="solid"/>
              <a:round/>
              <a:headEnd/>
              <a:tailEnd/>
            </a:ln>
          </p:spPr>
          <p:txBody>
            <a:bodyPr/>
            <a:lstStyle/>
            <a:p>
              <a:endParaRPr lang="en-GB" sz="1000"/>
            </a:p>
          </p:txBody>
        </p:sp>
        <p:sp>
          <p:nvSpPr>
            <p:cNvPr id="1052" name="Freeform 150"/>
            <p:cNvSpPr>
              <a:spLocks/>
            </p:cNvSpPr>
            <p:nvPr/>
          </p:nvSpPr>
          <p:spPr bwMode="auto">
            <a:xfrm>
              <a:off x="1213" y="3097"/>
              <a:ext cx="9" cy="39"/>
            </a:xfrm>
            <a:custGeom>
              <a:avLst/>
              <a:gdLst/>
              <a:ahLst/>
              <a:cxnLst>
                <a:cxn ang="0">
                  <a:pos x="0" y="0"/>
                </a:cxn>
                <a:cxn ang="0">
                  <a:pos x="0" y="0"/>
                </a:cxn>
                <a:cxn ang="0">
                  <a:pos x="0" y="0"/>
                </a:cxn>
                <a:cxn ang="0">
                  <a:pos x="9" y="39"/>
                </a:cxn>
              </a:cxnLst>
              <a:rect l="0" t="0" r="r" b="b"/>
              <a:pathLst>
                <a:path w="9" h="39">
                  <a:moveTo>
                    <a:pt x="0" y="0"/>
                  </a:moveTo>
                  <a:lnTo>
                    <a:pt x="0" y="0"/>
                  </a:lnTo>
                  <a:lnTo>
                    <a:pt x="0" y="0"/>
                  </a:lnTo>
                  <a:lnTo>
                    <a:pt x="9" y="39"/>
                  </a:lnTo>
                </a:path>
              </a:pathLst>
            </a:custGeom>
            <a:noFill/>
            <a:ln w="22225">
              <a:solidFill>
                <a:srgbClr val="FF0000"/>
              </a:solidFill>
              <a:prstDash val="solid"/>
              <a:round/>
              <a:headEnd/>
              <a:tailEnd/>
            </a:ln>
          </p:spPr>
          <p:txBody>
            <a:bodyPr/>
            <a:lstStyle/>
            <a:p>
              <a:endParaRPr lang="en-GB" sz="1000"/>
            </a:p>
          </p:txBody>
        </p:sp>
        <p:sp>
          <p:nvSpPr>
            <p:cNvPr id="1053" name="Freeform 151"/>
            <p:cNvSpPr>
              <a:spLocks/>
            </p:cNvSpPr>
            <p:nvPr/>
          </p:nvSpPr>
          <p:spPr bwMode="auto">
            <a:xfrm>
              <a:off x="1222" y="3136"/>
              <a:ext cx="11" cy="12"/>
            </a:xfrm>
            <a:custGeom>
              <a:avLst/>
              <a:gdLst/>
              <a:ahLst/>
              <a:cxnLst>
                <a:cxn ang="0">
                  <a:pos x="0" y="0"/>
                </a:cxn>
                <a:cxn ang="0">
                  <a:pos x="0" y="0"/>
                </a:cxn>
                <a:cxn ang="0">
                  <a:pos x="0" y="0"/>
                </a:cxn>
                <a:cxn ang="0">
                  <a:pos x="11" y="12"/>
                </a:cxn>
              </a:cxnLst>
              <a:rect l="0" t="0" r="r" b="b"/>
              <a:pathLst>
                <a:path w="11" h="12">
                  <a:moveTo>
                    <a:pt x="0" y="0"/>
                  </a:moveTo>
                  <a:lnTo>
                    <a:pt x="0" y="0"/>
                  </a:lnTo>
                  <a:lnTo>
                    <a:pt x="0" y="0"/>
                  </a:lnTo>
                  <a:lnTo>
                    <a:pt x="11" y="12"/>
                  </a:lnTo>
                </a:path>
              </a:pathLst>
            </a:custGeom>
            <a:noFill/>
            <a:ln w="22225">
              <a:solidFill>
                <a:srgbClr val="FF0000"/>
              </a:solidFill>
              <a:prstDash val="solid"/>
              <a:round/>
              <a:headEnd/>
              <a:tailEnd/>
            </a:ln>
          </p:spPr>
          <p:txBody>
            <a:bodyPr/>
            <a:lstStyle/>
            <a:p>
              <a:endParaRPr lang="en-GB" sz="1000"/>
            </a:p>
          </p:txBody>
        </p:sp>
        <p:sp>
          <p:nvSpPr>
            <p:cNvPr id="1054" name="Freeform 152"/>
            <p:cNvSpPr>
              <a:spLocks/>
            </p:cNvSpPr>
            <p:nvPr/>
          </p:nvSpPr>
          <p:spPr bwMode="auto">
            <a:xfrm>
              <a:off x="1233" y="3148"/>
              <a:ext cx="10" cy="5"/>
            </a:xfrm>
            <a:custGeom>
              <a:avLst/>
              <a:gdLst/>
              <a:ahLst/>
              <a:cxnLst>
                <a:cxn ang="0">
                  <a:pos x="0" y="0"/>
                </a:cxn>
                <a:cxn ang="0">
                  <a:pos x="0" y="0"/>
                </a:cxn>
                <a:cxn ang="0">
                  <a:pos x="0" y="0"/>
                </a:cxn>
                <a:cxn ang="0">
                  <a:pos x="10" y="5"/>
                </a:cxn>
              </a:cxnLst>
              <a:rect l="0" t="0" r="r" b="b"/>
              <a:pathLst>
                <a:path w="10" h="5">
                  <a:moveTo>
                    <a:pt x="0" y="0"/>
                  </a:moveTo>
                  <a:lnTo>
                    <a:pt x="0" y="0"/>
                  </a:lnTo>
                  <a:lnTo>
                    <a:pt x="0" y="0"/>
                  </a:lnTo>
                  <a:lnTo>
                    <a:pt x="10" y="5"/>
                  </a:lnTo>
                </a:path>
              </a:pathLst>
            </a:custGeom>
            <a:noFill/>
            <a:ln w="22225">
              <a:solidFill>
                <a:srgbClr val="FF0000"/>
              </a:solidFill>
              <a:prstDash val="solid"/>
              <a:round/>
              <a:headEnd/>
              <a:tailEnd/>
            </a:ln>
          </p:spPr>
          <p:txBody>
            <a:bodyPr/>
            <a:lstStyle/>
            <a:p>
              <a:endParaRPr lang="en-GB" sz="1000"/>
            </a:p>
          </p:txBody>
        </p:sp>
        <p:sp>
          <p:nvSpPr>
            <p:cNvPr id="1055" name="Freeform 153"/>
            <p:cNvSpPr>
              <a:spLocks/>
            </p:cNvSpPr>
            <p:nvPr/>
          </p:nvSpPr>
          <p:spPr bwMode="auto">
            <a:xfrm>
              <a:off x="1243" y="3123"/>
              <a:ext cx="11" cy="30"/>
            </a:xfrm>
            <a:custGeom>
              <a:avLst/>
              <a:gdLst/>
              <a:ahLst/>
              <a:cxnLst>
                <a:cxn ang="0">
                  <a:pos x="0" y="30"/>
                </a:cxn>
                <a:cxn ang="0">
                  <a:pos x="0" y="30"/>
                </a:cxn>
                <a:cxn ang="0">
                  <a:pos x="0" y="30"/>
                </a:cxn>
                <a:cxn ang="0">
                  <a:pos x="11" y="0"/>
                </a:cxn>
              </a:cxnLst>
              <a:rect l="0" t="0" r="r" b="b"/>
              <a:pathLst>
                <a:path w="11" h="30">
                  <a:moveTo>
                    <a:pt x="0" y="30"/>
                  </a:moveTo>
                  <a:lnTo>
                    <a:pt x="0" y="30"/>
                  </a:lnTo>
                  <a:lnTo>
                    <a:pt x="0" y="30"/>
                  </a:lnTo>
                  <a:lnTo>
                    <a:pt x="11" y="0"/>
                  </a:lnTo>
                </a:path>
              </a:pathLst>
            </a:custGeom>
            <a:noFill/>
            <a:ln w="22225">
              <a:solidFill>
                <a:srgbClr val="FF0000"/>
              </a:solidFill>
              <a:prstDash val="solid"/>
              <a:round/>
              <a:headEnd/>
              <a:tailEnd/>
            </a:ln>
          </p:spPr>
          <p:txBody>
            <a:bodyPr/>
            <a:lstStyle/>
            <a:p>
              <a:endParaRPr lang="en-GB" sz="1000"/>
            </a:p>
          </p:txBody>
        </p:sp>
        <p:sp>
          <p:nvSpPr>
            <p:cNvPr id="1056" name="Freeform 154"/>
            <p:cNvSpPr>
              <a:spLocks/>
            </p:cNvSpPr>
            <p:nvPr/>
          </p:nvSpPr>
          <p:spPr bwMode="auto">
            <a:xfrm>
              <a:off x="1254" y="3109"/>
              <a:ext cx="10" cy="14"/>
            </a:xfrm>
            <a:custGeom>
              <a:avLst/>
              <a:gdLst/>
              <a:ahLst/>
              <a:cxnLst>
                <a:cxn ang="0">
                  <a:pos x="0" y="14"/>
                </a:cxn>
                <a:cxn ang="0">
                  <a:pos x="0" y="14"/>
                </a:cxn>
                <a:cxn ang="0">
                  <a:pos x="0" y="14"/>
                </a:cxn>
                <a:cxn ang="0">
                  <a:pos x="10" y="0"/>
                </a:cxn>
              </a:cxnLst>
              <a:rect l="0" t="0" r="r" b="b"/>
              <a:pathLst>
                <a:path w="10" h="14">
                  <a:moveTo>
                    <a:pt x="0" y="14"/>
                  </a:moveTo>
                  <a:lnTo>
                    <a:pt x="0" y="14"/>
                  </a:lnTo>
                  <a:lnTo>
                    <a:pt x="0" y="14"/>
                  </a:lnTo>
                  <a:lnTo>
                    <a:pt x="10" y="0"/>
                  </a:lnTo>
                </a:path>
              </a:pathLst>
            </a:custGeom>
            <a:noFill/>
            <a:ln w="22225">
              <a:solidFill>
                <a:srgbClr val="FF0000"/>
              </a:solidFill>
              <a:prstDash val="solid"/>
              <a:round/>
              <a:headEnd/>
              <a:tailEnd/>
            </a:ln>
          </p:spPr>
          <p:txBody>
            <a:bodyPr/>
            <a:lstStyle/>
            <a:p>
              <a:endParaRPr lang="en-GB" sz="1000"/>
            </a:p>
          </p:txBody>
        </p:sp>
        <p:sp>
          <p:nvSpPr>
            <p:cNvPr id="1057" name="Freeform 155"/>
            <p:cNvSpPr>
              <a:spLocks/>
            </p:cNvSpPr>
            <p:nvPr/>
          </p:nvSpPr>
          <p:spPr bwMode="auto">
            <a:xfrm>
              <a:off x="1264" y="3082"/>
              <a:ext cx="11" cy="27"/>
            </a:xfrm>
            <a:custGeom>
              <a:avLst/>
              <a:gdLst/>
              <a:ahLst/>
              <a:cxnLst>
                <a:cxn ang="0">
                  <a:pos x="0" y="27"/>
                </a:cxn>
                <a:cxn ang="0">
                  <a:pos x="0" y="27"/>
                </a:cxn>
                <a:cxn ang="0">
                  <a:pos x="0" y="27"/>
                </a:cxn>
                <a:cxn ang="0">
                  <a:pos x="11" y="0"/>
                </a:cxn>
              </a:cxnLst>
              <a:rect l="0" t="0" r="r" b="b"/>
              <a:pathLst>
                <a:path w="11" h="27">
                  <a:moveTo>
                    <a:pt x="0" y="27"/>
                  </a:moveTo>
                  <a:lnTo>
                    <a:pt x="0" y="27"/>
                  </a:lnTo>
                  <a:lnTo>
                    <a:pt x="0" y="27"/>
                  </a:lnTo>
                  <a:lnTo>
                    <a:pt x="11" y="0"/>
                  </a:lnTo>
                </a:path>
              </a:pathLst>
            </a:custGeom>
            <a:noFill/>
            <a:ln w="22225">
              <a:solidFill>
                <a:srgbClr val="FF0000"/>
              </a:solidFill>
              <a:prstDash val="solid"/>
              <a:round/>
              <a:headEnd/>
              <a:tailEnd/>
            </a:ln>
          </p:spPr>
          <p:txBody>
            <a:bodyPr/>
            <a:lstStyle/>
            <a:p>
              <a:endParaRPr lang="en-GB" sz="1000"/>
            </a:p>
          </p:txBody>
        </p:sp>
        <p:sp>
          <p:nvSpPr>
            <p:cNvPr id="1058" name="Freeform 156"/>
            <p:cNvSpPr>
              <a:spLocks/>
            </p:cNvSpPr>
            <p:nvPr/>
          </p:nvSpPr>
          <p:spPr bwMode="auto">
            <a:xfrm>
              <a:off x="1275" y="3068"/>
              <a:ext cx="10" cy="14"/>
            </a:xfrm>
            <a:custGeom>
              <a:avLst/>
              <a:gdLst/>
              <a:ahLst/>
              <a:cxnLst>
                <a:cxn ang="0">
                  <a:pos x="0" y="14"/>
                </a:cxn>
                <a:cxn ang="0">
                  <a:pos x="0" y="14"/>
                </a:cxn>
                <a:cxn ang="0">
                  <a:pos x="0" y="14"/>
                </a:cxn>
                <a:cxn ang="0">
                  <a:pos x="10" y="0"/>
                </a:cxn>
              </a:cxnLst>
              <a:rect l="0" t="0" r="r" b="b"/>
              <a:pathLst>
                <a:path w="10" h="14">
                  <a:moveTo>
                    <a:pt x="0" y="14"/>
                  </a:moveTo>
                  <a:lnTo>
                    <a:pt x="0" y="14"/>
                  </a:lnTo>
                  <a:lnTo>
                    <a:pt x="0" y="14"/>
                  </a:lnTo>
                  <a:lnTo>
                    <a:pt x="10" y="0"/>
                  </a:lnTo>
                </a:path>
              </a:pathLst>
            </a:custGeom>
            <a:noFill/>
            <a:ln w="22225">
              <a:solidFill>
                <a:srgbClr val="FF0000"/>
              </a:solidFill>
              <a:prstDash val="solid"/>
              <a:round/>
              <a:headEnd/>
              <a:tailEnd/>
            </a:ln>
          </p:spPr>
          <p:txBody>
            <a:bodyPr/>
            <a:lstStyle/>
            <a:p>
              <a:endParaRPr lang="en-GB" sz="1000"/>
            </a:p>
          </p:txBody>
        </p:sp>
        <p:sp>
          <p:nvSpPr>
            <p:cNvPr id="1059" name="Freeform 157"/>
            <p:cNvSpPr>
              <a:spLocks/>
            </p:cNvSpPr>
            <p:nvPr/>
          </p:nvSpPr>
          <p:spPr bwMode="auto">
            <a:xfrm>
              <a:off x="1285" y="2959"/>
              <a:ext cx="11" cy="109"/>
            </a:xfrm>
            <a:custGeom>
              <a:avLst/>
              <a:gdLst/>
              <a:ahLst/>
              <a:cxnLst>
                <a:cxn ang="0">
                  <a:pos x="0" y="109"/>
                </a:cxn>
                <a:cxn ang="0">
                  <a:pos x="0" y="109"/>
                </a:cxn>
                <a:cxn ang="0">
                  <a:pos x="0" y="109"/>
                </a:cxn>
                <a:cxn ang="0">
                  <a:pos x="11" y="0"/>
                </a:cxn>
              </a:cxnLst>
              <a:rect l="0" t="0" r="r" b="b"/>
              <a:pathLst>
                <a:path w="11" h="109">
                  <a:moveTo>
                    <a:pt x="0" y="109"/>
                  </a:moveTo>
                  <a:lnTo>
                    <a:pt x="0" y="109"/>
                  </a:lnTo>
                  <a:lnTo>
                    <a:pt x="0" y="109"/>
                  </a:lnTo>
                  <a:lnTo>
                    <a:pt x="11" y="0"/>
                  </a:lnTo>
                </a:path>
              </a:pathLst>
            </a:custGeom>
            <a:noFill/>
            <a:ln w="22225">
              <a:solidFill>
                <a:srgbClr val="FF0000"/>
              </a:solidFill>
              <a:prstDash val="solid"/>
              <a:round/>
              <a:headEnd/>
              <a:tailEnd/>
            </a:ln>
          </p:spPr>
          <p:txBody>
            <a:bodyPr/>
            <a:lstStyle/>
            <a:p>
              <a:endParaRPr lang="en-GB" sz="1000"/>
            </a:p>
          </p:txBody>
        </p:sp>
        <p:sp>
          <p:nvSpPr>
            <p:cNvPr id="1060" name="Freeform 158"/>
            <p:cNvSpPr>
              <a:spLocks/>
            </p:cNvSpPr>
            <p:nvPr/>
          </p:nvSpPr>
          <p:spPr bwMode="auto">
            <a:xfrm>
              <a:off x="1296" y="2803"/>
              <a:ext cx="11" cy="156"/>
            </a:xfrm>
            <a:custGeom>
              <a:avLst/>
              <a:gdLst/>
              <a:ahLst/>
              <a:cxnLst>
                <a:cxn ang="0">
                  <a:pos x="0" y="156"/>
                </a:cxn>
                <a:cxn ang="0">
                  <a:pos x="0" y="156"/>
                </a:cxn>
                <a:cxn ang="0">
                  <a:pos x="0" y="156"/>
                </a:cxn>
                <a:cxn ang="0">
                  <a:pos x="11" y="0"/>
                </a:cxn>
              </a:cxnLst>
              <a:rect l="0" t="0" r="r" b="b"/>
              <a:pathLst>
                <a:path w="11" h="156">
                  <a:moveTo>
                    <a:pt x="0" y="156"/>
                  </a:moveTo>
                  <a:lnTo>
                    <a:pt x="0" y="156"/>
                  </a:lnTo>
                  <a:lnTo>
                    <a:pt x="0" y="156"/>
                  </a:lnTo>
                  <a:lnTo>
                    <a:pt x="11" y="0"/>
                  </a:lnTo>
                </a:path>
              </a:pathLst>
            </a:custGeom>
            <a:noFill/>
            <a:ln w="22225">
              <a:solidFill>
                <a:srgbClr val="FF0000"/>
              </a:solidFill>
              <a:prstDash val="solid"/>
              <a:round/>
              <a:headEnd/>
              <a:tailEnd/>
            </a:ln>
          </p:spPr>
          <p:txBody>
            <a:bodyPr/>
            <a:lstStyle/>
            <a:p>
              <a:endParaRPr lang="en-GB" sz="1000"/>
            </a:p>
          </p:txBody>
        </p:sp>
        <p:sp>
          <p:nvSpPr>
            <p:cNvPr id="1061" name="Freeform 159"/>
            <p:cNvSpPr>
              <a:spLocks/>
            </p:cNvSpPr>
            <p:nvPr/>
          </p:nvSpPr>
          <p:spPr bwMode="auto">
            <a:xfrm>
              <a:off x="1307" y="2558"/>
              <a:ext cx="9" cy="245"/>
            </a:xfrm>
            <a:custGeom>
              <a:avLst/>
              <a:gdLst/>
              <a:ahLst/>
              <a:cxnLst>
                <a:cxn ang="0">
                  <a:pos x="0" y="245"/>
                </a:cxn>
                <a:cxn ang="0">
                  <a:pos x="0" y="245"/>
                </a:cxn>
                <a:cxn ang="0">
                  <a:pos x="0" y="245"/>
                </a:cxn>
                <a:cxn ang="0">
                  <a:pos x="9" y="0"/>
                </a:cxn>
              </a:cxnLst>
              <a:rect l="0" t="0" r="r" b="b"/>
              <a:pathLst>
                <a:path w="9" h="245">
                  <a:moveTo>
                    <a:pt x="0" y="245"/>
                  </a:moveTo>
                  <a:lnTo>
                    <a:pt x="0" y="245"/>
                  </a:lnTo>
                  <a:lnTo>
                    <a:pt x="0" y="245"/>
                  </a:lnTo>
                  <a:lnTo>
                    <a:pt x="9" y="0"/>
                  </a:lnTo>
                </a:path>
              </a:pathLst>
            </a:custGeom>
            <a:noFill/>
            <a:ln w="22225">
              <a:solidFill>
                <a:srgbClr val="FF0000"/>
              </a:solidFill>
              <a:prstDash val="solid"/>
              <a:round/>
              <a:headEnd/>
              <a:tailEnd/>
            </a:ln>
          </p:spPr>
          <p:txBody>
            <a:bodyPr/>
            <a:lstStyle/>
            <a:p>
              <a:endParaRPr lang="en-GB" sz="1000"/>
            </a:p>
          </p:txBody>
        </p:sp>
        <p:sp>
          <p:nvSpPr>
            <p:cNvPr id="1062" name="Freeform 160"/>
            <p:cNvSpPr>
              <a:spLocks/>
            </p:cNvSpPr>
            <p:nvPr/>
          </p:nvSpPr>
          <p:spPr bwMode="auto">
            <a:xfrm>
              <a:off x="1316" y="2236"/>
              <a:ext cx="10" cy="322"/>
            </a:xfrm>
            <a:custGeom>
              <a:avLst/>
              <a:gdLst/>
              <a:ahLst/>
              <a:cxnLst>
                <a:cxn ang="0">
                  <a:pos x="0" y="322"/>
                </a:cxn>
                <a:cxn ang="0">
                  <a:pos x="0" y="322"/>
                </a:cxn>
                <a:cxn ang="0">
                  <a:pos x="0" y="322"/>
                </a:cxn>
                <a:cxn ang="0">
                  <a:pos x="10" y="0"/>
                </a:cxn>
              </a:cxnLst>
              <a:rect l="0" t="0" r="r" b="b"/>
              <a:pathLst>
                <a:path w="10" h="322">
                  <a:moveTo>
                    <a:pt x="0" y="322"/>
                  </a:moveTo>
                  <a:lnTo>
                    <a:pt x="0" y="322"/>
                  </a:lnTo>
                  <a:lnTo>
                    <a:pt x="0" y="322"/>
                  </a:lnTo>
                  <a:lnTo>
                    <a:pt x="10" y="0"/>
                  </a:lnTo>
                </a:path>
              </a:pathLst>
            </a:custGeom>
            <a:noFill/>
            <a:ln w="22225">
              <a:solidFill>
                <a:srgbClr val="FF0000"/>
              </a:solidFill>
              <a:prstDash val="solid"/>
              <a:round/>
              <a:headEnd/>
              <a:tailEnd/>
            </a:ln>
          </p:spPr>
          <p:txBody>
            <a:bodyPr/>
            <a:lstStyle/>
            <a:p>
              <a:endParaRPr lang="en-GB" sz="1000"/>
            </a:p>
          </p:txBody>
        </p:sp>
        <p:sp>
          <p:nvSpPr>
            <p:cNvPr id="1063" name="Freeform 161"/>
            <p:cNvSpPr>
              <a:spLocks/>
            </p:cNvSpPr>
            <p:nvPr/>
          </p:nvSpPr>
          <p:spPr bwMode="auto">
            <a:xfrm>
              <a:off x="1326" y="1967"/>
              <a:ext cx="11" cy="269"/>
            </a:xfrm>
            <a:custGeom>
              <a:avLst/>
              <a:gdLst/>
              <a:ahLst/>
              <a:cxnLst>
                <a:cxn ang="0">
                  <a:pos x="0" y="269"/>
                </a:cxn>
                <a:cxn ang="0">
                  <a:pos x="0" y="269"/>
                </a:cxn>
                <a:cxn ang="0">
                  <a:pos x="0" y="269"/>
                </a:cxn>
                <a:cxn ang="0">
                  <a:pos x="11" y="0"/>
                </a:cxn>
              </a:cxnLst>
              <a:rect l="0" t="0" r="r" b="b"/>
              <a:pathLst>
                <a:path w="11" h="269">
                  <a:moveTo>
                    <a:pt x="0" y="269"/>
                  </a:moveTo>
                  <a:lnTo>
                    <a:pt x="0" y="269"/>
                  </a:lnTo>
                  <a:lnTo>
                    <a:pt x="0" y="269"/>
                  </a:lnTo>
                  <a:lnTo>
                    <a:pt x="11" y="0"/>
                  </a:lnTo>
                </a:path>
              </a:pathLst>
            </a:custGeom>
            <a:noFill/>
            <a:ln w="22225">
              <a:solidFill>
                <a:srgbClr val="FF0000"/>
              </a:solidFill>
              <a:prstDash val="solid"/>
              <a:round/>
              <a:headEnd/>
              <a:tailEnd/>
            </a:ln>
          </p:spPr>
          <p:txBody>
            <a:bodyPr/>
            <a:lstStyle/>
            <a:p>
              <a:endParaRPr lang="en-GB" sz="1000"/>
            </a:p>
          </p:txBody>
        </p:sp>
        <p:sp>
          <p:nvSpPr>
            <p:cNvPr id="1064" name="Freeform 162"/>
            <p:cNvSpPr>
              <a:spLocks/>
            </p:cNvSpPr>
            <p:nvPr/>
          </p:nvSpPr>
          <p:spPr bwMode="auto">
            <a:xfrm>
              <a:off x="1337" y="1967"/>
              <a:ext cx="9" cy="17"/>
            </a:xfrm>
            <a:custGeom>
              <a:avLst/>
              <a:gdLst/>
              <a:ahLst/>
              <a:cxnLst>
                <a:cxn ang="0">
                  <a:pos x="0" y="0"/>
                </a:cxn>
                <a:cxn ang="0">
                  <a:pos x="0" y="0"/>
                </a:cxn>
                <a:cxn ang="0">
                  <a:pos x="0" y="0"/>
                </a:cxn>
                <a:cxn ang="0">
                  <a:pos x="9" y="17"/>
                </a:cxn>
              </a:cxnLst>
              <a:rect l="0" t="0" r="r" b="b"/>
              <a:pathLst>
                <a:path w="9" h="17">
                  <a:moveTo>
                    <a:pt x="0" y="0"/>
                  </a:moveTo>
                  <a:lnTo>
                    <a:pt x="0" y="0"/>
                  </a:lnTo>
                  <a:lnTo>
                    <a:pt x="0" y="0"/>
                  </a:lnTo>
                  <a:lnTo>
                    <a:pt x="9" y="17"/>
                  </a:lnTo>
                </a:path>
              </a:pathLst>
            </a:custGeom>
            <a:noFill/>
            <a:ln w="22225">
              <a:solidFill>
                <a:srgbClr val="FF0000"/>
              </a:solidFill>
              <a:prstDash val="solid"/>
              <a:round/>
              <a:headEnd/>
              <a:tailEnd/>
            </a:ln>
          </p:spPr>
          <p:txBody>
            <a:bodyPr/>
            <a:lstStyle/>
            <a:p>
              <a:endParaRPr lang="en-GB" sz="1000"/>
            </a:p>
          </p:txBody>
        </p:sp>
        <p:sp>
          <p:nvSpPr>
            <p:cNvPr id="1065" name="Freeform 163"/>
            <p:cNvSpPr>
              <a:spLocks/>
            </p:cNvSpPr>
            <p:nvPr/>
          </p:nvSpPr>
          <p:spPr bwMode="auto">
            <a:xfrm>
              <a:off x="1346" y="1984"/>
              <a:ext cx="11" cy="306"/>
            </a:xfrm>
            <a:custGeom>
              <a:avLst/>
              <a:gdLst/>
              <a:ahLst/>
              <a:cxnLst>
                <a:cxn ang="0">
                  <a:pos x="0" y="0"/>
                </a:cxn>
                <a:cxn ang="0">
                  <a:pos x="0" y="0"/>
                </a:cxn>
                <a:cxn ang="0">
                  <a:pos x="0" y="0"/>
                </a:cxn>
                <a:cxn ang="0">
                  <a:pos x="11" y="306"/>
                </a:cxn>
              </a:cxnLst>
              <a:rect l="0" t="0" r="r" b="b"/>
              <a:pathLst>
                <a:path w="11" h="306">
                  <a:moveTo>
                    <a:pt x="0" y="0"/>
                  </a:moveTo>
                  <a:lnTo>
                    <a:pt x="0" y="0"/>
                  </a:lnTo>
                  <a:lnTo>
                    <a:pt x="0" y="0"/>
                  </a:lnTo>
                  <a:lnTo>
                    <a:pt x="11" y="306"/>
                  </a:lnTo>
                </a:path>
              </a:pathLst>
            </a:custGeom>
            <a:noFill/>
            <a:ln w="22225">
              <a:solidFill>
                <a:srgbClr val="FF0000"/>
              </a:solidFill>
              <a:prstDash val="solid"/>
              <a:round/>
              <a:headEnd/>
              <a:tailEnd/>
            </a:ln>
          </p:spPr>
          <p:txBody>
            <a:bodyPr/>
            <a:lstStyle/>
            <a:p>
              <a:endParaRPr lang="en-GB" sz="1000"/>
            </a:p>
          </p:txBody>
        </p:sp>
        <p:sp>
          <p:nvSpPr>
            <p:cNvPr id="1066" name="Freeform 164"/>
            <p:cNvSpPr>
              <a:spLocks/>
            </p:cNvSpPr>
            <p:nvPr/>
          </p:nvSpPr>
          <p:spPr bwMode="auto">
            <a:xfrm>
              <a:off x="1357" y="2290"/>
              <a:ext cx="10" cy="457"/>
            </a:xfrm>
            <a:custGeom>
              <a:avLst/>
              <a:gdLst/>
              <a:ahLst/>
              <a:cxnLst>
                <a:cxn ang="0">
                  <a:pos x="0" y="0"/>
                </a:cxn>
                <a:cxn ang="0">
                  <a:pos x="0" y="0"/>
                </a:cxn>
                <a:cxn ang="0">
                  <a:pos x="0" y="0"/>
                </a:cxn>
                <a:cxn ang="0">
                  <a:pos x="10" y="457"/>
                </a:cxn>
              </a:cxnLst>
              <a:rect l="0" t="0" r="r" b="b"/>
              <a:pathLst>
                <a:path w="10" h="457">
                  <a:moveTo>
                    <a:pt x="0" y="0"/>
                  </a:moveTo>
                  <a:lnTo>
                    <a:pt x="0" y="0"/>
                  </a:lnTo>
                  <a:lnTo>
                    <a:pt x="0" y="0"/>
                  </a:lnTo>
                  <a:lnTo>
                    <a:pt x="10" y="457"/>
                  </a:lnTo>
                </a:path>
              </a:pathLst>
            </a:custGeom>
            <a:noFill/>
            <a:ln w="22225">
              <a:solidFill>
                <a:srgbClr val="FF0000"/>
              </a:solidFill>
              <a:prstDash val="solid"/>
              <a:round/>
              <a:headEnd/>
              <a:tailEnd/>
            </a:ln>
          </p:spPr>
          <p:txBody>
            <a:bodyPr/>
            <a:lstStyle/>
            <a:p>
              <a:endParaRPr lang="en-GB" sz="1000"/>
            </a:p>
          </p:txBody>
        </p:sp>
        <p:sp>
          <p:nvSpPr>
            <p:cNvPr id="1067" name="Freeform 165"/>
            <p:cNvSpPr>
              <a:spLocks/>
            </p:cNvSpPr>
            <p:nvPr/>
          </p:nvSpPr>
          <p:spPr bwMode="auto">
            <a:xfrm>
              <a:off x="1367" y="2747"/>
              <a:ext cx="9" cy="359"/>
            </a:xfrm>
            <a:custGeom>
              <a:avLst/>
              <a:gdLst/>
              <a:ahLst/>
              <a:cxnLst>
                <a:cxn ang="0">
                  <a:pos x="0" y="0"/>
                </a:cxn>
                <a:cxn ang="0">
                  <a:pos x="0" y="0"/>
                </a:cxn>
                <a:cxn ang="0">
                  <a:pos x="0" y="0"/>
                </a:cxn>
                <a:cxn ang="0">
                  <a:pos x="9" y="359"/>
                </a:cxn>
              </a:cxnLst>
              <a:rect l="0" t="0" r="r" b="b"/>
              <a:pathLst>
                <a:path w="9" h="359">
                  <a:moveTo>
                    <a:pt x="0" y="0"/>
                  </a:moveTo>
                  <a:lnTo>
                    <a:pt x="0" y="0"/>
                  </a:lnTo>
                  <a:lnTo>
                    <a:pt x="0" y="0"/>
                  </a:lnTo>
                  <a:lnTo>
                    <a:pt x="9" y="359"/>
                  </a:lnTo>
                </a:path>
              </a:pathLst>
            </a:custGeom>
            <a:noFill/>
            <a:ln w="22225">
              <a:solidFill>
                <a:srgbClr val="FF0000"/>
              </a:solidFill>
              <a:prstDash val="solid"/>
              <a:round/>
              <a:headEnd/>
              <a:tailEnd/>
            </a:ln>
          </p:spPr>
          <p:txBody>
            <a:bodyPr/>
            <a:lstStyle/>
            <a:p>
              <a:endParaRPr lang="en-GB" sz="1000"/>
            </a:p>
          </p:txBody>
        </p:sp>
        <p:sp>
          <p:nvSpPr>
            <p:cNvPr id="1068" name="Freeform 166"/>
            <p:cNvSpPr>
              <a:spLocks/>
            </p:cNvSpPr>
            <p:nvPr/>
          </p:nvSpPr>
          <p:spPr bwMode="auto">
            <a:xfrm>
              <a:off x="1376" y="3106"/>
              <a:ext cx="11" cy="249"/>
            </a:xfrm>
            <a:custGeom>
              <a:avLst/>
              <a:gdLst/>
              <a:ahLst/>
              <a:cxnLst>
                <a:cxn ang="0">
                  <a:pos x="0" y="0"/>
                </a:cxn>
                <a:cxn ang="0">
                  <a:pos x="0" y="0"/>
                </a:cxn>
                <a:cxn ang="0">
                  <a:pos x="0" y="0"/>
                </a:cxn>
                <a:cxn ang="0">
                  <a:pos x="11" y="249"/>
                </a:cxn>
              </a:cxnLst>
              <a:rect l="0" t="0" r="r" b="b"/>
              <a:pathLst>
                <a:path w="11" h="249">
                  <a:moveTo>
                    <a:pt x="0" y="0"/>
                  </a:moveTo>
                  <a:lnTo>
                    <a:pt x="0" y="0"/>
                  </a:lnTo>
                  <a:lnTo>
                    <a:pt x="0" y="0"/>
                  </a:lnTo>
                  <a:lnTo>
                    <a:pt x="11" y="249"/>
                  </a:lnTo>
                </a:path>
              </a:pathLst>
            </a:custGeom>
            <a:noFill/>
            <a:ln w="22225">
              <a:solidFill>
                <a:srgbClr val="FF0000"/>
              </a:solidFill>
              <a:prstDash val="solid"/>
              <a:round/>
              <a:headEnd/>
              <a:tailEnd/>
            </a:ln>
          </p:spPr>
          <p:txBody>
            <a:bodyPr/>
            <a:lstStyle/>
            <a:p>
              <a:endParaRPr lang="en-GB" sz="1000"/>
            </a:p>
          </p:txBody>
        </p:sp>
        <p:sp>
          <p:nvSpPr>
            <p:cNvPr id="1069" name="Freeform 167"/>
            <p:cNvSpPr>
              <a:spLocks/>
            </p:cNvSpPr>
            <p:nvPr/>
          </p:nvSpPr>
          <p:spPr bwMode="auto">
            <a:xfrm>
              <a:off x="1387" y="3355"/>
              <a:ext cx="11" cy="129"/>
            </a:xfrm>
            <a:custGeom>
              <a:avLst/>
              <a:gdLst/>
              <a:ahLst/>
              <a:cxnLst>
                <a:cxn ang="0">
                  <a:pos x="0" y="0"/>
                </a:cxn>
                <a:cxn ang="0">
                  <a:pos x="0" y="0"/>
                </a:cxn>
                <a:cxn ang="0">
                  <a:pos x="0" y="0"/>
                </a:cxn>
                <a:cxn ang="0">
                  <a:pos x="11" y="129"/>
                </a:cxn>
              </a:cxnLst>
              <a:rect l="0" t="0" r="r" b="b"/>
              <a:pathLst>
                <a:path w="11" h="129">
                  <a:moveTo>
                    <a:pt x="0" y="0"/>
                  </a:moveTo>
                  <a:lnTo>
                    <a:pt x="0" y="0"/>
                  </a:lnTo>
                  <a:lnTo>
                    <a:pt x="0" y="0"/>
                  </a:lnTo>
                  <a:lnTo>
                    <a:pt x="11" y="129"/>
                  </a:lnTo>
                </a:path>
              </a:pathLst>
            </a:custGeom>
            <a:noFill/>
            <a:ln w="22225">
              <a:solidFill>
                <a:srgbClr val="FF0000"/>
              </a:solidFill>
              <a:prstDash val="solid"/>
              <a:round/>
              <a:headEnd/>
              <a:tailEnd/>
            </a:ln>
          </p:spPr>
          <p:txBody>
            <a:bodyPr/>
            <a:lstStyle/>
            <a:p>
              <a:endParaRPr lang="en-GB" sz="1000"/>
            </a:p>
          </p:txBody>
        </p:sp>
        <p:sp>
          <p:nvSpPr>
            <p:cNvPr id="1070" name="Freeform 168"/>
            <p:cNvSpPr>
              <a:spLocks/>
            </p:cNvSpPr>
            <p:nvPr/>
          </p:nvSpPr>
          <p:spPr bwMode="auto">
            <a:xfrm>
              <a:off x="1398" y="3484"/>
              <a:ext cx="9" cy="59"/>
            </a:xfrm>
            <a:custGeom>
              <a:avLst/>
              <a:gdLst/>
              <a:ahLst/>
              <a:cxnLst>
                <a:cxn ang="0">
                  <a:pos x="0" y="0"/>
                </a:cxn>
                <a:cxn ang="0">
                  <a:pos x="0" y="0"/>
                </a:cxn>
                <a:cxn ang="0">
                  <a:pos x="0" y="0"/>
                </a:cxn>
                <a:cxn ang="0">
                  <a:pos x="9" y="59"/>
                </a:cxn>
              </a:cxnLst>
              <a:rect l="0" t="0" r="r" b="b"/>
              <a:pathLst>
                <a:path w="9" h="59">
                  <a:moveTo>
                    <a:pt x="0" y="0"/>
                  </a:moveTo>
                  <a:lnTo>
                    <a:pt x="0" y="0"/>
                  </a:lnTo>
                  <a:lnTo>
                    <a:pt x="0" y="0"/>
                  </a:lnTo>
                  <a:lnTo>
                    <a:pt x="9" y="59"/>
                  </a:lnTo>
                </a:path>
              </a:pathLst>
            </a:custGeom>
            <a:noFill/>
            <a:ln w="22225">
              <a:solidFill>
                <a:srgbClr val="FF0000"/>
              </a:solidFill>
              <a:prstDash val="solid"/>
              <a:round/>
              <a:headEnd/>
              <a:tailEnd/>
            </a:ln>
          </p:spPr>
          <p:txBody>
            <a:bodyPr/>
            <a:lstStyle/>
            <a:p>
              <a:endParaRPr lang="en-GB" sz="1000"/>
            </a:p>
          </p:txBody>
        </p:sp>
        <p:sp>
          <p:nvSpPr>
            <p:cNvPr id="1071" name="Freeform 169"/>
            <p:cNvSpPr>
              <a:spLocks/>
            </p:cNvSpPr>
            <p:nvPr/>
          </p:nvSpPr>
          <p:spPr bwMode="auto">
            <a:xfrm>
              <a:off x="1407" y="3543"/>
              <a:ext cx="10" cy="33"/>
            </a:xfrm>
            <a:custGeom>
              <a:avLst/>
              <a:gdLst/>
              <a:ahLst/>
              <a:cxnLst>
                <a:cxn ang="0">
                  <a:pos x="0" y="0"/>
                </a:cxn>
                <a:cxn ang="0">
                  <a:pos x="0" y="0"/>
                </a:cxn>
                <a:cxn ang="0">
                  <a:pos x="0" y="0"/>
                </a:cxn>
                <a:cxn ang="0">
                  <a:pos x="10" y="33"/>
                </a:cxn>
              </a:cxnLst>
              <a:rect l="0" t="0" r="r" b="b"/>
              <a:pathLst>
                <a:path w="10" h="33">
                  <a:moveTo>
                    <a:pt x="0" y="0"/>
                  </a:moveTo>
                  <a:lnTo>
                    <a:pt x="0" y="0"/>
                  </a:lnTo>
                  <a:lnTo>
                    <a:pt x="0" y="0"/>
                  </a:lnTo>
                  <a:lnTo>
                    <a:pt x="10" y="33"/>
                  </a:lnTo>
                </a:path>
              </a:pathLst>
            </a:custGeom>
            <a:noFill/>
            <a:ln w="22225">
              <a:solidFill>
                <a:srgbClr val="FF0000"/>
              </a:solidFill>
              <a:prstDash val="solid"/>
              <a:round/>
              <a:headEnd/>
              <a:tailEnd/>
            </a:ln>
          </p:spPr>
          <p:txBody>
            <a:bodyPr/>
            <a:lstStyle/>
            <a:p>
              <a:endParaRPr lang="en-GB" sz="1000"/>
            </a:p>
          </p:txBody>
        </p:sp>
        <p:sp>
          <p:nvSpPr>
            <p:cNvPr id="1072" name="Freeform 170"/>
            <p:cNvSpPr>
              <a:spLocks/>
            </p:cNvSpPr>
            <p:nvPr/>
          </p:nvSpPr>
          <p:spPr bwMode="auto">
            <a:xfrm>
              <a:off x="1417" y="3576"/>
              <a:ext cx="11" cy="9"/>
            </a:xfrm>
            <a:custGeom>
              <a:avLst/>
              <a:gdLst/>
              <a:ahLst/>
              <a:cxnLst>
                <a:cxn ang="0">
                  <a:pos x="0" y="0"/>
                </a:cxn>
                <a:cxn ang="0">
                  <a:pos x="0" y="0"/>
                </a:cxn>
                <a:cxn ang="0">
                  <a:pos x="0" y="0"/>
                </a:cxn>
                <a:cxn ang="0">
                  <a:pos x="11" y="9"/>
                </a:cxn>
              </a:cxnLst>
              <a:rect l="0" t="0" r="r" b="b"/>
              <a:pathLst>
                <a:path w="11" h="9">
                  <a:moveTo>
                    <a:pt x="0" y="0"/>
                  </a:moveTo>
                  <a:lnTo>
                    <a:pt x="0" y="0"/>
                  </a:lnTo>
                  <a:lnTo>
                    <a:pt x="0" y="0"/>
                  </a:lnTo>
                  <a:lnTo>
                    <a:pt x="11" y="9"/>
                  </a:lnTo>
                </a:path>
              </a:pathLst>
            </a:custGeom>
            <a:noFill/>
            <a:ln w="22225">
              <a:solidFill>
                <a:srgbClr val="FF0000"/>
              </a:solidFill>
              <a:prstDash val="solid"/>
              <a:round/>
              <a:headEnd/>
              <a:tailEnd/>
            </a:ln>
          </p:spPr>
          <p:txBody>
            <a:bodyPr/>
            <a:lstStyle/>
            <a:p>
              <a:endParaRPr lang="en-GB" sz="1000"/>
            </a:p>
          </p:txBody>
        </p:sp>
        <p:sp>
          <p:nvSpPr>
            <p:cNvPr id="1073" name="Freeform 171"/>
            <p:cNvSpPr>
              <a:spLocks/>
            </p:cNvSpPr>
            <p:nvPr/>
          </p:nvSpPr>
          <p:spPr bwMode="auto">
            <a:xfrm>
              <a:off x="1428" y="3585"/>
              <a:ext cx="10" cy="16"/>
            </a:xfrm>
            <a:custGeom>
              <a:avLst/>
              <a:gdLst/>
              <a:ahLst/>
              <a:cxnLst>
                <a:cxn ang="0">
                  <a:pos x="0" y="0"/>
                </a:cxn>
                <a:cxn ang="0">
                  <a:pos x="0" y="0"/>
                </a:cxn>
                <a:cxn ang="0">
                  <a:pos x="0" y="0"/>
                </a:cxn>
                <a:cxn ang="0">
                  <a:pos x="10" y="16"/>
                </a:cxn>
              </a:cxnLst>
              <a:rect l="0" t="0" r="r" b="b"/>
              <a:pathLst>
                <a:path w="10" h="16">
                  <a:moveTo>
                    <a:pt x="0" y="0"/>
                  </a:moveTo>
                  <a:lnTo>
                    <a:pt x="0" y="0"/>
                  </a:lnTo>
                  <a:lnTo>
                    <a:pt x="0" y="0"/>
                  </a:lnTo>
                  <a:lnTo>
                    <a:pt x="10" y="16"/>
                  </a:lnTo>
                </a:path>
              </a:pathLst>
            </a:custGeom>
            <a:noFill/>
            <a:ln w="22225">
              <a:solidFill>
                <a:srgbClr val="FF0000"/>
              </a:solidFill>
              <a:prstDash val="solid"/>
              <a:round/>
              <a:headEnd/>
              <a:tailEnd/>
            </a:ln>
          </p:spPr>
          <p:txBody>
            <a:bodyPr/>
            <a:lstStyle/>
            <a:p>
              <a:endParaRPr lang="en-GB" sz="1000"/>
            </a:p>
          </p:txBody>
        </p:sp>
        <p:sp>
          <p:nvSpPr>
            <p:cNvPr id="1074" name="Freeform 172"/>
            <p:cNvSpPr>
              <a:spLocks/>
            </p:cNvSpPr>
            <p:nvPr/>
          </p:nvSpPr>
          <p:spPr bwMode="auto">
            <a:xfrm>
              <a:off x="1438" y="3601"/>
              <a:ext cx="10" cy="19"/>
            </a:xfrm>
            <a:custGeom>
              <a:avLst/>
              <a:gdLst/>
              <a:ahLst/>
              <a:cxnLst>
                <a:cxn ang="0">
                  <a:pos x="0" y="0"/>
                </a:cxn>
                <a:cxn ang="0">
                  <a:pos x="0" y="0"/>
                </a:cxn>
                <a:cxn ang="0">
                  <a:pos x="0" y="0"/>
                </a:cxn>
                <a:cxn ang="0">
                  <a:pos x="10" y="19"/>
                </a:cxn>
              </a:cxnLst>
              <a:rect l="0" t="0" r="r" b="b"/>
              <a:pathLst>
                <a:path w="10" h="19">
                  <a:moveTo>
                    <a:pt x="0" y="0"/>
                  </a:moveTo>
                  <a:lnTo>
                    <a:pt x="0" y="0"/>
                  </a:lnTo>
                  <a:lnTo>
                    <a:pt x="0" y="0"/>
                  </a:lnTo>
                  <a:lnTo>
                    <a:pt x="10" y="19"/>
                  </a:lnTo>
                </a:path>
              </a:pathLst>
            </a:custGeom>
            <a:noFill/>
            <a:ln w="22225">
              <a:solidFill>
                <a:srgbClr val="FF0000"/>
              </a:solidFill>
              <a:prstDash val="solid"/>
              <a:round/>
              <a:headEnd/>
              <a:tailEnd/>
            </a:ln>
          </p:spPr>
          <p:txBody>
            <a:bodyPr/>
            <a:lstStyle/>
            <a:p>
              <a:endParaRPr lang="en-GB" sz="1000"/>
            </a:p>
          </p:txBody>
        </p:sp>
        <p:sp>
          <p:nvSpPr>
            <p:cNvPr id="1075" name="Freeform 173"/>
            <p:cNvSpPr>
              <a:spLocks/>
            </p:cNvSpPr>
            <p:nvPr/>
          </p:nvSpPr>
          <p:spPr bwMode="auto">
            <a:xfrm>
              <a:off x="1448" y="3620"/>
              <a:ext cx="10" cy="9"/>
            </a:xfrm>
            <a:custGeom>
              <a:avLst/>
              <a:gdLst/>
              <a:ahLst/>
              <a:cxnLst>
                <a:cxn ang="0">
                  <a:pos x="0" y="0"/>
                </a:cxn>
                <a:cxn ang="0">
                  <a:pos x="0" y="0"/>
                </a:cxn>
                <a:cxn ang="0">
                  <a:pos x="0" y="0"/>
                </a:cxn>
                <a:cxn ang="0">
                  <a:pos x="10" y="9"/>
                </a:cxn>
              </a:cxnLst>
              <a:rect l="0" t="0" r="r" b="b"/>
              <a:pathLst>
                <a:path w="10" h="9">
                  <a:moveTo>
                    <a:pt x="0" y="0"/>
                  </a:moveTo>
                  <a:lnTo>
                    <a:pt x="0" y="0"/>
                  </a:lnTo>
                  <a:lnTo>
                    <a:pt x="0" y="0"/>
                  </a:lnTo>
                  <a:lnTo>
                    <a:pt x="10" y="9"/>
                  </a:lnTo>
                </a:path>
              </a:pathLst>
            </a:custGeom>
            <a:noFill/>
            <a:ln w="22225">
              <a:solidFill>
                <a:srgbClr val="FF0000"/>
              </a:solidFill>
              <a:prstDash val="solid"/>
              <a:round/>
              <a:headEnd/>
              <a:tailEnd/>
            </a:ln>
          </p:spPr>
          <p:txBody>
            <a:bodyPr/>
            <a:lstStyle/>
            <a:p>
              <a:endParaRPr lang="en-GB" sz="1000"/>
            </a:p>
          </p:txBody>
        </p:sp>
        <p:sp>
          <p:nvSpPr>
            <p:cNvPr id="1076" name="Freeform 174"/>
            <p:cNvSpPr>
              <a:spLocks/>
            </p:cNvSpPr>
            <p:nvPr/>
          </p:nvSpPr>
          <p:spPr bwMode="auto">
            <a:xfrm>
              <a:off x="1458" y="3629"/>
              <a:ext cx="11" cy="8"/>
            </a:xfrm>
            <a:custGeom>
              <a:avLst/>
              <a:gdLst/>
              <a:ahLst/>
              <a:cxnLst>
                <a:cxn ang="0">
                  <a:pos x="0" y="0"/>
                </a:cxn>
                <a:cxn ang="0">
                  <a:pos x="0" y="0"/>
                </a:cxn>
                <a:cxn ang="0">
                  <a:pos x="0" y="0"/>
                </a:cxn>
                <a:cxn ang="0">
                  <a:pos x="11" y="8"/>
                </a:cxn>
              </a:cxnLst>
              <a:rect l="0" t="0" r="r" b="b"/>
              <a:pathLst>
                <a:path w="11" h="8">
                  <a:moveTo>
                    <a:pt x="0" y="0"/>
                  </a:moveTo>
                  <a:lnTo>
                    <a:pt x="0" y="0"/>
                  </a:lnTo>
                  <a:lnTo>
                    <a:pt x="0" y="0"/>
                  </a:lnTo>
                  <a:lnTo>
                    <a:pt x="11" y="8"/>
                  </a:lnTo>
                </a:path>
              </a:pathLst>
            </a:custGeom>
            <a:noFill/>
            <a:ln w="22225">
              <a:solidFill>
                <a:srgbClr val="FF0000"/>
              </a:solidFill>
              <a:prstDash val="solid"/>
              <a:round/>
              <a:headEnd/>
              <a:tailEnd/>
            </a:ln>
          </p:spPr>
          <p:txBody>
            <a:bodyPr/>
            <a:lstStyle/>
            <a:p>
              <a:endParaRPr lang="en-GB" sz="1000"/>
            </a:p>
          </p:txBody>
        </p:sp>
        <p:sp>
          <p:nvSpPr>
            <p:cNvPr id="1077" name="Freeform 175"/>
            <p:cNvSpPr>
              <a:spLocks/>
            </p:cNvSpPr>
            <p:nvPr/>
          </p:nvSpPr>
          <p:spPr bwMode="auto">
            <a:xfrm>
              <a:off x="1469" y="3637"/>
              <a:ext cx="10" cy="5"/>
            </a:xfrm>
            <a:custGeom>
              <a:avLst/>
              <a:gdLst/>
              <a:ahLst/>
              <a:cxnLst>
                <a:cxn ang="0">
                  <a:pos x="0" y="0"/>
                </a:cxn>
                <a:cxn ang="0">
                  <a:pos x="0" y="0"/>
                </a:cxn>
                <a:cxn ang="0">
                  <a:pos x="0" y="0"/>
                </a:cxn>
                <a:cxn ang="0">
                  <a:pos x="10" y="5"/>
                </a:cxn>
              </a:cxnLst>
              <a:rect l="0" t="0" r="r" b="b"/>
              <a:pathLst>
                <a:path w="10" h="5">
                  <a:moveTo>
                    <a:pt x="0" y="0"/>
                  </a:moveTo>
                  <a:lnTo>
                    <a:pt x="0" y="0"/>
                  </a:lnTo>
                  <a:lnTo>
                    <a:pt x="0" y="0"/>
                  </a:lnTo>
                  <a:lnTo>
                    <a:pt x="10" y="5"/>
                  </a:lnTo>
                </a:path>
              </a:pathLst>
            </a:custGeom>
            <a:noFill/>
            <a:ln w="22225">
              <a:solidFill>
                <a:srgbClr val="FF0000"/>
              </a:solidFill>
              <a:prstDash val="solid"/>
              <a:round/>
              <a:headEnd/>
              <a:tailEnd/>
            </a:ln>
          </p:spPr>
          <p:txBody>
            <a:bodyPr/>
            <a:lstStyle/>
            <a:p>
              <a:endParaRPr lang="en-GB" sz="1000"/>
            </a:p>
          </p:txBody>
        </p:sp>
        <p:sp>
          <p:nvSpPr>
            <p:cNvPr id="1078" name="Freeform 176"/>
            <p:cNvSpPr>
              <a:spLocks/>
            </p:cNvSpPr>
            <p:nvPr/>
          </p:nvSpPr>
          <p:spPr bwMode="auto">
            <a:xfrm>
              <a:off x="1479" y="3642"/>
              <a:ext cx="11" cy="7"/>
            </a:xfrm>
            <a:custGeom>
              <a:avLst/>
              <a:gdLst/>
              <a:ahLst/>
              <a:cxnLst>
                <a:cxn ang="0">
                  <a:pos x="0" y="0"/>
                </a:cxn>
                <a:cxn ang="0">
                  <a:pos x="0" y="0"/>
                </a:cxn>
                <a:cxn ang="0">
                  <a:pos x="0" y="0"/>
                </a:cxn>
                <a:cxn ang="0">
                  <a:pos x="11" y="7"/>
                </a:cxn>
              </a:cxnLst>
              <a:rect l="0" t="0" r="r" b="b"/>
              <a:pathLst>
                <a:path w="11" h="7">
                  <a:moveTo>
                    <a:pt x="0" y="0"/>
                  </a:moveTo>
                  <a:lnTo>
                    <a:pt x="0" y="0"/>
                  </a:lnTo>
                  <a:lnTo>
                    <a:pt x="0" y="0"/>
                  </a:lnTo>
                  <a:lnTo>
                    <a:pt x="11" y="7"/>
                  </a:lnTo>
                </a:path>
              </a:pathLst>
            </a:custGeom>
            <a:noFill/>
            <a:ln w="22225">
              <a:solidFill>
                <a:srgbClr val="FF0000"/>
              </a:solidFill>
              <a:prstDash val="solid"/>
              <a:round/>
              <a:headEnd/>
              <a:tailEnd/>
            </a:ln>
          </p:spPr>
          <p:txBody>
            <a:bodyPr/>
            <a:lstStyle/>
            <a:p>
              <a:endParaRPr lang="en-GB" sz="1000"/>
            </a:p>
          </p:txBody>
        </p:sp>
        <p:sp>
          <p:nvSpPr>
            <p:cNvPr id="1079" name="Freeform 177"/>
            <p:cNvSpPr>
              <a:spLocks/>
            </p:cNvSpPr>
            <p:nvPr/>
          </p:nvSpPr>
          <p:spPr bwMode="auto">
            <a:xfrm>
              <a:off x="1490"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080" name="Freeform 178"/>
            <p:cNvSpPr>
              <a:spLocks/>
            </p:cNvSpPr>
            <p:nvPr/>
          </p:nvSpPr>
          <p:spPr bwMode="auto">
            <a:xfrm>
              <a:off x="1500"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1081" name="Freeform 179"/>
            <p:cNvSpPr>
              <a:spLocks/>
            </p:cNvSpPr>
            <p:nvPr/>
          </p:nvSpPr>
          <p:spPr bwMode="auto">
            <a:xfrm>
              <a:off x="1511"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082" name="Freeform 180"/>
            <p:cNvSpPr>
              <a:spLocks/>
            </p:cNvSpPr>
            <p:nvPr/>
          </p:nvSpPr>
          <p:spPr bwMode="auto">
            <a:xfrm>
              <a:off x="1520"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083" name="Freeform 181"/>
            <p:cNvSpPr>
              <a:spLocks/>
            </p:cNvSpPr>
            <p:nvPr/>
          </p:nvSpPr>
          <p:spPr bwMode="auto">
            <a:xfrm>
              <a:off x="1531"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084" name="Freeform 182"/>
            <p:cNvSpPr>
              <a:spLocks/>
            </p:cNvSpPr>
            <p:nvPr/>
          </p:nvSpPr>
          <p:spPr bwMode="auto">
            <a:xfrm>
              <a:off x="1541"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085" name="Freeform 183"/>
            <p:cNvSpPr>
              <a:spLocks/>
            </p:cNvSpPr>
            <p:nvPr/>
          </p:nvSpPr>
          <p:spPr bwMode="auto">
            <a:xfrm>
              <a:off x="1550" y="3649"/>
              <a:ext cx="26" cy="1"/>
            </a:xfrm>
            <a:custGeom>
              <a:avLst/>
              <a:gdLst/>
              <a:ahLst/>
              <a:cxnLst>
                <a:cxn ang="0">
                  <a:pos x="0" y="0"/>
                </a:cxn>
                <a:cxn ang="0">
                  <a:pos x="0" y="0"/>
                </a:cxn>
                <a:cxn ang="0">
                  <a:pos x="0" y="0"/>
                </a:cxn>
                <a:cxn ang="0">
                  <a:pos x="26" y="1"/>
                </a:cxn>
              </a:cxnLst>
              <a:rect l="0" t="0" r="r" b="b"/>
              <a:pathLst>
                <a:path w="26" h="1">
                  <a:moveTo>
                    <a:pt x="0" y="0"/>
                  </a:moveTo>
                  <a:lnTo>
                    <a:pt x="0" y="0"/>
                  </a:lnTo>
                  <a:lnTo>
                    <a:pt x="0" y="0"/>
                  </a:lnTo>
                  <a:lnTo>
                    <a:pt x="26" y="1"/>
                  </a:lnTo>
                </a:path>
              </a:pathLst>
            </a:custGeom>
            <a:noFill/>
            <a:ln w="22225">
              <a:solidFill>
                <a:srgbClr val="FF0000"/>
              </a:solidFill>
              <a:prstDash val="solid"/>
              <a:round/>
              <a:headEnd/>
              <a:tailEnd/>
            </a:ln>
          </p:spPr>
          <p:txBody>
            <a:bodyPr/>
            <a:lstStyle/>
            <a:p>
              <a:endParaRPr lang="en-GB" sz="1000"/>
            </a:p>
          </p:txBody>
        </p:sp>
        <p:sp>
          <p:nvSpPr>
            <p:cNvPr id="1086" name="Freeform 184"/>
            <p:cNvSpPr>
              <a:spLocks/>
            </p:cNvSpPr>
            <p:nvPr/>
          </p:nvSpPr>
          <p:spPr bwMode="auto">
            <a:xfrm>
              <a:off x="157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087" name="Freeform 185"/>
            <p:cNvSpPr>
              <a:spLocks/>
            </p:cNvSpPr>
            <p:nvPr/>
          </p:nvSpPr>
          <p:spPr bwMode="auto">
            <a:xfrm>
              <a:off x="158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088" name="Freeform 186"/>
            <p:cNvSpPr>
              <a:spLocks/>
            </p:cNvSpPr>
            <p:nvPr/>
          </p:nvSpPr>
          <p:spPr bwMode="auto">
            <a:xfrm>
              <a:off x="1597" y="3646"/>
              <a:ext cx="9" cy="4"/>
            </a:xfrm>
            <a:custGeom>
              <a:avLst/>
              <a:gdLst/>
              <a:ahLst/>
              <a:cxnLst>
                <a:cxn ang="0">
                  <a:pos x="0" y="4"/>
                </a:cxn>
                <a:cxn ang="0">
                  <a:pos x="0" y="4"/>
                </a:cxn>
                <a:cxn ang="0">
                  <a:pos x="0" y="4"/>
                </a:cxn>
                <a:cxn ang="0">
                  <a:pos x="9" y="0"/>
                </a:cxn>
              </a:cxnLst>
              <a:rect l="0" t="0" r="r" b="b"/>
              <a:pathLst>
                <a:path w="9" h="4">
                  <a:moveTo>
                    <a:pt x="0" y="4"/>
                  </a:moveTo>
                  <a:lnTo>
                    <a:pt x="0" y="4"/>
                  </a:lnTo>
                  <a:lnTo>
                    <a:pt x="0" y="4"/>
                  </a:lnTo>
                  <a:lnTo>
                    <a:pt x="9" y="0"/>
                  </a:lnTo>
                </a:path>
              </a:pathLst>
            </a:custGeom>
            <a:noFill/>
            <a:ln w="22225">
              <a:solidFill>
                <a:srgbClr val="FF0000"/>
              </a:solidFill>
              <a:prstDash val="solid"/>
              <a:round/>
              <a:headEnd/>
              <a:tailEnd/>
            </a:ln>
          </p:spPr>
          <p:txBody>
            <a:bodyPr/>
            <a:lstStyle/>
            <a:p>
              <a:endParaRPr lang="en-GB" sz="1000"/>
            </a:p>
          </p:txBody>
        </p:sp>
        <p:sp>
          <p:nvSpPr>
            <p:cNvPr id="1089" name="Freeform 187"/>
            <p:cNvSpPr>
              <a:spLocks/>
            </p:cNvSpPr>
            <p:nvPr/>
          </p:nvSpPr>
          <p:spPr bwMode="auto">
            <a:xfrm>
              <a:off x="1606" y="3646"/>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090" name="Freeform 188"/>
            <p:cNvSpPr>
              <a:spLocks/>
            </p:cNvSpPr>
            <p:nvPr/>
          </p:nvSpPr>
          <p:spPr bwMode="auto">
            <a:xfrm>
              <a:off x="1616" y="364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091" name="Freeform 189"/>
            <p:cNvSpPr>
              <a:spLocks/>
            </p:cNvSpPr>
            <p:nvPr/>
          </p:nvSpPr>
          <p:spPr bwMode="auto">
            <a:xfrm>
              <a:off x="1627" y="3646"/>
              <a:ext cx="9" cy="4"/>
            </a:xfrm>
            <a:custGeom>
              <a:avLst/>
              <a:gdLst/>
              <a:ahLst/>
              <a:cxnLst>
                <a:cxn ang="0">
                  <a:pos x="0" y="0"/>
                </a:cxn>
                <a:cxn ang="0">
                  <a:pos x="0" y="0"/>
                </a:cxn>
                <a:cxn ang="0">
                  <a:pos x="0" y="0"/>
                </a:cxn>
                <a:cxn ang="0">
                  <a:pos x="9" y="4"/>
                </a:cxn>
              </a:cxnLst>
              <a:rect l="0" t="0" r="r" b="b"/>
              <a:pathLst>
                <a:path w="9" h="4">
                  <a:moveTo>
                    <a:pt x="0" y="0"/>
                  </a:moveTo>
                  <a:lnTo>
                    <a:pt x="0" y="0"/>
                  </a:lnTo>
                  <a:lnTo>
                    <a:pt x="0" y="0"/>
                  </a:lnTo>
                  <a:lnTo>
                    <a:pt x="9" y="4"/>
                  </a:lnTo>
                </a:path>
              </a:pathLst>
            </a:custGeom>
            <a:noFill/>
            <a:ln w="22225">
              <a:solidFill>
                <a:srgbClr val="FF0000"/>
              </a:solidFill>
              <a:prstDash val="solid"/>
              <a:round/>
              <a:headEnd/>
              <a:tailEnd/>
            </a:ln>
          </p:spPr>
          <p:txBody>
            <a:bodyPr/>
            <a:lstStyle/>
            <a:p>
              <a:endParaRPr lang="en-GB" sz="1000"/>
            </a:p>
          </p:txBody>
        </p:sp>
        <p:sp>
          <p:nvSpPr>
            <p:cNvPr id="1092" name="Freeform 190"/>
            <p:cNvSpPr>
              <a:spLocks/>
            </p:cNvSpPr>
            <p:nvPr/>
          </p:nvSpPr>
          <p:spPr bwMode="auto">
            <a:xfrm>
              <a:off x="163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093" name="Freeform 191"/>
            <p:cNvSpPr>
              <a:spLocks/>
            </p:cNvSpPr>
            <p:nvPr/>
          </p:nvSpPr>
          <p:spPr bwMode="auto">
            <a:xfrm>
              <a:off x="1647"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094" name="Freeform 192"/>
            <p:cNvSpPr>
              <a:spLocks/>
            </p:cNvSpPr>
            <p:nvPr/>
          </p:nvSpPr>
          <p:spPr bwMode="auto">
            <a:xfrm>
              <a:off x="1656" y="3647"/>
              <a:ext cx="10" cy="3"/>
            </a:xfrm>
            <a:custGeom>
              <a:avLst/>
              <a:gdLst/>
              <a:ahLst/>
              <a:cxnLst>
                <a:cxn ang="0">
                  <a:pos x="0" y="3"/>
                </a:cxn>
                <a:cxn ang="0">
                  <a:pos x="0" y="3"/>
                </a:cxn>
                <a:cxn ang="0">
                  <a:pos x="0" y="3"/>
                </a:cxn>
                <a:cxn ang="0">
                  <a:pos x="10" y="0"/>
                </a:cxn>
              </a:cxnLst>
              <a:rect l="0" t="0" r="r" b="b"/>
              <a:pathLst>
                <a:path w="10" h="3">
                  <a:moveTo>
                    <a:pt x="0" y="3"/>
                  </a:moveTo>
                  <a:lnTo>
                    <a:pt x="0" y="3"/>
                  </a:lnTo>
                  <a:lnTo>
                    <a:pt x="0" y="3"/>
                  </a:lnTo>
                  <a:lnTo>
                    <a:pt x="10" y="0"/>
                  </a:lnTo>
                </a:path>
              </a:pathLst>
            </a:custGeom>
            <a:noFill/>
            <a:ln w="22225">
              <a:solidFill>
                <a:srgbClr val="FF0000"/>
              </a:solidFill>
              <a:prstDash val="solid"/>
              <a:round/>
              <a:headEnd/>
              <a:tailEnd/>
            </a:ln>
          </p:spPr>
          <p:txBody>
            <a:bodyPr/>
            <a:lstStyle/>
            <a:p>
              <a:endParaRPr lang="en-GB" sz="1000"/>
            </a:p>
          </p:txBody>
        </p:sp>
        <p:sp>
          <p:nvSpPr>
            <p:cNvPr id="1095" name="Freeform 193"/>
            <p:cNvSpPr>
              <a:spLocks/>
            </p:cNvSpPr>
            <p:nvPr/>
          </p:nvSpPr>
          <p:spPr bwMode="auto">
            <a:xfrm>
              <a:off x="1666" y="364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096" name="Freeform 194"/>
            <p:cNvSpPr>
              <a:spLocks/>
            </p:cNvSpPr>
            <p:nvPr/>
          </p:nvSpPr>
          <p:spPr bwMode="auto">
            <a:xfrm>
              <a:off x="1677" y="364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097" name="Freeform 195"/>
            <p:cNvSpPr>
              <a:spLocks/>
            </p:cNvSpPr>
            <p:nvPr/>
          </p:nvSpPr>
          <p:spPr bwMode="auto">
            <a:xfrm>
              <a:off x="1688" y="3646"/>
              <a:ext cx="10"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1098" name="Freeform 196"/>
            <p:cNvSpPr>
              <a:spLocks/>
            </p:cNvSpPr>
            <p:nvPr/>
          </p:nvSpPr>
          <p:spPr bwMode="auto">
            <a:xfrm>
              <a:off x="1698" y="3649"/>
              <a:ext cx="9" cy="1"/>
            </a:xfrm>
            <a:custGeom>
              <a:avLst/>
              <a:gdLst/>
              <a:ahLst/>
              <a:cxnLst>
                <a:cxn ang="0">
                  <a:pos x="0" y="0"/>
                </a:cxn>
                <a:cxn ang="0">
                  <a:pos x="0" y="0"/>
                </a:cxn>
                <a:cxn ang="0">
                  <a:pos x="0" y="0"/>
                </a:cxn>
                <a:cxn ang="0">
                  <a:pos x="9" y="1"/>
                </a:cxn>
              </a:cxnLst>
              <a:rect l="0" t="0" r="r" b="b"/>
              <a:pathLst>
                <a:path w="9" h="1">
                  <a:moveTo>
                    <a:pt x="0" y="0"/>
                  </a:moveTo>
                  <a:lnTo>
                    <a:pt x="0" y="0"/>
                  </a:lnTo>
                  <a:lnTo>
                    <a:pt x="0" y="0"/>
                  </a:lnTo>
                  <a:lnTo>
                    <a:pt x="9" y="1"/>
                  </a:lnTo>
                </a:path>
              </a:pathLst>
            </a:custGeom>
            <a:noFill/>
            <a:ln w="22225">
              <a:solidFill>
                <a:srgbClr val="FF0000"/>
              </a:solidFill>
              <a:prstDash val="solid"/>
              <a:round/>
              <a:headEnd/>
              <a:tailEnd/>
            </a:ln>
          </p:spPr>
          <p:txBody>
            <a:bodyPr/>
            <a:lstStyle/>
            <a:p>
              <a:endParaRPr lang="en-GB" sz="1000"/>
            </a:p>
          </p:txBody>
        </p:sp>
        <p:sp>
          <p:nvSpPr>
            <p:cNvPr id="1099" name="Freeform 197"/>
            <p:cNvSpPr>
              <a:spLocks/>
            </p:cNvSpPr>
            <p:nvPr/>
          </p:nvSpPr>
          <p:spPr bwMode="auto">
            <a:xfrm>
              <a:off x="170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00" name="Freeform 198"/>
            <p:cNvSpPr>
              <a:spLocks/>
            </p:cNvSpPr>
            <p:nvPr/>
          </p:nvSpPr>
          <p:spPr bwMode="auto">
            <a:xfrm>
              <a:off x="1718"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01" name="Freeform 199"/>
            <p:cNvSpPr>
              <a:spLocks/>
            </p:cNvSpPr>
            <p:nvPr/>
          </p:nvSpPr>
          <p:spPr bwMode="auto">
            <a:xfrm>
              <a:off x="172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02" name="Freeform 200"/>
            <p:cNvSpPr>
              <a:spLocks/>
            </p:cNvSpPr>
            <p:nvPr/>
          </p:nvSpPr>
          <p:spPr bwMode="auto">
            <a:xfrm>
              <a:off x="173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03" name="Freeform 201"/>
            <p:cNvSpPr>
              <a:spLocks/>
            </p:cNvSpPr>
            <p:nvPr/>
          </p:nvSpPr>
          <p:spPr bwMode="auto">
            <a:xfrm>
              <a:off x="1750"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04" name="Freeform 202"/>
            <p:cNvSpPr>
              <a:spLocks/>
            </p:cNvSpPr>
            <p:nvPr/>
          </p:nvSpPr>
          <p:spPr bwMode="auto">
            <a:xfrm>
              <a:off x="175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05" name="Freeform 203"/>
            <p:cNvSpPr>
              <a:spLocks/>
            </p:cNvSpPr>
            <p:nvPr/>
          </p:nvSpPr>
          <p:spPr bwMode="auto">
            <a:xfrm>
              <a:off x="176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06" name="Freeform 204"/>
            <p:cNvSpPr>
              <a:spLocks/>
            </p:cNvSpPr>
            <p:nvPr/>
          </p:nvSpPr>
          <p:spPr bwMode="auto">
            <a:xfrm>
              <a:off x="177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07" name="Freeform 205"/>
            <p:cNvSpPr>
              <a:spLocks/>
            </p:cNvSpPr>
            <p:nvPr/>
          </p:nvSpPr>
          <p:spPr bwMode="auto">
            <a:xfrm>
              <a:off x="1789"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08" name="Freeform 206"/>
            <p:cNvSpPr>
              <a:spLocks/>
            </p:cNvSpPr>
            <p:nvPr/>
          </p:nvSpPr>
          <p:spPr bwMode="auto">
            <a:xfrm>
              <a:off x="179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09" name="Freeform 207"/>
            <p:cNvSpPr>
              <a:spLocks/>
            </p:cNvSpPr>
            <p:nvPr/>
          </p:nvSpPr>
          <p:spPr bwMode="auto">
            <a:xfrm>
              <a:off x="180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10" name="Freeform 208"/>
            <p:cNvSpPr>
              <a:spLocks/>
            </p:cNvSpPr>
            <p:nvPr/>
          </p:nvSpPr>
          <p:spPr bwMode="auto">
            <a:xfrm>
              <a:off x="1819"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111" name="Freeform 209"/>
            <p:cNvSpPr>
              <a:spLocks/>
            </p:cNvSpPr>
            <p:nvPr/>
          </p:nvSpPr>
          <p:spPr bwMode="auto">
            <a:xfrm>
              <a:off x="1830"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12" name="Freeform 210"/>
            <p:cNvSpPr>
              <a:spLocks/>
            </p:cNvSpPr>
            <p:nvPr/>
          </p:nvSpPr>
          <p:spPr bwMode="auto">
            <a:xfrm>
              <a:off x="1839"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13" name="Freeform 211"/>
            <p:cNvSpPr>
              <a:spLocks/>
            </p:cNvSpPr>
            <p:nvPr/>
          </p:nvSpPr>
          <p:spPr bwMode="auto">
            <a:xfrm>
              <a:off x="1850" y="3649"/>
              <a:ext cx="9" cy="1"/>
            </a:xfrm>
            <a:custGeom>
              <a:avLst/>
              <a:gdLst/>
              <a:ahLst/>
              <a:cxnLst>
                <a:cxn ang="0">
                  <a:pos x="0" y="0"/>
                </a:cxn>
                <a:cxn ang="0">
                  <a:pos x="0" y="0"/>
                </a:cxn>
                <a:cxn ang="0">
                  <a:pos x="0" y="0"/>
                </a:cxn>
                <a:cxn ang="0">
                  <a:pos x="9" y="1"/>
                </a:cxn>
              </a:cxnLst>
              <a:rect l="0" t="0" r="r" b="b"/>
              <a:pathLst>
                <a:path w="9" h="1">
                  <a:moveTo>
                    <a:pt x="0" y="0"/>
                  </a:moveTo>
                  <a:lnTo>
                    <a:pt x="0" y="0"/>
                  </a:lnTo>
                  <a:lnTo>
                    <a:pt x="0" y="0"/>
                  </a:lnTo>
                  <a:lnTo>
                    <a:pt x="9" y="1"/>
                  </a:lnTo>
                </a:path>
              </a:pathLst>
            </a:custGeom>
            <a:noFill/>
            <a:ln w="22225">
              <a:solidFill>
                <a:srgbClr val="FF0000"/>
              </a:solidFill>
              <a:prstDash val="solid"/>
              <a:round/>
              <a:headEnd/>
              <a:tailEnd/>
            </a:ln>
          </p:spPr>
          <p:txBody>
            <a:bodyPr/>
            <a:lstStyle/>
            <a:p>
              <a:endParaRPr lang="en-GB" sz="1000"/>
            </a:p>
          </p:txBody>
        </p:sp>
        <p:sp>
          <p:nvSpPr>
            <p:cNvPr id="1114" name="Freeform 212"/>
            <p:cNvSpPr>
              <a:spLocks/>
            </p:cNvSpPr>
            <p:nvPr/>
          </p:nvSpPr>
          <p:spPr bwMode="auto">
            <a:xfrm>
              <a:off x="185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15" name="Freeform 214"/>
            <p:cNvSpPr>
              <a:spLocks/>
            </p:cNvSpPr>
            <p:nvPr/>
          </p:nvSpPr>
          <p:spPr bwMode="auto">
            <a:xfrm>
              <a:off x="186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16" name="Freeform 215"/>
            <p:cNvSpPr>
              <a:spLocks/>
            </p:cNvSpPr>
            <p:nvPr/>
          </p:nvSpPr>
          <p:spPr bwMode="auto">
            <a:xfrm>
              <a:off x="187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17" name="Freeform 216"/>
            <p:cNvSpPr>
              <a:spLocks/>
            </p:cNvSpPr>
            <p:nvPr/>
          </p:nvSpPr>
          <p:spPr bwMode="auto">
            <a:xfrm>
              <a:off x="1889"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18" name="Freeform 217"/>
            <p:cNvSpPr>
              <a:spLocks/>
            </p:cNvSpPr>
            <p:nvPr/>
          </p:nvSpPr>
          <p:spPr bwMode="auto">
            <a:xfrm>
              <a:off x="189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19" name="Freeform 218"/>
            <p:cNvSpPr>
              <a:spLocks/>
            </p:cNvSpPr>
            <p:nvPr/>
          </p:nvSpPr>
          <p:spPr bwMode="auto">
            <a:xfrm>
              <a:off x="190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20" name="Freeform 219"/>
            <p:cNvSpPr>
              <a:spLocks/>
            </p:cNvSpPr>
            <p:nvPr/>
          </p:nvSpPr>
          <p:spPr bwMode="auto">
            <a:xfrm>
              <a:off x="1920"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21" name="Freeform 220"/>
            <p:cNvSpPr>
              <a:spLocks/>
            </p:cNvSpPr>
            <p:nvPr/>
          </p:nvSpPr>
          <p:spPr bwMode="auto">
            <a:xfrm>
              <a:off x="1930"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22" name="Freeform 221"/>
            <p:cNvSpPr>
              <a:spLocks/>
            </p:cNvSpPr>
            <p:nvPr/>
          </p:nvSpPr>
          <p:spPr bwMode="auto">
            <a:xfrm>
              <a:off x="1939"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123" name="Freeform 222"/>
            <p:cNvSpPr>
              <a:spLocks/>
            </p:cNvSpPr>
            <p:nvPr/>
          </p:nvSpPr>
          <p:spPr bwMode="auto">
            <a:xfrm>
              <a:off x="1950"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24" name="Freeform 223"/>
            <p:cNvSpPr>
              <a:spLocks/>
            </p:cNvSpPr>
            <p:nvPr/>
          </p:nvSpPr>
          <p:spPr bwMode="auto">
            <a:xfrm>
              <a:off x="1959" y="3649"/>
              <a:ext cx="25" cy="0"/>
            </a:xfrm>
            <a:custGeom>
              <a:avLst/>
              <a:gdLst/>
              <a:ahLst/>
              <a:cxnLst>
                <a:cxn ang="0">
                  <a:pos x="0" y="0"/>
                </a:cxn>
                <a:cxn ang="0">
                  <a:pos x="0" y="0"/>
                </a:cxn>
                <a:cxn ang="0">
                  <a:pos x="0" y="0"/>
                </a:cxn>
                <a:cxn ang="0">
                  <a:pos x="25" y="0"/>
                </a:cxn>
              </a:cxnLst>
              <a:rect l="0" t="0" r="r" b="b"/>
              <a:pathLst>
                <a:path w="25">
                  <a:moveTo>
                    <a:pt x="0" y="0"/>
                  </a:moveTo>
                  <a:lnTo>
                    <a:pt x="0" y="0"/>
                  </a:lnTo>
                  <a:lnTo>
                    <a:pt x="0" y="0"/>
                  </a:lnTo>
                  <a:lnTo>
                    <a:pt x="25" y="0"/>
                  </a:lnTo>
                </a:path>
              </a:pathLst>
            </a:custGeom>
            <a:noFill/>
            <a:ln w="22225">
              <a:solidFill>
                <a:srgbClr val="FF0000"/>
              </a:solidFill>
              <a:prstDash val="solid"/>
              <a:round/>
              <a:headEnd/>
              <a:tailEnd/>
            </a:ln>
          </p:spPr>
          <p:txBody>
            <a:bodyPr/>
            <a:lstStyle/>
            <a:p>
              <a:endParaRPr lang="en-GB" sz="1000"/>
            </a:p>
          </p:txBody>
        </p:sp>
        <p:sp>
          <p:nvSpPr>
            <p:cNvPr id="1125" name="Freeform 224"/>
            <p:cNvSpPr>
              <a:spLocks/>
            </p:cNvSpPr>
            <p:nvPr/>
          </p:nvSpPr>
          <p:spPr bwMode="auto">
            <a:xfrm>
              <a:off x="1984"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1126" name="Freeform 225"/>
            <p:cNvSpPr>
              <a:spLocks/>
            </p:cNvSpPr>
            <p:nvPr/>
          </p:nvSpPr>
          <p:spPr bwMode="auto">
            <a:xfrm>
              <a:off x="199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27" name="Freeform 226"/>
            <p:cNvSpPr>
              <a:spLocks/>
            </p:cNvSpPr>
            <p:nvPr/>
          </p:nvSpPr>
          <p:spPr bwMode="auto">
            <a:xfrm>
              <a:off x="200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28" name="Freeform 227"/>
            <p:cNvSpPr>
              <a:spLocks/>
            </p:cNvSpPr>
            <p:nvPr/>
          </p:nvSpPr>
          <p:spPr bwMode="auto">
            <a:xfrm>
              <a:off x="2016"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29" name="Freeform 228"/>
            <p:cNvSpPr>
              <a:spLocks/>
            </p:cNvSpPr>
            <p:nvPr/>
          </p:nvSpPr>
          <p:spPr bwMode="auto">
            <a:xfrm>
              <a:off x="2025" y="3647"/>
              <a:ext cx="11" cy="3"/>
            </a:xfrm>
            <a:custGeom>
              <a:avLst/>
              <a:gdLst/>
              <a:ahLst/>
              <a:cxnLst>
                <a:cxn ang="0">
                  <a:pos x="0" y="3"/>
                </a:cxn>
                <a:cxn ang="0">
                  <a:pos x="0" y="3"/>
                </a:cxn>
                <a:cxn ang="0">
                  <a:pos x="0" y="3"/>
                </a:cxn>
                <a:cxn ang="0">
                  <a:pos x="11" y="0"/>
                </a:cxn>
              </a:cxnLst>
              <a:rect l="0" t="0" r="r" b="b"/>
              <a:pathLst>
                <a:path w="11" h="3">
                  <a:moveTo>
                    <a:pt x="0" y="3"/>
                  </a:moveTo>
                  <a:lnTo>
                    <a:pt x="0" y="3"/>
                  </a:lnTo>
                  <a:lnTo>
                    <a:pt x="0" y="3"/>
                  </a:lnTo>
                  <a:lnTo>
                    <a:pt x="11" y="0"/>
                  </a:lnTo>
                </a:path>
              </a:pathLst>
            </a:custGeom>
            <a:noFill/>
            <a:ln w="22225">
              <a:solidFill>
                <a:srgbClr val="FF0000"/>
              </a:solidFill>
              <a:prstDash val="solid"/>
              <a:round/>
              <a:headEnd/>
              <a:tailEnd/>
            </a:ln>
          </p:spPr>
          <p:txBody>
            <a:bodyPr/>
            <a:lstStyle/>
            <a:p>
              <a:endParaRPr lang="en-GB" sz="1000"/>
            </a:p>
          </p:txBody>
        </p:sp>
        <p:sp>
          <p:nvSpPr>
            <p:cNvPr id="1130" name="Freeform 229"/>
            <p:cNvSpPr>
              <a:spLocks/>
            </p:cNvSpPr>
            <p:nvPr/>
          </p:nvSpPr>
          <p:spPr bwMode="auto">
            <a:xfrm>
              <a:off x="2036" y="364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31" name="Freeform 230"/>
            <p:cNvSpPr>
              <a:spLocks/>
            </p:cNvSpPr>
            <p:nvPr/>
          </p:nvSpPr>
          <p:spPr bwMode="auto">
            <a:xfrm>
              <a:off x="2045" y="364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32" name="Freeform 231"/>
            <p:cNvSpPr>
              <a:spLocks/>
            </p:cNvSpPr>
            <p:nvPr/>
          </p:nvSpPr>
          <p:spPr bwMode="auto">
            <a:xfrm>
              <a:off x="2055" y="3647"/>
              <a:ext cx="10"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1133" name="Freeform 232"/>
            <p:cNvSpPr>
              <a:spLocks/>
            </p:cNvSpPr>
            <p:nvPr/>
          </p:nvSpPr>
          <p:spPr bwMode="auto">
            <a:xfrm>
              <a:off x="206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34" name="Freeform 233"/>
            <p:cNvSpPr>
              <a:spLocks/>
            </p:cNvSpPr>
            <p:nvPr/>
          </p:nvSpPr>
          <p:spPr bwMode="auto">
            <a:xfrm>
              <a:off x="207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35" name="Freeform 234"/>
            <p:cNvSpPr>
              <a:spLocks/>
            </p:cNvSpPr>
            <p:nvPr/>
          </p:nvSpPr>
          <p:spPr bwMode="auto">
            <a:xfrm>
              <a:off x="2086"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36" name="Freeform 235"/>
            <p:cNvSpPr>
              <a:spLocks/>
            </p:cNvSpPr>
            <p:nvPr/>
          </p:nvSpPr>
          <p:spPr bwMode="auto">
            <a:xfrm>
              <a:off x="209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37" name="Freeform 236"/>
            <p:cNvSpPr>
              <a:spLocks/>
            </p:cNvSpPr>
            <p:nvPr/>
          </p:nvSpPr>
          <p:spPr bwMode="auto">
            <a:xfrm>
              <a:off x="210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38" name="Freeform 237"/>
            <p:cNvSpPr>
              <a:spLocks/>
            </p:cNvSpPr>
            <p:nvPr/>
          </p:nvSpPr>
          <p:spPr bwMode="auto">
            <a:xfrm>
              <a:off x="2115" y="3649"/>
              <a:ext cx="10" cy="1"/>
            </a:xfrm>
            <a:custGeom>
              <a:avLst/>
              <a:gdLst/>
              <a:ahLst/>
              <a:cxnLst>
                <a:cxn ang="0">
                  <a:pos x="0" y="1"/>
                </a:cxn>
                <a:cxn ang="0">
                  <a:pos x="0" y="1"/>
                </a:cxn>
                <a:cxn ang="0">
                  <a:pos x="0" y="1"/>
                </a:cxn>
                <a:cxn ang="0">
                  <a:pos x="10" y="0"/>
                </a:cxn>
              </a:cxnLst>
              <a:rect l="0" t="0" r="r" b="b"/>
              <a:pathLst>
                <a:path w="10" h="1">
                  <a:moveTo>
                    <a:pt x="0" y="1"/>
                  </a:moveTo>
                  <a:lnTo>
                    <a:pt x="0" y="1"/>
                  </a:lnTo>
                  <a:lnTo>
                    <a:pt x="0" y="1"/>
                  </a:lnTo>
                  <a:lnTo>
                    <a:pt x="10" y="0"/>
                  </a:lnTo>
                </a:path>
              </a:pathLst>
            </a:custGeom>
            <a:noFill/>
            <a:ln w="22225">
              <a:solidFill>
                <a:srgbClr val="FF0000"/>
              </a:solidFill>
              <a:prstDash val="solid"/>
              <a:round/>
              <a:headEnd/>
              <a:tailEnd/>
            </a:ln>
          </p:spPr>
          <p:txBody>
            <a:bodyPr/>
            <a:lstStyle/>
            <a:p>
              <a:endParaRPr lang="en-GB" sz="1000"/>
            </a:p>
          </p:txBody>
        </p:sp>
        <p:sp>
          <p:nvSpPr>
            <p:cNvPr id="1139" name="Freeform 238"/>
            <p:cNvSpPr>
              <a:spLocks/>
            </p:cNvSpPr>
            <p:nvPr/>
          </p:nvSpPr>
          <p:spPr bwMode="auto">
            <a:xfrm>
              <a:off x="2125"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40" name="Freeform 239"/>
            <p:cNvSpPr>
              <a:spLocks/>
            </p:cNvSpPr>
            <p:nvPr/>
          </p:nvSpPr>
          <p:spPr bwMode="auto">
            <a:xfrm>
              <a:off x="2136"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41" name="Freeform 240"/>
            <p:cNvSpPr>
              <a:spLocks/>
            </p:cNvSpPr>
            <p:nvPr/>
          </p:nvSpPr>
          <p:spPr bwMode="auto">
            <a:xfrm>
              <a:off x="2145"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1142" name="Freeform 241"/>
            <p:cNvSpPr>
              <a:spLocks/>
            </p:cNvSpPr>
            <p:nvPr/>
          </p:nvSpPr>
          <p:spPr bwMode="auto">
            <a:xfrm>
              <a:off x="215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43" name="Freeform 242"/>
            <p:cNvSpPr>
              <a:spLocks/>
            </p:cNvSpPr>
            <p:nvPr/>
          </p:nvSpPr>
          <p:spPr bwMode="auto">
            <a:xfrm>
              <a:off x="216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44" name="Freeform 243"/>
            <p:cNvSpPr>
              <a:spLocks/>
            </p:cNvSpPr>
            <p:nvPr/>
          </p:nvSpPr>
          <p:spPr bwMode="auto">
            <a:xfrm>
              <a:off x="2177"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45" name="Freeform 244"/>
            <p:cNvSpPr>
              <a:spLocks/>
            </p:cNvSpPr>
            <p:nvPr/>
          </p:nvSpPr>
          <p:spPr bwMode="auto">
            <a:xfrm>
              <a:off x="2187" y="3649"/>
              <a:ext cx="9" cy="1"/>
            </a:xfrm>
            <a:custGeom>
              <a:avLst/>
              <a:gdLst/>
              <a:ahLst/>
              <a:cxnLst>
                <a:cxn ang="0">
                  <a:pos x="0" y="1"/>
                </a:cxn>
                <a:cxn ang="0">
                  <a:pos x="0" y="1"/>
                </a:cxn>
                <a:cxn ang="0">
                  <a:pos x="0" y="1"/>
                </a:cxn>
                <a:cxn ang="0">
                  <a:pos x="9" y="0"/>
                </a:cxn>
              </a:cxnLst>
              <a:rect l="0" t="0" r="r" b="b"/>
              <a:pathLst>
                <a:path w="9" h="1">
                  <a:moveTo>
                    <a:pt x="0" y="1"/>
                  </a:moveTo>
                  <a:lnTo>
                    <a:pt x="0" y="1"/>
                  </a:lnTo>
                  <a:lnTo>
                    <a:pt x="0" y="1"/>
                  </a:lnTo>
                  <a:lnTo>
                    <a:pt x="9" y="0"/>
                  </a:lnTo>
                </a:path>
              </a:pathLst>
            </a:custGeom>
            <a:noFill/>
            <a:ln w="22225">
              <a:solidFill>
                <a:srgbClr val="FF0000"/>
              </a:solidFill>
              <a:prstDash val="solid"/>
              <a:round/>
              <a:headEnd/>
              <a:tailEnd/>
            </a:ln>
          </p:spPr>
          <p:txBody>
            <a:bodyPr/>
            <a:lstStyle/>
            <a:p>
              <a:endParaRPr lang="en-GB" sz="1000"/>
            </a:p>
          </p:txBody>
        </p:sp>
        <p:sp>
          <p:nvSpPr>
            <p:cNvPr id="1146" name="Freeform 245"/>
            <p:cNvSpPr>
              <a:spLocks/>
            </p:cNvSpPr>
            <p:nvPr/>
          </p:nvSpPr>
          <p:spPr bwMode="auto">
            <a:xfrm>
              <a:off x="2196" y="3646"/>
              <a:ext cx="11" cy="3"/>
            </a:xfrm>
            <a:custGeom>
              <a:avLst/>
              <a:gdLst/>
              <a:ahLst/>
              <a:cxnLst>
                <a:cxn ang="0">
                  <a:pos x="0" y="3"/>
                </a:cxn>
                <a:cxn ang="0">
                  <a:pos x="0" y="3"/>
                </a:cxn>
                <a:cxn ang="0">
                  <a:pos x="0" y="3"/>
                </a:cxn>
                <a:cxn ang="0">
                  <a:pos x="11" y="0"/>
                </a:cxn>
              </a:cxnLst>
              <a:rect l="0" t="0" r="r" b="b"/>
              <a:pathLst>
                <a:path w="11" h="3">
                  <a:moveTo>
                    <a:pt x="0" y="3"/>
                  </a:moveTo>
                  <a:lnTo>
                    <a:pt x="0" y="3"/>
                  </a:lnTo>
                  <a:lnTo>
                    <a:pt x="0" y="3"/>
                  </a:lnTo>
                  <a:lnTo>
                    <a:pt x="11" y="0"/>
                  </a:lnTo>
                </a:path>
              </a:pathLst>
            </a:custGeom>
            <a:noFill/>
            <a:ln w="22225">
              <a:solidFill>
                <a:srgbClr val="FF0000"/>
              </a:solidFill>
              <a:prstDash val="solid"/>
              <a:round/>
              <a:headEnd/>
              <a:tailEnd/>
            </a:ln>
          </p:spPr>
          <p:txBody>
            <a:bodyPr/>
            <a:lstStyle/>
            <a:p>
              <a:endParaRPr lang="en-GB" sz="1000"/>
            </a:p>
          </p:txBody>
        </p:sp>
        <p:sp>
          <p:nvSpPr>
            <p:cNvPr id="1147" name="Freeform 246"/>
            <p:cNvSpPr>
              <a:spLocks/>
            </p:cNvSpPr>
            <p:nvPr/>
          </p:nvSpPr>
          <p:spPr bwMode="auto">
            <a:xfrm>
              <a:off x="2207" y="3646"/>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48" name="Freeform 247"/>
            <p:cNvSpPr>
              <a:spLocks/>
            </p:cNvSpPr>
            <p:nvPr/>
          </p:nvSpPr>
          <p:spPr bwMode="auto">
            <a:xfrm>
              <a:off x="2216" y="3646"/>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1149" name="Freeform 248"/>
            <p:cNvSpPr>
              <a:spLocks/>
            </p:cNvSpPr>
            <p:nvPr/>
          </p:nvSpPr>
          <p:spPr bwMode="auto">
            <a:xfrm>
              <a:off x="2227" y="3647"/>
              <a:ext cx="10"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1150" name="Freeform 249"/>
            <p:cNvSpPr>
              <a:spLocks/>
            </p:cNvSpPr>
            <p:nvPr/>
          </p:nvSpPr>
          <p:spPr bwMode="auto">
            <a:xfrm>
              <a:off x="2237" y="3649"/>
              <a:ext cx="10" cy="1"/>
            </a:xfrm>
            <a:custGeom>
              <a:avLst/>
              <a:gdLst/>
              <a:ahLst/>
              <a:cxnLst>
                <a:cxn ang="0">
                  <a:pos x="0" y="1"/>
                </a:cxn>
                <a:cxn ang="0">
                  <a:pos x="0" y="1"/>
                </a:cxn>
                <a:cxn ang="0">
                  <a:pos x="0" y="1"/>
                </a:cxn>
                <a:cxn ang="0">
                  <a:pos x="10" y="0"/>
                </a:cxn>
              </a:cxnLst>
              <a:rect l="0" t="0" r="r" b="b"/>
              <a:pathLst>
                <a:path w="10" h="1">
                  <a:moveTo>
                    <a:pt x="0" y="1"/>
                  </a:moveTo>
                  <a:lnTo>
                    <a:pt x="0" y="1"/>
                  </a:lnTo>
                  <a:lnTo>
                    <a:pt x="0" y="1"/>
                  </a:lnTo>
                  <a:lnTo>
                    <a:pt x="10" y="0"/>
                  </a:lnTo>
                </a:path>
              </a:pathLst>
            </a:custGeom>
            <a:noFill/>
            <a:ln w="22225">
              <a:solidFill>
                <a:srgbClr val="FF0000"/>
              </a:solidFill>
              <a:prstDash val="solid"/>
              <a:round/>
              <a:headEnd/>
              <a:tailEnd/>
            </a:ln>
          </p:spPr>
          <p:txBody>
            <a:bodyPr/>
            <a:lstStyle/>
            <a:p>
              <a:endParaRPr lang="en-GB" sz="1000"/>
            </a:p>
          </p:txBody>
        </p:sp>
        <p:sp>
          <p:nvSpPr>
            <p:cNvPr id="1151" name="Freeform 250"/>
            <p:cNvSpPr>
              <a:spLocks/>
            </p:cNvSpPr>
            <p:nvPr/>
          </p:nvSpPr>
          <p:spPr bwMode="auto">
            <a:xfrm>
              <a:off x="2247"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52" name="Freeform 251"/>
            <p:cNvSpPr>
              <a:spLocks/>
            </p:cNvSpPr>
            <p:nvPr/>
          </p:nvSpPr>
          <p:spPr bwMode="auto">
            <a:xfrm>
              <a:off x="2257"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53" name="Freeform 252"/>
            <p:cNvSpPr>
              <a:spLocks/>
            </p:cNvSpPr>
            <p:nvPr/>
          </p:nvSpPr>
          <p:spPr bwMode="auto">
            <a:xfrm>
              <a:off x="2268" y="3649"/>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1154" name="Freeform 253"/>
            <p:cNvSpPr>
              <a:spLocks/>
            </p:cNvSpPr>
            <p:nvPr/>
          </p:nvSpPr>
          <p:spPr bwMode="auto">
            <a:xfrm>
              <a:off x="2278"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55" name="Freeform 254"/>
            <p:cNvSpPr>
              <a:spLocks/>
            </p:cNvSpPr>
            <p:nvPr/>
          </p:nvSpPr>
          <p:spPr bwMode="auto">
            <a:xfrm>
              <a:off x="228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56" name="Freeform 255"/>
            <p:cNvSpPr>
              <a:spLocks/>
            </p:cNvSpPr>
            <p:nvPr/>
          </p:nvSpPr>
          <p:spPr bwMode="auto">
            <a:xfrm>
              <a:off x="2298"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57" name="Freeform 256"/>
            <p:cNvSpPr>
              <a:spLocks/>
            </p:cNvSpPr>
            <p:nvPr/>
          </p:nvSpPr>
          <p:spPr bwMode="auto">
            <a:xfrm>
              <a:off x="230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58" name="Freeform 257"/>
            <p:cNvSpPr>
              <a:spLocks/>
            </p:cNvSpPr>
            <p:nvPr/>
          </p:nvSpPr>
          <p:spPr bwMode="auto">
            <a:xfrm>
              <a:off x="2319"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59" name="Freeform 258"/>
            <p:cNvSpPr>
              <a:spLocks/>
            </p:cNvSpPr>
            <p:nvPr/>
          </p:nvSpPr>
          <p:spPr bwMode="auto">
            <a:xfrm>
              <a:off x="232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60" name="Freeform 259"/>
            <p:cNvSpPr>
              <a:spLocks/>
            </p:cNvSpPr>
            <p:nvPr/>
          </p:nvSpPr>
          <p:spPr bwMode="auto">
            <a:xfrm>
              <a:off x="233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61" name="Freeform 260"/>
            <p:cNvSpPr>
              <a:spLocks/>
            </p:cNvSpPr>
            <p:nvPr/>
          </p:nvSpPr>
          <p:spPr bwMode="auto">
            <a:xfrm>
              <a:off x="2349"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162" name="Line 261"/>
            <p:cNvSpPr>
              <a:spLocks noChangeShapeType="1"/>
            </p:cNvSpPr>
            <p:nvPr/>
          </p:nvSpPr>
          <p:spPr bwMode="auto">
            <a:xfrm>
              <a:off x="2360" y="3649"/>
              <a:ext cx="0" cy="0"/>
            </a:xfrm>
            <a:prstGeom prst="line">
              <a:avLst/>
            </a:prstGeom>
            <a:noFill/>
            <a:ln w="22225">
              <a:solidFill>
                <a:srgbClr val="FF0000"/>
              </a:solidFill>
              <a:round/>
              <a:headEnd/>
              <a:tailEnd/>
            </a:ln>
          </p:spPr>
          <p:txBody>
            <a:bodyPr/>
            <a:lstStyle/>
            <a:p>
              <a:endParaRPr lang="en-GB" sz="1000"/>
            </a:p>
          </p:txBody>
        </p:sp>
      </p:grpSp>
      <p:sp>
        <p:nvSpPr>
          <p:cNvPr id="1163" name="Obdélník 1162"/>
          <p:cNvSpPr/>
          <p:nvPr/>
        </p:nvSpPr>
        <p:spPr>
          <a:xfrm>
            <a:off x="7619345" y="2590782"/>
            <a:ext cx="1201127" cy="646331"/>
          </a:xfrm>
          <a:prstGeom prst="rect">
            <a:avLst/>
          </a:prstGeom>
        </p:spPr>
        <p:txBody>
          <a:bodyPr wrap="square">
            <a:spAutoFit/>
          </a:bodyPr>
          <a:lstStyle/>
          <a:p>
            <a:pPr algn="ctr"/>
            <a:r>
              <a:rPr lang="en-GB" sz="1200" b="1" smtClean="0"/>
              <a:t>Acetonitrile (strong diluent)</a:t>
            </a:r>
          </a:p>
          <a:p>
            <a:pPr algn="ctr"/>
            <a:r>
              <a:rPr lang="en-GB" sz="1200" b="1" smtClean="0"/>
              <a:t>Injection: </a:t>
            </a:r>
            <a:r>
              <a:rPr lang="en-GB" sz="1200" b="1" smtClean="0">
                <a:solidFill>
                  <a:srgbClr val="FF0000"/>
                </a:solidFill>
              </a:rPr>
              <a:t>4µl</a:t>
            </a:r>
            <a:endParaRPr lang="en-GB" sz="1200" b="1">
              <a:solidFill>
                <a:srgbClr val="FF0000"/>
              </a:solidFill>
            </a:endParaRPr>
          </a:p>
        </p:txBody>
      </p:sp>
      <p:sp>
        <p:nvSpPr>
          <p:cNvPr id="1164" name="Šipka doprava 1163"/>
          <p:cNvSpPr/>
          <p:nvPr/>
        </p:nvSpPr>
        <p:spPr>
          <a:xfrm>
            <a:off x="3509132" y="5371969"/>
            <a:ext cx="2701800" cy="554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Change of dilluent</a:t>
            </a:r>
            <a:endParaRPr lang="en-GB"/>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sp>
        <p:nvSpPr>
          <p:cNvPr id="3" name="Zástupný symbol pro obsah 2"/>
          <p:cNvSpPr>
            <a:spLocks noGrp="1"/>
          </p:cNvSpPr>
          <p:nvPr>
            <p:ph idx="1"/>
          </p:nvPr>
        </p:nvSpPr>
        <p:spPr>
          <a:xfrm>
            <a:off x="457200" y="1196752"/>
            <a:ext cx="8229600" cy="1944216"/>
          </a:xfrm>
        </p:spPr>
        <p:txBody>
          <a:bodyPr>
            <a:normAutofit/>
          </a:bodyPr>
          <a:lstStyle/>
          <a:p>
            <a:pPr>
              <a:buNone/>
            </a:pPr>
            <a:r>
              <a:rPr lang="en-GB" sz="2000" b="1" smtClean="0"/>
              <a:t>Gradient optimization</a:t>
            </a:r>
          </a:p>
          <a:p>
            <a:r>
              <a:rPr lang="en-GB" sz="2000" smtClean="0"/>
              <a:t>In multi-analyte methods is needed to inject compounds with very different physico-chemical properties (also solubility). Injection in the weakest solvent is almost impossible due to sorption of some analytes.</a:t>
            </a:r>
          </a:p>
        </p:txBody>
      </p:sp>
      <p:graphicFrame>
        <p:nvGraphicFramePr>
          <p:cNvPr id="119810" name="Object 2"/>
          <p:cNvGraphicFramePr>
            <a:graphicFrameLocks noChangeAspect="1"/>
          </p:cNvGraphicFramePr>
          <p:nvPr/>
        </p:nvGraphicFramePr>
        <p:xfrm>
          <a:off x="396576" y="2730406"/>
          <a:ext cx="8135864" cy="2808312"/>
        </p:xfrm>
        <a:graphic>
          <a:graphicData uri="http://schemas.openxmlformats.org/presentationml/2006/ole">
            <p:oleObj spid="_x0000_s119810" name="Graf" r:id="rId3" imgW="11791974" imgH="4010001" progId="Excel.Sheet.8">
              <p:embed/>
            </p:oleObj>
          </a:graphicData>
        </a:graphic>
      </p:graphicFrame>
      <p:sp>
        <p:nvSpPr>
          <p:cNvPr id="8" name="TextovéPole 7"/>
          <p:cNvSpPr txBox="1"/>
          <p:nvPr/>
        </p:nvSpPr>
        <p:spPr>
          <a:xfrm>
            <a:off x="514540" y="5610726"/>
            <a:ext cx="80179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600" b="1" smtClean="0"/>
              <a:t>Change of the acetonitrile extract to the water (evaporation and reconstitution in water).</a:t>
            </a:r>
            <a:endParaRPr lang="en-GB" sz="1600" b="1"/>
          </a:p>
        </p:txBody>
      </p:sp>
      <p:sp>
        <p:nvSpPr>
          <p:cNvPr id="9" name="Šipka doprava 8"/>
          <p:cNvSpPr/>
          <p:nvPr/>
        </p:nvSpPr>
        <p:spPr>
          <a:xfrm>
            <a:off x="1308720" y="3529179"/>
            <a:ext cx="6863680" cy="562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Decreasing analyte polarity</a:t>
            </a:r>
            <a:endParaRPr lang="en-GB"/>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sp>
        <p:nvSpPr>
          <p:cNvPr id="3" name="Zástupný symbol pro obsah 2"/>
          <p:cNvSpPr>
            <a:spLocks noGrp="1"/>
          </p:cNvSpPr>
          <p:nvPr>
            <p:ph idx="1"/>
          </p:nvPr>
        </p:nvSpPr>
        <p:spPr>
          <a:xfrm>
            <a:off x="457200" y="1196752"/>
            <a:ext cx="8229600" cy="1944216"/>
          </a:xfrm>
        </p:spPr>
        <p:txBody>
          <a:bodyPr>
            <a:normAutofit lnSpcReduction="10000"/>
          </a:bodyPr>
          <a:lstStyle/>
          <a:p>
            <a:pPr>
              <a:buNone/>
            </a:pPr>
            <a:r>
              <a:rPr lang="en-GB" sz="2000" b="1" smtClean="0"/>
              <a:t>Gradient optimization</a:t>
            </a:r>
          </a:p>
          <a:p>
            <a:r>
              <a:rPr lang="en-GB" sz="2000" smtClean="0"/>
              <a:t>Possible solution is dillution of extract by water and increasing of the injection volume.</a:t>
            </a:r>
          </a:p>
          <a:p>
            <a:r>
              <a:rPr lang="en-GB" sz="2000" smtClean="0"/>
              <a:t>The concentration of organic in the sample have to be lower than in inital mobile phase.</a:t>
            </a:r>
          </a:p>
          <a:p>
            <a:r>
              <a:rPr lang="en-GB" sz="2000" smtClean="0">
                <a:solidFill>
                  <a:srgbClr val="FF0000"/>
                </a:solidFill>
              </a:rPr>
              <a:t>Risk of matrix precipitation or analyte hydrolysis in water.</a:t>
            </a:r>
          </a:p>
        </p:txBody>
      </p:sp>
      <p:graphicFrame>
        <p:nvGraphicFramePr>
          <p:cNvPr id="122883" name="Object 3"/>
          <p:cNvGraphicFramePr>
            <a:graphicFrameLocks noChangeAspect="1"/>
          </p:cNvGraphicFramePr>
          <p:nvPr/>
        </p:nvGraphicFramePr>
        <p:xfrm>
          <a:off x="611560" y="3302013"/>
          <a:ext cx="7920880" cy="2863291"/>
        </p:xfrm>
        <a:graphic>
          <a:graphicData uri="http://schemas.openxmlformats.org/presentationml/2006/ole">
            <p:oleObj spid="_x0000_s122883" name="Graf" r:id="rId3" imgW="11791974" imgH="4010001" progId="Excel.Sheet.8">
              <p:embed/>
            </p:oleObj>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ástupný symbol pro obsah 2"/>
          <p:cNvSpPr>
            <a:spLocks noGrp="1"/>
          </p:cNvSpPr>
          <p:nvPr>
            <p:ph idx="1"/>
          </p:nvPr>
        </p:nvSpPr>
        <p:spPr>
          <a:xfrm>
            <a:off x="457200" y="1196752"/>
            <a:ext cx="8229600" cy="1944216"/>
          </a:xfrm>
        </p:spPr>
        <p:txBody>
          <a:bodyPr>
            <a:normAutofit/>
          </a:bodyPr>
          <a:lstStyle/>
          <a:p>
            <a:pPr>
              <a:buNone/>
            </a:pPr>
            <a:r>
              <a:rPr lang="en-GB" sz="2000" b="1" dirty="0" smtClean="0"/>
              <a:t>Gradient optimization</a:t>
            </a:r>
          </a:p>
          <a:p>
            <a:r>
              <a:rPr lang="en-GB" sz="2000" dirty="0" smtClean="0"/>
              <a:t>Chromatographic profile of the matrix (UHPLC-Time-of-flight MS detector, </a:t>
            </a:r>
            <a:r>
              <a:rPr lang="en-GB" sz="2000" i="1" dirty="0" smtClean="0"/>
              <a:t>m/z</a:t>
            </a:r>
            <a:r>
              <a:rPr lang="en-GB" sz="2000" dirty="0" smtClean="0"/>
              <a:t> 50-1000)</a:t>
            </a:r>
          </a:p>
        </p:txBody>
      </p:sp>
      <p:sp>
        <p:nvSpPr>
          <p:cNvPr id="2" name="Nadpis 1"/>
          <p:cNvSpPr>
            <a:spLocks noGrp="1"/>
          </p:cNvSpPr>
          <p:nvPr>
            <p:ph type="title"/>
          </p:nvPr>
        </p:nvSpPr>
        <p:spPr/>
        <p:txBody>
          <a:bodyPr/>
          <a:lstStyle/>
          <a:p>
            <a:r>
              <a:rPr lang="cs-CZ" dirty="0" smtClean="0"/>
              <a:t>LC-MS </a:t>
            </a:r>
            <a:r>
              <a:rPr lang="cs-CZ" dirty="0" err="1" smtClean="0"/>
              <a:t>method</a:t>
            </a:r>
            <a:r>
              <a:rPr lang="cs-CZ" dirty="0" smtClean="0"/>
              <a:t> </a:t>
            </a:r>
            <a:r>
              <a:rPr lang="cs-CZ" dirty="0" err="1" smtClean="0"/>
              <a:t>development</a:t>
            </a:r>
            <a:endParaRPr lang="cs-CZ" dirty="0"/>
          </a:p>
        </p:txBody>
      </p:sp>
      <p:grpSp>
        <p:nvGrpSpPr>
          <p:cNvPr id="22" name="Skupina 21"/>
          <p:cNvGrpSpPr/>
          <p:nvPr/>
        </p:nvGrpSpPr>
        <p:grpSpPr>
          <a:xfrm>
            <a:off x="467544" y="2564904"/>
            <a:ext cx="8136904" cy="2664296"/>
            <a:chOff x="467544" y="3861048"/>
            <a:chExt cx="8136904" cy="2664296"/>
          </a:xfrm>
        </p:grpSpPr>
        <p:grpSp>
          <p:nvGrpSpPr>
            <p:cNvPr id="4" name="Group 4"/>
            <p:cNvGrpSpPr>
              <a:grpSpLocks/>
            </p:cNvGrpSpPr>
            <p:nvPr/>
          </p:nvGrpSpPr>
          <p:grpSpPr bwMode="auto">
            <a:xfrm>
              <a:off x="467544" y="3861048"/>
              <a:ext cx="8136904" cy="2664296"/>
              <a:chOff x="156" y="1979"/>
              <a:chExt cx="6324" cy="2131"/>
            </a:xfrm>
          </p:grpSpPr>
          <p:grpSp>
            <p:nvGrpSpPr>
              <p:cNvPr id="5" name="Group 5"/>
              <p:cNvGrpSpPr>
                <a:grpSpLocks/>
              </p:cNvGrpSpPr>
              <p:nvPr/>
            </p:nvGrpSpPr>
            <p:grpSpPr bwMode="auto">
              <a:xfrm>
                <a:off x="156" y="1979"/>
                <a:ext cx="6214" cy="2131"/>
                <a:chOff x="156" y="1979"/>
                <a:chExt cx="6214" cy="2131"/>
              </a:xfrm>
            </p:grpSpPr>
            <p:pic>
              <p:nvPicPr>
                <p:cNvPr id="7" name="Picture 6"/>
                <p:cNvPicPr>
                  <a:picLocks noChangeAspect="1" noChangeArrowheads="1"/>
                </p:cNvPicPr>
                <p:nvPr/>
              </p:nvPicPr>
              <p:blipFill>
                <a:blip r:embed="rId2" cstate="print"/>
                <a:srcRect/>
                <a:stretch>
                  <a:fillRect/>
                </a:stretch>
              </p:blipFill>
              <p:spPr bwMode="auto">
                <a:xfrm>
                  <a:off x="228" y="2054"/>
                  <a:ext cx="6142" cy="2056"/>
                </a:xfrm>
                <a:prstGeom prst="rect">
                  <a:avLst/>
                </a:prstGeom>
                <a:noFill/>
                <a:ln w="9525" algn="ctr">
                  <a:noFill/>
                  <a:miter lim="800000"/>
                  <a:headEnd/>
                  <a:tailEnd/>
                </a:ln>
                <a:effectLst/>
              </p:spPr>
            </p:pic>
            <p:sp>
              <p:nvSpPr>
                <p:cNvPr id="8" name="Rectangle 7"/>
                <p:cNvSpPr>
                  <a:spLocks noChangeArrowheads="1"/>
                </p:cNvSpPr>
                <p:nvPr/>
              </p:nvSpPr>
              <p:spPr bwMode="auto">
                <a:xfrm>
                  <a:off x="156" y="1979"/>
                  <a:ext cx="1360" cy="362"/>
                </a:xfrm>
                <a:prstGeom prst="rect">
                  <a:avLst/>
                </a:prstGeom>
                <a:solidFill>
                  <a:schemeClr val="bg1"/>
                </a:solidFill>
                <a:ln w="9525" algn="ctr">
                  <a:noFill/>
                  <a:miter lim="800000"/>
                  <a:headEnd/>
                  <a:tailEnd/>
                </a:ln>
                <a:effectLst/>
              </p:spPr>
              <p:txBody>
                <a:bodyPr wrap="none" anchor="ctr">
                  <a:spAutoFit/>
                </a:bodyPr>
                <a:lstStyle/>
                <a:p>
                  <a:endParaRPr lang="cs-CZ"/>
                </a:p>
              </p:txBody>
            </p:sp>
          </p:grpSp>
          <p:sp>
            <p:nvSpPr>
              <p:cNvPr id="6" name="Rectangle 8"/>
              <p:cNvSpPr>
                <a:spLocks noChangeArrowheads="1"/>
              </p:cNvSpPr>
              <p:nvPr/>
            </p:nvSpPr>
            <p:spPr bwMode="auto">
              <a:xfrm>
                <a:off x="5463" y="2054"/>
                <a:ext cx="1017" cy="560"/>
              </a:xfrm>
              <a:prstGeom prst="rect">
                <a:avLst/>
              </a:prstGeom>
              <a:solidFill>
                <a:schemeClr val="bg1"/>
              </a:solidFill>
              <a:ln w="9525" algn="ctr">
                <a:noFill/>
                <a:miter lim="800000"/>
                <a:headEnd/>
                <a:tailEnd/>
              </a:ln>
              <a:effectLst/>
            </p:spPr>
            <p:txBody>
              <a:bodyPr wrap="none" anchor="ctr">
                <a:spAutoFit/>
              </a:bodyPr>
              <a:lstStyle/>
              <a:p>
                <a:endParaRPr lang="cs-CZ"/>
              </a:p>
            </p:txBody>
          </p:sp>
        </p:grpSp>
        <p:sp>
          <p:nvSpPr>
            <p:cNvPr id="14" name="Obdélník 13"/>
            <p:cNvSpPr/>
            <p:nvPr/>
          </p:nvSpPr>
          <p:spPr>
            <a:xfrm>
              <a:off x="1187625" y="4422568"/>
              <a:ext cx="576063" cy="1893579"/>
            </a:xfrm>
            <a:prstGeom prst="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4356341" y="4425098"/>
              <a:ext cx="2969216" cy="1893579"/>
            </a:xfrm>
            <a:prstGeom prst="rect">
              <a:avLst/>
            </a:prstGeom>
            <a:solidFill>
              <a:schemeClr val="accent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ousměrná vodorovná šipka 20"/>
            <p:cNvSpPr/>
            <p:nvPr/>
          </p:nvSpPr>
          <p:spPr>
            <a:xfrm>
              <a:off x="1619250" y="4428486"/>
              <a:ext cx="3600450" cy="50405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Analytes </a:t>
              </a:r>
              <a:r>
                <a:rPr lang="cs-CZ" dirty="0" err="1" smtClean="0"/>
                <a:t>elution</a:t>
              </a:r>
              <a:endParaRPr lang="cs-CZ" dirty="0"/>
            </a:p>
          </p:txBody>
        </p:sp>
      </p:grpSp>
      <p:sp>
        <p:nvSpPr>
          <p:cNvPr id="23" name="TextovéPole 22"/>
          <p:cNvSpPr txBox="1"/>
          <p:nvPr/>
        </p:nvSpPr>
        <p:spPr>
          <a:xfrm>
            <a:off x="3851920" y="2564904"/>
            <a:ext cx="4321101" cy="307777"/>
          </a:xfrm>
          <a:prstGeom prst="rect">
            <a:avLst/>
          </a:prstGeom>
          <a:noFill/>
        </p:spPr>
        <p:txBody>
          <a:bodyPr wrap="square" rtlCol="0">
            <a:spAutoFit/>
          </a:bodyPr>
          <a:lstStyle/>
          <a:p>
            <a:pPr algn="ctr"/>
            <a:r>
              <a:rPr lang="cs-CZ" sz="1400" b="1" dirty="0" smtClean="0"/>
              <a:t>Non-</a:t>
            </a:r>
            <a:r>
              <a:rPr lang="cs-CZ" sz="1400" b="1" dirty="0" err="1" smtClean="0"/>
              <a:t>polar</a:t>
            </a:r>
            <a:r>
              <a:rPr lang="cs-CZ" sz="1400" b="1" dirty="0" smtClean="0"/>
              <a:t> co-</a:t>
            </a:r>
            <a:r>
              <a:rPr lang="cs-CZ" sz="1400" b="1" dirty="0" err="1" smtClean="0"/>
              <a:t>extracts</a:t>
            </a:r>
            <a:r>
              <a:rPr lang="cs-CZ" sz="1400" b="1" dirty="0" smtClean="0"/>
              <a:t>, </a:t>
            </a:r>
            <a:r>
              <a:rPr lang="cs-CZ" sz="1400" b="1" dirty="0" err="1" smtClean="0"/>
              <a:t>elution</a:t>
            </a:r>
            <a:r>
              <a:rPr lang="cs-CZ" sz="1400" b="1" dirty="0" smtClean="0"/>
              <a:t> in 100% </a:t>
            </a:r>
            <a:r>
              <a:rPr lang="cs-CZ" sz="1400" b="1" dirty="0" err="1" smtClean="0"/>
              <a:t>organic</a:t>
            </a:r>
            <a:r>
              <a:rPr lang="cs-CZ" sz="1400" b="1" dirty="0" smtClean="0"/>
              <a:t>.</a:t>
            </a:r>
            <a:endParaRPr lang="cs-CZ" sz="1400" b="1" dirty="0"/>
          </a:p>
        </p:txBody>
      </p:sp>
      <p:sp>
        <p:nvSpPr>
          <p:cNvPr id="24" name="TextovéPole 23"/>
          <p:cNvSpPr txBox="1"/>
          <p:nvPr/>
        </p:nvSpPr>
        <p:spPr>
          <a:xfrm>
            <a:off x="755576" y="2564904"/>
            <a:ext cx="2583960" cy="523220"/>
          </a:xfrm>
          <a:prstGeom prst="rect">
            <a:avLst/>
          </a:prstGeom>
          <a:noFill/>
        </p:spPr>
        <p:txBody>
          <a:bodyPr wrap="square" rtlCol="0">
            <a:spAutoFit/>
          </a:bodyPr>
          <a:lstStyle/>
          <a:p>
            <a:r>
              <a:rPr lang="cs-CZ" sz="1400" b="1" dirty="0" err="1" smtClean="0"/>
              <a:t>Small</a:t>
            </a:r>
            <a:r>
              <a:rPr lang="cs-CZ" sz="1400" b="1" dirty="0" smtClean="0"/>
              <a:t> </a:t>
            </a:r>
            <a:r>
              <a:rPr lang="cs-CZ" sz="1400" b="1" dirty="0" err="1" smtClean="0"/>
              <a:t>amount</a:t>
            </a:r>
            <a:r>
              <a:rPr lang="cs-CZ" sz="1400" b="1" dirty="0" smtClean="0"/>
              <a:t> </a:t>
            </a:r>
            <a:r>
              <a:rPr lang="cs-CZ" sz="1400" b="1" dirty="0" err="1" smtClean="0"/>
              <a:t>of</a:t>
            </a:r>
            <a:r>
              <a:rPr lang="cs-CZ" sz="1400" b="1" dirty="0" smtClean="0"/>
              <a:t> </a:t>
            </a:r>
            <a:r>
              <a:rPr lang="cs-CZ" sz="1400" b="1" dirty="0" err="1" smtClean="0"/>
              <a:t>polar</a:t>
            </a:r>
            <a:r>
              <a:rPr lang="cs-CZ" sz="1400" b="1" dirty="0" smtClean="0"/>
              <a:t> co-</a:t>
            </a:r>
            <a:r>
              <a:rPr lang="cs-CZ" sz="1400" b="1" dirty="0" err="1" smtClean="0"/>
              <a:t>extracts</a:t>
            </a:r>
            <a:r>
              <a:rPr lang="cs-CZ" sz="1400" b="1" dirty="0" smtClean="0"/>
              <a:t> </a:t>
            </a:r>
            <a:r>
              <a:rPr lang="cs-CZ" sz="1400" b="1" dirty="0" err="1" smtClean="0"/>
              <a:t>near</a:t>
            </a:r>
            <a:r>
              <a:rPr lang="cs-CZ" sz="1400" b="1" dirty="0" smtClean="0"/>
              <a:t> to </a:t>
            </a:r>
            <a:r>
              <a:rPr lang="cs-CZ" sz="1400" b="1" dirty="0" err="1" smtClean="0"/>
              <a:t>void</a:t>
            </a:r>
            <a:r>
              <a:rPr lang="cs-CZ" sz="1400" b="1" dirty="0" smtClean="0"/>
              <a:t> volume.</a:t>
            </a:r>
            <a:endParaRPr lang="cs-CZ" sz="1400" b="1"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ástupný symbol pro obsah 2"/>
          <p:cNvSpPr>
            <a:spLocks noGrp="1"/>
          </p:cNvSpPr>
          <p:nvPr>
            <p:ph idx="1"/>
          </p:nvPr>
        </p:nvSpPr>
        <p:spPr>
          <a:xfrm>
            <a:off x="257497" y="1196752"/>
            <a:ext cx="5034583" cy="1944216"/>
          </a:xfrm>
        </p:spPr>
        <p:txBody>
          <a:bodyPr>
            <a:normAutofit/>
          </a:bodyPr>
          <a:lstStyle/>
          <a:p>
            <a:pPr>
              <a:buNone/>
            </a:pPr>
            <a:r>
              <a:rPr lang="en-GB" sz="2000" b="1" smtClean="0"/>
              <a:t>Gradient optimization</a:t>
            </a:r>
          </a:p>
          <a:p>
            <a:r>
              <a:rPr lang="en-GB" sz="1800" smtClean="0"/>
              <a:t>Gradient tuning for injection of strong solvent in multi-analyte method with.</a:t>
            </a:r>
          </a:p>
        </p:txBody>
      </p:sp>
      <p:sp>
        <p:nvSpPr>
          <p:cNvPr id="2" name="Nadpis 1"/>
          <p:cNvSpPr>
            <a:spLocks noGrp="1"/>
          </p:cNvSpPr>
          <p:nvPr>
            <p:ph type="title"/>
          </p:nvPr>
        </p:nvSpPr>
        <p:spPr/>
        <p:txBody>
          <a:bodyPr/>
          <a:lstStyle/>
          <a:p>
            <a:r>
              <a:rPr lang="en-GB" smtClean="0"/>
              <a:t>LC-MS method development</a:t>
            </a:r>
            <a:endParaRPr lang="en-GB"/>
          </a:p>
        </p:txBody>
      </p:sp>
      <p:graphicFrame>
        <p:nvGraphicFramePr>
          <p:cNvPr id="15" name="Object 4"/>
          <p:cNvGraphicFramePr>
            <a:graphicFrameLocks noChangeAspect="1"/>
          </p:cNvGraphicFramePr>
          <p:nvPr/>
        </p:nvGraphicFramePr>
        <p:xfrm>
          <a:off x="227529" y="2906277"/>
          <a:ext cx="5013543" cy="3015615"/>
        </p:xfrm>
        <a:graphic>
          <a:graphicData uri="http://schemas.openxmlformats.org/presentationml/2006/ole">
            <p:oleObj spid="_x0000_s123906" name="Graf" r:id="rId3" imgW="7791474" imgH="4010001" progId="Excel.Sheet.8">
              <p:embed/>
            </p:oleObj>
          </a:graphicData>
        </a:graphic>
      </p:graphicFrame>
      <p:sp>
        <p:nvSpPr>
          <p:cNvPr id="16" name="Text Box 5"/>
          <p:cNvSpPr txBox="1">
            <a:spLocks noChangeArrowheads="1"/>
          </p:cNvSpPr>
          <p:nvPr/>
        </p:nvSpPr>
        <p:spPr bwMode="auto">
          <a:xfrm>
            <a:off x="971600" y="3132257"/>
            <a:ext cx="1224136" cy="584775"/>
          </a:xfrm>
          <a:prstGeom prst="rect">
            <a:avLst/>
          </a:prstGeom>
          <a:solidFill>
            <a:schemeClr val="bg1"/>
          </a:solidFill>
          <a:ln w="9525" algn="ctr">
            <a:noFill/>
            <a:miter lim="800000"/>
            <a:headEnd/>
            <a:tailEnd/>
          </a:ln>
          <a:effectLst/>
        </p:spPr>
        <p:txBody>
          <a:bodyPr wrap="square">
            <a:spAutoFit/>
          </a:bodyPr>
          <a:lstStyle/>
          <a:p>
            <a:pPr algn="r">
              <a:spcBef>
                <a:spcPct val="50000"/>
              </a:spcBef>
            </a:pPr>
            <a:r>
              <a:rPr lang="en-GB" sz="1600" b="1" smtClean="0">
                <a:solidFill>
                  <a:srgbClr val="FF6600"/>
                </a:solidFill>
              </a:rPr>
              <a:t>Optimized gradient</a:t>
            </a:r>
            <a:endParaRPr lang="en-GB" sz="1600" b="1">
              <a:solidFill>
                <a:srgbClr val="FF6600"/>
              </a:solidFill>
            </a:endParaRPr>
          </a:p>
        </p:txBody>
      </p:sp>
      <p:sp>
        <p:nvSpPr>
          <p:cNvPr id="17" name="Text Box 6"/>
          <p:cNvSpPr txBox="1">
            <a:spLocks noChangeArrowheads="1"/>
          </p:cNvSpPr>
          <p:nvPr/>
        </p:nvSpPr>
        <p:spPr bwMode="auto">
          <a:xfrm>
            <a:off x="3202587" y="3771618"/>
            <a:ext cx="937365" cy="584775"/>
          </a:xfrm>
          <a:prstGeom prst="rect">
            <a:avLst/>
          </a:prstGeom>
          <a:solidFill>
            <a:schemeClr val="bg1"/>
          </a:solidFill>
          <a:ln w="9525" algn="ctr">
            <a:noFill/>
            <a:miter lim="800000"/>
            <a:headEnd/>
            <a:tailEnd/>
          </a:ln>
          <a:effectLst/>
        </p:spPr>
        <p:txBody>
          <a:bodyPr wrap="square">
            <a:spAutoFit/>
          </a:bodyPr>
          <a:lstStyle/>
          <a:p>
            <a:pPr>
              <a:spcBef>
                <a:spcPct val="50000"/>
              </a:spcBef>
            </a:pPr>
            <a:r>
              <a:rPr lang="en-GB" sz="1600" b="1" smtClean="0">
                <a:solidFill>
                  <a:srgbClr val="003399"/>
                </a:solidFill>
              </a:rPr>
              <a:t>Linear gradient</a:t>
            </a:r>
            <a:endParaRPr lang="en-GB" sz="1600" b="1">
              <a:solidFill>
                <a:srgbClr val="003399"/>
              </a:solidFill>
            </a:endParaRPr>
          </a:p>
        </p:txBody>
      </p:sp>
      <p:sp>
        <p:nvSpPr>
          <p:cNvPr id="18" name="Rectangle 7"/>
          <p:cNvSpPr>
            <a:spLocks noChangeArrowheads="1"/>
          </p:cNvSpPr>
          <p:nvPr/>
        </p:nvSpPr>
        <p:spPr bwMode="auto">
          <a:xfrm>
            <a:off x="755576" y="5868561"/>
            <a:ext cx="2016224" cy="584775"/>
          </a:xfrm>
          <a:prstGeom prst="rect">
            <a:avLst/>
          </a:prstGeom>
          <a:noFill/>
          <a:ln w="9525" algn="ctr">
            <a:noFill/>
            <a:miter lim="800000"/>
            <a:headEnd/>
            <a:tailEnd/>
          </a:ln>
          <a:effectLst/>
        </p:spPr>
        <p:txBody>
          <a:bodyPr wrap="square">
            <a:spAutoFit/>
          </a:bodyPr>
          <a:lstStyle/>
          <a:p>
            <a:pPr>
              <a:spcBef>
                <a:spcPct val="50000"/>
              </a:spcBef>
            </a:pPr>
            <a:r>
              <a:rPr lang="en-GB" sz="1600" b="1" smtClean="0"/>
              <a:t>Focusing of the polar analytes</a:t>
            </a:r>
            <a:endParaRPr lang="en-GB" sz="1600" b="1"/>
          </a:p>
        </p:txBody>
      </p:sp>
      <p:sp>
        <p:nvSpPr>
          <p:cNvPr id="19" name="Line 8"/>
          <p:cNvSpPr>
            <a:spLocks noChangeShapeType="1"/>
          </p:cNvSpPr>
          <p:nvPr/>
        </p:nvSpPr>
        <p:spPr bwMode="auto">
          <a:xfrm flipH="1" flipV="1">
            <a:off x="1187624" y="4500406"/>
            <a:ext cx="287610" cy="1443043"/>
          </a:xfrm>
          <a:prstGeom prst="line">
            <a:avLst/>
          </a:prstGeom>
          <a:noFill/>
          <a:ln w="31750">
            <a:solidFill>
              <a:schemeClr val="tx1"/>
            </a:solidFill>
            <a:round/>
            <a:headEnd/>
            <a:tailEnd type="triangle" w="med" len="med"/>
          </a:ln>
          <a:effectLst/>
        </p:spPr>
        <p:txBody>
          <a:bodyPr wrap="square">
            <a:spAutoFit/>
          </a:bodyPr>
          <a:lstStyle/>
          <a:p>
            <a:endParaRPr lang="en-GB"/>
          </a:p>
        </p:txBody>
      </p:sp>
      <p:sp>
        <p:nvSpPr>
          <p:cNvPr id="22" name="Rectangle 9"/>
          <p:cNvSpPr>
            <a:spLocks noChangeArrowheads="1"/>
          </p:cNvSpPr>
          <p:nvPr/>
        </p:nvSpPr>
        <p:spPr bwMode="auto">
          <a:xfrm>
            <a:off x="2065666" y="2382917"/>
            <a:ext cx="2376264" cy="584775"/>
          </a:xfrm>
          <a:prstGeom prst="rect">
            <a:avLst/>
          </a:prstGeom>
          <a:noFill/>
          <a:ln w="9525" algn="ctr">
            <a:noFill/>
            <a:miter lim="800000"/>
            <a:headEnd/>
            <a:tailEnd/>
          </a:ln>
          <a:effectLst/>
        </p:spPr>
        <p:txBody>
          <a:bodyPr wrap="square">
            <a:spAutoFit/>
          </a:bodyPr>
          <a:lstStyle/>
          <a:p>
            <a:pPr>
              <a:spcBef>
                <a:spcPct val="50000"/>
              </a:spcBef>
            </a:pPr>
            <a:r>
              <a:rPr lang="en-GB" sz="1600" b="1" smtClean="0"/>
              <a:t>Separation of non-polar compounds</a:t>
            </a:r>
            <a:endParaRPr lang="en-GB" sz="1600" b="1"/>
          </a:p>
        </p:txBody>
      </p:sp>
      <p:sp>
        <p:nvSpPr>
          <p:cNvPr id="26" name="Line 10"/>
          <p:cNvSpPr>
            <a:spLocks noChangeShapeType="1"/>
          </p:cNvSpPr>
          <p:nvPr/>
        </p:nvSpPr>
        <p:spPr bwMode="auto">
          <a:xfrm flipH="1">
            <a:off x="2441275" y="2967691"/>
            <a:ext cx="542649" cy="704443"/>
          </a:xfrm>
          <a:prstGeom prst="line">
            <a:avLst/>
          </a:prstGeom>
          <a:noFill/>
          <a:ln w="25400">
            <a:solidFill>
              <a:schemeClr val="tx1"/>
            </a:solidFill>
            <a:round/>
            <a:headEnd/>
            <a:tailEnd type="triangle" w="med" len="med"/>
          </a:ln>
          <a:effectLst/>
        </p:spPr>
        <p:txBody>
          <a:bodyPr wrap="square">
            <a:spAutoFit/>
          </a:bodyPr>
          <a:lstStyle/>
          <a:p>
            <a:endParaRPr lang="en-GB"/>
          </a:p>
        </p:txBody>
      </p:sp>
      <p:grpSp>
        <p:nvGrpSpPr>
          <p:cNvPr id="27" name="Group 434"/>
          <p:cNvGrpSpPr>
            <a:grpSpLocks/>
          </p:cNvGrpSpPr>
          <p:nvPr/>
        </p:nvGrpSpPr>
        <p:grpSpPr bwMode="auto">
          <a:xfrm>
            <a:off x="5508104" y="1268760"/>
            <a:ext cx="2520652" cy="2206341"/>
            <a:chOff x="74" y="1843"/>
            <a:chExt cx="2543" cy="1954"/>
          </a:xfrm>
        </p:grpSpPr>
        <p:sp>
          <p:nvSpPr>
            <p:cNvPr id="28" name="Rectangle 24"/>
            <p:cNvSpPr>
              <a:spLocks noChangeArrowheads="1"/>
            </p:cNvSpPr>
            <p:nvPr/>
          </p:nvSpPr>
          <p:spPr bwMode="auto">
            <a:xfrm>
              <a:off x="2199" y="3568"/>
              <a:ext cx="236" cy="123"/>
            </a:xfrm>
            <a:prstGeom prst="rect">
              <a:avLst/>
            </a:prstGeom>
            <a:noFill/>
            <a:ln w="9525">
              <a:noFill/>
              <a:miter lim="800000"/>
              <a:headEnd/>
              <a:tailEnd/>
            </a:ln>
          </p:spPr>
          <p:txBody>
            <a:bodyPr wrap="none" lIns="0" tIns="0" rIns="0" bIns="0">
              <a:spAutoFit/>
            </a:bodyPr>
            <a:lstStyle/>
            <a:p>
              <a:r>
                <a:rPr lang="en-GB" sz="900" smtClean="0">
                  <a:solidFill>
                    <a:srgbClr val="000000"/>
                  </a:solidFill>
                </a:rPr>
                <a:t>Time</a:t>
              </a:r>
              <a:endParaRPr lang="en-GB" sz="900"/>
            </a:p>
          </p:txBody>
        </p:sp>
        <p:sp>
          <p:nvSpPr>
            <p:cNvPr id="29" name="Line 25"/>
            <p:cNvSpPr>
              <a:spLocks noChangeShapeType="1"/>
            </p:cNvSpPr>
            <p:nvPr/>
          </p:nvSpPr>
          <p:spPr bwMode="auto">
            <a:xfrm flipV="1">
              <a:off x="385" y="3627"/>
              <a:ext cx="0" cy="45"/>
            </a:xfrm>
            <a:prstGeom prst="line">
              <a:avLst/>
            </a:prstGeom>
            <a:noFill/>
            <a:ln w="1588">
              <a:solidFill>
                <a:srgbClr val="000000"/>
              </a:solidFill>
              <a:round/>
              <a:headEnd/>
              <a:tailEnd/>
            </a:ln>
          </p:spPr>
          <p:txBody>
            <a:bodyPr/>
            <a:lstStyle/>
            <a:p>
              <a:endParaRPr lang="en-GB" sz="900"/>
            </a:p>
          </p:txBody>
        </p:sp>
        <p:sp>
          <p:nvSpPr>
            <p:cNvPr id="30" name="Line 26"/>
            <p:cNvSpPr>
              <a:spLocks noChangeShapeType="1"/>
            </p:cNvSpPr>
            <p:nvPr/>
          </p:nvSpPr>
          <p:spPr bwMode="auto">
            <a:xfrm flipV="1">
              <a:off x="451" y="3627"/>
              <a:ext cx="0" cy="22"/>
            </a:xfrm>
            <a:prstGeom prst="line">
              <a:avLst/>
            </a:prstGeom>
            <a:noFill/>
            <a:ln w="1588">
              <a:solidFill>
                <a:srgbClr val="000000"/>
              </a:solidFill>
              <a:round/>
              <a:headEnd/>
              <a:tailEnd/>
            </a:ln>
          </p:spPr>
          <p:txBody>
            <a:bodyPr/>
            <a:lstStyle/>
            <a:p>
              <a:endParaRPr lang="en-GB" sz="900"/>
            </a:p>
          </p:txBody>
        </p:sp>
        <p:sp>
          <p:nvSpPr>
            <p:cNvPr id="31" name="Line 27"/>
            <p:cNvSpPr>
              <a:spLocks noChangeShapeType="1"/>
            </p:cNvSpPr>
            <p:nvPr/>
          </p:nvSpPr>
          <p:spPr bwMode="auto">
            <a:xfrm flipV="1">
              <a:off x="516" y="3627"/>
              <a:ext cx="0" cy="22"/>
            </a:xfrm>
            <a:prstGeom prst="line">
              <a:avLst/>
            </a:prstGeom>
            <a:noFill/>
            <a:ln w="1588">
              <a:solidFill>
                <a:srgbClr val="000000"/>
              </a:solidFill>
              <a:round/>
              <a:headEnd/>
              <a:tailEnd/>
            </a:ln>
          </p:spPr>
          <p:txBody>
            <a:bodyPr/>
            <a:lstStyle/>
            <a:p>
              <a:endParaRPr lang="en-GB" sz="900"/>
            </a:p>
          </p:txBody>
        </p:sp>
        <p:sp>
          <p:nvSpPr>
            <p:cNvPr id="32" name="Line 28"/>
            <p:cNvSpPr>
              <a:spLocks noChangeShapeType="1"/>
            </p:cNvSpPr>
            <p:nvPr/>
          </p:nvSpPr>
          <p:spPr bwMode="auto">
            <a:xfrm flipV="1">
              <a:off x="582" y="3627"/>
              <a:ext cx="0" cy="22"/>
            </a:xfrm>
            <a:prstGeom prst="line">
              <a:avLst/>
            </a:prstGeom>
            <a:noFill/>
            <a:ln w="1588">
              <a:solidFill>
                <a:srgbClr val="000000"/>
              </a:solidFill>
              <a:round/>
              <a:headEnd/>
              <a:tailEnd/>
            </a:ln>
          </p:spPr>
          <p:txBody>
            <a:bodyPr/>
            <a:lstStyle/>
            <a:p>
              <a:endParaRPr lang="en-GB" sz="900"/>
            </a:p>
          </p:txBody>
        </p:sp>
        <p:sp>
          <p:nvSpPr>
            <p:cNvPr id="33" name="Line 29"/>
            <p:cNvSpPr>
              <a:spLocks noChangeShapeType="1"/>
            </p:cNvSpPr>
            <p:nvPr/>
          </p:nvSpPr>
          <p:spPr bwMode="auto">
            <a:xfrm flipV="1">
              <a:off x="649" y="3627"/>
              <a:ext cx="0" cy="22"/>
            </a:xfrm>
            <a:prstGeom prst="line">
              <a:avLst/>
            </a:prstGeom>
            <a:noFill/>
            <a:ln w="1588">
              <a:solidFill>
                <a:srgbClr val="000000"/>
              </a:solidFill>
              <a:round/>
              <a:headEnd/>
              <a:tailEnd/>
            </a:ln>
          </p:spPr>
          <p:txBody>
            <a:bodyPr/>
            <a:lstStyle/>
            <a:p>
              <a:endParaRPr lang="en-GB" sz="900"/>
            </a:p>
          </p:txBody>
        </p:sp>
        <p:sp>
          <p:nvSpPr>
            <p:cNvPr id="34" name="Line 30"/>
            <p:cNvSpPr>
              <a:spLocks noChangeShapeType="1"/>
            </p:cNvSpPr>
            <p:nvPr/>
          </p:nvSpPr>
          <p:spPr bwMode="auto">
            <a:xfrm flipV="1">
              <a:off x="715" y="3627"/>
              <a:ext cx="0" cy="45"/>
            </a:xfrm>
            <a:prstGeom prst="line">
              <a:avLst/>
            </a:prstGeom>
            <a:noFill/>
            <a:ln w="1588">
              <a:solidFill>
                <a:srgbClr val="000000"/>
              </a:solidFill>
              <a:round/>
              <a:headEnd/>
              <a:tailEnd/>
            </a:ln>
          </p:spPr>
          <p:txBody>
            <a:bodyPr/>
            <a:lstStyle/>
            <a:p>
              <a:endParaRPr lang="en-GB" sz="900"/>
            </a:p>
          </p:txBody>
        </p:sp>
        <p:sp>
          <p:nvSpPr>
            <p:cNvPr id="35" name="Line 31"/>
            <p:cNvSpPr>
              <a:spLocks noChangeShapeType="1"/>
            </p:cNvSpPr>
            <p:nvPr/>
          </p:nvSpPr>
          <p:spPr bwMode="auto">
            <a:xfrm flipV="1">
              <a:off x="781" y="3627"/>
              <a:ext cx="0" cy="22"/>
            </a:xfrm>
            <a:prstGeom prst="line">
              <a:avLst/>
            </a:prstGeom>
            <a:noFill/>
            <a:ln w="1588">
              <a:solidFill>
                <a:srgbClr val="000000"/>
              </a:solidFill>
              <a:round/>
              <a:headEnd/>
              <a:tailEnd/>
            </a:ln>
          </p:spPr>
          <p:txBody>
            <a:bodyPr/>
            <a:lstStyle/>
            <a:p>
              <a:endParaRPr lang="en-GB" sz="900"/>
            </a:p>
          </p:txBody>
        </p:sp>
        <p:sp>
          <p:nvSpPr>
            <p:cNvPr id="36" name="Line 32"/>
            <p:cNvSpPr>
              <a:spLocks noChangeShapeType="1"/>
            </p:cNvSpPr>
            <p:nvPr/>
          </p:nvSpPr>
          <p:spPr bwMode="auto">
            <a:xfrm flipV="1">
              <a:off x="846" y="3627"/>
              <a:ext cx="0" cy="22"/>
            </a:xfrm>
            <a:prstGeom prst="line">
              <a:avLst/>
            </a:prstGeom>
            <a:noFill/>
            <a:ln w="1588">
              <a:solidFill>
                <a:srgbClr val="000000"/>
              </a:solidFill>
              <a:round/>
              <a:headEnd/>
              <a:tailEnd/>
            </a:ln>
          </p:spPr>
          <p:txBody>
            <a:bodyPr/>
            <a:lstStyle/>
            <a:p>
              <a:endParaRPr lang="en-GB" sz="900"/>
            </a:p>
          </p:txBody>
        </p:sp>
        <p:sp>
          <p:nvSpPr>
            <p:cNvPr id="37" name="Line 33"/>
            <p:cNvSpPr>
              <a:spLocks noChangeShapeType="1"/>
            </p:cNvSpPr>
            <p:nvPr/>
          </p:nvSpPr>
          <p:spPr bwMode="auto">
            <a:xfrm flipV="1">
              <a:off x="912" y="3627"/>
              <a:ext cx="0" cy="22"/>
            </a:xfrm>
            <a:prstGeom prst="line">
              <a:avLst/>
            </a:prstGeom>
            <a:noFill/>
            <a:ln w="1588">
              <a:solidFill>
                <a:srgbClr val="000000"/>
              </a:solidFill>
              <a:round/>
              <a:headEnd/>
              <a:tailEnd/>
            </a:ln>
          </p:spPr>
          <p:txBody>
            <a:bodyPr/>
            <a:lstStyle/>
            <a:p>
              <a:endParaRPr lang="en-GB" sz="900"/>
            </a:p>
          </p:txBody>
        </p:sp>
        <p:sp>
          <p:nvSpPr>
            <p:cNvPr id="38" name="Line 34"/>
            <p:cNvSpPr>
              <a:spLocks noChangeShapeType="1"/>
            </p:cNvSpPr>
            <p:nvPr/>
          </p:nvSpPr>
          <p:spPr bwMode="auto">
            <a:xfrm flipV="1">
              <a:off x="979" y="3627"/>
              <a:ext cx="0" cy="22"/>
            </a:xfrm>
            <a:prstGeom prst="line">
              <a:avLst/>
            </a:prstGeom>
            <a:noFill/>
            <a:ln w="1588">
              <a:solidFill>
                <a:srgbClr val="000000"/>
              </a:solidFill>
              <a:round/>
              <a:headEnd/>
              <a:tailEnd/>
            </a:ln>
          </p:spPr>
          <p:txBody>
            <a:bodyPr/>
            <a:lstStyle/>
            <a:p>
              <a:endParaRPr lang="en-GB" sz="900"/>
            </a:p>
          </p:txBody>
        </p:sp>
        <p:sp>
          <p:nvSpPr>
            <p:cNvPr id="39" name="Line 35"/>
            <p:cNvSpPr>
              <a:spLocks noChangeShapeType="1"/>
            </p:cNvSpPr>
            <p:nvPr/>
          </p:nvSpPr>
          <p:spPr bwMode="auto">
            <a:xfrm flipV="1">
              <a:off x="1045" y="3627"/>
              <a:ext cx="0" cy="45"/>
            </a:xfrm>
            <a:prstGeom prst="line">
              <a:avLst/>
            </a:prstGeom>
            <a:noFill/>
            <a:ln w="1588">
              <a:solidFill>
                <a:srgbClr val="000000"/>
              </a:solidFill>
              <a:round/>
              <a:headEnd/>
              <a:tailEnd/>
            </a:ln>
          </p:spPr>
          <p:txBody>
            <a:bodyPr/>
            <a:lstStyle/>
            <a:p>
              <a:endParaRPr lang="en-GB" sz="900"/>
            </a:p>
          </p:txBody>
        </p:sp>
        <p:sp>
          <p:nvSpPr>
            <p:cNvPr id="40" name="Line 36"/>
            <p:cNvSpPr>
              <a:spLocks noChangeShapeType="1"/>
            </p:cNvSpPr>
            <p:nvPr/>
          </p:nvSpPr>
          <p:spPr bwMode="auto">
            <a:xfrm flipV="1">
              <a:off x="1111" y="3627"/>
              <a:ext cx="0" cy="22"/>
            </a:xfrm>
            <a:prstGeom prst="line">
              <a:avLst/>
            </a:prstGeom>
            <a:noFill/>
            <a:ln w="1588">
              <a:solidFill>
                <a:srgbClr val="000000"/>
              </a:solidFill>
              <a:round/>
              <a:headEnd/>
              <a:tailEnd/>
            </a:ln>
          </p:spPr>
          <p:txBody>
            <a:bodyPr/>
            <a:lstStyle/>
            <a:p>
              <a:endParaRPr lang="en-GB" sz="900"/>
            </a:p>
          </p:txBody>
        </p:sp>
        <p:sp>
          <p:nvSpPr>
            <p:cNvPr id="41" name="Line 37"/>
            <p:cNvSpPr>
              <a:spLocks noChangeShapeType="1"/>
            </p:cNvSpPr>
            <p:nvPr/>
          </p:nvSpPr>
          <p:spPr bwMode="auto">
            <a:xfrm flipV="1">
              <a:off x="1176" y="3627"/>
              <a:ext cx="0" cy="22"/>
            </a:xfrm>
            <a:prstGeom prst="line">
              <a:avLst/>
            </a:prstGeom>
            <a:noFill/>
            <a:ln w="1588">
              <a:solidFill>
                <a:srgbClr val="000000"/>
              </a:solidFill>
              <a:round/>
              <a:headEnd/>
              <a:tailEnd/>
            </a:ln>
          </p:spPr>
          <p:txBody>
            <a:bodyPr/>
            <a:lstStyle/>
            <a:p>
              <a:endParaRPr lang="en-GB" sz="900"/>
            </a:p>
          </p:txBody>
        </p:sp>
        <p:sp>
          <p:nvSpPr>
            <p:cNvPr id="42" name="Line 38"/>
            <p:cNvSpPr>
              <a:spLocks noChangeShapeType="1"/>
            </p:cNvSpPr>
            <p:nvPr/>
          </p:nvSpPr>
          <p:spPr bwMode="auto">
            <a:xfrm flipV="1">
              <a:off x="1242" y="3627"/>
              <a:ext cx="0" cy="22"/>
            </a:xfrm>
            <a:prstGeom prst="line">
              <a:avLst/>
            </a:prstGeom>
            <a:noFill/>
            <a:ln w="1588">
              <a:solidFill>
                <a:srgbClr val="000000"/>
              </a:solidFill>
              <a:round/>
              <a:headEnd/>
              <a:tailEnd/>
            </a:ln>
          </p:spPr>
          <p:txBody>
            <a:bodyPr/>
            <a:lstStyle/>
            <a:p>
              <a:endParaRPr lang="en-GB" sz="900"/>
            </a:p>
          </p:txBody>
        </p:sp>
        <p:sp>
          <p:nvSpPr>
            <p:cNvPr id="43" name="Line 39"/>
            <p:cNvSpPr>
              <a:spLocks noChangeShapeType="1"/>
            </p:cNvSpPr>
            <p:nvPr/>
          </p:nvSpPr>
          <p:spPr bwMode="auto">
            <a:xfrm flipV="1">
              <a:off x="1308" y="3627"/>
              <a:ext cx="0" cy="22"/>
            </a:xfrm>
            <a:prstGeom prst="line">
              <a:avLst/>
            </a:prstGeom>
            <a:noFill/>
            <a:ln w="1588">
              <a:solidFill>
                <a:srgbClr val="000000"/>
              </a:solidFill>
              <a:round/>
              <a:headEnd/>
              <a:tailEnd/>
            </a:ln>
          </p:spPr>
          <p:txBody>
            <a:bodyPr/>
            <a:lstStyle/>
            <a:p>
              <a:endParaRPr lang="en-GB" sz="900"/>
            </a:p>
          </p:txBody>
        </p:sp>
        <p:sp>
          <p:nvSpPr>
            <p:cNvPr id="44" name="Line 40"/>
            <p:cNvSpPr>
              <a:spLocks noChangeShapeType="1"/>
            </p:cNvSpPr>
            <p:nvPr/>
          </p:nvSpPr>
          <p:spPr bwMode="auto">
            <a:xfrm flipV="1">
              <a:off x="1375" y="3627"/>
              <a:ext cx="0" cy="45"/>
            </a:xfrm>
            <a:prstGeom prst="line">
              <a:avLst/>
            </a:prstGeom>
            <a:noFill/>
            <a:ln w="1588">
              <a:solidFill>
                <a:srgbClr val="000000"/>
              </a:solidFill>
              <a:round/>
              <a:headEnd/>
              <a:tailEnd/>
            </a:ln>
          </p:spPr>
          <p:txBody>
            <a:bodyPr/>
            <a:lstStyle/>
            <a:p>
              <a:endParaRPr lang="en-GB" sz="900"/>
            </a:p>
          </p:txBody>
        </p:sp>
        <p:sp>
          <p:nvSpPr>
            <p:cNvPr id="45" name="Line 41"/>
            <p:cNvSpPr>
              <a:spLocks noChangeShapeType="1"/>
            </p:cNvSpPr>
            <p:nvPr/>
          </p:nvSpPr>
          <p:spPr bwMode="auto">
            <a:xfrm flipV="1">
              <a:off x="1441" y="3627"/>
              <a:ext cx="0" cy="22"/>
            </a:xfrm>
            <a:prstGeom prst="line">
              <a:avLst/>
            </a:prstGeom>
            <a:noFill/>
            <a:ln w="1588">
              <a:solidFill>
                <a:srgbClr val="000000"/>
              </a:solidFill>
              <a:round/>
              <a:headEnd/>
              <a:tailEnd/>
            </a:ln>
          </p:spPr>
          <p:txBody>
            <a:bodyPr/>
            <a:lstStyle/>
            <a:p>
              <a:endParaRPr lang="en-GB" sz="900"/>
            </a:p>
          </p:txBody>
        </p:sp>
        <p:sp>
          <p:nvSpPr>
            <p:cNvPr id="46" name="Line 42"/>
            <p:cNvSpPr>
              <a:spLocks noChangeShapeType="1"/>
            </p:cNvSpPr>
            <p:nvPr/>
          </p:nvSpPr>
          <p:spPr bwMode="auto">
            <a:xfrm flipV="1">
              <a:off x="1506" y="3627"/>
              <a:ext cx="0" cy="22"/>
            </a:xfrm>
            <a:prstGeom prst="line">
              <a:avLst/>
            </a:prstGeom>
            <a:noFill/>
            <a:ln w="1588">
              <a:solidFill>
                <a:srgbClr val="000000"/>
              </a:solidFill>
              <a:round/>
              <a:headEnd/>
              <a:tailEnd/>
            </a:ln>
          </p:spPr>
          <p:txBody>
            <a:bodyPr/>
            <a:lstStyle/>
            <a:p>
              <a:endParaRPr lang="en-GB" sz="900"/>
            </a:p>
          </p:txBody>
        </p:sp>
        <p:sp>
          <p:nvSpPr>
            <p:cNvPr id="47" name="Line 43"/>
            <p:cNvSpPr>
              <a:spLocks noChangeShapeType="1"/>
            </p:cNvSpPr>
            <p:nvPr/>
          </p:nvSpPr>
          <p:spPr bwMode="auto">
            <a:xfrm flipV="1">
              <a:off x="1572" y="3627"/>
              <a:ext cx="0" cy="22"/>
            </a:xfrm>
            <a:prstGeom prst="line">
              <a:avLst/>
            </a:prstGeom>
            <a:noFill/>
            <a:ln w="1588">
              <a:solidFill>
                <a:srgbClr val="000000"/>
              </a:solidFill>
              <a:round/>
              <a:headEnd/>
              <a:tailEnd/>
            </a:ln>
          </p:spPr>
          <p:txBody>
            <a:bodyPr/>
            <a:lstStyle/>
            <a:p>
              <a:endParaRPr lang="en-GB" sz="900"/>
            </a:p>
          </p:txBody>
        </p:sp>
        <p:sp>
          <p:nvSpPr>
            <p:cNvPr id="48" name="Line 44"/>
            <p:cNvSpPr>
              <a:spLocks noChangeShapeType="1"/>
            </p:cNvSpPr>
            <p:nvPr/>
          </p:nvSpPr>
          <p:spPr bwMode="auto">
            <a:xfrm flipV="1">
              <a:off x="1638" y="3627"/>
              <a:ext cx="0" cy="22"/>
            </a:xfrm>
            <a:prstGeom prst="line">
              <a:avLst/>
            </a:prstGeom>
            <a:noFill/>
            <a:ln w="1588">
              <a:solidFill>
                <a:srgbClr val="000000"/>
              </a:solidFill>
              <a:round/>
              <a:headEnd/>
              <a:tailEnd/>
            </a:ln>
          </p:spPr>
          <p:txBody>
            <a:bodyPr/>
            <a:lstStyle/>
            <a:p>
              <a:endParaRPr lang="en-GB" sz="900"/>
            </a:p>
          </p:txBody>
        </p:sp>
        <p:sp>
          <p:nvSpPr>
            <p:cNvPr id="49" name="Line 45"/>
            <p:cNvSpPr>
              <a:spLocks noChangeShapeType="1"/>
            </p:cNvSpPr>
            <p:nvPr/>
          </p:nvSpPr>
          <p:spPr bwMode="auto">
            <a:xfrm flipV="1">
              <a:off x="1704" y="3627"/>
              <a:ext cx="0" cy="45"/>
            </a:xfrm>
            <a:prstGeom prst="line">
              <a:avLst/>
            </a:prstGeom>
            <a:noFill/>
            <a:ln w="1588">
              <a:solidFill>
                <a:srgbClr val="000000"/>
              </a:solidFill>
              <a:round/>
              <a:headEnd/>
              <a:tailEnd/>
            </a:ln>
          </p:spPr>
          <p:txBody>
            <a:bodyPr/>
            <a:lstStyle/>
            <a:p>
              <a:endParaRPr lang="en-GB" sz="900"/>
            </a:p>
          </p:txBody>
        </p:sp>
        <p:sp>
          <p:nvSpPr>
            <p:cNvPr id="50" name="Line 46"/>
            <p:cNvSpPr>
              <a:spLocks noChangeShapeType="1"/>
            </p:cNvSpPr>
            <p:nvPr/>
          </p:nvSpPr>
          <p:spPr bwMode="auto">
            <a:xfrm flipV="1">
              <a:off x="1771" y="3627"/>
              <a:ext cx="0" cy="22"/>
            </a:xfrm>
            <a:prstGeom prst="line">
              <a:avLst/>
            </a:prstGeom>
            <a:noFill/>
            <a:ln w="1588">
              <a:solidFill>
                <a:srgbClr val="000000"/>
              </a:solidFill>
              <a:round/>
              <a:headEnd/>
              <a:tailEnd/>
            </a:ln>
          </p:spPr>
          <p:txBody>
            <a:bodyPr/>
            <a:lstStyle/>
            <a:p>
              <a:endParaRPr lang="en-GB" sz="900"/>
            </a:p>
          </p:txBody>
        </p:sp>
        <p:sp>
          <p:nvSpPr>
            <p:cNvPr id="51" name="Line 47"/>
            <p:cNvSpPr>
              <a:spLocks noChangeShapeType="1"/>
            </p:cNvSpPr>
            <p:nvPr/>
          </p:nvSpPr>
          <p:spPr bwMode="auto">
            <a:xfrm flipV="1">
              <a:off x="1836" y="3627"/>
              <a:ext cx="0" cy="22"/>
            </a:xfrm>
            <a:prstGeom prst="line">
              <a:avLst/>
            </a:prstGeom>
            <a:noFill/>
            <a:ln w="1588">
              <a:solidFill>
                <a:srgbClr val="000000"/>
              </a:solidFill>
              <a:round/>
              <a:headEnd/>
              <a:tailEnd/>
            </a:ln>
          </p:spPr>
          <p:txBody>
            <a:bodyPr/>
            <a:lstStyle/>
            <a:p>
              <a:endParaRPr lang="en-GB" sz="900"/>
            </a:p>
          </p:txBody>
        </p:sp>
        <p:sp>
          <p:nvSpPr>
            <p:cNvPr id="52" name="Line 48"/>
            <p:cNvSpPr>
              <a:spLocks noChangeShapeType="1"/>
            </p:cNvSpPr>
            <p:nvPr/>
          </p:nvSpPr>
          <p:spPr bwMode="auto">
            <a:xfrm flipV="1">
              <a:off x="1902" y="3627"/>
              <a:ext cx="0" cy="22"/>
            </a:xfrm>
            <a:prstGeom prst="line">
              <a:avLst/>
            </a:prstGeom>
            <a:noFill/>
            <a:ln w="1588">
              <a:solidFill>
                <a:srgbClr val="000000"/>
              </a:solidFill>
              <a:round/>
              <a:headEnd/>
              <a:tailEnd/>
            </a:ln>
          </p:spPr>
          <p:txBody>
            <a:bodyPr/>
            <a:lstStyle/>
            <a:p>
              <a:endParaRPr lang="en-GB" sz="900"/>
            </a:p>
          </p:txBody>
        </p:sp>
        <p:sp>
          <p:nvSpPr>
            <p:cNvPr id="53" name="Line 49"/>
            <p:cNvSpPr>
              <a:spLocks noChangeShapeType="1"/>
            </p:cNvSpPr>
            <p:nvPr/>
          </p:nvSpPr>
          <p:spPr bwMode="auto">
            <a:xfrm flipV="1">
              <a:off x="1968" y="3627"/>
              <a:ext cx="0" cy="22"/>
            </a:xfrm>
            <a:prstGeom prst="line">
              <a:avLst/>
            </a:prstGeom>
            <a:noFill/>
            <a:ln w="1588">
              <a:solidFill>
                <a:srgbClr val="000000"/>
              </a:solidFill>
              <a:round/>
              <a:headEnd/>
              <a:tailEnd/>
            </a:ln>
          </p:spPr>
          <p:txBody>
            <a:bodyPr/>
            <a:lstStyle/>
            <a:p>
              <a:endParaRPr lang="en-GB" sz="900"/>
            </a:p>
          </p:txBody>
        </p:sp>
        <p:sp>
          <p:nvSpPr>
            <p:cNvPr id="54" name="Line 50"/>
            <p:cNvSpPr>
              <a:spLocks noChangeShapeType="1"/>
            </p:cNvSpPr>
            <p:nvPr/>
          </p:nvSpPr>
          <p:spPr bwMode="auto">
            <a:xfrm flipV="1">
              <a:off x="2034" y="3627"/>
              <a:ext cx="0" cy="45"/>
            </a:xfrm>
            <a:prstGeom prst="line">
              <a:avLst/>
            </a:prstGeom>
            <a:noFill/>
            <a:ln w="1588">
              <a:solidFill>
                <a:srgbClr val="000000"/>
              </a:solidFill>
              <a:round/>
              <a:headEnd/>
              <a:tailEnd/>
            </a:ln>
          </p:spPr>
          <p:txBody>
            <a:bodyPr/>
            <a:lstStyle/>
            <a:p>
              <a:endParaRPr lang="en-GB" sz="900"/>
            </a:p>
          </p:txBody>
        </p:sp>
        <p:sp>
          <p:nvSpPr>
            <p:cNvPr id="55" name="Line 51"/>
            <p:cNvSpPr>
              <a:spLocks noChangeShapeType="1"/>
            </p:cNvSpPr>
            <p:nvPr/>
          </p:nvSpPr>
          <p:spPr bwMode="auto">
            <a:xfrm flipV="1">
              <a:off x="2099" y="3627"/>
              <a:ext cx="0" cy="22"/>
            </a:xfrm>
            <a:prstGeom prst="line">
              <a:avLst/>
            </a:prstGeom>
            <a:noFill/>
            <a:ln w="1588">
              <a:solidFill>
                <a:srgbClr val="000000"/>
              </a:solidFill>
              <a:round/>
              <a:headEnd/>
              <a:tailEnd/>
            </a:ln>
          </p:spPr>
          <p:txBody>
            <a:bodyPr/>
            <a:lstStyle/>
            <a:p>
              <a:endParaRPr lang="en-GB" sz="900"/>
            </a:p>
          </p:txBody>
        </p:sp>
        <p:sp>
          <p:nvSpPr>
            <p:cNvPr id="56" name="Rectangle 52"/>
            <p:cNvSpPr>
              <a:spLocks noChangeArrowheads="1"/>
            </p:cNvSpPr>
            <p:nvPr/>
          </p:nvSpPr>
          <p:spPr bwMode="auto">
            <a:xfrm>
              <a:off x="282" y="3672"/>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1.50</a:t>
              </a:r>
              <a:endParaRPr lang="en-GB" sz="900"/>
            </a:p>
          </p:txBody>
        </p:sp>
        <p:sp>
          <p:nvSpPr>
            <p:cNvPr id="57" name="Rectangle 53"/>
            <p:cNvSpPr>
              <a:spLocks noChangeArrowheads="1"/>
            </p:cNvSpPr>
            <p:nvPr/>
          </p:nvSpPr>
          <p:spPr bwMode="auto">
            <a:xfrm>
              <a:off x="943" y="3672"/>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2.00</a:t>
              </a:r>
              <a:endParaRPr lang="en-GB" sz="900"/>
            </a:p>
          </p:txBody>
        </p:sp>
        <p:sp>
          <p:nvSpPr>
            <p:cNvPr id="58" name="Rectangle 54"/>
            <p:cNvSpPr>
              <a:spLocks noChangeArrowheads="1"/>
            </p:cNvSpPr>
            <p:nvPr/>
          </p:nvSpPr>
          <p:spPr bwMode="auto">
            <a:xfrm>
              <a:off x="1601" y="3672"/>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2.50</a:t>
              </a:r>
              <a:endParaRPr lang="en-GB" sz="900"/>
            </a:p>
          </p:txBody>
        </p:sp>
        <p:sp>
          <p:nvSpPr>
            <p:cNvPr id="59" name="Line 55"/>
            <p:cNvSpPr>
              <a:spLocks noChangeShapeType="1"/>
            </p:cNvSpPr>
            <p:nvPr/>
          </p:nvSpPr>
          <p:spPr bwMode="auto">
            <a:xfrm flipH="1">
              <a:off x="319" y="3627"/>
              <a:ext cx="1835" cy="0"/>
            </a:xfrm>
            <a:prstGeom prst="line">
              <a:avLst/>
            </a:prstGeom>
            <a:noFill/>
            <a:ln w="3175">
              <a:solidFill>
                <a:srgbClr val="000000"/>
              </a:solidFill>
              <a:round/>
              <a:headEnd/>
              <a:tailEnd/>
            </a:ln>
          </p:spPr>
          <p:txBody>
            <a:bodyPr/>
            <a:lstStyle/>
            <a:p>
              <a:endParaRPr lang="en-GB" sz="900"/>
            </a:p>
          </p:txBody>
        </p:sp>
        <p:sp>
          <p:nvSpPr>
            <p:cNvPr id="60" name="Rectangle 56"/>
            <p:cNvSpPr>
              <a:spLocks noChangeArrowheads="1"/>
            </p:cNvSpPr>
            <p:nvPr/>
          </p:nvSpPr>
          <p:spPr bwMode="auto">
            <a:xfrm rot="16200000">
              <a:off x="204" y="2777"/>
              <a:ext cx="72" cy="140"/>
            </a:xfrm>
            <a:prstGeom prst="rect">
              <a:avLst/>
            </a:prstGeom>
            <a:noFill/>
            <a:ln w="9525">
              <a:noFill/>
              <a:miter lim="800000"/>
              <a:headEnd/>
              <a:tailEnd/>
            </a:ln>
          </p:spPr>
          <p:txBody>
            <a:bodyPr wrap="none" lIns="0" tIns="0" rIns="0" bIns="0">
              <a:spAutoFit/>
            </a:bodyPr>
            <a:lstStyle/>
            <a:p>
              <a:r>
                <a:rPr lang="en-GB" sz="900" smtClean="0">
                  <a:solidFill>
                    <a:srgbClr val="000000"/>
                  </a:solidFill>
                </a:rPr>
                <a:t>%</a:t>
              </a:r>
              <a:endParaRPr lang="en-GB" sz="900"/>
            </a:p>
          </p:txBody>
        </p:sp>
        <p:sp>
          <p:nvSpPr>
            <p:cNvPr id="61" name="Line 57"/>
            <p:cNvSpPr>
              <a:spLocks noChangeShapeType="1"/>
            </p:cNvSpPr>
            <p:nvPr/>
          </p:nvSpPr>
          <p:spPr bwMode="auto">
            <a:xfrm>
              <a:off x="274" y="2069"/>
              <a:ext cx="45" cy="0"/>
            </a:xfrm>
            <a:prstGeom prst="line">
              <a:avLst/>
            </a:prstGeom>
            <a:noFill/>
            <a:ln w="1588">
              <a:solidFill>
                <a:srgbClr val="000000"/>
              </a:solidFill>
              <a:round/>
              <a:headEnd/>
              <a:tailEnd/>
            </a:ln>
          </p:spPr>
          <p:txBody>
            <a:bodyPr/>
            <a:lstStyle/>
            <a:p>
              <a:endParaRPr lang="en-GB" sz="900"/>
            </a:p>
          </p:txBody>
        </p:sp>
        <p:sp>
          <p:nvSpPr>
            <p:cNvPr id="62" name="Line 58"/>
            <p:cNvSpPr>
              <a:spLocks noChangeShapeType="1"/>
            </p:cNvSpPr>
            <p:nvPr/>
          </p:nvSpPr>
          <p:spPr bwMode="auto">
            <a:xfrm>
              <a:off x="297" y="2225"/>
              <a:ext cx="22" cy="0"/>
            </a:xfrm>
            <a:prstGeom prst="line">
              <a:avLst/>
            </a:prstGeom>
            <a:noFill/>
            <a:ln w="1588">
              <a:solidFill>
                <a:srgbClr val="000000"/>
              </a:solidFill>
              <a:round/>
              <a:headEnd/>
              <a:tailEnd/>
            </a:ln>
          </p:spPr>
          <p:txBody>
            <a:bodyPr/>
            <a:lstStyle/>
            <a:p>
              <a:endParaRPr lang="en-GB" sz="900"/>
            </a:p>
          </p:txBody>
        </p:sp>
        <p:sp>
          <p:nvSpPr>
            <p:cNvPr id="63" name="Line 59"/>
            <p:cNvSpPr>
              <a:spLocks noChangeShapeType="1"/>
            </p:cNvSpPr>
            <p:nvPr/>
          </p:nvSpPr>
          <p:spPr bwMode="auto">
            <a:xfrm>
              <a:off x="297" y="2381"/>
              <a:ext cx="22" cy="0"/>
            </a:xfrm>
            <a:prstGeom prst="line">
              <a:avLst/>
            </a:prstGeom>
            <a:noFill/>
            <a:ln w="1588">
              <a:solidFill>
                <a:srgbClr val="000000"/>
              </a:solidFill>
              <a:round/>
              <a:headEnd/>
              <a:tailEnd/>
            </a:ln>
          </p:spPr>
          <p:txBody>
            <a:bodyPr/>
            <a:lstStyle/>
            <a:p>
              <a:endParaRPr lang="en-GB" sz="900"/>
            </a:p>
          </p:txBody>
        </p:sp>
        <p:sp>
          <p:nvSpPr>
            <p:cNvPr id="64" name="Line 60"/>
            <p:cNvSpPr>
              <a:spLocks noChangeShapeType="1"/>
            </p:cNvSpPr>
            <p:nvPr/>
          </p:nvSpPr>
          <p:spPr bwMode="auto">
            <a:xfrm>
              <a:off x="297" y="2535"/>
              <a:ext cx="22" cy="0"/>
            </a:xfrm>
            <a:prstGeom prst="line">
              <a:avLst/>
            </a:prstGeom>
            <a:noFill/>
            <a:ln w="1588">
              <a:solidFill>
                <a:srgbClr val="000000"/>
              </a:solidFill>
              <a:round/>
              <a:headEnd/>
              <a:tailEnd/>
            </a:ln>
          </p:spPr>
          <p:txBody>
            <a:bodyPr/>
            <a:lstStyle/>
            <a:p>
              <a:endParaRPr lang="en-GB" sz="900"/>
            </a:p>
          </p:txBody>
        </p:sp>
        <p:sp>
          <p:nvSpPr>
            <p:cNvPr id="65" name="Line 61"/>
            <p:cNvSpPr>
              <a:spLocks noChangeShapeType="1"/>
            </p:cNvSpPr>
            <p:nvPr/>
          </p:nvSpPr>
          <p:spPr bwMode="auto">
            <a:xfrm>
              <a:off x="297" y="2691"/>
              <a:ext cx="22" cy="0"/>
            </a:xfrm>
            <a:prstGeom prst="line">
              <a:avLst/>
            </a:prstGeom>
            <a:noFill/>
            <a:ln w="1588">
              <a:solidFill>
                <a:srgbClr val="000000"/>
              </a:solidFill>
              <a:round/>
              <a:headEnd/>
              <a:tailEnd/>
            </a:ln>
          </p:spPr>
          <p:txBody>
            <a:bodyPr/>
            <a:lstStyle/>
            <a:p>
              <a:endParaRPr lang="en-GB" sz="900"/>
            </a:p>
          </p:txBody>
        </p:sp>
        <p:sp>
          <p:nvSpPr>
            <p:cNvPr id="66" name="Line 62"/>
            <p:cNvSpPr>
              <a:spLocks noChangeShapeType="1"/>
            </p:cNvSpPr>
            <p:nvPr/>
          </p:nvSpPr>
          <p:spPr bwMode="auto">
            <a:xfrm>
              <a:off x="274" y="2847"/>
              <a:ext cx="45" cy="0"/>
            </a:xfrm>
            <a:prstGeom prst="line">
              <a:avLst/>
            </a:prstGeom>
            <a:noFill/>
            <a:ln w="1588">
              <a:solidFill>
                <a:srgbClr val="000000"/>
              </a:solidFill>
              <a:round/>
              <a:headEnd/>
              <a:tailEnd/>
            </a:ln>
          </p:spPr>
          <p:txBody>
            <a:bodyPr/>
            <a:lstStyle/>
            <a:p>
              <a:endParaRPr lang="en-GB" sz="900"/>
            </a:p>
          </p:txBody>
        </p:sp>
        <p:sp>
          <p:nvSpPr>
            <p:cNvPr id="67" name="Line 63"/>
            <p:cNvSpPr>
              <a:spLocks noChangeShapeType="1"/>
            </p:cNvSpPr>
            <p:nvPr/>
          </p:nvSpPr>
          <p:spPr bwMode="auto">
            <a:xfrm>
              <a:off x="297" y="3003"/>
              <a:ext cx="22" cy="0"/>
            </a:xfrm>
            <a:prstGeom prst="line">
              <a:avLst/>
            </a:prstGeom>
            <a:noFill/>
            <a:ln w="1588">
              <a:solidFill>
                <a:srgbClr val="000000"/>
              </a:solidFill>
              <a:round/>
              <a:headEnd/>
              <a:tailEnd/>
            </a:ln>
          </p:spPr>
          <p:txBody>
            <a:bodyPr/>
            <a:lstStyle/>
            <a:p>
              <a:endParaRPr lang="en-GB" sz="900"/>
            </a:p>
          </p:txBody>
        </p:sp>
        <p:sp>
          <p:nvSpPr>
            <p:cNvPr id="68" name="Line 64"/>
            <p:cNvSpPr>
              <a:spLocks noChangeShapeType="1"/>
            </p:cNvSpPr>
            <p:nvPr/>
          </p:nvSpPr>
          <p:spPr bwMode="auto">
            <a:xfrm>
              <a:off x="297" y="3158"/>
              <a:ext cx="22" cy="0"/>
            </a:xfrm>
            <a:prstGeom prst="line">
              <a:avLst/>
            </a:prstGeom>
            <a:noFill/>
            <a:ln w="1588">
              <a:solidFill>
                <a:srgbClr val="000000"/>
              </a:solidFill>
              <a:round/>
              <a:headEnd/>
              <a:tailEnd/>
            </a:ln>
          </p:spPr>
          <p:txBody>
            <a:bodyPr/>
            <a:lstStyle/>
            <a:p>
              <a:endParaRPr lang="en-GB" sz="900"/>
            </a:p>
          </p:txBody>
        </p:sp>
        <p:sp>
          <p:nvSpPr>
            <p:cNvPr id="69" name="Line 65"/>
            <p:cNvSpPr>
              <a:spLocks noChangeShapeType="1"/>
            </p:cNvSpPr>
            <p:nvPr/>
          </p:nvSpPr>
          <p:spPr bwMode="auto">
            <a:xfrm>
              <a:off x="297" y="3313"/>
              <a:ext cx="22" cy="0"/>
            </a:xfrm>
            <a:prstGeom prst="line">
              <a:avLst/>
            </a:prstGeom>
            <a:noFill/>
            <a:ln w="1588">
              <a:solidFill>
                <a:srgbClr val="000000"/>
              </a:solidFill>
              <a:round/>
              <a:headEnd/>
              <a:tailEnd/>
            </a:ln>
          </p:spPr>
          <p:txBody>
            <a:bodyPr/>
            <a:lstStyle/>
            <a:p>
              <a:endParaRPr lang="en-GB" sz="900"/>
            </a:p>
          </p:txBody>
        </p:sp>
        <p:sp>
          <p:nvSpPr>
            <p:cNvPr id="70" name="Line 66"/>
            <p:cNvSpPr>
              <a:spLocks noChangeShapeType="1"/>
            </p:cNvSpPr>
            <p:nvPr/>
          </p:nvSpPr>
          <p:spPr bwMode="auto">
            <a:xfrm>
              <a:off x="297" y="3469"/>
              <a:ext cx="22" cy="0"/>
            </a:xfrm>
            <a:prstGeom prst="line">
              <a:avLst/>
            </a:prstGeom>
            <a:noFill/>
            <a:ln w="1588">
              <a:solidFill>
                <a:srgbClr val="000000"/>
              </a:solidFill>
              <a:round/>
              <a:headEnd/>
              <a:tailEnd/>
            </a:ln>
          </p:spPr>
          <p:txBody>
            <a:bodyPr/>
            <a:lstStyle/>
            <a:p>
              <a:endParaRPr lang="en-GB" sz="900"/>
            </a:p>
          </p:txBody>
        </p:sp>
        <p:sp>
          <p:nvSpPr>
            <p:cNvPr id="71" name="Line 67"/>
            <p:cNvSpPr>
              <a:spLocks noChangeShapeType="1"/>
            </p:cNvSpPr>
            <p:nvPr/>
          </p:nvSpPr>
          <p:spPr bwMode="auto">
            <a:xfrm>
              <a:off x="274" y="3624"/>
              <a:ext cx="45" cy="0"/>
            </a:xfrm>
            <a:prstGeom prst="line">
              <a:avLst/>
            </a:prstGeom>
            <a:noFill/>
            <a:ln w="1588">
              <a:solidFill>
                <a:srgbClr val="000000"/>
              </a:solidFill>
              <a:round/>
              <a:headEnd/>
              <a:tailEnd/>
            </a:ln>
          </p:spPr>
          <p:txBody>
            <a:bodyPr/>
            <a:lstStyle/>
            <a:p>
              <a:endParaRPr lang="en-GB" sz="900"/>
            </a:p>
          </p:txBody>
        </p:sp>
        <p:sp>
          <p:nvSpPr>
            <p:cNvPr id="72" name="Rectangle 68"/>
            <p:cNvSpPr>
              <a:spLocks noChangeArrowheads="1"/>
            </p:cNvSpPr>
            <p:nvPr/>
          </p:nvSpPr>
          <p:spPr bwMode="auto">
            <a:xfrm>
              <a:off x="214" y="3566"/>
              <a:ext cx="58"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0</a:t>
              </a:r>
              <a:endParaRPr lang="en-GB" sz="900"/>
            </a:p>
          </p:txBody>
        </p:sp>
        <p:sp>
          <p:nvSpPr>
            <p:cNvPr id="73" name="Rectangle 69"/>
            <p:cNvSpPr>
              <a:spLocks noChangeArrowheads="1"/>
            </p:cNvSpPr>
            <p:nvPr/>
          </p:nvSpPr>
          <p:spPr bwMode="auto">
            <a:xfrm>
              <a:off x="97" y="2011"/>
              <a:ext cx="174"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100</a:t>
              </a:r>
              <a:endParaRPr lang="en-GB" sz="900"/>
            </a:p>
          </p:txBody>
        </p:sp>
        <p:sp>
          <p:nvSpPr>
            <p:cNvPr id="74" name="Line 70"/>
            <p:cNvSpPr>
              <a:spLocks noChangeShapeType="1"/>
            </p:cNvSpPr>
            <p:nvPr/>
          </p:nvSpPr>
          <p:spPr bwMode="auto">
            <a:xfrm>
              <a:off x="319" y="2069"/>
              <a:ext cx="0" cy="1557"/>
            </a:xfrm>
            <a:prstGeom prst="line">
              <a:avLst/>
            </a:prstGeom>
            <a:noFill/>
            <a:ln w="3175">
              <a:solidFill>
                <a:srgbClr val="000000"/>
              </a:solidFill>
              <a:round/>
              <a:headEnd/>
              <a:tailEnd/>
            </a:ln>
          </p:spPr>
          <p:txBody>
            <a:bodyPr/>
            <a:lstStyle/>
            <a:p>
              <a:endParaRPr lang="en-GB" sz="900"/>
            </a:p>
          </p:txBody>
        </p:sp>
        <p:sp>
          <p:nvSpPr>
            <p:cNvPr id="75" name="Rectangle 71"/>
            <p:cNvSpPr>
              <a:spLocks noChangeArrowheads="1"/>
            </p:cNvSpPr>
            <p:nvPr/>
          </p:nvSpPr>
          <p:spPr bwMode="auto">
            <a:xfrm>
              <a:off x="74" y="1843"/>
              <a:ext cx="905" cy="125"/>
            </a:xfrm>
            <a:prstGeom prst="rect">
              <a:avLst/>
            </a:prstGeom>
            <a:noFill/>
            <a:ln w="9525">
              <a:noFill/>
              <a:miter lim="800000"/>
              <a:headEnd/>
              <a:tailEnd/>
            </a:ln>
          </p:spPr>
          <p:txBody>
            <a:bodyPr wrap="none" lIns="0" tIns="0" rIns="0" bIns="0">
              <a:spAutoFit/>
            </a:bodyPr>
            <a:lstStyle/>
            <a:p>
              <a:r>
                <a:rPr lang="en-GB" sz="900" smtClean="0">
                  <a:solidFill>
                    <a:srgbClr val="FF0000"/>
                  </a:solidFill>
                </a:rPr>
                <a:t>2010-02-03 pest 20</a:t>
              </a:r>
              <a:endParaRPr lang="en-GB" sz="900"/>
            </a:p>
          </p:txBody>
        </p:sp>
        <p:sp>
          <p:nvSpPr>
            <p:cNvPr id="76" name="Rectangle 72"/>
            <p:cNvSpPr>
              <a:spLocks noChangeArrowheads="1"/>
            </p:cNvSpPr>
            <p:nvPr/>
          </p:nvSpPr>
          <p:spPr bwMode="auto">
            <a:xfrm>
              <a:off x="1695" y="1843"/>
              <a:ext cx="702" cy="123"/>
            </a:xfrm>
            <a:prstGeom prst="rect">
              <a:avLst/>
            </a:prstGeom>
            <a:noFill/>
            <a:ln w="9525">
              <a:noFill/>
              <a:miter lim="800000"/>
              <a:headEnd/>
              <a:tailEnd/>
            </a:ln>
          </p:spPr>
          <p:txBody>
            <a:bodyPr wrap="none" lIns="0" tIns="0" rIns="0" bIns="0">
              <a:spAutoFit/>
            </a:bodyPr>
            <a:lstStyle/>
            <a:p>
              <a:r>
                <a:rPr lang="en-GB" sz="900" smtClean="0">
                  <a:solidFill>
                    <a:srgbClr val="FF0000"/>
                  </a:solidFill>
                </a:rPr>
                <a:t>1: TOF MS ES+ </a:t>
              </a:r>
              <a:endParaRPr lang="en-GB" sz="900"/>
            </a:p>
          </p:txBody>
        </p:sp>
        <p:sp>
          <p:nvSpPr>
            <p:cNvPr id="77" name="Rectangle 73"/>
            <p:cNvSpPr>
              <a:spLocks noChangeArrowheads="1"/>
            </p:cNvSpPr>
            <p:nvPr/>
          </p:nvSpPr>
          <p:spPr bwMode="auto">
            <a:xfrm>
              <a:off x="1720" y="1961"/>
              <a:ext cx="747" cy="125"/>
            </a:xfrm>
            <a:prstGeom prst="rect">
              <a:avLst/>
            </a:prstGeom>
            <a:noFill/>
            <a:ln w="22225">
              <a:noFill/>
              <a:miter lim="800000"/>
              <a:headEnd/>
              <a:tailEnd/>
            </a:ln>
          </p:spPr>
          <p:txBody>
            <a:bodyPr wrap="none" lIns="0" tIns="0" rIns="0" bIns="0">
              <a:spAutoFit/>
            </a:bodyPr>
            <a:lstStyle/>
            <a:p>
              <a:r>
                <a:rPr lang="en-GB" sz="900" smtClean="0">
                  <a:solidFill>
                    <a:srgbClr val="FF0000"/>
                  </a:solidFill>
                </a:rPr>
                <a:t>184.019 20PPM</a:t>
              </a:r>
              <a:endParaRPr lang="en-GB" sz="900"/>
            </a:p>
          </p:txBody>
        </p:sp>
        <p:sp>
          <p:nvSpPr>
            <p:cNvPr id="78" name="Rectangle 74"/>
            <p:cNvSpPr>
              <a:spLocks noChangeArrowheads="1"/>
            </p:cNvSpPr>
            <p:nvPr/>
          </p:nvSpPr>
          <p:spPr bwMode="auto">
            <a:xfrm>
              <a:off x="2298" y="2079"/>
              <a:ext cx="174" cy="125"/>
            </a:xfrm>
            <a:prstGeom prst="rect">
              <a:avLst/>
            </a:prstGeom>
            <a:noFill/>
            <a:ln w="22225">
              <a:noFill/>
              <a:miter lim="800000"/>
              <a:headEnd/>
              <a:tailEnd/>
            </a:ln>
          </p:spPr>
          <p:txBody>
            <a:bodyPr wrap="none" lIns="0" tIns="0" rIns="0" bIns="0">
              <a:spAutoFit/>
            </a:bodyPr>
            <a:lstStyle/>
            <a:p>
              <a:r>
                <a:rPr lang="en-GB" sz="900" b="1" smtClean="0">
                  <a:solidFill>
                    <a:srgbClr val="FF0000"/>
                  </a:solidFill>
                </a:rPr>
                <a:t>372</a:t>
              </a:r>
              <a:endParaRPr lang="en-GB" sz="900" b="1"/>
            </a:p>
          </p:txBody>
        </p:sp>
        <p:sp>
          <p:nvSpPr>
            <p:cNvPr id="79" name="Freeform 75"/>
            <p:cNvSpPr>
              <a:spLocks/>
            </p:cNvSpPr>
            <p:nvPr/>
          </p:nvSpPr>
          <p:spPr bwMode="auto">
            <a:xfrm>
              <a:off x="325" y="3618"/>
              <a:ext cx="12" cy="4"/>
            </a:xfrm>
            <a:custGeom>
              <a:avLst/>
              <a:gdLst/>
              <a:ahLst/>
              <a:cxnLst>
                <a:cxn ang="0">
                  <a:pos x="0" y="0"/>
                </a:cxn>
                <a:cxn ang="0">
                  <a:pos x="0" y="0"/>
                </a:cxn>
                <a:cxn ang="0">
                  <a:pos x="0" y="0"/>
                </a:cxn>
                <a:cxn ang="0">
                  <a:pos x="12" y="4"/>
                </a:cxn>
              </a:cxnLst>
              <a:rect l="0" t="0" r="r" b="b"/>
              <a:pathLst>
                <a:path w="12" h="4">
                  <a:moveTo>
                    <a:pt x="0" y="0"/>
                  </a:moveTo>
                  <a:lnTo>
                    <a:pt x="0" y="0"/>
                  </a:lnTo>
                  <a:lnTo>
                    <a:pt x="0" y="0"/>
                  </a:lnTo>
                  <a:lnTo>
                    <a:pt x="12" y="4"/>
                  </a:lnTo>
                </a:path>
              </a:pathLst>
            </a:custGeom>
            <a:noFill/>
            <a:ln w="22225">
              <a:solidFill>
                <a:srgbClr val="FF0000"/>
              </a:solidFill>
              <a:prstDash val="solid"/>
              <a:round/>
              <a:headEnd/>
              <a:tailEnd/>
            </a:ln>
          </p:spPr>
          <p:txBody>
            <a:bodyPr/>
            <a:lstStyle/>
            <a:p>
              <a:endParaRPr lang="en-GB" sz="900"/>
            </a:p>
          </p:txBody>
        </p:sp>
        <p:sp>
          <p:nvSpPr>
            <p:cNvPr id="80" name="Freeform 76"/>
            <p:cNvSpPr>
              <a:spLocks/>
            </p:cNvSpPr>
            <p:nvPr/>
          </p:nvSpPr>
          <p:spPr bwMode="auto">
            <a:xfrm>
              <a:off x="337" y="362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81" name="Freeform 77"/>
            <p:cNvSpPr>
              <a:spLocks/>
            </p:cNvSpPr>
            <p:nvPr/>
          </p:nvSpPr>
          <p:spPr bwMode="auto">
            <a:xfrm>
              <a:off x="349" y="3622"/>
              <a:ext cx="13" cy="2"/>
            </a:xfrm>
            <a:custGeom>
              <a:avLst/>
              <a:gdLst/>
              <a:ahLst/>
              <a:cxnLst>
                <a:cxn ang="0">
                  <a:pos x="0" y="0"/>
                </a:cxn>
                <a:cxn ang="0">
                  <a:pos x="0" y="0"/>
                </a:cxn>
                <a:cxn ang="0">
                  <a:pos x="0" y="0"/>
                </a:cxn>
                <a:cxn ang="0">
                  <a:pos x="13" y="2"/>
                </a:cxn>
              </a:cxnLst>
              <a:rect l="0" t="0" r="r" b="b"/>
              <a:pathLst>
                <a:path w="13" h="2">
                  <a:moveTo>
                    <a:pt x="0" y="0"/>
                  </a:moveTo>
                  <a:lnTo>
                    <a:pt x="0" y="0"/>
                  </a:lnTo>
                  <a:lnTo>
                    <a:pt x="0" y="0"/>
                  </a:lnTo>
                  <a:lnTo>
                    <a:pt x="13" y="2"/>
                  </a:lnTo>
                </a:path>
              </a:pathLst>
            </a:custGeom>
            <a:noFill/>
            <a:ln w="22225">
              <a:solidFill>
                <a:srgbClr val="FF0000"/>
              </a:solidFill>
              <a:prstDash val="solid"/>
              <a:round/>
              <a:headEnd/>
              <a:tailEnd/>
            </a:ln>
          </p:spPr>
          <p:txBody>
            <a:bodyPr/>
            <a:lstStyle/>
            <a:p>
              <a:endParaRPr lang="en-GB" sz="900"/>
            </a:p>
          </p:txBody>
        </p:sp>
        <p:sp>
          <p:nvSpPr>
            <p:cNvPr id="82" name="Freeform 78"/>
            <p:cNvSpPr>
              <a:spLocks/>
            </p:cNvSpPr>
            <p:nvPr/>
          </p:nvSpPr>
          <p:spPr bwMode="auto">
            <a:xfrm>
              <a:off x="362"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83" name="Freeform 79"/>
            <p:cNvSpPr>
              <a:spLocks/>
            </p:cNvSpPr>
            <p:nvPr/>
          </p:nvSpPr>
          <p:spPr bwMode="auto">
            <a:xfrm>
              <a:off x="374"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84" name="Freeform 80"/>
            <p:cNvSpPr>
              <a:spLocks/>
            </p:cNvSpPr>
            <p:nvPr/>
          </p:nvSpPr>
          <p:spPr bwMode="auto">
            <a:xfrm>
              <a:off x="386"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85" name="Freeform 81"/>
            <p:cNvSpPr>
              <a:spLocks/>
            </p:cNvSpPr>
            <p:nvPr/>
          </p:nvSpPr>
          <p:spPr bwMode="auto">
            <a:xfrm>
              <a:off x="398"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86" name="Freeform 82"/>
            <p:cNvSpPr>
              <a:spLocks/>
            </p:cNvSpPr>
            <p:nvPr/>
          </p:nvSpPr>
          <p:spPr bwMode="auto">
            <a:xfrm>
              <a:off x="410" y="362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87" name="Freeform 83"/>
            <p:cNvSpPr>
              <a:spLocks/>
            </p:cNvSpPr>
            <p:nvPr/>
          </p:nvSpPr>
          <p:spPr bwMode="auto">
            <a:xfrm>
              <a:off x="421" y="3622"/>
              <a:ext cx="14" cy="2"/>
            </a:xfrm>
            <a:custGeom>
              <a:avLst/>
              <a:gdLst/>
              <a:ahLst/>
              <a:cxnLst>
                <a:cxn ang="0">
                  <a:pos x="0" y="2"/>
                </a:cxn>
                <a:cxn ang="0">
                  <a:pos x="0" y="2"/>
                </a:cxn>
                <a:cxn ang="0">
                  <a:pos x="0" y="2"/>
                </a:cxn>
                <a:cxn ang="0">
                  <a:pos x="14" y="0"/>
                </a:cxn>
              </a:cxnLst>
              <a:rect l="0" t="0" r="r" b="b"/>
              <a:pathLst>
                <a:path w="14" h="2">
                  <a:moveTo>
                    <a:pt x="0" y="2"/>
                  </a:moveTo>
                  <a:lnTo>
                    <a:pt x="0" y="2"/>
                  </a:lnTo>
                  <a:lnTo>
                    <a:pt x="0" y="2"/>
                  </a:lnTo>
                  <a:lnTo>
                    <a:pt x="14" y="0"/>
                  </a:lnTo>
                </a:path>
              </a:pathLst>
            </a:custGeom>
            <a:noFill/>
            <a:ln w="22225">
              <a:solidFill>
                <a:srgbClr val="FF0000"/>
              </a:solidFill>
              <a:prstDash val="solid"/>
              <a:round/>
              <a:headEnd/>
              <a:tailEnd/>
            </a:ln>
          </p:spPr>
          <p:txBody>
            <a:bodyPr/>
            <a:lstStyle/>
            <a:p>
              <a:endParaRPr lang="en-GB" sz="900"/>
            </a:p>
          </p:txBody>
        </p:sp>
        <p:sp>
          <p:nvSpPr>
            <p:cNvPr id="88" name="Freeform 84"/>
            <p:cNvSpPr>
              <a:spLocks/>
            </p:cNvSpPr>
            <p:nvPr/>
          </p:nvSpPr>
          <p:spPr bwMode="auto">
            <a:xfrm>
              <a:off x="435" y="3622"/>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89" name="Freeform 85"/>
            <p:cNvSpPr>
              <a:spLocks/>
            </p:cNvSpPr>
            <p:nvPr/>
          </p:nvSpPr>
          <p:spPr bwMode="auto">
            <a:xfrm>
              <a:off x="446" y="3622"/>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90" name="Freeform 86"/>
            <p:cNvSpPr>
              <a:spLocks/>
            </p:cNvSpPr>
            <p:nvPr/>
          </p:nvSpPr>
          <p:spPr bwMode="auto">
            <a:xfrm>
              <a:off x="459" y="3622"/>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91" name="Freeform 87"/>
            <p:cNvSpPr>
              <a:spLocks/>
            </p:cNvSpPr>
            <p:nvPr/>
          </p:nvSpPr>
          <p:spPr bwMode="auto">
            <a:xfrm>
              <a:off x="470" y="3622"/>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92" name="Freeform 88"/>
            <p:cNvSpPr>
              <a:spLocks/>
            </p:cNvSpPr>
            <p:nvPr/>
          </p:nvSpPr>
          <p:spPr bwMode="auto">
            <a:xfrm>
              <a:off x="483" y="3617"/>
              <a:ext cx="11" cy="5"/>
            </a:xfrm>
            <a:custGeom>
              <a:avLst/>
              <a:gdLst/>
              <a:ahLst/>
              <a:cxnLst>
                <a:cxn ang="0">
                  <a:pos x="0" y="5"/>
                </a:cxn>
                <a:cxn ang="0">
                  <a:pos x="0" y="5"/>
                </a:cxn>
                <a:cxn ang="0">
                  <a:pos x="0" y="5"/>
                </a:cxn>
                <a:cxn ang="0">
                  <a:pos x="11" y="0"/>
                </a:cxn>
              </a:cxnLst>
              <a:rect l="0" t="0" r="r" b="b"/>
              <a:pathLst>
                <a:path w="11" h="5">
                  <a:moveTo>
                    <a:pt x="0" y="5"/>
                  </a:moveTo>
                  <a:lnTo>
                    <a:pt x="0" y="5"/>
                  </a:lnTo>
                  <a:lnTo>
                    <a:pt x="0" y="5"/>
                  </a:lnTo>
                  <a:lnTo>
                    <a:pt x="11" y="0"/>
                  </a:lnTo>
                </a:path>
              </a:pathLst>
            </a:custGeom>
            <a:noFill/>
            <a:ln w="22225">
              <a:solidFill>
                <a:srgbClr val="FF0000"/>
              </a:solidFill>
              <a:prstDash val="solid"/>
              <a:round/>
              <a:headEnd/>
              <a:tailEnd/>
            </a:ln>
          </p:spPr>
          <p:txBody>
            <a:bodyPr/>
            <a:lstStyle/>
            <a:p>
              <a:endParaRPr lang="en-GB" sz="900"/>
            </a:p>
          </p:txBody>
        </p:sp>
        <p:sp>
          <p:nvSpPr>
            <p:cNvPr id="93" name="Freeform 89"/>
            <p:cNvSpPr>
              <a:spLocks/>
            </p:cNvSpPr>
            <p:nvPr/>
          </p:nvSpPr>
          <p:spPr bwMode="auto">
            <a:xfrm>
              <a:off x="494" y="3617"/>
              <a:ext cx="13" cy="4"/>
            </a:xfrm>
            <a:custGeom>
              <a:avLst/>
              <a:gdLst/>
              <a:ahLst/>
              <a:cxnLst>
                <a:cxn ang="0">
                  <a:pos x="0" y="0"/>
                </a:cxn>
                <a:cxn ang="0">
                  <a:pos x="0" y="0"/>
                </a:cxn>
                <a:cxn ang="0">
                  <a:pos x="0" y="0"/>
                </a:cxn>
                <a:cxn ang="0">
                  <a:pos x="13" y="4"/>
                </a:cxn>
              </a:cxnLst>
              <a:rect l="0" t="0" r="r" b="b"/>
              <a:pathLst>
                <a:path w="13" h="4">
                  <a:moveTo>
                    <a:pt x="0" y="0"/>
                  </a:moveTo>
                  <a:lnTo>
                    <a:pt x="0" y="0"/>
                  </a:lnTo>
                  <a:lnTo>
                    <a:pt x="0" y="0"/>
                  </a:lnTo>
                  <a:lnTo>
                    <a:pt x="13" y="4"/>
                  </a:lnTo>
                </a:path>
              </a:pathLst>
            </a:custGeom>
            <a:noFill/>
            <a:ln w="22225">
              <a:solidFill>
                <a:srgbClr val="FF0000"/>
              </a:solidFill>
              <a:prstDash val="solid"/>
              <a:round/>
              <a:headEnd/>
              <a:tailEnd/>
            </a:ln>
          </p:spPr>
          <p:txBody>
            <a:bodyPr/>
            <a:lstStyle/>
            <a:p>
              <a:endParaRPr lang="en-GB" sz="900"/>
            </a:p>
          </p:txBody>
        </p:sp>
        <p:sp>
          <p:nvSpPr>
            <p:cNvPr id="94" name="Freeform 90"/>
            <p:cNvSpPr>
              <a:spLocks/>
            </p:cNvSpPr>
            <p:nvPr/>
          </p:nvSpPr>
          <p:spPr bwMode="auto">
            <a:xfrm>
              <a:off x="507" y="3621"/>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95" name="Freeform 91"/>
            <p:cNvSpPr>
              <a:spLocks/>
            </p:cNvSpPr>
            <p:nvPr/>
          </p:nvSpPr>
          <p:spPr bwMode="auto">
            <a:xfrm>
              <a:off x="519" y="3621"/>
              <a:ext cx="12" cy="3"/>
            </a:xfrm>
            <a:custGeom>
              <a:avLst/>
              <a:gdLst/>
              <a:ahLst/>
              <a:cxnLst>
                <a:cxn ang="0">
                  <a:pos x="0" y="0"/>
                </a:cxn>
                <a:cxn ang="0">
                  <a:pos x="0" y="0"/>
                </a:cxn>
                <a:cxn ang="0">
                  <a:pos x="0" y="0"/>
                </a:cxn>
                <a:cxn ang="0">
                  <a:pos x="12" y="3"/>
                </a:cxn>
              </a:cxnLst>
              <a:rect l="0" t="0" r="r" b="b"/>
              <a:pathLst>
                <a:path w="12" h="3">
                  <a:moveTo>
                    <a:pt x="0" y="0"/>
                  </a:moveTo>
                  <a:lnTo>
                    <a:pt x="0" y="0"/>
                  </a:lnTo>
                  <a:lnTo>
                    <a:pt x="0" y="0"/>
                  </a:lnTo>
                  <a:lnTo>
                    <a:pt x="12" y="3"/>
                  </a:lnTo>
                </a:path>
              </a:pathLst>
            </a:custGeom>
            <a:noFill/>
            <a:ln w="22225">
              <a:solidFill>
                <a:srgbClr val="FF0000"/>
              </a:solidFill>
              <a:prstDash val="solid"/>
              <a:round/>
              <a:headEnd/>
              <a:tailEnd/>
            </a:ln>
          </p:spPr>
          <p:txBody>
            <a:bodyPr/>
            <a:lstStyle/>
            <a:p>
              <a:endParaRPr lang="en-GB" sz="900"/>
            </a:p>
          </p:txBody>
        </p:sp>
        <p:sp>
          <p:nvSpPr>
            <p:cNvPr id="96" name="Freeform 92"/>
            <p:cNvSpPr>
              <a:spLocks/>
            </p:cNvSpPr>
            <p:nvPr/>
          </p:nvSpPr>
          <p:spPr bwMode="auto">
            <a:xfrm>
              <a:off x="531"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97" name="Freeform 93"/>
            <p:cNvSpPr>
              <a:spLocks/>
            </p:cNvSpPr>
            <p:nvPr/>
          </p:nvSpPr>
          <p:spPr bwMode="auto">
            <a:xfrm>
              <a:off x="543"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98" name="Freeform 94"/>
            <p:cNvSpPr>
              <a:spLocks/>
            </p:cNvSpPr>
            <p:nvPr/>
          </p:nvSpPr>
          <p:spPr bwMode="auto">
            <a:xfrm>
              <a:off x="555" y="3622"/>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FF0000"/>
              </a:solidFill>
              <a:prstDash val="solid"/>
              <a:round/>
              <a:headEnd/>
              <a:tailEnd/>
            </a:ln>
          </p:spPr>
          <p:txBody>
            <a:bodyPr/>
            <a:lstStyle/>
            <a:p>
              <a:endParaRPr lang="en-GB" sz="900"/>
            </a:p>
          </p:txBody>
        </p:sp>
        <p:sp>
          <p:nvSpPr>
            <p:cNvPr id="99" name="Freeform 95"/>
            <p:cNvSpPr>
              <a:spLocks/>
            </p:cNvSpPr>
            <p:nvPr/>
          </p:nvSpPr>
          <p:spPr bwMode="auto">
            <a:xfrm>
              <a:off x="567" y="3622"/>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00" name="Freeform 96"/>
            <p:cNvSpPr>
              <a:spLocks/>
            </p:cNvSpPr>
            <p:nvPr/>
          </p:nvSpPr>
          <p:spPr bwMode="auto">
            <a:xfrm>
              <a:off x="580" y="362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01" name="Freeform 97"/>
            <p:cNvSpPr>
              <a:spLocks/>
            </p:cNvSpPr>
            <p:nvPr/>
          </p:nvSpPr>
          <p:spPr bwMode="auto">
            <a:xfrm>
              <a:off x="592" y="3622"/>
              <a:ext cx="12" cy="2"/>
            </a:xfrm>
            <a:custGeom>
              <a:avLst/>
              <a:gdLst/>
              <a:ahLst/>
              <a:cxnLst>
                <a:cxn ang="0">
                  <a:pos x="0" y="0"/>
                </a:cxn>
                <a:cxn ang="0">
                  <a:pos x="0" y="0"/>
                </a:cxn>
                <a:cxn ang="0">
                  <a:pos x="0" y="0"/>
                </a:cxn>
                <a:cxn ang="0">
                  <a:pos x="12" y="2"/>
                </a:cxn>
              </a:cxnLst>
              <a:rect l="0" t="0" r="r" b="b"/>
              <a:pathLst>
                <a:path w="12" h="2">
                  <a:moveTo>
                    <a:pt x="0" y="0"/>
                  </a:moveTo>
                  <a:lnTo>
                    <a:pt x="0" y="0"/>
                  </a:lnTo>
                  <a:lnTo>
                    <a:pt x="0" y="0"/>
                  </a:lnTo>
                  <a:lnTo>
                    <a:pt x="12" y="2"/>
                  </a:lnTo>
                </a:path>
              </a:pathLst>
            </a:custGeom>
            <a:noFill/>
            <a:ln w="22225">
              <a:solidFill>
                <a:srgbClr val="FF0000"/>
              </a:solidFill>
              <a:prstDash val="solid"/>
              <a:round/>
              <a:headEnd/>
              <a:tailEnd/>
            </a:ln>
          </p:spPr>
          <p:txBody>
            <a:bodyPr/>
            <a:lstStyle/>
            <a:p>
              <a:endParaRPr lang="en-GB" sz="900"/>
            </a:p>
          </p:txBody>
        </p:sp>
        <p:sp>
          <p:nvSpPr>
            <p:cNvPr id="102" name="Freeform 98"/>
            <p:cNvSpPr>
              <a:spLocks/>
            </p:cNvSpPr>
            <p:nvPr/>
          </p:nvSpPr>
          <p:spPr bwMode="auto">
            <a:xfrm>
              <a:off x="604"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03" name="Freeform 99"/>
            <p:cNvSpPr>
              <a:spLocks/>
            </p:cNvSpPr>
            <p:nvPr/>
          </p:nvSpPr>
          <p:spPr bwMode="auto">
            <a:xfrm>
              <a:off x="616" y="3621"/>
              <a:ext cx="12" cy="3"/>
            </a:xfrm>
            <a:custGeom>
              <a:avLst/>
              <a:gdLst/>
              <a:ahLst/>
              <a:cxnLst>
                <a:cxn ang="0">
                  <a:pos x="0" y="3"/>
                </a:cxn>
                <a:cxn ang="0">
                  <a:pos x="0" y="3"/>
                </a:cxn>
                <a:cxn ang="0">
                  <a:pos x="0" y="3"/>
                </a:cxn>
                <a:cxn ang="0">
                  <a:pos x="12" y="0"/>
                </a:cxn>
              </a:cxnLst>
              <a:rect l="0" t="0" r="r" b="b"/>
              <a:pathLst>
                <a:path w="12" h="3">
                  <a:moveTo>
                    <a:pt x="0" y="3"/>
                  </a:moveTo>
                  <a:lnTo>
                    <a:pt x="0" y="3"/>
                  </a:lnTo>
                  <a:lnTo>
                    <a:pt x="0" y="3"/>
                  </a:lnTo>
                  <a:lnTo>
                    <a:pt x="12" y="0"/>
                  </a:lnTo>
                </a:path>
              </a:pathLst>
            </a:custGeom>
            <a:noFill/>
            <a:ln w="22225">
              <a:solidFill>
                <a:srgbClr val="FF0000"/>
              </a:solidFill>
              <a:prstDash val="solid"/>
              <a:round/>
              <a:headEnd/>
              <a:tailEnd/>
            </a:ln>
          </p:spPr>
          <p:txBody>
            <a:bodyPr/>
            <a:lstStyle/>
            <a:p>
              <a:endParaRPr lang="en-GB" sz="900"/>
            </a:p>
          </p:txBody>
        </p:sp>
        <p:sp>
          <p:nvSpPr>
            <p:cNvPr id="104" name="Freeform 100"/>
            <p:cNvSpPr>
              <a:spLocks/>
            </p:cNvSpPr>
            <p:nvPr/>
          </p:nvSpPr>
          <p:spPr bwMode="auto">
            <a:xfrm>
              <a:off x="628" y="3621"/>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05" name="Freeform 101"/>
            <p:cNvSpPr>
              <a:spLocks/>
            </p:cNvSpPr>
            <p:nvPr/>
          </p:nvSpPr>
          <p:spPr bwMode="auto">
            <a:xfrm>
              <a:off x="640" y="3621"/>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06" name="Freeform 102"/>
            <p:cNvSpPr>
              <a:spLocks/>
            </p:cNvSpPr>
            <p:nvPr/>
          </p:nvSpPr>
          <p:spPr bwMode="auto">
            <a:xfrm>
              <a:off x="653" y="3621"/>
              <a:ext cx="12" cy="3"/>
            </a:xfrm>
            <a:custGeom>
              <a:avLst/>
              <a:gdLst/>
              <a:ahLst/>
              <a:cxnLst>
                <a:cxn ang="0">
                  <a:pos x="0" y="0"/>
                </a:cxn>
                <a:cxn ang="0">
                  <a:pos x="0" y="0"/>
                </a:cxn>
                <a:cxn ang="0">
                  <a:pos x="0" y="0"/>
                </a:cxn>
                <a:cxn ang="0">
                  <a:pos x="12" y="3"/>
                </a:cxn>
              </a:cxnLst>
              <a:rect l="0" t="0" r="r" b="b"/>
              <a:pathLst>
                <a:path w="12" h="3">
                  <a:moveTo>
                    <a:pt x="0" y="0"/>
                  </a:moveTo>
                  <a:lnTo>
                    <a:pt x="0" y="0"/>
                  </a:lnTo>
                  <a:lnTo>
                    <a:pt x="0" y="0"/>
                  </a:lnTo>
                  <a:lnTo>
                    <a:pt x="12" y="3"/>
                  </a:lnTo>
                </a:path>
              </a:pathLst>
            </a:custGeom>
            <a:noFill/>
            <a:ln w="22225">
              <a:solidFill>
                <a:srgbClr val="FF0000"/>
              </a:solidFill>
              <a:prstDash val="solid"/>
              <a:round/>
              <a:headEnd/>
              <a:tailEnd/>
            </a:ln>
          </p:spPr>
          <p:txBody>
            <a:bodyPr/>
            <a:lstStyle/>
            <a:p>
              <a:endParaRPr lang="en-GB" sz="900"/>
            </a:p>
          </p:txBody>
        </p:sp>
        <p:sp>
          <p:nvSpPr>
            <p:cNvPr id="107" name="Freeform 103"/>
            <p:cNvSpPr>
              <a:spLocks/>
            </p:cNvSpPr>
            <p:nvPr/>
          </p:nvSpPr>
          <p:spPr bwMode="auto">
            <a:xfrm>
              <a:off x="665" y="3624"/>
              <a:ext cx="29" cy="0"/>
            </a:xfrm>
            <a:custGeom>
              <a:avLst/>
              <a:gdLst/>
              <a:ahLst/>
              <a:cxnLst>
                <a:cxn ang="0">
                  <a:pos x="0" y="0"/>
                </a:cxn>
                <a:cxn ang="0">
                  <a:pos x="0" y="0"/>
                </a:cxn>
                <a:cxn ang="0">
                  <a:pos x="0" y="0"/>
                </a:cxn>
                <a:cxn ang="0">
                  <a:pos x="29" y="0"/>
                </a:cxn>
              </a:cxnLst>
              <a:rect l="0" t="0" r="r" b="b"/>
              <a:pathLst>
                <a:path w="29">
                  <a:moveTo>
                    <a:pt x="0" y="0"/>
                  </a:moveTo>
                  <a:lnTo>
                    <a:pt x="0" y="0"/>
                  </a:lnTo>
                  <a:lnTo>
                    <a:pt x="0" y="0"/>
                  </a:lnTo>
                  <a:lnTo>
                    <a:pt x="29" y="0"/>
                  </a:lnTo>
                </a:path>
              </a:pathLst>
            </a:custGeom>
            <a:noFill/>
            <a:ln w="22225">
              <a:solidFill>
                <a:srgbClr val="FF0000"/>
              </a:solidFill>
              <a:prstDash val="solid"/>
              <a:round/>
              <a:headEnd/>
              <a:tailEnd/>
            </a:ln>
          </p:spPr>
          <p:txBody>
            <a:bodyPr/>
            <a:lstStyle/>
            <a:p>
              <a:endParaRPr lang="en-GB" sz="900"/>
            </a:p>
          </p:txBody>
        </p:sp>
        <p:sp>
          <p:nvSpPr>
            <p:cNvPr id="108" name="Freeform 104"/>
            <p:cNvSpPr>
              <a:spLocks/>
            </p:cNvSpPr>
            <p:nvPr/>
          </p:nvSpPr>
          <p:spPr bwMode="auto">
            <a:xfrm>
              <a:off x="694"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09" name="Freeform 105"/>
            <p:cNvSpPr>
              <a:spLocks/>
            </p:cNvSpPr>
            <p:nvPr/>
          </p:nvSpPr>
          <p:spPr bwMode="auto">
            <a:xfrm>
              <a:off x="706"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0" name="Freeform 106"/>
            <p:cNvSpPr>
              <a:spLocks/>
            </p:cNvSpPr>
            <p:nvPr/>
          </p:nvSpPr>
          <p:spPr bwMode="auto">
            <a:xfrm>
              <a:off x="718"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11" name="Freeform 107"/>
            <p:cNvSpPr>
              <a:spLocks/>
            </p:cNvSpPr>
            <p:nvPr/>
          </p:nvSpPr>
          <p:spPr bwMode="auto">
            <a:xfrm>
              <a:off x="731"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2" name="Freeform 108"/>
            <p:cNvSpPr>
              <a:spLocks/>
            </p:cNvSpPr>
            <p:nvPr/>
          </p:nvSpPr>
          <p:spPr bwMode="auto">
            <a:xfrm>
              <a:off x="743" y="3617"/>
              <a:ext cx="12" cy="7"/>
            </a:xfrm>
            <a:custGeom>
              <a:avLst/>
              <a:gdLst/>
              <a:ahLst/>
              <a:cxnLst>
                <a:cxn ang="0">
                  <a:pos x="0" y="7"/>
                </a:cxn>
                <a:cxn ang="0">
                  <a:pos x="0" y="7"/>
                </a:cxn>
                <a:cxn ang="0">
                  <a:pos x="0" y="7"/>
                </a:cxn>
                <a:cxn ang="0">
                  <a:pos x="12" y="0"/>
                </a:cxn>
              </a:cxnLst>
              <a:rect l="0" t="0" r="r" b="b"/>
              <a:pathLst>
                <a:path w="12" h="7">
                  <a:moveTo>
                    <a:pt x="0" y="7"/>
                  </a:moveTo>
                  <a:lnTo>
                    <a:pt x="0" y="7"/>
                  </a:lnTo>
                  <a:lnTo>
                    <a:pt x="0" y="7"/>
                  </a:lnTo>
                  <a:lnTo>
                    <a:pt x="12" y="0"/>
                  </a:lnTo>
                </a:path>
              </a:pathLst>
            </a:custGeom>
            <a:noFill/>
            <a:ln w="22225">
              <a:solidFill>
                <a:srgbClr val="FF0000"/>
              </a:solidFill>
              <a:prstDash val="solid"/>
              <a:round/>
              <a:headEnd/>
              <a:tailEnd/>
            </a:ln>
          </p:spPr>
          <p:txBody>
            <a:bodyPr/>
            <a:lstStyle/>
            <a:p>
              <a:endParaRPr lang="en-GB" sz="900"/>
            </a:p>
          </p:txBody>
        </p:sp>
        <p:sp>
          <p:nvSpPr>
            <p:cNvPr id="113" name="Freeform 109"/>
            <p:cNvSpPr>
              <a:spLocks/>
            </p:cNvSpPr>
            <p:nvPr/>
          </p:nvSpPr>
          <p:spPr bwMode="auto">
            <a:xfrm>
              <a:off x="755" y="3617"/>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4" name="Freeform 110"/>
            <p:cNvSpPr>
              <a:spLocks/>
            </p:cNvSpPr>
            <p:nvPr/>
          </p:nvSpPr>
          <p:spPr bwMode="auto">
            <a:xfrm>
              <a:off x="767" y="3617"/>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5" name="Freeform 111"/>
            <p:cNvSpPr>
              <a:spLocks/>
            </p:cNvSpPr>
            <p:nvPr/>
          </p:nvSpPr>
          <p:spPr bwMode="auto">
            <a:xfrm>
              <a:off x="779" y="3617"/>
              <a:ext cx="13" cy="7"/>
            </a:xfrm>
            <a:custGeom>
              <a:avLst/>
              <a:gdLst/>
              <a:ahLst/>
              <a:cxnLst>
                <a:cxn ang="0">
                  <a:pos x="0" y="0"/>
                </a:cxn>
                <a:cxn ang="0">
                  <a:pos x="0" y="0"/>
                </a:cxn>
                <a:cxn ang="0">
                  <a:pos x="0" y="0"/>
                </a:cxn>
                <a:cxn ang="0">
                  <a:pos x="13" y="7"/>
                </a:cxn>
              </a:cxnLst>
              <a:rect l="0" t="0" r="r" b="b"/>
              <a:pathLst>
                <a:path w="13" h="7">
                  <a:moveTo>
                    <a:pt x="0" y="0"/>
                  </a:moveTo>
                  <a:lnTo>
                    <a:pt x="0" y="0"/>
                  </a:lnTo>
                  <a:lnTo>
                    <a:pt x="0" y="0"/>
                  </a:lnTo>
                  <a:lnTo>
                    <a:pt x="13" y="7"/>
                  </a:lnTo>
                </a:path>
              </a:pathLst>
            </a:custGeom>
            <a:noFill/>
            <a:ln w="22225">
              <a:solidFill>
                <a:srgbClr val="FF0000"/>
              </a:solidFill>
              <a:prstDash val="solid"/>
              <a:round/>
              <a:headEnd/>
              <a:tailEnd/>
            </a:ln>
          </p:spPr>
          <p:txBody>
            <a:bodyPr/>
            <a:lstStyle/>
            <a:p>
              <a:endParaRPr lang="en-GB" sz="900"/>
            </a:p>
          </p:txBody>
        </p:sp>
        <p:sp>
          <p:nvSpPr>
            <p:cNvPr id="116" name="Freeform 112"/>
            <p:cNvSpPr>
              <a:spLocks/>
            </p:cNvSpPr>
            <p:nvPr/>
          </p:nvSpPr>
          <p:spPr bwMode="auto">
            <a:xfrm>
              <a:off x="792" y="3621"/>
              <a:ext cx="12" cy="3"/>
            </a:xfrm>
            <a:custGeom>
              <a:avLst/>
              <a:gdLst/>
              <a:ahLst/>
              <a:cxnLst>
                <a:cxn ang="0">
                  <a:pos x="0" y="3"/>
                </a:cxn>
                <a:cxn ang="0">
                  <a:pos x="0" y="3"/>
                </a:cxn>
                <a:cxn ang="0">
                  <a:pos x="0" y="3"/>
                </a:cxn>
                <a:cxn ang="0">
                  <a:pos x="12" y="0"/>
                </a:cxn>
              </a:cxnLst>
              <a:rect l="0" t="0" r="r" b="b"/>
              <a:pathLst>
                <a:path w="12" h="3">
                  <a:moveTo>
                    <a:pt x="0" y="3"/>
                  </a:moveTo>
                  <a:lnTo>
                    <a:pt x="0" y="3"/>
                  </a:lnTo>
                  <a:lnTo>
                    <a:pt x="0" y="3"/>
                  </a:lnTo>
                  <a:lnTo>
                    <a:pt x="12" y="0"/>
                  </a:lnTo>
                </a:path>
              </a:pathLst>
            </a:custGeom>
            <a:noFill/>
            <a:ln w="22225">
              <a:solidFill>
                <a:srgbClr val="FF0000"/>
              </a:solidFill>
              <a:prstDash val="solid"/>
              <a:round/>
              <a:headEnd/>
              <a:tailEnd/>
            </a:ln>
          </p:spPr>
          <p:txBody>
            <a:bodyPr/>
            <a:lstStyle/>
            <a:p>
              <a:endParaRPr lang="en-GB" sz="900"/>
            </a:p>
          </p:txBody>
        </p:sp>
        <p:sp>
          <p:nvSpPr>
            <p:cNvPr id="117" name="Freeform 113"/>
            <p:cNvSpPr>
              <a:spLocks/>
            </p:cNvSpPr>
            <p:nvPr/>
          </p:nvSpPr>
          <p:spPr bwMode="auto">
            <a:xfrm>
              <a:off x="804" y="3621"/>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8" name="Freeform 114"/>
            <p:cNvSpPr>
              <a:spLocks/>
            </p:cNvSpPr>
            <p:nvPr/>
          </p:nvSpPr>
          <p:spPr bwMode="auto">
            <a:xfrm>
              <a:off x="816" y="3621"/>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9" name="Freeform 115"/>
            <p:cNvSpPr>
              <a:spLocks/>
            </p:cNvSpPr>
            <p:nvPr/>
          </p:nvSpPr>
          <p:spPr bwMode="auto">
            <a:xfrm>
              <a:off x="828" y="3621"/>
              <a:ext cx="12" cy="3"/>
            </a:xfrm>
            <a:custGeom>
              <a:avLst/>
              <a:gdLst/>
              <a:ahLst/>
              <a:cxnLst>
                <a:cxn ang="0">
                  <a:pos x="0" y="0"/>
                </a:cxn>
                <a:cxn ang="0">
                  <a:pos x="0" y="0"/>
                </a:cxn>
                <a:cxn ang="0">
                  <a:pos x="0" y="0"/>
                </a:cxn>
                <a:cxn ang="0">
                  <a:pos x="12" y="3"/>
                </a:cxn>
              </a:cxnLst>
              <a:rect l="0" t="0" r="r" b="b"/>
              <a:pathLst>
                <a:path w="12" h="3">
                  <a:moveTo>
                    <a:pt x="0" y="0"/>
                  </a:moveTo>
                  <a:lnTo>
                    <a:pt x="0" y="0"/>
                  </a:lnTo>
                  <a:lnTo>
                    <a:pt x="0" y="0"/>
                  </a:lnTo>
                  <a:lnTo>
                    <a:pt x="12" y="3"/>
                  </a:lnTo>
                </a:path>
              </a:pathLst>
            </a:custGeom>
            <a:noFill/>
            <a:ln w="22225">
              <a:solidFill>
                <a:srgbClr val="FF0000"/>
              </a:solidFill>
              <a:prstDash val="solid"/>
              <a:round/>
              <a:headEnd/>
              <a:tailEnd/>
            </a:ln>
          </p:spPr>
          <p:txBody>
            <a:bodyPr/>
            <a:lstStyle/>
            <a:p>
              <a:endParaRPr lang="en-GB" sz="900"/>
            </a:p>
          </p:txBody>
        </p:sp>
        <p:sp>
          <p:nvSpPr>
            <p:cNvPr id="120" name="Freeform 116"/>
            <p:cNvSpPr>
              <a:spLocks/>
            </p:cNvSpPr>
            <p:nvPr/>
          </p:nvSpPr>
          <p:spPr bwMode="auto">
            <a:xfrm>
              <a:off x="840" y="3622"/>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FF0000"/>
              </a:solidFill>
              <a:prstDash val="solid"/>
              <a:round/>
              <a:headEnd/>
              <a:tailEnd/>
            </a:ln>
          </p:spPr>
          <p:txBody>
            <a:bodyPr/>
            <a:lstStyle/>
            <a:p>
              <a:endParaRPr lang="en-GB" sz="900"/>
            </a:p>
          </p:txBody>
        </p:sp>
        <p:sp>
          <p:nvSpPr>
            <p:cNvPr id="121" name="Freeform 117"/>
            <p:cNvSpPr>
              <a:spLocks/>
            </p:cNvSpPr>
            <p:nvPr/>
          </p:nvSpPr>
          <p:spPr bwMode="auto">
            <a:xfrm>
              <a:off x="852" y="3622"/>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22" name="Freeform 118"/>
            <p:cNvSpPr>
              <a:spLocks/>
            </p:cNvSpPr>
            <p:nvPr/>
          </p:nvSpPr>
          <p:spPr bwMode="auto">
            <a:xfrm>
              <a:off x="865" y="362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23" name="Freeform 119"/>
            <p:cNvSpPr>
              <a:spLocks/>
            </p:cNvSpPr>
            <p:nvPr/>
          </p:nvSpPr>
          <p:spPr bwMode="auto">
            <a:xfrm>
              <a:off x="877" y="3622"/>
              <a:ext cx="12" cy="2"/>
            </a:xfrm>
            <a:custGeom>
              <a:avLst/>
              <a:gdLst/>
              <a:ahLst/>
              <a:cxnLst>
                <a:cxn ang="0">
                  <a:pos x="0" y="0"/>
                </a:cxn>
                <a:cxn ang="0">
                  <a:pos x="0" y="0"/>
                </a:cxn>
                <a:cxn ang="0">
                  <a:pos x="0" y="0"/>
                </a:cxn>
                <a:cxn ang="0">
                  <a:pos x="12" y="2"/>
                </a:cxn>
              </a:cxnLst>
              <a:rect l="0" t="0" r="r" b="b"/>
              <a:pathLst>
                <a:path w="12" h="2">
                  <a:moveTo>
                    <a:pt x="0" y="0"/>
                  </a:moveTo>
                  <a:lnTo>
                    <a:pt x="0" y="0"/>
                  </a:lnTo>
                  <a:lnTo>
                    <a:pt x="0" y="0"/>
                  </a:lnTo>
                  <a:lnTo>
                    <a:pt x="12" y="2"/>
                  </a:lnTo>
                </a:path>
              </a:pathLst>
            </a:custGeom>
            <a:noFill/>
            <a:ln w="22225">
              <a:solidFill>
                <a:srgbClr val="FF0000"/>
              </a:solidFill>
              <a:prstDash val="solid"/>
              <a:round/>
              <a:headEnd/>
              <a:tailEnd/>
            </a:ln>
          </p:spPr>
          <p:txBody>
            <a:bodyPr/>
            <a:lstStyle/>
            <a:p>
              <a:endParaRPr lang="en-GB" sz="900"/>
            </a:p>
          </p:txBody>
        </p:sp>
        <p:sp>
          <p:nvSpPr>
            <p:cNvPr id="124" name="Freeform 120"/>
            <p:cNvSpPr>
              <a:spLocks/>
            </p:cNvSpPr>
            <p:nvPr/>
          </p:nvSpPr>
          <p:spPr bwMode="auto">
            <a:xfrm>
              <a:off x="889"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25" name="Freeform 121"/>
            <p:cNvSpPr>
              <a:spLocks/>
            </p:cNvSpPr>
            <p:nvPr/>
          </p:nvSpPr>
          <p:spPr bwMode="auto">
            <a:xfrm>
              <a:off x="901" y="362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126" name="Freeform 122"/>
            <p:cNvSpPr>
              <a:spLocks/>
            </p:cNvSpPr>
            <p:nvPr/>
          </p:nvSpPr>
          <p:spPr bwMode="auto">
            <a:xfrm>
              <a:off x="912"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27" name="Freeform 123"/>
            <p:cNvSpPr>
              <a:spLocks/>
            </p:cNvSpPr>
            <p:nvPr/>
          </p:nvSpPr>
          <p:spPr bwMode="auto">
            <a:xfrm>
              <a:off x="925" y="3618"/>
              <a:ext cx="11" cy="6"/>
            </a:xfrm>
            <a:custGeom>
              <a:avLst/>
              <a:gdLst/>
              <a:ahLst/>
              <a:cxnLst>
                <a:cxn ang="0">
                  <a:pos x="0" y="6"/>
                </a:cxn>
                <a:cxn ang="0">
                  <a:pos x="0" y="6"/>
                </a:cxn>
                <a:cxn ang="0">
                  <a:pos x="0" y="6"/>
                </a:cxn>
                <a:cxn ang="0">
                  <a:pos x="11" y="0"/>
                </a:cxn>
              </a:cxnLst>
              <a:rect l="0" t="0" r="r" b="b"/>
              <a:pathLst>
                <a:path w="11" h="6">
                  <a:moveTo>
                    <a:pt x="0" y="6"/>
                  </a:moveTo>
                  <a:lnTo>
                    <a:pt x="0" y="6"/>
                  </a:lnTo>
                  <a:lnTo>
                    <a:pt x="0" y="6"/>
                  </a:lnTo>
                  <a:lnTo>
                    <a:pt x="11" y="0"/>
                  </a:lnTo>
                </a:path>
              </a:pathLst>
            </a:custGeom>
            <a:noFill/>
            <a:ln w="22225">
              <a:solidFill>
                <a:srgbClr val="FF0000"/>
              </a:solidFill>
              <a:prstDash val="solid"/>
              <a:round/>
              <a:headEnd/>
              <a:tailEnd/>
            </a:ln>
          </p:spPr>
          <p:txBody>
            <a:bodyPr/>
            <a:lstStyle/>
            <a:p>
              <a:endParaRPr lang="en-GB" sz="900"/>
            </a:p>
          </p:txBody>
        </p:sp>
        <p:sp>
          <p:nvSpPr>
            <p:cNvPr id="128" name="Freeform 124"/>
            <p:cNvSpPr>
              <a:spLocks/>
            </p:cNvSpPr>
            <p:nvPr/>
          </p:nvSpPr>
          <p:spPr bwMode="auto">
            <a:xfrm>
              <a:off x="936" y="3618"/>
              <a:ext cx="14"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22225">
              <a:solidFill>
                <a:srgbClr val="FF0000"/>
              </a:solidFill>
              <a:prstDash val="solid"/>
              <a:round/>
              <a:headEnd/>
              <a:tailEnd/>
            </a:ln>
          </p:spPr>
          <p:txBody>
            <a:bodyPr/>
            <a:lstStyle/>
            <a:p>
              <a:endParaRPr lang="en-GB" sz="900"/>
            </a:p>
          </p:txBody>
        </p:sp>
        <p:sp>
          <p:nvSpPr>
            <p:cNvPr id="129" name="Freeform 125"/>
            <p:cNvSpPr>
              <a:spLocks/>
            </p:cNvSpPr>
            <p:nvPr/>
          </p:nvSpPr>
          <p:spPr bwMode="auto">
            <a:xfrm>
              <a:off x="950" y="361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130" name="Freeform 126"/>
            <p:cNvSpPr>
              <a:spLocks/>
            </p:cNvSpPr>
            <p:nvPr/>
          </p:nvSpPr>
          <p:spPr bwMode="auto">
            <a:xfrm>
              <a:off x="961" y="3618"/>
              <a:ext cx="13" cy="6"/>
            </a:xfrm>
            <a:custGeom>
              <a:avLst/>
              <a:gdLst/>
              <a:ahLst/>
              <a:cxnLst>
                <a:cxn ang="0">
                  <a:pos x="0" y="0"/>
                </a:cxn>
                <a:cxn ang="0">
                  <a:pos x="0" y="0"/>
                </a:cxn>
                <a:cxn ang="0">
                  <a:pos x="0" y="0"/>
                </a:cxn>
                <a:cxn ang="0">
                  <a:pos x="13" y="6"/>
                </a:cxn>
              </a:cxnLst>
              <a:rect l="0" t="0" r="r" b="b"/>
              <a:pathLst>
                <a:path w="13" h="6">
                  <a:moveTo>
                    <a:pt x="0" y="0"/>
                  </a:moveTo>
                  <a:lnTo>
                    <a:pt x="0" y="0"/>
                  </a:lnTo>
                  <a:lnTo>
                    <a:pt x="0" y="0"/>
                  </a:lnTo>
                  <a:lnTo>
                    <a:pt x="13" y="6"/>
                  </a:lnTo>
                </a:path>
              </a:pathLst>
            </a:custGeom>
            <a:noFill/>
            <a:ln w="22225">
              <a:solidFill>
                <a:srgbClr val="FF0000"/>
              </a:solidFill>
              <a:prstDash val="solid"/>
              <a:round/>
              <a:headEnd/>
              <a:tailEnd/>
            </a:ln>
          </p:spPr>
          <p:txBody>
            <a:bodyPr/>
            <a:lstStyle/>
            <a:p>
              <a:endParaRPr lang="en-GB" sz="900"/>
            </a:p>
          </p:txBody>
        </p:sp>
        <p:sp>
          <p:nvSpPr>
            <p:cNvPr id="131" name="Freeform 127"/>
            <p:cNvSpPr>
              <a:spLocks/>
            </p:cNvSpPr>
            <p:nvPr/>
          </p:nvSpPr>
          <p:spPr bwMode="auto">
            <a:xfrm>
              <a:off x="974" y="362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132" name="Freeform 128"/>
            <p:cNvSpPr>
              <a:spLocks/>
            </p:cNvSpPr>
            <p:nvPr/>
          </p:nvSpPr>
          <p:spPr bwMode="auto">
            <a:xfrm>
              <a:off x="985"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33" name="Freeform 129"/>
            <p:cNvSpPr>
              <a:spLocks/>
            </p:cNvSpPr>
            <p:nvPr/>
          </p:nvSpPr>
          <p:spPr bwMode="auto">
            <a:xfrm>
              <a:off x="997"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34" name="Freeform 130"/>
            <p:cNvSpPr>
              <a:spLocks/>
            </p:cNvSpPr>
            <p:nvPr/>
          </p:nvSpPr>
          <p:spPr bwMode="auto">
            <a:xfrm>
              <a:off x="1010"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35" name="Freeform 131"/>
            <p:cNvSpPr>
              <a:spLocks/>
            </p:cNvSpPr>
            <p:nvPr/>
          </p:nvSpPr>
          <p:spPr bwMode="auto">
            <a:xfrm>
              <a:off x="1022"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36" name="Freeform 132"/>
            <p:cNvSpPr>
              <a:spLocks/>
            </p:cNvSpPr>
            <p:nvPr/>
          </p:nvSpPr>
          <p:spPr bwMode="auto">
            <a:xfrm>
              <a:off x="1034" y="3609"/>
              <a:ext cx="12" cy="15"/>
            </a:xfrm>
            <a:custGeom>
              <a:avLst/>
              <a:gdLst/>
              <a:ahLst/>
              <a:cxnLst>
                <a:cxn ang="0">
                  <a:pos x="0" y="15"/>
                </a:cxn>
                <a:cxn ang="0">
                  <a:pos x="0" y="15"/>
                </a:cxn>
                <a:cxn ang="0">
                  <a:pos x="0" y="15"/>
                </a:cxn>
                <a:cxn ang="0">
                  <a:pos x="12" y="0"/>
                </a:cxn>
              </a:cxnLst>
              <a:rect l="0" t="0" r="r" b="b"/>
              <a:pathLst>
                <a:path w="12" h="15">
                  <a:moveTo>
                    <a:pt x="0" y="15"/>
                  </a:moveTo>
                  <a:lnTo>
                    <a:pt x="0" y="15"/>
                  </a:lnTo>
                  <a:lnTo>
                    <a:pt x="0" y="15"/>
                  </a:lnTo>
                  <a:lnTo>
                    <a:pt x="12" y="0"/>
                  </a:lnTo>
                </a:path>
              </a:pathLst>
            </a:custGeom>
            <a:noFill/>
            <a:ln w="22225">
              <a:solidFill>
                <a:srgbClr val="FF0000"/>
              </a:solidFill>
              <a:prstDash val="solid"/>
              <a:round/>
              <a:headEnd/>
              <a:tailEnd/>
            </a:ln>
          </p:spPr>
          <p:txBody>
            <a:bodyPr/>
            <a:lstStyle/>
            <a:p>
              <a:endParaRPr lang="en-GB" sz="900"/>
            </a:p>
          </p:txBody>
        </p:sp>
        <p:sp>
          <p:nvSpPr>
            <p:cNvPr id="137" name="Freeform 133"/>
            <p:cNvSpPr>
              <a:spLocks/>
            </p:cNvSpPr>
            <p:nvPr/>
          </p:nvSpPr>
          <p:spPr bwMode="auto">
            <a:xfrm>
              <a:off x="1046" y="3592"/>
              <a:ext cx="12" cy="17"/>
            </a:xfrm>
            <a:custGeom>
              <a:avLst/>
              <a:gdLst/>
              <a:ahLst/>
              <a:cxnLst>
                <a:cxn ang="0">
                  <a:pos x="0" y="17"/>
                </a:cxn>
                <a:cxn ang="0">
                  <a:pos x="0" y="17"/>
                </a:cxn>
                <a:cxn ang="0">
                  <a:pos x="0" y="17"/>
                </a:cxn>
                <a:cxn ang="0">
                  <a:pos x="12" y="0"/>
                </a:cxn>
              </a:cxnLst>
              <a:rect l="0" t="0" r="r" b="b"/>
              <a:pathLst>
                <a:path w="12" h="17">
                  <a:moveTo>
                    <a:pt x="0" y="17"/>
                  </a:moveTo>
                  <a:lnTo>
                    <a:pt x="0" y="17"/>
                  </a:lnTo>
                  <a:lnTo>
                    <a:pt x="0" y="17"/>
                  </a:lnTo>
                  <a:lnTo>
                    <a:pt x="12" y="0"/>
                  </a:lnTo>
                </a:path>
              </a:pathLst>
            </a:custGeom>
            <a:noFill/>
            <a:ln w="22225">
              <a:solidFill>
                <a:srgbClr val="FF0000"/>
              </a:solidFill>
              <a:prstDash val="solid"/>
              <a:round/>
              <a:headEnd/>
              <a:tailEnd/>
            </a:ln>
          </p:spPr>
          <p:txBody>
            <a:bodyPr/>
            <a:lstStyle/>
            <a:p>
              <a:endParaRPr lang="en-GB" sz="900"/>
            </a:p>
          </p:txBody>
        </p:sp>
        <p:sp>
          <p:nvSpPr>
            <p:cNvPr id="138" name="Freeform 134"/>
            <p:cNvSpPr>
              <a:spLocks/>
            </p:cNvSpPr>
            <p:nvPr/>
          </p:nvSpPr>
          <p:spPr bwMode="auto">
            <a:xfrm>
              <a:off x="1058" y="3562"/>
              <a:ext cx="12" cy="30"/>
            </a:xfrm>
            <a:custGeom>
              <a:avLst/>
              <a:gdLst/>
              <a:ahLst/>
              <a:cxnLst>
                <a:cxn ang="0">
                  <a:pos x="0" y="30"/>
                </a:cxn>
                <a:cxn ang="0">
                  <a:pos x="0" y="30"/>
                </a:cxn>
                <a:cxn ang="0">
                  <a:pos x="0" y="30"/>
                </a:cxn>
                <a:cxn ang="0">
                  <a:pos x="12" y="0"/>
                </a:cxn>
              </a:cxnLst>
              <a:rect l="0" t="0" r="r" b="b"/>
              <a:pathLst>
                <a:path w="12" h="30">
                  <a:moveTo>
                    <a:pt x="0" y="30"/>
                  </a:moveTo>
                  <a:lnTo>
                    <a:pt x="0" y="30"/>
                  </a:lnTo>
                  <a:lnTo>
                    <a:pt x="0" y="30"/>
                  </a:lnTo>
                  <a:lnTo>
                    <a:pt x="12" y="0"/>
                  </a:lnTo>
                </a:path>
              </a:pathLst>
            </a:custGeom>
            <a:noFill/>
            <a:ln w="22225">
              <a:solidFill>
                <a:srgbClr val="FF0000"/>
              </a:solidFill>
              <a:prstDash val="solid"/>
              <a:round/>
              <a:headEnd/>
              <a:tailEnd/>
            </a:ln>
          </p:spPr>
          <p:txBody>
            <a:bodyPr/>
            <a:lstStyle/>
            <a:p>
              <a:endParaRPr lang="en-GB" sz="900"/>
            </a:p>
          </p:txBody>
        </p:sp>
        <p:sp>
          <p:nvSpPr>
            <p:cNvPr id="139" name="Freeform 135"/>
            <p:cNvSpPr>
              <a:spLocks/>
            </p:cNvSpPr>
            <p:nvPr/>
          </p:nvSpPr>
          <p:spPr bwMode="auto">
            <a:xfrm>
              <a:off x="1070" y="3525"/>
              <a:ext cx="13" cy="37"/>
            </a:xfrm>
            <a:custGeom>
              <a:avLst/>
              <a:gdLst/>
              <a:ahLst/>
              <a:cxnLst>
                <a:cxn ang="0">
                  <a:pos x="0" y="37"/>
                </a:cxn>
                <a:cxn ang="0">
                  <a:pos x="0" y="37"/>
                </a:cxn>
                <a:cxn ang="0">
                  <a:pos x="0" y="37"/>
                </a:cxn>
                <a:cxn ang="0">
                  <a:pos x="13" y="0"/>
                </a:cxn>
              </a:cxnLst>
              <a:rect l="0" t="0" r="r" b="b"/>
              <a:pathLst>
                <a:path w="13" h="37">
                  <a:moveTo>
                    <a:pt x="0" y="37"/>
                  </a:moveTo>
                  <a:lnTo>
                    <a:pt x="0" y="37"/>
                  </a:lnTo>
                  <a:lnTo>
                    <a:pt x="0" y="37"/>
                  </a:lnTo>
                  <a:lnTo>
                    <a:pt x="13" y="0"/>
                  </a:lnTo>
                </a:path>
              </a:pathLst>
            </a:custGeom>
            <a:noFill/>
            <a:ln w="22225">
              <a:solidFill>
                <a:srgbClr val="FF0000"/>
              </a:solidFill>
              <a:prstDash val="solid"/>
              <a:round/>
              <a:headEnd/>
              <a:tailEnd/>
            </a:ln>
          </p:spPr>
          <p:txBody>
            <a:bodyPr/>
            <a:lstStyle/>
            <a:p>
              <a:endParaRPr lang="en-GB" sz="900"/>
            </a:p>
          </p:txBody>
        </p:sp>
        <p:sp>
          <p:nvSpPr>
            <p:cNvPr id="140" name="Freeform 136"/>
            <p:cNvSpPr>
              <a:spLocks/>
            </p:cNvSpPr>
            <p:nvPr/>
          </p:nvSpPr>
          <p:spPr bwMode="auto">
            <a:xfrm>
              <a:off x="1083" y="3467"/>
              <a:ext cx="12" cy="58"/>
            </a:xfrm>
            <a:custGeom>
              <a:avLst/>
              <a:gdLst/>
              <a:ahLst/>
              <a:cxnLst>
                <a:cxn ang="0">
                  <a:pos x="0" y="58"/>
                </a:cxn>
                <a:cxn ang="0">
                  <a:pos x="0" y="58"/>
                </a:cxn>
                <a:cxn ang="0">
                  <a:pos x="0" y="58"/>
                </a:cxn>
                <a:cxn ang="0">
                  <a:pos x="12" y="0"/>
                </a:cxn>
              </a:cxnLst>
              <a:rect l="0" t="0" r="r" b="b"/>
              <a:pathLst>
                <a:path w="12" h="58">
                  <a:moveTo>
                    <a:pt x="0" y="58"/>
                  </a:moveTo>
                  <a:lnTo>
                    <a:pt x="0" y="58"/>
                  </a:lnTo>
                  <a:lnTo>
                    <a:pt x="0" y="58"/>
                  </a:lnTo>
                  <a:lnTo>
                    <a:pt x="12" y="0"/>
                  </a:lnTo>
                </a:path>
              </a:pathLst>
            </a:custGeom>
            <a:noFill/>
            <a:ln w="22225">
              <a:solidFill>
                <a:srgbClr val="FF0000"/>
              </a:solidFill>
              <a:prstDash val="solid"/>
              <a:round/>
              <a:headEnd/>
              <a:tailEnd/>
            </a:ln>
          </p:spPr>
          <p:txBody>
            <a:bodyPr/>
            <a:lstStyle/>
            <a:p>
              <a:endParaRPr lang="en-GB" sz="900"/>
            </a:p>
          </p:txBody>
        </p:sp>
        <p:sp>
          <p:nvSpPr>
            <p:cNvPr id="141" name="Freeform 137"/>
            <p:cNvSpPr>
              <a:spLocks/>
            </p:cNvSpPr>
            <p:nvPr/>
          </p:nvSpPr>
          <p:spPr bwMode="auto">
            <a:xfrm>
              <a:off x="1095" y="3384"/>
              <a:ext cx="12" cy="83"/>
            </a:xfrm>
            <a:custGeom>
              <a:avLst/>
              <a:gdLst/>
              <a:ahLst/>
              <a:cxnLst>
                <a:cxn ang="0">
                  <a:pos x="0" y="83"/>
                </a:cxn>
                <a:cxn ang="0">
                  <a:pos x="0" y="83"/>
                </a:cxn>
                <a:cxn ang="0">
                  <a:pos x="0" y="83"/>
                </a:cxn>
                <a:cxn ang="0">
                  <a:pos x="12" y="0"/>
                </a:cxn>
              </a:cxnLst>
              <a:rect l="0" t="0" r="r" b="b"/>
              <a:pathLst>
                <a:path w="12" h="83">
                  <a:moveTo>
                    <a:pt x="0" y="83"/>
                  </a:moveTo>
                  <a:lnTo>
                    <a:pt x="0" y="83"/>
                  </a:lnTo>
                  <a:lnTo>
                    <a:pt x="0" y="83"/>
                  </a:lnTo>
                  <a:lnTo>
                    <a:pt x="12" y="0"/>
                  </a:lnTo>
                </a:path>
              </a:pathLst>
            </a:custGeom>
            <a:noFill/>
            <a:ln w="22225">
              <a:solidFill>
                <a:srgbClr val="FF0000"/>
              </a:solidFill>
              <a:prstDash val="solid"/>
              <a:round/>
              <a:headEnd/>
              <a:tailEnd/>
            </a:ln>
          </p:spPr>
          <p:txBody>
            <a:bodyPr/>
            <a:lstStyle/>
            <a:p>
              <a:endParaRPr lang="en-GB" sz="900"/>
            </a:p>
          </p:txBody>
        </p:sp>
        <p:sp>
          <p:nvSpPr>
            <p:cNvPr id="142" name="Freeform 138"/>
            <p:cNvSpPr>
              <a:spLocks/>
            </p:cNvSpPr>
            <p:nvPr/>
          </p:nvSpPr>
          <p:spPr bwMode="auto">
            <a:xfrm>
              <a:off x="1107" y="3295"/>
              <a:ext cx="12" cy="89"/>
            </a:xfrm>
            <a:custGeom>
              <a:avLst/>
              <a:gdLst/>
              <a:ahLst/>
              <a:cxnLst>
                <a:cxn ang="0">
                  <a:pos x="0" y="89"/>
                </a:cxn>
                <a:cxn ang="0">
                  <a:pos x="0" y="89"/>
                </a:cxn>
                <a:cxn ang="0">
                  <a:pos x="0" y="89"/>
                </a:cxn>
                <a:cxn ang="0">
                  <a:pos x="12" y="0"/>
                </a:cxn>
              </a:cxnLst>
              <a:rect l="0" t="0" r="r" b="b"/>
              <a:pathLst>
                <a:path w="12" h="89">
                  <a:moveTo>
                    <a:pt x="0" y="89"/>
                  </a:moveTo>
                  <a:lnTo>
                    <a:pt x="0" y="89"/>
                  </a:lnTo>
                  <a:lnTo>
                    <a:pt x="0" y="89"/>
                  </a:lnTo>
                  <a:lnTo>
                    <a:pt x="12" y="0"/>
                  </a:lnTo>
                </a:path>
              </a:pathLst>
            </a:custGeom>
            <a:noFill/>
            <a:ln w="22225">
              <a:solidFill>
                <a:srgbClr val="FF0000"/>
              </a:solidFill>
              <a:prstDash val="solid"/>
              <a:round/>
              <a:headEnd/>
              <a:tailEnd/>
            </a:ln>
          </p:spPr>
          <p:txBody>
            <a:bodyPr/>
            <a:lstStyle/>
            <a:p>
              <a:endParaRPr lang="en-GB" sz="900"/>
            </a:p>
          </p:txBody>
        </p:sp>
        <p:sp>
          <p:nvSpPr>
            <p:cNvPr id="143" name="Freeform 139"/>
            <p:cNvSpPr>
              <a:spLocks/>
            </p:cNvSpPr>
            <p:nvPr/>
          </p:nvSpPr>
          <p:spPr bwMode="auto">
            <a:xfrm>
              <a:off x="1119" y="3220"/>
              <a:ext cx="12" cy="75"/>
            </a:xfrm>
            <a:custGeom>
              <a:avLst/>
              <a:gdLst/>
              <a:ahLst/>
              <a:cxnLst>
                <a:cxn ang="0">
                  <a:pos x="0" y="75"/>
                </a:cxn>
                <a:cxn ang="0">
                  <a:pos x="0" y="75"/>
                </a:cxn>
                <a:cxn ang="0">
                  <a:pos x="0" y="75"/>
                </a:cxn>
                <a:cxn ang="0">
                  <a:pos x="12" y="0"/>
                </a:cxn>
              </a:cxnLst>
              <a:rect l="0" t="0" r="r" b="b"/>
              <a:pathLst>
                <a:path w="12" h="75">
                  <a:moveTo>
                    <a:pt x="0" y="75"/>
                  </a:moveTo>
                  <a:lnTo>
                    <a:pt x="0" y="75"/>
                  </a:lnTo>
                  <a:lnTo>
                    <a:pt x="0" y="75"/>
                  </a:lnTo>
                  <a:lnTo>
                    <a:pt x="12" y="0"/>
                  </a:lnTo>
                </a:path>
              </a:pathLst>
            </a:custGeom>
            <a:noFill/>
            <a:ln w="22225">
              <a:solidFill>
                <a:srgbClr val="FF0000"/>
              </a:solidFill>
              <a:prstDash val="solid"/>
              <a:round/>
              <a:headEnd/>
              <a:tailEnd/>
            </a:ln>
          </p:spPr>
          <p:txBody>
            <a:bodyPr/>
            <a:lstStyle/>
            <a:p>
              <a:endParaRPr lang="en-GB" sz="900"/>
            </a:p>
          </p:txBody>
        </p:sp>
        <p:sp>
          <p:nvSpPr>
            <p:cNvPr id="144" name="Freeform 140"/>
            <p:cNvSpPr>
              <a:spLocks/>
            </p:cNvSpPr>
            <p:nvPr/>
          </p:nvSpPr>
          <p:spPr bwMode="auto">
            <a:xfrm>
              <a:off x="1131" y="3118"/>
              <a:ext cx="12" cy="102"/>
            </a:xfrm>
            <a:custGeom>
              <a:avLst/>
              <a:gdLst/>
              <a:ahLst/>
              <a:cxnLst>
                <a:cxn ang="0">
                  <a:pos x="0" y="102"/>
                </a:cxn>
                <a:cxn ang="0">
                  <a:pos x="0" y="102"/>
                </a:cxn>
                <a:cxn ang="0">
                  <a:pos x="0" y="102"/>
                </a:cxn>
                <a:cxn ang="0">
                  <a:pos x="12" y="0"/>
                </a:cxn>
              </a:cxnLst>
              <a:rect l="0" t="0" r="r" b="b"/>
              <a:pathLst>
                <a:path w="12" h="102">
                  <a:moveTo>
                    <a:pt x="0" y="102"/>
                  </a:moveTo>
                  <a:lnTo>
                    <a:pt x="0" y="102"/>
                  </a:lnTo>
                  <a:lnTo>
                    <a:pt x="0" y="102"/>
                  </a:lnTo>
                  <a:lnTo>
                    <a:pt x="12" y="0"/>
                  </a:lnTo>
                </a:path>
              </a:pathLst>
            </a:custGeom>
            <a:noFill/>
            <a:ln w="22225">
              <a:solidFill>
                <a:srgbClr val="FF0000"/>
              </a:solidFill>
              <a:prstDash val="solid"/>
              <a:round/>
              <a:headEnd/>
              <a:tailEnd/>
            </a:ln>
          </p:spPr>
          <p:txBody>
            <a:bodyPr/>
            <a:lstStyle/>
            <a:p>
              <a:endParaRPr lang="en-GB" sz="900"/>
            </a:p>
          </p:txBody>
        </p:sp>
        <p:sp>
          <p:nvSpPr>
            <p:cNvPr id="145" name="Freeform 141"/>
            <p:cNvSpPr>
              <a:spLocks/>
            </p:cNvSpPr>
            <p:nvPr/>
          </p:nvSpPr>
          <p:spPr bwMode="auto">
            <a:xfrm>
              <a:off x="1143" y="2965"/>
              <a:ext cx="13" cy="153"/>
            </a:xfrm>
            <a:custGeom>
              <a:avLst/>
              <a:gdLst/>
              <a:ahLst/>
              <a:cxnLst>
                <a:cxn ang="0">
                  <a:pos x="0" y="153"/>
                </a:cxn>
                <a:cxn ang="0">
                  <a:pos x="0" y="153"/>
                </a:cxn>
                <a:cxn ang="0">
                  <a:pos x="0" y="153"/>
                </a:cxn>
                <a:cxn ang="0">
                  <a:pos x="13" y="0"/>
                </a:cxn>
              </a:cxnLst>
              <a:rect l="0" t="0" r="r" b="b"/>
              <a:pathLst>
                <a:path w="13" h="153">
                  <a:moveTo>
                    <a:pt x="0" y="153"/>
                  </a:moveTo>
                  <a:lnTo>
                    <a:pt x="0" y="153"/>
                  </a:lnTo>
                  <a:lnTo>
                    <a:pt x="0" y="153"/>
                  </a:lnTo>
                  <a:lnTo>
                    <a:pt x="13" y="0"/>
                  </a:lnTo>
                </a:path>
              </a:pathLst>
            </a:custGeom>
            <a:noFill/>
            <a:ln w="22225">
              <a:solidFill>
                <a:srgbClr val="FF0000"/>
              </a:solidFill>
              <a:prstDash val="solid"/>
              <a:round/>
              <a:headEnd/>
              <a:tailEnd/>
            </a:ln>
          </p:spPr>
          <p:txBody>
            <a:bodyPr/>
            <a:lstStyle/>
            <a:p>
              <a:endParaRPr lang="en-GB" sz="900"/>
            </a:p>
          </p:txBody>
        </p:sp>
        <p:sp>
          <p:nvSpPr>
            <p:cNvPr id="146" name="Freeform 142"/>
            <p:cNvSpPr>
              <a:spLocks/>
            </p:cNvSpPr>
            <p:nvPr/>
          </p:nvSpPr>
          <p:spPr bwMode="auto">
            <a:xfrm>
              <a:off x="1156" y="2833"/>
              <a:ext cx="29" cy="132"/>
            </a:xfrm>
            <a:custGeom>
              <a:avLst/>
              <a:gdLst/>
              <a:ahLst/>
              <a:cxnLst>
                <a:cxn ang="0">
                  <a:pos x="0" y="132"/>
                </a:cxn>
                <a:cxn ang="0">
                  <a:pos x="0" y="132"/>
                </a:cxn>
                <a:cxn ang="0">
                  <a:pos x="0" y="132"/>
                </a:cxn>
                <a:cxn ang="0">
                  <a:pos x="29" y="0"/>
                </a:cxn>
              </a:cxnLst>
              <a:rect l="0" t="0" r="r" b="b"/>
              <a:pathLst>
                <a:path w="29" h="132">
                  <a:moveTo>
                    <a:pt x="0" y="132"/>
                  </a:moveTo>
                  <a:lnTo>
                    <a:pt x="0" y="132"/>
                  </a:lnTo>
                  <a:lnTo>
                    <a:pt x="0" y="132"/>
                  </a:lnTo>
                  <a:lnTo>
                    <a:pt x="29" y="0"/>
                  </a:lnTo>
                </a:path>
              </a:pathLst>
            </a:custGeom>
            <a:noFill/>
            <a:ln w="22225">
              <a:solidFill>
                <a:srgbClr val="FF0000"/>
              </a:solidFill>
              <a:prstDash val="solid"/>
              <a:round/>
              <a:headEnd/>
              <a:tailEnd/>
            </a:ln>
          </p:spPr>
          <p:txBody>
            <a:bodyPr/>
            <a:lstStyle/>
            <a:p>
              <a:endParaRPr lang="en-GB" sz="900"/>
            </a:p>
          </p:txBody>
        </p:sp>
        <p:sp>
          <p:nvSpPr>
            <p:cNvPr id="147" name="Freeform 143"/>
            <p:cNvSpPr>
              <a:spLocks/>
            </p:cNvSpPr>
            <p:nvPr/>
          </p:nvSpPr>
          <p:spPr bwMode="auto">
            <a:xfrm>
              <a:off x="1185" y="2723"/>
              <a:ext cx="13" cy="110"/>
            </a:xfrm>
            <a:custGeom>
              <a:avLst/>
              <a:gdLst/>
              <a:ahLst/>
              <a:cxnLst>
                <a:cxn ang="0">
                  <a:pos x="0" y="110"/>
                </a:cxn>
                <a:cxn ang="0">
                  <a:pos x="0" y="110"/>
                </a:cxn>
                <a:cxn ang="0">
                  <a:pos x="0" y="110"/>
                </a:cxn>
                <a:cxn ang="0">
                  <a:pos x="13" y="0"/>
                </a:cxn>
              </a:cxnLst>
              <a:rect l="0" t="0" r="r" b="b"/>
              <a:pathLst>
                <a:path w="13" h="110">
                  <a:moveTo>
                    <a:pt x="0" y="110"/>
                  </a:moveTo>
                  <a:lnTo>
                    <a:pt x="0" y="110"/>
                  </a:lnTo>
                  <a:lnTo>
                    <a:pt x="0" y="110"/>
                  </a:lnTo>
                  <a:lnTo>
                    <a:pt x="13" y="0"/>
                  </a:lnTo>
                </a:path>
              </a:pathLst>
            </a:custGeom>
            <a:noFill/>
            <a:ln w="22225">
              <a:solidFill>
                <a:srgbClr val="FF0000"/>
              </a:solidFill>
              <a:prstDash val="solid"/>
              <a:round/>
              <a:headEnd/>
              <a:tailEnd/>
            </a:ln>
          </p:spPr>
          <p:txBody>
            <a:bodyPr/>
            <a:lstStyle/>
            <a:p>
              <a:endParaRPr lang="en-GB" sz="900"/>
            </a:p>
          </p:txBody>
        </p:sp>
        <p:sp>
          <p:nvSpPr>
            <p:cNvPr id="148" name="Freeform 144"/>
            <p:cNvSpPr>
              <a:spLocks/>
            </p:cNvSpPr>
            <p:nvPr/>
          </p:nvSpPr>
          <p:spPr bwMode="auto">
            <a:xfrm>
              <a:off x="1198" y="2656"/>
              <a:ext cx="11" cy="67"/>
            </a:xfrm>
            <a:custGeom>
              <a:avLst/>
              <a:gdLst/>
              <a:ahLst/>
              <a:cxnLst>
                <a:cxn ang="0">
                  <a:pos x="0" y="67"/>
                </a:cxn>
                <a:cxn ang="0">
                  <a:pos x="0" y="67"/>
                </a:cxn>
                <a:cxn ang="0">
                  <a:pos x="0" y="67"/>
                </a:cxn>
                <a:cxn ang="0">
                  <a:pos x="11" y="0"/>
                </a:cxn>
              </a:cxnLst>
              <a:rect l="0" t="0" r="r" b="b"/>
              <a:pathLst>
                <a:path w="11" h="67">
                  <a:moveTo>
                    <a:pt x="0" y="67"/>
                  </a:moveTo>
                  <a:lnTo>
                    <a:pt x="0" y="67"/>
                  </a:lnTo>
                  <a:lnTo>
                    <a:pt x="0" y="67"/>
                  </a:lnTo>
                  <a:lnTo>
                    <a:pt x="11" y="0"/>
                  </a:lnTo>
                </a:path>
              </a:pathLst>
            </a:custGeom>
            <a:noFill/>
            <a:ln w="22225">
              <a:solidFill>
                <a:srgbClr val="FF0000"/>
              </a:solidFill>
              <a:prstDash val="solid"/>
              <a:round/>
              <a:headEnd/>
              <a:tailEnd/>
            </a:ln>
          </p:spPr>
          <p:txBody>
            <a:bodyPr/>
            <a:lstStyle/>
            <a:p>
              <a:endParaRPr lang="en-GB" sz="900"/>
            </a:p>
          </p:txBody>
        </p:sp>
        <p:sp>
          <p:nvSpPr>
            <p:cNvPr id="149" name="Freeform 145"/>
            <p:cNvSpPr>
              <a:spLocks/>
            </p:cNvSpPr>
            <p:nvPr/>
          </p:nvSpPr>
          <p:spPr bwMode="auto">
            <a:xfrm>
              <a:off x="1209" y="2617"/>
              <a:ext cx="12" cy="39"/>
            </a:xfrm>
            <a:custGeom>
              <a:avLst/>
              <a:gdLst/>
              <a:ahLst/>
              <a:cxnLst>
                <a:cxn ang="0">
                  <a:pos x="0" y="39"/>
                </a:cxn>
                <a:cxn ang="0">
                  <a:pos x="0" y="39"/>
                </a:cxn>
                <a:cxn ang="0">
                  <a:pos x="0" y="39"/>
                </a:cxn>
                <a:cxn ang="0">
                  <a:pos x="12" y="0"/>
                </a:cxn>
              </a:cxnLst>
              <a:rect l="0" t="0" r="r" b="b"/>
              <a:pathLst>
                <a:path w="12" h="39">
                  <a:moveTo>
                    <a:pt x="0" y="39"/>
                  </a:moveTo>
                  <a:lnTo>
                    <a:pt x="0" y="39"/>
                  </a:lnTo>
                  <a:lnTo>
                    <a:pt x="0" y="39"/>
                  </a:lnTo>
                  <a:lnTo>
                    <a:pt x="12" y="0"/>
                  </a:lnTo>
                </a:path>
              </a:pathLst>
            </a:custGeom>
            <a:noFill/>
            <a:ln w="22225">
              <a:solidFill>
                <a:srgbClr val="FF0000"/>
              </a:solidFill>
              <a:prstDash val="solid"/>
              <a:round/>
              <a:headEnd/>
              <a:tailEnd/>
            </a:ln>
          </p:spPr>
          <p:txBody>
            <a:bodyPr/>
            <a:lstStyle/>
            <a:p>
              <a:endParaRPr lang="en-GB" sz="900"/>
            </a:p>
          </p:txBody>
        </p:sp>
        <p:sp>
          <p:nvSpPr>
            <p:cNvPr id="150" name="Freeform 146"/>
            <p:cNvSpPr>
              <a:spLocks/>
            </p:cNvSpPr>
            <p:nvPr/>
          </p:nvSpPr>
          <p:spPr bwMode="auto">
            <a:xfrm>
              <a:off x="1221" y="2617"/>
              <a:ext cx="13" cy="8"/>
            </a:xfrm>
            <a:custGeom>
              <a:avLst/>
              <a:gdLst/>
              <a:ahLst/>
              <a:cxnLst>
                <a:cxn ang="0">
                  <a:pos x="0" y="0"/>
                </a:cxn>
                <a:cxn ang="0">
                  <a:pos x="0" y="0"/>
                </a:cxn>
                <a:cxn ang="0">
                  <a:pos x="0" y="0"/>
                </a:cxn>
                <a:cxn ang="0">
                  <a:pos x="13" y="8"/>
                </a:cxn>
              </a:cxnLst>
              <a:rect l="0" t="0" r="r" b="b"/>
              <a:pathLst>
                <a:path w="13" h="8">
                  <a:moveTo>
                    <a:pt x="0" y="0"/>
                  </a:moveTo>
                  <a:lnTo>
                    <a:pt x="0" y="0"/>
                  </a:lnTo>
                  <a:lnTo>
                    <a:pt x="0" y="0"/>
                  </a:lnTo>
                  <a:lnTo>
                    <a:pt x="13" y="8"/>
                  </a:lnTo>
                </a:path>
              </a:pathLst>
            </a:custGeom>
            <a:noFill/>
            <a:ln w="22225">
              <a:solidFill>
                <a:srgbClr val="FF0000"/>
              </a:solidFill>
              <a:prstDash val="solid"/>
              <a:round/>
              <a:headEnd/>
              <a:tailEnd/>
            </a:ln>
          </p:spPr>
          <p:txBody>
            <a:bodyPr/>
            <a:lstStyle/>
            <a:p>
              <a:endParaRPr lang="en-GB" sz="900"/>
            </a:p>
          </p:txBody>
        </p:sp>
        <p:sp>
          <p:nvSpPr>
            <p:cNvPr id="151" name="Freeform 147"/>
            <p:cNvSpPr>
              <a:spLocks/>
            </p:cNvSpPr>
            <p:nvPr/>
          </p:nvSpPr>
          <p:spPr bwMode="auto">
            <a:xfrm>
              <a:off x="1234" y="2625"/>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52" name="Freeform 148"/>
            <p:cNvSpPr>
              <a:spLocks/>
            </p:cNvSpPr>
            <p:nvPr/>
          </p:nvSpPr>
          <p:spPr bwMode="auto">
            <a:xfrm>
              <a:off x="1246" y="2564"/>
              <a:ext cx="12" cy="61"/>
            </a:xfrm>
            <a:custGeom>
              <a:avLst/>
              <a:gdLst/>
              <a:ahLst/>
              <a:cxnLst>
                <a:cxn ang="0">
                  <a:pos x="0" y="61"/>
                </a:cxn>
                <a:cxn ang="0">
                  <a:pos x="0" y="61"/>
                </a:cxn>
                <a:cxn ang="0">
                  <a:pos x="0" y="61"/>
                </a:cxn>
                <a:cxn ang="0">
                  <a:pos x="12" y="0"/>
                </a:cxn>
              </a:cxnLst>
              <a:rect l="0" t="0" r="r" b="b"/>
              <a:pathLst>
                <a:path w="12" h="61">
                  <a:moveTo>
                    <a:pt x="0" y="61"/>
                  </a:moveTo>
                  <a:lnTo>
                    <a:pt x="0" y="61"/>
                  </a:lnTo>
                  <a:lnTo>
                    <a:pt x="0" y="61"/>
                  </a:lnTo>
                  <a:lnTo>
                    <a:pt x="12" y="0"/>
                  </a:lnTo>
                </a:path>
              </a:pathLst>
            </a:custGeom>
            <a:noFill/>
            <a:ln w="22225">
              <a:solidFill>
                <a:srgbClr val="FF0000"/>
              </a:solidFill>
              <a:prstDash val="solid"/>
              <a:round/>
              <a:headEnd/>
              <a:tailEnd/>
            </a:ln>
          </p:spPr>
          <p:txBody>
            <a:bodyPr/>
            <a:lstStyle/>
            <a:p>
              <a:endParaRPr lang="en-GB" sz="900"/>
            </a:p>
          </p:txBody>
        </p:sp>
        <p:sp>
          <p:nvSpPr>
            <p:cNvPr id="153" name="Freeform 149"/>
            <p:cNvSpPr>
              <a:spLocks/>
            </p:cNvSpPr>
            <p:nvPr/>
          </p:nvSpPr>
          <p:spPr bwMode="auto">
            <a:xfrm>
              <a:off x="1258" y="2477"/>
              <a:ext cx="12" cy="87"/>
            </a:xfrm>
            <a:custGeom>
              <a:avLst/>
              <a:gdLst/>
              <a:ahLst/>
              <a:cxnLst>
                <a:cxn ang="0">
                  <a:pos x="0" y="87"/>
                </a:cxn>
                <a:cxn ang="0">
                  <a:pos x="0" y="87"/>
                </a:cxn>
                <a:cxn ang="0">
                  <a:pos x="0" y="87"/>
                </a:cxn>
                <a:cxn ang="0">
                  <a:pos x="12" y="0"/>
                </a:cxn>
              </a:cxnLst>
              <a:rect l="0" t="0" r="r" b="b"/>
              <a:pathLst>
                <a:path w="12" h="87">
                  <a:moveTo>
                    <a:pt x="0" y="87"/>
                  </a:moveTo>
                  <a:lnTo>
                    <a:pt x="0" y="87"/>
                  </a:lnTo>
                  <a:lnTo>
                    <a:pt x="0" y="87"/>
                  </a:lnTo>
                  <a:lnTo>
                    <a:pt x="12" y="0"/>
                  </a:lnTo>
                </a:path>
              </a:pathLst>
            </a:custGeom>
            <a:noFill/>
            <a:ln w="22225">
              <a:solidFill>
                <a:srgbClr val="FF0000"/>
              </a:solidFill>
              <a:prstDash val="solid"/>
              <a:round/>
              <a:headEnd/>
              <a:tailEnd/>
            </a:ln>
          </p:spPr>
          <p:txBody>
            <a:bodyPr/>
            <a:lstStyle/>
            <a:p>
              <a:endParaRPr lang="en-GB" sz="900"/>
            </a:p>
          </p:txBody>
        </p:sp>
        <p:sp>
          <p:nvSpPr>
            <p:cNvPr id="154" name="Freeform 150"/>
            <p:cNvSpPr>
              <a:spLocks/>
            </p:cNvSpPr>
            <p:nvPr/>
          </p:nvSpPr>
          <p:spPr bwMode="auto">
            <a:xfrm>
              <a:off x="1270" y="2383"/>
              <a:ext cx="12" cy="94"/>
            </a:xfrm>
            <a:custGeom>
              <a:avLst/>
              <a:gdLst/>
              <a:ahLst/>
              <a:cxnLst>
                <a:cxn ang="0">
                  <a:pos x="0" y="94"/>
                </a:cxn>
                <a:cxn ang="0">
                  <a:pos x="0" y="94"/>
                </a:cxn>
                <a:cxn ang="0">
                  <a:pos x="0" y="94"/>
                </a:cxn>
                <a:cxn ang="0">
                  <a:pos x="12" y="0"/>
                </a:cxn>
              </a:cxnLst>
              <a:rect l="0" t="0" r="r" b="b"/>
              <a:pathLst>
                <a:path w="12" h="94">
                  <a:moveTo>
                    <a:pt x="0" y="94"/>
                  </a:moveTo>
                  <a:lnTo>
                    <a:pt x="0" y="94"/>
                  </a:lnTo>
                  <a:lnTo>
                    <a:pt x="0" y="94"/>
                  </a:lnTo>
                  <a:lnTo>
                    <a:pt x="12" y="0"/>
                  </a:lnTo>
                </a:path>
              </a:pathLst>
            </a:custGeom>
            <a:noFill/>
            <a:ln w="22225">
              <a:solidFill>
                <a:srgbClr val="FF0000"/>
              </a:solidFill>
              <a:prstDash val="solid"/>
              <a:round/>
              <a:headEnd/>
              <a:tailEnd/>
            </a:ln>
          </p:spPr>
          <p:txBody>
            <a:bodyPr/>
            <a:lstStyle/>
            <a:p>
              <a:endParaRPr lang="en-GB" sz="900"/>
            </a:p>
          </p:txBody>
        </p:sp>
        <p:sp>
          <p:nvSpPr>
            <p:cNvPr id="155" name="Freeform 151"/>
            <p:cNvSpPr>
              <a:spLocks/>
            </p:cNvSpPr>
            <p:nvPr/>
          </p:nvSpPr>
          <p:spPr bwMode="auto">
            <a:xfrm>
              <a:off x="1282" y="2272"/>
              <a:ext cx="12" cy="111"/>
            </a:xfrm>
            <a:custGeom>
              <a:avLst/>
              <a:gdLst/>
              <a:ahLst/>
              <a:cxnLst>
                <a:cxn ang="0">
                  <a:pos x="0" y="111"/>
                </a:cxn>
                <a:cxn ang="0">
                  <a:pos x="0" y="111"/>
                </a:cxn>
                <a:cxn ang="0">
                  <a:pos x="0" y="111"/>
                </a:cxn>
                <a:cxn ang="0">
                  <a:pos x="12" y="0"/>
                </a:cxn>
              </a:cxnLst>
              <a:rect l="0" t="0" r="r" b="b"/>
              <a:pathLst>
                <a:path w="12" h="111">
                  <a:moveTo>
                    <a:pt x="0" y="111"/>
                  </a:moveTo>
                  <a:lnTo>
                    <a:pt x="0" y="111"/>
                  </a:lnTo>
                  <a:lnTo>
                    <a:pt x="0" y="111"/>
                  </a:lnTo>
                  <a:lnTo>
                    <a:pt x="12" y="0"/>
                  </a:lnTo>
                </a:path>
              </a:pathLst>
            </a:custGeom>
            <a:noFill/>
            <a:ln w="22225">
              <a:solidFill>
                <a:srgbClr val="FF0000"/>
              </a:solidFill>
              <a:prstDash val="solid"/>
              <a:round/>
              <a:headEnd/>
              <a:tailEnd/>
            </a:ln>
          </p:spPr>
          <p:txBody>
            <a:bodyPr/>
            <a:lstStyle/>
            <a:p>
              <a:endParaRPr lang="en-GB" sz="900"/>
            </a:p>
          </p:txBody>
        </p:sp>
        <p:sp>
          <p:nvSpPr>
            <p:cNvPr id="156" name="Freeform 152"/>
            <p:cNvSpPr>
              <a:spLocks/>
            </p:cNvSpPr>
            <p:nvPr/>
          </p:nvSpPr>
          <p:spPr bwMode="auto">
            <a:xfrm>
              <a:off x="1294" y="2174"/>
              <a:ext cx="13" cy="98"/>
            </a:xfrm>
            <a:custGeom>
              <a:avLst/>
              <a:gdLst/>
              <a:ahLst/>
              <a:cxnLst>
                <a:cxn ang="0">
                  <a:pos x="0" y="98"/>
                </a:cxn>
                <a:cxn ang="0">
                  <a:pos x="0" y="98"/>
                </a:cxn>
                <a:cxn ang="0">
                  <a:pos x="0" y="98"/>
                </a:cxn>
                <a:cxn ang="0">
                  <a:pos x="13" y="0"/>
                </a:cxn>
              </a:cxnLst>
              <a:rect l="0" t="0" r="r" b="b"/>
              <a:pathLst>
                <a:path w="13" h="98">
                  <a:moveTo>
                    <a:pt x="0" y="98"/>
                  </a:moveTo>
                  <a:lnTo>
                    <a:pt x="0" y="98"/>
                  </a:lnTo>
                  <a:lnTo>
                    <a:pt x="0" y="98"/>
                  </a:lnTo>
                  <a:lnTo>
                    <a:pt x="13" y="0"/>
                  </a:lnTo>
                </a:path>
              </a:pathLst>
            </a:custGeom>
            <a:noFill/>
            <a:ln w="22225">
              <a:solidFill>
                <a:srgbClr val="FF0000"/>
              </a:solidFill>
              <a:prstDash val="solid"/>
              <a:round/>
              <a:headEnd/>
              <a:tailEnd/>
            </a:ln>
          </p:spPr>
          <p:txBody>
            <a:bodyPr/>
            <a:lstStyle/>
            <a:p>
              <a:endParaRPr lang="en-GB" sz="900"/>
            </a:p>
          </p:txBody>
        </p:sp>
        <p:sp>
          <p:nvSpPr>
            <p:cNvPr id="157" name="Freeform 153"/>
            <p:cNvSpPr>
              <a:spLocks/>
            </p:cNvSpPr>
            <p:nvPr/>
          </p:nvSpPr>
          <p:spPr bwMode="auto">
            <a:xfrm>
              <a:off x="1307" y="2101"/>
              <a:ext cx="12" cy="73"/>
            </a:xfrm>
            <a:custGeom>
              <a:avLst/>
              <a:gdLst/>
              <a:ahLst/>
              <a:cxnLst>
                <a:cxn ang="0">
                  <a:pos x="0" y="73"/>
                </a:cxn>
                <a:cxn ang="0">
                  <a:pos x="0" y="73"/>
                </a:cxn>
                <a:cxn ang="0">
                  <a:pos x="0" y="73"/>
                </a:cxn>
                <a:cxn ang="0">
                  <a:pos x="12" y="0"/>
                </a:cxn>
              </a:cxnLst>
              <a:rect l="0" t="0" r="r" b="b"/>
              <a:pathLst>
                <a:path w="12" h="73">
                  <a:moveTo>
                    <a:pt x="0" y="73"/>
                  </a:moveTo>
                  <a:lnTo>
                    <a:pt x="0" y="73"/>
                  </a:lnTo>
                  <a:lnTo>
                    <a:pt x="0" y="73"/>
                  </a:lnTo>
                  <a:lnTo>
                    <a:pt x="12" y="0"/>
                  </a:lnTo>
                </a:path>
              </a:pathLst>
            </a:custGeom>
            <a:noFill/>
            <a:ln w="22225">
              <a:solidFill>
                <a:srgbClr val="FF0000"/>
              </a:solidFill>
              <a:prstDash val="solid"/>
              <a:round/>
              <a:headEnd/>
              <a:tailEnd/>
            </a:ln>
          </p:spPr>
          <p:txBody>
            <a:bodyPr/>
            <a:lstStyle/>
            <a:p>
              <a:endParaRPr lang="en-GB" sz="900"/>
            </a:p>
          </p:txBody>
        </p:sp>
        <p:sp>
          <p:nvSpPr>
            <p:cNvPr id="158" name="Freeform 154"/>
            <p:cNvSpPr>
              <a:spLocks/>
            </p:cNvSpPr>
            <p:nvPr/>
          </p:nvSpPr>
          <p:spPr bwMode="auto">
            <a:xfrm>
              <a:off x="1319" y="2069"/>
              <a:ext cx="12" cy="32"/>
            </a:xfrm>
            <a:custGeom>
              <a:avLst/>
              <a:gdLst/>
              <a:ahLst/>
              <a:cxnLst>
                <a:cxn ang="0">
                  <a:pos x="0" y="32"/>
                </a:cxn>
                <a:cxn ang="0">
                  <a:pos x="0" y="32"/>
                </a:cxn>
                <a:cxn ang="0">
                  <a:pos x="0" y="32"/>
                </a:cxn>
                <a:cxn ang="0">
                  <a:pos x="12" y="0"/>
                </a:cxn>
              </a:cxnLst>
              <a:rect l="0" t="0" r="r" b="b"/>
              <a:pathLst>
                <a:path w="12" h="32">
                  <a:moveTo>
                    <a:pt x="0" y="32"/>
                  </a:moveTo>
                  <a:lnTo>
                    <a:pt x="0" y="32"/>
                  </a:lnTo>
                  <a:lnTo>
                    <a:pt x="0" y="32"/>
                  </a:lnTo>
                  <a:lnTo>
                    <a:pt x="12" y="0"/>
                  </a:lnTo>
                </a:path>
              </a:pathLst>
            </a:custGeom>
            <a:noFill/>
            <a:ln w="22225">
              <a:solidFill>
                <a:srgbClr val="FF0000"/>
              </a:solidFill>
              <a:prstDash val="solid"/>
              <a:round/>
              <a:headEnd/>
              <a:tailEnd/>
            </a:ln>
          </p:spPr>
          <p:txBody>
            <a:bodyPr/>
            <a:lstStyle/>
            <a:p>
              <a:endParaRPr lang="en-GB" sz="900"/>
            </a:p>
          </p:txBody>
        </p:sp>
        <p:sp>
          <p:nvSpPr>
            <p:cNvPr id="159" name="Freeform 155"/>
            <p:cNvSpPr>
              <a:spLocks/>
            </p:cNvSpPr>
            <p:nvPr/>
          </p:nvSpPr>
          <p:spPr bwMode="auto">
            <a:xfrm>
              <a:off x="1331" y="2069"/>
              <a:ext cx="12" cy="67"/>
            </a:xfrm>
            <a:custGeom>
              <a:avLst/>
              <a:gdLst/>
              <a:ahLst/>
              <a:cxnLst>
                <a:cxn ang="0">
                  <a:pos x="0" y="0"/>
                </a:cxn>
                <a:cxn ang="0">
                  <a:pos x="0" y="0"/>
                </a:cxn>
                <a:cxn ang="0">
                  <a:pos x="0" y="0"/>
                </a:cxn>
                <a:cxn ang="0">
                  <a:pos x="12" y="67"/>
                </a:cxn>
              </a:cxnLst>
              <a:rect l="0" t="0" r="r" b="b"/>
              <a:pathLst>
                <a:path w="12" h="67">
                  <a:moveTo>
                    <a:pt x="0" y="0"/>
                  </a:moveTo>
                  <a:lnTo>
                    <a:pt x="0" y="0"/>
                  </a:lnTo>
                  <a:lnTo>
                    <a:pt x="0" y="0"/>
                  </a:lnTo>
                  <a:lnTo>
                    <a:pt x="12" y="67"/>
                  </a:lnTo>
                </a:path>
              </a:pathLst>
            </a:custGeom>
            <a:noFill/>
            <a:ln w="22225">
              <a:solidFill>
                <a:srgbClr val="FF0000"/>
              </a:solidFill>
              <a:prstDash val="solid"/>
              <a:round/>
              <a:headEnd/>
              <a:tailEnd/>
            </a:ln>
          </p:spPr>
          <p:txBody>
            <a:bodyPr/>
            <a:lstStyle/>
            <a:p>
              <a:endParaRPr lang="en-GB" sz="900"/>
            </a:p>
          </p:txBody>
        </p:sp>
        <p:sp>
          <p:nvSpPr>
            <p:cNvPr id="160" name="Freeform 156"/>
            <p:cNvSpPr>
              <a:spLocks/>
            </p:cNvSpPr>
            <p:nvPr/>
          </p:nvSpPr>
          <p:spPr bwMode="auto">
            <a:xfrm>
              <a:off x="1343" y="2136"/>
              <a:ext cx="12" cy="189"/>
            </a:xfrm>
            <a:custGeom>
              <a:avLst/>
              <a:gdLst/>
              <a:ahLst/>
              <a:cxnLst>
                <a:cxn ang="0">
                  <a:pos x="0" y="0"/>
                </a:cxn>
                <a:cxn ang="0">
                  <a:pos x="0" y="0"/>
                </a:cxn>
                <a:cxn ang="0">
                  <a:pos x="0" y="0"/>
                </a:cxn>
                <a:cxn ang="0">
                  <a:pos x="12" y="189"/>
                </a:cxn>
              </a:cxnLst>
              <a:rect l="0" t="0" r="r" b="b"/>
              <a:pathLst>
                <a:path w="12" h="189">
                  <a:moveTo>
                    <a:pt x="0" y="0"/>
                  </a:moveTo>
                  <a:lnTo>
                    <a:pt x="0" y="0"/>
                  </a:lnTo>
                  <a:lnTo>
                    <a:pt x="0" y="0"/>
                  </a:lnTo>
                  <a:lnTo>
                    <a:pt x="12" y="189"/>
                  </a:lnTo>
                </a:path>
              </a:pathLst>
            </a:custGeom>
            <a:noFill/>
            <a:ln w="22225">
              <a:solidFill>
                <a:srgbClr val="FF0000"/>
              </a:solidFill>
              <a:prstDash val="solid"/>
              <a:round/>
              <a:headEnd/>
              <a:tailEnd/>
            </a:ln>
          </p:spPr>
          <p:txBody>
            <a:bodyPr/>
            <a:lstStyle/>
            <a:p>
              <a:endParaRPr lang="en-GB" sz="900"/>
            </a:p>
          </p:txBody>
        </p:sp>
        <p:sp>
          <p:nvSpPr>
            <p:cNvPr id="161" name="Freeform 157"/>
            <p:cNvSpPr>
              <a:spLocks/>
            </p:cNvSpPr>
            <p:nvPr/>
          </p:nvSpPr>
          <p:spPr bwMode="auto">
            <a:xfrm>
              <a:off x="1355" y="2325"/>
              <a:ext cx="13" cy="281"/>
            </a:xfrm>
            <a:custGeom>
              <a:avLst/>
              <a:gdLst/>
              <a:ahLst/>
              <a:cxnLst>
                <a:cxn ang="0">
                  <a:pos x="0" y="0"/>
                </a:cxn>
                <a:cxn ang="0">
                  <a:pos x="0" y="0"/>
                </a:cxn>
                <a:cxn ang="0">
                  <a:pos x="0" y="0"/>
                </a:cxn>
                <a:cxn ang="0">
                  <a:pos x="13" y="281"/>
                </a:cxn>
              </a:cxnLst>
              <a:rect l="0" t="0" r="r" b="b"/>
              <a:pathLst>
                <a:path w="13" h="281">
                  <a:moveTo>
                    <a:pt x="0" y="0"/>
                  </a:moveTo>
                  <a:lnTo>
                    <a:pt x="0" y="0"/>
                  </a:lnTo>
                  <a:lnTo>
                    <a:pt x="0" y="0"/>
                  </a:lnTo>
                  <a:lnTo>
                    <a:pt x="13" y="281"/>
                  </a:lnTo>
                </a:path>
              </a:pathLst>
            </a:custGeom>
            <a:noFill/>
            <a:ln w="22225">
              <a:solidFill>
                <a:srgbClr val="FF0000"/>
              </a:solidFill>
              <a:prstDash val="solid"/>
              <a:round/>
              <a:headEnd/>
              <a:tailEnd/>
            </a:ln>
          </p:spPr>
          <p:txBody>
            <a:bodyPr/>
            <a:lstStyle/>
            <a:p>
              <a:endParaRPr lang="en-GB" sz="900"/>
            </a:p>
          </p:txBody>
        </p:sp>
        <p:sp>
          <p:nvSpPr>
            <p:cNvPr id="162" name="Freeform 158"/>
            <p:cNvSpPr>
              <a:spLocks/>
            </p:cNvSpPr>
            <p:nvPr/>
          </p:nvSpPr>
          <p:spPr bwMode="auto">
            <a:xfrm>
              <a:off x="1368" y="2606"/>
              <a:ext cx="12" cy="263"/>
            </a:xfrm>
            <a:custGeom>
              <a:avLst/>
              <a:gdLst/>
              <a:ahLst/>
              <a:cxnLst>
                <a:cxn ang="0">
                  <a:pos x="0" y="0"/>
                </a:cxn>
                <a:cxn ang="0">
                  <a:pos x="0" y="0"/>
                </a:cxn>
                <a:cxn ang="0">
                  <a:pos x="0" y="0"/>
                </a:cxn>
                <a:cxn ang="0">
                  <a:pos x="12" y="263"/>
                </a:cxn>
              </a:cxnLst>
              <a:rect l="0" t="0" r="r" b="b"/>
              <a:pathLst>
                <a:path w="12" h="263">
                  <a:moveTo>
                    <a:pt x="0" y="0"/>
                  </a:moveTo>
                  <a:lnTo>
                    <a:pt x="0" y="0"/>
                  </a:lnTo>
                  <a:lnTo>
                    <a:pt x="0" y="0"/>
                  </a:lnTo>
                  <a:lnTo>
                    <a:pt x="12" y="263"/>
                  </a:lnTo>
                </a:path>
              </a:pathLst>
            </a:custGeom>
            <a:noFill/>
            <a:ln w="22225">
              <a:solidFill>
                <a:srgbClr val="FF0000"/>
              </a:solidFill>
              <a:prstDash val="solid"/>
              <a:round/>
              <a:headEnd/>
              <a:tailEnd/>
            </a:ln>
          </p:spPr>
          <p:txBody>
            <a:bodyPr/>
            <a:lstStyle/>
            <a:p>
              <a:endParaRPr lang="en-GB" sz="900"/>
            </a:p>
          </p:txBody>
        </p:sp>
        <p:sp>
          <p:nvSpPr>
            <p:cNvPr id="163" name="Freeform 159"/>
            <p:cNvSpPr>
              <a:spLocks/>
            </p:cNvSpPr>
            <p:nvPr/>
          </p:nvSpPr>
          <p:spPr bwMode="auto">
            <a:xfrm>
              <a:off x="1380" y="2869"/>
              <a:ext cx="12" cy="177"/>
            </a:xfrm>
            <a:custGeom>
              <a:avLst/>
              <a:gdLst/>
              <a:ahLst/>
              <a:cxnLst>
                <a:cxn ang="0">
                  <a:pos x="0" y="0"/>
                </a:cxn>
                <a:cxn ang="0">
                  <a:pos x="0" y="0"/>
                </a:cxn>
                <a:cxn ang="0">
                  <a:pos x="0" y="0"/>
                </a:cxn>
                <a:cxn ang="0">
                  <a:pos x="12" y="177"/>
                </a:cxn>
              </a:cxnLst>
              <a:rect l="0" t="0" r="r" b="b"/>
              <a:pathLst>
                <a:path w="12" h="177">
                  <a:moveTo>
                    <a:pt x="0" y="0"/>
                  </a:moveTo>
                  <a:lnTo>
                    <a:pt x="0" y="0"/>
                  </a:lnTo>
                  <a:lnTo>
                    <a:pt x="0" y="0"/>
                  </a:lnTo>
                  <a:lnTo>
                    <a:pt x="12" y="177"/>
                  </a:lnTo>
                </a:path>
              </a:pathLst>
            </a:custGeom>
            <a:noFill/>
            <a:ln w="22225">
              <a:solidFill>
                <a:srgbClr val="FF0000"/>
              </a:solidFill>
              <a:prstDash val="solid"/>
              <a:round/>
              <a:headEnd/>
              <a:tailEnd/>
            </a:ln>
          </p:spPr>
          <p:txBody>
            <a:bodyPr/>
            <a:lstStyle/>
            <a:p>
              <a:endParaRPr lang="en-GB" sz="900"/>
            </a:p>
          </p:txBody>
        </p:sp>
        <p:sp>
          <p:nvSpPr>
            <p:cNvPr id="164" name="Freeform 160"/>
            <p:cNvSpPr>
              <a:spLocks/>
            </p:cNvSpPr>
            <p:nvPr/>
          </p:nvSpPr>
          <p:spPr bwMode="auto">
            <a:xfrm>
              <a:off x="1392" y="3046"/>
              <a:ext cx="12" cy="165"/>
            </a:xfrm>
            <a:custGeom>
              <a:avLst/>
              <a:gdLst/>
              <a:ahLst/>
              <a:cxnLst>
                <a:cxn ang="0">
                  <a:pos x="0" y="0"/>
                </a:cxn>
                <a:cxn ang="0">
                  <a:pos x="0" y="0"/>
                </a:cxn>
                <a:cxn ang="0">
                  <a:pos x="0" y="0"/>
                </a:cxn>
                <a:cxn ang="0">
                  <a:pos x="12" y="165"/>
                </a:cxn>
              </a:cxnLst>
              <a:rect l="0" t="0" r="r" b="b"/>
              <a:pathLst>
                <a:path w="12" h="165">
                  <a:moveTo>
                    <a:pt x="0" y="0"/>
                  </a:moveTo>
                  <a:lnTo>
                    <a:pt x="0" y="0"/>
                  </a:lnTo>
                  <a:lnTo>
                    <a:pt x="0" y="0"/>
                  </a:lnTo>
                  <a:lnTo>
                    <a:pt x="12" y="165"/>
                  </a:lnTo>
                </a:path>
              </a:pathLst>
            </a:custGeom>
            <a:noFill/>
            <a:ln w="22225">
              <a:solidFill>
                <a:srgbClr val="FF0000"/>
              </a:solidFill>
              <a:prstDash val="solid"/>
              <a:round/>
              <a:headEnd/>
              <a:tailEnd/>
            </a:ln>
          </p:spPr>
          <p:txBody>
            <a:bodyPr/>
            <a:lstStyle/>
            <a:p>
              <a:endParaRPr lang="en-GB" sz="900"/>
            </a:p>
          </p:txBody>
        </p:sp>
        <p:sp>
          <p:nvSpPr>
            <p:cNvPr id="165" name="Freeform 161"/>
            <p:cNvSpPr>
              <a:spLocks/>
            </p:cNvSpPr>
            <p:nvPr/>
          </p:nvSpPr>
          <p:spPr bwMode="auto">
            <a:xfrm>
              <a:off x="1404" y="3211"/>
              <a:ext cx="12" cy="110"/>
            </a:xfrm>
            <a:custGeom>
              <a:avLst/>
              <a:gdLst/>
              <a:ahLst/>
              <a:cxnLst>
                <a:cxn ang="0">
                  <a:pos x="0" y="0"/>
                </a:cxn>
                <a:cxn ang="0">
                  <a:pos x="0" y="0"/>
                </a:cxn>
                <a:cxn ang="0">
                  <a:pos x="0" y="0"/>
                </a:cxn>
                <a:cxn ang="0">
                  <a:pos x="12" y="110"/>
                </a:cxn>
              </a:cxnLst>
              <a:rect l="0" t="0" r="r" b="b"/>
              <a:pathLst>
                <a:path w="12" h="110">
                  <a:moveTo>
                    <a:pt x="0" y="0"/>
                  </a:moveTo>
                  <a:lnTo>
                    <a:pt x="0" y="0"/>
                  </a:lnTo>
                  <a:lnTo>
                    <a:pt x="0" y="0"/>
                  </a:lnTo>
                  <a:lnTo>
                    <a:pt x="12" y="110"/>
                  </a:lnTo>
                </a:path>
              </a:pathLst>
            </a:custGeom>
            <a:noFill/>
            <a:ln w="22225">
              <a:solidFill>
                <a:srgbClr val="FF0000"/>
              </a:solidFill>
              <a:prstDash val="solid"/>
              <a:round/>
              <a:headEnd/>
              <a:tailEnd/>
            </a:ln>
          </p:spPr>
          <p:txBody>
            <a:bodyPr/>
            <a:lstStyle/>
            <a:p>
              <a:endParaRPr lang="en-GB" sz="900"/>
            </a:p>
          </p:txBody>
        </p:sp>
        <p:sp>
          <p:nvSpPr>
            <p:cNvPr id="166" name="Freeform 162"/>
            <p:cNvSpPr>
              <a:spLocks/>
            </p:cNvSpPr>
            <p:nvPr/>
          </p:nvSpPr>
          <p:spPr bwMode="auto">
            <a:xfrm>
              <a:off x="1416" y="3321"/>
              <a:ext cx="12" cy="125"/>
            </a:xfrm>
            <a:custGeom>
              <a:avLst/>
              <a:gdLst/>
              <a:ahLst/>
              <a:cxnLst>
                <a:cxn ang="0">
                  <a:pos x="0" y="0"/>
                </a:cxn>
                <a:cxn ang="0">
                  <a:pos x="0" y="0"/>
                </a:cxn>
                <a:cxn ang="0">
                  <a:pos x="0" y="0"/>
                </a:cxn>
                <a:cxn ang="0">
                  <a:pos x="12" y="125"/>
                </a:cxn>
              </a:cxnLst>
              <a:rect l="0" t="0" r="r" b="b"/>
              <a:pathLst>
                <a:path w="12" h="125">
                  <a:moveTo>
                    <a:pt x="0" y="0"/>
                  </a:moveTo>
                  <a:lnTo>
                    <a:pt x="0" y="0"/>
                  </a:lnTo>
                  <a:lnTo>
                    <a:pt x="0" y="0"/>
                  </a:lnTo>
                  <a:lnTo>
                    <a:pt x="12" y="125"/>
                  </a:lnTo>
                </a:path>
              </a:pathLst>
            </a:custGeom>
            <a:noFill/>
            <a:ln w="22225">
              <a:solidFill>
                <a:srgbClr val="FF0000"/>
              </a:solidFill>
              <a:prstDash val="solid"/>
              <a:round/>
              <a:headEnd/>
              <a:tailEnd/>
            </a:ln>
          </p:spPr>
          <p:txBody>
            <a:bodyPr/>
            <a:lstStyle/>
            <a:p>
              <a:endParaRPr lang="en-GB" sz="900"/>
            </a:p>
          </p:txBody>
        </p:sp>
        <p:sp>
          <p:nvSpPr>
            <p:cNvPr id="167" name="Freeform 163"/>
            <p:cNvSpPr>
              <a:spLocks/>
            </p:cNvSpPr>
            <p:nvPr/>
          </p:nvSpPr>
          <p:spPr bwMode="auto">
            <a:xfrm>
              <a:off x="1428" y="3446"/>
              <a:ext cx="13" cy="35"/>
            </a:xfrm>
            <a:custGeom>
              <a:avLst/>
              <a:gdLst/>
              <a:ahLst/>
              <a:cxnLst>
                <a:cxn ang="0">
                  <a:pos x="0" y="0"/>
                </a:cxn>
                <a:cxn ang="0">
                  <a:pos x="0" y="0"/>
                </a:cxn>
                <a:cxn ang="0">
                  <a:pos x="0" y="0"/>
                </a:cxn>
                <a:cxn ang="0">
                  <a:pos x="13" y="35"/>
                </a:cxn>
              </a:cxnLst>
              <a:rect l="0" t="0" r="r" b="b"/>
              <a:pathLst>
                <a:path w="13" h="35">
                  <a:moveTo>
                    <a:pt x="0" y="0"/>
                  </a:moveTo>
                  <a:lnTo>
                    <a:pt x="0" y="0"/>
                  </a:lnTo>
                  <a:lnTo>
                    <a:pt x="0" y="0"/>
                  </a:lnTo>
                  <a:lnTo>
                    <a:pt x="13" y="35"/>
                  </a:lnTo>
                </a:path>
              </a:pathLst>
            </a:custGeom>
            <a:noFill/>
            <a:ln w="22225">
              <a:solidFill>
                <a:srgbClr val="FF0000"/>
              </a:solidFill>
              <a:prstDash val="solid"/>
              <a:round/>
              <a:headEnd/>
              <a:tailEnd/>
            </a:ln>
          </p:spPr>
          <p:txBody>
            <a:bodyPr/>
            <a:lstStyle/>
            <a:p>
              <a:endParaRPr lang="en-GB" sz="900"/>
            </a:p>
          </p:txBody>
        </p:sp>
        <p:sp>
          <p:nvSpPr>
            <p:cNvPr id="168" name="Freeform 164"/>
            <p:cNvSpPr>
              <a:spLocks/>
            </p:cNvSpPr>
            <p:nvPr/>
          </p:nvSpPr>
          <p:spPr bwMode="auto">
            <a:xfrm>
              <a:off x="1441" y="3481"/>
              <a:ext cx="12" cy="63"/>
            </a:xfrm>
            <a:custGeom>
              <a:avLst/>
              <a:gdLst/>
              <a:ahLst/>
              <a:cxnLst>
                <a:cxn ang="0">
                  <a:pos x="0" y="0"/>
                </a:cxn>
                <a:cxn ang="0">
                  <a:pos x="0" y="0"/>
                </a:cxn>
                <a:cxn ang="0">
                  <a:pos x="0" y="0"/>
                </a:cxn>
                <a:cxn ang="0">
                  <a:pos x="12" y="63"/>
                </a:cxn>
              </a:cxnLst>
              <a:rect l="0" t="0" r="r" b="b"/>
              <a:pathLst>
                <a:path w="12" h="63">
                  <a:moveTo>
                    <a:pt x="0" y="0"/>
                  </a:moveTo>
                  <a:lnTo>
                    <a:pt x="0" y="0"/>
                  </a:lnTo>
                  <a:lnTo>
                    <a:pt x="0" y="0"/>
                  </a:lnTo>
                  <a:lnTo>
                    <a:pt x="12" y="63"/>
                  </a:lnTo>
                </a:path>
              </a:pathLst>
            </a:custGeom>
            <a:noFill/>
            <a:ln w="22225">
              <a:solidFill>
                <a:srgbClr val="FF0000"/>
              </a:solidFill>
              <a:prstDash val="solid"/>
              <a:round/>
              <a:headEnd/>
              <a:tailEnd/>
            </a:ln>
          </p:spPr>
          <p:txBody>
            <a:bodyPr/>
            <a:lstStyle/>
            <a:p>
              <a:endParaRPr lang="en-GB" sz="900"/>
            </a:p>
          </p:txBody>
        </p:sp>
        <p:sp>
          <p:nvSpPr>
            <p:cNvPr id="169" name="Freeform 165"/>
            <p:cNvSpPr>
              <a:spLocks/>
            </p:cNvSpPr>
            <p:nvPr/>
          </p:nvSpPr>
          <p:spPr bwMode="auto">
            <a:xfrm>
              <a:off x="1453" y="3544"/>
              <a:ext cx="12" cy="15"/>
            </a:xfrm>
            <a:custGeom>
              <a:avLst/>
              <a:gdLst/>
              <a:ahLst/>
              <a:cxnLst>
                <a:cxn ang="0">
                  <a:pos x="0" y="0"/>
                </a:cxn>
                <a:cxn ang="0">
                  <a:pos x="0" y="0"/>
                </a:cxn>
                <a:cxn ang="0">
                  <a:pos x="0" y="0"/>
                </a:cxn>
                <a:cxn ang="0">
                  <a:pos x="12" y="15"/>
                </a:cxn>
              </a:cxnLst>
              <a:rect l="0" t="0" r="r" b="b"/>
              <a:pathLst>
                <a:path w="12" h="15">
                  <a:moveTo>
                    <a:pt x="0" y="0"/>
                  </a:moveTo>
                  <a:lnTo>
                    <a:pt x="0" y="0"/>
                  </a:lnTo>
                  <a:lnTo>
                    <a:pt x="0" y="0"/>
                  </a:lnTo>
                  <a:lnTo>
                    <a:pt x="12" y="15"/>
                  </a:lnTo>
                </a:path>
              </a:pathLst>
            </a:custGeom>
            <a:noFill/>
            <a:ln w="22225">
              <a:solidFill>
                <a:srgbClr val="FF0000"/>
              </a:solidFill>
              <a:prstDash val="solid"/>
              <a:round/>
              <a:headEnd/>
              <a:tailEnd/>
            </a:ln>
          </p:spPr>
          <p:txBody>
            <a:bodyPr/>
            <a:lstStyle/>
            <a:p>
              <a:endParaRPr lang="en-GB" sz="900"/>
            </a:p>
          </p:txBody>
        </p:sp>
        <p:sp>
          <p:nvSpPr>
            <p:cNvPr id="170" name="Freeform 166"/>
            <p:cNvSpPr>
              <a:spLocks/>
            </p:cNvSpPr>
            <p:nvPr/>
          </p:nvSpPr>
          <p:spPr bwMode="auto">
            <a:xfrm>
              <a:off x="1465" y="3559"/>
              <a:ext cx="12" cy="27"/>
            </a:xfrm>
            <a:custGeom>
              <a:avLst/>
              <a:gdLst/>
              <a:ahLst/>
              <a:cxnLst>
                <a:cxn ang="0">
                  <a:pos x="0" y="0"/>
                </a:cxn>
                <a:cxn ang="0">
                  <a:pos x="0" y="0"/>
                </a:cxn>
                <a:cxn ang="0">
                  <a:pos x="0" y="0"/>
                </a:cxn>
                <a:cxn ang="0">
                  <a:pos x="12" y="27"/>
                </a:cxn>
              </a:cxnLst>
              <a:rect l="0" t="0" r="r" b="b"/>
              <a:pathLst>
                <a:path w="12" h="27">
                  <a:moveTo>
                    <a:pt x="0" y="0"/>
                  </a:moveTo>
                  <a:lnTo>
                    <a:pt x="0" y="0"/>
                  </a:lnTo>
                  <a:lnTo>
                    <a:pt x="0" y="0"/>
                  </a:lnTo>
                  <a:lnTo>
                    <a:pt x="12" y="27"/>
                  </a:lnTo>
                </a:path>
              </a:pathLst>
            </a:custGeom>
            <a:noFill/>
            <a:ln w="22225">
              <a:solidFill>
                <a:srgbClr val="FF0000"/>
              </a:solidFill>
              <a:prstDash val="solid"/>
              <a:round/>
              <a:headEnd/>
              <a:tailEnd/>
            </a:ln>
          </p:spPr>
          <p:txBody>
            <a:bodyPr/>
            <a:lstStyle/>
            <a:p>
              <a:endParaRPr lang="en-GB" sz="900"/>
            </a:p>
          </p:txBody>
        </p:sp>
        <p:sp>
          <p:nvSpPr>
            <p:cNvPr id="171" name="Freeform 167"/>
            <p:cNvSpPr>
              <a:spLocks/>
            </p:cNvSpPr>
            <p:nvPr/>
          </p:nvSpPr>
          <p:spPr bwMode="auto">
            <a:xfrm>
              <a:off x="1477" y="3570"/>
              <a:ext cx="12" cy="16"/>
            </a:xfrm>
            <a:custGeom>
              <a:avLst/>
              <a:gdLst/>
              <a:ahLst/>
              <a:cxnLst>
                <a:cxn ang="0">
                  <a:pos x="0" y="16"/>
                </a:cxn>
                <a:cxn ang="0">
                  <a:pos x="0" y="16"/>
                </a:cxn>
                <a:cxn ang="0">
                  <a:pos x="0" y="16"/>
                </a:cxn>
                <a:cxn ang="0">
                  <a:pos x="12" y="0"/>
                </a:cxn>
              </a:cxnLst>
              <a:rect l="0" t="0" r="r" b="b"/>
              <a:pathLst>
                <a:path w="12" h="16">
                  <a:moveTo>
                    <a:pt x="0" y="16"/>
                  </a:moveTo>
                  <a:lnTo>
                    <a:pt x="0" y="16"/>
                  </a:lnTo>
                  <a:lnTo>
                    <a:pt x="0" y="16"/>
                  </a:lnTo>
                  <a:lnTo>
                    <a:pt x="12" y="0"/>
                  </a:lnTo>
                </a:path>
              </a:pathLst>
            </a:custGeom>
            <a:noFill/>
            <a:ln w="22225">
              <a:solidFill>
                <a:srgbClr val="FF0000"/>
              </a:solidFill>
              <a:prstDash val="solid"/>
              <a:round/>
              <a:headEnd/>
              <a:tailEnd/>
            </a:ln>
          </p:spPr>
          <p:txBody>
            <a:bodyPr/>
            <a:lstStyle/>
            <a:p>
              <a:endParaRPr lang="en-GB" sz="900"/>
            </a:p>
          </p:txBody>
        </p:sp>
        <p:sp>
          <p:nvSpPr>
            <p:cNvPr id="172" name="Freeform 168"/>
            <p:cNvSpPr>
              <a:spLocks/>
            </p:cNvSpPr>
            <p:nvPr/>
          </p:nvSpPr>
          <p:spPr bwMode="auto">
            <a:xfrm>
              <a:off x="1489" y="3570"/>
              <a:ext cx="13" cy="25"/>
            </a:xfrm>
            <a:custGeom>
              <a:avLst/>
              <a:gdLst/>
              <a:ahLst/>
              <a:cxnLst>
                <a:cxn ang="0">
                  <a:pos x="0" y="0"/>
                </a:cxn>
                <a:cxn ang="0">
                  <a:pos x="0" y="0"/>
                </a:cxn>
                <a:cxn ang="0">
                  <a:pos x="0" y="0"/>
                </a:cxn>
                <a:cxn ang="0">
                  <a:pos x="13" y="25"/>
                </a:cxn>
              </a:cxnLst>
              <a:rect l="0" t="0" r="r" b="b"/>
              <a:pathLst>
                <a:path w="13" h="25">
                  <a:moveTo>
                    <a:pt x="0" y="0"/>
                  </a:moveTo>
                  <a:lnTo>
                    <a:pt x="0" y="0"/>
                  </a:lnTo>
                  <a:lnTo>
                    <a:pt x="0" y="0"/>
                  </a:lnTo>
                  <a:lnTo>
                    <a:pt x="13" y="25"/>
                  </a:lnTo>
                </a:path>
              </a:pathLst>
            </a:custGeom>
            <a:noFill/>
            <a:ln w="22225">
              <a:solidFill>
                <a:srgbClr val="FF0000"/>
              </a:solidFill>
              <a:prstDash val="solid"/>
              <a:round/>
              <a:headEnd/>
              <a:tailEnd/>
            </a:ln>
          </p:spPr>
          <p:txBody>
            <a:bodyPr/>
            <a:lstStyle/>
            <a:p>
              <a:endParaRPr lang="en-GB" sz="900"/>
            </a:p>
          </p:txBody>
        </p:sp>
        <p:sp>
          <p:nvSpPr>
            <p:cNvPr id="173" name="Freeform 169"/>
            <p:cNvSpPr>
              <a:spLocks/>
            </p:cNvSpPr>
            <p:nvPr/>
          </p:nvSpPr>
          <p:spPr bwMode="auto">
            <a:xfrm>
              <a:off x="1502" y="3595"/>
              <a:ext cx="12" cy="3"/>
            </a:xfrm>
            <a:custGeom>
              <a:avLst/>
              <a:gdLst/>
              <a:ahLst/>
              <a:cxnLst>
                <a:cxn ang="0">
                  <a:pos x="0" y="0"/>
                </a:cxn>
                <a:cxn ang="0">
                  <a:pos x="0" y="0"/>
                </a:cxn>
                <a:cxn ang="0">
                  <a:pos x="0" y="0"/>
                </a:cxn>
                <a:cxn ang="0">
                  <a:pos x="12" y="3"/>
                </a:cxn>
              </a:cxnLst>
              <a:rect l="0" t="0" r="r" b="b"/>
              <a:pathLst>
                <a:path w="12" h="3">
                  <a:moveTo>
                    <a:pt x="0" y="0"/>
                  </a:moveTo>
                  <a:lnTo>
                    <a:pt x="0" y="0"/>
                  </a:lnTo>
                  <a:lnTo>
                    <a:pt x="0" y="0"/>
                  </a:lnTo>
                  <a:lnTo>
                    <a:pt x="12" y="3"/>
                  </a:lnTo>
                </a:path>
              </a:pathLst>
            </a:custGeom>
            <a:noFill/>
            <a:ln w="22225">
              <a:solidFill>
                <a:srgbClr val="FF0000"/>
              </a:solidFill>
              <a:prstDash val="solid"/>
              <a:round/>
              <a:headEnd/>
              <a:tailEnd/>
            </a:ln>
          </p:spPr>
          <p:txBody>
            <a:bodyPr/>
            <a:lstStyle/>
            <a:p>
              <a:endParaRPr lang="en-GB" sz="900"/>
            </a:p>
          </p:txBody>
        </p:sp>
        <p:sp>
          <p:nvSpPr>
            <p:cNvPr id="174" name="Freeform 170"/>
            <p:cNvSpPr>
              <a:spLocks/>
            </p:cNvSpPr>
            <p:nvPr/>
          </p:nvSpPr>
          <p:spPr bwMode="auto">
            <a:xfrm>
              <a:off x="1514" y="3598"/>
              <a:ext cx="12" cy="14"/>
            </a:xfrm>
            <a:custGeom>
              <a:avLst/>
              <a:gdLst/>
              <a:ahLst/>
              <a:cxnLst>
                <a:cxn ang="0">
                  <a:pos x="0" y="0"/>
                </a:cxn>
                <a:cxn ang="0">
                  <a:pos x="0" y="0"/>
                </a:cxn>
                <a:cxn ang="0">
                  <a:pos x="0" y="0"/>
                </a:cxn>
                <a:cxn ang="0">
                  <a:pos x="12" y="14"/>
                </a:cxn>
              </a:cxnLst>
              <a:rect l="0" t="0" r="r" b="b"/>
              <a:pathLst>
                <a:path w="12" h="14">
                  <a:moveTo>
                    <a:pt x="0" y="0"/>
                  </a:moveTo>
                  <a:lnTo>
                    <a:pt x="0" y="0"/>
                  </a:lnTo>
                  <a:lnTo>
                    <a:pt x="0" y="0"/>
                  </a:lnTo>
                  <a:lnTo>
                    <a:pt x="12" y="14"/>
                  </a:lnTo>
                </a:path>
              </a:pathLst>
            </a:custGeom>
            <a:noFill/>
            <a:ln w="22225">
              <a:solidFill>
                <a:srgbClr val="FF0000"/>
              </a:solidFill>
              <a:prstDash val="solid"/>
              <a:round/>
              <a:headEnd/>
              <a:tailEnd/>
            </a:ln>
          </p:spPr>
          <p:txBody>
            <a:bodyPr/>
            <a:lstStyle/>
            <a:p>
              <a:endParaRPr lang="en-GB" sz="900"/>
            </a:p>
          </p:txBody>
        </p:sp>
        <p:sp>
          <p:nvSpPr>
            <p:cNvPr id="175" name="Freeform 171"/>
            <p:cNvSpPr>
              <a:spLocks/>
            </p:cNvSpPr>
            <p:nvPr/>
          </p:nvSpPr>
          <p:spPr bwMode="auto">
            <a:xfrm>
              <a:off x="1526" y="361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76" name="Freeform 172"/>
            <p:cNvSpPr>
              <a:spLocks/>
            </p:cNvSpPr>
            <p:nvPr/>
          </p:nvSpPr>
          <p:spPr bwMode="auto">
            <a:xfrm>
              <a:off x="1538" y="3612"/>
              <a:ext cx="12" cy="10"/>
            </a:xfrm>
            <a:custGeom>
              <a:avLst/>
              <a:gdLst/>
              <a:ahLst/>
              <a:cxnLst>
                <a:cxn ang="0">
                  <a:pos x="0" y="0"/>
                </a:cxn>
                <a:cxn ang="0">
                  <a:pos x="0" y="0"/>
                </a:cxn>
                <a:cxn ang="0">
                  <a:pos x="0" y="0"/>
                </a:cxn>
                <a:cxn ang="0">
                  <a:pos x="12" y="10"/>
                </a:cxn>
              </a:cxnLst>
              <a:rect l="0" t="0" r="r" b="b"/>
              <a:pathLst>
                <a:path w="12" h="10">
                  <a:moveTo>
                    <a:pt x="0" y="0"/>
                  </a:moveTo>
                  <a:lnTo>
                    <a:pt x="0" y="0"/>
                  </a:lnTo>
                  <a:lnTo>
                    <a:pt x="0" y="0"/>
                  </a:lnTo>
                  <a:lnTo>
                    <a:pt x="12" y="10"/>
                  </a:lnTo>
                </a:path>
              </a:pathLst>
            </a:custGeom>
            <a:noFill/>
            <a:ln w="22225">
              <a:solidFill>
                <a:srgbClr val="FF0000"/>
              </a:solidFill>
              <a:prstDash val="solid"/>
              <a:round/>
              <a:headEnd/>
              <a:tailEnd/>
            </a:ln>
          </p:spPr>
          <p:txBody>
            <a:bodyPr/>
            <a:lstStyle/>
            <a:p>
              <a:endParaRPr lang="en-GB" sz="900"/>
            </a:p>
          </p:txBody>
        </p:sp>
        <p:sp>
          <p:nvSpPr>
            <p:cNvPr id="177" name="Freeform 173"/>
            <p:cNvSpPr>
              <a:spLocks/>
            </p:cNvSpPr>
            <p:nvPr/>
          </p:nvSpPr>
          <p:spPr bwMode="auto">
            <a:xfrm>
              <a:off x="1550" y="3618"/>
              <a:ext cx="12" cy="4"/>
            </a:xfrm>
            <a:custGeom>
              <a:avLst/>
              <a:gdLst/>
              <a:ahLst/>
              <a:cxnLst>
                <a:cxn ang="0">
                  <a:pos x="0" y="4"/>
                </a:cxn>
                <a:cxn ang="0">
                  <a:pos x="0" y="4"/>
                </a:cxn>
                <a:cxn ang="0">
                  <a:pos x="0" y="4"/>
                </a:cxn>
                <a:cxn ang="0">
                  <a:pos x="12" y="0"/>
                </a:cxn>
              </a:cxnLst>
              <a:rect l="0" t="0" r="r" b="b"/>
              <a:pathLst>
                <a:path w="12" h="4">
                  <a:moveTo>
                    <a:pt x="0" y="4"/>
                  </a:moveTo>
                  <a:lnTo>
                    <a:pt x="0" y="4"/>
                  </a:lnTo>
                  <a:lnTo>
                    <a:pt x="0" y="4"/>
                  </a:lnTo>
                  <a:lnTo>
                    <a:pt x="12" y="0"/>
                  </a:lnTo>
                </a:path>
              </a:pathLst>
            </a:custGeom>
            <a:noFill/>
            <a:ln w="22225">
              <a:solidFill>
                <a:srgbClr val="FF0000"/>
              </a:solidFill>
              <a:prstDash val="solid"/>
              <a:round/>
              <a:headEnd/>
              <a:tailEnd/>
            </a:ln>
          </p:spPr>
          <p:txBody>
            <a:bodyPr/>
            <a:lstStyle/>
            <a:p>
              <a:endParaRPr lang="en-GB" sz="900"/>
            </a:p>
          </p:txBody>
        </p:sp>
        <p:sp>
          <p:nvSpPr>
            <p:cNvPr id="178" name="Freeform 174"/>
            <p:cNvSpPr>
              <a:spLocks/>
            </p:cNvSpPr>
            <p:nvPr/>
          </p:nvSpPr>
          <p:spPr bwMode="auto">
            <a:xfrm>
              <a:off x="1562" y="3615"/>
              <a:ext cx="13" cy="3"/>
            </a:xfrm>
            <a:custGeom>
              <a:avLst/>
              <a:gdLst/>
              <a:ahLst/>
              <a:cxnLst>
                <a:cxn ang="0">
                  <a:pos x="0" y="3"/>
                </a:cxn>
                <a:cxn ang="0">
                  <a:pos x="0" y="3"/>
                </a:cxn>
                <a:cxn ang="0">
                  <a:pos x="0" y="3"/>
                </a:cxn>
                <a:cxn ang="0">
                  <a:pos x="13" y="0"/>
                </a:cxn>
              </a:cxnLst>
              <a:rect l="0" t="0" r="r" b="b"/>
              <a:pathLst>
                <a:path w="13" h="3">
                  <a:moveTo>
                    <a:pt x="0" y="3"/>
                  </a:moveTo>
                  <a:lnTo>
                    <a:pt x="0" y="3"/>
                  </a:lnTo>
                  <a:lnTo>
                    <a:pt x="0" y="3"/>
                  </a:lnTo>
                  <a:lnTo>
                    <a:pt x="13" y="0"/>
                  </a:lnTo>
                </a:path>
              </a:pathLst>
            </a:custGeom>
            <a:noFill/>
            <a:ln w="22225">
              <a:solidFill>
                <a:srgbClr val="FF0000"/>
              </a:solidFill>
              <a:prstDash val="solid"/>
              <a:round/>
              <a:headEnd/>
              <a:tailEnd/>
            </a:ln>
          </p:spPr>
          <p:txBody>
            <a:bodyPr/>
            <a:lstStyle/>
            <a:p>
              <a:endParaRPr lang="en-GB" sz="900"/>
            </a:p>
          </p:txBody>
        </p:sp>
        <p:sp>
          <p:nvSpPr>
            <p:cNvPr id="179" name="Freeform 175"/>
            <p:cNvSpPr>
              <a:spLocks/>
            </p:cNvSpPr>
            <p:nvPr/>
          </p:nvSpPr>
          <p:spPr bwMode="auto">
            <a:xfrm>
              <a:off x="1575" y="3615"/>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0" name="Freeform 176"/>
            <p:cNvSpPr>
              <a:spLocks/>
            </p:cNvSpPr>
            <p:nvPr/>
          </p:nvSpPr>
          <p:spPr bwMode="auto">
            <a:xfrm>
              <a:off x="1587" y="3615"/>
              <a:ext cx="12" cy="5"/>
            </a:xfrm>
            <a:custGeom>
              <a:avLst/>
              <a:gdLst/>
              <a:ahLst/>
              <a:cxnLst>
                <a:cxn ang="0">
                  <a:pos x="0" y="0"/>
                </a:cxn>
                <a:cxn ang="0">
                  <a:pos x="0" y="0"/>
                </a:cxn>
                <a:cxn ang="0">
                  <a:pos x="0" y="0"/>
                </a:cxn>
                <a:cxn ang="0">
                  <a:pos x="12" y="5"/>
                </a:cxn>
              </a:cxnLst>
              <a:rect l="0" t="0" r="r" b="b"/>
              <a:pathLst>
                <a:path w="12" h="5">
                  <a:moveTo>
                    <a:pt x="0" y="0"/>
                  </a:moveTo>
                  <a:lnTo>
                    <a:pt x="0" y="0"/>
                  </a:lnTo>
                  <a:lnTo>
                    <a:pt x="0" y="0"/>
                  </a:lnTo>
                  <a:lnTo>
                    <a:pt x="12" y="5"/>
                  </a:lnTo>
                </a:path>
              </a:pathLst>
            </a:custGeom>
            <a:noFill/>
            <a:ln w="22225">
              <a:solidFill>
                <a:srgbClr val="FF0000"/>
              </a:solidFill>
              <a:prstDash val="solid"/>
              <a:round/>
              <a:headEnd/>
              <a:tailEnd/>
            </a:ln>
          </p:spPr>
          <p:txBody>
            <a:bodyPr/>
            <a:lstStyle/>
            <a:p>
              <a:endParaRPr lang="en-GB" sz="900"/>
            </a:p>
          </p:txBody>
        </p:sp>
        <p:sp>
          <p:nvSpPr>
            <p:cNvPr id="181" name="Freeform 177"/>
            <p:cNvSpPr>
              <a:spLocks/>
            </p:cNvSpPr>
            <p:nvPr/>
          </p:nvSpPr>
          <p:spPr bwMode="auto">
            <a:xfrm>
              <a:off x="1599" y="3620"/>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2" name="Freeform 178"/>
            <p:cNvSpPr>
              <a:spLocks/>
            </p:cNvSpPr>
            <p:nvPr/>
          </p:nvSpPr>
          <p:spPr bwMode="auto">
            <a:xfrm>
              <a:off x="1611" y="3620"/>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3" name="Freeform 179"/>
            <p:cNvSpPr>
              <a:spLocks/>
            </p:cNvSpPr>
            <p:nvPr/>
          </p:nvSpPr>
          <p:spPr bwMode="auto">
            <a:xfrm>
              <a:off x="1623" y="3620"/>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4" name="Freeform 180"/>
            <p:cNvSpPr>
              <a:spLocks/>
            </p:cNvSpPr>
            <p:nvPr/>
          </p:nvSpPr>
          <p:spPr bwMode="auto">
            <a:xfrm>
              <a:off x="1635" y="3620"/>
              <a:ext cx="13" cy="4"/>
            </a:xfrm>
            <a:custGeom>
              <a:avLst/>
              <a:gdLst/>
              <a:ahLst/>
              <a:cxnLst>
                <a:cxn ang="0">
                  <a:pos x="0" y="0"/>
                </a:cxn>
                <a:cxn ang="0">
                  <a:pos x="0" y="0"/>
                </a:cxn>
                <a:cxn ang="0">
                  <a:pos x="0" y="0"/>
                </a:cxn>
                <a:cxn ang="0">
                  <a:pos x="13" y="4"/>
                </a:cxn>
              </a:cxnLst>
              <a:rect l="0" t="0" r="r" b="b"/>
              <a:pathLst>
                <a:path w="13" h="4">
                  <a:moveTo>
                    <a:pt x="0" y="0"/>
                  </a:moveTo>
                  <a:lnTo>
                    <a:pt x="0" y="0"/>
                  </a:lnTo>
                  <a:lnTo>
                    <a:pt x="0" y="0"/>
                  </a:lnTo>
                  <a:lnTo>
                    <a:pt x="13" y="4"/>
                  </a:lnTo>
                </a:path>
              </a:pathLst>
            </a:custGeom>
            <a:noFill/>
            <a:ln w="22225">
              <a:solidFill>
                <a:srgbClr val="FF0000"/>
              </a:solidFill>
              <a:prstDash val="solid"/>
              <a:round/>
              <a:headEnd/>
              <a:tailEnd/>
            </a:ln>
          </p:spPr>
          <p:txBody>
            <a:bodyPr/>
            <a:lstStyle/>
            <a:p>
              <a:endParaRPr lang="en-GB" sz="900"/>
            </a:p>
          </p:txBody>
        </p:sp>
        <p:sp>
          <p:nvSpPr>
            <p:cNvPr id="185" name="Freeform 181"/>
            <p:cNvSpPr>
              <a:spLocks/>
            </p:cNvSpPr>
            <p:nvPr/>
          </p:nvSpPr>
          <p:spPr bwMode="auto">
            <a:xfrm>
              <a:off x="1648" y="3624"/>
              <a:ext cx="29" cy="0"/>
            </a:xfrm>
            <a:custGeom>
              <a:avLst/>
              <a:gdLst/>
              <a:ahLst/>
              <a:cxnLst>
                <a:cxn ang="0">
                  <a:pos x="0" y="0"/>
                </a:cxn>
                <a:cxn ang="0">
                  <a:pos x="0" y="0"/>
                </a:cxn>
                <a:cxn ang="0">
                  <a:pos x="0" y="0"/>
                </a:cxn>
                <a:cxn ang="0">
                  <a:pos x="29" y="0"/>
                </a:cxn>
              </a:cxnLst>
              <a:rect l="0" t="0" r="r" b="b"/>
              <a:pathLst>
                <a:path w="29">
                  <a:moveTo>
                    <a:pt x="0" y="0"/>
                  </a:moveTo>
                  <a:lnTo>
                    <a:pt x="0" y="0"/>
                  </a:lnTo>
                  <a:lnTo>
                    <a:pt x="0" y="0"/>
                  </a:lnTo>
                  <a:lnTo>
                    <a:pt x="29" y="0"/>
                  </a:lnTo>
                </a:path>
              </a:pathLst>
            </a:custGeom>
            <a:noFill/>
            <a:ln w="22225">
              <a:solidFill>
                <a:srgbClr val="FF0000"/>
              </a:solidFill>
              <a:prstDash val="solid"/>
              <a:round/>
              <a:headEnd/>
              <a:tailEnd/>
            </a:ln>
          </p:spPr>
          <p:txBody>
            <a:bodyPr/>
            <a:lstStyle/>
            <a:p>
              <a:endParaRPr lang="en-GB" sz="900"/>
            </a:p>
          </p:txBody>
        </p:sp>
        <p:sp>
          <p:nvSpPr>
            <p:cNvPr id="186" name="Freeform 182"/>
            <p:cNvSpPr>
              <a:spLocks/>
            </p:cNvSpPr>
            <p:nvPr/>
          </p:nvSpPr>
          <p:spPr bwMode="auto">
            <a:xfrm>
              <a:off x="1677"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7" name="Freeform 183"/>
            <p:cNvSpPr>
              <a:spLocks/>
            </p:cNvSpPr>
            <p:nvPr/>
          </p:nvSpPr>
          <p:spPr bwMode="auto">
            <a:xfrm>
              <a:off x="1689"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8" name="Freeform 184"/>
            <p:cNvSpPr>
              <a:spLocks/>
            </p:cNvSpPr>
            <p:nvPr/>
          </p:nvSpPr>
          <p:spPr bwMode="auto">
            <a:xfrm>
              <a:off x="1701"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9" name="Freeform 185"/>
            <p:cNvSpPr>
              <a:spLocks/>
            </p:cNvSpPr>
            <p:nvPr/>
          </p:nvSpPr>
          <p:spPr bwMode="auto">
            <a:xfrm>
              <a:off x="1713"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90" name="Freeform 186"/>
            <p:cNvSpPr>
              <a:spLocks/>
            </p:cNvSpPr>
            <p:nvPr/>
          </p:nvSpPr>
          <p:spPr bwMode="auto">
            <a:xfrm>
              <a:off x="1726"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1" name="Freeform 187"/>
            <p:cNvSpPr>
              <a:spLocks/>
            </p:cNvSpPr>
            <p:nvPr/>
          </p:nvSpPr>
          <p:spPr bwMode="auto">
            <a:xfrm>
              <a:off x="1738"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2" name="Freeform 188"/>
            <p:cNvSpPr>
              <a:spLocks/>
            </p:cNvSpPr>
            <p:nvPr/>
          </p:nvSpPr>
          <p:spPr bwMode="auto">
            <a:xfrm>
              <a:off x="1750"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3" name="Freeform 189"/>
            <p:cNvSpPr>
              <a:spLocks/>
            </p:cNvSpPr>
            <p:nvPr/>
          </p:nvSpPr>
          <p:spPr bwMode="auto">
            <a:xfrm>
              <a:off x="1762"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4" name="Freeform 190"/>
            <p:cNvSpPr>
              <a:spLocks/>
            </p:cNvSpPr>
            <p:nvPr/>
          </p:nvSpPr>
          <p:spPr bwMode="auto">
            <a:xfrm>
              <a:off x="1774"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95" name="Freeform 191"/>
            <p:cNvSpPr>
              <a:spLocks/>
            </p:cNvSpPr>
            <p:nvPr/>
          </p:nvSpPr>
          <p:spPr bwMode="auto">
            <a:xfrm>
              <a:off x="1787"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6" name="Freeform 192"/>
            <p:cNvSpPr>
              <a:spLocks/>
            </p:cNvSpPr>
            <p:nvPr/>
          </p:nvSpPr>
          <p:spPr bwMode="auto">
            <a:xfrm>
              <a:off x="1799"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7" name="Freeform 193"/>
            <p:cNvSpPr>
              <a:spLocks/>
            </p:cNvSpPr>
            <p:nvPr/>
          </p:nvSpPr>
          <p:spPr bwMode="auto">
            <a:xfrm>
              <a:off x="1811"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8" name="Freeform 194"/>
            <p:cNvSpPr>
              <a:spLocks/>
            </p:cNvSpPr>
            <p:nvPr/>
          </p:nvSpPr>
          <p:spPr bwMode="auto">
            <a:xfrm>
              <a:off x="1823"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9" name="Freeform 195"/>
            <p:cNvSpPr>
              <a:spLocks/>
            </p:cNvSpPr>
            <p:nvPr/>
          </p:nvSpPr>
          <p:spPr bwMode="auto">
            <a:xfrm>
              <a:off x="1835"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00" name="Freeform 196"/>
            <p:cNvSpPr>
              <a:spLocks/>
            </p:cNvSpPr>
            <p:nvPr/>
          </p:nvSpPr>
          <p:spPr bwMode="auto">
            <a:xfrm>
              <a:off x="1847"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201" name="Freeform 197"/>
            <p:cNvSpPr>
              <a:spLocks/>
            </p:cNvSpPr>
            <p:nvPr/>
          </p:nvSpPr>
          <p:spPr bwMode="auto">
            <a:xfrm>
              <a:off x="1860" y="3622"/>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FF0000"/>
              </a:solidFill>
              <a:prstDash val="solid"/>
              <a:round/>
              <a:headEnd/>
              <a:tailEnd/>
            </a:ln>
          </p:spPr>
          <p:txBody>
            <a:bodyPr/>
            <a:lstStyle/>
            <a:p>
              <a:endParaRPr lang="en-GB" sz="900"/>
            </a:p>
          </p:txBody>
        </p:sp>
        <p:sp>
          <p:nvSpPr>
            <p:cNvPr id="202" name="Freeform 198"/>
            <p:cNvSpPr>
              <a:spLocks/>
            </p:cNvSpPr>
            <p:nvPr/>
          </p:nvSpPr>
          <p:spPr bwMode="auto">
            <a:xfrm>
              <a:off x="1872" y="362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03" name="Freeform 199"/>
            <p:cNvSpPr>
              <a:spLocks/>
            </p:cNvSpPr>
            <p:nvPr/>
          </p:nvSpPr>
          <p:spPr bwMode="auto">
            <a:xfrm>
              <a:off x="1884" y="362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04" name="Freeform 200"/>
            <p:cNvSpPr>
              <a:spLocks/>
            </p:cNvSpPr>
            <p:nvPr/>
          </p:nvSpPr>
          <p:spPr bwMode="auto">
            <a:xfrm>
              <a:off x="1896" y="3622"/>
              <a:ext cx="12" cy="2"/>
            </a:xfrm>
            <a:custGeom>
              <a:avLst/>
              <a:gdLst/>
              <a:ahLst/>
              <a:cxnLst>
                <a:cxn ang="0">
                  <a:pos x="0" y="0"/>
                </a:cxn>
                <a:cxn ang="0">
                  <a:pos x="0" y="0"/>
                </a:cxn>
                <a:cxn ang="0">
                  <a:pos x="0" y="0"/>
                </a:cxn>
                <a:cxn ang="0">
                  <a:pos x="12" y="2"/>
                </a:cxn>
              </a:cxnLst>
              <a:rect l="0" t="0" r="r" b="b"/>
              <a:pathLst>
                <a:path w="12" h="2">
                  <a:moveTo>
                    <a:pt x="0" y="0"/>
                  </a:moveTo>
                  <a:lnTo>
                    <a:pt x="0" y="0"/>
                  </a:lnTo>
                  <a:lnTo>
                    <a:pt x="0" y="0"/>
                  </a:lnTo>
                  <a:lnTo>
                    <a:pt x="12" y="2"/>
                  </a:lnTo>
                </a:path>
              </a:pathLst>
            </a:custGeom>
            <a:noFill/>
            <a:ln w="22225">
              <a:solidFill>
                <a:srgbClr val="FF0000"/>
              </a:solidFill>
              <a:prstDash val="solid"/>
              <a:round/>
              <a:headEnd/>
              <a:tailEnd/>
            </a:ln>
          </p:spPr>
          <p:txBody>
            <a:bodyPr/>
            <a:lstStyle/>
            <a:p>
              <a:endParaRPr lang="en-GB" sz="900"/>
            </a:p>
          </p:txBody>
        </p:sp>
        <p:sp>
          <p:nvSpPr>
            <p:cNvPr id="205" name="Freeform 201"/>
            <p:cNvSpPr>
              <a:spLocks/>
            </p:cNvSpPr>
            <p:nvPr/>
          </p:nvSpPr>
          <p:spPr bwMode="auto">
            <a:xfrm>
              <a:off x="1908"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06" name="Freeform 202"/>
            <p:cNvSpPr>
              <a:spLocks/>
            </p:cNvSpPr>
            <p:nvPr/>
          </p:nvSpPr>
          <p:spPr bwMode="auto">
            <a:xfrm>
              <a:off x="1920"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207" name="Freeform 203"/>
            <p:cNvSpPr>
              <a:spLocks/>
            </p:cNvSpPr>
            <p:nvPr/>
          </p:nvSpPr>
          <p:spPr bwMode="auto">
            <a:xfrm>
              <a:off x="1933"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08" name="Freeform 204"/>
            <p:cNvSpPr>
              <a:spLocks/>
            </p:cNvSpPr>
            <p:nvPr/>
          </p:nvSpPr>
          <p:spPr bwMode="auto">
            <a:xfrm>
              <a:off x="1945" y="3618"/>
              <a:ext cx="12" cy="6"/>
            </a:xfrm>
            <a:custGeom>
              <a:avLst/>
              <a:gdLst/>
              <a:ahLst/>
              <a:cxnLst>
                <a:cxn ang="0">
                  <a:pos x="0" y="6"/>
                </a:cxn>
                <a:cxn ang="0">
                  <a:pos x="0" y="6"/>
                </a:cxn>
                <a:cxn ang="0">
                  <a:pos x="0" y="6"/>
                </a:cxn>
                <a:cxn ang="0">
                  <a:pos x="12" y="0"/>
                </a:cxn>
              </a:cxnLst>
              <a:rect l="0" t="0" r="r" b="b"/>
              <a:pathLst>
                <a:path w="12" h="6">
                  <a:moveTo>
                    <a:pt x="0" y="6"/>
                  </a:moveTo>
                  <a:lnTo>
                    <a:pt x="0" y="6"/>
                  </a:lnTo>
                  <a:lnTo>
                    <a:pt x="0" y="6"/>
                  </a:lnTo>
                  <a:lnTo>
                    <a:pt x="12" y="0"/>
                  </a:lnTo>
                </a:path>
              </a:pathLst>
            </a:custGeom>
            <a:noFill/>
            <a:ln w="22225">
              <a:solidFill>
                <a:srgbClr val="FF0000"/>
              </a:solidFill>
              <a:prstDash val="solid"/>
              <a:round/>
              <a:headEnd/>
              <a:tailEnd/>
            </a:ln>
          </p:spPr>
          <p:txBody>
            <a:bodyPr/>
            <a:lstStyle/>
            <a:p>
              <a:endParaRPr lang="en-GB" sz="900"/>
            </a:p>
          </p:txBody>
        </p:sp>
        <p:sp>
          <p:nvSpPr>
            <p:cNvPr id="209" name="Freeform 205"/>
            <p:cNvSpPr>
              <a:spLocks/>
            </p:cNvSpPr>
            <p:nvPr/>
          </p:nvSpPr>
          <p:spPr bwMode="auto">
            <a:xfrm>
              <a:off x="1957" y="3616"/>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FF0000"/>
              </a:solidFill>
              <a:prstDash val="solid"/>
              <a:round/>
              <a:headEnd/>
              <a:tailEnd/>
            </a:ln>
          </p:spPr>
          <p:txBody>
            <a:bodyPr/>
            <a:lstStyle/>
            <a:p>
              <a:endParaRPr lang="en-GB" sz="900"/>
            </a:p>
          </p:txBody>
        </p:sp>
        <p:sp>
          <p:nvSpPr>
            <p:cNvPr id="210" name="Freeform 206"/>
            <p:cNvSpPr>
              <a:spLocks/>
            </p:cNvSpPr>
            <p:nvPr/>
          </p:nvSpPr>
          <p:spPr bwMode="auto">
            <a:xfrm>
              <a:off x="1969" y="3610"/>
              <a:ext cx="11" cy="6"/>
            </a:xfrm>
            <a:custGeom>
              <a:avLst/>
              <a:gdLst/>
              <a:ahLst/>
              <a:cxnLst>
                <a:cxn ang="0">
                  <a:pos x="0" y="6"/>
                </a:cxn>
                <a:cxn ang="0">
                  <a:pos x="0" y="6"/>
                </a:cxn>
                <a:cxn ang="0">
                  <a:pos x="0" y="6"/>
                </a:cxn>
                <a:cxn ang="0">
                  <a:pos x="11" y="0"/>
                </a:cxn>
              </a:cxnLst>
              <a:rect l="0" t="0" r="r" b="b"/>
              <a:pathLst>
                <a:path w="11" h="6">
                  <a:moveTo>
                    <a:pt x="0" y="6"/>
                  </a:moveTo>
                  <a:lnTo>
                    <a:pt x="0" y="6"/>
                  </a:lnTo>
                  <a:lnTo>
                    <a:pt x="0" y="6"/>
                  </a:lnTo>
                  <a:lnTo>
                    <a:pt x="11" y="0"/>
                  </a:lnTo>
                </a:path>
              </a:pathLst>
            </a:custGeom>
            <a:noFill/>
            <a:ln w="22225">
              <a:solidFill>
                <a:srgbClr val="FF0000"/>
              </a:solidFill>
              <a:prstDash val="solid"/>
              <a:round/>
              <a:headEnd/>
              <a:tailEnd/>
            </a:ln>
          </p:spPr>
          <p:txBody>
            <a:bodyPr/>
            <a:lstStyle/>
            <a:p>
              <a:endParaRPr lang="en-GB" sz="900"/>
            </a:p>
          </p:txBody>
        </p:sp>
        <p:sp>
          <p:nvSpPr>
            <p:cNvPr id="211" name="Freeform 207"/>
            <p:cNvSpPr>
              <a:spLocks/>
            </p:cNvSpPr>
            <p:nvPr/>
          </p:nvSpPr>
          <p:spPr bwMode="auto">
            <a:xfrm>
              <a:off x="1980" y="3610"/>
              <a:ext cx="12" cy="6"/>
            </a:xfrm>
            <a:custGeom>
              <a:avLst/>
              <a:gdLst/>
              <a:ahLst/>
              <a:cxnLst>
                <a:cxn ang="0">
                  <a:pos x="0" y="0"/>
                </a:cxn>
                <a:cxn ang="0">
                  <a:pos x="0" y="0"/>
                </a:cxn>
                <a:cxn ang="0">
                  <a:pos x="0" y="0"/>
                </a:cxn>
                <a:cxn ang="0">
                  <a:pos x="12" y="6"/>
                </a:cxn>
              </a:cxnLst>
              <a:rect l="0" t="0" r="r" b="b"/>
              <a:pathLst>
                <a:path w="12" h="6">
                  <a:moveTo>
                    <a:pt x="0" y="0"/>
                  </a:moveTo>
                  <a:lnTo>
                    <a:pt x="0" y="0"/>
                  </a:lnTo>
                  <a:lnTo>
                    <a:pt x="0" y="0"/>
                  </a:lnTo>
                  <a:lnTo>
                    <a:pt x="12" y="6"/>
                  </a:lnTo>
                </a:path>
              </a:pathLst>
            </a:custGeom>
            <a:noFill/>
            <a:ln w="22225">
              <a:solidFill>
                <a:srgbClr val="FF0000"/>
              </a:solidFill>
              <a:prstDash val="solid"/>
              <a:round/>
              <a:headEnd/>
              <a:tailEnd/>
            </a:ln>
          </p:spPr>
          <p:txBody>
            <a:bodyPr/>
            <a:lstStyle/>
            <a:p>
              <a:endParaRPr lang="en-GB" sz="900"/>
            </a:p>
          </p:txBody>
        </p:sp>
        <p:sp>
          <p:nvSpPr>
            <p:cNvPr id="212" name="Freeform 208"/>
            <p:cNvSpPr>
              <a:spLocks/>
            </p:cNvSpPr>
            <p:nvPr/>
          </p:nvSpPr>
          <p:spPr bwMode="auto">
            <a:xfrm>
              <a:off x="1992" y="3616"/>
              <a:ext cx="13" cy="2"/>
            </a:xfrm>
            <a:custGeom>
              <a:avLst/>
              <a:gdLst/>
              <a:ahLst/>
              <a:cxnLst>
                <a:cxn ang="0">
                  <a:pos x="0" y="0"/>
                </a:cxn>
                <a:cxn ang="0">
                  <a:pos x="0" y="0"/>
                </a:cxn>
                <a:cxn ang="0">
                  <a:pos x="0" y="0"/>
                </a:cxn>
                <a:cxn ang="0">
                  <a:pos x="13" y="2"/>
                </a:cxn>
              </a:cxnLst>
              <a:rect l="0" t="0" r="r" b="b"/>
              <a:pathLst>
                <a:path w="13" h="2">
                  <a:moveTo>
                    <a:pt x="0" y="0"/>
                  </a:moveTo>
                  <a:lnTo>
                    <a:pt x="0" y="0"/>
                  </a:lnTo>
                  <a:lnTo>
                    <a:pt x="0" y="0"/>
                  </a:lnTo>
                  <a:lnTo>
                    <a:pt x="13" y="2"/>
                  </a:lnTo>
                </a:path>
              </a:pathLst>
            </a:custGeom>
            <a:noFill/>
            <a:ln w="22225">
              <a:solidFill>
                <a:srgbClr val="FF0000"/>
              </a:solidFill>
              <a:prstDash val="solid"/>
              <a:round/>
              <a:headEnd/>
              <a:tailEnd/>
            </a:ln>
          </p:spPr>
          <p:txBody>
            <a:bodyPr/>
            <a:lstStyle/>
            <a:p>
              <a:endParaRPr lang="en-GB" sz="900"/>
            </a:p>
          </p:txBody>
        </p:sp>
        <p:sp>
          <p:nvSpPr>
            <p:cNvPr id="213" name="Freeform 209"/>
            <p:cNvSpPr>
              <a:spLocks/>
            </p:cNvSpPr>
            <p:nvPr/>
          </p:nvSpPr>
          <p:spPr bwMode="auto">
            <a:xfrm>
              <a:off x="2005" y="3618"/>
              <a:ext cx="12" cy="6"/>
            </a:xfrm>
            <a:custGeom>
              <a:avLst/>
              <a:gdLst/>
              <a:ahLst/>
              <a:cxnLst>
                <a:cxn ang="0">
                  <a:pos x="0" y="0"/>
                </a:cxn>
                <a:cxn ang="0">
                  <a:pos x="0" y="0"/>
                </a:cxn>
                <a:cxn ang="0">
                  <a:pos x="0" y="0"/>
                </a:cxn>
                <a:cxn ang="0">
                  <a:pos x="12" y="6"/>
                </a:cxn>
              </a:cxnLst>
              <a:rect l="0" t="0" r="r" b="b"/>
              <a:pathLst>
                <a:path w="12" h="6">
                  <a:moveTo>
                    <a:pt x="0" y="0"/>
                  </a:moveTo>
                  <a:lnTo>
                    <a:pt x="0" y="0"/>
                  </a:lnTo>
                  <a:lnTo>
                    <a:pt x="0" y="0"/>
                  </a:lnTo>
                  <a:lnTo>
                    <a:pt x="12" y="6"/>
                  </a:lnTo>
                </a:path>
              </a:pathLst>
            </a:custGeom>
            <a:noFill/>
            <a:ln w="22225">
              <a:solidFill>
                <a:srgbClr val="FF0000"/>
              </a:solidFill>
              <a:prstDash val="solid"/>
              <a:round/>
              <a:headEnd/>
              <a:tailEnd/>
            </a:ln>
          </p:spPr>
          <p:txBody>
            <a:bodyPr/>
            <a:lstStyle/>
            <a:p>
              <a:endParaRPr lang="en-GB" sz="900"/>
            </a:p>
          </p:txBody>
        </p:sp>
        <p:sp>
          <p:nvSpPr>
            <p:cNvPr id="214" name="Freeform 210"/>
            <p:cNvSpPr>
              <a:spLocks/>
            </p:cNvSpPr>
            <p:nvPr/>
          </p:nvSpPr>
          <p:spPr bwMode="auto">
            <a:xfrm>
              <a:off x="2017"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15" name="Freeform 211"/>
            <p:cNvSpPr>
              <a:spLocks/>
            </p:cNvSpPr>
            <p:nvPr/>
          </p:nvSpPr>
          <p:spPr bwMode="auto">
            <a:xfrm>
              <a:off x="2029"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16" name="Freeform 212"/>
            <p:cNvSpPr>
              <a:spLocks/>
            </p:cNvSpPr>
            <p:nvPr/>
          </p:nvSpPr>
          <p:spPr bwMode="auto">
            <a:xfrm>
              <a:off x="2041" y="3609"/>
              <a:ext cx="12" cy="15"/>
            </a:xfrm>
            <a:custGeom>
              <a:avLst/>
              <a:gdLst/>
              <a:ahLst/>
              <a:cxnLst>
                <a:cxn ang="0">
                  <a:pos x="0" y="15"/>
                </a:cxn>
                <a:cxn ang="0">
                  <a:pos x="0" y="15"/>
                </a:cxn>
                <a:cxn ang="0">
                  <a:pos x="0" y="15"/>
                </a:cxn>
                <a:cxn ang="0">
                  <a:pos x="12" y="0"/>
                </a:cxn>
              </a:cxnLst>
              <a:rect l="0" t="0" r="r" b="b"/>
              <a:pathLst>
                <a:path w="12" h="15">
                  <a:moveTo>
                    <a:pt x="0" y="15"/>
                  </a:moveTo>
                  <a:lnTo>
                    <a:pt x="0" y="15"/>
                  </a:lnTo>
                  <a:lnTo>
                    <a:pt x="0" y="15"/>
                  </a:lnTo>
                  <a:lnTo>
                    <a:pt x="12" y="0"/>
                  </a:lnTo>
                </a:path>
              </a:pathLst>
            </a:custGeom>
            <a:noFill/>
            <a:ln w="22225">
              <a:solidFill>
                <a:srgbClr val="FF0000"/>
              </a:solidFill>
              <a:prstDash val="solid"/>
              <a:round/>
              <a:headEnd/>
              <a:tailEnd/>
            </a:ln>
          </p:spPr>
          <p:txBody>
            <a:bodyPr/>
            <a:lstStyle/>
            <a:p>
              <a:endParaRPr lang="en-GB" sz="900"/>
            </a:p>
          </p:txBody>
        </p:sp>
        <p:sp>
          <p:nvSpPr>
            <p:cNvPr id="217" name="Freeform 213"/>
            <p:cNvSpPr>
              <a:spLocks/>
            </p:cNvSpPr>
            <p:nvPr/>
          </p:nvSpPr>
          <p:spPr bwMode="auto">
            <a:xfrm>
              <a:off x="2053" y="3609"/>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18" name="Freeform 214"/>
            <p:cNvSpPr>
              <a:spLocks/>
            </p:cNvSpPr>
            <p:nvPr/>
          </p:nvSpPr>
          <p:spPr bwMode="auto">
            <a:xfrm>
              <a:off x="2065" y="3609"/>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219" name="Freeform 215"/>
            <p:cNvSpPr>
              <a:spLocks/>
            </p:cNvSpPr>
            <p:nvPr/>
          </p:nvSpPr>
          <p:spPr bwMode="auto">
            <a:xfrm>
              <a:off x="2078" y="3609"/>
              <a:ext cx="12" cy="15"/>
            </a:xfrm>
            <a:custGeom>
              <a:avLst/>
              <a:gdLst/>
              <a:ahLst/>
              <a:cxnLst>
                <a:cxn ang="0">
                  <a:pos x="0" y="0"/>
                </a:cxn>
                <a:cxn ang="0">
                  <a:pos x="0" y="0"/>
                </a:cxn>
                <a:cxn ang="0">
                  <a:pos x="0" y="0"/>
                </a:cxn>
                <a:cxn ang="0">
                  <a:pos x="12" y="15"/>
                </a:cxn>
              </a:cxnLst>
              <a:rect l="0" t="0" r="r" b="b"/>
              <a:pathLst>
                <a:path w="12" h="15">
                  <a:moveTo>
                    <a:pt x="0" y="0"/>
                  </a:moveTo>
                  <a:lnTo>
                    <a:pt x="0" y="0"/>
                  </a:lnTo>
                  <a:lnTo>
                    <a:pt x="0" y="0"/>
                  </a:lnTo>
                  <a:lnTo>
                    <a:pt x="12" y="15"/>
                  </a:lnTo>
                </a:path>
              </a:pathLst>
            </a:custGeom>
            <a:noFill/>
            <a:ln w="22225">
              <a:solidFill>
                <a:srgbClr val="FF0000"/>
              </a:solidFill>
              <a:prstDash val="solid"/>
              <a:round/>
              <a:headEnd/>
              <a:tailEnd/>
            </a:ln>
          </p:spPr>
          <p:txBody>
            <a:bodyPr/>
            <a:lstStyle/>
            <a:p>
              <a:endParaRPr lang="en-GB" sz="900"/>
            </a:p>
          </p:txBody>
        </p:sp>
        <p:sp>
          <p:nvSpPr>
            <p:cNvPr id="220" name="Freeform 216"/>
            <p:cNvSpPr>
              <a:spLocks/>
            </p:cNvSpPr>
            <p:nvPr/>
          </p:nvSpPr>
          <p:spPr bwMode="auto">
            <a:xfrm>
              <a:off x="2090"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21" name="Freeform 217"/>
            <p:cNvSpPr>
              <a:spLocks/>
            </p:cNvSpPr>
            <p:nvPr/>
          </p:nvSpPr>
          <p:spPr bwMode="auto">
            <a:xfrm>
              <a:off x="2102"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22" name="Freeform 218"/>
            <p:cNvSpPr>
              <a:spLocks/>
            </p:cNvSpPr>
            <p:nvPr/>
          </p:nvSpPr>
          <p:spPr bwMode="auto">
            <a:xfrm>
              <a:off x="2114"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23" name="Freeform 219"/>
            <p:cNvSpPr>
              <a:spLocks/>
            </p:cNvSpPr>
            <p:nvPr/>
          </p:nvSpPr>
          <p:spPr bwMode="auto">
            <a:xfrm>
              <a:off x="2126"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24" name="Freeform 220"/>
            <p:cNvSpPr>
              <a:spLocks/>
            </p:cNvSpPr>
            <p:nvPr/>
          </p:nvSpPr>
          <p:spPr bwMode="auto">
            <a:xfrm>
              <a:off x="2138" y="3624"/>
              <a:ext cx="16"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22225">
              <a:solidFill>
                <a:srgbClr val="FF0000"/>
              </a:solidFill>
              <a:prstDash val="solid"/>
              <a:round/>
              <a:headEnd/>
              <a:tailEnd/>
            </a:ln>
          </p:spPr>
          <p:txBody>
            <a:bodyPr/>
            <a:lstStyle/>
            <a:p>
              <a:endParaRPr lang="en-GB" sz="900"/>
            </a:p>
          </p:txBody>
        </p:sp>
        <p:sp>
          <p:nvSpPr>
            <p:cNvPr id="225" name="Oval 431"/>
            <p:cNvSpPr>
              <a:spLocks noChangeArrowheads="1"/>
            </p:cNvSpPr>
            <p:nvPr/>
          </p:nvSpPr>
          <p:spPr bwMode="auto">
            <a:xfrm>
              <a:off x="2185" y="1999"/>
              <a:ext cx="432" cy="287"/>
            </a:xfrm>
            <a:prstGeom prst="ellipse">
              <a:avLst/>
            </a:prstGeom>
            <a:noFill/>
            <a:ln w="31750" algn="ctr">
              <a:solidFill>
                <a:srgbClr val="FF0000"/>
              </a:solidFill>
              <a:round/>
              <a:headEnd/>
              <a:tailEnd/>
            </a:ln>
            <a:effectLst/>
          </p:spPr>
          <p:txBody>
            <a:bodyPr anchor="ctr">
              <a:spAutoFit/>
            </a:bodyPr>
            <a:lstStyle/>
            <a:p>
              <a:endParaRPr lang="en-GB" sz="900"/>
            </a:p>
          </p:txBody>
        </p:sp>
      </p:grpSp>
      <p:grpSp>
        <p:nvGrpSpPr>
          <p:cNvPr id="226" name="Group 430"/>
          <p:cNvGrpSpPr>
            <a:grpSpLocks/>
          </p:cNvGrpSpPr>
          <p:nvPr/>
        </p:nvGrpSpPr>
        <p:grpSpPr bwMode="auto">
          <a:xfrm>
            <a:off x="5508104" y="3717032"/>
            <a:ext cx="2379910" cy="2211383"/>
            <a:chOff x="2937" y="1991"/>
            <a:chExt cx="2401" cy="1949"/>
          </a:xfrm>
        </p:grpSpPr>
        <p:sp>
          <p:nvSpPr>
            <p:cNvPr id="227" name="Rectangle 225"/>
            <p:cNvSpPr>
              <a:spLocks noChangeArrowheads="1"/>
            </p:cNvSpPr>
            <p:nvPr/>
          </p:nvSpPr>
          <p:spPr bwMode="auto">
            <a:xfrm>
              <a:off x="5065" y="3712"/>
              <a:ext cx="236" cy="122"/>
            </a:xfrm>
            <a:prstGeom prst="rect">
              <a:avLst/>
            </a:prstGeom>
            <a:noFill/>
            <a:ln w="9525">
              <a:noFill/>
              <a:miter lim="800000"/>
              <a:headEnd/>
              <a:tailEnd/>
            </a:ln>
          </p:spPr>
          <p:txBody>
            <a:bodyPr wrap="none" lIns="0" tIns="0" rIns="0" bIns="0">
              <a:spAutoFit/>
            </a:bodyPr>
            <a:lstStyle/>
            <a:p>
              <a:r>
                <a:rPr lang="en-GB" sz="900" smtClean="0">
                  <a:solidFill>
                    <a:srgbClr val="000000"/>
                  </a:solidFill>
                </a:rPr>
                <a:t>Time</a:t>
              </a:r>
              <a:endParaRPr lang="en-GB" sz="900"/>
            </a:p>
          </p:txBody>
        </p:sp>
        <p:sp>
          <p:nvSpPr>
            <p:cNvPr id="228" name="Line 226"/>
            <p:cNvSpPr>
              <a:spLocks noChangeShapeType="1"/>
            </p:cNvSpPr>
            <p:nvPr/>
          </p:nvSpPr>
          <p:spPr bwMode="auto">
            <a:xfrm flipV="1">
              <a:off x="3224" y="3770"/>
              <a:ext cx="0" cy="22"/>
            </a:xfrm>
            <a:prstGeom prst="line">
              <a:avLst/>
            </a:prstGeom>
            <a:noFill/>
            <a:ln w="1588">
              <a:solidFill>
                <a:srgbClr val="000000"/>
              </a:solidFill>
              <a:round/>
              <a:headEnd/>
              <a:tailEnd/>
            </a:ln>
          </p:spPr>
          <p:txBody>
            <a:bodyPr/>
            <a:lstStyle/>
            <a:p>
              <a:endParaRPr lang="en-GB" sz="900"/>
            </a:p>
          </p:txBody>
        </p:sp>
        <p:sp>
          <p:nvSpPr>
            <p:cNvPr id="229" name="Line 227"/>
            <p:cNvSpPr>
              <a:spLocks noChangeShapeType="1"/>
            </p:cNvSpPr>
            <p:nvPr/>
          </p:nvSpPr>
          <p:spPr bwMode="auto">
            <a:xfrm flipV="1">
              <a:off x="3288" y="3770"/>
              <a:ext cx="0" cy="22"/>
            </a:xfrm>
            <a:prstGeom prst="line">
              <a:avLst/>
            </a:prstGeom>
            <a:noFill/>
            <a:ln w="1588">
              <a:solidFill>
                <a:srgbClr val="000000"/>
              </a:solidFill>
              <a:round/>
              <a:headEnd/>
              <a:tailEnd/>
            </a:ln>
          </p:spPr>
          <p:txBody>
            <a:bodyPr/>
            <a:lstStyle/>
            <a:p>
              <a:endParaRPr lang="en-GB" sz="900"/>
            </a:p>
          </p:txBody>
        </p:sp>
        <p:sp>
          <p:nvSpPr>
            <p:cNvPr id="230" name="Line 228"/>
            <p:cNvSpPr>
              <a:spLocks noChangeShapeType="1"/>
            </p:cNvSpPr>
            <p:nvPr/>
          </p:nvSpPr>
          <p:spPr bwMode="auto">
            <a:xfrm flipV="1">
              <a:off x="3353" y="3770"/>
              <a:ext cx="0" cy="45"/>
            </a:xfrm>
            <a:prstGeom prst="line">
              <a:avLst/>
            </a:prstGeom>
            <a:noFill/>
            <a:ln w="1588">
              <a:solidFill>
                <a:srgbClr val="000000"/>
              </a:solidFill>
              <a:round/>
              <a:headEnd/>
              <a:tailEnd/>
            </a:ln>
          </p:spPr>
          <p:txBody>
            <a:bodyPr/>
            <a:lstStyle/>
            <a:p>
              <a:endParaRPr lang="en-GB" sz="900"/>
            </a:p>
          </p:txBody>
        </p:sp>
        <p:sp>
          <p:nvSpPr>
            <p:cNvPr id="231" name="Line 229"/>
            <p:cNvSpPr>
              <a:spLocks noChangeShapeType="1"/>
            </p:cNvSpPr>
            <p:nvPr/>
          </p:nvSpPr>
          <p:spPr bwMode="auto">
            <a:xfrm flipV="1">
              <a:off x="3419" y="3770"/>
              <a:ext cx="0" cy="22"/>
            </a:xfrm>
            <a:prstGeom prst="line">
              <a:avLst/>
            </a:prstGeom>
            <a:noFill/>
            <a:ln w="1588">
              <a:solidFill>
                <a:srgbClr val="000000"/>
              </a:solidFill>
              <a:round/>
              <a:headEnd/>
              <a:tailEnd/>
            </a:ln>
          </p:spPr>
          <p:txBody>
            <a:bodyPr/>
            <a:lstStyle/>
            <a:p>
              <a:endParaRPr lang="en-GB" sz="900"/>
            </a:p>
          </p:txBody>
        </p:sp>
        <p:sp>
          <p:nvSpPr>
            <p:cNvPr id="232" name="Line 230"/>
            <p:cNvSpPr>
              <a:spLocks noChangeShapeType="1"/>
            </p:cNvSpPr>
            <p:nvPr/>
          </p:nvSpPr>
          <p:spPr bwMode="auto">
            <a:xfrm flipV="1">
              <a:off x="3483" y="3770"/>
              <a:ext cx="0" cy="22"/>
            </a:xfrm>
            <a:prstGeom prst="line">
              <a:avLst/>
            </a:prstGeom>
            <a:noFill/>
            <a:ln w="1588">
              <a:solidFill>
                <a:srgbClr val="000000"/>
              </a:solidFill>
              <a:round/>
              <a:headEnd/>
              <a:tailEnd/>
            </a:ln>
          </p:spPr>
          <p:txBody>
            <a:bodyPr/>
            <a:lstStyle/>
            <a:p>
              <a:endParaRPr lang="en-GB" sz="900"/>
            </a:p>
          </p:txBody>
        </p:sp>
        <p:sp>
          <p:nvSpPr>
            <p:cNvPr id="233" name="Line 231"/>
            <p:cNvSpPr>
              <a:spLocks noChangeShapeType="1"/>
            </p:cNvSpPr>
            <p:nvPr/>
          </p:nvSpPr>
          <p:spPr bwMode="auto">
            <a:xfrm flipV="1">
              <a:off x="3548" y="3770"/>
              <a:ext cx="0" cy="22"/>
            </a:xfrm>
            <a:prstGeom prst="line">
              <a:avLst/>
            </a:prstGeom>
            <a:noFill/>
            <a:ln w="1588">
              <a:solidFill>
                <a:srgbClr val="000000"/>
              </a:solidFill>
              <a:round/>
              <a:headEnd/>
              <a:tailEnd/>
            </a:ln>
          </p:spPr>
          <p:txBody>
            <a:bodyPr/>
            <a:lstStyle/>
            <a:p>
              <a:endParaRPr lang="en-GB" sz="900"/>
            </a:p>
          </p:txBody>
        </p:sp>
        <p:sp>
          <p:nvSpPr>
            <p:cNvPr id="234" name="Line 232"/>
            <p:cNvSpPr>
              <a:spLocks noChangeShapeType="1"/>
            </p:cNvSpPr>
            <p:nvPr/>
          </p:nvSpPr>
          <p:spPr bwMode="auto">
            <a:xfrm flipV="1">
              <a:off x="3613" y="3770"/>
              <a:ext cx="0" cy="22"/>
            </a:xfrm>
            <a:prstGeom prst="line">
              <a:avLst/>
            </a:prstGeom>
            <a:noFill/>
            <a:ln w="1588">
              <a:solidFill>
                <a:srgbClr val="000000"/>
              </a:solidFill>
              <a:round/>
              <a:headEnd/>
              <a:tailEnd/>
            </a:ln>
          </p:spPr>
          <p:txBody>
            <a:bodyPr/>
            <a:lstStyle/>
            <a:p>
              <a:endParaRPr lang="en-GB" sz="900"/>
            </a:p>
          </p:txBody>
        </p:sp>
        <p:sp>
          <p:nvSpPr>
            <p:cNvPr id="235" name="Line 233"/>
            <p:cNvSpPr>
              <a:spLocks noChangeShapeType="1"/>
            </p:cNvSpPr>
            <p:nvPr/>
          </p:nvSpPr>
          <p:spPr bwMode="auto">
            <a:xfrm flipV="1">
              <a:off x="3677" y="3770"/>
              <a:ext cx="0" cy="45"/>
            </a:xfrm>
            <a:prstGeom prst="line">
              <a:avLst/>
            </a:prstGeom>
            <a:noFill/>
            <a:ln w="1588">
              <a:solidFill>
                <a:srgbClr val="000000"/>
              </a:solidFill>
              <a:round/>
              <a:headEnd/>
              <a:tailEnd/>
            </a:ln>
          </p:spPr>
          <p:txBody>
            <a:bodyPr/>
            <a:lstStyle/>
            <a:p>
              <a:endParaRPr lang="en-GB" sz="900"/>
            </a:p>
          </p:txBody>
        </p:sp>
        <p:sp>
          <p:nvSpPr>
            <p:cNvPr id="236" name="Line 234"/>
            <p:cNvSpPr>
              <a:spLocks noChangeShapeType="1"/>
            </p:cNvSpPr>
            <p:nvPr/>
          </p:nvSpPr>
          <p:spPr bwMode="auto">
            <a:xfrm flipV="1">
              <a:off x="3742" y="3770"/>
              <a:ext cx="0" cy="22"/>
            </a:xfrm>
            <a:prstGeom prst="line">
              <a:avLst/>
            </a:prstGeom>
            <a:noFill/>
            <a:ln w="1588">
              <a:solidFill>
                <a:srgbClr val="000000"/>
              </a:solidFill>
              <a:round/>
              <a:headEnd/>
              <a:tailEnd/>
            </a:ln>
          </p:spPr>
          <p:txBody>
            <a:bodyPr/>
            <a:lstStyle/>
            <a:p>
              <a:endParaRPr lang="en-GB" sz="900"/>
            </a:p>
          </p:txBody>
        </p:sp>
        <p:sp>
          <p:nvSpPr>
            <p:cNvPr id="237" name="Line 235"/>
            <p:cNvSpPr>
              <a:spLocks noChangeShapeType="1"/>
            </p:cNvSpPr>
            <p:nvPr/>
          </p:nvSpPr>
          <p:spPr bwMode="auto">
            <a:xfrm flipV="1">
              <a:off x="3808" y="3770"/>
              <a:ext cx="0" cy="22"/>
            </a:xfrm>
            <a:prstGeom prst="line">
              <a:avLst/>
            </a:prstGeom>
            <a:noFill/>
            <a:ln w="1588">
              <a:solidFill>
                <a:srgbClr val="000000"/>
              </a:solidFill>
              <a:round/>
              <a:headEnd/>
              <a:tailEnd/>
            </a:ln>
          </p:spPr>
          <p:txBody>
            <a:bodyPr/>
            <a:lstStyle/>
            <a:p>
              <a:endParaRPr lang="en-GB" sz="900"/>
            </a:p>
          </p:txBody>
        </p:sp>
        <p:sp>
          <p:nvSpPr>
            <p:cNvPr id="238" name="Line 236"/>
            <p:cNvSpPr>
              <a:spLocks noChangeShapeType="1"/>
            </p:cNvSpPr>
            <p:nvPr/>
          </p:nvSpPr>
          <p:spPr bwMode="auto">
            <a:xfrm flipV="1">
              <a:off x="3872" y="3770"/>
              <a:ext cx="0" cy="22"/>
            </a:xfrm>
            <a:prstGeom prst="line">
              <a:avLst/>
            </a:prstGeom>
            <a:noFill/>
            <a:ln w="1588">
              <a:solidFill>
                <a:srgbClr val="000000"/>
              </a:solidFill>
              <a:round/>
              <a:headEnd/>
              <a:tailEnd/>
            </a:ln>
          </p:spPr>
          <p:txBody>
            <a:bodyPr/>
            <a:lstStyle/>
            <a:p>
              <a:endParaRPr lang="en-GB" sz="900"/>
            </a:p>
          </p:txBody>
        </p:sp>
        <p:sp>
          <p:nvSpPr>
            <p:cNvPr id="239" name="Line 237"/>
            <p:cNvSpPr>
              <a:spLocks noChangeShapeType="1"/>
            </p:cNvSpPr>
            <p:nvPr/>
          </p:nvSpPr>
          <p:spPr bwMode="auto">
            <a:xfrm flipV="1">
              <a:off x="3937" y="3770"/>
              <a:ext cx="0" cy="22"/>
            </a:xfrm>
            <a:prstGeom prst="line">
              <a:avLst/>
            </a:prstGeom>
            <a:noFill/>
            <a:ln w="1588">
              <a:solidFill>
                <a:srgbClr val="000000"/>
              </a:solidFill>
              <a:round/>
              <a:headEnd/>
              <a:tailEnd/>
            </a:ln>
          </p:spPr>
          <p:txBody>
            <a:bodyPr/>
            <a:lstStyle/>
            <a:p>
              <a:endParaRPr lang="en-GB" sz="900"/>
            </a:p>
          </p:txBody>
        </p:sp>
        <p:sp>
          <p:nvSpPr>
            <p:cNvPr id="240" name="Line 238"/>
            <p:cNvSpPr>
              <a:spLocks noChangeShapeType="1"/>
            </p:cNvSpPr>
            <p:nvPr/>
          </p:nvSpPr>
          <p:spPr bwMode="auto">
            <a:xfrm flipV="1">
              <a:off x="4002" y="3770"/>
              <a:ext cx="0" cy="45"/>
            </a:xfrm>
            <a:prstGeom prst="line">
              <a:avLst/>
            </a:prstGeom>
            <a:noFill/>
            <a:ln w="1588">
              <a:solidFill>
                <a:srgbClr val="000000"/>
              </a:solidFill>
              <a:round/>
              <a:headEnd/>
              <a:tailEnd/>
            </a:ln>
          </p:spPr>
          <p:txBody>
            <a:bodyPr/>
            <a:lstStyle/>
            <a:p>
              <a:endParaRPr lang="en-GB" sz="900"/>
            </a:p>
          </p:txBody>
        </p:sp>
        <p:sp>
          <p:nvSpPr>
            <p:cNvPr id="241" name="Line 239"/>
            <p:cNvSpPr>
              <a:spLocks noChangeShapeType="1"/>
            </p:cNvSpPr>
            <p:nvPr/>
          </p:nvSpPr>
          <p:spPr bwMode="auto">
            <a:xfrm flipV="1">
              <a:off x="4066" y="3770"/>
              <a:ext cx="0" cy="22"/>
            </a:xfrm>
            <a:prstGeom prst="line">
              <a:avLst/>
            </a:prstGeom>
            <a:noFill/>
            <a:ln w="1588">
              <a:solidFill>
                <a:srgbClr val="000000"/>
              </a:solidFill>
              <a:round/>
              <a:headEnd/>
              <a:tailEnd/>
            </a:ln>
          </p:spPr>
          <p:txBody>
            <a:bodyPr/>
            <a:lstStyle/>
            <a:p>
              <a:endParaRPr lang="en-GB" sz="900"/>
            </a:p>
          </p:txBody>
        </p:sp>
        <p:sp>
          <p:nvSpPr>
            <p:cNvPr id="242" name="Line 240"/>
            <p:cNvSpPr>
              <a:spLocks noChangeShapeType="1"/>
            </p:cNvSpPr>
            <p:nvPr/>
          </p:nvSpPr>
          <p:spPr bwMode="auto">
            <a:xfrm flipV="1">
              <a:off x="4131" y="3770"/>
              <a:ext cx="0" cy="22"/>
            </a:xfrm>
            <a:prstGeom prst="line">
              <a:avLst/>
            </a:prstGeom>
            <a:noFill/>
            <a:ln w="1588">
              <a:solidFill>
                <a:srgbClr val="000000"/>
              </a:solidFill>
              <a:round/>
              <a:headEnd/>
              <a:tailEnd/>
            </a:ln>
          </p:spPr>
          <p:txBody>
            <a:bodyPr/>
            <a:lstStyle/>
            <a:p>
              <a:endParaRPr lang="en-GB" sz="900"/>
            </a:p>
          </p:txBody>
        </p:sp>
        <p:sp>
          <p:nvSpPr>
            <p:cNvPr id="243" name="Line 241"/>
            <p:cNvSpPr>
              <a:spLocks noChangeShapeType="1"/>
            </p:cNvSpPr>
            <p:nvPr/>
          </p:nvSpPr>
          <p:spPr bwMode="auto">
            <a:xfrm flipV="1">
              <a:off x="4197" y="3770"/>
              <a:ext cx="0" cy="22"/>
            </a:xfrm>
            <a:prstGeom prst="line">
              <a:avLst/>
            </a:prstGeom>
            <a:noFill/>
            <a:ln w="1588">
              <a:solidFill>
                <a:srgbClr val="000000"/>
              </a:solidFill>
              <a:round/>
              <a:headEnd/>
              <a:tailEnd/>
            </a:ln>
          </p:spPr>
          <p:txBody>
            <a:bodyPr/>
            <a:lstStyle/>
            <a:p>
              <a:endParaRPr lang="en-GB" sz="900"/>
            </a:p>
          </p:txBody>
        </p:sp>
        <p:sp>
          <p:nvSpPr>
            <p:cNvPr id="244" name="Line 242"/>
            <p:cNvSpPr>
              <a:spLocks noChangeShapeType="1"/>
            </p:cNvSpPr>
            <p:nvPr/>
          </p:nvSpPr>
          <p:spPr bwMode="auto">
            <a:xfrm flipV="1">
              <a:off x="4261" y="3770"/>
              <a:ext cx="0" cy="22"/>
            </a:xfrm>
            <a:prstGeom prst="line">
              <a:avLst/>
            </a:prstGeom>
            <a:noFill/>
            <a:ln w="1588">
              <a:solidFill>
                <a:srgbClr val="000000"/>
              </a:solidFill>
              <a:round/>
              <a:headEnd/>
              <a:tailEnd/>
            </a:ln>
          </p:spPr>
          <p:txBody>
            <a:bodyPr/>
            <a:lstStyle/>
            <a:p>
              <a:endParaRPr lang="en-GB" sz="900"/>
            </a:p>
          </p:txBody>
        </p:sp>
        <p:sp>
          <p:nvSpPr>
            <p:cNvPr id="245" name="Line 243"/>
            <p:cNvSpPr>
              <a:spLocks noChangeShapeType="1"/>
            </p:cNvSpPr>
            <p:nvPr/>
          </p:nvSpPr>
          <p:spPr bwMode="auto">
            <a:xfrm flipV="1">
              <a:off x="4326" y="3770"/>
              <a:ext cx="0" cy="45"/>
            </a:xfrm>
            <a:prstGeom prst="line">
              <a:avLst/>
            </a:prstGeom>
            <a:noFill/>
            <a:ln w="1588">
              <a:solidFill>
                <a:srgbClr val="000000"/>
              </a:solidFill>
              <a:round/>
              <a:headEnd/>
              <a:tailEnd/>
            </a:ln>
          </p:spPr>
          <p:txBody>
            <a:bodyPr/>
            <a:lstStyle/>
            <a:p>
              <a:endParaRPr lang="en-GB" sz="900"/>
            </a:p>
          </p:txBody>
        </p:sp>
        <p:sp>
          <p:nvSpPr>
            <p:cNvPr id="246" name="Line 244"/>
            <p:cNvSpPr>
              <a:spLocks noChangeShapeType="1"/>
            </p:cNvSpPr>
            <p:nvPr/>
          </p:nvSpPr>
          <p:spPr bwMode="auto">
            <a:xfrm flipV="1">
              <a:off x="4391" y="3770"/>
              <a:ext cx="0" cy="22"/>
            </a:xfrm>
            <a:prstGeom prst="line">
              <a:avLst/>
            </a:prstGeom>
            <a:noFill/>
            <a:ln w="1588">
              <a:solidFill>
                <a:srgbClr val="000000"/>
              </a:solidFill>
              <a:round/>
              <a:headEnd/>
              <a:tailEnd/>
            </a:ln>
          </p:spPr>
          <p:txBody>
            <a:bodyPr/>
            <a:lstStyle/>
            <a:p>
              <a:endParaRPr lang="en-GB" sz="900"/>
            </a:p>
          </p:txBody>
        </p:sp>
        <p:sp>
          <p:nvSpPr>
            <p:cNvPr id="247" name="Line 245"/>
            <p:cNvSpPr>
              <a:spLocks noChangeShapeType="1"/>
            </p:cNvSpPr>
            <p:nvPr/>
          </p:nvSpPr>
          <p:spPr bwMode="auto">
            <a:xfrm flipV="1">
              <a:off x="4455" y="3770"/>
              <a:ext cx="0" cy="22"/>
            </a:xfrm>
            <a:prstGeom prst="line">
              <a:avLst/>
            </a:prstGeom>
            <a:noFill/>
            <a:ln w="1588">
              <a:solidFill>
                <a:srgbClr val="000000"/>
              </a:solidFill>
              <a:round/>
              <a:headEnd/>
              <a:tailEnd/>
            </a:ln>
          </p:spPr>
          <p:txBody>
            <a:bodyPr/>
            <a:lstStyle/>
            <a:p>
              <a:endParaRPr lang="en-GB" sz="900"/>
            </a:p>
          </p:txBody>
        </p:sp>
        <p:sp>
          <p:nvSpPr>
            <p:cNvPr id="248" name="Line 246"/>
            <p:cNvSpPr>
              <a:spLocks noChangeShapeType="1"/>
            </p:cNvSpPr>
            <p:nvPr/>
          </p:nvSpPr>
          <p:spPr bwMode="auto">
            <a:xfrm flipV="1">
              <a:off x="4521" y="3770"/>
              <a:ext cx="0" cy="22"/>
            </a:xfrm>
            <a:prstGeom prst="line">
              <a:avLst/>
            </a:prstGeom>
            <a:noFill/>
            <a:ln w="1588">
              <a:solidFill>
                <a:srgbClr val="000000"/>
              </a:solidFill>
              <a:round/>
              <a:headEnd/>
              <a:tailEnd/>
            </a:ln>
          </p:spPr>
          <p:txBody>
            <a:bodyPr/>
            <a:lstStyle/>
            <a:p>
              <a:endParaRPr lang="en-GB" sz="900"/>
            </a:p>
          </p:txBody>
        </p:sp>
        <p:sp>
          <p:nvSpPr>
            <p:cNvPr id="249" name="Line 247"/>
            <p:cNvSpPr>
              <a:spLocks noChangeShapeType="1"/>
            </p:cNvSpPr>
            <p:nvPr/>
          </p:nvSpPr>
          <p:spPr bwMode="auto">
            <a:xfrm flipV="1">
              <a:off x="4586" y="3770"/>
              <a:ext cx="0" cy="22"/>
            </a:xfrm>
            <a:prstGeom prst="line">
              <a:avLst/>
            </a:prstGeom>
            <a:noFill/>
            <a:ln w="1588">
              <a:solidFill>
                <a:srgbClr val="000000"/>
              </a:solidFill>
              <a:round/>
              <a:headEnd/>
              <a:tailEnd/>
            </a:ln>
          </p:spPr>
          <p:txBody>
            <a:bodyPr/>
            <a:lstStyle/>
            <a:p>
              <a:endParaRPr lang="en-GB" sz="900"/>
            </a:p>
          </p:txBody>
        </p:sp>
        <p:sp>
          <p:nvSpPr>
            <p:cNvPr id="250" name="Line 248"/>
            <p:cNvSpPr>
              <a:spLocks noChangeShapeType="1"/>
            </p:cNvSpPr>
            <p:nvPr/>
          </p:nvSpPr>
          <p:spPr bwMode="auto">
            <a:xfrm flipV="1">
              <a:off x="4650" y="3770"/>
              <a:ext cx="0" cy="45"/>
            </a:xfrm>
            <a:prstGeom prst="line">
              <a:avLst/>
            </a:prstGeom>
            <a:noFill/>
            <a:ln w="1588">
              <a:solidFill>
                <a:srgbClr val="000000"/>
              </a:solidFill>
              <a:round/>
              <a:headEnd/>
              <a:tailEnd/>
            </a:ln>
          </p:spPr>
          <p:txBody>
            <a:bodyPr/>
            <a:lstStyle/>
            <a:p>
              <a:endParaRPr lang="en-GB" sz="900"/>
            </a:p>
          </p:txBody>
        </p:sp>
        <p:sp>
          <p:nvSpPr>
            <p:cNvPr id="251" name="Line 249"/>
            <p:cNvSpPr>
              <a:spLocks noChangeShapeType="1"/>
            </p:cNvSpPr>
            <p:nvPr/>
          </p:nvSpPr>
          <p:spPr bwMode="auto">
            <a:xfrm flipV="1">
              <a:off x="4715" y="3770"/>
              <a:ext cx="0" cy="22"/>
            </a:xfrm>
            <a:prstGeom prst="line">
              <a:avLst/>
            </a:prstGeom>
            <a:noFill/>
            <a:ln w="1588">
              <a:solidFill>
                <a:srgbClr val="000000"/>
              </a:solidFill>
              <a:round/>
              <a:headEnd/>
              <a:tailEnd/>
            </a:ln>
          </p:spPr>
          <p:txBody>
            <a:bodyPr/>
            <a:lstStyle/>
            <a:p>
              <a:endParaRPr lang="en-GB" sz="900"/>
            </a:p>
          </p:txBody>
        </p:sp>
        <p:sp>
          <p:nvSpPr>
            <p:cNvPr id="252" name="Line 250"/>
            <p:cNvSpPr>
              <a:spLocks noChangeShapeType="1"/>
            </p:cNvSpPr>
            <p:nvPr/>
          </p:nvSpPr>
          <p:spPr bwMode="auto">
            <a:xfrm flipV="1">
              <a:off x="4780" y="3770"/>
              <a:ext cx="0" cy="22"/>
            </a:xfrm>
            <a:prstGeom prst="line">
              <a:avLst/>
            </a:prstGeom>
            <a:noFill/>
            <a:ln w="1588">
              <a:solidFill>
                <a:srgbClr val="000000"/>
              </a:solidFill>
              <a:round/>
              <a:headEnd/>
              <a:tailEnd/>
            </a:ln>
          </p:spPr>
          <p:txBody>
            <a:bodyPr/>
            <a:lstStyle/>
            <a:p>
              <a:endParaRPr lang="en-GB" sz="900"/>
            </a:p>
          </p:txBody>
        </p:sp>
        <p:sp>
          <p:nvSpPr>
            <p:cNvPr id="253" name="Line 251"/>
            <p:cNvSpPr>
              <a:spLocks noChangeShapeType="1"/>
            </p:cNvSpPr>
            <p:nvPr/>
          </p:nvSpPr>
          <p:spPr bwMode="auto">
            <a:xfrm flipV="1">
              <a:off x="4844" y="3770"/>
              <a:ext cx="0" cy="22"/>
            </a:xfrm>
            <a:prstGeom prst="line">
              <a:avLst/>
            </a:prstGeom>
            <a:noFill/>
            <a:ln w="1588">
              <a:solidFill>
                <a:srgbClr val="000000"/>
              </a:solidFill>
              <a:round/>
              <a:headEnd/>
              <a:tailEnd/>
            </a:ln>
          </p:spPr>
          <p:txBody>
            <a:bodyPr/>
            <a:lstStyle/>
            <a:p>
              <a:endParaRPr lang="en-GB" sz="900"/>
            </a:p>
          </p:txBody>
        </p:sp>
        <p:sp>
          <p:nvSpPr>
            <p:cNvPr id="254" name="Line 252"/>
            <p:cNvSpPr>
              <a:spLocks noChangeShapeType="1"/>
            </p:cNvSpPr>
            <p:nvPr/>
          </p:nvSpPr>
          <p:spPr bwMode="auto">
            <a:xfrm flipV="1">
              <a:off x="4910" y="3770"/>
              <a:ext cx="0" cy="22"/>
            </a:xfrm>
            <a:prstGeom prst="line">
              <a:avLst/>
            </a:prstGeom>
            <a:noFill/>
            <a:ln w="1588">
              <a:solidFill>
                <a:srgbClr val="000000"/>
              </a:solidFill>
              <a:round/>
              <a:headEnd/>
              <a:tailEnd/>
            </a:ln>
          </p:spPr>
          <p:txBody>
            <a:bodyPr/>
            <a:lstStyle/>
            <a:p>
              <a:endParaRPr lang="en-GB" sz="900"/>
            </a:p>
          </p:txBody>
        </p:sp>
        <p:sp>
          <p:nvSpPr>
            <p:cNvPr id="255" name="Line 253"/>
            <p:cNvSpPr>
              <a:spLocks noChangeShapeType="1"/>
            </p:cNvSpPr>
            <p:nvPr/>
          </p:nvSpPr>
          <p:spPr bwMode="auto">
            <a:xfrm flipV="1">
              <a:off x="4975" y="3770"/>
              <a:ext cx="0" cy="45"/>
            </a:xfrm>
            <a:prstGeom prst="line">
              <a:avLst/>
            </a:prstGeom>
            <a:noFill/>
            <a:ln w="1588">
              <a:solidFill>
                <a:srgbClr val="000000"/>
              </a:solidFill>
              <a:round/>
              <a:headEnd/>
              <a:tailEnd/>
            </a:ln>
          </p:spPr>
          <p:txBody>
            <a:bodyPr/>
            <a:lstStyle/>
            <a:p>
              <a:endParaRPr lang="en-GB" sz="900"/>
            </a:p>
          </p:txBody>
        </p:sp>
        <p:sp>
          <p:nvSpPr>
            <p:cNvPr id="256" name="Rectangle 254"/>
            <p:cNvSpPr>
              <a:spLocks noChangeArrowheads="1"/>
            </p:cNvSpPr>
            <p:nvPr/>
          </p:nvSpPr>
          <p:spPr bwMode="auto">
            <a:xfrm>
              <a:off x="3575" y="3815"/>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1.00</a:t>
              </a:r>
              <a:endParaRPr lang="en-GB" sz="900"/>
            </a:p>
          </p:txBody>
        </p:sp>
        <p:sp>
          <p:nvSpPr>
            <p:cNvPr id="257" name="Rectangle 255"/>
            <p:cNvSpPr>
              <a:spLocks noChangeArrowheads="1"/>
            </p:cNvSpPr>
            <p:nvPr/>
          </p:nvSpPr>
          <p:spPr bwMode="auto">
            <a:xfrm>
              <a:off x="4224" y="3815"/>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1.50</a:t>
              </a:r>
              <a:endParaRPr lang="en-GB" sz="900"/>
            </a:p>
          </p:txBody>
        </p:sp>
        <p:sp>
          <p:nvSpPr>
            <p:cNvPr id="258" name="Rectangle 256"/>
            <p:cNvSpPr>
              <a:spLocks noChangeArrowheads="1"/>
            </p:cNvSpPr>
            <p:nvPr/>
          </p:nvSpPr>
          <p:spPr bwMode="auto">
            <a:xfrm>
              <a:off x="4872" y="3815"/>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2.00</a:t>
              </a:r>
              <a:endParaRPr lang="en-GB" sz="900"/>
            </a:p>
          </p:txBody>
        </p:sp>
        <p:sp>
          <p:nvSpPr>
            <p:cNvPr id="259" name="Line 257"/>
            <p:cNvSpPr>
              <a:spLocks noChangeShapeType="1"/>
            </p:cNvSpPr>
            <p:nvPr/>
          </p:nvSpPr>
          <p:spPr bwMode="auto">
            <a:xfrm flipH="1">
              <a:off x="3182" y="3770"/>
              <a:ext cx="1838" cy="0"/>
            </a:xfrm>
            <a:prstGeom prst="line">
              <a:avLst/>
            </a:prstGeom>
            <a:noFill/>
            <a:ln w="3175">
              <a:solidFill>
                <a:srgbClr val="000000"/>
              </a:solidFill>
              <a:round/>
              <a:headEnd/>
              <a:tailEnd/>
            </a:ln>
          </p:spPr>
          <p:txBody>
            <a:bodyPr/>
            <a:lstStyle/>
            <a:p>
              <a:endParaRPr lang="en-GB" sz="900"/>
            </a:p>
          </p:txBody>
        </p:sp>
        <p:sp>
          <p:nvSpPr>
            <p:cNvPr id="260" name="Rectangle 258"/>
            <p:cNvSpPr>
              <a:spLocks noChangeArrowheads="1"/>
            </p:cNvSpPr>
            <p:nvPr/>
          </p:nvSpPr>
          <p:spPr bwMode="auto">
            <a:xfrm rot="16200000">
              <a:off x="3070" y="2921"/>
              <a:ext cx="72" cy="140"/>
            </a:xfrm>
            <a:prstGeom prst="rect">
              <a:avLst/>
            </a:prstGeom>
            <a:noFill/>
            <a:ln w="9525">
              <a:noFill/>
              <a:miter lim="800000"/>
              <a:headEnd/>
              <a:tailEnd/>
            </a:ln>
          </p:spPr>
          <p:txBody>
            <a:bodyPr wrap="none" lIns="0" tIns="0" rIns="0" bIns="0">
              <a:spAutoFit/>
            </a:bodyPr>
            <a:lstStyle/>
            <a:p>
              <a:r>
                <a:rPr lang="en-GB" sz="900" smtClean="0">
                  <a:solidFill>
                    <a:srgbClr val="000000"/>
                  </a:solidFill>
                </a:rPr>
                <a:t>%</a:t>
              </a:r>
              <a:endParaRPr lang="en-GB" sz="900"/>
            </a:p>
          </p:txBody>
        </p:sp>
        <p:sp>
          <p:nvSpPr>
            <p:cNvPr id="261" name="Line 259"/>
            <p:cNvSpPr>
              <a:spLocks noChangeShapeType="1"/>
            </p:cNvSpPr>
            <p:nvPr/>
          </p:nvSpPr>
          <p:spPr bwMode="auto">
            <a:xfrm>
              <a:off x="3137" y="2217"/>
              <a:ext cx="45" cy="0"/>
            </a:xfrm>
            <a:prstGeom prst="line">
              <a:avLst/>
            </a:prstGeom>
            <a:noFill/>
            <a:ln w="1588">
              <a:solidFill>
                <a:srgbClr val="000000"/>
              </a:solidFill>
              <a:round/>
              <a:headEnd/>
              <a:tailEnd/>
            </a:ln>
          </p:spPr>
          <p:txBody>
            <a:bodyPr/>
            <a:lstStyle/>
            <a:p>
              <a:endParaRPr lang="en-GB" sz="900"/>
            </a:p>
          </p:txBody>
        </p:sp>
        <p:sp>
          <p:nvSpPr>
            <p:cNvPr id="262" name="Line 260"/>
            <p:cNvSpPr>
              <a:spLocks noChangeShapeType="1"/>
            </p:cNvSpPr>
            <p:nvPr/>
          </p:nvSpPr>
          <p:spPr bwMode="auto">
            <a:xfrm>
              <a:off x="3160" y="2372"/>
              <a:ext cx="22" cy="0"/>
            </a:xfrm>
            <a:prstGeom prst="line">
              <a:avLst/>
            </a:prstGeom>
            <a:noFill/>
            <a:ln w="1588">
              <a:solidFill>
                <a:srgbClr val="000000"/>
              </a:solidFill>
              <a:round/>
              <a:headEnd/>
              <a:tailEnd/>
            </a:ln>
          </p:spPr>
          <p:txBody>
            <a:bodyPr/>
            <a:lstStyle/>
            <a:p>
              <a:endParaRPr lang="en-GB" sz="900"/>
            </a:p>
          </p:txBody>
        </p:sp>
        <p:sp>
          <p:nvSpPr>
            <p:cNvPr id="263" name="Line 261"/>
            <p:cNvSpPr>
              <a:spLocks noChangeShapeType="1"/>
            </p:cNvSpPr>
            <p:nvPr/>
          </p:nvSpPr>
          <p:spPr bwMode="auto">
            <a:xfrm>
              <a:off x="3160" y="2528"/>
              <a:ext cx="22" cy="0"/>
            </a:xfrm>
            <a:prstGeom prst="line">
              <a:avLst/>
            </a:prstGeom>
            <a:noFill/>
            <a:ln w="1588">
              <a:solidFill>
                <a:srgbClr val="000000"/>
              </a:solidFill>
              <a:round/>
              <a:headEnd/>
              <a:tailEnd/>
            </a:ln>
          </p:spPr>
          <p:txBody>
            <a:bodyPr/>
            <a:lstStyle/>
            <a:p>
              <a:endParaRPr lang="en-GB" sz="900"/>
            </a:p>
          </p:txBody>
        </p:sp>
        <p:sp>
          <p:nvSpPr>
            <p:cNvPr id="264" name="Line 262"/>
            <p:cNvSpPr>
              <a:spLocks noChangeShapeType="1"/>
            </p:cNvSpPr>
            <p:nvPr/>
          </p:nvSpPr>
          <p:spPr bwMode="auto">
            <a:xfrm>
              <a:off x="3160" y="2682"/>
              <a:ext cx="22" cy="0"/>
            </a:xfrm>
            <a:prstGeom prst="line">
              <a:avLst/>
            </a:prstGeom>
            <a:noFill/>
            <a:ln w="1588">
              <a:solidFill>
                <a:srgbClr val="000000"/>
              </a:solidFill>
              <a:round/>
              <a:headEnd/>
              <a:tailEnd/>
            </a:ln>
          </p:spPr>
          <p:txBody>
            <a:bodyPr/>
            <a:lstStyle/>
            <a:p>
              <a:endParaRPr lang="en-GB" sz="900"/>
            </a:p>
          </p:txBody>
        </p:sp>
        <p:sp>
          <p:nvSpPr>
            <p:cNvPr id="265" name="Line 263"/>
            <p:cNvSpPr>
              <a:spLocks noChangeShapeType="1"/>
            </p:cNvSpPr>
            <p:nvPr/>
          </p:nvSpPr>
          <p:spPr bwMode="auto">
            <a:xfrm>
              <a:off x="3160" y="2837"/>
              <a:ext cx="22" cy="0"/>
            </a:xfrm>
            <a:prstGeom prst="line">
              <a:avLst/>
            </a:prstGeom>
            <a:noFill/>
            <a:ln w="1588">
              <a:solidFill>
                <a:srgbClr val="000000"/>
              </a:solidFill>
              <a:round/>
              <a:headEnd/>
              <a:tailEnd/>
            </a:ln>
          </p:spPr>
          <p:txBody>
            <a:bodyPr/>
            <a:lstStyle/>
            <a:p>
              <a:endParaRPr lang="en-GB" sz="900"/>
            </a:p>
          </p:txBody>
        </p:sp>
        <p:sp>
          <p:nvSpPr>
            <p:cNvPr id="266" name="Line 264"/>
            <p:cNvSpPr>
              <a:spLocks noChangeShapeType="1"/>
            </p:cNvSpPr>
            <p:nvPr/>
          </p:nvSpPr>
          <p:spPr bwMode="auto">
            <a:xfrm>
              <a:off x="3137" y="2992"/>
              <a:ext cx="45" cy="0"/>
            </a:xfrm>
            <a:prstGeom prst="line">
              <a:avLst/>
            </a:prstGeom>
            <a:noFill/>
            <a:ln w="1588">
              <a:solidFill>
                <a:srgbClr val="000000"/>
              </a:solidFill>
              <a:round/>
              <a:headEnd/>
              <a:tailEnd/>
            </a:ln>
          </p:spPr>
          <p:txBody>
            <a:bodyPr/>
            <a:lstStyle/>
            <a:p>
              <a:endParaRPr lang="en-GB" sz="900"/>
            </a:p>
          </p:txBody>
        </p:sp>
        <p:sp>
          <p:nvSpPr>
            <p:cNvPr id="267" name="Line 265"/>
            <p:cNvSpPr>
              <a:spLocks noChangeShapeType="1"/>
            </p:cNvSpPr>
            <p:nvPr/>
          </p:nvSpPr>
          <p:spPr bwMode="auto">
            <a:xfrm>
              <a:off x="3160" y="3148"/>
              <a:ext cx="22" cy="0"/>
            </a:xfrm>
            <a:prstGeom prst="line">
              <a:avLst/>
            </a:prstGeom>
            <a:noFill/>
            <a:ln w="1588">
              <a:solidFill>
                <a:srgbClr val="000000"/>
              </a:solidFill>
              <a:round/>
              <a:headEnd/>
              <a:tailEnd/>
            </a:ln>
          </p:spPr>
          <p:txBody>
            <a:bodyPr/>
            <a:lstStyle/>
            <a:p>
              <a:endParaRPr lang="en-GB" sz="900"/>
            </a:p>
          </p:txBody>
        </p:sp>
        <p:sp>
          <p:nvSpPr>
            <p:cNvPr id="268" name="Line 266"/>
            <p:cNvSpPr>
              <a:spLocks noChangeShapeType="1"/>
            </p:cNvSpPr>
            <p:nvPr/>
          </p:nvSpPr>
          <p:spPr bwMode="auto">
            <a:xfrm>
              <a:off x="3160" y="3303"/>
              <a:ext cx="22" cy="0"/>
            </a:xfrm>
            <a:prstGeom prst="line">
              <a:avLst/>
            </a:prstGeom>
            <a:noFill/>
            <a:ln w="1588">
              <a:solidFill>
                <a:srgbClr val="000000"/>
              </a:solidFill>
              <a:round/>
              <a:headEnd/>
              <a:tailEnd/>
            </a:ln>
          </p:spPr>
          <p:txBody>
            <a:bodyPr/>
            <a:lstStyle/>
            <a:p>
              <a:endParaRPr lang="en-GB" sz="900"/>
            </a:p>
          </p:txBody>
        </p:sp>
        <p:sp>
          <p:nvSpPr>
            <p:cNvPr id="269" name="Line 267"/>
            <p:cNvSpPr>
              <a:spLocks noChangeShapeType="1"/>
            </p:cNvSpPr>
            <p:nvPr/>
          </p:nvSpPr>
          <p:spPr bwMode="auto">
            <a:xfrm>
              <a:off x="3160" y="3457"/>
              <a:ext cx="22" cy="0"/>
            </a:xfrm>
            <a:prstGeom prst="line">
              <a:avLst/>
            </a:prstGeom>
            <a:noFill/>
            <a:ln w="1588">
              <a:solidFill>
                <a:srgbClr val="000000"/>
              </a:solidFill>
              <a:round/>
              <a:headEnd/>
              <a:tailEnd/>
            </a:ln>
          </p:spPr>
          <p:txBody>
            <a:bodyPr/>
            <a:lstStyle/>
            <a:p>
              <a:endParaRPr lang="en-GB" sz="900"/>
            </a:p>
          </p:txBody>
        </p:sp>
        <p:sp>
          <p:nvSpPr>
            <p:cNvPr id="270" name="Line 268"/>
            <p:cNvSpPr>
              <a:spLocks noChangeShapeType="1"/>
            </p:cNvSpPr>
            <p:nvPr/>
          </p:nvSpPr>
          <p:spPr bwMode="auto">
            <a:xfrm>
              <a:off x="3160" y="3613"/>
              <a:ext cx="22" cy="0"/>
            </a:xfrm>
            <a:prstGeom prst="line">
              <a:avLst/>
            </a:prstGeom>
            <a:noFill/>
            <a:ln w="1588">
              <a:solidFill>
                <a:srgbClr val="000000"/>
              </a:solidFill>
              <a:round/>
              <a:headEnd/>
              <a:tailEnd/>
            </a:ln>
          </p:spPr>
          <p:txBody>
            <a:bodyPr/>
            <a:lstStyle/>
            <a:p>
              <a:endParaRPr lang="en-GB" sz="900"/>
            </a:p>
          </p:txBody>
        </p:sp>
        <p:sp>
          <p:nvSpPr>
            <p:cNvPr id="271" name="Line 269"/>
            <p:cNvSpPr>
              <a:spLocks noChangeShapeType="1"/>
            </p:cNvSpPr>
            <p:nvPr/>
          </p:nvSpPr>
          <p:spPr bwMode="auto">
            <a:xfrm>
              <a:off x="3137" y="3768"/>
              <a:ext cx="45" cy="0"/>
            </a:xfrm>
            <a:prstGeom prst="line">
              <a:avLst/>
            </a:prstGeom>
            <a:noFill/>
            <a:ln w="1588">
              <a:solidFill>
                <a:srgbClr val="000000"/>
              </a:solidFill>
              <a:round/>
              <a:headEnd/>
              <a:tailEnd/>
            </a:ln>
          </p:spPr>
          <p:txBody>
            <a:bodyPr/>
            <a:lstStyle/>
            <a:p>
              <a:endParaRPr lang="en-GB" sz="900"/>
            </a:p>
          </p:txBody>
        </p:sp>
        <p:sp>
          <p:nvSpPr>
            <p:cNvPr id="272" name="Rectangle 270"/>
            <p:cNvSpPr>
              <a:spLocks noChangeArrowheads="1"/>
            </p:cNvSpPr>
            <p:nvPr/>
          </p:nvSpPr>
          <p:spPr bwMode="auto">
            <a:xfrm>
              <a:off x="3077" y="3710"/>
              <a:ext cx="58"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0</a:t>
              </a:r>
              <a:endParaRPr lang="en-GB" sz="900"/>
            </a:p>
          </p:txBody>
        </p:sp>
        <p:sp>
          <p:nvSpPr>
            <p:cNvPr id="273" name="Rectangle 271"/>
            <p:cNvSpPr>
              <a:spLocks noChangeArrowheads="1"/>
            </p:cNvSpPr>
            <p:nvPr/>
          </p:nvSpPr>
          <p:spPr bwMode="auto">
            <a:xfrm>
              <a:off x="2960" y="2159"/>
              <a:ext cx="174"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100</a:t>
              </a:r>
              <a:endParaRPr lang="en-GB" sz="900"/>
            </a:p>
          </p:txBody>
        </p:sp>
        <p:sp>
          <p:nvSpPr>
            <p:cNvPr id="274" name="Line 272"/>
            <p:cNvSpPr>
              <a:spLocks noChangeShapeType="1"/>
            </p:cNvSpPr>
            <p:nvPr/>
          </p:nvSpPr>
          <p:spPr bwMode="auto">
            <a:xfrm>
              <a:off x="3182" y="2217"/>
              <a:ext cx="0" cy="1552"/>
            </a:xfrm>
            <a:prstGeom prst="line">
              <a:avLst/>
            </a:prstGeom>
            <a:noFill/>
            <a:ln w="3175">
              <a:solidFill>
                <a:srgbClr val="000000"/>
              </a:solidFill>
              <a:round/>
              <a:headEnd/>
              <a:tailEnd/>
            </a:ln>
          </p:spPr>
          <p:txBody>
            <a:bodyPr/>
            <a:lstStyle/>
            <a:p>
              <a:endParaRPr lang="en-GB" sz="900"/>
            </a:p>
          </p:txBody>
        </p:sp>
        <p:sp>
          <p:nvSpPr>
            <p:cNvPr id="275" name="Rectangle 273"/>
            <p:cNvSpPr>
              <a:spLocks noChangeArrowheads="1"/>
            </p:cNvSpPr>
            <p:nvPr/>
          </p:nvSpPr>
          <p:spPr bwMode="auto">
            <a:xfrm>
              <a:off x="2937" y="1991"/>
              <a:ext cx="905" cy="125"/>
            </a:xfrm>
            <a:prstGeom prst="rect">
              <a:avLst/>
            </a:prstGeom>
            <a:noFill/>
            <a:ln w="9525">
              <a:noFill/>
              <a:miter lim="800000"/>
              <a:headEnd/>
              <a:tailEnd/>
            </a:ln>
          </p:spPr>
          <p:txBody>
            <a:bodyPr wrap="none" lIns="0" tIns="0" rIns="0" bIns="0">
              <a:spAutoFit/>
            </a:bodyPr>
            <a:lstStyle/>
            <a:p>
              <a:r>
                <a:rPr lang="en-GB" sz="900" smtClean="0">
                  <a:solidFill>
                    <a:srgbClr val="008000"/>
                  </a:solidFill>
                </a:rPr>
                <a:t>2010-02-03 pest 15</a:t>
              </a:r>
              <a:endParaRPr lang="en-GB" sz="900"/>
            </a:p>
          </p:txBody>
        </p:sp>
        <p:sp>
          <p:nvSpPr>
            <p:cNvPr id="276" name="Rectangle 274"/>
            <p:cNvSpPr>
              <a:spLocks noChangeArrowheads="1"/>
            </p:cNvSpPr>
            <p:nvPr/>
          </p:nvSpPr>
          <p:spPr bwMode="auto">
            <a:xfrm>
              <a:off x="4560" y="1991"/>
              <a:ext cx="702" cy="122"/>
            </a:xfrm>
            <a:prstGeom prst="rect">
              <a:avLst/>
            </a:prstGeom>
            <a:noFill/>
            <a:ln w="9525">
              <a:noFill/>
              <a:miter lim="800000"/>
              <a:headEnd/>
              <a:tailEnd/>
            </a:ln>
          </p:spPr>
          <p:txBody>
            <a:bodyPr wrap="none" lIns="0" tIns="0" rIns="0" bIns="0">
              <a:spAutoFit/>
            </a:bodyPr>
            <a:lstStyle/>
            <a:p>
              <a:r>
                <a:rPr lang="en-GB" sz="900" smtClean="0">
                  <a:solidFill>
                    <a:srgbClr val="008000"/>
                  </a:solidFill>
                </a:rPr>
                <a:t>1: TOF MS ES+ </a:t>
              </a:r>
              <a:endParaRPr lang="en-GB" sz="900"/>
            </a:p>
          </p:txBody>
        </p:sp>
        <p:sp>
          <p:nvSpPr>
            <p:cNvPr id="277" name="Rectangle 275"/>
            <p:cNvSpPr>
              <a:spLocks noChangeArrowheads="1"/>
            </p:cNvSpPr>
            <p:nvPr/>
          </p:nvSpPr>
          <p:spPr bwMode="auto">
            <a:xfrm>
              <a:off x="4643" y="2109"/>
              <a:ext cx="689" cy="125"/>
            </a:xfrm>
            <a:prstGeom prst="rect">
              <a:avLst/>
            </a:prstGeom>
            <a:noFill/>
            <a:ln w="9525">
              <a:noFill/>
              <a:miter lim="800000"/>
              <a:headEnd/>
              <a:tailEnd/>
            </a:ln>
          </p:spPr>
          <p:txBody>
            <a:bodyPr wrap="none" lIns="0" tIns="0" rIns="0" bIns="0">
              <a:spAutoFit/>
            </a:bodyPr>
            <a:lstStyle/>
            <a:p>
              <a:r>
                <a:rPr lang="en-GB" sz="900" smtClean="0">
                  <a:solidFill>
                    <a:srgbClr val="008000"/>
                  </a:solidFill>
                </a:rPr>
                <a:t>184.02 20PPM</a:t>
              </a:r>
              <a:endParaRPr lang="en-GB" sz="900"/>
            </a:p>
          </p:txBody>
        </p:sp>
        <p:sp>
          <p:nvSpPr>
            <p:cNvPr id="278" name="Rectangle 276"/>
            <p:cNvSpPr>
              <a:spLocks noChangeArrowheads="1"/>
            </p:cNvSpPr>
            <p:nvPr/>
          </p:nvSpPr>
          <p:spPr bwMode="auto">
            <a:xfrm>
              <a:off x="5164" y="2227"/>
              <a:ext cx="174" cy="125"/>
            </a:xfrm>
            <a:prstGeom prst="rect">
              <a:avLst/>
            </a:prstGeom>
            <a:noFill/>
            <a:ln w="9525">
              <a:noFill/>
              <a:miter lim="800000"/>
              <a:headEnd/>
              <a:tailEnd/>
            </a:ln>
          </p:spPr>
          <p:txBody>
            <a:bodyPr wrap="none" lIns="0" tIns="0" rIns="0" bIns="0">
              <a:spAutoFit/>
            </a:bodyPr>
            <a:lstStyle/>
            <a:p>
              <a:r>
                <a:rPr lang="en-GB" sz="900" b="1" smtClean="0">
                  <a:solidFill>
                    <a:srgbClr val="008000"/>
                  </a:solidFill>
                </a:rPr>
                <a:t>826</a:t>
              </a:r>
              <a:endParaRPr lang="en-GB" sz="900" b="1"/>
            </a:p>
          </p:txBody>
        </p:sp>
        <p:sp>
          <p:nvSpPr>
            <p:cNvPr id="279" name="Freeform 277"/>
            <p:cNvSpPr>
              <a:spLocks/>
            </p:cNvSpPr>
            <p:nvPr/>
          </p:nvSpPr>
          <p:spPr bwMode="auto">
            <a:xfrm>
              <a:off x="3184" y="3766"/>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008000"/>
              </a:solidFill>
              <a:prstDash val="solid"/>
              <a:round/>
              <a:headEnd/>
              <a:tailEnd/>
            </a:ln>
          </p:spPr>
          <p:txBody>
            <a:bodyPr/>
            <a:lstStyle/>
            <a:p>
              <a:endParaRPr lang="en-GB" sz="900"/>
            </a:p>
          </p:txBody>
        </p:sp>
        <p:sp>
          <p:nvSpPr>
            <p:cNvPr id="280" name="Freeform 278"/>
            <p:cNvSpPr>
              <a:spLocks/>
            </p:cNvSpPr>
            <p:nvPr/>
          </p:nvSpPr>
          <p:spPr bwMode="auto">
            <a:xfrm>
              <a:off x="3196" y="3764"/>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008000"/>
              </a:solidFill>
              <a:prstDash val="solid"/>
              <a:round/>
              <a:headEnd/>
              <a:tailEnd/>
            </a:ln>
          </p:spPr>
          <p:txBody>
            <a:bodyPr/>
            <a:lstStyle/>
            <a:p>
              <a:endParaRPr lang="en-GB" sz="900"/>
            </a:p>
          </p:txBody>
        </p:sp>
        <p:sp>
          <p:nvSpPr>
            <p:cNvPr id="281" name="Freeform 279"/>
            <p:cNvSpPr>
              <a:spLocks/>
            </p:cNvSpPr>
            <p:nvPr/>
          </p:nvSpPr>
          <p:spPr bwMode="auto">
            <a:xfrm>
              <a:off x="3208" y="3764"/>
              <a:ext cx="12" cy="4"/>
            </a:xfrm>
            <a:custGeom>
              <a:avLst/>
              <a:gdLst/>
              <a:ahLst/>
              <a:cxnLst>
                <a:cxn ang="0">
                  <a:pos x="0" y="0"/>
                </a:cxn>
                <a:cxn ang="0">
                  <a:pos x="0" y="0"/>
                </a:cxn>
                <a:cxn ang="0">
                  <a:pos x="0" y="0"/>
                </a:cxn>
                <a:cxn ang="0">
                  <a:pos x="12" y="4"/>
                </a:cxn>
              </a:cxnLst>
              <a:rect l="0" t="0" r="r" b="b"/>
              <a:pathLst>
                <a:path w="12" h="4">
                  <a:moveTo>
                    <a:pt x="0" y="0"/>
                  </a:moveTo>
                  <a:lnTo>
                    <a:pt x="0" y="0"/>
                  </a:lnTo>
                  <a:lnTo>
                    <a:pt x="0" y="0"/>
                  </a:lnTo>
                  <a:lnTo>
                    <a:pt x="12" y="4"/>
                  </a:lnTo>
                </a:path>
              </a:pathLst>
            </a:custGeom>
            <a:noFill/>
            <a:ln w="22225">
              <a:solidFill>
                <a:srgbClr val="008000"/>
              </a:solidFill>
              <a:prstDash val="solid"/>
              <a:round/>
              <a:headEnd/>
              <a:tailEnd/>
            </a:ln>
          </p:spPr>
          <p:txBody>
            <a:bodyPr/>
            <a:lstStyle/>
            <a:p>
              <a:endParaRPr lang="en-GB" sz="900"/>
            </a:p>
          </p:txBody>
        </p:sp>
        <p:sp>
          <p:nvSpPr>
            <p:cNvPr id="282" name="Freeform 280"/>
            <p:cNvSpPr>
              <a:spLocks/>
            </p:cNvSpPr>
            <p:nvPr/>
          </p:nvSpPr>
          <p:spPr bwMode="auto">
            <a:xfrm>
              <a:off x="322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83" name="Freeform 281"/>
            <p:cNvSpPr>
              <a:spLocks/>
            </p:cNvSpPr>
            <p:nvPr/>
          </p:nvSpPr>
          <p:spPr bwMode="auto">
            <a:xfrm>
              <a:off x="3232" y="3764"/>
              <a:ext cx="12" cy="4"/>
            </a:xfrm>
            <a:custGeom>
              <a:avLst/>
              <a:gdLst/>
              <a:ahLst/>
              <a:cxnLst>
                <a:cxn ang="0">
                  <a:pos x="0" y="4"/>
                </a:cxn>
                <a:cxn ang="0">
                  <a:pos x="0" y="4"/>
                </a:cxn>
                <a:cxn ang="0">
                  <a:pos x="0" y="4"/>
                </a:cxn>
                <a:cxn ang="0">
                  <a:pos x="12" y="0"/>
                </a:cxn>
              </a:cxnLst>
              <a:rect l="0" t="0" r="r" b="b"/>
              <a:pathLst>
                <a:path w="12" h="4">
                  <a:moveTo>
                    <a:pt x="0" y="4"/>
                  </a:moveTo>
                  <a:lnTo>
                    <a:pt x="0" y="4"/>
                  </a:lnTo>
                  <a:lnTo>
                    <a:pt x="0" y="4"/>
                  </a:lnTo>
                  <a:lnTo>
                    <a:pt x="12" y="0"/>
                  </a:lnTo>
                </a:path>
              </a:pathLst>
            </a:custGeom>
            <a:noFill/>
            <a:ln w="22225">
              <a:solidFill>
                <a:srgbClr val="008000"/>
              </a:solidFill>
              <a:prstDash val="solid"/>
              <a:round/>
              <a:headEnd/>
              <a:tailEnd/>
            </a:ln>
          </p:spPr>
          <p:txBody>
            <a:bodyPr/>
            <a:lstStyle/>
            <a:p>
              <a:endParaRPr lang="en-GB" sz="900"/>
            </a:p>
          </p:txBody>
        </p:sp>
        <p:sp>
          <p:nvSpPr>
            <p:cNvPr id="284" name="Freeform 282"/>
            <p:cNvSpPr>
              <a:spLocks/>
            </p:cNvSpPr>
            <p:nvPr/>
          </p:nvSpPr>
          <p:spPr bwMode="auto">
            <a:xfrm>
              <a:off x="3244" y="3764"/>
              <a:ext cx="11" cy="4"/>
            </a:xfrm>
            <a:custGeom>
              <a:avLst/>
              <a:gdLst/>
              <a:ahLst/>
              <a:cxnLst>
                <a:cxn ang="0">
                  <a:pos x="0" y="0"/>
                </a:cxn>
                <a:cxn ang="0">
                  <a:pos x="0" y="0"/>
                </a:cxn>
                <a:cxn ang="0">
                  <a:pos x="0" y="0"/>
                </a:cxn>
                <a:cxn ang="0">
                  <a:pos x="11" y="4"/>
                </a:cxn>
              </a:cxnLst>
              <a:rect l="0" t="0" r="r" b="b"/>
              <a:pathLst>
                <a:path w="11" h="4">
                  <a:moveTo>
                    <a:pt x="0" y="0"/>
                  </a:moveTo>
                  <a:lnTo>
                    <a:pt x="0" y="0"/>
                  </a:lnTo>
                  <a:lnTo>
                    <a:pt x="0" y="0"/>
                  </a:lnTo>
                  <a:lnTo>
                    <a:pt x="11" y="4"/>
                  </a:lnTo>
                </a:path>
              </a:pathLst>
            </a:custGeom>
            <a:noFill/>
            <a:ln w="22225">
              <a:solidFill>
                <a:srgbClr val="008000"/>
              </a:solidFill>
              <a:prstDash val="solid"/>
              <a:round/>
              <a:headEnd/>
              <a:tailEnd/>
            </a:ln>
          </p:spPr>
          <p:txBody>
            <a:bodyPr/>
            <a:lstStyle/>
            <a:p>
              <a:endParaRPr lang="en-GB" sz="900"/>
            </a:p>
          </p:txBody>
        </p:sp>
        <p:sp>
          <p:nvSpPr>
            <p:cNvPr id="285" name="Freeform 283"/>
            <p:cNvSpPr>
              <a:spLocks/>
            </p:cNvSpPr>
            <p:nvPr/>
          </p:nvSpPr>
          <p:spPr bwMode="auto">
            <a:xfrm>
              <a:off x="3255"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286" name="Freeform 284"/>
            <p:cNvSpPr>
              <a:spLocks/>
            </p:cNvSpPr>
            <p:nvPr/>
          </p:nvSpPr>
          <p:spPr bwMode="auto">
            <a:xfrm>
              <a:off x="326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87" name="Freeform 285"/>
            <p:cNvSpPr>
              <a:spLocks/>
            </p:cNvSpPr>
            <p:nvPr/>
          </p:nvSpPr>
          <p:spPr bwMode="auto">
            <a:xfrm>
              <a:off x="328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88" name="Freeform 286"/>
            <p:cNvSpPr>
              <a:spLocks/>
            </p:cNvSpPr>
            <p:nvPr/>
          </p:nvSpPr>
          <p:spPr bwMode="auto">
            <a:xfrm>
              <a:off x="329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89" name="Freeform 287"/>
            <p:cNvSpPr>
              <a:spLocks/>
            </p:cNvSpPr>
            <p:nvPr/>
          </p:nvSpPr>
          <p:spPr bwMode="auto">
            <a:xfrm>
              <a:off x="330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290" name="Freeform 288"/>
            <p:cNvSpPr>
              <a:spLocks/>
            </p:cNvSpPr>
            <p:nvPr/>
          </p:nvSpPr>
          <p:spPr bwMode="auto">
            <a:xfrm>
              <a:off x="331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91" name="Freeform 289"/>
            <p:cNvSpPr>
              <a:spLocks/>
            </p:cNvSpPr>
            <p:nvPr/>
          </p:nvSpPr>
          <p:spPr bwMode="auto">
            <a:xfrm>
              <a:off x="3327"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292" name="Freeform 290"/>
            <p:cNvSpPr>
              <a:spLocks/>
            </p:cNvSpPr>
            <p:nvPr/>
          </p:nvSpPr>
          <p:spPr bwMode="auto">
            <a:xfrm>
              <a:off x="334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93" name="Freeform 291"/>
            <p:cNvSpPr>
              <a:spLocks/>
            </p:cNvSpPr>
            <p:nvPr/>
          </p:nvSpPr>
          <p:spPr bwMode="auto">
            <a:xfrm>
              <a:off x="335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94" name="Freeform 292"/>
            <p:cNvSpPr>
              <a:spLocks/>
            </p:cNvSpPr>
            <p:nvPr/>
          </p:nvSpPr>
          <p:spPr bwMode="auto">
            <a:xfrm>
              <a:off x="336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295" name="Freeform 293"/>
            <p:cNvSpPr>
              <a:spLocks/>
            </p:cNvSpPr>
            <p:nvPr/>
          </p:nvSpPr>
          <p:spPr bwMode="auto">
            <a:xfrm>
              <a:off x="337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96" name="Freeform 294"/>
            <p:cNvSpPr>
              <a:spLocks/>
            </p:cNvSpPr>
            <p:nvPr/>
          </p:nvSpPr>
          <p:spPr bwMode="auto">
            <a:xfrm>
              <a:off x="3387"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297" name="Freeform 295"/>
            <p:cNvSpPr>
              <a:spLocks/>
            </p:cNvSpPr>
            <p:nvPr/>
          </p:nvSpPr>
          <p:spPr bwMode="auto">
            <a:xfrm>
              <a:off x="339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98" name="Freeform 296"/>
            <p:cNvSpPr>
              <a:spLocks/>
            </p:cNvSpPr>
            <p:nvPr/>
          </p:nvSpPr>
          <p:spPr bwMode="auto">
            <a:xfrm>
              <a:off x="3410"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299" name="Freeform 297"/>
            <p:cNvSpPr>
              <a:spLocks/>
            </p:cNvSpPr>
            <p:nvPr/>
          </p:nvSpPr>
          <p:spPr bwMode="auto">
            <a:xfrm>
              <a:off x="3423" y="3764"/>
              <a:ext cx="12" cy="4"/>
            </a:xfrm>
            <a:custGeom>
              <a:avLst/>
              <a:gdLst/>
              <a:ahLst/>
              <a:cxnLst>
                <a:cxn ang="0">
                  <a:pos x="0" y="4"/>
                </a:cxn>
                <a:cxn ang="0">
                  <a:pos x="0" y="4"/>
                </a:cxn>
                <a:cxn ang="0">
                  <a:pos x="0" y="4"/>
                </a:cxn>
                <a:cxn ang="0">
                  <a:pos x="12" y="0"/>
                </a:cxn>
              </a:cxnLst>
              <a:rect l="0" t="0" r="r" b="b"/>
              <a:pathLst>
                <a:path w="12" h="4">
                  <a:moveTo>
                    <a:pt x="0" y="4"/>
                  </a:moveTo>
                  <a:lnTo>
                    <a:pt x="0" y="4"/>
                  </a:lnTo>
                  <a:lnTo>
                    <a:pt x="0" y="4"/>
                  </a:lnTo>
                  <a:lnTo>
                    <a:pt x="12" y="0"/>
                  </a:lnTo>
                </a:path>
              </a:pathLst>
            </a:custGeom>
            <a:noFill/>
            <a:ln w="22225">
              <a:solidFill>
                <a:srgbClr val="008000"/>
              </a:solidFill>
              <a:prstDash val="solid"/>
              <a:round/>
              <a:headEnd/>
              <a:tailEnd/>
            </a:ln>
          </p:spPr>
          <p:txBody>
            <a:bodyPr/>
            <a:lstStyle/>
            <a:p>
              <a:endParaRPr lang="en-GB" sz="900"/>
            </a:p>
          </p:txBody>
        </p:sp>
        <p:sp>
          <p:nvSpPr>
            <p:cNvPr id="300" name="Freeform 298"/>
            <p:cNvSpPr>
              <a:spLocks/>
            </p:cNvSpPr>
            <p:nvPr/>
          </p:nvSpPr>
          <p:spPr bwMode="auto">
            <a:xfrm>
              <a:off x="3435" y="3764"/>
              <a:ext cx="11" cy="4"/>
            </a:xfrm>
            <a:custGeom>
              <a:avLst/>
              <a:gdLst/>
              <a:ahLst/>
              <a:cxnLst>
                <a:cxn ang="0">
                  <a:pos x="0" y="0"/>
                </a:cxn>
                <a:cxn ang="0">
                  <a:pos x="0" y="0"/>
                </a:cxn>
                <a:cxn ang="0">
                  <a:pos x="0" y="0"/>
                </a:cxn>
                <a:cxn ang="0">
                  <a:pos x="11" y="4"/>
                </a:cxn>
              </a:cxnLst>
              <a:rect l="0" t="0" r="r" b="b"/>
              <a:pathLst>
                <a:path w="11" h="4">
                  <a:moveTo>
                    <a:pt x="0" y="0"/>
                  </a:moveTo>
                  <a:lnTo>
                    <a:pt x="0" y="0"/>
                  </a:lnTo>
                  <a:lnTo>
                    <a:pt x="0" y="0"/>
                  </a:lnTo>
                  <a:lnTo>
                    <a:pt x="11" y="4"/>
                  </a:lnTo>
                </a:path>
              </a:pathLst>
            </a:custGeom>
            <a:noFill/>
            <a:ln w="22225">
              <a:solidFill>
                <a:srgbClr val="008000"/>
              </a:solidFill>
              <a:prstDash val="solid"/>
              <a:round/>
              <a:headEnd/>
              <a:tailEnd/>
            </a:ln>
          </p:spPr>
          <p:txBody>
            <a:bodyPr/>
            <a:lstStyle/>
            <a:p>
              <a:endParaRPr lang="en-GB" sz="900"/>
            </a:p>
          </p:txBody>
        </p:sp>
        <p:sp>
          <p:nvSpPr>
            <p:cNvPr id="301" name="Freeform 299"/>
            <p:cNvSpPr>
              <a:spLocks/>
            </p:cNvSpPr>
            <p:nvPr/>
          </p:nvSpPr>
          <p:spPr bwMode="auto">
            <a:xfrm>
              <a:off x="344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02" name="Freeform 300"/>
            <p:cNvSpPr>
              <a:spLocks/>
            </p:cNvSpPr>
            <p:nvPr/>
          </p:nvSpPr>
          <p:spPr bwMode="auto">
            <a:xfrm>
              <a:off x="3458" y="3764"/>
              <a:ext cx="12" cy="4"/>
            </a:xfrm>
            <a:custGeom>
              <a:avLst/>
              <a:gdLst/>
              <a:ahLst/>
              <a:cxnLst>
                <a:cxn ang="0">
                  <a:pos x="0" y="4"/>
                </a:cxn>
                <a:cxn ang="0">
                  <a:pos x="0" y="4"/>
                </a:cxn>
                <a:cxn ang="0">
                  <a:pos x="0" y="4"/>
                </a:cxn>
                <a:cxn ang="0">
                  <a:pos x="12" y="0"/>
                </a:cxn>
              </a:cxnLst>
              <a:rect l="0" t="0" r="r" b="b"/>
              <a:pathLst>
                <a:path w="12" h="4">
                  <a:moveTo>
                    <a:pt x="0" y="4"/>
                  </a:moveTo>
                  <a:lnTo>
                    <a:pt x="0" y="4"/>
                  </a:lnTo>
                  <a:lnTo>
                    <a:pt x="0" y="4"/>
                  </a:lnTo>
                  <a:lnTo>
                    <a:pt x="12" y="0"/>
                  </a:lnTo>
                </a:path>
              </a:pathLst>
            </a:custGeom>
            <a:noFill/>
            <a:ln w="22225">
              <a:solidFill>
                <a:srgbClr val="008000"/>
              </a:solidFill>
              <a:prstDash val="solid"/>
              <a:round/>
              <a:headEnd/>
              <a:tailEnd/>
            </a:ln>
          </p:spPr>
          <p:txBody>
            <a:bodyPr/>
            <a:lstStyle/>
            <a:p>
              <a:endParaRPr lang="en-GB" sz="900"/>
            </a:p>
          </p:txBody>
        </p:sp>
        <p:sp>
          <p:nvSpPr>
            <p:cNvPr id="303" name="Freeform 301"/>
            <p:cNvSpPr>
              <a:spLocks/>
            </p:cNvSpPr>
            <p:nvPr/>
          </p:nvSpPr>
          <p:spPr bwMode="auto">
            <a:xfrm>
              <a:off x="3470" y="3764"/>
              <a:ext cx="12" cy="4"/>
            </a:xfrm>
            <a:custGeom>
              <a:avLst/>
              <a:gdLst/>
              <a:ahLst/>
              <a:cxnLst>
                <a:cxn ang="0">
                  <a:pos x="0" y="0"/>
                </a:cxn>
                <a:cxn ang="0">
                  <a:pos x="0" y="0"/>
                </a:cxn>
                <a:cxn ang="0">
                  <a:pos x="0" y="0"/>
                </a:cxn>
                <a:cxn ang="0">
                  <a:pos x="12" y="4"/>
                </a:cxn>
              </a:cxnLst>
              <a:rect l="0" t="0" r="r" b="b"/>
              <a:pathLst>
                <a:path w="12" h="4">
                  <a:moveTo>
                    <a:pt x="0" y="0"/>
                  </a:moveTo>
                  <a:lnTo>
                    <a:pt x="0" y="0"/>
                  </a:lnTo>
                  <a:lnTo>
                    <a:pt x="0" y="0"/>
                  </a:lnTo>
                  <a:lnTo>
                    <a:pt x="12" y="4"/>
                  </a:lnTo>
                </a:path>
              </a:pathLst>
            </a:custGeom>
            <a:noFill/>
            <a:ln w="22225">
              <a:solidFill>
                <a:srgbClr val="008000"/>
              </a:solidFill>
              <a:prstDash val="solid"/>
              <a:round/>
              <a:headEnd/>
              <a:tailEnd/>
            </a:ln>
          </p:spPr>
          <p:txBody>
            <a:bodyPr/>
            <a:lstStyle/>
            <a:p>
              <a:endParaRPr lang="en-GB" sz="900"/>
            </a:p>
          </p:txBody>
        </p:sp>
        <p:sp>
          <p:nvSpPr>
            <p:cNvPr id="304" name="Freeform 302"/>
            <p:cNvSpPr>
              <a:spLocks/>
            </p:cNvSpPr>
            <p:nvPr/>
          </p:nvSpPr>
          <p:spPr bwMode="auto">
            <a:xfrm>
              <a:off x="348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05" name="Freeform 303"/>
            <p:cNvSpPr>
              <a:spLocks/>
            </p:cNvSpPr>
            <p:nvPr/>
          </p:nvSpPr>
          <p:spPr bwMode="auto">
            <a:xfrm>
              <a:off x="349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06" name="Freeform 304"/>
            <p:cNvSpPr>
              <a:spLocks/>
            </p:cNvSpPr>
            <p:nvPr/>
          </p:nvSpPr>
          <p:spPr bwMode="auto">
            <a:xfrm>
              <a:off x="3505"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07" name="Freeform 305"/>
            <p:cNvSpPr>
              <a:spLocks/>
            </p:cNvSpPr>
            <p:nvPr/>
          </p:nvSpPr>
          <p:spPr bwMode="auto">
            <a:xfrm>
              <a:off x="351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08" name="Freeform 306"/>
            <p:cNvSpPr>
              <a:spLocks/>
            </p:cNvSpPr>
            <p:nvPr/>
          </p:nvSpPr>
          <p:spPr bwMode="auto">
            <a:xfrm>
              <a:off x="353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09" name="Freeform 307"/>
            <p:cNvSpPr>
              <a:spLocks/>
            </p:cNvSpPr>
            <p:nvPr/>
          </p:nvSpPr>
          <p:spPr bwMode="auto">
            <a:xfrm>
              <a:off x="354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10" name="Freeform 308"/>
            <p:cNvSpPr>
              <a:spLocks/>
            </p:cNvSpPr>
            <p:nvPr/>
          </p:nvSpPr>
          <p:spPr bwMode="auto">
            <a:xfrm>
              <a:off x="355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11" name="Freeform 309"/>
            <p:cNvSpPr>
              <a:spLocks/>
            </p:cNvSpPr>
            <p:nvPr/>
          </p:nvSpPr>
          <p:spPr bwMode="auto">
            <a:xfrm>
              <a:off x="356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12" name="Freeform 310"/>
            <p:cNvSpPr>
              <a:spLocks/>
            </p:cNvSpPr>
            <p:nvPr/>
          </p:nvSpPr>
          <p:spPr bwMode="auto">
            <a:xfrm>
              <a:off x="3577"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13" name="Freeform 311"/>
            <p:cNvSpPr>
              <a:spLocks/>
            </p:cNvSpPr>
            <p:nvPr/>
          </p:nvSpPr>
          <p:spPr bwMode="auto">
            <a:xfrm>
              <a:off x="359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14" name="Freeform 312"/>
            <p:cNvSpPr>
              <a:spLocks/>
            </p:cNvSpPr>
            <p:nvPr/>
          </p:nvSpPr>
          <p:spPr bwMode="auto">
            <a:xfrm>
              <a:off x="360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15" name="Freeform 313"/>
            <p:cNvSpPr>
              <a:spLocks/>
            </p:cNvSpPr>
            <p:nvPr/>
          </p:nvSpPr>
          <p:spPr bwMode="auto">
            <a:xfrm>
              <a:off x="361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16" name="Freeform 314"/>
            <p:cNvSpPr>
              <a:spLocks/>
            </p:cNvSpPr>
            <p:nvPr/>
          </p:nvSpPr>
          <p:spPr bwMode="auto">
            <a:xfrm>
              <a:off x="362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17" name="Freeform 315"/>
            <p:cNvSpPr>
              <a:spLocks/>
            </p:cNvSpPr>
            <p:nvPr/>
          </p:nvSpPr>
          <p:spPr bwMode="auto">
            <a:xfrm>
              <a:off x="3637" y="3768"/>
              <a:ext cx="29" cy="0"/>
            </a:xfrm>
            <a:custGeom>
              <a:avLst/>
              <a:gdLst/>
              <a:ahLst/>
              <a:cxnLst>
                <a:cxn ang="0">
                  <a:pos x="0" y="0"/>
                </a:cxn>
                <a:cxn ang="0">
                  <a:pos x="0" y="0"/>
                </a:cxn>
                <a:cxn ang="0">
                  <a:pos x="0" y="0"/>
                </a:cxn>
                <a:cxn ang="0">
                  <a:pos x="29" y="0"/>
                </a:cxn>
              </a:cxnLst>
              <a:rect l="0" t="0" r="r" b="b"/>
              <a:pathLst>
                <a:path w="29">
                  <a:moveTo>
                    <a:pt x="0" y="0"/>
                  </a:moveTo>
                  <a:lnTo>
                    <a:pt x="0" y="0"/>
                  </a:lnTo>
                  <a:lnTo>
                    <a:pt x="0" y="0"/>
                  </a:lnTo>
                  <a:lnTo>
                    <a:pt x="29" y="0"/>
                  </a:lnTo>
                </a:path>
              </a:pathLst>
            </a:custGeom>
            <a:noFill/>
            <a:ln w="22225">
              <a:solidFill>
                <a:srgbClr val="008000"/>
              </a:solidFill>
              <a:prstDash val="solid"/>
              <a:round/>
              <a:headEnd/>
              <a:tailEnd/>
            </a:ln>
          </p:spPr>
          <p:txBody>
            <a:bodyPr/>
            <a:lstStyle/>
            <a:p>
              <a:endParaRPr lang="en-GB" sz="900"/>
            </a:p>
          </p:txBody>
        </p:sp>
        <p:sp>
          <p:nvSpPr>
            <p:cNvPr id="318" name="Freeform 316"/>
            <p:cNvSpPr>
              <a:spLocks/>
            </p:cNvSpPr>
            <p:nvPr/>
          </p:nvSpPr>
          <p:spPr bwMode="auto">
            <a:xfrm>
              <a:off x="3666"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19" name="Freeform 317"/>
            <p:cNvSpPr>
              <a:spLocks/>
            </p:cNvSpPr>
            <p:nvPr/>
          </p:nvSpPr>
          <p:spPr bwMode="auto">
            <a:xfrm>
              <a:off x="3679"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0" name="Freeform 318"/>
            <p:cNvSpPr>
              <a:spLocks/>
            </p:cNvSpPr>
            <p:nvPr/>
          </p:nvSpPr>
          <p:spPr bwMode="auto">
            <a:xfrm>
              <a:off x="3691"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21" name="Freeform 319"/>
            <p:cNvSpPr>
              <a:spLocks/>
            </p:cNvSpPr>
            <p:nvPr/>
          </p:nvSpPr>
          <p:spPr bwMode="auto">
            <a:xfrm>
              <a:off x="370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2" name="Freeform 320"/>
            <p:cNvSpPr>
              <a:spLocks/>
            </p:cNvSpPr>
            <p:nvPr/>
          </p:nvSpPr>
          <p:spPr bwMode="auto">
            <a:xfrm>
              <a:off x="3714"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3" name="Freeform 321"/>
            <p:cNvSpPr>
              <a:spLocks/>
            </p:cNvSpPr>
            <p:nvPr/>
          </p:nvSpPr>
          <p:spPr bwMode="auto">
            <a:xfrm>
              <a:off x="372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4" name="Freeform 322"/>
            <p:cNvSpPr>
              <a:spLocks/>
            </p:cNvSpPr>
            <p:nvPr/>
          </p:nvSpPr>
          <p:spPr bwMode="auto">
            <a:xfrm>
              <a:off x="3738"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25" name="Freeform 323"/>
            <p:cNvSpPr>
              <a:spLocks/>
            </p:cNvSpPr>
            <p:nvPr/>
          </p:nvSpPr>
          <p:spPr bwMode="auto">
            <a:xfrm>
              <a:off x="3751" y="3768"/>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008000"/>
              </a:solidFill>
              <a:prstDash val="solid"/>
              <a:round/>
              <a:headEnd/>
              <a:tailEnd/>
            </a:ln>
          </p:spPr>
          <p:txBody>
            <a:bodyPr/>
            <a:lstStyle/>
            <a:p>
              <a:endParaRPr lang="en-GB" sz="900"/>
            </a:p>
          </p:txBody>
        </p:sp>
        <p:sp>
          <p:nvSpPr>
            <p:cNvPr id="326" name="Freeform 324"/>
            <p:cNvSpPr>
              <a:spLocks/>
            </p:cNvSpPr>
            <p:nvPr/>
          </p:nvSpPr>
          <p:spPr bwMode="auto">
            <a:xfrm>
              <a:off x="3761"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27" name="Freeform 325"/>
            <p:cNvSpPr>
              <a:spLocks/>
            </p:cNvSpPr>
            <p:nvPr/>
          </p:nvSpPr>
          <p:spPr bwMode="auto">
            <a:xfrm>
              <a:off x="3774"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8" name="Freeform 326"/>
            <p:cNvSpPr>
              <a:spLocks/>
            </p:cNvSpPr>
            <p:nvPr/>
          </p:nvSpPr>
          <p:spPr bwMode="auto">
            <a:xfrm>
              <a:off x="378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9" name="Freeform 327"/>
            <p:cNvSpPr>
              <a:spLocks/>
            </p:cNvSpPr>
            <p:nvPr/>
          </p:nvSpPr>
          <p:spPr bwMode="auto">
            <a:xfrm>
              <a:off x="379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30" name="Freeform 328"/>
            <p:cNvSpPr>
              <a:spLocks/>
            </p:cNvSpPr>
            <p:nvPr/>
          </p:nvSpPr>
          <p:spPr bwMode="auto">
            <a:xfrm>
              <a:off x="3810"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31" name="Freeform 329"/>
            <p:cNvSpPr>
              <a:spLocks/>
            </p:cNvSpPr>
            <p:nvPr/>
          </p:nvSpPr>
          <p:spPr bwMode="auto">
            <a:xfrm>
              <a:off x="3821"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32" name="Freeform 330"/>
            <p:cNvSpPr>
              <a:spLocks/>
            </p:cNvSpPr>
            <p:nvPr/>
          </p:nvSpPr>
          <p:spPr bwMode="auto">
            <a:xfrm>
              <a:off x="3833"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33" name="Freeform 331"/>
            <p:cNvSpPr>
              <a:spLocks/>
            </p:cNvSpPr>
            <p:nvPr/>
          </p:nvSpPr>
          <p:spPr bwMode="auto">
            <a:xfrm>
              <a:off x="3846" y="3766"/>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008000"/>
              </a:solidFill>
              <a:prstDash val="solid"/>
              <a:round/>
              <a:headEnd/>
              <a:tailEnd/>
            </a:ln>
          </p:spPr>
          <p:txBody>
            <a:bodyPr/>
            <a:lstStyle/>
            <a:p>
              <a:endParaRPr lang="en-GB" sz="900"/>
            </a:p>
          </p:txBody>
        </p:sp>
        <p:sp>
          <p:nvSpPr>
            <p:cNvPr id="334" name="Freeform 332"/>
            <p:cNvSpPr>
              <a:spLocks/>
            </p:cNvSpPr>
            <p:nvPr/>
          </p:nvSpPr>
          <p:spPr bwMode="auto">
            <a:xfrm>
              <a:off x="3858" y="3766"/>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35" name="Freeform 333"/>
            <p:cNvSpPr>
              <a:spLocks/>
            </p:cNvSpPr>
            <p:nvPr/>
          </p:nvSpPr>
          <p:spPr bwMode="auto">
            <a:xfrm>
              <a:off x="3870" y="3766"/>
              <a:ext cx="11" cy="2"/>
            </a:xfrm>
            <a:custGeom>
              <a:avLst/>
              <a:gdLst/>
              <a:ahLst/>
              <a:cxnLst>
                <a:cxn ang="0">
                  <a:pos x="0" y="0"/>
                </a:cxn>
                <a:cxn ang="0">
                  <a:pos x="0" y="0"/>
                </a:cxn>
                <a:cxn ang="0">
                  <a:pos x="0" y="0"/>
                </a:cxn>
                <a:cxn ang="0">
                  <a:pos x="11" y="2"/>
                </a:cxn>
              </a:cxnLst>
              <a:rect l="0" t="0" r="r" b="b"/>
              <a:pathLst>
                <a:path w="11" h="2">
                  <a:moveTo>
                    <a:pt x="0" y="0"/>
                  </a:moveTo>
                  <a:lnTo>
                    <a:pt x="0" y="0"/>
                  </a:lnTo>
                  <a:lnTo>
                    <a:pt x="0" y="0"/>
                  </a:lnTo>
                  <a:lnTo>
                    <a:pt x="11" y="2"/>
                  </a:lnTo>
                </a:path>
              </a:pathLst>
            </a:custGeom>
            <a:noFill/>
            <a:ln w="22225">
              <a:solidFill>
                <a:srgbClr val="008000"/>
              </a:solidFill>
              <a:prstDash val="solid"/>
              <a:round/>
              <a:headEnd/>
              <a:tailEnd/>
            </a:ln>
          </p:spPr>
          <p:txBody>
            <a:bodyPr/>
            <a:lstStyle/>
            <a:p>
              <a:endParaRPr lang="en-GB" sz="900"/>
            </a:p>
          </p:txBody>
        </p:sp>
        <p:sp>
          <p:nvSpPr>
            <p:cNvPr id="336" name="Freeform 334"/>
            <p:cNvSpPr>
              <a:spLocks/>
            </p:cNvSpPr>
            <p:nvPr/>
          </p:nvSpPr>
          <p:spPr bwMode="auto">
            <a:xfrm>
              <a:off x="3881"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37" name="Freeform 335"/>
            <p:cNvSpPr>
              <a:spLocks/>
            </p:cNvSpPr>
            <p:nvPr/>
          </p:nvSpPr>
          <p:spPr bwMode="auto">
            <a:xfrm>
              <a:off x="3893"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38" name="Freeform 336"/>
            <p:cNvSpPr>
              <a:spLocks/>
            </p:cNvSpPr>
            <p:nvPr/>
          </p:nvSpPr>
          <p:spPr bwMode="auto">
            <a:xfrm>
              <a:off x="3905"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39" name="Freeform 337"/>
            <p:cNvSpPr>
              <a:spLocks/>
            </p:cNvSpPr>
            <p:nvPr/>
          </p:nvSpPr>
          <p:spPr bwMode="auto">
            <a:xfrm>
              <a:off x="391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40" name="Freeform 338"/>
            <p:cNvSpPr>
              <a:spLocks/>
            </p:cNvSpPr>
            <p:nvPr/>
          </p:nvSpPr>
          <p:spPr bwMode="auto">
            <a:xfrm>
              <a:off x="3930"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41" name="Freeform 339"/>
            <p:cNvSpPr>
              <a:spLocks/>
            </p:cNvSpPr>
            <p:nvPr/>
          </p:nvSpPr>
          <p:spPr bwMode="auto">
            <a:xfrm>
              <a:off x="3941"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42" name="Freeform 340"/>
            <p:cNvSpPr>
              <a:spLocks/>
            </p:cNvSpPr>
            <p:nvPr/>
          </p:nvSpPr>
          <p:spPr bwMode="auto">
            <a:xfrm>
              <a:off x="3953"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43" name="Freeform 341"/>
            <p:cNvSpPr>
              <a:spLocks/>
            </p:cNvSpPr>
            <p:nvPr/>
          </p:nvSpPr>
          <p:spPr bwMode="auto">
            <a:xfrm>
              <a:off x="396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44" name="Freeform 342"/>
            <p:cNvSpPr>
              <a:spLocks/>
            </p:cNvSpPr>
            <p:nvPr/>
          </p:nvSpPr>
          <p:spPr bwMode="auto">
            <a:xfrm>
              <a:off x="3977"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45" name="Freeform 343"/>
            <p:cNvSpPr>
              <a:spLocks/>
            </p:cNvSpPr>
            <p:nvPr/>
          </p:nvSpPr>
          <p:spPr bwMode="auto">
            <a:xfrm>
              <a:off x="3990" y="3768"/>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008000"/>
              </a:solidFill>
              <a:prstDash val="solid"/>
              <a:round/>
              <a:headEnd/>
              <a:tailEnd/>
            </a:ln>
          </p:spPr>
          <p:txBody>
            <a:bodyPr/>
            <a:lstStyle/>
            <a:p>
              <a:endParaRPr lang="en-GB" sz="900"/>
            </a:p>
          </p:txBody>
        </p:sp>
        <p:sp>
          <p:nvSpPr>
            <p:cNvPr id="346" name="Freeform 344"/>
            <p:cNvSpPr>
              <a:spLocks/>
            </p:cNvSpPr>
            <p:nvPr/>
          </p:nvSpPr>
          <p:spPr bwMode="auto">
            <a:xfrm>
              <a:off x="4000"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47" name="Freeform 345"/>
            <p:cNvSpPr>
              <a:spLocks/>
            </p:cNvSpPr>
            <p:nvPr/>
          </p:nvSpPr>
          <p:spPr bwMode="auto">
            <a:xfrm>
              <a:off x="4013"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48" name="Freeform 346"/>
            <p:cNvSpPr>
              <a:spLocks/>
            </p:cNvSpPr>
            <p:nvPr/>
          </p:nvSpPr>
          <p:spPr bwMode="auto">
            <a:xfrm>
              <a:off x="4024"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49" name="Freeform 347"/>
            <p:cNvSpPr>
              <a:spLocks/>
            </p:cNvSpPr>
            <p:nvPr/>
          </p:nvSpPr>
          <p:spPr bwMode="auto">
            <a:xfrm>
              <a:off x="403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0" name="Freeform 348"/>
            <p:cNvSpPr>
              <a:spLocks/>
            </p:cNvSpPr>
            <p:nvPr/>
          </p:nvSpPr>
          <p:spPr bwMode="auto">
            <a:xfrm>
              <a:off x="404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1" name="Freeform 349"/>
            <p:cNvSpPr>
              <a:spLocks/>
            </p:cNvSpPr>
            <p:nvPr/>
          </p:nvSpPr>
          <p:spPr bwMode="auto">
            <a:xfrm>
              <a:off x="4060"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52" name="Freeform 350"/>
            <p:cNvSpPr>
              <a:spLocks/>
            </p:cNvSpPr>
            <p:nvPr/>
          </p:nvSpPr>
          <p:spPr bwMode="auto">
            <a:xfrm>
              <a:off x="4071"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3" name="Freeform 351"/>
            <p:cNvSpPr>
              <a:spLocks/>
            </p:cNvSpPr>
            <p:nvPr/>
          </p:nvSpPr>
          <p:spPr bwMode="auto">
            <a:xfrm>
              <a:off x="4083"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54" name="Freeform 352"/>
            <p:cNvSpPr>
              <a:spLocks/>
            </p:cNvSpPr>
            <p:nvPr/>
          </p:nvSpPr>
          <p:spPr bwMode="auto">
            <a:xfrm>
              <a:off x="409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5" name="Freeform 353"/>
            <p:cNvSpPr>
              <a:spLocks/>
            </p:cNvSpPr>
            <p:nvPr/>
          </p:nvSpPr>
          <p:spPr bwMode="auto">
            <a:xfrm>
              <a:off x="410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6" name="Freeform 354"/>
            <p:cNvSpPr>
              <a:spLocks/>
            </p:cNvSpPr>
            <p:nvPr/>
          </p:nvSpPr>
          <p:spPr bwMode="auto">
            <a:xfrm>
              <a:off x="4120" y="3768"/>
              <a:ext cx="28" cy="0"/>
            </a:xfrm>
            <a:custGeom>
              <a:avLst/>
              <a:gdLst/>
              <a:ahLst/>
              <a:cxnLst>
                <a:cxn ang="0">
                  <a:pos x="0" y="0"/>
                </a:cxn>
                <a:cxn ang="0">
                  <a:pos x="0" y="0"/>
                </a:cxn>
                <a:cxn ang="0">
                  <a:pos x="0" y="0"/>
                </a:cxn>
                <a:cxn ang="0">
                  <a:pos x="28" y="0"/>
                </a:cxn>
              </a:cxnLst>
              <a:rect l="0" t="0" r="r" b="b"/>
              <a:pathLst>
                <a:path w="28">
                  <a:moveTo>
                    <a:pt x="0" y="0"/>
                  </a:moveTo>
                  <a:lnTo>
                    <a:pt x="0" y="0"/>
                  </a:lnTo>
                  <a:lnTo>
                    <a:pt x="0" y="0"/>
                  </a:lnTo>
                  <a:lnTo>
                    <a:pt x="28" y="0"/>
                  </a:lnTo>
                </a:path>
              </a:pathLst>
            </a:custGeom>
            <a:noFill/>
            <a:ln w="22225">
              <a:solidFill>
                <a:srgbClr val="008000"/>
              </a:solidFill>
              <a:prstDash val="solid"/>
              <a:round/>
              <a:headEnd/>
              <a:tailEnd/>
            </a:ln>
          </p:spPr>
          <p:txBody>
            <a:bodyPr/>
            <a:lstStyle/>
            <a:p>
              <a:endParaRPr lang="en-GB" sz="900"/>
            </a:p>
          </p:txBody>
        </p:sp>
        <p:sp>
          <p:nvSpPr>
            <p:cNvPr id="357" name="Freeform 355"/>
            <p:cNvSpPr>
              <a:spLocks/>
            </p:cNvSpPr>
            <p:nvPr/>
          </p:nvSpPr>
          <p:spPr bwMode="auto">
            <a:xfrm>
              <a:off x="414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8" name="Freeform 356"/>
            <p:cNvSpPr>
              <a:spLocks/>
            </p:cNvSpPr>
            <p:nvPr/>
          </p:nvSpPr>
          <p:spPr bwMode="auto">
            <a:xfrm>
              <a:off x="416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9" name="Freeform 357"/>
            <p:cNvSpPr>
              <a:spLocks/>
            </p:cNvSpPr>
            <p:nvPr/>
          </p:nvSpPr>
          <p:spPr bwMode="auto">
            <a:xfrm>
              <a:off x="4172"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60" name="Freeform 358"/>
            <p:cNvSpPr>
              <a:spLocks/>
            </p:cNvSpPr>
            <p:nvPr/>
          </p:nvSpPr>
          <p:spPr bwMode="auto">
            <a:xfrm>
              <a:off x="418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61" name="Freeform 359"/>
            <p:cNvSpPr>
              <a:spLocks/>
            </p:cNvSpPr>
            <p:nvPr/>
          </p:nvSpPr>
          <p:spPr bwMode="auto">
            <a:xfrm>
              <a:off x="4197"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62" name="Freeform 360"/>
            <p:cNvSpPr>
              <a:spLocks/>
            </p:cNvSpPr>
            <p:nvPr/>
          </p:nvSpPr>
          <p:spPr bwMode="auto">
            <a:xfrm>
              <a:off x="420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63" name="Freeform 361"/>
            <p:cNvSpPr>
              <a:spLocks/>
            </p:cNvSpPr>
            <p:nvPr/>
          </p:nvSpPr>
          <p:spPr bwMode="auto">
            <a:xfrm>
              <a:off x="422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64" name="Freeform 362"/>
            <p:cNvSpPr>
              <a:spLocks/>
            </p:cNvSpPr>
            <p:nvPr/>
          </p:nvSpPr>
          <p:spPr bwMode="auto">
            <a:xfrm>
              <a:off x="4232" y="3746"/>
              <a:ext cx="12" cy="22"/>
            </a:xfrm>
            <a:custGeom>
              <a:avLst/>
              <a:gdLst/>
              <a:ahLst/>
              <a:cxnLst>
                <a:cxn ang="0">
                  <a:pos x="0" y="22"/>
                </a:cxn>
                <a:cxn ang="0">
                  <a:pos x="0" y="22"/>
                </a:cxn>
                <a:cxn ang="0">
                  <a:pos x="0" y="22"/>
                </a:cxn>
                <a:cxn ang="0">
                  <a:pos x="12" y="0"/>
                </a:cxn>
              </a:cxnLst>
              <a:rect l="0" t="0" r="r" b="b"/>
              <a:pathLst>
                <a:path w="12" h="22">
                  <a:moveTo>
                    <a:pt x="0" y="22"/>
                  </a:moveTo>
                  <a:lnTo>
                    <a:pt x="0" y="22"/>
                  </a:lnTo>
                  <a:lnTo>
                    <a:pt x="0" y="22"/>
                  </a:lnTo>
                  <a:lnTo>
                    <a:pt x="12" y="0"/>
                  </a:lnTo>
                </a:path>
              </a:pathLst>
            </a:custGeom>
            <a:noFill/>
            <a:ln w="22225">
              <a:solidFill>
                <a:srgbClr val="008000"/>
              </a:solidFill>
              <a:prstDash val="solid"/>
              <a:round/>
              <a:headEnd/>
              <a:tailEnd/>
            </a:ln>
          </p:spPr>
          <p:txBody>
            <a:bodyPr/>
            <a:lstStyle/>
            <a:p>
              <a:endParaRPr lang="en-GB" sz="900"/>
            </a:p>
          </p:txBody>
        </p:sp>
        <p:sp>
          <p:nvSpPr>
            <p:cNvPr id="365" name="Freeform 363"/>
            <p:cNvSpPr>
              <a:spLocks/>
            </p:cNvSpPr>
            <p:nvPr/>
          </p:nvSpPr>
          <p:spPr bwMode="auto">
            <a:xfrm>
              <a:off x="4244" y="3733"/>
              <a:ext cx="13" cy="13"/>
            </a:xfrm>
            <a:custGeom>
              <a:avLst/>
              <a:gdLst/>
              <a:ahLst/>
              <a:cxnLst>
                <a:cxn ang="0">
                  <a:pos x="0" y="13"/>
                </a:cxn>
                <a:cxn ang="0">
                  <a:pos x="0" y="13"/>
                </a:cxn>
                <a:cxn ang="0">
                  <a:pos x="0" y="13"/>
                </a:cxn>
                <a:cxn ang="0">
                  <a:pos x="13" y="0"/>
                </a:cxn>
              </a:cxnLst>
              <a:rect l="0" t="0" r="r" b="b"/>
              <a:pathLst>
                <a:path w="13" h="13">
                  <a:moveTo>
                    <a:pt x="0" y="13"/>
                  </a:moveTo>
                  <a:lnTo>
                    <a:pt x="0" y="13"/>
                  </a:lnTo>
                  <a:lnTo>
                    <a:pt x="0" y="13"/>
                  </a:lnTo>
                  <a:lnTo>
                    <a:pt x="13" y="0"/>
                  </a:lnTo>
                </a:path>
              </a:pathLst>
            </a:custGeom>
            <a:noFill/>
            <a:ln w="22225">
              <a:solidFill>
                <a:srgbClr val="008000"/>
              </a:solidFill>
              <a:prstDash val="solid"/>
              <a:round/>
              <a:headEnd/>
              <a:tailEnd/>
            </a:ln>
          </p:spPr>
          <p:txBody>
            <a:bodyPr/>
            <a:lstStyle/>
            <a:p>
              <a:endParaRPr lang="en-GB" sz="900"/>
            </a:p>
          </p:txBody>
        </p:sp>
        <p:sp>
          <p:nvSpPr>
            <p:cNvPr id="366" name="Freeform 364"/>
            <p:cNvSpPr>
              <a:spLocks/>
            </p:cNvSpPr>
            <p:nvPr/>
          </p:nvSpPr>
          <p:spPr bwMode="auto">
            <a:xfrm>
              <a:off x="4257" y="3638"/>
              <a:ext cx="11" cy="95"/>
            </a:xfrm>
            <a:custGeom>
              <a:avLst/>
              <a:gdLst/>
              <a:ahLst/>
              <a:cxnLst>
                <a:cxn ang="0">
                  <a:pos x="0" y="95"/>
                </a:cxn>
                <a:cxn ang="0">
                  <a:pos x="0" y="95"/>
                </a:cxn>
                <a:cxn ang="0">
                  <a:pos x="0" y="95"/>
                </a:cxn>
                <a:cxn ang="0">
                  <a:pos x="11" y="0"/>
                </a:cxn>
              </a:cxnLst>
              <a:rect l="0" t="0" r="r" b="b"/>
              <a:pathLst>
                <a:path w="11" h="95">
                  <a:moveTo>
                    <a:pt x="0" y="95"/>
                  </a:moveTo>
                  <a:lnTo>
                    <a:pt x="0" y="95"/>
                  </a:lnTo>
                  <a:lnTo>
                    <a:pt x="0" y="95"/>
                  </a:lnTo>
                  <a:lnTo>
                    <a:pt x="11" y="0"/>
                  </a:lnTo>
                </a:path>
              </a:pathLst>
            </a:custGeom>
            <a:noFill/>
            <a:ln w="22225">
              <a:solidFill>
                <a:srgbClr val="008000"/>
              </a:solidFill>
              <a:prstDash val="solid"/>
              <a:round/>
              <a:headEnd/>
              <a:tailEnd/>
            </a:ln>
          </p:spPr>
          <p:txBody>
            <a:bodyPr/>
            <a:lstStyle/>
            <a:p>
              <a:endParaRPr lang="en-GB" sz="900"/>
            </a:p>
          </p:txBody>
        </p:sp>
        <p:sp>
          <p:nvSpPr>
            <p:cNvPr id="367" name="Freeform 365"/>
            <p:cNvSpPr>
              <a:spLocks/>
            </p:cNvSpPr>
            <p:nvPr/>
          </p:nvSpPr>
          <p:spPr bwMode="auto">
            <a:xfrm>
              <a:off x="4268" y="3455"/>
              <a:ext cx="12" cy="183"/>
            </a:xfrm>
            <a:custGeom>
              <a:avLst/>
              <a:gdLst/>
              <a:ahLst/>
              <a:cxnLst>
                <a:cxn ang="0">
                  <a:pos x="0" y="183"/>
                </a:cxn>
                <a:cxn ang="0">
                  <a:pos x="0" y="183"/>
                </a:cxn>
                <a:cxn ang="0">
                  <a:pos x="0" y="183"/>
                </a:cxn>
                <a:cxn ang="0">
                  <a:pos x="12" y="0"/>
                </a:cxn>
              </a:cxnLst>
              <a:rect l="0" t="0" r="r" b="b"/>
              <a:pathLst>
                <a:path w="12" h="183">
                  <a:moveTo>
                    <a:pt x="0" y="183"/>
                  </a:moveTo>
                  <a:lnTo>
                    <a:pt x="0" y="183"/>
                  </a:lnTo>
                  <a:lnTo>
                    <a:pt x="0" y="183"/>
                  </a:lnTo>
                  <a:lnTo>
                    <a:pt x="12" y="0"/>
                  </a:lnTo>
                </a:path>
              </a:pathLst>
            </a:custGeom>
            <a:noFill/>
            <a:ln w="22225">
              <a:solidFill>
                <a:srgbClr val="008000"/>
              </a:solidFill>
              <a:prstDash val="solid"/>
              <a:round/>
              <a:headEnd/>
              <a:tailEnd/>
            </a:ln>
          </p:spPr>
          <p:txBody>
            <a:bodyPr/>
            <a:lstStyle/>
            <a:p>
              <a:endParaRPr lang="en-GB" sz="900"/>
            </a:p>
          </p:txBody>
        </p:sp>
        <p:sp>
          <p:nvSpPr>
            <p:cNvPr id="368" name="Freeform 366"/>
            <p:cNvSpPr>
              <a:spLocks/>
            </p:cNvSpPr>
            <p:nvPr/>
          </p:nvSpPr>
          <p:spPr bwMode="auto">
            <a:xfrm>
              <a:off x="4280" y="3211"/>
              <a:ext cx="12" cy="244"/>
            </a:xfrm>
            <a:custGeom>
              <a:avLst/>
              <a:gdLst/>
              <a:ahLst/>
              <a:cxnLst>
                <a:cxn ang="0">
                  <a:pos x="0" y="244"/>
                </a:cxn>
                <a:cxn ang="0">
                  <a:pos x="0" y="244"/>
                </a:cxn>
                <a:cxn ang="0">
                  <a:pos x="0" y="244"/>
                </a:cxn>
                <a:cxn ang="0">
                  <a:pos x="12" y="0"/>
                </a:cxn>
              </a:cxnLst>
              <a:rect l="0" t="0" r="r" b="b"/>
              <a:pathLst>
                <a:path w="12" h="244">
                  <a:moveTo>
                    <a:pt x="0" y="244"/>
                  </a:moveTo>
                  <a:lnTo>
                    <a:pt x="0" y="244"/>
                  </a:lnTo>
                  <a:lnTo>
                    <a:pt x="0" y="244"/>
                  </a:lnTo>
                  <a:lnTo>
                    <a:pt x="12" y="0"/>
                  </a:lnTo>
                </a:path>
              </a:pathLst>
            </a:custGeom>
            <a:noFill/>
            <a:ln w="22225">
              <a:solidFill>
                <a:srgbClr val="008000"/>
              </a:solidFill>
              <a:prstDash val="solid"/>
              <a:round/>
              <a:headEnd/>
              <a:tailEnd/>
            </a:ln>
          </p:spPr>
          <p:txBody>
            <a:bodyPr/>
            <a:lstStyle/>
            <a:p>
              <a:endParaRPr lang="en-GB" sz="900"/>
            </a:p>
          </p:txBody>
        </p:sp>
        <p:sp>
          <p:nvSpPr>
            <p:cNvPr id="369" name="Freeform 367"/>
            <p:cNvSpPr>
              <a:spLocks/>
            </p:cNvSpPr>
            <p:nvPr/>
          </p:nvSpPr>
          <p:spPr bwMode="auto">
            <a:xfrm>
              <a:off x="4292" y="2975"/>
              <a:ext cx="12" cy="236"/>
            </a:xfrm>
            <a:custGeom>
              <a:avLst/>
              <a:gdLst/>
              <a:ahLst/>
              <a:cxnLst>
                <a:cxn ang="0">
                  <a:pos x="0" y="236"/>
                </a:cxn>
                <a:cxn ang="0">
                  <a:pos x="0" y="236"/>
                </a:cxn>
                <a:cxn ang="0">
                  <a:pos x="0" y="236"/>
                </a:cxn>
                <a:cxn ang="0">
                  <a:pos x="12" y="0"/>
                </a:cxn>
              </a:cxnLst>
              <a:rect l="0" t="0" r="r" b="b"/>
              <a:pathLst>
                <a:path w="12" h="236">
                  <a:moveTo>
                    <a:pt x="0" y="236"/>
                  </a:moveTo>
                  <a:lnTo>
                    <a:pt x="0" y="236"/>
                  </a:lnTo>
                  <a:lnTo>
                    <a:pt x="0" y="236"/>
                  </a:lnTo>
                  <a:lnTo>
                    <a:pt x="12" y="0"/>
                  </a:lnTo>
                </a:path>
              </a:pathLst>
            </a:custGeom>
            <a:noFill/>
            <a:ln w="22225">
              <a:solidFill>
                <a:srgbClr val="008000"/>
              </a:solidFill>
              <a:prstDash val="solid"/>
              <a:round/>
              <a:headEnd/>
              <a:tailEnd/>
            </a:ln>
          </p:spPr>
          <p:txBody>
            <a:bodyPr/>
            <a:lstStyle/>
            <a:p>
              <a:endParaRPr lang="en-GB" sz="900"/>
            </a:p>
          </p:txBody>
        </p:sp>
        <p:sp>
          <p:nvSpPr>
            <p:cNvPr id="370" name="Freeform 368"/>
            <p:cNvSpPr>
              <a:spLocks/>
            </p:cNvSpPr>
            <p:nvPr/>
          </p:nvSpPr>
          <p:spPr bwMode="auto">
            <a:xfrm>
              <a:off x="4304" y="2824"/>
              <a:ext cx="12" cy="151"/>
            </a:xfrm>
            <a:custGeom>
              <a:avLst/>
              <a:gdLst/>
              <a:ahLst/>
              <a:cxnLst>
                <a:cxn ang="0">
                  <a:pos x="0" y="151"/>
                </a:cxn>
                <a:cxn ang="0">
                  <a:pos x="0" y="151"/>
                </a:cxn>
                <a:cxn ang="0">
                  <a:pos x="0" y="151"/>
                </a:cxn>
                <a:cxn ang="0">
                  <a:pos x="12" y="0"/>
                </a:cxn>
              </a:cxnLst>
              <a:rect l="0" t="0" r="r" b="b"/>
              <a:pathLst>
                <a:path w="12" h="151">
                  <a:moveTo>
                    <a:pt x="0" y="151"/>
                  </a:moveTo>
                  <a:lnTo>
                    <a:pt x="0" y="151"/>
                  </a:lnTo>
                  <a:lnTo>
                    <a:pt x="0" y="151"/>
                  </a:lnTo>
                  <a:lnTo>
                    <a:pt x="12" y="0"/>
                  </a:lnTo>
                </a:path>
              </a:pathLst>
            </a:custGeom>
            <a:noFill/>
            <a:ln w="22225">
              <a:solidFill>
                <a:srgbClr val="008000"/>
              </a:solidFill>
              <a:prstDash val="solid"/>
              <a:round/>
              <a:headEnd/>
              <a:tailEnd/>
            </a:ln>
          </p:spPr>
          <p:txBody>
            <a:bodyPr/>
            <a:lstStyle/>
            <a:p>
              <a:endParaRPr lang="en-GB" sz="900"/>
            </a:p>
          </p:txBody>
        </p:sp>
        <p:sp>
          <p:nvSpPr>
            <p:cNvPr id="371" name="Freeform 369"/>
            <p:cNvSpPr>
              <a:spLocks/>
            </p:cNvSpPr>
            <p:nvPr/>
          </p:nvSpPr>
          <p:spPr bwMode="auto">
            <a:xfrm>
              <a:off x="4316" y="2541"/>
              <a:ext cx="11" cy="283"/>
            </a:xfrm>
            <a:custGeom>
              <a:avLst/>
              <a:gdLst/>
              <a:ahLst/>
              <a:cxnLst>
                <a:cxn ang="0">
                  <a:pos x="0" y="283"/>
                </a:cxn>
                <a:cxn ang="0">
                  <a:pos x="0" y="283"/>
                </a:cxn>
                <a:cxn ang="0">
                  <a:pos x="0" y="283"/>
                </a:cxn>
                <a:cxn ang="0">
                  <a:pos x="11" y="0"/>
                </a:cxn>
              </a:cxnLst>
              <a:rect l="0" t="0" r="r" b="b"/>
              <a:pathLst>
                <a:path w="11" h="283">
                  <a:moveTo>
                    <a:pt x="0" y="283"/>
                  </a:moveTo>
                  <a:lnTo>
                    <a:pt x="0" y="283"/>
                  </a:lnTo>
                  <a:lnTo>
                    <a:pt x="0" y="283"/>
                  </a:lnTo>
                  <a:lnTo>
                    <a:pt x="11" y="0"/>
                  </a:lnTo>
                </a:path>
              </a:pathLst>
            </a:custGeom>
            <a:noFill/>
            <a:ln w="22225">
              <a:solidFill>
                <a:srgbClr val="008000"/>
              </a:solidFill>
              <a:prstDash val="solid"/>
              <a:round/>
              <a:headEnd/>
              <a:tailEnd/>
            </a:ln>
          </p:spPr>
          <p:txBody>
            <a:bodyPr/>
            <a:lstStyle/>
            <a:p>
              <a:endParaRPr lang="en-GB" sz="900"/>
            </a:p>
          </p:txBody>
        </p:sp>
        <p:sp>
          <p:nvSpPr>
            <p:cNvPr id="372" name="Freeform 370"/>
            <p:cNvSpPr>
              <a:spLocks/>
            </p:cNvSpPr>
            <p:nvPr/>
          </p:nvSpPr>
          <p:spPr bwMode="auto">
            <a:xfrm>
              <a:off x="4327" y="2387"/>
              <a:ext cx="12" cy="154"/>
            </a:xfrm>
            <a:custGeom>
              <a:avLst/>
              <a:gdLst/>
              <a:ahLst/>
              <a:cxnLst>
                <a:cxn ang="0">
                  <a:pos x="0" y="154"/>
                </a:cxn>
                <a:cxn ang="0">
                  <a:pos x="0" y="154"/>
                </a:cxn>
                <a:cxn ang="0">
                  <a:pos x="0" y="154"/>
                </a:cxn>
                <a:cxn ang="0">
                  <a:pos x="12" y="0"/>
                </a:cxn>
              </a:cxnLst>
              <a:rect l="0" t="0" r="r" b="b"/>
              <a:pathLst>
                <a:path w="12" h="154">
                  <a:moveTo>
                    <a:pt x="0" y="154"/>
                  </a:moveTo>
                  <a:lnTo>
                    <a:pt x="0" y="154"/>
                  </a:lnTo>
                  <a:lnTo>
                    <a:pt x="0" y="154"/>
                  </a:lnTo>
                  <a:lnTo>
                    <a:pt x="12" y="0"/>
                  </a:lnTo>
                </a:path>
              </a:pathLst>
            </a:custGeom>
            <a:noFill/>
            <a:ln w="22225">
              <a:solidFill>
                <a:srgbClr val="008000"/>
              </a:solidFill>
              <a:prstDash val="solid"/>
              <a:round/>
              <a:headEnd/>
              <a:tailEnd/>
            </a:ln>
          </p:spPr>
          <p:txBody>
            <a:bodyPr/>
            <a:lstStyle/>
            <a:p>
              <a:endParaRPr lang="en-GB" sz="900"/>
            </a:p>
          </p:txBody>
        </p:sp>
        <p:sp>
          <p:nvSpPr>
            <p:cNvPr id="373" name="Freeform 371"/>
            <p:cNvSpPr>
              <a:spLocks/>
            </p:cNvSpPr>
            <p:nvPr/>
          </p:nvSpPr>
          <p:spPr bwMode="auto">
            <a:xfrm>
              <a:off x="4339" y="2217"/>
              <a:ext cx="13" cy="170"/>
            </a:xfrm>
            <a:custGeom>
              <a:avLst/>
              <a:gdLst/>
              <a:ahLst/>
              <a:cxnLst>
                <a:cxn ang="0">
                  <a:pos x="0" y="170"/>
                </a:cxn>
                <a:cxn ang="0">
                  <a:pos x="0" y="170"/>
                </a:cxn>
                <a:cxn ang="0">
                  <a:pos x="0" y="170"/>
                </a:cxn>
                <a:cxn ang="0">
                  <a:pos x="13" y="0"/>
                </a:cxn>
              </a:cxnLst>
              <a:rect l="0" t="0" r="r" b="b"/>
              <a:pathLst>
                <a:path w="13" h="170">
                  <a:moveTo>
                    <a:pt x="0" y="170"/>
                  </a:moveTo>
                  <a:lnTo>
                    <a:pt x="0" y="170"/>
                  </a:lnTo>
                  <a:lnTo>
                    <a:pt x="0" y="170"/>
                  </a:lnTo>
                  <a:lnTo>
                    <a:pt x="13" y="0"/>
                  </a:lnTo>
                </a:path>
              </a:pathLst>
            </a:custGeom>
            <a:noFill/>
            <a:ln w="22225">
              <a:solidFill>
                <a:srgbClr val="008000"/>
              </a:solidFill>
              <a:prstDash val="solid"/>
              <a:round/>
              <a:headEnd/>
              <a:tailEnd/>
            </a:ln>
          </p:spPr>
          <p:txBody>
            <a:bodyPr/>
            <a:lstStyle/>
            <a:p>
              <a:endParaRPr lang="en-GB" sz="900"/>
            </a:p>
          </p:txBody>
        </p:sp>
        <p:sp>
          <p:nvSpPr>
            <p:cNvPr id="374" name="Freeform 372"/>
            <p:cNvSpPr>
              <a:spLocks/>
            </p:cNvSpPr>
            <p:nvPr/>
          </p:nvSpPr>
          <p:spPr bwMode="auto">
            <a:xfrm>
              <a:off x="4352" y="2217"/>
              <a:ext cx="12" cy="280"/>
            </a:xfrm>
            <a:custGeom>
              <a:avLst/>
              <a:gdLst/>
              <a:ahLst/>
              <a:cxnLst>
                <a:cxn ang="0">
                  <a:pos x="0" y="0"/>
                </a:cxn>
                <a:cxn ang="0">
                  <a:pos x="0" y="0"/>
                </a:cxn>
                <a:cxn ang="0">
                  <a:pos x="0" y="0"/>
                </a:cxn>
                <a:cxn ang="0">
                  <a:pos x="12" y="280"/>
                </a:cxn>
              </a:cxnLst>
              <a:rect l="0" t="0" r="r" b="b"/>
              <a:pathLst>
                <a:path w="12" h="280">
                  <a:moveTo>
                    <a:pt x="0" y="0"/>
                  </a:moveTo>
                  <a:lnTo>
                    <a:pt x="0" y="0"/>
                  </a:lnTo>
                  <a:lnTo>
                    <a:pt x="0" y="0"/>
                  </a:lnTo>
                  <a:lnTo>
                    <a:pt x="12" y="280"/>
                  </a:lnTo>
                </a:path>
              </a:pathLst>
            </a:custGeom>
            <a:noFill/>
            <a:ln w="22225">
              <a:solidFill>
                <a:srgbClr val="008000"/>
              </a:solidFill>
              <a:prstDash val="solid"/>
              <a:round/>
              <a:headEnd/>
              <a:tailEnd/>
            </a:ln>
          </p:spPr>
          <p:txBody>
            <a:bodyPr/>
            <a:lstStyle/>
            <a:p>
              <a:endParaRPr lang="en-GB" sz="900"/>
            </a:p>
          </p:txBody>
        </p:sp>
        <p:sp>
          <p:nvSpPr>
            <p:cNvPr id="375" name="Freeform 373"/>
            <p:cNvSpPr>
              <a:spLocks/>
            </p:cNvSpPr>
            <p:nvPr/>
          </p:nvSpPr>
          <p:spPr bwMode="auto">
            <a:xfrm>
              <a:off x="4364" y="2497"/>
              <a:ext cx="12" cy="338"/>
            </a:xfrm>
            <a:custGeom>
              <a:avLst/>
              <a:gdLst/>
              <a:ahLst/>
              <a:cxnLst>
                <a:cxn ang="0">
                  <a:pos x="0" y="0"/>
                </a:cxn>
                <a:cxn ang="0">
                  <a:pos x="0" y="0"/>
                </a:cxn>
                <a:cxn ang="0">
                  <a:pos x="0" y="0"/>
                </a:cxn>
                <a:cxn ang="0">
                  <a:pos x="12" y="338"/>
                </a:cxn>
              </a:cxnLst>
              <a:rect l="0" t="0" r="r" b="b"/>
              <a:pathLst>
                <a:path w="12" h="338">
                  <a:moveTo>
                    <a:pt x="0" y="0"/>
                  </a:moveTo>
                  <a:lnTo>
                    <a:pt x="0" y="0"/>
                  </a:lnTo>
                  <a:lnTo>
                    <a:pt x="0" y="0"/>
                  </a:lnTo>
                  <a:lnTo>
                    <a:pt x="12" y="338"/>
                  </a:lnTo>
                </a:path>
              </a:pathLst>
            </a:custGeom>
            <a:noFill/>
            <a:ln w="22225">
              <a:solidFill>
                <a:srgbClr val="008000"/>
              </a:solidFill>
              <a:prstDash val="solid"/>
              <a:round/>
              <a:headEnd/>
              <a:tailEnd/>
            </a:ln>
          </p:spPr>
          <p:txBody>
            <a:bodyPr/>
            <a:lstStyle/>
            <a:p>
              <a:endParaRPr lang="en-GB" sz="900"/>
            </a:p>
          </p:txBody>
        </p:sp>
        <p:sp>
          <p:nvSpPr>
            <p:cNvPr id="376" name="Freeform 374"/>
            <p:cNvSpPr>
              <a:spLocks/>
            </p:cNvSpPr>
            <p:nvPr/>
          </p:nvSpPr>
          <p:spPr bwMode="auto">
            <a:xfrm>
              <a:off x="4376" y="2835"/>
              <a:ext cx="11" cy="491"/>
            </a:xfrm>
            <a:custGeom>
              <a:avLst/>
              <a:gdLst/>
              <a:ahLst/>
              <a:cxnLst>
                <a:cxn ang="0">
                  <a:pos x="0" y="0"/>
                </a:cxn>
                <a:cxn ang="0">
                  <a:pos x="0" y="0"/>
                </a:cxn>
                <a:cxn ang="0">
                  <a:pos x="0" y="0"/>
                </a:cxn>
                <a:cxn ang="0">
                  <a:pos x="11" y="491"/>
                </a:cxn>
              </a:cxnLst>
              <a:rect l="0" t="0" r="r" b="b"/>
              <a:pathLst>
                <a:path w="11" h="491">
                  <a:moveTo>
                    <a:pt x="0" y="0"/>
                  </a:moveTo>
                  <a:lnTo>
                    <a:pt x="0" y="0"/>
                  </a:lnTo>
                  <a:lnTo>
                    <a:pt x="0" y="0"/>
                  </a:lnTo>
                  <a:lnTo>
                    <a:pt x="11" y="491"/>
                  </a:lnTo>
                </a:path>
              </a:pathLst>
            </a:custGeom>
            <a:noFill/>
            <a:ln w="22225">
              <a:solidFill>
                <a:srgbClr val="008000"/>
              </a:solidFill>
              <a:prstDash val="solid"/>
              <a:round/>
              <a:headEnd/>
              <a:tailEnd/>
            </a:ln>
          </p:spPr>
          <p:txBody>
            <a:bodyPr/>
            <a:lstStyle/>
            <a:p>
              <a:endParaRPr lang="en-GB" sz="900"/>
            </a:p>
          </p:txBody>
        </p:sp>
        <p:sp>
          <p:nvSpPr>
            <p:cNvPr id="377" name="Freeform 375"/>
            <p:cNvSpPr>
              <a:spLocks/>
            </p:cNvSpPr>
            <p:nvPr/>
          </p:nvSpPr>
          <p:spPr bwMode="auto">
            <a:xfrm>
              <a:off x="4387" y="3326"/>
              <a:ext cx="12" cy="213"/>
            </a:xfrm>
            <a:custGeom>
              <a:avLst/>
              <a:gdLst/>
              <a:ahLst/>
              <a:cxnLst>
                <a:cxn ang="0">
                  <a:pos x="0" y="0"/>
                </a:cxn>
                <a:cxn ang="0">
                  <a:pos x="0" y="0"/>
                </a:cxn>
                <a:cxn ang="0">
                  <a:pos x="0" y="0"/>
                </a:cxn>
                <a:cxn ang="0">
                  <a:pos x="12" y="213"/>
                </a:cxn>
              </a:cxnLst>
              <a:rect l="0" t="0" r="r" b="b"/>
              <a:pathLst>
                <a:path w="12" h="213">
                  <a:moveTo>
                    <a:pt x="0" y="0"/>
                  </a:moveTo>
                  <a:lnTo>
                    <a:pt x="0" y="0"/>
                  </a:lnTo>
                  <a:lnTo>
                    <a:pt x="0" y="0"/>
                  </a:lnTo>
                  <a:lnTo>
                    <a:pt x="12" y="213"/>
                  </a:lnTo>
                </a:path>
              </a:pathLst>
            </a:custGeom>
            <a:noFill/>
            <a:ln w="22225">
              <a:solidFill>
                <a:srgbClr val="008000"/>
              </a:solidFill>
              <a:prstDash val="solid"/>
              <a:round/>
              <a:headEnd/>
              <a:tailEnd/>
            </a:ln>
          </p:spPr>
          <p:txBody>
            <a:bodyPr/>
            <a:lstStyle/>
            <a:p>
              <a:endParaRPr lang="en-GB" sz="900"/>
            </a:p>
          </p:txBody>
        </p:sp>
        <p:sp>
          <p:nvSpPr>
            <p:cNvPr id="378" name="Freeform 376"/>
            <p:cNvSpPr>
              <a:spLocks/>
            </p:cNvSpPr>
            <p:nvPr/>
          </p:nvSpPr>
          <p:spPr bwMode="auto">
            <a:xfrm>
              <a:off x="4399" y="3539"/>
              <a:ext cx="12" cy="104"/>
            </a:xfrm>
            <a:custGeom>
              <a:avLst/>
              <a:gdLst/>
              <a:ahLst/>
              <a:cxnLst>
                <a:cxn ang="0">
                  <a:pos x="0" y="0"/>
                </a:cxn>
                <a:cxn ang="0">
                  <a:pos x="0" y="0"/>
                </a:cxn>
                <a:cxn ang="0">
                  <a:pos x="0" y="0"/>
                </a:cxn>
                <a:cxn ang="0">
                  <a:pos x="12" y="104"/>
                </a:cxn>
              </a:cxnLst>
              <a:rect l="0" t="0" r="r" b="b"/>
              <a:pathLst>
                <a:path w="12" h="104">
                  <a:moveTo>
                    <a:pt x="0" y="0"/>
                  </a:moveTo>
                  <a:lnTo>
                    <a:pt x="0" y="0"/>
                  </a:lnTo>
                  <a:lnTo>
                    <a:pt x="0" y="0"/>
                  </a:lnTo>
                  <a:lnTo>
                    <a:pt x="12" y="104"/>
                  </a:lnTo>
                </a:path>
              </a:pathLst>
            </a:custGeom>
            <a:noFill/>
            <a:ln w="22225">
              <a:solidFill>
                <a:srgbClr val="008000"/>
              </a:solidFill>
              <a:prstDash val="solid"/>
              <a:round/>
              <a:headEnd/>
              <a:tailEnd/>
            </a:ln>
          </p:spPr>
          <p:txBody>
            <a:bodyPr/>
            <a:lstStyle/>
            <a:p>
              <a:endParaRPr lang="en-GB" sz="900"/>
            </a:p>
          </p:txBody>
        </p:sp>
        <p:sp>
          <p:nvSpPr>
            <p:cNvPr id="379" name="Freeform 377"/>
            <p:cNvSpPr>
              <a:spLocks/>
            </p:cNvSpPr>
            <p:nvPr/>
          </p:nvSpPr>
          <p:spPr bwMode="auto">
            <a:xfrm>
              <a:off x="4411" y="3643"/>
              <a:ext cx="13" cy="40"/>
            </a:xfrm>
            <a:custGeom>
              <a:avLst/>
              <a:gdLst/>
              <a:ahLst/>
              <a:cxnLst>
                <a:cxn ang="0">
                  <a:pos x="0" y="0"/>
                </a:cxn>
                <a:cxn ang="0">
                  <a:pos x="0" y="0"/>
                </a:cxn>
                <a:cxn ang="0">
                  <a:pos x="0" y="0"/>
                </a:cxn>
                <a:cxn ang="0">
                  <a:pos x="13" y="40"/>
                </a:cxn>
              </a:cxnLst>
              <a:rect l="0" t="0" r="r" b="b"/>
              <a:pathLst>
                <a:path w="13" h="40">
                  <a:moveTo>
                    <a:pt x="0" y="0"/>
                  </a:moveTo>
                  <a:lnTo>
                    <a:pt x="0" y="0"/>
                  </a:lnTo>
                  <a:lnTo>
                    <a:pt x="0" y="0"/>
                  </a:lnTo>
                  <a:lnTo>
                    <a:pt x="13" y="40"/>
                  </a:lnTo>
                </a:path>
              </a:pathLst>
            </a:custGeom>
            <a:noFill/>
            <a:ln w="22225">
              <a:solidFill>
                <a:srgbClr val="008000"/>
              </a:solidFill>
              <a:prstDash val="solid"/>
              <a:round/>
              <a:headEnd/>
              <a:tailEnd/>
            </a:ln>
          </p:spPr>
          <p:txBody>
            <a:bodyPr/>
            <a:lstStyle/>
            <a:p>
              <a:endParaRPr lang="en-GB" sz="900"/>
            </a:p>
          </p:txBody>
        </p:sp>
        <p:sp>
          <p:nvSpPr>
            <p:cNvPr id="380" name="Freeform 378"/>
            <p:cNvSpPr>
              <a:spLocks/>
            </p:cNvSpPr>
            <p:nvPr/>
          </p:nvSpPr>
          <p:spPr bwMode="auto">
            <a:xfrm>
              <a:off x="4424" y="3683"/>
              <a:ext cx="11" cy="56"/>
            </a:xfrm>
            <a:custGeom>
              <a:avLst/>
              <a:gdLst/>
              <a:ahLst/>
              <a:cxnLst>
                <a:cxn ang="0">
                  <a:pos x="0" y="0"/>
                </a:cxn>
                <a:cxn ang="0">
                  <a:pos x="0" y="0"/>
                </a:cxn>
                <a:cxn ang="0">
                  <a:pos x="0" y="0"/>
                </a:cxn>
                <a:cxn ang="0">
                  <a:pos x="11" y="56"/>
                </a:cxn>
              </a:cxnLst>
              <a:rect l="0" t="0" r="r" b="b"/>
              <a:pathLst>
                <a:path w="11" h="56">
                  <a:moveTo>
                    <a:pt x="0" y="0"/>
                  </a:moveTo>
                  <a:lnTo>
                    <a:pt x="0" y="0"/>
                  </a:lnTo>
                  <a:lnTo>
                    <a:pt x="0" y="0"/>
                  </a:lnTo>
                  <a:lnTo>
                    <a:pt x="11" y="56"/>
                  </a:lnTo>
                </a:path>
              </a:pathLst>
            </a:custGeom>
            <a:noFill/>
            <a:ln w="22225">
              <a:solidFill>
                <a:srgbClr val="008000"/>
              </a:solidFill>
              <a:prstDash val="solid"/>
              <a:round/>
              <a:headEnd/>
              <a:tailEnd/>
            </a:ln>
          </p:spPr>
          <p:txBody>
            <a:bodyPr/>
            <a:lstStyle/>
            <a:p>
              <a:endParaRPr lang="en-GB" sz="900"/>
            </a:p>
          </p:txBody>
        </p:sp>
        <p:sp>
          <p:nvSpPr>
            <p:cNvPr id="381" name="Freeform 379"/>
            <p:cNvSpPr>
              <a:spLocks/>
            </p:cNvSpPr>
            <p:nvPr/>
          </p:nvSpPr>
          <p:spPr bwMode="auto">
            <a:xfrm>
              <a:off x="4435" y="3739"/>
              <a:ext cx="12" cy="6"/>
            </a:xfrm>
            <a:custGeom>
              <a:avLst/>
              <a:gdLst/>
              <a:ahLst/>
              <a:cxnLst>
                <a:cxn ang="0">
                  <a:pos x="0" y="0"/>
                </a:cxn>
                <a:cxn ang="0">
                  <a:pos x="0" y="0"/>
                </a:cxn>
                <a:cxn ang="0">
                  <a:pos x="0" y="0"/>
                </a:cxn>
                <a:cxn ang="0">
                  <a:pos x="12" y="6"/>
                </a:cxn>
              </a:cxnLst>
              <a:rect l="0" t="0" r="r" b="b"/>
              <a:pathLst>
                <a:path w="12" h="6">
                  <a:moveTo>
                    <a:pt x="0" y="0"/>
                  </a:moveTo>
                  <a:lnTo>
                    <a:pt x="0" y="0"/>
                  </a:lnTo>
                  <a:lnTo>
                    <a:pt x="0" y="0"/>
                  </a:lnTo>
                  <a:lnTo>
                    <a:pt x="12" y="6"/>
                  </a:lnTo>
                </a:path>
              </a:pathLst>
            </a:custGeom>
            <a:noFill/>
            <a:ln w="22225">
              <a:solidFill>
                <a:srgbClr val="008000"/>
              </a:solidFill>
              <a:prstDash val="solid"/>
              <a:round/>
              <a:headEnd/>
              <a:tailEnd/>
            </a:ln>
          </p:spPr>
          <p:txBody>
            <a:bodyPr/>
            <a:lstStyle/>
            <a:p>
              <a:endParaRPr lang="en-GB" sz="900"/>
            </a:p>
          </p:txBody>
        </p:sp>
        <p:sp>
          <p:nvSpPr>
            <p:cNvPr id="382" name="Freeform 380"/>
            <p:cNvSpPr>
              <a:spLocks/>
            </p:cNvSpPr>
            <p:nvPr/>
          </p:nvSpPr>
          <p:spPr bwMode="auto">
            <a:xfrm>
              <a:off x="4447" y="3745"/>
              <a:ext cx="11" cy="10"/>
            </a:xfrm>
            <a:custGeom>
              <a:avLst/>
              <a:gdLst/>
              <a:ahLst/>
              <a:cxnLst>
                <a:cxn ang="0">
                  <a:pos x="0" y="0"/>
                </a:cxn>
                <a:cxn ang="0">
                  <a:pos x="0" y="0"/>
                </a:cxn>
                <a:cxn ang="0">
                  <a:pos x="0" y="0"/>
                </a:cxn>
                <a:cxn ang="0">
                  <a:pos x="11" y="10"/>
                </a:cxn>
              </a:cxnLst>
              <a:rect l="0" t="0" r="r" b="b"/>
              <a:pathLst>
                <a:path w="11" h="10">
                  <a:moveTo>
                    <a:pt x="0" y="0"/>
                  </a:moveTo>
                  <a:lnTo>
                    <a:pt x="0" y="0"/>
                  </a:lnTo>
                  <a:lnTo>
                    <a:pt x="0" y="0"/>
                  </a:lnTo>
                  <a:lnTo>
                    <a:pt x="11" y="10"/>
                  </a:lnTo>
                </a:path>
              </a:pathLst>
            </a:custGeom>
            <a:noFill/>
            <a:ln w="22225">
              <a:solidFill>
                <a:srgbClr val="008000"/>
              </a:solidFill>
              <a:prstDash val="solid"/>
              <a:round/>
              <a:headEnd/>
              <a:tailEnd/>
            </a:ln>
          </p:spPr>
          <p:txBody>
            <a:bodyPr/>
            <a:lstStyle/>
            <a:p>
              <a:endParaRPr lang="en-GB" sz="900"/>
            </a:p>
          </p:txBody>
        </p:sp>
        <p:sp>
          <p:nvSpPr>
            <p:cNvPr id="383" name="Freeform 381"/>
            <p:cNvSpPr>
              <a:spLocks/>
            </p:cNvSpPr>
            <p:nvPr/>
          </p:nvSpPr>
          <p:spPr bwMode="auto">
            <a:xfrm>
              <a:off x="4458" y="3755"/>
              <a:ext cx="11" cy="13"/>
            </a:xfrm>
            <a:custGeom>
              <a:avLst/>
              <a:gdLst/>
              <a:ahLst/>
              <a:cxnLst>
                <a:cxn ang="0">
                  <a:pos x="0" y="0"/>
                </a:cxn>
                <a:cxn ang="0">
                  <a:pos x="0" y="0"/>
                </a:cxn>
                <a:cxn ang="0">
                  <a:pos x="0" y="0"/>
                </a:cxn>
                <a:cxn ang="0">
                  <a:pos x="11" y="13"/>
                </a:cxn>
              </a:cxnLst>
              <a:rect l="0" t="0" r="r" b="b"/>
              <a:pathLst>
                <a:path w="11" h="13">
                  <a:moveTo>
                    <a:pt x="0" y="0"/>
                  </a:moveTo>
                  <a:lnTo>
                    <a:pt x="0" y="0"/>
                  </a:lnTo>
                  <a:lnTo>
                    <a:pt x="0" y="0"/>
                  </a:lnTo>
                  <a:lnTo>
                    <a:pt x="11" y="13"/>
                  </a:lnTo>
                </a:path>
              </a:pathLst>
            </a:custGeom>
            <a:noFill/>
            <a:ln w="22225">
              <a:solidFill>
                <a:srgbClr val="008000"/>
              </a:solidFill>
              <a:prstDash val="solid"/>
              <a:round/>
              <a:headEnd/>
              <a:tailEnd/>
            </a:ln>
          </p:spPr>
          <p:txBody>
            <a:bodyPr/>
            <a:lstStyle/>
            <a:p>
              <a:endParaRPr lang="en-GB" sz="900"/>
            </a:p>
          </p:txBody>
        </p:sp>
        <p:sp>
          <p:nvSpPr>
            <p:cNvPr id="384" name="Freeform 382"/>
            <p:cNvSpPr>
              <a:spLocks/>
            </p:cNvSpPr>
            <p:nvPr/>
          </p:nvSpPr>
          <p:spPr bwMode="auto">
            <a:xfrm>
              <a:off x="4469"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85" name="Freeform 383"/>
            <p:cNvSpPr>
              <a:spLocks/>
            </p:cNvSpPr>
            <p:nvPr/>
          </p:nvSpPr>
          <p:spPr bwMode="auto">
            <a:xfrm>
              <a:off x="4481"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86" name="Freeform 384"/>
            <p:cNvSpPr>
              <a:spLocks/>
            </p:cNvSpPr>
            <p:nvPr/>
          </p:nvSpPr>
          <p:spPr bwMode="auto">
            <a:xfrm>
              <a:off x="449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87" name="Freeform 385"/>
            <p:cNvSpPr>
              <a:spLocks/>
            </p:cNvSpPr>
            <p:nvPr/>
          </p:nvSpPr>
          <p:spPr bwMode="auto">
            <a:xfrm>
              <a:off x="450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88" name="Freeform 386"/>
            <p:cNvSpPr>
              <a:spLocks/>
            </p:cNvSpPr>
            <p:nvPr/>
          </p:nvSpPr>
          <p:spPr bwMode="auto">
            <a:xfrm>
              <a:off x="4515" y="3762"/>
              <a:ext cx="12" cy="6"/>
            </a:xfrm>
            <a:custGeom>
              <a:avLst/>
              <a:gdLst/>
              <a:ahLst/>
              <a:cxnLst>
                <a:cxn ang="0">
                  <a:pos x="0" y="6"/>
                </a:cxn>
                <a:cxn ang="0">
                  <a:pos x="0" y="6"/>
                </a:cxn>
                <a:cxn ang="0">
                  <a:pos x="0" y="6"/>
                </a:cxn>
                <a:cxn ang="0">
                  <a:pos x="12" y="0"/>
                </a:cxn>
              </a:cxnLst>
              <a:rect l="0" t="0" r="r" b="b"/>
              <a:pathLst>
                <a:path w="12" h="6">
                  <a:moveTo>
                    <a:pt x="0" y="6"/>
                  </a:moveTo>
                  <a:lnTo>
                    <a:pt x="0" y="6"/>
                  </a:lnTo>
                  <a:lnTo>
                    <a:pt x="0" y="6"/>
                  </a:lnTo>
                  <a:lnTo>
                    <a:pt x="12" y="0"/>
                  </a:lnTo>
                </a:path>
              </a:pathLst>
            </a:custGeom>
            <a:noFill/>
            <a:ln w="22225">
              <a:solidFill>
                <a:srgbClr val="008000"/>
              </a:solidFill>
              <a:prstDash val="solid"/>
              <a:round/>
              <a:headEnd/>
              <a:tailEnd/>
            </a:ln>
          </p:spPr>
          <p:txBody>
            <a:bodyPr/>
            <a:lstStyle/>
            <a:p>
              <a:endParaRPr lang="en-GB" sz="900"/>
            </a:p>
          </p:txBody>
        </p:sp>
        <p:sp>
          <p:nvSpPr>
            <p:cNvPr id="389" name="Freeform 387"/>
            <p:cNvSpPr>
              <a:spLocks/>
            </p:cNvSpPr>
            <p:nvPr/>
          </p:nvSpPr>
          <p:spPr bwMode="auto">
            <a:xfrm>
              <a:off x="4527" y="3762"/>
              <a:ext cx="11" cy="6"/>
            </a:xfrm>
            <a:custGeom>
              <a:avLst/>
              <a:gdLst/>
              <a:ahLst/>
              <a:cxnLst>
                <a:cxn ang="0">
                  <a:pos x="0" y="0"/>
                </a:cxn>
                <a:cxn ang="0">
                  <a:pos x="0" y="0"/>
                </a:cxn>
                <a:cxn ang="0">
                  <a:pos x="0" y="0"/>
                </a:cxn>
                <a:cxn ang="0">
                  <a:pos x="11" y="6"/>
                </a:cxn>
              </a:cxnLst>
              <a:rect l="0" t="0" r="r" b="b"/>
              <a:pathLst>
                <a:path w="11" h="6">
                  <a:moveTo>
                    <a:pt x="0" y="0"/>
                  </a:moveTo>
                  <a:lnTo>
                    <a:pt x="0" y="0"/>
                  </a:lnTo>
                  <a:lnTo>
                    <a:pt x="0" y="0"/>
                  </a:lnTo>
                  <a:lnTo>
                    <a:pt x="11" y="6"/>
                  </a:lnTo>
                </a:path>
              </a:pathLst>
            </a:custGeom>
            <a:noFill/>
            <a:ln w="22225">
              <a:solidFill>
                <a:srgbClr val="008000"/>
              </a:solidFill>
              <a:prstDash val="solid"/>
              <a:round/>
              <a:headEnd/>
              <a:tailEnd/>
            </a:ln>
          </p:spPr>
          <p:txBody>
            <a:bodyPr/>
            <a:lstStyle/>
            <a:p>
              <a:endParaRPr lang="en-GB" sz="900"/>
            </a:p>
          </p:txBody>
        </p:sp>
        <p:sp>
          <p:nvSpPr>
            <p:cNvPr id="390" name="Freeform 388"/>
            <p:cNvSpPr>
              <a:spLocks/>
            </p:cNvSpPr>
            <p:nvPr/>
          </p:nvSpPr>
          <p:spPr bwMode="auto">
            <a:xfrm>
              <a:off x="4538" y="3764"/>
              <a:ext cx="12" cy="4"/>
            </a:xfrm>
            <a:custGeom>
              <a:avLst/>
              <a:gdLst/>
              <a:ahLst/>
              <a:cxnLst>
                <a:cxn ang="0">
                  <a:pos x="0" y="4"/>
                </a:cxn>
                <a:cxn ang="0">
                  <a:pos x="0" y="4"/>
                </a:cxn>
                <a:cxn ang="0">
                  <a:pos x="0" y="4"/>
                </a:cxn>
                <a:cxn ang="0">
                  <a:pos x="12" y="0"/>
                </a:cxn>
              </a:cxnLst>
              <a:rect l="0" t="0" r="r" b="b"/>
              <a:pathLst>
                <a:path w="12" h="4">
                  <a:moveTo>
                    <a:pt x="0" y="4"/>
                  </a:moveTo>
                  <a:lnTo>
                    <a:pt x="0" y="4"/>
                  </a:lnTo>
                  <a:lnTo>
                    <a:pt x="0" y="4"/>
                  </a:lnTo>
                  <a:lnTo>
                    <a:pt x="12" y="0"/>
                  </a:lnTo>
                </a:path>
              </a:pathLst>
            </a:custGeom>
            <a:noFill/>
            <a:ln w="22225">
              <a:solidFill>
                <a:srgbClr val="008000"/>
              </a:solidFill>
              <a:prstDash val="solid"/>
              <a:round/>
              <a:headEnd/>
              <a:tailEnd/>
            </a:ln>
          </p:spPr>
          <p:txBody>
            <a:bodyPr/>
            <a:lstStyle/>
            <a:p>
              <a:endParaRPr lang="en-GB" sz="900"/>
            </a:p>
          </p:txBody>
        </p:sp>
        <p:sp>
          <p:nvSpPr>
            <p:cNvPr id="391" name="Freeform 389"/>
            <p:cNvSpPr>
              <a:spLocks/>
            </p:cNvSpPr>
            <p:nvPr/>
          </p:nvSpPr>
          <p:spPr bwMode="auto">
            <a:xfrm>
              <a:off x="4550" y="3764"/>
              <a:ext cx="13" cy="4"/>
            </a:xfrm>
            <a:custGeom>
              <a:avLst/>
              <a:gdLst/>
              <a:ahLst/>
              <a:cxnLst>
                <a:cxn ang="0">
                  <a:pos x="0" y="0"/>
                </a:cxn>
                <a:cxn ang="0">
                  <a:pos x="0" y="0"/>
                </a:cxn>
                <a:cxn ang="0">
                  <a:pos x="0" y="0"/>
                </a:cxn>
                <a:cxn ang="0">
                  <a:pos x="13" y="4"/>
                </a:cxn>
              </a:cxnLst>
              <a:rect l="0" t="0" r="r" b="b"/>
              <a:pathLst>
                <a:path w="13" h="4">
                  <a:moveTo>
                    <a:pt x="0" y="0"/>
                  </a:moveTo>
                  <a:lnTo>
                    <a:pt x="0" y="0"/>
                  </a:lnTo>
                  <a:lnTo>
                    <a:pt x="0" y="0"/>
                  </a:lnTo>
                  <a:lnTo>
                    <a:pt x="13" y="4"/>
                  </a:lnTo>
                </a:path>
              </a:pathLst>
            </a:custGeom>
            <a:noFill/>
            <a:ln w="22225">
              <a:solidFill>
                <a:srgbClr val="008000"/>
              </a:solidFill>
              <a:prstDash val="solid"/>
              <a:round/>
              <a:headEnd/>
              <a:tailEnd/>
            </a:ln>
          </p:spPr>
          <p:txBody>
            <a:bodyPr/>
            <a:lstStyle/>
            <a:p>
              <a:endParaRPr lang="en-GB" sz="900"/>
            </a:p>
          </p:txBody>
        </p:sp>
        <p:sp>
          <p:nvSpPr>
            <p:cNvPr id="392" name="Freeform 390"/>
            <p:cNvSpPr>
              <a:spLocks/>
            </p:cNvSpPr>
            <p:nvPr/>
          </p:nvSpPr>
          <p:spPr bwMode="auto">
            <a:xfrm>
              <a:off x="4563" y="3759"/>
              <a:ext cx="11" cy="9"/>
            </a:xfrm>
            <a:custGeom>
              <a:avLst/>
              <a:gdLst/>
              <a:ahLst/>
              <a:cxnLst>
                <a:cxn ang="0">
                  <a:pos x="0" y="9"/>
                </a:cxn>
                <a:cxn ang="0">
                  <a:pos x="0" y="9"/>
                </a:cxn>
                <a:cxn ang="0">
                  <a:pos x="0" y="9"/>
                </a:cxn>
                <a:cxn ang="0">
                  <a:pos x="11" y="0"/>
                </a:cxn>
              </a:cxnLst>
              <a:rect l="0" t="0" r="r" b="b"/>
              <a:pathLst>
                <a:path w="11" h="9">
                  <a:moveTo>
                    <a:pt x="0" y="9"/>
                  </a:moveTo>
                  <a:lnTo>
                    <a:pt x="0" y="9"/>
                  </a:lnTo>
                  <a:lnTo>
                    <a:pt x="0" y="9"/>
                  </a:lnTo>
                  <a:lnTo>
                    <a:pt x="11" y="0"/>
                  </a:lnTo>
                </a:path>
              </a:pathLst>
            </a:custGeom>
            <a:noFill/>
            <a:ln w="22225">
              <a:solidFill>
                <a:srgbClr val="008000"/>
              </a:solidFill>
              <a:prstDash val="solid"/>
              <a:round/>
              <a:headEnd/>
              <a:tailEnd/>
            </a:ln>
          </p:spPr>
          <p:txBody>
            <a:bodyPr/>
            <a:lstStyle/>
            <a:p>
              <a:endParaRPr lang="en-GB" sz="900"/>
            </a:p>
          </p:txBody>
        </p:sp>
        <p:sp>
          <p:nvSpPr>
            <p:cNvPr id="393" name="Freeform 391"/>
            <p:cNvSpPr>
              <a:spLocks/>
            </p:cNvSpPr>
            <p:nvPr/>
          </p:nvSpPr>
          <p:spPr bwMode="auto">
            <a:xfrm>
              <a:off x="4574" y="3759"/>
              <a:ext cx="12" cy="9"/>
            </a:xfrm>
            <a:custGeom>
              <a:avLst/>
              <a:gdLst/>
              <a:ahLst/>
              <a:cxnLst>
                <a:cxn ang="0">
                  <a:pos x="0" y="0"/>
                </a:cxn>
                <a:cxn ang="0">
                  <a:pos x="0" y="0"/>
                </a:cxn>
                <a:cxn ang="0">
                  <a:pos x="0" y="0"/>
                </a:cxn>
                <a:cxn ang="0">
                  <a:pos x="12" y="9"/>
                </a:cxn>
              </a:cxnLst>
              <a:rect l="0" t="0" r="r" b="b"/>
              <a:pathLst>
                <a:path w="12" h="9">
                  <a:moveTo>
                    <a:pt x="0" y="0"/>
                  </a:moveTo>
                  <a:lnTo>
                    <a:pt x="0" y="0"/>
                  </a:lnTo>
                  <a:lnTo>
                    <a:pt x="0" y="0"/>
                  </a:lnTo>
                  <a:lnTo>
                    <a:pt x="12" y="9"/>
                  </a:lnTo>
                </a:path>
              </a:pathLst>
            </a:custGeom>
            <a:noFill/>
            <a:ln w="22225">
              <a:solidFill>
                <a:srgbClr val="008000"/>
              </a:solidFill>
              <a:prstDash val="solid"/>
              <a:round/>
              <a:headEnd/>
              <a:tailEnd/>
            </a:ln>
          </p:spPr>
          <p:txBody>
            <a:bodyPr/>
            <a:lstStyle/>
            <a:p>
              <a:endParaRPr lang="en-GB" sz="900"/>
            </a:p>
          </p:txBody>
        </p:sp>
        <p:sp>
          <p:nvSpPr>
            <p:cNvPr id="394" name="Freeform 392"/>
            <p:cNvSpPr>
              <a:spLocks/>
            </p:cNvSpPr>
            <p:nvPr/>
          </p:nvSpPr>
          <p:spPr bwMode="auto">
            <a:xfrm>
              <a:off x="458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95" name="Freeform 393"/>
            <p:cNvSpPr>
              <a:spLocks/>
            </p:cNvSpPr>
            <p:nvPr/>
          </p:nvSpPr>
          <p:spPr bwMode="auto">
            <a:xfrm>
              <a:off x="4598" y="3768"/>
              <a:ext cx="28" cy="0"/>
            </a:xfrm>
            <a:custGeom>
              <a:avLst/>
              <a:gdLst/>
              <a:ahLst/>
              <a:cxnLst>
                <a:cxn ang="0">
                  <a:pos x="0" y="0"/>
                </a:cxn>
                <a:cxn ang="0">
                  <a:pos x="0" y="0"/>
                </a:cxn>
                <a:cxn ang="0">
                  <a:pos x="0" y="0"/>
                </a:cxn>
                <a:cxn ang="0">
                  <a:pos x="28" y="0"/>
                </a:cxn>
              </a:cxnLst>
              <a:rect l="0" t="0" r="r" b="b"/>
              <a:pathLst>
                <a:path w="28">
                  <a:moveTo>
                    <a:pt x="0" y="0"/>
                  </a:moveTo>
                  <a:lnTo>
                    <a:pt x="0" y="0"/>
                  </a:lnTo>
                  <a:lnTo>
                    <a:pt x="0" y="0"/>
                  </a:lnTo>
                  <a:lnTo>
                    <a:pt x="28" y="0"/>
                  </a:lnTo>
                </a:path>
              </a:pathLst>
            </a:custGeom>
            <a:noFill/>
            <a:ln w="22225">
              <a:solidFill>
                <a:srgbClr val="008000"/>
              </a:solidFill>
              <a:prstDash val="solid"/>
              <a:round/>
              <a:headEnd/>
              <a:tailEnd/>
            </a:ln>
          </p:spPr>
          <p:txBody>
            <a:bodyPr/>
            <a:lstStyle/>
            <a:p>
              <a:endParaRPr lang="en-GB" sz="900"/>
            </a:p>
          </p:txBody>
        </p:sp>
        <p:sp>
          <p:nvSpPr>
            <p:cNvPr id="396" name="Freeform 394"/>
            <p:cNvSpPr>
              <a:spLocks/>
            </p:cNvSpPr>
            <p:nvPr/>
          </p:nvSpPr>
          <p:spPr bwMode="auto">
            <a:xfrm>
              <a:off x="462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97" name="Freeform 395"/>
            <p:cNvSpPr>
              <a:spLocks/>
            </p:cNvSpPr>
            <p:nvPr/>
          </p:nvSpPr>
          <p:spPr bwMode="auto">
            <a:xfrm>
              <a:off x="4638" y="3766"/>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008000"/>
              </a:solidFill>
              <a:prstDash val="solid"/>
              <a:round/>
              <a:headEnd/>
              <a:tailEnd/>
            </a:ln>
          </p:spPr>
          <p:txBody>
            <a:bodyPr/>
            <a:lstStyle/>
            <a:p>
              <a:endParaRPr lang="en-GB" sz="900"/>
            </a:p>
          </p:txBody>
        </p:sp>
        <p:sp>
          <p:nvSpPr>
            <p:cNvPr id="398" name="Freeform 396"/>
            <p:cNvSpPr>
              <a:spLocks/>
            </p:cNvSpPr>
            <p:nvPr/>
          </p:nvSpPr>
          <p:spPr bwMode="auto">
            <a:xfrm>
              <a:off x="4650" y="376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99" name="Freeform 397"/>
            <p:cNvSpPr>
              <a:spLocks/>
            </p:cNvSpPr>
            <p:nvPr/>
          </p:nvSpPr>
          <p:spPr bwMode="auto">
            <a:xfrm>
              <a:off x="4661" y="3766"/>
              <a:ext cx="13" cy="2"/>
            </a:xfrm>
            <a:custGeom>
              <a:avLst/>
              <a:gdLst/>
              <a:ahLst/>
              <a:cxnLst>
                <a:cxn ang="0">
                  <a:pos x="0" y="0"/>
                </a:cxn>
                <a:cxn ang="0">
                  <a:pos x="0" y="0"/>
                </a:cxn>
                <a:cxn ang="0">
                  <a:pos x="0" y="0"/>
                </a:cxn>
                <a:cxn ang="0">
                  <a:pos x="13" y="2"/>
                </a:cxn>
              </a:cxnLst>
              <a:rect l="0" t="0" r="r" b="b"/>
              <a:pathLst>
                <a:path w="13" h="2">
                  <a:moveTo>
                    <a:pt x="0" y="0"/>
                  </a:moveTo>
                  <a:lnTo>
                    <a:pt x="0" y="0"/>
                  </a:lnTo>
                  <a:lnTo>
                    <a:pt x="0" y="0"/>
                  </a:lnTo>
                  <a:lnTo>
                    <a:pt x="13" y="2"/>
                  </a:lnTo>
                </a:path>
              </a:pathLst>
            </a:custGeom>
            <a:noFill/>
            <a:ln w="22225">
              <a:solidFill>
                <a:srgbClr val="008000"/>
              </a:solidFill>
              <a:prstDash val="solid"/>
              <a:round/>
              <a:headEnd/>
              <a:tailEnd/>
            </a:ln>
          </p:spPr>
          <p:txBody>
            <a:bodyPr/>
            <a:lstStyle/>
            <a:p>
              <a:endParaRPr lang="en-GB" sz="900"/>
            </a:p>
          </p:txBody>
        </p:sp>
        <p:sp>
          <p:nvSpPr>
            <p:cNvPr id="400" name="Freeform 398"/>
            <p:cNvSpPr>
              <a:spLocks/>
            </p:cNvSpPr>
            <p:nvPr/>
          </p:nvSpPr>
          <p:spPr bwMode="auto">
            <a:xfrm>
              <a:off x="467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01" name="Freeform 399"/>
            <p:cNvSpPr>
              <a:spLocks/>
            </p:cNvSpPr>
            <p:nvPr/>
          </p:nvSpPr>
          <p:spPr bwMode="auto">
            <a:xfrm>
              <a:off x="468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02" name="Freeform 400"/>
            <p:cNvSpPr>
              <a:spLocks/>
            </p:cNvSpPr>
            <p:nvPr/>
          </p:nvSpPr>
          <p:spPr bwMode="auto">
            <a:xfrm>
              <a:off x="4697"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03" name="Freeform 401"/>
            <p:cNvSpPr>
              <a:spLocks/>
            </p:cNvSpPr>
            <p:nvPr/>
          </p:nvSpPr>
          <p:spPr bwMode="auto">
            <a:xfrm>
              <a:off x="470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04" name="Freeform 402"/>
            <p:cNvSpPr>
              <a:spLocks/>
            </p:cNvSpPr>
            <p:nvPr/>
          </p:nvSpPr>
          <p:spPr bwMode="auto">
            <a:xfrm>
              <a:off x="4720"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05" name="Freeform 403"/>
            <p:cNvSpPr>
              <a:spLocks/>
            </p:cNvSpPr>
            <p:nvPr/>
          </p:nvSpPr>
          <p:spPr bwMode="auto">
            <a:xfrm>
              <a:off x="4731"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06" name="Freeform 404"/>
            <p:cNvSpPr>
              <a:spLocks/>
            </p:cNvSpPr>
            <p:nvPr/>
          </p:nvSpPr>
          <p:spPr bwMode="auto">
            <a:xfrm>
              <a:off x="474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07" name="Freeform 405"/>
            <p:cNvSpPr>
              <a:spLocks/>
            </p:cNvSpPr>
            <p:nvPr/>
          </p:nvSpPr>
          <p:spPr bwMode="auto">
            <a:xfrm>
              <a:off x="4754"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08" name="Freeform 406"/>
            <p:cNvSpPr>
              <a:spLocks/>
            </p:cNvSpPr>
            <p:nvPr/>
          </p:nvSpPr>
          <p:spPr bwMode="auto">
            <a:xfrm>
              <a:off x="4766"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09" name="Freeform 407"/>
            <p:cNvSpPr>
              <a:spLocks/>
            </p:cNvSpPr>
            <p:nvPr/>
          </p:nvSpPr>
          <p:spPr bwMode="auto">
            <a:xfrm>
              <a:off x="4777"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10" name="Freeform 408"/>
            <p:cNvSpPr>
              <a:spLocks/>
            </p:cNvSpPr>
            <p:nvPr/>
          </p:nvSpPr>
          <p:spPr bwMode="auto">
            <a:xfrm>
              <a:off x="4789" y="3764"/>
              <a:ext cx="13" cy="4"/>
            </a:xfrm>
            <a:custGeom>
              <a:avLst/>
              <a:gdLst/>
              <a:ahLst/>
              <a:cxnLst>
                <a:cxn ang="0">
                  <a:pos x="0" y="4"/>
                </a:cxn>
                <a:cxn ang="0">
                  <a:pos x="0" y="4"/>
                </a:cxn>
                <a:cxn ang="0">
                  <a:pos x="0" y="4"/>
                </a:cxn>
                <a:cxn ang="0">
                  <a:pos x="13" y="0"/>
                </a:cxn>
              </a:cxnLst>
              <a:rect l="0" t="0" r="r" b="b"/>
              <a:pathLst>
                <a:path w="13" h="4">
                  <a:moveTo>
                    <a:pt x="0" y="4"/>
                  </a:moveTo>
                  <a:lnTo>
                    <a:pt x="0" y="4"/>
                  </a:lnTo>
                  <a:lnTo>
                    <a:pt x="0" y="4"/>
                  </a:lnTo>
                  <a:lnTo>
                    <a:pt x="13" y="0"/>
                  </a:lnTo>
                </a:path>
              </a:pathLst>
            </a:custGeom>
            <a:noFill/>
            <a:ln w="22225">
              <a:solidFill>
                <a:srgbClr val="008000"/>
              </a:solidFill>
              <a:prstDash val="solid"/>
              <a:round/>
              <a:headEnd/>
              <a:tailEnd/>
            </a:ln>
          </p:spPr>
          <p:txBody>
            <a:bodyPr/>
            <a:lstStyle/>
            <a:p>
              <a:endParaRPr lang="en-GB" sz="900"/>
            </a:p>
          </p:txBody>
        </p:sp>
        <p:sp>
          <p:nvSpPr>
            <p:cNvPr id="411" name="Freeform 409"/>
            <p:cNvSpPr>
              <a:spLocks/>
            </p:cNvSpPr>
            <p:nvPr/>
          </p:nvSpPr>
          <p:spPr bwMode="auto">
            <a:xfrm>
              <a:off x="4802" y="3764"/>
              <a:ext cx="11" cy="4"/>
            </a:xfrm>
            <a:custGeom>
              <a:avLst/>
              <a:gdLst/>
              <a:ahLst/>
              <a:cxnLst>
                <a:cxn ang="0">
                  <a:pos x="0" y="0"/>
                </a:cxn>
                <a:cxn ang="0">
                  <a:pos x="0" y="0"/>
                </a:cxn>
                <a:cxn ang="0">
                  <a:pos x="0" y="0"/>
                </a:cxn>
                <a:cxn ang="0">
                  <a:pos x="11" y="4"/>
                </a:cxn>
              </a:cxnLst>
              <a:rect l="0" t="0" r="r" b="b"/>
              <a:pathLst>
                <a:path w="11" h="4">
                  <a:moveTo>
                    <a:pt x="0" y="0"/>
                  </a:moveTo>
                  <a:lnTo>
                    <a:pt x="0" y="0"/>
                  </a:lnTo>
                  <a:lnTo>
                    <a:pt x="0" y="0"/>
                  </a:lnTo>
                  <a:lnTo>
                    <a:pt x="11" y="4"/>
                  </a:lnTo>
                </a:path>
              </a:pathLst>
            </a:custGeom>
            <a:noFill/>
            <a:ln w="22225">
              <a:solidFill>
                <a:srgbClr val="008000"/>
              </a:solidFill>
              <a:prstDash val="solid"/>
              <a:round/>
              <a:headEnd/>
              <a:tailEnd/>
            </a:ln>
          </p:spPr>
          <p:txBody>
            <a:bodyPr/>
            <a:lstStyle/>
            <a:p>
              <a:endParaRPr lang="en-GB" sz="900"/>
            </a:p>
          </p:txBody>
        </p:sp>
        <p:sp>
          <p:nvSpPr>
            <p:cNvPr id="412" name="Freeform 410"/>
            <p:cNvSpPr>
              <a:spLocks/>
            </p:cNvSpPr>
            <p:nvPr/>
          </p:nvSpPr>
          <p:spPr bwMode="auto">
            <a:xfrm>
              <a:off x="4813"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13" name="Freeform 411"/>
            <p:cNvSpPr>
              <a:spLocks/>
            </p:cNvSpPr>
            <p:nvPr/>
          </p:nvSpPr>
          <p:spPr bwMode="auto">
            <a:xfrm>
              <a:off x="4825"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14" name="Freeform 412"/>
            <p:cNvSpPr>
              <a:spLocks/>
            </p:cNvSpPr>
            <p:nvPr/>
          </p:nvSpPr>
          <p:spPr bwMode="auto">
            <a:xfrm>
              <a:off x="483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15" name="Freeform 413"/>
            <p:cNvSpPr>
              <a:spLocks/>
            </p:cNvSpPr>
            <p:nvPr/>
          </p:nvSpPr>
          <p:spPr bwMode="auto">
            <a:xfrm>
              <a:off x="4848" y="3764"/>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008000"/>
              </a:solidFill>
              <a:prstDash val="solid"/>
              <a:round/>
              <a:headEnd/>
              <a:tailEnd/>
            </a:ln>
          </p:spPr>
          <p:txBody>
            <a:bodyPr/>
            <a:lstStyle/>
            <a:p>
              <a:endParaRPr lang="en-GB" sz="900"/>
            </a:p>
          </p:txBody>
        </p:sp>
        <p:sp>
          <p:nvSpPr>
            <p:cNvPr id="416" name="Freeform 414"/>
            <p:cNvSpPr>
              <a:spLocks/>
            </p:cNvSpPr>
            <p:nvPr/>
          </p:nvSpPr>
          <p:spPr bwMode="auto">
            <a:xfrm>
              <a:off x="4859" y="3764"/>
              <a:ext cx="12" cy="4"/>
            </a:xfrm>
            <a:custGeom>
              <a:avLst/>
              <a:gdLst/>
              <a:ahLst/>
              <a:cxnLst>
                <a:cxn ang="0">
                  <a:pos x="0" y="0"/>
                </a:cxn>
                <a:cxn ang="0">
                  <a:pos x="0" y="0"/>
                </a:cxn>
                <a:cxn ang="0">
                  <a:pos x="0" y="0"/>
                </a:cxn>
                <a:cxn ang="0">
                  <a:pos x="12" y="4"/>
                </a:cxn>
              </a:cxnLst>
              <a:rect l="0" t="0" r="r" b="b"/>
              <a:pathLst>
                <a:path w="12" h="4">
                  <a:moveTo>
                    <a:pt x="0" y="0"/>
                  </a:moveTo>
                  <a:lnTo>
                    <a:pt x="0" y="0"/>
                  </a:lnTo>
                  <a:lnTo>
                    <a:pt x="0" y="0"/>
                  </a:lnTo>
                  <a:lnTo>
                    <a:pt x="12" y="4"/>
                  </a:lnTo>
                </a:path>
              </a:pathLst>
            </a:custGeom>
            <a:noFill/>
            <a:ln w="22225">
              <a:solidFill>
                <a:srgbClr val="008000"/>
              </a:solidFill>
              <a:prstDash val="solid"/>
              <a:round/>
              <a:headEnd/>
              <a:tailEnd/>
            </a:ln>
          </p:spPr>
          <p:txBody>
            <a:bodyPr/>
            <a:lstStyle/>
            <a:p>
              <a:endParaRPr lang="en-GB" sz="900"/>
            </a:p>
          </p:txBody>
        </p:sp>
        <p:sp>
          <p:nvSpPr>
            <p:cNvPr id="417" name="Freeform 415"/>
            <p:cNvSpPr>
              <a:spLocks/>
            </p:cNvSpPr>
            <p:nvPr/>
          </p:nvSpPr>
          <p:spPr bwMode="auto">
            <a:xfrm>
              <a:off x="4871"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18" name="Freeform 416"/>
            <p:cNvSpPr>
              <a:spLocks/>
            </p:cNvSpPr>
            <p:nvPr/>
          </p:nvSpPr>
          <p:spPr bwMode="auto">
            <a:xfrm>
              <a:off x="4883"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19" name="Freeform 417"/>
            <p:cNvSpPr>
              <a:spLocks/>
            </p:cNvSpPr>
            <p:nvPr/>
          </p:nvSpPr>
          <p:spPr bwMode="auto">
            <a:xfrm>
              <a:off x="4894"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20" name="Freeform 418"/>
            <p:cNvSpPr>
              <a:spLocks/>
            </p:cNvSpPr>
            <p:nvPr/>
          </p:nvSpPr>
          <p:spPr bwMode="auto">
            <a:xfrm>
              <a:off x="4906"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421" name="Freeform 419"/>
            <p:cNvSpPr>
              <a:spLocks/>
            </p:cNvSpPr>
            <p:nvPr/>
          </p:nvSpPr>
          <p:spPr bwMode="auto">
            <a:xfrm>
              <a:off x="4919"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22" name="Freeform 420"/>
            <p:cNvSpPr>
              <a:spLocks/>
            </p:cNvSpPr>
            <p:nvPr/>
          </p:nvSpPr>
          <p:spPr bwMode="auto">
            <a:xfrm>
              <a:off x="493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23" name="Freeform 421"/>
            <p:cNvSpPr>
              <a:spLocks/>
            </p:cNvSpPr>
            <p:nvPr/>
          </p:nvSpPr>
          <p:spPr bwMode="auto">
            <a:xfrm>
              <a:off x="4942"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24" name="Freeform 422"/>
            <p:cNvSpPr>
              <a:spLocks/>
            </p:cNvSpPr>
            <p:nvPr/>
          </p:nvSpPr>
          <p:spPr bwMode="auto">
            <a:xfrm>
              <a:off x="4953"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25" name="Freeform 423"/>
            <p:cNvSpPr>
              <a:spLocks/>
            </p:cNvSpPr>
            <p:nvPr/>
          </p:nvSpPr>
          <p:spPr bwMode="auto">
            <a:xfrm>
              <a:off x="4965"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26" name="Freeform 425"/>
            <p:cNvSpPr>
              <a:spLocks/>
            </p:cNvSpPr>
            <p:nvPr/>
          </p:nvSpPr>
          <p:spPr bwMode="auto">
            <a:xfrm>
              <a:off x="497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27" name="Freeform 426"/>
            <p:cNvSpPr>
              <a:spLocks/>
            </p:cNvSpPr>
            <p:nvPr/>
          </p:nvSpPr>
          <p:spPr bwMode="auto">
            <a:xfrm>
              <a:off x="4988"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28" name="Freeform 427"/>
            <p:cNvSpPr>
              <a:spLocks/>
            </p:cNvSpPr>
            <p:nvPr/>
          </p:nvSpPr>
          <p:spPr bwMode="auto">
            <a:xfrm>
              <a:off x="4999"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29" name="Freeform 428"/>
            <p:cNvSpPr>
              <a:spLocks/>
            </p:cNvSpPr>
            <p:nvPr/>
          </p:nvSpPr>
          <p:spPr bwMode="auto">
            <a:xfrm>
              <a:off x="5011" y="3768"/>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008000"/>
              </a:solidFill>
              <a:prstDash val="solid"/>
              <a:round/>
              <a:headEnd/>
              <a:tailEnd/>
            </a:ln>
          </p:spPr>
          <p:txBody>
            <a:bodyPr/>
            <a:lstStyle/>
            <a:p>
              <a:endParaRPr lang="en-GB" sz="900"/>
            </a:p>
          </p:txBody>
        </p:sp>
      </p:grpSp>
      <p:sp>
        <p:nvSpPr>
          <p:cNvPr id="431" name="Oval 431"/>
          <p:cNvSpPr>
            <a:spLocks noChangeArrowheads="1"/>
          </p:cNvSpPr>
          <p:nvPr/>
        </p:nvSpPr>
        <p:spPr bwMode="auto">
          <a:xfrm>
            <a:off x="7572807" y="3850918"/>
            <a:ext cx="428204" cy="324063"/>
          </a:xfrm>
          <a:prstGeom prst="ellipse">
            <a:avLst/>
          </a:prstGeom>
          <a:noFill/>
          <a:ln w="31750" algn="ctr">
            <a:solidFill>
              <a:srgbClr val="008000"/>
            </a:solidFill>
            <a:round/>
            <a:headEnd/>
            <a:tailEnd/>
          </a:ln>
          <a:effectLst/>
        </p:spPr>
        <p:txBody>
          <a:bodyPr anchor="ctr">
            <a:spAutoFit/>
          </a:bodyPr>
          <a:lstStyle/>
          <a:p>
            <a:endParaRPr lang="en-GB" sz="900"/>
          </a:p>
        </p:txBody>
      </p:sp>
      <p:sp>
        <p:nvSpPr>
          <p:cNvPr id="433" name="TextovéPole 432"/>
          <p:cNvSpPr txBox="1"/>
          <p:nvPr/>
        </p:nvSpPr>
        <p:spPr>
          <a:xfrm>
            <a:off x="5508104" y="5949280"/>
            <a:ext cx="2738899" cy="369332"/>
          </a:xfrm>
          <a:prstGeom prst="rect">
            <a:avLst/>
          </a:prstGeom>
          <a:noFill/>
        </p:spPr>
        <p:txBody>
          <a:bodyPr wrap="square" rtlCol="0">
            <a:spAutoFit/>
          </a:bodyPr>
          <a:lstStyle/>
          <a:p>
            <a:pPr algn="ctr"/>
            <a:r>
              <a:rPr lang="en-GB" b="1" smtClean="0"/>
              <a:t>2.5× higher intensity</a:t>
            </a:r>
            <a:endParaRPr lang="en-GB" b="1"/>
          </a:p>
        </p:txBody>
      </p:sp>
      <p:sp>
        <p:nvSpPr>
          <p:cNvPr id="434" name="Text Box 5"/>
          <p:cNvSpPr txBox="1">
            <a:spLocks noChangeArrowheads="1"/>
          </p:cNvSpPr>
          <p:nvPr/>
        </p:nvSpPr>
        <p:spPr bwMode="auto">
          <a:xfrm>
            <a:off x="5796136" y="3998764"/>
            <a:ext cx="886635" cy="461665"/>
          </a:xfrm>
          <a:prstGeom prst="rect">
            <a:avLst/>
          </a:prstGeom>
          <a:noFill/>
          <a:ln w="9525" algn="ctr">
            <a:noFill/>
            <a:miter lim="800000"/>
            <a:headEnd/>
            <a:tailEnd/>
          </a:ln>
          <a:effectLst/>
        </p:spPr>
        <p:txBody>
          <a:bodyPr wrap="square">
            <a:spAutoFit/>
          </a:bodyPr>
          <a:lstStyle/>
          <a:p>
            <a:pPr>
              <a:spcBef>
                <a:spcPct val="50000"/>
              </a:spcBef>
            </a:pPr>
            <a:r>
              <a:rPr lang="en-GB" sz="1200" b="1" smtClean="0">
                <a:solidFill>
                  <a:srgbClr val="008000"/>
                </a:solidFill>
              </a:rPr>
              <a:t>Optimized gradient</a:t>
            </a:r>
            <a:endParaRPr lang="en-GB" sz="1200" b="1">
              <a:solidFill>
                <a:srgbClr val="008000"/>
              </a:solidFill>
            </a:endParaRPr>
          </a:p>
        </p:txBody>
      </p:sp>
      <p:sp>
        <p:nvSpPr>
          <p:cNvPr id="435" name="Text Box 6"/>
          <p:cNvSpPr txBox="1">
            <a:spLocks noChangeArrowheads="1"/>
          </p:cNvSpPr>
          <p:nvPr/>
        </p:nvSpPr>
        <p:spPr bwMode="auto">
          <a:xfrm>
            <a:off x="5812407" y="1601976"/>
            <a:ext cx="937365" cy="461665"/>
          </a:xfrm>
          <a:prstGeom prst="rect">
            <a:avLst/>
          </a:prstGeom>
          <a:noFill/>
          <a:ln w="9525" algn="ctr">
            <a:noFill/>
            <a:miter lim="800000"/>
            <a:headEnd/>
            <a:tailEnd/>
          </a:ln>
          <a:effectLst/>
        </p:spPr>
        <p:txBody>
          <a:bodyPr wrap="square">
            <a:spAutoFit/>
          </a:bodyPr>
          <a:lstStyle/>
          <a:p>
            <a:pPr>
              <a:spcBef>
                <a:spcPct val="50000"/>
              </a:spcBef>
            </a:pPr>
            <a:r>
              <a:rPr lang="en-GB" sz="1200" b="1" smtClean="0">
                <a:solidFill>
                  <a:srgbClr val="FF0000"/>
                </a:solidFill>
              </a:rPr>
              <a:t>Linear gradient</a:t>
            </a:r>
            <a:endParaRPr lang="en-GB" sz="1200" b="1">
              <a:solidFill>
                <a:srgbClr val="FF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graphicFrame>
        <p:nvGraphicFramePr>
          <p:cNvPr id="124930" name="Object 2"/>
          <p:cNvGraphicFramePr>
            <a:graphicFrameLocks noChangeAspect="1"/>
          </p:cNvGraphicFramePr>
          <p:nvPr/>
        </p:nvGraphicFramePr>
        <p:xfrm>
          <a:off x="251520" y="3314475"/>
          <a:ext cx="8208268" cy="3093810"/>
        </p:xfrm>
        <a:graphic>
          <a:graphicData uri="http://schemas.openxmlformats.org/presentationml/2006/ole">
            <p:oleObj spid="_x0000_s124930" name="Graf" r:id="rId3" imgW="10906363" imgH="4010001" progId="Excel.Sheet.8">
              <p:embed/>
            </p:oleObj>
          </a:graphicData>
        </a:graphic>
      </p:graphicFrame>
      <p:sp>
        <p:nvSpPr>
          <p:cNvPr id="5" name="Obdélník 4"/>
          <p:cNvSpPr/>
          <p:nvPr/>
        </p:nvSpPr>
        <p:spPr>
          <a:xfrm>
            <a:off x="916845" y="3502326"/>
            <a:ext cx="1062867" cy="2324310"/>
          </a:xfrm>
          <a:prstGeom prst="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bdélník 5"/>
          <p:cNvSpPr/>
          <p:nvPr/>
        </p:nvSpPr>
        <p:spPr>
          <a:xfrm>
            <a:off x="5969478" y="3502327"/>
            <a:ext cx="2346573" cy="2332936"/>
          </a:xfrm>
          <a:prstGeom prst="rect">
            <a:avLst/>
          </a:prstGeom>
          <a:solidFill>
            <a:schemeClr val="accent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Zástupný symbol pro obsah 2"/>
          <p:cNvSpPr>
            <a:spLocks noGrp="1"/>
          </p:cNvSpPr>
          <p:nvPr>
            <p:ph idx="1"/>
          </p:nvPr>
        </p:nvSpPr>
        <p:spPr>
          <a:xfrm>
            <a:off x="457199" y="1196752"/>
            <a:ext cx="8002589" cy="1944216"/>
          </a:xfrm>
        </p:spPr>
        <p:txBody>
          <a:bodyPr>
            <a:normAutofit/>
          </a:bodyPr>
          <a:lstStyle/>
          <a:p>
            <a:pPr>
              <a:buNone/>
            </a:pPr>
            <a:r>
              <a:rPr lang="en-GB" sz="2000" b="1" smtClean="0"/>
              <a:t>Gradient optimization</a:t>
            </a:r>
          </a:p>
          <a:p>
            <a:r>
              <a:rPr lang="en-GB" sz="1800" smtClean="0"/>
              <a:t>Comparison of linear and optimized gradient.</a:t>
            </a:r>
          </a:p>
          <a:p>
            <a:r>
              <a:rPr lang="en-GB" sz="1800" smtClean="0"/>
              <a:t>Separation takes the same time.</a:t>
            </a:r>
          </a:p>
          <a:p>
            <a:r>
              <a:rPr lang="en-GB" sz="1800" smtClean="0"/>
              <a:t>Signal of some analytes is improved.</a:t>
            </a:r>
          </a:p>
          <a:p>
            <a:r>
              <a:rPr lang="en-GB" sz="1800" smtClean="0"/>
              <a:t>No adverse effects.</a:t>
            </a:r>
          </a:p>
        </p:txBody>
      </p:sp>
      <p:sp>
        <p:nvSpPr>
          <p:cNvPr id="8" name="TextovéPole 7"/>
          <p:cNvSpPr txBox="1"/>
          <p:nvPr/>
        </p:nvSpPr>
        <p:spPr>
          <a:xfrm>
            <a:off x="5796136" y="2546320"/>
            <a:ext cx="2880320" cy="738664"/>
          </a:xfrm>
          <a:prstGeom prst="rect">
            <a:avLst/>
          </a:prstGeom>
          <a:noFill/>
        </p:spPr>
        <p:txBody>
          <a:bodyPr wrap="square" rtlCol="0">
            <a:spAutoFit/>
          </a:bodyPr>
          <a:lstStyle/>
          <a:p>
            <a:r>
              <a:rPr lang="en-GB" sz="1400" b="1" smtClean="0"/>
              <a:t>Better separation of non-polar matrix reduce ion suppresion induced by coeluted matrix.</a:t>
            </a:r>
            <a:endParaRPr lang="en-GB" sz="1400" b="1"/>
          </a:p>
        </p:txBody>
      </p:sp>
      <p:sp>
        <p:nvSpPr>
          <p:cNvPr id="9" name="TextovéPole 8"/>
          <p:cNvSpPr txBox="1"/>
          <p:nvPr/>
        </p:nvSpPr>
        <p:spPr>
          <a:xfrm>
            <a:off x="467544" y="2977207"/>
            <a:ext cx="2583960" cy="307777"/>
          </a:xfrm>
          <a:prstGeom prst="rect">
            <a:avLst/>
          </a:prstGeom>
          <a:noFill/>
        </p:spPr>
        <p:txBody>
          <a:bodyPr wrap="square" rtlCol="0">
            <a:spAutoFit/>
          </a:bodyPr>
          <a:lstStyle/>
          <a:p>
            <a:r>
              <a:rPr lang="en-GB" sz="1400" b="1" smtClean="0"/>
              <a:t>Focusing of polar analytes.</a:t>
            </a:r>
            <a:endParaRPr lang="en-GB" sz="1400" b="1"/>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dirty="0"/>
          </a:p>
        </p:txBody>
      </p:sp>
      <p:sp>
        <p:nvSpPr>
          <p:cNvPr id="4" name="Zástupný symbol pro obsah 2"/>
          <p:cNvSpPr txBox="1">
            <a:spLocks/>
          </p:cNvSpPr>
          <p:nvPr/>
        </p:nvSpPr>
        <p:spPr>
          <a:xfrm>
            <a:off x="457200" y="1196752"/>
            <a:ext cx="8229600" cy="518457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Summary</a:t>
            </a:r>
            <a:endParaRPr kumimoji="0" lang="en-GB"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Before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method development use fresh,</a:t>
            </a:r>
            <a:r>
              <a:rPr kumimoji="0" lang="en-GB" sz="2000" b="0" i="0" u="none" strike="noStrike" kern="1200" cap="none" spc="0" normalizeH="0" noProof="0" dirty="0" smtClean="0">
                <a:ln>
                  <a:noFill/>
                </a:ln>
                <a:solidFill>
                  <a:schemeClr val="tx1"/>
                </a:solidFill>
                <a:effectLst/>
                <a:uLnTx/>
                <a:uFillTx/>
                <a:latin typeface="+mn-lt"/>
                <a:ea typeface="+mn-ea"/>
                <a:cs typeface="+mn-cs"/>
              </a:rPr>
              <a:t> high purity solvents and flush the system.</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Start in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weak mobile phase (5 or 10% of organic phase in reversed-phase</a:t>
            </a:r>
            <a:r>
              <a:rPr kumimoji="0" lang="en-GB" sz="2000" b="0" i="0" u="none" strike="noStrike" kern="1200" cap="none" spc="0" normalizeH="0" noProof="0" dirty="0" smtClean="0">
                <a:ln>
                  <a:noFill/>
                </a:ln>
                <a:solidFill>
                  <a:schemeClr val="tx1"/>
                </a:solidFill>
                <a:effectLst/>
                <a:uLnTx/>
                <a:uFillTx/>
                <a:latin typeface="+mn-lt"/>
                <a:ea typeface="+mn-ea"/>
                <a:cs typeface="+mn-cs"/>
              </a:rPr>
              <a:t> chromatography).</a:t>
            </a:r>
            <a:r>
              <a:rPr kumimoji="0" lang="cs-CZ" sz="2000" b="0" i="0" u="none" strike="noStrike" kern="1200" cap="none" spc="0" normalizeH="0" noProof="0" dirty="0" smtClean="0">
                <a:ln>
                  <a:noFill/>
                </a:ln>
                <a:solidFill>
                  <a:schemeClr val="tx1"/>
                </a:solidFill>
                <a:effectLst/>
                <a:uLnTx/>
                <a:uFillTx/>
                <a:latin typeface="+mn-lt"/>
                <a:ea typeface="+mn-ea"/>
                <a:cs typeface="+mn-cs"/>
              </a:rPr>
              <a:t> In </a:t>
            </a:r>
            <a:r>
              <a:rPr kumimoji="0" lang="cs-CZ" sz="2000" b="0" i="0" u="none" strike="noStrike" kern="1200" cap="none" spc="0" normalizeH="0" noProof="0" dirty="0" err="1" smtClean="0">
                <a:ln>
                  <a:noFill/>
                </a:ln>
                <a:solidFill>
                  <a:schemeClr val="tx1"/>
                </a:solidFill>
                <a:effectLst/>
                <a:uLnTx/>
                <a:uFillTx/>
                <a:latin typeface="+mn-lt"/>
                <a:ea typeface="+mn-ea"/>
                <a:cs typeface="+mn-cs"/>
              </a:rPr>
              <a:t>the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first</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phase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of</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method</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development</a:t>
            </a:r>
            <a:r>
              <a:rPr kumimoji="0" lang="cs-CZ" sz="2000" b="0" i="0" u="none" strike="noStrike" kern="1200" cap="none" spc="0" normalizeH="0" noProof="0" dirty="0" smtClean="0">
                <a:ln>
                  <a:noFill/>
                </a:ln>
                <a:solidFill>
                  <a:schemeClr val="tx1"/>
                </a:solidFill>
                <a:effectLst/>
                <a:uLnTx/>
                <a:uFillTx/>
                <a:latin typeface="+mn-lt"/>
                <a:ea typeface="+mn-ea"/>
                <a:cs typeface="+mn-cs"/>
              </a:rPr>
              <a:t>, use </a:t>
            </a:r>
            <a:r>
              <a:rPr kumimoji="0" lang="cs-CZ" sz="2000" b="0" i="0" u="none" strike="noStrike" kern="1200" cap="none" spc="0" normalizeH="0" noProof="0" dirty="0" err="1" smtClean="0">
                <a:ln>
                  <a:noFill/>
                </a:ln>
                <a:solidFill>
                  <a:schemeClr val="tx1"/>
                </a:solidFill>
                <a:effectLst/>
                <a:uLnTx/>
                <a:uFillTx/>
                <a:latin typeface="+mn-lt"/>
                <a:ea typeface="+mn-ea"/>
                <a:cs typeface="+mn-cs"/>
              </a:rPr>
              <a:t>low</a:t>
            </a:r>
            <a:r>
              <a:rPr kumimoji="0" lang="cs-CZ" sz="2000" b="0" i="0" u="none" strike="noStrike" kern="1200" cap="none" spc="0" normalizeH="0" noProof="0" dirty="0" smtClean="0">
                <a:ln>
                  <a:noFill/>
                </a:ln>
                <a:solidFill>
                  <a:schemeClr val="tx1"/>
                </a:solidFill>
                <a:effectLst/>
                <a:uLnTx/>
                <a:uFillTx/>
                <a:latin typeface="+mn-lt"/>
                <a:ea typeface="+mn-ea"/>
                <a:cs typeface="+mn-cs"/>
              </a:rPr>
              <a:t> pH mobile </a:t>
            </a:r>
            <a:r>
              <a:rPr kumimoji="0" lang="cs-CZ" sz="2000" b="0" i="0" u="none" strike="noStrike" kern="1200" cap="none" spc="0" normalizeH="0" noProof="0" dirty="0" err="1" smtClean="0">
                <a:ln>
                  <a:noFill/>
                </a:ln>
                <a:solidFill>
                  <a:schemeClr val="tx1"/>
                </a:solidFill>
                <a:effectLst/>
                <a:uLnTx/>
                <a:uFillTx/>
                <a:latin typeface="+mn-lt"/>
                <a:ea typeface="+mn-ea"/>
                <a:cs typeface="+mn-cs"/>
              </a:rPr>
              <a:t>phase</a:t>
            </a:r>
            <a:r>
              <a:rPr kumimoji="0" lang="cs-CZ" sz="2000" b="0" i="0" u="none" strike="noStrike" kern="1200" cap="none" spc="0" normalizeH="0" noProof="0" dirty="0" smtClean="0">
                <a:ln>
                  <a:noFill/>
                </a:ln>
                <a:solidFill>
                  <a:schemeClr val="tx1"/>
                </a:solidFill>
                <a:effectLst/>
                <a:uLnTx/>
                <a:uFillTx/>
                <a:latin typeface="+mn-lt"/>
                <a:ea typeface="+mn-ea"/>
                <a:cs typeface="+mn-cs"/>
              </a:rPr>
              <a:t>.</a:t>
            </a:r>
            <a:endParaRPr kumimoji="0" lang="en-GB" sz="20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baseline="0" dirty="0" smtClean="0"/>
              <a:t>Inject sample in mobile phase</a:t>
            </a:r>
            <a:r>
              <a:rPr lang="en-GB" sz="2000" dirty="0" smtClean="0"/>
              <a:t> to avoid band broadening. If it is not possible, try to dilute sample with water and inject higher volume or inject only small volume (2-5µl of strong solvent, depends on the column capacity).</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Increase</a:t>
            </a:r>
            <a:r>
              <a:rPr kumimoji="0" lang="en-GB" sz="2000" b="0" i="0" u="none" strike="noStrike" kern="1200" cap="none" spc="0" normalizeH="0" noProof="0" dirty="0" smtClean="0">
                <a:ln>
                  <a:noFill/>
                </a:ln>
                <a:solidFill>
                  <a:schemeClr val="tx1"/>
                </a:solidFill>
                <a:effectLst/>
                <a:uLnTx/>
                <a:uFillTx/>
                <a:latin typeface="+mn-lt"/>
                <a:ea typeface="+mn-ea"/>
                <a:cs typeface="+mn-cs"/>
              </a:rPr>
              <a:t> B </a:t>
            </a:r>
            <a:r>
              <a:rPr kumimoji="0" lang="en-GB" sz="2000" b="0" i="0" u="none" strike="noStrike" kern="1200" cap="none" spc="0" normalizeH="0" noProof="0" dirty="0" err="1" smtClean="0">
                <a:ln>
                  <a:noFill/>
                </a:ln>
                <a:solidFill>
                  <a:schemeClr val="tx1"/>
                </a:solidFill>
                <a:effectLst/>
                <a:uLnTx/>
                <a:uFillTx/>
                <a:latin typeface="+mn-lt"/>
                <a:ea typeface="+mn-ea"/>
                <a:cs typeface="+mn-cs"/>
              </a:rPr>
              <a:t>eluent</a:t>
            </a:r>
            <a:r>
              <a:rPr kumimoji="0" lang="en-GB" sz="2000" b="0" i="0" u="none" strike="noStrike" kern="1200" cap="none" spc="0" normalizeH="0" noProof="0" dirty="0" smtClean="0">
                <a:ln>
                  <a:noFill/>
                </a:ln>
                <a:solidFill>
                  <a:schemeClr val="tx1"/>
                </a:solidFill>
                <a:effectLst/>
                <a:uLnTx/>
                <a:uFillTx/>
                <a:latin typeface="+mn-lt"/>
                <a:ea typeface="+mn-ea"/>
                <a:cs typeface="+mn-cs"/>
              </a:rPr>
              <a:t> (organic) to 100% and keep it</a:t>
            </a:r>
            <a:r>
              <a:rPr lang="en-GB" sz="2000" dirty="0" smtClean="0"/>
              <a:t> at least 3 column void volumes, to be sure, that all non-polar compounds are eluted from the column.</a:t>
            </a:r>
          </a:p>
          <a:p>
            <a:pPr marL="342900" lvl="0" indent="-342900">
              <a:spcBef>
                <a:spcPct val="20000"/>
              </a:spcBef>
              <a:buClr>
                <a:srgbClr val="FF0000"/>
              </a:buClr>
              <a:buSzPct val="115000"/>
              <a:buFont typeface="Wingdings" pitchFamily="2" charset="2"/>
              <a:buChar cha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Column equilibration</a:t>
            </a:r>
            <a:r>
              <a:rPr kumimoji="0" lang="en-GB" sz="2000" b="0" i="0" u="none" strike="noStrike" kern="1200" cap="none" spc="0" normalizeH="0" noProof="0" dirty="0" smtClean="0">
                <a:ln>
                  <a:noFill/>
                </a:ln>
                <a:solidFill>
                  <a:schemeClr val="tx1"/>
                </a:solidFill>
                <a:effectLst/>
                <a:uLnTx/>
                <a:uFillTx/>
                <a:latin typeface="+mn-lt"/>
                <a:ea typeface="+mn-ea"/>
                <a:cs typeface="+mn-cs"/>
              </a:rPr>
              <a:t> needs </a:t>
            </a:r>
            <a:r>
              <a:rPr lang="en-GB" sz="2000" dirty="0" smtClean="0"/>
              <a:t>5-10 column void volumes</a:t>
            </a:r>
            <a:r>
              <a:rPr kumimoji="0" lang="en-GB" sz="2000" b="0" i="0" u="none" strike="noStrike" kern="1200" cap="none" spc="0" normalizeH="0" noProof="0" dirty="0" smtClean="0">
                <a:ln>
                  <a:noFill/>
                </a:ln>
                <a:solidFill>
                  <a:schemeClr val="tx1"/>
                </a:solidFill>
                <a:effectLst/>
                <a:uLnTx/>
                <a:uFillTx/>
                <a:latin typeface="+mn-lt"/>
                <a:ea typeface="+mn-ea"/>
                <a:cs typeface="+mn-cs"/>
              </a:rPr>
              <a:t>. Do not forget calculate with the void volume of the gradient pump</a:t>
            </a:r>
            <a:r>
              <a:rPr lang="en-GB" sz="2000" dirty="0" smtClean="0"/>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Always wait for </a:t>
            </a:r>
            <a:r>
              <a:rPr kumimoji="0" lang="en-GB" sz="2000" b="0" i="0" u="none" strike="noStrike" kern="1200" cap="none" spc="0" normalizeH="0" baseline="0" noProof="0" dirty="0" err="1" smtClean="0">
                <a:ln>
                  <a:noFill/>
                </a:ln>
                <a:solidFill>
                  <a:schemeClr val="tx1"/>
                </a:solidFill>
                <a:effectLst/>
                <a:uLnTx/>
                <a:uFillTx/>
                <a:latin typeface="+mn-lt"/>
                <a:ea typeface="+mn-ea"/>
                <a:cs typeface="+mn-cs"/>
              </a:rPr>
              <a:t>th</a:t>
            </a:r>
            <a:r>
              <a:rPr lang="en-GB" sz="2000" dirty="0" smtClean="0"/>
              <a:t>e second injection, the first injection is not reliable (column is not equilibrated properly).</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9067</TotalTime>
  <Words>6355</Words>
  <Application>Microsoft Office PowerPoint</Application>
  <PresentationFormat>Předvádění na obrazovce (4:3)</PresentationFormat>
  <Paragraphs>1106</Paragraphs>
  <Slides>99</Slides>
  <Notes>22</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99</vt:i4>
      </vt:variant>
    </vt:vector>
  </HeadingPairs>
  <TitlesOfParts>
    <vt:vector size="103" baseType="lpstr">
      <vt:lpstr>Motiv sady Office</vt:lpstr>
      <vt:lpstr>CorelDRAW</vt:lpstr>
      <vt:lpstr>CorelDRAW 6.0</vt:lpstr>
      <vt:lpstr>Graf</vt:lpstr>
      <vt:lpstr>Snímek 1</vt:lpstr>
      <vt:lpstr>What is chromatography?</vt:lpstr>
      <vt:lpstr>Introduction to Chromatography</vt:lpstr>
      <vt:lpstr>Milestones in Chromatography</vt:lpstr>
      <vt:lpstr>Types of Chromatography</vt:lpstr>
      <vt:lpstr>Types of Chromatography</vt:lpstr>
      <vt:lpstr>Chromatographic methods classification</vt:lpstr>
      <vt:lpstr>Chromatographic methods classification</vt:lpstr>
      <vt:lpstr>Chromatographic methods classification</vt:lpstr>
      <vt:lpstr>Chromatographic methods classification</vt:lpstr>
      <vt:lpstr>Chromatographic methods classification</vt:lpstr>
      <vt:lpstr>Chromatographic methods classification</vt:lpstr>
      <vt:lpstr>LC Separation</vt:lpstr>
      <vt:lpstr>Principle of separation</vt:lpstr>
      <vt:lpstr>Principle of separation</vt:lpstr>
      <vt:lpstr>Principle of separation</vt:lpstr>
      <vt:lpstr>Principle of separation</vt:lpstr>
      <vt:lpstr>Principle of separation</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Chromatographic systems</vt:lpstr>
      <vt:lpstr>Chromatographic systems</vt:lpstr>
      <vt:lpstr>HPLC System</vt:lpstr>
      <vt:lpstr>Normal Phase Chromatography</vt:lpstr>
      <vt:lpstr>Normal Phase Chromatography</vt:lpstr>
      <vt:lpstr>Normal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HILIC</vt:lpstr>
      <vt:lpstr>HILIC</vt:lpstr>
      <vt:lpstr>HILIC</vt:lpstr>
      <vt:lpstr>HILIC</vt:lpstr>
      <vt:lpstr>HILIC</vt:lpstr>
      <vt:lpstr>HILIC</vt:lpstr>
      <vt:lpstr>Ion-Exchange Chromatography</vt:lpstr>
      <vt:lpstr>Ion-Exchange Chromatography</vt:lpstr>
      <vt:lpstr>Ion-Exchange Chromatography</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LC-MS method development</vt:lpstr>
      <vt:lpstr>LC-MS method development</vt:lpstr>
      <vt:lpstr>LC-MS method development</vt:lpstr>
      <vt:lpstr>LC-MS method development</vt:lpstr>
      <vt:lpstr>LC-MS method development</vt:lpstr>
      <vt:lpstr>LC-MS method development</vt:lpstr>
      <vt:lpstr>LC-MS method development</vt:lpstr>
      <vt:lpstr>LC-MS method development</vt:lpstr>
      <vt:lpstr>LC-MS method development</vt:lpstr>
      <vt:lpstr>LC-MS method development</vt:lpstr>
      <vt:lpstr>LC-MS method development</vt:lpstr>
      <vt:lpstr>LC-MS method development</vt:lpstr>
    </vt:vector>
  </TitlesOfParts>
  <Company>VŠCHT Praha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lacinao</dc:creator>
  <cp:lastModifiedBy>Věra Schulzová</cp:lastModifiedBy>
  <cp:revision>436</cp:revision>
  <dcterms:created xsi:type="dcterms:W3CDTF">2010-08-10T14:11:57Z</dcterms:created>
  <dcterms:modified xsi:type="dcterms:W3CDTF">2012-02-28T15:35:14Z</dcterms:modified>
</cp:coreProperties>
</file>