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lzova Vera" initials="SV" lastIdx="1" clrIdx="0">
    <p:extLst>
      <p:ext uri="{19B8F6BF-5375-455C-9EA6-DF929625EA0E}">
        <p15:presenceInfo xmlns:p15="http://schemas.microsoft.com/office/powerpoint/2012/main" userId="S-1-5-21-299502267-1214440339-1801674531-35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3A28F-C51E-4760-A0B2-1E728AFDBFC4}" v="8" dt="2021-04-21T12:17:07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roshka Aliaksandra" userId="S::kharosha@vscht.cz::d1a85891-9d34-4728-9968-87e1dd91f22c" providerId="AD" clId="Web-{C7D3A28F-C51E-4760-A0B2-1E728AFDBFC4}"/>
    <pc:docChg chg="modSld">
      <pc:chgData name="Kharoshka Aliaksandra" userId="S::kharosha@vscht.cz::d1a85891-9d34-4728-9968-87e1dd91f22c" providerId="AD" clId="Web-{C7D3A28F-C51E-4760-A0B2-1E728AFDBFC4}" dt="2021-04-21T12:17:07.436" v="2" actId="20577"/>
      <pc:docMkLst>
        <pc:docMk/>
      </pc:docMkLst>
      <pc:sldChg chg="modSp">
        <pc:chgData name="Kharoshka Aliaksandra" userId="S::kharosha@vscht.cz::d1a85891-9d34-4728-9968-87e1dd91f22c" providerId="AD" clId="Web-{C7D3A28F-C51E-4760-A0B2-1E728AFDBFC4}" dt="2021-04-21T12:17:07.436" v="2" actId="20577"/>
        <pc:sldMkLst>
          <pc:docMk/>
          <pc:sldMk cId="0" sldId="267"/>
        </pc:sldMkLst>
        <pc:spChg chg="mod">
          <ac:chgData name="Kharoshka Aliaksandra" userId="S::kharosha@vscht.cz::d1a85891-9d34-4728-9968-87e1dd91f22c" providerId="AD" clId="Web-{C7D3A28F-C51E-4760-A0B2-1E728AFDBFC4}" dt="2021-04-21T12:16:56.936" v="0" actId="20577"/>
          <ac:spMkLst>
            <pc:docMk/>
            <pc:sldMk cId="0" sldId="267"/>
            <ac:spMk id="38" creationId="{260AA556-A2CB-42CB-B83F-A896CDE02F04}"/>
          </ac:spMkLst>
        </pc:spChg>
        <pc:spChg chg="mod">
          <ac:chgData name="Kharoshka Aliaksandra" userId="S::kharosha@vscht.cz::d1a85891-9d34-4728-9968-87e1dd91f22c" providerId="AD" clId="Web-{C7D3A28F-C51E-4760-A0B2-1E728AFDBFC4}" dt="2021-04-21T12:17:07.436" v="2" actId="20577"/>
          <ac:spMkLst>
            <pc:docMk/>
            <pc:sldMk cId="0" sldId="267"/>
            <ac:spMk id="44" creationId="{2D2C2A1F-9662-42D1-A95B-B11919542C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Gradient</a:t>
            </a:r>
            <a:r>
              <a:rPr lang="en-US" b="1" baseline="0" dirty="0"/>
              <a:t> </a:t>
            </a:r>
            <a:r>
              <a:rPr lang="en-US" b="1" baseline="0" dirty="0" err="1"/>
              <a:t>mobiln</a:t>
            </a:r>
            <a:r>
              <a:rPr lang="cs-CZ" b="1" baseline="0" dirty="0"/>
              <a:t>í fáze</a:t>
            </a:r>
            <a:endParaRPr lang="cs-CZ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1750" cap="rnd">
              <a:solidFill>
                <a:srgbClr val="EC7728"/>
              </a:solidFill>
              <a:round/>
            </a:ln>
            <a:effectLst/>
          </c:spPr>
          <c:marker>
            <c:symbol val="none"/>
          </c:marker>
          <c:xVal>
            <c:numRef>
              <c:f>List1!$F$6:$F$12</c:f>
              <c:numCache>
                <c:formatCode>0.000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  <c:pt idx="5">
                  <c:v>13.1</c:v>
                </c:pt>
                <c:pt idx="6">
                  <c:v>15</c:v>
                </c:pt>
              </c:numCache>
            </c:numRef>
          </c:xVal>
          <c:yVal>
            <c:numRef>
              <c:f>List1!$H$6:$H$12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100</c:v>
                </c:pt>
                <c:pt idx="4">
                  <c:v>100</c:v>
                </c:pt>
                <c:pt idx="5">
                  <c:v>10</c:v>
                </c:pt>
                <c:pt idx="6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F8-4112-ACB4-F9666EDAE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068640"/>
        <c:axId val="303068968"/>
      </c:scatterChart>
      <c:valAx>
        <c:axId val="303068640"/>
        <c:scaling>
          <c:orientation val="minMax"/>
          <c:max val="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dirty="0"/>
                  <a:t>Čas</a:t>
                </a:r>
                <a:r>
                  <a:rPr lang="cs-CZ" sz="1100" baseline="0" dirty="0"/>
                  <a:t> </a:t>
                </a:r>
                <a:r>
                  <a:rPr lang="en-US" sz="1100" baseline="0" dirty="0"/>
                  <a:t>[</a:t>
                </a:r>
                <a:r>
                  <a:rPr lang="cs-CZ" sz="1100" baseline="0" dirty="0"/>
                  <a:t>min</a:t>
                </a:r>
                <a:r>
                  <a:rPr lang="en-US" sz="1100" baseline="0" dirty="0"/>
                  <a:t>]</a:t>
                </a:r>
                <a:endParaRPr lang="cs-CZ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3068968"/>
        <c:crosses val="autoZero"/>
        <c:crossBetween val="midCat"/>
        <c:majorUnit val="2"/>
      </c:valAx>
      <c:valAx>
        <c:axId val="30306896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dirty="0" err="1"/>
                  <a:t>Mobílní</a:t>
                </a:r>
                <a:r>
                  <a:rPr lang="cs-CZ" sz="1100" baseline="0" dirty="0"/>
                  <a:t> fáze B </a:t>
                </a:r>
                <a:r>
                  <a:rPr lang="en-US" sz="1100" baseline="0" dirty="0"/>
                  <a:t>[%]</a:t>
                </a:r>
                <a:endParaRPr lang="cs-CZ" sz="1100" dirty="0"/>
              </a:p>
            </c:rich>
          </c:tx>
          <c:layout>
            <c:manualLayout>
              <c:xMode val="edge"/>
              <c:yMode val="edge"/>
              <c:x val="3.4108388783650842E-2"/>
              <c:y val="0.217938078647495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306864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Gradient mobiln</a:t>
            </a:r>
            <a:r>
              <a:rPr lang="cs-CZ" sz="1800" b="1" i="0" baseline="0">
                <a:effectLst/>
              </a:rPr>
              <a:t>í fáze</a:t>
            </a:r>
            <a:endParaRPr lang="cs-CZ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4651271967317884"/>
          <c:y val="0.20214208782822446"/>
          <c:w val="0.67997632614859471"/>
          <c:h val="0.5191236760108556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List1!$H$10:$H$16</c:f>
              <c:numCache>
                <c:formatCode>0.000</c:formatCode>
                <c:ptCount val="7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11</c:v>
                </c:pt>
                <c:pt idx="4">
                  <c:v>17</c:v>
                </c:pt>
                <c:pt idx="5">
                  <c:v>17.100000000000001</c:v>
                </c:pt>
                <c:pt idx="6">
                  <c:v>20</c:v>
                </c:pt>
              </c:numCache>
            </c:numRef>
          </c:xVal>
          <c:yVal>
            <c:numRef>
              <c:f>List1!$J$10:$J$16</c:f>
              <c:numCache>
                <c:formatCode>General</c:formatCode>
                <c:ptCount val="7"/>
                <c:pt idx="0">
                  <c:v>10</c:v>
                </c:pt>
                <c:pt idx="1">
                  <c:v>50</c:v>
                </c:pt>
                <c:pt idx="2">
                  <c:v>80</c:v>
                </c:pt>
                <c:pt idx="3">
                  <c:v>100</c:v>
                </c:pt>
                <c:pt idx="4">
                  <c:v>100</c:v>
                </c:pt>
                <c:pt idx="5">
                  <c:v>10</c:v>
                </c:pt>
                <c:pt idx="6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DD-4AB1-B3C3-657C1BC18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432632"/>
        <c:axId val="440432960"/>
      </c:scatterChart>
      <c:valAx>
        <c:axId val="440432632"/>
        <c:scaling>
          <c:orientation val="minMax"/>
          <c:max val="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0" i="0" baseline="0" dirty="0">
                    <a:effectLst/>
                  </a:rPr>
                  <a:t>Čas </a:t>
                </a:r>
                <a:r>
                  <a:rPr lang="en-US" sz="1200" b="0" i="0" baseline="0" dirty="0">
                    <a:effectLst/>
                  </a:rPr>
                  <a:t>[</a:t>
                </a:r>
                <a:r>
                  <a:rPr lang="cs-CZ" sz="1200" b="0" i="0" baseline="0" dirty="0">
                    <a:effectLst/>
                  </a:rPr>
                  <a:t>min</a:t>
                </a:r>
                <a:r>
                  <a:rPr lang="en-US" sz="1200" b="0" i="0" baseline="0" dirty="0">
                    <a:effectLst/>
                  </a:rPr>
                  <a:t>]</a:t>
                </a:r>
                <a:endParaRPr lang="cs-CZ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0403497063832361"/>
              <c:y val="0.84999997657589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432960"/>
        <c:crosses val="autoZero"/>
        <c:crossBetween val="midCat"/>
        <c:majorUnit val="2"/>
      </c:valAx>
      <c:valAx>
        <c:axId val="4404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0" i="0" baseline="0" dirty="0" err="1">
                    <a:effectLst/>
                  </a:rPr>
                  <a:t>Mobílní</a:t>
                </a:r>
                <a:r>
                  <a:rPr lang="cs-CZ" sz="1200" b="0" i="0" baseline="0" dirty="0">
                    <a:effectLst/>
                  </a:rPr>
                  <a:t> fáze B </a:t>
                </a:r>
                <a:r>
                  <a:rPr lang="en-US" sz="1200" b="0" i="0" baseline="0" dirty="0">
                    <a:effectLst/>
                  </a:rPr>
                  <a:t>[%]</a:t>
                </a:r>
                <a:endParaRPr lang="cs-CZ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432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3T20:27:25.72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0F85-D0EB-4849-A5C4-88DD1B1693E8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D609-CF2E-41DC-B172-E5316CF61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1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11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75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28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16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69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68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1027733" cy="900148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927"/>
            <a:ext cx="11027735" cy="4699037"/>
          </a:xfrm>
        </p:spPr>
        <p:txBody>
          <a:bodyPr/>
          <a:lstStyle>
            <a:lvl1pPr marL="304792" indent="-304792">
              <a:buClr>
                <a:srgbClr val="F04E23"/>
              </a:buClr>
              <a:buSzPct val="120000"/>
              <a:buFont typeface="Wingdings" panose="05000000000000000000" pitchFamily="2" charset="2"/>
              <a:buChar char="§"/>
              <a:defRPr>
                <a:latin typeface="Arial Narrow" panose="020B0606020202030204" pitchFamily="34" charset="0"/>
              </a:defRPr>
            </a:lvl1pPr>
            <a:lvl2pPr>
              <a:buClr>
                <a:srgbClr val="F04E23"/>
              </a:buClr>
              <a:buSzPct val="134000"/>
              <a:defRPr>
                <a:latin typeface="Arial Narrow" panose="020B0606020202030204" pitchFamily="34" charset="0"/>
              </a:defRPr>
            </a:lvl2pPr>
            <a:lvl3pPr marL="1523962" indent="-304792">
              <a:buClr>
                <a:srgbClr val="F04E23"/>
              </a:buClr>
              <a:buFont typeface="Symbol" panose="05050102010706020507" pitchFamily="18" charset="2"/>
              <a:buChar char=""/>
              <a:defRPr>
                <a:latin typeface="Arial Narrow" panose="020B0606020202030204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-1" y="1"/>
            <a:ext cx="12192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1373" y="400051"/>
            <a:ext cx="239183" cy="703536"/>
          </a:xfrm>
          <a:prstGeom prst="rect">
            <a:avLst/>
          </a:prstGeom>
          <a:solidFill>
            <a:srgbClr val="F04E2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/>
        </p:nvSpPr>
        <p:spPr>
          <a:xfrm>
            <a:off x="11273644" y="6443104"/>
            <a:ext cx="828576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600" smtClean="0"/>
              <a:pPr/>
              <a:t>‹#›</a:t>
            </a:fld>
            <a:endParaRPr lang="cs-CZ" sz="1600" dirty="0"/>
          </a:p>
        </p:txBody>
      </p:sp>
      <p:pic>
        <p:nvPicPr>
          <p:cNvPr id="10" name="Picture 2" descr="file://///share/Rektorat/Graficky-Manual/loga_ustavy/EN_loga_ustavy/EN_logo_ustav/logoUSTAV_zakl/logoUSTAV_jpg/u_logoFFBT_323UAP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27613"/>
            <a:ext cx="2015067" cy="4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0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2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4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9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3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" y="1"/>
            <a:ext cx="12192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2" y="6608559"/>
            <a:ext cx="12192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107" y="2196252"/>
            <a:ext cx="10363200" cy="2387600"/>
          </a:xfrm>
        </p:spPr>
        <p:txBody>
          <a:bodyPr anchor="b"/>
          <a:lstStyle>
            <a:lvl1pPr algn="ctr">
              <a:defRPr sz="8000" b="1">
                <a:solidFill>
                  <a:srgbClr val="F04E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80707" y="467592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pic>
        <p:nvPicPr>
          <p:cNvPr id="2" name="Picture 2" descr="ustav_logoUCT_FF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34" y="419497"/>
            <a:ext cx="8403167" cy="10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89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" y="1"/>
            <a:ext cx="12192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/>
        </p:nvSpPr>
        <p:spPr>
          <a:xfrm>
            <a:off x="11273644" y="6443104"/>
            <a:ext cx="828576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600" smtClean="0"/>
              <a:pPr/>
              <a:t>‹#›</a:t>
            </a:fld>
            <a:endParaRPr lang="cs-CZ" sz="1600" dirty="0"/>
          </a:p>
        </p:txBody>
      </p:sp>
      <p:pic>
        <p:nvPicPr>
          <p:cNvPr id="1026" name="Picture 2" descr="file://///share/Rektorat/Graficky-Manual/loga_ustavy/EN_loga_ustavy/EN_logo_ustav/logoUSTAV_zakl/logoUSTAV_jpg/u_logoFFBT_323UAP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27613"/>
            <a:ext cx="2015067" cy="4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9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cs-CZ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09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85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87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88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8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91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77B2A5D-5396-4693-90E4-9D5DE11EAE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4118869"/>
            <a:ext cx="12192000" cy="2540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04D286-2CC2-4708-AE3C-A5A60311E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02119"/>
            <a:ext cx="10363200" cy="3116751"/>
          </a:xfrm>
        </p:spPr>
        <p:txBody>
          <a:bodyPr>
            <a:normAutofit/>
          </a:bodyPr>
          <a:lstStyle/>
          <a:p>
            <a:pPr>
              <a:spcBef>
                <a:spcPts val="1333"/>
              </a:spcBef>
            </a:pPr>
            <a:r>
              <a:rPr lang="cs-CZ" sz="6400" dirty="0"/>
              <a:t>U-HPLC-MS</a:t>
            </a:r>
            <a:br>
              <a:rPr lang="cs-CZ" sz="6400" dirty="0"/>
            </a:br>
            <a:r>
              <a:rPr lang="cs-CZ" sz="6400" dirty="0" err="1"/>
              <a:t>Troubleshooting</a:t>
            </a:r>
            <a:r>
              <a:rPr lang="cs-CZ" sz="6400" dirty="0"/>
              <a:t/>
            </a:r>
            <a:br>
              <a:rPr lang="cs-CZ" sz="6400" dirty="0"/>
            </a:br>
            <a:r>
              <a:rPr lang="cs-CZ" sz="480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+mn-cs"/>
              </a:rPr>
              <a:t>Přetlakování systému</a:t>
            </a:r>
            <a:endParaRPr lang="cs-CZ" sz="6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2EAED1-F1AD-4926-B44D-69AEAE9EF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61" y="3334203"/>
            <a:ext cx="9144000" cy="2312619"/>
          </a:xfrm>
        </p:spPr>
        <p:txBody>
          <a:bodyPr>
            <a:normAutofit/>
          </a:bodyPr>
          <a:lstStyle/>
          <a:p>
            <a:endParaRPr lang="cs-CZ" sz="4800" dirty="0"/>
          </a:p>
          <a:p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9792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Řešení problému</a:t>
            </a:r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724548" y="3362847"/>
            <a:ext cx="9357763" cy="122395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endParaRPr lang="cs-CZ" dirty="0"/>
          </a:p>
        </p:txBody>
      </p:sp>
      <p:sp>
        <p:nvSpPr>
          <p:cNvPr id="23" name="Zástupný symbol pro obsah 2"/>
          <p:cNvSpPr>
            <a:spLocks noGrp="1"/>
          </p:cNvSpPr>
          <p:nvPr>
            <p:ph idx="1"/>
          </p:nvPr>
        </p:nvSpPr>
        <p:spPr>
          <a:xfrm>
            <a:off x="613633" y="1221687"/>
            <a:ext cx="11225409" cy="71518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Kontrola interakcí vzorek-MF (smícháním vzorku s MF)</a:t>
            </a:r>
          </a:p>
          <a:p>
            <a:pPr marL="609585" lvl="1" indent="0">
              <a:buNone/>
            </a:pPr>
            <a:endParaRPr lang="cs-CZ" sz="2667" dirty="0">
              <a:latin typeface="+mn-lt"/>
            </a:endParaRPr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613633" y="4204175"/>
            <a:ext cx="11027735" cy="82710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Možné postupy řešení problému</a:t>
            </a:r>
          </a:p>
        </p:txBody>
      </p:sp>
      <p:sp>
        <p:nvSpPr>
          <p:cNvPr id="25" name="Zástupný symbol pro obsah 2"/>
          <p:cNvSpPr txBox="1">
            <a:spLocks/>
          </p:cNvSpPr>
          <p:nvPr/>
        </p:nvSpPr>
        <p:spPr>
          <a:xfrm>
            <a:off x="350263" y="1731329"/>
            <a:ext cx="12936375" cy="116169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Vzorek = </a:t>
            </a:r>
            <a:r>
              <a:rPr lang="cs-CZ" b="1" dirty="0" err="1"/>
              <a:t>ethanolový</a:t>
            </a:r>
            <a:r>
              <a:rPr lang="cs-CZ" b="1" dirty="0"/>
              <a:t> extrakt</a:t>
            </a:r>
          </a:p>
          <a:p>
            <a:pPr lvl="1"/>
            <a:r>
              <a:rPr lang="cs-CZ" b="1" dirty="0"/>
              <a:t>A</a:t>
            </a:r>
            <a:r>
              <a:rPr lang="cs-CZ" dirty="0"/>
              <a:t>: </a:t>
            </a:r>
            <a:r>
              <a:rPr lang="cs-CZ" dirty="0">
                <a:solidFill>
                  <a:srgbClr val="000000"/>
                </a:solidFill>
              </a:rPr>
              <a:t>roztok </a:t>
            </a:r>
            <a:r>
              <a:rPr lang="pt-BR" dirty="0">
                <a:solidFill>
                  <a:srgbClr val="000000"/>
                </a:solidFill>
              </a:rPr>
              <a:t>5 mM HCOONH</a:t>
            </a:r>
            <a:r>
              <a:rPr lang="pt-BR" baseline="-25000" dirty="0">
                <a:solidFill>
                  <a:srgbClr val="000000"/>
                </a:solidFill>
              </a:rPr>
              <a:t>4</a:t>
            </a:r>
            <a:r>
              <a:rPr lang="pt-BR" dirty="0">
                <a:solidFill>
                  <a:srgbClr val="000000"/>
                </a:solidFill>
              </a:rPr>
              <a:t> v H</a:t>
            </a:r>
            <a:r>
              <a:rPr lang="pt-BR" baseline="-25000" dirty="0">
                <a:solidFill>
                  <a:srgbClr val="000000"/>
                </a:solidFill>
              </a:rPr>
              <a:t>2</a:t>
            </a:r>
            <a:r>
              <a:rPr lang="pt-BR" dirty="0">
                <a:solidFill>
                  <a:srgbClr val="000000"/>
                </a:solidFill>
              </a:rPr>
              <a:t>O:MeOH (95:5, v/v)</a:t>
            </a:r>
            <a:r>
              <a:rPr lang="cs-CZ" dirty="0">
                <a:solidFill>
                  <a:srgbClr val="000000"/>
                </a:solidFill>
              </a:rPr>
              <a:t>+</a:t>
            </a:r>
            <a:r>
              <a:rPr lang="pt-BR" dirty="0">
                <a:solidFill>
                  <a:srgbClr val="000000"/>
                </a:solidFill>
              </a:rPr>
              <a:t> 0,1% HCOOH</a:t>
            </a:r>
            <a:endParaRPr lang="cs-CZ" dirty="0"/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427066" y="4756489"/>
            <a:ext cx="11027735" cy="128401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Úprava MF (gradientu) -</a:t>
            </a:r>
            <a:r>
              <a:rPr lang="cs-CZ" b="1" dirty="0"/>
              <a:t> A</a:t>
            </a:r>
            <a:r>
              <a:rPr lang="cs-CZ" dirty="0"/>
              <a:t>: </a:t>
            </a:r>
            <a:r>
              <a:rPr lang="cs-CZ" dirty="0">
                <a:solidFill>
                  <a:srgbClr val="000000"/>
                </a:solidFill>
              </a:rPr>
              <a:t>roztok </a:t>
            </a:r>
            <a:r>
              <a:rPr lang="pt-BR" dirty="0">
                <a:solidFill>
                  <a:srgbClr val="000000"/>
                </a:solidFill>
              </a:rPr>
              <a:t>5 mM HCOONH</a:t>
            </a:r>
            <a:r>
              <a:rPr lang="pt-BR" baseline="-25000" dirty="0">
                <a:solidFill>
                  <a:srgbClr val="000000"/>
                </a:solidFill>
              </a:rPr>
              <a:t>4</a:t>
            </a:r>
            <a:endParaRPr lang="cs-CZ" baseline="-25000" dirty="0">
              <a:solidFill>
                <a:srgbClr val="000000"/>
              </a:solidFill>
            </a:endParaRPr>
          </a:p>
          <a:p>
            <a:pPr marL="609585" lvl="1" indent="0">
              <a:buNone/>
            </a:pPr>
            <a:r>
              <a:rPr lang="cs-CZ" dirty="0">
                <a:solidFill>
                  <a:srgbClr val="000000"/>
                </a:solidFill>
              </a:rPr>
              <a:t>     </a:t>
            </a:r>
            <a:r>
              <a:rPr lang="pt-BR" dirty="0">
                <a:solidFill>
                  <a:srgbClr val="000000"/>
                </a:solidFill>
              </a:rPr>
              <a:t>v H</a:t>
            </a:r>
            <a:r>
              <a:rPr lang="pt-BR" baseline="-25000" dirty="0">
                <a:solidFill>
                  <a:srgbClr val="000000"/>
                </a:solidFill>
              </a:rPr>
              <a:t>2</a:t>
            </a:r>
            <a:r>
              <a:rPr lang="pt-BR" dirty="0">
                <a:solidFill>
                  <a:srgbClr val="000000"/>
                </a:solidFill>
              </a:rPr>
              <a:t>O:MeOH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cs-CZ" dirty="0">
                <a:solidFill>
                  <a:srgbClr val="000000"/>
                </a:solidFill>
              </a:rPr>
              <a:t>50</a:t>
            </a:r>
            <a:r>
              <a:rPr lang="pt-BR" dirty="0">
                <a:solidFill>
                  <a:srgbClr val="000000"/>
                </a:solidFill>
              </a:rPr>
              <a:t>:5</a:t>
            </a:r>
            <a:r>
              <a:rPr lang="cs-CZ" dirty="0">
                <a:solidFill>
                  <a:srgbClr val="000000"/>
                </a:solidFill>
              </a:rPr>
              <a:t>0</a:t>
            </a:r>
            <a:r>
              <a:rPr lang="pt-BR" dirty="0">
                <a:solidFill>
                  <a:srgbClr val="000000"/>
                </a:solidFill>
              </a:rPr>
              <a:t>, v/v)</a:t>
            </a:r>
            <a:r>
              <a:rPr lang="cs-CZ" dirty="0">
                <a:solidFill>
                  <a:srgbClr val="000000"/>
                </a:solidFill>
              </a:rPr>
              <a:t> +</a:t>
            </a:r>
            <a:r>
              <a:rPr lang="pt-BR" dirty="0">
                <a:solidFill>
                  <a:srgbClr val="000000"/>
                </a:solidFill>
              </a:rPr>
              <a:t> 0,1% HCOOH </a:t>
            </a:r>
            <a:r>
              <a:rPr lang="cs-CZ" dirty="0"/>
              <a:t>=</a:t>
            </a:r>
            <a:r>
              <a:rPr lang="en-US" dirty="0"/>
              <a:t>&gt; </a:t>
            </a:r>
            <a:r>
              <a:rPr lang="cs-CZ" dirty="0"/>
              <a:t>vznik bílé sraženiny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marL="609585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8" r="37970" b="29613"/>
          <a:stretch/>
        </p:blipFill>
        <p:spPr>
          <a:xfrm>
            <a:off x="10472643" y="282758"/>
            <a:ext cx="1350760" cy="1876940"/>
          </a:xfrm>
          <a:prstGeom prst="rect">
            <a:avLst/>
          </a:prstGeom>
        </p:spPr>
      </p:pic>
      <p:sp>
        <p:nvSpPr>
          <p:cNvPr id="30" name="Zástupný symbol pro obsah 2"/>
          <p:cNvSpPr txBox="1">
            <a:spLocks/>
          </p:cNvSpPr>
          <p:nvPr/>
        </p:nvSpPr>
        <p:spPr>
          <a:xfrm>
            <a:off x="350264" y="2593441"/>
            <a:ext cx="11841737" cy="142597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Vznik bílé sraženiny</a:t>
            </a:r>
            <a:r>
              <a:rPr lang="cs-CZ" dirty="0"/>
              <a:t>. Bílá sraženina ucpává kapiláru za šesticestným</a:t>
            </a:r>
          </a:p>
          <a:p>
            <a:pPr marL="609585" lvl="1" indent="0">
              <a:buNone/>
            </a:pPr>
            <a:r>
              <a:rPr lang="cs-CZ" dirty="0"/>
              <a:t>      ventilem (+ zanáší kolonu). Nerozpustná (špatně rozpustná) v H</a:t>
            </a:r>
            <a:r>
              <a:rPr lang="cs-CZ" baseline="-25000" dirty="0"/>
              <a:t>2</a:t>
            </a:r>
            <a:r>
              <a:rPr lang="cs-CZ" dirty="0"/>
              <a:t>O, </a:t>
            </a:r>
            <a:r>
              <a:rPr lang="cs-CZ" dirty="0" err="1"/>
              <a:t>MeOH</a:t>
            </a:r>
            <a:r>
              <a:rPr lang="cs-CZ" dirty="0"/>
              <a:t> a </a:t>
            </a:r>
            <a:r>
              <a:rPr lang="cs-CZ" dirty="0" err="1"/>
              <a:t>iPrOH</a:t>
            </a:r>
            <a:r>
              <a:rPr lang="cs-CZ" dirty="0"/>
              <a:t>.</a:t>
            </a:r>
          </a:p>
          <a:p>
            <a:pPr marL="609585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395542" y="3407783"/>
            <a:ext cx="6977532" cy="69126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Řešení</a:t>
            </a:r>
            <a:r>
              <a:rPr lang="cs-CZ" dirty="0"/>
              <a:t> -</a:t>
            </a:r>
            <a:r>
              <a:rPr lang="en-US" dirty="0"/>
              <a:t>&gt;</a:t>
            </a:r>
            <a:r>
              <a:rPr lang="cs-CZ" dirty="0"/>
              <a:t> promytí roztok MeOH + 4% HCOOH </a:t>
            </a:r>
          </a:p>
          <a:p>
            <a:pPr lvl="1"/>
            <a:endParaRPr lang="cs-CZ" dirty="0"/>
          </a:p>
        </p:txBody>
      </p:sp>
      <p:pic>
        <p:nvPicPr>
          <p:cNvPr id="32" name="Picture 2" descr="VÃ½sledek obrÃ¡zku pro tick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78" y="3328069"/>
            <a:ext cx="606044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ástupný symbol pro obsah 2"/>
          <p:cNvSpPr txBox="1">
            <a:spLocks/>
          </p:cNvSpPr>
          <p:nvPr/>
        </p:nvSpPr>
        <p:spPr>
          <a:xfrm>
            <a:off x="427065" y="5557609"/>
            <a:ext cx="11027735" cy="67582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Vysrážení vzorků -</a:t>
            </a:r>
            <a:r>
              <a:rPr lang="en-US" dirty="0"/>
              <a:t>&gt;</a:t>
            </a:r>
            <a:r>
              <a:rPr lang="cs-CZ" dirty="0"/>
              <a:t> filtrace -</a:t>
            </a:r>
            <a:r>
              <a:rPr lang="en-US" dirty="0"/>
              <a:t>&gt; </a:t>
            </a:r>
            <a:r>
              <a:rPr lang="cs-CZ" dirty="0"/>
              <a:t>měření =</a:t>
            </a:r>
            <a:r>
              <a:rPr lang="en-US" dirty="0"/>
              <a:t>&gt;</a:t>
            </a:r>
            <a:r>
              <a:rPr lang="cs-CZ" dirty="0"/>
              <a:t>ztráta části metabolomu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36" name="Picture 2" descr="VÃ½sledek obrÃ¡zku pro x mar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2"/>
          <a:stretch/>
        </p:blipFill>
        <p:spPr bwMode="auto">
          <a:xfrm>
            <a:off x="9412841" y="4804652"/>
            <a:ext cx="539483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ástupný symbol pro obsah 2"/>
          <p:cNvSpPr txBox="1">
            <a:spLocks/>
          </p:cNvSpPr>
          <p:nvPr/>
        </p:nvSpPr>
        <p:spPr>
          <a:xfrm>
            <a:off x="427065" y="6066352"/>
            <a:ext cx="11027735" cy="60985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Změna extrakčního postupu =&gt; ztráta části metabolomu    </a:t>
            </a:r>
          </a:p>
        </p:txBody>
      </p:sp>
      <p:sp>
        <p:nvSpPr>
          <p:cNvPr id="39" name="Zástupný symbol pro obsah 2"/>
          <p:cNvSpPr txBox="1">
            <a:spLocks/>
          </p:cNvSpPr>
          <p:nvPr/>
        </p:nvSpPr>
        <p:spPr>
          <a:xfrm>
            <a:off x="395542" y="3801800"/>
            <a:ext cx="11027735" cy="60985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Momentální stav kolony</a:t>
            </a:r>
          </a:p>
        </p:txBody>
      </p:sp>
      <p:pic>
        <p:nvPicPr>
          <p:cNvPr id="40" name="Picture 4" descr="VÃ½sledek obrÃ¡zku pro question ma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04" y="3749992"/>
            <a:ext cx="420872" cy="4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VÃ½sledek obrÃ¡zku pro question mark">
            <a:extLst>
              <a:ext uri="{FF2B5EF4-FFF2-40B4-BE49-F238E27FC236}">
                <a16:creationId xmlns:a16="http://schemas.microsoft.com/office/drawing/2014/main" id="{98FEEBAD-E6B9-4DEF-82C7-CF3467D4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23" y="6134197"/>
            <a:ext cx="420872" cy="4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VÃ½sledek obrÃ¡zku pro question mark">
            <a:extLst>
              <a:ext uri="{FF2B5EF4-FFF2-40B4-BE49-F238E27FC236}">
                <a16:creationId xmlns:a16="http://schemas.microsoft.com/office/drawing/2014/main" id="{9800F51E-3B6A-40F8-877C-B76BD9BA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147" y="5650085"/>
            <a:ext cx="420872" cy="4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9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30" grpId="0"/>
      <p:bldP spid="31" grpId="0"/>
      <p:bldP spid="33" grpId="0"/>
      <p:bldP spid="3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roduction to Problem Solving Skills - KNILT">
            <a:extLst>
              <a:ext uri="{FF2B5EF4-FFF2-40B4-BE49-F238E27FC236}">
                <a16:creationId xmlns:a16="http://schemas.microsoft.com/office/drawing/2014/main" id="{3AA041FF-EDA8-45B1-89CF-898118F8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109" y="365127"/>
            <a:ext cx="1938161" cy="19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1A0823-7A73-47C0-AC0A-78FB7F1A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Řešení problému: jak to dopadlo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63E3ED-0719-4F3E-AD36-59A517355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33" y="1472318"/>
            <a:ext cx="11027735" cy="4699037"/>
          </a:xfrm>
        </p:spPr>
        <p:txBody>
          <a:bodyPr/>
          <a:lstStyle/>
          <a:p>
            <a:r>
              <a:rPr lang="cs-CZ" dirty="0"/>
              <a:t>Extrakční rozpouštědlo – zůstává ethanol </a:t>
            </a:r>
          </a:p>
          <a:p>
            <a:r>
              <a:rPr lang="cs-CZ" b="1" dirty="0"/>
              <a:t>Výměna </a:t>
            </a:r>
            <a:r>
              <a:rPr lang="cs-CZ" b="1" dirty="0" err="1"/>
              <a:t>šesticestého</a:t>
            </a:r>
            <a:r>
              <a:rPr lang="cs-CZ" b="1" dirty="0"/>
              <a:t> ventilu a vyčistění celého systému</a:t>
            </a:r>
          </a:p>
          <a:p>
            <a:r>
              <a:rPr lang="cs-CZ" b="1" dirty="0"/>
              <a:t>Úprava podmínek LC analýzy:</a:t>
            </a:r>
          </a:p>
          <a:p>
            <a:pPr lvl="1"/>
            <a:r>
              <a:rPr lang="cs-CZ" sz="3733" b="1" dirty="0"/>
              <a:t>Nový gradient MF </a:t>
            </a:r>
            <a:r>
              <a:rPr lang="cs-CZ" dirty="0"/>
              <a:t>(rychlejší), </a:t>
            </a:r>
            <a:r>
              <a:rPr lang="cs-CZ" u="sng" dirty="0"/>
              <a:t>vzorek se neusazuje </a:t>
            </a:r>
          </a:p>
          <a:p>
            <a:pPr lvl="1"/>
            <a:r>
              <a:rPr lang="cs-CZ" dirty="0"/>
              <a:t>Úprava doby analýzy</a:t>
            </a:r>
          </a:p>
          <a:p>
            <a:pPr lvl="1"/>
            <a:r>
              <a:rPr lang="cs-CZ" dirty="0"/>
              <a:t>Úprava průtoku MF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B46A761-7C54-4D66-B617-C7ADB826EF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91529" y="4223633"/>
          <a:ext cx="3251200" cy="23241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656463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210918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538181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57378109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b="1" u="none" strike="noStrike" kern="1200" dirty="0" err="1">
                          <a:effectLst/>
                        </a:rPr>
                        <a:t>Time</a:t>
                      </a:r>
                      <a:endParaRPr lang="cs-CZ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b="1" u="none" strike="noStrike" kern="1200" dirty="0">
                          <a:effectLst/>
                        </a:rPr>
                        <a:t>A[%]</a:t>
                      </a:r>
                      <a:endParaRPr lang="cs-CZ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b="1" u="none" strike="noStrike" kern="1200" dirty="0">
                          <a:effectLst/>
                        </a:rPr>
                        <a:t>B[%]</a:t>
                      </a:r>
                      <a:endParaRPr lang="cs-CZ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b="1" u="none" strike="noStrike" kern="1200" dirty="0" err="1">
                          <a:effectLst/>
                        </a:rPr>
                        <a:t>Flow</a:t>
                      </a:r>
                      <a:r>
                        <a:rPr lang="cs-CZ" sz="1500" b="1" u="none" strike="noStrike" kern="1200" dirty="0">
                          <a:effectLst/>
                        </a:rPr>
                        <a:t> </a:t>
                      </a:r>
                      <a:r>
                        <a:rPr lang="cs-CZ" sz="1500" b="1" u="none" strike="noStrike" kern="1200" dirty="0" err="1">
                          <a:effectLst/>
                        </a:rPr>
                        <a:t>rate</a:t>
                      </a:r>
                      <a:r>
                        <a:rPr lang="cs-CZ" sz="1500" b="1" u="none" strike="noStrike" kern="1200" dirty="0">
                          <a:effectLst/>
                        </a:rPr>
                        <a:t> [ml/min]</a:t>
                      </a:r>
                      <a:endParaRPr lang="cs-CZ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26414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0.000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90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10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0.35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58907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1.000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50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50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0.35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736804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5.000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20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80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0.35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3344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11.000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100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0.35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810397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17.000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100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0.35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84377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17.100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90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10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0.35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472391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20.000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90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10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0.35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4792110"/>
                  </a:ext>
                </a:extLst>
              </a:tr>
            </a:tbl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5E4CEF5-2C1A-4D1D-A5B2-FA184C4584E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42729" y="4011930"/>
          <a:ext cx="3584264" cy="284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VÃ½sledek obrÃ¡zku pro tick mark">
            <a:extLst>
              <a:ext uri="{FF2B5EF4-FFF2-40B4-BE49-F238E27FC236}">
                <a16:creationId xmlns:a16="http://schemas.microsoft.com/office/drawing/2014/main" id="{EAFBB8B9-88A6-4520-A780-E9C11594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145" y="3346808"/>
            <a:ext cx="606044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B77CD-CAD1-4A3D-8963-C7BE4AFB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7"/>
            <a:ext cx="11518804" cy="900148"/>
          </a:xfrm>
        </p:spPr>
        <p:txBody>
          <a:bodyPr>
            <a:noAutofit/>
          </a:bodyPr>
          <a:lstStyle/>
          <a:p>
            <a:r>
              <a:rPr lang="cs-CZ" sz="5067" dirty="0"/>
              <a:t>Uvedení do problematiky: tlak v LC systému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80758B-0294-4B9F-89C2-32D66A2B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Tlak v LC systému je ovlivněn několika faktory: </a:t>
            </a:r>
            <a:br>
              <a:rPr lang="cs-CZ" dirty="0"/>
            </a:br>
            <a:r>
              <a:rPr lang="cs-CZ" dirty="0"/>
              <a:t>LC kolonou, mobilní fází, průtokem mobilní fáze, teplotou aj.</a:t>
            </a:r>
          </a:p>
          <a:p>
            <a:r>
              <a:rPr lang="cs-CZ" b="1" dirty="0"/>
              <a:t>Problémy s tlakem v LC systému:</a:t>
            </a:r>
          </a:p>
          <a:p>
            <a:pPr lvl="1"/>
            <a:r>
              <a:rPr lang="cs-CZ" dirty="0"/>
              <a:t>Kolísání tlaku/pulzní tlak</a:t>
            </a:r>
          </a:p>
          <a:p>
            <a:pPr lvl="1"/>
            <a:r>
              <a:rPr lang="cs-CZ" sz="3733" b="1" dirty="0">
                <a:solidFill>
                  <a:srgbClr val="FF0000"/>
                </a:solidFill>
              </a:rPr>
              <a:t>Přetlakování</a:t>
            </a:r>
          </a:p>
          <a:p>
            <a:pPr lvl="1"/>
            <a:r>
              <a:rPr lang="cs-CZ" dirty="0"/>
              <a:t>Nízký tlak nebo žádný tlak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7A4BB65-9AF6-4A0D-8EE4-EE46ECBA1C4E}"/>
              </a:ext>
            </a:extLst>
          </p:cNvPr>
          <p:cNvSpPr/>
          <p:nvPr/>
        </p:nvSpPr>
        <p:spPr>
          <a:xfrm>
            <a:off x="4335311" y="6473001"/>
            <a:ext cx="7530623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i="1" dirty="0">
                <a:solidFill>
                  <a:schemeClr val="bg1">
                    <a:lumMod val="50000"/>
                  </a:schemeClr>
                </a:solidFill>
              </a:rPr>
              <a:t>https://www.waters.com/webassets/cms/library/docs/local_seminar_presentations/sp_sem_uplc_troubleshooting_inst_2014.pdf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7DFDD82-8C0C-4EC2-A624-3F384F83DDFF}"/>
              </a:ext>
            </a:extLst>
          </p:cNvPr>
          <p:cNvCxnSpPr/>
          <p:nvPr/>
        </p:nvCxnSpPr>
        <p:spPr>
          <a:xfrm flipV="1">
            <a:off x="4464290" y="2946257"/>
            <a:ext cx="4088445" cy="10633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5C1452A-CD86-47CB-9EC7-85D0E70D96CC}"/>
              </a:ext>
            </a:extLst>
          </p:cNvPr>
          <p:cNvCxnSpPr/>
          <p:nvPr/>
        </p:nvCxnSpPr>
        <p:spPr>
          <a:xfrm>
            <a:off x="4464290" y="4188761"/>
            <a:ext cx="4161780" cy="540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48E5B802-28E6-4548-BE62-7CA7283A1C46}"/>
              </a:ext>
            </a:extLst>
          </p:cNvPr>
          <p:cNvSpPr txBox="1"/>
          <p:nvPr/>
        </p:nvSpPr>
        <p:spPr>
          <a:xfrm>
            <a:off x="8736072" y="2729048"/>
            <a:ext cx="3263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Tlak vzrůstá postupně: </a:t>
            </a:r>
            <a:r>
              <a:rPr lang="cs-CZ" sz="2400" dirty="0"/>
              <a:t>postupné ucpání filtru, frity kolony či kolony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EC0DD0-0FCD-4182-A4A6-EB2C7910D502}"/>
              </a:ext>
            </a:extLst>
          </p:cNvPr>
          <p:cNvSpPr txBox="1"/>
          <p:nvPr/>
        </p:nvSpPr>
        <p:spPr>
          <a:xfrm>
            <a:off x="8736072" y="4572922"/>
            <a:ext cx="3263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Tlak vzrůstá náhle : </a:t>
            </a:r>
            <a:r>
              <a:rPr lang="cs-CZ" sz="2400" dirty="0"/>
              <a:t>ucpání systému či kolony </a:t>
            </a:r>
          </a:p>
        </p:txBody>
      </p:sp>
    </p:spTree>
    <p:extLst>
      <p:ext uri="{BB962C8B-B14F-4D97-AF65-F5344CB8AC3E}">
        <p14:creationId xmlns:p14="http://schemas.microsoft.com/office/powerpoint/2010/main" val="20394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EE9F4-27BF-47BA-B7ED-143A2BD0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Přetlakování</a:t>
            </a:r>
            <a:r>
              <a:rPr lang="en-US" dirty="0"/>
              <a:t>: </a:t>
            </a:r>
            <a:r>
              <a:rPr lang="cs-CZ" dirty="0"/>
              <a:t>jak postupovat?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56FAEF-97C4-4F4C-A96B-60CBA9F10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90" y="1127532"/>
            <a:ext cx="11027735" cy="52526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– </a:t>
            </a:r>
            <a:r>
              <a:rPr lang="cs-CZ" dirty="0"/>
              <a:t>Zkontrolovat, zda se něco nezměnilo (kolona, mobilní fáze, teplota)</a:t>
            </a:r>
          </a:p>
          <a:p>
            <a:pPr marL="0" indent="0">
              <a:buNone/>
            </a:pPr>
            <a:r>
              <a:rPr lang="en-US" dirty="0"/>
              <a:t>–</a:t>
            </a:r>
            <a:r>
              <a:rPr lang="cs-CZ" dirty="0"/>
              <a:t> Pokud se nic nezměnilo, odmontovat kolonu a nahradit ji za kovovou spojku</a:t>
            </a:r>
            <a:r>
              <a:rPr lang="en-US" dirty="0"/>
              <a:t>, po t</a:t>
            </a:r>
            <a:r>
              <a:rPr lang="cs-CZ" dirty="0"/>
              <a:t>é zkontrolovat, zda je tlak v systému obvyklý.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cs-CZ" dirty="0"/>
              <a:t>Pokud je tlak v systému vysoký, je potřeba postupně zkontrolovat spojení v LC systému</a:t>
            </a:r>
          </a:p>
          <a:p>
            <a:pPr lvl="1"/>
            <a:r>
              <a:rPr lang="cs-CZ" dirty="0"/>
              <a:t>Po uvolnění každé části se sleduje, zda tlak zůstává stejný nebo snižuje se </a:t>
            </a:r>
          </a:p>
          <a:p>
            <a:pPr lvl="1"/>
            <a:r>
              <a:rPr lang="cs-CZ" dirty="0"/>
              <a:t>Vyměnit nebo vyčistit (např. promývání </a:t>
            </a:r>
            <a:r>
              <a:rPr lang="cs-CZ" dirty="0" err="1"/>
              <a:t>iPrOH</a:t>
            </a:r>
            <a:r>
              <a:rPr lang="cs-CZ" dirty="0"/>
              <a:t>)součástku (</a:t>
            </a:r>
            <a:r>
              <a:rPr lang="cs-CZ" dirty="0" err="1"/>
              <a:t>sedýlko</a:t>
            </a:r>
            <a:r>
              <a:rPr lang="cs-CZ" dirty="0"/>
              <a:t>, kapiláry, předkolona, </a:t>
            </a:r>
            <a:r>
              <a:rPr lang="cs-CZ" dirty="0" err="1"/>
              <a:t>inline</a:t>
            </a:r>
            <a:r>
              <a:rPr lang="cs-CZ" dirty="0"/>
              <a:t> </a:t>
            </a:r>
            <a:r>
              <a:rPr lang="cs-CZ" dirty="0" err="1"/>
              <a:t>filter</a:t>
            </a:r>
            <a:r>
              <a:rPr lang="cs-CZ" dirty="0"/>
              <a:t>, šesticestný ventil), která dělá problémy.</a:t>
            </a:r>
          </a:p>
          <a:p>
            <a:pPr marL="609585" lvl="1" indent="0">
              <a:buNone/>
            </a:pPr>
            <a:endParaRPr lang="cs-CZ" dirty="0"/>
          </a:p>
          <a:p>
            <a:pPr marL="609585" lvl="1" indent="0">
              <a:buNone/>
            </a:pP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Pozor: nepovolovat spojení 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pod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 vysokým tlakem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cs-CZ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2D25469-40E2-472E-A33B-551A25CCEEC4}"/>
              </a:ext>
            </a:extLst>
          </p:cNvPr>
          <p:cNvSpPr/>
          <p:nvPr/>
        </p:nvSpPr>
        <p:spPr>
          <a:xfrm>
            <a:off x="4412589" y="6486403"/>
            <a:ext cx="7453344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i="1" dirty="0">
                <a:solidFill>
                  <a:schemeClr val="bg1">
                    <a:lumMod val="50000"/>
                  </a:schemeClr>
                </a:solidFill>
              </a:rPr>
              <a:t>https://www.waters.com/webassets/cms/library/docs/local_seminar_presentations/sp_sem_uplc_troubleshooting_inst_2014.pdf</a:t>
            </a:r>
          </a:p>
        </p:txBody>
      </p:sp>
    </p:spTree>
    <p:extLst>
      <p:ext uri="{BB962C8B-B14F-4D97-AF65-F5344CB8AC3E}">
        <p14:creationId xmlns:p14="http://schemas.microsoft.com/office/powerpoint/2010/main" val="30160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D465A-F36C-416C-99E7-71EE85D4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67" dirty="0" err="1"/>
              <a:t>Troubleshooting</a:t>
            </a:r>
            <a:r>
              <a:rPr lang="cs-CZ" sz="4267" dirty="0"/>
              <a:t>: </a:t>
            </a:r>
            <a:r>
              <a:rPr lang="cs-CZ" sz="4267" dirty="0" err="1"/>
              <a:t>metabolomika</a:t>
            </a:r>
            <a:r>
              <a:rPr lang="cs-CZ" sz="4267" dirty="0"/>
              <a:t> vzorků máků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5F7EAF-D0DF-4CE8-B066-F7910D93E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33" y="1134030"/>
            <a:ext cx="11027735" cy="1529821"/>
          </a:xfrm>
        </p:spPr>
        <p:txBody>
          <a:bodyPr>
            <a:normAutofit/>
          </a:bodyPr>
          <a:lstStyle/>
          <a:p>
            <a:r>
              <a:rPr lang="cs-CZ" sz="2400" b="1" dirty="0"/>
              <a:t>Vzorky mletého máku extrahované pomocí </a:t>
            </a:r>
            <a:r>
              <a:rPr lang="cs-CZ" sz="2400" b="1" dirty="0" err="1"/>
              <a:t>EtOH</a:t>
            </a:r>
            <a:endParaRPr lang="cs-CZ" sz="2400" b="1" dirty="0"/>
          </a:p>
          <a:p>
            <a:r>
              <a:rPr lang="cs-CZ" sz="2400" b="1" dirty="0"/>
              <a:t>Sekvence: celkově 66 vzorků máku + vzorek pro kontrolu kvality (QC)+blanky</a:t>
            </a:r>
          </a:p>
          <a:p>
            <a:r>
              <a:rPr lang="cs-CZ" sz="2400" b="1" dirty="0"/>
              <a:t>U-HPLC-MS</a:t>
            </a:r>
            <a:r>
              <a:rPr lang="en-US" sz="2400" b="1" dirty="0"/>
              <a:t>/MS</a:t>
            </a:r>
            <a:r>
              <a:rPr lang="cs-CZ" sz="2400" b="1" dirty="0"/>
              <a:t> analýza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0226D6B-3DB3-44B3-B427-EE75C8B3B4FE}"/>
              </a:ext>
            </a:extLst>
          </p:cNvPr>
          <p:cNvSpPr/>
          <p:nvPr/>
        </p:nvSpPr>
        <p:spPr>
          <a:xfrm>
            <a:off x="508193" y="2763565"/>
            <a:ext cx="4652248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33" b="1" dirty="0"/>
              <a:t>U-HPLC-</a:t>
            </a:r>
            <a:r>
              <a:rPr lang="cs-CZ" sz="2133" b="1" dirty="0" err="1"/>
              <a:t>Dionex</a:t>
            </a:r>
            <a:r>
              <a:rPr lang="cs-CZ" sz="2133" b="1" dirty="0"/>
              <a:t> </a:t>
            </a:r>
            <a:r>
              <a:rPr lang="cs-CZ" sz="2133" b="1" dirty="0" err="1"/>
              <a:t>UltiMate</a:t>
            </a:r>
            <a:r>
              <a:rPr lang="cs-CZ" sz="2133" b="1" dirty="0"/>
              <a:t> 3000</a:t>
            </a:r>
          </a:p>
          <a:p>
            <a:r>
              <a:rPr lang="cs-CZ" sz="2133" dirty="0"/>
              <a:t>Kolona: BEH C18 (2.1x100 mm, 1.7 µm)</a:t>
            </a:r>
          </a:p>
          <a:p>
            <a:r>
              <a:rPr lang="cs-CZ" sz="2133" dirty="0"/>
              <a:t>Teplota kolony: 60 °C</a:t>
            </a:r>
          </a:p>
          <a:p>
            <a:r>
              <a:rPr lang="cs-CZ" sz="2133" b="1" u="sng" dirty="0"/>
              <a:t>Mobilní fáze:</a:t>
            </a:r>
          </a:p>
          <a:p>
            <a:r>
              <a:rPr lang="cs-CZ" sz="2133" b="1" dirty="0"/>
              <a:t>A:</a:t>
            </a:r>
            <a:r>
              <a:rPr lang="cs-CZ" sz="2133" dirty="0"/>
              <a:t> roztok 5 </a:t>
            </a:r>
            <a:r>
              <a:rPr lang="cs-CZ" sz="2133" dirty="0" err="1"/>
              <a:t>mM</a:t>
            </a:r>
            <a:r>
              <a:rPr lang="cs-CZ" sz="2133" dirty="0"/>
              <a:t> HCOONH</a:t>
            </a:r>
            <a:r>
              <a:rPr lang="cs-CZ" sz="2133" baseline="-25000" dirty="0"/>
              <a:t>4</a:t>
            </a:r>
            <a:r>
              <a:rPr lang="cs-CZ" sz="2133" dirty="0"/>
              <a:t> v H</a:t>
            </a:r>
            <a:r>
              <a:rPr lang="cs-CZ" sz="2133" baseline="-25000" dirty="0"/>
              <a:t>2</a:t>
            </a:r>
            <a:r>
              <a:rPr lang="cs-CZ" sz="2133" dirty="0"/>
              <a:t>O:MeOH (95:5, v/v) + 0,1% HCOOH</a:t>
            </a:r>
          </a:p>
          <a:p>
            <a:r>
              <a:rPr lang="cs-CZ" sz="2133" b="1" dirty="0"/>
              <a:t>B:</a:t>
            </a:r>
            <a:r>
              <a:rPr lang="cs-CZ" sz="2133" dirty="0"/>
              <a:t> roztok 5 </a:t>
            </a:r>
            <a:r>
              <a:rPr lang="cs-CZ" sz="2133" dirty="0" err="1"/>
              <a:t>mM</a:t>
            </a:r>
            <a:r>
              <a:rPr lang="cs-CZ" sz="2133" dirty="0"/>
              <a:t> HCOONH</a:t>
            </a:r>
            <a:r>
              <a:rPr lang="cs-CZ" sz="2133" baseline="-25000" dirty="0"/>
              <a:t>4</a:t>
            </a:r>
            <a:r>
              <a:rPr lang="cs-CZ" sz="2133" dirty="0"/>
              <a:t> v iPrOH:MeOH:H</a:t>
            </a:r>
            <a:r>
              <a:rPr lang="cs-CZ" sz="2133" baseline="-25000" dirty="0"/>
              <a:t>2</a:t>
            </a:r>
            <a:r>
              <a:rPr lang="cs-CZ" sz="2133" dirty="0"/>
              <a:t>O (65:30:5, v/v/v) + 0,1% HCOOH</a:t>
            </a:r>
          </a:p>
          <a:p>
            <a:r>
              <a:rPr lang="cs-CZ" sz="2133" dirty="0"/>
              <a:t>Nástřik: 1 µL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F1E21B5-D46F-4641-A407-D88C41AD1253}"/>
              </a:ext>
            </a:extLst>
          </p:cNvPr>
          <p:cNvSpPr/>
          <p:nvPr/>
        </p:nvSpPr>
        <p:spPr>
          <a:xfrm>
            <a:off x="5160441" y="2763564"/>
            <a:ext cx="6096000" cy="10770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133" b="1" dirty="0"/>
              <a:t>MS(MS/MS)-</a:t>
            </a:r>
            <a:r>
              <a:rPr lang="cs-CZ" sz="2133" b="1" dirty="0" err="1"/>
              <a:t>TripleTOFTM</a:t>
            </a:r>
            <a:r>
              <a:rPr lang="cs-CZ" sz="2133" b="1" dirty="0"/>
              <a:t> 6600 (</a:t>
            </a:r>
            <a:r>
              <a:rPr lang="cs-CZ" sz="2133" b="1" dirty="0" err="1"/>
              <a:t>Sciex</a:t>
            </a:r>
            <a:r>
              <a:rPr lang="cs-CZ" sz="2133" b="1" dirty="0"/>
              <a:t>)</a:t>
            </a:r>
          </a:p>
          <a:p>
            <a:r>
              <a:rPr lang="cs-CZ" sz="2133" dirty="0"/>
              <a:t>m/z rozsah: 100-1200</a:t>
            </a:r>
          </a:p>
          <a:p>
            <a:r>
              <a:rPr lang="cs-CZ" sz="2133" dirty="0"/>
              <a:t>Ionizační technika: ESI +/-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E0F73A-93A5-4300-B32E-406371D9F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689" y="1549790"/>
            <a:ext cx="1433044" cy="2250553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9B88201E-4889-47A1-919A-D021A016DC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77088" y="4112025"/>
          <a:ext cx="3251200" cy="199655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64173602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1762113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1142876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39723179"/>
                    </a:ext>
                  </a:extLst>
                </a:gridCol>
              </a:tblGrid>
              <a:tr h="4725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 err="1">
                          <a:effectLst/>
                        </a:rPr>
                        <a:t>Time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3A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>
                          <a:effectLst/>
                        </a:rPr>
                        <a:t>A[%]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3A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>
                          <a:effectLst/>
                        </a:rPr>
                        <a:t>B[%]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3A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 err="1">
                          <a:effectLst/>
                        </a:rPr>
                        <a:t>Flow</a:t>
                      </a:r>
                      <a:r>
                        <a:rPr lang="cs-CZ" sz="1500" b="1" u="none" strike="noStrike" dirty="0">
                          <a:effectLst/>
                        </a:rPr>
                        <a:t> </a:t>
                      </a:r>
                      <a:r>
                        <a:rPr lang="cs-CZ" sz="1500" b="1" u="none" strike="noStrike" dirty="0" err="1">
                          <a:effectLst/>
                        </a:rPr>
                        <a:t>rate</a:t>
                      </a:r>
                      <a:r>
                        <a:rPr lang="cs-CZ" sz="1500" b="1" u="none" strike="noStrike" dirty="0">
                          <a:effectLst/>
                        </a:rPr>
                        <a:t> [ml/min]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rgbClr val="F3A9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441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0.000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90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10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0.300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71213434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2.000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75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25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0.300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8693276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5.000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75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0.300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50431345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13.000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0.400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83282517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13.100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90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0.400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83600444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15.000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90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0.300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4052665100"/>
                  </a:ext>
                </a:extLst>
              </a:tr>
            </a:tbl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6F847CC7-45F6-4BCD-8659-C0D83A06B4F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010147" y="3935026"/>
          <a:ext cx="3078031" cy="264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Důvody, proč byste měli mák zařadit do svého jídelníčku • Styl / Plus.cz">
            <a:extLst>
              <a:ext uri="{FF2B5EF4-FFF2-40B4-BE49-F238E27FC236}">
                <a16:creationId xmlns:a16="http://schemas.microsoft.com/office/drawing/2014/main" id="{13CEBCE3-7F6F-4355-9215-233E61738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39" y="568780"/>
            <a:ext cx="1477539" cy="75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E3AE7-7F30-4DB5-9041-1AB242D5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Průběh analýzy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FB57F-BE8E-4E2B-AC85-6CBC2072A0FF}"/>
              </a:ext>
            </a:extLst>
          </p:cNvPr>
          <p:cNvPicPr/>
          <p:nvPr/>
        </p:nvPicPr>
        <p:blipFill rotWithShape="1">
          <a:blip r:embed="rId2"/>
          <a:srcRect r="29485" b="1262"/>
          <a:stretch/>
        </p:blipFill>
        <p:spPr>
          <a:xfrm>
            <a:off x="485846" y="1406383"/>
            <a:ext cx="7658209" cy="4900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4CD79A3-FAF5-47D2-9758-3D225A1EA81A}"/>
              </a:ext>
            </a:extLst>
          </p:cNvPr>
          <p:cNvSpPr/>
          <p:nvPr/>
        </p:nvSpPr>
        <p:spPr>
          <a:xfrm>
            <a:off x="1320036" y="4849299"/>
            <a:ext cx="6554347" cy="155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3B33E7-FDBB-477F-ABEF-3E36A7FFEFE8}"/>
              </a:ext>
            </a:extLst>
          </p:cNvPr>
          <p:cNvSpPr txBox="1"/>
          <p:nvPr/>
        </p:nvSpPr>
        <p:spPr>
          <a:xfrm>
            <a:off x="284175" y="5451617"/>
            <a:ext cx="1320036" cy="6669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Acquisition error 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C4301B32-A301-406D-BD7B-A60BD5B05BC8}"/>
              </a:ext>
            </a:extLst>
          </p:cNvPr>
          <p:cNvSpPr/>
          <p:nvPr/>
        </p:nvSpPr>
        <p:spPr>
          <a:xfrm rot="14529979">
            <a:off x="768015" y="4933360"/>
            <a:ext cx="352355" cy="5316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6280136-D64D-45EA-A7FB-2239FE7FE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940" y="1846887"/>
            <a:ext cx="6437933" cy="2861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CDAABEE-534D-4906-83AB-375562A5F42C}"/>
              </a:ext>
            </a:extLst>
          </p:cNvPr>
          <p:cNvSpPr txBox="1"/>
          <p:nvPr/>
        </p:nvSpPr>
        <p:spPr>
          <a:xfrm>
            <a:off x="7691043" y="597166"/>
            <a:ext cx="450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Problém – přetlakování systému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2A7B9CA6-C22B-490D-8288-2C185E0ECDF3}"/>
              </a:ext>
            </a:extLst>
          </p:cNvPr>
          <p:cNvSpPr/>
          <p:nvPr/>
        </p:nvSpPr>
        <p:spPr>
          <a:xfrm>
            <a:off x="9790268" y="1089608"/>
            <a:ext cx="174171" cy="6161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4550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Záznam tlaku během měření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05" y="1265275"/>
            <a:ext cx="10972800" cy="5425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6424" y="2327926"/>
            <a:ext cx="336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Postupný nárůst tlaku během měření sekvence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 rot="21333234">
            <a:off x="1140024" y="4926492"/>
            <a:ext cx="11048163" cy="5133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 rot="21333234">
            <a:off x="9466330" y="3792281"/>
            <a:ext cx="798567" cy="5133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9816799" y="5049319"/>
            <a:ext cx="123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Počátek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46689" y="3409795"/>
            <a:ext cx="123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Konec</a:t>
            </a:r>
            <a:endParaRPr lang="en-US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AE8ED5-83A8-460F-8246-49DEF2BE73C6}"/>
              </a:ext>
            </a:extLst>
          </p:cNvPr>
          <p:cNvSpPr txBox="1"/>
          <p:nvPr/>
        </p:nvSpPr>
        <p:spPr>
          <a:xfrm rot="16200000">
            <a:off x="-654733" y="4832646"/>
            <a:ext cx="2805076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67" dirty="0"/>
              <a:t>Pump</a:t>
            </a:r>
            <a:r>
              <a:rPr lang="en-US" sz="1867" dirty="0"/>
              <a:t> P</a:t>
            </a:r>
            <a:r>
              <a:rPr lang="cs-CZ" sz="1867" dirty="0"/>
              <a:t>ressure </a:t>
            </a:r>
            <a:r>
              <a:rPr lang="en-US" sz="1867" dirty="0"/>
              <a:t>[bar]</a:t>
            </a:r>
            <a:endParaRPr lang="cs-CZ" sz="1867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540BBB-B514-4069-AA11-C4B7E93B4EEE}"/>
              </a:ext>
            </a:extLst>
          </p:cNvPr>
          <p:cNvSpPr txBox="1"/>
          <p:nvPr/>
        </p:nvSpPr>
        <p:spPr>
          <a:xfrm>
            <a:off x="7334662" y="1328890"/>
            <a:ext cx="450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Problém – přetlakování systému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85BED9A2-E9D3-4D30-BBCA-C602CBD73555}"/>
              </a:ext>
            </a:extLst>
          </p:cNvPr>
          <p:cNvSpPr/>
          <p:nvPr/>
        </p:nvSpPr>
        <p:spPr>
          <a:xfrm>
            <a:off x="9182960" y="1777372"/>
            <a:ext cx="174171" cy="6161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DE61D7E-899F-40B3-8DE7-8B64AD904352}"/>
              </a:ext>
            </a:extLst>
          </p:cNvPr>
          <p:cNvSpPr/>
          <p:nvPr/>
        </p:nvSpPr>
        <p:spPr>
          <a:xfrm rot="10800000">
            <a:off x="340520" y="4333014"/>
            <a:ext cx="174171" cy="19250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AC565699-2A7D-47BE-B88F-4F34E895D9E0}"/>
              </a:ext>
            </a:extLst>
          </p:cNvPr>
          <p:cNvSpPr/>
          <p:nvPr/>
        </p:nvSpPr>
        <p:spPr>
          <a:xfrm rot="1826416">
            <a:off x="9233535" y="3856106"/>
            <a:ext cx="655696" cy="1075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0E3437C-6144-4CE4-B0B4-142B5AFA523C}"/>
              </a:ext>
            </a:extLst>
          </p:cNvPr>
          <p:cNvSpPr/>
          <p:nvPr/>
        </p:nvSpPr>
        <p:spPr>
          <a:xfrm>
            <a:off x="5982148" y="6476886"/>
            <a:ext cx="108555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600" dirty="0" err="1"/>
              <a:t>Time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cs-CZ" sz="1600" dirty="0"/>
              <a:t>min</a:t>
            </a:r>
            <a:r>
              <a:rPr lang="en-US" sz="1600" dirty="0"/>
              <a:t>]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973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TIC všech vzorků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91" y="1169877"/>
            <a:ext cx="10803988" cy="534200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EF2C093-6E0F-4C69-9576-D84887DAC244}"/>
              </a:ext>
            </a:extLst>
          </p:cNvPr>
          <p:cNvSpPr/>
          <p:nvPr/>
        </p:nvSpPr>
        <p:spPr>
          <a:xfrm>
            <a:off x="5520842" y="6308207"/>
            <a:ext cx="108555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600" dirty="0" err="1"/>
              <a:t>Time</a:t>
            </a:r>
            <a:r>
              <a:rPr lang="cs-CZ" sz="1600" dirty="0"/>
              <a:t> [min]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AF4AB42-FB50-4FFF-8FFF-1169210A4628}"/>
              </a:ext>
            </a:extLst>
          </p:cNvPr>
          <p:cNvSpPr/>
          <p:nvPr/>
        </p:nvSpPr>
        <p:spPr>
          <a:xfrm rot="16200000">
            <a:off x="-12571" y="4818099"/>
            <a:ext cx="90672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600" dirty="0"/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28918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DAE1EABE-9F91-4369-828F-984B1B4D5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416" y="4563111"/>
            <a:ext cx="2951253" cy="2230599"/>
          </a:xfrm>
          <a:prstGeom prst="rect">
            <a:avLst/>
          </a:prstGeom>
        </p:spPr>
      </p:pic>
      <p:pic>
        <p:nvPicPr>
          <p:cNvPr id="2050" name="Picture 2" descr="Shop ACQUITY UPLC BEH C18 Columns | 2.1mm X 100mm | 186002352 | Waters">
            <a:extLst>
              <a:ext uri="{FF2B5EF4-FFF2-40B4-BE49-F238E27FC236}">
                <a16:creationId xmlns:a16="http://schemas.microsoft.com/office/drawing/2014/main" id="{75E7D0A4-7AA4-4143-ACA7-D4A25F87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29" y="976635"/>
            <a:ext cx="2948152" cy="19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Postup při řešení problému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06554" y="1180868"/>
            <a:ext cx="11027735" cy="632545"/>
          </a:xfrm>
        </p:spPr>
        <p:txBody>
          <a:bodyPr/>
          <a:lstStyle/>
          <a:p>
            <a:r>
              <a:rPr lang="cs-CZ" sz="3200" dirty="0">
                <a:latin typeface="+mn-lt"/>
              </a:rPr>
              <a:t>1. předpoklad zanesení a částečné ucpání kolony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06547" y="2590059"/>
            <a:ext cx="11027735" cy="115904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2. předpoklad – problém vyskytuje v jiné části LC systému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2514" y="3126491"/>
            <a:ext cx="11027735" cy="221813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cs-CZ" dirty="0"/>
              <a:t>Odmontování kolony, spuštění průtoku do LC systému</a:t>
            </a:r>
          </a:p>
          <a:p>
            <a:pPr marL="609585" lvl="1" indent="0">
              <a:buNone/>
            </a:pPr>
            <a:r>
              <a:rPr lang="cs-CZ" sz="2667" b="1" dirty="0">
                <a:solidFill>
                  <a:srgbClr val="FF0000"/>
                </a:solidFill>
              </a:rPr>
              <a:t>!Tlak cca 300 barů </a:t>
            </a:r>
            <a:r>
              <a:rPr lang="cs-CZ" dirty="0"/>
              <a:t>(místo očekávaného tlaku v rozmezí 5-45 barů)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31638" y="4020937"/>
            <a:ext cx="11027735" cy="115634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Ucpání v některé části systému mezi pumpou</a:t>
            </a:r>
            <a:r>
              <a:rPr lang="en-US" dirty="0"/>
              <a:t> </a:t>
            </a:r>
            <a:r>
              <a:rPr lang="cs-CZ" dirty="0"/>
              <a:t>a vstupem do kolony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22514" y="1740053"/>
            <a:ext cx="8415229" cy="889099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4E23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4E23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4E23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cs-CZ" dirty="0">
                <a:latin typeface="+mn-lt"/>
              </a:rPr>
              <a:t>Promytí kolony MeOH (obvyklé promytí) a iPrOH (vymytí lipidů)</a:t>
            </a:r>
            <a:r>
              <a:rPr lang="en-US" dirty="0">
                <a:latin typeface="+mn-lt"/>
              </a:rPr>
              <a:t>, 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po promýtí tlak je stále příliš vysoký</a:t>
            </a:r>
            <a:endParaRPr lang="cs-CZ" sz="3200" dirty="0">
              <a:latin typeface="+mn-lt"/>
            </a:endParaRPr>
          </a:p>
        </p:txBody>
      </p:sp>
      <p:pic>
        <p:nvPicPr>
          <p:cNvPr id="16" name="Picture 2" descr="VÃ½sledek obrÃ¡zku pro x mark">
            <a:extLst>
              <a:ext uri="{FF2B5EF4-FFF2-40B4-BE49-F238E27FC236}">
                <a16:creationId xmlns:a16="http://schemas.microsoft.com/office/drawing/2014/main" id="{15F2DABB-1366-4F93-8129-A7C412F4B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2"/>
          <a:stretch/>
        </p:blipFill>
        <p:spPr bwMode="auto">
          <a:xfrm>
            <a:off x="9333675" y="1094395"/>
            <a:ext cx="539483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Ã½sledek obrÃ¡zku pro tick mark">
            <a:extLst>
              <a:ext uri="{FF2B5EF4-FFF2-40B4-BE49-F238E27FC236}">
                <a16:creationId xmlns:a16="http://schemas.microsoft.com/office/drawing/2014/main" id="{39BB4313-56FC-461E-A884-8826D9C3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329" y="2405233"/>
            <a:ext cx="606044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4FB9965C-BE51-4DF4-84F8-B6CF1BF9AE7B}"/>
              </a:ext>
            </a:extLst>
          </p:cNvPr>
          <p:cNvSpPr/>
          <p:nvPr/>
        </p:nvSpPr>
        <p:spPr>
          <a:xfrm rot="5400000">
            <a:off x="4876800" y="4899549"/>
            <a:ext cx="614184" cy="5313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>
              <a:solidFill>
                <a:srgbClr val="FF0000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4DA7BFA-BA28-488A-987C-3AFF74CB285C}"/>
              </a:ext>
            </a:extLst>
          </p:cNvPr>
          <p:cNvSpPr/>
          <p:nvPr/>
        </p:nvSpPr>
        <p:spPr>
          <a:xfrm>
            <a:off x="944440" y="5430537"/>
            <a:ext cx="813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Je </a:t>
            </a:r>
            <a:r>
              <a:rPr lang="cs-CZ" sz="3200" dirty="0"/>
              <a:t>potřeba provést postupnou kontrolu systému</a:t>
            </a:r>
          </a:p>
        </p:txBody>
      </p:sp>
    </p:spTree>
    <p:extLst>
      <p:ext uri="{BB962C8B-B14F-4D97-AF65-F5344CB8AC3E}">
        <p14:creationId xmlns:p14="http://schemas.microsoft.com/office/powerpoint/2010/main" val="5496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Postup při řešení problému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25314" y="1187766"/>
            <a:ext cx="11027735" cy="71518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Postupná kontrola systému</a:t>
            </a:r>
          </a:p>
          <a:p>
            <a:pPr marL="609585" lvl="1" indent="0">
              <a:buNone/>
            </a:pPr>
            <a:endParaRPr lang="cs-CZ" dirty="0"/>
          </a:p>
        </p:txBody>
      </p:sp>
      <p:pic>
        <p:nvPicPr>
          <p:cNvPr id="11" name="Picture 2" descr="VÃ½sledek obrÃ¡zku pro ti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75" y="1806042"/>
            <a:ext cx="605221" cy="5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838201" y="4332999"/>
            <a:ext cx="11027735" cy="82710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Kontrola vzorků (a jejich chování)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825314" y="1708213"/>
            <a:ext cx="11027735" cy="116169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Odpojení kapiláry vedoucí MF od pumpy do šesticestného ventilu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545474" y="2087914"/>
            <a:ext cx="3743325" cy="116169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cs-CZ" dirty="0"/>
              <a:t>	– tlak v pořádku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825314" y="2432125"/>
            <a:ext cx="11027735" cy="58762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Odpojení kapiláry vedoucí MF + vzorek na kolonu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545474" y="2836381"/>
            <a:ext cx="3613273" cy="48509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cs-CZ" dirty="0"/>
              <a:t>	– tlak v pořádku</a:t>
            </a:r>
          </a:p>
        </p:txBody>
      </p:sp>
      <p:pic>
        <p:nvPicPr>
          <p:cNvPr id="17" name="Picture 2" descr="VÃ½sledek obrÃ¡zku pro ti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90" y="2688011"/>
            <a:ext cx="606044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ástupný symbol pro obsah 2"/>
          <p:cNvSpPr txBox="1">
            <a:spLocks/>
          </p:cNvSpPr>
          <p:nvPr/>
        </p:nvSpPr>
        <p:spPr>
          <a:xfrm>
            <a:off x="813019" y="3325999"/>
            <a:ext cx="13704541" cy="166528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en-US" dirty="0"/>
              <a:t>!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b="1" dirty="0"/>
              <a:t>Problém se nachází na kapiláře s </a:t>
            </a:r>
            <a:r>
              <a:rPr lang="cs-CZ" b="1" dirty="0" err="1"/>
              <a:t>heaterem</a:t>
            </a:r>
            <a:r>
              <a:rPr lang="cs-CZ" b="1" dirty="0"/>
              <a:t> mezi</a:t>
            </a:r>
            <a:r>
              <a:rPr lang="en-US" b="1" dirty="0"/>
              <a:t> </a:t>
            </a:r>
            <a:r>
              <a:rPr lang="cs-CZ" b="1" dirty="0"/>
              <a:t>šesticestým ventilem a kolonou</a:t>
            </a:r>
            <a:r>
              <a:rPr lang="en-US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   Problém způsobují měřené vzorky.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825314" y="4860612"/>
            <a:ext cx="11027735" cy="89487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Extrakty máků byly při bližším přezkoumání čiré (bez usazenin/sraženin)</a:t>
            </a: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812427" y="5351655"/>
            <a:ext cx="11027735" cy="4885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 K problému dochází při interakci vzorku s MF</a:t>
            </a:r>
          </a:p>
        </p:txBody>
      </p:sp>
      <p:pic>
        <p:nvPicPr>
          <p:cNvPr id="21" name="Picture 2" descr="VÃ½sledek obrÃ¡zku pro ti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711" y="4723601"/>
            <a:ext cx="606044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1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323-ENG-16_9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23-ENG-16_9" id="{BFB46AD2-0D24-4644-9ACE-46F3DD7CA9A3}" vid="{3495C204-188F-4F4E-A328-E45AA41575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982A06D81B564B8765EBFF86DFDB41" ma:contentTypeVersion="2" ma:contentTypeDescription="Vytvoří nový dokument" ma:contentTypeScope="" ma:versionID="350bce44ea8dd95b323ea442f468e046">
  <xsd:schema xmlns:xsd="http://www.w3.org/2001/XMLSchema" xmlns:xs="http://www.w3.org/2001/XMLSchema" xmlns:p="http://schemas.microsoft.com/office/2006/metadata/properties" xmlns:ns2="cd2f524c-6319-41d9-8cf8-53ecd34db691" targetNamespace="http://schemas.microsoft.com/office/2006/metadata/properties" ma:root="true" ma:fieldsID="973eea7f4456ea6177620b5b30422adc" ns2:_="">
    <xsd:import namespace="cd2f524c-6319-41d9-8cf8-53ecd34db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f524c-6319-41d9-8cf8-53ecd34db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3867C-AC2D-4F87-95BB-792E7F02C178}">
  <ds:schemaRefs>
    <ds:schemaRef ds:uri="http://schemas.microsoft.com/office/infopath/2007/PartnerControls"/>
    <ds:schemaRef ds:uri="cd2f524c-6319-41d9-8cf8-53ecd34db691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F806F3-D64C-4298-A2CE-E3B7B2301F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496697-B12A-4362-A311-980B2AB84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f524c-6319-41d9-8cf8-53ecd34db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771</Words>
  <Application>Microsoft Office PowerPoint</Application>
  <PresentationFormat>Širokoúhlá obrazovka</PresentationFormat>
  <Paragraphs>158</Paragraphs>
  <Slides>11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Symbol</vt:lpstr>
      <vt:lpstr>Wingdings</vt:lpstr>
      <vt:lpstr>323-ENG-16_9</vt:lpstr>
      <vt:lpstr>U-HPLC-MS Troubleshooting Přetlakování systému</vt:lpstr>
      <vt:lpstr>Uvedení do problematiky: tlak v LC systému</vt:lpstr>
      <vt:lpstr>Přetlakování: jak postupovat?</vt:lpstr>
      <vt:lpstr>Troubleshooting: metabolomika vzorků máků</vt:lpstr>
      <vt:lpstr>Průběh analýzy</vt:lpstr>
      <vt:lpstr>Záznam tlaku během měření</vt:lpstr>
      <vt:lpstr>TIC všech vzorků</vt:lpstr>
      <vt:lpstr>Postup při řešení problému</vt:lpstr>
      <vt:lpstr>Postup při řešení problému</vt:lpstr>
      <vt:lpstr>Řešení problému</vt:lpstr>
      <vt:lpstr>Řešení problému: jak to dopadlo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Chromatography problems</dc:title>
  <dc:creator>Kharoshka Aliaksandra</dc:creator>
  <cp:lastModifiedBy>Schulzova Vera</cp:lastModifiedBy>
  <cp:revision>86</cp:revision>
  <dcterms:created xsi:type="dcterms:W3CDTF">2021-04-14T10:52:13Z</dcterms:created>
  <dcterms:modified xsi:type="dcterms:W3CDTF">2023-04-04T11:47:22Z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0x010100D3982A06D81B564B8765EBFF86DFDB41</vt:lpwstr>
  </property>
</Properties>
</file>