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</p:sldMasterIdLst>
  <p:notesMasterIdLst>
    <p:notesMasterId r:id="rId24"/>
  </p:notesMasterIdLst>
  <p:sldIdLst>
    <p:sldId id="289" r:id="rId6"/>
    <p:sldId id="257" r:id="rId7"/>
    <p:sldId id="346" r:id="rId8"/>
    <p:sldId id="375" r:id="rId9"/>
    <p:sldId id="374" r:id="rId10"/>
    <p:sldId id="360" r:id="rId11"/>
    <p:sldId id="361" r:id="rId12"/>
    <p:sldId id="357" r:id="rId13"/>
    <p:sldId id="349" r:id="rId14"/>
    <p:sldId id="367" r:id="rId15"/>
    <p:sldId id="368" r:id="rId16"/>
    <p:sldId id="369" r:id="rId17"/>
    <p:sldId id="366" r:id="rId18"/>
    <p:sldId id="365" r:id="rId19"/>
    <p:sldId id="351" r:id="rId20"/>
    <p:sldId id="370" r:id="rId21"/>
    <p:sldId id="354" r:id="rId22"/>
    <p:sldId id="377" r:id="rId23"/>
  </p:sldIdLst>
  <p:sldSz cx="12192000" cy="6858000"/>
  <p:notesSz cx="6858000" cy="9144000"/>
  <p:custDataLst>
    <p:tags r:id="rId2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clova Marie" initials="FM" lastIdx="5" clrIdx="0">
    <p:extLst>
      <p:ext uri="{19B8F6BF-5375-455C-9EA6-DF929625EA0E}">
        <p15:presenceInfo xmlns:p15="http://schemas.microsoft.com/office/powerpoint/2012/main" userId="S-1-5-21-299502267-1214440339-1801674531-61347" providerId="AD"/>
      </p:ext>
    </p:extLst>
  </p:cmAuthor>
  <p:cmAuthor id="2" name="Benes Frantisek" initials="BF" lastIdx="1" clrIdx="1">
    <p:extLst>
      <p:ext uri="{19B8F6BF-5375-455C-9EA6-DF929625EA0E}">
        <p15:presenceInfo xmlns:p15="http://schemas.microsoft.com/office/powerpoint/2012/main" userId="S-1-5-21-299502267-1214440339-1801674531-85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77445" autoAdjust="0"/>
  </p:normalViewPr>
  <p:slideViewPr>
    <p:cSldViewPr snapToGrid="0">
      <p:cViewPr varScale="1">
        <p:scale>
          <a:sx n="85" d="100"/>
          <a:sy n="85" d="100"/>
        </p:scale>
        <p:origin x="15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62EF1-F998-42AF-AA95-4642FD67F005}" type="datetimeFigureOut">
              <a:rPr lang="cs-CZ" smtClean="0"/>
              <a:pPr/>
              <a:t>08.04.2022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AEE3-140B-4C77-9F40-7E933CF7D7A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2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AAB15-9995-4BB5-B492-D0059A97BE94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69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Konfirmace na stroji,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který má podobné charakteristiky jako Q-Ex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Kapalinový chromatograf Acquity UPLC (Waters, USA)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Hmotnostní spektrometr Exactive (Thermo Scientific, USA) </a:t>
            </a: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Vzorky, kterých se to týkalo: ML282_20_A_1x</a:t>
            </a:r>
            <a:r>
              <a:rPr lang="cs-CZ" dirty="0"/>
              <a:t>  - 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6.25</a:t>
            </a:r>
            <a:r>
              <a:rPr lang="cs-CZ" dirty="0"/>
              <a:t> mg/kg, 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ML290_20_A_1x</a:t>
            </a:r>
            <a:r>
              <a:rPr lang="cs-CZ" dirty="0"/>
              <a:t> - 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10.71</a:t>
            </a:r>
            <a:r>
              <a:rPr lang="cs-CZ" dirty="0"/>
              <a:t> mg/kg, 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ML306_20_A_1x</a:t>
            </a:r>
            <a:r>
              <a:rPr lang="cs-CZ" dirty="0"/>
              <a:t> - 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9.10</a:t>
            </a:r>
            <a:r>
              <a:rPr lang="cs-CZ" dirty="0"/>
              <a:t> mg/kg -&gt;B nic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Moc vzorku na koloně - Promývací metoda by měla používat silněji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eluující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rozpouštědlo nebo pufr, obvykle takové, které zahrnuje gradient. Proplachování je zvláště důležité pro izokratické metody, které mají sklon zadržovat materiály, i když se zdá, že chromatografy jsou nedotčené.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Škrob</a:t>
            </a:r>
          </a:p>
          <a:p>
            <a:pPr marL="171450" indent="-171450">
              <a:buFontTx/>
              <a:buChar char="-"/>
            </a:pP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Výtěžnost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určena umělou kontaminací blankové matrice</a:t>
            </a:r>
          </a:p>
          <a:p>
            <a:pPr marL="171450" indent="-171450">
              <a:buFontTx/>
              <a:buChar char="-"/>
            </a:pPr>
            <a:endParaRPr lang="cs-CZ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Přístroj                 		Ultimate 3000 (instrumentace C)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Agilent Technologies 1290 Infinity II (instrumentace D)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Kolona 			UPLC BEH C18 100 x 2,1 mm; 1,7 µm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Teplota kolony 		60 °C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 nástřiku 		3 μl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Složení mobilní fáze 		A: 5 mM mravenčan amonný v 0,3% HCOOH  v H</a:t>
            </a:r>
            <a:r>
              <a:rPr lang="cs-CZ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O:MeOH       (95:5)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	B: 5 mM mravenčan amonný v 0,3% HCOOH v H</a:t>
            </a:r>
            <a:r>
              <a:rPr lang="cs-CZ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O:MeOH:iPrOH (5:30:65)     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Teplota autosampleru 		10 °C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Doba analýzy 			22 min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 sledovaných analytů je prováděna na základě shody retenčních časů s retenčními časy analytických standardů a sledováním přesné hmoty m/z iontů analytů (odchylka &lt; 5 ppm)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Kvantitativní vyhodnocení je založeno na metodě vnějšího standardu porovnáním odezvových charakteristik kvantifikačních iontů analytů s příslušnými standardy pomocí kalibrační závislosti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Správnost metody ověřená umělou kontaminací a pro konopí. Pro které neexistuje blanková matrice a obsah kanabinoidů je vysoký (umělá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kontaminace blbost)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urřena opakovanou extrakcí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analýze vzorku se v každé sekvenci měří rozpouštědlový blank a tzv. quality control sample (QC) neboli kontrolní vzorek, což je jeden vybraný vzorek, který se změří opakovaně v průběhu sekvence. Toto opatření slouží ke kontrole podmínek LC-MS systému, zda jsou během celého měření stabilní.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61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Teď ale kanabinoidy které se nám objevují v různých sekvencích na výrazně odlišných hladinách, ale poměrně konzistentně v rámci každého měření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Prvotní myšlenka</a:t>
            </a:r>
          </a:p>
          <a:p>
            <a:r>
              <a:rPr lang="cs-CZ" dirty="0" err="1"/>
              <a:t>carryover</a:t>
            </a:r>
            <a:r>
              <a:rPr lang="cs-CZ" dirty="0"/>
              <a:t> způsobený pravděpodobně interní kontaminací </a:t>
            </a:r>
            <a:r>
              <a:rPr lang="cs-CZ" dirty="0" err="1"/>
              <a:t>autosampleru</a:t>
            </a:r>
            <a:r>
              <a:rPr lang="cs-CZ" dirty="0"/>
              <a:t> několika kanabinoidy </a:t>
            </a:r>
          </a:p>
          <a:p>
            <a:r>
              <a:rPr lang="cs-CZ" dirty="0"/>
              <a:t>Vyloučili jsme vliv kolony, mobilních fází, zkoušeli jsme různá </a:t>
            </a:r>
            <a:r>
              <a:rPr lang="cs-CZ" dirty="0" err="1"/>
              <a:t>oplachová</a:t>
            </a:r>
            <a:r>
              <a:rPr lang="cs-CZ" dirty="0"/>
              <a:t> rozpouštědla včetně různého objemu či oplachu před a/nebo po nástřiku, atd. Včera (18/2) jsme dokonce pozorovali vnitřní kontaminaci na úrovni nejvyšších kal. bodů s tím, že v předchozí testovací sekvenci na </a:t>
            </a:r>
            <a:r>
              <a:rPr lang="cs-CZ" dirty="0" err="1"/>
              <a:t>carryover</a:t>
            </a:r>
            <a:r>
              <a:rPr lang="cs-CZ" dirty="0"/>
              <a:t> s desítkami nástřiků (14/2) jsme v mnoha desítkách nástřicích nepozorovali žádný signál a mezitím nebyly měřeny vzorky s obsahem </a:t>
            </a:r>
            <a:r>
              <a:rPr lang="cs-CZ" dirty="0" err="1"/>
              <a:t>kanabinidů</a:t>
            </a:r>
            <a:r>
              <a:rPr lang="cs-CZ" dirty="0"/>
              <a:t>. Máme částečně podezření na možnou kontaminaci </a:t>
            </a:r>
            <a:r>
              <a:rPr lang="cs-CZ" dirty="0" err="1"/>
              <a:t>wash</a:t>
            </a:r>
            <a:r>
              <a:rPr lang="cs-CZ" dirty="0"/>
              <a:t> portu a/nebo nástřikového ventilu</a:t>
            </a:r>
          </a:p>
          <a:p>
            <a:endParaRPr lang="cs-CZ" dirty="0"/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Efekty nástroje - hlavně přenos - jsou nejčastějším zdrojem </a:t>
            </a:r>
            <a:r>
              <a:rPr lang="cs-CZ" dirty="0" err="1"/>
              <a:t>peaků</a:t>
            </a:r>
            <a:r>
              <a:rPr lang="cs-CZ" dirty="0"/>
              <a:t>. Přenášení, může nastat, když složky vzorku ulpívají nebo adsorbují na vnější stranu jehly, která aspiruje vzorek z lahvičky nebo </a:t>
            </a:r>
            <a:r>
              <a:rPr lang="cs-CZ" dirty="0" err="1"/>
              <a:t>mikrojamky</a:t>
            </a:r>
            <a:r>
              <a:rPr lang="cs-CZ" dirty="0"/>
              <a:t>. Vysoce absorbující materiály jsou nejhoršími pachateli, protože v následných chromatogramech mohou přetrvávat i po několika prázdných injekcích, což naznačuje snad neexistující problém s mobilní fází.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2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68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25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15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87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8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William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odborník LC / MS ve společnosti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Chiralizer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Hillsborough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NC), ve svém recenzním článku o přenosech uvádí, že přenos pochází ze čtyř hlavních zdrojů: špatná údržba systému HPLC, přetížení vzorku, promývací lahve / vzorky a špatná technika.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 dopisu „Většina ventilů s automatickým vstřikováním spoléhá na rotační těsnění, aby se vzorek přesunul ze smyčky jehly do průtokové cesty systému. Součásti těchto ventilů se opotřebují a měly by být kontrolovány nejméně každých šest měsíců a v případě potřeby vyměněny. “ Další věci, které je třeba hledat, jsou opotřebení jehly nebo sedla jehly, netěsnosti a opotřebované rotační těsnění vstřikovacího ventilu. Opotřebená těsnění umožňují retenci vzorku mezi injekcemi v mezerách a drážkách. "Kromě toho se mohou mezi těsnění usadit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pufrovací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soli, což způsobuje netěsnost nebo přenos."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3AEE3-140B-4C77-9F40-7E933CF7D7A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89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95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6"/>
          <p:cNvSpPr/>
          <p:nvPr userDrawn="1"/>
        </p:nvSpPr>
        <p:spPr>
          <a:xfrm>
            <a:off x="2592918" y="-7938"/>
            <a:ext cx="699558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7</a:t>
            </a:r>
            <a:r>
              <a:rPr lang="en-US" sz="1000" baseline="30000" dirty="0" err="1">
                <a:solidFill>
                  <a:schemeClr val="bg1"/>
                </a:solidFill>
                <a:latin typeface="Humanst521 CE" pitchFamily="34" charset="0"/>
              </a:rPr>
              <a:t>th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Humanst521 CE" pitchFamily="34" charset="0"/>
              </a:rPr>
              <a:t>Interntional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 Conference on </a:t>
            </a:r>
            <a:endParaRPr lang="cs-CZ" sz="1000" dirty="0">
              <a:solidFill>
                <a:schemeClr val="bg1"/>
              </a:solidFill>
              <a:latin typeface="Humanst521 CE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cap="small" baseline="0" dirty="0">
                <a:solidFill>
                  <a:schemeClr val="bg1"/>
                </a:solidFill>
                <a:latin typeface="Humanst521 CE" pitchFamily="34" charset="0"/>
              </a:rPr>
              <a:t>Chemical Reactions in Foods</a:t>
            </a: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November 1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4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–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16</a:t>
            </a:r>
            <a:r>
              <a:rPr lang="en-US" sz="1000" dirty="0">
                <a:solidFill>
                  <a:schemeClr val="bg1"/>
                </a:solidFill>
                <a:latin typeface="Humanst521 CE" pitchFamily="34" charset="0"/>
              </a:rPr>
              <a:t>, 201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2 ●  </a:t>
            </a:r>
            <a:r>
              <a:rPr lang="cs-CZ" sz="1000" dirty="0" err="1">
                <a:solidFill>
                  <a:schemeClr val="bg1"/>
                </a:solidFill>
                <a:latin typeface="Humanst521 CE" pitchFamily="34" charset="0"/>
              </a:rPr>
              <a:t>Prague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, </a:t>
            </a:r>
            <a:r>
              <a:rPr lang="cs-CZ" sz="1000" dirty="0" err="1">
                <a:solidFill>
                  <a:schemeClr val="bg1"/>
                </a:solidFill>
                <a:latin typeface="Humanst521 CE" pitchFamily="34" charset="0"/>
              </a:rPr>
              <a:t>Czech</a:t>
            </a:r>
            <a:r>
              <a:rPr lang="cs-CZ" sz="1000" dirty="0">
                <a:solidFill>
                  <a:schemeClr val="bg1"/>
                </a:solidFill>
                <a:latin typeface="Humanst521 CE" pitchFamily="34" charset="0"/>
              </a:rPr>
              <a:t> </a:t>
            </a:r>
            <a:r>
              <a:rPr lang="cs-CZ" sz="1000" dirty="0" err="1">
                <a:solidFill>
                  <a:schemeClr val="bg1"/>
                </a:solidFill>
                <a:latin typeface="Humanst521 CE" pitchFamily="34" charset="0"/>
              </a:rPr>
              <a:t>Republic</a:t>
            </a:r>
            <a:endParaRPr lang="cs-CZ" sz="1000" dirty="0">
              <a:solidFill>
                <a:schemeClr val="bg1"/>
              </a:solidFill>
              <a:latin typeface="Humanst521 CE" pitchFamily="34" charset="0"/>
            </a:endParaRPr>
          </a:p>
          <a:p>
            <a:pPr algn="ctr">
              <a:defRPr/>
            </a:pPr>
            <a:endParaRPr lang="en-US" sz="1000" dirty="0">
              <a:solidFill>
                <a:schemeClr val="bg1"/>
              </a:solidFill>
              <a:latin typeface="Humanst521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18659"/>
      </p:ext>
    </p:extLst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25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5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00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65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31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354879" y="6379313"/>
            <a:ext cx="2743200" cy="365125"/>
          </a:xfrm>
        </p:spPr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105"/>
            <a:ext cx="1784350" cy="4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01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09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530659"/>
            <a:ext cx="12192001" cy="3273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8" y="341520"/>
            <a:ext cx="10085218" cy="12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3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36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53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56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50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9354879" y="6379313"/>
            <a:ext cx="2743200" cy="365125"/>
          </a:xfrm>
        </p:spPr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3105"/>
            <a:ext cx="1784350" cy="4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6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68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1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530659"/>
            <a:ext cx="12192001" cy="3273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48" y="341520"/>
            <a:ext cx="10085218" cy="12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1107" y="2196252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80707" y="467592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4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199" y="1488558"/>
            <a:ext cx="10985205" cy="468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349173" y="6482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9" y="400050"/>
            <a:ext cx="197466" cy="822694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7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3C09"/>
        </a:buClr>
        <a:buSzPct val="12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3C09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204" cy="857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199" y="1488558"/>
            <a:ext cx="10985205" cy="4688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349173" y="6482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D06E-711A-4F51-A3C9-8BD73F9EA84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-2" y="2"/>
            <a:ext cx="12192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93C09"/>
        </a:buClr>
        <a:buSzPct val="12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93C09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roubleshooting">
            <a:extLst>
              <a:ext uri="{FF2B5EF4-FFF2-40B4-BE49-F238E27FC236}">
                <a16:creationId xmlns:a16="http://schemas.microsoft.com/office/drawing/2014/main" id="{21584C9C-38B5-4F66-9909-A9AB95F7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896"/>
            <a:ext cx="2441451" cy="16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-894080" y="1548047"/>
            <a:ext cx="11338560" cy="2435051"/>
          </a:xfrm>
        </p:spPr>
        <p:txBody>
          <a:bodyPr>
            <a:normAutofit fontScale="90000"/>
          </a:bodyPr>
          <a:lstStyle/>
          <a:p>
            <a:r>
              <a:rPr lang="cs-CZ" dirty="0"/>
              <a:t>TROUBLESHOOTING</a:t>
            </a:r>
            <a:br>
              <a:rPr lang="cs-CZ" dirty="0"/>
            </a:br>
            <a:r>
              <a:rPr lang="cs-CZ" dirty="0"/>
              <a:t>Stanovení kanabinoidů na LC-MS</a:t>
            </a:r>
            <a:br>
              <a:rPr lang="cs-CZ" dirty="0"/>
            </a:br>
            <a:r>
              <a:rPr lang="cs-CZ" dirty="0"/>
              <a:t>(UltiMate 3000 – Q-Exactive Plus)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04651" y="4346468"/>
            <a:ext cx="7309098" cy="905850"/>
          </a:xfrm>
        </p:spPr>
        <p:txBody>
          <a:bodyPr>
            <a:normAutofit/>
          </a:bodyPr>
          <a:lstStyle/>
          <a:p>
            <a:r>
              <a:rPr lang="cs-CZ" sz="3000" b="1" dirty="0"/>
              <a:t>Zuzana </a:t>
            </a:r>
            <a:r>
              <a:rPr lang="cs-CZ" sz="3000" b="1" dirty="0" smtClean="0"/>
              <a:t>BÍNOVÁ</a:t>
            </a:r>
            <a:endParaRPr lang="cs-CZ" sz="3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83" y="3983099"/>
            <a:ext cx="4979029" cy="28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8AF68-7363-4977-9631-ED42BA4F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B2ED-30C8-4B03-B5EA-F1203E57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9600"/>
            <a:ext cx="10985205" cy="4688405"/>
          </a:xfrm>
        </p:spPr>
        <p:txBody>
          <a:bodyPr/>
          <a:lstStyle/>
          <a:p>
            <a:r>
              <a:rPr lang="cs-CZ" dirty="0"/>
              <a:t>Následná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komponent autosampleru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4A677C-2118-4132-B874-1A574B42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664C08-2B1E-4021-A9D3-368A44E3A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" y="2137419"/>
            <a:ext cx="8056466" cy="43910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2029722-D023-454B-AC8D-FC5E7D342252}"/>
              </a:ext>
            </a:extLst>
          </p:cNvPr>
          <p:cNvSpPr txBox="1"/>
          <p:nvPr/>
        </p:nvSpPr>
        <p:spPr>
          <a:xfrm>
            <a:off x="8079874" y="2703095"/>
            <a:ext cx="40382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sz="2400" dirty="0">
                <a:solidFill>
                  <a:srgbClr val="FF0000"/>
                </a:solidFill>
              </a:rPr>
              <a:t>Nástřiková jehla</a:t>
            </a:r>
          </a:p>
          <a:p>
            <a:pPr lvl="1"/>
            <a:r>
              <a:rPr lang="cs-CZ" sz="2400" dirty="0"/>
              <a:t>Sedlo</a:t>
            </a:r>
          </a:p>
          <a:p>
            <a:pPr lvl="1"/>
            <a:r>
              <a:rPr lang="cs-CZ" sz="2400" dirty="0"/>
              <a:t>Kapiláry </a:t>
            </a:r>
          </a:p>
          <a:p>
            <a:pPr lvl="2"/>
            <a:r>
              <a:rPr lang="cs-CZ" sz="2400" dirty="0"/>
              <a:t>- Ze sedla do ventilu</a:t>
            </a:r>
          </a:p>
          <a:p>
            <a:pPr lvl="2"/>
            <a:r>
              <a:rPr lang="cs-CZ" sz="2400" dirty="0"/>
              <a:t>- Z ventilu do kolony</a:t>
            </a:r>
          </a:p>
          <a:p>
            <a:pPr lvl="2"/>
            <a:r>
              <a:rPr lang="cs-CZ" sz="2400" dirty="0"/>
              <a:t>- Ze stříkačky do ventilu</a:t>
            </a:r>
          </a:p>
          <a:p>
            <a:pPr lvl="1"/>
            <a:r>
              <a:rPr lang="cs-CZ" sz="2400" dirty="0"/>
              <a:t>Nástřiková stříkačka</a:t>
            </a:r>
          </a:p>
          <a:p>
            <a:endParaRPr lang="cs-CZ" sz="240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78DC37D-A16F-44F8-AC69-B0D2323CE915}"/>
              </a:ext>
            </a:extLst>
          </p:cNvPr>
          <p:cNvSpPr/>
          <p:nvPr/>
        </p:nvSpPr>
        <p:spPr>
          <a:xfrm>
            <a:off x="5738764" y="3007549"/>
            <a:ext cx="517657" cy="1243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E1CD8C-B3D6-4C75-95BB-E4829E0599F6}"/>
              </a:ext>
            </a:extLst>
          </p:cNvPr>
          <p:cNvSpPr txBox="1"/>
          <p:nvPr/>
        </p:nvSpPr>
        <p:spPr>
          <a:xfrm>
            <a:off x="3159226" y="6211669"/>
            <a:ext cx="303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Schéma autosampleru</a:t>
            </a:r>
          </a:p>
        </p:txBody>
      </p:sp>
    </p:spTree>
    <p:extLst>
      <p:ext uri="{BB962C8B-B14F-4D97-AF65-F5344CB8AC3E}">
        <p14:creationId xmlns:p14="http://schemas.microsoft.com/office/powerpoint/2010/main" val="19253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8AF68-7363-4977-9631-ED42BA4F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B2ED-30C8-4B03-B5EA-F1203E57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9600"/>
            <a:ext cx="10985205" cy="4688405"/>
          </a:xfrm>
        </p:spPr>
        <p:txBody>
          <a:bodyPr/>
          <a:lstStyle/>
          <a:p>
            <a:r>
              <a:rPr lang="cs-CZ" dirty="0"/>
              <a:t>Následná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komponent </a:t>
            </a:r>
            <a:r>
              <a:rPr lang="cs-CZ" dirty="0" err="1"/>
              <a:t>autosampleru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4A677C-2118-4132-B874-1A574B42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664C08-2B1E-4021-A9D3-368A44E3A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" y="2137419"/>
            <a:ext cx="8056466" cy="439102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78DC37D-A16F-44F8-AC69-B0D2323CE915}"/>
              </a:ext>
            </a:extLst>
          </p:cNvPr>
          <p:cNvSpPr/>
          <p:nvPr/>
        </p:nvSpPr>
        <p:spPr>
          <a:xfrm>
            <a:off x="6330801" y="3617149"/>
            <a:ext cx="517657" cy="1243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029722-D023-454B-AC8D-FC5E7D342252}"/>
              </a:ext>
            </a:extLst>
          </p:cNvPr>
          <p:cNvSpPr txBox="1"/>
          <p:nvPr/>
        </p:nvSpPr>
        <p:spPr>
          <a:xfrm>
            <a:off x="8079874" y="2703095"/>
            <a:ext cx="40382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sz="2400" dirty="0"/>
              <a:t>Nástřiková jehla</a:t>
            </a:r>
          </a:p>
          <a:p>
            <a:pPr lvl="1"/>
            <a:r>
              <a:rPr lang="cs-CZ" sz="2400" dirty="0">
                <a:solidFill>
                  <a:srgbClr val="FF0000"/>
                </a:solidFill>
              </a:rPr>
              <a:t>Sedlo</a:t>
            </a:r>
          </a:p>
          <a:p>
            <a:pPr lvl="1"/>
            <a:r>
              <a:rPr lang="cs-CZ" sz="2400" dirty="0"/>
              <a:t>Kapiláry </a:t>
            </a:r>
          </a:p>
          <a:p>
            <a:pPr lvl="2"/>
            <a:r>
              <a:rPr lang="cs-CZ" sz="2400" dirty="0"/>
              <a:t>- Ze sedla do ventilu</a:t>
            </a:r>
          </a:p>
          <a:p>
            <a:pPr lvl="2"/>
            <a:r>
              <a:rPr lang="cs-CZ" sz="2400" dirty="0"/>
              <a:t>- Z ventilu do kolony</a:t>
            </a:r>
          </a:p>
          <a:p>
            <a:pPr lvl="2"/>
            <a:r>
              <a:rPr lang="cs-CZ" sz="2400" dirty="0"/>
              <a:t>- Ze stříkačky do ventilu</a:t>
            </a:r>
          </a:p>
          <a:p>
            <a:pPr lvl="1"/>
            <a:r>
              <a:rPr lang="cs-CZ" sz="2400" dirty="0"/>
              <a:t>Nástřiková stříkačka</a:t>
            </a:r>
          </a:p>
          <a:p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E1CD8C-B3D6-4C75-95BB-E4829E0599F6}"/>
              </a:ext>
            </a:extLst>
          </p:cNvPr>
          <p:cNvSpPr txBox="1"/>
          <p:nvPr/>
        </p:nvSpPr>
        <p:spPr>
          <a:xfrm>
            <a:off x="3159226" y="6211669"/>
            <a:ext cx="303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Schéma autosampleru</a:t>
            </a:r>
          </a:p>
        </p:txBody>
      </p:sp>
    </p:spTree>
    <p:extLst>
      <p:ext uri="{BB962C8B-B14F-4D97-AF65-F5344CB8AC3E}">
        <p14:creationId xmlns:p14="http://schemas.microsoft.com/office/powerpoint/2010/main" val="1427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B2ED-30C8-4B03-B5EA-F1203E57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9600"/>
            <a:ext cx="10985205" cy="4688405"/>
          </a:xfrm>
        </p:spPr>
        <p:txBody>
          <a:bodyPr/>
          <a:lstStyle/>
          <a:p>
            <a:r>
              <a:rPr lang="cs-CZ" dirty="0"/>
              <a:t>Následná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komponent </a:t>
            </a:r>
            <a:r>
              <a:rPr lang="cs-CZ" dirty="0" err="1"/>
              <a:t>autosampleru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2029722-D023-454B-AC8D-FC5E7D342252}"/>
              </a:ext>
            </a:extLst>
          </p:cNvPr>
          <p:cNvSpPr txBox="1"/>
          <p:nvPr/>
        </p:nvSpPr>
        <p:spPr>
          <a:xfrm>
            <a:off x="8079874" y="2703095"/>
            <a:ext cx="40382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sz="2400" dirty="0"/>
              <a:t>Nástřiková jehla</a:t>
            </a:r>
          </a:p>
          <a:p>
            <a:pPr lvl="1"/>
            <a:r>
              <a:rPr lang="cs-CZ" sz="2400" dirty="0"/>
              <a:t>Sedlo</a:t>
            </a:r>
          </a:p>
          <a:p>
            <a:pPr lvl="1"/>
            <a:r>
              <a:rPr lang="cs-CZ" sz="2400" dirty="0">
                <a:solidFill>
                  <a:srgbClr val="FF0000"/>
                </a:solidFill>
              </a:rPr>
              <a:t>Kapiláry </a:t>
            </a:r>
          </a:p>
          <a:p>
            <a:pPr lvl="2"/>
            <a:r>
              <a:rPr lang="cs-CZ" sz="2400" dirty="0"/>
              <a:t>- Ze sedla do ventilu</a:t>
            </a:r>
          </a:p>
          <a:p>
            <a:pPr lvl="2"/>
            <a:r>
              <a:rPr lang="cs-CZ" sz="2400" dirty="0"/>
              <a:t>- Z ventilu do kolony</a:t>
            </a:r>
          </a:p>
          <a:p>
            <a:pPr lvl="2"/>
            <a:r>
              <a:rPr lang="cs-CZ" sz="2400" dirty="0"/>
              <a:t>- Ze stříkačky do ventilu</a:t>
            </a:r>
          </a:p>
          <a:p>
            <a:pPr lvl="1"/>
            <a:r>
              <a:rPr lang="cs-CZ" sz="2400" dirty="0"/>
              <a:t>Nástřiková stříkačka</a:t>
            </a:r>
          </a:p>
          <a:p>
            <a:endParaRPr lang="cs-CZ" sz="24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88AF68-7363-4977-9631-ED42BA4F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4A677C-2118-4132-B874-1A574B42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664C08-2B1E-4021-A9D3-368A44E3A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" y="2137419"/>
            <a:ext cx="8056466" cy="4391025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BA51A21-0B4E-47CE-AAC7-D5CCB5844F0F}"/>
              </a:ext>
            </a:extLst>
          </p:cNvPr>
          <p:cNvCxnSpPr/>
          <p:nvPr/>
        </p:nvCxnSpPr>
        <p:spPr>
          <a:xfrm flipH="1">
            <a:off x="7818120" y="3680460"/>
            <a:ext cx="693420" cy="746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2760DFE-4C91-4F48-81D8-286EFC161274}"/>
              </a:ext>
            </a:extLst>
          </p:cNvPr>
          <p:cNvCxnSpPr>
            <a:cxnSpLocks/>
          </p:cNvCxnSpPr>
          <p:nvPr/>
        </p:nvCxnSpPr>
        <p:spPr>
          <a:xfrm flipH="1">
            <a:off x="6004560" y="3680460"/>
            <a:ext cx="2506980" cy="18059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94E30D9-D2B5-4BAC-A26F-9058F42F66BD}"/>
              </a:ext>
            </a:extLst>
          </p:cNvPr>
          <p:cNvCxnSpPr>
            <a:cxnSpLocks/>
          </p:cNvCxnSpPr>
          <p:nvPr/>
        </p:nvCxnSpPr>
        <p:spPr>
          <a:xfrm flipH="1">
            <a:off x="6842760" y="3668428"/>
            <a:ext cx="1668780" cy="5581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8E1CD8C-B3D6-4C75-95BB-E4829E0599F6}"/>
              </a:ext>
            </a:extLst>
          </p:cNvPr>
          <p:cNvSpPr txBox="1"/>
          <p:nvPr/>
        </p:nvSpPr>
        <p:spPr>
          <a:xfrm>
            <a:off x="3159226" y="6211669"/>
            <a:ext cx="303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Schéma autosampleru</a:t>
            </a:r>
          </a:p>
        </p:txBody>
      </p:sp>
    </p:spTree>
    <p:extLst>
      <p:ext uri="{BB962C8B-B14F-4D97-AF65-F5344CB8AC3E}">
        <p14:creationId xmlns:p14="http://schemas.microsoft.com/office/powerpoint/2010/main" val="21011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8AF68-7363-4977-9631-ED42BA4F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B2ED-30C8-4B03-B5EA-F1203E57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9600"/>
            <a:ext cx="10985205" cy="4688405"/>
          </a:xfrm>
        </p:spPr>
        <p:txBody>
          <a:bodyPr/>
          <a:lstStyle/>
          <a:p>
            <a:r>
              <a:rPr lang="cs-CZ" dirty="0"/>
              <a:t>Následná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komponent </a:t>
            </a:r>
            <a:r>
              <a:rPr lang="cs-CZ" dirty="0" err="1"/>
              <a:t>autosampleru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4A677C-2118-4132-B874-1A574B42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664C08-2B1E-4021-A9D3-368A44E3A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" y="2137419"/>
            <a:ext cx="8056466" cy="439102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78DC37D-A16F-44F8-AC69-B0D2323CE915}"/>
              </a:ext>
            </a:extLst>
          </p:cNvPr>
          <p:cNvSpPr/>
          <p:nvPr/>
        </p:nvSpPr>
        <p:spPr>
          <a:xfrm>
            <a:off x="244343" y="2983485"/>
            <a:ext cx="922421" cy="283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029722-D023-454B-AC8D-FC5E7D342252}"/>
              </a:ext>
            </a:extLst>
          </p:cNvPr>
          <p:cNvSpPr txBox="1"/>
          <p:nvPr/>
        </p:nvSpPr>
        <p:spPr>
          <a:xfrm>
            <a:off x="8079874" y="2703095"/>
            <a:ext cx="40382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sz="2400" dirty="0"/>
              <a:t>Nástřiková jehla</a:t>
            </a:r>
          </a:p>
          <a:p>
            <a:pPr lvl="1"/>
            <a:r>
              <a:rPr lang="cs-CZ" sz="2400" dirty="0"/>
              <a:t>Sedlo</a:t>
            </a:r>
          </a:p>
          <a:p>
            <a:pPr lvl="1"/>
            <a:r>
              <a:rPr lang="cs-CZ" sz="2400" dirty="0"/>
              <a:t>Kapiláry </a:t>
            </a:r>
          </a:p>
          <a:p>
            <a:pPr lvl="2"/>
            <a:r>
              <a:rPr lang="cs-CZ" sz="2400" dirty="0"/>
              <a:t>- Ze sedla do ventilu</a:t>
            </a:r>
          </a:p>
          <a:p>
            <a:pPr lvl="2"/>
            <a:r>
              <a:rPr lang="cs-CZ" sz="2400" dirty="0"/>
              <a:t>- Z ventilu do kolony</a:t>
            </a:r>
          </a:p>
          <a:p>
            <a:pPr lvl="2"/>
            <a:r>
              <a:rPr lang="cs-CZ" sz="2400" dirty="0"/>
              <a:t>- Ze stříkačky do ventilu</a:t>
            </a:r>
          </a:p>
          <a:p>
            <a:pPr lvl="1"/>
            <a:r>
              <a:rPr lang="cs-CZ" sz="2400" dirty="0">
                <a:solidFill>
                  <a:srgbClr val="FF0000"/>
                </a:solidFill>
              </a:rPr>
              <a:t>Nástřiková stříkačka</a:t>
            </a:r>
          </a:p>
          <a:p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E1CD8C-B3D6-4C75-95BB-E4829E0599F6}"/>
              </a:ext>
            </a:extLst>
          </p:cNvPr>
          <p:cNvSpPr txBox="1"/>
          <p:nvPr/>
        </p:nvSpPr>
        <p:spPr>
          <a:xfrm>
            <a:off x="3159226" y="6211669"/>
            <a:ext cx="303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Schéma autosampleru</a:t>
            </a:r>
          </a:p>
        </p:txBody>
      </p:sp>
    </p:spTree>
    <p:extLst>
      <p:ext uri="{BB962C8B-B14F-4D97-AF65-F5344CB8AC3E}">
        <p14:creationId xmlns:p14="http://schemas.microsoft.com/office/powerpoint/2010/main" val="22028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8AF68-7363-4977-9631-ED42BA4F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B2ED-30C8-4B03-B5EA-F1203E57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9600"/>
            <a:ext cx="10985205" cy="4688405"/>
          </a:xfrm>
        </p:spPr>
        <p:txBody>
          <a:bodyPr/>
          <a:lstStyle/>
          <a:p>
            <a:r>
              <a:rPr lang="cs-CZ" dirty="0"/>
              <a:t>Následná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komponent </a:t>
            </a:r>
            <a:r>
              <a:rPr lang="cs-CZ" dirty="0" err="1"/>
              <a:t>autosampleru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4A677C-2118-4132-B874-1A574B42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664C08-2B1E-4021-A9D3-368A44E3A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" y="2137419"/>
            <a:ext cx="8056466" cy="4391025"/>
          </a:xfrm>
          <a:prstGeom prst="rect">
            <a:avLst/>
          </a:prstGeom>
        </p:spPr>
      </p:pic>
      <p:pic>
        <p:nvPicPr>
          <p:cNvPr id="9" name="Picture 4" descr="Image result for křížek">
            <a:extLst>
              <a:ext uri="{FF2B5EF4-FFF2-40B4-BE49-F238E27FC236}">
                <a16:creationId xmlns:a16="http://schemas.microsoft.com/office/drawing/2014/main" id="{7602509A-27BD-41F6-A04F-5ED363B90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91296" y="1475459"/>
            <a:ext cx="4247378" cy="4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8E1CD8C-B3D6-4C75-95BB-E4829E0599F6}"/>
              </a:ext>
            </a:extLst>
          </p:cNvPr>
          <p:cNvSpPr txBox="1"/>
          <p:nvPr/>
        </p:nvSpPr>
        <p:spPr>
          <a:xfrm>
            <a:off x="3159226" y="6211669"/>
            <a:ext cx="303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Schéma autosampleru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029722-D023-454B-AC8D-FC5E7D342252}"/>
              </a:ext>
            </a:extLst>
          </p:cNvPr>
          <p:cNvSpPr txBox="1"/>
          <p:nvPr/>
        </p:nvSpPr>
        <p:spPr>
          <a:xfrm>
            <a:off x="8079874" y="2703095"/>
            <a:ext cx="40382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sz="2400" dirty="0">
                <a:solidFill>
                  <a:srgbClr val="FF0000"/>
                </a:solidFill>
              </a:rPr>
              <a:t>Nástřiková jehla</a:t>
            </a:r>
          </a:p>
          <a:p>
            <a:pPr lvl="1"/>
            <a:r>
              <a:rPr lang="cs-CZ" sz="2400" dirty="0">
                <a:solidFill>
                  <a:srgbClr val="FF0000"/>
                </a:solidFill>
              </a:rPr>
              <a:t>Sedlo</a:t>
            </a:r>
          </a:p>
          <a:p>
            <a:pPr lvl="1"/>
            <a:r>
              <a:rPr lang="cs-CZ" sz="2400" dirty="0">
                <a:solidFill>
                  <a:srgbClr val="FF0000"/>
                </a:solidFill>
              </a:rPr>
              <a:t>Kapiláry </a:t>
            </a:r>
          </a:p>
          <a:p>
            <a:pPr lvl="2"/>
            <a:r>
              <a:rPr lang="cs-CZ" sz="2400" dirty="0">
                <a:solidFill>
                  <a:srgbClr val="FF0000"/>
                </a:solidFill>
              </a:rPr>
              <a:t>- Ze sedla do ventilu</a:t>
            </a:r>
          </a:p>
          <a:p>
            <a:pPr lvl="2"/>
            <a:r>
              <a:rPr lang="cs-CZ" sz="2400" dirty="0">
                <a:solidFill>
                  <a:srgbClr val="FF0000"/>
                </a:solidFill>
              </a:rPr>
              <a:t>- Z ventilu do kolony</a:t>
            </a:r>
          </a:p>
          <a:p>
            <a:pPr lvl="2"/>
            <a:r>
              <a:rPr lang="cs-CZ" sz="2400" dirty="0">
                <a:solidFill>
                  <a:srgbClr val="FF0000"/>
                </a:solidFill>
              </a:rPr>
              <a:t>- Ze stříkačky do ventilu</a:t>
            </a:r>
          </a:p>
          <a:p>
            <a:pPr lvl="1"/>
            <a:r>
              <a:rPr lang="cs-CZ" sz="2400" dirty="0">
                <a:solidFill>
                  <a:srgbClr val="FF0000"/>
                </a:solidFill>
              </a:rPr>
              <a:t>Nástřiková stříkačka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B3960-2353-49FE-A856-8C7BD8D7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Stále stopová kontaminace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C1294-429C-4D26-B2CD-9A648002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Poprvé došlo k dramatickému </a:t>
            </a:r>
            <a:r>
              <a:rPr lang="cs-CZ" b="1" dirty="0"/>
              <a:t>zlepšení</a:t>
            </a:r>
            <a:r>
              <a:rPr lang="cs-CZ" dirty="0"/>
              <a:t> situace po servisu nástřikového ventilu -&gt; dodatečně testována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za ventil z přístroje, na kterém se kanabinoidy neměří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2248AE-538D-438B-A054-686E885C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9</a:t>
            </a:r>
          </a:p>
        </p:txBody>
      </p:sp>
      <p:pic>
        <p:nvPicPr>
          <p:cNvPr id="2050" name="Picture 2" descr="https://scontent-prg1-1.xx.fbcdn.net/v/t1.15752-9/88025173_182140159752979_7767206930409324544_n.jpg?_nc_cat=111&amp;_nc_sid=b96e70&amp;_nc_ohc=bVrxWXab0mQAX8ql4J4&amp;_nc_ht=scontent-prg1-1.xx&amp;oh=87a88f62a6d4ca43a8e1b9ab57f969d6&amp;oe=5EF7D23D">
            <a:extLst>
              <a:ext uri="{FF2B5EF4-FFF2-40B4-BE49-F238E27FC236}">
                <a16:creationId xmlns:a16="http://schemas.microsoft.com/office/drawing/2014/main" id="{A0A0BA50-0677-436A-87B8-496D880F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58" y="2549993"/>
            <a:ext cx="5238342" cy="39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/>
          <p:cNvSpPr/>
          <p:nvPr/>
        </p:nvSpPr>
        <p:spPr>
          <a:xfrm>
            <a:off x="7629524" y="3635855"/>
            <a:ext cx="1311275" cy="20193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5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content-prg1-1.xx.fbcdn.net/v/t1.15752-9/88025173_182140159752979_7767206930409324544_n.jpg?_nc_cat=111&amp;_nc_sid=b96e70&amp;_nc_ohc=bVrxWXab0mQAX8ql4J4&amp;_nc_ht=scontent-prg1-1.xx&amp;oh=87a88f62a6d4ca43a8e1b9ab57f969d6&amp;oe=5EF7D23D">
            <a:extLst>
              <a:ext uri="{FF2B5EF4-FFF2-40B4-BE49-F238E27FC236}">
                <a16:creationId xmlns:a16="http://schemas.microsoft.com/office/drawing/2014/main" id="{A0A0BA50-0677-436A-87B8-496D880F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58" y="2549993"/>
            <a:ext cx="5238342" cy="39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a 5"/>
          <p:cNvSpPr/>
          <p:nvPr/>
        </p:nvSpPr>
        <p:spPr>
          <a:xfrm>
            <a:off x="7629524" y="3635855"/>
            <a:ext cx="1311275" cy="20193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3C1294-429C-4D26-B2CD-9A648002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Poprvé došlo k dramatickému </a:t>
            </a:r>
            <a:r>
              <a:rPr lang="cs-CZ" b="1" dirty="0"/>
              <a:t>zlepšení</a:t>
            </a:r>
            <a:r>
              <a:rPr lang="cs-CZ" dirty="0"/>
              <a:t> situace po servisu nástřikového ventilu -&gt; dodatečně testována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za ventil z přístroje, na kterém se kanabinoidy neměří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7" name="Picture 4" descr="Image result for křížek">
            <a:extLst>
              <a:ext uri="{FF2B5EF4-FFF2-40B4-BE49-F238E27FC236}">
                <a16:creationId xmlns:a16="http://schemas.microsoft.com/office/drawing/2014/main" id="{7602509A-27BD-41F6-A04F-5ED363B90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91296" y="1475459"/>
            <a:ext cx="4247378" cy="4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59B3960-2353-49FE-A856-8C7BD8D7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Stále stopová kontaminace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2248AE-538D-438B-A054-686E885CD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905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AF0CA-EFAA-4AB7-9AB3-5AF67680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Stále stopová kontaminace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E94AAE-03A6-40CD-A724-05AA3E087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558"/>
            <a:ext cx="10985205" cy="50455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Kompletní výměna dráhy vzorku od nástřiku po separaci na koloně</a:t>
            </a:r>
          </a:p>
          <a:p>
            <a:pPr lvl="1"/>
            <a:endParaRPr lang="cs-CZ" dirty="0"/>
          </a:p>
          <a:p>
            <a:r>
              <a:rPr lang="cs-CZ" dirty="0"/>
              <a:t>Opětovné zkoumání možné </a:t>
            </a:r>
            <a:r>
              <a:rPr lang="cs-CZ" b="1" dirty="0"/>
              <a:t>kontaminace mobilní fáze</a:t>
            </a:r>
          </a:p>
          <a:p>
            <a:pPr lvl="1"/>
            <a:r>
              <a:rPr lang="cs-CZ" dirty="0"/>
              <a:t>Příprava nové mobilní fáze – </a:t>
            </a:r>
            <a:r>
              <a:rPr lang="cs-CZ" b="1" dirty="0">
                <a:solidFill>
                  <a:srgbClr val="0070C0"/>
                </a:solidFill>
              </a:rPr>
              <a:t>eliminace využití sdíleného 1 mol/l pufru mravenčanu amonného</a:t>
            </a:r>
          </a:p>
          <a:p>
            <a:pPr lvl="2"/>
            <a:r>
              <a:rPr lang="cs-CZ" sz="2400" b="1" dirty="0">
                <a:solidFill>
                  <a:srgbClr val="FF0000"/>
                </a:solidFill>
              </a:rPr>
              <a:t>CBD a CBDA nedekováno</a:t>
            </a:r>
          </a:p>
          <a:p>
            <a:pPr lvl="2">
              <a:buNone/>
            </a:pPr>
            <a:endParaRPr lang="cs-CZ" dirty="0"/>
          </a:p>
          <a:p>
            <a:r>
              <a:rPr lang="cs-CZ" b="1" dirty="0"/>
              <a:t>Test</a:t>
            </a:r>
            <a:r>
              <a:rPr lang="cs-CZ" dirty="0"/>
              <a:t> nástřiku koncentrovaného </a:t>
            </a:r>
            <a:r>
              <a:rPr lang="cs-CZ" b="1" dirty="0"/>
              <a:t>pufru</a:t>
            </a:r>
            <a:r>
              <a:rPr lang="cs-CZ" dirty="0"/>
              <a:t> (ředění 1:9 </a:t>
            </a:r>
            <a:r>
              <a:rPr lang="cs-CZ" dirty="0" err="1"/>
              <a:t>Et</a:t>
            </a:r>
            <a:r>
              <a:rPr lang="cs-CZ" dirty="0"/>
              <a:t>-OH) 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CBD a CBDA nedekováno</a:t>
            </a:r>
          </a:p>
          <a:p>
            <a:pPr lvl="1"/>
            <a:r>
              <a:rPr lang="cs-CZ" dirty="0"/>
              <a:t>Pufr připraven 28.2. 2020 =&gt; nově připravený, nemožnost analýzy pufru použitého pro mobilní fáze při předchozím měření</a:t>
            </a:r>
          </a:p>
          <a:p>
            <a:pPr lvl="1"/>
            <a:r>
              <a:rPr lang="cs-CZ" dirty="0"/>
              <a:t>Dodatečný test starších mobilních fází -&gt; </a:t>
            </a:r>
            <a:r>
              <a:rPr lang="cs-CZ" b="1" dirty="0"/>
              <a:t>identifikace druhotné kontaminace </a:t>
            </a:r>
            <a:r>
              <a:rPr lang="cs-CZ" dirty="0"/>
              <a:t>CBD </a:t>
            </a:r>
            <a:br>
              <a:rPr lang="cs-CZ" dirty="0"/>
            </a:br>
            <a:r>
              <a:rPr lang="cs-CZ" dirty="0"/>
              <a:t>a CBDA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DB2B8AD-896B-4987-B031-6C263EA9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F799666-15FC-4C34-8F31-CD6B89D2B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96" y="361950"/>
            <a:ext cx="889854" cy="1624252"/>
          </a:xfrm>
          <a:prstGeom prst="rect">
            <a:avLst/>
          </a:prstGeom>
        </p:spPr>
      </p:pic>
      <p:pic>
        <p:nvPicPr>
          <p:cNvPr id="6" name="Picture 4" descr="Image result for křížek">
            <a:extLst>
              <a:ext uri="{FF2B5EF4-FFF2-40B4-BE49-F238E27FC236}">
                <a16:creationId xmlns:a16="http://schemas.microsoft.com/office/drawing/2014/main" id="{F2F7AD48-E9C5-49C4-948E-72507D3D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1"/>
          <a:stretch>
            <a:fillRect/>
          </a:stretch>
        </p:blipFill>
        <p:spPr bwMode="auto">
          <a:xfrm>
            <a:off x="3400426" y="1421551"/>
            <a:ext cx="4552950" cy="50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E4DA3-9477-4206-A5A2-167C83495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A2BBE6-24EF-4959-99E0-9040694FA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Dva zdroje </a:t>
            </a:r>
            <a:r>
              <a:rPr lang="cs-CZ" b="1" dirty="0"/>
              <a:t>kontaminace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Opotřebení těsnění nástřikového ventilu</a:t>
            </a:r>
          </a:p>
          <a:p>
            <a:pPr lvl="2"/>
            <a:r>
              <a:rPr lang="cs-CZ" dirty="0"/>
              <a:t>Hlavní zdroj kontaminace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       Poměr </a:t>
            </a:r>
            <a:r>
              <a:rPr lang="cs-CZ" b="1" dirty="0">
                <a:solidFill>
                  <a:srgbClr val="FF0000"/>
                </a:solidFill>
              </a:rPr>
              <a:t>500:1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Mravenčan amonný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18CED9-C364-48CA-8A65-8BD4AFDD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11</a:t>
            </a:r>
          </a:p>
        </p:txBody>
      </p:sp>
      <p:pic>
        <p:nvPicPr>
          <p:cNvPr id="1026" name="Picture 2" descr="https://scontent-prg1-1.xx.fbcdn.net/v/t1.15752-9/88025173_182140159752979_7767206930409324544_n.jpg?_nc_cat=111&amp;_nc_sid=b96e70&amp;_nc_ohc=bVrxWXab0mQAX8ql4J4&amp;_nc_ht=scontent-prg1-1.xx&amp;oh=90e0a3cf80b472974fc3635aa6b596be&amp;oe=5E812B3D">
            <a:extLst>
              <a:ext uri="{FF2B5EF4-FFF2-40B4-BE49-F238E27FC236}">
                <a16:creationId xmlns:a16="http://schemas.microsoft.com/office/drawing/2014/main" id="{2442AEF0-AA50-480D-A2CB-FFEB531CE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5" r="7973" b="19648"/>
          <a:stretch/>
        </p:blipFill>
        <p:spPr bwMode="auto">
          <a:xfrm>
            <a:off x="6989272" y="514774"/>
            <a:ext cx="1852512" cy="22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prg1-1.xx.fbcdn.net/v/t1.15752-9/88133429_532551820714723_3419150269512941568_n.jpg?_nc_cat=103&amp;_nc_sid=b96e70&amp;_nc_ohc=6njodU_dUmYAX-go9B3&amp;_nc_ht=scontent-prg1-1.xx&amp;oh=777cf7ab29b66f0b6b81d18f0897ef05&amp;oe=5E981D90">
            <a:extLst>
              <a:ext uri="{FF2B5EF4-FFF2-40B4-BE49-F238E27FC236}">
                <a16:creationId xmlns:a16="http://schemas.microsoft.com/office/drawing/2014/main" id="{8537173D-6384-4F3C-B632-768E8760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7" y="2855506"/>
            <a:ext cx="1711995" cy="22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: dolů 4">
            <a:extLst>
              <a:ext uri="{FF2B5EF4-FFF2-40B4-BE49-F238E27FC236}">
                <a16:creationId xmlns:a16="http://schemas.microsoft.com/office/drawing/2014/main" id="{4C95CAFB-C783-471A-84D1-185F1C2DC827}"/>
              </a:ext>
            </a:extLst>
          </p:cNvPr>
          <p:cNvSpPr/>
          <p:nvPr/>
        </p:nvSpPr>
        <p:spPr>
          <a:xfrm>
            <a:off x="2637384" y="4403708"/>
            <a:ext cx="512064" cy="11247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6C02B6-CED5-4F8A-BB86-3434BD079A2D}"/>
              </a:ext>
            </a:extLst>
          </p:cNvPr>
          <p:cNvSpPr txBox="1"/>
          <p:nvPr/>
        </p:nvSpPr>
        <p:spPr>
          <a:xfrm>
            <a:off x="1908216" y="5635256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Sdílené chemikálie</a:t>
            </a:r>
          </a:p>
        </p:txBody>
      </p:sp>
      <p:pic>
        <p:nvPicPr>
          <p:cNvPr id="9" name="Picture 2" descr="Magnet na lednici TY TY TY 50 x 90 mm/NB">
            <a:extLst>
              <a:ext uri="{FF2B5EF4-FFF2-40B4-BE49-F238E27FC236}">
                <a16:creationId xmlns:a16="http://schemas.microsoft.com/office/drawing/2014/main" id="{49C708E2-6FBC-4115-B459-1CF84A9E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72" y="424723"/>
            <a:ext cx="3416046" cy="59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5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konopí">
            <a:extLst>
              <a:ext uri="{FF2B5EF4-FFF2-40B4-BE49-F238E27FC236}">
                <a16:creationId xmlns:a16="http://schemas.microsoft.com/office/drawing/2014/main" id="{A9B7EAE7-76E9-45B1-AA2B-CF1A8125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7666">
            <a:off x="5566931" y="315952"/>
            <a:ext cx="1259305" cy="12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problem solved">
            <a:extLst>
              <a:ext uri="{FF2B5EF4-FFF2-40B4-BE49-F238E27FC236}">
                <a16:creationId xmlns:a16="http://schemas.microsoft.com/office/drawing/2014/main" id="{48E76CC6-BC5C-4E0D-BA60-4E27E483F7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9293"/>
          <a:stretch/>
        </p:blipFill>
        <p:spPr bwMode="auto">
          <a:xfrm rot="20803590">
            <a:off x="9565611" y="5318797"/>
            <a:ext cx="2537566" cy="106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4DFB87-C385-42EE-8B38-A3B4DB3A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5204" cy="1123433"/>
          </a:xfrm>
        </p:spPr>
        <p:txBody>
          <a:bodyPr>
            <a:normAutofit/>
          </a:bodyPr>
          <a:lstStyle/>
          <a:p>
            <a:r>
              <a:rPr lang="cs-CZ" dirty="0"/>
              <a:t>Úvod do problematiky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A0B8ED-BFCF-491C-85C3-68FD73BF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271"/>
            <a:ext cx="11235267" cy="496381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Analýza vzorků škrobů</a:t>
            </a:r>
            <a:endParaRPr lang="cs-CZ" b="1" dirty="0"/>
          </a:p>
          <a:p>
            <a:pPr lvl="1"/>
            <a:r>
              <a:rPr lang="cs-CZ" dirty="0"/>
              <a:t>Dřívější kontaminace vzorků želé </a:t>
            </a:r>
            <a:r>
              <a:rPr lang="cs-CZ" b="1" dirty="0"/>
              <a:t>kanabinoidy =&gt; </a:t>
            </a:r>
            <a:r>
              <a:rPr lang="cs-CZ" dirty="0"/>
              <a:t>kontaminace způsobena </a:t>
            </a:r>
            <a:r>
              <a:rPr lang="cs-CZ" b="1" dirty="0"/>
              <a:t>kukuřičným škrobem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Vzorky obsahující </a:t>
            </a:r>
            <a:r>
              <a:rPr lang="cs-CZ" b="1" dirty="0">
                <a:solidFill>
                  <a:srgbClr val="FF0000"/>
                </a:solidFill>
              </a:rPr>
              <a:t>kanabidiol</a:t>
            </a:r>
            <a:r>
              <a:rPr lang="cs-CZ" dirty="0"/>
              <a:t> (CBD) – detekce v několika vzorcích napříč sekvencí (včetně slepého vzorku) </a:t>
            </a:r>
            <a:r>
              <a:rPr lang="cs-CZ" b="1" dirty="0"/>
              <a:t>→ konfirmace</a:t>
            </a:r>
            <a:r>
              <a:rPr lang="cs-CZ" dirty="0"/>
              <a:t> pomocí jiného přístroje (Acquity UPLC – </a:t>
            </a:r>
            <a:r>
              <a:rPr lang="en-US" dirty="0"/>
              <a:t>Exactive)</a:t>
            </a:r>
            <a:endParaRPr lang="cs-CZ" dirty="0"/>
          </a:p>
          <a:p>
            <a:pPr lvl="1"/>
            <a:r>
              <a:rPr lang="cs-CZ" sz="2800" b="1" dirty="0">
                <a:solidFill>
                  <a:srgbClr val="FF0000"/>
                </a:solidFill>
              </a:rPr>
              <a:t>problém kontaminace na přístroji</a:t>
            </a:r>
          </a:p>
          <a:p>
            <a:pPr marL="457200" lvl="1" indent="0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FF0000"/>
                </a:solidFill>
              </a:rPr>
              <a:t>Důkladné promytí systému  UltiMate 3000 – Q-Exactive Plus 			</a:t>
            </a:r>
            <a:r>
              <a:rPr lang="cs-CZ" dirty="0"/>
              <a:t>(nástřiková jehla a stříkačka, nástřikový ventil, kapiláry) </a:t>
            </a:r>
            <a:br>
              <a:rPr lang="cs-CZ" dirty="0"/>
            </a:br>
            <a:r>
              <a:rPr lang="cs-CZ" dirty="0"/>
              <a:t>– předchozí analýza olejů s vysokým obsahem CBD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Následný test (40 nástřiků Et-OH) - </a:t>
            </a:r>
            <a:r>
              <a:rPr lang="cs-CZ" b="1" dirty="0"/>
              <a:t>kontaminace neprokázána </a:t>
            </a:r>
          </a:p>
        </p:txBody>
      </p:sp>
      <p:pic>
        <p:nvPicPr>
          <p:cNvPr id="1040" name="Picture 16" descr="Image result for troubleshooting">
            <a:extLst>
              <a:ext uri="{FF2B5EF4-FFF2-40B4-BE49-F238E27FC236}">
                <a16:creationId xmlns:a16="http://schemas.microsoft.com/office/drawing/2014/main" id="{2DB9F095-E38C-4715-8653-9460BA224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90" y="3601513"/>
            <a:ext cx="1450829" cy="14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sannbis sativa">
            <a:extLst>
              <a:ext uri="{FF2B5EF4-FFF2-40B4-BE49-F238E27FC236}">
                <a16:creationId xmlns:a16="http://schemas.microsoft.com/office/drawing/2014/main" id="{5C695D01-7B0E-4DB4-B3B5-FA0DD92607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837" b="83575" l="21702" r="81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495" r="10865" b="8083"/>
          <a:stretch/>
        </p:blipFill>
        <p:spPr bwMode="auto">
          <a:xfrm rot="162689">
            <a:off x="5693003" y="374173"/>
            <a:ext cx="392870" cy="4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36498-522F-45E7-AC34-8A83AC0C5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A9691-13CE-4E7A-862E-FA0B2590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nových vzorků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E9C925-E129-4B66-BEF1-4506F0C00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558"/>
            <a:ext cx="10985205" cy="500431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Analýza další série vzorků škrobů – </a:t>
            </a:r>
            <a:r>
              <a:rPr lang="cs-CZ" b="1" dirty="0"/>
              <a:t>kanabinoidy</a:t>
            </a:r>
          </a:p>
          <a:p>
            <a:pPr lvl="1"/>
            <a:endParaRPr lang="cs-CZ" b="1" dirty="0"/>
          </a:p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Konzistentní</a:t>
            </a:r>
            <a:r>
              <a:rPr lang="cs-CZ" dirty="0"/>
              <a:t> vysoké </a:t>
            </a:r>
            <a:r>
              <a:rPr lang="cs-CZ" b="1" dirty="0">
                <a:solidFill>
                  <a:srgbClr val="FF0000"/>
                </a:solidFill>
              </a:rPr>
              <a:t>nálezy</a:t>
            </a:r>
            <a:r>
              <a:rPr lang="cs-CZ" dirty="0"/>
              <a:t> CBD, CBDA a nově i </a:t>
            </a:r>
            <a:r>
              <a:rPr lang="el-GR" dirty="0"/>
              <a:t>Δ</a:t>
            </a:r>
            <a:r>
              <a:rPr lang="cs-CZ" baseline="30000" dirty="0"/>
              <a:t>9</a:t>
            </a:r>
            <a:r>
              <a:rPr lang="cs-CZ" dirty="0"/>
              <a:t>-THC </a:t>
            </a:r>
          </a:p>
          <a:p>
            <a:pPr lvl="1"/>
            <a:r>
              <a:rPr lang="cs-CZ" dirty="0"/>
              <a:t>Nález na hladině desítek až stovek ng/ml (u všech měřených vzorků, včetně </a:t>
            </a:r>
            <a:r>
              <a:rPr lang="cs-CZ" dirty="0" err="1"/>
              <a:t>blanků</a:t>
            </a:r>
            <a:r>
              <a:rPr lang="cs-CZ" dirty="0"/>
              <a:t> a kalibračních bodů)</a:t>
            </a:r>
          </a:p>
          <a:p>
            <a:endParaRPr lang="cs-CZ" dirty="0"/>
          </a:p>
          <a:p>
            <a:r>
              <a:rPr lang="cs-CZ" dirty="0"/>
              <a:t>Opakované </a:t>
            </a:r>
            <a:r>
              <a:rPr lang="cs-CZ" b="1" dirty="0"/>
              <a:t>promytí </a:t>
            </a:r>
            <a:r>
              <a:rPr lang="cs-CZ" dirty="0"/>
              <a:t>systému -&gt; </a:t>
            </a:r>
          </a:p>
          <a:p>
            <a:r>
              <a:rPr lang="cs-CZ" dirty="0"/>
              <a:t>Výměna</a:t>
            </a:r>
            <a:r>
              <a:rPr lang="cs-CZ" b="1" dirty="0"/>
              <a:t> kolony </a:t>
            </a:r>
            <a:r>
              <a:rPr lang="cs-CZ" dirty="0"/>
              <a:t>-&gt; </a:t>
            </a:r>
          </a:p>
          <a:p>
            <a:r>
              <a:rPr lang="cs-CZ" dirty="0"/>
              <a:t>Příprava nové organické části </a:t>
            </a:r>
            <a:r>
              <a:rPr lang="cs-CZ" b="1" dirty="0"/>
              <a:t>mobilní fáze </a:t>
            </a:r>
            <a:r>
              <a:rPr lang="cs-CZ" dirty="0"/>
              <a:t>-&gt; </a:t>
            </a:r>
          </a:p>
          <a:p>
            <a:r>
              <a:rPr lang="cs-CZ" dirty="0"/>
              <a:t>Výměna </a:t>
            </a:r>
            <a:r>
              <a:rPr lang="cs-CZ" b="1" dirty="0" err="1"/>
              <a:t>oplachového</a:t>
            </a:r>
            <a:r>
              <a:rPr lang="cs-CZ" b="1" dirty="0"/>
              <a:t> rozpouštědla </a:t>
            </a:r>
            <a:r>
              <a:rPr lang="cs-CZ" dirty="0"/>
              <a:t>(</a:t>
            </a:r>
            <a:r>
              <a:rPr lang="cs-CZ" dirty="0" err="1"/>
              <a:t>Me</a:t>
            </a:r>
            <a:r>
              <a:rPr lang="cs-CZ" dirty="0"/>
              <a:t>-OH -&gt; </a:t>
            </a:r>
            <a:r>
              <a:rPr lang="cs-CZ" dirty="0" err="1"/>
              <a:t>iPr</a:t>
            </a:r>
            <a:r>
              <a:rPr lang="cs-CZ" dirty="0"/>
              <a:t>-OH) -&gt;</a:t>
            </a:r>
          </a:p>
          <a:p>
            <a:pPr lvl="1"/>
            <a:endParaRPr lang="cs-CZ" dirty="0"/>
          </a:p>
          <a:p>
            <a:r>
              <a:rPr lang="cs-CZ" dirty="0"/>
              <a:t>Kontaktování </a:t>
            </a:r>
            <a:r>
              <a:rPr lang="cs-CZ" b="1" dirty="0">
                <a:solidFill>
                  <a:srgbClr val="FF0000"/>
                </a:solidFill>
              </a:rPr>
              <a:t>servisu</a:t>
            </a:r>
            <a:r>
              <a:rPr lang="cs-CZ" dirty="0"/>
              <a:t> -&gt; návrh dalších testů pro zjištění zdroje problému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38BF27-BF4D-4267-B92F-DB88EF36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2D06E-711A-4F51-A3C9-8BD73F9EA84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C6D08E-7AE5-4BCE-9E88-53491696A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02" y="3331702"/>
            <a:ext cx="1502702" cy="1571006"/>
          </a:xfrm>
          <a:prstGeom prst="rect">
            <a:avLst/>
          </a:prstGeom>
        </p:spPr>
      </p:pic>
      <p:pic>
        <p:nvPicPr>
          <p:cNvPr id="6148" name="Picture 4" descr="Image result for křížek">
            <a:extLst>
              <a:ext uri="{FF2B5EF4-FFF2-40B4-BE49-F238E27FC236}">
                <a16:creationId xmlns:a16="http://schemas.microsoft.com/office/drawing/2014/main" id="{7C6FB99B-AE4F-43DA-8FC1-638A19072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52527" y="3708593"/>
            <a:ext cx="393843" cy="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křížek">
            <a:extLst>
              <a:ext uri="{FF2B5EF4-FFF2-40B4-BE49-F238E27FC236}">
                <a16:creationId xmlns:a16="http://schemas.microsoft.com/office/drawing/2014/main" id="{30588120-4A50-4163-AF1E-5739D55D6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23286" y="4129590"/>
            <a:ext cx="393843" cy="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křížek">
            <a:extLst>
              <a:ext uri="{FF2B5EF4-FFF2-40B4-BE49-F238E27FC236}">
                <a16:creationId xmlns:a16="http://schemas.microsoft.com/office/drawing/2014/main" id="{42285C9B-2830-41A1-97A9-49420B68A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071863" y="4640598"/>
            <a:ext cx="393843" cy="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křížek">
            <a:extLst>
              <a:ext uri="{FF2B5EF4-FFF2-40B4-BE49-F238E27FC236}">
                <a16:creationId xmlns:a16="http://schemas.microsoft.com/office/drawing/2014/main" id="{C2DF44D9-CA6A-4330-BBC5-B6ED09137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631016" y="5049210"/>
            <a:ext cx="393843" cy="4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6EB3A6E-9015-4FAF-8233-CA444C3A1E61}"/>
              </a:ext>
            </a:extLst>
          </p:cNvPr>
          <p:cNvSpPr txBox="1"/>
          <p:nvPr/>
        </p:nvSpPr>
        <p:spPr>
          <a:xfrm>
            <a:off x="9396927" y="2693781"/>
            <a:ext cx="2140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dirty="0">
                <a:solidFill>
                  <a:srgbClr val="FF0000"/>
                </a:solidFill>
              </a:rPr>
              <a:t>Nástřiková jehla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Sedlo</a:t>
            </a:r>
          </a:p>
          <a:p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9AFC114-44FE-49FD-A133-BFC01EC369C9}"/>
              </a:ext>
            </a:extLst>
          </p:cNvPr>
          <p:cNvGrpSpPr/>
          <p:nvPr/>
        </p:nvGrpSpPr>
        <p:grpSpPr>
          <a:xfrm>
            <a:off x="569230" y="1929696"/>
            <a:ext cx="8827697" cy="4647567"/>
            <a:chOff x="227964" y="1656980"/>
            <a:chExt cx="8056466" cy="4391025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E57E20C3-2B7F-40B6-AA39-32DAB450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64" y="1656980"/>
              <a:ext cx="8056466" cy="4391025"/>
            </a:xfrm>
            <a:prstGeom prst="rect">
              <a:avLst/>
            </a:prstGeom>
          </p:spPr>
        </p:pic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F495BCB8-AF01-43DE-A7DE-460CD3989AFE}"/>
                </a:ext>
              </a:extLst>
            </p:cNvPr>
            <p:cNvSpPr/>
            <p:nvPr/>
          </p:nvSpPr>
          <p:spPr>
            <a:xfrm>
              <a:off x="5837171" y="2547420"/>
              <a:ext cx="517657" cy="12436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A4CD4D2D-9E8B-45EF-9AFB-1CA92D9928C3}"/>
                </a:ext>
              </a:extLst>
            </p:cNvPr>
            <p:cNvSpPr/>
            <p:nvPr/>
          </p:nvSpPr>
          <p:spPr>
            <a:xfrm>
              <a:off x="6453375" y="3230687"/>
              <a:ext cx="577515" cy="747755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rgbClr val="00B050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C9B366F-3CE5-4245-8D1B-2EE53272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Konzultace se servisním technikem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8D2A8-9976-4771-B82F-1D09EDF8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558"/>
            <a:ext cx="10985205" cy="508870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Demontáž 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sonikace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/>
              <a:t>(Et-OH) nástřikové jehly a sedla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844CDA-3EB6-45FD-AA8B-4846C1B0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6DBE953-C7F4-4168-828A-E6A3A381AD57}"/>
              </a:ext>
            </a:extLst>
          </p:cNvPr>
          <p:cNvSpPr txBox="1"/>
          <p:nvPr/>
        </p:nvSpPr>
        <p:spPr>
          <a:xfrm>
            <a:off x="4159167" y="2324449"/>
            <a:ext cx="227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/>
              <a:t>Schéma </a:t>
            </a:r>
            <a:r>
              <a:rPr lang="cs-CZ" u="sng" dirty="0" err="1"/>
              <a:t>autosampleru</a:t>
            </a:r>
            <a:endParaRPr lang="cs-CZ" u="sng" dirty="0"/>
          </a:p>
        </p:txBody>
      </p:sp>
      <p:pic>
        <p:nvPicPr>
          <p:cNvPr id="11" name="Picture 4" descr="Image result for křížek">
            <a:extLst>
              <a:ext uri="{FF2B5EF4-FFF2-40B4-BE49-F238E27FC236}">
                <a16:creationId xmlns:a16="http://schemas.microsoft.com/office/drawing/2014/main" id="{70E63243-3A65-45ED-A800-B0BAA98B1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162881" y="4338662"/>
            <a:ext cx="932380" cy="96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B366F-3CE5-4245-8D1B-2EE53272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Konzultace se servisním technikem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68D2A8-9976-4771-B82F-1D09EDF8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558"/>
            <a:ext cx="10985205" cy="5088705"/>
          </a:xfrm>
        </p:spPr>
        <p:txBody>
          <a:bodyPr>
            <a:normAutofit/>
          </a:bodyPr>
          <a:lstStyle/>
          <a:p>
            <a:r>
              <a:rPr lang="cs-CZ" dirty="0"/>
              <a:t>Test různých způsobů </a:t>
            </a:r>
            <a:r>
              <a:rPr lang="cs-CZ" b="1" dirty="0">
                <a:solidFill>
                  <a:srgbClr val="FF0000"/>
                </a:solidFill>
              </a:rPr>
              <a:t>oplachu jehly </a:t>
            </a:r>
            <a:r>
              <a:rPr lang="cs-CZ" dirty="0"/>
              <a:t>po a před nástřikem vzorku</a:t>
            </a:r>
          </a:p>
          <a:p>
            <a:pPr lvl="1"/>
            <a:r>
              <a:rPr lang="cs-CZ" dirty="0"/>
              <a:t>Oplach po nástřiku 200 µl (</a:t>
            </a:r>
            <a:r>
              <a:rPr lang="cs-CZ" dirty="0" err="1"/>
              <a:t>Me</a:t>
            </a:r>
            <a:r>
              <a:rPr lang="cs-CZ" dirty="0"/>
              <a:t>-OH standardní v rámci metody KM 21)</a:t>
            </a:r>
          </a:p>
          <a:p>
            <a:pPr lvl="1"/>
            <a:r>
              <a:rPr lang="cs-CZ" dirty="0"/>
              <a:t>Oplach po nástřiku 1000 µl (</a:t>
            </a:r>
            <a:r>
              <a:rPr lang="cs-CZ" dirty="0" err="1"/>
              <a:t>Me</a:t>
            </a:r>
            <a:r>
              <a:rPr lang="cs-CZ" dirty="0"/>
              <a:t>-OH) </a:t>
            </a:r>
          </a:p>
          <a:p>
            <a:pPr lvl="1"/>
            <a:r>
              <a:rPr lang="cs-CZ" dirty="0"/>
              <a:t>Oplach před a po nástřiku 1000 µl (</a:t>
            </a:r>
            <a:r>
              <a:rPr lang="cs-CZ" dirty="0" err="1"/>
              <a:t>Me</a:t>
            </a:r>
            <a:r>
              <a:rPr lang="cs-CZ" dirty="0"/>
              <a:t>-OH)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sz="1200" dirty="0"/>
          </a:p>
          <a:p>
            <a:r>
              <a:rPr lang="cs-CZ" dirty="0"/>
              <a:t>Dodatečný test akvizice dat s prodlouženou metodou a proplachem          LC systému organickou mobilní fází s vyšší eluční silou (reverzní fáze)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844CDA-3EB6-45FD-AA8B-4846C1B0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3A85827-9740-4B1A-9C72-919EA5294AAF}"/>
              </a:ext>
            </a:extLst>
          </p:cNvPr>
          <p:cNvSpPr/>
          <p:nvPr/>
        </p:nvSpPr>
        <p:spPr>
          <a:xfrm rot="785890">
            <a:off x="7245120" y="3319355"/>
            <a:ext cx="1211720" cy="247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4" descr="Image result for křížek">
            <a:extLst>
              <a:ext uri="{FF2B5EF4-FFF2-40B4-BE49-F238E27FC236}">
                <a16:creationId xmlns:a16="http://schemas.microsoft.com/office/drawing/2014/main" id="{70E63243-3A65-45ED-A800-B0BAA98B1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972400" y="3038783"/>
            <a:ext cx="1568599" cy="162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2ECC8-DF74-4799-AD5A-595A76C6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Návštěva servisního technika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13454-C764-4F15-A897-FD485114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Důkladné </a:t>
            </a:r>
            <a:r>
              <a:rPr lang="cs-CZ" b="1" dirty="0">
                <a:solidFill>
                  <a:srgbClr val="FF0000"/>
                </a:solidFill>
              </a:rPr>
              <a:t>promytí</a:t>
            </a:r>
            <a:r>
              <a:rPr lang="cs-CZ" dirty="0"/>
              <a:t> celého </a:t>
            </a:r>
            <a:r>
              <a:rPr lang="cs-CZ" b="1" dirty="0"/>
              <a:t>autosampleru</a:t>
            </a:r>
            <a:r>
              <a:rPr lang="cs-CZ" dirty="0"/>
              <a:t> (Et-OH)</a:t>
            </a:r>
          </a:p>
          <a:p>
            <a:r>
              <a:rPr lang="cs-CZ" dirty="0"/>
              <a:t>Demontáž a </a:t>
            </a:r>
            <a:r>
              <a:rPr lang="cs-CZ" dirty="0" err="1"/>
              <a:t>sonikace</a:t>
            </a:r>
            <a:r>
              <a:rPr lang="cs-CZ" dirty="0"/>
              <a:t> </a:t>
            </a:r>
            <a:r>
              <a:rPr lang="cs-CZ" dirty="0" err="1"/>
              <a:t>oplachové</a:t>
            </a:r>
            <a:r>
              <a:rPr lang="cs-CZ" dirty="0"/>
              <a:t> jednotky („</a:t>
            </a:r>
            <a:r>
              <a:rPr lang="cs-CZ" dirty="0" err="1"/>
              <a:t>wash</a:t>
            </a:r>
            <a:r>
              <a:rPr lang="cs-CZ" dirty="0"/>
              <a:t> port“),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demontáž 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cs-CZ" b="1" dirty="0" err="1">
                <a:solidFill>
                  <a:schemeClr val="accent2">
                    <a:lumMod val="75000"/>
                  </a:schemeClr>
                </a:solidFill>
              </a:rPr>
              <a:t>sonikace</a:t>
            </a:r>
            <a:r>
              <a:rPr lang="cs-CZ" dirty="0"/>
              <a:t> komponent nástřikového ventilu, výměna těsnění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A3F52E-9917-4297-A8D7-8FF46075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7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054AC9-6B10-4B01-918D-D2F5D5C6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5"/>
          <a:stretch/>
        </p:blipFill>
        <p:spPr>
          <a:xfrm>
            <a:off x="8403008" y="3031591"/>
            <a:ext cx="3496596" cy="19526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11F465-0678-437A-97DD-47BDB46EC3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30362" b="36481"/>
          <a:stretch/>
        </p:blipFill>
        <p:spPr>
          <a:xfrm>
            <a:off x="838199" y="3480595"/>
            <a:ext cx="7488609" cy="2361633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931BED9-2579-4040-B1A7-0DEEB2D54BA9}"/>
              </a:ext>
            </a:extLst>
          </p:cNvPr>
          <p:cNvCxnSpPr/>
          <p:nvPr/>
        </p:nvCxnSpPr>
        <p:spPr>
          <a:xfrm flipV="1">
            <a:off x="2950396" y="4984281"/>
            <a:ext cx="0" cy="1067198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39045E-B948-42A8-A515-01A045B08BBC}"/>
              </a:ext>
            </a:extLst>
          </p:cNvPr>
          <p:cNvSpPr txBox="1"/>
          <p:nvPr/>
        </p:nvSpPr>
        <p:spPr>
          <a:xfrm>
            <a:off x="2157748" y="6085817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Těsnění rotoru</a:t>
            </a:r>
          </a:p>
        </p:txBody>
      </p:sp>
    </p:spTree>
    <p:extLst>
      <p:ext uri="{BB962C8B-B14F-4D97-AF65-F5344CB8AC3E}">
        <p14:creationId xmlns:p14="http://schemas.microsoft.com/office/powerpoint/2010/main" val="26194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2ECC8-DF74-4799-AD5A-595A76C6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Návštěva servisního technika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13454-C764-4F15-A897-FD485114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Důkladné </a:t>
            </a:r>
            <a:r>
              <a:rPr lang="cs-CZ" b="1" smtClean="0">
                <a:solidFill>
                  <a:srgbClr val="FF0000"/>
                </a:solidFill>
              </a:rPr>
              <a:t>promytí</a:t>
            </a:r>
            <a:r>
              <a:rPr lang="cs-CZ" smtClean="0"/>
              <a:t> celého </a:t>
            </a:r>
            <a:r>
              <a:rPr lang="cs-CZ" b="1" smtClean="0"/>
              <a:t>autosampleru</a:t>
            </a:r>
            <a:r>
              <a:rPr lang="cs-CZ" smtClean="0"/>
              <a:t> (Et-OH)</a:t>
            </a:r>
          </a:p>
          <a:p>
            <a:r>
              <a:rPr lang="cs-CZ" smtClean="0"/>
              <a:t>Demontáž a sonikace oplachové jednotky („wash port“), </a:t>
            </a:r>
            <a:r>
              <a:rPr lang="cs-CZ" b="1" smtClean="0">
                <a:solidFill>
                  <a:schemeClr val="accent2">
                    <a:lumMod val="75000"/>
                  </a:schemeClr>
                </a:solidFill>
              </a:rPr>
              <a:t>demontáž </a:t>
            </a:r>
            <a:br>
              <a:rPr lang="cs-CZ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b="1" smtClean="0">
                <a:solidFill>
                  <a:schemeClr val="accent2">
                    <a:lumMod val="75000"/>
                  </a:schemeClr>
                </a:solidFill>
              </a:rPr>
              <a:t>a sonikace</a:t>
            </a:r>
            <a:r>
              <a:rPr lang="cs-CZ" smtClean="0"/>
              <a:t> komponent nástřikového ventilu, výměna těsnění</a:t>
            </a:r>
          </a:p>
          <a:p>
            <a:endParaRPr lang="cs-CZ" smtClean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A3F52E-9917-4297-A8D7-8FF46075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7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054AC9-6B10-4B01-918D-D2F5D5C64C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5"/>
          <a:stretch/>
        </p:blipFill>
        <p:spPr>
          <a:xfrm>
            <a:off x="8326808" y="3031591"/>
            <a:ext cx="3496596" cy="19526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11F465-0678-437A-97DD-47BDB46EC3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30362" b="36481"/>
          <a:stretch/>
        </p:blipFill>
        <p:spPr>
          <a:xfrm>
            <a:off x="838199" y="3297405"/>
            <a:ext cx="8069495" cy="25448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417ED2-AF14-4B81-AC30-D87D1C9541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7065"/>
          <a:stretch/>
        </p:blipFill>
        <p:spPr>
          <a:xfrm rot="16200000">
            <a:off x="6496154" y="1811797"/>
            <a:ext cx="3661310" cy="6044703"/>
          </a:xfrm>
          <a:prstGeom prst="rect">
            <a:avLst/>
          </a:prstGeom>
        </p:spPr>
      </p:pic>
      <p:sp>
        <p:nvSpPr>
          <p:cNvPr id="9" name="Šipka: doprava 4">
            <a:extLst>
              <a:ext uri="{FF2B5EF4-FFF2-40B4-BE49-F238E27FC236}">
                <a16:creationId xmlns:a16="http://schemas.microsoft.com/office/drawing/2014/main" id="{B3A85827-9740-4B1A-9C72-919EA5294AAF}"/>
              </a:ext>
            </a:extLst>
          </p:cNvPr>
          <p:cNvSpPr/>
          <p:nvPr/>
        </p:nvSpPr>
        <p:spPr>
          <a:xfrm rot="229427">
            <a:off x="1940045" y="4523109"/>
            <a:ext cx="4896000" cy="1926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85422" y="58065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dirty="0"/>
              <a:t>Těsnění - známky </a:t>
            </a:r>
            <a:r>
              <a:rPr lang="cs-CZ" b="1" dirty="0">
                <a:solidFill>
                  <a:srgbClr val="FF0000"/>
                </a:solidFill>
              </a:rPr>
              <a:t>opotřebení </a:t>
            </a:r>
          </a:p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(drobné vydrolení, patrné na statoru)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Pravděpodobná </a:t>
            </a:r>
            <a:r>
              <a:rPr lang="cs-CZ" dirty="0"/>
              <a:t>retence vzorků !!!</a:t>
            </a:r>
          </a:p>
        </p:txBody>
      </p:sp>
    </p:spTree>
    <p:extLst>
      <p:ext uri="{BB962C8B-B14F-4D97-AF65-F5344CB8AC3E}">
        <p14:creationId xmlns:p14="http://schemas.microsoft.com/office/powerpoint/2010/main" val="36909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2ECC8-DF74-4799-AD5A-595A76C6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Návštěva servisního technika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13454-C764-4F15-A897-FD485114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Důkladné promytí celého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autosampleru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(Et-OH)</a:t>
            </a:r>
          </a:p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Demontáž a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sonikace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oplachové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jednotky (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wash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port), demontáž </a:t>
            </a:r>
            <a:br>
              <a:rPr lang="cs-CZ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cs-CZ" dirty="0" err="1">
                <a:solidFill>
                  <a:schemeClr val="bg1">
                    <a:lumMod val="65000"/>
                  </a:schemeClr>
                </a:solidFill>
              </a:rPr>
              <a:t>sonikace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komponent nástřikového ventilu, následná výměna těsnění</a:t>
            </a:r>
          </a:p>
          <a:p>
            <a:pPr>
              <a:spcBef>
                <a:spcPts val="1400"/>
              </a:spcBef>
            </a:pPr>
            <a:r>
              <a:rPr lang="cs-CZ" b="1" u="sng" dirty="0">
                <a:solidFill>
                  <a:srgbClr val="FF0000"/>
                </a:solidFill>
              </a:rPr>
              <a:t>Výrazné zlepšení situace </a:t>
            </a:r>
            <a:r>
              <a:rPr lang="cs-CZ" b="1" dirty="0"/>
              <a:t>- </a:t>
            </a:r>
            <a:r>
              <a:rPr lang="cs-CZ" dirty="0"/>
              <a:t>stále pozorována kontaminace (desetiny až jednotky </a:t>
            </a:r>
            <a:r>
              <a:rPr lang="cs-CZ" dirty="0" err="1"/>
              <a:t>ng</a:t>
            </a:r>
            <a:r>
              <a:rPr lang="cs-CZ" dirty="0"/>
              <a:t>/ml – &gt; stonásobné snížení kontaminace)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8A3F52E-9917-4297-A8D7-8FF46075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7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DAA339-4137-48BD-8156-5A4C8FE7C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30362" b="36481"/>
          <a:stretch/>
        </p:blipFill>
        <p:spPr>
          <a:xfrm>
            <a:off x="1015999" y="4260936"/>
            <a:ext cx="5456446" cy="17207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8B6971-A3AE-4517-A7D9-1F9A9E3F9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5"/>
          <a:stretch/>
        </p:blipFill>
        <p:spPr>
          <a:xfrm>
            <a:off x="6974231" y="3941815"/>
            <a:ext cx="4762997" cy="26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8AF68-7363-4977-9631-ED42BA4F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58B2ED-30C8-4B03-B5EA-F1203E577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9600"/>
            <a:ext cx="10985205" cy="4688405"/>
          </a:xfrm>
        </p:spPr>
        <p:txBody>
          <a:bodyPr/>
          <a:lstStyle/>
          <a:p>
            <a:r>
              <a:rPr lang="cs-CZ" dirty="0"/>
              <a:t>Následná </a:t>
            </a:r>
            <a:r>
              <a:rPr lang="cs-CZ" b="1" dirty="0">
                <a:solidFill>
                  <a:srgbClr val="FF0000"/>
                </a:solidFill>
              </a:rPr>
              <a:t>výměna</a:t>
            </a:r>
            <a:r>
              <a:rPr lang="cs-CZ" dirty="0"/>
              <a:t> komponent </a:t>
            </a:r>
            <a:r>
              <a:rPr lang="cs-CZ" dirty="0" err="1"/>
              <a:t>autosampleru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4A677C-2118-4132-B874-1A574B42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8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664C08-2B1E-4021-A9D3-368A44E3A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" y="2137419"/>
            <a:ext cx="8056466" cy="43910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B66378B-7100-4973-BF23-387A086879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14" y="2850370"/>
            <a:ext cx="3415958" cy="256424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E1CD8C-B3D6-4C75-95BB-E4829E0599F6}"/>
              </a:ext>
            </a:extLst>
          </p:cNvPr>
          <p:cNvSpPr txBox="1"/>
          <p:nvPr/>
        </p:nvSpPr>
        <p:spPr>
          <a:xfrm>
            <a:off x="3159226" y="6211669"/>
            <a:ext cx="303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Schéma autosampleru</a:t>
            </a:r>
          </a:p>
        </p:txBody>
      </p:sp>
    </p:spTree>
    <p:extLst>
      <p:ext uri="{BB962C8B-B14F-4D97-AF65-F5344CB8AC3E}">
        <p14:creationId xmlns:p14="http://schemas.microsoft.com/office/powerpoint/2010/main" val="14784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49cd0ebe-6088-4b60-8f2a-38857d5879cf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982A06D81B564B8765EBFF86DFDB41" ma:contentTypeVersion="2" ma:contentTypeDescription="Vytvoří nový dokument" ma:contentTypeScope="" ma:versionID="350bce44ea8dd95b323ea442f468e046">
  <xsd:schema xmlns:xsd="http://www.w3.org/2001/XMLSchema" xmlns:xs="http://www.w3.org/2001/XMLSchema" xmlns:p="http://schemas.microsoft.com/office/2006/metadata/properties" xmlns:ns2="cd2f524c-6319-41d9-8cf8-53ecd34db691" targetNamespace="http://schemas.microsoft.com/office/2006/metadata/properties" ma:root="true" ma:fieldsID="973eea7f4456ea6177620b5b30422adc" ns2:_="">
    <xsd:import namespace="cd2f524c-6319-41d9-8cf8-53ecd34db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f524c-6319-41d9-8cf8-53ecd34db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9FDF3C-9F0A-4B0A-A590-DFE440EE0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f524c-6319-41d9-8cf8-53ecd34db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544EF8-8363-4C15-AD75-125707DCA0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77F1FC-53AA-4404-8EFE-F22E15B4A7DB}">
  <ds:schemaRefs>
    <ds:schemaRef ds:uri="cd2f524c-6319-41d9-8cf8-53ecd34db69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22684</TotalTime>
  <Words>1395</Words>
  <Application>Microsoft Office PowerPoint</Application>
  <PresentationFormat>Širokoúhlá obrazovka</PresentationFormat>
  <Paragraphs>196</Paragraphs>
  <Slides>18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Humanst521 CE</vt:lpstr>
      <vt:lpstr>Wingdings</vt:lpstr>
      <vt:lpstr>Motiv Office</vt:lpstr>
      <vt:lpstr>1_Motiv Office</vt:lpstr>
      <vt:lpstr>TROUBLESHOOTING Stanovení kanabinoidů na LC-MS (UltiMate 3000 – Q-Exactive Plus)</vt:lpstr>
      <vt:lpstr>Úvod do problematiky</vt:lpstr>
      <vt:lpstr>Analýza nových vzorků</vt:lpstr>
      <vt:lpstr>Konzultace se servisním technikem</vt:lpstr>
      <vt:lpstr>Konzultace se servisním technikem</vt:lpstr>
      <vt:lpstr>Návštěva servisního technika</vt:lpstr>
      <vt:lpstr>Návštěva servisního technika</vt:lpstr>
      <vt:lpstr>Návštěva servisního technika</vt:lpstr>
      <vt:lpstr>Další postup</vt:lpstr>
      <vt:lpstr>Další postup</vt:lpstr>
      <vt:lpstr>Další postup</vt:lpstr>
      <vt:lpstr>Další postup</vt:lpstr>
      <vt:lpstr>Další postup</vt:lpstr>
      <vt:lpstr>Další postup</vt:lpstr>
      <vt:lpstr>Stále stopová kontaminace</vt:lpstr>
      <vt:lpstr>Stále stopová kontaminace</vt:lpstr>
      <vt:lpstr>Stále stopová kontaminace</vt:lpstr>
      <vt:lpstr>Závěr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643</cp:revision>
  <dcterms:created xsi:type="dcterms:W3CDTF">2016-12-20T09:23:43Z</dcterms:created>
  <dcterms:modified xsi:type="dcterms:W3CDTF">2022-04-08T09:09:04Z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0x010100D3982A06D81B564B8765EBFF86DFDB41</vt:lpwstr>
  </property>
</Properties>
</file>