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90" r:id="rId2"/>
    <p:sldMasterId id="2147483860" r:id="rId3"/>
    <p:sldMasterId id="2147483873" r:id="rId4"/>
  </p:sldMasterIdLst>
  <p:notesMasterIdLst>
    <p:notesMasterId r:id="rId62"/>
  </p:notesMasterIdLst>
  <p:handoutMasterIdLst>
    <p:handoutMasterId r:id="rId63"/>
  </p:handoutMasterIdLst>
  <p:sldIdLst>
    <p:sldId id="381" r:id="rId5"/>
    <p:sldId id="729" r:id="rId6"/>
    <p:sldId id="695" r:id="rId7"/>
    <p:sldId id="696" r:id="rId8"/>
    <p:sldId id="700" r:id="rId9"/>
    <p:sldId id="701" r:id="rId10"/>
    <p:sldId id="702" r:id="rId11"/>
    <p:sldId id="703" r:id="rId12"/>
    <p:sldId id="704" r:id="rId13"/>
    <p:sldId id="697" r:id="rId14"/>
    <p:sldId id="706" r:id="rId15"/>
    <p:sldId id="707" r:id="rId16"/>
    <p:sldId id="708" r:id="rId17"/>
    <p:sldId id="698" r:id="rId18"/>
    <p:sldId id="710" r:id="rId19"/>
    <p:sldId id="711" r:id="rId20"/>
    <p:sldId id="712" r:id="rId21"/>
    <p:sldId id="714" r:id="rId22"/>
    <p:sldId id="716" r:id="rId23"/>
    <p:sldId id="717" r:id="rId24"/>
    <p:sldId id="718" r:id="rId25"/>
    <p:sldId id="719" r:id="rId26"/>
    <p:sldId id="720" r:id="rId27"/>
    <p:sldId id="722" r:id="rId28"/>
    <p:sldId id="723" r:id="rId29"/>
    <p:sldId id="724" r:id="rId30"/>
    <p:sldId id="725" r:id="rId31"/>
    <p:sldId id="745" r:id="rId32"/>
    <p:sldId id="746" r:id="rId33"/>
    <p:sldId id="747" r:id="rId34"/>
    <p:sldId id="693" r:id="rId35"/>
    <p:sldId id="656" r:id="rId36"/>
    <p:sldId id="678" r:id="rId37"/>
    <p:sldId id="680" r:id="rId38"/>
    <p:sldId id="682" r:id="rId39"/>
    <p:sldId id="748" r:id="rId40"/>
    <p:sldId id="730" r:id="rId41"/>
    <p:sldId id="731" r:id="rId42"/>
    <p:sldId id="732" r:id="rId43"/>
    <p:sldId id="683" r:id="rId44"/>
    <p:sldId id="733" r:id="rId45"/>
    <p:sldId id="686" r:id="rId46"/>
    <p:sldId id="734" r:id="rId47"/>
    <p:sldId id="735" r:id="rId48"/>
    <p:sldId id="736" r:id="rId49"/>
    <p:sldId id="737" r:id="rId50"/>
    <p:sldId id="738" r:id="rId51"/>
    <p:sldId id="739" r:id="rId52"/>
    <p:sldId id="740" r:id="rId53"/>
    <p:sldId id="741" r:id="rId54"/>
    <p:sldId id="742" r:id="rId55"/>
    <p:sldId id="743" r:id="rId56"/>
    <p:sldId id="744" r:id="rId57"/>
    <p:sldId id="749" r:id="rId58"/>
    <p:sldId id="750" r:id="rId59"/>
    <p:sldId id="751" r:id="rId60"/>
    <p:sldId id="752" r:id="rId61"/>
  </p:sldIdLst>
  <p:sldSz cx="10287000" cy="6858000" type="35mm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48">
          <p15:clr>
            <a:srgbClr val="A4A3A4"/>
          </p15:clr>
        </p15:guide>
        <p15:guide id="2" pos="40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A50021"/>
    <a:srgbClr val="00CC66"/>
    <a:srgbClr val="FFFFC5"/>
    <a:srgbClr val="FFFFAB"/>
    <a:srgbClr val="FF0000"/>
    <a:srgbClr val="6699FF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080" y="108"/>
      </p:cViewPr>
      <p:guideLst>
        <p:guide orient="horz" pos="748"/>
        <p:guide pos="40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E44755D1-2F95-42E4-A1F7-00831CEE9B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150" y="0"/>
            <a:ext cx="3105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25475" y="730250"/>
            <a:ext cx="5848350" cy="389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2025" y="4873625"/>
            <a:ext cx="51752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Klepnutím lze upravit styly předlohy textu.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47250"/>
            <a:ext cx="310673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150" y="9747250"/>
            <a:ext cx="310515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B07B1877-5CAD-426E-AC9D-74983A9867DC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C25993A-9ED4-49A6-AC2F-7EDF81C31DD3}" type="slidenum">
              <a:rPr lang="en-GB" altLang="cs-CZ" smtClean="0"/>
              <a:pPr>
                <a:spcBef>
                  <a:spcPct val="0"/>
                </a:spcBef>
              </a:pPr>
              <a:t>3</a:t>
            </a:fld>
            <a:endParaRPr lang="en-GB" alt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857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66A8C4D-08E6-4F0D-8609-79FCF7A143C4}" type="slidenum">
              <a:rPr lang="en-GB" altLang="cs-CZ" smtClean="0"/>
              <a:pPr>
                <a:spcBef>
                  <a:spcPct val="0"/>
                </a:spcBef>
              </a:pPr>
              <a:t>12</a:t>
            </a:fld>
            <a:endParaRPr lang="en-GB" altLang="cs-CZ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857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423DBF-C3F2-4499-B575-C8EA1AB338CA}" type="slidenum">
              <a:rPr lang="en-GB" altLang="cs-CZ" smtClean="0"/>
              <a:pPr>
                <a:spcBef>
                  <a:spcPct val="0"/>
                </a:spcBef>
              </a:pPr>
              <a:t>13</a:t>
            </a:fld>
            <a:endParaRPr lang="en-GB" altLang="cs-CZ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85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CBED5F-6A7E-4CF0-B7BB-90DDF1FE11AF}" type="slidenum">
              <a:rPr lang="en-GB" altLang="cs-CZ" smtClean="0"/>
              <a:pPr>
                <a:spcBef>
                  <a:spcPct val="0"/>
                </a:spcBef>
              </a:pPr>
              <a:t>14</a:t>
            </a:fld>
            <a:endParaRPr lang="en-GB" alt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85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DE569E-1D9E-47DC-868E-1C57C6292E36}" type="slidenum">
              <a:rPr lang="en-GB" altLang="cs-CZ" smtClean="0"/>
              <a:pPr>
                <a:spcBef>
                  <a:spcPct val="0"/>
                </a:spcBef>
              </a:pPr>
              <a:t>15</a:t>
            </a:fld>
            <a:endParaRPr lang="en-GB" altLang="cs-CZ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85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1B5DFB-D7B4-4463-A648-C64A01943073}" type="slidenum">
              <a:rPr lang="en-GB" altLang="cs-CZ" smtClean="0"/>
              <a:pPr>
                <a:spcBef>
                  <a:spcPct val="0"/>
                </a:spcBef>
              </a:pPr>
              <a:t>16</a:t>
            </a:fld>
            <a:endParaRPr lang="en-GB" altLang="cs-CZ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857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331441-0D9C-41F6-8BA4-8314739444F1}" type="slidenum">
              <a:rPr lang="en-GB" altLang="cs-CZ" smtClean="0"/>
              <a:pPr>
                <a:spcBef>
                  <a:spcPct val="0"/>
                </a:spcBef>
              </a:pPr>
              <a:t>17</a:t>
            </a:fld>
            <a:endParaRPr lang="en-GB" altLang="cs-CZ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8575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33D1CF-CCFA-4EDB-BD00-0392A434C433}" type="slidenum">
              <a:rPr lang="en-GB" altLang="cs-CZ" smtClean="0"/>
              <a:pPr>
                <a:spcBef>
                  <a:spcPct val="0"/>
                </a:spcBef>
              </a:pPr>
              <a:t>18</a:t>
            </a:fld>
            <a:endParaRPr lang="en-GB" altLang="cs-CZ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8575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3C4B13-D7A3-4D53-AD17-9533F1ABC9F6}" type="slidenum">
              <a:rPr lang="en-GB" altLang="cs-CZ" smtClean="0"/>
              <a:pPr>
                <a:spcBef>
                  <a:spcPct val="0"/>
                </a:spcBef>
              </a:pPr>
              <a:t>19</a:t>
            </a:fld>
            <a:endParaRPr lang="en-GB" altLang="cs-CZ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857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E1BE45-7024-4147-BE64-773C80A1076A}" type="slidenum">
              <a:rPr lang="en-GB" altLang="cs-CZ" smtClean="0"/>
              <a:pPr>
                <a:spcBef>
                  <a:spcPct val="0"/>
                </a:spcBef>
              </a:pPr>
              <a:t>20</a:t>
            </a:fld>
            <a:endParaRPr lang="en-GB" altLang="cs-CZ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857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15A914-04F6-48F7-BBD1-88A4AAE3C3D9}" type="slidenum">
              <a:rPr lang="en-GB" altLang="cs-CZ" smtClean="0"/>
              <a:pPr>
                <a:spcBef>
                  <a:spcPct val="0"/>
                </a:spcBef>
              </a:pPr>
              <a:t>21</a:t>
            </a:fld>
            <a:endParaRPr lang="en-GB" altLang="cs-CZ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8575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AB9A88-13C8-4D6E-8A14-A1FF7B5C294B}" type="slidenum">
              <a:rPr lang="en-GB" altLang="cs-CZ" smtClean="0"/>
              <a:pPr>
                <a:spcBef>
                  <a:spcPct val="0"/>
                </a:spcBef>
              </a:pPr>
              <a:t>4</a:t>
            </a:fld>
            <a:endParaRPr lang="en-GB" alt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85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EE9BC6-2B87-4CFE-BD2F-DC6141701B6D}" type="slidenum">
              <a:rPr lang="en-GB" altLang="cs-CZ" smtClean="0"/>
              <a:pPr>
                <a:spcBef>
                  <a:spcPct val="0"/>
                </a:spcBef>
              </a:pPr>
              <a:t>22</a:t>
            </a:fld>
            <a:endParaRPr lang="en-GB" altLang="cs-CZ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8575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1CCF46-260C-4294-9565-93C2FABD51BE}" type="slidenum">
              <a:rPr lang="en-GB" altLang="cs-CZ" smtClean="0"/>
              <a:pPr>
                <a:spcBef>
                  <a:spcPct val="0"/>
                </a:spcBef>
              </a:pPr>
              <a:t>23</a:t>
            </a:fld>
            <a:endParaRPr lang="en-GB" altLang="cs-CZ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85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3900002-453D-40F2-90B6-E2AA61E116DB}" type="slidenum">
              <a:rPr lang="en-GB" altLang="cs-CZ" smtClean="0"/>
              <a:pPr>
                <a:spcBef>
                  <a:spcPct val="0"/>
                </a:spcBef>
              </a:pPr>
              <a:t>24</a:t>
            </a:fld>
            <a:endParaRPr lang="en-GB" altLang="cs-CZ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8575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627E9A-89A9-463E-84A6-3EA6C13BEEED}" type="slidenum">
              <a:rPr lang="en-GB" altLang="cs-CZ" smtClean="0"/>
              <a:pPr>
                <a:spcBef>
                  <a:spcPct val="0"/>
                </a:spcBef>
              </a:pPr>
              <a:t>25</a:t>
            </a:fld>
            <a:endParaRPr lang="en-GB" altLang="cs-CZ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8575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BD63D5-1E47-49F2-827B-ABD18E08B26C}" type="slidenum">
              <a:rPr lang="en-GB" altLang="cs-CZ" smtClean="0"/>
              <a:pPr>
                <a:spcBef>
                  <a:spcPct val="0"/>
                </a:spcBef>
              </a:pPr>
              <a:t>26</a:t>
            </a:fld>
            <a:endParaRPr lang="en-GB" altLang="cs-CZ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8575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504CA1-8FCF-445D-BB32-941790BAE5D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282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C74CFA-B916-4529-975B-C17C966B7479}" type="slidenum">
              <a:rPr lang="en-US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21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A23521-855B-49A5-9D3D-941B26A03011}" type="slidenum">
              <a:rPr lang="en-GB" altLang="cs-CZ" smtClean="0"/>
              <a:pPr>
                <a:spcBef>
                  <a:spcPct val="0"/>
                </a:spcBef>
              </a:pPr>
              <a:t>5</a:t>
            </a:fld>
            <a:endParaRPr lang="en-GB" alt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857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D8AD9B-3EA0-4E26-A7FE-699C1B972E89}" type="slidenum">
              <a:rPr lang="en-GB" altLang="cs-CZ" smtClean="0"/>
              <a:pPr>
                <a:spcBef>
                  <a:spcPct val="0"/>
                </a:spcBef>
              </a:pPr>
              <a:t>6</a:t>
            </a:fld>
            <a:endParaRPr lang="en-GB" alt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857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2FDD60-D549-46ED-8B8F-63C334A5F0F0}" type="slidenum">
              <a:rPr lang="en-GB" altLang="cs-CZ" smtClean="0"/>
              <a:pPr>
                <a:spcBef>
                  <a:spcPct val="0"/>
                </a:spcBef>
              </a:pPr>
              <a:t>7</a:t>
            </a:fld>
            <a:endParaRPr lang="en-GB" altLang="cs-CZ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857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89FC13D-74CB-4CCD-8B57-6FD3C9672D04}" type="slidenum">
              <a:rPr lang="en-GB" altLang="cs-CZ" smtClean="0"/>
              <a:pPr>
                <a:spcBef>
                  <a:spcPct val="0"/>
                </a:spcBef>
              </a:pPr>
              <a:t>8</a:t>
            </a:fld>
            <a:endParaRPr lang="en-GB" alt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857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F02278-0E13-44CF-A953-00CC5EC62243}" type="slidenum">
              <a:rPr lang="en-GB" altLang="cs-CZ" smtClean="0"/>
              <a:pPr>
                <a:spcBef>
                  <a:spcPct val="0"/>
                </a:spcBef>
              </a:pPr>
              <a:t>9</a:t>
            </a:fld>
            <a:endParaRPr lang="en-GB" alt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857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6FC3B8-12C1-4C31-BDC6-DCFBE952D70A}" type="slidenum">
              <a:rPr lang="en-GB" altLang="cs-CZ" smtClean="0"/>
              <a:pPr>
                <a:spcBef>
                  <a:spcPct val="0"/>
                </a:spcBef>
              </a:pPr>
              <a:t>10</a:t>
            </a:fld>
            <a:endParaRPr lang="en-GB" alt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857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B5AB55-6088-44CC-B3A8-A37D4DD39912}" type="slidenum">
              <a:rPr lang="en-GB" altLang="cs-CZ" smtClean="0"/>
              <a:pPr>
                <a:spcBef>
                  <a:spcPct val="0"/>
                </a:spcBef>
              </a:pPr>
              <a:t>11</a:t>
            </a:fld>
            <a:endParaRPr lang="en-GB" alt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1513" y="768350"/>
            <a:ext cx="5756275" cy="383857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10287000" cy="249238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350" b="0">
              <a:solidFill>
                <a:srgbClr val="FF3300"/>
              </a:solidFill>
            </a:endParaRPr>
          </a:p>
        </p:txBody>
      </p:sp>
      <p:sp>
        <p:nvSpPr>
          <p:cNvPr id="5" name="Obdélník 4"/>
          <p:cNvSpPr/>
          <p:nvPr userDrawn="1"/>
        </p:nvSpPr>
        <p:spPr>
          <a:xfrm>
            <a:off x="0" y="6608763"/>
            <a:ext cx="10287000" cy="249237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350" b="0">
              <a:solidFill>
                <a:srgbClr val="FF3300"/>
              </a:solidFill>
            </a:endParaRPr>
          </a:p>
        </p:txBody>
      </p:sp>
      <p:pic>
        <p:nvPicPr>
          <p:cNvPr id="6" name="Picture 2" descr="ustav_logoVSCHT_FPBT_323UAPV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588963"/>
            <a:ext cx="80454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19371" y="2196252"/>
            <a:ext cx="8743950" cy="2387600"/>
          </a:xfrm>
        </p:spPr>
        <p:txBody>
          <a:bodyPr anchor="b"/>
          <a:lstStyle>
            <a:lvl1pPr algn="ctr">
              <a:defRPr sz="6000" b="1">
                <a:solidFill>
                  <a:srgbClr val="E9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33721" y="4675927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8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987427"/>
            <a:ext cx="52077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598BC15-53A2-43F5-8F11-FE447CAE4421}" type="datetimeFigureOut">
              <a:rPr lang="cs-CZ"/>
              <a:pPr>
                <a:defRPr/>
              </a:pPr>
              <a:t>02.04.2024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92C59F-836F-4C40-BB9B-B1D70B6439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61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987427"/>
            <a:ext cx="5207794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60FD1C5-2364-48A3-89AB-AD6EE7C98E7A}" type="datetimeFigureOut">
              <a:rPr lang="cs-CZ"/>
              <a:pPr>
                <a:defRPr/>
              </a:pPr>
              <a:t>02.04.2024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7514EA1-D6F6-421F-9FA8-7A2BFCDCCF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9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2FDB155-0D6E-403A-A82A-55412D60A25E}" type="datetimeFigureOut">
              <a:rPr lang="cs-CZ"/>
              <a:pPr>
                <a:defRPr/>
              </a:pPr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54491A5-ABB5-47BC-8761-B96C2A918B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077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365125"/>
            <a:ext cx="6525816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7C9BDAB-3007-4067-93DC-7C5D0C8BB60A}" type="datetimeFigureOut">
              <a:rPr lang="cs-CZ"/>
              <a:pPr>
                <a:defRPr/>
              </a:pPr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F0FB846-F6AF-4766-B5AA-27453A7A43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121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10287000" cy="249238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350" b="0">
              <a:solidFill>
                <a:srgbClr val="FF3300"/>
              </a:solidFill>
            </a:endParaRPr>
          </a:p>
        </p:txBody>
      </p:sp>
      <p:sp>
        <p:nvSpPr>
          <p:cNvPr id="5" name="Obdélník 4"/>
          <p:cNvSpPr/>
          <p:nvPr userDrawn="1"/>
        </p:nvSpPr>
        <p:spPr>
          <a:xfrm>
            <a:off x="0" y="6608763"/>
            <a:ext cx="10287000" cy="249237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350" b="0">
              <a:solidFill>
                <a:srgbClr val="FF3300"/>
              </a:solidFill>
            </a:endParaRPr>
          </a:p>
        </p:txBody>
      </p:sp>
      <p:pic>
        <p:nvPicPr>
          <p:cNvPr id="6" name="Picture 2" descr="ustav_logoVSCHT_FPBT_323UAPV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588963"/>
            <a:ext cx="80454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19371" y="2196252"/>
            <a:ext cx="8743950" cy="2387600"/>
          </a:xfrm>
        </p:spPr>
        <p:txBody>
          <a:bodyPr anchor="b"/>
          <a:lstStyle>
            <a:lvl1pPr algn="ctr">
              <a:defRPr sz="6000" b="1">
                <a:solidFill>
                  <a:srgbClr val="E9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33721" y="4675927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5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10287000" cy="249238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350" b="0">
              <a:solidFill>
                <a:srgbClr val="FF33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63538" y="400050"/>
            <a:ext cx="201612" cy="703263"/>
          </a:xfrm>
          <a:prstGeom prst="rect">
            <a:avLst/>
          </a:prstGeom>
          <a:solidFill>
            <a:srgbClr val="EE371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b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6" name="Zástupný symbol pro číslo snímku 5"/>
          <p:cNvSpPr txBox="1">
            <a:spLocks/>
          </p:cNvSpPr>
          <p:nvPr userDrawn="1"/>
        </p:nvSpPr>
        <p:spPr>
          <a:xfrm>
            <a:off x="9512300" y="6443663"/>
            <a:ext cx="698500" cy="365125"/>
          </a:xfrm>
          <a:prstGeom prst="rect">
            <a:avLst/>
          </a:prstGeom>
        </p:spPr>
        <p:txBody>
          <a:bodyPr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D6A6C4A-F64D-413E-853B-BC2AD37F6892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4150"/>
            <a:ext cx="1666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365127"/>
            <a:ext cx="9304650" cy="900148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231" y="1477927"/>
            <a:ext cx="9304651" cy="4699037"/>
          </a:xfrm>
        </p:spPr>
        <p:txBody>
          <a:bodyPr/>
          <a:lstStyle>
            <a:lvl1pPr marL="228600" indent="-228600"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/>
            </a:lvl1pPr>
            <a:lvl2pPr>
              <a:buClr>
                <a:srgbClr val="E93C09"/>
              </a:buClr>
              <a:buSzPct val="134000"/>
              <a:defRPr/>
            </a:lvl2pPr>
            <a:lvl3pPr marL="1143000" indent="-228600">
              <a:buClr>
                <a:srgbClr val="E93C09"/>
              </a:buClr>
              <a:buFont typeface="Symbol" panose="05050102010706020507" pitchFamily="18" charset="2"/>
              <a:buChar char=""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63853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0" y="0"/>
            <a:ext cx="10287000" cy="249238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350" b="0">
              <a:solidFill>
                <a:srgbClr val="FF3300"/>
              </a:solidFill>
            </a:endParaRPr>
          </a:p>
        </p:txBody>
      </p:sp>
      <p:sp>
        <p:nvSpPr>
          <p:cNvPr id="3" name="Zástupný symbol pro číslo snímku 5"/>
          <p:cNvSpPr txBox="1">
            <a:spLocks/>
          </p:cNvSpPr>
          <p:nvPr userDrawn="1"/>
        </p:nvSpPr>
        <p:spPr>
          <a:xfrm>
            <a:off x="9512300" y="6443663"/>
            <a:ext cx="698500" cy="365125"/>
          </a:xfrm>
          <a:prstGeom prst="rect">
            <a:avLst/>
          </a:prstGeom>
        </p:spPr>
        <p:txBody>
          <a:bodyPr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2BF18FA-34F4-4108-83A0-B0037D5B159A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4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4150"/>
            <a:ext cx="1666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38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122363"/>
            <a:ext cx="87439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EB9A573-716D-410E-80E9-FD4234463D7A}" type="datetimeFigureOut">
              <a:rPr lang="cs-CZ"/>
              <a:pPr>
                <a:defRPr/>
              </a:pPr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23537C9-195F-4899-A9F5-CCFF27B070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844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1709740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4589465"/>
            <a:ext cx="8872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5043A6D-7E57-47FB-8FF7-26E4915F1394}" type="datetimeFigureOut">
              <a:rPr lang="cs-CZ"/>
              <a:pPr>
                <a:defRPr/>
              </a:pPr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49E83C6-7821-422A-B79F-716327E977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129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0672272-ACEF-49E1-AA07-9414F2317492}" type="datetimeFigureOut">
              <a:rPr lang="cs-CZ"/>
              <a:pPr>
                <a:defRPr/>
              </a:pPr>
              <a:t>02.04.2024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02D2CC-D382-4E9E-91B9-1B1C034147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63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10287000" cy="249238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350" b="0">
              <a:solidFill>
                <a:srgbClr val="FF33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363538" y="400050"/>
            <a:ext cx="201612" cy="703263"/>
          </a:xfrm>
          <a:prstGeom prst="rect">
            <a:avLst/>
          </a:prstGeom>
          <a:solidFill>
            <a:srgbClr val="EE371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800" b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6" name="Zástupný symbol pro číslo snímku 5"/>
          <p:cNvSpPr txBox="1">
            <a:spLocks/>
          </p:cNvSpPr>
          <p:nvPr userDrawn="1"/>
        </p:nvSpPr>
        <p:spPr>
          <a:xfrm>
            <a:off x="9512300" y="6443663"/>
            <a:ext cx="698500" cy="365125"/>
          </a:xfrm>
          <a:prstGeom prst="rect">
            <a:avLst/>
          </a:prstGeom>
        </p:spPr>
        <p:txBody>
          <a:bodyPr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0FEA40-7AAB-49C4-90A0-2F4F475EE0CD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4150"/>
            <a:ext cx="1666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365127"/>
            <a:ext cx="9304650" cy="900148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231" y="1477927"/>
            <a:ext cx="9304651" cy="4699037"/>
          </a:xfrm>
        </p:spPr>
        <p:txBody>
          <a:bodyPr/>
          <a:lstStyle>
            <a:lvl1pPr marL="228600" indent="-228600"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/>
            </a:lvl1pPr>
            <a:lvl2pPr>
              <a:buClr>
                <a:srgbClr val="E93C09"/>
              </a:buClr>
              <a:buSzPct val="134000"/>
              <a:defRPr/>
            </a:lvl2pPr>
            <a:lvl3pPr marL="1143000" indent="-228600">
              <a:buClr>
                <a:srgbClr val="E93C09"/>
              </a:buClr>
              <a:buFont typeface="Symbol" panose="05050102010706020507" pitchFamily="18" charset="2"/>
              <a:buChar char=""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570445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365127"/>
            <a:ext cx="8872538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1681163"/>
            <a:ext cx="43518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2505075"/>
            <a:ext cx="4351883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E511C41-E997-420A-8BED-9709D8E12DB5}" type="datetimeFigureOut">
              <a:rPr lang="cs-CZ"/>
              <a:pPr>
                <a:defRPr/>
              </a:pPr>
              <a:t>02.04.2024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927E965-9399-4B3A-A341-843ED393D4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367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F54A8D8-D6BE-4C42-9DE4-39C5A67443B8}" type="datetimeFigureOut">
              <a:rPr lang="cs-CZ"/>
              <a:pPr>
                <a:defRPr/>
              </a:pPr>
              <a:t>02.04.2024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E32F97E-7567-47A3-A818-C5AFD3BC96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403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0799671-C4CC-4ABF-A69C-449A8E9B04EC}" type="datetimeFigureOut">
              <a:rPr lang="cs-CZ"/>
              <a:pPr>
                <a:defRPr/>
              </a:pPr>
              <a:t>02.04.2024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823F05-896D-48C8-BDBE-10B4094855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697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987427"/>
            <a:ext cx="52077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4DD7274-5347-46E9-A11E-D6AB624487D5}" type="datetimeFigureOut">
              <a:rPr lang="cs-CZ"/>
              <a:pPr>
                <a:defRPr/>
              </a:pPr>
              <a:t>02.04.2024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BD35D00-88BE-4562-9AF0-4E96D1D014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554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987427"/>
            <a:ext cx="5207794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8457AA7-BD17-4A4E-AAE9-1EC32BD61F4E}" type="datetimeFigureOut">
              <a:rPr lang="cs-CZ"/>
              <a:pPr>
                <a:defRPr/>
              </a:pPr>
              <a:t>02.04.2024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AA22F00-F564-49E9-A884-D4374F9ABF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806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7504194-C492-4C38-9A19-2C16E3302FEA}" type="datetimeFigureOut">
              <a:rPr lang="cs-CZ"/>
              <a:pPr>
                <a:defRPr/>
              </a:pPr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D6A38A8-4708-4D79-AD48-68C7E52296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908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365125"/>
            <a:ext cx="6525816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942E073-CEC2-4C76-AB2F-99263646BAEA}" type="datetimeFigureOut">
              <a:rPr lang="cs-CZ"/>
              <a:pPr>
                <a:defRPr/>
              </a:pPr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E494AD-40F6-4A45-ABC7-E1C34344EC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363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365127"/>
            <a:ext cx="9304650" cy="900148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7232" y="1477927"/>
            <a:ext cx="9304651" cy="4699037"/>
          </a:xfrm>
        </p:spPr>
        <p:txBody>
          <a:bodyPr/>
          <a:lstStyle>
            <a:lvl1pPr marL="257175" indent="-257175">
              <a:buClr>
                <a:srgbClr val="F04E23"/>
              </a:buClr>
              <a:buSzPct val="120000"/>
              <a:buFont typeface="Wingdings" panose="05000000000000000000" pitchFamily="2" charset="2"/>
              <a:buChar char="§"/>
              <a:defRPr>
                <a:latin typeface="Calibri Light" panose="020F0302020204030204" pitchFamily="34" charset="0"/>
              </a:defRPr>
            </a:lvl1pPr>
            <a:lvl2pPr>
              <a:buClr>
                <a:srgbClr val="F04E23"/>
              </a:buClr>
              <a:buSzPct val="134000"/>
              <a:defRPr>
                <a:latin typeface="Calibri Light" panose="020F0302020204030204" pitchFamily="34" charset="0"/>
              </a:defRPr>
            </a:lvl2pPr>
            <a:lvl3pPr marL="1285875" indent="-257175">
              <a:buClr>
                <a:srgbClr val="F04E23"/>
              </a:buClr>
              <a:buFont typeface="Symbol" panose="05050102010706020507" pitchFamily="18" charset="2"/>
              <a:buChar char=""/>
              <a:defRPr>
                <a:latin typeface="Calibri Light" panose="020F0302020204030204" pitchFamily="34" charset="0"/>
              </a:defRPr>
            </a:lvl3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-1" y="1"/>
            <a:ext cx="10287001" cy="249443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519" dirty="0">
              <a:solidFill>
                <a:srgbClr val="FF3300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363971" y="400051"/>
            <a:ext cx="201810" cy="703536"/>
          </a:xfrm>
          <a:prstGeom prst="rect">
            <a:avLst/>
          </a:prstGeom>
          <a:solidFill>
            <a:srgbClr val="F04E2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9512137" y="6443104"/>
            <a:ext cx="699111" cy="365125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z="1350" smtClean="0">
                <a:latin typeface="Calibri Light" panose="020F0302020204030204" pitchFamily="34" charset="0"/>
              </a:rPr>
              <a:pPr/>
              <a:t>‹#›</a:t>
            </a:fld>
            <a:endParaRPr lang="cs-CZ" sz="1350" dirty="0">
              <a:latin typeface="Calibri Light" panose="020F0302020204030204" pitchFamily="34" charset="0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278420E8-70A0-4C1E-8E51-6E46A4C1C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6577"/>
            <a:ext cx="1667093" cy="43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24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" y="1"/>
            <a:ext cx="10287001" cy="249443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519" dirty="0">
              <a:solidFill>
                <a:srgbClr val="FF3300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9512137" y="6443104"/>
            <a:ext cx="699111" cy="365125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z="1350" smtClean="0">
                <a:latin typeface="Calibri Light" panose="020F0302020204030204" pitchFamily="34" charset="0"/>
              </a:rPr>
              <a:pPr/>
              <a:t>‹#›</a:t>
            </a:fld>
            <a:endParaRPr lang="cs-CZ" sz="1350" dirty="0">
              <a:latin typeface="Calibri Light" panose="020F030202020403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0D7462B-09DA-4373-8761-F7B1E2DD44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1817"/>
            <a:ext cx="1667093" cy="43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32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122363"/>
            <a:ext cx="8743950" cy="23876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7"/>
            <a:ext cx="7715250" cy="165576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05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0" y="0"/>
            <a:ext cx="10287000" cy="249238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350" b="0">
              <a:solidFill>
                <a:srgbClr val="FF3300"/>
              </a:solidFill>
            </a:endParaRPr>
          </a:p>
        </p:txBody>
      </p:sp>
      <p:sp>
        <p:nvSpPr>
          <p:cNvPr id="3" name="Zástupný symbol pro číslo snímku 5"/>
          <p:cNvSpPr txBox="1">
            <a:spLocks/>
          </p:cNvSpPr>
          <p:nvPr userDrawn="1"/>
        </p:nvSpPr>
        <p:spPr>
          <a:xfrm>
            <a:off x="9512300" y="6443663"/>
            <a:ext cx="698500" cy="365125"/>
          </a:xfrm>
          <a:prstGeom prst="rect">
            <a:avLst/>
          </a:prstGeom>
        </p:spPr>
        <p:txBody>
          <a:bodyPr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B8EFD15-1EDD-4335-8C83-4A60726C9F26}" type="slidenum">
              <a:rPr>
                <a:solidFill>
                  <a:prstClr val="black">
                    <a:lumMod val="50000"/>
                    <a:lumOff val="50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4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4150"/>
            <a:ext cx="1666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98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1709741"/>
            <a:ext cx="8872538" cy="2852737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4589465"/>
            <a:ext cx="8872538" cy="1500187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340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1825624"/>
            <a:ext cx="4371975" cy="435133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825624"/>
            <a:ext cx="4371975" cy="435133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989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365127"/>
            <a:ext cx="8872538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1681163"/>
            <a:ext cx="4351883" cy="82391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2505075"/>
            <a:ext cx="4351883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5" y="1681163"/>
            <a:ext cx="4373315" cy="82391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5" y="2505075"/>
            <a:ext cx="4373315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645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505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5724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987428"/>
            <a:ext cx="5207794" cy="4873625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1"/>
            <a:ext cx="3317825" cy="3811588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412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987428"/>
            <a:ext cx="5207794" cy="4873625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1"/>
            <a:ext cx="3317825" cy="3811588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893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975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6" y="365125"/>
            <a:ext cx="2218134" cy="581183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3" y="365125"/>
            <a:ext cx="6525816" cy="581183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9911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2" y="365127"/>
            <a:ext cx="9304650" cy="900148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232" y="1477928"/>
            <a:ext cx="9304651" cy="4699037"/>
          </a:xfrm>
        </p:spPr>
        <p:txBody>
          <a:bodyPr/>
          <a:lstStyle>
            <a:lvl1pPr marL="257183" indent="-257183">
              <a:buClr>
                <a:srgbClr val="F04E23"/>
              </a:buClr>
              <a:buSzPct val="120000"/>
              <a:buFont typeface="Wingdings" panose="05000000000000000000" pitchFamily="2" charset="2"/>
              <a:buChar char="§"/>
              <a:defRPr>
                <a:latin typeface="Arial Narrow" panose="020B0606020202030204" pitchFamily="34" charset="0"/>
              </a:defRPr>
            </a:lvl1pPr>
            <a:lvl2pPr>
              <a:buClr>
                <a:srgbClr val="F04E23"/>
              </a:buClr>
              <a:buSzPct val="134000"/>
              <a:defRPr>
                <a:latin typeface="Arial Narrow" panose="020B0606020202030204" pitchFamily="34" charset="0"/>
              </a:defRPr>
            </a:lvl2pPr>
            <a:lvl3pPr marL="1285919" indent="-257183">
              <a:buClr>
                <a:srgbClr val="F04E23"/>
              </a:buClr>
              <a:buFont typeface="Symbol" panose="05050102010706020507" pitchFamily="18" charset="2"/>
              <a:buChar char=""/>
              <a:defRPr>
                <a:latin typeface="Arial Narrow" panose="020B0606020202030204" pitchFamily="34" charset="0"/>
              </a:defRPr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Obdélník 6"/>
          <p:cNvSpPr/>
          <p:nvPr/>
        </p:nvSpPr>
        <p:spPr>
          <a:xfrm>
            <a:off x="-1" y="2"/>
            <a:ext cx="10287001" cy="249443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519">
              <a:solidFill>
                <a:srgbClr val="FF33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63971" y="400051"/>
            <a:ext cx="201811" cy="703536"/>
          </a:xfrm>
          <a:prstGeom prst="rect">
            <a:avLst/>
          </a:prstGeom>
          <a:solidFill>
            <a:srgbClr val="F04E2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 sz="202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/>
        </p:nvSpPr>
        <p:spPr>
          <a:xfrm>
            <a:off x="9512137" y="6443105"/>
            <a:ext cx="699111" cy="365125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z="1350" smtClean="0"/>
              <a:pPr/>
              <a:t>‹#›</a:t>
            </a:fld>
            <a:endParaRPr lang="cs-CZ" sz="1350" dirty="0"/>
          </a:p>
        </p:txBody>
      </p:sp>
      <p:pic>
        <p:nvPicPr>
          <p:cNvPr id="10" name="Picture 2" descr="file://///share/Rektorat/Graficky-Manual/loga_ustavy/EN_loga_ustavy/EN_logo_ustav/logoUSTAV_zakl/logoUSTAV_jpg/u_logoFFBT_323UAP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27614"/>
            <a:ext cx="1700213" cy="4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78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122363"/>
            <a:ext cx="87439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F91148-2C89-4434-B19F-9AB3AE871B43}" type="datetimeFigureOut">
              <a:rPr lang="cs-CZ"/>
              <a:pPr>
                <a:defRPr/>
              </a:pPr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E312004-47D8-474C-8B3A-DA0FF56858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5824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" y="2"/>
            <a:ext cx="10287001" cy="249443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519">
              <a:solidFill>
                <a:srgbClr val="FF3300"/>
              </a:solidFill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/>
        </p:nvSpPr>
        <p:spPr>
          <a:xfrm>
            <a:off x="9512137" y="6443105"/>
            <a:ext cx="699111" cy="365125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z="1350" smtClean="0"/>
              <a:pPr/>
              <a:t>‹#›</a:t>
            </a:fld>
            <a:endParaRPr lang="cs-CZ" sz="1350" dirty="0"/>
          </a:p>
        </p:txBody>
      </p:sp>
      <p:pic>
        <p:nvPicPr>
          <p:cNvPr id="1026" name="Picture 2" descr="file://///share/Rektorat/Graficky-Manual/loga_ustavy/EN_loga_ustavy/EN_logo_ustav/logoUSTAV_zakl/logoUSTAV_jpg/u_logoFFBT_323UAP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27614"/>
            <a:ext cx="1700213" cy="4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9943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122363"/>
            <a:ext cx="8743950" cy="23876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68" indent="0" algn="ctr">
              <a:buNone/>
              <a:defRPr sz="2250"/>
            </a:lvl2pPr>
            <a:lvl3pPr marL="1028736" indent="0" algn="ctr">
              <a:buNone/>
              <a:defRPr sz="2025"/>
            </a:lvl3pPr>
            <a:lvl4pPr marL="1543103" indent="0" algn="ctr">
              <a:buNone/>
              <a:defRPr sz="1800"/>
            </a:lvl4pPr>
            <a:lvl5pPr marL="2057470" indent="0" algn="ctr">
              <a:buNone/>
              <a:defRPr sz="1800"/>
            </a:lvl5pPr>
            <a:lvl6pPr marL="2571838" indent="0" algn="ctr">
              <a:buNone/>
              <a:defRPr sz="1800"/>
            </a:lvl6pPr>
            <a:lvl7pPr marL="3086206" indent="0" algn="ctr">
              <a:buNone/>
              <a:defRPr sz="1800"/>
            </a:lvl7pPr>
            <a:lvl8pPr marL="3600573" indent="0" algn="ctr">
              <a:buNone/>
              <a:defRPr sz="1800"/>
            </a:lvl8pPr>
            <a:lvl9pPr marL="4114941" indent="0" algn="ctr">
              <a:buNone/>
              <a:defRPr sz="1800"/>
            </a:lvl9pPr>
          </a:lstStyle>
          <a:p>
            <a:r>
              <a:rPr lang="cs-CZ"/>
              <a:t>Klepnutím lze upravit styl předlohy podnadpisů.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210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1709742"/>
            <a:ext cx="8872538" cy="2852737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4589466"/>
            <a:ext cx="8872538" cy="1500187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368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36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2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5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9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0978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1825624"/>
            <a:ext cx="4371975" cy="435133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825624"/>
            <a:ext cx="4371975" cy="4351339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02.04.2024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5674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365128"/>
            <a:ext cx="8872538" cy="132556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1681163"/>
            <a:ext cx="4351883" cy="82391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68" indent="0">
              <a:buNone/>
              <a:defRPr sz="2250" b="1"/>
            </a:lvl2pPr>
            <a:lvl3pPr marL="1028736" indent="0">
              <a:buNone/>
              <a:defRPr sz="2025" b="1"/>
            </a:lvl3pPr>
            <a:lvl4pPr marL="1543103" indent="0">
              <a:buNone/>
              <a:defRPr sz="1800" b="1"/>
            </a:lvl4pPr>
            <a:lvl5pPr marL="2057470" indent="0">
              <a:buNone/>
              <a:defRPr sz="1800" b="1"/>
            </a:lvl5pPr>
            <a:lvl6pPr marL="2571838" indent="0">
              <a:buNone/>
              <a:defRPr sz="1800" b="1"/>
            </a:lvl6pPr>
            <a:lvl7pPr marL="3086206" indent="0">
              <a:buNone/>
              <a:defRPr sz="1800" b="1"/>
            </a:lvl7pPr>
            <a:lvl8pPr marL="3600573" indent="0">
              <a:buNone/>
              <a:defRPr sz="1800" b="1"/>
            </a:lvl8pPr>
            <a:lvl9pPr marL="4114941" indent="0">
              <a:buNone/>
              <a:defRPr sz="18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2505075"/>
            <a:ext cx="4351883" cy="36845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5" y="1681163"/>
            <a:ext cx="4373315" cy="82391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68" indent="0">
              <a:buNone/>
              <a:defRPr sz="2250" b="1"/>
            </a:lvl2pPr>
            <a:lvl3pPr marL="1028736" indent="0">
              <a:buNone/>
              <a:defRPr sz="2025" b="1"/>
            </a:lvl3pPr>
            <a:lvl4pPr marL="1543103" indent="0">
              <a:buNone/>
              <a:defRPr sz="1800" b="1"/>
            </a:lvl4pPr>
            <a:lvl5pPr marL="2057470" indent="0">
              <a:buNone/>
              <a:defRPr sz="1800" b="1"/>
            </a:lvl5pPr>
            <a:lvl6pPr marL="2571838" indent="0">
              <a:buNone/>
              <a:defRPr sz="1800" b="1"/>
            </a:lvl6pPr>
            <a:lvl7pPr marL="3086206" indent="0">
              <a:buNone/>
              <a:defRPr sz="1800" b="1"/>
            </a:lvl7pPr>
            <a:lvl8pPr marL="3600573" indent="0">
              <a:buNone/>
              <a:defRPr sz="1800" b="1"/>
            </a:lvl8pPr>
            <a:lvl9pPr marL="4114941" indent="0">
              <a:buNone/>
              <a:defRPr sz="18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5" y="2505075"/>
            <a:ext cx="4373315" cy="36845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02.04.2024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340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02.04.2024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7364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02.04.2024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7313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2" y="457200"/>
            <a:ext cx="3317825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987429"/>
            <a:ext cx="5207794" cy="4873625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2" y="2057401"/>
            <a:ext cx="3317825" cy="3811588"/>
          </a:xfrm>
        </p:spPr>
        <p:txBody>
          <a:bodyPr/>
          <a:lstStyle>
            <a:lvl1pPr marL="0" indent="0">
              <a:buNone/>
              <a:defRPr sz="1800"/>
            </a:lvl1pPr>
            <a:lvl2pPr marL="514368" indent="0">
              <a:buNone/>
              <a:defRPr sz="1575"/>
            </a:lvl2pPr>
            <a:lvl3pPr marL="1028736" indent="0">
              <a:buNone/>
              <a:defRPr sz="1350"/>
            </a:lvl3pPr>
            <a:lvl4pPr marL="1543103" indent="0">
              <a:buNone/>
              <a:defRPr sz="1125"/>
            </a:lvl4pPr>
            <a:lvl5pPr marL="2057470" indent="0">
              <a:buNone/>
              <a:defRPr sz="1125"/>
            </a:lvl5pPr>
            <a:lvl6pPr marL="2571838" indent="0">
              <a:buNone/>
              <a:defRPr sz="1125"/>
            </a:lvl6pPr>
            <a:lvl7pPr marL="3086206" indent="0">
              <a:buNone/>
              <a:defRPr sz="1125"/>
            </a:lvl7pPr>
            <a:lvl8pPr marL="3600573" indent="0">
              <a:buNone/>
              <a:defRPr sz="1125"/>
            </a:lvl8pPr>
            <a:lvl9pPr marL="4114941" indent="0">
              <a:buNone/>
              <a:defRPr sz="1125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02.04.2024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683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2" y="457200"/>
            <a:ext cx="3317825" cy="1600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987429"/>
            <a:ext cx="5207794" cy="4873625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68" indent="0">
              <a:buNone/>
              <a:defRPr sz="3150"/>
            </a:lvl2pPr>
            <a:lvl3pPr marL="1028736" indent="0">
              <a:buNone/>
              <a:defRPr sz="2700"/>
            </a:lvl3pPr>
            <a:lvl4pPr marL="1543103" indent="0">
              <a:buNone/>
              <a:defRPr sz="2250"/>
            </a:lvl4pPr>
            <a:lvl5pPr marL="2057470" indent="0">
              <a:buNone/>
              <a:defRPr sz="2250"/>
            </a:lvl5pPr>
            <a:lvl6pPr marL="2571838" indent="0">
              <a:buNone/>
              <a:defRPr sz="2250"/>
            </a:lvl6pPr>
            <a:lvl7pPr marL="3086206" indent="0">
              <a:buNone/>
              <a:defRPr sz="2250"/>
            </a:lvl7pPr>
            <a:lvl8pPr marL="3600573" indent="0">
              <a:buNone/>
              <a:defRPr sz="2250"/>
            </a:lvl8pPr>
            <a:lvl9pPr marL="4114941" indent="0">
              <a:buNone/>
              <a:defRPr sz="2250"/>
            </a:lvl9pPr>
          </a:lstStyle>
          <a:p>
            <a:r>
              <a:rPr lang="cs-CZ"/>
              <a:t>Klepnutím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2" y="2057401"/>
            <a:ext cx="3317825" cy="3811588"/>
          </a:xfrm>
        </p:spPr>
        <p:txBody>
          <a:bodyPr/>
          <a:lstStyle>
            <a:lvl1pPr marL="0" indent="0">
              <a:buNone/>
              <a:defRPr sz="1800"/>
            </a:lvl1pPr>
            <a:lvl2pPr marL="514368" indent="0">
              <a:buNone/>
              <a:defRPr sz="1575"/>
            </a:lvl2pPr>
            <a:lvl3pPr marL="1028736" indent="0">
              <a:buNone/>
              <a:defRPr sz="1350"/>
            </a:lvl3pPr>
            <a:lvl4pPr marL="1543103" indent="0">
              <a:buNone/>
              <a:defRPr sz="1125"/>
            </a:lvl4pPr>
            <a:lvl5pPr marL="2057470" indent="0">
              <a:buNone/>
              <a:defRPr sz="1125"/>
            </a:lvl5pPr>
            <a:lvl6pPr marL="2571838" indent="0">
              <a:buNone/>
              <a:defRPr sz="1125"/>
            </a:lvl6pPr>
            <a:lvl7pPr marL="3086206" indent="0">
              <a:buNone/>
              <a:defRPr sz="1125"/>
            </a:lvl7pPr>
            <a:lvl8pPr marL="3600573" indent="0">
              <a:buNone/>
              <a:defRPr sz="1125"/>
            </a:lvl8pPr>
            <a:lvl9pPr marL="4114941" indent="0">
              <a:buNone/>
              <a:defRPr sz="1125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02.04.2024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017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56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1709740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4589465"/>
            <a:ext cx="8872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FA161FC-0DCC-4C5E-94B1-5730866C3F7A}" type="datetimeFigureOut">
              <a:rPr lang="cs-CZ"/>
              <a:pPr>
                <a:defRPr/>
              </a:pPr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0A395A5-A106-44C6-96D2-350CDD8FED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3404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6" y="365126"/>
            <a:ext cx="2218134" cy="5811839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3" y="365126"/>
            <a:ext cx="6525816" cy="5811839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576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1" y="2"/>
            <a:ext cx="10287001" cy="249443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519" dirty="0">
              <a:solidFill>
                <a:srgbClr val="FF3300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2" y="6608560"/>
            <a:ext cx="10287001" cy="249443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519" dirty="0">
              <a:solidFill>
                <a:srgbClr val="FF3300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19372" y="2196252"/>
            <a:ext cx="8743950" cy="2387600"/>
          </a:xfrm>
        </p:spPr>
        <p:txBody>
          <a:bodyPr anchor="b"/>
          <a:lstStyle>
            <a:lvl1pPr algn="ctr">
              <a:defRPr sz="6750" b="1">
                <a:solidFill>
                  <a:srgbClr val="F04E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33722" y="4675928"/>
            <a:ext cx="7715250" cy="165576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68" indent="0" algn="ctr">
              <a:buNone/>
              <a:defRPr sz="2250"/>
            </a:lvl2pPr>
            <a:lvl3pPr marL="1028736" indent="0" algn="ctr">
              <a:buNone/>
              <a:defRPr sz="2025"/>
            </a:lvl3pPr>
            <a:lvl4pPr marL="1543103" indent="0" algn="ctr">
              <a:buNone/>
              <a:defRPr sz="1800"/>
            </a:lvl4pPr>
            <a:lvl5pPr marL="2057470" indent="0" algn="ctr">
              <a:buNone/>
              <a:defRPr sz="1800"/>
            </a:lvl5pPr>
            <a:lvl6pPr marL="2571838" indent="0" algn="ctr">
              <a:buNone/>
              <a:defRPr sz="1800"/>
            </a:lvl6pPr>
            <a:lvl7pPr marL="3086206" indent="0" algn="ctr">
              <a:buNone/>
              <a:defRPr sz="1800"/>
            </a:lvl7pPr>
            <a:lvl8pPr marL="3600573" indent="0" algn="ctr">
              <a:buNone/>
              <a:defRPr sz="1800"/>
            </a:lvl8pPr>
            <a:lvl9pPr marL="4114941" indent="0" algn="ctr">
              <a:buNone/>
              <a:defRPr sz="18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pic>
        <p:nvPicPr>
          <p:cNvPr id="2" name="Picture 2" descr="ustav_logoUCT_FFBT_323UAPV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6" y="419498"/>
            <a:ext cx="7090172" cy="10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92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216B58-638E-425F-98FD-D5B9699E3A64}" type="datetimeFigureOut">
              <a:rPr lang="cs-CZ"/>
              <a:pPr>
                <a:defRPr/>
              </a:pPr>
              <a:t>02.04.2024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A2E33EA-C6C0-47CC-8CF4-3D1D9FF2AA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82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365127"/>
            <a:ext cx="8872538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1681163"/>
            <a:ext cx="43518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2505075"/>
            <a:ext cx="4351883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3792234-878C-449C-AF15-6641C218C670}" type="datetimeFigureOut">
              <a:rPr lang="cs-CZ"/>
              <a:pPr>
                <a:defRPr/>
              </a:pPr>
              <a:t>02.04.2024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8EA5472-1089-4C68-B6BF-85EC3F58E9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62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501718C-A25D-4865-A4EA-498FA4A3F942}" type="datetimeFigureOut">
              <a:rPr lang="cs-CZ"/>
              <a:pPr>
                <a:defRPr/>
              </a:pPr>
              <a:t>02.04.2024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66BD986-DD6B-4DF1-B072-F4EFCAB26B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90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6E1D83-FF99-4EC3-9574-CE3C3DE80603}" type="datetimeFigureOut">
              <a:rPr lang="cs-CZ"/>
              <a:pPr>
                <a:defRPr/>
              </a:pPr>
              <a:t>02.04.2024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3FFE2C-7DD9-4F5D-AD61-D32110EF60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55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06438" y="365125"/>
            <a:ext cx="88741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6438" y="1825625"/>
            <a:ext cx="88741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6438" y="6356350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2AED4FB-12E9-4BEB-B857-6E8E018229A4}" type="datetimeFigureOut">
              <a:rPr lang="cs-CZ"/>
              <a:pPr>
                <a:defRPr/>
              </a:pPr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8363" y="6356350"/>
            <a:ext cx="3471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988" y="6356350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4AE2618D-6E90-4E19-9F27-48C0A27080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706438" y="365125"/>
            <a:ext cx="88741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6438" y="1825625"/>
            <a:ext cx="88741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6438" y="6356350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40AF90EF-9177-41D9-BF63-971EEDDC80B8}" type="datetimeFigureOut">
              <a:rPr lang="cs-CZ"/>
              <a:pPr>
                <a:defRPr/>
              </a:pPr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8363" y="6356350"/>
            <a:ext cx="3471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988" y="6356350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FCA7467E-1465-464C-90C8-53E7D48E06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365127"/>
            <a:ext cx="88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1825624"/>
            <a:ext cx="8872538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7EC7081D-E8E7-4222-ABB3-0A2A93151179}" type="datetimeFigureOut">
              <a:rPr lang="cs-CZ" smtClean="0"/>
              <a:pPr/>
              <a:t>02.04.2024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34E2D36-DB87-4D8F-9769-3C42BA4F288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26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365128"/>
            <a:ext cx="88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1825624"/>
            <a:ext cx="8872538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6356353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081D-E8E7-4222-ABB3-0A2A93151179}" type="datetimeFigureOut">
              <a:rPr lang="cs-CZ" smtClean="0"/>
              <a:pPr/>
              <a:t>02.04.2024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6356353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6356353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69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</p:sldLayoutIdLst>
  <p:txStyles>
    <p:titleStyle>
      <a:lvl1pPr algn="l" defTabSz="1028736" rtl="0" eaLnBrk="1" latinLnBrk="0" hangingPunct="1">
        <a:lnSpc>
          <a:spcPct val="90000"/>
        </a:lnSpc>
        <a:spcBef>
          <a:spcPct val="0"/>
        </a:spcBef>
        <a:buNone/>
        <a:defRPr sz="49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83" indent="-257183" algn="l" defTabSz="1028736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51" indent="-257183" algn="l" defTabSz="10287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919" indent="-257183" algn="l" defTabSz="10287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87" indent="-257183" algn="l" defTabSz="10287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654" indent="-257183" algn="l" defTabSz="10287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9022" indent="-257183" algn="l" defTabSz="10287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390" indent="-257183" algn="l" defTabSz="10287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757" indent="-257183" algn="l" defTabSz="10287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2124" indent="-257183" algn="l" defTabSz="1028736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36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68" algn="l" defTabSz="1028736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36" algn="l" defTabSz="1028736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103" algn="l" defTabSz="1028736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70" algn="l" defTabSz="1028736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838" algn="l" defTabSz="1028736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206" algn="l" defTabSz="1028736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573" algn="l" defTabSz="1028736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941" algn="l" defTabSz="1028736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4.png"/><Relationship Id="rId5" Type="http://schemas.openxmlformats.org/officeDocument/2006/relationships/image" Target="../media/image63.emf"/><Relationship Id="rId4" Type="http://schemas.openxmlformats.org/officeDocument/2006/relationships/image" Target="../media/image5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32515014-F26A-434E-9065-7F1762EC0556}"/>
              </a:ext>
            </a:extLst>
          </p:cNvPr>
          <p:cNvSpPr/>
          <p:nvPr/>
        </p:nvSpPr>
        <p:spPr>
          <a:xfrm>
            <a:off x="1795463" y="1779589"/>
            <a:ext cx="6640512" cy="35401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Tento výukový materiál je autorským dílem, které je chráněno autorským právem VŠCHT Praha.</a:t>
            </a:r>
          </a:p>
          <a:p>
            <a:pPr algn="ctr"/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ctr"/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Některé části přednášky vycházejí z autorských děl třetích osob, která VŠCHT Praha užívá pro účely výuky svých studentů na základě zákonné licence.</a:t>
            </a:r>
          </a:p>
          <a:p>
            <a:pPr algn="ctr"/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ctr"/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Obsah této přednášky je určen výlučně pro výuku studentů VŠCHT Praha.</a:t>
            </a:r>
          </a:p>
          <a:p>
            <a:pPr algn="ctr"/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ctr"/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Obsah přednášky nesmí být rozmnožován, zaznamenáván, napodobován, publikován ani jinak rozšiřován bez písemného souhlasu majitele autorských práv.</a:t>
            </a:r>
          </a:p>
          <a:p>
            <a:pPr algn="ctr"/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ctr"/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Autorské právo neporušuje ten student VŠCHT Praha, který výlučně pro svou osobní potřebu zhotoví záznam či napodobeninu díla nebo užije dílo jiným způsobem, který dle zákona autorské právo neporušuje.</a:t>
            </a:r>
          </a:p>
          <a:p>
            <a:pPr algn="ctr"/>
            <a:r>
              <a:rPr lang="cs-CZ" alt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ctr"/>
            <a:r>
              <a:rPr lang="cs-CZ" altLang="cs-CZ" sz="14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VŠCHT Praha </a:t>
            </a:r>
            <a:r>
              <a:rPr lang="cs-CZ" altLang="cs-CZ" sz="1400" dirty="0" smtClean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cs-CZ" altLang="cs-CZ" sz="1400" dirty="0">
              <a:solidFill>
                <a:srgbClr val="FF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808038" y="833438"/>
          <a:ext cx="8740775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r:id="rId4" imgW="4485736" imgH="2501660" progId="OrgPlusWOPX.4">
                  <p:embed/>
                </p:oleObj>
              </mc:Choice>
              <mc:Fallback>
                <p:oleObj r:id="rId4" imgW="4485736" imgH="2501660" progId="OrgPlusWOPX.4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833438"/>
                        <a:ext cx="8740775" cy="486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365125"/>
            <a:ext cx="9305925" cy="900113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400" dirty="0"/>
              <a:t>Kolísavý retenční čas (změna retenčního času nástřik od nástřiku)</a:t>
            </a:r>
          </a:p>
        </p:txBody>
      </p:sp>
      <p:graphicFrame>
        <p:nvGraphicFramePr>
          <p:cNvPr id="555026" name="Group 18"/>
          <p:cNvGraphicFramePr>
            <a:graphicFrameLocks noGrp="1"/>
          </p:cNvGraphicFramePr>
          <p:nvPr>
            <p:ph idx="1"/>
          </p:nvPr>
        </p:nvGraphicFramePr>
        <p:xfrm>
          <a:off x="706438" y="1477963"/>
          <a:ext cx="9305925" cy="3009900"/>
        </p:xfrm>
        <a:graphic>
          <a:graphicData uri="http://schemas.openxmlformats.org/drawingml/2006/table">
            <a:tbl>
              <a:tblPr/>
              <a:tblGrid>
                <a:gridCol w="930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38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HPLC pumpa pulsuje (krátké vlny).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653" marR="94653" marT="45709" marB="4570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383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Systém nebo chromatografická kolona není dostatečně ekvilibrována (zejména pro chromatografii iontových párů).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653" marR="94653" marT="45709" marB="4570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129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Teplotní fluktuace na chromatografické koloně (dlouhé vlny).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653" marR="94653" marT="45709" marB="4570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121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Mobilní fáze není dokonale pro­míchaná (gradient).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653" marR="94653" marT="45709" marB="4570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529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Kontaminovaná nebo degradována kolona nebo předkolona.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653" marR="94653" marT="45709" marB="4570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365125"/>
            <a:ext cx="9305925" cy="900113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anchor="t"/>
          <a:lstStyle/>
          <a:p>
            <a:pPr eaLnBrk="1" hangingPunct="1"/>
            <a:r>
              <a:rPr lang="cs-CZ" altLang="cs-CZ" sz="4000" dirty="0"/>
              <a:t>Zvyšující nebo snižující se retenční čas</a:t>
            </a:r>
          </a:p>
        </p:txBody>
      </p:sp>
      <p:graphicFrame>
        <p:nvGraphicFramePr>
          <p:cNvPr id="557059" name="Group 3"/>
          <p:cNvGraphicFramePr>
            <a:graphicFrameLocks noGrp="1"/>
          </p:cNvGraphicFramePr>
          <p:nvPr>
            <p:ph idx="1"/>
          </p:nvPr>
        </p:nvGraphicFramePr>
        <p:xfrm>
          <a:off x="706438" y="1477963"/>
          <a:ext cx="9305925" cy="4090986"/>
        </p:xfrm>
        <a:graphic>
          <a:graphicData uri="http://schemas.openxmlformats.org/drawingml/2006/table">
            <a:tbl>
              <a:tblPr/>
              <a:tblGrid>
                <a:gridCol w="930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46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HPLC pumpa pulsuje.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586" marR="94586" marT="45713" marB="4571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073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Teplotní fluktuace na chromatografické koloně.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586" marR="94586" marT="45713" marB="4571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413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Kontaminovaná nebo degradována kolona nebo předkolona.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586" marR="94586" marT="45713" marB="4571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341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Systém nebo chromatografická kolona není dostatečně ekvilibrována (zejména pro chromatografii iontových párů).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586" marR="94586" marT="45713" marB="4571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000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Mobilní fáze je kontaminována, popřípadě je špatně odvzdušněna.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586" marR="94586" marT="45713" marB="4571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413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Netěsnost v systému (dávkování vzorku, cela detektoru, spoje kapilár).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586" marR="94586" marT="45713" marB="45713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365125"/>
            <a:ext cx="9305925" cy="1112838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Změna retenčního času o novou hodnotu (konstantu)</a:t>
            </a:r>
            <a:br>
              <a:rPr lang="cs-CZ" altLang="cs-CZ" sz="4000" dirty="0"/>
            </a:br>
            <a:endParaRPr lang="cs-CZ" altLang="cs-CZ" sz="4000" dirty="0"/>
          </a:p>
        </p:txBody>
      </p:sp>
      <p:graphicFrame>
        <p:nvGraphicFramePr>
          <p:cNvPr id="5591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508523"/>
              </p:ext>
            </p:extLst>
          </p:nvPr>
        </p:nvGraphicFramePr>
        <p:xfrm>
          <a:off x="490537" y="1708872"/>
          <a:ext cx="9305925" cy="3144837"/>
        </p:xfrm>
        <a:graphic>
          <a:graphicData uri="http://schemas.openxmlformats.org/drawingml/2006/table">
            <a:tbl>
              <a:tblPr/>
              <a:tblGrid>
                <a:gridCol w="930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Nesprávné nastavení průtoku mobilní fáze.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906" marR="959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Špatná mobilní fáze.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906" marR="959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7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Jiný typ kolony nebo velikost (délka, průměr).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906" marR="959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162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Špatné nastavení teploty při temperaci chromatografické kolony.</a:t>
                      </a:r>
                    </a:p>
                    <a:p>
                      <a:pPr marL="469900" marR="0" lvl="0" indent="-469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Změna teplotních podmínek na koloně.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906" marR="959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674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Kontaminovaná nebo degradována kolona nebo předkolona.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906" marR="959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Změna průtoku mobilní fáze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906" marR="9590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706438" y="365125"/>
            <a:ext cx="9305925" cy="900113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graphicFrame>
        <p:nvGraphicFramePr>
          <p:cNvPr id="3891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316038" y="365125"/>
          <a:ext cx="7810500" cy="632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r:id="rId4" imgW="4468238" imgH="3618689" progId="OrgPlusWOPX.4">
                  <p:embed/>
                </p:oleObj>
              </mc:Choice>
              <mc:Fallback>
                <p:oleObj r:id="rId4" imgW="4468238" imgH="3618689" progId="OrgPlusWOPX.4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365125"/>
                        <a:ext cx="7810500" cy="632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365125"/>
            <a:ext cx="9305925" cy="900113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anchor="t"/>
          <a:lstStyle/>
          <a:p>
            <a:pPr eaLnBrk="1" hangingPunct="1"/>
            <a:r>
              <a:rPr lang="cs-CZ" altLang="cs-CZ" sz="4000" dirty="0"/>
              <a:t>Dvojitý pík (Double </a:t>
            </a:r>
            <a:r>
              <a:rPr lang="cs-CZ" altLang="cs-CZ" sz="4000" dirty="0" err="1"/>
              <a:t>peak</a:t>
            </a:r>
            <a:r>
              <a:rPr lang="cs-CZ" altLang="cs-CZ" sz="4000" dirty="0"/>
              <a:t>)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>
          <a:xfrm>
            <a:off x="706438" y="1477963"/>
            <a:ext cx="9305925" cy="4699000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55713" y="1773238"/>
            <a:ext cx="7939087" cy="4364037"/>
            <a:chOff x="2016" y="3160"/>
            <a:chExt cx="7920" cy="4918"/>
          </a:xfrm>
        </p:grpSpPr>
        <p:pic>
          <p:nvPicPr>
            <p:cNvPr id="6349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3160"/>
              <a:ext cx="7920" cy="4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4" name="Text Box 5"/>
            <p:cNvSpPr txBox="1">
              <a:spLocks noChangeArrowheads="1"/>
            </p:cNvSpPr>
            <p:nvPr/>
          </p:nvSpPr>
          <p:spPr bwMode="auto">
            <a:xfrm>
              <a:off x="2160" y="7646"/>
              <a:ext cx="3600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</a:rPr>
                <a:t>Normální pík</a:t>
              </a:r>
              <a:endParaRPr lang="cs-CZ" altLang="cs-CZ" sz="1200" b="0">
                <a:latin typeface="Verdana" panose="020B0604030504040204" pitchFamily="34" charset="0"/>
              </a:endParaRPr>
            </a:p>
          </p:txBody>
        </p:sp>
        <p:sp>
          <p:nvSpPr>
            <p:cNvPr id="63495" name="Text Box 6"/>
            <p:cNvSpPr txBox="1">
              <a:spLocks noChangeArrowheads="1"/>
            </p:cNvSpPr>
            <p:nvPr/>
          </p:nvSpPr>
          <p:spPr bwMode="auto">
            <a:xfrm>
              <a:off x="6336" y="7646"/>
              <a:ext cx="3600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</a:rPr>
                <a:t>Dvojitý pík (double peak)</a:t>
              </a:r>
              <a:endParaRPr lang="cs-CZ" altLang="cs-CZ" sz="1200" b="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260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5238" y="3319463"/>
            <a:ext cx="2422525" cy="1822450"/>
          </a:xfrm>
          <a:noFill/>
        </p:spPr>
      </p:pic>
      <p:graphicFrame>
        <p:nvGraphicFramePr>
          <p:cNvPr id="565250" name="Group 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22763854"/>
              </p:ext>
            </p:extLst>
          </p:nvPr>
        </p:nvGraphicFramePr>
        <p:xfrm>
          <a:off x="888423" y="922338"/>
          <a:ext cx="8909050" cy="2008188"/>
        </p:xfrm>
        <a:graphic>
          <a:graphicData uri="http://schemas.openxmlformats.org/drawingml/2006/table">
            <a:tbl>
              <a:tblPr/>
              <a:tblGrid>
                <a:gridCol w="890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Kontaminovaná nebo degradována kolona nebo předkolona nebo kontaminovaný in-line filtr mobilní fáze.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088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Příliš vysoká nástřiková hmotnostní koncentrace (objem nástřiku /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l/ nebo koncentrace /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g/ml).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Špatný výběr separačního systému.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550" name="Rectangle 13"/>
          <p:cNvSpPr>
            <a:spLocks noChangeArrowheads="1"/>
          </p:cNvSpPr>
          <p:nvPr/>
        </p:nvSpPr>
        <p:spPr bwMode="auto">
          <a:xfrm>
            <a:off x="1579563" y="6165850"/>
            <a:ext cx="6873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0">
                <a:latin typeface="Verdana" panose="020B0604030504040204" pitchFamily="34" charset="0"/>
              </a:rPr>
              <a:t>Acidobazické rovnováhy v mobilní a stacionární fázi</a:t>
            </a:r>
          </a:p>
        </p:txBody>
      </p:sp>
      <p:sp>
        <p:nvSpPr>
          <p:cNvPr id="65551" name="Rectangle 14"/>
          <p:cNvSpPr>
            <a:spLocks noChangeArrowheads="1"/>
          </p:cNvSpPr>
          <p:nvPr/>
        </p:nvSpPr>
        <p:spPr bwMode="auto">
          <a:xfrm>
            <a:off x="6103648" y="4958556"/>
            <a:ext cx="2624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0">
                <a:latin typeface="Verdana" panose="020B0604030504040204" pitchFamily="34" charset="0"/>
              </a:rPr>
              <a:t>Potlačení disociace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652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592283" y="1211263"/>
            <a:ext cx="6972299" cy="2455573"/>
            <a:chOff x="2061" y="1444"/>
            <a:chExt cx="7862" cy="4137"/>
          </a:xfrm>
        </p:grpSpPr>
        <p:pic>
          <p:nvPicPr>
            <p:cNvPr id="6758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1444"/>
              <a:ext cx="7380" cy="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90" name="Text Box 4"/>
            <p:cNvSpPr txBox="1">
              <a:spLocks noChangeArrowheads="1"/>
            </p:cNvSpPr>
            <p:nvPr/>
          </p:nvSpPr>
          <p:spPr bwMode="auto">
            <a:xfrm>
              <a:off x="2315" y="5226"/>
              <a:ext cx="3182" cy="3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</a:rPr>
                <a:t>Normální pík</a:t>
              </a:r>
              <a:endParaRPr lang="cs-CZ" altLang="cs-CZ" sz="1200" b="0">
                <a:latin typeface="Verdana" panose="020B0604030504040204" pitchFamily="34" charset="0"/>
              </a:endParaRPr>
            </a:p>
          </p:txBody>
        </p:sp>
        <p:sp>
          <p:nvSpPr>
            <p:cNvPr id="67591" name="Text Box 5"/>
            <p:cNvSpPr txBox="1">
              <a:spLocks noChangeArrowheads="1"/>
            </p:cNvSpPr>
            <p:nvPr/>
          </p:nvSpPr>
          <p:spPr bwMode="auto">
            <a:xfrm>
              <a:off x="6741" y="5224"/>
              <a:ext cx="3182" cy="3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</a:rPr>
                <a:t>Frontující pík</a:t>
              </a:r>
              <a:endParaRPr lang="cs-CZ" altLang="cs-CZ" sz="1200" b="0">
                <a:latin typeface="Verdana" panose="020B0604030504040204" pitchFamily="34" charset="0"/>
              </a:endParaRPr>
            </a:p>
          </p:txBody>
        </p:sp>
      </p:grpSp>
      <p:sp>
        <p:nvSpPr>
          <p:cNvPr id="67587" name="Rectangle 6"/>
          <p:cNvSpPr>
            <a:spLocks noGrp="1" noChangeArrowheads="1"/>
          </p:cNvSpPr>
          <p:nvPr>
            <p:ph type="title"/>
          </p:nvPr>
        </p:nvSpPr>
        <p:spPr>
          <a:xfrm>
            <a:off x="687965" y="184426"/>
            <a:ext cx="9305925" cy="900113"/>
          </a:xfrm>
        </p:spPr>
        <p:txBody>
          <a:bodyPr anchor="b"/>
          <a:lstStyle/>
          <a:p>
            <a:pPr eaLnBrk="1" hangingPunct="1"/>
            <a:r>
              <a:rPr lang="cs-CZ" altLang="cs-CZ" sz="4000" dirty="0"/>
              <a:t>Frontující pík (</a:t>
            </a:r>
            <a:r>
              <a:rPr lang="cs-CZ" altLang="cs-CZ" sz="4000" dirty="0" err="1"/>
              <a:t>fronting</a:t>
            </a:r>
            <a:r>
              <a:rPr lang="cs-CZ" altLang="cs-CZ" sz="4000" dirty="0"/>
              <a:t> </a:t>
            </a:r>
            <a:r>
              <a:rPr lang="cs-CZ" altLang="cs-CZ" sz="4000" dirty="0" err="1"/>
              <a:t>peak</a:t>
            </a:r>
            <a:r>
              <a:rPr lang="cs-CZ" altLang="cs-CZ" sz="4000" dirty="0"/>
              <a:t>)</a:t>
            </a:r>
          </a:p>
        </p:txBody>
      </p:sp>
      <p:graphicFrame>
        <p:nvGraphicFramePr>
          <p:cNvPr id="8" name="Group 2">
            <a:extLst>
              <a:ext uri="{FF2B5EF4-FFF2-40B4-BE49-F238E27FC236}">
                <a16:creationId xmlns:a16="http://schemas.microsoft.com/office/drawing/2014/main" id="{5D59EC0E-F0DC-4600-8063-4E556896C3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773575"/>
              </p:ext>
            </p:extLst>
          </p:nvPr>
        </p:nvGraphicFramePr>
        <p:xfrm>
          <a:off x="397604" y="3919096"/>
          <a:ext cx="9305925" cy="2878138"/>
        </p:xfrm>
        <a:graphic>
          <a:graphicData uri="http://schemas.openxmlformats.org/drawingml/2006/table">
            <a:tbl>
              <a:tblPr/>
              <a:tblGrid>
                <a:gridCol w="930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9775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Kontaminovaná nebo degradována kolona nebo předkolona nebo kontaminovaný in-line filtr mobilní fáze.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496" marR="9549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Příliš vysoká nástřiková hmotnostní koncentrace (objem nástřiku /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l/ nebo koncentrace /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g/ml).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5496" marR="9549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Práce v nelineární oblasti absorpční isotermy.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496" marR="9549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Eluční síla </a:t>
                      </a:r>
                      <a:r>
                        <a:rPr kumimoji="0" lang="cs-CZ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solventu</a:t>
                      </a: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vzorku je příliš silná oproti eluční síle mobilní fáze.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496" marR="9549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365125"/>
            <a:ext cx="9305925" cy="900113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anchor="t"/>
          <a:lstStyle/>
          <a:p>
            <a:pPr eaLnBrk="1" hangingPunct="1"/>
            <a:r>
              <a:rPr lang="cs-CZ" altLang="cs-CZ" sz="4000" dirty="0" err="1"/>
              <a:t>Chvostující</a:t>
            </a:r>
            <a:r>
              <a:rPr lang="cs-CZ" altLang="cs-CZ" sz="4000" dirty="0"/>
              <a:t>  pík (</a:t>
            </a:r>
            <a:r>
              <a:rPr lang="cs-CZ" altLang="cs-CZ" sz="4000" dirty="0" err="1"/>
              <a:t>tailing</a:t>
            </a:r>
            <a:r>
              <a:rPr lang="cs-CZ" altLang="cs-CZ" sz="4000" dirty="0"/>
              <a:t> </a:t>
            </a:r>
            <a:r>
              <a:rPr lang="cs-CZ" altLang="cs-CZ" sz="4000" dirty="0" err="1"/>
              <a:t>peak</a:t>
            </a:r>
            <a:r>
              <a:rPr lang="cs-CZ" altLang="cs-CZ" sz="4000" dirty="0"/>
              <a:t>)</a:t>
            </a:r>
          </a:p>
        </p:txBody>
      </p:sp>
      <p:graphicFrame>
        <p:nvGraphicFramePr>
          <p:cNvPr id="57139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217154"/>
              </p:ext>
            </p:extLst>
          </p:nvPr>
        </p:nvGraphicFramePr>
        <p:xfrm>
          <a:off x="490537" y="1017586"/>
          <a:ext cx="9305925" cy="2327276"/>
        </p:xfrm>
        <a:graphic>
          <a:graphicData uri="http://schemas.openxmlformats.org/drawingml/2006/table">
            <a:tbl>
              <a:tblPr/>
              <a:tblGrid>
                <a:gridCol w="930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1918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Kontaminovaná nebo degradována kolona nebo předkolona nebo kontaminovaný in-line filtr mobilní fáze.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190" marR="98190"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4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Zařízení pro dávkování vzorku.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190" marR="98190"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606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Nesprávné nastavení časové konstanty detektoru.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190" marR="98190"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018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Příliš dlouhá cesta mezi kolonou a detektorem.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8190" marR="98190" marT="45707" marB="45707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Group 4">
            <a:extLst>
              <a:ext uri="{FF2B5EF4-FFF2-40B4-BE49-F238E27FC236}">
                <a16:creationId xmlns:a16="http://schemas.microsoft.com/office/drawing/2014/main" id="{79261FE5-53CF-4162-A825-21ECAEFEF404}"/>
              </a:ext>
            </a:extLst>
          </p:cNvPr>
          <p:cNvGrpSpPr>
            <a:grpSpLocks/>
          </p:cNvGrpSpPr>
          <p:nvPr/>
        </p:nvGrpSpPr>
        <p:grpSpPr bwMode="auto">
          <a:xfrm>
            <a:off x="3560185" y="3429000"/>
            <a:ext cx="6600825" cy="3419475"/>
            <a:chOff x="2061" y="1984"/>
            <a:chExt cx="7389" cy="4142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5F74B5E3-5264-471E-B7E5-99DC9CD25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1984"/>
              <a:ext cx="7389" cy="3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94A2E3BF-7CD9-4ECB-911D-B922A0B04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3" y="5730"/>
              <a:ext cx="3299" cy="3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</a:rPr>
                <a:t>Normální pík</a:t>
              </a:r>
              <a:endParaRPr lang="cs-CZ" altLang="cs-CZ" sz="1200" b="0">
                <a:latin typeface="Verdana" panose="020B0604030504040204" pitchFamily="34" charset="0"/>
              </a:endParaRP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737F1832-84E8-480F-8687-89F3F128FD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1" y="5764"/>
              <a:ext cx="1980" cy="3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</a:rPr>
                <a:t>Chvostující pík</a:t>
              </a:r>
              <a:endParaRPr lang="cs-CZ" altLang="cs-CZ" sz="1200" b="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518102" y="1394690"/>
            <a:ext cx="9697316" cy="66146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cs-CZ" altLang="cs-CZ" sz="2400" b="0" dirty="0">
                <a:latin typeface="+mn-lt"/>
              </a:rPr>
              <a:t>Jestliže </a:t>
            </a:r>
            <a:r>
              <a:rPr lang="cs-CZ" altLang="cs-CZ" sz="2400" dirty="0">
                <a:latin typeface="+mn-lt"/>
              </a:rPr>
              <a:t>všechny píky chromatogramu </a:t>
            </a:r>
            <a:r>
              <a:rPr lang="cs-CZ" altLang="cs-CZ" sz="2400" dirty="0" err="1">
                <a:latin typeface="+mn-lt"/>
              </a:rPr>
              <a:t>chvostují</a:t>
            </a:r>
            <a:r>
              <a:rPr lang="cs-CZ" altLang="cs-CZ" sz="2400" dirty="0">
                <a:latin typeface="+mn-lt"/>
              </a:rPr>
              <a:t>, nebo vykazují  dělení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cs-CZ" altLang="cs-CZ" sz="2400" b="0" dirty="0">
                <a:latin typeface="+mn-lt"/>
              </a:rPr>
              <a:t>  - lze očekávat  že je ucpaná frita kolony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cs-CZ" altLang="cs-CZ" sz="2400" b="0" dirty="0">
                <a:latin typeface="+mn-lt"/>
              </a:rPr>
              <a:t>  - nebo se vytvořil kanálek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cs-CZ" altLang="cs-CZ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cs-CZ" altLang="cs-CZ" sz="2400" u="sng" dirty="0">
                <a:latin typeface="+mn-lt"/>
              </a:rPr>
              <a:t>Předcházení potížím s ucpanou fritou  kolony </a:t>
            </a:r>
            <a:endParaRPr lang="cs-CZ" altLang="cs-CZ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cs-CZ" altLang="cs-CZ" sz="2400" dirty="0">
                <a:latin typeface="+mn-lt"/>
              </a:rPr>
              <a:t>- on line filtr</a:t>
            </a:r>
            <a:r>
              <a:rPr lang="cs-CZ" altLang="cs-CZ" sz="2400" b="0" dirty="0">
                <a:latin typeface="+mn-lt"/>
              </a:rPr>
              <a:t> 0.5 </a:t>
            </a:r>
            <a:r>
              <a:rPr lang="cs-CZ" altLang="cs-CZ" sz="2400" b="0" dirty="0">
                <a:latin typeface="+mn-lt"/>
                <a:sym typeface="Symbol" panose="05050102010706020507" pitchFamily="18" charset="2"/>
              </a:rPr>
              <a:t>µm</a:t>
            </a:r>
            <a:r>
              <a:rPr lang="cs-CZ" altLang="cs-CZ" sz="2400" b="0" dirty="0">
                <a:latin typeface="+mn-lt"/>
              </a:rPr>
              <a:t>, jestliže se zvedá tlak, </a:t>
            </a:r>
            <a:r>
              <a:rPr lang="cs-CZ" altLang="cs-CZ" sz="2400" b="0" dirty="0" smtClean="0">
                <a:latin typeface="+mn-lt"/>
              </a:rPr>
              <a:t>indikace ucpaný filtr</a:t>
            </a:r>
            <a:endParaRPr lang="cs-CZ" altLang="cs-CZ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cs-CZ" altLang="cs-CZ" sz="2400" dirty="0">
                <a:latin typeface="+mn-lt"/>
              </a:rPr>
              <a:t>- </a:t>
            </a:r>
            <a:r>
              <a:rPr lang="cs-CZ" altLang="cs-CZ" sz="2400" dirty="0" err="1">
                <a:latin typeface="+mn-lt"/>
              </a:rPr>
              <a:t>předkolonka</a:t>
            </a:r>
            <a:r>
              <a:rPr lang="cs-CZ" altLang="cs-CZ" sz="2400" dirty="0">
                <a:latin typeface="+mn-lt"/>
              </a:rPr>
              <a:t> </a:t>
            </a:r>
            <a:r>
              <a:rPr lang="cs-CZ" altLang="cs-CZ" sz="2400" b="0" dirty="0">
                <a:latin typeface="+mn-lt"/>
              </a:rPr>
              <a:t>(výměna jednou týdně, nebo po 100 vzorcích, při  špatném chromatogramu, či dle zkušeností)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cs-CZ" altLang="cs-CZ" sz="2400" b="0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cs-CZ" altLang="cs-CZ" sz="2400" b="0" dirty="0">
                <a:latin typeface="+mn-lt"/>
              </a:rPr>
              <a:t>Použití čisté mobilní fáze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cs-CZ" altLang="cs-CZ" sz="2400" b="0" dirty="0">
                <a:latin typeface="+mn-lt"/>
              </a:rPr>
              <a:t>Filtrace vzorku přes </a:t>
            </a:r>
            <a:r>
              <a:rPr lang="cs-CZ" altLang="cs-CZ" sz="2400" b="0" dirty="0" err="1">
                <a:latin typeface="+mn-lt"/>
              </a:rPr>
              <a:t>mikrofiltr</a:t>
            </a:r>
            <a:r>
              <a:rPr lang="cs-CZ" altLang="cs-CZ" sz="2400" b="0" dirty="0">
                <a:latin typeface="+mn-lt"/>
              </a:rPr>
              <a:t> (0,45 µm, 0,22 µm)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819150" y="2195513"/>
            <a:ext cx="8743950" cy="2387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Problémy v kapalinové chromatografii</a:t>
            </a:r>
          </a:p>
        </p:txBody>
      </p:sp>
      <p:sp>
        <p:nvSpPr>
          <p:cNvPr id="31747" name="Podnadpis 4"/>
          <p:cNvSpPr>
            <a:spLocks noGrp="1"/>
          </p:cNvSpPr>
          <p:nvPr>
            <p:ph type="subTitle" idx="1"/>
          </p:nvPr>
        </p:nvSpPr>
        <p:spPr>
          <a:xfrm>
            <a:off x="1333500" y="4675188"/>
            <a:ext cx="7715250" cy="1655762"/>
          </a:xfrm>
        </p:spPr>
        <p:txBody>
          <a:bodyPr/>
          <a:lstStyle/>
          <a:p>
            <a:pPr eaLnBrk="1" hangingPunct="1">
              <a:buClr>
                <a:srgbClr val="E93C09"/>
              </a:buClr>
              <a:buSzPct val="120000"/>
            </a:pPr>
            <a:r>
              <a:rPr lang="cs-CZ" altLang="cs-CZ" sz="4000" b="1"/>
              <a:t>„Troubleshooting“ 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365125"/>
            <a:ext cx="9305925" cy="900113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anchor="t"/>
          <a:lstStyle/>
          <a:p>
            <a:pPr eaLnBrk="1" hangingPunct="1"/>
            <a:r>
              <a:rPr lang="cs-CZ" altLang="cs-CZ" sz="4000" dirty="0"/>
              <a:t>Negativní  pík(y) (jeden nebo více)</a:t>
            </a:r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0" y="1773238"/>
            <a:ext cx="5224463" cy="3311525"/>
            <a:chOff x="2061" y="8824"/>
            <a:chExt cx="6885" cy="5342"/>
          </a:xfrm>
        </p:grpSpPr>
        <p:pic>
          <p:nvPicPr>
            <p:cNvPr id="7783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8824"/>
              <a:ext cx="6885" cy="5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6" name="Text Box 6"/>
            <p:cNvSpPr txBox="1">
              <a:spLocks noChangeArrowheads="1"/>
            </p:cNvSpPr>
            <p:nvPr/>
          </p:nvSpPr>
          <p:spPr bwMode="auto">
            <a:xfrm>
              <a:off x="2781" y="13144"/>
              <a:ext cx="2230" cy="3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</a:rPr>
                <a:t>Normální pík</a:t>
              </a:r>
              <a:endParaRPr lang="cs-CZ" altLang="cs-CZ" sz="1200" b="0">
                <a:latin typeface="Verdana" panose="020B0604030504040204" pitchFamily="34" charset="0"/>
              </a:endParaRPr>
            </a:p>
          </p:txBody>
        </p:sp>
        <p:sp>
          <p:nvSpPr>
            <p:cNvPr id="77837" name="Text Box 7"/>
            <p:cNvSpPr txBox="1">
              <a:spLocks noChangeArrowheads="1"/>
            </p:cNvSpPr>
            <p:nvPr/>
          </p:nvSpPr>
          <p:spPr bwMode="auto">
            <a:xfrm>
              <a:off x="5841" y="13144"/>
              <a:ext cx="198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</a:rPr>
                <a:t>Negativní pík</a:t>
              </a:r>
              <a:endParaRPr lang="cs-CZ" altLang="cs-CZ" sz="1200" b="0">
                <a:latin typeface="Verdana" panose="020B0604030504040204" pitchFamily="34" charset="0"/>
              </a:endParaRPr>
            </a:p>
          </p:txBody>
        </p:sp>
      </p:grpSp>
      <p:grpSp>
        <p:nvGrpSpPr>
          <p:cNvPr id="77830" name="Group 9"/>
          <p:cNvGrpSpPr>
            <a:grpSpLocks/>
          </p:cNvGrpSpPr>
          <p:nvPr/>
        </p:nvGrpSpPr>
        <p:grpSpPr bwMode="auto">
          <a:xfrm>
            <a:off x="5143500" y="1844675"/>
            <a:ext cx="5143500" cy="2805113"/>
            <a:chOff x="2016" y="2585"/>
            <a:chExt cx="6885" cy="4079"/>
          </a:xfrm>
        </p:grpSpPr>
        <p:pic>
          <p:nvPicPr>
            <p:cNvPr id="77832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585"/>
              <a:ext cx="6885" cy="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833" name="Text Box 11"/>
            <p:cNvSpPr txBox="1">
              <a:spLocks noChangeArrowheads="1"/>
            </p:cNvSpPr>
            <p:nvPr/>
          </p:nvSpPr>
          <p:spPr bwMode="auto">
            <a:xfrm>
              <a:off x="2139" y="6140"/>
              <a:ext cx="3074" cy="5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</a:rPr>
                <a:t>Normální pík</a:t>
              </a:r>
              <a:endParaRPr lang="cs-CZ" altLang="cs-CZ" sz="1200" b="0">
                <a:latin typeface="Verdana" panose="020B0604030504040204" pitchFamily="34" charset="0"/>
              </a:endParaRPr>
            </a:p>
          </p:txBody>
        </p:sp>
        <p:sp>
          <p:nvSpPr>
            <p:cNvPr id="77834" name="Text Box 12"/>
            <p:cNvSpPr txBox="1">
              <a:spLocks noChangeArrowheads="1"/>
            </p:cNvSpPr>
            <p:nvPr/>
          </p:nvSpPr>
          <p:spPr bwMode="auto">
            <a:xfrm>
              <a:off x="5459" y="6140"/>
              <a:ext cx="3073" cy="5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</a:rPr>
                <a:t>Negativní píky (všechny)</a:t>
              </a:r>
              <a:endParaRPr lang="cs-CZ" altLang="cs-CZ" sz="1200" b="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adpis 1"/>
          <p:cNvSpPr>
            <a:spLocks noGrp="1"/>
          </p:cNvSpPr>
          <p:nvPr>
            <p:ph type="title"/>
          </p:nvPr>
        </p:nvSpPr>
        <p:spPr>
          <a:xfrm>
            <a:off x="706438" y="365125"/>
            <a:ext cx="9305925" cy="900113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graphicFrame>
        <p:nvGraphicFramePr>
          <p:cNvPr id="579587" name="Group 3"/>
          <p:cNvGraphicFramePr>
            <a:graphicFrameLocks noGrp="1"/>
          </p:cNvGraphicFramePr>
          <p:nvPr>
            <p:ph idx="1"/>
          </p:nvPr>
        </p:nvGraphicFramePr>
        <p:xfrm>
          <a:off x="247650" y="0"/>
          <a:ext cx="9305925" cy="3870326"/>
        </p:xfrm>
        <a:graphic>
          <a:graphicData uri="http://schemas.openxmlformats.org/drawingml/2006/table">
            <a:tbl>
              <a:tblPr/>
              <a:tblGrid>
                <a:gridCol w="930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15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Použití IPC (chromatografie iontových párů).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2744" marR="19274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62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Práce v blízké oblasti UV cutoff mobilní fáze – mobilní fáze má příliš vysokou absorbci.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2744" marR="19274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03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Nesprávné nastavení změny vlnové délky u detektorů s programovatelnou vlnovou délkou.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2744" marR="19274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5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Problém dávkování vzorku – nasátí vzduchové bublinky do jehly nebo dávkovací smyčky.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2744" marR="19274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9887" name="Picture 1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592513"/>
            <a:ext cx="4195763" cy="3160712"/>
          </a:xfrm>
          <a:noFill/>
        </p:spPr>
      </p:pic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4900613" y="5360988"/>
            <a:ext cx="53863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600" b="0">
                <a:latin typeface="Arial" panose="020B0604020202020204" pitchFamily="34" charset="0"/>
              </a:rPr>
              <a:t>Programovatelná změna UV detektoru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600" b="0">
                <a:latin typeface="Arial" panose="020B0604020202020204" pitchFamily="34" charset="0"/>
              </a:rPr>
              <a:t> 325 nm – 292 nm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600" b="0">
                <a:latin typeface="Arial" panose="020B0604020202020204" pitchFamily="34" charset="0"/>
              </a:rPr>
              <a:t>(časová prodleva změny označená šipkami při stanovení vitaminu A a vitaminu E)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365125"/>
            <a:ext cx="9305925" cy="900113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anchor="t"/>
          <a:lstStyle/>
          <a:p>
            <a:pPr eaLnBrk="1" hangingPunct="1"/>
            <a:r>
              <a:rPr lang="cs-CZ" altLang="cs-CZ" sz="4000" dirty="0"/>
              <a:t>Uřezaný pík (top-</a:t>
            </a:r>
            <a:r>
              <a:rPr lang="cs-CZ" altLang="cs-CZ" sz="4000" dirty="0" err="1"/>
              <a:t>flat</a:t>
            </a:r>
            <a:r>
              <a:rPr lang="cs-CZ" altLang="cs-CZ" sz="4000" dirty="0"/>
              <a:t> </a:t>
            </a:r>
            <a:r>
              <a:rPr lang="cs-CZ" altLang="cs-CZ" sz="4000" dirty="0" err="1"/>
              <a:t>peak</a:t>
            </a:r>
            <a:r>
              <a:rPr lang="cs-CZ" altLang="cs-CZ" sz="4000" dirty="0"/>
              <a:t>)</a:t>
            </a:r>
          </a:p>
        </p:txBody>
      </p:sp>
      <p:graphicFrame>
        <p:nvGraphicFramePr>
          <p:cNvPr id="581639" name="Group 7"/>
          <p:cNvGraphicFramePr>
            <a:graphicFrameLocks noGrp="1"/>
          </p:cNvGraphicFramePr>
          <p:nvPr>
            <p:ph idx="1"/>
          </p:nvPr>
        </p:nvGraphicFramePr>
        <p:xfrm>
          <a:off x="706438" y="1477963"/>
          <a:ext cx="9305925" cy="2259014"/>
        </p:xfrm>
        <a:graphic>
          <a:graphicData uri="http://schemas.openxmlformats.org/drawingml/2006/table">
            <a:tbl>
              <a:tblPr/>
              <a:tblGrid>
                <a:gridCol w="930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063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Příliš vysoká nástřiková hmotnostní koncentrace (objem nástřiku /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l/ nebo koncentrace /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g/ml).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5941" marR="95941" marT="45712" marB="4571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650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 detektoru není elektronicky nastavena nula.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941" marR="95941" marT="45712" marB="4571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650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 detektoru nastavena příliš vysoká citlivost.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941" marR="95941" marT="45712" marB="4571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650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Špatně nastavena časová konstanta detektoru.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941" marR="95941" marT="45712" marB="45712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1935" name="Group 3"/>
          <p:cNvGrpSpPr>
            <a:grpSpLocks/>
          </p:cNvGrpSpPr>
          <p:nvPr/>
        </p:nvGrpSpPr>
        <p:grpSpPr bwMode="auto">
          <a:xfrm>
            <a:off x="2748106" y="3949702"/>
            <a:ext cx="5827713" cy="3087688"/>
            <a:chOff x="2160" y="9792"/>
            <a:chExt cx="7488" cy="5839"/>
          </a:xfrm>
        </p:grpSpPr>
        <p:pic>
          <p:nvPicPr>
            <p:cNvPr id="8193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792"/>
              <a:ext cx="7056" cy="5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37" name="Text Box 5"/>
            <p:cNvSpPr txBox="1">
              <a:spLocks noChangeArrowheads="1"/>
            </p:cNvSpPr>
            <p:nvPr/>
          </p:nvSpPr>
          <p:spPr bwMode="auto">
            <a:xfrm>
              <a:off x="2160" y="14401"/>
              <a:ext cx="3600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</a:rPr>
                <a:t>Normální pík</a:t>
              </a:r>
              <a:endParaRPr lang="cs-CZ" altLang="cs-CZ" sz="1200" b="0">
                <a:latin typeface="Verdana" panose="020B0604030504040204" pitchFamily="34" charset="0"/>
              </a:endParaRPr>
            </a:p>
          </p:txBody>
        </p:sp>
        <p:sp>
          <p:nvSpPr>
            <p:cNvPr id="81938" name="Text Box 6"/>
            <p:cNvSpPr txBox="1">
              <a:spLocks noChangeArrowheads="1"/>
            </p:cNvSpPr>
            <p:nvPr/>
          </p:nvSpPr>
          <p:spPr bwMode="auto">
            <a:xfrm>
              <a:off x="6048" y="14401"/>
              <a:ext cx="3600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</a:rPr>
                <a:t>Uřezaný pík</a:t>
              </a:r>
              <a:endParaRPr lang="cs-CZ" altLang="cs-CZ" sz="1200" b="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365125"/>
            <a:ext cx="9305925" cy="900113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4000" dirty="0"/>
              <a:t>Více </a:t>
            </a:r>
            <a:r>
              <a:rPr lang="cs-CZ" altLang="cs-CZ" sz="4000" dirty="0" err="1"/>
              <a:t>píků</a:t>
            </a:r>
            <a:r>
              <a:rPr lang="cs-CZ" altLang="cs-CZ" sz="4000" dirty="0"/>
              <a:t> v chromatogramu než očekáváme</a:t>
            </a:r>
          </a:p>
        </p:txBody>
      </p:sp>
      <p:graphicFrame>
        <p:nvGraphicFramePr>
          <p:cNvPr id="58368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204470"/>
              </p:ext>
            </p:extLst>
          </p:nvPr>
        </p:nvGraphicFramePr>
        <p:xfrm>
          <a:off x="595601" y="1062326"/>
          <a:ext cx="9305925" cy="1728786"/>
        </p:xfrm>
        <a:graphic>
          <a:graphicData uri="http://schemas.openxmlformats.org/drawingml/2006/table">
            <a:tbl>
              <a:tblPr/>
              <a:tblGrid>
                <a:gridCol w="930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437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Mobilní fáze je kontaminovaná.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536" marR="9453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137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Vzorek degraduje nebo dochází ke kontaminaci vzorku nečistotami během přípravy.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536" marR="9453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212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Eluce látek z předchozího nástřiku.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4536" marR="9453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5">
            <a:extLst>
              <a:ext uri="{FF2B5EF4-FFF2-40B4-BE49-F238E27FC236}">
                <a16:creationId xmlns:a16="http://schemas.microsoft.com/office/drawing/2014/main" id="{D19D6996-75FF-4592-BBDB-56BD4AC07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51" y="2791112"/>
            <a:ext cx="7440871" cy="448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112EF98D-C888-4E27-9A5F-BA66AECDF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151" y="6216650"/>
            <a:ext cx="8426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Verdana" panose="020B0604030504040204" pitchFamily="34" charset="0"/>
              </a:rPr>
              <a:t>Pík </a:t>
            </a:r>
            <a:r>
              <a:rPr lang="cs-CZ" altLang="cs-CZ" sz="1800" i="1" dirty="0">
                <a:latin typeface="Verdana" panose="020B0604030504040204" pitchFamily="34" charset="0"/>
              </a:rPr>
              <a:t>X</a:t>
            </a:r>
            <a:r>
              <a:rPr lang="cs-CZ" altLang="cs-CZ" sz="1800" dirty="0">
                <a:latin typeface="Verdana" panose="020B0604030504040204" pitchFamily="34" charset="0"/>
              </a:rPr>
              <a:t>  z předchozího nástřiku je charakteristický tím, že jeho šířka YXV &gt; Y1V.</a:t>
            </a:r>
            <a:r>
              <a:rPr lang="cs-CZ" altLang="cs-CZ" sz="1800" b="0" dirty="0"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365125"/>
            <a:ext cx="9305925" cy="900113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anchor="t"/>
          <a:lstStyle/>
          <a:p>
            <a:pPr eaLnBrk="1" hangingPunct="1"/>
            <a:r>
              <a:rPr lang="cs-CZ" altLang="cs-CZ" sz="2800" dirty="0"/>
              <a:t>Méně </a:t>
            </a:r>
            <a:r>
              <a:rPr lang="cs-CZ" altLang="cs-CZ" sz="2800" dirty="0" err="1"/>
              <a:t>píků</a:t>
            </a:r>
            <a:r>
              <a:rPr lang="cs-CZ" altLang="cs-CZ" sz="2800" dirty="0"/>
              <a:t> v chromatogramu než očekáváme, žádné píky nebo menší píky než očekáváme</a:t>
            </a:r>
          </a:p>
        </p:txBody>
      </p:sp>
      <p:graphicFrame>
        <p:nvGraphicFramePr>
          <p:cNvPr id="587800" name="Group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929046"/>
              </p:ext>
            </p:extLst>
          </p:nvPr>
        </p:nvGraphicFramePr>
        <p:xfrm>
          <a:off x="817274" y="1265238"/>
          <a:ext cx="9305925" cy="5349922"/>
        </p:xfrm>
        <a:graphic>
          <a:graphicData uri="http://schemas.openxmlformats.org/drawingml/2006/table">
            <a:tbl>
              <a:tblPr/>
              <a:tblGrid>
                <a:gridCol w="9305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562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Vzorek degraduje</a:t>
                      </a:r>
                      <a:endParaRPr kumimoji="0" 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056" marR="85056" marT="45709" marB="4570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479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Ztráta účinnosti kolony – kolona degradována.</a:t>
                      </a:r>
                      <a:endParaRPr kumimoji="0" 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056" marR="85056" marT="45709" marB="4570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562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Použitá jiná mobilní fáze.</a:t>
                      </a:r>
                      <a:endParaRPr kumimoji="0" 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056" marR="85056" marT="45709" marB="4570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796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cs-CZ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Problém nástřiku vzorku na chromatografickou kolonu (</a:t>
                      </a:r>
                      <a:r>
                        <a:rPr kumimoji="0" lang="cs-CZ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autosampler</a:t>
                      </a:r>
                      <a:r>
                        <a:rPr kumimoji="0" lang="cs-CZ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):</a:t>
                      </a:r>
                    </a:p>
                    <a:p>
                      <a:pPr marL="469900" marR="0" lvl="0" indent="-469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cs-CZ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nízký nástřikový objem</a:t>
                      </a:r>
                    </a:p>
                    <a:p>
                      <a:pPr marL="469900" marR="0" lvl="0" indent="-469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cs-CZ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defektní jehla</a:t>
                      </a:r>
                    </a:p>
                    <a:p>
                      <a:pPr marL="469900" marR="0" lvl="0" indent="-469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cs-CZ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náběr vzorku mimo </a:t>
                      </a:r>
                      <a:r>
                        <a:rPr kumimoji="0" lang="cs-CZ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vialku</a:t>
                      </a:r>
                      <a:endParaRPr kumimoji="0" lang="cs-CZ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469900" marR="0" lvl="0" indent="-469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cs-CZ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malý objem vzorku ve </a:t>
                      </a:r>
                      <a:r>
                        <a:rPr kumimoji="0" lang="cs-CZ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vialce</a:t>
                      </a:r>
                      <a:r>
                        <a:rPr kumimoji="0" lang="cs-CZ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</a:t>
                      </a:r>
                      <a:endParaRPr kumimoji="0" lang="cs-CZ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056" marR="85056" marT="45709" marB="4570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5871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Problém nastavení detektoru </a:t>
                      </a:r>
                    </a:p>
                    <a:p>
                      <a:pPr marL="469900" marR="0" lvl="0" indent="-469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citlivost</a:t>
                      </a:r>
                    </a:p>
                    <a:p>
                      <a:pPr marL="469900" marR="0" lvl="0" indent="-469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vynulování základní linie</a:t>
                      </a:r>
                    </a:p>
                    <a:p>
                      <a:pPr marL="469900" marR="0" lvl="0" indent="-469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nastavení vlnové délky</a:t>
                      </a:r>
                    </a:p>
                    <a:p>
                      <a:pPr marL="469900" marR="0" lvl="0" indent="-469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tok mobilní fáze mimo celu detektoru</a:t>
                      </a:r>
                    </a:p>
                    <a:p>
                      <a:pPr marL="469900" marR="0" lvl="0" indent="-469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>
                          <a:tab pos="228600" algn="l"/>
                        </a:tabLst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elektronický problém (defektní lampa)</a:t>
                      </a:r>
                      <a:endParaRPr kumimoji="0" 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056" marR="85056" marT="45709" marB="4570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562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Solvent vzorku je příliš viskózní.</a:t>
                      </a:r>
                      <a:endParaRPr kumimoji="0" 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056" marR="85056" marT="45709" marB="4570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479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Autosampler – porucha oplachu jehly.</a:t>
                      </a:r>
                      <a:endParaRPr kumimoji="0" lang="cs-CZ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056" marR="85056" marT="45709" marB="4570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562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Kontaminovaná kolona.</a:t>
                      </a:r>
                      <a:endParaRPr kumimoji="0" lang="cs-CZ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5056" marR="85056" marT="45709" marB="45709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8087" name="Rectangle 23"/>
          <p:cNvSpPr>
            <a:spLocks noChangeArrowheads="1"/>
          </p:cNvSpPr>
          <p:nvPr/>
        </p:nvSpPr>
        <p:spPr bwMode="auto">
          <a:xfrm rot="2152928">
            <a:off x="7412038" y="3429000"/>
            <a:ext cx="22685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0">
                <a:solidFill>
                  <a:srgbClr val="FF0000"/>
                </a:solidFill>
                <a:latin typeface="Arial Black" panose="020B0A04020102020204" pitchFamily="34" charset="0"/>
              </a:rPr>
              <a:t>Časté !!!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b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365125"/>
            <a:ext cx="9305925" cy="900113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anchor="t"/>
          <a:lstStyle/>
          <a:p>
            <a:pPr eaLnBrk="1" hangingPunct="1"/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Použití pufrů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74637" y="984755"/>
            <a:ext cx="9908309" cy="4888490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marL="571500" indent="-5715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/>
              <a:t>Pro HPLC systémy představuje velké riziko používání pufrů</a:t>
            </a:r>
          </a:p>
          <a:p>
            <a:pPr marL="571500" indent="-5715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/>
              <a:t>1. Promytí kolony</a:t>
            </a:r>
          </a:p>
          <a:p>
            <a:pPr marL="571500" indent="-5715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/>
              <a:t>Při práci s pufrem se doporučuje následující postupu pro promytí kolony:</a:t>
            </a:r>
            <a:endParaRPr lang="cs-CZ" altLang="cs-CZ" sz="2000" dirty="0"/>
          </a:p>
          <a:p>
            <a:pPr marL="571500" indent="-5715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000" dirty="0"/>
              <a:t>* Nejprve promýt mobilní fází, kde pufr je nahrazen vodou ve stejném  poměru ( tj. 80:20 acetonitril: pufr nahradit 80:20 acetonitril:voda)</a:t>
            </a:r>
          </a:p>
          <a:p>
            <a:pPr marL="571500" indent="-5715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000" dirty="0"/>
              <a:t>       </a:t>
            </a:r>
            <a:r>
              <a:rPr lang="cs-CZ" altLang="cs-CZ" sz="2000" dirty="0">
                <a:sym typeface="Symbol" panose="05050102010706020507" pitchFamily="18" charset="2"/>
              </a:rPr>
              <a:t></a:t>
            </a:r>
            <a:r>
              <a:rPr lang="cs-CZ" altLang="cs-CZ" sz="2000" dirty="0"/>
              <a:t> vyhnout se promytí nejprve přímo acetonitrilem, </a:t>
            </a:r>
          </a:p>
          <a:p>
            <a:pPr marL="571500" indent="-5715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000" dirty="0"/>
              <a:t>       případně metanolem, pufr se může vysrážet</a:t>
            </a:r>
          </a:p>
          <a:p>
            <a:pPr marL="571500" indent="-5715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000" dirty="0"/>
              <a:t>       Promývá se asi 5 násobkem objemu kolony</a:t>
            </a:r>
          </a:p>
          <a:p>
            <a:pPr marL="571500" indent="-5715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000" dirty="0"/>
              <a:t>* Promyjeme asi 10 násobkem silnějšího rozpouštědla, acetonitril,  </a:t>
            </a:r>
            <a:r>
              <a:rPr lang="cs-CZ" altLang="cs-CZ" sz="2000" dirty="0" err="1"/>
              <a:t>methanol</a:t>
            </a:r>
            <a:r>
              <a:rPr lang="cs-CZ" altLang="cs-CZ" sz="2000" dirty="0"/>
              <a:t> a ponecháme v něm. Silnější než acetonitril je </a:t>
            </a:r>
            <a:r>
              <a:rPr lang="cs-CZ" altLang="cs-CZ" sz="2000" dirty="0" err="1"/>
              <a:t>methylen</a:t>
            </a:r>
            <a:r>
              <a:rPr lang="cs-CZ" altLang="cs-CZ" sz="2000" dirty="0"/>
              <a:t>  chlorid, ale pozor, je nemísitelný s vodou </a:t>
            </a:r>
          </a:p>
          <a:p>
            <a:pPr marL="571500" indent="-5715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000" dirty="0"/>
              <a:t>Pozn.  Pro kolonu 25 x 4.6 cm bude při průtoku 1 ml/min trvat promytí 10 násobkem mob. fáze asi 25 minut</a:t>
            </a:r>
            <a:endParaRPr lang="cs-CZ" altLang="cs-CZ" sz="2000" b="1" dirty="0"/>
          </a:p>
          <a:p>
            <a:pPr marL="571500" indent="-5715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/>
              <a:t>2. Promytí celého systému</a:t>
            </a:r>
          </a:p>
          <a:p>
            <a:pPr marL="571500" indent="-5715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/>
              <a:t>- pumpa -</a:t>
            </a:r>
            <a:r>
              <a:rPr lang="cs-CZ" altLang="cs-CZ" sz="2000" dirty="0"/>
              <a:t> nebezpečí vysrážení pufru a zadření pístu</a:t>
            </a:r>
            <a:endParaRPr lang="cs-CZ" altLang="cs-CZ" sz="2000" b="1" dirty="0"/>
          </a:p>
          <a:p>
            <a:pPr marL="571500" indent="-5715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/>
              <a:t>- frity - </a:t>
            </a:r>
            <a:r>
              <a:rPr lang="cs-CZ" altLang="cs-CZ" sz="2000" dirty="0"/>
              <a:t>zvláště u zásobníku m.f. </a:t>
            </a:r>
            <a:endParaRPr lang="cs-CZ" altLang="cs-CZ" sz="2000" b="1" dirty="0"/>
          </a:p>
          <a:p>
            <a:pPr marL="571500" indent="-5715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/>
              <a:t>- systém kapilár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title"/>
          </p:nvPr>
        </p:nvSpPr>
        <p:spPr>
          <a:xfrm>
            <a:off x="687965" y="171161"/>
            <a:ext cx="9305925" cy="900113"/>
          </a:xfrm>
        </p:spPr>
        <p:txBody>
          <a:bodyPr anchor="b"/>
          <a:lstStyle/>
          <a:p>
            <a:pPr eaLnBrk="1" hangingPunct="1"/>
            <a:r>
              <a:rPr lang="cs-CZ" altLang="cs-CZ" dirty="0"/>
              <a:t>Shrnutí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687964" y="979055"/>
            <a:ext cx="9305925" cy="5504583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marL="469900" indent="-4699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dirty="0"/>
              <a:t>K problémům je nutno přistupovat komplexně - průvodní jevy</a:t>
            </a:r>
          </a:p>
          <a:p>
            <a:pPr marL="469900" indent="-4699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Předcházet příčinám !!</a:t>
            </a:r>
          </a:p>
          <a:p>
            <a:pPr marL="469900" indent="-4699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b="1" u="sng" dirty="0"/>
              <a:t>Příprava mobilní fáze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výhradně rozpouštědla čistoty HPLC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filtrovat přes porézní filtry 0,45 </a:t>
            </a:r>
            <a:r>
              <a:rPr lang="cs-CZ" altLang="cs-CZ" sz="2000" dirty="0">
                <a:sym typeface="Symbol" panose="05050102010706020507" pitchFamily="18" charset="2"/>
              </a:rPr>
              <a:t></a:t>
            </a:r>
            <a:r>
              <a:rPr lang="cs-CZ" altLang="cs-CZ" sz="2000" dirty="0"/>
              <a:t>m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zásobníky mobilní fáze a in-line filtry (kovový, teflon) udržovat v čistotě a zabránit tak možné kontaminaci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důkladně odplynit (off-line vakuově nebo in-line za použití vakuového </a:t>
            </a:r>
            <a:r>
              <a:rPr lang="cs-CZ" altLang="cs-CZ" sz="2000" dirty="0" err="1"/>
              <a:t>degaseru</a:t>
            </a:r>
            <a:r>
              <a:rPr lang="cs-CZ" altLang="cs-CZ" sz="2000" dirty="0"/>
              <a:t> nebo on-line probublávání heliem)</a:t>
            </a:r>
          </a:p>
          <a:p>
            <a:pPr marL="469900" indent="-46990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cs-CZ" altLang="cs-CZ" sz="2000" b="1" u="sng" dirty="0"/>
              <a:t>Výhody odvzdušnění mobilní fáze: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reprodukovatelné retenční časy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stabilní průtok mobilní fáze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cs-CZ" altLang="cs-CZ" sz="2000" dirty="0"/>
              <a:t>nízký šum základní linie a vysokou citlivost detektorů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448252"/>
            <a:ext cx="9305925" cy="900113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anchor="t"/>
          <a:lstStyle/>
          <a:p>
            <a:pPr eaLnBrk="1" hangingPunct="1"/>
            <a:r>
              <a:rPr lang="cs-CZ" altLang="cs-CZ" dirty="0"/>
              <a:t>Shrnutí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98764" y="1274618"/>
            <a:ext cx="9513599" cy="4932218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rtlCol="0">
            <a:normAutofit fontScale="92500" lnSpcReduction="10000"/>
          </a:bodyPr>
          <a:lstStyle/>
          <a:p>
            <a:pPr marL="469900" indent="-4699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200" b="1" u="sng" dirty="0"/>
              <a:t>Analytická kolona</a:t>
            </a:r>
          </a:p>
          <a:p>
            <a:pPr marL="469900" indent="-4699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200" dirty="0"/>
              <a:t>Uchovávání:  reverzní fáze - </a:t>
            </a:r>
            <a:r>
              <a:rPr lang="cs-CZ" altLang="cs-CZ" sz="2200" dirty="0" err="1"/>
              <a:t>methanol</a:t>
            </a:r>
            <a:r>
              <a:rPr lang="cs-CZ" altLang="cs-CZ" sz="2200" dirty="0"/>
              <a:t>, acetonitril</a:t>
            </a:r>
          </a:p>
          <a:p>
            <a:pPr marL="469900" indent="-4699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200" dirty="0"/>
              <a:t>                    normální fáze – hexan/acetonitril</a:t>
            </a:r>
          </a:p>
          <a:p>
            <a:pPr marL="469900" indent="-4699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200" dirty="0"/>
          </a:p>
          <a:p>
            <a:pPr marL="469900" indent="-4699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200" b="1" u="sng" dirty="0"/>
              <a:t>Doporučení:</a:t>
            </a:r>
          </a:p>
          <a:p>
            <a:pPr marL="469900" indent="-4699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200" dirty="0"/>
              <a:t>nikdy nenechávat kolonu vyschnout</a:t>
            </a:r>
          </a:p>
          <a:p>
            <a:pPr marL="469900" indent="-4699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200" dirty="0"/>
              <a:t>uchovávat naplněnou doporučenou mobilní fází, zásadně ne pufrem</a:t>
            </a:r>
          </a:p>
          <a:p>
            <a:pPr marL="469900" indent="-4699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200" dirty="0"/>
              <a:t>uchovávat uzavřenou originálními uzávěrkami a na suchém, ale ne příliš teplém místě</a:t>
            </a:r>
          </a:p>
          <a:p>
            <a:pPr marL="469900" indent="-4699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200" dirty="0"/>
              <a:t>chránit kolonu před vibracemi a nárazy</a:t>
            </a:r>
          </a:p>
          <a:p>
            <a:pPr marL="469900" indent="-4699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cs-CZ" altLang="cs-CZ" sz="2200" dirty="0"/>
          </a:p>
          <a:p>
            <a:pPr marL="469900" indent="-4699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200" b="1" u="sng" dirty="0"/>
              <a:t>Deník kolony</a:t>
            </a:r>
          </a:p>
          <a:p>
            <a:pPr marL="469900" indent="-4699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200" dirty="0"/>
              <a:t>název, typ, rozměry  a výrobní číslo kolony </a:t>
            </a:r>
          </a:p>
          <a:p>
            <a:pPr marL="469900" indent="-4699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200" dirty="0"/>
              <a:t>zpětný tlak na koloně (</a:t>
            </a:r>
            <a:r>
              <a:rPr lang="cs-CZ" altLang="cs-CZ" sz="2200" dirty="0" err="1"/>
              <a:t>back</a:t>
            </a:r>
            <a:r>
              <a:rPr lang="cs-CZ" altLang="cs-CZ" sz="2200" dirty="0"/>
              <a:t> </a:t>
            </a:r>
            <a:r>
              <a:rPr lang="cs-CZ" altLang="cs-CZ" sz="2200" dirty="0" err="1"/>
              <a:t>pressure</a:t>
            </a:r>
            <a:r>
              <a:rPr lang="cs-CZ" altLang="cs-CZ" sz="2200" dirty="0"/>
              <a:t>) – stárnutí kolony</a:t>
            </a:r>
          </a:p>
          <a:p>
            <a:pPr marL="469900" indent="-4699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altLang="cs-CZ" sz="2200" dirty="0"/>
              <a:t>Mrtvý objem kolony ??</a:t>
            </a:r>
            <a:endParaRPr lang="cs-CZ" altLang="cs-CZ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op ACQUITY UPLC HSS T3 Columns | 2.1 mm X 100 mm | 186003539 | Waters">
            <a:extLst>
              <a:ext uri="{FF2B5EF4-FFF2-40B4-BE49-F238E27FC236}">
                <a16:creationId xmlns:a16="http://schemas.microsoft.com/office/drawing/2014/main" id="{F7639B50-DDFE-0B7C-D249-2BDE962D0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60" y="4133483"/>
            <a:ext cx="2746143" cy="183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13CC60B-7BD6-4E0A-811F-28513AF6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604" y="377274"/>
            <a:ext cx="9304650" cy="759500"/>
          </a:xfrm>
        </p:spPr>
        <p:txBody>
          <a:bodyPr>
            <a:normAutofit fontScale="90000"/>
          </a:bodyPr>
          <a:lstStyle/>
          <a:p>
            <a:pPr>
              <a:spcAft>
                <a:spcPts val="675"/>
              </a:spcAft>
            </a:pPr>
            <a:r>
              <a:rPr lang="cs-CZ" dirty="0">
                <a:solidFill>
                  <a:srgbClr val="F04E23"/>
                </a:solidFill>
              </a:rPr>
              <a:t>Vliv stáří kolony na </a:t>
            </a:r>
            <a:r>
              <a:rPr lang="cs-CZ" dirty="0" smtClean="0">
                <a:solidFill>
                  <a:srgbClr val="F04E23"/>
                </a:solidFill>
              </a:rPr>
              <a:t>separaci</a:t>
            </a:r>
            <a:endParaRPr lang="cs-CZ" dirty="0">
              <a:solidFill>
                <a:srgbClr val="F04E23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51707" y="1509850"/>
            <a:ext cx="9411181" cy="2604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1469" indent="-321469" defTabSz="10287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2025" b="0" dirty="0">
                <a:solidFill>
                  <a:prstClr val="black"/>
                </a:solidFill>
                <a:latin typeface="Calibri" panose="020F0502020204030204"/>
              </a:rPr>
              <a:t>Analytické stanovení širokého spektra mykotoxinů (57 analytů)</a:t>
            </a:r>
          </a:p>
          <a:p>
            <a:pPr marL="321469" indent="-321469" defTabSz="10287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2025" b="0" dirty="0">
                <a:solidFill>
                  <a:prstClr val="black"/>
                </a:solidFill>
                <a:latin typeface="Calibri" panose="020F0502020204030204"/>
              </a:rPr>
              <a:t>Extrakce pomocí modifikované metody </a:t>
            </a:r>
            <a:r>
              <a:rPr lang="cs-CZ" sz="2025" b="0" dirty="0" err="1">
                <a:solidFill>
                  <a:prstClr val="black"/>
                </a:solidFill>
                <a:latin typeface="Calibri" panose="020F0502020204030204"/>
              </a:rPr>
              <a:t>QuEChERS</a:t>
            </a:r>
            <a:r>
              <a:rPr lang="cs-CZ" sz="2025" b="0" dirty="0">
                <a:solidFill>
                  <a:prstClr val="black"/>
                </a:solidFill>
                <a:latin typeface="Calibri" panose="020F0502020204030204"/>
              </a:rPr>
              <a:t> – nástřik: </a:t>
            </a:r>
            <a:r>
              <a:rPr lang="cs-CZ" sz="2025" dirty="0">
                <a:solidFill>
                  <a:prstClr val="black"/>
                </a:solidFill>
                <a:latin typeface="Calibri" panose="020F0502020204030204"/>
              </a:rPr>
              <a:t>acetonitril</a:t>
            </a:r>
          </a:p>
          <a:p>
            <a:pPr marL="321469" indent="-321469" defTabSz="1028700" eaLnBrk="1" fontAlgn="auto" hangingPunct="1">
              <a:spcBef>
                <a:spcPts val="338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cs-CZ" sz="2025" b="0" dirty="0">
                <a:solidFill>
                  <a:prstClr val="black"/>
                </a:solidFill>
                <a:latin typeface="Calibri" panose="020F0502020204030204"/>
              </a:rPr>
              <a:t>Instrumentální analýza: </a:t>
            </a:r>
          </a:p>
          <a:p>
            <a:pPr marL="835819" lvl="1" indent="-321469" defTabSz="1028700" eaLnBrk="1" fontAlgn="auto" hangingPunct="1">
              <a:spcBef>
                <a:spcPts val="338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prstClr val="black"/>
                </a:solidFill>
                <a:latin typeface="Calibri" panose="020F0502020204030204"/>
              </a:rPr>
              <a:t>Kolona s reverzní fází </a:t>
            </a:r>
            <a:r>
              <a:rPr lang="cs-CZ" sz="1800" dirty="0">
                <a:solidFill>
                  <a:prstClr val="black"/>
                </a:solidFill>
                <a:latin typeface="Calibri" panose="020F0502020204030204"/>
              </a:rPr>
              <a:t>Acquity UPLC HSS T3 </a:t>
            </a:r>
            <a:r>
              <a:rPr lang="cs-CZ" sz="1800" b="0" dirty="0">
                <a:solidFill>
                  <a:prstClr val="black"/>
                </a:solidFill>
                <a:latin typeface="Calibri" panose="020F0502020204030204"/>
              </a:rPr>
              <a:t>(100 x 2,1 mm, 1,8 µm)</a:t>
            </a:r>
          </a:p>
          <a:p>
            <a:pPr marL="835819" lvl="1" indent="-321469" defTabSz="1028700" eaLnBrk="1" fontAlgn="auto" hangingPunct="1">
              <a:spcBef>
                <a:spcPts val="338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prstClr val="black"/>
                </a:solidFill>
                <a:latin typeface="Calibri" panose="020F0502020204030204"/>
              </a:rPr>
              <a:t>MF</a:t>
            </a:r>
            <a:r>
              <a:rPr lang="en-US" sz="1800" b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sz="1800" b="0" dirty="0">
                <a:solidFill>
                  <a:prstClr val="black"/>
                </a:solidFill>
                <a:latin typeface="Calibri" panose="020F0502020204030204"/>
              </a:rPr>
              <a:t>(ESI+): 5mM </a:t>
            </a:r>
            <a:r>
              <a:rPr lang="cs-CZ" sz="1800" b="0" dirty="0" err="1">
                <a:solidFill>
                  <a:prstClr val="black"/>
                </a:solidFill>
                <a:latin typeface="Calibri" panose="020F0502020204030204"/>
              </a:rPr>
              <a:t>okys</a:t>
            </a:r>
            <a:r>
              <a:rPr lang="cs-CZ" sz="1800" b="0" dirty="0">
                <a:solidFill>
                  <a:prstClr val="black"/>
                </a:solidFill>
                <a:latin typeface="Calibri" panose="020F0502020204030204"/>
              </a:rPr>
              <a:t>. mravenčan amonný v </a:t>
            </a:r>
            <a:r>
              <a:rPr lang="cs-CZ" sz="1800" dirty="0">
                <a:solidFill>
                  <a:prstClr val="black"/>
                </a:solidFill>
                <a:latin typeface="Calibri" panose="020F0502020204030204"/>
              </a:rPr>
              <a:t>H</a:t>
            </a:r>
            <a:r>
              <a:rPr lang="cs-CZ" sz="18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cs-CZ" sz="1800" dirty="0">
                <a:solidFill>
                  <a:prstClr val="black"/>
                </a:solidFill>
                <a:latin typeface="Calibri" panose="020F0502020204030204"/>
              </a:rPr>
              <a:t>O (A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cs-CZ" sz="1800" dirty="0">
                <a:solidFill>
                  <a:prstClr val="black"/>
                </a:solidFill>
                <a:latin typeface="Calibri" panose="020F0502020204030204"/>
              </a:rPr>
              <a:t>)</a:t>
            </a:r>
            <a:r>
              <a:rPr lang="cs-CZ" sz="1800" b="0" dirty="0">
                <a:solidFill>
                  <a:prstClr val="black"/>
                </a:solidFill>
                <a:latin typeface="Calibri" panose="020F0502020204030204"/>
              </a:rPr>
              <a:t> a v </a:t>
            </a:r>
            <a:r>
              <a:rPr lang="cs-CZ" sz="1800" dirty="0" err="1">
                <a:solidFill>
                  <a:prstClr val="black"/>
                </a:solidFill>
                <a:latin typeface="Calibri" panose="020F0502020204030204"/>
              </a:rPr>
              <a:t>MeOH</a:t>
            </a:r>
            <a:r>
              <a:rPr lang="cs-CZ" sz="1800" dirty="0">
                <a:solidFill>
                  <a:prstClr val="black"/>
                </a:solidFill>
                <a:latin typeface="Calibri" panose="020F0502020204030204"/>
              </a:rPr>
              <a:t> (B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cs-CZ" sz="1800" dirty="0">
                <a:solidFill>
                  <a:prstClr val="black"/>
                </a:solidFill>
                <a:latin typeface="Calibri" panose="020F0502020204030204"/>
              </a:rPr>
              <a:t>)</a:t>
            </a:r>
            <a:br>
              <a:rPr lang="cs-CZ" sz="1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cs-CZ" sz="1800" b="0" dirty="0">
                <a:solidFill>
                  <a:prstClr val="black"/>
                </a:solidFill>
                <a:latin typeface="Calibri" panose="020F0502020204030204"/>
              </a:rPr>
              <a:t>MF (ESI-): 5mM octan amonný v </a:t>
            </a:r>
            <a:r>
              <a:rPr lang="cs-CZ" sz="1800" dirty="0">
                <a:solidFill>
                  <a:prstClr val="black"/>
                </a:solidFill>
                <a:latin typeface="Calibri" panose="020F0502020204030204"/>
              </a:rPr>
              <a:t>H</a:t>
            </a:r>
            <a:r>
              <a:rPr lang="cs-CZ" sz="18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cs-CZ" sz="1800" dirty="0">
                <a:solidFill>
                  <a:prstClr val="black"/>
                </a:solidFill>
                <a:latin typeface="Calibri" panose="020F0502020204030204"/>
              </a:rPr>
              <a:t>O (A2)</a:t>
            </a:r>
            <a:r>
              <a:rPr lang="cs-CZ" sz="1800" b="0" dirty="0">
                <a:solidFill>
                  <a:prstClr val="black"/>
                </a:solidFill>
                <a:latin typeface="Calibri" panose="020F0502020204030204"/>
              </a:rPr>
              <a:t> a čistý </a:t>
            </a:r>
            <a:r>
              <a:rPr lang="cs-CZ" sz="1800" dirty="0" err="1">
                <a:solidFill>
                  <a:prstClr val="black"/>
                </a:solidFill>
                <a:latin typeface="Calibri" panose="020F0502020204030204"/>
              </a:rPr>
              <a:t>MeOH</a:t>
            </a:r>
            <a:r>
              <a:rPr lang="cs-CZ" sz="1800" dirty="0">
                <a:solidFill>
                  <a:prstClr val="black"/>
                </a:solidFill>
                <a:latin typeface="Calibri" panose="020F0502020204030204"/>
              </a:rPr>
              <a:t> (B2)</a:t>
            </a:r>
          </a:p>
          <a:p>
            <a:pPr marL="835819" lvl="1" indent="-321469" defTabSz="1028700" eaLnBrk="1" fontAlgn="auto" hangingPunct="1">
              <a:spcBef>
                <a:spcPts val="338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prstClr val="black"/>
                </a:solidFill>
                <a:latin typeface="Calibri" panose="020F0502020204030204"/>
              </a:rPr>
              <a:t>MS detekce Q-</a:t>
            </a:r>
            <a:r>
              <a:rPr lang="cs-CZ" sz="1800" b="0" dirty="0" err="1">
                <a:solidFill>
                  <a:prstClr val="black"/>
                </a:solidFill>
                <a:latin typeface="Calibri" panose="020F0502020204030204"/>
              </a:rPr>
              <a:t>Exactive</a:t>
            </a:r>
            <a:r>
              <a:rPr lang="cs-CZ" sz="1800" b="0" dirty="0">
                <a:solidFill>
                  <a:prstClr val="black"/>
                </a:solidFill>
                <a:latin typeface="Calibri" panose="020F0502020204030204"/>
              </a:rPr>
              <a:t> Plus, ionizace ESI+/ESI- (různé mobilní fáze i gradient)</a:t>
            </a:r>
          </a:p>
          <a:p>
            <a:pPr marL="835819" lvl="1" indent="-321469" defTabSz="1028700" eaLnBrk="1" fontAlgn="auto" hangingPunct="1">
              <a:spcBef>
                <a:spcPts val="338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800" b="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26" name="Picture 2" descr="Q Exactive™ Plus Hybrid Quadrupole-Orbitrap™ Mass Spectrometer">
            <a:extLst>
              <a:ext uri="{FF2B5EF4-FFF2-40B4-BE49-F238E27FC236}">
                <a16:creationId xmlns:a16="http://schemas.microsoft.com/office/drawing/2014/main" id="{8F2A49C7-BC69-32EC-3C1A-35FF262CA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230" y="5048864"/>
            <a:ext cx="1761022" cy="127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62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CC60B-7BD6-4E0A-811F-28513AF6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Stáří kolony – vliv na zvýšení LOQ 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3"/>
          <a:srcRect t="4193" r="19688"/>
          <a:stretch/>
        </p:blipFill>
        <p:spPr>
          <a:xfrm>
            <a:off x="1" y="1478758"/>
            <a:ext cx="7115175" cy="1679249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4"/>
          <a:srcRect t="4811" r="19270"/>
          <a:stretch/>
        </p:blipFill>
        <p:spPr>
          <a:xfrm>
            <a:off x="10716" y="4493056"/>
            <a:ext cx="7115176" cy="1659806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5"/>
          <a:srcRect t="3929" r="19270"/>
          <a:stretch/>
        </p:blipFill>
        <p:spPr>
          <a:xfrm>
            <a:off x="10717" y="2974469"/>
            <a:ext cx="7115175" cy="1675173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287730" y="1760679"/>
            <a:ext cx="1997325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025" b="0" dirty="0">
                <a:solidFill>
                  <a:prstClr val="black"/>
                </a:solidFill>
                <a:latin typeface="Calibri" panose="020F0502020204030204"/>
              </a:rPr>
              <a:t>Chromatogram</a:t>
            </a:r>
          </a:p>
          <a:p>
            <a:pPr algn="ctr"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025" b="0" dirty="0">
                <a:solidFill>
                  <a:prstClr val="black"/>
                </a:solidFill>
                <a:latin typeface="Calibri" panose="020F0502020204030204"/>
              </a:rPr>
              <a:t>z </a:t>
            </a:r>
            <a:r>
              <a:rPr lang="cs-CZ" sz="2025" b="0" dirty="0">
                <a:solidFill>
                  <a:srgbClr val="0070C0"/>
                </a:solidFill>
                <a:latin typeface="Calibri" panose="020F0502020204030204"/>
              </a:rPr>
              <a:t>30/04/2020</a:t>
            </a:r>
          </a:p>
          <a:p>
            <a:pPr algn="ctr"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75" b="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(cca desítky nástřiků)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281582" y="3263264"/>
            <a:ext cx="1929749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025" b="0" dirty="0">
                <a:solidFill>
                  <a:prstClr val="black"/>
                </a:solidFill>
                <a:latin typeface="Calibri" panose="020F0502020204030204"/>
              </a:rPr>
              <a:t>Akvizice</a:t>
            </a:r>
          </a:p>
          <a:p>
            <a:pPr algn="ctr"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025" b="0" dirty="0">
                <a:solidFill>
                  <a:srgbClr val="0070C0"/>
                </a:solidFill>
                <a:latin typeface="Calibri" panose="020F0502020204030204"/>
              </a:rPr>
              <a:t>02/11/2020</a:t>
            </a:r>
          </a:p>
          <a:p>
            <a:pPr algn="ctr"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75" b="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(cca 4 tisíce nástřiků)</a:t>
            </a:r>
          </a:p>
          <a:p>
            <a:pPr algn="ctr" defTabSz="10287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2025" b="0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32970" y="4751832"/>
            <a:ext cx="1952085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025" b="0" dirty="0">
                <a:solidFill>
                  <a:prstClr val="black"/>
                </a:solidFill>
                <a:latin typeface="Calibri" panose="020F0502020204030204"/>
              </a:rPr>
              <a:t>Akvizice</a:t>
            </a:r>
          </a:p>
          <a:p>
            <a:pPr algn="ctr"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025" b="0" dirty="0">
                <a:solidFill>
                  <a:srgbClr val="0070C0"/>
                </a:solidFill>
                <a:latin typeface="Calibri" panose="020F0502020204030204"/>
              </a:rPr>
              <a:t>07/12/2021</a:t>
            </a:r>
          </a:p>
          <a:p>
            <a:pPr algn="ctr"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75" b="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(cca 8 tisíc nástřiků)</a:t>
            </a:r>
          </a:p>
          <a:p>
            <a:pPr algn="ctr" defTabSz="10287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2025" b="0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114887" y="1709610"/>
            <a:ext cx="1847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025" b="0" dirty="0">
                <a:solidFill>
                  <a:srgbClr val="FF0000"/>
                </a:solidFill>
                <a:latin typeface="Calibri" panose="020F0502020204030204"/>
              </a:rPr>
              <a:t>DON</a:t>
            </a:r>
          </a:p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75" b="0" dirty="0">
                <a:solidFill>
                  <a:prstClr val="black"/>
                </a:solidFill>
                <a:latin typeface="Calibri" panose="020F0502020204030204"/>
              </a:rPr>
              <a:t>šířka píku </a:t>
            </a:r>
            <a:r>
              <a:rPr lang="cs-CZ" sz="1575" b="0" dirty="0">
                <a:solidFill>
                  <a:srgbClr val="FF0000"/>
                </a:solidFill>
                <a:latin typeface="Calibri" panose="020F0502020204030204"/>
              </a:rPr>
              <a:t>0,11 min</a:t>
            </a:r>
          </a:p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75" b="0" dirty="0">
                <a:solidFill>
                  <a:prstClr val="black"/>
                </a:solidFill>
                <a:latin typeface="Calibri" panose="020F0502020204030204"/>
              </a:rPr>
              <a:t>signál </a:t>
            </a:r>
            <a:r>
              <a:rPr lang="cs-CZ" sz="1575" b="0" dirty="0">
                <a:solidFill>
                  <a:srgbClr val="FF0000"/>
                </a:solidFill>
                <a:latin typeface="Calibri" panose="020F0502020204030204"/>
              </a:rPr>
              <a:t>2,5e</a:t>
            </a:r>
            <a:r>
              <a:rPr lang="cs-CZ" sz="1575" b="0" baseline="30000" dirty="0">
                <a:solidFill>
                  <a:srgbClr val="FF0000"/>
                </a:solidFill>
                <a:latin typeface="Calibri" panose="020F0502020204030204"/>
              </a:rPr>
              <a:t>5</a:t>
            </a:r>
          </a:p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2025" b="0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515815" y="1718627"/>
            <a:ext cx="1847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025" b="0" dirty="0">
                <a:solidFill>
                  <a:srgbClr val="00B050"/>
                </a:solidFill>
                <a:latin typeface="Calibri" panose="020F0502020204030204"/>
              </a:rPr>
              <a:t>ZEA</a:t>
            </a:r>
          </a:p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75" b="0" dirty="0">
                <a:solidFill>
                  <a:prstClr val="black"/>
                </a:solidFill>
                <a:latin typeface="Calibri" panose="020F0502020204030204"/>
              </a:rPr>
              <a:t>šířka píku </a:t>
            </a:r>
            <a:r>
              <a:rPr lang="cs-CZ" sz="1575" b="0" dirty="0">
                <a:solidFill>
                  <a:srgbClr val="00B050"/>
                </a:solidFill>
                <a:latin typeface="Calibri" panose="020F0502020204030204"/>
              </a:rPr>
              <a:t>0,12 min</a:t>
            </a:r>
          </a:p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75" b="0" dirty="0">
                <a:solidFill>
                  <a:prstClr val="black"/>
                </a:solidFill>
                <a:latin typeface="Calibri" panose="020F0502020204030204"/>
              </a:rPr>
              <a:t>signál </a:t>
            </a:r>
            <a:r>
              <a:rPr lang="cs-CZ" sz="1575" b="0" dirty="0">
                <a:solidFill>
                  <a:srgbClr val="00B050"/>
                </a:solidFill>
                <a:latin typeface="Calibri" panose="020F0502020204030204"/>
              </a:rPr>
              <a:t>9,3e</a:t>
            </a:r>
            <a:r>
              <a:rPr lang="cs-CZ" sz="1575" b="0" baseline="30000" dirty="0">
                <a:solidFill>
                  <a:srgbClr val="00B050"/>
                </a:solidFill>
                <a:latin typeface="Calibri" panose="020F0502020204030204"/>
              </a:rPr>
              <a:t>6</a:t>
            </a:r>
          </a:p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2025" b="0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114887" y="3279665"/>
            <a:ext cx="1847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025" b="0" dirty="0">
                <a:solidFill>
                  <a:srgbClr val="FF0000"/>
                </a:solidFill>
                <a:latin typeface="Calibri" panose="020F0502020204030204"/>
              </a:rPr>
              <a:t>DON</a:t>
            </a:r>
          </a:p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75" b="0" dirty="0">
                <a:solidFill>
                  <a:prstClr val="black"/>
                </a:solidFill>
                <a:latin typeface="Calibri" panose="020F0502020204030204"/>
              </a:rPr>
              <a:t>šířka píku </a:t>
            </a:r>
            <a:r>
              <a:rPr lang="cs-CZ" sz="1575" b="0" dirty="0">
                <a:solidFill>
                  <a:srgbClr val="FF0000"/>
                </a:solidFill>
                <a:latin typeface="Calibri" panose="020F0502020204030204"/>
              </a:rPr>
              <a:t>0,12 min</a:t>
            </a:r>
          </a:p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75" b="0" dirty="0">
                <a:solidFill>
                  <a:prstClr val="black"/>
                </a:solidFill>
                <a:latin typeface="Calibri" panose="020F0502020204030204"/>
              </a:rPr>
              <a:t>signál </a:t>
            </a:r>
            <a:r>
              <a:rPr lang="cs-CZ" sz="1575" b="0" dirty="0">
                <a:solidFill>
                  <a:srgbClr val="FF0000"/>
                </a:solidFill>
                <a:latin typeface="Calibri" panose="020F0502020204030204"/>
              </a:rPr>
              <a:t>1,2e</a:t>
            </a:r>
            <a:r>
              <a:rPr lang="cs-CZ" sz="1575" b="0" baseline="30000" dirty="0">
                <a:solidFill>
                  <a:srgbClr val="FF0000"/>
                </a:solidFill>
                <a:latin typeface="Calibri" panose="020F0502020204030204"/>
              </a:rPr>
              <a:t>5</a:t>
            </a:r>
          </a:p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2025" b="0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5522225" y="4629272"/>
            <a:ext cx="1847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025" b="0" dirty="0">
                <a:solidFill>
                  <a:srgbClr val="00B050"/>
                </a:solidFill>
                <a:latin typeface="Calibri" panose="020F0502020204030204"/>
              </a:rPr>
              <a:t>ZEA</a:t>
            </a:r>
          </a:p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75" b="0" dirty="0">
                <a:solidFill>
                  <a:prstClr val="black"/>
                </a:solidFill>
                <a:latin typeface="Calibri" panose="020F0502020204030204"/>
              </a:rPr>
              <a:t>šířka píku </a:t>
            </a:r>
            <a:r>
              <a:rPr lang="cs-CZ" sz="1575" b="0" dirty="0">
                <a:solidFill>
                  <a:srgbClr val="00B050"/>
                </a:solidFill>
                <a:latin typeface="Calibri" panose="020F0502020204030204"/>
              </a:rPr>
              <a:t>0,20 min</a:t>
            </a:r>
          </a:p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75" b="0" dirty="0">
                <a:solidFill>
                  <a:prstClr val="black"/>
                </a:solidFill>
                <a:latin typeface="Calibri" panose="020F0502020204030204"/>
              </a:rPr>
              <a:t>signál </a:t>
            </a:r>
            <a:r>
              <a:rPr lang="cs-CZ" sz="1575" b="0" dirty="0">
                <a:solidFill>
                  <a:srgbClr val="00B050"/>
                </a:solidFill>
                <a:latin typeface="Calibri" panose="020F0502020204030204"/>
              </a:rPr>
              <a:t>2,7e</a:t>
            </a:r>
            <a:r>
              <a:rPr lang="cs-CZ" sz="1575" b="0" baseline="30000" dirty="0">
                <a:solidFill>
                  <a:srgbClr val="00B050"/>
                </a:solidFill>
                <a:latin typeface="Calibri" panose="020F0502020204030204"/>
              </a:rPr>
              <a:t>6</a:t>
            </a:r>
          </a:p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2025" b="0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120048" y="4682550"/>
            <a:ext cx="1847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025" b="0" dirty="0">
                <a:solidFill>
                  <a:srgbClr val="FF0000"/>
                </a:solidFill>
                <a:latin typeface="Calibri" panose="020F0502020204030204"/>
              </a:rPr>
              <a:t>DON</a:t>
            </a:r>
          </a:p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75" b="0" dirty="0">
                <a:solidFill>
                  <a:prstClr val="black"/>
                </a:solidFill>
                <a:latin typeface="Calibri" panose="020F0502020204030204"/>
              </a:rPr>
              <a:t>šířka píku </a:t>
            </a:r>
            <a:r>
              <a:rPr lang="cs-CZ" sz="1575" b="0" dirty="0">
                <a:solidFill>
                  <a:srgbClr val="FF0000"/>
                </a:solidFill>
                <a:latin typeface="Calibri" panose="020F0502020204030204"/>
              </a:rPr>
              <a:t>0,16 min</a:t>
            </a:r>
          </a:p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75" b="0" dirty="0">
                <a:solidFill>
                  <a:prstClr val="black"/>
                </a:solidFill>
                <a:latin typeface="Calibri" panose="020F0502020204030204"/>
              </a:rPr>
              <a:t>signál </a:t>
            </a:r>
            <a:r>
              <a:rPr lang="cs-CZ" sz="1575" b="0" dirty="0">
                <a:solidFill>
                  <a:srgbClr val="FF0000"/>
                </a:solidFill>
                <a:latin typeface="Calibri" panose="020F0502020204030204"/>
              </a:rPr>
              <a:t>5,4e</a:t>
            </a:r>
            <a:r>
              <a:rPr lang="cs-CZ" sz="1575" b="0" baseline="30000" dirty="0">
                <a:solidFill>
                  <a:srgbClr val="FF0000"/>
                </a:solidFill>
                <a:latin typeface="Calibri" panose="020F0502020204030204"/>
              </a:rPr>
              <a:t>4</a:t>
            </a:r>
          </a:p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2025" b="0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522225" y="3245952"/>
            <a:ext cx="1847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025" b="0" dirty="0">
                <a:solidFill>
                  <a:srgbClr val="00B050"/>
                </a:solidFill>
                <a:latin typeface="Calibri" panose="020F0502020204030204"/>
              </a:rPr>
              <a:t>ZEA</a:t>
            </a:r>
          </a:p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75" b="0" dirty="0">
                <a:solidFill>
                  <a:prstClr val="black"/>
                </a:solidFill>
                <a:latin typeface="Calibri" panose="020F0502020204030204"/>
              </a:rPr>
              <a:t>šířka píku </a:t>
            </a:r>
            <a:r>
              <a:rPr lang="cs-CZ" sz="1575" b="0" dirty="0">
                <a:solidFill>
                  <a:srgbClr val="00B050"/>
                </a:solidFill>
                <a:latin typeface="Calibri" panose="020F0502020204030204"/>
              </a:rPr>
              <a:t>0,15 min</a:t>
            </a:r>
          </a:p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75" b="0" dirty="0">
                <a:solidFill>
                  <a:prstClr val="black"/>
                </a:solidFill>
                <a:latin typeface="Calibri" panose="020F0502020204030204"/>
              </a:rPr>
              <a:t>signál </a:t>
            </a:r>
            <a:r>
              <a:rPr lang="cs-CZ" sz="1575" b="0" dirty="0">
                <a:solidFill>
                  <a:srgbClr val="00B050"/>
                </a:solidFill>
                <a:latin typeface="Calibri" panose="020F0502020204030204"/>
              </a:rPr>
              <a:t>5,0e</a:t>
            </a:r>
            <a:r>
              <a:rPr lang="cs-CZ" sz="1575" b="0" baseline="30000" dirty="0">
                <a:solidFill>
                  <a:srgbClr val="00B050"/>
                </a:solidFill>
                <a:latin typeface="Calibri" panose="020F0502020204030204"/>
              </a:rPr>
              <a:t>6</a:t>
            </a:r>
          </a:p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2025" b="0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31" name="Šipka dolů 30"/>
          <p:cNvSpPr/>
          <p:nvPr/>
        </p:nvSpPr>
        <p:spPr>
          <a:xfrm>
            <a:off x="8309302" y="1690286"/>
            <a:ext cx="1148758" cy="3992045"/>
          </a:xfrm>
          <a:prstGeom prst="downArrow">
            <a:avLst>
              <a:gd name="adj1" fmla="val 50000"/>
              <a:gd name="adj2" fmla="val 7353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2025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7502276" y="2795828"/>
            <a:ext cx="2727786" cy="19620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21469" indent="-321469" defTabSz="10287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25" dirty="0">
                <a:solidFill>
                  <a:prstClr val="black"/>
                </a:solidFill>
                <a:latin typeface="Calibri" panose="020F0502020204030204"/>
              </a:rPr>
              <a:t>Zvyšující se šířka píku </a:t>
            </a:r>
            <a:r>
              <a:rPr lang="cs-CZ" sz="2025" b="0" dirty="0">
                <a:solidFill>
                  <a:prstClr val="black"/>
                </a:solidFill>
                <a:latin typeface="Calibri" panose="020F0502020204030204"/>
              </a:rPr>
              <a:t>s časem</a:t>
            </a:r>
          </a:p>
          <a:p>
            <a:pPr marL="321469" indent="-321469" defTabSz="10287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25" b="0" dirty="0">
                <a:solidFill>
                  <a:prstClr val="black"/>
                </a:solidFill>
                <a:latin typeface="Calibri" panose="020F0502020204030204"/>
              </a:rPr>
              <a:t>Postupně se </a:t>
            </a:r>
            <a:r>
              <a:rPr lang="cs-CZ" sz="2025" dirty="0">
                <a:solidFill>
                  <a:prstClr val="black"/>
                </a:solidFill>
                <a:latin typeface="Calibri" panose="020F0502020204030204"/>
              </a:rPr>
              <a:t>snižuje signál </a:t>
            </a:r>
            <a:r>
              <a:rPr lang="cs-CZ" sz="2025" b="0" dirty="0">
                <a:solidFill>
                  <a:prstClr val="black"/>
                </a:solidFill>
                <a:latin typeface="Calibri" panose="020F0502020204030204"/>
              </a:rPr>
              <a:t>a tedy i mírně</a:t>
            </a:r>
            <a:r>
              <a:rPr lang="cs-CZ" sz="2025" dirty="0">
                <a:solidFill>
                  <a:prstClr val="black"/>
                </a:solidFill>
                <a:latin typeface="Calibri" panose="020F0502020204030204"/>
              </a:rPr>
              <a:t> zvyšuje LOQ </a:t>
            </a:r>
            <a:r>
              <a:rPr lang="cs-CZ" sz="2025" b="0" dirty="0">
                <a:solidFill>
                  <a:prstClr val="black"/>
                </a:solidFill>
                <a:latin typeface="Calibri" panose="020F0502020204030204"/>
              </a:rPr>
              <a:t>(u DON a ZEA cca 2-3x).</a:t>
            </a:r>
            <a:endParaRPr lang="cs-CZ" sz="1575" b="0" baseline="30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047758" y="1478758"/>
            <a:ext cx="2156039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3150" dirty="0">
                <a:solidFill>
                  <a:srgbClr val="F04E23"/>
                </a:solidFill>
                <a:latin typeface="Calibri" panose="020F0502020204030204"/>
              </a:rPr>
              <a:t>Mykotoxiny</a:t>
            </a:r>
            <a:endParaRPr lang="en-US" sz="31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28519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365125"/>
            <a:ext cx="9305925" cy="900113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anchor="t"/>
          <a:lstStyle/>
          <a:p>
            <a:pPr eaLnBrk="1" hangingPunct="1"/>
            <a:r>
              <a:rPr lang="cs-CZ" altLang="cs-CZ" sz="4300"/>
              <a:t>Problémy v HPLC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706438" y="1477963"/>
            <a:ext cx="9305925" cy="4699000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marL="469900" indent="-469900" eaLnBrk="1" hangingPunct="1">
              <a:buFontTx/>
              <a:buNone/>
            </a:pPr>
            <a:r>
              <a:rPr lang="cs-CZ" altLang="cs-CZ" sz="2700"/>
              <a:t>	Většinu problémů, které se vyskytují při separaci látek na chromatografické koloně můžeme vyčíst již z pouhého průběhu základní linie, tvaru chromatografického píku nebo celého chromatogramu. Podle těchto příznaků můžeme rozdělit problematiku do několika skupin:</a:t>
            </a:r>
          </a:p>
          <a:p>
            <a:pPr marL="469900" indent="-469900" eaLnBrk="1" hangingPunct="1"/>
            <a:r>
              <a:rPr lang="cs-CZ" altLang="cs-CZ" sz="2700"/>
              <a:t>symptom základní linie</a:t>
            </a:r>
          </a:p>
          <a:p>
            <a:pPr marL="469900" indent="-469900" eaLnBrk="1" hangingPunct="1"/>
            <a:r>
              <a:rPr lang="cs-CZ" altLang="cs-CZ" sz="2700"/>
              <a:t>symptom retenčního času</a:t>
            </a:r>
          </a:p>
          <a:p>
            <a:pPr marL="469900" indent="-469900" eaLnBrk="1" hangingPunct="1"/>
            <a:r>
              <a:rPr lang="cs-CZ" altLang="cs-CZ" sz="2700"/>
              <a:t>symptom profilu chromatografického píku</a:t>
            </a:r>
          </a:p>
          <a:p>
            <a:pPr marL="469900" indent="-469900" eaLnBrk="1" hangingPunct="1"/>
            <a:endParaRPr lang="cs-CZ" altLang="cs-CZ" sz="27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CC60B-7BD6-4E0A-811F-28513AF6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Separace </a:t>
            </a:r>
            <a:r>
              <a:rPr lang="cs-CZ" dirty="0" err="1"/>
              <a:t>ergotových</a:t>
            </a:r>
            <a:r>
              <a:rPr lang="cs-CZ" dirty="0"/>
              <a:t> </a:t>
            </a:r>
            <a:r>
              <a:rPr lang="cs-CZ" dirty="0" smtClean="0"/>
              <a:t>alkaloidů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0490" y="1654592"/>
            <a:ext cx="941118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1469" indent="-321469" defTabSz="1028700" eaLnBrk="1" fontAlgn="auto" hangingPunct="1">
              <a:spcBef>
                <a:spcPts val="0"/>
              </a:spcBef>
              <a:spcAft>
                <a:spcPts val="675"/>
              </a:spcAft>
              <a:buFont typeface="Wingdings" panose="05000000000000000000" pitchFamily="2" charset="2"/>
              <a:buChar char="q"/>
            </a:pPr>
            <a:r>
              <a:rPr lang="cs-CZ" sz="2475" b="0" dirty="0">
                <a:solidFill>
                  <a:prstClr val="black"/>
                </a:solidFill>
                <a:latin typeface="Calibri" panose="020F0502020204030204"/>
              </a:rPr>
              <a:t>Stáří kolony nemá pouze vliv na mírné zvýšení LOQ, ale v některých případech též na samotnou separaci, např. ergotových alkaloidů</a:t>
            </a:r>
            <a:endParaRPr lang="cs-CZ" sz="2025" b="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4755" r="26278"/>
          <a:stretch/>
        </p:blipFill>
        <p:spPr>
          <a:xfrm>
            <a:off x="67579" y="2471024"/>
            <a:ext cx="7583847" cy="19017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t="4003" r="26642" b="-1"/>
          <a:stretch/>
        </p:blipFill>
        <p:spPr>
          <a:xfrm>
            <a:off x="67579" y="4252614"/>
            <a:ext cx="7546303" cy="191674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17765" y="2632758"/>
            <a:ext cx="1997325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025" b="0" dirty="0">
                <a:solidFill>
                  <a:prstClr val="black"/>
                </a:solidFill>
                <a:latin typeface="Calibri" panose="020F0502020204030204"/>
              </a:rPr>
              <a:t>Chromatogram</a:t>
            </a:r>
          </a:p>
          <a:p>
            <a:pPr algn="ctr"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025" b="0" dirty="0">
                <a:solidFill>
                  <a:prstClr val="black"/>
                </a:solidFill>
                <a:latin typeface="Calibri" panose="020F0502020204030204"/>
              </a:rPr>
              <a:t>z </a:t>
            </a:r>
            <a:r>
              <a:rPr lang="cs-CZ" sz="2025" b="0" dirty="0">
                <a:solidFill>
                  <a:srgbClr val="0070C0"/>
                </a:solidFill>
                <a:latin typeface="Calibri" panose="020F0502020204030204"/>
              </a:rPr>
              <a:t>30/03/2020</a:t>
            </a:r>
          </a:p>
          <a:p>
            <a:pPr algn="ctr"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75" b="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(cca desítky nástřiků)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77628" y="4424189"/>
            <a:ext cx="1997325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025" b="0" dirty="0">
                <a:solidFill>
                  <a:prstClr val="black"/>
                </a:solidFill>
                <a:latin typeface="Calibri" panose="020F0502020204030204"/>
              </a:rPr>
              <a:t>Chromatogram</a:t>
            </a:r>
          </a:p>
          <a:p>
            <a:pPr algn="ctr"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025" b="0" dirty="0">
                <a:solidFill>
                  <a:prstClr val="black"/>
                </a:solidFill>
                <a:latin typeface="Calibri" panose="020F0502020204030204"/>
              </a:rPr>
              <a:t>z </a:t>
            </a:r>
            <a:r>
              <a:rPr lang="cs-CZ" sz="2025" b="0" dirty="0">
                <a:solidFill>
                  <a:srgbClr val="0070C0"/>
                </a:solidFill>
                <a:latin typeface="Calibri" panose="020F0502020204030204"/>
              </a:rPr>
              <a:t>11/11/2021</a:t>
            </a:r>
          </a:p>
          <a:p>
            <a:pPr algn="ctr"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75" b="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(cca 5 tisíc nástřiků)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151068" y="2571448"/>
            <a:ext cx="266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025" b="0" dirty="0">
                <a:solidFill>
                  <a:srgbClr val="FF0000"/>
                </a:solidFill>
                <a:latin typeface="Calibri" panose="020F0502020204030204"/>
              </a:rPr>
              <a:t>Ergosine, ergosinine</a:t>
            </a:r>
          </a:p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75" b="0" dirty="0">
                <a:solidFill>
                  <a:prstClr val="black"/>
                </a:solidFill>
                <a:latin typeface="Calibri" panose="020F0502020204030204"/>
              </a:rPr>
              <a:t>rozdíl RT </a:t>
            </a:r>
            <a:r>
              <a:rPr lang="cs-CZ" sz="1575" b="0" dirty="0">
                <a:solidFill>
                  <a:srgbClr val="FF0000"/>
                </a:solidFill>
                <a:latin typeface="Calibri" panose="020F0502020204030204"/>
              </a:rPr>
              <a:t>0,11 min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151068" y="4353038"/>
            <a:ext cx="266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025" b="0" dirty="0">
                <a:solidFill>
                  <a:srgbClr val="FF0000"/>
                </a:solidFill>
                <a:latin typeface="Calibri" panose="020F0502020204030204"/>
              </a:rPr>
              <a:t>Ergosine, ergosinine</a:t>
            </a:r>
          </a:p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75" b="0" dirty="0">
                <a:solidFill>
                  <a:prstClr val="black"/>
                </a:solidFill>
                <a:latin typeface="Calibri" panose="020F0502020204030204"/>
              </a:rPr>
              <a:t>rozdíl RT </a:t>
            </a:r>
            <a:r>
              <a:rPr lang="cs-CZ" sz="1575" b="0" dirty="0">
                <a:solidFill>
                  <a:srgbClr val="FF0000"/>
                </a:solidFill>
                <a:latin typeface="Calibri" panose="020F0502020204030204"/>
              </a:rPr>
              <a:t>0,08 min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433960" y="3368801"/>
            <a:ext cx="317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025" b="0" dirty="0">
                <a:solidFill>
                  <a:srgbClr val="00B050"/>
                </a:solidFill>
                <a:latin typeface="Calibri" panose="020F0502020204030204"/>
              </a:rPr>
              <a:t>Ergotamine, ergotaminine</a:t>
            </a:r>
          </a:p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75" b="0" dirty="0">
                <a:solidFill>
                  <a:prstClr val="black"/>
                </a:solidFill>
                <a:latin typeface="Calibri" panose="020F0502020204030204"/>
              </a:rPr>
              <a:t>rozdíl RT </a:t>
            </a:r>
            <a:r>
              <a:rPr lang="cs-CZ" sz="1575" b="0" dirty="0">
                <a:solidFill>
                  <a:srgbClr val="00B050"/>
                </a:solidFill>
                <a:latin typeface="Calibri" panose="020F0502020204030204"/>
              </a:rPr>
              <a:t>0,06 min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433958" y="5162768"/>
            <a:ext cx="317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025" b="0" dirty="0">
                <a:solidFill>
                  <a:srgbClr val="00B050"/>
                </a:solidFill>
                <a:latin typeface="Calibri" panose="020F0502020204030204"/>
              </a:rPr>
              <a:t>Ergotamine, ergotaminine</a:t>
            </a:r>
          </a:p>
          <a:p>
            <a:pPr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75" b="0" dirty="0">
                <a:solidFill>
                  <a:prstClr val="black"/>
                </a:solidFill>
                <a:latin typeface="Calibri" panose="020F0502020204030204"/>
              </a:rPr>
              <a:t>rozdíl RT </a:t>
            </a:r>
            <a:r>
              <a:rPr lang="cs-CZ" sz="1575" b="0" dirty="0">
                <a:solidFill>
                  <a:srgbClr val="00B050"/>
                </a:solidFill>
                <a:latin typeface="Calibri" panose="020F0502020204030204"/>
              </a:rPr>
              <a:t>0,04 min</a:t>
            </a:r>
          </a:p>
        </p:txBody>
      </p:sp>
      <p:sp>
        <p:nvSpPr>
          <p:cNvPr id="13" name="Šipka dolů 12"/>
          <p:cNvSpPr/>
          <p:nvPr/>
        </p:nvSpPr>
        <p:spPr>
          <a:xfrm>
            <a:off x="8395027" y="2692766"/>
            <a:ext cx="1148758" cy="3186732"/>
          </a:xfrm>
          <a:prstGeom prst="downArrow">
            <a:avLst>
              <a:gd name="adj1" fmla="val 50000"/>
              <a:gd name="adj2" fmla="val 7353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8700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2025" b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690871" y="3533062"/>
            <a:ext cx="2509606" cy="1027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defTabSz="10287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2025" dirty="0">
                <a:solidFill>
                  <a:prstClr val="black"/>
                </a:solidFill>
                <a:latin typeface="Calibri" panose="020F0502020204030204"/>
              </a:rPr>
              <a:t>Zvyšující se šířka píku </a:t>
            </a:r>
            <a:r>
              <a:rPr lang="cs-CZ" sz="2025" b="0" dirty="0">
                <a:solidFill>
                  <a:prstClr val="black"/>
                </a:solidFill>
                <a:latin typeface="Calibri" panose="020F0502020204030204"/>
              </a:rPr>
              <a:t>s časem a postupné </a:t>
            </a:r>
            <a:r>
              <a:rPr lang="cs-CZ" sz="2025" dirty="0">
                <a:solidFill>
                  <a:prstClr val="black"/>
                </a:solidFill>
                <a:latin typeface="Calibri" panose="020F0502020204030204"/>
              </a:rPr>
              <a:t>zhoršení separace</a:t>
            </a:r>
            <a:endParaRPr lang="cs-CZ" sz="1575" baseline="30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5829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3"/>
          <p:cNvSpPr txBox="1">
            <a:spLocks noChangeArrowheads="1"/>
          </p:cNvSpPr>
          <p:nvPr/>
        </p:nvSpPr>
        <p:spPr bwMode="auto">
          <a:xfrm>
            <a:off x="955675" y="457200"/>
            <a:ext cx="9328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  <a:buNone/>
            </a:pPr>
            <a:r>
              <a:rPr lang="cs-CZ" altLang="cs-CZ" sz="3600" dirty="0">
                <a:solidFill>
                  <a:srgbClr val="000099"/>
                </a:solidFill>
                <a:latin typeface="Humanst521 CE" pitchFamily="34" charset="0"/>
              </a:rPr>
              <a:t>PROBLÉMY V LC</a:t>
            </a:r>
          </a:p>
        </p:txBody>
      </p:sp>
      <p:sp>
        <p:nvSpPr>
          <p:cNvPr id="95235" name="Text Box 4"/>
          <p:cNvSpPr txBox="1">
            <a:spLocks noChangeArrowheads="1"/>
          </p:cNvSpPr>
          <p:nvPr/>
        </p:nvSpPr>
        <p:spPr bwMode="auto">
          <a:xfrm>
            <a:off x="1150938" y="1276351"/>
            <a:ext cx="8604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3675" indent="-1936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cs-CZ" altLang="cs-CZ" dirty="0">
                <a:solidFill>
                  <a:srgbClr val="000099"/>
                </a:solidFill>
                <a:latin typeface="Humanst521 CE" pitchFamily="34" charset="0"/>
              </a:rPr>
              <a:t>Vliv složení mobilní fáze na separaci analytů</a:t>
            </a:r>
            <a:endParaRPr lang="cs-CZ" altLang="cs-CZ" b="0" dirty="0">
              <a:latin typeface="Humanst521 CE" pitchFamily="34" charset="0"/>
            </a:endParaRPr>
          </a:p>
        </p:txBody>
      </p:sp>
      <p:pic>
        <p:nvPicPr>
          <p:cNvPr id="95236" name="Picture 5" descr="i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t="10260" r="1508" b="47878"/>
          <a:stretch>
            <a:fillRect/>
          </a:stretch>
        </p:blipFill>
        <p:spPr bwMode="auto">
          <a:xfrm>
            <a:off x="0" y="1931988"/>
            <a:ext cx="5167313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6" descr="i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" t="52322" r="1508" b="4446"/>
          <a:stretch>
            <a:fillRect/>
          </a:stretch>
        </p:blipFill>
        <p:spPr bwMode="auto">
          <a:xfrm>
            <a:off x="5119688" y="1919288"/>
            <a:ext cx="5167312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8" name="Rectangle 7"/>
          <p:cNvSpPr>
            <a:spLocks noChangeArrowheads="1"/>
          </p:cNvSpPr>
          <p:nvPr/>
        </p:nvSpPr>
        <p:spPr bwMode="auto">
          <a:xfrm>
            <a:off x="214313" y="2790825"/>
            <a:ext cx="317500" cy="185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cs-CZ" sz="2400">
              <a:latin typeface="Times New Roman" panose="02020603050405020304" pitchFamily="18" charset="0"/>
            </a:endParaRPr>
          </a:p>
        </p:txBody>
      </p:sp>
      <p:sp>
        <p:nvSpPr>
          <p:cNvPr id="95239" name="Rectangle 8"/>
          <p:cNvSpPr>
            <a:spLocks noChangeArrowheads="1"/>
          </p:cNvSpPr>
          <p:nvPr/>
        </p:nvSpPr>
        <p:spPr bwMode="auto">
          <a:xfrm>
            <a:off x="233363" y="3817938"/>
            <a:ext cx="317500" cy="185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cs-CZ" sz="2400">
              <a:latin typeface="Times New Roman" panose="02020603050405020304" pitchFamily="18" charset="0"/>
            </a:endParaRPr>
          </a:p>
        </p:txBody>
      </p:sp>
      <p:sp>
        <p:nvSpPr>
          <p:cNvPr id="95240" name="Rectangle 9"/>
          <p:cNvSpPr>
            <a:spLocks noChangeArrowheads="1"/>
          </p:cNvSpPr>
          <p:nvPr/>
        </p:nvSpPr>
        <p:spPr bwMode="auto">
          <a:xfrm>
            <a:off x="239713" y="4872038"/>
            <a:ext cx="317500" cy="185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cs-CZ" sz="2400">
              <a:latin typeface="Times New Roman" panose="02020603050405020304" pitchFamily="18" charset="0"/>
            </a:endParaRPr>
          </a:p>
        </p:txBody>
      </p:sp>
      <p:sp>
        <p:nvSpPr>
          <p:cNvPr id="95241" name="Rectangle 10"/>
          <p:cNvSpPr>
            <a:spLocks noChangeArrowheads="1"/>
          </p:cNvSpPr>
          <p:nvPr/>
        </p:nvSpPr>
        <p:spPr bwMode="auto">
          <a:xfrm>
            <a:off x="5465763" y="2652713"/>
            <a:ext cx="317500" cy="185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cs-CZ" sz="2400">
              <a:latin typeface="Times New Roman" panose="02020603050405020304" pitchFamily="18" charset="0"/>
            </a:endParaRPr>
          </a:p>
        </p:txBody>
      </p:sp>
      <p:sp>
        <p:nvSpPr>
          <p:cNvPr id="95242" name="Rectangle 11"/>
          <p:cNvSpPr>
            <a:spLocks noChangeArrowheads="1"/>
          </p:cNvSpPr>
          <p:nvPr/>
        </p:nvSpPr>
        <p:spPr bwMode="auto">
          <a:xfrm>
            <a:off x="5459413" y="3746500"/>
            <a:ext cx="317500" cy="185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cs-CZ" sz="2400">
              <a:latin typeface="Times New Roman" panose="02020603050405020304" pitchFamily="18" charset="0"/>
            </a:endParaRPr>
          </a:p>
        </p:txBody>
      </p:sp>
      <p:sp>
        <p:nvSpPr>
          <p:cNvPr id="95243" name="Rectangle 12"/>
          <p:cNvSpPr>
            <a:spLocks noChangeArrowheads="1"/>
          </p:cNvSpPr>
          <p:nvPr/>
        </p:nvSpPr>
        <p:spPr bwMode="auto">
          <a:xfrm>
            <a:off x="5453063" y="4854575"/>
            <a:ext cx="317500" cy="185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cs-CZ" sz="2400">
              <a:latin typeface="Times New Roman" panose="02020603050405020304" pitchFamily="18" charset="0"/>
            </a:endParaRPr>
          </a:p>
        </p:txBody>
      </p:sp>
      <p:sp>
        <p:nvSpPr>
          <p:cNvPr id="95244" name="Text Box 13"/>
          <p:cNvSpPr txBox="1">
            <a:spLocks noChangeArrowheads="1"/>
          </p:cNvSpPr>
          <p:nvPr/>
        </p:nvSpPr>
        <p:spPr bwMode="auto">
          <a:xfrm>
            <a:off x="1265238" y="2132013"/>
            <a:ext cx="1325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Humanst521 Cn CE" pitchFamily="34" charset="0"/>
              </a:rPr>
              <a:t>90 % MeCN</a:t>
            </a:r>
            <a:endParaRPr lang="en-GB" altLang="cs-CZ" sz="1800">
              <a:solidFill>
                <a:srgbClr val="FF0000"/>
              </a:solidFill>
              <a:latin typeface="Humanst521 Cn CE" pitchFamily="34" charset="0"/>
            </a:endParaRPr>
          </a:p>
        </p:txBody>
      </p:sp>
      <p:sp>
        <p:nvSpPr>
          <p:cNvPr id="95245" name="Text Box 14"/>
          <p:cNvSpPr txBox="1">
            <a:spLocks noChangeArrowheads="1"/>
          </p:cNvSpPr>
          <p:nvPr/>
        </p:nvSpPr>
        <p:spPr bwMode="auto">
          <a:xfrm>
            <a:off x="1263650" y="3397250"/>
            <a:ext cx="1325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  <a:latin typeface="Humanst521 Cn CE" pitchFamily="34" charset="0"/>
              </a:rPr>
              <a:t>80 % </a:t>
            </a:r>
            <a:r>
              <a:rPr lang="cs-CZ" altLang="cs-CZ" sz="1800" dirty="0" err="1">
                <a:solidFill>
                  <a:srgbClr val="FF0000"/>
                </a:solidFill>
                <a:latin typeface="Humanst521 Cn CE" pitchFamily="34" charset="0"/>
              </a:rPr>
              <a:t>MeCN</a:t>
            </a:r>
            <a:endParaRPr lang="en-GB" altLang="cs-CZ" sz="1800" dirty="0">
              <a:solidFill>
                <a:srgbClr val="FF0000"/>
              </a:solidFill>
              <a:latin typeface="Humanst521 Cn CE" pitchFamily="34" charset="0"/>
            </a:endParaRPr>
          </a:p>
        </p:txBody>
      </p:sp>
      <p:sp>
        <p:nvSpPr>
          <p:cNvPr id="95246" name="Text Box 15"/>
          <p:cNvSpPr txBox="1">
            <a:spLocks noChangeArrowheads="1"/>
          </p:cNvSpPr>
          <p:nvPr/>
        </p:nvSpPr>
        <p:spPr bwMode="auto">
          <a:xfrm>
            <a:off x="1254125" y="4451350"/>
            <a:ext cx="1325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rgbClr val="FF0000"/>
                </a:solidFill>
                <a:latin typeface="Humanst521 Cn CE" pitchFamily="34" charset="0"/>
              </a:rPr>
              <a:t>70 % </a:t>
            </a:r>
            <a:r>
              <a:rPr lang="cs-CZ" altLang="cs-CZ" sz="1800" dirty="0" err="1">
                <a:solidFill>
                  <a:srgbClr val="FF0000"/>
                </a:solidFill>
                <a:latin typeface="Humanst521 Cn CE" pitchFamily="34" charset="0"/>
              </a:rPr>
              <a:t>MeCN</a:t>
            </a:r>
            <a:endParaRPr lang="en-GB" altLang="cs-CZ" sz="1800" dirty="0">
              <a:solidFill>
                <a:srgbClr val="FF0000"/>
              </a:solidFill>
              <a:latin typeface="Humanst521 Cn CE" pitchFamily="34" charset="0"/>
            </a:endParaRPr>
          </a:p>
        </p:txBody>
      </p:sp>
      <p:sp>
        <p:nvSpPr>
          <p:cNvPr id="95247" name="Text Box 16"/>
          <p:cNvSpPr txBox="1">
            <a:spLocks noChangeArrowheads="1"/>
          </p:cNvSpPr>
          <p:nvPr/>
        </p:nvSpPr>
        <p:spPr bwMode="auto">
          <a:xfrm>
            <a:off x="4999038" y="2144713"/>
            <a:ext cx="1325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Humanst521 Cn CE" pitchFamily="34" charset="0"/>
              </a:rPr>
              <a:t>60 % MeCN</a:t>
            </a:r>
            <a:endParaRPr lang="en-GB" altLang="cs-CZ" sz="1800">
              <a:solidFill>
                <a:srgbClr val="FF0000"/>
              </a:solidFill>
              <a:latin typeface="Humanst521 Cn CE" pitchFamily="34" charset="0"/>
            </a:endParaRPr>
          </a:p>
        </p:txBody>
      </p:sp>
      <p:sp>
        <p:nvSpPr>
          <p:cNvPr id="95248" name="Text Box 17"/>
          <p:cNvSpPr txBox="1">
            <a:spLocks noChangeArrowheads="1"/>
          </p:cNvSpPr>
          <p:nvPr/>
        </p:nvSpPr>
        <p:spPr bwMode="auto">
          <a:xfrm>
            <a:off x="4997450" y="3409950"/>
            <a:ext cx="1325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Humanst521 Cn CE" pitchFamily="34" charset="0"/>
              </a:rPr>
              <a:t>50 % MeCN</a:t>
            </a:r>
            <a:endParaRPr lang="en-GB" altLang="cs-CZ" sz="1800">
              <a:solidFill>
                <a:srgbClr val="FF0000"/>
              </a:solidFill>
              <a:latin typeface="Humanst521 Cn CE" pitchFamily="34" charset="0"/>
            </a:endParaRPr>
          </a:p>
        </p:txBody>
      </p:sp>
      <p:sp>
        <p:nvSpPr>
          <p:cNvPr id="95249" name="Text Box 18"/>
          <p:cNvSpPr txBox="1">
            <a:spLocks noChangeArrowheads="1"/>
          </p:cNvSpPr>
          <p:nvPr/>
        </p:nvSpPr>
        <p:spPr bwMode="auto">
          <a:xfrm>
            <a:off x="4987925" y="4464050"/>
            <a:ext cx="1325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rgbClr val="FF0000"/>
                </a:solidFill>
                <a:latin typeface="Humanst521 Cn CE" pitchFamily="34" charset="0"/>
              </a:rPr>
              <a:t>40 % MeCN</a:t>
            </a:r>
            <a:endParaRPr lang="en-GB" altLang="cs-CZ" sz="1800">
              <a:solidFill>
                <a:srgbClr val="FF0000"/>
              </a:solidFill>
              <a:latin typeface="Humanst521 Cn CE" pitchFamily="34" charset="0"/>
            </a:endParaRPr>
          </a:p>
        </p:txBody>
      </p:sp>
      <p:sp>
        <p:nvSpPr>
          <p:cNvPr id="95250" name="Text Box 20"/>
          <p:cNvSpPr txBox="1">
            <a:spLocks noChangeArrowheads="1"/>
          </p:cNvSpPr>
          <p:nvPr/>
        </p:nvSpPr>
        <p:spPr bwMode="auto">
          <a:xfrm>
            <a:off x="1139825" y="5418427"/>
            <a:ext cx="44719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Humanst521 Cn CE" pitchFamily="34" charset="0"/>
              </a:rPr>
              <a:t>Kolona: 150 mm </a:t>
            </a:r>
            <a:r>
              <a:rPr lang="cs-CZ" altLang="cs-CZ" sz="1800" dirty="0">
                <a:latin typeface="Humanst521 Cn CE" pitchFamily="34" charset="0"/>
                <a:sym typeface="Symbol" panose="05050102010706020507" pitchFamily="18" charset="2"/>
              </a:rPr>
              <a:t> 4,6 mm, 5 µm C</a:t>
            </a:r>
            <a:r>
              <a:rPr lang="cs-CZ" altLang="cs-CZ" sz="1800" baseline="-25000" dirty="0">
                <a:latin typeface="Humanst521 Cn CE" pitchFamily="34" charset="0"/>
                <a:sym typeface="Symbol" panose="05050102010706020507" pitchFamily="18" charset="2"/>
              </a:rPr>
              <a:t>18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Humanst521 Cn CE" pitchFamily="34" charset="0"/>
                <a:sym typeface="Symbol" panose="05050102010706020507" pitchFamily="18" charset="2"/>
              </a:rPr>
              <a:t>Mobilní fáze: voda–</a:t>
            </a:r>
            <a:r>
              <a:rPr lang="cs-CZ" altLang="cs-CZ" sz="1800" dirty="0" err="1">
                <a:latin typeface="Humanst521 Cn CE" pitchFamily="34" charset="0"/>
                <a:sym typeface="Symbol" panose="05050102010706020507" pitchFamily="18" charset="2"/>
              </a:rPr>
              <a:t>MeCN</a:t>
            </a:r>
            <a:endParaRPr lang="cs-CZ" altLang="cs-CZ" sz="1800" dirty="0">
              <a:latin typeface="Humanst521 Cn CE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Humanst521 Cn CE" pitchFamily="34" charset="0"/>
                <a:sym typeface="Symbol" panose="05050102010706020507" pitchFamily="18" charset="2"/>
              </a:rPr>
              <a:t>Průtok: 2 </a:t>
            </a:r>
            <a:r>
              <a:rPr lang="cs-CZ" altLang="cs-CZ" sz="1800" dirty="0" err="1">
                <a:latin typeface="Humanst521 Cn CE" pitchFamily="34" charset="0"/>
                <a:sym typeface="Symbol" panose="05050102010706020507" pitchFamily="18" charset="2"/>
              </a:rPr>
              <a:t>mL</a:t>
            </a:r>
            <a:r>
              <a:rPr lang="en-US" altLang="cs-CZ" sz="1800" dirty="0">
                <a:latin typeface="Humanst521 Cn CE" pitchFamily="34" charset="0"/>
                <a:sym typeface="Symbol" panose="05050102010706020507" pitchFamily="18" charset="2"/>
              </a:rPr>
              <a:t>/</a:t>
            </a:r>
            <a:r>
              <a:rPr lang="cs-CZ" altLang="cs-CZ" sz="1800" dirty="0">
                <a:latin typeface="Humanst521 Cn CE" pitchFamily="34" charset="0"/>
                <a:sym typeface="Symbol" panose="05050102010706020507" pitchFamily="18" charset="2"/>
              </a:rPr>
              <a:t>min; teplota: 35 °C</a:t>
            </a:r>
            <a:endParaRPr lang="en-GB" altLang="cs-CZ" sz="1800" dirty="0">
              <a:latin typeface="Humanst521 Cn CE" pitchFamily="34" charset="0"/>
            </a:endParaRPr>
          </a:p>
        </p:txBody>
      </p:sp>
      <p:sp>
        <p:nvSpPr>
          <p:cNvPr id="95251" name="Text Box 21"/>
          <p:cNvSpPr txBox="1">
            <a:spLocks noChangeArrowheads="1"/>
          </p:cNvSpPr>
          <p:nvPr/>
        </p:nvSpPr>
        <p:spPr bwMode="auto">
          <a:xfrm>
            <a:off x="6327775" y="5784850"/>
            <a:ext cx="3959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bg2"/>
                </a:solidFill>
                <a:latin typeface="Humanst521 Cn CE" pitchFamily="34" charset="0"/>
              </a:rPr>
              <a:t>Zdroj: J.W. Dolan, </a:t>
            </a:r>
            <a:r>
              <a:rPr lang="en-US" altLang="cs-CZ" sz="2000">
                <a:solidFill>
                  <a:schemeClr val="bg2"/>
                </a:solidFill>
                <a:latin typeface="Humanst521 Cn CE" pitchFamily="34" charset="0"/>
              </a:rPr>
              <a:t>LC GC Europe</a:t>
            </a:r>
            <a:r>
              <a:rPr lang="cs-CZ" altLang="cs-CZ" sz="2000">
                <a:solidFill>
                  <a:schemeClr val="bg2"/>
                </a:solidFill>
                <a:latin typeface="Humanst521 Cn CE" pitchFamily="34" charset="0"/>
              </a:rPr>
              <a:t> 19(7) 396-400</a:t>
            </a:r>
            <a:endParaRPr lang="en-GB" altLang="cs-CZ" sz="2000">
              <a:solidFill>
                <a:schemeClr val="bg2"/>
              </a:solidFill>
              <a:latin typeface="Humanst521 Cn CE" pitchFamily="34" charset="0"/>
            </a:endParaRP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i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13765" r="5490" b="4858"/>
          <a:stretch>
            <a:fillRect/>
          </a:stretch>
        </p:blipFill>
        <p:spPr bwMode="auto">
          <a:xfrm>
            <a:off x="2527300" y="2098675"/>
            <a:ext cx="7348538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955675" y="457200"/>
            <a:ext cx="9328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  <a:buNone/>
            </a:pPr>
            <a:r>
              <a:rPr lang="cs-CZ" altLang="cs-CZ" sz="3600" dirty="0">
                <a:solidFill>
                  <a:srgbClr val="000099"/>
                </a:solidFill>
                <a:latin typeface="Humanst521 CE" pitchFamily="34" charset="0"/>
              </a:rPr>
              <a:t>PROBLÉMY V LC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365250" y="1349375"/>
            <a:ext cx="8604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3675" indent="-1936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cs-CZ" altLang="cs-CZ" dirty="0" err="1">
                <a:solidFill>
                  <a:srgbClr val="000099"/>
                </a:solidFill>
                <a:latin typeface="Humanst521 CE" pitchFamily="34" charset="0"/>
              </a:rPr>
              <a:t>Carryover</a:t>
            </a:r>
            <a:endParaRPr lang="cs-CZ" altLang="cs-CZ" b="0" dirty="0">
              <a:latin typeface="Humanst521 CE" pitchFamily="34" charset="0"/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489325" y="6184900"/>
            <a:ext cx="679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bg2"/>
                </a:solidFill>
                <a:latin typeface="Humanst521 Cn CE" pitchFamily="34" charset="0"/>
              </a:rPr>
              <a:t>Zdroj: J.W. Dolan, </a:t>
            </a:r>
            <a:r>
              <a:rPr lang="en-US" altLang="cs-CZ" sz="2000">
                <a:solidFill>
                  <a:schemeClr val="bg2"/>
                </a:solidFill>
                <a:latin typeface="Humanst521 Cn CE" pitchFamily="34" charset="0"/>
              </a:rPr>
              <a:t>LC GC Europe</a:t>
            </a:r>
            <a:r>
              <a:rPr lang="cs-CZ" altLang="cs-CZ" sz="2000">
                <a:solidFill>
                  <a:schemeClr val="bg2"/>
                </a:solidFill>
                <a:latin typeface="Humanst521 Cn CE" pitchFamily="34" charset="0"/>
              </a:rPr>
              <a:t> 19(10) 522-529</a:t>
            </a:r>
            <a:endParaRPr lang="en-GB" altLang="cs-CZ" sz="2000">
              <a:solidFill>
                <a:schemeClr val="bg2"/>
              </a:solidFill>
              <a:latin typeface="Humanst521 Cn CE" pitchFamily="34" charset="0"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138113" y="2251075"/>
            <a:ext cx="2867025" cy="1196975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Humanst521 Cn CE" pitchFamily="34" charset="0"/>
              </a:rPr>
              <a:t>Jednoduchý zřeďovací carryover</a:t>
            </a:r>
            <a:endParaRPr lang="en-GB" altLang="cs-CZ" sz="2400">
              <a:latin typeface="Humanst521 Cn CE" pitchFamily="34" charset="0"/>
            </a:endParaRP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138113" y="4171950"/>
            <a:ext cx="2867025" cy="1196975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Humanst521 Cn CE" pitchFamily="34" charset="0"/>
              </a:rPr>
              <a:t>Zřeďovací–adsorpční carryover</a:t>
            </a:r>
            <a:endParaRPr lang="en-GB" altLang="cs-CZ" sz="2400">
              <a:latin typeface="Humanst521 Cn CE" pitchFamily="34" charset="0"/>
            </a:endParaRP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i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t="6989" r="2548" b="932"/>
          <a:stretch>
            <a:fillRect/>
          </a:stretch>
        </p:blipFill>
        <p:spPr bwMode="auto">
          <a:xfrm>
            <a:off x="4011613" y="2078038"/>
            <a:ext cx="4173537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955675" y="457200"/>
            <a:ext cx="9328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  <a:buNone/>
            </a:pPr>
            <a:r>
              <a:rPr lang="cs-CZ" altLang="cs-CZ" sz="3600" dirty="0">
                <a:solidFill>
                  <a:srgbClr val="000099"/>
                </a:solidFill>
                <a:latin typeface="Humanst521 CE" pitchFamily="34" charset="0"/>
              </a:rPr>
              <a:t>PROBLÉMY V LC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365250" y="1349375"/>
            <a:ext cx="8604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3675" indent="-1936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cs-CZ" altLang="cs-CZ" dirty="0">
                <a:solidFill>
                  <a:srgbClr val="000099"/>
                </a:solidFill>
                <a:latin typeface="Humanst521 CE" pitchFamily="34" charset="0"/>
              </a:rPr>
              <a:t>Stáří LC kolony</a:t>
            </a:r>
            <a:endParaRPr lang="cs-CZ" altLang="cs-CZ" b="0" dirty="0">
              <a:latin typeface="Humanst521 CE" pitchFamily="34" charset="0"/>
            </a:endParaRP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1563688" y="2149475"/>
            <a:ext cx="2147887" cy="466725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Humanst521 Cn CE" pitchFamily="34" charset="0"/>
              </a:rPr>
              <a:t>Nová kolona</a:t>
            </a:r>
            <a:endParaRPr lang="en-GB" altLang="cs-CZ" sz="2400">
              <a:latin typeface="Humanst521 Cn CE" pitchFamily="34" charset="0"/>
            </a:endParaRP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373063" y="4195763"/>
            <a:ext cx="3338512" cy="1196975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Humanst521 Cn CE" pitchFamily="34" charset="0"/>
              </a:rPr>
              <a:t>Kolona po 500 nástřicích reálných vzorků</a:t>
            </a:r>
            <a:endParaRPr lang="en-GB" altLang="cs-CZ" sz="2400">
              <a:latin typeface="Humanst521 Cn CE" pitchFamily="34" charset="0"/>
            </a:endParaRPr>
          </a:p>
        </p:txBody>
      </p:sp>
      <p:sp>
        <p:nvSpPr>
          <p:cNvPr id="97287" name="Text Box 8"/>
          <p:cNvSpPr txBox="1">
            <a:spLocks noChangeArrowheads="1"/>
          </p:cNvSpPr>
          <p:nvPr/>
        </p:nvSpPr>
        <p:spPr bwMode="auto">
          <a:xfrm>
            <a:off x="8315325" y="4448175"/>
            <a:ext cx="19685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bg2"/>
                </a:solidFill>
                <a:latin typeface="Humanst521 Cn CE" pitchFamily="34" charset="0"/>
              </a:rPr>
              <a:t>Zdroj: R.D. Morrison, J.W. Dolan, </a:t>
            </a:r>
            <a:r>
              <a:rPr lang="en-US" altLang="cs-CZ" sz="2000">
                <a:solidFill>
                  <a:schemeClr val="bg2"/>
                </a:solidFill>
                <a:latin typeface="Humanst521 Cn CE" pitchFamily="34" charset="0"/>
              </a:rPr>
              <a:t>LC GC Europe</a:t>
            </a:r>
            <a:r>
              <a:rPr lang="cs-CZ" altLang="cs-CZ" sz="2000">
                <a:solidFill>
                  <a:schemeClr val="bg2"/>
                </a:solidFill>
                <a:latin typeface="Humanst521 Cn CE" pitchFamily="34" charset="0"/>
              </a:rPr>
              <a:t> 18(7) 386-389</a:t>
            </a:r>
            <a:endParaRPr lang="en-GB" altLang="cs-CZ" sz="2000">
              <a:solidFill>
                <a:schemeClr val="bg2"/>
              </a:solidFill>
              <a:latin typeface="Humanst521 Cn CE" pitchFamily="34" charset="0"/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i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9564" r="4117" b="1913"/>
          <a:stretch>
            <a:fillRect/>
          </a:stretch>
        </p:blipFill>
        <p:spPr bwMode="auto">
          <a:xfrm>
            <a:off x="4984750" y="1597025"/>
            <a:ext cx="4535488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955675" y="457200"/>
            <a:ext cx="9328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  <a:buNone/>
            </a:pPr>
            <a:r>
              <a:rPr lang="cs-CZ" altLang="cs-CZ" sz="3600" dirty="0">
                <a:solidFill>
                  <a:srgbClr val="000099"/>
                </a:solidFill>
                <a:latin typeface="Humanst521 CE" pitchFamily="34" charset="0"/>
              </a:rPr>
              <a:t>PROBLÉMY V LC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1365250" y="1349375"/>
            <a:ext cx="8604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3675" indent="-1936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cs-CZ" altLang="cs-CZ" dirty="0">
                <a:solidFill>
                  <a:srgbClr val="000099"/>
                </a:solidFill>
                <a:latin typeface="Humanst521 CE" pitchFamily="34" charset="0"/>
              </a:rPr>
              <a:t>Čistota vody použité pro mobilní fázi</a:t>
            </a:r>
            <a:endParaRPr lang="cs-CZ" altLang="cs-CZ" b="0" dirty="0">
              <a:latin typeface="Humanst521 CE" pitchFamily="34" charset="0"/>
            </a:endParaRPr>
          </a:p>
        </p:txBody>
      </p:sp>
      <p:sp>
        <p:nvSpPr>
          <p:cNvPr id="98309" name="Text Box 6"/>
          <p:cNvSpPr txBox="1">
            <a:spLocks noChangeArrowheads="1"/>
          </p:cNvSpPr>
          <p:nvPr/>
        </p:nvSpPr>
        <p:spPr bwMode="auto">
          <a:xfrm>
            <a:off x="795338" y="2079625"/>
            <a:ext cx="3336925" cy="156210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Humanst521 Cn CE" pitchFamily="34" charset="0"/>
              </a:rPr>
              <a:t>Vliv organických látek (TOC) přítomných ve vodě na základnu (214 nm)</a:t>
            </a:r>
            <a:endParaRPr lang="en-GB" altLang="cs-CZ" sz="2400">
              <a:latin typeface="Humanst521 Cn CE" pitchFamily="34" charset="0"/>
            </a:endParaRPr>
          </a:p>
        </p:txBody>
      </p:sp>
      <p:sp>
        <p:nvSpPr>
          <p:cNvPr id="98310" name="Text Box 8"/>
          <p:cNvSpPr txBox="1">
            <a:spLocks noChangeArrowheads="1"/>
          </p:cNvSpPr>
          <p:nvPr/>
        </p:nvSpPr>
        <p:spPr bwMode="auto">
          <a:xfrm>
            <a:off x="1460500" y="6235700"/>
            <a:ext cx="8823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bg2"/>
                </a:solidFill>
                <a:latin typeface="Humanst521 Cn CE" pitchFamily="34" charset="0"/>
              </a:rPr>
              <a:t>Zdroj: R.D. Morrison, J.W. Dolan, </a:t>
            </a:r>
            <a:r>
              <a:rPr lang="en-US" altLang="cs-CZ" sz="2000">
                <a:solidFill>
                  <a:schemeClr val="bg2"/>
                </a:solidFill>
                <a:latin typeface="Humanst521 Cn CE" pitchFamily="34" charset="0"/>
              </a:rPr>
              <a:t>LC GC Europe</a:t>
            </a:r>
            <a:r>
              <a:rPr lang="cs-CZ" altLang="cs-CZ" sz="2000">
                <a:solidFill>
                  <a:schemeClr val="bg2"/>
                </a:solidFill>
                <a:latin typeface="Humanst521 Cn CE" pitchFamily="34" charset="0"/>
              </a:rPr>
              <a:t> 18(7) 386-389</a:t>
            </a:r>
            <a:endParaRPr lang="en-GB" altLang="cs-CZ" sz="2000">
              <a:solidFill>
                <a:schemeClr val="bg2"/>
              </a:solidFill>
              <a:latin typeface="Humanst521 Cn CE" pitchFamily="34" charset="0"/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955675" y="457200"/>
            <a:ext cx="9328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  <a:buNone/>
            </a:pPr>
            <a:r>
              <a:rPr lang="cs-CZ" altLang="cs-CZ" sz="3600" dirty="0">
                <a:solidFill>
                  <a:srgbClr val="000099"/>
                </a:solidFill>
                <a:latin typeface="Humanst521 CE" pitchFamily="34" charset="0"/>
              </a:rPr>
              <a:t>PROBLÉMY V LC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365250" y="1349375"/>
            <a:ext cx="8604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3675" indent="-1936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cs-CZ" altLang="cs-CZ" dirty="0">
                <a:solidFill>
                  <a:srgbClr val="000099"/>
                </a:solidFill>
                <a:latin typeface="Humanst521 CE" pitchFamily="34" charset="0"/>
              </a:rPr>
              <a:t>Nástřik vzorku</a:t>
            </a:r>
            <a:endParaRPr lang="cs-CZ" altLang="cs-CZ" b="0" dirty="0">
              <a:latin typeface="Humanst521 CE" pitchFamily="34" charset="0"/>
            </a:endParaRPr>
          </a:p>
        </p:txBody>
      </p:sp>
      <p:sp>
        <p:nvSpPr>
          <p:cNvPr id="99332" name="Rectangle 8"/>
          <p:cNvSpPr>
            <a:spLocks noChangeArrowheads="1"/>
          </p:cNvSpPr>
          <p:nvPr/>
        </p:nvSpPr>
        <p:spPr bwMode="auto">
          <a:xfrm>
            <a:off x="5664200" y="1812925"/>
            <a:ext cx="4108450" cy="831850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Humanst521 Cn CE" pitchFamily="34" charset="0"/>
              </a:rPr>
              <a:t>Nástřik 30 µL v mobilní fázi</a:t>
            </a:r>
            <a:endParaRPr lang="en-GB" altLang="cs-CZ" sz="2400">
              <a:latin typeface="Humanst521 Cn CE" pitchFamily="34" charset="0"/>
            </a:endParaRPr>
          </a:p>
        </p:txBody>
      </p:sp>
      <p:grpSp>
        <p:nvGrpSpPr>
          <p:cNvPr id="99333" name="Group 11"/>
          <p:cNvGrpSpPr>
            <a:grpSpLocks/>
          </p:cNvGrpSpPr>
          <p:nvPr/>
        </p:nvGrpSpPr>
        <p:grpSpPr bwMode="auto">
          <a:xfrm>
            <a:off x="3454400" y="2867025"/>
            <a:ext cx="4256088" cy="3519488"/>
            <a:chOff x="1582" y="1914"/>
            <a:chExt cx="2681" cy="2217"/>
          </a:xfrm>
        </p:grpSpPr>
        <p:pic>
          <p:nvPicPr>
            <p:cNvPr id="99339" name="Picture 5" descr="i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6" t="40483" r="3316" b="2429"/>
            <a:stretch>
              <a:fillRect/>
            </a:stretch>
          </p:blipFill>
          <p:spPr bwMode="auto">
            <a:xfrm>
              <a:off x="1607" y="1914"/>
              <a:ext cx="2656" cy="2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40" name="Rectangle 9"/>
            <p:cNvSpPr>
              <a:spLocks noChangeArrowheads="1"/>
            </p:cNvSpPr>
            <p:nvPr/>
          </p:nvSpPr>
          <p:spPr bwMode="auto">
            <a:xfrm>
              <a:off x="1582" y="2039"/>
              <a:ext cx="503" cy="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99341" name="Rectangle 10"/>
            <p:cNvSpPr>
              <a:spLocks noChangeArrowheads="1"/>
            </p:cNvSpPr>
            <p:nvPr/>
          </p:nvSpPr>
          <p:spPr bwMode="auto">
            <a:xfrm>
              <a:off x="2793" y="2044"/>
              <a:ext cx="503" cy="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cs-CZ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1074738" y="2051050"/>
            <a:ext cx="4248150" cy="1379538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Humanst521 Cn CE" pitchFamily="34" charset="0"/>
              </a:rPr>
              <a:t>RP separace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Humanst521 Cn CE" pitchFamily="34" charset="0"/>
              </a:rPr>
              <a:t>Mobilní fáze:</a:t>
            </a:r>
            <a:r>
              <a:rPr lang="en-US" altLang="cs-CZ" sz="2400">
                <a:latin typeface="Humanst521 Cn CE" pitchFamily="34" charset="0"/>
              </a:rPr>
              <a:t> </a:t>
            </a:r>
            <a:r>
              <a:rPr lang="cs-CZ" altLang="cs-CZ" sz="2400">
                <a:latin typeface="Humanst521 Cn CE" pitchFamily="34" charset="0"/>
              </a:rPr>
              <a:t>18 % MeCN–voda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1952625" y="3965575"/>
            <a:ext cx="3352800" cy="466725"/>
          </a:xfrm>
          <a:prstGeom prst="rect">
            <a:avLst/>
          </a:prstGeom>
          <a:solidFill>
            <a:srgbClr val="FFFF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>
                <a:latin typeface="Humanst521 Cn CE" pitchFamily="34" charset="0"/>
              </a:rPr>
              <a:t>Nástřik 30 µL v MeCN</a:t>
            </a:r>
          </a:p>
        </p:txBody>
      </p:sp>
      <p:sp>
        <p:nvSpPr>
          <p:cNvPr id="99336" name="Text Box 12"/>
          <p:cNvSpPr txBox="1">
            <a:spLocks noChangeArrowheads="1"/>
          </p:cNvSpPr>
          <p:nvPr/>
        </p:nvSpPr>
        <p:spPr bwMode="auto">
          <a:xfrm>
            <a:off x="7667625" y="5441950"/>
            <a:ext cx="26193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bg2"/>
                </a:solidFill>
                <a:latin typeface="Humanst521 Cn CE" pitchFamily="34" charset="0"/>
              </a:rPr>
              <a:t>Zdroj: J.W. Dolan, </a:t>
            </a:r>
            <a:r>
              <a:rPr lang="en-US" altLang="cs-CZ" sz="2000">
                <a:solidFill>
                  <a:schemeClr val="bg2"/>
                </a:solidFill>
                <a:latin typeface="Humanst521 Cn CE" pitchFamily="34" charset="0"/>
              </a:rPr>
              <a:t>LC GC Europe</a:t>
            </a:r>
            <a:r>
              <a:rPr lang="cs-CZ" altLang="cs-CZ" sz="2000">
                <a:solidFill>
                  <a:schemeClr val="bg2"/>
                </a:solidFill>
                <a:latin typeface="Humanst521 Cn CE" pitchFamily="34" charset="0"/>
              </a:rPr>
              <a:t> 18(10) 514-519</a:t>
            </a:r>
            <a:endParaRPr lang="en-GB" altLang="cs-CZ" sz="2000">
              <a:solidFill>
                <a:schemeClr val="bg2"/>
              </a:solidFill>
              <a:latin typeface="Humanst521 Cn CE" pitchFamily="34" charset="0"/>
            </a:endParaRP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571500" y="1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895350" y="476251"/>
            <a:ext cx="179388" cy="466725"/>
          </a:xfrm>
          <a:prstGeom prst="rect">
            <a:avLst/>
          </a:prstGeom>
          <a:solidFill>
            <a:srgbClr val="F5131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4" name="Nadpis 1"/>
          <p:cNvSpPr txBox="1">
            <a:spLocks/>
          </p:cNvSpPr>
          <p:nvPr/>
        </p:nvSpPr>
        <p:spPr bwMode="auto">
          <a:xfrm>
            <a:off x="1182688" y="404814"/>
            <a:ext cx="8229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dirty="0" smtClean="0">
                <a:latin typeface="Arial" panose="020B0604020202020204" pitchFamily="34" charset="0"/>
              </a:rPr>
              <a:t>Objem nástřiku </a:t>
            </a:r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750889" y="1125538"/>
            <a:ext cx="8713787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altLang="cs-CZ" sz="1800" baseline="-25000" dirty="0">
              <a:latin typeface="Arial" panose="020B0604020202020204" pitchFamily="34" charset="0"/>
            </a:endParaRPr>
          </a:p>
        </p:txBody>
      </p:sp>
      <p:pic>
        <p:nvPicPr>
          <p:cNvPr id="153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125539"/>
            <a:ext cx="41767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5359401" y="1196975"/>
            <a:ext cx="18646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cs-CZ" altLang="cs-CZ" sz="1600" dirty="0"/>
              <a:t>detektor: </a:t>
            </a:r>
            <a:r>
              <a:rPr lang="cs-CZ" altLang="cs-CZ" sz="1600" dirty="0" smtClean="0"/>
              <a:t>FLD</a:t>
            </a:r>
            <a:endParaRPr lang="cs-CZ" altLang="cs-CZ" sz="1600" dirty="0"/>
          </a:p>
        </p:txBody>
      </p:sp>
      <p:pic>
        <p:nvPicPr>
          <p:cNvPr id="15368" name="obrázek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4149726"/>
            <a:ext cx="41767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966789" y="6381751"/>
            <a:ext cx="18133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AutoNum type="alphaLcPeriod" startAt="2"/>
            </a:pPr>
            <a:r>
              <a:rPr lang="cs-CZ" altLang="cs-CZ" sz="1200"/>
              <a:t>kalibrace, 25 mg/l</a:t>
            </a: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966789" y="3357564"/>
            <a:ext cx="189827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AutoNum type="alphaLcPeriod"/>
            </a:pPr>
            <a:r>
              <a:rPr lang="cs-CZ" altLang="cs-CZ" sz="1200"/>
              <a:t>kalibrace, 200 mg/l</a:t>
            </a:r>
          </a:p>
        </p:txBody>
      </p:sp>
    </p:spTree>
    <p:extLst>
      <p:ext uri="{BB962C8B-B14F-4D97-AF65-F5344CB8AC3E}">
        <p14:creationId xmlns:p14="http://schemas.microsoft.com/office/powerpoint/2010/main" val="335873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LC-MS method development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4194" y="1196752"/>
            <a:ext cx="8229600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b="1"/>
              <a:t>Gradient optimization</a:t>
            </a:r>
          </a:p>
          <a:p>
            <a:r>
              <a:rPr lang="en-GB" sz="2000"/>
              <a:t>Injection of strong sample diluent causes serious band broadening of less retained compounds:</a:t>
            </a:r>
          </a:p>
        </p:txBody>
      </p:sp>
      <p:grpSp>
        <p:nvGrpSpPr>
          <p:cNvPr id="7" name="Group 432"/>
          <p:cNvGrpSpPr>
            <a:grpSpLocks/>
          </p:cNvGrpSpPr>
          <p:nvPr/>
        </p:nvGrpSpPr>
        <p:grpSpPr bwMode="auto">
          <a:xfrm>
            <a:off x="1106313" y="4526189"/>
            <a:ext cx="2750678" cy="2034743"/>
            <a:chOff x="4127" y="860"/>
            <a:chExt cx="1456" cy="1116"/>
          </a:xfrm>
        </p:grpSpPr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5432" y="1827"/>
              <a:ext cx="151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Time</a:t>
              </a:r>
              <a:endParaRPr lang="en-GB" sz="1000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 flipV="1">
              <a:off x="4290" y="1864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V="1">
              <a:off x="4330" y="1864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V="1">
              <a:off x="4370" y="1864"/>
              <a:ext cx="0" cy="2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 flipV="1">
              <a:off x="4410" y="1864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 flipV="1">
              <a:off x="4451" y="1864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 flipV="1">
              <a:off x="4491" y="1864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 flipV="1">
              <a:off x="4531" y="1864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V="1">
              <a:off x="4571" y="1864"/>
              <a:ext cx="0" cy="2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 flipV="1">
              <a:off x="4612" y="1864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 flipV="1">
              <a:off x="4652" y="1864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 flipV="1">
              <a:off x="4692" y="1864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 flipV="1">
              <a:off x="4733" y="1864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 flipV="1">
              <a:off x="4773" y="1864"/>
              <a:ext cx="0" cy="2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 flipV="1">
              <a:off x="4813" y="1864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 flipV="1">
              <a:off x="4853" y="1864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 flipV="1">
              <a:off x="4893" y="1864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 flipV="1">
              <a:off x="4934" y="1864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 flipV="1">
              <a:off x="4974" y="1864"/>
              <a:ext cx="0" cy="2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 flipV="1">
              <a:off x="5014" y="1864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 flipV="1">
              <a:off x="5054" y="1864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 flipV="1">
              <a:off x="5094" y="1864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2" name="Line 38"/>
            <p:cNvSpPr>
              <a:spLocks noChangeShapeType="1"/>
            </p:cNvSpPr>
            <p:nvPr/>
          </p:nvSpPr>
          <p:spPr bwMode="auto">
            <a:xfrm flipV="1">
              <a:off x="5135" y="1864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3" name="Line 39"/>
            <p:cNvSpPr>
              <a:spLocks noChangeShapeType="1"/>
            </p:cNvSpPr>
            <p:nvPr/>
          </p:nvSpPr>
          <p:spPr bwMode="auto">
            <a:xfrm flipV="1">
              <a:off x="5175" y="1864"/>
              <a:ext cx="0" cy="2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4" name="Line 40"/>
            <p:cNvSpPr>
              <a:spLocks noChangeShapeType="1"/>
            </p:cNvSpPr>
            <p:nvPr/>
          </p:nvSpPr>
          <p:spPr bwMode="auto">
            <a:xfrm flipV="1">
              <a:off x="5215" y="1864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5" name="Line 41"/>
            <p:cNvSpPr>
              <a:spLocks noChangeShapeType="1"/>
            </p:cNvSpPr>
            <p:nvPr/>
          </p:nvSpPr>
          <p:spPr bwMode="auto">
            <a:xfrm flipV="1">
              <a:off x="5255" y="1864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6" name="Line 42"/>
            <p:cNvSpPr>
              <a:spLocks noChangeShapeType="1"/>
            </p:cNvSpPr>
            <p:nvPr/>
          </p:nvSpPr>
          <p:spPr bwMode="auto">
            <a:xfrm flipV="1">
              <a:off x="5295" y="1864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7" name="Line 43"/>
            <p:cNvSpPr>
              <a:spLocks noChangeShapeType="1"/>
            </p:cNvSpPr>
            <p:nvPr/>
          </p:nvSpPr>
          <p:spPr bwMode="auto">
            <a:xfrm flipV="1">
              <a:off x="5335" y="1864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8" name="Line 44"/>
            <p:cNvSpPr>
              <a:spLocks noChangeShapeType="1"/>
            </p:cNvSpPr>
            <p:nvPr/>
          </p:nvSpPr>
          <p:spPr bwMode="auto">
            <a:xfrm flipV="1">
              <a:off x="5376" y="1864"/>
              <a:ext cx="0" cy="2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9" name="Rectangle 45"/>
            <p:cNvSpPr>
              <a:spLocks noChangeArrowheads="1"/>
            </p:cNvSpPr>
            <p:nvPr/>
          </p:nvSpPr>
          <p:spPr bwMode="auto">
            <a:xfrm>
              <a:off x="4508" y="1892"/>
              <a:ext cx="121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1.00</a:t>
              </a:r>
              <a:endParaRPr lang="en-GB" sz="1000"/>
            </a:p>
          </p:txBody>
        </p:sp>
        <p:sp>
          <p:nvSpPr>
            <p:cNvPr id="40" name="Rectangle 46"/>
            <p:cNvSpPr>
              <a:spLocks noChangeArrowheads="1"/>
            </p:cNvSpPr>
            <p:nvPr/>
          </p:nvSpPr>
          <p:spPr bwMode="auto">
            <a:xfrm>
              <a:off x="4910" y="1892"/>
              <a:ext cx="121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1.50</a:t>
              </a:r>
              <a:endParaRPr lang="en-GB" sz="1000"/>
            </a:p>
          </p:txBody>
        </p:sp>
        <p:sp>
          <p:nvSpPr>
            <p:cNvPr id="41" name="Rectangle 47"/>
            <p:cNvSpPr>
              <a:spLocks noChangeArrowheads="1"/>
            </p:cNvSpPr>
            <p:nvPr/>
          </p:nvSpPr>
          <p:spPr bwMode="auto">
            <a:xfrm>
              <a:off x="5312" y="1892"/>
              <a:ext cx="121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2.00</a:t>
              </a:r>
              <a:endParaRPr lang="en-GB" sz="1000"/>
            </a:p>
          </p:txBody>
        </p:sp>
        <p:sp>
          <p:nvSpPr>
            <p:cNvPr id="42" name="Line 48"/>
            <p:cNvSpPr>
              <a:spLocks noChangeShapeType="1"/>
            </p:cNvSpPr>
            <p:nvPr/>
          </p:nvSpPr>
          <p:spPr bwMode="auto">
            <a:xfrm flipH="1">
              <a:off x="4265" y="1864"/>
              <a:ext cx="113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3" name="Rectangle 49"/>
            <p:cNvSpPr>
              <a:spLocks noChangeArrowheads="1"/>
            </p:cNvSpPr>
            <p:nvPr/>
          </p:nvSpPr>
          <p:spPr bwMode="auto">
            <a:xfrm rot="16200000">
              <a:off x="4181" y="1336"/>
              <a:ext cx="70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%</a:t>
              </a:r>
              <a:endParaRPr lang="en-GB" sz="1000"/>
            </a:p>
          </p:txBody>
        </p:sp>
        <p:sp>
          <p:nvSpPr>
            <p:cNvPr id="44" name="Line 50"/>
            <p:cNvSpPr>
              <a:spLocks noChangeShapeType="1"/>
            </p:cNvSpPr>
            <p:nvPr/>
          </p:nvSpPr>
          <p:spPr bwMode="auto">
            <a:xfrm>
              <a:off x="4237" y="896"/>
              <a:ext cx="28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5" name="Line 51"/>
            <p:cNvSpPr>
              <a:spLocks noChangeShapeType="1"/>
            </p:cNvSpPr>
            <p:nvPr/>
          </p:nvSpPr>
          <p:spPr bwMode="auto">
            <a:xfrm>
              <a:off x="4251" y="993"/>
              <a:ext cx="1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6" name="Line 52"/>
            <p:cNvSpPr>
              <a:spLocks noChangeShapeType="1"/>
            </p:cNvSpPr>
            <p:nvPr/>
          </p:nvSpPr>
          <p:spPr bwMode="auto">
            <a:xfrm>
              <a:off x="4251" y="1090"/>
              <a:ext cx="1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7" name="Line 53"/>
            <p:cNvSpPr>
              <a:spLocks noChangeShapeType="1"/>
            </p:cNvSpPr>
            <p:nvPr/>
          </p:nvSpPr>
          <p:spPr bwMode="auto">
            <a:xfrm>
              <a:off x="4251" y="1186"/>
              <a:ext cx="1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8" name="Line 54"/>
            <p:cNvSpPr>
              <a:spLocks noChangeShapeType="1"/>
            </p:cNvSpPr>
            <p:nvPr/>
          </p:nvSpPr>
          <p:spPr bwMode="auto">
            <a:xfrm>
              <a:off x="4251" y="1283"/>
              <a:ext cx="1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9" name="Line 55"/>
            <p:cNvSpPr>
              <a:spLocks noChangeShapeType="1"/>
            </p:cNvSpPr>
            <p:nvPr/>
          </p:nvSpPr>
          <p:spPr bwMode="auto">
            <a:xfrm>
              <a:off x="4237" y="1379"/>
              <a:ext cx="28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0" name="Line 56"/>
            <p:cNvSpPr>
              <a:spLocks noChangeShapeType="1"/>
            </p:cNvSpPr>
            <p:nvPr/>
          </p:nvSpPr>
          <p:spPr bwMode="auto">
            <a:xfrm>
              <a:off x="4251" y="1476"/>
              <a:ext cx="1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1" name="Line 57"/>
            <p:cNvSpPr>
              <a:spLocks noChangeShapeType="1"/>
            </p:cNvSpPr>
            <p:nvPr/>
          </p:nvSpPr>
          <p:spPr bwMode="auto">
            <a:xfrm>
              <a:off x="4251" y="1573"/>
              <a:ext cx="1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2" name="Line 58"/>
            <p:cNvSpPr>
              <a:spLocks noChangeShapeType="1"/>
            </p:cNvSpPr>
            <p:nvPr/>
          </p:nvSpPr>
          <p:spPr bwMode="auto">
            <a:xfrm>
              <a:off x="4251" y="1669"/>
              <a:ext cx="1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3" name="Line 59"/>
            <p:cNvSpPr>
              <a:spLocks noChangeShapeType="1"/>
            </p:cNvSpPr>
            <p:nvPr/>
          </p:nvSpPr>
          <p:spPr bwMode="auto">
            <a:xfrm>
              <a:off x="4251" y="1766"/>
              <a:ext cx="1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4" name="Line 60"/>
            <p:cNvSpPr>
              <a:spLocks noChangeShapeType="1"/>
            </p:cNvSpPr>
            <p:nvPr/>
          </p:nvSpPr>
          <p:spPr bwMode="auto">
            <a:xfrm>
              <a:off x="4237" y="1862"/>
              <a:ext cx="28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5" name="Rectangle 61"/>
            <p:cNvSpPr>
              <a:spLocks noChangeArrowheads="1"/>
            </p:cNvSpPr>
            <p:nvPr/>
          </p:nvSpPr>
          <p:spPr bwMode="auto">
            <a:xfrm>
              <a:off x="4200" y="1826"/>
              <a:ext cx="35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0</a:t>
              </a:r>
              <a:endParaRPr lang="en-GB" sz="1000"/>
            </a:p>
          </p:txBody>
        </p:sp>
        <p:sp>
          <p:nvSpPr>
            <p:cNvPr id="56" name="Rectangle 62"/>
            <p:cNvSpPr>
              <a:spLocks noChangeArrowheads="1"/>
            </p:cNvSpPr>
            <p:nvPr/>
          </p:nvSpPr>
          <p:spPr bwMode="auto">
            <a:xfrm>
              <a:off x="4127" y="860"/>
              <a:ext cx="104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100</a:t>
              </a:r>
              <a:endParaRPr lang="en-GB" sz="1000"/>
            </a:p>
          </p:txBody>
        </p:sp>
        <p:sp>
          <p:nvSpPr>
            <p:cNvPr id="57" name="Line 63"/>
            <p:cNvSpPr>
              <a:spLocks noChangeShapeType="1"/>
            </p:cNvSpPr>
            <p:nvPr/>
          </p:nvSpPr>
          <p:spPr bwMode="auto">
            <a:xfrm>
              <a:off x="4265" y="896"/>
              <a:ext cx="0" cy="96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4265" y="1862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9" name="Freeform 69"/>
            <p:cNvSpPr>
              <a:spLocks/>
            </p:cNvSpPr>
            <p:nvPr/>
          </p:nvSpPr>
          <p:spPr bwMode="auto">
            <a:xfrm>
              <a:off x="4273" y="1862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4280" y="1862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1" name="Freeform 71"/>
            <p:cNvSpPr>
              <a:spLocks/>
            </p:cNvSpPr>
            <p:nvPr/>
          </p:nvSpPr>
          <p:spPr bwMode="auto">
            <a:xfrm>
              <a:off x="4287" y="1862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2" name="Freeform 72"/>
            <p:cNvSpPr>
              <a:spLocks/>
            </p:cNvSpPr>
            <p:nvPr/>
          </p:nvSpPr>
          <p:spPr bwMode="auto">
            <a:xfrm>
              <a:off x="4295" y="1862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3" name="Freeform 73"/>
            <p:cNvSpPr>
              <a:spLocks/>
            </p:cNvSpPr>
            <p:nvPr/>
          </p:nvSpPr>
          <p:spPr bwMode="auto">
            <a:xfrm>
              <a:off x="4302" y="1862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4" name="Freeform 74"/>
            <p:cNvSpPr>
              <a:spLocks/>
            </p:cNvSpPr>
            <p:nvPr/>
          </p:nvSpPr>
          <p:spPr bwMode="auto">
            <a:xfrm>
              <a:off x="4310" y="1862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5" name="Freeform 75"/>
            <p:cNvSpPr>
              <a:spLocks/>
            </p:cNvSpPr>
            <p:nvPr/>
          </p:nvSpPr>
          <p:spPr bwMode="auto">
            <a:xfrm>
              <a:off x="4317" y="1861"/>
              <a:ext cx="7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3" y="0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6" name="Freeform 76"/>
            <p:cNvSpPr>
              <a:spLocks/>
            </p:cNvSpPr>
            <p:nvPr/>
          </p:nvSpPr>
          <p:spPr bwMode="auto">
            <a:xfrm>
              <a:off x="4324" y="1861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7" name="Freeform 77"/>
            <p:cNvSpPr>
              <a:spLocks/>
            </p:cNvSpPr>
            <p:nvPr/>
          </p:nvSpPr>
          <p:spPr bwMode="auto">
            <a:xfrm>
              <a:off x="4332" y="1860"/>
              <a:ext cx="7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5" y="0"/>
                </a:cxn>
              </a:cxnLst>
              <a:rect l="0" t="0" r="r" b="b"/>
              <a:pathLst>
                <a:path w="15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8" name="Freeform 78"/>
            <p:cNvSpPr>
              <a:spLocks/>
            </p:cNvSpPr>
            <p:nvPr/>
          </p:nvSpPr>
          <p:spPr bwMode="auto">
            <a:xfrm>
              <a:off x="4339" y="1860"/>
              <a:ext cx="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1"/>
                </a:cxn>
              </a:cxnLst>
              <a:rect l="0" t="0" r="r" b="b"/>
              <a:pathLst>
                <a:path w="15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9" name="Freeform 79"/>
            <p:cNvSpPr>
              <a:spLocks/>
            </p:cNvSpPr>
            <p:nvPr/>
          </p:nvSpPr>
          <p:spPr bwMode="auto">
            <a:xfrm>
              <a:off x="4347" y="1861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0" name="Freeform 80"/>
            <p:cNvSpPr>
              <a:spLocks/>
            </p:cNvSpPr>
            <p:nvPr/>
          </p:nvSpPr>
          <p:spPr bwMode="auto">
            <a:xfrm>
              <a:off x="4354" y="1861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2"/>
                </a:cxn>
              </a:cxnLst>
              <a:rect l="0" t="0" r="r" b="b"/>
              <a:pathLst>
                <a:path w="15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1" name="Freeform 81"/>
            <p:cNvSpPr>
              <a:spLocks/>
            </p:cNvSpPr>
            <p:nvPr/>
          </p:nvSpPr>
          <p:spPr bwMode="auto">
            <a:xfrm>
              <a:off x="4362" y="1861"/>
              <a:ext cx="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1"/>
                </a:cxn>
              </a:cxnLst>
              <a:rect l="0" t="0" r="r" b="b"/>
              <a:pathLst>
                <a:path w="1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2" name="Freeform 82"/>
            <p:cNvSpPr>
              <a:spLocks/>
            </p:cNvSpPr>
            <p:nvPr/>
          </p:nvSpPr>
          <p:spPr bwMode="auto">
            <a:xfrm>
              <a:off x="4369" y="1862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3" name="Freeform 83"/>
            <p:cNvSpPr>
              <a:spLocks/>
            </p:cNvSpPr>
            <p:nvPr/>
          </p:nvSpPr>
          <p:spPr bwMode="auto">
            <a:xfrm>
              <a:off x="4376" y="1862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4" name="Freeform 84"/>
            <p:cNvSpPr>
              <a:spLocks/>
            </p:cNvSpPr>
            <p:nvPr/>
          </p:nvSpPr>
          <p:spPr bwMode="auto">
            <a:xfrm>
              <a:off x="4384" y="1862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5" name="Freeform 85"/>
            <p:cNvSpPr>
              <a:spLocks/>
            </p:cNvSpPr>
            <p:nvPr/>
          </p:nvSpPr>
          <p:spPr bwMode="auto">
            <a:xfrm>
              <a:off x="4392" y="1862"/>
              <a:ext cx="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6" name="Freeform 86"/>
            <p:cNvSpPr>
              <a:spLocks/>
            </p:cNvSpPr>
            <p:nvPr/>
          </p:nvSpPr>
          <p:spPr bwMode="auto">
            <a:xfrm>
              <a:off x="4398" y="1862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7" name="Freeform 87"/>
            <p:cNvSpPr>
              <a:spLocks/>
            </p:cNvSpPr>
            <p:nvPr/>
          </p:nvSpPr>
          <p:spPr bwMode="auto">
            <a:xfrm>
              <a:off x="4406" y="1861"/>
              <a:ext cx="7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3" y="0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8" name="Freeform 88"/>
            <p:cNvSpPr>
              <a:spLocks/>
            </p:cNvSpPr>
            <p:nvPr/>
          </p:nvSpPr>
          <p:spPr bwMode="auto">
            <a:xfrm>
              <a:off x="4413" y="1861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9" name="Freeform 89"/>
            <p:cNvSpPr>
              <a:spLocks/>
            </p:cNvSpPr>
            <p:nvPr/>
          </p:nvSpPr>
          <p:spPr bwMode="auto">
            <a:xfrm>
              <a:off x="4420" y="1861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0" name="Freeform 90"/>
            <p:cNvSpPr>
              <a:spLocks/>
            </p:cNvSpPr>
            <p:nvPr/>
          </p:nvSpPr>
          <p:spPr bwMode="auto">
            <a:xfrm>
              <a:off x="4428" y="1860"/>
              <a:ext cx="7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5" y="0"/>
                </a:cxn>
              </a:cxnLst>
              <a:rect l="0" t="0" r="r" b="b"/>
              <a:pathLst>
                <a:path w="15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1" name="Freeform 91"/>
            <p:cNvSpPr>
              <a:spLocks/>
            </p:cNvSpPr>
            <p:nvPr/>
          </p:nvSpPr>
          <p:spPr bwMode="auto">
            <a:xfrm>
              <a:off x="4435" y="1860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2" name="Freeform 92"/>
            <p:cNvSpPr>
              <a:spLocks/>
            </p:cNvSpPr>
            <p:nvPr/>
          </p:nvSpPr>
          <p:spPr bwMode="auto">
            <a:xfrm>
              <a:off x="4442" y="1860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3" name="Freeform 93"/>
            <p:cNvSpPr>
              <a:spLocks/>
            </p:cNvSpPr>
            <p:nvPr/>
          </p:nvSpPr>
          <p:spPr bwMode="auto">
            <a:xfrm>
              <a:off x="4450" y="1860"/>
              <a:ext cx="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4"/>
                </a:cxn>
              </a:cxnLst>
              <a:rect l="0" t="0" r="r" b="b"/>
              <a:pathLst>
                <a:path w="16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6" y="4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4" name="Freeform 94"/>
            <p:cNvSpPr>
              <a:spLocks/>
            </p:cNvSpPr>
            <p:nvPr/>
          </p:nvSpPr>
          <p:spPr bwMode="auto">
            <a:xfrm>
              <a:off x="4457" y="1862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5" name="Freeform 95"/>
            <p:cNvSpPr>
              <a:spLocks/>
            </p:cNvSpPr>
            <p:nvPr/>
          </p:nvSpPr>
          <p:spPr bwMode="auto">
            <a:xfrm>
              <a:off x="4465" y="1862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6" name="Freeform 96"/>
            <p:cNvSpPr>
              <a:spLocks/>
            </p:cNvSpPr>
            <p:nvPr/>
          </p:nvSpPr>
          <p:spPr bwMode="auto">
            <a:xfrm>
              <a:off x="4472" y="1851"/>
              <a:ext cx="8" cy="11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15" y="0"/>
                </a:cxn>
              </a:cxnLst>
              <a:rect l="0" t="0" r="r" b="b"/>
              <a:pathLst>
                <a:path w="15" h="22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7" name="Freeform 97"/>
            <p:cNvSpPr>
              <a:spLocks/>
            </p:cNvSpPr>
            <p:nvPr/>
          </p:nvSpPr>
          <p:spPr bwMode="auto">
            <a:xfrm>
              <a:off x="4480" y="1834"/>
              <a:ext cx="7" cy="17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4" y="0"/>
                </a:cxn>
              </a:cxnLst>
              <a:rect l="0" t="0" r="r" b="b"/>
              <a:pathLst>
                <a:path w="14" h="35">
                  <a:moveTo>
                    <a:pt x="0" y="35"/>
                  </a:moveTo>
                  <a:lnTo>
                    <a:pt x="0" y="35"/>
                  </a:lnTo>
                  <a:lnTo>
                    <a:pt x="0" y="35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auto">
            <a:xfrm>
              <a:off x="4487" y="1804"/>
              <a:ext cx="7" cy="3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15" y="0"/>
                </a:cxn>
              </a:cxnLst>
              <a:rect l="0" t="0" r="r" b="b"/>
              <a:pathLst>
                <a:path w="15" h="59">
                  <a:moveTo>
                    <a:pt x="0" y="59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9" name="Freeform 99"/>
            <p:cNvSpPr>
              <a:spLocks/>
            </p:cNvSpPr>
            <p:nvPr/>
          </p:nvSpPr>
          <p:spPr bwMode="auto">
            <a:xfrm>
              <a:off x="4494" y="1782"/>
              <a:ext cx="7" cy="2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3" y="0"/>
                </a:cxn>
              </a:cxnLst>
              <a:rect l="0" t="0" r="r" b="b"/>
              <a:pathLst>
                <a:path w="13" h="44">
                  <a:moveTo>
                    <a:pt x="0" y="44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0" name="Freeform 100"/>
            <p:cNvSpPr>
              <a:spLocks/>
            </p:cNvSpPr>
            <p:nvPr/>
          </p:nvSpPr>
          <p:spPr bwMode="auto">
            <a:xfrm>
              <a:off x="4501" y="1760"/>
              <a:ext cx="8" cy="22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5" y="0"/>
                </a:cxn>
              </a:cxnLst>
              <a:rect l="0" t="0" r="r" b="b"/>
              <a:pathLst>
                <a:path w="15" h="44">
                  <a:moveTo>
                    <a:pt x="0" y="44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1" name="Freeform 101"/>
            <p:cNvSpPr>
              <a:spLocks/>
            </p:cNvSpPr>
            <p:nvPr/>
          </p:nvSpPr>
          <p:spPr bwMode="auto">
            <a:xfrm>
              <a:off x="4509" y="1737"/>
              <a:ext cx="7" cy="23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6" y="0"/>
                </a:cxn>
              </a:cxnLst>
              <a:rect l="0" t="0" r="r" b="b"/>
              <a:pathLst>
                <a:path w="16" h="46">
                  <a:moveTo>
                    <a:pt x="0" y="46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1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2" name="Freeform 102"/>
            <p:cNvSpPr>
              <a:spLocks/>
            </p:cNvSpPr>
            <p:nvPr/>
          </p:nvSpPr>
          <p:spPr bwMode="auto">
            <a:xfrm>
              <a:off x="4516" y="1716"/>
              <a:ext cx="8" cy="21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15" y="0"/>
                </a:cxn>
              </a:cxnLst>
              <a:rect l="0" t="0" r="r" b="b"/>
              <a:pathLst>
                <a:path w="15" h="43">
                  <a:moveTo>
                    <a:pt x="0" y="43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3" name="Freeform 103"/>
            <p:cNvSpPr>
              <a:spLocks/>
            </p:cNvSpPr>
            <p:nvPr/>
          </p:nvSpPr>
          <p:spPr bwMode="auto">
            <a:xfrm>
              <a:off x="4524" y="1704"/>
              <a:ext cx="7" cy="1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3" y="0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4" name="Freeform 104"/>
            <p:cNvSpPr>
              <a:spLocks/>
            </p:cNvSpPr>
            <p:nvPr/>
          </p:nvSpPr>
          <p:spPr bwMode="auto">
            <a:xfrm>
              <a:off x="4531" y="1704"/>
              <a:ext cx="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15"/>
                </a:cxn>
              </a:cxnLst>
              <a:rect l="0" t="0" r="r" b="b"/>
              <a:pathLst>
                <a:path w="15" h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1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5" name="Freeform 105"/>
            <p:cNvSpPr>
              <a:spLocks/>
            </p:cNvSpPr>
            <p:nvPr/>
          </p:nvSpPr>
          <p:spPr bwMode="auto">
            <a:xfrm>
              <a:off x="4538" y="1710"/>
              <a:ext cx="8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6" y="0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6" name="Freeform 106"/>
            <p:cNvSpPr>
              <a:spLocks/>
            </p:cNvSpPr>
            <p:nvPr/>
          </p:nvSpPr>
          <p:spPr bwMode="auto">
            <a:xfrm>
              <a:off x="4546" y="1710"/>
              <a:ext cx="18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4"/>
                </a:cxn>
              </a:cxnLst>
              <a:rect l="0" t="0" r="r" b="b"/>
              <a:pathLst>
                <a:path w="36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6" y="4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7" name="Freeform 107"/>
            <p:cNvSpPr>
              <a:spLocks/>
            </p:cNvSpPr>
            <p:nvPr/>
          </p:nvSpPr>
          <p:spPr bwMode="auto">
            <a:xfrm>
              <a:off x="4564" y="1713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2"/>
                </a:cxn>
              </a:cxnLst>
              <a:rect l="0" t="0" r="r" b="b"/>
              <a:pathLst>
                <a:path w="15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8" name="Freeform 108"/>
            <p:cNvSpPr>
              <a:spLocks/>
            </p:cNvSpPr>
            <p:nvPr/>
          </p:nvSpPr>
          <p:spPr bwMode="auto">
            <a:xfrm>
              <a:off x="4571" y="1713"/>
              <a:ext cx="7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21"/>
                </a:cxn>
              </a:cxnLst>
              <a:rect l="0" t="0" r="r" b="b"/>
              <a:pathLst>
                <a:path w="14" h="2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2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9" name="Freeform 109"/>
            <p:cNvSpPr>
              <a:spLocks/>
            </p:cNvSpPr>
            <p:nvPr/>
          </p:nvSpPr>
          <p:spPr bwMode="auto">
            <a:xfrm>
              <a:off x="4578" y="1724"/>
              <a:ext cx="8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20"/>
                </a:cxn>
              </a:cxnLst>
              <a:rect l="0" t="0" r="r" b="b"/>
              <a:pathLst>
                <a:path w="15" h="2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2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0" name="Freeform 110"/>
            <p:cNvSpPr>
              <a:spLocks/>
            </p:cNvSpPr>
            <p:nvPr/>
          </p:nvSpPr>
          <p:spPr bwMode="auto">
            <a:xfrm>
              <a:off x="4586" y="1734"/>
              <a:ext cx="7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7"/>
                </a:cxn>
              </a:cxnLst>
              <a:rect l="0" t="0" r="r" b="b"/>
              <a:pathLst>
                <a:path w="15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7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1" name="Freeform 111"/>
            <p:cNvSpPr>
              <a:spLocks/>
            </p:cNvSpPr>
            <p:nvPr/>
          </p:nvSpPr>
          <p:spPr bwMode="auto">
            <a:xfrm>
              <a:off x="4593" y="1738"/>
              <a:ext cx="8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20"/>
                </a:cxn>
              </a:cxnLst>
              <a:rect l="0" t="0" r="r" b="b"/>
              <a:pathLst>
                <a:path w="15" h="2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2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2" name="Freeform 112"/>
            <p:cNvSpPr>
              <a:spLocks/>
            </p:cNvSpPr>
            <p:nvPr/>
          </p:nvSpPr>
          <p:spPr bwMode="auto">
            <a:xfrm>
              <a:off x="4601" y="1747"/>
              <a:ext cx="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21"/>
                </a:cxn>
              </a:cxnLst>
              <a:rect l="0" t="0" r="r" b="b"/>
              <a:pathLst>
                <a:path w="15" h="2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2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3" name="Freeform 113"/>
            <p:cNvSpPr>
              <a:spLocks/>
            </p:cNvSpPr>
            <p:nvPr/>
          </p:nvSpPr>
          <p:spPr bwMode="auto">
            <a:xfrm>
              <a:off x="4609" y="1758"/>
              <a:ext cx="7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12"/>
                </a:cxn>
              </a:cxnLst>
              <a:rect l="0" t="0" r="r" b="b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1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4" name="Freeform 114"/>
            <p:cNvSpPr>
              <a:spLocks/>
            </p:cNvSpPr>
            <p:nvPr/>
          </p:nvSpPr>
          <p:spPr bwMode="auto">
            <a:xfrm>
              <a:off x="4616" y="1763"/>
              <a:ext cx="7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4" y="0"/>
                </a:cxn>
              </a:cxnLst>
              <a:rect l="0" t="0" r="r" b="b"/>
              <a:pathLst>
                <a:path w="14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5" name="Freeform 115"/>
            <p:cNvSpPr>
              <a:spLocks/>
            </p:cNvSpPr>
            <p:nvPr/>
          </p:nvSpPr>
          <p:spPr bwMode="auto">
            <a:xfrm>
              <a:off x="4623" y="1763"/>
              <a:ext cx="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7"/>
                </a:cxn>
              </a:cxnLst>
              <a:rect l="0" t="0" r="r" b="b"/>
              <a:pathLst>
                <a:path w="15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7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6" name="Freeform 116"/>
            <p:cNvSpPr>
              <a:spLocks/>
            </p:cNvSpPr>
            <p:nvPr/>
          </p:nvSpPr>
          <p:spPr bwMode="auto">
            <a:xfrm>
              <a:off x="4630" y="1766"/>
              <a:ext cx="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9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9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7" name="Freeform 117"/>
            <p:cNvSpPr>
              <a:spLocks/>
            </p:cNvSpPr>
            <p:nvPr/>
          </p:nvSpPr>
          <p:spPr bwMode="auto">
            <a:xfrm>
              <a:off x="4637" y="1771"/>
              <a:ext cx="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6" y="7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8" name="Freeform 118"/>
            <p:cNvSpPr>
              <a:spLocks/>
            </p:cNvSpPr>
            <p:nvPr/>
          </p:nvSpPr>
          <p:spPr bwMode="auto">
            <a:xfrm>
              <a:off x="4645" y="1762"/>
              <a:ext cx="7" cy="1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5" y="0"/>
                </a:cxn>
              </a:cxnLst>
              <a:rect l="0" t="0" r="r" b="b"/>
              <a:pathLst>
                <a:path w="15"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9" name="Freeform 119"/>
            <p:cNvSpPr>
              <a:spLocks/>
            </p:cNvSpPr>
            <p:nvPr/>
          </p:nvSpPr>
          <p:spPr bwMode="auto">
            <a:xfrm>
              <a:off x="4652" y="1761"/>
              <a:ext cx="7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3" y="0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0" name="Freeform 120"/>
            <p:cNvSpPr>
              <a:spLocks/>
            </p:cNvSpPr>
            <p:nvPr/>
          </p:nvSpPr>
          <p:spPr bwMode="auto">
            <a:xfrm>
              <a:off x="4659" y="1759"/>
              <a:ext cx="8" cy="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5" y="0"/>
                </a:cxn>
              </a:cxnLst>
              <a:rect l="0" t="0" r="r" b="b"/>
              <a:pathLst>
                <a:path w="15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1" name="Freeform 121"/>
            <p:cNvSpPr>
              <a:spLocks/>
            </p:cNvSpPr>
            <p:nvPr/>
          </p:nvSpPr>
          <p:spPr bwMode="auto">
            <a:xfrm>
              <a:off x="4667" y="1759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2"/>
                </a:cxn>
              </a:cxnLst>
              <a:rect l="0" t="0" r="r" b="b"/>
              <a:pathLst>
                <a:path w="16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6" y="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2" name="Freeform 122"/>
            <p:cNvSpPr>
              <a:spLocks/>
            </p:cNvSpPr>
            <p:nvPr/>
          </p:nvSpPr>
          <p:spPr bwMode="auto">
            <a:xfrm>
              <a:off x="4674" y="1748"/>
              <a:ext cx="8" cy="1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5" y="0"/>
                </a:cxn>
              </a:cxnLst>
              <a:rect l="0" t="0" r="r" b="b"/>
              <a:pathLst>
                <a:path w="15" h="23">
                  <a:moveTo>
                    <a:pt x="0" y="23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3" name="Freeform 123"/>
            <p:cNvSpPr>
              <a:spLocks/>
            </p:cNvSpPr>
            <p:nvPr/>
          </p:nvSpPr>
          <p:spPr bwMode="auto">
            <a:xfrm>
              <a:off x="4682" y="1730"/>
              <a:ext cx="7" cy="1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15" y="0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4" name="Freeform 124"/>
            <p:cNvSpPr>
              <a:spLocks/>
            </p:cNvSpPr>
            <p:nvPr/>
          </p:nvSpPr>
          <p:spPr bwMode="auto">
            <a:xfrm>
              <a:off x="4689" y="1722"/>
              <a:ext cx="7" cy="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3" y="0"/>
                </a:cxn>
              </a:cxnLst>
              <a:rect l="0" t="0" r="r" b="b"/>
              <a:pathLst>
                <a:path w="13" h="17"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5" name="Freeform 125"/>
            <p:cNvSpPr>
              <a:spLocks/>
            </p:cNvSpPr>
            <p:nvPr/>
          </p:nvSpPr>
          <p:spPr bwMode="auto">
            <a:xfrm>
              <a:off x="4696" y="1707"/>
              <a:ext cx="8" cy="1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16" y="0"/>
                </a:cxn>
              </a:cxnLst>
              <a:rect l="0" t="0" r="r" b="b"/>
              <a:pathLst>
                <a:path w="16" h="30">
                  <a:moveTo>
                    <a:pt x="0" y="3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1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6" name="Freeform 126"/>
            <p:cNvSpPr>
              <a:spLocks/>
            </p:cNvSpPr>
            <p:nvPr/>
          </p:nvSpPr>
          <p:spPr bwMode="auto">
            <a:xfrm>
              <a:off x="4704" y="1701"/>
              <a:ext cx="7" cy="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5" y="0"/>
                </a:cxn>
              </a:cxnLst>
              <a:rect l="0" t="0" r="r" b="b"/>
              <a:pathLst>
                <a:path w="15" h="12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7" name="Freeform 127"/>
            <p:cNvSpPr>
              <a:spLocks/>
            </p:cNvSpPr>
            <p:nvPr/>
          </p:nvSpPr>
          <p:spPr bwMode="auto">
            <a:xfrm>
              <a:off x="4711" y="1688"/>
              <a:ext cx="8" cy="1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15" y="0"/>
                </a:cxn>
              </a:cxnLst>
              <a:rect l="0" t="0" r="r" b="b"/>
              <a:pathLst>
                <a:path w="15" h="26">
                  <a:moveTo>
                    <a:pt x="0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8" name="Freeform 128"/>
            <p:cNvSpPr>
              <a:spLocks/>
            </p:cNvSpPr>
            <p:nvPr/>
          </p:nvSpPr>
          <p:spPr bwMode="auto">
            <a:xfrm>
              <a:off x="4719" y="1683"/>
              <a:ext cx="7" cy="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5" y="0"/>
                </a:cxn>
              </a:cxnLst>
              <a:rect l="0" t="0" r="r" b="b"/>
              <a:pathLst>
                <a:path w="15" h="9"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9" name="Freeform 129"/>
            <p:cNvSpPr>
              <a:spLocks/>
            </p:cNvSpPr>
            <p:nvPr/>
          </p:nvSpPr>
          <p:spPr bwMode="auto">
            <a:xfrm>
              <a:off x="4726" y="1667"/>
              <a:ext cx="7" cy="16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14" y="0"/>
                </a:cxn>
              </a:cxnLst>
              <a:rect l="0" t="0" r="r" b="b"/>
              <a:pathLst>
                <a:path w="14" h="33">
                  <a:moveTo>
                    <a:pt x="0" y="33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20" name="Freeform 130"/>
            <p:cNvSpPr>
              <a:spLocks/>
            </p:cNvSpPr>
            <p:nvPr/>
          </p:nvSpPr>
          <p:spPr bwMode="auto">
            <a:xfrm>
              <a:off x="4733" y="1626"/>
              <a:ext cx="8" cy="41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0" y="82"/>
                </a:cxn>
                <a:cxn ang="0">
                  <a:pos x="0" y="82"/>
                </a:cxn>
                <a:cxn ang="0">
                  <a:pos x="15" y="0"/>
                </a:cxn>
              </a:cxnLst>
              <a:rect l="0" t="0" r="r" b="b"/>
              <a:pathLst>
                <a:path w="15" h="82">
                  <a:moveTo>
                    <a:pt x="0" y="82"/>
                  </a:moveTo>
                  <a:lnTo>
                    <a:pt x="0" y="82"/>
                  </a:lnTo>
                  <a:lnTo>
                    <a:pt x="0" y="82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21" name="Freeform 131"/>
            <p:cNvSpPr>
              <a:spLocks/>
            </p:cNvSpPr>
            <p:nvPr/>
          </p:nvSpPr>
          <p:spPr bwMode="auto">
            <a:xfrm>
              <a:off x="4741" y="1598"/>
              <a:ext cx="7" cy="28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15" y="0"/>
                </a:cxn>
              </a:cxnLst>
              <a:rect l="0" t="0" r="r" b="b"/>
              <a:pathLst>
                <a:path w="15" h="56">
                  <a:moveTo>
                    <a:pt x="0" y="56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22" name="Freeform 132"/>
            <p:cNvSpPr>
              <a:spLocks/>
            </p:cNvSpPr>
            <p:nvPr/>
          </p:nvSpPr>
          <p:spPr bwMode="auto">
            <a:xfrm>
              <a:off x="4748" y="1580"/>
              <a:ext cx="8" cy="1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15" y="0"/>
                </a:cxn>
              </a:cxnLst>
              <a:rect l="0" t="0" r="r" b="b"/>
              <a:pathLst>
                <a:path w="15" h="36">
                  <a:moveTo>
                    <a:pt x="0" y="36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23" name="Freeform 133"/>
            <p:cNvSpPr>
              <a:spLocks/>
            </p:cNvSpPr>
            <p:nvPr/>
          </p:nvSpPr>
          <p:spPr bwMode="auto">
            <a:xfrm>
              <a:off x="4756" y="1580"/>
              <a:ext cx="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15"/>
                </a:cxn>
              </a:cxnLst>
              <a:rect l="0" t="0" r="r" b="b"/>
              <a:pathLst>
                <a:path w="15" h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1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24" name="Freeform 134"/>
            <p:cNvSpPr>
              <a:spLocks/>
            </p:cNvSpPr>
            <p:nvPr/>
          </p:nvSpPr>
          <p:spPr bwMode="auto">
            <a:xfrm>
              <a:off x="4763" y="1574"/>
              <a:ext cx="7" cy="13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14" y="0"/>
                </a:cxn>
              </a:cxnLst>
              <a:rect l="0" t="0" r="r" b="b"/>
              <a:pathLst>
                <a:path w="14" h="27"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25" name="Freeform 135"/>
            <p:cNvSpPr>
              <a:spLocks/>
            </p:cNvSpPr>
            <p:nvPr/>
          </p:nvSpPr>
          <p:spPr bwMode="auto">
            <a:xfrm>
              <a:off x="4770" y="1557"/>
              <a:ext cx="8" cy="17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15" y="0"/>
                </a:cxn>
              </a:cxnLst>
              <a:rect l="0" t="0" r="r" b="b"/>
              <a:pathLst>
                <a:path w="15" h="33">
                  <a:moveTo>
                    <a:pt x="0" y="33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26" name="Freeform 136"/>
            <p:cNvSpPr>
              <a:spLocks/>
            </p:cNvSpPr>
            <p:nvPr/>
          </p:nvSpPr>
          <p:spPr bwMode="auto">
            <a:xfrm>
              <a:off x="4778" y="1537"/>
              <a:ext cx="7" cy="20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15" y="0"/>
                </a:cxn>
              </a:cxnLst>
              <a:rect l="0" t="0" r="r" b="b"/>
              <a:pathLst>
                <a:path w="15" h="41">
                  <a:moveTo>
                    <a:pt x="0" y="41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27" name="Freeform 137"/>
            <p:cNvSpPr>
              <a:spLocks/>
            </p:cNvSpPr>
            <p:nvPr/>
          </p:nvSpPr>
          <p:spPr bwMode="auto">
            <a:xfrm>
              <a:off x="4785" y="1527"/>
              <a:ext cx="8" cy="1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5" y="0"/>
                </a:cxn>
              </a:cxnLst>
              <a:rect l="0" t="0" r="r" b="b"/>
              <a:pathLst>
                <a:path w="15" h="2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28" name="Freeform 138"/>
            <p:cNvSpPr>
              <a:spLocks/>
            </p:cNvSpPr>
            <p:nvPr/>
          </p:nvSpPr>
          <p:spPr bwMode="auto">
            <a:xfrm>
              <a:off x="4793" y="1518"/>
              <a:ext cx="8" cy="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5" y="0"/>
                </a:cxn>
              </a:cxnLst>
              <a:rect l="0" t="0" r="r" b="b"/>
              <a:pathLst>
                <a:path w="15" h="16"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29" name="Freeform 139"/>
            <p:cNvSpPr>
              <a:spLocks/>
            </p:cNvSpPr>
            <p:nvPr/>
          </p:nvSpPr>
          <p:spPr bwMode="auto">
            <a:xfrm>
              <a:off x="4801" y="1511"/>
              <a:ext cx="7" cy="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5" y="0"/>
                </a:cxn>
              </a:cxnLst>
              <a:rect l="0" t="0" r="r" b="b"/>
              <a:pathLst>
                <a:path w="15" h="15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30" name="Freeform 140"/>
            <p:cNvSpPr>
              <a:spLocks/>
            </p:cNvSpPr>
            <p:nvPr/>
          </p:nvSpPr>
          <p:spPr bwMode="auto">
            <a:xfrm>
              <a:off x="4808" y="1511"/>
              <a:ext cx="7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22"/>
                </a:cxn>
              </a:cxnLst>
              <a:rect l="0" t="0" r="r" b="b"/>
              <a:pathLst>
                <a:path w="14" h="2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2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31" name="Freeform 141"/>
            <p:cNvSpPr>
              <a:spLocks/>
            </p:cNvSpPr>
            <p:nvPr/>
          </p:nvSpPr>
          <p:spPr bwMode="auto">
            <a:xfrm>
              <a:off x="4815" y="1515"/>
              <a:ext cx="7" cy="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5" y="0"/>
                </a:cxn>
              </a:cxnLst>
              <a:rect l="0" t="0" r="r" b="b"/>
              <a:pathLst>
                <a:path w="15" h="15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32" name="Freeform 142"/>
            <p:cNvSpPr>
              <a:spLocks/>
            </p:cNvSpPr>
            <p:nvPr/>
          </p:nvSpPr>
          <p:spPr bwMode="auto">
            <a:xfrm>
              <a:off x="4822" y="1515"/>
              <a:ext cx="8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1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33" name="Freeform 143"/>
            <p:cNvSpPr>
              <a:spLocks/>
            </p:cNvSpPr>
            <p:nvPr/>
          </p:nvSpPr>
          <p:spPr bwMode="auto">
            <a:xfrm>
              <a:off x="4830" y="1501"/>
              <a:ext cx="8" cy="19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15" y="0"/>
                </a:cxn>
              </a:cxnLst>
              <a:rect l="0" t="0" r="r" b="b"/>
              <a:pathLst>
                <a:path w="15" h="38">
                  <a:moveTo>
                    <a:pt x="0" y="38"/>
                  </a:moveTo>
                  <a:lnTo>
                    <a:pt x="0" y="38"/>
                  </a:lnTo>
                  <a:lnTo>
                    <a:pt x="0" y="38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34" name="Freeform 144"/>
            <p:cNvSpPr>
              <a:spLocks/>
            </p:cNvSpPr>
            <p:nvPr/>
          </p:nvSpPr>
          <p:spPr bwMode="auto">
            <a:xfrm>
              <a:off x="4838" y="1501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2"/>
                </a:cxn>
              </a:cxnLst>
              <a:rect l="0" t="0" r="r" b="b"/>
              <a:pathLst>
                <a:path w="14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35" name="Freeform 145"/>
            <p:cNvSpPr>
              <a:spLocks/>
            </p:cNvSpPr>
            <p:nvPr/>
          </p:nvSpPr>
          <p:spPr bwMode="auto">
            <a:xfrm>
              <a:off x="4844" y="1479"/>
              <a:ext cx="19" cy="23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36" y="0"/>
                </a:cxn>
              </a:cxnLst>
              <a:rect l="0" t="0" r="r" b="b"/>
              <a:pathLst>
                <a:path w="36" h="46">
                  <a:moveTo>
                    <a:pt x="0" y="46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3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36" name="Freeform 146"/>
            <p:cNvSpPr>
              <a:spLocks/>
            </p:cNvSpPr>
            <p:nvPr/>
          </p:nvSpPr>
          <p:spPr bwMode="auto">
            <a:xfrm>
              <a:off x="4863" y="1479"/>
              <a:ext cx="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3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3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37" name="Freeform 147"/>
            <p:cNvSpPr>
              <a:spLocks/>
            </p:cNvSpPr>
            <p:nvPr/>
          </p:nvSpPr>
          <p:spPr bwMode="auto">
            <a:xfrm>
              <a:off x="4870" y="1481"/>
              <a:ext cx="7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17"/>
                </a:cxn>
              </a:cxnLst>
              <a:rect l="0" t="0" r="r" b="b"/>
              <a:pathLst>
                <a:path w="14" h="1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17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38" name="Freeform 148"/>
            <p:cNvSpPr>
              <a:spLocks/>
            </p:cNvSpPr>
            <p:nvPr/>
          </p:nvSpPr>
          <p:spPr bwMode="auto">
            <a:xfrm>
              <a:off x="4877" y="1489"/>
              <a:ext cx="7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48"/>
                </a:cxn>
              </a:cxnLst>
              <a:rect l="0" t="0" r="r" b="b"/>
              <a:pathLst>
                <a:path w="15" h="4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4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39" name="Freeform 149"/>
            <p:cNvSpPr>
              <a:spLocks/>
            </p:cNvSpPr>
            <p:nvPr/>
          </p:nvSpPr>
          <p:spPr bwMode="auto">
            <a:xfrm>
              <a:off x="4884" y="1513"/>
              <a:ext cx="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43"/>
                </a:cxn>
              </a:cxnLst>
              <a:rect l="0" t="0" r="r" b="b"/>
              <a:pathLst>
                <a:path w="15" h="4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43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40" name="Freeform 150"/>
            <p:cNvSpPr>
              <a:spLocks/>
            </p:cNvSpPr>
            <p:nvPr/>
          </p:nvSpPr>
          <p:spPr bwMode="auto">
            <a:xfrm>
              <a:off x="4892" y="1534"/>
              <a:ext cx="8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62"/>
                </a:cxn>
              </a:cxnLst>
              <a:rect l="0" t="0" r="r" b="b"/>
              <a:pathLst>
                <a:path w="15" h="6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6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41" name="Freeform 151"/>
            <p:cNvSpPr>
              <a:spLocks/>
            </p:cNvSpPr>
            <p:nvPr/>
          </p:nvSpPr>
          <p:spPr bwMode="auto">
            <a:xfrm>
              <a:off x="4900" y="1565"/>
              <a:ext cx="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84"/>
                </a:cxn>
              </a:cxnLst>
              <a:rect l="0" t="0" r="r" b="b"/>
              <a:pathLst>
                <a:path w="14" h="8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84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42" name="Freeform 152"/>
            <p:cNvSpPr>
              <a:spLocks/>
            </p:cNvSpPr>
            <p:nvPr/>
          </p:nvSpPr>
          <p:spPr bwMode="auto">
            <a:xfrm>
              <a:off x="4906" y="1608"/>
              <a:ext cx="8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61"/>
                </a:cxn>
              </a:cxnLst>
              <a:rect l="0" t="0" r="r" b="b"/>
              <a:pathLst>
                <a:path w="15" h="6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6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43" name="Freeform 153"/>
            <p:cNvSpPr>
              <a:spLocks/>
            </p:cNvSpPr>
            <p:nvPr/>
          </p:nvSpPr>
          <p:spPr bwMode="auto">
            <a:xfrm>
              <a:off x="4914" y="1638"/>
              <a:ext cx="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24"/>
                </a:cxn>
              </a:cxnLst>
              <a:rect l="0" t="0" r="r" b="b"/>
              <a:pathLst>
                <a:path w="15" h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24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44" name="Freeform 154"/>
            <p:cNvSpPr>
              <a:spLocks/>
            </p:cNvSpPr>
            <p:nvPr/>
          </p:nvSpPr>
          <p:spPr bwMode="auto">
            <a:xfrm>
              <a:off x="4922" y="1649"/>
              <a:ext cx="7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5" y="0"/>
                </a:cxn>
              </a:cxnLst>
              <a:rect l="0" t="0" r="r" b="b"/>
              <a:pathLst>
                <a:path w="15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45" name="Freeform 155"/>
            <p:cNvSpPr>
              <a:spLocks/>
            </p:cNvSpPr>
            <p:nvPr/>
          </p:nvSpPr>
          <p:spPr bwMode="auto">
            <a:xfrm>
              <a:off x="4929" y="1638"/>
              <a:ext cx="7" cy="11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14" y="0"/>
                </a:cxn>
              </a:cxnLst>
              <a:rect l="0" t="0" r="r" b="b"/>
              <a:pathLst>
                <a:path w="14" h="22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46" name="Freeform 156"/>
            <p:cNvSpPr>
              <a:spLocks/>
            </p:cNvSpPr>
            <p:nvPr/>
          </p:nvSpPr>
          <p:spPr bwMode="auto">
            <a:xfrm>
              <a:off x="4936" y="1610"/>
              <a:ext cx="7" cy="28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15" y="0"/>
                </a:cxn>
              </a:cxnLst>
              <a:rect l="0" t="0" r="r" b="b"/>
              <a:pathLst>
                <a:path w="15" h="56">
                  <a:moveTo>
                    <a:pt x="0" y="56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47" name="Freeform 157"/>
            <p:cNvSpPr>
              <a:spLocks/>
            </p:cNvSpPr>
            <p:nvPr/>
          </p:nvSpPr>
          <p:spPr bwMode="auto">
            <a:xfrm>
              <a:off x="4943" y="1580"/>
              <a:ext cx="8" cy="3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15" y="0"/>
                </a:cxn>
              </a:cxnLst>
              <a:rect l="0" t="0" r="r" b="b"/>
              <a:pathLst>
                <a:path w="15" h="59">
                  <a:moveTo>
                    <a:pt x="0" y="59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48" name="Freeform 158"/>
            <p:cNvSpPr>
              <a:spLocks/>
            </p:cNvSpPr>
            <p:nvPr/>
          </p:nvSpPr>
          <p:spPr bwMode="auto">
            <a:xfrm>
              <a:off x="4951" y="1543"/>
              <a:ext cx="8" cy="37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5" y="0"/>
                </a:cxn>
              </a:cxnLst>
              <a:rect l="0" t="0" r="r" b="b"/>
              <a:pathLst>
                <a:path w="15" h="76">
                  <a:moveTo>
                    <a:pt x="0" y="76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49" name="Freeform 159"/>
            <p:cNvSpPr>
              <a:spLocks/>
            </p:cNvSpPr>
            <p:nvPr/>
          </p:nvSpPr>
          <p:spPr bwMode="auto">
            <a:xfrm>
              <a:off x="4959" y="1471"/>
              <a:ext cx="7" cy="72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0" y="143"/>
                </a:cxn>
                <a:cxn ang="0">
                  <a:pos x="0" y="143"/>
                </a:cxn>
                <a:cxn ang="0">
                  <a:pos x="15" y="0"/>
                </a:cxn>
              </a:cxnLst>
              <a:rect l="0" t="0" r="r" b="b"/>
              <a:pathLst>
                <a:path w="15" h="143">
                  <a:moveTo>
                    <a:pt x="0" y="143"/>
                  </a:moveTo>
                  <a:lnTo>
                    <a:pt x="0" y="143"/>
                  </a:lnTo>
                  <a:lnTo>
                    <a:pt x="0" y="143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50" name="Freeform 160"/>
            <p:cNvSpPr>
              <a:spLocks/>
            </p:cNvSpPr>
            <p:nvPr/>
          </p:nvSpPr>
          <p:spPr bwMode="auto">
            <a:xfrm>
              <a:off x="4966" y="1302"/>
              <a:ext cx="7" cy="169"/>
            </a:xfrm>
            <a:custGeom>
              <a:avLst/>
              <a:gdLst/>
              <a:ahLst/>
              <a:cxnLst>
                <a:cxn ang="0">
                  <a:pos x="0" y="337"/>
                </a:cxn>
                <a:cxn ang="0">
                  <a:pos x="0" y="337"/>
                </a:cxn>
                <a:cxn ang="0">
                  <a:pos x="0" y="337"/>
                </a:cxn>
                <a:cxn ang="0">
                  <a:pos x="14" y="0"/>
                </a:cxn>
              </a:cxnLst>
              <a:rect l="0" t="0" r="r" b="b"/>
              <a:pathLst>
                <a:path w="14" h="337">
                  <a:moveTo>
                    <a:pt x="0" y="337"/>
                  </a:moveTo>
                  <a:lnTo>
                    <a:pt x="0" y="337"/>
                  </a:lnTo>
                  <a:lnTo>
                    <a:pt x="0" y="337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51" name="Freeform 161"/>
            <p:cNvSpPr>
              <a:spLocks/>
            </p:cNvSpPr>
            <p:nvPr/>
          </p:nvSpPr>
          <p:spPr bwMode="auto">
            <a:xfrm>
              <a:off x="4973" y="1087"/>
              <a:ext cx="7" cy="215"/>
            </a:xfrm>
            <a:custGeom>
              <a:avLst/>
              <a:gdLst/>
              <a:ahLst/>
              <a:cxnLst>
                <a:cxn ang="0">
                  <a:pos x="0" y="431"/>
                </a:cxn>
                <a:cxn ang="0">
                  <a:pos x="0" y="431"/>
                </a:cxn>
                <a:cxn ang="0">
                  <a:pos x="0" y="431"/>
                </a:cxn>
                <a:cxn ang="0">
                  <a:pos x="15" y="0"/>
                </a:cxn>
              </a:cxnLst>
              <a:rect l="0" t="0" r="r" b="b"/>
              <a:pathLst>
                <a:path w="15" h="431">
                  <a:moveTo>
                    <a:pt x="0" y="431"/>
                  </a:moveTo>
                  <a:lnTo>
                    <a:pt x="0" y="431"/>
                  </a:lnTo>
                  <a:lnTo>
                    <a:pt x="0" y="431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52" name="Freeform 162"/>
            <p:cNvSpPr>
              <a:spLocks/>
            </p:cNvSpPr>
            <p:nvPr/>
          </p:nvSpPr>
          <p:spPr bwMode="auto">
            <a:xfrm>
              <a:off x="4980" y="912"/>
              <a:ext cx="8" cy="175"/>
            </a:xfrm>
            <a:custGeom>
              <a:avLst/>
              <a:gdLst/>
              <a:ahLst/>
              <a:cxnLst>
                <a:cxn ang="0">
                  <a:pos x="0" y="349"/>
                </a:cxn>
                <a:cxn ang="0">
                  <a:pos x="0" y="349"/>
                </a:cxn>
                <a:cxn ang="0">
                  <a:pos x="0" y="349"/>
                </a:cxn>
                <a:cxn ang="0">
                  <a:pos x="15" y="0"/>
                </a:cxn>
              </a:cxnLst>
              <a:rect l="0" t="0" r="r" b="b"/>
              <a:pathLst>
                <a:path w="15" h="349">
                  <a:moveTo>
                    <a:pt x="0" y="349"/>
                  </a:moveTo>
                  <a:lnTo>
                    <a:pt x="0" y="349"/>
                  </a:lnTo>
                  <a:lnTo>
                    <a:pt x="0" y="349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53" name="Freeform 163"/>
            <p:cNvSpPr>
              <a:spLocks/>
            </p:cNvSpPr>
            <p:nvPr/>
          </p:nvSpPr>
          <p:spPr bwMode="auto">
            <a:xfrm>
              <a:off x="4988" y="896"/>
              <a:ext cx="7" cy="1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14" y="0"/>
                </a:cxn>
              </a:cxnLst>
              <a:rect l="0" t="0" r="r" b="b"/>
              <a:pathLst>
                <a:path w="14" h="32">
                  <a:moveTo>
                    <a:pt x="0" y="32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54" name="Freeform 164"/>
            <p:cNvSpPr>
              <a:spLocks/>
            </p:cNvSpPr>
            <p:nvPr/>
          </p:nvSpPr>
          <p:spPr bwMode="auto">
            <a:xfrm>
              <a:off x="4995" y="896"/>
              <a:ext cx="7" cy="16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331"/>
                </a:cxn>
              </a:cxnLst>
              <a:rect l="0" t="0" r="r" b="b"/>
              <a:pathLst>
                <a:path w="15" h="33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33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55" name="Freeform 165"/>
            <p:cNvSpPr>
              <a:spLocks/>
            </p:cNvSpPr>
            <p:nvPr/>
          </p:nvSpPr>
          <p:spPr bwMode="auto">
            <a:xfrm>
              <a:off x="5002" y="1062"/>
              <a:ext cx="7" cy="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465"/>
                </a:cxn>
              </a:cxnLst>
              <a:rect l="0" t="0" r="r" b="b"/>
              <a:pathLst>
                <a:path w="13" h="46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46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56" name="Freeform 166"/>
            <p:cNvSpPr>
              <a:spLocks/>
            </p:cNvSpPr>
            <p:nvPr/>
          </p:nvSpPr>
          <p:spPr bwMode="auto">
            <a:xfrm>
              <a:off x="5009" y="1295"/>
              <a:ext cx="7" cy="2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463"/>
                </a:cxn>
              </a:cxnLst>
              <a:rect l="0" t="0" r="r" b="b"/>
              <a:pathLst>
                <a:path w="14" h="46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463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57" name="Freeform 167"/>
            <p:cNvSpPr>
              <a:spLocks/>
            </p:cNvSpPr>
            <p:nvPr/>
          </p:nvSpPr>
          <p:spPr bwMode="auto">
            <a:xfrm>
              <a:off x="5016" y="1526"/>
              <a:ext cx="8" cy="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275"/>
                </a:cxn>
              </a:cxnLst>
              <a:rect l="0" t="0" r="r" b="b"/>
              <a:pathLst>
                <a:path w="15" h="27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27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58" name="Freeform 168"/>
            <p:cNvSpPr>
              <a:spLocks/>
            </p:cNvSpPr>
            <p:nvPr/>
          </p:nvSpPr>
          <p:spPr bwMode="auto">
            <a:xfrm>
              <a:off x="5024" y="1663"/>
              <a:ext cx="6" cy="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177"/>
                </a:cxn>
              </a:cxnLst>
              <a:rect l="0" t="0" r="r" b="b"/>
              <a:pathLst>
                <a:path w="14" h="17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177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59" name="Freeform 169"/>
            <p:cNvSpPr>
              <a:spLocks/>
            </p:cNvSpPr>
            <p:nvPr/>
          </p:nvSpPr>
          <p:spPr bwMode="auto">
            <a:xfrm>
              <a:off x="5030" y="1752"/>
              <a:ext cx="8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83"/>
                </a:cxn>
              </a:cxnLst>
              <a:rect l="0" t="0" r="r" b="b"/>
              <a:pathLst>
                <a:path w="15" h="8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83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60" name="Freeform 170"/>
            <p:cNvSpPr>
              <a:spLocks/>
            </p:cNvSpPr>
            <p:nvPr/>
          </p:nvSpPr>
          <p:spPr bwMode="auto">
            <a:xfrm>
              <a:off x="5038" y="1793"/>
              <a:ext cx="7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41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4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61" name="Freeform 171"/>
            <p:cNvSpPr>
              <a:spLocks/>
            </p:cNvSpPr>
            <p:nvPr/>
          </p:nvSpPr>
          <p:spPr bwMode="auto">
            <a:xfrm>
              <a:off x="5045" y="1814"/>
              <a:ext cx="7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36"/>
                </a:cxn>
              </a:cxnLst>
              <a:rect l="0" t="0" r="r" b="b"/>
              <a:pathLst>
                <a:path w="16" h="3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6" y="36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62" name="Freeform 172"/>
            <p:cNvSpPr>
              <a:spLocks/>
            </p:cNvSpPr>
            <p:nvPr/>
          </p:nvSpPr>
          <p:spPr bwMode="auto">
            <a:xfrm>
              <a:off x="5052" y="1832"/>
              <a:ext cx="8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12"/>
                </a:cxn>
              </a:cxnLst>
              <a:rect l="0" t="0" r="r" b="b"/>
              <a:pathLst>
                <a:path w="15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1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63" name="Freeform 173"/>
            <p:cNvSpPr>
              <a:spLocks/>
            </p:cNvSpPr>
            <p:nvPr/>
          </p:nvSpPr>
          <p:spPr bwMode="auto">
            <a:xfrm>
              <a:off x="5060" y="1838"/>
              <a:ext cx="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9"/>
                </a:cxn>
              </a:cxnLst>
              <a:rect l="0" t="0" r="r" b="b"/>
              <a:pathLst>
                <a:path w="15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9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64" name="Freeform 174"/>
            <p:cNvSpPr>
              <a:spLocks/>
            </p:cNvSpPr>
            <p:nvPr/>
          </p:nvSpPr>
          <p:spPr bwMode="auto">
            <a:xfrm>
              <a:off x="5067" y="1843"/>
              <a:ext cx="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8"/>
                </a:cxn>
              </a:cxnLst>
              <a:rect l="0" t="0" r="r" b="b"/>
              <a:pathLst>
                <a:path w="13" h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65" name="Freeform 175"/>
            <p:cNvSpPr>
              <a:spLocks/>
            </p:cNvSpPr>
            <p:nvPr/>
          </p:nvSpPr>
          <p:spPr bwMode="auto">
            <a:xfrm>
              <a:off x="5074" y="1846"/>
              <a:ext cx="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6" y="7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66" name="Freeform 176"/>
            <p:cNvSpPr>
              <a:spLocks/>
            </p:cNvSpPr>
            <p:nvPr/>
          </p:nvSpPr>
          <p:spPr bwMode="auto">
            <a:xfrm>
              <a:off x="5082" y="1850"/>
              <a:ext cx="7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9"/>
                </a:cxn>
              </a:cxnLst>
              <a:rect l="0" t="0" r="r" b="b"/>
              <a:pathLst>
                <a:path w="15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9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67" name="Freeform 177"/>
            <p:cNvSpPr>
              <a:spLocks/>
            </p:cNvSpPr>
            <p:nvPr/>
          </p:nvSpPr>
          <p:spPr bwMode="auto">
            <a:xfrm>
              <a:off x="5089" y="1855"/>
              <a:ext cx="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3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3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68" name="Freeform 178"/>
            <p:cNvSpPr>
              <a:spLocks/>
            </p:cNvSpPr>
            <p:nvPr/>
          </p:nvSpPr>
          <p:spPr bwMode="auto">
            <a:xfrm>
              <a:off x="5097" y="1856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69" name="Freeform 179"/>
            <p:cNvSpPr>
              <a:spLocks/>
            </p:cNvSpPr>
            <p:nvPr/>
          </p:nvSpPr>
          <p:spPr bwMode="auto">
            <a:xfrm>
              <a:off x="5104" y="1856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70" name="Freeform 180"/>
            <p:cNvSpPr>
              <a:spLocks/>
            </p:cNvSpPr>
            <p:nvPr/>
          </p:nvSpPr>
          <p:spPr bwMode="auto">
            <a:xfrm>
              <a:off x="5111" y="1856"/>
              <a:ext cx="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3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3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71" name="Freeform 181"/>
            <p:cNvSpPr>
              <a:spLocks/>
            </p:cNvSpPr>
            <p:nvPr/>
          </p:nvSpPr>
          <p:spPr bwMode="auto">
            <a:xfrm>
              <a:off x="5118" y="1858"/>
              <a:ext cx="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72" name="Freeform 182"/>
            <p:cNvSpPr>
              <a:spLocks/>
            </p:cNvSpPr>
            <p:nvPr/>
          </p:nvSpPr>
          <p:spPr bwMode="auto">
            <a:xfrm>
              <a:off x="5125" y="1859"/>
              <a:ext cx="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3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3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73" name="Freeform 183"/>
            <p:cNvSpPr>
              <a:spLocks/>
            </p:cNvSpPr>
            <p:nvPr/>
          </p:nvSpPr>
          <p:spPr bwMode="auto">
            <a:xfrm>
              <a:off x="5132" y="1861"/>
              <a:ext cx="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3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3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74" name="Freeform 184"/>
            <p:cNvSpPr>
              <a:spLocks/>
            </p:cNvSpPr>
            <p:nvPr/>
          </p:nvSpPr>
          <p:spPr bwMode="auto">
            <a:xfrm>
              <a:off x="5140" y="1862"/>
              <a:ext cx="1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5" y="0"/>
                </a:cxn>
              </a:cxnLst>
              <a:rect l="0" t="0" r="r" b="b"/>
              <a:pathLst>
                <a:path w="3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75" name="Freeform 185"/>
            <p:cNvSpPr>
              <a:spLocks/>
            </p:cNvSpPr>
            <p:nvPr/>
          </p:nvSpPr>
          <p:spPr bwMode="auto">
            <a:xfrm>
              <a:off x="5157" y="1860"/>
              <a:ext cx="8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5" y="0"/>
                </a:cxn>
              </a:cxnLst>
              <a:rect l="0" t="0" r="r" b="b"/>
              <a:pathLst>
                <a:path w="15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76" name="Freeform 186"/>
            <p:cNvSpPr>
              <a:spLocks/>
            </p:cNvSpPr>
            <p:nvPr/>
          </p:nvSpPr>
          <p:spPr bwMode="auto">
            <a:xfrm>
              <a:off x="5165" y="1858"/>
              <a:ext cx="7" cy="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4" y="0"/>
                </a:cxn>
              </a:cxnLst>
              <a:rect l="0" t="0" r="r" b="b"/>
              <a:pathLst>
                <a:path w="14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77" name="Freeform 187"/>
            <p:cNvSpPr>
              <a:spLocks/>
            </p:cNvSpPr>
            <p:nvPr/>
          </p:nvSpPr>
          <p:spPr bwMode="auto">
            <a:xfrm>
              <a:off x="5172" y="185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78" name="Freeform 188"/>
            <p:cNvSpPr>
              <a:spLocks/>
            </p:cNvSpPr>
            <p:nvPr/>
          </p:nvSpPr>
          <p:spPr bwMode="auto">
            <a:xfrm>
              <a:off x="5179" y="1858"/>
              <a:ext cx="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6"/>
                </a:cxn>
              </a:cxnLst>
              <a:rect l="0" t="0" r="r" b="b"/>
              <a:pathLst>
                <a:path w="13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6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79" name="Freeform 189"/>
            <p:cNvSpPr>
              <a:spLocks/>
            </p:cNvSpPr>
            <p:nvPr/>
          </p:nvSpPr>
          <p:spPr bwMode="auto">
            <a:xfrm>
              <a:off x="5186" y="1861"/>
              <a:ext cx="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3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3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80" name="Freeform 190"/>
            <p:cNvSpPr>
              <a:spLocks/>
            </p:cNvSpPr>
            <p:nvPr/>
          </p:nvSpPr>
          <p:spPr bwMode="auto">
            <a:xfrm>
              <a:off x="5194" y="1862"/>
              <a:ext cx="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81" name="Freeform 191"/>
            <p:cNvSpPr>
              <a:spLocks/>
            </p:cNvSpPr>
            <p:nvPr/>
          </p:nvSpPr>
          <p:spPr bwMode="auto">
            <a:xfrm>
              <a:off x="5200" y="1862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82" name="Freeform 192"/>
            <p:cNvSpPr>
              <a:spLocks/>
            </p:cNvSpPr>
            <p:nvPr/>
          </p:nvSpPr>
          <p:spPr bwMode="auto">
            <a:xfrm>
              <a:off x="5208" y="1861"/>
              <a:ext cx="7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4" y="0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83" name="Freeform 193"/>
            <p:cNvSpPr>
              <a:spLocks/>
            </p:cNvSpPr>
            <p:nvPr/>
          </p:nvSpPr>
          <p:spPr bwMode="auto">
            <a:xfrm>
              <a:off x="5215" y="1859"/>
              <a:ext cx="7" cy="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5" y="0"/>
                </a:cxn>
              </a:cxnLst>
              <a:rect l="0" t="0" r="r" b="b"/>
              <a:pathLst>
                <a:path w="15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84" name="Freeform 194"/>
            <p:cNvSpPr>
              <a:spLocks/>
            </p:cNvSpPr>
            <p:nvPr/>
          </p:nvSpPr>
          <p:spPr bwMode="auto">
            <a:xfrm>
              <a:off x="5222" y="1858"/>
              <a:ext cx="8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5" y="0"/>
                </a:cxn>
              </a:cxnLst>
              <a:rect l="0" t="0" r="r" b="b"/>
              <a:pathLst>
                <a:path w="15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85" name="Freeform 195"/>
            <p:cNvSpPr>
              <a:spLocks/>
            </p:cNvSpPr>
            <p:nvPr/>
          </p:nvSpPr>
          <p:spPr bwMode="auto">
            <a:xfrm>
              <a:off x="5230" y="1858"/>
              <a:ext cx="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1"/>
                </a:cxn>
              </a:cxnLst>
              <a:rect l="0" t="0" r="r" b="b"/>
              <a:pathLst>
                <a:path w="1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86" name="Freeform 196"/>
            <p:cNvSpPr>
              <a:spLocks/>
            </p:cNvSpPr>
            <p:nvPr/>
          </p:nvSpPr>
          <p:spPr bwMode="auto">
            <a:xfrm>
              <a:off x="5237" y="1859"/>
              <a:ext cx="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5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87" name="Freeform 197"/>
            <p:cNvSpPr>
              <a:spLocks/>
            </p:cNvSpPr>
            <p:nvPr/>
          </p:nvSpPr>
          <p:spPr bwMode="auto">
            <a:xfrm>
              <a:off x="5244" y="1861"/>
              <a:ext cx="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1"/>
                </a:cxn>
              </a:cxnLst>
              <a:rect l="0" t="0" r="r" b="b"/>
              <a:pathLst>
                <a:path w="15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88" name="Freeform 198"/>
            <p:cNvSpPr>
              <a:spLocks/>
            </p:cNvSpPr>
            <p:nvPr/>
          </p:nvSpPr>
          <p:spPr bwMode="auto">
            <a:xfrm>
              <a:off x="5251" y="1861"/>
              <a:ext cx="7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4" y="0"/>
                </a:cxn>
              </a:cxnLst>
              <a:rect l="0" t="0" r="r" b="b"/>
              <a:pathLst>
                <a:path w="14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89" name="Freeform 199"/>
            <p:cNvSpPr>
              <a:spLocks/>
            </p:cNvSpPr>
            <p:nvPr/>
          </p:nvSpPr>
          <p:spPr bwMode="auto">
            <a:xfrm>
              <a:off x="5258" y="1861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90" name="Freeform 200"/>
            <p:cNvSpPr>
              <a:spLocks/>
            </p:cNvSpPr>
            <p:nvPr/>
          </p:nvSpPr>
          <p:spPr bwMode="auto">
            <a:xfrm>
              <a:off x="5265" y="1861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91" name="Freeform 201"/>
            <p:cNvSpPr>
              <a:spLocks/>
            </p:cNvSpPr>
            <p:nvPr/>
          </p:nvSpPr>
          <p:spPr bwMode="auto">
            <a:xfrm>
              <a:off x="5272" y="1861"/>
              <a:ext cx="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3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3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92" name="Freeform 202"/>
            <p:cNvSpPr>
              <a:spLocks/>
            </p:cNvSpPr>
            <p:nvPr/>
          </p:nvSpPr>
          <p:spPr bwMode="auto">
            <a:xfrm>
              <a:off x="5280" y="1862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93" name="Freeform 203"/>
            <p:cNvSpPr>
              <a:spLocks/>
            </p:cNvSpPr>
            <p:nvPr/>
          </p:nvSpPr>
          <p:spPr bwMode="auto">
            <a:xfrm>
              <a:off x="5287" y="1862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94" name="Freeform 204"/>
            <p:cNvSpPr>
              <a:spLocks/>
            </p:cNvSpPr>
            <p:nvPr/>
          </p:nvSpPr>
          <p:spPr bwMode="auto">
            <a:xfrm>
              <a:off x="5294" y="1862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95" name="Freeform 205"/>
            <p:cNvSpPr>
              <a:spLocks/>
            </p:cNvSpPr>
            <p:nvPr/>
          </p:nvSpPr>
          <p:spPr bwMode="auto">
            <a:xfrm>
              <a:off x="5301" y="1862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96" name="Freeform 206"/>
            <p:cNvSpPr>
              <a:spLocks/>
            </p:cNvSpPr>
            <p:nvPr/>
          </p:nvSpPr>
          <p:spPr bwMode="auto">
            <a:xfrm>
              <a:off x="5308" y="1862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97" name="Freeform 207"/>
            <p:cNvSpPr>
              <a:spLocks/>
            </p:cNvSpPr>
            <p:nvPr/>
          </p:nvSpPr>
          <p:spPr bwMode="auto">
            <a:xfrm>
              <a:off x="5315" y="1862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98" name="Freeform 208"/>
            <p:cNvSpPr>
              <a:spLocks/>
            </p:cNvSpPr>
            <p:nvPr/>
          </p:nvSpPr>
          <p:spPr bwMode="auto">
            <a:xfrm>
              <a:off x="5322" y="1862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99" name="Freeform 209"/>
            <p:cNvSpPr>
              <a:spLocks/>
            </p:cNvSpPr>
            <p:nvPr/>
          </p:nvSpPr>
          <p:spPr bwMode="auto">
            <a:xfrm>
              <a:off x="5329" y="1862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00" name="Freeform 210"/>
            <p:cNvSpPr>
              <a:spLocks/>
            </p:cNvSpPr>
            <p:nvPr/>
          </p:nvSpPr>
          <p:spPr bwMode="auto">
            <a:xfrm>
              <a:off x="5337" y="1862"/>
              <a:ext cx="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01" name="Freeform 211"/>
            <p:cNvSpPr>
              <a:spLocks/>
            </p:cNvSpPr>
            <p:nvPr/>
          </p:nvSpPr>
          <p:spPr bwMode="auto">
            <a:xfrm>
              <a:off x="5343" y="1861"/>
              <a:ext cx="8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5" y="0"/>
                </a:cxn>
              </a:cxnLst>
              <a:rect l="0" t="0" r="r" b="b"/>
              <a:pathLst>
                <a:path w="15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02" name="Freeform 212"/>
            <p:cNvSpPr>
              <a:spLocks/>
            </p:cNvSpPr>
            <p:nvPr/>
          </p:nvSpPr>
          <p:spPr bwMode="auto">
            <a:xfrm>
              <a:off x="5351" y="1861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03" name="Freeform 213"/>
            <p:cNvSpPr>
              <a:spLocks/>
            </p:cNvSpPr>
            <p:nvPr/>
          </p:nvSpPr>
          <p:spPr bwMode="auto">
            <a:xfrm>
              <a:off x="5358" y="1861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04" name="Freeform 214"/>
            <p:cNvSpPr>
              <a:spLocks/>
            </p:cNvSpPr>
            <p:nvPr/>
          </p:nvSpPr>
          <p:spPr bwMode="auto">
            <a:xfrm>
              <a:off x="5365" y="1861"/>
              <a:ext cx="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3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3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05" name="Freeform 216"/>
            <p:cNvSpPr>
              <a:spLocks/>
            </p:cNvSpPr>
            <p:nvPr/>
          </p:nvSpPr>
          <p:spPr bwMode="auto">
            <a:xfrm>
              <a:off x="5372" y="1862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06" name="Freeform 217"/>
            <p:cNvSpPr>
              <a:spLocks/>
            </p:cNvSpPr>
            <p:nvPr/>
          </p:nvSpPr>
          <p:spPr bwMode="auto">
            <a:xfrm>
              <a:off x="5380" y="1862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07" name="Freeform 218"/>
            <p:cNvSpPr>
              <a:spLocks/>
            </p:cNvSpPr>
            <p:nvPr/>
          </p:nvSpPr>
          <p:spPr bwMode="auto">
            <a:xfrm>
              <a:off x="5387" y="1862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08" name="Freeform 219"/>
            <p:cNvSpPr>
              <a:spLocks/>
            </p:cNvSpPr>
            <p:nvPr/>
          </p:nvSpPr>
          <p:spPr bwMode="auto">
            <a:xfrm>
              <a:off x="5394" y="1862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09" name="Line 220"/>
            <p:cNvSpPr>
              <a:spLocks noChangeShapeType="1"/>
            </p:cNvSpPr>
            <p:nvPr/>
          </p:nvSpPr>
          <p:spPr bwMode="auto">
            <a:xfrm>
              <a:off x="5402" y="1862"/>
              <a:ext cx="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</p:grpSp>
      <p:grpSp>
        <p:nvGrpSpPr>
          <p:cNvPr id="210" name="Group 431"/>
          <p:cNvGrpSpPr>
            <a:grpSpLocks/>
          </p:cNvGrpSpPr>
          <p:nvPr/>
        </p:nvGrpSpPr>
        <p:grpSpPr bwMode="auto">
          <a:xfrm>
            <a:off x="6897571" y="4705012"/>
            <a:ext cx="2751569" cy="2036356"/>
            <a:chOff x="131" y="2875"/>
            <a:chExt cx="1442" cy="1106"/>
          </a:xfrm>
        </p:grpSpPr>
        <p:sp>
          <p:nvSpPr>
            <p:cNvPr id="211" name="Rectangle 226"/>
            <p:cNvSpPr>
              <a:spLocks noChangeArrowheads="1"/>
            </p:cNvSpPr>
            <p:nvPr/>
          </p:nvSpPr>
          <p:spPr bwMode="auto">
            <a:xfrm>
              <a:off x="1423" y="3834"/>
              <a:ext cx="15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Time</a:t>
              </a:r>
              <a:endParaRPr lang="en-GB" sz="1000"/>
            </a:p>
          </p:txBody>
        </p:sp>
        <p:sp>
          <p:nvSpPr>
            <p:cNvPr id="212" name="Line 227"/>
            <p:cNvSpPr>
              <a:spLocks noChangeShapeType="1"/>
            </p:cNvSpPr>
            <p:nvPr/>
          </p:nvSpPr>
          <p:spPr bwMode="auto">
            <a:xfrm flipV="1">
              <a:off x="293" y="3870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13" name="Line 228"/>
            <p:cNvSpPr>
              <a:spLocks noChangeShapeType="1"/>
            </p:cNvSpPr>
            <p:nvPr/>
          </p:nvSpPr>
          <p:spPr bwMode="auto">
            <a:xfrm flipV="1">
              <a:off x="332" y="3870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14" name="Line 229"/>
            <p:cNvSpPr>
              <a:spLocks noChangeShapeType="1"/>
            </p:cNvSpPr>
            <p:nvPr/>
          </p:nvSpPr>
          <p:spPr bwMode="auto">
            <a:xfrm flipV="1">
              <a:off x="372" y="3870"/>
              <a:ext cx="0" cy="2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15" name="Line 230"/>
            <p:cNvSpPr>
              <a:spLocks noChangeShapeType="1"/>
            </p:cNvSpPr>
            <p:nvPr/>
          </p:nvSpPr>
          <p:spPr bwMode="auto">
            <a:xfrm flipV="1">
              <a:off x="412" y="3870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16" name="Line 231"/>
            <p:cNvSpPr>
              <a:spLocks noChangeShapeType="1"/>
            </p:cNvSpPr>
            <p:nvPr/>
          </p:nvSpPr>
          <p:spPr bwMode="auto">
            <a:xfrm flipV="1">
              <a:off x="451" y="3870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17" name="Line 232"/>
            <p:cNvSpPr>
              <a:spLocks noChangeShapeType="1"/>
            </p:cNvSpPr>
            <p:nvPr/>
          </p:nvSpPr>
          <p:spPr bwMode="auto">
            <a:xfrm flipV="1">
              <a:off x="492" y="3870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18" name="Line 233"/>
            <p:cNvSpPr>
              <a:spLocks noChangeShapeType="1"/>
            </p:cNvSpPr>
            <p:nvPr/>
          </p:nvSpPr>
          <p:spPr bwMode="auto">
            <a:xfrm flipV="1">
              <a:off x="531" y="3870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19" name="Line 234"/>
            <p:cNvSpPr>
              <a:spLocks noChangeShapeType="1"/>
            </p:cNvSpPr>
            <p:nvPr/>
          </p:nvSpPr>
          <p:spPr bwMode="auto">
            <a:xfrm flipV="1">
              <a:off x="571" y="3870"/>
              <a:ext cx="0" cy="2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20" name="Line 235"/>
            <p:cNvSpPr>
              <a:spLocks noChangeShapeType="1"/>
            </p:cNvSpPr>
            <p:nvPr/>
          </p:nvSpPr>
          <p:spPr bwMode="auto">
            <a:xfrm flipV="1">
              <a:off x="611" y="3870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21" name="Line 236"/>
            <p:cNvSpPr>
              <a:spLocks noChangeShapeType="1"/>
            </p:cNvSpPr>
            <p:nvPr/>
          </p:nvSpPr>
          <p:spPr bwMode="auto">
            <a:xfrm flipV="1">
              <a:off x="651" y="3870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22" name="Line 237"/>
            <p:cNvSpPr>
              <a:spLocks noChangeShapeType="1"/>
            </p:cNvSpPr>
            <p:nvPr/>
          </p:nvSpPr>
          <p:spPr bwMode="auto">
            <a:xfrm flipV="1">
              <a:off x="691" y="3870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23" name="Line 238"/>
            <p:cNvSpPr>
              <a:spLocks noChangeShapeType="1"/>
            </p:cNvSpPr>
            <p:nvPr/>
          </p:nvSpPr>
          <p:spPr bwMode="auto">
            <a:xfrm flipV="1">
              <a:off x="731" y="3870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24" name="Line 239"/>
            <p:cNvSpPr>
              <a:spLocks noChangeShapeType="1"/>
            </p:cNvSpPr>
            <p:nvPr/>
          </p:nvSpPr>
          <p:spPr bwMode="auto">
            <a:xfrm flipV="1">
              <a:off x="770" y="3870"/>
              <a:ext cx="0" cy="2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25" name="Line 240"/>
            <p:cNvSpPr>
              <a:spLocks noChangeShapeType="1"/>
            </p:cNvSpPr>
            <p:nvPr/>
          </p:nvSpPr>
          <p:spPr bwMode="auto">
            <a:xfrm flipV="1">
              <a:off x="810" y="3870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26" name="Line 241"/>
            <p:cNvSpPr>
              <a:spLocks noChangeShapeType="1"/>
            </p:cNvSpPr>
            <p:nvPr/>
          </p:nvSpPr>
          <p:spPr bwMode="auto">
            <a:xfrm flipV="1">
              <a:off x="850" y="3870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27" name="Line 242"/>
            <p:cNvSpPr>
              <a:spLocks noChangeShapeType="1"/>
            </p:cNvSpPr>
            <p:nvPr/>
          </p:nvSpPr>
          <p:spPr bwMode="auto">
            <a:xfrm flipV="1">
              <a:off x="889" y="3870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28" name="Line 243"/>
            <p:cNvSpPr>
              <a:spLocks noChangeShapeType="1"/>
            </p:cNvSpPr>
            <p:nvPr/>
          </p:nvSpPr>
          <p:spPr bwMode="auto">
            <a:xfrm flipV="1">
              <a:off x="930" y="3870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29" name="Line 244"/>
            <p:cNvSpPr>
              <a:spLocks noChangeShapeType="1"/>
            </p:cNvSpPr>
            <p:nvPr/>
          </p:nvSpPr>
          <p:spPr bwMode="auto">
            <a:xfrm flipV="1">
              <a:off x="970" y="3870"/>
              <a:ext cx="0" cy="2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30" name="Line 245"/>
            <p:cNvSpPr>
              <a:spLocks noChangeShapeType="1"/>
            </p:cNvSpPr>
            <p:nvPr/>
          </p:nvSpPr>
          <p:spPr bwMode="auto">
            <a:xfrm flipV="1">
              <a:off x="1009" y="3870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31" name="Line 246"/>
            <p:cNvSpPr>
              <a:spLocks noChangeShapeType="1"/>
            </p:cNvSpPr>
            <p:nvPr/>
          </p:nvSpPr>
          <p:spPr bwMode="auto">
            <a:xfrm flipV="1">
              <a:off x="1049" y="3870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32" name="Line 247"/>
            <p:cNvSpPr>
              <a:spLocks noChangeShapeType="1"/>
            </p:cNvSpPr>
            <p:nvPr/>
          </p:nvSpPr>
          <p:spPr bwMode="auto">
            <a:xfrm flipV="1">
              <a:off x="1089" y="3870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33" name="Line 248"/>
            <p:cNvSpPr>
              <a:spLocks noChangeShapeType="1"/>
            </p:cNvSpPr>
            <p:nvPr/>
          </p:nvSpPr>
          <p:spPr bwMode="auto">
            <a:xfrm flipV="1">
              <a:off x="1129" y="3870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34" name="Line 249"/>
            <p:cNvSpPr>
              <a:spLocks noChangeShapeType="1"/>
            </p:cNvSpPr>
            <p:nvPr/>
          </p:nvSpPr>
          <p:spPr bwMode="auto">
            <a:xfrm flipV="1">
              <a:off x="1169" y="3870"/>
              <a:ext cx="0" cy="2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35" name="Line 250"/>
            <p:cNvSpPr>
              <a:spLocks noChangeShapeType="1"/>
            </p:cNvSpPr>
            <p:nvPr/>
          </p:nvSpPr>
          <p:spPr bwMode="auto">
            <a:xfrm flipV="1">
              <a:off x="1209" y="3870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36" name="Line 251"/>
            <p:cNvSpPr>
              <a:spLocks noChangeShapeType="1"/>
            </p:cNvSpPr>
            <p:nvPr/>
          </p:nvSpPr>
          <p:spPr bwMode="auto">
            <a:xfrm flipV="1">
              <a:off x="1248" y="3870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37" name="Line 252"/>
            <p:cNvSpPr>
              <a:spLocks noChangeShapeType="1"/>
            </p:cNvSpPr>
            <p:nvPr/>
          </p:nvSpPr>
          <p:spPr bwMode="auto">
            <a:xfrm flipV="1">
              <a:off x="1288" y="3870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38" name="Line 253"/>
            <p:cNvSpPr>
              <a:spLocks noChangeShapeType="1"/>
            </p:cNvSpPr>
            <p:nvPr/>
          </p:nvSpPr>
          <p:spPr bwMode="auto">
            <a:xfrm flipV="1">
              <a:off x="1328" y="3870"/>
              <a:ext cx="0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39" name="Line 254"/>
            <p:cNvSpPr>
              <a:spLocks noChangeShapeType="1"/>
            </p:cNvSpPr>
            <p:nvPr/>
          </p:nvSpPr>
          <p:spPr bwMode="auto">
            <a:xfrm flipV="1">
              <a:off x="1368" y="3870"/>
              <a:ext cx="0" cy="2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40" name="Rectangle 255"/>
            <p:cNvSpPr>
              <a:spLocks noChangeArrowheads="1"/>
            </p:cNvSpPr>
            <p:nvPr/>
          </p:nvSpPr>
          <p:spPr bwMode="auto">
            <a:xfrm>
              <a:off x="508" y="3897"/>
              <a:ext cx="12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1.00</a:t>
              </a:r>
              <a:endParaRPr lang="en-GB" sz="1000"/>
            </a:p>
          </p:txBody>
        </p:sp>
        <p:sp>
          <p:nvSpPr>
            <p:cNvPr id="241" name="Rectangle 256"/>
            <p:cNvSpPr>
              <a:spLocks noChangeArrowheads="1"/>
            </p:cNvSpPr>
            <p:nvPr/>
          </p:nvSpPr>
          <p:spPr bwMode="auto">
            <a:xfrm>
              <a:off x="907" y="3897"/>
              <a:ext cx="12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1.50</a:t>
              </a:r>
              <a:endParaRPr lang="en-GB" sz="1000"/>
            </a:p>
          </p:txBody>
        </p:sp>
        <p:sp>
          <p:nvSpPr>
            <p:cNvPr id="242" name="Rectangle 257"/>
            <p:cNvSpPr>
              <a:spLocks noChangeArrowheads="1"/>
            </p:cNvSpPr>
            <p:nvPr/>
          </p:nvSpPr>
          <p:spPr bwMode="auto">
            <a:xfrm>
              <a:off x="1305" y="3897"/>
              <a:ext cx="120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2.00</a:t>
              </a:r>
              <a:endParaRPr lang="en-GB" sz="1000"/>
            </a:p>
          </p:txBody>
        </p:sp>
        <p:sp>
          <p:nvSpPr>
            <p:cNvPr id="243" name="Line 258"/>
            <p:cNvSpPr>
              <a:spLocks noChangeShapeType="1"/>
            </p:cNvSpPr>
            <p:nvPr/>
          </p:nvSpPr>
          <p:spPr bwMode="auto">
            <a:xfrm flipH="1">
              <a:off x="267" y="3870"/>
              <a:ext cx="1129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44" name="Rectangle 259"/>
            <p:cNvSpPr>
              <a:spLocks noChangeArrowheads="1"/>
            </p:cNvSpPr>
            <p:nvPr/>
          </p:nvSpPr>
          <p:spPr bwMode="auto">
            <a:xfrm rot="16200000">
              <a:off x="183" y="3348"/>
              <a:ext cx="70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%</a:t>
              </a:r>
              <a:endParaRPr lang="en-GB" sz="1000"/>
            </a:p>
          </p:txBody>
        </p:sp>
        <p:sp>
          <p:nvSpPr>
            <p:cNvPr id="245" name="Line 260"/>
            <p:cNvSpPr>
              <a:spLocks noChangeShapeType="1"/>
            </p:cNvSpPr>
            <p:nvPr/>
          </p:nvSpPr>
          <p:spPr bwMode="auto">
            <a:xfrm>
              <a:off x="239" y="2911"/>
              <a:ext cx="28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46" name="Line 261"/>
            <p:cNvSpPr>
              <a:spLocks noChangeShapeType="1"/>
            </p:cNvSpPr>
            <p:nvPr/>
          </p:nvSpPr>
          <p:spPr bwMode="auto">
            <a:xfrm>
              <a:off x="254" y="3007"/>
              <a:ext cx="13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47" name="Line 262"/>
            <p:cNvSpPr>
              <a:spLocks noChangeShapeType="1"/>
            </p:cNvSpPr>
            <p:nvPr/>
          </p:nvSpPr>
          <p:spPr bwMode="auto">
            <a:xfrm>
              <a:off x="254" y="3103"/>
              <a:ext cx="13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48" name="Line 263"/>
            <p:cNvSpPr>
              <a:spLocks noChangeShapeType="1"/>
            </p:cNvSpPr>
            <p:nvPr/>
          </p:nvSpPr>
          <p:spPr bwMode="auto">
            <a:xfrm>
              <a:off x="254" y="3198"/>
              <a:ext cx="13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49" name="Line 264"/>
            <p:cNvSpPr>
              <a:spLocks noChangeShapeType="1"/>
            </p:cNvSpPr>
            <p:nvPr/>
          </p:nvSpPr>
          <p:spPr bwMode="auto">
            <a:xfrm>
              <a:off x="254" y="3294"/>
              <a:ext cx="13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50" name="Line 265"/>
            <p:cNvSpPr>
              <a:spLocks noChangeShapeType="1"/>
            </p:cNvSpPr>
            <p:nvPr/>
          </p:nvSpPr>
          <p:spPr bwMode="auto">
            <a:xfrm>
              <a:off x="239" y="3390"/>
              <a:ext cx="28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51" name="Line 266"/>
            <p:cNvSpPr>
              <a:spLocks noChangeShapeType="1"/>
            </p:cNvSpPr>
            <p:nvPr/>
          </p:nvSpPr>
          <p:spPr bwMode="auto">
            <a:xfrm>
              <a:off x="254" y="3486"/>
              <a:ext cx="13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52" name="Line 267"/>
            <p:cNvSpPr>
              <a:spLocks noChangeShapeType="1"/>
            </p:cNvSpPr>
            <p:nvPr/>
          </p:nvSpPr>
          <p:spPr bwMode="auto">
            <a:xfrm>
              <a:off x="254" y="3581"/>
              <a:ext cx="13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53" name="Line 268"/>
            <p:cNvSpPr>
              <a:spLocks noChangeShapeType="1"/>
            </p:cNvSpPr>
            <p:nvPr/>
          </p:nvSpPr>
          <p:spPr bwMode="auto">
            <a:xfrm>
              <a:off x="254" y="3677"/>
              <a:ext cx="13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54" name="Line 269"/>
            <p:cNvSpPr>
              <a:spLocks noChangeShapeType="1"/>
            </p:cNvSpPr>
            <p:nvPr/>
          </p:nvSpPr>
          <p:spPr bwMode="auto">
            <a:xfrm>
              <a:off x="254" y="3772"/>
              <a:ext cx="13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55" name="Line 270"/>
            <p:cNvSpPr>
              <a:spLocks noChangeShapeType="1"/>
            </p:cNvSpPr>
            <p:nvPr/>
          </p:nvSpPr>
          <p:spPr bwMode="auto">
            <a:xfrm>
              <a:off x="239" y="3868"/>
              <a:ext cx="28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56" name="Rectangle 271"/>
            <p:cNvSpPr>
              <a:spLocks noChangeArrowheads="1"/>
            </p:cNvSpPr>
            <p:nvPr/>
          </p:nvSpPr>
          <p:spPr bwMode="auto">
            <a:xfrm>
              <a:off x="203" y="3832"/>
              <a:ext cx="34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0</a:t>
              </a:r>
              <a:endParaRPr lang="en-GB" sz="1000"/>
            </a:p>
          </p:txBody>
        </p:sp>
        <p:sp>
          <p:nvSpPr>
            <p:cNvPr id="257" name="Rectangle 272"/>
            <p:cNvSpPr>
              <a:spLocks noChangeArrowheads="1"/>
            </p:cNvSpPr>
            <p:nvPr/>
          </p:nvSpPr>
          <p:spPr bwMode="auto">
            <a:xfrm>
              <a:off x="131" y="2875"/>
              <a:ext cx="103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100</a:t>
              </a:r>
              <a:endParaRPr lang="en-GB" sz="1000"/>
            </a:p>
          </p:txBody>
        </p:sp>
        <p:sp>
          <p:nvSpPr>
            <p:cNvPr id="258" name="Line 273"/>
            <p:cNvSpPr>
              <a:spLocks noChangeShapeType="1"/>
            </p:cNvSpPr>
            <p:nvPr/>
          </p:nvSpPr>
          <p:spPr bwMode="auto">
            <a:xfrm>
              <a:off x="267" y="2911"/>
              <a:ext cx="0" cy="95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59" name="Freeform 278"/>
            <p:cNvSpPr>
              <a:spLocks/>
            </p:cNvSpPr>
            <p:nvPr/>
          </p:nvSpPr>
          <p:spPr bwMode="auto">
            <a:xfrm>
              <a:off x="268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60" name="Freeform 279"/>
            <p:cNvSpPr>
              <a:spLocks/>
            </p:cNvSpPr>
            <p:nvPr/>
          </p:nvSpPr>
          <p:spPr bwMode="auto">
            <a:xfrm>
              <a:off x="275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61" name="Freeform 280"/>
            <p:cNvSpPr>
              <a:spLocks/>
            </p:cNvSpPr>
            <p:nvPr/>
          </p:nvSpPr>
          <p:spPr bwMode="auto">
            <a:xfrm>
              <a:off x="283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62" name="Freeform 281"/>
            <p:cNvSpPr>
              <a:spLocks/>
            </p:cNvSpPr>
            <p:nvPr/>
          </p:nvSpPr>
          <p:spPr bwMode="auto">
            <a:xfrm>
              <a:off x="290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63" name="Freeform 282"/>
            <p:cNvSpPr>
              <a:spLocks/>
            </p:cNvSpPr>
            <p:nvPr/>
          </p:nvSpPr>
          <p:spPr bwMode="auto">
            <a:xfrm>
              <a:off x="297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64" name="Freeform 283"/>
            <p:cNvSpPr>
              <a:spLocks/>
            </p:cNvSpPr>
            <p:nvPr/>
          </p:nvSpPr>
          <p:spPr bwMode="auto">
            <a:xfrm>
              <a:off x="304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65" name="Freeform 284"/>
            <p:cNvSpPr>
              <a:spLocks/>
            </p:cNvSpPr>
            <p:nvPr/>
          </p:nvSpPr>
          <p:spPr bwMode="auto">
            <a:xfrm>
              <a:off x="312" y="3867"/>
              <a:ext cx="7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5" y="0"/>
                </a:cxn>
              </a:cxnLst>
              <a:rect l="0" t="0" r="r" b="b"/>
              <a:pathLst>
                <a:path w="15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66" name="Freeform 285"/>
            <p:cNvSpPr>
              <a:spLocks/>
            </p:cNvSpPr>
            <p:nvPr/>
          </p:nvSpPr>
          <p:spPr bwMode="auto">
            <a:xfrm>
              <a:off x="319" y="3865"/>
              <a:ext cx="8" cy="2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5" y="0"/>
                </a:cxn>
              </a:cxnLst>
              <a:rect l="0" t="0" r="r" b="b"/>
              <a:pathLst>
                <a:path w="15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67" name="Freeform 286"/>
            <p:cNvSpPr>
              <a:spLocks/>
            </p:cNvSpPr>
            <p:nvPr/>
          </p:nvSpPr>
          <p:spPr bwMode="auto">
            <a:xfrm>
              <a:off x="327" y="3865"/>
              <a:ext cx="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6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6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68" name="Freeform 287"/>
            <p:cNvSpPr>
              <a:spLocks/>
            </p:cNvSpPr>
            <p:nvPr/>
          </p:nvSpPr>
          <p:spPr bwMode="auto">
            <a:xfrm>
              <a:off x="334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69" name="Freeform 288"/>
            <p:cNvSpPr>
              <a:spLocks/>
            </p:cNvSpPr>
            <p:nvPr/>
          </p:nvSpPr>
          <p:spPr bwMode="auto">
            <a:xfrm>
              <a:off x="341" y="3867"/>
              <a:ext cx="8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5" y="0"/>
                </a:cxn>
              </a:cxnLst>
              <a:rect l="0" t="0" r="r" b="b"/>
              <a:pathLst>
                <a:path w="15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70" name="Freeform 289"/>
            <p:cNvSpPr>
              <a:spLocks/>
            </p:cNvSpPr>
            <p:nvPr/>
          </p:nvSpPr>
          <p:spPr bwMode="auto">
            <a:xfrm>
              <a:off x="349" y="3867"/>
              <a:ext cx="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3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3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71" name="Freeform 290"/>
            <p:cNvSpPr>
              <a:spLocks/>
            </p:cNvSpPr>
            <p:nvPr/>
          </p:nvSpPr>
          <p:spPr bwMode="auto">
            <a:xfrm>
              <a:off x="356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72" name="Freeform 291"/>
            <p:cNvSpPr>
              <a:spLocks/>
            </p:cNvSpPr>
            <p:nvPr/>
          </p:nvSpPr>
          <p:spPr bwMode="auto">
            <a:xfrm>
              <a:off x="364" y="3868"/>
              <a:ext cx="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73" name="Freeform 292"/>
            <p:cNvSpPr>
              <a:spLocks/>
            </p:cNvSpPr>
            <p:nvPr/>
          </p:nvSpPr>
          <p:spPr bwMode="auto">
            <a:xfrm>
              <a:off x="370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74" name="Freeform 293"/>
            <p:cNvSpPr>
              <a:spLocks/>
            </p:cNvSpPr>
            <p:nvPr/>
          </p:nvSpPr>
          <p:spPr bwMode="auto">
            <a:xfrm>
              <a:off x="378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75" name="Freeform 294"/>
            <p:cNvSpPr>
              <a:spLocks/>
            </p:cNvSpPr>
            <p:nvPr/>
          </p:nvSpPr>
          <p:spPr bwMode="auto">
            <a:xfrm>
              <a:off x="385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76" name="Freeform 295"/>
            <p:cNvSpPr>
              <a:spLocks/>
            </p:cNvSpPr>
            <p:nvPr/>
          </p:nvSpPr>
          <p:spPr bwMode="auto">
            <a:xfrm>
              <a:off x="393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77" name="Freeform 296"/>
            <p:cNvSpPr>
              <a:spLocks/>
            </p:cNvSpPr>
            <p:nvPr/>
          </p:nvSpPr>
          <p:spPr bwMode="auto">
            <a:xfrm>
              <a:off x="400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78" name="Freeform 297"/>
            <p:cNvSpPr>
              <a:spLocks/>
            </p:cNvSpPr>
            <p:nvPr/>
          </p:nvSpPr>
          <p:spPr bwMode="auto">
            <a:xfrm>
              <a:off x="408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79" name="Freeform 298"/>
            <p:cNvSpPr>
              <a:spLocks/>
            </p:cNvSpPr>
            <p:nvPr/>
          </p:nvSpPr>
          <p:spPr bwMode="auto">
            <a:xfrm>
              <a:off x="415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80" name="Freeform 299"/>
            <p:cNvSpPr>
              <a:spLocks/>
            </p:cNvSpPr>
            <p:nvPr/>
          </p:nvSpPr>
          <p:spPr bwMode="auto">
            <a:xfrm>
              <a:off x="422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81" name="Freeform 300"/>
            <p:cNvSpPr>
              <a:spLocks/>
            </p:cNvSpPr>
            <p:nvPr/>
          </p:nvSpPr>
          <p:spPr bwMode="auto">
            <a:xfrm>
              <a:off x="430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82" name="Freeform 301"/>
            <p:cNvSpPr>
              <a:spLocks/>
            </p:cNvSpPr>
            <p:nvPr/>
          </p:nvSpPr>
          <p:spPr bwMode="auto">
            <a:xfrm>
              <a:off x="437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83" name="Freeform 302"/>
            <p:cNvSpPr>
              <a:spLocks/>
            </p:cNvSpPr>
            <p:nvPr/>
          </p:nvSpPr>
          <p:spPr bwMode="auto">
            <a:xfrm>
              <a:off x="444" y="3864"/>
              <a:ext cx="7" cy="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5" y="0"/>
                </a:cxn>
              </a:cxnLst>
              <a:rect l="0" t="0" r="r" b="b"/>
              <a:pathLst>
                <a:path w="15" h="9"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84" name="Freeform 303"/>
            <p:cNvSpPr>
              <a:spLocks/>
            </p:cNvSpPr>
            <p:nvPr/>
          </p:nvSpPr>
          <p:spPr bwMode="auto">
            <a:xfrm>
              <a:off x="451" y="3864"/>
              <a:ext cx="8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9"/>
                </a:cxn>
              </a:cxnLst>
              <a:rect l="0" t="0" r="r" b="b"/>
              <a:pathLst>
                <a:path w="15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9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85" name="Freeform 304"/>
            <p:cNvSpPr>
              <a:spLocks/>
            </p:cNvSpPr>
            <p:nvPr/>
          </p:nvSpPr>
          <p:spPr bwMode="auto">
            <a:xfrm>
              <a:off x="459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86" name="Freeform 305"/>
            <p:cNvSpPr>
              <a:spLocks/>
            </p:cNvSpPr>
            <p:nvPr/>
          </p:nvSpPr>
          <p:spPr bwMode="auto">
            <a:xfrm>
              <a:off x="466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87" name="Freeform 306"/>
            <p:cNvSpPr>
              <a:spLocks/>
            </p:cNvSpPr>
            <p:nvPr/>
          </p:nvSpPr>
          <p:spPr bwMode="auto">
            <a:xfrm>
              <a:off x="474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88" name="Freeform 307"/>
            <p:cNvSpPr>
              <a:spLocks/>
            </p:cNvSpPr>
            <p:nvPr/>
          </p:nvSpPr>
          <p:spPr bwMode="auto">
            <a:xfrm>
              <a:off x="481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89" name="Freeform 308"/>
            <p:cNvSpPr>
              <a:spLocks/>
            </p:cNvSpPr>
            <p:nvPr/>
          </p:nvSpPr>
          <p:spPr bwMode="auto">
            <a:xfrm>
              <a:off x="488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90" name="Freeform 309"/>
            <p:cNvSpPr>
              <a:spLocks/>
            </p:cNvSpPr>
            <p:nvPr/>
          </p:nvSpPr>
          <p:spPr bwMode="auto">
            <a:xfrm>
              <a:off x="495" y="3867"/>
              <a:ext cx="7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3" y="0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91" name="Freeform 310"/>
            <p:cNvSpPr>
              <a:spLocks/>
            </p:cNvSpPr>
            <p:nvPr/>
          </p:nvSpPr>
          <p:spPr bwMode="auto">
            <a:xfrm>
              <a:off x="502" y="3867"/>
              <a:ext cx="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1"/>
                </a:cxn>
              </a:cxnLst>
              <a:rect l="0" t="0" r="r" b="b"/>
              <a:pathLst>
                <a:path w="15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1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92" name="Freeform 311"/>
            <p:cNvSpPr>
              <a:spLocks/>
            </p:cNvSpPr>
            <p:nvPr/>
          </p:nvSpPr>
          <p:spPr bwMode="auto">
            <a:xfrm>
              <a:off x="510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93" name="Freeform 312"/>
            <p:cNvSpPr>
              <a:spLocks/>
            </p:cNvSpPr>
            <p:nvPr/>
          </p:nvSpPr>
          <p:spPr bwMode="auto">
            <a:xfrm>
              <a:off x="517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94" name="Freeform 313"/>
            <p:cNvSpPr>
              <a:spLocks/>
            </p:cNvSpPr>
            <p:nvPr/>
          </p:nvSpPr>
          <p:spPr bwMode="auto">
            <a:xfrm>
              <a:off x="525" y="3868"/>
              <a:ext cx="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95" name="Freeform 314"/>
            <p:cNvSpPr>
              <a:spLocks/>
            </p:cNvSpPr>
            <p:nvPr/>
          </p:nvSpPr>
          <p:spPr bwMode="auto">
            <a:xfrm>
              <a:off x="531" y="3865"/>
              <a:ext cx="8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5" y="0"/>
                </a:cxn>
              </a:cxnLst>
              <a:rect l="0" t="0" r="r" b="b"/>
              <a:pathLst>
                <a:path w="15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96" name="Freeform 315"/>
            <p:cNvSpPr>
              <a:spLocks/>
            </p:cNvSpPr>
            <p:nvPr/>
          </p:nvSpPr>
          <p:spPr bwMode="auto">
            <a:xfrm>
              <a:off x="539" y="3865"/>
              <a:ext cx="7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6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6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97" name="Freeform 316"/>
            <p:cNvSpPr>
              <a:spLocks/>
            </p:cNvSpPr>
            <p:nvPr/>
          </p:nvSpPr>
          <p:spPr bwMode="auto">
            <a:xfrm>
              <a:off x="546" y="3868"/>
              <a:ext cx="1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0"/>
                </a:cxn>
              </a:cxnLst>
              <a:rect l="0" t="0" r="r" b="b"/>
              <a:pathLst>
                <a:path w="3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98" name="Freeform 317"/>
            <p:cNvSpPr>
              <a:spLocks/>
            </p:cNvSpPr>
            <p:nvPr/>
          </p:nvSpPr>
          <p:spPr bwMode="auto">
            <a:xfrm>
              <a:off x="564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299" name="Freeform 318"/>
            <p:cNvSpPr>
              <a:spLocks/>
            </p:cNvSpPr>
            <p:nvPr/>
          </p:nvSpPr>
          <p:spPr bwMode="auto">
            <a:xfrm>
              <a:off x="572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00" name="Freeform 319"/>
            <p:cNvSpPr>
              <a:spLocks/>
            </p:cNvSpPr>
            <p:nvPr/>
          </p:nvSpPr>
          <p:spPr bwMode="auto">
            <a:xfrm>
              <a:off x="579" y="3865"/>
              <a:ext cx="7" cy="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5" y="0"/>
                </a:cxn>
              </a:cxnLst>
              <a:rect l="0" t="0" r="r" b="b"/>
              <a:pathLst>
                <a:path w="15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01" name="Freeform 320"/>
            <p:cNvSpPr>
              <a:spLocks/>
            </p:cNvSpPr>
            <p:nvPr/>
          </p:nvSpPr>
          <p:spPr bwMode="auto">
            <a:xfrm>
              <a:off x="586" y="3865"/>
              <a:ext cx="8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6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6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02" name="Freeform 321"/>
            <p:cNvSpPr>
              <a:spLocks/>
            </p:cNvSpPr>
            <p:nvPr/>
          </p:nvSpPr>
          <p:spPr bwMode="auto">
            <a:xfrm>
              <a:off x="594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03" name="Freeform 322"/>
            <p:cNvSpPr>
              <a:spLocks/>
            </p:cNvSpPr>
            <p:nvPr/>
          </p:nvSpPr>
          <p:spPr bwMode="auto">
            <a:xfrm>
              <a:off x="601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04" name="Freeform 323"/>
            <p:cNvSpPr>
              <a:spLocks/>
            </p:cNvSpPr>
            <p:nvPr/>
          </p:nvSpPr>
          <p:spPr bwMode="auto">
            <a:xfrm>
              <a:off x="609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05" name="Freeform 324"/>
            <p:cNvSpPr>
              <a:spLocks/>
            </p:cNvSpPr>
            <p:nvPr/>
          </p:nvSpPr>
          <p:spPr bwMode="auto">
            <a:xfrm>
              <a:off x="616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06" name="Freeform 325"/>
            <p:cNvSpPr>
              <a:spLocks/>
            </p:cNvSpPr>
            <p:nvPr/>
          </p:nvSpPr>
          <p:spPr bwMode="auto">
            <a:xfrm>
              <a:off x="623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07" name="Freeform 326"/>
            <p:cNvSpPr>
              <a:spLocks/>
            </p:cNvSpPr>
            <p:nvPr/>
          </p:nvSpPr>
          <p:spPr bwMode="auto">
            <a:xfrm>
              <a:off x="630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08" name="Freeform 327"/>
            <p:cNvSpPr>
              <a:spLocks/>
            </p:cNvSpPr>
            <p:nvPr/>
          </p:nvSpPr>
          <p:spPr bwMode="auto">
            <a:xfrm>
              <a:off x="638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09" name="Freeform 328"/>
            <p:cNvSpPr>
              <a:spLocks/>
            </p:cNvSpPr>
            <p:nvPr/>
          </p:nvSpPr>
          <p:spPr bwMode="auto">
            <a:xfrm>
              <a:off x="645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10" name="Freeform 329"/>
            <p:cNvSpPr>
              <a:spLocks/>
            </p:cNvSpPr>
            <p:nvPr/>
          </p:nvSpPr>
          <p:spPr bwMode="auto">
            <a:xfrm>
              <a:off x="652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11" name="Freeform 330"/>
            <p:cNvSpPr>
              <a:spLocks/>
            </p:cNvSpPr>
            <p:nvPr/>
          </p:nvSpPr>
          <p:spPr bwMode="auto">
            <a:xfrm>
              <a:off x="660" y="3868"/>
              <a:ext cx="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12" name="Freeform 331"/>
            <p:cNvSpPr>
              <a:spLocks/>
            </p:cNvSpPr>
            <p:nvPr/>
          </p:nvSpPr>
          <p:spPr bwMode="auto">
            <a:xfrm>
              <a:off x="666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13" name="Freeform 332"/>
            <p:cNvSpPr>
              <a:spLocks/>
            </p:cNvSpPr>
            <p:nvPr/>
          </p:nvSpPr>
          <p:spPr bwMode="auto">
            <a:xfrm>
              <a:off x="674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14" name="Freeform 333"/>
            <p:cNvSpPr>
              <a:spLocks/>
            </p:cNvSpPr>
            <p:nvPr/>
          </p:nvSpPr>
          <p:spPr bwMode="auto">
            <a:xfrm>
              <a:off x="681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15" name="Freeform 334"/>
            <p:cNvSpPr>
              <a:spLocks/>
            </p:cNvSpPr>
            <p:nvPr/>
          </p:nvSpPr>
          <p:spPr bwMode="auto">
            <a:xfrm>
              <a:off x="689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16" name="Freeform 335"/>
            <p:cNvSpPr>
              <a:spLocks/>
            </p:cNvSpPr>
            <p:nvPr/>
          </p:nvSpPr>
          <p:spPr bwMode="auto">
            <a:xfrm>
              <a:off x="696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17" name="Freeform 336"/>
            <p:cNvSpPr>
              <a:spLocks/>
            </p:cNvSpPr>
            <p:nvPr/>
          </p:nvSpPr>
          <p:spPr bwMode="auto">
            <a:xfrm>
              <a:off x="704" y="3867"/>
              <a:ext cx="6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4" y="0"/>
                </a:cxn>
              </a:cxnLst>
              <a:rect l="0" t="0" r="r" b="b"/>
              <a:pathLst>
                <a:path w="14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18" name="Freeform 337"/>
            <p:cNvSpPr>
              <a:spLocks/>
            </p:cNvSpPr>
            <p:nvPr/>
          </p:nvSpPr>
          <p:spPr bwMode="auto">
            <a:xfrm>
              <a:off x="710" y="3867"/>
              <a:ext cx="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3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3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19" name="Freeform 338"/>
            <p:cNvSpPr>
              <a:spLocks/>
            </p:cNvSpPr>
            <p:nvPr/>
          </p:nvSpPr>
          <p:spPr bwMode="auto">
            <a:xfrm>
              <a:off x="718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20" name="Freeform 339"/>
            <p:cNvSpPr>
              <a:spLocks/>
            </p:cNvSpPr>
            <p:nvPr/>
          </p:nvSpPr>
          <p:spPr bwMode="auto">
            <a:xfrm>
              <a:off x="725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21" name="Freeform 340"/>
            <p:cNvSpPr>
              <a:spLocks/>
            </p:cNvSpPr>
            <p:nvPr/>
          </p:nvSpPr>
          <p:spPr bwMode="auto">
            <a:xfrm>
              <a:off x="733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22" name="Freeform 341"/>
            <p:cNvSpPr>
              <a:spLocks/>
            </p:cNvSpPr>
            <p:nvPr/>
          </p:nvSpPr>
          <p:spPr bwMode="auto">
            <a:xfrm>
              <a:off x="740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23" name="Freeform 342"/>
            <p:cNvSpPr>
              <a:spLocks/>
            </p:cNvSpPr>
            <p:nvPr/>
          </p:nvSpPr>
          <p:spPr bwMode="auto">
            <a:xfrm>
              <a:off x="747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24" name="Freeform 343"/>
            <p:cNvSpPr>
              <a:spLocks/>
            </p:cNvSpPr>
            <p:nvPr/>
          </p:nvSpPr>
          <p:spPr bwMode="auto">
            <a:xfrm>
              <a:off x="754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25" name="Freeform 344"/>
            <p:cNvSpPr>
              <a:spLocks/>
            </p:cNvSpPr>
            <p:nvPr/>
          </p:nvSpPr>
          <p:spPr bwMode="auto">
            <a:xfrm>
              <a:off x="761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26" name="Freeform 345"/>
            <p:cNvSpPr>
              <a:spLocks/>
            </p:cNvSpPr>
            <p:nvPr/>
          </p:nvSpPr>
          <p:spPr bwMode="auto">
            <a:xfrm>
              <a:off x="769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27" name="Freeform 346"/>
            <p:cNvSpPr>
              <a:spLocks/>
            </p:cNvSpPr>
            <p:nvPr/>
          </p:nvSpPr>
          <p:spPr bwMode="auto">
            <a:xfrm>
              <a:off x="776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28" name="Freeform 347"/>
            <p:cNvSpPr>
              <a:spLocks/>
            </p:cNvSpPr>
            <p:nvPr/>
          </p:nvSpPr>
          <p:spPr bwMode="auto">
            <a:xfrm>
              <a:off x="784" y="3867"/>
              <a:ext cx="7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5" y="0"/>
                </a:cxn>
              </a:cxnLst>
              <a:rect l="0" t="0" r="r" b="b"/>
              <a:pathLst>
                <a:path w="15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29" name="Freeform 348"/>
            <p:cNvSpPr>
              <a:spLocks/>
            </p:cNvSpPr>
            <p:nvPr/>
          </p:nvSpPr>
          <p:spPr bwMode="auto">
            <a:xfrm>
              <a:off x="791" y="3867"/>
              <a:ext cx="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3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3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30" name="Freeform 349"/>
            <p:cNvSpPr>
              <a:spLocks/>
            </p:cNvSpPr>
            <p:nvPr/>
          </p:nvSpPr>
          <p:spPr bwMode="auto">
            <a:xfrm>
              <a:off x="798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31" name="Freeform 350"/>
            <p:cNvSpPr>
              <a:spLocks/>
            </p:cNvSpPr>
            <p:nvPr/>
          </p:nvSpPr>
          <p:spPr bwMode="auto">
            <a:xfrm>
              <a:off x="806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32" name="Freeform 351"/>
            <p:cNvSpPr>
              <a:spLocks/>
            </p:cNvSpPr>
            <p:nvPr/>
          </p:nvSpPr>
          <p:spPr bwMode="auto">
            <a:xfrm>
              <a:off x="813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33" name="Freeform 352"/>
            <p:cNvSpPr>
              <a:spLocks/>
            </p:cNvSpPr>
            <p:nvPr/>
          </p:nvSpPr>
          <p:spPr bwMode="auto">
            <a:xfrm>
              <a:off x="821" y="3867"/>
              <a:ext cx="6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4" y="0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34" name="Freeform 353"/>
            <p:cNvSpPr>
              <a:spLocks/>
            </p:cNvSpPr>
            <p:nvPr/>
          </p:nvSpPr>
          <p:spPr bwMode="auto">
            <a:xfrm>
              <a:off x="827" y="3867"/>
              <a:ext cx="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1"/>
                </a:cxn>
              </a:cxnLst>
              <a:rect l="0" t="0" r="r" b="b"/>
              <a:pathLst>
                <a:path w="15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1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35" name="Freeform 354"/>
            <p:cNvSpPr>
              <a:spLocks/>
            </p:cNvSpPr>
            <p:nvPr/>
          </p:nvSpPr>
          <p:spPr bwMode="auto">
            <a:xfrm>
              <a:off x="835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36" name="Freeform 355"/>
            <p:cNvSpPr>
              <a:spLocks/>
            </p:cNvSpPr>
            <p:nvPr/>
          </p:nvSpPr>
          <p:spPr bwMode="auto">
            <a:xfrm>
              <a:off x="842" y="3868"/>
              <a:ext cx="1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5" y="0"/>
                </a:cxn>
              </a:cxnLst>
              <a:rect l="0" t="0" r="r" b="b"/>
              <a:pathLst>
                <a:path w="3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37" name="Freeform 356"/>
            <p:cNvSpPr>
              <a:spLocks/>
            </p:cNvSpPr>
            <p:nvPr/>
          </p:nvSpPr>
          <p:spPr bwMode="auto">
            <a:xfrm>
              <a:off x="860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38" name="Freeform 357"/>
            <p:cNvSpPr>
              <a:spLocks/>
            </p:cNvSpPr>
            <p:nvPr/>
          </p:nvSpPr>
          <p:spPr bwMode="auto">
            <a:xfrm>
              <a:off x="868" y="3868"/>
              <a:ext cx="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39" name="Freeform 358"/>
            <p:cNvSpPr>
              <a:spLocks/>
            </p:cNvSpPr>
            <p:nvPr/>
          </p:nvSpPr>
          <p:spPr bwMode="auto">
            <a:xfrm>
              <a:off x="874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40" name="Freeform 359"/>
            <p:cNvSpPr>
              <a:spLocks/>
            </p:cNvSpPr>
            <p:nvPr/>
          </p:nvSpPr>
          <p:spPr bwMode="auto">
            <a:xfrm>
              <a:off x="882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41" name="Freeform 360"/>
            <p:cNvSpPr>
              <a:spLocks/>
            </p:cNvSpPr>
            <p:nvPr/>
          </p:nvSpPr>
          <p:spPr bwMode="auto">
            <a:xfrm>
              <a:off x="889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42" name="Freeform 361"/>
            <p:cNvSpPr>
              <a:spLocks/>
            </p:cNvSpPr>
            <p:nvPr/>
          </p:nvSpPr>
          <p:spPr bwMode="auto">
            <a:xfrm>
              <a:off x="897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43" name="Freeform 362"/>
            <p:cNvSpPr>
              <a:spLocks/>
            </p:cNvSpPr>
            <p:nvPr/>
          </p:nvSpPr>
          <p:spPr bwMode="auto">
            <a:xfrm>
              <a:off x="904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44" name="Freeform 363"/>
            <p:cNvSpPr>
              <a:spLocks/>
            </p:cNvSpPr>
            <p:nvPr/>
          </p:nvSpPr>
          <p:spPr bwMode="auto">
            <a:xfrm>
              <a:off x="911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45" name="Freeform 364"/>
            <p:cNvSpPr>
              <a:spLocks/>
            </p:cNvSpPr>
            <p:nvPr/>
          </p:nvSpPr>
          <p:spPr bwMode="auto">
            <a:xfrm>
              <a:off x="919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46" name="Freeform 365"/>
            <p:cNvSpPr>
              <a:spLocks/>
            </p:cNvSpPr>
            <p:nvPr/>
          </p:nvSpPr>
          <p:spPr bwMode="auto">
            <a:xfrm>
              <a:off x="926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47" name="Freeform 366"/>
            <p:cNvSpPr>
              <a:spLocks/>
            </p:cNvSpPr>
            <p:nvPr/>
          </p:nvSpPr>
          <p:spPr bwMode="auto">
            <a:xfrm>
              <a:off x="934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48" name="Freeform 367"/>
            <p:cNvSpPr>
              <a:spLocks/>
            </p:cNvSpPr>
            <p:nvPr/>
          </p:nvSpPr>
          <p:spPr bwMode="auto">
            <a:xfrm>
              <a:off x="941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49" name="Freeform 368"/>
            <p:cNvSpPr>
              <a:spLocks/>
            </p:cNvSpPr>
            <p:nvPr/>
          </p:nvSpPr>
          <p:spPr bwMode="auto">
            <a:xfrm>
              <a:off x="948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50" name="Freeform 369"/>
            <p:cNvSpPr>
              <a:spLocks/>
            </p:cNvSpPr>
            <p:nvPr/>
          </p:nvSpPr>
          <p:spPr bwMode="auto">
            <a:xfrm>
              <a:off x="955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51" name="Freeform 370"/>
            <p:cNvSpPr>
              <a:spLocks/>
            </p:cNvSpPr>
            <p:nvPr/>
          </p:nvSpPr>
          <p:spPr bwMode="auto">
            <a:xfrm>
              <a:off x="963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52" name="Freeform 371"/>
            <p:cNvSpPr>
              <a:spLocks/>
            </p:cNvSpPr>
            <p:nvPr/>
          </p:nvSpPr>
          <p:spPr bwMode="auto">
            <a:xfrm>
              <a:off x="970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53" name="Freeform 372"/>
            <p:cNvSpPr>
              <a:spLocks/>
            </p:cNvSpPr>
            <p:nvPr/>
          </p:nvSpPr>
          <p:spPr bwMode="auto">
            <a:xfrm>
              <a:off x="978" y="3867"/>
              <a:ext cx="7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5" y="0"/>
                </a:cxn>
              </a:cxnLst>
              <a:rect l="0" t="0" r="r" b="b"/>
              <a:pathLst>
                <a:path w="15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54" name="Freeform 373"/>
            <p:cNvSpPr>
              <a:spLocks/>
            </p:cNvSpPr>
            <p:nvPr/>
          </p:nvSpPr>
          <p:spPr bwMode="auto">
            <a:xfrm>
              <a:off x="985" y="3867"/>
              <a:ext cx="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1"/>
                </a:cxn>
              </a:cxnLst>
              <a:rect l="0" t="0" r="r" b="b"/>
              <a:pathLst>
                <a:path w="13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1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55" name="Freeform 374"/>
            <p:cNvSpPr>
              <a:spLocks/>
            </p:cNvSpPr>
            <p:nvPr/>
          </p:nvSpPr>
          <p:spPr bwMode="auto">
            <a:xfrm>
              <a:off x="992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56" name="Freeform 375"/>
            <p:cNvSpPr>
              <a:spLocks/>
            </p:cNvSpPr>
            <p:nvPr/>
          </p:nvSpPr>
          <p:spPr bwMode="auto">
            <a:xfrm>
              <a:off x="1000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57" name="Freeform 376"/>
            <p:cNvSpPr>
              <a:spLocks/>
            </p:cNvSpPr>
            <p:nvPr/>
          </p:nvSpPr>
          <p:spPr bwMode="auto">
            <a:xfrm>
              <a:off x="1007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58" name="Freeform 377"/>
            <p:cNvSpPr>
              <a:spLocks/>
            </p:cNvSpPr>
            <p:nvPr/>
          </p:nvSpPr>
          <p:spPr bwMode="auto">
            <a:xfrm>
              <a:off x="1015" y="3846"/>
              <a:ext cx="6" cy="22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14" y="0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59" name="Freeform 378"/>
            <p:cNvSpPr>
              <a:spLocks/>
            </p:cNvSpPr>
            <p:nvPr/>
          </p:nvSpPr>
          <p:spPr bwMode="auto">
            <a:xfrm>
              <a:off x="1021" y="3691"/>
              <a:ext cx="8" cy="155"/>
            </a:xfrm>
            <a:custGeom>
              <a:avLst/>
              <a:gdLst/>
              <a:ahLst/>
              <a:cxnLst>
                <a:cxn ang="0">
                  <a:pos x="0" y="312"/>
                </a:cxn>
                <a:cxn ang="0">
                  <a:pos x="0" y="312"/>
                </a:cxn>
                <a:cxn ang="0">
                  <a:pos x="0" y="312"/>
                </a:cxn>
                <a:cxn ang="0">
                  <a:pos x="15" y="0"/>
                </a:cxn>
              </a:cxnLst>
              <a:rect l="0" t="0" r="r" b="b"/>
              <a:pathLst>
                <a:path w="15" h="312">
                  <a:moveTo>
                    <a:pt x="0" y="312"/>
                  </a:moveTo>
                  <a:lnTo>
                    <a:pt x="0" y="312"/>
                  </a:lnTo>
                  <a:lnTo>
                    <a:pt x="0" y="312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60" name="Freeform 379"/>
            <p:cNvSpPr>
              <a:spLocks/>
            </p:cNvSpPr>
            <p:nvPr/>
          </p:nvSpPr>
          <p:spPr bwMode="auto">
            <a:xfrm>
              <a:off x="1029" y="3382"/>
              <a:ext cx="7" cy="309"/>
            </a:xfrm>
            <a:custGeom>
              <a:avLst/>
              <a:gdLst/>
              <a:ahLst/>
              <a:cxnLst>
                <a:cxn ang="0">
                  <a:pos x="0" y="616"/>
                </a:cxn>
                <a:cxn ang="0">
                  <a:pos x="0" y="616"/>
                </a:cxn>
                <a:cxn ang="0">
                  <a:pos x="0" y="616"/>
                </a:cxn>
                <a:cxn ang="0">
                  <a:pos x="15" y="0"/>
                </a:cxn>
              </a:cxnLst>
              <a:rect l="0" t="0" r="r" b="b"/>
              <a:pathLst>
                <a:path w="15" h="616">
                  <a:moveTo>
                    <a:pt x="0" y="616"/>
                  </a:moveTo>
                  <a:lnTo>
                    <a:pt x="0" y="616"/>
                  </a:lnTo>
                  <a:lnTo>
                    <a:pt x="0" y="616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61" name="Freeform 380"/>
            <p:cNvSpPr>
              <a:spLocks/>
            </p:cNvSpPr>
            <p:nvPr/>
          </p:nvSpPr>
          <p:spPr bwMode="auto">
            <a:xfrm>
              <a:off x="1036" y="3072"/>
              <a:ext cx="8" cy="310"/>
            </a:xfrm>
            <a:custGeom>
              <a:avLst/>
              <a:gdLst/>
              <a:ahLst/>
              <a:cxnLst>
                <a:cxn ang="0">
                  <a:pos x="0" y="620"/>
                </a:cxn>
                <a:cxn ang="0">
                  <a:pos x="0" y="620"/>
                </a:cxn>
                <a:cxn ang="0">
                  <a:pos x="0" y="620"/>
                </a:cxn>
                <a:cxn ang="0">
                  <a:pos x="14" y="0"/>
                </a:cxn>
              </a:cxnLst>
              <a:rect l="0" t="0" r="r" b="b"/>
              <a:pathLst>
                <a:path w="14" h="620">
                  <a:moveTo>
                    <a:pt x="0" y="620"/>
                  </a:moveTo>
                  <a:lnTo>
                    <a:pt x="0" y="620"/>
                  </a:lnTo>
                  <a:lnTo>
                    <a:pt x="0" y="620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62" name="Freeform 381"/>
            <p:cNvSpPr>
              <a:spLocks/>
            </p:cNvSpPr>
            <p:nvPr/>
          </p:nvSpPr>
          <p:spPr bwMode="auto">
            <a:xfrm>
              <a:off x="1044" y="2911"/>
              <a:ext cx="7" cy="161"/>
            </a:xfrm>
            <a:custGeom>
              <a:avLst/>
              <a:gdLst/>
              <a:ahLst/>
              <a:cxnLst>
                <a:cxn ang="0">
                  <a:pos x="0" y="322"/>
                </a:cxn>
                <a:cxn ang="0">
                  <a:pos x="0" y="322"/>
                </a:cxn>
                <a:cxn ang="0">
                  <a:pos x="0" y="322"/>
                </a:cxn>
                <a:cxn ang="0">
                  <a:pos x="15" y="0"/>
                </a:cxn>
              </a:cxnLst>
              <a:rect l="0" t="0" r="r" b="b"/>
              <a:pathLst>
                <a:path w="15" h="322">
                  <a:moveTo>
                    <a:pt x="0" y="322"/>
                  </a:moveTo>
                  <a:lnTo>
                    <a:pt x="0" y="322"/>
                  </a:lnTo>
                  <a:lnTo>
                    <a:pt x="0" y="322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63" name="Freeform 382"/>
            <p:cNvSpPr>
              <a:spLocks/>
            </p:cNvSpPr>
            <p:nvPr/>
          </p:nvSpPr>
          <p:spPr bwMode="auto">
            <a:xfrm>
              <a:off x="1051" y="2911"/>
              <a:ext cx="8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24"/>
                </a:cxn>
              </a:cxnLst>
              <a:rect l="0" t="0" r="r" b="b"/>
              <a:pathLst>
                <a:path w="15" h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24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64" name="Freeform 383"/>
            <p:cNvSpPr>
              <a:spLocks/>
            </p:cNvSpPr>
            <p:nvPr/>
          </p:nvSpPr>
          <p:spPr bwMode="auto">
            <a:xfrm>
              <a:off x="1059" y="2923"/>
              <a:ext cx="6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337"/>
                </a:cxn>
              </a:cxnLst>
              <a:rect l="0" t="0" r="r" b="b"/>
              <a:pathLst>
                <a:path w="14" h="33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337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65" name="Freeform 384"/>
            <p:cNvSpPr>
              <a:spLocks/>
            </p:cNvSpPr>
            <p:nvPr/>
          </p:nvSpPr>
          <p:spPr bwMode="auto">
            <a:xfrm>
              <a:off x="1065" y="3092"/>
              <a:ext cx="8" cy="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339"/>
                </a:cxn>
              </a:cxnLst>
              <a:rect l="0" t="0" r="r" b="b"/>
              <a:pathLst>
                <a:path w="15" h="3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339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66" name="Freeform 385"/>
            <p:cNvSpPr>
              <a:spLocks/>
            </p:cNvSpPr>
            <p:nvPr/>
          </p:nvSpPr>
          <p:spPr bwMode="auto">
            <a:xfrm>
              <a:off x="1073" y="3262"/>
              <a:ext cx="7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492"/>
                </a:cxn>
              </a:cxnLst>
              <a:rect l="0" t="0" r="r" b="b"/>
              <a:pathLst>
                <a:path w="15" h="49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492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67" name="Freeform 386"/>
            <p:cNvSpPr>
              <a:spLocks/>
            </p:cNvSpPr>
            <p:nvPr/>
          </p:nvSpPr>
          <p:spPr bwMode="auto">
            <a:xfrm>
              <a:off x="1080" y="3507"/>
              <a:ext cx="8" cy="1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307"/>
                </a:cxn>
              </a:cxnLst>
              <a:rect l="0" t="0" r="r" b="b"/>
              <a:pathLst>
                <a:path w="15" h="30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307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68" name="Freeform 387"/>
            <p:cNvSpPr>
              <a:spLocks/>
            </p:cNvSpPr>
            <p:nvPr/>
          </p:nvSpPr>
          <p:spPr bwMode="auto">
            <a:xfrm>
              <a:off x="1088" y="3661"/>
              <a:ext cx="7" cy="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230"/>
                </a:cxn>
              </a:cxnLst>
              <a:rect l="0" t="0" r="r" b="b"/>
              <a:pathLst>
                <a:path w="13" h="23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23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69" name="Freeform 388"/>
            <p:cNvSpPr>
              <a:spLocks/>
            </p:cNvSpPr>
            <p:nvPr/>
          </p:nvSpPr>
          <p:spPr bwMode="auto">
            <a:xfrm>
              <a:off x="1095" y="3776"/>
              <a:ext cx="7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101"/>
                </a:cxn>
              </a:cxnLst>
              <a:rect l="0" t="0" r="r" b="b"/>
              <a:pathLst>
                <a:path w="15" h="10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101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70" name="Freeform 389"/>
            <p:cNvSpPr>
              <a:spLocks/>
            </p:cNvSpPr>
            <p:nvPr/>
          </p:nvSpPr>
          <p:spPr bwMode="auto">
            <a:xfrm>
              <a:off x="1102" y="3826"/>
              <a:ext cx="8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40"/>
                </a:cxn>
              </a:cxnLst>
              <a:rect l="0" t="0" r="r" b="b"/>
              <a:pathLst>
                <a:path w="15" h="4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4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71" name="Freeform 390"/>
            <p:cNvSpPr>
              <a:spLocks/>
            </p:cNvSpPr>
            <p:nvPr/>
          </p:nvSpPr>
          <p:spPr bwMode="auto">
            <a:xfrm>
              <a:off x="1110" y="3846"/>
              <a:ext cx="6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4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43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72" name="Freeform 391"/>
            <p:cNvSpPr>
              <a:spLocks/>
            </p:cNvSpPr>
            <p:nvPr/>
          </p:nvSpPr>
          <p:spPr bwMode="auto">
            <a:xfrm>
              <a:off x="1116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73" name="Freeform 392"/>
            <p:cNvSpPr>
              <a:spLocks/>
            </p:cNvSpPr>
            <p:nvPr/>
          </p:nvSpPr>
          <p:spPr bwMode="auto">
            <a:xfrm>
              <a:off x="1124" y="3855"/>
              <a:ext cx="7" cy="1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5" y="0"/>
                </a:cxn>
              </a:cxnLst>
              <a:rect l="0" t="0" r="r" b="b"/>
              <a:pathLst>
                <a:path w="15" h="25"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74" name="Freeform 393"/>
            <p:cNvSpPr>
              <a:spLocks/>
            </p:cNvSpPr>
            <p:nvPr/>
          </p:nvSpPr>
          <p:spPr bwMode="auto">
            <a:xfrm>
              <a:off x="1131" y="3855"/>
              <a:ext cx="8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4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4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75" name="Freeform 394"/>
            <p:cNvSpPr>
              <a:spLocks/>
            </p:cNvSpPr>
            <p:nvPr/>
          </p:nvSpPr>
          <p:spPr bwMode="auto">
            <a:xfrm>
              <a:off x="1139" y="3858"/>
              <a:ext cx="17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4" y="21"/>
                </a:cxn>
              </a:cxnLst>
              <a:rect l="0" t="0" r="r" b="b"/>
              <a:pathLst>
                <a:path w="34" h="2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4" y="21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76" name="Freeform 395"/>
            <p:cNvSpPr>
              <a:spLocks/>
            </p:cNvSpPr>
            <p:nvPr/>
          </p:nvSpPr>
          <p:spPr bwMode="auto">
            <a:xfrm>
              <a:off x="1156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77" name="Freeform 396"/>
            <p:cNvSpPr>
              <a:spLocks/>
            </p:cNvSpPr>
            <p:nvPr/>
          </p:nvSpPr>
          <p:spPr bwMode="auto">
            <a:xfrm>
              <a:off x="1164" y="3866"/>
              <a:ext cx="7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5" y="0"/>
                </a:cxn>
              </a:cxnLst>
              <a:rect l="0" t="0" r="r" b="b"/>
              <a:pathLst>
                <a:path w="15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78" name="Freeform 397"/>
            <p:cNvSpPr>
              <a:spLocks/>
            </p:cNvSpPr>
            <p:nvPr/>
          </p:nvSpPr>
          <p:spPr bwMode="auto">
            <a:xfrm>
              <a:off x="1171" y="3866"/>
              <a:ext cx="8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4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4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79" name="Freeform 398"/>
            <p:cNvSpPr>
              <a:spLocks/>
            </p:cNvSpPr>
            <p:nvPr/>
          </p:nvSpPr>
          <p:spPr bwMode="auto">
            <a:xfrm>
              <a:off x="1179" y="3868"/>
              <a:ext cx="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80" name="Freeform 399"/>
            <p:cNvSpPr>
              <a:spLocks/>
            </p:cNvSpPr>
            <p:nvPr/>
          </p:nvSpPr>
          <p:spPr bwMode="auto">
            <a:xfrm>
              <a:off x="1185" y="3867"/>
              <a:ext cx="8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5" y="0"/>
                </a:cxn>
              </a:cxnLst>
              <a:rect l="0" t="0" r="r" b="b"/>
              <a:pathLst>
                <a:path w="15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81" name="Freeform 400"/>
            <p:cNvSpPr>
              <a:spLocks/>
            </p:cNvSpPr>
            <p:nvPr/>
          </p:nvSpPr>
          <p:spPr bwMode="auto">
            <a:xfrm>
              <a:off x="1193" y="3867"/>
              <a:ext cx="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1"/>
                </a:cxn>
              </a:cxnLst>
              <a:rect l="0" t="0" r="r" b="b"/>
              <a:pathLst>
                <a:path w="15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1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82" name="Freeform 401"/>
            <p:cNvSpPr>
              <a:spLocks/>
            </p:cNvSpPr>
            <p:nvPr/>
          </p:nvSpPr>
          <p:spPr bwMode="auto">
            <a:xfrm>
              <a:off x="1200" y="3867"/>
              <a:ext cx="8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5" y="0"/>
                </a:cxn>
              </a:cxnLst>
              <a:rect l="0" t="0" r="r" b="b"/>
              <a:pathLst>
                <a:path w="15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83" name="Freeform 402"/>
            <p:cNvSpPr>
              <a:spLocks/>
            </p:cNvSpPr>
            <p:nvPr/>
          </p:nvSpPr>
          <p:spPr bwMode="auto">
            <a:xfrm>
              <a:off x="1208" y="3867"/>
              <a:ext cx="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1"/>
                </a:cxn>
              </a:cxnLst>
              <a:rect l="0" t="0" r="r" b="b"/>
              <a:pathLst>
                <a:path w="15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1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84" name="Freeform 403"/>
            <p:cNvSpPr>
              <a:spLocks/>
            </p:cNvSpPr>
            <p:nvPr/>
          </p:nvSpPr>
          <p:spPr bwMode="auto">
            <a:xfrm>
              <a:off x="1215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85" name="Freeform 404"/>
            <p:cNvSpPr>
              <a:spLocks/>
            </p:cNvSpPr>
            <p:nvPr/>
          </p:nvSpPr>
          <p:spPr bwMode="auto">
            <a:xfrm>
              <a:off x="1222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86" name="Freeform 405"/>
            <p:cNvSpPr>
              <a:spLocks/>
            </p:cNvSpPr>
            <p:nvPr/>
          </p:nvSpPr>
          <p:spPr bwMode="auto">
            <a:xfrm>
              <a:off x="1229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87" name="Freeform 406"/>
            <p:cNvSpPr>
              <a:spLocks/>
            </p:cNvSpPr>
            <p:nvPr/>
          </p:nvSpPr>
          <p:spPr bwMode="auto">
            <a:xfrm>
              <a:off x="1236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88" name="Freeform 407"/>
            <p:cNvSpPr>
              <a:spLocks/>
            </p:cNvSpPr>
            <p:nvPr/>
          </p:nvSpPr>
          <p:spPr bwMode="auto">
            <a:xfrm>
              <a:off x="1244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89" name="Freeform 408"/>
            <p:cNvSpPr>
              <a:spLocks/>
            </p:cNvSpPr>
            <p:nvPr/>
          </p:nvSpPr>
          <p:spPr bwMode="auto">
            <a:xfrm>
              <a:off x="1251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90" name="Freeform 409"/>
            <p:cNvSpPr>
              <a:spLocks/>
            </p:cNvSpPr>
            <p:nvPr/>
          </p:nvSpPr>
          <p:spPr bwMode="auto">
            <a:xfrm>
              <a:off x="1258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91" name="Freeform 410"/>
            <p:cNvSpPr>
              <a:spLocks/>
            </p:cNvSpPr>
            <p:nvPr/>
          </p:nvSpPr>
          <p:spPr bwMode="auto">
            <a:xfrm>
              <a:off x="1265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92" name="Freeform 411"/>
            <p:cNvSpPr>
              <a:spLocks/>
            </p:cNvSpPr>
            <p:nvPr/>
          </p:nvSpPr>
          <p:spPr bwMode="auto">
            <a:xfrm>
              <a:off x="1273" y="3867"/>
              <a:ext cx="7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5" y="0"/>
                </a:cxn>
              </a:cxnLst>
              <a:rect l="0" t="0" r="r" b="b"/>
              <a:pathLst>
                <a:path w="15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93" name="Freeform 412"/>
            <p:cNvSpPr>
              <a:spLocks/>
            </p:cNvSpPr>
            <p:nvPr/>
          </p:nvSpPr>
          <p:spPr bwMode="auto">
            <a:xfrm>
              <a:off x="1280" y="3867"/>
              <a:ext cx="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1"/>
                </a:cxn>
              </a:cxnLst>
              <a:rect l="0" t="0" r="r" b="b"/>
              <a:pathLst>
                <a:path w="13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1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94" name="Freeform 413"/>
            <p:cNvSpPr>
              <a:spLocks/>
            </p:cNvSpPr>
            <p:nvPr/>
          </p:nvSpPr>
          <p:spPr bwMode="auto">
            <a:xfrm>
              <a:off x="1287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95" name="Freeform 414"/>
            <p:cNvSpPr>
              <a:spLocks/>
            </p:cNvSpPr>
            <p:nvPr/>
          </p:nvSpPr>
          <p:spPr bwMode="auto">
            <a:xfrm>
              <a:off x="1295" y="3867"/>
              <a:ext cx="7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5" y="0"/>
                </a:cxn>
              </a:cxnLst>
              <a:rect l="0" t="0" r="r" b="b"/>
              <a:pathLst>
                <a:path w="15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96" name="Freeform 415"/>
            <p:cNvSpPr>
              <a:spLocks/>
            </p:cNvSpPr>
            <p:nvPr/>
          </p:nvSpPr>
          <p:spPr bwMode="auto">
            <a:xfrm>
              <a:off x="1302" y="3867"/>
              <a:ext cx="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1"/>
                </a:cxn>
              </a:cxnLst>
              <a:rect l="0" t="0" r="r" b="b"/>
              <a:pathLst>
                <a:path w="1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1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97" name="Freeform 416"/>
            <p:cNvSpPr>
              <a:spLocks/>
            </p:cNvSpPr>
            <p:nvPr/>
          </p:nvSpPr>
          <p:spPr bwMode="auto">
            <a:xfrm>
              <a:off x="1309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98" name="Freeform 417"/>
            <p:cNvSpPr>
              <a:spLocks/>
            </p:cNvSpPr>
            <p:nvPr/>
          </p:nvSpPr>
          <p:spPr bwMode="auto">
            <a:xfrm>
              <a:off x="1316" y="3867"/>
              <a:ext cx="7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3" y="0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399" name="Freeform 418"/>
            <p:cNvSpPr>
              <a:spLocks/>
            </p:cNvSpPr>
            <p:nvPr/>
          </p:nvSpPr>
          <p:spPr bwMode="auto">
            <a:xfrm>
              <a:off x="1323" y="3867"/>
              <a:ext cx="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1"/>
                </a:cxn>
              </a:cxnLst>
              <a:rect l="0" t="0" r="r" b="b"/>
              <a:pathLst>
                <a:path w="15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1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00" name="Freeform 419"/>
            <p:cNvSpPr>
              <a:spLocks/>
            </p:cNvSpPr>
            <p:nvPr/>
          </p:nvSpPr>
          <p:spPr bwMode="auto">
            <a:xfrm>
              <a:off x="1331" y="3868"/>
              <a:ext cx="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01" name="Freeform 420"/>
            <p:cNvSpPr>
              <a:spLocks/>
            </p:cNvSpPr>
            <p:nvPr/>
          </p:nvSpPr>
          <p:spPr bwMode="auto">
            <a:xfrm>
              <a:off x="1337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02" name="Freeform 421"/>
            <p:cNvSpPr>
              <a:spLocks/>
            </p:cNvSpPr>
            <p:nvPr/>
          </p:nvSpPr>
          <p:spPr bwMode="auto">
            <a:xfrm>
              <a:off x="1345" y="3866"/>
              <a:ext cx="7" cy="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3" y="0"/>
                </a:cxn>
              </a:cxnLst>
              <a:rect l="0" t="0" r="r" b="b"/>
              <a:pathLst>
                <a:path w="13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03" name="Freeform 422"/>
            <p:cNvSpPr>
              <a:spLocks/>
            </p:cNvSpPr>
            <p:nvPr/>
          </p:nvSpPr>
          <p:spPr bwMode="auto">
            <a:xfrm>
              <a:off x="1352" y="3866"/>
              <a:ext cx="7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4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4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04" name="Freeform 423"/>
            <p:cNvSpPr>
              <a:spLocks/>
            </p:cNvSpPr>
            <p:nvPr/>
          </p:nvSpPr>
          <p:spPr bwMode="auto">
            <a:xfrm>
              <a:off x="1359" y="3867"/>
              <a:ext cx="8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5" y="0"/>
                </a:cxn>
              </a:cxnLst>
              <a:rect l="0" t="0" r="r" b="b"/>
              <a:pathLst>
                <a:path w="15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05" name="Freeform 424"/>
            <p:cNvSpPr>
              <a:spLocks/>
            </p:cNvSpPr>
            <p:nvPr/>
          </p:nvSpPr>
          <p:spPr bwMode="auto">
            <a:xfrm>
              <a:off x="1367" y="3867"/>
              <a:ext cx="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3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3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06" name="Freeform 426"/>
            <p:cNvSpPr>
              <a:spLocks/>
            </p:cNvSpPr>
            <p:nvPr/>
          </p:nvSpPr>
          <p:spPr bwMode="auto">
            <a:xfrm>
              <a:off x="1373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07" name="Freeform 427"/>
            <p:cNvSpPr>
              <a:spLocks/>
            </p:cNvSpPr>
            <p:nvPr/>
          </p:nvSpPr>
          <p:spPr bwMode="auto">
            <a:xfrm>
              <a:off x="1381" y="3868"/>
              <a:ext cx="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08" name="Freeform 428"/>
            <p:cNvSpPr>
              <a:spLocks/>
            </p:cNvSpPr>
            <p:nvPr/>
          </p:nvSpPr>
          <p:spPr bwMode="auto">
            <a:xfrm>
              <a:off x="1388" y="3868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09" name="Line 429"/>
            <p:cNvSpPr>
              <a:spLocks noChangeShapeType="1"/>
            </p:cNvSpPr>
            <p:nvPr/>
          </p:nvSpPr>
          <p:spPr bwMode="auto">
            <a:xfrm>
              <a:off x="1396" y="3868"/>
              <a:ext cx="0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</p:grpSp>
      <p:sp>
        <p:nvSpPr>
          <p:cNvPr id="413" name="Obdélník 412"/>
          <p:cNvSpPr/>
          <p:nvPr/>
        </p:nvSpPr>
        <p:spPr>
          <a:xfrm>
            <a:off x="1461890" y="4570457"/>
            <a:ext cx="1201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/>
              <a:t>Acetonitrile (strong diluent)</a:t>
            </a:r>
          </a:p>
          <a:p>
            <a:pPr algn="ctr"/>
            <a:r>
              <a:rPr lang="en-GB" sz="1200"/>
              <a:t>Injection: </a:t>
            </a:r>
            <a:r>
              <a:rPr lang="en-GB" sz="1200">
                <a:solidFill>
                  <a:srgbClr val="FF0000"/>
                </a:solidFill>
              </a:rPr>
              <a:t>5µl</a:t>
            </a:r>
          </a:p>
        </p:txBody>
      </p:sp>
      <p:sp>
        <p:nvSpPr>
          <p:cNvPr id="414" name="Obdélník 413"/>
          <p:cNvSpPr/>
          <p:nvPr/>
        </p:nvSpPr>
        <p:spPr>
          <a:xfrm>
            <a:off x="7281112" y="4793390"/>
            <a:ext cx="1259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/>
              <a:t>Water</a:t>
            </a:r>
          </a:p>
          <a:p>
            <a:pPr algn="ctr"/>
            <a:r>
              <a:rPr lang="en-GB" sz="1200"/>
              <a:t>(weak diluent)</a:t>
            </a:r>
          </a:p>
          <a:p>
            <a:pPr algn="ctr"/>
            <a:r>
              <a:rPr lang="en-GB" sz="1200"/>
              <a:t>Injection: </a:t>
            </a:r>
            <a:r>
              <a:rPr lang="en-GB" sz="1200">
                <a:solidFill>
                  <a:srgbClr val="FF0000"/>
                </a:solidFill>
              </a:rPr>
              <a:t>5µl</a:t>
            </a:r>
          </a:p>
        </p:txBody>
      </p:sp>
      <p:grpSp>
        <p:nvGrpSpPr>
          <p:cNvPr id="415" name="Group 922"/>
          <p:cNvGrpSpPr>
            <a:grpSpLocks/>
          </p:cNvGrpSpPr>
          <p:nvPr/>
        </p:nvGrpSpPr>
        <p:grpSpPr bwMode="auto">
          <a:xfrm>
            <a:off x="1104178" y="2534212"/>
            <a:ext cx="2698774" cy="1994262"/>
            <a:chOff x="148" y="1931"/>
            <a:chExt cx="2542" cy="1925"/>
          </a:xfrm>
        </p:grpSpPr>
        <p:sp>
          <p:nvSpPr>
            <p:cNvPr id="417" name="Rectangle 417"/>
            <p:cNvSpPr>
              <a:spLocks noChangeArrowheads="1"/>
            </p:cNvSpPr>
            <p:nvPr/>
          </p:nvSpPr>
          <p:spPr bwMode="auto">
            <a:xfrm>
              <a:off x="2421" y="3597"/>
              <a:ext cx="269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Time</a:t>
              </a:r>
              <a:endParaRPr lang="en-GB" sz="1000"/>
            </a:p>
          </p:txBody>
        </p:sp>
        <p:sp>
          <p:nvSpPr>
            <p:cNvPr id="418" name="Line 418"/>
            <p:cNvSpPr>
              <a:spLocks noChangeShapeType="1"/>
            </p:cNvSpPr>
            <p:nvPr/>
          </p:nvSpPr>
          <p:spPr bwMode="auto">
            <a:xfrm flipV="1">
              <a:off x="414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19" name="Line 419"/>
            <p:cNvSpPr>
              <a:spLocks noChangeShapeType="1"/>
            </p:cNvSpPr>
            <p:nvPr/>
          </p:nvSpPr>
          <p:spPr bwMode="auto">
            <a:xfrm flipV="1">
              <a:off x="470" y="3659"/>
              <a:ext cx="0" cy="4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20" name="Line 420"/>
            <p:cNvSpPr>
              <a:spLocks noChangeShapeType="1"/>
            </p:cNvSpPr>
            <p:nvPr/>
          </p:nvSpPr>
          <p:spPr bwMode="auto">
            <a:xfrm flipV="1">
              <a:off x="527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21" name="Line 421"/>
            <p:cNvSpPr>
              <a:spLocks noChangeShapeType="1"/>
            </p:cNvSpPr>
            <p:nvPr/>
          </p:nvSpPr>
          <p:spPr bwMode="auto">
            <a:xfrm flipV="1">
              <a:off x="583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22" name="Line 422"/>
            <p:cNvSpPr>
              <a:spLocks noChangeShapeType="1"/>
            </p:cNvSpPr>
            <p:nvPr/>
          </p:nvSpPr>
          <p:spPr bwMode="auto">
            <a:xfrm flipV="1">
              <a:off x="640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23" name="Line 423"/>
            <p:cNvSpPr>
              <a:spLocks noChangeShapeType="1"/>
            </p:cNvSpPr>
            <p:nvPr/>
          </p:nvSpPr>
          <p:spPr bwMode="auto">
            <a:xfrm flipV="1">
              <a:off x="697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24" name="Line 424"/>
            <p:cNvSpPr>
              <a:spLocks noChangeShapeType="1"/>
            </p:cNvSpPr>
            <p:nvPr/>
          </p:nvSpPr>
          <p:spPr bwMode="auto">
            <a:xfrm flipV="1">
              <a:off x="753" y="3659"/>
              <a:ext cx="0" cy="4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25" name="Line 425"/>
            <p:cNvSpPr>
              <a:spLocks noChangeShapeType="1"/>
            </p:cNvSpPr>
            <p:nvPr/>
          </p:nvSpPr>
          <p:spPr bwMode="auto">
            <a:xfrm flipV="1">
              <a:off x="810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26" name="Line 426"/>
            <p:cNvSpPr>
              <a:spLocks noChangeShapeType="1"/>
            </p:cNvSpPr>
            <p:nvPr/>
          </p:nvSpPr>
          <p:spPr bwMode="auto">
            <a:xfrm flipV="1">
              <a:off x="867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27" name="Line 427"/>
            <p:cNvSpPr>
              <a:spLocks noChangeShapeType="1"/>
            </p:cNvSpPr>
            <p:nvPr/>
          </p:nvSpPr>
          <p:spPr bwMode="auto">
            <a:xfrm flipV="1">
              <a:off x="923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28" name="Line 428"/>
            <p:cNvSpPr>
              <a:spLocks noChangeShapeType="1"/>
            </p:cNvSpPr>
            <p:nvPr/>
          </p:nvSpPr>
          <p:spPr bwMode="auto">
            <a:xfrm flipV="1">
              <a:off x="980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29" name="Line 429"/>
            <p:cNvSpPr>
              <a:spLocks noChangeShapeType="1"/>
            </p:cNvSpPr>
            <p:nvPr/>
          </p:nvSpPr>
          <p:spPr bwMode="auto">
            <a:xfrm flipV="1">
              <a:off x="1035" y="3659"/>
              <a:ext cx="0" cy="4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30" name="Line 430"/>
            <p:cNvSpPr>
              <a:spLocks noChangeShapeType="1"/>
            </p:cNvSpPr>
            <p:nvPr/>
          </p:nvSpPr>
          <p:spPr bwMode="auto">
            <a:xfrm flipV="1">
              <a:off x="1092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31" name="Line 431"/>
            <p:cNvSpPr>
              <a:spLocks noChangeShapeType="1"/>
            </p:cNvSpPr>
            <p:nvPr/>
          </p:nvSpPr>
          <p:spPr bwMode="auto">
            <a:xfrm flipV="1">
              <a:off x="1149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32" name="Line 432"/>
            <p:cNvSpPr>
              <a:spLocks noChangeShapeType="1"/>
            </p:cNvSpPr>
            <p:nvPr/>
          </p:nvSpPr>
          <p:spPr bwMode="auto">
            <a:xfrm flipV="1">
              <a:off x="1205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33" name="Line 433"/>
            <p:cNvSpPr>
              <a:spLocks noChangeShapeType="1"/>
            </p:cNvSpPr>
            <p:nvPr/>
          </p:nvSpPr>
          <p:spPr bwMode="auto">
            <a:xfrm flipV="1">
              <a:off x="1261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34" name="Line 434"/>
            <p:cNvSpPr>
              <a:spLocks noChangeShapeType="1"/>
            </p:cNvSpPr>
            <p:nvPr/>
          </p:nvSpPr>
          <p:spPr bwMode="auto">
            <a:xfrm flipV="1">
              <a:off x="1319" y="3659"/>
              <a:ext cx="0" cy="4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35" name="Line 435"/>
            <p:cNvSpPr>
              <a:spLocks noChangeShapeType="1"/>
            </p:cNvSpPr>
            <p:nvPr/>
          </p:nvSpPr>
          <p:spPr bwMode="auto">
            <a:xfrm flipV="1">
              <a:off x="1375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36" name="Line 436"/>
            <p:cNvSpPr>
              <a:spLocks noChangeShapeType="1"/>
            </p:cNvSpPr>
            <p:nvPr/>
          </p:nvSpPr>
          <p:spPr bwMode="auto">
            <a:xfrm flipV="1">
              <a:off x="1432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37" name="Line 437"/>
            <p:cNvSpPr>
              <a:spLocks noChangeShapeType="1"/>
            </p:cNvSpPr>
            <p:nvPr/>
          </p:nvSpPr>
          <p:spPr bwMode="auto">
            <a:xfrm flipV="1">
              <a:off x="1488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38" name="Line 438"/>
            <p:cNvSpPr>
              <a:spLocks noChangeShapeType="1"/>
            </p:cNvSpPr>
            <p:nvPr/>
          </p:nvSpPr>
          <p:spPr bwMode="auto">
            <a:xfrm flipV="1">
              <a:off x="1545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39" name="Line 439"/>
            <p:cNvSpPr>
              <a:spLocks noChangeShapeType="1"/>
            </p:cNvSpPr>
            <p:nvPr/>
          </p:nvSpPr>
          <p:spPr bwMode="auto">
            <a:xfrm flipV="1">
              <a:off x="1601" y="3659"/>
              <a:ext cx="0" cy="4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40" name="Line 440"/>
            <p:cNvSpPr>
              <a:spLocks noChangeShapeType="1"/>
            </p:cNvSpPr>
            <p:nvPr/>
          </p:nvSpPr>
          <p:spPr bwMode="auto">
            <a:xfrm flipV="1">
              <a:off x="1657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41" name="Line 441"/>
            <p:cNvSpPr>
              <a:spLocks noChangeShapeType="1"/>
            </p:cNvSpPr>
            <p:nvPr/>
          </p:nvSpPr>
          <p:spPr bwMode="auto">
            <a:xfrm flipV="1">
              <a:off x="1713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42" name="Line 442"/>
            <p:cNvSpPr>
              <a:spLocks noChangeShapeType="1"/>
            </p:cNvSpPr>
            <p:nvPr/>
          </p:nvSpPr>
          <p:spPr bwMode="auto">
            <a:xfrm flipV="1">
              <a:off x="1770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43" name="Line 443"/>
            <p:cNvSpPr>
              <a:spLocks noChangeShapeType="1"/>
            </p:cNvSpPr>
            <p:nvPr/>
          </p:nvSpPr>
          <p:spPr bwMode="auto">
            <a:xfrm flipV="1">
              <a:off x="1827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44" name="Line 444"/>
            <p:cNvSpPr>
              <a:spLocks noChangeShapeType="1"/>
            </p:cNvSpPr>
            <p:nvPr/>
          </p:nvSpPr>
          <p:spPr bwMode="auto">
            <a:xfrm flipV="1">
              <a:off x="1884" y="3659"/>
              <a:ext cx="0" cy="4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45" name="Line 445"/>
            <p:cNvSpPr>
              <a:spLocks noChangeShapeType="1"/>
            </p:cNvSpPr>
            <p:nvPr/>
          </p:nvSpPr>
          <p:spPr bwMode="auto">
            <a:xfrm flipV="1">
              <a:off x="1940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46" name="Line 446"/>
            <p:cNvSpPr>
              <a:spLocks noChangeShapeType="1"/>
            </p:cNvSpPr>
            <p:nvPr/>
          </p:nvSpPr>
          <p:spPr bwMode="auto">
            <a:xfrm flipV="1">
              <a:off x="1997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47" name="Line 447"/>
            <p:cNvSpPr>
              <a:spLocks noChangeShapeType="1"/>
            </p:cNvSpPr>
            <p:nvPr/>
          </p:nvSpPr>
          <p:spPr bwMode="auto">
            <a:xfrm flipV="1">
              <a:off x="2054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48" name="Line 448"/>
            <p:cNvSpPr>
              <a:spLocks noChangeShapeType="1"/>
            </p:cNvSpPr>
            <p:nvPr/>
          </p:nvSpPr>
          <p:spPr bwMode="auto">
            <a:xfrm flipV="1">
              <a:off x="2110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49" name="Line 449"/>
            <p:cNvSpPr>
              <a:spLocks noChangeShapeType="1"/>
            </p:cNvSpPr>
            <p:nvPr/>
          </p:nvSpPr>
          <p:spPr bwMode="auto">
            <a:xfrm flipV="1">
              <a:off x="2166" y="3659"/>
              <a:ext cx="0" cy="4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50" name="Line 450"/>
            <p:cNvSpPr>
              <a:spLocks noChangeShapeType="1"/>
            </p:cNvSpPr>
            <p:nvPr/>
          </p:nvSpPr>
          <p:spPr bwMode="auto">
            <a:xfrm flipV="1">
              <a:off x="2222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51" name="Line 451"/>
            <p:cNvSpPr>
              <a:spLocks noChangeShapeType="1"/>
            </p:cNvSpPr>
            <p:nvPr/>
          </p:nvSpPr>
          <p:spPr bwMode="auto">
            <a:xfrm flipV="1">
              <a:off x="2279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52" name="Line 452"/>
            <p:cNvSpPr>
              <a:spLocks noChangeShapeType="1"/>
            </p:cNvSpPr>
            <p:nvPr/>
          </p:nvSpPr>
          <p:spPr bwMode="auto">
            <a:xfrm flipV="1">
              <a:off x="2336" y="3659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53" name="Rectangle 453"/>
            <p:cNvSpPr>
              <a:spLocks noChangeArrowheads="1"/>
            </p:cNvSpPr>
            <p:nvPr/>
          </p:nvSpPr>
          <p:spPr bwMode="auto">
            <a:xfrm>
              <a:off x="642" y="3707"/>
              <a:ext cx="21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1.00</a:t>
              </a:r>
              <a:endParaRPr lang="en-GB" sz="1000"/>
            </a:p>
          </p:txBody>
        </p:sp>
        <p:sp>
          <p:nvSpPr>
            <p:cNvPr id="454" name="Rectangle 454"/>
            <p:cNvSpPr>
              <a:spLocks noChangeArrowheads="1"/>
            </p:cNvSpPr>
            <p:nvPr/>
          </p:nvSpPr>
          <p:spPr bwMode="auto">
            <a:xfrm>
              <a:off x="1208" y="3707"/>
              <a:ext cx="21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1.50</a:t>
              </a:r>
              <a:endParaRPr lang="en-GB" sz="1000"/>
            </a:p>
          </p:txBody>
        </p:sp>
        <p:sp>
          <p:nvSpPr>
            <p:cNvPr id="455" name="Rectangle 455"/>
            <p:cNvSpPr>
              <a:spLocks noChangeArrowheads="1"/>
            </p:cNvSpPr>
            <p:nvPr/>
          </p:nvSpPr>
          <p:spPr bwMode="auto">
            <a:xfrm>
              <a:off x="1773" y="3707"/>
              <a:ext cx="21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2.00</a:t>
              </a:r>
              <a:endParaRPr lang="en-GB" sz="1000"/>
            </a:p>
          </p:txBody>
        </p:sp>
        <p:sp>
          <p:nvSpPr>
            <p:cNvPr id="456" name="Line 456"/>
            <p:cNvSpPr>
              <a:spLocks noChangeShapeType="1"/>
            </p:cNvSpPr>
            <p:nvPr/>
          </p:nvSpPr>
          <p:spPr bwMode="auto">
            <a:xfrm flipH="1">
              <a:off x="387" y="3659"/>
              <a:ext cx="198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57" name="Rectangle 457"/>
            <p:cNvSpPr>
              <a:spLocks noChangeArrowheads="1"/>
            </p:cNvSpPr>
            <p:nvPr/>
          </p:nvSpPr>
          <p:spPr bwMode="auto">
            <a:xfrm rot="16200000">
              <a:off x="243" y="2750"/>
              <a:ext cx="124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%</a:t>
              </a:r>
              <a:endParaRPr lang="en-GB" sz="1000"/>
            </a:p>
          </p:txBody>
        </p:sp>
        <p:sp>
          <p:nvSpPr>
            <p:cNvPr id="458" name="Line 458"/>
            <p:cNvSpPr>
              <a:spLocks noChangeShapeType="1"/>
            </p:cNvSpPr>
            <p:nvPr/>
          </p:nvSpPr>
          <p:spPr bwMode="auto">
            <a:xfrm>
              <a:off x="339" y="1993"/>
              <a:ext cx="48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59" name="Line 459"/>
            <p:cNvSpPr>
              <a:spLocks noChangeShapeType="1"/>
            </p:cNvSpPr>
            <p:nvPr/>
          </p:nvSpPr>
          <p:spPr bwMode="auto">
            <a:xfrm>
              <a:off x="363" y="2160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60" name="Line 460"/>
            <p:cNvSpPr>
              <a:spLocks noChangeShapeType="1"/>
            </p:cNvSpPr>
            <p:nvPr/>
          </p:nvSpPr>
          <p:spPr bwMode="auto">
            <a:xfrm>
              <a:off x="363" y="2327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61" name="Line 461"/>
            <p:cNvSpPr>
              <a:spLocks noChangeShapeType="1"/>
            </p:cNvSpPr>
            <p:nvPr/>
          </p:nvSpPr>
          <p:spPr bwMode="auto">
            <a:xfrm>
              <a:off x="363" y="2492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62" name="Line 462"/>
            <p:cNvSpPr>
              <a:spLocks noChangeShapeType="1"/>
            </p:cNvSpPr>
            <p:nvPr/>
          </p:nvSpPr>
          <p:spPr bwMode="auto">
            <a:xfrm>
              <a:off x="363" y="2659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63" name="Line 463"/>
            <p:cNvSpPr>
              <a:spLocks noChangeShapeType="1"/>
            </p:cNvSpPr>
            <p:nvPr/>
          </p:nvSpPr>
          <p:spPr bwMode="auto">
            <a:xfrm>
              <a:off x="339" y="2825"/>
              <a:ext cx="48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64" name="Line 464"/>
            <p:cNvSpPr>
              <a:spLocks noChangeShapeType="1"/>
            </p:cNvSpPr>
            <p:nvPr/>
          </p:nvSpPr>
          <p:spPr bwMode="auto">
            <a:xfrm>
              <a:off x="363" y="2992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65" name="Line 465"/>
            <p:cNvSpPr>
              <a:spLocks noChangeShapeType="1"/>
            </p:cNvSpPr>
            <p:nvPr/>
          </p:nvSpPr>
          <p:spPr bwMode="auto">
            <a:xfrm>
              <a:off x="363" y="3158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66" name="Line 466"/>
            <p:cNvSpPr>
              <a:spLocks noChangeShapeType="1"/>
            </p:cNvSpPr>
            <p:nvPr/>
          </p:nvSpPr>
          <p:spPr bwMode="auto">
            <a:xfrm>
              <a:off x="363" y="3323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67" name="Line 467"/>
            <p:cNvSpPr>
              <a:spLocks noChangeShapeType="1"/>
            </p:cNvSpPr>
            <p:nvPr/>
          </p:nvSpPr>
          <p:spPr bwMode="auto">
            <a:xfrm>
              <a:off x="363" y="3490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68" name="Line 468"/>
            <p:cNvSpPr>
              <a:spLocks noChangeShapeType="1"/>
            </p:cNvSpPr>
            <p:nvPr/>
          </p:nvSpPr>
          <p:spPr bwMode="auto">
            <a:xfrm>
              <a:off x="339" y="3657"/>
              <a:ext cx="48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69" name="Rectangle 469"/>
            <p:cNvSpPr>
              <a:spLocks noChangeArrowheads="1"/>
            </p:cNvSpPr>
            <p:nvPr/>
          </p:nvSpPr>
          <p:spPr bwMode="auto">
            <a:xfrm>
              <a:off x="273" y="3594"/>
              <a:ext cx="62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0</a:t>
              </a:r>
              <a:endParaRPr lang="en-GB" sz="1000"/>
            </a:p>
          </p:txBody>
        </p:sp>
        <p:sp>
          <p:nvSpPr>
            <p:cNvPr id="470" name="Rectangle 470"/>
            <p:cNvSpPr>
              <a:spLocks noChangeArrowheads="1"/>
            </p:cNvSpPr>
            <p:nvPr/>
          </p:nvSpPr>
          <p:spPr bwMode="auto">
            <a:xfrm>
              <a:off x="148" y="1931"/>
              <a:ext cx="18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100</a:t>
              </a:r>
              <a:endParaRPr lang="en-GB" sz="1000"/>
            </a:p>
          </p:txBody>
        </p:sp>
        <p:sp>
          <p:nvSpPr>
            <p:cNvPr id="471" name="Line 471"/>
            <p:cNvSpPr>
              <a:spLocks noChangeShapeType="1"/>
            </p:cNvSpPr>
            <p:nvPr/>
          </p:nvSpPr>
          <p:spPr bwMode="auto">
            <a:xfrm>
              <a:off x="387" y="1993"/>
              <a:ext cx="0" cy="166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76" name="Freeform 476"/>
            <p:cNvSpPr>
              <a:spLocks/>
            </p:cNvSpPr>
            <p:nvPr/>
          </p:nvSpPr>
          <p:spPr bwMode="auto">
            <a:xfrm>
              <a:off x="396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77" name="Freeform 477"/>
            <p:cNvSpPr>
              <a:spLocks/>
            </p:cNvSpPr>
            <p:nvPr/>
          </p:nvSpPr>
          <p:spPr bwMode="auto">
            <a:xfrm>
              <a:off x="407" y="3654"/>
              <a:ext cx="11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1" y="0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78" name="Freeform 478"/>
            <p:cNvSpPr>
              <a:spLocks/>
            </p:cNvSpPr>
            <p:nvPr/>
          </p:nvSpPr>
          <p:spPr bwMode="auto">
            <a:xfrm>
              <a:off x="418" y="3654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79" name="Freeform 479"/>
            <p:cNvSpPr>
              <a:spLocks/>
            </p:cNvSpPr>
            <p:nvPr/>
          </p:nvSpPr>
          <p:spPr bwMode="auto">
            <a:xfrm>
              <a:off x="427" y="3654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80" name="Freeform 480"/>
            <p:cNvSpPr>
              <a:spLocks/>
            </p:cNvSpPr>
            <p:nvPr/>
          </p:nvSpPr>
          <p:spPr bwMode="auto">
            <a:xfrm>
              <a:off x="438" y="3654"/>
              <a:ext cx="9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3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81" name="Freeform 481"/>
            <p:cNvSpPr>
              <a:spLocks/>
            </p:cNvSpPr>
            <p:nvPr/>
          </p:nvSpPr>
          <p:spPr bwMode="auto">
            <a:xfrm>
              <a:off x="447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82" name="Freeform 482"/>
            <p:cNvSpPr>
              <a:spLocks/>
            </p:cNvSpPr>
            <p:nvPr/>
          </p:nvSpPr>
          <p:spPr bwMode="auto">
            <a:xfrm>
              <a:off x="458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83" name="Freeform 483"/>
            <p:cNvSpPr>
              <a:spLocks/>
            </p:cNvSpPr>
            <p:nvPr/>
          </p:nvSpPr>
          <p:spPr bwMode="auto">
            <a:xfrm>
              <a:off x="469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84" name="Freeform 484"/>
            <p:cNvSpPr>
              <a:spLocks/>
            </p:cNvSpPr>
            <p:nvPr/>
          </p:nvSpPr>
          <p:spPr bwMode="auto">
            <a:xfrm>
              <a:off x="479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85" name="Freeform 485"/>
            <p:cNvSpPr>
              <a:spLocks/>
            </p:cNvSpPr>
            <p:nvPr/>
          </p:nvSpPr>
          <p:spPr bwMode="auto">
            <a:xfrm>
              <a:off x="490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86" name="Freeform 486"/>
            <p:cNvSpPr>
              <a:spLocks/>
            </p:cNvSpPr>
            <p:nvPr/>
          </p:nvSpPr>
          <p:spPr bwMode="auto">
            <a:xfrm>
              <a:off x="501" y="3657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87" name="Freeform 487"/>
            <p:cNvSpPr>
              <a:spLocks/>
            </p:cNvSpPr>
            <p:nvPr/>
          </p:nvSpPr>
          <p:spPr bwMode="auto">
            <a:xfrm>
              <a:off x="510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88" name="Freeform 488"/>
            <p:cNvSpPr>
              <a:spLocks/>
            </p:cNvSpPr>
            <p:nvPr/>
          </p:nvSpPr>
          <p:spPr bwMode="auto">
            <a:xfrm>
              <a:off x="521" y="3657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89" name="Freeform 489"/>
            <p:cNvSpPr>
              <a:spLocks/>
            </p:cNvSpPr>
            <p:nvPr/>
          </p:nvSpPr>
          <p:spPr bwMode="auto">
            <a:xfrm>
              <a:off x="530" y="3656"/>
              <a:ext cx="1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90" name="Freeform 490"/>
            <p:cNvSpPr>
              <a:spLocks/>
            </p:cNvSpPr>
            <p:nvPr/>
          </p:nvSpPr>
          <p:spPr bwMode="auto">
            <a:xfrm>
              <a:off x="541" y="3656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91" name="Freeform 491"/>
            <p:cNvSpPr>
              <a:spLocks/>
            </p:cNvSpPr>
            <p:nvPr/>
          </p:nvSpPr>
          <p:spPr bwMode="auto">
            <a:xfrm>
              <a:off x="551" y="3656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92" name="Freeform 492"/>
            <p:cNvSpPr>
              <a:spLocks/>
            </p:cNvSpPr>
            <p:nvPr/>
          </p:nvSpPr>
          <p:spPr bwMode="auto">
            <a:xfrm>
              <a:off x="562" y="3656"/>
              <a:ext cx="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1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93" name="Freeform 493"/>
            <p:cNvSpPr>
              <a:spLocks/>
            </p:cNvSpPr>
            <p:nvPr/>
          </p:nvSpPr>
          <p:spPr bwMode="auto">
            <a:xfrm>
              <a:off x="573" y="3657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94" name="Freeform 494"/>
            <p:cNvSpPr>
              <a:spLocks/>
            </p:cNvSpPr>
            <p:nvPr/>
          </p:nvSpPr>
          <p:spPr bwMode="auto">
            <a:xfrm>
              <a:off x="582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95" name="Freeform 495"/>
            <p:cNvSpPr>
              <a:spLocks/>
            </p:cNvSpPr>
            <p:nvPr/>
          </p:nvSpPr>
          <p:spPr bwMode="auto">
            <a:xfrm>
              <a:off x="593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96" name="Freeform 496"/>
            <p:cNvSpPr>
              <a:spLocks/>
            </p:cNvSpPr>
            <p:nvPr/>
          </p:nvSpPr>
          <p:spPr bwMode="auto">
            <a:xfrm>
              <a:off x="603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97" name="Freeform 497"/>
            <p:cNvSpPr>
              <a:spLocks/>
            </p:cNvSpPr>
            <p:nvPr/>
          </p:nvSpPr>
          <p:spPr bwMode="auto">
            <a:xfrm>
              <a:off x="614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98" name="Freeform 498"/>
            <p:cNvSpPr>
              <a:spLocks/>
            </p:cNvSpPr>
            <p:nvPr/>
          </p:nvSpPr>
          <p:spPr bwMode="auto">
            <a:xfrm>
              <a:off x="624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499" name="Freeform 499"/>
            <p:cNvSpPr>
              <a:spLocks/>
            </p:cNvSpPr>
            <p:nvPr/>
          </p:nvSpPr>
          <p:spPr bwMode="auto">
            <a:xfrm>
              <a:off x="634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00" name="Freeform 500"/>
            <p:cNvSpPr>
              <a:spLocks/>
            </p:cNvSpPr>
            <p:nvPr/>
          </p:nvSpPr>
          <p:spPr bwMode="auto">
            <a:xfrm>
              <a:off x="645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01" name="Freeform 501"/>
            <p:cNvSpPr>
              <a:spLocks/>
            </p:cNvSpPr>
            <p:nvPr/>
          </p:nvSpPr>
          <p:spPr bwMode="auto">
            <a:xfrm>
              <a:off x="656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02" name="Freeform 502"/>
            <p:cNvSpPr>
              <a:spLocks/>
            </p:cNvSpPr>
            <p:nvPr/>
          </p:nvSpPr>
          <p:spPr bwMode="auto">
            <a:xfrm>
              <a:off x="666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03" name="Freeform 503"/>
            <p:cNvSpPr>
              <a:spLocks/>
            </p:cNvSpPr>
            <p:nvPr/>
          </p:nvSpPr>
          <p:spPr bwMode="auto">
            <a:xfrm>
              <a:off x="677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04" name="Freeform 504"/>
            <p:cNvSpPr>
              <a:spLocks/>
            </p:cNvSpPr>
            <p:nvPr/>
          </p:nvSpPr>
          <p:spPr bwMode="auto">
            <a:xfrm>
              <a:off x="688" y="3657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05" name="Freeform 505"/>
            <p:cNvSpPr>
              <a:spLocks/>
            </p:cNvSpPr>
            <p:nvPr/>
          </p:nvSpPr>
          <p:spPr bwMode="auto">
            <a:xfrm>
              <a:off x="697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06" name="Freeform 506"/>
            <p:cNvSpPr>
              <a:spLocks/>
            </p:cNvSpPr>
            <p:nvPr/>
          </p:nvSpPr>
          <p:spPr bwMode="auto">
            <a:xfrm>
              <a:off x="708" y="3657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07" name="Freeform 507"/>
            <p:cNvSpPr>
              <a:spLocks/>
            </p:cNvSpPr>
            <p:nvPr/>
          </p:nvSpPr>
          <p:spPr bwMode="auto">
            <a:xfrm>
              <a:off x="717" y="3657"/>
              <a:ext cx="2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08" name="Freeform 508"/>
            <p:cNvSpPr>
              <a:spLocks/>
            </p:cNvSpPr>
            <p:nvPr/>
          </p:nvSpPr>
          <p:spPr bwMode="auto">
            <a:xfrm>
              <a:off x="743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09" name="Freeform 509"/>
            <p:cNvSpPr>
              <a:spLocks/>
            </p:cNvSpPr>
            <p:nvPr/>
          </p:nvSpPr>
          <p:spPr bwMode="auto">
            <a:xfrm>
              <a:off x="753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10" name="Freeform 510"/>
            <p:cNvSpPr>
              <a:spLocks/>
            </p:cNvSpPr>
            <p:nvPr/>
          </p:nvSpPr>
          <p:spPr bwMode="auto">
            <a:xfrm>
              <a:off x="764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11" name="Freeform 511"/>
            <p:cNvSpPr>
              <a:spLocks/>
            </p:cNvSpPr>
            <p:nvPr/>
          </p:nvSpPr>
          <p:spPr bwMode="auto">
            <a:xfrm>
              <a:off x="775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12" name="Freeform 512"/>
            <p:cNvSpPr>
              <a:spLocks/>
            </p:cNvSpPr>
            <p:nvPr/>
          </p:nvSpPr>
          <p:spPr bwMode="auto">
            <a:xfrm>
              <a:off x="785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13" name="Freeform 513"/>
            <p:cNvSpPr>
              <a:spLocks/>
            </p:cNvSpPr>
            <p:nvPr/>
          </p:nvSpPr>
          <p:spPr bwMode="auto">
            <a:xfrm>
              <a:off x="796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14" name="Freeform 514"/>
            <p:cNvSpPr>
              <a:spLocks/>
            </p:cNvSpPr>
            <p:nvPr/>
          </p:nvSpPr>
          <p:spPr bwMode="auto">
            <a:xfrm>
              <a:off x="806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15" name="Freeform 515"/>
            <p:cNvSpPr>
              <a:spLocks/>
            </p:cNvSpPr>
            <p:nvPr/>
          </p:nvSpPr>
          <p:spPr bwMode="auto">
            <a:xfrm>
              <a:off x="816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16" name="Freeform 516"/>
            <p:cNvSpPr>
              <a:spLocks/>
            </p:cNvSpPr>
            <p:nvPr/>
          </p:nvSpPr>
          <p:spPr bwMode="auto">
            <a:xfrm>
              <a:off x="827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17" name="Freeform 517"/>
            <p:cNvSpPr>
              <a:spLocks/>
            </p:cNvSpPr>
            <p:nvPr/>
          </p:nvSpPr>
          <p:spPr bwMode="auto">
            <a:xfrm>
              <a:off x="838" y="3656"/>
              <a:ext cx="9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9" y="0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18" name="Freeform 518"/>
            <p:cNvSpPr>
              <a:spLocks/>
            </p:cNvSpPr>
            <p:nvPr/>
          </p:nvSpPr>
          <p:spPr bwMode="auto">
            <a:xfrm>
              <a:off x="847" y="3656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19" name="Freeform 519"/>
            <p:cNvSpPr>
              <a:spLocks/>
            </p:cNvSpPr>
            <p:nvPr/>
          </p:nvSpPr>
          <p:spPr bwMode="auto">
            <a:xfrm>
              <a:off x="857" y="3656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20" name="Freeform 520"/>
            <p:cNvSpPr>
              <a:spLocks/>
            </p:cNvSpPr>
            <p:nvPr/>
          </p:nvSpPr>
          <p:spPr bwMode="auto">
            <a:xfrm>
              <a:off x="868" y="3656"/>
              <a:ext cx="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1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21" name="Freeform 521"/>
            <p:cNvSpPr>
              <a:spLocks/>
            </p:cNvSpPr>
            <p:nvPr/>
          </p:nvSpPr>
          <p:spPr bwMode="auto">
            <a:xfrm>
              <a:off x="879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22" name="Freeform 522"/>
            <p:cNvSpPr>
              <a:spLocks/>
            </p:cNvSpPr>
            <p:nvPr/>
          </p:nvSpPr>
          <p:spPr bwMode="auto">
            <a:xfrm>
              <a:off x="889" y="3656"/>
              <a:ext cx="10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23" name="Freeform 523"/>
            <p:cNvSpPr>
              <a:spLocks/>
            </p:cNvSpPr>
            <p:nvPr/>
          </p:nvSpPr>
          <p:spPr bwMode="auto">
            <a:xfrm>
              <a:off x="899" y="3656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24" name="Freeform 524"/>
            <p:cNvSpPr>
              <a:spLocks/>
            </p:cNvSpPr>
            <p:nvPr/>
          </p:nvSpPr>
          <p:spPr bwMode="auto">
            <a:xfrm>
              <a:off x="910" y="3656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25" name="Freeform 525"/>
            <p:cNvSpPr>
              <a:spLocks/>
            </p:cNvSpPr>
            <p:nvPr/>
          </p:nvSpPr>
          <p:spPr bwMode="auto">
            <a:xfrm>
              <a:off x="920" y="3656"/>
              <a:ext cx="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1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26" name="Freeform 526"/>
            <p:cNvSpPr>
              <a:spLocks/>
            </p:cNvSpPr>
            <p:nvPr/>
          </p:nvSpPr>
          <p:spPr bwMode="auto">
            <a:xfrm>
              <a:off x="931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27" name="Freeform 527"/>
            <p:cNvSpPr>
              <a:spLocks/>
            </p:cNvSpPr>
            <p:nvPr/>
          </p:nvSpPr>
          <p:spPr bwMode="auto">
            <a:xfrm>
              <a:off x="942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28" name="Freeform 528"/>
            <p:cNvSpPr>
              <a:spLocks/>
            </p:cNvSpPr>
            <p:nvPr/>
          </p:nvSpPr>
          <p:spPr bwMode="auto">
            <a:xfrm>
              <a:off x="952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29" name="Freeform 529"/>
            <p:cNvSpPr>
              <a:spLocks/>
            </p:cNvSpPr>
            <p:nvPr/>
          </p:nvSpPr>
          <p:spPr bwMode="auto">
            <a:xfrm>
              <a:off x="963" y="3657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30" name="Freeform 530"/>
            <p:cNvSpPr>
              <a:spLocks/>
            </p:cNvSpPr>
            <p:nvPr/>
          </p:nvSpPr>
          <p:spPr bwMode="auto">
            <a:xfrm>
              <a:off x="972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31" name="Freeform 531"/>
            <p:cNvSpPr>
              <a:spLocks/>
            </p:cNvSpPr>
            <p:nvPr/>
          </p:nvSpPr>
          <p:spPr bwMode="auto">
            <a:xfrm>
              <a:off x="982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32" name="Freeform 532"/>
            <p:cNvSpPr>
              <a:spLocks/>
            </p:cNvSpPr>
            <p:nvPr/>
          </p:nvSpPr>
          <p:spPr bwMode="auto">
            <a:xfrm>
              <a:off x="993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33" name="Freeform 533"/>
            <p:cNvSpPr>
              <a:spLocks/>
            </p:cNvSpPr>
            <p:nvPr/>
          </p:nvSpPr>
          <p:spPr bwMode="auto">
            <a:xfrm>
              <a:off x="1003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34" name="Freeform 534"/>
            <p:cNvSpPr>
              <a:spLocks/>
            </p:cNvSpPr>
            <p:nvPr/>
          </p:nvSpPr>
          <p:spPr bwMode="auto">
            <a:xfrm>
              <a:off x="1014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35" name="Freeform 535"/>
            <p:cNvSpPr>
              <a:spLocks/>
            </p:cNvSpPr>
            <p:nvPr/>
          </p:nvSpPr>
          <p:spPr bwMode="auto">
            <a:xfrm>
              <a:off x="1025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36" name="Freeform 536"/>
            <p:cNvSpPr>
              <a:spLocks/>
            </p:cNvSpPr>
            <p:nvPr/>
          </p:nvSpPr>
          <p:spPr bwMode="auto">
            <a:xfrm>
              <a:off x="1035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37" name="Freeform 537"/>
            <p:cNvSpPr>
              <a:spLocks/>
            </p:cNvSpPr>
            <p:nvPr/>
          </p:nvSpPr>
          <p:spPr bwMode="auto">
            <a:xfrm>
              <a:off x="1046" y="3657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38" name="Freeform 538"/>
            <p:cNvSpPr>
              <a:spLocks/>
            </p:cNvSpPr>
            <p:nvPr/>
          </p:nvSpPr>
          <p:spPr bwMode="auto">
            <a:xfrm>
              <a:off x="1055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39" name="Freeform 539"/>
            <p:cNvSpPr>
              <a:spLocks/>
            </p:cNvSpPr>
            <p:nvPr/>
          </p:nvSpPr>
          <p:spPr bwMode="auto">
            <a:xfrm>
              <a:off x="1066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40" name="Freeform 540"/>
            <p:cNvSpPr>
              <a:spLocks/>
            </p:cNvSpPr>
            <p:nvPr/>
          </p:nvSpPr>
          <p:spPr bwMode="auto">
            <a:xfrm>
              <a:off x="1076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41" name="Freeform 541"/>
            <p:cNvSpPr>
              <a:spLocks/>
            </p:cNvSpPr>
            <p:nvPr/>
          </p:nvSpPr>
          <p:spPr bwMode="auto">
            <a:xfrm>
              <a:off x="1086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42" name="Freeform 542"/>
            <p:cNvSpPr>
              <a:spLocks/>
            </p:cNvSpPr>
            <p:nvPr/>
          </p:nvSpPr>
          <p:spPr bwMode="auto">
            <a:xfrm>
              <a:off x="1097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43" name="Freeform 543"/>
            <p:cNvSpPr>
              <a:spLocks/>
            </p:cNvSpPr>
            <p:nvPr/>
          </p:nvSpPr>
          <p:spPr bwMode="auto">
            <a:xfrm>
              <a:off x="1108" y="3657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44" name="Freeform 544"/>
            <p:cNvSpPr>
              <a:spLocks/>
            </p:cNvSpPr>
            <p:nvPr/>
          </p:nvSpPr>
          <p:spPr bwMode="auto">
            <a:xfrm>
              <a:off x="1117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45" name="Freeform 545"/>
            <p:cNvSpPr>
              <a:spLocks/>
            </p:cNvSpPr>
            <p:nvPr/>
          </p:nvSpPr>
          <p:spPr bwMode="auto">
            <a:xfrm>
              <a:off x="1128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46" name="Freeform 546"/>
            <p:cNvSpPr>
              <a:spLocks/>
            </p:cNvSpPr>
            <p:nvPr/>
          </p:nvSpPr>
          <p:spPr bwMode="auto">
            <a:xfrm>
              <a:off x="1138" y="3657"/>
              <a:ext cx="2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5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47" name="Freeform 547"/>
            <p:cNvSpPr>
              <a:spLocks/>
            </p:cNvSpPr>
            <p:nvPr/>
          </p:nvSpPr>
          <p:spPr bwMode="auto">
            <a:xfrm>
              <a:off x="1162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48" name="Freeform 548"/>
            <p:cNvSpPr>
              <a:spLocks/>
            </p:cNvSpPr>
            <p:nvPr/>
          </p:nvSpPr>
          <p:spPr bwMode="auto">
            <a:xfrm>
              <a:off x="1173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49" name="Freeform 549"/>
            <p:cNvSpPr>
              <a:spLocks/>
            </p:cNvSpPr>
            <p:nvPr/>
          </p:nvSpPr>
          <p:spPr bwMode="auto">
            <a:xfrm>
              <a:off x="1184" y="3656"/>
              <a:ext cx="10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0" y="0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50" name="Freeform 550"/>
            <p:cNvSpPr>
              <a:spLocks/>
            </p:cNvSpPr>
            <p:nvPr/>
          </p:nvSpPr>
          <p:spPr bwMode="auto">
            <a:xfrm>
              <a:off x="1194" y="3654"/>
              <a:ext cx="1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1" y="0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51" name="Freeform 551"/>
            <p:cNvSpPr>
              <a:spLocks/>
            </p:cNvSpPr>
            <p:nvPr/>
          </p:nvSpPr>
          <p:spPr bwMode="auto">
            <a:xfrm>
              <a:off x="1205" y="3654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52" name="Freeform 552"/>
            <p:cNvSpPr>
              <a:spLocks/>
            </p:cNvSpPr>
            <p:nvPr/>
          </p:nvSpPr>
          <p:spPr bwMode="auto">
            <a:xfrm>
              <a:off x="1216" y="3654"/>
              <a:ext cx="1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2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53" name="Freeform 553"/>
            <p:cNvSpPr>
              <a:spLocks/>
            </p:cNvSpPr>
            <p:nvPr/>
          </p:nvSpPr>
          <p:spPr bwMode="auto">
            <a:xfrm>
              <a:off x="1226" y="3648"/>
              <a:ext cx="1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1" y="0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54" name="Freeform 554"/>
            <p:cNvSpPr>
              <a:spLocks/>
            </p:cNvSpPr>
            <p:nvPr/>
          </p:nvSpPr>
          <p:spPr bwMode="auto">
            <a:xfrm>
              <a:off x="1237" y="3634"/>
              <a:ext cx="11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1" y="0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55" name="Freeform 555"/>
            <p:cNvSpPr>
              <a:spLocks/>
            </p:cNvSpPr>
            <p:nvPr/>
          </p:nvSpPr>
          <p:spPr bwMode="auto">
            <a:xfrm>
              <a:off x="1248" y="3582"/>
              <a:ext cx="9" cy="52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10" y="0"/>
                </a:cxn>
              </a:cxnLst>
              <a:rect l="0" t="0" r="r" b="b"/>
              <a:pathLst>
                <a:path w="10" h="53">
                  <a:moveTo>
                    <a:pt x="0" y="53"/>
                  </a:moveTo>
                  <a:lnTo>
                    <a:pt x="0" y="53"/>
                  </a:lnTo>
                  <a:lnTo>
                    <a:pt x="0" y="53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56" name="Freeform 556"/>
            <p:cNvSpPr>
              <a:spLocks/>
            </p:cNvSpPr>
            <p:nvPr/>
          </p:nvSpPr>
          <p:spPr bwMode="auto">
            <a:xfrm>
              <a:off x="1257" y="3467"/>
              <a:ext cx="10" cy="115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10" y="0"/>
                </a:cxn>
              </a:cxnLst>
              <a:rect l="0" t="0" r="r" b="b"/>
              <a:pathLst>
                <a:path w="10" h="118">
                  <a:moveTo>
                    <a:pt x="0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57" name="Freeform 557"/>
            <p:cNvSpPr>
              <a:spLocks/>
            </p:cNvSpPr>
            <p:nvPr/>
          </p:nvSpPr>
          <p:spPr bwMode="auto">
            <a:xfrm>
              <a:off x="1267" y="3261"/>
              <a:ext cx="10" cy="206"/>
            </a:xfrm>
            <a:custGeom>
              <a:avLst/>
              <a:gdLst/>
              <a:ahLst/>
              <a:cxnLst>
                <a:cxn ang="0">
                  <a:pos x="0" y="211"/>
                </a:cxn>
                <a:cxn ang="0">
                  <a:pos x="0" y="211"/>
                </a:cxn>
                <a:cxn ang="0">
                  <a:pos x="0" y="211"/>
                </a:cxn>
                <a:cxn ang="0">
                  <a:pos x="10" y="0"/>
                </a:cxn>
              </a:cxnLst>
              <a:rect l="0" t="0" r="r" b="b"/>
              <a:pathLst>
                <a:path w="10" h="211">
                  <a:moveTo>
                    <a:pt x="0" y="211"/>
                  </a:moveTo>
                  <a:lnTo>
                    <a:pt x="0" y="211"/>
                  </a:lnTo>
                  <a:lnTo>
                    <a:pt x="0" y="211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58" name="Freeform 558"/>
            <p:cNvSpPr>
              <a:spLocks/>
            </p:cNvSpPr>
            <p:nvPr/>
          </p:nvSpPr>
          <p:spPr bwMode="auto">
            <a:xfrm>
              <a:off x="1277" y="2998"/>
              <a:ext cx="11" cy="263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0" y="269"/>
                </a:cxn>
                <a:cxn ang="0">
                  <a:pos x="0" y="269"/>
                </a:cxn>
                <a:cxn ang="0">
                  <a:pos x="11" y="0"/>
                </a:cxn>
              </a:cxnLst>
              <a:rect l="0" t="0" r="r" b="b"/>
              <a:pathLst>
                <a:path w="11" h="269">
                  <a:moveTo>
                    <a:pt x="0" y="269"/>
                  </a:moveTo>
                  <a:lnTo>
                    <a:pt x="0" y="269"/>
                  </a:lnTo>
                  <a:lnTo>
                    <a:pt x="0" y="269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59" name="Freeform 559"/>
            <p:cNvSpPr>
              <a:spLocks/>
            </p:cNvSpPr>
            <p:nvPr/>
          </p:nvSpPr>
          <p:spPr bwMode="auto">
            <a:xfrm>
              <a:off x="1288" y="2749"/>
              <a:ext cx="11" cy="249"/>
            </a:xfrm>
            <a:custGeom>
              <a:avLst/>
              <a:gdLst/>
              <a:ahLst/>
              <a:cxnLst>
                <a:cxn ang="0">
                  <a:pos x="0" y="255"/>
                </a:cxn>
                <a:cxn ang="0">
                  <a:pos x="0" y="255"/>
                </a:cxn>
                <a:cxn ang="0">
                  <a:pos x="0" y="255"/>
                </a:cxn>
                <a:cxn ang="0">
                  <a:pos x="11" y="0"/>
                </a:cxn>
              </a:cxnLst>
              <a:rect l="0" t="0" r="r" b="b"/>
              <a:pathLst>
                <a:path w="11" h="255">
                  <a:moveTo>
                    <a:pt x="0" y="255"/>
                  </a:moveTo>
                  <a:lnTo>
                    <a:pt x="0" y="255"/>
                  </a:lnTo>
                  <a:lnTo>
                    <a:pt x="0" y="255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60" name="Freeform 560"/>
            <p:cNvSpPr>
              <a:spLocks/>
            </p:cNvSpPr>
            <p:nvPr/>
          </p:nvSpPr>
          <p:spPr bwMode="auto">
            <a:xfrm>
              <a:off x="1299" y="2484"/>
              <a:ext cx="10" cy="265"/>
            </a:xfrm>
            <a:custGeom>
              <a:avLst/>
              <a:gdLst/>
              <a:ahLst/>
              <a:cxnLst>
                <a:cxn ang="0">
                  <a:pos x="0" y="271"/>
                </a:cxn>
                <a:cxn ang="0">
                  <a:pos x="0" y="271"/>
                </a:cxn>
                <a:cxn ang="0">
                  <a:pos x="0" y="271"/>
                </a:cxn>
                <a:cxn ang="0">
                  <a:pos x="10" y="0"/>
                </a:cxn>
              </a:cxnLst>
              <a:rect l="0" t="0" r="r" b="b"/>
              <a:pathLst>
                <a:path w="10" h="271">
                  <a:moveTo>
                    <a:pt x="0" y="271"/>
                  </a:moveTo>
                  <a:lnTo>
                    <a:pt x="0" y="271"/>
                  </a:lnTo>
                  <a:lnTo>
                    <a:pt x="0" y="271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61" name="Freeform 561"/>
            <p:cNvSpPr>
              <a:spLocks/>
            </p:cNvSpPr>
            <p:nvPr/>
          </p:nvSpPr>
          <p:spPr bwMode="auto">
            <a:xfrm>
              <a:off x="1309" y="2251"/>
              <a:ext cx="11" cy="233"/>
            </a:xfrm>
            <a:custGeom>
              <a:avLst/>
              <a:gdLst/>
              <a:ahLst/>
              <a:cxnLst>
                <a:cxn ang="0">
                  <a:pos x="0" y="238"/>
                </a:cxn>
                <a:cxn ang="0">
                  <a:pos x="0" y="238"/>
                </a:cxn>
                <a:cxn ang="0">
                  <a:pos x="0" y="238"/>
                </a:cxn>
                <a:cxn ang="0">
                  <a:pos x="11" y="0"/>
                </a:cxn>
              </a:cxnLst>
              <a:rect l="0" t="0" r="r" b="b"/>
              <a:pathLst>
                <a:path w="11" h="238">
                  <a:moveTo>
                    <a:pt x="0" y="238"/>
                  </a:moveTo>
                  <a:lnTo>
                    <a:pt x="0" y="238"/>
                  </a:lnTo>
                  <a:lnTo>
                    <a:pt x="0" y="238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62" name="Freeform 562"/>
            <p:cNvSpPr>
              <a:spLocks/>
            </p:cNvSpPr>
            <p:nvPr/>
          </p:nvSpPr>
          <p:spPr bwMode="auto">
            <a:xfrm>
              <a:off x="1320" y="2011"/>
              <a:ext cx="11" cy="240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246"/>
                </a:cxn>
                <a:cxn ang="0">
                  <a:pos x="0" y="246"/>
                </a:cxn>
                <a:cxn ang="0">
                  <a:pos x="11" y="0"/>
                </a:cxn>
              </a:cxnLst>
              <a:rect l="0" t="0" r="r" b="b"/>
              <a:pathLst>
                <a:path w="11" h="246">
                  <a:moveTo>
                    <a:pt x="0" y="246"/>
                  </a:moveTo>
                  <a:lnTo>
                    <a:pt x="0" y="246"/>
                  </a:lnTo>
                  <a:lnTo>
                    <a:pt x="0" y="246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63" name="Freeform 563"/>
            <p:cNvSpPr>
              <a:spLocks/>
            </p:cNvSpPr>
            <p:nvPr/>
          </p:nvSpPr>
          <p:spPr bwMode="auto">
            <a:xfrm>
              <a:off x="1331" y="1993"/>
              <a:ext cx="10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0" y="0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64" name="Freeform 564"/>
            <p:cNvSpPr>
              <a:spLocks/>
            </p:cNvSpPr>
            <p:nvPr/>
          </p:nvSpPr>
          <p:spPr bwMode="auto">
            <a:xfrm>
              <a:off x="1341" y="1993"/>
              <a:ext cx="10" cy="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181"/>
                </a:cxn>
              </a:cxnLst>
              <a:rect l="0" t="0" r="r" b="b"/>
              <a:pathLst>
                <a:path w="11" h="18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8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65" name="Freeform 565"/>
            <p:cNvSpPr>
              <a:spLocks/>
            </p:cNvSpPr>
            <p:nvPr/>
          </p:nvSpPr>
          <p:spPr bwMode="auto">
            <a:xfrm>
              <a:off x="1351" y="2170"/>
              <a:ext cx="11" cy="4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449"/>
                </a:cxn>
              </a:cxnLst>
              <a:rect l="0" t="0" r="r" b="b"/>
              <a:pathLst>
                <a:path w="11" h="44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449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66" name="Freeform 566"/>
            <p:cNvSpPr>
              <a:spLocks/>
            </p:cNvSpPr>
            <p:nvPr/>
          </p:nvSpPr>
          <p:spPr bwMode="auto">
            <a:xfrm>
              <a:off x="1362" y="2609"/>
              <a:ext cx="9" cy="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422"/>
                </a:cxn>
              </a:cxnLst>
              <a:rect l="0" t="0" r="r" b="b"/>
              <a:pathLst>
                <a:path w="9" h="42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422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67" name="Freeform 567"/>
            <p:cNvSpPr>
              <a:spLocks/>
            </p:cNvSpPr>
            <p:nvPr/>
          </p:nvSpPr>
          <p:spPr bwMode="auto">
            <a:xfrm>
              <a:off x="1371" y="3021"/>
              <a:ext cx="11" cy="3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328"/>
                </a:cxn>
              </a:cxnLst>
              <a:rect l="0" t="0" r="r" b="b"/>
              <a:pathLst>
                <a:path w="11" h="32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328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68" name="Freeform 568"/>
            <p:cNvSpPr>
              <a:spLocks/>
            </p:cNvSpPr>
            <p:nvPr/>
          </p:nvSpPr>
          <p:spPr bwMode="auto">
            <a:xfrm>
              <a:off x="1382" y="3342"/>
              <a:ext cx="10" cy="1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44"/>
                </a:cxn>
              </a:cxnLst>
              <a:rect l="0" t="0" r="r" b="b"/>
              <a:pathLst>
                <a:path w="10" h="1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44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69" name="Freeform 569"/>
            <p:cNvSpPr>
              <a:spLocks/>
            </p:cNvSpPr>
            <p:nvPr/>
          </p:nvSpPr>
          <p:spPr bwMode="auto">
            <a:xfrm>
              <a:off x="1392" y="3483"/>
              <a:ext cx="11" cy="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81"/>
                </a:cxn>
              </a:cxnLst>
              <a:rect l="0" t="0" r="r" b="b"/>
              <a:pathLst>
                <a:path w="11" h="8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8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70" name="Freeform 570"/>
            <p:cNvSpPr>
              <a:spLocks/>
            </p:cNvSpPr>
            <p:nvPr/>
          </p:nvSpPr>
          <p:spPr bwMode="auto">
            <a:xfrm>
              <a:off x="1403" y="3562"/>
              <a:ext cx="11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41"/>
                </a:cxn>
              </a:cxnLst>
              <a:rect l="0" t="0" r="r" b="b"/>
              <a:pathLst>
                <a:path w="11" h="4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4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71" name="Freeform 571"/>
            <p:cNvSpPr>
              <a:spLocks/>
            </p:cNvSpPr>
            <p:nvPr/>
          </p:nvSpPr>
          <p:spPr bwMode="auto">
            <a:xfrm>
              <a:off x="1414" y="3602"/>
              <a:ext cx="9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29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29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72" name="Freeform 572"/>
            <p:cNvSpPr>
              <a:spLocks/>
            </p:cNvSpPr>
            <p:nvPr/>
          </p:nvSpPr>
          <p:spPr bwMode="auto">
            <a:xfrm>
              <a:off x="1423" y="3630"/>
              <a:ext cx="1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2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2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73" name="Freeform 573"/>
            <p:cNvSpPr>
              <a:spLocks/>
            </p:cNvSpPr>
            <p:nvPr/>
          </p:nvSpPr>
          <p:spPr bwMode="auto">
            <a:xfrm>
              <a:off x="1433" y="3642"/>
              <a:ext cx="9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74" name="Freeform 574"/>
            <p:cNvSpPr>
              <a:spLocks/>
            </p:cNvSpPr>
            <p:nvPr/>
          </p:nvSpPr>
          <p:spPr bwMode="auto">
            <a:xfrm>
              <a:off x="1442" y="3652"/>
              <a:ext cx="10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5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75" name="Freeform 575"/>
            <p:cNvSpPr>
              <a:spLocks/>
            </p:cNvSpPr>
            <p:nvPr/>
          </p:nvSpPr>
          <p:spPr bwMode="auto">
            <a:xfrm>
              <a:off x="1452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76" name="Freeform 576"/>
            <p:cNvSpPr>
              <a:spLocks/>
            </p:cNvSpPr>
            <p:nvPr/>
          </p:nvSpPr>
          <p:spPr bwMode="auto">
            <a:xfrm>
              <a:off x="1463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77" name="Freeform 577"/>
            <p:cNvSpPr>
              <a:spLocks/>
            </p:cNvSpPr>
            <p:nvPr/>
          </p:nvSpPr>
          <p:spPr bwMode="auto">
            <a:xfrm>
              <a:off x="1474" y="3654"/>
              <a:ext cx="9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9" y="0"/>
                </a:cxn>
              </a:cxnLst>
              <a:rect l="0" t="0" r="r" b="b"/>
              <a:pathLst>
                <a:path w="9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78" name="Freeform 578"/>
            <p:cNvSpPr>
              <a:spLocks/>
            </p:cNvSpPr>
            <p:nvPr/>
          </p:nvSpPr>
          <p:spPr bwMode="auto">
            <a:xfrm>
              <a:off x="1483" y="3654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79" name="Freeform 579"/>
            <p:cNvSpPr>
              <a:spLocks/>
            </p:cNvSpPr>
            <p:nvPr/>
          </p:nvSpPr>
          <p:spPr bwMode="auto">
            <a:xfrm>
              <a:off x="1494" y="3654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80" name="Freeform 580"/>
            <p:cNvSpPr>
              <a:spLocks/>
            </p:cNvSpPr>
            <p:nvPr/>
          </p:nvSpPr>
          <p:spPr bwMode="auto">
            <a:xfrm>
              <a:off x="1504" y="3654"/>
              <a:ext cx="1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3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81" name="Freeform 581"/>
            <p:cNvSpPr>
              <a:spLocks/>
            </p:cNvSpPr>
            <p:nvPr/>
          </p:nvSpPr>
          <p:spPr bwMode="auto">
            <a:xfrm>
              <a:off x="1514" y="3653"/>
              <a:ext cx="1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82" name="Freeform 582"/>
            <p:cNvSpPr>
              <a:spLocks/>
            </p:cNvSpPr>
            <p:nvPr/>
          </p:nvSpPr>
          <p:spPr bwMode="auto">
            <a:xfrm>
              <a:off x="1524" y="3652"/>
              <a:ext cx="10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83" name="Freeform 583"/>
            <p:cNvSpPr>
              <a:spLocks/>
            </p:cNvSpPr>
            <p:nvPr/>
          </p:nvSpPr>
          <p:spPr bwMode="auto">
            <a:xfrm>
              <a:off x="1534" y="3652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84" name="Freeform 584"/>
            <p:cNvSpPr>
              <a:spLocks/>
            </p:cNvSpPr>
            <p:nvPr/>
          </p:nvSpPr>
          <p:spPr bwMode="auto">
            <a:xfrm>
              <a:off x="1545" y="3652"/>
              <a:ext cx="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4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4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85" name="Freeform 585"/>
            <p:cNvSpPr>
              <a:spLocks/>
            </p:cNvSpPr>
            <p:nvPr/>
          </p:nvSpPr>
          <p:spPr bwMode="auto">
            <a:xfrm>
              <a:off x="1554" y="3656"/>
              <a:ext cx="2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7" y="1"/>
                </a:cxn>
              </a:cxnLst>
              <a:rect l="0" t="0" r="r" b="b"/>
              <a:pathLst>
                <a:path w="27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7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86" name="Freeform 586"/>
            <p:cNvSpPr>
              <a:spLocks/>
            </p:cNvSpPr>
            <p:nvPr/>
          </p:nvSpPr>
          <p:spPr bwMode="auto">
            <a:xfrm>
              <a:off x="1581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87" name="Freeform 587"/>
            <p:cNvSpPr>
              <a:spLocks/>
            </p:cNvSpPr>
            <p:nvPr/>
          </p:nvSpPr>
          <p:spPr bwMode="auto">
            <a:xfrm>
              <a:off x="1591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88" name="Freeform 588"/>
            <p:cNvSpPr>
              <a:spLocks/>
            </p:cNvSpPr>
            <p:nvPr/>
          </p:nvSpPr>
          <p:spPr bwMode="auto">
            <a:xfrm>
              <a:off x="1601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89" name="Freeform 589"/>
            <p:cNvSpPr>
              <a:spLocks/>
            </p:cNvSpPr>
            <p:nvPr/>
          </p:nvSpPr>
          <p:spPr bwMode="auto">
            <a:xfrm>
              <a:off x="1611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90" name="Freeform 590"/>
            <p:cNvSpPr>
              <a:spLocks/>
            </p:cNvSpPr>
            <p:nvPr/>
          </p:nvSpPr>
          <p:spPr bwMode="auto">
            <a:xfrm>
              <a:off x="1621" y="3657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91" name="Freeform 591"/>
            <p:cNvSpPr>
              <a:spLocks/>
            </p:cNvSpPr>
            <p:nvPr/>
          </p:nvSpPr>
          <p:spPr bwMode="auto">
            <a:xfrm>
              <a:off x="1630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92" name="Freeform 592"/>
            <p:cNvSpPr>
              <a:spLocks/>
            </p:cNvSpPr>
            <p:nvPr/>
          </p:nvSpPr>
          <p:spPr bwMode="auto">
            <a:xfrm>
              <a:off x="1641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93" name="Freeform 593"/>
            <p:cNvSpPr>
              <a:spLocks/>
            </p:cNvSpPr>
            <p:nvPr/>
          </p:nvSpPr>
          <p:spPr bwMode="auto">
            <a:xfrm>
              <a:off x="1652" y="3657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94" name="Freeform 594"/>
            <p:cNvSpPr>
              <a:spLocks/>
            </p:cNvSpPr>
            <p:nvPr/>
          </p:nvSpPr>
          <p:spPr bwMode="auto">
            <a:xfrm>
              <a:off x="1661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95" name="Freeform 595"/>
            <p:cNvSpPr>
              <a:spLocks/>
            </p:cNvSpPr>
            <p:nvPr/>
          </p:nvSpPr>
          <p:spPr bwMode="auto">
            <a:xfrm>
              <a:off x="1672" y="3657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96" name="Freeform 596"/>
            <p:cNvSpPr>
              <a:spLocks/>
            </p:cNvSpPr>
            <p:nvPr/>
          </p:nvSpPr>
          <p:spPr bwMode="auto">
            <a:xfrm>
              <a:off x="1681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97" name="Freeform 597"/>
            <p:cNvSpPr>
              <a:spLocks/>
            </p:cNvSpPr>
            <p:nvPr/>
          </p:nvSpPr>
          <p:spPr bwMode="auto">
            <a:xfrm>
              <a:off x="1692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98" name="Freeform 598"/>
            <p:cNvSpPr>
              <a:spLocks/>
            </p:cNvSpPr>
            <p:nvPr/>
          </p:nvSpPr>
          <p:spPr bwMode="auto">
            <a:xfrm>
              <a:off x="1702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599" name="Freeform 599"/>
            <p:cNvSpPr>
              <a:spLocks/>
            </p:cNvSpPr>
            <p:nvPr/>
          </p:nvSpPr>
          <p:spPr bwMode="auto">
            <a:xfrm>
              <a:off x="1712" y="3657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00" name="Freeform 600"/>
            <p:cNvSpPr>
              <a:spLocks/>
            </p:cNvSpPr>
            <p:nvPr/>
          </p:nvSpPr>
          <p:spPr bwMode="auto">
            <a:xfrm>
              <a:off x="1721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01" name="Freeform 601"/>
            <p:cNvSpPr>
              <a:spLocks/>
            </p:cNvSpPr>
            <p:nvPr/>
          </p:nvSpPr>
          <p:spPr bwMode="auto">
            <a:xfrm>
              <a:off x="1732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02" name="Freeform 602"/>
            <p:cNvSpPr>
              <a:spLocks/>
            </p:cNvSpPr>
            <p:nvPr/>
          </p:nvSpPr>
          <p:spPr bwMode="auto">
            <a:xfrm>
              <a:off x="1742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03" name="Freeform 603"/>
            <p:cNvSpPr>
              <a:spLocks/>
            </p:cNvSpPr>
            <p:nvPr/>
          </p:nvSpPr>
          <p:spPr bwMode="auto">
            <a:xfrm>
              <a:off x="1753" y="3657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04" name="Freeform 604"/>
            <p:cNvSpPr>
              <a:spLocks/>
            </p:cNvSpPr>
            <p:nvPr/>
          </p:nvSpPr>
          <p:spPr bwMode="auto">
            <a:xfrm>
              <a:off x="1762" y="3656"/>
              <a:ext cx="1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05" name="Freeform 605"/>
            <p:cNvSpPr>
              <a:spLocks/>
            </p:cNvSpPr>
            <p:nvPr/>
          </p:nvSpPr>
          <p:spPr bwMode="auto">
            <a:xfrm>
              <a:off x="1773" y="3656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06" name="Freeform 606"/>
            <p:cNvSpPr>
              <a:spLocks/>
            </p:cNvSpPr>
            <p:nvPr/>
          </p:nvSpPr>
          <p:spPr bwMode="auto">
            <a:xfrm>
              <a:off x="1784" y="3656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07" name="Freeform 607"/>
            <p:cNvSpPr>
              <a:spLocks/>
            </p:cNvSpPr>
            <p:nvPr/>
          </p:nvSpPr>
          <p:spPr bwMode="auto">
            <a:xfrm>
              <a:off x="1794" y="3656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08" name="Freeform 608"/>
            <p:cNvSpPr>
              <a:spLocks/>
            </p:cNvSpPr>
            <p:nvPr/>
          </p:nvSpPr>
          <p:spPr bwMode="auto">
            <a:xfrm>
              <a:off x="1803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09" name="Freeform 609"/>
            <p:cNvSpPr>
              <a:spLocks/>
            </p:cNvSpPr>
            <p:nvPr/>
          </p:nvSpPr>
          <p:spPr bwMode="auto">
            <a:xfrm>
              <a:off x="1813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10" name="Freeform 610"/>
            <p:cNvSpPr>
              <a:spLocks/>
            </p:cNvSpPr>
            <p:nvPr/>
          </p:nvSpPr>
          <p:spPr bwMode="auto">
            <a:xfrm>
              <a:off x="1824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11" name="Freeform 611"/>
            <p:cNvSpPr>
              <a:spLocks/>
            </p:cNvSpPr>
            <p:nvPr/>
          </p:nvSpPr>
          <p:spPr bwMode="auto">
            <a:xfrm>
              <a:off x="1835" y="3657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12" name="Freeform 612"/>
            <p:cNvSpPr>
              <a:spLocks/>
            </p:cNvSpPr>
            <p:nvPr/>
          </p:nvSpPr>
          <p:spPr bwMode="auto">
            <a:xfrm>
              <a:off x="1844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13" name="Freeform 613"/>
            <p:cNvSpPr>
              <a:spLocks/>
            </p:cNvSpPr>
            <p:nvPr/>
          </p:nvSpPr>
          <p:spPr bwMode="auto">
            <a:xfrm>
              <a:off x="1855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14" name="Freeform 614"/>
            <p:cNvSpPr>
              <a:spLocks/>
            </p:cNvSpPr>
            <p:nvPr/>
          </p:nvSpPr>
          <p:spPr bwMode="auto">
            <a:xfrm>
              <a:off x="1865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15" name="Freeform 615"/>
            <p:cNvSpPr>
              <a:spLocks/>
            </p:cNvSpPr>
            <p:nvPr/>
          </p:nvSpPr>
          <p:spPr bwMode="auto">
            <a:xfrm>
              <a:off x="1875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16" name="Freeform 617"/>
            <p:cNvSpPr>
              <a:spLocks/>
            </p:cNvSpPr>
            <p:nvPr/>
          </p:nvSpPr>
          <p:spPr bwMode="auto">
            <a:xfrm>
              <a:off x="1885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17" name="Freeform 618"/>
            <p:cNvSpPr>
              <a:spLocks/>
            </p:cNvSpPr>
            <p:nvPr/>
          </p:nvSpPr>
          <p:spPr bwMode="auto">
            <a:xfrm>
              <a:off x="1895" y="3657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18" name="Freeform 619"/>
            <p:cNvSpPr>
              <a:spLocks/>
            </p:cNvSpPr>
            <p:nvPr/>
          </p:nvSpPr>
          <p:spPr bwMode="auto">
            <a:xfrm>
              <a:off x="1904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19" name="Freeform 620"/>
            <p:cNvSpPr>
              <a:spLocks/>
            </p:cNvSpPr>
            <p:nvPr/>
          </p:nvSpPr>
          <p:spPr bwMode="auto">
            <a:xfrm>
              <a:off x="1915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20" name="Freeform 621"/>
            <p:cNvSpPr>
              <a:spLocks/>
            </p:cNvSpPr>
            <p:nvPr/>
          </p:nvSpPr>
          <p:spPr bwMode="auto">
            <a:xfrm>
              <a:off x="1926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21" name="Freeform 622"/>
            <p:cNvSpPr>
              <a:spLocks/>
            </p:cNvSpPr>
            <p:nvPr/>
          </p:nvSpPr>
          <p:spPr bwMode="auto">
            <a:xfrm>
              <a:off x="1936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22" name="Freeform 623"/>
            <p:cNvSpPr>
              <a:spLocks/>
            </p:cNvSpPr>
            <p:nvPr/>
          </p:nvSpPr>
          <p:spPr bwMode="auto">
            <a:xfrm>
              <a:off x="1946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23" name="Freeform 624"/>
            <p:cNvSpPr>
              <a:spLocks/>
            </p:cNvSpPr>
            <p:nvPr/>
          </p:nvSpPr>
          <p:spPr bwMode="auto">
            <a:xfrm>
              <a:off x="1956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24" name="Freeform 625"/>
            <p:cNvSpPr>
              <a:spLocks/>
            </p:cNvSpPr>
            <p:nvPr/>
          </p:nvSpPr>
          <p:spPr bwMode="auto">
            <a:xfrm>
              <a:off x="1967" y="3657"/>
              <a:ext cx="2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5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25" name="Freeform 626"/>
            <p:cNvSpPr>
              <a:spLocks/>
            </p:cNvSpPr>
            <p:nvPr/>
          </p:nvSpPr>
          <p:spPr bwMode="auto">
            <a:xfrm>
              <a:off x="1991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26" name="Freeform 627"/>
            <p:cNvSpPr>
              <a:spLocks/>
            </p:cNvSpPr>
            <p:nvPr/>
          </p:nvSpPr>
          <p:spPr bwMode="auto">
            <a:xfrm>
              <a:off x="2001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27" name="Freeform 628"/>
            <p:cNvSpPr>
              <a:spLocks/>
            </p:cNvSpPr>
            <p:nvPr/>
          </p:nvSpPr>
          <p:spPr bwMode="auto">
            <a:xfrm>
              <a:off x="2011" y="3656"/>
              <a:ext cx="1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28" name="Freeform 629"/>
            <p:cNvSpPr>
              <a:spLocks/>
            </p:cNvSpPr>
            <p:nvPr/>
          </p:nvSpPr>
          <p:spPr bwMode="auto">
            <a:xfrm>
              <a:off x="2022" y="3656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29" name="Freeform 630"/>
            <p:cNvSpPr>
              <a:spLocks/>
            </p:cNvSpPr>
            <p:nvPr/>
          </p:nvSpPr>
          <p:spPr bwMode="auto">
            <a:xfrm>
              <a:off x="2031" y="3656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30" name="Freeform 631"/>
            <p:cNvSpPr>
              <a:spLocks/>
            </p:cNvSpPr>
            <p:nvPr/>
          </p:nvSpPr>
          <p:spPr bwMode="auto">
            <a:xfrm>
              <a:off x="2042" y="3656"/>
              <a:ext cx="1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31" name="Freeform 632"/>
            <p:cNvSpPr>
              <a:spLocks/>
            </p:cNvSpPr>
            <p:nvPr/>
          </p:nvSpPr>
          <p:spPr bwMode="auto">
            <a:xfrm>
              <a:off x="2052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32" name="Freeform 633"/>
            <p:cNvSpPr>
              <a:spLocks/>
            </p:cNvSpPr>
            <p:nvPr/>
          </p:nvSpPr>
          <p:spPr bwMode="auto">
            <a:xfrm>
              <a:off x="2063" y="3657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33" name="Freeform 634"/>
            <p:cNvSpPr>
              <a:spLocks/>
            </p:cNvSpPr>
            <p:nvPr/>
          </p:nvSpPr>
          <p:spPr bwMode="auto">
            <a:xfrm>
              <a:off x="2071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34" name="Freeform 635"/>
            <p:cNvSpPr>
              <a:spLocks/>
            </p:cNvSpPr>
            <p:nvPr/>
          </p:nvSpPr>
          <p:spPr bwMode="auto">
            <a:xfrm>
              <a:off x="2082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35" name="Freeform 636"/>
            <p:cNvSpPr>
              <a:spLocks/>
            </p:cNvSpPr>
            <p:nvPr/>
          </p:nvSpPr>
          <p:spPr bwMode="auto">
            <a:xfrm>
              <a:off x="2093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36" name="Freeform 637"/>
            <p:cNvSpPr>
              <a:spLocks/>
            </p:cNvSpPr>
            <p:nvPr/>
          </p:nvSpPr>
          <p:spPr bwMode="auto">
            <a:xfrm>
              <a:off x="2103" y="3656"/>
              <a:ext cx="1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37" name="Freeform 638"/>
            <p:cNvSpPr>
              <a:spLocks/>
            </p:cNvSpPr>
            <p:nvPr/>
          </p:nvSpPr>
          <p:spPr bwMode="auto">
            <a:xfrm>
              <a:off x="2114" y="3656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38" name="Freeform 639"/>
            <p:cNvSpPr>
              <a:spLocks/>
            </p:cNvSpPr>
            <p:nvPr/>
          </p:nvSpPr>
          <p:spPr bwMode="auto">
            <a:xfrm>
              <a:off x="2123" y="3656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39" name="Freeform 640"/>
            <p:cNvSpPr>
              <a:spLocks/>
            </p:cNvSpPr>
            <p:nvPr/>
          </p:nvSpPr>
          <p:spPr bwMode="auto">
            <a:xfrm>
              <a:off x="2134" y="3656"/>
              <a:ext cx="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1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40" name="Freeform 641"/>
            <p:cNvSpPr>
              <a:spLocks/>
            </p:cNvSpPr>
            <p:nvPr/>
          </p:nvSpPr>
          <p:spPr bwMode="auto">
            <a:xfrm>
              <a:off x="2145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41" name="Freeform 642"/>
            <p:cNvSpPr>
              <a:spLocks/>
            </p:cNvSpPr>
            <p:nvPr/>
          </p:nvSpPr>
          <p:spPr bwMode="auto">
            <a:xfrm>
              <a:off x="2155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42" name="Freeform 643"/>
            <p:cNvSpPr>
              <a:spLocks/>
            </p:cNvSpPr>
            <p:nvPr/>
          </p:nvSpPr>
          <p:spPr bwMode="auto">
            <a:xfrm>
              <a:off x="2165" y="3657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43" name="Freeform 644"/>
            <p:cNvSpPr>
              <a:spLocks/>
            </p:cNvSpPr>
            <p:nvPr/>
          </p:nvSpPr>
          <p:spPr bwMode="auto">
            <a:xfrm>
              <a:off x="2174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44" name="Freeform 645"/>
            <p:cNvSpPr>
              <a:spLocks/>
            </p:cNvSpPr>
            <p:nvPr/>
          </p:nvSpPr>
          <p:spPr bwMode="auto">
            <a:xfrm>
              <a:off x="2185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45" name="Freeform 646"/>
            <p:cNvSpPr>
              <a:spLocks/>
            </p:cNvSpPr>
            <p:nvPr/>
          </p:nvSpPr>
          <p:spPr bwMode="auto">
            <a:xfrm>
              <a:off x="2196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46" name="Freeform 647"/>
            <p:cNvSpPr>
              <a:spLocks/>
            </p:cNvSpPr>
            <p:nvPr/>
          </p:nvSpPr>
          <p:spPr bwMode="auto">
            <a:xfrm>
              <a:off x="2206" y="3653"/>
              <a:ext cx="1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1" y="0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47" name="Freeform 648"/>
            <p:cNvSpPr>
              <a:spLocks/>
            </p:cNvSpPr>
            <p:nvPr/>
          </p:nvSpPr>
          <p:spPr bwMode="auto">
            <a:xfrm>
              <a:off x="2217" y="3653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48" name="Freeform 649"/>
            <p:cNvSpPr>
              <a:spLocks/>
            </p:cNvSpPr>
            <p:nvPr/>
          </p:nvSpPr>
          <p:spPr bwMode="auto">
            <a:xfrm>
              <a:off x="2226" y="3653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49" name="Freeform 650"/>
            <p:cNvSpPr>
              <a:spLocks/>
            </p:cNvSpPr>
            <p:nvPr/>
          </p:nvSpPr>
          <p:spPr bwMode="auto">
            <a:xfrm>
              <a:off x="2237" y="3653"/>
              <a:ext cx="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4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4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50" name="Freeform 651"/>
            <p:cNvSpPr>
              <a:spLocks/>
            </p:cNvSpPr>
            <p:nvPr/>
          </p:nvSpPr>
          <p:spPr bwMode="auto">
            <a:xfrm>
              <a:off x="2246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51" name="Freeform 652"/>
            <p:cNvSpPr>
              <a:spLocks/>
            </p:cNvSpPr>
            <p:nvPr/>
          </p:nvSpPr>
          <p:spPr bwMode="auto">
            <a:xfrm>
              <a:off x="2256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52" name="Freeform 653"/>
            <p:cNvSpPr>
              <a:spLocks/>
            </p:cNvSpPr>
            <p:nvPr/>
          </p:nvSpPr>
          <p:spPr bwMode="auto">
            <a:xfrm>
              <a:off x="2267" y="3657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53" name="Freeform 654"/>
            <p:cNvSpPr>
              <a:spLocks/>
            </p:cNvSpPr>
            <p:nvPr/>
          </p:nvSpPr>
          <p:spPr bwMode="auto">
            <a:xfrm>
              <a:off x="2276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54" name="Freeform 655"/>
            <p:cNvSpPr>
              <a:spLocks/>
            </p:cNvSpPr>
            <p:nvPr/>
          </p:nvSpPr>
          <p:spPr bwMode="auto">
            <a:xfrm>
              <a:off x="2287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55" name="Freeform 656"/>
            <p:cNvSpPr>
              <a:spLocks/>
            </p:cNvSpPr>
            <p:nvPr/>
          </p:nvSpPr>
          <p:spPr bwMode="auto">
            <a:xfrm>
              <a:off x="2297" y="3657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56" name="Freeform 657"/>
            <p:cNvSpPr>
              <a:spLocks/>
            </p:cNvSpPr>
            <p:nvPr/>
          </p:nvSpPr>
          <p:spPr bwMode="auto">
            <a:xfrm>
              <a:off x="2306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57" name="Freeform 658"/>
            <p:cNvSpPr>
              <a:spLocks/>
            </p:cNvSpPr>
            <p:nvPr/>
          </p:nvSpPr>
          <p:spPr bwMode="auto">
            <a:xfrm>
              <a:off x="2317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58" name="Freeform 659"/>
            <p:cNvSpPr>
              <a:spLocks/>
            </p:cNvSpPr>
            <p:nvPr/>
          </p:nvSpPr>
          <p:spPr bwMode="auto">
            <a:xfrm>
              <a:off x="2328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59" name="Freeform 660"/>
            <p:cNvSpPr>
              <a:spLocks/>
            </p:cNvSpPr>
            <p:nvPr/>
          </p:nvSpPr>
          <p:spPr bwMode="auto">
            <a:xfrm>
              <a:off x="2338" y="365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60" name="Freeform 661"/>
            <p:cNvSpPr>
              <a:spLocks/>
            </p:cNvSpPr>
            <p:nvPr/>
          </p:nvSpPr>
          <p:spPr bwMode="auto">
            <a:xfrm>
              <a:off x="2348" y="365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61" name="Freeform 662"/>
            <p:cNvSpPr>
              <a:spLocks/>
            </p:cNvSpPr>
            <p:nvPr/>
          </p:nvSpPr>
          <p:spPr bwMode="auto">
            <a:xfrm>
              <a:off x="2359" y="3657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62" name="Line 663"/>
            <p:cNvSpPr>
              <a:spLocks noChangeShapeType="1"/>
            </p:cNvSpPr>
            <p:nvPr/>
          </p:nvSpPr>
          <p:spPr bwMode="auto">
            <a:xfrm>
              <a:off x="2368" y="3657"/>
              <a:ext cx="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</p:grpSp>
      <p:sp>
        <p:nvSpPr>
          <p:cNvPr id="663" name="Obdélník 662"/>
          <p:cNvSpPr/>
          <p:nvPr/>
        </p:nvSpPr>
        <p:spPr>
          <a:xfrm>
            <a:off x="2358198" y="2589078"/>
            <a:ext cx="1201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/>
              <a:t>Acetonitrile (strong diluent)</a:t>
            </a:r>
          </a:p>
          <a:p>
            <a:pPr algn="ctr"/>
            <a:r>
              <a:rPr lang="en-GB" sz="1200"/>
              <a:t>Injection: </a:t>
            </a:r>
            <a:r>
              <a:rPr lang="en-GB" sz="1200">
                <a:solidFill>
                  <a:srgbClr val="FF0000"/>
                </a:solidFill>
              </a:rPr>
              <a:t>2µl</a:t>
            </a:r>
          </a:p>
        </p:txBody>
      </p:sp>
      <p:grpSp>
        <p:nvGrpSpPr>
          <p:cNvPr id="664" name="Group 516"/>
          <p:cNvGrpSpPr>
            <a:grpSpLocks/>
          </p:cNvGrpSpPr>
          <p:nvPr/>
        </p:nvGrpSpPr>
        <p:grpSpPr bwMode="auto">
          <a:xfrm>
            <a:off x="4097885" y="2479143"/>
            <a:ext cx="2559859" cy="2055081"/>
            <a:chOff x="138" y="1890"/>
            <a:chExt cx="2578" cy="1959"/>
          </a:xfrm>
        </p:grpSpPr>
        <p:sp>
          <p:nvSpPr>
            <p:cNvPr id="665" name="Rectangle 12"/>
            <p:cNvSpPr>
              <a:spLocks noChangeArrowheads="1"/>
            </p:cNvSpPr>
            <p:nvPr/>
          </p:nvSpPr>
          <p:spPr bwMode="auto">
            <a:xfrm>
              <a:off x="2429" y="3589"/>
              <a:ext cx="287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Time</a:t>
              </a:r>
              <a:endParaRPr lang="en-GB" sz="1000"/>
            </a:p>
          </p:txBody>
        </p:sp>
        <p:sp>
          <p:nvSpPr>
            <p:cNvPr id="666" name="Line 13"/>
            <p:cNvSpPr>
              <a:spLocks noChangeShapeType="1"/>
            </p:cNvSpPr>
            <p:nvPr/>
          </p:nvSpPr>
          <p:spPr bwMode="auto">
            <a:xfrm flipV="1">
              <a:off x="407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67" name="Line 14"/>
            <p:cNvSpPr>
              <a:spLocks noChangeShapeType="1"/>
            </p:cNvSpPr>
            <p:nvPr/>
          </p:nvSpPr>
          <p:spPr bwMode="auto">
            <a:xfrm flipV="1">
              <a:off x="464" y="3653"/>
              <a:ext cx="0" cy="4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68" name="Line 15"/>
            <p:cNvSpPr>
              <a:spLocks noChangeShapeType="1"/>
            </p:cNvSpPr>
            <p:nvPr/>
          </p:nvSpPr>
          <p:spPr bwMode="auto">
            <a:xfrm flipV="1">
              <a:off x="521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69" name="Line 16"/>
            <p:cNvSpPr>
              <a:spLocks noChangeShapeType="1"/>
            </p:cNvSpPr>
            <p:nvPr/>
          </p:nvSpPr>
          <p:spPr bwMode="auto">
            <a:xfrm flipV="1">
              <a:off x="577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70" name="Line 17"/>
            <p:cNvSpPr>
              <a:spLocks noChangeShapeType="1"/>
            </p:cNvSpPr>
            <p:nvPr/>
          </p:nvSpPr>
          <p:spPr bwMode="auto">
            <a:xfrm flipV="1">
              <a:off x="634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71" name="Line 18"/>
            <p:cNvSpPr>
              <a:spLocks noChangeShapeType="1"/>
            </p:cNvSpPr>
            <p:nvPr/>
          </p:nvSpPr>
          <p:spPr bwMode="auto">
            <a:xfrm flipV="1">
              <a:off x="691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72" name="Line 19"/>
            <p:cNvSpPr>
              <a:spLocks noChangeShapeType="1"/>
            </p:cNvSpPr>
            <p:nvPr/>
          </p:nvSpPr>
          <p:spPr bwMode="auto">
            <a:xfrm flipV="1">
              <a:off x="748" y="3653"/>
              <a:ext cx="0" cy="4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73" name="Line 20"/>
            <p:cNvSpPr>
              <a:spLocks noChangeShapeType="1"/>
            </p:cNvSpPr>
            <p:nvPr/>
          </p:nvSpPr>
          <p:spPr bwMode="auto">
            <a:xfrm flipV="1">
              <a:off x="805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74" name="Line 21"/>
            <p:cNvSpPr>
              <a:spLocks noChangeShapeType="1"/>
            </p:cNvSpPr>
            <p:nvPr/>
          </p:nvSpPr>
          <p:spPr bwMode="auto">
            <a:xfrm flipV="1">
              <a:off x="862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75" name="Line 22"/>
            <p:cNvSpPr>
              <a:spLocks noChangeShapeType="1"/>
            </p:cNvSpPr>
            <p:nvPr/>
          </p:nvSpPr>
          <p:spPr bwMode="auto">
            <a:xfrm flipV="1">
              <a:off x="920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76" name="Line 23"/>
            <p:cNvSpPr>
              <a:spLocks noChangeShapeType="1"/>
            </p:cNvSpPr>
            <p:nvPr/>
          </p:nvSpPr>
          <p:spPr bwMode="auto">
            <a:xfrm flipV="1">
              <a:off x="977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77" name="Line 24"/>
            <p:cNvSpPr>
              <a:spLocks noChangeShapeType="1"/>
            </p:cNvSpPr>
            <p:nvPr/>
          </p:nvSpPr>
          <p:spPr bwMode="auto">
            <a:xfrm flipV="1">
              <a:off x="1034" y="3653"/>
              <a:ext cx="0" cy="4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78" name="Line 25"/>
            <p:cNvSpPr>
              <a:spLocks noChangeShapeType="1"/>
            </p:cNvSpPr>
            <p:nvPr/>
          </p:nvSpPr>
          <p:spPr bwMode="auto">
            <a:xfrm flipV="1">
              <a:off x="1091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79" name="Line 26"/>
            <p:cNvSpPr>
              <a:spLocks noChangeShapeType="1"/>
            </p:cNvSpPr>
            <p:nvPr/>
          </p:nvSpPr>
          <p:spPr bwMode="auto">
            <a:xfrm flipV="1">
              <a:off x="1148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80" name="Line 27"/>
            <p:cNvSpPr>
              <a:spLocks noChangeShapeType="1"/>
            </p:cNvSpPr>
            <p:nvPr/>
          </p:nvSpPr>
          <p:spPr bwMode="auto">
            <a:xfrm flipV="1">
              <a:off x="1204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81" name="Line 28"/>
            <p:cNvSpPr>
              <a:spLocks noChangeShapeType="1"/>
            </p:cNvSpPr>
            <p:nvPr/>
          </p:nvSpPr>
          <p:spPr bwMode="auto">
            <a:xfrm flipV="1">
              <a:off x="1261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82" name="Line 29"/>
            <p:cNvSpPr>
              <a:spLocks noChangeShapeType="1"/>
            </p:cNvSpPr>
            <p:nvPr/>
          </p:nvSpPr>
          <p:spPr bwMode="auto">
            <a:xfrm flipV="1">
              <a:off x="1318" y="3653"/>
              <a:ext cx="0" cy="4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83" name="Line 30"/>
            <p:cNvSpPr>
              <a:spLocks noChangeShapeType="1"/>
            </p:cNvSpPr>
            <p:nvPr/>
          </p:nvSpPr>
          <p:spPr bwMode="auto">
            <a:xfrm flipV="1">
              <a:off x="1375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84" name="Line 31"/>
            <p:cNvSpPr>
              <a:spLocks noChangeShapeType="1"/>
            </p:cNvSpPr>
            <p:nvPr/>
          </p:nvSpPr>
          <p:spPr bwMode="auto">
            <a:xfrm flipV="1">
              <a:off x="1432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85" name="Line 32"/>
            <p:cNvSpPr>
              <a:spLocks noChangeShapeType="1"/>
            </p:cNvSpPr>
            <p:nvPr/>
          </p:nvSpPr>
          <p:spPr bwMode="auto">
            <a:xfrm flipV="1">
              <a:off x="1489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86" name="Line 33"/>
            <p:cNvSpPr>
              <a:spLocks noChangeShapeType="1"/>
            </p:cNvSpPr>
            <p:nvPr/>
          </p:nvSpPr>
          <p:spPr bwMode="auto">
            <a:xfrm flipV="1">
              <a:off x="1546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87" name="Line 34"/>
            <p:cNvSpPr>
              <a:spLocks noChangeShapeType="1"/>
            </p:cNvSpPr>
            <p:nvPr/>
          </p:nvSpPr>
          <p:spPr bwMode="auto">
            <a:xfrm flipV="1">
              <a:off x="1603" y="3653"/>
              <a:ext cx="0" cy="4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88" name="Line 35"/>
            <p:cNvSpPr>
              <a:spLocks noChangeShapeType="1"/>
            </p:cNvSpPr>
            <p:nvPr/>
          </p:nvSpPr>
          <p:spPr bwMode="auto">
            <a:xfrm flipV="1">
              <a:off x="1661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89" name="Line 36"/>
            <p:cNvSpPr>
              <a:spLocks noChangeShapeType="1"/>
            </p:cNvSpPr>
            <p:nvPr/>
          </p:nvSpPr>
          <p:spPr bwMode="auto">
            <a:xfrm flipV="1">
              <a:off x="1718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90" name="Line 37"/>
            <p:cNvSpPr>
              <a:spLocks noChangeShapeType="1"/>
            </p:cNvSpPr>
            <p:nvPr/>
          </p:nvSpPr>
          <p:spPr bwMode="auto">
            <a:xfrm flipV="1">
              <a:off x="1773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91" name="Line 38"/>
            <p:cNvSpPr>
              <a:spLocks noChangeShapeType="1"/>
            </p:cNvSpPr>
            <p:nvPr/>
          </p:nvSpPr>
          <p:spPr bwMode="auto">
            <a:xfrm flipV="1">
              <a:off x="1830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92" name="Line 39"/>
            <p:cNvSpPr>
              <a:spLocks noChangeShapeType="1"/>
            </p:cNvSpPr>
            <p:nvPr/>
          </p:nvSpPr>
          <p:spPr bwMode="auto">
            <a:xfrm flipV="1">
              <a:off x="1888" y="3653"/>
              <a:ext cx="0" cy="4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93" name="Line 40"/>
            <p:cNvSpPr>
              <a:spLocks noChangeShapeType="1"/>
            </p:cNvSpPr>
            <p:nvPr/>
          </p:nvSpPr>
          <p:spPr bwMode="auto">
            <a:xfrm flipV="1">
              <a:off x="1945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94" name="Line 41"/>
            <p:cNvSpPr>
              <a:spLocks noChangeShapeType="1"/>
            </p:cNvSpPr>
            <p:nvPr/>
          </p:nvSpPr>
          <p:spPr bwMode="auto">
            <a:xfrm flipV="1">
              <a:off x="2002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95" name="Line 42"/>
            <p:cNvSpPr>
              <a:spLocks noChangeShapeType="1"/>
            </p:cNvSpPr>
            <p:nvPr/>
          </p:nvSpPr>
          <p:spPr bwMode="auto">
            <a:xfrm flipV="1">
              <a:off x="2059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96" name="Line 43"/>
            <p:cNvSpPr>
              <a:spLocks noChangeShapeType="1"/>
            </p:cNvSpPr>
            <p:nvPr/>
          </p:nvSpPr>
          <p:spPr bwMode="auto">
            <a:xfrm flipV="1">
              <a:off x="2116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97" name="Line 44"/>
            <p:cNvSpPr>
              <a:spLocks noChangeShapeType="1"/>
            </p:cNvSpPr>
            <p:nvPr/>
          </p:nvSpPr>
          <p:spPr bwMode="auto">
            <a:xfrm flipV="1">
              <a:off x="2173" y="3653"/>
              <a:ext cx="0" cy="4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98" name="Line 45"/>
            <p:cNvSpPr>
              <a:spLocks noChangeShapeType="1"/>
            </p:cNvSpPr>
            <p:nvPr/>
          </p:nvSpPr>
          <p:spPr bwMode="auto">
            <a:xfrm flipV="1">
              <a:off x="2230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699" name="Line 46"/>
            <p:cNvSpPr>
              <a:spLocks noChangeShapeType="1"/>
            </p:cNvSpPr>
            <p:nvPr/>
          </p:nvSpPr>
          <p:spPr bwMode="auto">
            <a:xfrm flipV="1">
              <a:off x="2287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00" name="Line 47"/>
            <p:cNvSpPr>
              <a:spLocks noChangeShapeType="1"/>
            </p:cNvSpPr>
            <p:nvPr/>
          </p:nvSpPr>
          <p:spPr bwMode="auto">
            <a:xfrm flipV="1">
              <a:off x="2344" y="3653"/>
              <a:ext cx="0" cy="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01" name="Rectangle 48"/>
            <p:cNvSpPr>
              <a:spLocks noChangeArrowheads="1"/>
            </p:cNvSpPr>
            <p:nvPr/>
          </p:nvSpPr>
          <p:spPr bwMode="auto">
            <a:xfrm>
              <a:off x="637" y="3702"/>
              <a:ext cx="23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1.00</a:t>
              </a:r>
              <a:endParaRPr lang="en-GB" sz="1000"/>
            </a:p>
          </p:txBody>
        </p:sp>
        <p:sp>
          <p:nvSpPr>
            <p:cNvPr id="702" name="Rectangle 49"/>
            <p:cNvSpPr>
              <a:spLocks noChangeArrowheads="1"/>
            </p:cNvSpPr>
            <p:nvPr/>
          </p:nvSpPr>
          <p:spPr bwMode="auto">
            <a:xfrm>
              <a:off x="1206" y="3702"/>
              <a:ext cx="23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1.50</a:t>
              </a:r>
              <a:endParaRPr lang="en-GB" sz="1000"/>
            </a:p>
          </p:txBody>
        </p:sp>
        <p:sp>
          <p:nvSpPr>
            <p:cNvPr id="703" name="Rectangle 50"/>
            <p:cNvSpPr>
              <a:spLocks noChangeArrowheads="1"/>
            </p:cNvSpPr>
            <p:nvPr/>
          </p:nvSpPr>
          <p:spPr bwMode="auto">
            <a:xfrm>
              <a:off x="1776" y="3702"/>
              <a:ext cx="231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2.00</a:t>
              </a:r>
              <a:endParaRPr lang="en-GB" sz="1000"/>
            </a:p>
          </p:txBody>
        </p:sp>
        <p:sp>
          <p:nvSpPr>
            <p:cNvPr id="704" name="Line 51"/>
            <p:cNvSpPr>
              <a:spLocks noChangeShapeType="1"/>
            </p:cNvSpPr>
            <p:nvPr/>
          </p:nvSpPr>
          <p:spPr bwMode="auto">
            <a:xfrm flipH="1">
              <a:off x="379" y="3653"/>
              <a:ext cx="2001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05" name="Rectangle 52"/>
            <p:cNvSpPr>
              <a:spLocks noChangeArrowheads="1"/>
            </p:cNvSpPr>
            <p:nvPr/>
          </p:nvSpPr>
          <p:spPr bwMode="auto">
            <a:xfrm rot="16200000">
              <a:off x="235" y="2721"/>
              <a:ext cx="12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%</a:t>
              </a:r>
              <a:endParaRPr lang="en-GB" sz="1000"/>
            </a:p>
          </p:txBody>
        </p:sp>
        <p:sp>
          <p:nvSpPr>
            <p:cNvPr id="706" name="Line 53"/>
            <p:cNvSpPr>
              <a:spLocks noChangeShapeType="1"/>
            </p:cNvSpPr>
            <p:nvPr/>
          </p:nvSpPr>
          <p:spPr bwMode="auto">
            <a:xfrm>
              <a:off x="330" y="1953"/>
              <a:ext cx="49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07" name="Line 54"/>
            <p:cNvSpPr>
              <a:spLocks noChangeShapeType="1"/>
            </p:cNvSpPr>
            <p:nvPr/>
          </p:nvSpPr>
          <p:spPr bwMode="auto">
            <a:xfrm>
              <a:off x="355" y="2123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08" name="Line 55"/>
            <p:cNvSpPr>
              <a:spLocks noChangeShapeType="1"/>
            </p:cNvSpPr>
            <p:nvPr/>
          </p:nvSpPr>
          <p:spPr bwMode="auto">
            <a:xfrm>
              <a:off x="355" y="2293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09" name="Line 56"/>
            <p:cNvSpPr>
              <a:spLocks noChangeShapeType="1"/>
            </p:cNvSpPr>
            <p:nvPr/>
          </p:nvSpPr>
          <p:spPr bwMode="auto">
            <a:xfrm>
              <a:off x="355" y="2462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10" name="Line 57"/>
            <p:cNvSpPr>
              <a:spLocks noChangeShapeType="1"/>
            </p:cNvSpPr>
            <p:nvPr/>
          </p:nvSpPr>
          <p:spPr bwMode="auto">
            <a:xfrm>
              <a:off x="355" y="2632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11" name="Line 58"/>
            <p:cNvSpPr>
              <a:spLocks noChangeShapeType="1"/>
            </p:cNvSpPr>
            <p:nvPr/>
          </p:nvSpPr>
          <p:spPr bwMode="auto">
            <a:xfrm>
              <a:off x="330" y="2802"/>
              <a:ext cx="49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12" name="Line 59"/>
            <p:cNvSpPr>
              <a:spLocks noChangeShapeType="1"/>
            </p:cNvSpPr>
            <p:nvPr/>
          </p:nvSpPr>
          <p:spPr bwMode="auto">
            <a:xfrm>
              <a:off x="355" y="2972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13" name="Line 60"/>
            <p:cNvSpPr>
              <a:spLocks noChangeShapeType="1"/>
            </p:cNvSpPr>
            <p:nvPr/>
          </p:nvSpPr>
          <p:spPr bwMode="auto">
            <a:xfrm>
              <a:off x="355" y="3142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14" name="Line 61"/>
            <p:cNvSpPr>
              <a:spLocks noChangeShapeType="1"/>
            </p:cNvSpPr>
            <p:nvPr/>
          </p:nvSpPr>
          <p:spPr bwMode="auto">
            <a:xfrm>
              <a:off x="355" y="3310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15" name="Line 62"/>
            <p:cNvSpPr>
              <a:spLocks noChangeShapeType="1"/>
            </p:cNvSpPr>
            <p:nvPr/>
          </p:nvSpPr>
          <p:spPr bwMode="auto">
            <a:xfrm>
              <a:off x="355" y="3480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16" name="Line 63"/>
            <p:cNvSpPr>
              <a:spLocks noChangeShapeType="1"/>
            </p:cNvSpPr>
            <p:nvPr/>
          </p:nvSpPr>
          <p:spPr bwMode="auto">
            <a:xfrm>
              <a:off x="330" y="3650"/>
              <a:ext cx="49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17" name="Rectangle 64"/>
            <p:cNvSpPr>
              <a:spLocks noChangeArrowheads="1"/>
            </p:cNvSpPr>
            <p:nvPr/>
          </p:nvSpPr>
          <p:spPr bwMode="auto">
            <a:xfrm>
              <a:off x="265" y="3587"/>
              <a:ext cx="6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0</a:t>
              </a:r>
              <a:endParaRPr lang="en-GB" sz="1000"/>
            </a:p>
          </p:txBody>
        </p:sp>
        <p:sp>
          <p:nvSpPr>
            <p:cNvPr id="718" name="Rectangle 65"/>
            <p:cNvSpPr>
              <a:spLocks noChangeArrowheads="1"/>
            </p:cNvSpPr>
            <p:nvPr/>
          </p:nvSpPr>
          <p:spPr bwMode="auto">
            <a:xfrm>
              <a:off x="138" y="1890"/>
              <a:ext cx="199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100</a:t>
              </a:r>
              <a:endParaRPr lang="en-GB" sz="1000"/>
            </a:p>
          </p:txBody>
        </p:sp>
        <p:sp>
          <p:nvSpPr>
            <p:cNvPr id="719" name="Line 66"/>
            <p:cNvSpPr>
              <a:spLocks noChangeShapeType="1"/>
            </p:cNvSpPr>
            <p:nvPr/>
          </p:nvSpPr>
          <p:spPr bwMode="auto">
            <a:xfrm>
              <a:off x="379" y="1953"/>
              <a:ext cx="0" cy="1699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24" name="Freeform 71"/>
            <p:cNvSpPr>
              <a:spLocks/>
            </p:cNvSpPr>
            <p:nvPr/>
          </p:nvSpPr>
          <p:spPr bwMode="auto">
            <a:xfrm>
              <a:off x="380" y="3650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25" name="Freeform 72"/>
            <p:cNvSpPr>
              <a:spLocks/>
            </p:cNvSpPr>
            <p:nvPr/>
          </p:nvSpPr>
          <p:spPr bwMode="auto">
            <a:xfrm>
              <a:off x="388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26" name="Freeform 73"/>
            <p:cNvSpPr>
              <a:spLocks/>
            </p:cNvSpPr>
            <p:nvPr/>
          </p:nvSpPr>
          <p:spPr bwMode="auto">
            <a:xfrm>
              <a:off x="399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27" name="Freeform 74"/>
            <p:cNvSpPr>
              <a:spLocks/>
            </p:cNvSpPr>
            <p:nvPr/>
          </p:nvSpPr>
          <p:spPr bwMode="auto">
            <a:xfrm>
              <a:off x="410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28" name="Freeform 75"/>
            <p:cNvSpPr>
              <a:spLocks/>
            </p:cNvSpPr>
            <p:nvPr/>
          </p:nvSpPr>
          <p:spPr bwMode="auto">
            <a:xfrm>
              <a:off x="420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29" name="Freeform 76"/>
            <p:cNvSpPr>
              <a:spLocks/>
            </p:cNvSpPr>
            <p:nvPr/>
          </p:nvSpPr>
          <p:spPr bwMode="auto">
            <a:xfrm>
              <a:off x="431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30" name="Freeform 77"/>
            <p:cNvSpPr>
              <a:spLocks/>
            </p:cNvSpPr>
            <p:nvPr/>
          </p:nvSpPr>
          <p:spPr bwMode="auto">
            <a:xfrm>
              <a:off x="442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31" name="Freeform 78"/>
            <p:cNvSpPr>
              <a:spLocks/>
            </p:cNvSpPr>
            <p:nvPr/>
          </p:nvSpPr>
          <p:spPr bwMode="auto">
            <a:xfrm>
              <a:off x="452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32" name="Freeform 79"/>
            <p:cNvSpPr>
              <a:spLocks/>
            </p:cNvSpPr>
            <p:nvPr/>
          </p:nvSpPr>
          <p:spPr bwMode="auto">
            <a:xfrm>
              <a:off x="461" y="3649"/>
              <a:ext cx="1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33" name="Freeform 80"/>
            <p:cNvSpPr>
              <a:spLocks/>
            </p:cNvSpPr>
            <p:nvPr/>
          </p:nvSpPr>
          <p:spPr bwMode="auto">
            <a:xfrm>
              <a:off x="472" y="3649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34" name="Freeform 81"/>
            <p:cNvSpPr>
              <a:spLocks/>
            </p:cNvSpPr>
            <p:nvPr/>
          </p:nvSpPr>
          <p:spPr bwMode="auto">
            <a:xfrm>
              <a:off x="483" y="3649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35" name="Freeform 82"/>
            <p:cNvSpPr>
              <a:spLocks/>
            </p:cNvSpPr>
            <p:nvPr/>
          </p:nvSpPr>
          <p:spPr bwMode="auto">
            <a:xfrm>
              <a:off x="493" y="3649"/>
              <a:ext cx="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1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36" name="Freeform 83"/>
            <p:cNvSpPr>
              <a:spLocks/>
            </p:cNvSpPr>
            <p:nvPr/>
          </p:nvSpPr>
          <p:spPr bwMode="auto">
            <a:xfrm>
              <a:off x="504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37" name="Freeform 84"/>
            <p:cNvSpPr>
              <a:spLocks/>
            </p:cNvSpPr>
            <p:nvPr/>
          </p:nvSpPr>
          <p:spPr bwMode="auto">
            <a:xfrm>
              <a:off x="515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38" name="Freeform 85"/>
            <p:cNvSpPr>
              <a:spLocks/>
            </p:cNvSpPr>
            <p:nvPr/>
          </p:nvSpPr>
          <p:spPr bwMode="auto">
            <a:xfrm>
              <a:off x="525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39" name="Freeform 86"/>
            <p:cNvSpPr>
              <a:spLocks/>
            </p:cNvSpPr>
            <p:nvPr/>
          </p:nvSpPr>
          <p:spPr bwMode="auto">
            <a:xfrm>
              <a:off x="536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40" name="Freeform 87"/>
            <p:cNvSpPr>
              <a:spLocks/>
            </p:cNvSpPr>
            <p:nvPr/>
          </p:nvSpPr>
          <p:spPr bwMode="auto">
            <a:xfrm>
              <a:off x="546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41" name="Freeform 88"/>
            <p:cNvSpPr>
              <a:spLocks/>
            </p:cNvSpPr>
            <p:nvPr/>
          </p:nvSpPr>
          <p:spPr bwMode="auto">
            <a:xfrm>
              <a:off x="557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42" name="Freeform 89"/>
            <p:cNvSpPr>
              <a:spLocks/>
            </p:cNvSpPr>
            <p:nvPr/>
          </p:nvSpPr>
          <p:spPr bwMode="auto">
            <a:xfrm>
              <a:off x="566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43" name="Freeform 90"/>
            <p:cNvSpPr>
              <a:spLocks/>
            </p:cNvSpPr>
            <p:nvPr/>
          </p:nvSpPr>
          <p:spPr bwMode="auto">
            <a:xfrm>
              <a:off x="577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44" name="Freeform 91"/>
            <p:cNvSpPr>
              <a:spLocks/>
            </p:cNvSpPr>
            <p:nvPr/>
          </p:nvSpPr>
          <p:spPr bwMode="auto">
            <a:xfrm>
              <a:off x="588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45" name="Freeform 92"/>
            <p:cNvSpPr>
              <a:spLocks/>
            </p:cNvSpPr>
            <p:nvPr/>
          </p:nvSpPr>
          <p:spPr bwMode="auto">
            <a:xfrm>
              <a:off x="598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46" name="Freeform 93"/>
            <p:cNvSpPr>
              <a:spLocks/>
            </p:cNvSpPr>
            <p:nvPr/>
          </p:nvSpPr>
          <p:spPr bwMode="auto">
            <a:xfrm>
              <a:off x="609" y="3648"/>
              <a:ext cx="1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1" y="0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47" name="Freeform 94"/>
            <p:cNvSpPr>
              <a:spLocks/>
            </p:cNvSpPr>
            <p:nvPr/>
          </p:nvSpPr>
          <p:spPr bwMode="auto">
            <a:xfrm>
              <a:off x="620" y="3648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48" name="Freeform 95"/>
            <p:cNvSpPr>
              <a:spLocks/>
            </p:cNvSpPr>
            <p:nvPr/>
          </p:nvSpPr>
          <p:spPr bwMode="auto">
            <a:xfrm>
              <a:off x="630" y="364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49" name="Freeform 96"/>
            <p:cNvSpPr>
              <a:spLocks/>
            </p:cNvSpPr>
            <p:nvPr/>
          </p:nvSpPr>
          <p:spPr bwMode="auto">
            <a:xfrm>
              <a:off x="641" y="3648"/>
              <a:ext cx="1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2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50" name="Freeform 97"/>
            <p:cNvSpPr>
              <a:spLocks/>
            </p:cNvSpPr>
            <p:nvPr/>
          </p:nvSpPr>
          <p:spPr bwMode="auto">
            <a:xfrm>
              <a:off x="651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51" name="Freeform 98"/>
            <p:cNvSpPr>
              <a:spLocks/>
            </p:cNvSpPr>
            <p:nvPr/>
          </p:nvSpPr>
          <p:spPr bwMode="auto">
            <a:xfrm>
              <a:off x="662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52" name="Freeform 99"/>
            <p:cNvSpPr>
              <a:spLocks/>
            </p:cNvSpPr>
            <p:nvPr/>
          </p:nvSpPr>
          <p:spPr bwMode="auto">
            <a:xfrm>
              <a:off x="671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53" name="Freeform 100"/>
            <p:cNvSpPr>
              <a:spLocks/>
            </p:cNvSpPr>
            <p:nvPr/>
          </p:nvSpPr>
          <p:spPr bwMode="auto">
            <a:xfrm>
              <a:off x="682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54" name="Freeform 101"/>
            <p:cNvSpPr>
              <a:spLocks/>
            </p:cNvSpPr>
            <p:nvPr/>
          </p:nvSpPr>
          <p:spPr bwMode="auto">
            <a:xfrm>
              <a:off x="693" y="3646"/>
              <a:ext cx="1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0" y="0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55" name="Freeform 102"/>
            <p:cNvSpPr>
              <a:spLocks/>
            </p:cNvSpPr>
            <p:nvPr/>
          </p:nvSpPr>
          <p:spPr bwMode="auto">
            <a:xfrm>
              <a:off x="703" y="3646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56" name="Freeform 103"/>
            <p:cNvSpPr>
              <a:spLocks/>
            </p:cNvSpPr>
            <p:nvPr/>
          </p:nvSpPr>
          <p:spPr bwMode="auto">
            <a:xfrm>
              <a:off x="714" y="3646"/>
              <a:ext cx="2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5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57" name="Freeform 104"/>
            <p:cNvSpPr>
              <a:spLocks/>
            </p:cNvSpPr>
            <p:nvPr/>
          </p:nvSpPr>
          <p:spPr bwMode="auto">
            <a:xfrm>
              <a:off x="739" y="3646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4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4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58" name="Freeform 105"/>
            <p:cNvSpPr>
              <a:spLocks/>
            </p:cNvSpPr>
            <p:nvPr/>
          </p:nvSpPr>
          <p:spPr bwMode="auto">
            <a:xfrm>
              <a:off x="750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59" name="Freeform 106"/>
            <p:cNvSpPr>
              <a:spLocks/>
            </p:cNvSpPr>
            <p:nvPr/>
          </p:nvSpPr>
          <p:spPr bwMode="auto">
            <a:xfrm>
              <a:off x="760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60" name="Freeform 107"/>
            <p:cNvSpPr>
              <a:spLocks/>
            </p:cNvSpPr>
            <p:nvPr/>
          </p:nvSpPr>
          <p:spPr bwMode="auto">
            <a:xfrm>
              <a:off x="771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61" name="Freeform 108"/>
            <p:cNvSpPr>
              <a:spLocks/>
            </p:cNvSpPr>
            <p:nvPr/>
          </p:nvSpPr>
          <p:spPr bwMode="auto">
            <a:xfrm>
              <a:off x="781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62" name="Freeform 109"/>
            <p:cNvSpPr>
              <a:spLocks/>
            </p:cNvSpPr>
            <p:nvPr/>
          </p:nvSpPr>
          <p:spPr bwMode="auto">
            <a:xfrm>
              <a:off x="792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63" name="Freeform 110"/>
            <p:cNvSpPr>
              <a:spLocks/>
            </p:cNvSpPr>
            <p:nvPr/>
          </p:nvSpPr>
          <p:spPr bwMode="auto">
            <a:xfrm>
              <a:off x="803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64" name="Freeform 111"/>
            <p:cNvSpPr>
              <a:spLocks/>
            </p:cNvSpPr>
            <p:nvPr/>
          </p:nvSpPr>
          <p:spPr bwMode="auto">
            <a:xfrm>
              <a:off x="813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65" name="Freeform 112"/>
            <p:cNvSpPr>
              <a:spLocks/>
            </p:cNvSpPr>
            <p:nvPr/>
          </p:nvSpPr>
          <p:spPr bwMode="auto">
            <a:xfrm>
              <a:off x="824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66" name="Freeform 113"/>
            <p:cNvSpPr>
              <a:spLocks/>
            </p:cNvSpPr>
            <p:nvPr/>
          </p:nvSpPr>
          <p:spPr bwMode="auto">
            <a:xfrm>
              <a:off x="835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67" name="Freeform 114"/>
            <p:cNvSpPr>
              <a:spLocks/>
            </p:cNvSpPr>
            <p:nvPr/>
          </p:nvSpPr>
          <p:spPr bwMode="auto">
            <a:xfrm>
              <a:off x="844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68" name="Freeform 115"/>
            <p:cNvSpPr>
              <a:spLocks/>
            </p:cNvSpPr>
            <p:nvPr/>
          </p:nvSpPr>
          <p:spPr bwMode="auto">
            <a:xfrm>
              <a:off x="855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69" name="Freeform 116"/>
            <p:cNvSpPr>
              <a:spLocks/>
            </p:cNvSpPr>
            <p:nvPr/>
          </p:nvSpPr>
          <p:spPr bwMode="auto">
            <a:xfrm>
              <a:off x="865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70" name="Freeform 117"/>
            <p:cNvSpPr>
              <a:spLocks/>
            </p:cNvSpPr>
            <p:nvPr/>
          </p:nvSpPr>
          <p:spPr bwMode="auto">
            <a:xfrm>
              <a:off x="876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71" name="Freeform 118"/>
            <p:cNvSpPr>
              <a:spLocks/>
            </p:cNvSpPr>
            <p:nvPr/>
          </p:nvSpPr>
          <p:spPr bwMode="auto">
            <a:xfrm>
              <a:off x="886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72" name="Freeform 119"/>
            <p:cNvSpPr>
              <a:spLocks/>
            </p:cNvSpPr>
            <p:nvPr/>
          </p:nvSpPr>
          <p:spPr bwMode="auto">
            <a:xfrm>
              <a:off x="897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73" name="Freeform 120"/>
            <p:cNvSpPr>
              <a:spLocks/>
            </p:cNvSpPr>
            <p:nvPr/>
          </p:nvSpPr>
          <p:spPr bwMode="auto">
            <a:xfrm>
              <a:off x="908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74" name="Freeform 121"/>
            <p:cNvSpPr>
              <a:spLocks/>
            </p:cNvSpPr>
            <p:nvPr/>
          </p:nvSpPr>
          <p:spPr bwMode="auto">
            <a:xfrm>
              <a:off x="918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75" name="Freeform 122"/>
            <p:cNvSpPr>
              <a:spLocks/>
            </p:cNvSpPr>
            <p:nvPr/>
          </p:nvSpPr>
          <p:spPr bwMode="auto">
            <a:xfrm>
              <a:off x="929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76" name="Freeform 123"/>
            <p:cNvSpPr>
              <a:spLocks/>
            </p:cNvSpPr>
            <p:nvPr/>
          </p:nvSpPr>
          <p:spPr bwMode="auto">
            <a:xfrm>
              <a:off x="940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77" name="Freeform 124"/>
            <p:cNvSpPr>
              <a:spLocks/>
            </p:cNvSpPr>
            <p:nvPr/>
          </p:nvSpPr>
          <p:spPr bwMode="auto">
            <a:xfrm>
              <a:off x="949" y="3649"/>
              <a:ext cx="10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0" y="0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78" name="Freeform 125"/>
            <p:cNvSpPr>
              <a:spLocks/>
            </p:cNvSpPr>
            <p:nvPr/>
          </p:nvSpPr>
          <p:spPr bwMode="auto">
            <a:xfrm>
              <a:off x="959" y="3649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79" name="Freeform 126"/>
            <p:cNvSpPr>
              <a:spLocks/>
            </p:cNvSpPr>
            <p:nvPr/>
          </p:nvSpPr>
          <p:spPr bwMode="auto">
            <a:xfrm>
              <a:off x="970" y="3645"/>
              <a:ext cx="1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1" y="0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80" name="Freeform 127"/>
            <p:cNvSpPr>
              <a:spLocks/>
            </p:cNvSpPr>
            <p:nvPr/>
          </p:nvSpPr>
          <p:spPr bwMode="auto">
            <a:xfrm>
              <a:off x="981" y="3645"/>
              <a:ext cx="1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81" name="Freeform 128"/>
            <p:cNvSpPr>
              <a:spLocks/>
            </p:cNvSpPr>
            <p:nvPr/>
          </p:nvSpPr>
          <p:spPr bwMode="auto">
            <a:xfrm>
              <a:off x="991" y="3642"/>
              <a:ext cx="1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1" y="0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82" name="Freeform 129"/>
            <p:cNvSpPr>
              <a:spLocks/>
            </p:cNvSpPr>
            <p:nvPr/>
          </p:nvSpPr>
          <p:spPr bwMode="auto">
            <a:xfrm>
              <a:off x="1002" y="3638"/>
              <a:ext cx="1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1" y="0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83" name="Freeform 130"/>
            <p:cNvSpPr>
              <a:spLocks/>
            </p:cNvSpPr>
            <p:nvPr/>
          </p:nvSpPr>
          <p:spPr bwMode="auto">
            <a:xfrm>
              <a:off x="1013" y="3638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84" name="Freeform 131"/>
            <p:cNvSpPr>
              <a:spLocks/>
            </p:cNvSpPr>
            <p:nvPr/>
          </p:nvSpPr>
          <p:spPr bwMode="auto">
            <a:xfrm>
              <a:off x="1023" y="3630"/>
              <a:ext cx="1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1" y="0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85" name="Freeform 132"/>
            <p:cNvSpPr>
              <a:spLocks/>
            </p:cNvSpPr>
            <p:nvPr/>
          </p:nvSpPr>
          <p:spPr bwMode="auto">
            <a:xfrm>
              <a:off x="1034" y="3620"/>
              <a:ext cx="10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0" y="0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86" name="Freeform 133"/>
            <p:cNvSpPr>
              <a:spLocks/>
            </p:cNvSpPr>
            <p:nvPr/>
          </p:nvSpPr>
          <p:spPr bwMode="auto">
            <a:xfrm>
              <a:off x="1044" y="3600"/>
              <a:ext cx="10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0" y="0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87" name="Freeform 134"/>
            <p:cNvSpPr>
              <a:spLocks/>
            </p:cNvSpPr>
            <p:nvPr/>
          </p:nvSpPr>
          <p:spPr bwMode="auto">
            <a:xfrm>
              <a:off x="1054" y="3580"/>
              <a:ext cx="10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0" y="0"/>
                </a:cxn>
              </a:cxnLst>
              <a:rect l="0" t="0" r="r" b="b"/>
              <a:pathLst>
                <a:path w="10" h="20">
                  <a:moveTo>
                    <a:pt x="0" y="20"/>
                  </a:moveTo>
                  <a:lnTo>
                    <a:pt x="0" y="20"/>
                  </a:lnTo>
                  <a:lnTo>
                    <a:pt x="0" y="2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88" name="Freeform 135"/>
            <p:cNvSpPr>
              <a:spLocks/>
            </p:cNvSpPr>
            <p:nvPr/>
          </p:nvSpPr>
          <p:spPr bwMode="auto">
            <a:xfrm>
              <a:off x="1064" y="3567"/>
              <a:ext cx="11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89" name="Freeform 136"/>
            <p:cNvSpPr>
              <a:spLocks/>
            </p:cNvSpPr>
            <p:nvPr/>
          </p:nvSpPr>
          <p:spPr bwMode="auto">
            <a:xfrm>
              <a:off x="1075" y="3548"/>
              <a:ext cx="11" cy="1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11" y="0"/>
                </a:cxn>
              </a:cxnLst>
              <a:rect l="0" t="0" r="r" b="b"/>
              <a:pathLst>
                <a:path w="11" h="19">
                  <a:moveTo>
                    <a:pt x="0" y="19"/>
                  </a:moveTo>
                  <a:lnTo>
                    <a:pt x="0" y="19"/>
                  </a:lnTo>
                  <a:lnTo>
                    <a:pt x="0" y="19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90" name="Freeform 137"/>
            <p:cNvSpPr>
              <a:spLocks/>
            </p:cNvSpPr>
            <p:nvPr/>
          </p:nvSpPr>
          <p:spPr bwMode="auto">
            <a:xfrm>
              <a:off x="1086" y="3516"/>
              <a:ext cx="10" cy="3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10" y="0"/>
                </a:cxn>
              </a:cxnLst>
              <a:rect l="0" t="0" r="r" b="b"/>
              <a:pathLst>
                <a:path w="10" h="32">
                  <a:moveTo>
                    <a:pt x="0" y="32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91" name="Freeform 138"/>
            <p:cNvSpPr>
              <a:spLocks/>
            </p:cNvSpPr>
            <p:nvPr/>
          </p:nvSpPr>
          <p:spPr bwMode="auto">
            <a:xfrm>
              <a:off x="1096" y="3484"/>
              <a:ext cx="11" cy="3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11" y="0"/>
                </a:cxn>
              </a:cxnLst>
              <a:rect l="0" t="0" r="r" b="b"/>
              <a:pathLst>
                <a:path w="11" h="32">
                  <a:moveTo>
                    <a:pt x="0" y="32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92" name="Freeform 139"/>
            <p:cNvSpPr>
              <a:spLocks/>
            </p:cNvSpPr>
            <p:nvPr/>
          </p:nvSpPr>
          <p:spPr bwMode="auto">
            <a:xfrm>
              <a:off x="1107" y="3457"/>
              <a:ext cx="10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10" y="0"/>
                </a:cxn>
              </a:cxnLst>
              <a:rect l="0" t="0" r="r" b="b"/>
              <a:pathLst>
                <a:path w="10" h="27"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93" name="Freeform 140"/>
            <p:cNvSpPr>
              <a:spLocks/>
            </p:cNvSpPr>
            <p:nvPr/>
          </p:nvSpPr>
          <p:spPr bwMode="auto">
            <a:xfrm>
              <a:off x="1117" y="3443"/>
              <a:ext cx="11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1" y="0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94" name="Freeform 141"/>
            <p:cNvSpPr>
              <a:spLocks/>
            </p:cNvSpPr>
            <p:nvPr/>
          </p:nvSpPr>
          <p:spPr bwMode="auto">
            <a:xfrm>
              <a:off x="1128" y="3405"/>
              <a:ext cx="11" cy="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11" y="0"/>
                </a:cxn>
              </a:cxnLst>
              <a:rect l="0" t="0" r="r" b="b"/>
              <a:pathLst>
                <a:path w="11" h="38">
                  <a:moveTo>
                    <a:pt x="0" y="38"/>
                  </a:moveTo>
                  <a:lnTo>
                    <a:pt x="0" y="38"/>
                  </a:lnTo>
                  <a:lnTo>
                    <a:pt x="0" y="38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95" name="Freeform 142"/>
            <p:cNvSpPr>
              <a:spLocks/>
            </p:cNvSpPr>
            <p:nvPr/>
          </p:nvSpPr>
          <p:spPr bwMode="auto">
            <a:xfrm>
              <a:off x="1139" y="3352"/>
              <a:ext cx="25" cy="5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25" y="0"/>
                </a:cxn>
              </a:cxnLst>
              <a:rect l="0" t="0" r="r" b="b"/>
              <a:pathLst>
                <a:path w="25" h="53">
                  <a:moveTo>
                    <a:pt x="0" y="53"/>
                  </a:moveTo>
                  <a:lnTo>
                    <a:pt x="0" y="53"/>
                  </a:lnTo>
                  <a:lnTo>
                    <a:pt x="0" y="53"/>
                  </a:lnTo>
                  <a:lnTo>
                    <a:pt x="25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96" name="Freeform 143"/>
            <p:cNvSpPr>
              <a:spLocks/>
            </p:cNvSpPr>
            <p:nvPr/>
          </p:nvSpPr>
          <p:spPr bwMode="auto">
            <a:xfrm>
              <a:off x="1164" y="3277"/>
              <a:ext cx="11" cy="75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11" y="0"/>
                </a:cxn>
              </a:cxnLst>
              <a:rect l="0" t="0" r="r" b="b"/>
              <a:pathLst>
                <a:path w="11" h="75">
                  <a:moveTo>
                    <a:pt x="0" y="75"/>
                  </a:moveTo>
                  <a:lnTo>
                    <a:pt x="0" y="75"/>
                  </a:lnTo>
                  <a:lnTo>
                    <a:pt x="0" y="75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97" name="Freeform 144"/>
            <p:cNvSpPr>
              <a:spLocks/>
            </p:cNvSpPr>
            <p:nvPr/>
          </p:nvSpPr>
          <p:spPr bwMode="auto">
            <a:xfrm>
              <a:off x="1175" y="3239"/>
              <a:ext cx="10" cy="38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10" y="0"/>
                </a:cxn>
              </a:cxnLst>
              <a:rect l="0" t="0" r="r" b="b"/>
              <a:pathLst>
                <a:path w="10" h="38">
                  <a:moveTo>
                    <a:pt x="0" y="38"/>
                  </a:moveTo>
                  <a:lnTo>
                    <a:pt x="0" y="38"/>
                  </a:lnTo>
                  <a:lnTo>
                    <a:pt x="0" y="38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98" name="Freeform 145"/>
            <p:cNvSpPr>
              <a:spLocks/>
            </p:cNvSpPr>
            <p:nvPr/>
          </p:nvSpPr>
          <p:spPr bwMode="auto">
            <a:xfrm>
              <a:off x="1185" y="3191"/>
              <a:ext cx="11" cy="4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11" y="0"/>
                </a:cxn>
              </a:cxnLst>
              <a:rect l="0" t="0" r="r" b="b"/>
              <a:pathLst>
                <a:path w="11" h="48">
                  <a:moveTo>
                    <a:pt x="0" y="48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799" name="Freeform 146"/>
            <p:cNvSpPr>
              <a:spLocks/>
            </p:cNvSpPr>
            <p:nvPr/>
          </p:nvSpPr>
          <p:spPr bwMode="auto">
            <a:xfrm>
              <a:off x="1196" y="3175"/>
              <a:ext cx="10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0" y="0"/>
                </a:cxn>
              </a:cxnLst>
              <a:rect l="0" t="0" r="r" b="b"/>
              <a:pathLst>
                <a:path w="10" h="16"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00" name="Freeform 147"/>
            <p:cNvSpPr>
              <a:spLocks/>
            </p:cNvSpPr>
            <p:nvPr/>
          </p:nvSpPr>
          <p:spPr bwMode="auto">
            <a:xfrm>
              <a:off x="1206" y="3150"/>
              <a:ext cx="11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1" y="0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01" name="Freeform 148"/>
            <p:cNvSpPr>
              <a:spLocks/>
            </p:cNvSpPr>
            <p:nvPr/>
          </p:nvSpPr>
          <p:spPr bwMode="auto">
            <a:xfrm>
              <a:off x="1217" y="3142"/>
              <a:ext cx="9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9" y="0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02" name="Freeform 149"/>
            <p:cNvSpPr>
              <a:spLocks/>
            </p:cNvSpPr>
            <p:nvPr/>
          </p:nvSpPr>
          <p:spPr bwMode="auto">
            <a:xfrm>
              <a:off x="1226" y="3134"/>
              <a:ext cx="1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1" y="0"/>
                </a:cxn>
              </a:cxnLst>
              <a:rect l="0" t="0" r="r" b="b"/>
              <a:pathLst>
                <a:path w="11" h="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03" name="Freeform 150"/>
            <p:cNvSpPr>
              <a:spLocks/>
            </p:cNvSpPr>
            <p:nvPr/>
          </p:nvSpPr>
          <p:spPr bwMode="auto">
            <a:xfrm>
              <a:off x="1237" y="3097"/>
              <a:ext cx="11" cy="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1" y="0"/>
                </a:cxn>
              </a:cxnLst>
              <a:rect l="0" t="0" r="r" b="b"/>
              <a:pathLst>
                <a:path w="11" h="37">
                  <a:moveTo>
                    <a:pt x="0" y="37"/>
                  </a:moveTo>
                  <a:lnTo>
                    <a:pt x="0" y="37"/>
                  </a:lnTo>
                  <a:lnTo>
                    <a:pt x="0" y="37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04" name="Freeform 151"/>
            <p:cNvSpPr>
              <a:spLocks/>
            </p:cNvSpPr>
            <p:nvPr/>
          </p:nvSpPr>
          <p:spPr bwMode="auto">
            <a:xfrm>
              <a:off x="1248" y="3026"/>
              <a:ext cx="10" cy="71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10" y="0"/>
                </a:cxn>
              </a:cxnLst>
              <a:rect l="0" t="0" r="r" b="b"/>
              <a:pathLst>
                <a:path w="10" h="71">
                  <a:moveTo>
                    <a:pt x="0" y="71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05" name="Freeform 152"/>
            <p:cNvSpPr>
              <a:spLocks/>
            </p:cNvSpPr>
            <p:nvPr/>
          </p:nvSpPr>
          <p:spPr bwMode="auto">
            <a:xfrm>
              <a:off x="1258" y="2952"/>
              <a:ext cx="11" cy="74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1" y="0"/>
                </a:cxn>
              </a:cxnLst>
              <a:rect l="0" t="0" r="r" b="b"/>
              <a:pathLst>
                <a:path w="11" h="74">
                  <a:moveTo>
                    <a:pt x="0" y="7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06" name="Freeform 153"/>
            <p:cNvSpPr>
              <a:spLocks/>
            </p:cNvSpPr>
            <p:nvPr/>
          </p:nvSpPr>
          <p:spPr bwMode="auto">
            <a:xfrm>
              <a:off x="1269" y="2897"/>
              <a:ext cx="10" cy="55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0" y="0"/>
                </a:cxn>
              </a:cxnLst>
              <a:rect l="0" t="0" r="r" b="b"/>
              <a:pathLst>
                <a:path w="10" h="55">
                  <a:moveTo>
                    <a:pt x="0" y="55"/>
                  </a:moveTo>
                  <a:lnTo>
                    <a:pt x="0" y="55"/>
                  </a:lnTo>
                  <a:lnTo>
                    <a:pt x="0" y="55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07" name="Freeform 154"/>
            <p:cNvSpPr>
              <a:spLocks/>
            </p:cNvSpPr>
            <p:nvPr/>
          </p:nvSpPr>
          <p:spPr bwMode="auto">
            <a:xfrm>
              <a:off x="1279" y="2858"/>
              <a:ext cx="11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11" y="0"/>
                </a:cxn>
              </a:cxnLst>
              <a:rect l="0" t="0" r="r" b="b"/>
              <a:pathLst>
                <a:path w="11" h="39">
                  <a:moveTo>
                    <a:pt x="0" y="39"/>
                  </a:moveTo>
                  <a:lnTo>
                    <a:pt x="0" y="39"/>
                  </a:lnTo>
                  <a:lnTo>
                    <a:pt x="0" y="39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08" name="Freeform 155"/>
            <p:cNvSpPr>
              <a:spLocks/>
            </p:cNvSpPr>
            <p:nvPr/>
          </p:nvSpPr>
          <p:spPr bwMode="auto">
            <a:xfrm>
              <a:off x="1290" y="2789"/>
              <a:ext cx="11" cy="69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11" y="0"/>
                </a:cxn>
              </a:cxnLst>
              <a:rect l="0" t="0" r="r" b="b"/>
              <a:pathLst>
                <a:path w="11" h="69">
                  <a:moveTo>
                    <a:pt x="0" y="69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09" name="Freeform 156"/>
            <p:cNvSpPr>
              <a:spLocks/>
            </p:cNvSpPr>
            <p:nvPr/>
          </p:nvSpPr>
          <p:spPr bwMode="auto">
            <a:xfrm>
              <a:off x="1301" y="2632"/>
              <a:ext cx="10" cy="157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10" y="0"/>
                </a:cxn>
              </a:cxnLst>
              <a:rect l="0" t="0" r="r" b="b"/>
              <a:pathLst>
                <a:path w="10" h="157">
                  <a:moveTo>
                    <a:pt x="0" y="157"/>
                  </a:moveTo>
                  <a:lnTo>
                    <a:pt x="0" y="157"/>
                  </a:lnTo>
                  <a:lnTo>
                    <a:pt x="0" y="157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10" name="Freeform 157"/>
            <p:cNvSpPr>
              <a:spLocks/>
            </p:cNvSpPr>
            <p:nvPr/>
          </p:nvSpPr>
          <p:spPr bwMode="auto">
            <a:xfrm>
              <a:off x="1311" y="2352"/>
              <a:ext cx="11" cy="280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0" y="280"/>
                </a:cxn>
                <a:cxn ang="0">
                  <a:pos x="0" y="280"/>
                </a:cxn>
                <a:cxn ang="0">
                  <a:pos x="11" y="0"/>
                </a:cxn>
              </a:cxnLst>
              <a:rect l="0" t="0" r="r" b="b"/>
              <a:pathLst>
                <a:path w="11" h="280">
                  <a:moveTo>
                    <a:pt x="0" y="280"/>
                  </a:moveTo>
                  <a:lnTo>
                    <a:pt x="0" y="280"/>
                  </a:lnTo>
                  <a:lnTo>
                    <a:pt x="0" y="28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11" name="Freeform 158"/>
            <p:cNvSpPr>
              <a:spLocks/>
            </p:cNvSpPr>
            <p:nvPr/>
          </p:nvSpPr>
          <p:spPr bwMode="auto">
            <a:xfrm>
              <a:off x="1322" y="2066"/>
              <a:ext cx="9" cy="286"/>
            </a:xfrm>
            <a:custGeom>
              <a:avLst/>
              <a:gdLst/>
              <a:ahLst/>
              <a:cxnLst>
                <a:cxn ang="0">
                  <a:pos x="0" y="286"/>
                </a:cxn>
                <a:cxn ang="0">
                  <a:pos x="0" y="286"/>
                </a:cxn>
                <a:cxn ang="0">
                  <a:pos x="0" y="286"/>
                </a:cxn>
                <a:cxn ang="0">
                  <a:pos x="9" y="0"/>
                </a:cxn>
              </a:cxnLst>
              <a:rect l="0" t="0" r="r" b="b"/>
              <a:pathLst>
                <a:path w="9" h="286">
                  <a:moveTo>
                    <a:pt x="0" y="286"/>
                  </a:moveTo>
                  <a:lnTo>
                    <a:pt x="0" y="286"/>
                  </a:lnTo>
                  <a:lnTo>
                    <a:pt x="0" y="286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12" name="Freeform 159"/>
            <p:cNvSpPr>
              <a:spLocks/>
            </p:cNvSpPr>
            <p:nvPr/>
          </p:nvSpPr>
          <p:spPr bwMode="auto">
            <a:xfrm>
              <a:off x="1331" y="1953"/>
              <a:ext cx="11" cy="11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11" y="0"/>
                </a:cxn>
              </a:cxnLst>
              <a:rect l="0" t="0" r="r" b="b"/>
              <a:pathLst>
                <a:path w="11" h="113">
                  <a:moveTo>
                    <a:pt x="0" y="113"/>
                  </a:moveTo>
                  <a:lnTo>
                    <a:pt x="0" y="113"/>
                  </a:lnTo>
                  <a:lnTo>
                    <a:pt x="0" y="113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13" name="Freeform 160"/>
            <p:cNvSpPr>
              <a:spLocks/>
            </p:cNvSpPr>
            <p:nvPr/>
          </p:nvSpPr>
          <p:spPr bwMode="auto">
            <a:xfrm>
              <a:off x="1342" y="1953"/>
              <a:ext cx="10" cy="2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211"/>
                </a:cxn>
              </a:cxnLst>
              <a:rect l="0" t="0" r="r" b="b"/>
              <a:pathLst>
                <a:path w="10" h="2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21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14" name="Freeform 161"/>
            <p:cNvSpPr>
              <a:spLocks/>
            </p:cNvSpPr>
            <p:nvPr/>
          </p:nvSpPr>
          <p:spPr bwMode="auto">
            <a:xfrm>
              <a:off x="1352" y="2164"/>
              <a:ext cx="11" cy="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413"/>
                </a:cxn>
              </a:cxnLst>
              <a:rect l="0" t="0" r="r" b="b"/>
              <a:pathLst>
                <a:path w="11" h="4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413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15" name="Freeform 162"/>
            <p:cNvSpPr>
              <a:spLocks/>
            </p:cNvSpPr>
            <p:nvPr/>
          </p:nvSpPr>
          <p:spPr bwMode="auto">
            <a:xfrm>
              <a:off x="1363" y="2577"/>
              <a:ext cx="11" cy="4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428"/>
                </a:cxn>
              </a:cxnLst>
              <a:rect l="0" t="0" r="r" b="b"/>
              <a:pathLst>
                <a:path w="11" h="42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428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16" name="Freeform 163"/>
            <p:cNvSpPr>
              <a:spLocks/>
            </p:cNvSpPr>
            <p:nvPr/>
          </p:nvSpPr>
          <p:spPr bwMode="auto">
            <a:xfrm>
              <a:off x="1374" y="3005"/>
              <a:ext cx="10" cy="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300"/>
                </a:cxn>
              </a:cxnLst>
              <a:rect l="0" t="0" r="r" b="b"/>
              <a:pathLst>
                <a:path w="10" h="3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30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17" name="Freeform 164"/>
            <p:cNvSpPr>
              <a:spLocks/>
            </p:cNvSpPr>
            <p:nvPr/>
          </p:nvSpPr>
          <p:spPr bwMode="auto">
            <a:xfrm>
              <a:off x="1384" y="3305"/>
              <a:ext cx="10" cy="1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65"/>
                </a:cxn>
              </a:cxnLst>
              <a:rect l="0" t="0" r="r" b="b"/>
              <a:pathLst>
                <a:path w="10" h="16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65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18" name="Freeform 165"/>
            <p:cNvSpPr>
              <a:spLocks/>
            </p:cNvSpPr>
            <p:nvPr/>
          </p:nvSpPr>
          <p:spPr bwMode="auto">
            <a:xfrm>
              <a:off x="1394" y="3470"/>
              <a:ext cx="10" cy="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72"/>
                </a:cxn>
              </a:cxnLst>
              <a:rect l="0" t="0" r="r" b="b"/>
              <a:pathLst>
                <a:path w="10" h="7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72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19" name="Freeform 166"/>
            <p:cNvSpPr>
              <a:spLocks/>
            </p:cNvSpPr>
            <p:nvPr/>
          </p:nvSpPr>
          <p:spPr bwMode="auto">
            <a:xfrm>
              <a:off x="1404" y="3542"/>
              <a:ext cx="11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41"/>
                </a:cxn>
              </a:cxnLst>
              <a:rect l="0" t="0" r="r" b="b"/>
              <a:pathLst>
                <a:path w="11" h="4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4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20" name="Freeform 167"/>
            <p:cNvSpPr>
              <a:spLocks/>
            </p:cNvSpPr>
            <p:nvPr/>
          </p:nvSpPr>
          <p:spPr bwMode="auto">
            <a:xfrm>
              <a:off x="1415" y="3583"/>
              <a:ext cx="10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3"/>
                </a:cxn>
              </a:cxnLst>
              <a:rect l="0" t="0" r="r" b="b"/>
              <a:pathLst>
                <a:path w="10" h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3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21" name="Freeform 168"/>
            <p:cNvSpPr>
              <a:spLocks/>
            </p:cNvSpPr>
            <p:nvPr/>
          </p:nvSpPr>
          <p:spPr bwMode="auto">
            <a:xfrm>
              <a:off x="1425" y="3596"/>
              <a:ext cx="10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27"/>
                </a:cxn>
              </a:cxnLst>
              <a:rect l="0" t="0" r="r" b="b"/>
              <a:pathLst>
                <a:path w="10" h="2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27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22" name="Freeform 169"/>
            <p:cNvSpPr>
              <a:spLocks/>
            </p:cNvSpPr>
            <p:nvPr/>
          </p:nvSpPr>
          <p:spPr bwMode="auto">
            <a:xfrm>
              <a:off x="1435" y="3623"/>
              <a:ext cx="10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1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23" name="Freeform 170"/>
            <p:cNvSpPr>
              <a:spLocks/>
            </p:cNvSpPr>
            <p:nvPr/>
          </p:nvSpPr>
          <p:spPr bwMode="auto">
            <a:xfrm>
              <a:off x="1445" y="3634"/>
              <a:ext cx="11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14"/>
                </a:cxn>
              </a:cxnLst>
              <a:rect l="0" t="0" r="r" b="b"/>
              <a:pathLst>
                <a:path w="11" h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4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24" name="Freeform 171"/>
            <p:cNvSpPr>
              <a:spLocks/>
            </p:cNvSpPr>
            <p:nvPr/>
          </p:nvSpPr>
          <p:spPr bwMode="auto">
            <a:xfrm>
              <a:off x="1456" y="3648"/>
              <a:ext cx="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1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25" name="Freeform 172"/>
            <p:cNvSpPr>
              <a:spLocks/>
            </p:cNvSpPr>
            <p:nvPr/>
          </p:nvSpPr>
          <p:spPr bwMode="auto">
            <a:xfrm>
              <a:off x="1467" y="3644"/>
              <a:ext cx="9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9" y="0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26" name="Freeform 173"/>
            <p:cNvSpPr>
              <a:spLocks/>
            </p:cNvSpPr>
            <p:nvPr/>
          </p:nvSpPr>
          <p:spPr bwMode="auto">
            <a:xfrm>
              <a:off x="1476" y="3640"/>
              <a:ext cx="1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1" y="0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27" name="Freeform 174"/>
            <p:cNvSpPr>
              <a:spLocks/>
            </p:cNvSpPr>
            <p:nvPr/>
          </p:nvSpPr>
          <p:spPr bwMode="auto">
            <a:xfrm>
              <a:off x="1487" y="3640"/>
              <a:ext cx="1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28" name="Freeform 175"/>
            <p:cNvSpPr>
              <a:spLocks/>
            </p:cNvSpPr>
            <p:nvPr/>
          </p:nvSpPr>
          <p:spPr bwMode="auto">
            <a:xfrm>
              <a:off x="1497" y="3641"/>
              <a:ext cx="11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5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5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29" name="Freeform 176"/>
            <p:cNvSpPr>
              <a:spLocks/>
            </p:cNvSpPr>
            <p:nvPr/>
          </p:nvSpPr>
          <p:spPr bwMode="auto">
            <a:xfrm>
              <a:off x="1508" y="3646"/>
              <a:ext cx="1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3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30" name="Freeform 177"/>
            <p:cNvSpPr>
              <a:spLocks/>
            </p:cNvSpPr>
            <p:nvPr/>
          </p:nvSpPr>
          <p:spPr bwMode="auto">
            <a:xfrm>
              <a:off x="1518" y="3649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31" name="Freeform 178"/>
            <p:cNvSpPr>
              <a:spLocks/>
            </p:cNvSpPr>
            <p:nvPr/>
          </p:nvSpPr>
          <p:spPr bwMode="auto">
            <a:xfrm>
              <a:off x="1529" y="3649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32" name="Freeform 179"/>
            <p:cNvSpPr>
              <a:spLocks/>
            </p:cNvSpPr>
            <p:nvPr/>
          </p:nvSpPr>
          <p:spPr bwMode="auto">
            <a:xfrm>
              <a:off x="1538" y="3649"/>
              <a:ext cx="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1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33" name="Freeform 180"/>
            <p:cNvSpPr>
              <a:spLocks/>
            </p:cNvSpPr>
            <p:nvPr/>
          </p:nvSpPr>
          <p:spPr bwMode="auto">
            <a:xfrm>
              <a:off x="1549" y="3649"/>
              <a:ext cx="9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9" y="0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34" name="Freeform 181"/>
            <p:cNvSpPr>
              <a:spLocks/>
            </p:cNvSpPr>
            <p:nvPr/>
          </p:nvSpPr>
          <p:spPr bwMode="auto">
            <a:xfrm>
              <a:off x="1558" y="3649"/>
              <a:ext cx="27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7" y="0"/>
                </a:cxn>
              </a:cxnLst>
              <a:rect l="0" t="0" r="r" b="b"/>
              <a:pathLst>
                <a:path w="2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7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35" name="Freeform 182"/>
            <p:cNvSpPr>
              <a:spLocks/>
            </p:cNvSpPr>
            <p:nvPr/>
          </p:nvSpPr>
          <p:spPr bwMode="auto">
            <a:xfrm>
              <a:off x="1585" y="3649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36" name="Freeform 183"/>
            <p:cNvSpPr>
              <a:spLocks/>
            </p:cNvSpPr>
            <p:nvPr/>
          </p:nvSpPr>
          <p:spPr bwMode="auto">
            <a:xfrm>
              <a:off x="1594" y="3649"/>
              <a:ext cx="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1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37" name="Freeform 184"/>
            <p:cNvSpPr>
              <a:spLocks/>
            </p:cNvSpPr>
            <p:nvPr/>
          </p:nvSpPr>
          <p:spPr bwMode="auto">
            <a:xfrm>
              <a:off x="1605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38" name="Freeform 185"/>
            <p:cNvSpPr>
              <a:spLocks/>
            </p:cNvSpPr>
            <p:nvPr/>
          </p:nvSpPr>
          <p:spPr bwMode="auto">
            <a:xfrm>
              <a:off x="1615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39" name="Freeform 186"/>
            <p:cNvSpPr>
              <a:spLocks/>
            </p:cNvSpPr>
            <p:nvPr/>
          </p:nvSpPr>
          <p:spPr bwMode="auto">
            <a:xfrm>
              <a:off x="1626" y="3646"/>
              <a:ext cx="1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1" y="0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40" name="Freeform 187"/>
            <p:cNvSpPr>
              <a:spLocks/>
            </p:cNvSpPr>
            <p:nvPr/>
          </p:nvSpPr>
          <p:spPr bwMode="auto">
            <a:xfrm>
              <a:off x="1637" y="3646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41" name="Freeform 188"/>
            <p:cNvSpPr>
              <a:spLocks/>
            </p:cNvSpPr>
            <p:nvPr/>
          </p:nvSpPr>
          <p:spPr bwMode="auto">
            <a:xfrm>
              <a:off x="1646" y="3646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42" name="Freeform 189"/>
            <p:cNvSpPr>
              <a:spLocks/>
            </p:cNvSpPr>
            <p:nvPr/>
          </p:nvSpPr>
          <p:spPr bwMode="auto">
            <a:xfrm>
              <a:off x="1657" y="3646"/>
              <a:ext cx="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4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4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43" name="Freeform 190"/>
            <p:cNvSpPr>
              <a:spLocks/>
            </p:cNvSpPr>
            <p:nvPr/>
          </p:nvSpPr>
          <p:spPr bwMode="auto">
            <a:xfrm>
              <a:off x="1666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44" name="Freeform 191"/>
            <p:cNvSpPr>
              <a:spLocks/>
            </p:cNvSpPr>
            <p:nvPr/>
          </p:nvSpPr>
          <p:spPr bwMode="auto">
            <a:xfrm>
              <a:off x="1676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45" name="Freeform 192"/>
            <p:cNvSpPr>
              <a:spLocks/>
            </p:cNvSpPr>
            <p:nvPr/>
          </p:nvSpPr>
          <p:spPr bwMode="auto">
            <a:xfrm>
              <a:off x="1686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46" name="Freeform 193"/>
            <p:cNvSpPr>
              <a:spLocks/>
            </p:cNvSpPr>
            <p:nvPr/>
          </p:nvSpPr>
          <p:spPr bwMode="auto">
            <a:xfrm>
              <a:off x="1696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47" name="Freeform 194"/>
            <p:cNvSpPr>
              <a:spLocks/>
            </p:cNvSpPr>
            <p:nvPr/>
          </p:nvSpPr>
          <p:spPr bwMode="auto">
            <a:xfrm>
              <a:off x="1707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48" name="Freeform 195"/>
            <p:cNvSpPr>
              <a:spLocks/>
            </p:cNvSpPr>
            <p:nvPr/>
          </p:nvSpPr>
          <p:spPr bwMode="auto">
            <a:xfrm>
              <a:off x="1718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49" name="Freeform 196"/>
            <p:cNvSpPr>
              <a:spLocks/>
            </p:cNvSpPr>
            <p:nvPr/>
          </p:nvSpPr>
          <p:spPr bwMode="auto">
            <a:xfrm>
              <a:off x="1727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50" name="Freeform 197"/>
            <p:cNvSpPr>
              <a:spLocks/>
            </p:cNvSpPr>
            <p:nvPr/>
          </p:nvSpPr>
          <p:spPr bwMode="auto">
            <a:xfrm>
              <a:off x="1738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51" name="Freeform 198"/>
            <p:cNvSpPr>
              <a:spLocks/>
            </p:cNvSpPr>
            <p:nvPr/>
          </p:nvSpPr>
          <p:spPr bwMode="auto">
            <a:xfrm>
              <a:off x="1747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52" name="Freeform 199"/>
            <p:cNvSpPr>
              <a:spLocks/>
            </p:cNvSpPr>
            <p:nvPr/>
          </p:nvSpPr>
          <p:spPr bwMode="auto">
            <a:xfrm>
              <a:off x="1757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53" name="Freeform 200"/>
            <p:cNvSpPr>
              <a:spLocks/>
            </p:cNvSpPr>
            <p:nvPr/>
          </p:nvSpPr>
          <p:spPr bwMode="auto">
            <a:xfrm>
              <a:off x="1767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54" name="Freeform 201"/>
            <p:cNvSpPr>
              <a:spLocks/>
            </p:cNvSpPr>
            <p:nvPr/>
          </p:nvSpPr>
          <p:spPr bwMode="auto">
            <a:xfrm>
              <a:off x="1777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55" name="Freeform 202"/>
            <p:cNvSpPr>
              <a:spLocks/>
            </p:cNvSpPr>
            <p:nvPr/>
          </p:nvSpPr>
          <p:spPr bwMode="auto">
            <a:xfrm>
              <a:off x="1788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56" name="Freeform 203"/>
            <p:cNvSpPr>
              <a:spLocks/>
            </p:cNvSpPr>
            <p:nvPr/>
          </p:nvSpPr>
          <p:spPr bwMode="auto">
            <a:xfrm>
              <a:off x="1799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57" name="Freeform 204"/>
            <p:cNvSpPr>
              <a:spLocks/>
            </p:cNvSpPr>
            <p:nvPr/>
          </p:nvSpPr>
          <p:spPr bwMode="auto">
            <a:xfrm>
              <a:off x="1808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58" name="Freeform 205"/>
            <p:cNvSpPr>
              <a:spLocks/>
            </p:cNvSpPr>
            <p:nvPr/>
          </p:nvSpPr>
          <p:spPr bwMode="auto">
            <a:xfrm>
              <a:off x="1819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59" name="Freeform 206"/>
            <p:cNvSpPr>
              <a:spLocks/>
            </p:cNvSpPr>
            <p:nvPr/>
          </p:nvSpPr>
          <p:spPr bwMode="auto">
            <a:xfrm>
              <a:off x="1829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60" name="Freeform 207"/>
            <p:cNvSpPr>
              <a:spLocks/>
            </p:cNvSpPr>
            <p:nvPr/>
          </p:nvSpPr>
          <p:spPr bwMode="auto">
            <a:xfrm>
              <a:off x="1840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61" name="Freeform 208"/>
            <p:cNvSpPr>
              <a:spLocks/>
            </p:cNvSpPr>
            <p:nvPr/>
          </p:nvSpPr>
          <p:spPr bwMode="auto">
            <a:xfrm>
              <a:off x="1849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62" name="Freeform 209"/>
            <p:cNvSpPr>
              <a:spLocks/>
            </p:cNvSpPr>
            <p:nvPr/>
          </p:nvSpPr>
          <p:spPr bwMode="auto">
            <a:xfrm>
              <a:off x="1860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63" name="Freeform 210"/>
            <p:cNvSpPr>
              <a:spLocks/>
            </p:cNvSpPr>
            <p:nvPr/>
          </p:nvSpPr>
          <p:spPr bwMode="auto">
            <a:xfrm>
              <a:off x="1869" y="3649"/>
              <a:ext cx="1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64" name="Freeform 212"/>
            <p:cNvSpPr>
              <a:spLocks/>
            </p:cNvSpPr>
            <p:nvPr/>
          </p:nvSpPr>
          <p:spPr bwMode="auto">
            <a:xfrm>
              <a:off x="1880" y="3649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65" name="Freeform 213"/>
            <p:cNvSpPr>
              <a:spLocks/>
            </p:cNvSpPr>
            <p:nvPr/>
          </p:nvSpPr>
          <p:spPr bwMode="auto">
            <a:xfrm>
              <a:off x="1889" y="3649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66" name="Freeform 214"/>
            <p:cNvSpPr>
              <a:spLocks/>
            </p:cNvSpPr>
            <p:nvPr/>
          </p:nvSpPr>
          <p:spPr bwMode="auto">
            <a:xfrm>
              <a:off x="1900" y="3649"/>
              <a:ext cx="1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67" name="Freeform 215"/>
            <p:cNvSpPr>
              <a:spLocks/>
            </p:cNvSpPr>
            <p:nvPr/>
          </p:nvSpPr>
          <p:spPr bwMode="auto">
            <a:xfrm>
              <a:off x="1910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68" name="Freeform 216"/>
            <p:cNvSpPr>
              <a:spLocks/>
            </p:cNvSpPr>
            <p:nvPr/>
          </p:nvSpPr>
          <p:spPr bwMode="auto">
            <a:xfrm>
              <a:off x="1921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69" name="Freeform 217"/>
            <p:cNvSpPr>
              <a:spLocks/>
            </p:cNvSpPr>
            <p:nvPr/>
          </p:nvSpPr>
          <p:spPr bwMode="auto">
            <a:xfrm>
              <a:off x="1930" y="3649"/>
              <a:ext cx="1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70" name="Freeform 218"/>
            <p:cNvSpPr>
              <a:spLocks/>
            </p:cNvSpPr>
            <p:nvPr/>
          </p:nvSpPr>
          <p:spPr bwMode="auto">
            <a:xfrm>
              <a:off x="1941" y="3649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71" name="Freeform 219"/>
            <p:cNvSpPr>
              <a:spLocks/>
            </p:cNvSpPr>
            <p:nvPr/>
          </p:nvSpPr>
          <p:spPr bwMode="auto">
            <a:xfrm>
              <a:off x="1951" y="3649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72" name="Freeform 220"/>
            <p:cNvSpPr>
              <a:spLocks/>
            </p:cNvSpPr>
            <p:nvPr/>
          </p:nvSpPr>
          <p:spPr bwMode="auto">
            <a:xfrm>
              <a:off x="1961" y="3649"/>
              <a:ext cx="1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73" name="Freeform 221"/>
            <p:cNvSpPr>
              <a:spLocks/>
            </p:cNvSpPr>
            <p:nvPr/>
          </p:nvSpPr>
          <p:spPr bwMode="auto">
            <a:xfrm>
              <a:off x="1971" y="3650"/>
              <a:ext cx="2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5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74" name="Freeform 222"/>
            <p:cNvSpPr>
              <a:spLocks/>
            </p:cNvSpPr>
            <p:nvPr/>
          </p:nvSpPr>
          <p:spPr bwMode="auto">
            <a:xfrm>
              <a:off x="1996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75" name="Freeform 223"/>
            <p:cNvSpPr>
              <a:spLocks/>
            </p:cNvSpPr>
            <p:nvPr/>
          </p:nvSpPr>
          <p:spPr bwMode="auto">
            <a:xfrm>
              <a:off x="2007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76" name="Freeform 224"/>
            <p:cNvSpPr>
              <a:spLocks/>
            </p:cNvSpPr>
            <p:nvPr/>
          </p:nvSpPr>
          <p:spPr bwMode="auto">
            <a:xfrm>
              <a:off x="2018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77" name="Freeform 225"/>
            <p:cNvSpPr>
              <a:spLocks/>
            </p:cNvSpPr>
            <p:nvPr/>
          </p:nvSpPr>
          <p:spPr bwMode="auto">
            <a:xfrm>
              <a:off x="2027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78" name="Freeform 226"/>
            <p:cNvSpPr>
              <a:spLocks/>
            </p:cNvSpPr>
            <p:nvPr/>
          </p:nvSpPr>
          <p:spPr bwMode="auto">
            <a:xfrm>
              <a:off x="2038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79" name="Freeform 227"/>
            <p:cNvSpPr>
              <a:spLocks/>
            </p:cNvSpPr>
            <p:nvPr/>
          </p:nvSpPr>
          <p:spPr bwMode="auto">
            <a:xfrm>
              <a:off x="2047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80" name="Freeform 228"/>
            <p:cNvSpPr>
              <a:spLocks/>
            </p:cNvSpPr>
            <p:nvPr/>
          </p:nvSpPr>
          <p:spPr bwMode="auto">
            <a:xfrm>
              <a:off x="2058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81" name="Freeform 229"/>
            <p:cNvSpPr>
              <a:spLocks/>
            </p:cNvSpPr>
            <p:nvPr/>
          </p:nvSpPr>
          <p:spPr bwMode="auto">
            <a:xfrm>
              <a:off x="2068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82" name="Freeform 230"/>
            <p:cNvSpPr>
              <a:spLocks/>
            </p:cNvSpPr>
            <p:nvPr/>
          </p:nvSpPr>
          <p:spPr bwMode="auto">
            <a:xfrm>
              <a:off x="2079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83" name="Freeform 231"/>
            <p:cNvSpPr>
              <a:spLocks/>
            </p:cNvSpPr>
            <p:nvPr/>
          </p:nvSpPr>
          <p:spPr bwMode="auto">
            <a:xfrm>
              <a:off x="2089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84" name="Freeform 232"/>
            <p:cNvSpPr>
              <a:spLocks/>
            </p:cNvSpPr>
            <p:nvPr/>
          </p:nvSpPr>
          <p:spPr bwMode="auto">
            <a:xfrm>
              <a:off x="2099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85" name="Freeform 233"/>
            <p:cNvSpPr>
              <a:spLocks/>
            </p:cNvSpPr>
            <p:nvPr/>
          </p:nvSpPr>
          <p:spPr bwMode="auto">
            <a:xfrm>
              <a:off x="2109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86" name="Freeform 234"/>
            <p:cNvSpPr>
              <a:spLocks/>
            </p:cNvSpPr>
            <p:nvPr/>
          </p:nvSpPr>
          <p:spPr bwMode="auto">
            <a:xfrm>
              <a:off x="2120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87" name="Freeform 235"/>
            <p:cNvSpPr>
              <a:spLocks/>
            </p:cNvSpPr>
            <p:nvPr/>
          </p:nvSpPr>
          <p:spPr bwMode="auto">
            <a:xfrm>
              <a:off x="2131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88" name="Freeform 236"/>
            <p:cNvSpPr>
              <a:spLocks/>
            </p:cNvSpPr>
            <p:nvPr/>
          </p:nvSpPr>
          <p:spPr bwMode="auto">
            <a:xfrm>
              <a:off x="2141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89" name="Freeform 237"/>
            <p:cNvSpPr>
              <a:spLocks/>
            </p:cNvSpPr>
            <p:nvPr/>
          </p:nvSpPr>
          <p:spPr bwMode="auto">
            <a:xfrm>
              <a:off x="2150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90" name="Freeform 238"/>
            <p:cNvSpPr>
              <a:spLocks/>
            </p:cNvSpPr>
            <p:nvPr/>
          </p:nvSpPr>
          <p:spPr bwMode="auto">
            <a:xfrm>
              <a:off x="2161" y="3648"/>
              <a:ext cx="9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9" y="0"/>
                </a:cxn>
              </a:cxnLst>
              <a:rect l="0" t="0" r="r" b="b"/>
              <a:pathLst>
                <a:path w="9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91" name="Freeform 239"/>
            <p:cNvSpPr>
              <a:spLocks/>
            </p:cNvSpPr>
            <p:nvPr/>
          </p:nvSpPr>
          <p:spPr bwMode="auto">
            <a:xfrm>
              <a:off x="2170" y="364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92" name="Freeform 240"/>
            <p:cNvSpPr>
              <a:spLocks/>
            </p:cNvSpPr>
            <p:nvPr/>
          </p:nvSpPr>
          <p:spPr bwMode="auto">
            <a:xfrm>
              <a:off x="2181" y="364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93" name="Freeform 241"/>
            <p:cNvSpPr>
              <a:spLocks/>
            </p:cNvSpPr>
            <p:nvPr/>
          </p:nvSpPr>
          <p:spPr bwMode="auto">
            <a:xfrm>
              <a:off x="2192" y="3648"/>
              <a:ext cx="1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2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94" name="Freeform 242"/>
            <p:cNvSpPr>
              <a:spLocks/>
            </p:cNvSpPr>
            <p:nvPr/>
          </p:nvSpPr>
          <p:spPr bwMode="auto">
            <a:xfrm>
              <a:off x="2202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95" name="Freeform 243"/>
            <p:cNvSpPr>
              <a:spLocks/>
            </p:cNvSpPr>
            <p:nvPr/>
          </p:nvSpPr>
          <p:spPr bwMode="auto">
            <a:xfrm>
              <a:off x="2213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96" name="Freeform 244"/>
            <p:cNvSpPr>
              <a:spLocks/>
            </p:cNvSpPr>
            <p:nvPr/>
          </p:nvSpPr>
          <p:spPr bwMode="auto">
            <a:xfrm>
              <a:off x="2223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97" name="Freeform 245"/>
            <p:cNvSpPr>
              <a:spLocks/>
            </p:cNvSpPr>
            <p:nvPr/>
          </p:nvSpPr>
          <p:spPr bwMode="auto">
            <a:xfrm>
              <a:off x="2233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98" name="Freeform 246"/>
            <p:cNvSpPr>
              <a:spLocks/>
            </p:cNvSpPr>
            <p:nvPr/>
          </p:nvSpPr>
          <p:spPr bwMode="auto">
            <a:xfrm>
              <a:off x="2243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899" name="Freeform 247"/>
            <p:cNvSpPr>
              <a:spLocks/>
            </p:cNvSpPr>
            <p:nvPr/>
          </p:nvSpPr>
          <p:spPr bwMode="auto">
            <a:xfrm>
              <a:off x="2253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00" name="Freeform 248"/>
            <p:cNvSpPr>
              <a:spLocks/>
            </p:cNvSpPr>
            <p:nvPr/>
          </p:nvSpPr>
          <p:spPr bwMode="auto">
            <a:xfrm>
              <a:off x="2263" y="3649"/>
              <a:ext cx="10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0" y="0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01" name="Freeform 249"/>
            <p:cNvSpPr>
              <a:spLocks/>
            </p:cNvSpPr>
            <p:nvPr/>
          </p:nvSpPr>
          <p:spPr bwMode="auto">
            <a:xfrm>
              <a:off x="2273" y="3649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02" name="Freeform 250"/>
            <p:cNvSpPr>
              <a:spLocks/>
            </p:cNvSpPr>
            <p:nvPr/>
          </p:nvSpPr>
          <p:spPr bwMode="auto">
            <a:xfrm>
              <a:off x="2283" y="3649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03" name="Freeform 251"/>
            <p:cNvSpPr>
              <a:spLocks/>
            </p:cNvSpPr>
            <p:nvPr/>
          </p:nvSpPr>
          <p:spPr bwMode="auto">
            <a:xfrm>
              <a:off x="2294" y="3649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04" name="Freeform 252"/>
            <p:cNvSpPr>
              <a:spLocks/>
            </p:cNvSpPr>
            <p:nvPr/>
          </p:nvSpPr>
          <p:spPr bwMode="auto">
            <a:xfrm>
              <a:off x="2303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05" name="Freeform 253"/>
            <p:cNvSpPr>
              <a:spLocks/>
            </p:cNvSpPr>
            <p:nvPr/>
          </p:nvSpPr>
          <p:spPr bwMode="auto">
            <a:xfrm>
              <a:off x="2314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06" name="Freeform 254"/>
            <p:cNvSpPr>
              <a:spLocks/>
            </p:cNvSpPr>
            <p:nvPr/>
          </p:nvSpPr>
          <p:spPr bwMode="auto">
            <a:xfrm>
              <a:off x="2324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07" name="Freeform 255"/>
            <p:cNvSpPr>
              <a:spLocks/>
            </p:cNvSpPr>
            <p:nvPr/>
          </p:nvSpPr>
          <p:spPr bwMode="auto">
            <a:xfrm>
              <a:off x="2335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08" name="Freeform 256"/>
            <p:cNvSpPr>
              <a:spLocks/>
            </p:cNvSpPr>
            <p:nvPr/>
          </p:nvSpPr>
          <p:spPr bwMode="auto">
            <a:xfrm>
              <a:off x="2346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09" name="Freeform 257"/>
            <p:cNvSpPr>
              <a:spLocks/>
            </p:cNvSpPr>
            <p:nvPr/>
          </p:nvSpPr>
          <p:spPr bwMode="auto">
            <a:xfrm>
              <a:off x="2355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10" name="Freeform 258"/>
            <p:cNvSpPr>
              <a:spLocks/>
            </p:cNvSpPr>
            <p:nvPr/>
          </p:nvSpPr>
          <p:spPr bwMode="auto">
            <a:xfrm>
              <a:off x="2366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11" name="Line 259"/>
            <p:cNvSpPr>
              <a:spLocks noChangeShapeType="1"/>
            </p:cNvSpPr>
            <p:nvPr/>
          </p:nvSpPr>
          <p:spPr bwMode="auto">
            <a:xfrm>
              <a:off x="2376" y="3650"/>
              <a:ext cx="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</p:grpSp>
      <p:sp>
        <p:nvSpPr>
          <p:cNvPr id="913" name="Obdélník 912"/>
          <p:cNvSpPr/>
          <p:nvPr/>
        </p:nvSpPr>
        <p:spPr>
          <a:xfrm>
            <a:off x="5431533" y="2590783"/>
            <a:ext cx="1201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/>
              <a:t>Acetonitrile (strong diluent)</a:t>
            </a:r>
          </a:p>
          <a:p>
            <a:pPr algn="ctr"/>
            <a:r>
              <a:rPr lang="en-GB" sz="1200"/>
              <a:t>Injection: </a:t>
            </a:r>
            <a:r>
              <a:rPr lang="en-GB" sz="1200">
                <a:solidFill>
                  <a:srgbClr val="FF0000"/>
                </a:solidFill>
              </a:rPr>
              <a:t>3µl</a:t>
            </a:r>
          </a:p>
        </p:txBody>
      </p:sp>
      <p:grpSp>
        <p:nvGrpSpPr>
          <p:cNvPr id="914" name="Group 517"/>
          <p:cNvGrpSpPr>
            <a:grpSpLocks/>
          </p:cNvGrpSpPr>
          <p:nvPr/>
        </p:nvGrpSpPr>
        <p:grpSpPr bwMode="auto">
          <a:xfrm>
            <a:off x="6909954" y="2478956"/>
            <a:ext cx="2560091" cy="2058895"/>
            <a:chOff x="141" y="1904"/>
            <a:chExt cx="2561" cy="1942"/>
          </a:xfrm>
        </p:grpSpPr>
        <p:sp>
          <p:nvSpPr>
            <p:cNvPr id="916" name="Rectangle 14"/>
            <p:cNvSpPr>
              <a:spLocks noChangeArrowheads="1"/>
            </p:cNvSpPr>
            <p:nvPr/>
          </p:nvSpPr>
          <p:spPr bwMode="auto">
            <a:xfrm>
              <a:off x="2417" y="3589"/>
              <a:ext cx="28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Time</a:t>
              </a:r>
              <a:endParaRPr lang="en-GB" sz="1000"/>
            </a:p>
          </p:txBody>
        </p:sp>
        <p:sp>
          <p:nvSpPr>
            <p:cNvPr id="917" name="Line 15"/>
            <p:cNvSpPr>
              <a:spLocks noChangeShapeType="1"/>
            </p:cNvSpPr>
            <p:nvPr/>
          </p:nvSpPr>
          <p:spPr bwMode="auto">
            <a:xfrm flipV="1">
              <a:off x="409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18" name="Line 16"/>
            <p:cNvSpPr>
              <a:spLocks noChangeShapeType="1"/>
            </p:cNvSpPr>
            <p:nvPr/>
          </p:nvSpPr>
          <p:spPr bwMode="auto">
            <a:xfrm flipV="1">
              <a:off x="466" y="3653"/>
              <a:ext cx="0" cy="4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19" name="Line 17"/>
            <p:cNvSpPr>
              <a:spLocks noChangeShapeType="1"/>
            </p:cNvSpPr>
            <p:nvPr/>
          </p:nvSpPr>
          <p:spPr bwMode="auto">
            <a:xfrm flipV="1">
              <a:off x="522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20" name="Line 18"/>
            <p:cNvSpPr>
              <a:spLocks noChangeShapeType="1"/>
            </p:cNvSpPr>
            <p:nvPr/>
          </p:nvSpPr>
          <p:spPr bwMode="auto">
            <a:xfrm flipV="1">
              <a:off x="578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21" name="Line 19"/>
            <p:cNvSpPr>
              <a:spLocks noChangeShapeType="1"/>
            </p:cNvSpPr>
            <p:nvPr/>
          </p:nvSpPr>
          <p:spPr bwMode="auto">
            <a:xfrm flipV="1">
              <a:off x="634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22" name="Line 20"/>
            <p:cNvSpPr>
              <a:spLocks noChangeShapeType="1"/>
            </p:cNvSpPr>
            <p:nvPr/>
          </p:nvSpPr>
          <p:spPr bwMode="auto">
            <a:xfrm flipV="1">
              <a:off x="691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23" name="Line 21"/>
            <p:cNvSpPr>
              <a:spLocks noChangeShapeType="1"/>
            </p:cNvSpPr>
            <p:nvPr/>
          </p:nvSpPr>
          <p:spPr bwMode="auto">
            <a:xfrm flipV="1">
              <a:off x="748" y="3653"/>
              <a:ext cx="0" cy="4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24" name="Line 22"/>
            <p:cNvSpPr>
              <a:spLocks noChangeShapeType="1"/>
            </p:cNvSpPr>
            <p:nvPr/>
          </p:nvSpPr>
          <p:spPr bwMode="auto">
            <a:xfrm flipV="1">
              <a:off x="804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25" name="Line 23"/>
            <p:cNvSpPr>
              <a:spLocks noChangeShapeType="1"/>
            </p:cNvSpPr>
            <p:nvPr/>
          </p:nvSpPr>
          <p:spPr bwMode="auto">
            <a:xfrm flipV="1">
              <a:off x="861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26" name="Line 24"/>
            <p:cNvSpPr>
              <a:spLocks noChangeShapeType="1"/>
            </p:cNvSpPr>
            <p:nvPr/>
          </p:nvSpPr>
          <p:spPr bwMode="auto">
            <a:xfrm flipV="1">
              <a:off x="918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27" name="Line 25"/>
            <p:cNvSpPr>
              <a:spLocks noChangeShapeType="1"/>
            </p:cNvSpPr>
            <p:nvPr/>
          </p:nvSpPr>
          <p:spPr bwMode="auto">
            <a:xfrm flipV="1">
              <a:off x="974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28" name="Line 26"/>
            <p:cNvSpPr>
              <a:spLocks noChangeShapeType="1"/>
            </p:cNvSpPr>
            <p:nvPr/>
          </p:nvSpPr>
          <p:spPr bwMode="auto">
            <a:xfrm flipV="1">
              <a:off x="1031" y="3653"/>
              <a:ext cx="0" cy="4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29" name="Line 27"/>
            <p:cNvSpPr>
              <a:spLocks noChangeShapeType="1"/>
            </p:cNvSpPr>
            <p:nvPr/>
          </p:nvSpPr>
          <p:spPr bwMode="auto">
            <a:xfrm flipV="1">
              <a:off x="1088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30" name="Line 28"/>
            <p:cNvSpPr>
              <a:spLocks noChangeShapeType="1"/>
            </p:cNvSpPr>
            <p:nvPr/>
          </p:nvSpPr>
          <p:spPr bwMode="auto">
            <a:xfrm flipV="1">
              <a:off x="1144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31" name="Line 29"/>
            <p:cNvSpPr>
              <a:spLocks noChangeShapeType="1"/>
            </p:cNvSpPr>
            <p:nvPr/>
          </p:nvSpPr>
          <p:spPr bwMode="auto">
            <a:xfrm flipV="1">
              <a:off x="1200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32" name="Line 30"/>
            <p:cNvSpPr>
              <a:spLocks noChangeShapeType="1"/>
            </p:cNvSpPr>
            <p:nvPr/>
          </p:nvSpPr>
          <p:spPr bwMode="auto">
            <a:xfrm flipV="1">
              <a:off x="1256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33" name="Line 31"/>
            <p:cNvSpPr>
              <a:spLocks noChangeShapeType="1"/>
            </p:cNvSpPr>
            <p:nvPr/>
          </p:nvSpPr>
          <p:spPr bwMode="auto">
            <a:xfrm flipV="1">
              <a:off x="1313" y="3653"/>
              <a:ext cx="0" cy="4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34" name="Line 32"/>
            <p:cNvSpPr>
              <a:spLocks noChangeShapeType="1"/>
            </p:cNvSpPr>
            <p:nvPr/>
          </p:nvSpPr>
          <p:spPr bwMode="auto">
            <a:xfrm flipV="1">
              <a:off x="1370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35" name="Line 33"/>
            <p:cNvSpPr>
              <a:spLocks noChangeShapeType="1"/>
            </p:cNvSpPr>
            <p:nvPr/>
          </p:nvSpPr>
          <p:spPr bwMode="auto">
            <a:xfrm flipV="1">
              <a:off x="1427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36" name="Line 34"/>
            <p:cNvSpPr>
              <a:spLocks noChangeShapeType="1"/>
            </p:cNvSpPr>
            <p:nvPr/>
          </p:nvSpPr>
          <p:spPr bwMode="auto">
            <a:xfrm flipV="1">
              <a:off x="1483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37" name="Line 35"/>
            <p:cNvSpPr>
              <a:spLocks noChangeShapeType="1"/>
            </p:cNvSpPr>
            <p:nvPr/>
          </p:nvSpPr>
          <p:spPr bwMode="auto">
            <a:xfrm flipV="1">
              <a:off x="1540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38" name="Line 36"/>
            <p:cNvSpPr>
              <a:spLocks noChangeShapeType="1"/>
            </p:cNvSpPr>
            <p:nvPr/>
          </p:nvSpPr>
          <p:spPr bwMode="auto">
            <a:xfrm flipV="1">
              <a:off x="1597" y="3653"/>
              <a:ext cx="0" cy="4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39" name="Line 37"/>
            <p:cNvSpPr>
              <a:spLocks noChangeShapeType="1"/>
            </p:cNvSpPr>
            <p:nvPr/>
          </p:nvSpPr>
          <p:spPr bwMode="auto">
            <a:xfrm flipV="1">
              <a:off x="1653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40" name="Line 38"/>
            <p:cNvSpPr>
              <a:spLocks noChangeShapeType="1"/>
            </p:cNvSpPr>
            <p:nvPr/>
          </p:nvSpPr>
          <p:spPr bwMode="auto">
            <a:xfrm flipV="1">
              <a:off x="1710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41" name="Line 39"/>
            <p:cNvSpPr>
              <a:spLocks noChangeShapeType="1"/>
            </p:cNvSpPr>
            <p:nvPr/>
          </p:nvSpPr>
          <p:spPr bwMode="auto">
            <a:xfrm flipV="1">
              <a:off x="1765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42" name="Line 40"/>
            <p:cNvSpPr>
              <a:spLocks noChangeShapeType="1"/>
            </p:cNvSpPr>
            <p:nvPr/>
          </p:nvSpPr>
          <p:spPr bwMode="auto">
            <a:xfrm flipV="1">
              <a:off x="1822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43" name="Line 41"/>
            <p:cNvSpPr>
              <a:spLocks noChangeShapeType="1"/>
            </p:cNvSpPr>
            <p:nvPr/>
          </p:nvSpPr>
          <p:spPr bwMode="auto">
            <a:xfrm flipV="1">
              <a:off x="1879" y="3653"/>
              <a:ext cx="0" cy="4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44" name="Line 42"/>
            <p:cNvSpPr>
              <a:spLocks noChangeShapeType="1"/>
            </p:cNvSpPr>
            <p:nvPr/>
          </p:nvSpPr>
          <p:spPr bwMode="auto">
            <a:xfrm flipV="1">
              <a:off x="1935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45" name="Line 43"/>
            <p:cNvSpPr>
              <a:spLocks noChangeShapeType="1"/>
            </p:cNvSpPr>
            <p:nvPr/>
          </p:nvSpPr>
          <p:spPr bwMode="auto">
            <a:xfrm flipV="1">
              <a:off x="1992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46" name="Line 44"/>
            <p:cNvSpPr>
              <a:spLocks noChangeShapeType="1"/>
            </p:cNvSpPr>
            <p:nvPr/>
          </p:nvSpPr>
          <p:spPr bwMode="auto">
            <a:xfrm flipV="1">
              <a:off x="2049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47" name="Line 45"/>
            <p:cNvSpPr>
              <a:spLocks noChangeShapeType="1"/>
            </p:cNvSpPr>
            <p:nvPr/>
          </p:nvSpPr>
          <p:spPr bwMode="auto">
            <a:xfrm flipV="1">
              <a:off x="2105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48" name="Line 46"/>
            <p:cNvSpPr>
              <a:spLocks noChangeShapeType="1"/>
            </p:cNvSpPr>
            <p:nvPr/>
          </p:nvSpPr>
          <p:spPr bwMode="auto">
            <a:xfrm flipV="1">
              <a:off x="2162" y="3653"/>
              <a:ext cx="0" cy="4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49" name="Line 47"/>
            <p:cNvSpPr>
              <a:spLocks noChangeShapeType="1"/>
            </p:cNvSpPr>
            <p:nvPr/>
          </p:nvSpPr>
          <p:spPr bwMode="auto">
            <a:xfrm flipV="1">
              <a:off x="2219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50" name="Line 48"/>
            <p:cNvSpPr>
              <a:spLocks noChangeShapeType="1"/>
            </p:cNvSpPr>
            <p:nvPr/>
          </p:nvSpPr>
          <p:spPr bwMode="auto">
            <a:xfrm flipV="1">
              <a:off x="2276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51" name="Line 49"/>
            <p:cNvSpPr>
              <a:spLocks noChangeShapeType="1"/>
            </p:cNvSpPr>
            <p:nvPr/>
          </p:nvSpPr>
          <p:spPr bwMode="auto">
            <a:xfrm flipV="1">
              <a:off x="2332" y="3653"/>
              <a:ext cx="0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52" name="Rectangle 50"/>
            <p:cNvSpPr>
              <a:spLocks noChangeArrowheads="1"/>
            </p:cNvSpPr>
            <p:nvPr/>
          </p:nvSpPr>
          <p:spPr bwMode="auto">
            <a:xfrm>
              <a:off x="637" y="3701"/>
              <a:ext cx="22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1.00</a:t>
              </a:r>
              <a:endParaRPr lang="en-GB" sz="1000"/>
            </a:p>
          </p:txBody>
        </p:sp>
        <p:sp>
          <p:nvSpPr>
            <p:cNvPr id="953" name="Rectangle 51"/>
            <p:cNvSpPr>
              <a:spLocks noChangeArrowheads="1"/>
            </p:cNvSpPr>
            <p:nvPr/>
          </p:nvSpPr>
          <p:spPr bwMode="auto">
            <a:xfrm>
              <a:off x="1202" y="3701"/>
              <a:ext cx="22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1.50</a:t>
              </a:r>
              <a:endParaRPr lang="en-GB" sz="1000"/>
            </a:p>
          </p:txBody>
        </p:sp>
        <p:sp>
          <p:nvSpPr>
            <p:cNvPr id="954" name="Rectangle 52"/>
            <p:cNvSpPr>
              <a:spLocks noChangeArrowheads="1"/>
            </p:cNvSpPr>
            <p:nvPr/>
          </p:nvSpPr>
          <p:spPr bwMode="auto">
            <a:xfrm>
              <a:off x="1768" y="3701"/>
              <a:ext cx="22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2.00</a:t>
              </a:r>
              <a:endParaRPr lang="en-GB" sz="1000"/>
            </a:p>
          </p:txBody>
        </p:sp>
        <p:sp>
          <p:nvSpPr>
            <p:cNvPr id="955" name="Line 53"/>
            <p:cNvSpPr>
              <a:spLocks noChangeShapeType="1"/>
            </p:cNvSpPr>
            <p:nvPr/>
          </p:nvSpPr>
          <p:spPr bwMode="auto">
            <a:xfrm flipH="1">
              <a:off x="381" y="3653"/>
              <a:ext cx="1987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56" name="Rectangle 54"/>
            <p:cNvSpPr>
              <a:spLocks noChangeArrowheads="1"/>
            </p:cNvSpPr>
            <p:nvPr/>
          </p:nvSpPr>
          <p:spPr bwMode="auto">
            <a:xfrm rot="16200000">
              <a:off x="236" y="2731"/>
              <a:ext cx="12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%</a:t>
              </a:r>
              <a:endParaRPr lang="en-GB" sz="1000"/>
            </a:p>
          </p:txBody>
        </p:sp>
        <p:sp>
          <p:nvSpPr>
            <p:cNvPr id="957" name="Line 55"/>
            <p:cNvSpPr>
              <a:spLocks noChangeShapeType="1"/>
            </p:cNvSpPr>
            <p:nvPr/>
          </p:nvSpPr>
          <p:spPr bwMode="auto">
            <a:xfrm>
              <a:off x="332" y="1967"/>
              <a:ext cx="49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58" name="Line 56"/>
            <p:cNvSpPr>
              <a:spLocks noChangeShapeType="1"/>
            </p:cNvSpPr>
            <p:nvPr/>
          </p:nvSpPr>
          <p:spPr bwMode="auto">
            <a:xfrm>
              <a:off x="357" y="2135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59" name="Line 57"/>
            <p:cNvSpPr>
              <a:spLocks noChangeShapeType="1"/>
            </p:cNvSpPr>
            <p:nvPr/>
          </p:nvSpPr>
          <p:spPr bwMode="auto">
            <a:xfrm>
              <a:off x="357" y="2304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60" name="Line 58"/>
            <p:cNvSpPr>
              <a:spLocks noChangeShapeType="1"/>
            </p:cNvSpPr>
            <p:nvPr/>
          </p:nvSpPr>
          <p:spPr bwMode="auto">
            <a:xfrm>
              <a:off x="357" y="2471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61" name="Line 59"/>
            <p:cNvSpPr>
              <a:spLocks noChangeShapeType="1"/>
            </p:cNvSpPr>
            <p:nvPr/>
          </p:nvSpPr>
          <p:spPr bwMode="auto">
            <a:xfrm>
              <a:off x="357" y="2640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62" name="Line 60"/>
            <p:cNvSpPr>
              <a:spLocks noChangeShapeType="1"/>
            </p:cNvSpPr>
            <p:nvPr/>
          </p:nvSpPr>
          <p:spPr bwMode="auto">
            <a:xfrm>
              <a:off x="332" y="2808"/>
              <a:ext cx="49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63" name="Line 61"/>
            <p:cNvSpPr>
              <a:spLocks noChangeShapeType="1"/>
            </p:cNvSpPr>
            <p:nvPr/>
          </p:nvSpPr>
          <p:spPr bwMode="auto">
            <a:xfrm>
              <a:off x="357" y="2977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64" name="Line 62"/>
            <p:cNvSpPr>
              <a:spLocks noChangeShapeType="1"/>
            </p:cNvSpPr>
            <p:nvPr/>
          </p:nvSpPr>
          <p:spPr bwMode="auto">
            <a:xfrm>
              <a:off x="357" y="3146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65" name="Line 63"/>
            <p:cNvSpPr>
              <a:spLocks noChangeShapeType="1"/>
            </p:cNvSpPr>
            <p:nvPr/>
          </p:nvSpPr>
          <p:spPr bwMode="auto">
            <a:xfrm>
              <a:off x="357" y="3313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66" name="Line 64"/>
            <p:cNvSpPr>
              <a:spLocks noChangeShapeType="1"/>
            </p:cNvSpPr>
            <p:nvPr/>
          </p:nvSpPr>
          <p:spPr bwMode="auto">
            <a:xfrm>
              <a:off x="357" y="3481"/>
              <a:ext cx="24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67" name="Line 65"/>
            <p:cNvSpPr>
              <a:spLocks noChangeShapeType="1"/>
            </p:cNvSpPr>
            <p:nvPr/>
          </p:nvSpPr>
          <p:spPr bwMode="auto">
            <a:xfrm>
              <a:off x="332" y="3650"/>
              <a:ext cx="49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68" name="Rectangle 66"/>
            <p:cNvSpPr>
              <a:spLocks noChangeArrowheads="1"/>
            </p:cNvSpPr>
            <p:nvPr/>
          </p:nvSpPr>
          <p:spPr bwMode="auto">
            <a:xfrm>
              <a:off x="268" y="3587"/>
              <a:ext cx="6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0</a:t>
              </a:r>
              <a:endParaRPr lang="en-GB" sz="1000"/>
            </a:p>
          </p:txBody>
        </p:sp>
        <p:sp>
          <p:nvSpPr>
            <p:cNvPr id="969" name="Rectangle 67"/>
            <p:cNvSpPr>
              <a:spLocks noChangeArrowheads="1"/>
            </p:cNvSpPr>
            <p:nvPr/>
          </p:nvSpPr>
          <p:spPr bwMode="auto">
            <a:xfrm>
              <a:off x="141" y="1904"/>
              <a:ext cx="19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</a:rPr>
                <a:t>100</a:t>
              </a:r>
              <a:endParaRPr lang="en-GB" sz="1000"/>
            </a:p>
          </p:txBody>
        </p:sp>
        <p:sp>
          <p:nvSpPr>
            <p:cNvPr id="970" name="Line 68"/>
            <p:cNvSpPr>
              <a:spLocks noChangeShapeType="1"/>
            </p:cNvSpPr>
            <p:nvPr/>
          </p:nvSpPr>
          <p:spPr bwMode="auto">
            <a:xfrm>
              <a:off x="381" y="1967"/>
              <a:ext cx="0" cy="168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75" name="Freeform 73"/>
            <p:cNvSpPr>
              <a:spLocks/>
            </p:cNvSpPr>
            <p:nvPr/>
          </p:nvSpPr>
          <p:spPr bwMode="auto">
            <a:xfrm>
              <a:off x="382" y="3650"/>
              <a:ext cx="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76" name="Freeform 74"/>
            <p:cNvSpPr>
              <a:spLocks/>
            </p:cNvSpPr>
            <p:nvPr/>
          </p:nvSpPr>
          <p:spPr bwMode="auto">
            <a:xfrm>
              <a:off x="390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77" name="Freeform 75"/>
            <p:cNvSpPr>
              <a:spLocks/>
            </p:cNvSpPr>
            <p:nvPr/>
          </p:nvSpPr>
          <p:spPr bwMode="auto">
            <a:xfrm>
              <a:off x="401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78" name="Freeform 76"/>
            <p:cNvSpPr>
              <a:spLocks/>
            </p:cNvSpPr>
            <p:nvPr/>
          </p:nvSpPr>
          <p:spPr bwMode="auto">
            <a:xfrm>
              <a:off x="411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79" name="Freeform 77"/>
            <p:cNvSpPr>
              <a:spLocks/>
            </p:cNvSpPr>
            <p:nvPr/>
          </p:nvSpPr>
          <p:spPr bwMode="auto">
            <a:xfrm>
              <a:off x="422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80" name="Freeform 78"/>
            <p:cNvSpPr>
              <a:spLocks/>
            </p:cNvSpPr>
            <p:nvPr/>
          </p:nvSpPr>
          <p:spPr bwMode="auto">
            <a:xfrm>
              <a:off x="433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81" name="Freeform 79"/>
            <p:cNvSpPr>
              <a:spLocks/>
            </p:cNvSpPr>
            <p:nvPr/>
          </p:nvSpPr>
          <p:spPr bwMode="auto">
            <a:xfrm>
              <a:off x="442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82" name="Freeform 80"/>
            <p:cNvSpPr>
              <a:spLocks/>
            </p:cNvSpPr>
            <p:nvPr/>
          </p:nvSpPr>
          <p:spPr bwMode="auto">
            <a:xfrm>
              <a:off x="452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83" name="Freeform 81"/>
            <p:cNvSpPr>
              <a:spLocks/>
            </p:cNvSpPr>
            <p:nvPr/>
          </p:nvSpPr>
          <p:spPr bwMode="auto">
            <a:xfrm>
              <a:off x="463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84" name="Freeform 82"/>
            <p:cNvSpPr>
              <a:spLocks/>
            </p:cNvSpPr>
            <p:nvPr/>
          </p:nvSpPr>
          <p:spPr bwMode="auto">
            <a:xfrm>
              <a:off x="473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85" name="Freeform 83"/>
            <p:cNvSpPr>
              <a:spLocks/>
            </p:cNvSpPr>
            <p:nvPr/>
          </p:nvSpPr>
          <p:spPr bwMode="auto">
            <a:xfrm>
              <a:off x="484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86" name="Freeform 84"/>
            <p:cNvSpPr>
              <a:spLocks/>
            </p:cNvSpPr>
            <p:nvPr/>
          </p:nvSpPr>
          <p:spPr bwMode="auto">
            <a:xfrm>
              <a:off x="495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87" name="Freeform 85"/>
            <p:cNvSpPr>
              <a:spLocks/>
            </p:cNvSpPr>
            <p:nvPr/>
          </p:nvSpPr>
          <p:spPr bwMode="auto">
            <a:xfrm>
              <a:off x="505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88" name="Freeform 86"/>
            <p:cNvSpPr>
              <a:spLocks/>
            </p:cNvSpPr>
            <p:nvPr/>
          </p:nvSpPr>
          <p:spPr bwMode="auto">
            <a:xfrm>
              <a:off x="516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89" name="Freeform 87"/>
            <p:cNvSpPr>
              <a:spLocks/>
            </p:cNvSpPr>
            <p:nvPr/>
          </p:nvSpPr>
          <p:spPr bwMode="auto">
            <a:xfrm>
              <a:off x="526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90" name="Freeform 88"/>
            <p:cNvSpPr>
              <a:spLocks/>
            </p:cNvSpPr>
            <p:nvPr/>
          </p:nvSpPr>
          <p:spPr bwMode="auto">
            <a:xfrm>
              <a:off x="537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91" name="Freeform 89"/>
            <p:cNvSpPr>
              <a:spLocks/>
            </p:cNvSpPr>
            <p:nvPr/>
          </p:nvSpPr>
          <p:spPr bwMode="auto">
            <a:xfrm>
              <a:off x="547" y="3649"/>
              <a:ext cx="1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92" name="Freeform 90"/>
            <p:cNvSpPr>
              <a:spLocks/>
            </p:cNvSpPr>
            <p:nvPr/>
          </p:nvSpPr>
          <p:spPr bwMode="auto">
            <a:xfrm>
              <a:off x="558" y="3647"/>
              <a:ext cx="9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9" y="0"/>
                </a:cxn>
              </a:cxnLst>
              <a:rect l="0" t="0" r="r" b="b"/>
              <a:pathLst>
                <a:path w="9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93" name="Freeform 91"/>
            <p:cNvSpPr>
              <a:spLocks/>
            </p:cNvSpPr>
            <p:nvPr/>
          </p:nvSpPr>
          <p:spPr bwMode="auto">
            <a:xfrm>
              <a:off x="567" y="3647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94" name="Freeform 92"/>
            <p:cNvSpPr>
              <a:spLocks/>
            </p:cNvSpPr>
            <p:nvPr/>
          </p:nvSpPr>
          <p:spPr bwMode="auto">
            <a:xfrm>
              <a:off x="578" y="3647"/>
              <a:ext cx="10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2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95" name="Freeform 93"/>
            <p:cNvSpPr>
              <a:spLocks/>
            </p:cNvSpPr>
            <p:nvPr/>
          </p:nvSpPr>
          <p:spPr bwMode="auto">
            <a:xfrm>
              <a:off x="588" y="3649"/>
              <a:ext cx="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1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96" name="Freeform 94"/>
            <p:cNvSpPr>
              <a:spLocks/>
            </p:cNvSpPr>
            <p:nvPr/>
          </p:nvSpPr>
          <p:spPr bwMode="auto">
            <a:xfrm>
              <a:off x="599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97" name="Freeform 95"/>
            <p:cNvSpPr>
              <a:spLocks/>
            </p:cNvSpPr>
            <p:nvPr/>
          </p:nvSpPr>
          <p:spPr bwMode="auto">
            <a:xfrm>
              <a:off x="609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98" name="Freeform 96"/>
            <p:cNvSpPr>
              <a:spLocks/>
            </p:cNvSpPr>
            <p:nvPr/>
          </p:nvSpPr>
          <p:spPr bwMode="auto">
            <a:xfrm>
              <a:off x="620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999" name="Freeform 97"/>
            <p:cNvSpPr>
              <a:spLocks/>
            </p:cNvSpPr>
            <p:nvPr/>
          </p:nvSpPr>
          <p:spPr bwMode="auto">
            <a:xfrm>
              <a:off x="630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00" name="Freeform 98"/>
            <p:cNvSpPr>
              <a:spLocks/>
            </p:cNvSpPr>
            <p:nvPr/>
          </p:nvSpPr>
          <p:spPr bwMode="auto">
            <a:xfrm>
              <a:off x="641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01" name="Freeform 99"/>
            <p:cNvSpPr>
              <a:spLocks/>
            </p:cNvSpPr>
            <p:nvPr/>
          </p:nvSpPr>
          <p:spPr bwMode="auto">
            <a:xfrm>
              <a:off x="651" y="3646"/>
              <a:ext cx="1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1" y="0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02" name="Freeform 100"/>
            <p:cNvSpPr>
              <a:spLocks/>
            </p:cNvSpPr>
            <p:nvPr/>
          </p:nvSpPr>
          <p:spPr bwMode="auto">
            <a:xfrm>
              <a:off x="662" y="3641"/>
              <a:ext cx="9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9" y="0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03" name="Freeform 101"/>
            <p:cNvSpPr>
              <a:spLocks/>
            </p:cNvSpPr>
            <p:nvPr/>
          </p:nvSpPr>
          <p:spPr bwMode="auto">
            <a:xfrm>
              <a:off x="671" y="3631"/>
              <a:ext cx="11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1" y="0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04" name="Freeform 102"/>
            <p:cNvSpPr>
              <a:spLocks/>
            </p:cNvSpPr>
            <p:nvPr/>
          </p:nvSpPr>
          <p:spPr bwMode="auto">
            <a:xfrm>
              <a:off x="682" y="3618"/>
              <a:ext cx="10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0" y="0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05" name="Freeform 103"/>
            <p:cNvSpPr>
              <a:spLocks/>
            </p:cNvSpPr>
            <p:nvPr/>
          </p:nvSpPr>
          <p:spPr bwMode="auto">
            <a:xfrm>
              <a:off x="692" y="3593"/>
              <a:ext cx="11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1" y="0"/>
                </a:cxn>
              </a:cxnLst>
              <a:rect l="0" t="0" r="r" b="b"/>
              <a:pathLst>
                <a:path w="11" h="25"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06" name="Freeform 104"/>
            <p:cNvSpPr>
              <a:spLocks/>
            </p:cNvSpPr>
            <p:nvPr/>
          </p:nvSpPr>
          <p:spPr bwMode="auto">
            <a:xfrm>
              <a:off x="703" y="3579"/>
              <a:ext cx="10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0"/>
                </a:cxn>
              </a:cxnLst>
              <a:rect l="0" t="0" r="r" b="b"/>
              <a:pathLst>
                <a:path w="10" h="14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07" name="Freeform 105"/>
            <p:cNvSpPr>
              <a:spLocks/>
            </p:cNvSpPr>
            <p:nvPr/>
          </p:nvSpPr>
          <p:spPr bwMode="auto">
            <a:xfrm>
              <a:off x="713" y="3566"/>
              <a:ext cx="25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5" y="0"/>
                </a:cxn>
              </a:cxnLst>
              <a:rect l="0" t="0" r="r" b="b"/>
              <a:pathLst>
                <a:path w="25"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25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08" name="Freeform 106"/>
            <p:cNvSpPr>
              <a:spLocks/>
            </p:cNvSpPr>
            <p:nvPr/>
          </p:nvSpPr>
          <p:spPr bwMode="auto">
            <a:xfrm>
              <a:off x="738" y="3560"/>
              <a:ext cx="11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1" y="0"/>
                </a:cxn>
              </a:cxnLst>
              <a:rect l="0" t="0" r="r" b="b"/>
              <a:pathLst>
                <a:path w="11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09" name="Freeform 107"/>
            <p:cNvSpPr>
              <a:spLocks/>
            </p:cNvSpPr>
            <p:nvPr/>
          </p:nvSpPr>
          <p:spPr bwMode="auto">
            <a:xfrm>
              <a:off x="749" y="3560"/>
              <a:ext cx="1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2"/>
                </a:cxn>
              </a:cxnLst>
              <a:rect l="0" t="0" r="r" b="b"/>
              <a:pathLst>
                <a:path w="1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2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10" name="Freeform 108"/>
            <p:cNvSpPr>
              <a:spLocks/>
            </p:cNvSpPr>
            <p:nvPr/>
          </p:nvSpPr>
          <p:spPr bwMode="auto">
            <a:xfrm>
              <a:off x="760" y="3552"/>
              <a:ext cx="10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0" y="0"/>
                </a:cxn>
              </a:cxnLst>
              <a:rect l="0" t="0" r="r" b="b"/>
              <a:pathLst>
                <a:path w="10" h="10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11" name="Freeform 109"/>
            <p:cNvSpPr>
              <a:spLocks/>
            </p:cNvSpPr>
            <p:nvPr/>
          </p:nvSpPr>
          <p:spPr bwMode="auto">
            <a:xfrm>
              <a:off x="770" y="3547"/>
              <a:ext cx="11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1" y="0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12" name="Freeform 110"/>
            <p:cNvSpPr>
              <a:spLocks/>
            </p:cNvSpPr>
            <p:nvPr/>
          </p:nvSpPr>
          <p:spPr bwMode="auto">
            <a:xfrm>
              <a:off x="781" y="3547"/>
              <a:ext cx="10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25"/>
                </a:cxn>
              </a:cxnLst>
              <a:rect l="0" t="0" r="r" b="b"/>
              <a:pathLst>
                <a:path w="10" h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25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13" name="Freeform 111"/>
            <p:cNvSpPr>
              <a:spLocks/>
            </p:cNvSpPr>
            <p:nvPr/>
          </p:nvSpPr>
          <p:spPr bwMode="auto">
            <a:xfrm>
              <a:off x="791" y="3571"/>
              <a:ext cx="1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14" name="Freeform 112"/>
            <p:cNvSpPr>
              <a:spLocks/>
            </p:cNvSpPr>
            <p:nvPr/>
          </p:nvSpPr>
          <p:spPr bwMode="auto">
            <a:xfrm>
              <a:off x="802" y="3571"/>
              <a:ext cx="10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6"/>
                </a:cxn>
              </a:cxnLst>
              <a:rect l="0" t="0" r="r" b="b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6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15" name="Freeform 113"/>
            <p:cNvSpPr>
              <a:spLocks/>
            </p:cNvSpPr>
            <p:nvPr/>
          </p:nvSpPr>
          <p:spPr bwMode="auto">
            <a:xfrm>
              <a:off x="812" y="3554"/>
              <a:ext cx="11" cy="33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11" y="0"/>
                </a:cxn>
              </a:cxnLst>
              <a:rect l="0" t="0" r="r" b="b"/>
              <a:pathLst>
                <a:path w="11" h="33">
                  <a:moveTo>
                    <a:pt x="0" y="33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16" name="Freeform 114"/>
            <p:cNvSpPr>
              <a:spLocks/>
            </p:cNvSpPr>
            <p:nvPr/>
          </p:nvSpPr>
          <p:spPr bwMode="auto">
            <a:xfrm>
              <a:off x="823" y="3554"/>
              <a:ext cx="10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22"/>
                </a:cxn>
              </a:cxnLst>
              <a:rect l="0" t="0" r="r" b="b"/>
              <a:pathLst>
                <a:path w="10" h="2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22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17" name="Freeform 115"/>
            <p:cNvSpPr>
              <a:spLocks/>
            </p:cNvSpPr>
            <p:nvPr/>
          </p:nvSpPr>
          <p:spPr bwMode="auto">
            <a:xfrm>
              <a:off x="833" y="3576"/>
              <a:ext cx="10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24"/>
                </a:cxn>
              </a:cxnLst>
              <a:rect l="0" t="0" r="r" b="b"/>
              <a:pathLst>
                <a:path w="10" h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24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18" name="Freeform 116"/>
            <p:cNvSpPr>
              <a:spLocks/>
            </p:cNvSpPr>
            <p:nvPr/>
          </p:nvSpPr>
          <p:spPr bwMode="auto">
            <a:xfrm>
              <a:off x="843" y="3600"/>
              <a:ext cx="10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5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19" name="Freeform 117"/>
            <p:cNvSpPr>
              <a:spLocks/>
            </p:cNvSpPr>
            <p:nvPr/>
          </p:nvSpPr>
          <p:spPr bwMode="auto">
            <a:xfrm>
              <a:off x="853" y="3592"/>
              <a:ext cx="11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1" y="0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20" name="Freeform 118"/>
            <p:cNvSpPr>
              <a:spLocks/>
            </p:cNvSpPr>
            <p:nvPr/>
          </p:nvSpPr>
          <p:spPr bwMode="auto">
            <a:xfrm>
              <a:off x="864" y="3567"/>
              <a:ext cx="10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0" y="0"/>
                </a:cxn>
              </a:cxnLst>
              <a:rect l="0" t="0" r="r" b="b"/>
              <a:pathLst>
                <a:path w="10" h="25"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21" name="Freeform 119"/>
            <p:cNvSpPr>
              <a:spLocks/>
            </p:cNvSpPr>
            <p:nvPr/>
          </p:nvSpPr>
          <p:spPr bwMode="auto">
            <a:xfrm>
              <a:off x="874" y="3566"/>
              <a:ext cx="1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22" name="Freeform 120"/>
            <p:cNvSpPr>
              <a:spLocks/>
            </p:cNvSpPr>
            <p:nvPr/>
          </p:nvSpPr>
          <p:spPr bwMode="auto">
            <a:xfrm>
              <a:off x="885" y="3566"/>
              <a:ext cx="1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23" name="Freeform 121"/>
            <p:cNvSpPr>
              <a:spLocks/>
            </p:cNvSpPr>
            <p:nvPr/>
          </p:nvSpPr>
          <p:spPr bwMode="auto">
            <a:xfrm>
              <a:off x="895" y="3551"/>
              <a:ext cx="11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1" y="0"/>
                </a:cxn>
              </a:cxnLst>
              <a:rect l="0" t="0" r="r" b="b"/>
              <a:pathLst>
                <a:path w="11" h="16"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24" name="Freeform 122"/>
            <p:cNvSpPr>
              <a:spLocks/>
            </p:cNvSpPr>
            <p:nvPr/>
          </p:nvSpPr>
          <p:spPr bwMode="auto">
            <a:xfrm>
              <a:off x="906" y="3549"/>
              <a:ext cx="10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0" y="0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25" name="Freeform 123"/>
            <p:cNvSpPr>
              <a:spLocks/>
            </p:cNvSpPr>
            <p:nvPr/>
          </p:nvSpPr>
          <p:spPr bwMode="auto">
            <a:xfrm>
              <a:off x="916" y="3542"/>
              <a:ext cx="11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1" y="0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26" name="Freeform 124"/>
            <p:cNvSpPr>
              <a:spLocks/>
            </p:cNvSpPr>
            <p:nvPr/>
          </p:nvSpPr>
          <p:spPr bwMode="auto">
            <a:xfrm>
              <a:off x="927" y="3533"/>
              <a:ext cx="10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0" y="0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27" name="Freeform 125"/>
            <p:cNvSpPr>
              <a:spLocks/>
            </p:cNvSpPr>
            <p:nvPr/>
          </p:nvSpPr>
          <p:spPr bwMode="auto">
            <a:xfrm>
              <a:off x="937" y="3508"/>
              <a:ext cx="10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0" y="0"/>
                </a:cxn>
              </a:cxnLst>
              <a:rect l="0" t="0" r="r" b="b"/>
              <a:pathLst>
                <a:path w="10" h="25"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28" name="Freeform 126"/>
            <p:cNvSpPr>
              <a:spLocks/>
            </p:cNvSpPr>
            <p:nvPr/>
          </p:nvSpPr>
          <p:spPr bwMode="auto">
            <a:xfrm>
              <a:off x="947" y="3492"/>
              <a:ext cx="10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0" y="0"/>
                </a:cxn>
              </a:cxnLst>
              <a:rect l="0" t="0" r="r" b="b"/>
              <a:pathLst>
                <a:path w="10" h="16"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29" name="Freeform 127"/>
            <p:cNvSpPr>
              <a:spLocks/>
            </p:cNvSpPr>
            <p:nvPr/>
          </p:nvSpPr>
          <p:spPr bwMode="auto">
            <a:xfrm>
              <a:off x="957" y="3492"/>
              <a:ext cx="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1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30" name="Freeform 128"/>
            <p:cNvSpPr>
              <a:spLocks/>
            </p:cNvSpPr>
            <p:nvPr/>
          </p:nvSpPr>
          <p:spPr bwMode="auto">
            <a:xfrm>
              <a:off x="968" y="3491"/>
              <a:ext cx="10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0" y="0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31" name="Freeform 129"/>
            <p:cNvSpPr>
              <a:spLocks/>
            </p:cNvSpPr>
            <p:nvPr/>
          </p:nvSpPr>
          <p:spPr bwMode="auto">
            <a:xfrm>
              <a:off x="978" y="3473"/>
              <a:ext cx="11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1" y="0"/>
                </a:cxn>
              </a:cxnLst>
              <a:rect l="0" t="0" r="r" b="b"/>
              <a:pathLst>
                <a:path w="11" h="18">
                  <a:moveTo>
                    <a:pt x="0" y="18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32" name="Freeform 130"/>
            <p:cNvSpPr>
              <a:spLocks/>
            </p:cNvSpPr>
            <p:nvPr/>
          </p:nvSpPr>
          <p:spPr bwMode="auto">
            <a:xfrm>
              <a:off x="989" y="3451"/>
              <a:ext cx="10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10" y="0"/>
                </a:cxn>
              </a:cxnLst>
              <a:rect l="0" t="0" r="r" b="b"/>
              <a:pathLst>
                <a:path w="10" h="22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33" name="Freeform 131"/>
            <p:cNvSpPr>
              <a:spLocks/>
            </p:cNvSpPr>
            <p:nvPr/>
          </p:nvSpPr>
          <p:spPr bwMode="auto">
            <a:xfrm>
              <a:off x="999" y="3421"/>
              <a:ext cx="11" cy="3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11" y="0"/>
                </a:cxn>
              </a:cxnLst>
              <a:rect l="0" t="0" r="r" b="b"/>
              <a:pathLst>
                <a:path w="11" h="30">
                  <a:moveTo>
                    <a:pt x="0" y="3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34" name="Freeform 132"/>
            <p:cNvSpPr>
              <a:spLocks/>
            </p:cNvSpPr>
            <p:nvPr/>
          </p:nvSpPr>
          <p:spPr bwMode="auto">
            <a:xfrm>
              <a:off x="1010" y="3400"/>
              <a:ext cx="11" cy="2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11" y="0"/>
                </a:cxn>
              </a:cxnLst>
              <a:rect l="0" t="0" r="r" b="b"/>
              <a:pathLst>
                <a:path w="11" h="21">
                  <a:moveTo>
                    <a:pt x="0" y="21"/>
                  </a:moveTo>
                  <a:lnTo>
                    <a:pt x="0" y="21"/>
                  </a:lnTo>
                  <a:lnTo>
                    <a:pt x="0" y="21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35" name="Freeform 133"/>
            <p:cNvSpPr>
              <a:spLocks/>
            </p:cNvSpPr>
            <p:nvPr/>
          </p:nvSpPr>
          <p:spPr bwMode="auto">
            <a:xfrm>
              <a:off x="1021" y="3384"/>
              <a:ext cx="10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0" y="0"/>
                </a:cxn>
              </a:cxnLst>
              <a:rect l="0" t="0" r="r" b="b"/>
              <a:pathLst>
                <a:path w="10" h="16"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36" name="Freeform 134"/>
            <p:cNvSpPr>
              <a:spLocks/>
            </p:cNvSpPr>
            <p:nvPr/>
          </p:nvSpPr>
          <p:spPr bwMode="auto">
            <a:xfrm>
              <a:off x="1031" y="3356"/>
              <a:ext cx="11" cy="2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11" y="0"/>
                </a:cxn>
              </a:cxnLst>
              <a:rect l="0" t="0" r="r" b="b"/>
              <a:pathLst>
                <a:path w="11" h="28">
                  <a:moveTo>
                    <a:pt x="0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37" name="Freeform 135"/>
            <p:cNvSpPr>
              <a:spLocks/>
            </p:cNvSpPr>
            <p:nvPr/>
          </p:nvSpPr>
          <p:spPr bwMode="auto">
            <a:xfrm>
              <a:off x="1042" y="3322"/>
              <a:ext cx="9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9" y="0"/>
                </a:cxn>
              </a:cxnLst>
              <a:rect l="0" t="0" r="r" b="b"/>
              <a:pathLst>
                <a:path w="9" h="34">
                  <a:moveTo>
                    <a:pt x="0" y="34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38" name="Freeform 136"/>
            <p:cNvSpPr>
              <a:spLocks/>
            </p:cNvSpPr>
            <p:nvPr/>
          </p:nvSpPr>
          <p:spPr bwMode="auto">
            <a:xfrm>
              <a:off x="1051" y="3269"/>
              <a:ext cx="10" cy="53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10" y="0"/>
                </a:cxn>
              </a:cxnLst>
              <a:rect l="0" t="0" r="r" b="b"/>
              <a:pathLst>
                <a:path w="10" h="53">
                  <a:moveTo>
                    <a:pt x="0" y="53"/>
                  </a:moveTo>
                  <a:lnTo>
                    <a:pt x="0" y="53"/>
                  </a:lnTo>
                  <a:lnTo>
                    <a:pt x="0" y="53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39" name="Freeform 137"/>
            <p:cNvSpPr>
              <a:spLocks/>
            </p:cNvSpPr>
            <p:nvPr/>
          </p:nvSpPr>
          <p:spPr bwMode="auto">
            <a:xfrm>
              <a:off x="1061" y="3235"/>
              <a:ext cx="11" cy="3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11" y="0"/>
                </a:cxn>
              </a:cxnLst>
              <a:rect l="0" t="0" r="r" b="b"/>
              <a:pathLst>
                <a:path w="11" h="34">
                  <a:moveTo>
                    <a:pt x="0" y="34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40" name="Freeform 138"/>
            <p:cNvSpPr>
              <a:spLocks/>
            </p:cNvSpPr>
            <p:nvPr/>
          </p:nvSpPr>
          <p:spPr bwMode="auto">
            <a:xfrm>
              <a:off x="1072" y="3173"/>
              <a:ext cx="10" cy="6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10" y="0"/>
                </a:cxn>
              </a:cxnLst>
              <a:rect l="0" t="0" r="r" b="b"/>
              <a:pathLst>
                <a:path w="10" h="62">
                  <a:moveTo>
                    <a:pt x="0" y="62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41" name="Freeform 139"/>
            <p:cNvSpPr>
              <a:spLocks/>
            </p:cNvSpPr>
            <p:nvPr/>
          </p:nvSpPr>
          <p:spPr bwMode="auto">
            <a:xfrm>
              <a:off x="1082" y="3121"/>
              <a:ext cx="11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1" y="0"/>
                </a:cxn>
              </a:cxnLst>
              <a:rect l="0" t="0" r="r" b="b"/>
              <a:pathLst>
                <a:path w="11" h="52">
                  <a:moveTo>
                    <a:pt x="0" y="52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42" name="Freeform 140"/>
            <p:cNvSpPr>
              <a:spLocks/>
            </p:cNvSpPr>
            <p:nvPr/>
          </p:nvSpPr>
          <p:spPr bwMode="auto">
            <a:xfrm>
              <a:off x="1093" y="3060"/>
              <a:ext cx="11" cy="6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11" y="0"/>
                </a:cxn>
              </a:cxnLst>
              <a:rect l="0" t="0" r="r" b="b"/>
              <a:pathLst>
                <a:path w="11" h="61">
                  <a:moveTo>
                    <a:pt x="0" y="6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43" name="Freeform 141"/>
            <p:cNvSpPr>
              <a:spLocks/>
            </p:cNvSpPr>
            <p:nvPr/>
          </p:nvSpPr>
          <p:spPr bwMode="auto">
            <a:xfrm>
              <a:off x="1104" y="3002"/>
              <a:ext cx="10" cy="5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0" y="0"/>
                </a:cxn>
              </a:cxnLst>
              <a:rect l="0" t="0" r="r" b="b"/>
              <a:pathLst>
                <a:path w="10" h="58">
                  <a:moveTo>
                    <a:pt x="0" y="58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44" name="Freeform 142"/>
            <p:cNvSpPr>
              <a:spLocks/>
            </p:cNvSpPr>
            <p:nvPr/>
          </p:nvSpPr>
          <p:spPr bwMode="auto">
            <a:xfrm>
              <a:off x="1114" y="2953"/>
              <a:ext cx="11" cy="49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11" y="0"/>
                </a:cxn>
              </a:cxnLst>
              <a:rect l="0" t="0" r="r" b="b"/>
              <a:pathLst>
                <a:path w="11" h="49">
                  <a:moveTo>
                    <a:pt x="0" y="49"/>
                  </a:moveTo>
                  <a:lnTo>
                    <a:pt x="0" y="49"/>
                  </a:lnTo>
                  <a:lnTo>
                    <a:pt x="0" y="49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45" name="Freeform 143"/>
            <p:cNvSpPr>
              <a:spLocks/>
            </p:cNvSpPr>
            <p:nvPr/>
          </p:nvSpPr>
          <p:spPr bwMode="auto">
            <a:xfrm>
              <a:off x="1125" y="2922"/>
              <a:ext cx="10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10" y="0"/>
                </a:cxn>
              </a:cxnLst>
              <a:rect l="0" t="0" r="r" b="b"/>
              <a:pathLst>
                <a:path w="10" h="31">
                  <a:moveTo>
                    <a:pt x="0" y="31"/>
                  </a:moveTo>
                  <a:lnTo>
                    <a:pt x="0" y="31"/>
                  </a:lnTo>
                  <a:lnTo>
                    <a:pt x="0" y="31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46" name="Freeform 144"/>
            <p:cNvSpPr>
              <a:spLocks/>
            </p:cNvSpPr>
            <p:nvPr/>
          </p:nvSpPr>
          <p:spPr bwMode="auto">
            <a:xfrm>
              <a:off x="1135" y="2922"/>
              <a:ext cx="25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5" y="40"/>
                </a:cxn>
              </a:cxnLst>
              <a:rect l="0" t="0" r="r" b="b"/>
              <a:pathLst>
                <a:path w="25" h="4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4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47" name="Freeform 145"/>
            <p:cNvSpPr>
              <a:spLocks/>
            </p:cNvSpPr>
            <p:nvPr/>
          </p:nvSpPr>
          <p:spPr bwMode="auto">
            <a:xfrm>
              <a:off x="1160" y="2961"/>
              <a:ext cx="1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48" name="Freeform 146"/>
            <p:cNvSpPr>
              <a:spLocks/>
            </p:cNvSpPr>
            <p:nvPr/>
          </p:nvSpPr>
          <p:spPr bwMode="auto">
            <a:xfrm>
              <a:off x="1171" y="2961"/>
              <a:ext cx="10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5"/>
                </a:cxn>
              </a:cxnLst>
              <a:rect l="0" t="0" r="r" b="b"/>
              <a:pathLst>
                <a:path w="10" h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5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49" name="Freeform 147"/>
            <p:cNvSpPr>
              <a:spLocks/>
            </p:cNvSpPr>
            <p:nvPr/>
          </p:nvSpPr>
          <p:spPr bwMode="auto">
            <a:xfrm>
              <a:off x="1181" y="2969"/>
              <a:ext cx="11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1" y="0"/>
                </a:cxn>
              </a:cxnLst>
              <a:rect l="0" t="0" r="r" b="b"/>
              <a:pathLst>
                <a:path w="11"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50" name="Freeform 148"/>
            <p:cNvSpPr>
              <a:spLocks/>
            </p:cNvSpPr>
            <p:nvPr/>
          </p:nvSpPr>
          <p:spPr bwMode="auto">
            <a:xfrm>
              <a:off x="1192" y="2969"/>
              <a:ext cx="10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67"/>
                </a:cxn>
              </a:cxnLst>
              <a:rect l="0" t="0" r="r" b="b"/>
              <a:pathLst>
                <a:path w="10" h="6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67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51" name="Freeform 149"/>
            <p:cNvSpPr>
              <a:spLocks/>
            </p:cNvSpPr>
            <p:nvPr/>
          </p:nvSpPr>
          <p:spPr bwMode="auto">
            <a:xfrm>
              <a:off x="1202" y="3036"/>
              <a:ext cx="11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61"/>
                </a:cxn>
              </a:cxnLst>
              <a:rect l="0" t="0" r="r" b="b"/>
              <a:pathLst>
                <a:path w="11" h="6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6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52" name="Freeform 150"/>
            <p:cNvSpPr>
              <a:spLocks/>
            </p:cNvSpPr>
            <p:nvPr/>
          </p:nvSpPr>
          <p:spPr bwMode="auto">
            <a:xfrm>
              <a:off x="1213" y="3097"/>
              <a:ext cx="9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39"/>
                </a:cxn>
              </a:cxnLst>
              <a:rect l="0" t="0" r="r" b="b"/>
              <a:pathLst>
                <a:path w="9" h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39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53" name="Freeform 151"/>
            <p:cNvSpPr>
              <a:spLocks/>
            </p:cNvSpPr>
            <p:nvPr/>
          </p:nvSpPr>
          <p:spPr bwMode="auto">
            <a:xfrm>
              <a:off x="1222" y="3136"/>
              <a:ext cx="1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12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2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54" name="Freeform 152"/>
            <p:cNvSpPr>
              <a:spLocks/>
            </p:cNvSpPr>
            <p:nvPr/>
          </p:nvSpPr>
          <p:spPr bwMode="auto">
            <a:xfrm>
              <a:off x="1233" y="3148"/>
              <a:ext cx="10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5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55" name="Freeform 153"/>
            <p:cNvSpPr>
              <a:spLocks/>
            </p:cNvSpPr>
            <p:nvPr/>
          </p:nvSpPr>
          <p:spPr bwMode="auto">
            <a:xfrm>
              <a:off x="1243" y="3123"/>
              <a:ext cx="11" cy="3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11" y="0"/>
                </a:cxn>
              </a:cxnLst>
              <a:rect l="0" t="0" r="r" b="b"/>
              <a:pathLst>
                <a:path w="11" h="30">
                  <a:moveTo>
                    <a:pt x="0" y="3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56" name="Freeform 154"/>
            <p:cNvSpPr>
              <a:spLocks/>
            </p:cNvSpPr>
            <p:nvPr/>
          </p:nvSpPr>
          <p:spPr bwMode="auto">
            <a:xfrm>
              <a:off x="1254" y="3109"/>
              <a:ext cx="10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0"/>
                </a:cxn>
              </a:cxnLst>
              <a:rect l="0" t="0" r="r" b="b"/>
              <a:pathLst>
                <a:path w="10" h="14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57" name="Freeform 155"/>
            <p:cNvSpPr>
              <a:spLocks/>
            </p:cNvSpPr>
            <p:nvPr/>
          </p:nvSpPr>
          <p:spPr bwMode="auto">
            <a:xfrm>
              <a:off x="1264" y="3082"/>
              <a:ext cx="11" cy="2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0" y="27"/>
                </a:cxn>
                <a:cxn ang="0">
                  <a:pos x="0" y="27"/>
                </a:cxn>
                <a:cxn ang="0">
                  <a:pos x="11" y="0"/>
                </a:cxn>
              </a:cxnLst>
              <a:rect l="0" t="0" r="r" b="b"/>
              <a:pathLst>
                <a:path w="11" h="27">
                  <a:moveTo>
                    <a:pt x="0" y="27"/>
                  </a:moveTo>
                  <a:lnTo>
                    <a:pt x="0" y="27"/>
                  </a:lnTo>
                  <a:lnTo>
                    <a:pt x="0" y="27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58" name="Freeform 156"/>
            <p:cNvSpPr>
              <a:spLocks/>
            </p:cNvSpPr>
            <p:nvPr/>
          </p:nvSpPr>
          <p:spPr bwMode="auto">
            <a:xfrm>
              <a:off x="1275" y="3068"/>
              <a:ext cx="10" cy="14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0"/>
                </a:cxn>
              </a:cxnLst>
              <a:rect l="0" t="0" r="r" b="b"/>
              <a:pathLst>
                <a:path w="10" h="14">
                  <a:moveTo>
                    <a:pt x="0" y="14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59" name="Freeform 157"/>
            <p:cNvSpPr>
              <a:spLocks/>
            </p:cNvSpPr>
            <p:nvPr/>
          </p:nvSpPr>
          <p:spPr bwMode="auto">
            <a:xfrm>
              <a:off x="1285" y="2959"/>
              <a:ext cx="11" cy="109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0" y="109"/>
                </a:cxn>
                <a:cxn ang="0">
                  <a:pos x="0" y="109"/>
                </a:cxn>
                <a:cxn ang="0">
                  <a:pos x="11" y="0"/>
                </a:cxn>
              </a:cxnLst>
              <a:rect l="0" t="0" r="r" b="b"/>
              <a:pathLst>
                <a:path w="11" h="109">
                  <a:moveTo>
                    <a:pt x="0" y="109"/>
                  </a:moveTo>
                  <a:lnTo>
                    <a:pt x="0" y="109"/>
                  </a:lnTo>
                  <a:lnTo>
                    <a:pt x="0" y="109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60" name="Freeform 158"/>
            <p:cNvSpPr>
              <a:spLocks/>
            </p:cNvSpPr>
            <p:nvPr/>
          </p:nvSpPr>
          <p:spPr bwMode="auto">
            <a:xfrm>
              <a:off x="1296" y="2803"/>
              <a:ext cx="11" cy="156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11" y="0"/>
                </a:cxn>
              </a:cxnLst>
              <a:rect l="0" t="0" r="r" b="b"/>
              <a:pathLst>
                <a:path w="11" h="156">
                  <a:moveTo>
                    <a:pt x="0" y="156"/>
                  </a:moveTo>
                  <a:lnTo>
                    <a:pt x="0" y="156"/>
                  </a:lnTo>
                  <a:lnTo>
                    <a:pt x="0" y="156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61" name="Freeform 159"/>
            <p:cNvSpPr>
              <a:spLocks/>
            </p:cNvSpPr>
            <p:nvPr/>
          </p:nvSpPr>
          <p:spPr bwMode="auto">
            <a:xfrm>
              <a:off x="1307" y="2558"/>
              <a:ext cx="9" cy="245"/>
            </a:xfrm>
            <a:custGeom>
              <a:avLst/>
              <a:gdLst/>
              <a:ahLst/>
              <a:cxnLst>
                <a:cxn ang="0">
                  <a:pos x="0" y="245"/>
                </a:cxn>
                <a:cxn ang="0">
                  <a:pos x="0" y="245"/>
                </a:cxn>
                <a:cxn ang="0">
                  <a:pos x="0" y="245"/>
                </a:cxn>
                <a:cxn ang="0">
                  <a:pos x="9" y="0"/>
                </a:cxn>
              </a:cxnLst>
              <a:rect l="0" t="0" r="r" b="b"/>
              <a:pathLst>
                <a:path w="9" h="245">
                  <a:moveTo>
                    <a:pt x="0" y="245"/>
                  </a:moveTo>
                  <a:lnTo>
                    <a:pt x="0" y="245"/>
                  </a:lnTo>
                  <a:lnTo>
                    <a:pt x="0" y="245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62" name="Freeform 160"/>
            <p:cNvSpPr>
              <a:spLocks/>
            </p:cNvSpPr>
            <p:nvPr/>
          </p:nvSpPr>
          <p:spPr bwMode="auto">
            <a:xfrm>
              <a:off x="1316" y="2236"/>
              <a:ext cx="10" cy="322"/>
            </a:xfrm>
            <a:custGeom>
              <a:avLst/>
              <a:gdLst/>
              <a:ahLst/>
              <a:cxnLst>
                <a:cxn ang="0">
                  <a:pos x="0" y="322"/>
                </a:cxn>
                <a:cxn ang="0">
                  <a:pos x="0" y="322"/>
                </a:cxn>
                <a:cxn ang="0">
                  <a:pos x="0" y="322"/>
                </a:cxn>
                <a:cxn ang="0">
                  <a:pos x="10" y="0"/>
                </a:cxn>
              </a:cxnLst>
              <a:rect l="0" t="0" r="r" b="b"/>
              <a:pathLst>
                <a:path w="10" h="322">
                  <a:moveTo>
                    <a:pt x="0" y="322"/>
                  </a:moveTo>
                  <a:lnTo>
                    <a:pt x="0" y="322"/>
                  </a:lnTo>
                  <a:lnTo>
                    <a:pt x="0" y="322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63" name="Freeform 161"/>
            <p:cNvSpPr>
              <a:spLocks/>
            </p:cNvSpPr>
            <p:nvPr/>
          </p:nvSpPr>
          <p:spPr bwMode="auto">
            <a:xfrm>
              <a:off x="1326" y="1967"/>
              <a:ext cx="11" cy="269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0" y="269"/>
                </a:cxn>
                <a:cxn ang="0">
                  <a:pos x="0" y="269"/>
                </a:cxn>
                <a:cxn ang="0">
                  <a:pos x="11" y="0"/>
                </a:cxn>
              </a:cxnLst>
              <a:rect l="0" t="0" r="r" b="b"/>
              <a:pathLst>
                <a:path w="11" h="269">
                  <a:moveTo>
                    <a:pt x="0" y="269"/>
                  </a:moveTo>
                  <a:lnTo>
                    <a:pt x="0" y="269"/>
                  </a:lnTo>
                  <a:lnTo>
                    <a:pt x="0" y="269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64" name="Freeform 162"/>
            <p:cNvSpPr>
              <a:spLocks/>
            </p:cNvSpPr>
            <p:nvPr/>
          </p:nvSpPr>
          <p:spPr bwMode="auto">
            <a:xfrm>
              <a:off x="1337" y="1967"/>
              <a:ext cx="9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7"/>
                </a:cxn>
              </a:cxnLst>
              <a:rect l="0" t="0" r="r" b="b"/>
              <a:pathLst>
                <a:path w="9" h="1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7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65" name="Freeform 163"/>
            <p:cNvSpPr>
              <a:spLocks/>
            </p:cNvSpPr>
            <p:nvPr/>
          </p:nvSpPr>
          <p:spPr bwMode="auto">
            <a:xfrm>
              <a:off x="1346" y="1984"/>
              <a:ext cx="11" cy="3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306"/>
                </a:cxn>
              </a:cxnLst>
              <a:rect l="0" t="0" r="r" b="b"/>
              <a:pathLst>
                <a:path w="11" h="30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306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66" name="Freeform 164"/>
            <p:cNvSpPr>
              <a:spLocks/>
            </p:cNvSpPr>
            <p:nvPr/>
          </p:nvSpPr>
          <p:spPr bwMode="auto">
            <a:xfrm>
              <a:off x="1357" y="2290"/>
              <a:ext cx="10" cy="4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457"/>
                </a:cxn>
              </a:cxnLst>
              <a:rect l="0" t="0" r="r" b="b"/>
              <a:pathLst>
                <a:path w="10" h="45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457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67" name="Freeform 165"/>
            <p:cNvSpPr>
              <a:spLocks/>
            </p:cNvSpPr>
            <p:nvPr/>
          </p:nvSpPr>
          <p:spPr bwMode="auto">
            <a:xfrm>
              <a:off x="1367" y="2747"/>
              <a:ext cx="9" cy="3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359"/>
                </a:cxn>
              </a:cxnLst>
              <a:rect l="0" t="0" r="r" b="b"/>
              <a:pathLst>
                <a:path w="9" h="35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359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68" name="Freeform 166"/>
            <p:cNvSpPr>
              <a:spLocks/>
            </p:cNvSpPr>
            <p:nvPr/>
          </p:nvSpPr>
          <p:spPr bwMode="auto">
            <a:xfrm>
              <a:off x="1376" y="3106"/>
              <a:ext cx="11" cy="2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249"/>
                </a:cxn>
              </a:cxnLst>
              <a:rect l="0" t="0" r="r" b="b"/>
              <a:pathLst>
                <a:path w="11" h="24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249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69" name="Freeform 167"/>
            <p:cNvSpPr>
              <a:spLocks/>
            </p:cNvSpPr>
            <p:nvPr/>
          </p:nvSpPr>
          <p:spPr bwMode="auto">
            <a:xfrm>
              <a:off x="1387" y="3355"/>
              <a:ext cx="11" cy="1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129"/>
                </a:cxn>
              </a:cxnLst>
              <a:rect l="0" t="0" r="r" b="b"/>
              <a:pathLst>
                <a:path w="11" h="12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29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70" name="Freeform 168"/>
            <p:cNvSpPr>
              <a:spLocks/>
            </p:cNvSpPr>
            <p:nvPr/>
          </p:nvSpPr>
          <p:spPr bwMode="auto">
            <a:xfrm>
              <a:off x="1398" y="3484"/>
              <a:ext cx="9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59"/>
                </a:cxn>
              </a:cxnLst>
              <a:rect l="0" t="0" r="r" b="b"/>
              <a:pathLst>
                <a:path w="9" h="5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9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71" name="Freeform 169"/>
            <p:cNvSpPr>
              <a:spLocks/>
            </p:cNvSpPr>
            <p:nvPr/>
          </p:nvSpPr>
          <p:spPr bwMode="auto">
            <a:xfrm>
              <a:off x="1407" y="3543"/>
              <a:ext cx="10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33"/>
                </a:cxn>
              </a:cxnLst>
              <a:rect l="0" t="0" r="r" b="b"/>
              <a:pathLst>
                <a:path w="10" h="3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33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72" name="Freeform 170"/>
            <p:cNvSpPr>
              <a:spLocks/>
            </p:cNvSpPr>
            <p:nvPr/>
          </p:nvSpPr>
          <p:spPr bwMode="auto">
            <a:xfrm>
              <a:off x="1417" y="3576"/>
              <a:ext cx="11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9"/>
                </a:cxn>
              </a:cxnLst>
              <a:rect l="0" t="0" r="r" b="b"/>
              <a:pathLst>
                <a:path w="11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9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73" name="Freeform 171"/>
            <p:cNvSpPr>
              <a:spLocks/>
            </p:cNvSpPr>
            <p:nvPr/>
          </p:nvSpPr>
          <p:spPr bwMode="auto">
            <a:xfrm>
              <a:off x="1428" y="3585"/>
              <a:ext cx="10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6"/>
                </a:cxn>
              </a:cxnLst>
              <a:rect l="0" t="0" r="r" b="b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6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74" name="Freeform 172"/>
            <p:cNvSpPr>
              <a:spLocks/>
            </p:cNvSpPr>
            <p:nvPr/>
          </p:nvSpPr>
          <p:spPr bwMode="auto">
            <a:xfrm>
              <a:off x="1438" y="3601"/>
              <a:ext cx="10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9"/>
                </a:cxn>
              </a:cxnLst>
              <a:rect l="0" t="0" r="r" b="b"/>
              <a:pathLst>
                <a:path w="10" h="1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9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75" name="Freeform 173"/>
            <p:cNvSpPr>
              <a:spLocks/>
            </p:cNvSpPr>
            <p:nvPr/>
          </p:nvSpPr>
          <p:spPr bwMode="auto">
            <a:xfrm>
              <a:off x="1448" y="3620"/>
              <a:ext cx="10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9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9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76" name="Freeform 174"/>
            <p:cNvSpPr>
              <a:spLocks/>
            </p:cNvSpPr>
            <p:nvPr/>
          </p:nvSpPr>
          <p:spPr bwMode="auto">
            <a:xfrm>
              <a:off x="1458" y="3629"/>
              <a:ext cx="1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8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8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77" name="Freeform 175"/>
            <p:cNvSpPr>
              <a:spLocks/>
            </p:cNvSpPr>
            <p:nvPr/>
          </p:nvSpPr>
          <p:spPr bwMode="auto">
            <a:xfrm>
              <a:off x="1469" y="3637"/>
              <a:ext cx="10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5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78" name="Freeform 176"/>
            <p:cNvSpPr>
              <a:spLocks/>
            </p:cNvSpPr>
            <p:nvPr/>
          </p:nvSpPr>
          <p:spPr bwMode="auto">
            <a:xfrm>
              <a:off x="1479" y="3642"/>
              <a:ext cx="1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7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7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79" name="Freeform 177"/>
            <p:cNvSpPr>
              <a:spLocks/>
            </p:cNvSpPr>
            <p:nvPr/>
          </p:nvSpPr>
          <p:spPr bwMode="auto">
            <a:xfrm>
              <a:off x="1490" y="3649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80" name="Freeform 178"/>
            <p:cNvSpPr>
              <a:spLocks/>
            </p:cNvSpPr>
            <p:nvPr/>
          </p:nvSpPr>
          <p:spPr bwMode="auto">
            <a:xfrm>
              <a:off x="1500" y="3649"/>
              <a:ext cx="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1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81" name="Freeform 179"/>
            <p:cNvSpPr>
              <a:spLocks/>
            </p:cNvSpPr>
            <p:nvPr/>
          </p:nvSpPr>
          <p:spPr bwMode="auto">
            <a:xfrm>
              <a:off x="1511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82" name="Freeform 180"/>
            <p:cNvSpPr>
              <a:spLocks/>
            </p:cNvSpPr>
            <p:nvPr/>
          </p:nvSpPr>
          <p:spPr bwMode="auto">
            <a:xfrm>
              <a:off x="1520" y="3649"/>
              <a:ext cx="1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83" name="Freeform 181"/>
            <p:cNvSpPr>
              <a:spLocks/>
            </p:cNvSpPr>
            <p:nvPr/>
          </p:nvSpPr>
          <p:spPr bwMode="auto">
            <a:xfrm>
              <a:off x="1531" y="3649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84" name="Freeform 182"/>
            <p:cNvSpPr>
              <a:spLocks/>
            </p:cNvSpPr>
            <p:nvPr/>
          </p:nvSpPr>
          <p:spPr bwMode="auto">
            <a:xfrm>
              <a:off x="1541" y="3649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85" name="Freeform 183"/>
            <p:cNvSpPr>
              <a:spLocks/>
            </p:cNvSpPr>
            <p:nvPr/>
          </p:nvSpPr>
          <p:spPr bwMode="auto">
            <a:xfrm>
              <a:off x="1550" y="3649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6" y="1"/>
                </a:cxn>
              </a:cxnLst>
              <a:rect l="0" t="0" r="r" b="b"/>
              <a:pathLst>
                <a:path w="26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86" name="Freeform 184"/>
            <p:cNvSpPr>
              <a:spLocks/>
            </p:cNvSpPr>
            <p:nvPr/>
          </p:nvSpPr>
          <p:spPr bwMode="auto">
            <a:xfrm>
              <a:off x="1576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87" name="Freeform 185"/>
            <p:cNvSpPr>
              <a:spLocks/>
            </p:cNvSpPr>
            <p:nvPr/>
          </p:nvSpPr>
          <p:spPr bwMode="auto">
            <a:xfrm>
              <a:off x="1586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88" name="Freeform 186"/>
            <p:cNvSpPr>
              <a:spLocks/>
            </p:cNvSpPr>
            <p:nvPr/>
          </p:nvSpPr>
          <p:spPr bwMode="auto">
            <a:xfrm>
              <a:off x="1597" y="3646"/>
              <a:ext cx="9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9" y="0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89" name="Freeform 187"/>
            <p:cNvSpPr>
              <a:spLocks/>
            </p:cNvSpPr>
            <p:nvPr/>
          </p:nvSpPr>
          <p:spPr bwMode="auto">
            <a:xfrm>
              <a:off x="1606" y="3646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90" name="Freeform 188"/>
            <p:cNvSpPr>
              <a:spLocks/>
            </p:cNvSpPr>
            <p:nvPr/>
          </p:nvSpPr>
          <p:spPr bwMode="auto">
            <a:xfrm>
              <a:off x="1616" y="3646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91" name="Freeform 189"/>
            <p:cNvSpPr>
              <a:spLocks/>
            </p:cNvSpPr>
            <p:nvPr/>
          </p:nvSpPr>
          <p:spPr bwMode="auto">
            <a:xfrm>
              <a:off x="1627" y="3646"/>
              <a:ext cx="9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4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4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92" name="Freeform 190"/>
            <p:cNvSpPr>
              <a:spLocks/>
            </p:cNvSpPr>
            <p:nvPr/>
          </p:nvSpPr>
          <p:spPr bwMode="auto">
            <a:xfrm>
              <a:off x="1636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93" name="Freeform 191"/>
            <p:cNvSpPr>
              <a:spLocks/>
            </p:cNvSpPr>
            <p:nvPr/>
          </p:nvSpPr>
          <p:spPr bwMode="auto">
            <a:xfrm>
              <a:off x="1647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94" name="Freeform 192"/>
            <p:cNvSpPr>
              <a:spLocks/>
            </p:cNvSpPr>
            <p:nvPr/>
          </p:nvSpPr>
          <p:spPr bwMode="auto">
            <a:xfrm>
              <a:off x="1656" y="3647"/>
              <a:ext cx="10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0" y="0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95" name="Freeform 193"/>
            <p:cNvSpPr>
              <a:spLocks/>
            </p:cNvSpPr>
            <p:nvPr/>
          </p:nvSpPr>
          <p:spPr bwMode="auto">
            <a:xfrm>
              <a:off x="1666" y="3646"/>
              <a:ext cx="1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96" name="Freeform 194"/>
            <p:cNvSpPr>
              <a:spLocks/>
            </p:cNvSpPr>
            <p:nvPr/>
          </p:nvSpPr>
          <p:spPr bwMode="auto">
            <a:xfrm>
              <a:off x="1677" y="3646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97" name="Freeform 195"/>
            <p:cNvSpPr>
              <a:spLocks/>
            </p:cNvSpPr>
            <p:nvPr/>
          </p:nvSpPr>
          <p:spPr bwMode="auto">
            <a:xfrm>
              <a:off x="1688" y="3646"/>
              <a:ext cx="1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3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98" name="Freeform 196"/>
            <p:cNvSpPr>
              <a:spLocks/>
            </p:cNvSpPr>
            <p:nvPr/>
          </p:nvSpPr>
          <p:spPr bwMode="auto">
            <a:xfrm>
              <a:off x="1698" y="3649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099" name="Freeform 197"/>
            <p:cNvSpPr>
              <a:spLocks/>
            </p:cNvSpPr>
            <p:nvPr/>
          </p:nvSpPr>
          <p:spPr bwMode="auto">
            <a:xfrm>
              <a:off x="1707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00" name="Freeform 198"/>
            <p:cNvSpPr>
              <a:spLocks/>
            </p:cNvSpPr>
            <p:nvPr/>
          </p:nvSpPr>
          <p:spPr bwMode="auto">
            <a:xfrm>
              <a:off x="1718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01" name="Freeform 199"/>
            <p:cNvSpPr>
              <a:spLocks/>
            </p:cNvSpPr>
            <p:nvPr/>
          </p:nvSpPr>
          <p:spPr bwMode="auto">
            <a:xfrm>
              <a:off x="1728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02" name="Freeform 200"/>
            <p:cNvSpPr>
              <a:spLocks/>
            </p:cNvSpPr>
            <p:nvPr/>
          </p:nvSpPr>
          <p:spPr bwMode="auto">
            <a:xfrm>
              <a:off x="1739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03" name="Freeform 201"/>
            <p:cNvSpPr>
              <a:spLocks/>
            </p:cNvSpPr>
            <p:nvPr/>
          </p:nvSpPr>
          <p:spPr bwMode="auto">
            <a:xfrm>
              <a:off x="1750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04" name="Freeform 202"/>
            <p:cNvSpPr>
              <a:spLocks/>
            </p:cNvSpPr>
            <p:nvPr/>
          </p:nvSpPr>
          <p:spPr bwMode="auto">
            <a:xfrm>
              <a:off x="1759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05" name="Freeform 203"/>
            <p:cNvSpPr>
              <a:spLocks/>
            </p:cNvSpPr>
            <p:nvPr/>
          </p:nvSpPr>
          <p:spPr bwMode="auto">
            <a:xfrm>
              <a:off x="1769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06" name="Freeform 204"/>
            <p:cNvSpPr>
              <a:spLocks/>
            </p:cNvSpPr>
            <p:nvPr/>
          </p:nvSpPr>
          <p:spPr bwMode="auto">
            <a:xfrm>
              <a:off x="1779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07" name="Freeform 205"/>
            <p:cNvSpPr>
              <a:spLocks/>
            </p:cNvSpPr>
            <p:nvPr/>
          </p:nvSpPr>
          <p:spPr bwMode="auto">
            <a:xfrm>
              <a:off x="1789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08" name="Freeform 206"/>
            <p:cNvSpPr>
              <a:spLocks/>
            </p:cNvSpPr>
            <p:nvPr/>
          </p:nvSpPr>
          <p:spPr bwMode="auto">
            <a:xfrm>
              <a:off x="1798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09" name="Freeform 207"/>
            <p:cNvSpPr>
              <a:spLocks/>
            </p:cNvSpPr>
            <p:nvPr/>
          </p:nvSpPr>
          <p:spPr bwMode="auto">
            <a:xfrm>
              <a:off x="1809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10" name="Freeform 208"/>
            <p:cNvSpPr>
              <a:spLocks/>
            </p:cNvSpPr>
            <p:nvPr/>
          </p:nvSpPr>
          <p:spPr bwMode="auto">
            <a:xfrm>
              <a:off x="1819" y="3649"/>
              <a:ext cx="1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11" name="Freeform 209"/>
            <p:cNvSpPr>
              <a:spLocks/>
            </p:cNvSpPr>
            <p:nvPr/>
          </p:nvSpPr>
          <p:spPr bwMode="auto">
            <a:xfrm>
              <a:off x="1830" y="3649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12" name="Freeform 210"/>
            <p:cNvSpPr>
              <a:spLocks/>
            </p:cNvSpPr>
            <p:nvPr/>
          </p:nvSpPr>
          <p:spPr bwMode="auto">
            <a:xfrm>
              <a:off x="1839" y="3649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13" name="Freeform 211"/>
            <p:cNvSpPr>
              <a:spLocks/>
            </p:cNvSpPr>
            <p:nvPr/>
          </p:nvSpPr>
          <p:spPr bwMode="auto">
            <a:xfrm>
              <a:off x="1850" y="3649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14" name="Freeform 212"/>
            <p:cNvSpPr>
              <a:spLocks/>
            </p:cNvSpPr>
            <p:nvPr/>
          </p:nvSpPr>
          <p:spPr bwMode="auto">
            <a:xfrm>
              <a:off x="1859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15" name="Freeform 214"/>
            <p:cNvSpPr>
              <a:spLocks/>
            </p:cNvSpPr>
            <p:nvPr/>
          </p:nvSpPr>
          <p:spPr bwMode="auto">
            <a:xfrm>
              <a:off x="1869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16" name="Freeform 215"/>
            <p:cNvSpPr>
              <a:spLocks/>
            </p:cNvSpPr>
            <p:nvPr/>
          </p:nvSpPr>
          <p:spPr bwMode="auto">
            <a:xfrm>
              <a:off x="1879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17" name="Freeform 216"/>
            <p:cNvSpPr>
              <a:spLocks/>
            </p:cNvSpPr>
            <p:nvPr/>
          </p:nvSpPr>
          <p:spPr bwMode="auto">
            <a:xfrm>
              <a:off x="1889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18" name="Freeform 217"/>
            <p:cNvSpPr>
              <a:spLocks/>
            </p:cNvSpPr>
            <p:nvPr/>
          </p:nvSpPr>
          <p:spPr bwMode="auto">
            <a:xfrm>
              <a:off x="1898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19" name="Freeform 218"/>
            <p:cNvSpPr>
              <a:spLocks/>
            </p:cNvSpPr>
            <p:nvPr/>
          </p:nvSpPr>
          <p:spPr bwMode="auto">
            <a:xfrm>
              <a:off x="1909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20" name="Freeform 219"/>
            <p:cNvSpPr>
              <a:spLocks/>
            </p:cNvSpPr>
            <p:nvPr/>
          </p:nvSpPr>
          <p:spPr bwMode="auto">
            <a:xfrm>
              <a:off x="1920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21" name="Freeform 220"/>
            <p:cNvSpPr>
              <a:spLocks/>
            </p:cNvSpPr>
            <p:nvPr/>
          </p:nvSpPr>
          <p:spPr bwMode="auto">
            <a:xfrm>
              <a:off x="1930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22" name="Freeform 221"/>
            <p:cNvSpPr>
              <a:spLocks/>
            </p:cNvSpPr>
            <p:nvPr/>
          </p:nvSpPr>
          <p:spPr bwMode="auto">
            <a:xfrm>
              <a:off x="1939" y="3649"/>
              <a:ext cx="1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23" name="Freeform 222"/>
            <p:cNvSpPr>
              <a:spLocks/>
            </p:cNvSpPr>
            <p:nvPr/>
          </p:nvSpPr>
          <p:spPr bwMode="auto">
            <a:xfrm>
              <a:off x="1950" y="3649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24" name="Freeform 223"/>
            <p:cNvSpPr>
              <a:spLocks/>
            </p:cNvSpPr>
            <p:nvPr/>
          </p:nvSpPr>
          <p:spPr bwMode="auto">
            <a:xfrm>
              <a:off x="1959" y="3649"/>
              <a:ext cx="25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5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25" name="Freeform 224"/>
            <p:cNvSpPr>
              <a:spLocks/>
            </p:cNvSpPr>
            <p:nvPr/>
          </p:nvSpPr>
          <p:spPr bwMode="auto">
            <a:xfrm>
              <a:off x="1984" y="3649"/>
              <a:ext cx="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1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26" name="Freeform 225"/>
            <p:cNvSpPr>
              <a:spLocks/>
            </p:cNvSpPr>
            <p:nvPr/>
          </p:nvSpPr>
          <p:spPr bwMode="auto">
            <a:xfrm>
              <a:off x="1995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27" name="Freeform 226"/>
            <p:cNvSpPr>
              <a:spLocks/>
            </p:cNvSpPr>
            <p:nvPr/>
          </p:nvSpPr>
          <p:spPr bwMode="auto">
            <a:xfrm>
              <a:off x="2005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28" name="Freeform 227"/>
            <p:cNvSpPr>
              <a:spLocks/>
            </p:cNvSpPr>
            <p:nvPr/>
          </p:nvSpPr>
          <p:spPr bwMode="auto">
            <a:xfrm>
              <a:off x="2016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29" name="Freeform 228"/>
            <p:cNvSpPr>
              <a:spLocks/>
            </p:cNvSpPr>
            <p:nvPr/>
          </p:nvSpPr>
          <p:spPr bwMode="auto">
            <a:xfrm>
              <a:off x="2025" y="3647"/>
              <a:ext cx="11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1" y="0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30" name="Freeform 229"/>
            <p:cNvSpPr>
              <a:spLocks/>
            </p:cNvSpPr>
            <p:nvPr/>
          </p:nvSpPr>
          <p:spPr bwMode="auto">
            <a:xfrm>
              <a:off x="2036" y="3647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31" name="Freeform 230"/>
            <p:cNvSpPr>
              <a:spLocks/>
            </p:cNvSpPr>
            <p:nvPr/>
          </p:nvSpPr>
          <p:spPr bwMode="auto">
            <a:xfrm>
              <a:off x="2045" y="3647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32" name="Freeform 231"/>
            <p:cNvSpPr>
              <a:spLocks/>
            </p:cNvSpPr>
            <p:nvPr/>
          </p:nvSpPr>
          <p:spPr bwMode="auto">
            <a:xfrm>
              <a:off x="2055" y="3647"/>
              <a:ext cx="1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3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33" name="Freeform 232"/>
            <p:cNvSpPr>
              <a:spLocks/>
            </p:cNvSpPr>
            <p:nvPr/>
          </p:nvSpPr>
          <p:spPr bwMode="auto">
            <a:xfrm>
              <a:off x="2065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34" name="Freeform 233"/>
            <p:cNvSpPr>
              <a:spLocks/>
            </p:cNvSpPr>
            <p:nvPr/>
          </p:nvSpPr>
          <p:spPr bwMode="auto">
            <a:xfrm>
              <a:off x="2075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35" name="Freeform 234"/>
            <p:cNvSpPr>
              <a:spLocks/>
            </p:cNvSpPr>
            <p:nvPr/>
          </p:nvSpPr>
          <p:spPr bwMode="auto">
            <a:xfrm>
              <a:off x="2086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36" name="Freeform 235"/>
            <p:cNvSpPr>
              <a:spLocks/>
            </p:cNvSpPr>
            <p:nvPr/>
          </p:nvSpPr>
          <p:spPr bwMode="auto">
            <a:xfrm>
              <a:off x="2095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37" name="Freeform 236"/>
            <p:cNvSpPr>
              <a:spLocks/>
            </p:cNvSpPr>
            <p:nvPr/>
          </p:nvSpPr>
          <p:spPr bwMode="auto">
            <a:xfrm>
              <a:off x="2105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38" name="Freeform 237"/>
            <p:cNvSpPr>
              <a:spLocks/>
            </p:cNvSpPr>
            <p:nvPr/>
          </p:nvSpPr>
          <p:spPr bwMode="auto">
            <a:xfrm>
              <a:off x="2115" y="3649"/>
              <a:ext cx="10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0" y="0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39" name="Freeform 238"/>
            <p:cNvSpPr>
              <a:spLocks/>
            </p:cNvSpPr>
            <p:nvPr/>
          </p:nvSpPr>
          <p:spPr bwMode="auto">
            <a:xfrm>
              <a:off x="2125" y="3649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40" name="Freeform 239"/>
            <p:cNvSpPr>
              <a:spLocks/>
            </p:cNvSpPr>
            <p:nvPr/>
          </p:nvSpPr>
          <p:spPr bwMode="auto">
            <a:xfrm>
              <a:off x="2136" y="3649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41" name="Freeform 240"/>
            <p:cNvSpPr>
              <a:spLocks/>
            </p:cNvSpPr>
            <p:nvPr/>
          </p:nvSpPr>
          <p:spPr bwMode="auto">
            <a:xfrm>
              <a:off x="2145" y="3649"/>
              <a:ext cx="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1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42" name="Freeform 241"/>
            <p:cNvSpPr>
              <a:spLocks/>
            </p:cNvSpPr>
            <p:nvPr/>
          </p:nvSpPr>
          <p:spPr bwMode="auto">
            <a:xfrm>
              <a:off x="2156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43" name="Freeform 242"/>
            <p:cNvSpPr>
              <a:spLocks/>
            </p:cNvSpPr>
            <p:nvPr/>
          </p:nvSpPr>
          <p:spPr bwMode="auto">
            <a:xfrm>
              <a:off x="2166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44" name="Freeform 243"/>
            <p:cNvSpPr>
              <a:spLocks/>
            </p:cNvSpPr>
            <p:nvPr/>
          </p:nvSpPr>
          <p:spPr bwMode="auto">
            <a:xfrm>
              <a:off x="2177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45" name="Freeform 244"/>
            <p:cNvSpPr>
              <a:spLocks/>
            </p:cNvSpPr>
            <p:nvPr/>
          </p:nvSpPr>
          <p:spPr bwMode="auto">
            <a:xfrm>
              <a:off x="2187" y="3649"/>
              <a:ext cx="9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9" y="0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46" name="Freeform 245"/>
            <p:cNvSpPr>
              <a:spLocks/>
            </p:cNvSpPr>
            <p:nvPr/>
          </p:nvSpPr>
          <p:spPr bwMode="auto">
            <a:xfrm>
              <a:off x="2196" y="3646"/>
              <a:ext cx="11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1" y="0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47" name="Freeform 246"/>
            <p:cNvSpPr>
              <a:spLocks/>
            </p:cNvSpPr>
            <p:nvPr/>
          </p:nvSpPr>
          <p:spPr bwMode="auto">
            <a:xfrm>
              <a:off x="2207" y="3646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48" name="Freeform 247"/>
            <p:cNvSpPr>
              <a:spLocks/>
            </p:cNvSpPr>
            <p:nvPr/>
          </p:nvSpPr>
          <p:spPr bwMode="auto">
            <a:xfrm>
              <a:off x="2216" y="3646"/>
              <a:ext cx="1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1"/>
                </a:cxn>
              </a:cxnLst>
              <a:rect l="0" t="0" r="r" b="b"/>
              <a:pathLst>
                <a:path w="11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49" name="Freeform 248"/>
            <p:cNvSpPr>
              <a:spLocks/>
            </p:cNvSpPr>
            <p:nvPr/>
          </p:nvSpPr>
          <p:spPr bwMode="auto">
            <a:xfrm>
              <a:off x="2227" y="3647"/>
              <a:ext cx="10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3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50" name="Freeform 249"/>
            <p:cNvSpPr>
              <a:spLocks/>
            </p:cNvSpPr>
            <p:nvPr/>
          </p:nvSpPr>
          <p:spPr bwMode="auto">
            <a:xfrm>
              <a:off x="2237" y="3649"/>
              <a:ext cx="10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0" y="0"/>
                </a:cxn>
              </a:cxnLst>
              <a:rect l="0" t="0" r="r" b="b"/>
              <a:pathLst>
                <a:path w="10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51" name="Freeform 250"/>
            <p:cNvSpPr>
              <a:spLocks/>
            </p:cNvSpPr>
            <p:nvPr/>
          </p:nvSpPr>
          <p:spPr bwMode="auto">
            <a:xfrm>
              <a:off x="2247" y="3649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52" name="Freeform 251"/>
            <p:cNvSpPr>
              <a:spLocks/>
            </p:cNvSpPr>
            <p:nvPr/>
          </p:nvSpPr>
          <p:spPr bwMode="auto">
            <a:xfrm>
              <a:off x="2257" y="3649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53" name="Freeform 252"/>
            <p:cNvSpPr>
              <a:spLocks/>
            </p:cNvSpPr>
            <p:nvPr/>
          </p:nvSpPr>
          <p:spPr bwMode="auto">
            <a:xfrm>
              <a:off x="2268" y="3649"/>
              <a:ext cx="1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54" name="Freeform 253"/>
            <p:cNvSpPr>
              <a:spLocks/>
            </p:cNvSpPr>
            <p:nvPr/>
          </p:nvSpPr>
          <p:spPr bwMode="auto">
            <a:xfrm>
              <a:off x="2278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55" name="Freeform 254"/>
            <p:cNvSpPr>
              <a:spLocks/>
            </p:cNvSpPr>
            <p:nvPr/>
          </p:nvSpPr>
          <p:spPr bwMode="auto">
            <a:xfrm>
              <a:off x="2287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56" name="Freeform 255"/>
            <p:cNvSpPr>
              <a:spLocks/>
            </p:cNvSpPr>
            <p:nvPr/>
          </p:nvSpPr>
          <p:spPr bwMode="auto">
            <a:xfrm>
              <a:off x="2298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57" name="Freeform 256"/>
            <p:cNvSpPr>
              <a:spLocks/>
            </p:cNvSpPr>
            <p:nvPr/>
          </p:nvSpPr>
          <p:spPr bwMode="auto">
            <a:xfrm>
              <a:off x="2308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58" name="Freeform 257"/>
            <p:cNvSpPr>
              <a:spLocks/>
            </p:cNvSpPr>
            <p:nvPr/>
          </p:nvSpPr>
          <p:spPr bwMode="auto">
            <a:xfrm>
              <a:off x="2319" y="3650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59" name="Freeform 258"/>
            <p:cNvSpPr>
              <a:spLocks/>
            </p:cNvSpPr>
            <p:nvPr/>
          </p:nvSpPr>
          <p:spPr bwMode="auto">
            <a:xfrm>
              <a:off x="2328" y="3650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60" name="Freeform 259"/>
            <p:cNvSpPr>
              <a:spLocks/>
            </p:cNvSpPr>
            <p:nvPr/>
          </p:nvSpPr>
          <p:spPr bwMode="auto">
            <a:xfrm>
              <a:off x="2339" y="3650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61" name="Freeform 260"/>
            <p:cNvSpPr>
              <a:spLocks/>
            </p:cNvSpPr>
            <p:nvPr/>
          </p:nvSpPr>
          <p:spPr bwMode="auto">
            <a:xfrm>
              <a:off x="2349" y="3649"/>
              <a:ext cx="1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  <p:sp>
          <p:nvSpPr>
            <p:cNvPr id="1162" name="Line 261"/>
            <p:cNvSpPr>
              <a:spLocks noChangeShapeType="1"/>
            </p:cNvSpPr>
            <p:nvPr/>
          </p:nvSpPr>
          <p:spPr bwMode="auto">
            <a:xfrm>
              <a:off x="2360" y="3649"/>
              <a:ext cx="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000"/>
            </a:p>
          </p:txBody>
        </p:sp>
      </p:grpSp>
      <p:sp>
        <p:nvSpPr>
          <p:cNvPr id="1163" name="Obdélník 1162"/>
          <p:cNvSpPr/>
          <p:nvPr/>
        </p:nvSpPr>
        <p:spPr>
          <a:xfrm>
            <a:off x="8190846" y="2590783"/>
            <a:ext cx="1201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/>
              <a:t>Acetonitrile (strong diluent)</a:t>
            </a:r>
          </a:p>
          <a:p>
            <a:pPr algn="ctr"/>
            <a:r>
              <a:rPr lang="en-GB" sz="1200"/>
              <a:t>Injection: </a:t>
            </a:r>
            <a:r>
              <a:rPr lang="en-GB" sz="1200">
                <a:solidFill>
                  <a:srgbClr val="FF0000"/>
                </a:solidFill>
              </a:rPr>
              <a:t>4µl</a:t>
            </a:r>
          </a:p>
        </p:txBody>
      </p:sp>
      <p:sp>
        <p:nvSpPr>
          <p:cNvPr id="1164" name="Šipka doprava 1163"/>
          <p:cNvSpPr/>
          <p:nvPr/>
        </p:nvSpPr>
        <p:spPr>
          <a:xfrm>
            <a:off x="4080632" y="5371969"/>
            <a:ext cx="2701800" cy="554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Change of dilluent</a:t>
            </a:r>
          </a:p>
        </p:txBody>
      </p:sp>
    </p:spTree>
    <p:extLst>
      <p:ext uri="{BB962C8B-B14F-4D97-AF65-F5344CB8AC3E}">
        <p14:creationId xmlns:p14="http://schemas.microsoft.com/office/powerpoint/2010/main" val="2002688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obsah 2"/>
          <p:cNvSpPr>
            <a:spLocks noGrp="1"/>
          </p:cNvSpPr>
          <p:nvPr>
            <p:ph idx="1"/>
          </p:nvPr>
        </p:nvSpPr>
        <p:spPr>
          <a:xfrm>
            <a:off x="828998" y="1196752"/>
            <a:ext cx="5034583" cy="1944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b="1"/>
              <a:t>Gradient optimization</a:t>
            </a:r>
          </a:p>
          <a:p>
            <a:r>
              <a:rPr lang="en-GB" sz="1800"/>
              <a:t>Gradient tuning for injection of strong solvent in multi-analyte method with.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LC-MS method development</a:t>
            </a: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799030" y="2906278"/>
          <a:ext cx="5013543" cy="301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2" name="Graf" r:id="rId3" imgW="7791474" imgH="4010001" progId="">
                  <p:embed/>
                </p:oleObj>
              </mc:Choice>
              <mc:Fallback>
                <p:oleObj name="Graf" r:id="rId3" imgW="7791474" imgH="401000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030" y="2906278"/>
                        <a:ext cx="5013543" cy="3015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43100" y="3132258"/>
            <a:ext cx="1224136" cy="584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600">
                <a:solidFill>
                  <a:srgbClr val="FF6600"/>
                </a:solidFill>
              </a:rPr>
              <a:t>Optimized gradient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774088" y="3771619"/>
            <a:ext cx="937365" cy="5847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003399"/>
                </a:solidFill>
              </a:rPr>
              <a:t>Linear gradient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327076" y="5868562"/>
            <a:ext cx="201622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Focusing of the polar analytes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H="1" flipV="1">
            <a:off x="1759124" y="4500407"/>
            <a:ext cx="287610" cy="144304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GB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637166" y="2382918"/>
            <a:ext cx="23762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Separation of non-polar compounds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3012776" y="2967692"/>
            <a:ext cx="542649" cy="70444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GB"/>
          </a:p>
        </p:txBody>
      </p:sp>
      <p:grpSp>
        <p:nvGrpSpPr>
          <p:cNvPr id="27" name="Group 434"/>
          <p:cNvGrpSpPr>
            <a:grpSpLocks/>
          </p:cNvGrpSpPr>
          <p:nvPr/>
        </p:nvGrpSpPr>
        <p:grpSpPr bwMode="auto">
          <a:xfrm>
            <a:off x="6079604" y="1268761"/>
            <a:ext cx="2520652" cy="2206341"/>
            <a:chOff x="74" y="1843"/>
            <a:chExt cx="2543" cy="1954"/>
          </a:xfrm>
        </p:grpSpPr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2199" y="3568"/>
              <a:ext cx="25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</a:rPr>
                <a:t>Time</a:t>
              </a:r>
              <a:endParaRPr lang="en-GB" sz="900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 flipV="1">
              <a:off x="385" y="3627"/>
              <a:ext cx="0" cy="4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V="1">
              <a:off x="451" y="3627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 flipV="1">
              <a:off x="516" y="3627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V="1">
              <a:off x="582" y="3627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 flipV="1">
              <a:off x="649" y="3627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 flipV="1">
              <a:off x="715" y="3627"/>
              <a:ext cx="0" cy="4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 flipV="1">
              <a:off x="781" y="3627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 flipV="1">
              <a:off x="846" y="3627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 flipV="1">
              <a:off x="912" y="3627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V="1">
              <a:off x="979" y="3627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 flipV="1">
              <a:off x="1045" y="3627"/>
              <a:ext cx="0" cy="4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flipV="1">
              <a:off x="1111" y="3627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1176" y="3627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 flipV="1">
              <a:off x="1242" y="3627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V="1">
              <a:off x="1308" y="3627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 flipV="1">
              <a:off x="1375" y="3627"/>
              <a:ext cx="0" cy="4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 flipV="1">
              <a:off x="1441" y="3627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V="1">
              <a:off x="1506" y="3627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V="1">
              <a:off x="1572" y="3627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flipV="1">
              <a:off x="1638" y="3627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V="1">
              <a:off x="1704" y="3627"/>
              <a:ext cx="0" cy="4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 flipV="1">
              <a:off x="1771" y="3627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51" name="Line 47"/>
            <p:cNvSpPr>
              <a:spLocks noChangeShapeType="1"/>
            </p:cNvSpPr>
            <p:nvPr/>
          </p:nvSpPr>
          <p:spPr bwMode="auto">
            <a:xfrm flipV="1">
              <a:off x="1836" y="3627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 flipV="1">
              <a:off x="1902" y="3627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 flipV="1">
              <a:off x="1968" y="3627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54" name="Line 50"/>
            <p:cNvSpPr>
              <a:spLocks noChangeShapeType="1"/>
            </p:cNvSpPr>
            <p:nvPr/>
          </p:nvSpPr>
          <p:spPr bwMode="auto">
            <a:xfrm flipV="1">
              <a:off x="2034" y="3627"/>
              <a:ext cx="0" cy="4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 flipV="1">
              <a:off x="2099" y="3627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282" y="3672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</a:rPr>
                <a:t>1.50</a:t>
              </a:r>
              <a:endParaRPr lang="en-GB" sz="900"/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943" y="3672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</a:rPr>
                <a:t>2.00</a:t>
              </a:r>
              <a:endParaRPr lang="en-GB" sz="900"/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1601" y="3672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</a:rPr>
                <a:t>2.50</a:t>
              </a:r>
              <a:endParaRPr lang="en-GB" sz="900"/>
            </a:p>
          </p:txBody>
        </p:sp>
        <p:sp>
          <p:nvSpPr>
            <p:cNvPr id="59" name="Line 55"/>
            <p:cNvSpPr>
              <a:spLocks noChangeShapeType="1"/>
            </p:cNvSpPr>
            <p:nvPr/>
          </p:nvSpPr>
          <p:spPr bwMode="auto">
            <a:xfrm flipH="1">
              <a:off x="319" y="3627"/>
              <a:ext cx="183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 rot="16200000">
              <a:off x="189" y="2777"/>
              <a:ext cx="10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</a:rPr>
                <a:t>%</a:t>
              </a:r>
              <a:endParaRPr lang="en-GB" sz="900"/>
            </a:p>
          </p:txBody>
        </p:sp>
        <p:sp>
          <p:nvSpPr>
            <p:cNvPr id="61" name="Line 57"/>
            <p:cNvSpPr>
              <a:spLocks noChangeShapeType="1"/>
            </p:cNvSpPr>
            <p:nvPr/>
          </p:nvSpPr>
          <p:spPr bwMode="auto">
            <a:xfrm>
              <a:off x="274" y="2069"/>
              <a:ext cx="4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62" name="Line 58"/>
            <p:cNvSpPr>
              <a:spLocks noChangeShapeType="1"/>
            </p:cNvSpPr>
            <p:nvPr/>
          </p:nvSpPr>
          <p:spPr bwMode="auto">
            <a:xfrm>
              <a:off x="297" y="2225"/>
              <a:ext cx="22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63" name="Line 59"/>
            <p:cNvSpPr>
              <a:spLocks noChangeShapeType="1"/>
            </p:cNvSpPr>
            <p:nvPr/>
          </p:nvSpPr>
          <p:spPr bwMode="auto">
            <a:xfrm>
              <a:off x="297" y="2381"/>
              <a:ext cx="22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64" name="Line 60"/>
            <p:cNvSpPr>
              <a:spLocks noChangeShapeType="1"/>
            </p:cNvSpPr>
            <p:nvPr/>
          </p:nvSpPr>
          <p:spPr bwMode="auto">
            <a:xfrm>
              <a:off x="297" y="2535"/>
              <a:ext cx="22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65" name="Line 61"/>
            <p:cNvSpPr>
              <a:spLocks noChangeShapeType="1"/>
            </p:cNvSpPr>
            <p:nvPr/>
          </p:nvSpPr>
          <p:spPr bwMode="auto">
            <a:xfrm>
              <a:off x="297" y="2691"/>
              <a:ext cx="22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66" name="Line 62"/>
            <p:cNvSpPr>
              <a:spLocks noChangeShapeType="1"/>
            </p:cNvSpPr>
            <p:nvPr/>
          </p:nvSpPr>
          <p:spPr bwMode="auto">
            <a:xfrm>
              <a:off x="274" y="2847"/>
              <a:ext cx="4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67" name="Line 63"/>
            <p:cNvSpPr>
              <a:spLocks noChangeShapeType="1"/>
            </p:cNvSpPr>
            <p:nvPr/>
          </p:nvSpPr>
          <p:spPr bwMode="auto">
            <a:xfrm>
              <a:off x="297" y="3003"/>
              <a:ext cx="22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68" name="Line 64"/>
            <p:cNvSpPr>
              <a:spLocks noChangeShapeType="1"/>
            </p:cNvSpPr>
            <p:nvPr/>
          </p:nvSpPr>
          <p:spPr bwMode="auto">
            <a:xfrm>
              <a:off x="297" y="3158"/>
              <a:ext cx="22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69" name="Line 65"/>
            <p:cNvSpPr>
              <a:spLocks noChangeShapeType="1"/>
            </p:cNvSpPr>
            <p:nvPr/>
          </p:nvSpPr>
          <p:spPr bwMode="auto">
            <a:xfrm>
              <a:off x="297" y="3313"/>
              <a:ext cx="22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>
              <a:off x="297" y="3469"/>
              <a:ext cx="22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71" name="Line 67"/>
            <p:cNvSpPr>
              <a:spLocks noChangeShapeType="1"/>
            </p:cNvSpPr>
            <p:nvPr/>
          </p:nvSpPr>
          <p:spPr bwMode="auto">
            <a:xfrm>
              <a:off x="274" y="3624"/>
              <a:ext cx="4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72" name="Rectangle 68"/>
            <p:cNvSpPr>
              <a:spLocks noChangeArrowheads="1"/>
            </p:cNvSpPr>
            <p:nvPr/>
          </p:nvSpPr>
          <p:spPr bwMode="auto">
            <a:xfrm>
              <a:off x="214" y="3566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</a:rPr>
                <a:t>0</a:t>
              </a:r>
              <a:endParaRPr lang="en-GB" sz="900"/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97" y="2011"/>
              <a:ext cx="17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</a:rPr>
                <a:t>100</a:t>
              </a:r>
              <a:endParaRPr lang="en-GB" sz="900"/>
            </a:p>
          </p:txBody>
        </p:sp>
        <p:sp>
          <p:nvSpPr>
            <p:cNvPr id="74" name="Line 70"/>
            <p:cNvSpPr>
              <a:spLocks noChangeShapeType="1"/>
            </p:cNvSpPr>
            <p:nvPr/>
          </p:nvSpPr>
          <p:spPr bwMode="auto">
            <a:xfrm>
              <a:off x="319" y="2069"/>
              <a:ext cx="0" cy="155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74" y="1843"/>
              <a:ext cx="919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FF0000"/>
                  </a:solidFill>
                </a:rPr>
                <a:t>2010-02-03 pest 20</a:t>
              </a:r>
              <a:endParaRPr lang="en-GB" sz="900"/>
            </a:p>
          </p:txBody>
        </p:sp>
        <p:sp>
          <p:nvSpPr>
            <p:cNvPr id="76" name="Rectangle 72"/>
            <p:cNvSpPr>
              <a:spLocks noChangeArrowheads="1"/>
            </p:cNvSpPr>
            <p:nvPr/>
          </p:nvSpPr>
          <p:spPr bwMode="auto">
            <a:xfrm>
              <a:off x="1695" y="1843"/>
              <a:ext cx="836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FF0000"/>
                  </a:solidFill>
                </a:rPr>
                <a:t>1: TOF MS ES+ </a:t>
              </a:r>
              <a:endParaRPr lang="en-GB" sz="900"/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1720" y="1961"/>
              <a:ext cx="776" cy="123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FF0000"/>
                  </a:solidFill>
                </a:rPr>
                <a:t>184.019 20PPM</a:t>
              </a:r>
              <a:endParaRPr lang="en-GB" sz="900"/>
            </a:p>
          </p:txBody>
        </p:sp>
        <p:sp>
          <p:nvSpPr>
            <p:cNvPr id="78" name="Rectangle 74"/>
            <p:cNvSpPr>
              <a:spLocks noChangeArrowheads="1"/>
            </p:cNvSpPr>
            <p:nvPr/>
          </p:nvSpPr>
          <p:spPr bwMode="auto">
            <a:xfrm>
              <a:off x="2298" y="2079"/>
              <a:ext cx="174" cy="125"/>
            </a:xfrm>
            <a:prstGeom prst="rect">
              <a:avLst/>
            </a:prstGeom>
            <a:noFill/>
            <a:ln w="222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FF0000"/>
                  </a:solidFill>
                </a:rPr>
                <a:t>372</a:t>
              </a:r>
              <a:endParaRPr lang="en-GB" sz="900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325" y="3618"/>
              <a:ext cx="1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4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4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337" y="3622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349" y="3622"/>
              <a:ext cx="1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2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2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362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374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386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398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410" y="3624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421" y="3622"/>
              <a:ext cx="1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4" y="0"/>
                </a:cxn>
              </a:cxnLst>
              <a:rect l="0" t="0" r="r" b="b"/>
              <a:pathLst>
                <a:path w="14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4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435" y="3622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446" y="3622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459" y="3622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470" y="3622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483" y="3617"/>
              <a:ext cx="11" cy="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1" y="0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494" y="3617"/>
              <a:ext cx="1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4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4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507" y="3621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519" y="3621"/>
              <a:ext cx="1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3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3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96" name="Freeform 92"/>
            <p:cNvSpPr>
              <a:spLocks/>
            </p:cNvSpPr>
            <p:nvPr/>
          </p:nvSpPr>
          <p:spPr bwMode="auto">
            <a:xfrm>
              <a:off x="531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97" name="Freeform 93"/>
            <p:cNvSpPr>
              <a:spLocks/>
            </p:cNvSpPr>
            <p:nvPr/>
          </p:nvSpPr>
          <p:spPr bwMode="auto">
            <a:xfrm>
              <a:off x="543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98" name="Freeform 94"/>
            <p:cNvSpPr>
              <a:spLocks/>
            </p:cNvSpPr>
            <p:nvPr/>
          </p:nvSpPr>
          <p:spPr bwMode="auto">
            <a:xfrm>
              <a:off x="555" y="3622"/>
              <a:ext cx="1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0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99" name="Freeform 95"/>
            <p:cNvSpPr>
              <a:spLocks/>
            </p:cNvSpPr>
            <p:nvPr/>
          </p:nvSpPr>
          <p:spPr bwMode="auto">
            <a:xfrm>
              <a:off x="567" y="3622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00" name="Freeform 96"/>
            <p:cNvSpPr>
              <a:spLocks/>
            </p:cNvSpPr>
            <p:nvPr/>
          </p:nvSpPr>
          <p:spPr bwMode="auto">
            <a:xfrm>
              <a:off x="580" y="3622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01" name="Freeform 97"/>
            <p:cNvSpPr>
              <a:spLocks/>
            </p:cNvSpPr>
            <p:nvPr/>
          </p:nvSpPr>
          <p:spPr bwMode="auto">
            <a:xfrm>
              <a:off x="592" y="3622"/>
              <a:ext cx="1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2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2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02" name="Freeform 98"/>
            <p:cNvSpPr>
              <a:spLocks/>
            </p:cNvSpPr>
            <p:nvPr/>
          </p:nvSpPr>
          <p:spPr bwMode="auto">
            <a:xfrm>
              <a:off x="604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03" name="Freeform 99"/>
            <p:cNvSpPr>
              <a:spLocks/>
            </p:cNvSpPr>
            <p:nvPr/>
          </p:nvSpPr>
          <p:spPr bwMode="auto">
            <a:xfrm>
              <a:off x="616" y="3621"/>
              <a:ext cx="1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2" y="0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04" name="Freeform 100"/>
            <p:cNvSpPr>
              <a:spLocks/>
            </p:cNvSpPr>
            <p:nvPr/>
          </p:nvSpPr>
          <p:spPr bwMode="auto">
            <a:xfrm>
              <a:off x="628" y="3621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05" name="Freeform 101"/>
            <p:cNvSpPr>
              <a:spLocks/>
            </p:cNvSpPr>
            <p:nvPr/>
          </p:nvSpPr>
          <p:spPr bwMode="auto">
            <a:xfrm>
              <a:off x="640" y="3621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06" name="Freeform 102"/>
            <p:cNvSpPr>
              <a:spLocks/>
            </p:cNvSpPr>
            <p:nvPr/>
          </p:nvSpPr>
          <p:spPr bwMode="auto">
            <a:xfrm>
              <a:off x="653" y="3621"/>
              <a:ext cx="1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3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3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07" name="Freeform 103"/>
            <p:cNvSpPr>
              <a:spLocks/>
            </p:cNvSpPr>
            <p:nvPr/>
          </p:nvSpPr>
          <p:spPr bwMode="auto">
            <a:xfrm>
              <a:off x="665" y="3624"/>
              <a:ext cx="2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9" y="0"/>
                </a:cxn>
              </a:cxnLst>
              <a:rect l="0" t="0" r="r" b="b"/>
              <a:pathLst>
                <a:path w="2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08" name="Freeform 104"/>
            <p:cNvSpPr>
              <a:spLocks/>
            </p:cNvSpPr>
            <p:nvPr/>
          </p:nvSpPr>
          <p:spPr bwMode="auto">
            <a:xfrm>
              <a:off x="694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09" name="Freeform 105"/>
            <p:cNvSpPr>
              <a:spLocks/>
            </p:cNvSpPr>
            <p:nvPr/>
          </p:nvSpPr>
          <p:spPr bwMode="auto">
            <a:xfrm>
              <a:off x="706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10" name="Freeform 106"/>
            <p:cNvSpPr>
              <a:spLocks/>
            </p:cNvSpPr>
            <p:nvPr/>
          </p:nvSpPr>
          <p:spPr bwMode="auto">
            <a:xfrm>
              <a:off x="718" y="3624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11" name="Freeform 107"/>
            <p:cNvSpPr>
              <a:spLocks/>
            </p:cNvSpPr>
            <p:nvPr/>
          </p:nvSpPr>
          <p:spPr bwMode="auto">
            <a:xfrm>
              <a:off x="731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12" name="Freeform 108"/>
            <p:cNvSpPr>
              <a:spLocks/>
            </p:cNvSpPr>
            <p:nvPr/>
          </p:nvSpPr>
          <p:spPr bwMode="auto">
            <a:xfrm>
              <a:off x="743" y="3617"/>
              <a:ext cx="12" cy="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2" y="0"/>
                </a:cxn>
              </a:cxnLst>
              <a:rect l="0" t="0" r="r" b="b"/>
              <a:pathLst>
                <a:path w="12"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13" name="Freeform 109"/>
            <p:cNvSpPr>
              <a:spLocks/>
            </p:cNvSpPr>
            <p:nvPr/>
          </p:nvSpPr>
          <p:spPr bwMode="auto">
            <a:xfrm>
              <a:off x="755" y="3617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14" name="Freeform 110"/>
            <p:cNvSpPr>
              <a:spLocks/>
            </p:cNvSpPr>
            <p:nvPr/>
          </p:nvSpPr>
          <p:spPr bwMode="auto">
            <a:xfrm>
              <a:off x="767" y="3617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15" name="Freeform 111"/>
            <p:cNvSpPr>
              <a:spLocks/>
            </p:cNvSpPr>
            <p:nvPr/>
          </p:nvSpPr>
          <p:spPr bwMode="auto">
            <a:xfrm>
              <a:off x="779" y="3617"/>
              <a:ext cx="13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7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7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16" name="Freeform 112"/>
            <p:cNvSpPr>
              <a:spLocks/>
            </p:cNvSpPr>
            <p:nvPr/>
          </p:nvSpPr>
          <p:spPr bwMode="auto">
            <a:xfrm>
              <a:off x="792" y="3621"/>
              <a:ext cx="1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2" y="0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17" name="Freeform 113"/>
            <p:cNvSpPr>
              <a:spLocks/>
            </p:cNvSpPr>
            <p:nvPr/>
          </p:nvSpPr>
          <p:spPr bwMode="auto">
            <a:xfrm>
              <a:off x="804" y="3621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18" name="Freeform 114"/>
            <p:cNvSpPr>
              <a:spLocks/>
            </p:cNvSpPr>
            <p:nvPr/>
          </p:nvSpPr>
          <p:spPr bwMode="auto">
            <a:xfrm>
              <a:off x="816" y="3621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19" name="Freeform 115"/>
            <p:cNvSpPr>
              <a:spLocks/>
            </p:cNvSpPr>
            <p:nvPr/>
          </p:nvSpPr>
          <p:spPr bwMode="auto">
            <a:xfrm>
              <a:off x="828" y="3621"/>
              <a:ext cx="1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3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3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20" name="Freeform 116"/>
            <p:cNvSpPr>
              <a:spLocks/>
            </p:cNvSpPr>
            <p:nvPr/>
          </p:nvSpPr>
          <p:spPr bwMode="auto">
            <a:xfrm>
              <a:off x="840" y="3622"/>
              <a:ext cx="1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0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21" name="Freeform 117"/>
            <p:cNvSpPr>
              <a:spLocks/>
            </p:cNvSpPr>
            <p:nvPr/>
          </p:nvSpPr>
          <p:spPr bwMode="auto">
            <a:xfrm>
              <a:off x="852" y="3622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22" name="Freeform 118"/>
            <p:cNvSpPr>
              <a:spLocks/>
            </p:cNvSpPr>
            <p:nvPr/>
          </p:nvSpPr>
          <p:spPr bwMode="auto">
            <a:xfrm>
              <a:off x="865" y="3622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23" name="Freeform 119"/>
            <p:cNvSpPr>
              <a:spLocks/>
            </p:cNvSpPr>
            <p:nvPr/>
          </p:nvSpPr>
          <p:spPr bwMode="auto">
            <a:xfrm>
              <a:off x="877" y="3622"/>
              <a:ext cx="1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2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2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24" name="Freeform 120"/>
            <p:cNvSpPr>
              <a:spLocks/>
            </p:cNvSpPr>
            <p:nvPr/>
          </p:nvSpPr>
          <p:spPr bwMode="auto">
            <a:xfrm>
              <a:off x="889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25" name="Freeform 121"/>
            <p:cNvSpPr>
              <a:spLocks/>
            </p:cNvSpPr>
            <p:nvPr/>
          </p:nvSpPr>
          <p:spPr bwMode="auto">
            <a:xfrm>
              <a:off x="901" y="3624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26" name="Freeform 122"/>
            <p:cNvSpPr>
              <a:spLocks/>
            </p:cNvSpPr>
            <p:nvPr/>
          </p:nvSpPr>
          <p:spPr bwMode="auto">
            <a:xfrm>
              <a:off x="912" y="3624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27" name="Freeform 123"/>
            <p:cNvSpPr>
              <a:spLocks/>
            </p:cNvSpPr>
            <p:nvPr/>
          </p:nvSpPr>
          <p:spPr bwMode="auto">
            <a:xfrm>
              <a:off x="925" y="3618"/>
              <a:ext cx="11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1" y="0"/>
                </a:cxn>
              </a:cxnLst>
              <a:rect l="0" t="0" r="r" b="b"/>
              <a:pathLst>
                <a:path w="11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28" name="Freeform 124"/>
            <p:cNvSpPr>
              <a:spLocks/>
            </p:cNvSpPr>
            <p:nvPr/>
          </p:nvSpPr>
          <p:spPr bwMode="auto">
            <a:xfrm>
              <a:off x="936" y="3618"/>
              <a:ext cx="14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29" name="Freeform 125"/>
            <p:cNvSpPr>
              <a:spLocks/>
            </p:cNvSpPr>
            <p:nvPr/>
          </p:nvSpPr>
          <p:spPr bwMode="auto">
            <a:xfrm>
              <a:off x="950" y="361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961" y="3618"/>
              <a:ext cx="13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6"/>
                </a:cxn>
              </a:cxnLst>
              <a:rect l="0" t="0" r="r" b="b"/>
              <a:pathLst>
                <a:path w="13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6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974" y="3624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32" name="Freeform 128"/>
            <p:cNvSpPr>
              <a:spLocks/>
            </p:cNvSpPr>
            <p:nvPr/>
          </p:nvSpPr>
          <p:spPr bwMode="auto">
            <a:xfrm>
              <a:off x="985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33" name="Freeform 129"/>
            <p:cNvSpPr>
              <a:spLocks/>
            </p:cNvSpPr>
            <p:nvPr/>
          </p:nvSpPr>
          <p:spPr bwMode="auto">
            <a:xfrm>
              <a:off x="997" y="3624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34" name="Freeform 130"/>
            <p:cNvSpPr>
              <a:spLocks/>
            </p:cNvSpPr>
            <p:nvPr/>
          </p:nvSpPr>
          <p:spPr bwMode="auto">
            <a:xfrm>
              <a:off x="1010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35" name="Freeform 131"/>
            <p:cNvSpPr>
              <a:spLocks/>
            </p:cNvSpPr>
            <p:nvPr/>
          </p:nvSpPr>
          <p:spPr bwMode="auto">
            <a:xfrm>
              <a:off x="1022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36" name="Freeform 132"/>
            <p:cNvSpPr>
              <a:spLocks/>
            </p:cNvSpPr>
            <p:nvPr/>
          </p:nvSpPr>
          <p:spPr bwMode="auto">
            <a:xfrm>
              <a:off x="1034" y="3609"/>
              <a:ext cx="12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2" y="0"/>
                </a:cxn>
              </a:cxnLst>
              <a:rect l="0" t="0" r="r" b="b"/>
              <a:pathLst>
                <a:path w="12" h="15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37" name="Freeform 133"/>
            <p:cNvSpPr>
              <a:spLocks/>
            </p:cNvSpPr>
            <p:nvPr/>
          </p:nvSpPr>
          <p:spPr bwMode="auto">
            <a:xfrm>
              <a:off x="1046" y="3592"/>
              <a:ext cx="12" cy="1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2" y="0"/>
                </a:cxn>
              </a:cxnLst>
              <a:rect l="0" t="0" r="r" b="b"/>
              <a:pathLst>
                <a:path w="12" h="17"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38" name="Freeform 134"/>
            <p:cNvSpPr>
              <a:spLocks/>
            </p:cNvSpPr>
            <p:nvPr/>
          </p:nvSpPr>
          <p:spPr bwMode="auto">
            <a:xfrm>
              <a:off x="1058" y="3562"/>
              <a:ext cx="12" cy="3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12" y="0"/>
                </a:cxn>
              </a:cxnLst>
              <a:rect l="0" t="0" r="r" b="b"/>
              <a:pathLst>
                <a:path w="12" h="30">
                  <a:moveTo>
                    <a:pt x="0" y="3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39" name="Freeform 135"/>
            <p:cNvSpPr>
              <a:spLocks/>
            </p:cNvSpPr>
            <p:nvPr/>
          </p:nvSpPr>
          <p:spPr bwMode="auto">
            <a:xfrm>
              <a:off x="1070" y="3525"/>
              <a:ext cx="13" cy="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3" y="0"/>
                </a:cxn>
              </a:cxnLst>
              <a:rect l="0" t="0" r="r" b="b"/>
              <a:pathLst>
                <a:path w="13" h="37">
                  <a:moveTo>
                    <a:pt x="0" y="37"/>
                  </a:moveTo>
                  <a:lnTo>
                    <a:pt x="0" y="37"/>
                  </a:lnTo>
                  <a:lnTo>
                    <a:pt x="0" y="37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40" name="Freeform 136"/>
            <p:cNvSpPr>
              <a:spLocks/>
            </p:cNvSpPr>
            <p:nvPr/>
          </p:nvSpPr>
          <p:spPr bwMode="auto">
            <a:xfrm>
              <a:off x="1083" y="3467"/>
              <a:ext cx="12" cy="5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12" y="0"/>
                </a:cxn>
              </a:cxnLst>
              <a:rect l="0" t="0" r="r" b="b"/>
              <a:pathLst>
                <a:path w="12" h="58">
                  <a:moveTo>
                    <a:pt x="0" y="58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41" name="Freeform 137"/>
            <p:cNvSpPr>
              <a:spLocks/>
            </p:cNvSpPr>
            <p:nvPr/>
          </p:nvSpPr>
          <p:spPr bwMode="auto">
            <a:xfrm>
              <a:off x="1095" y="3384"/>
              <a:ext cx="12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12" y="0"/>
                </a:cxn>
              </a:cxnLst>
              <a:rect l="0" t="0" r="r" b="b"/>
              <a:pathLst>
                <a:path w="12" h="83">
                  <a:moveTo>
                    <a:pt x="0" y="83"/>
                  </a:moveTo>
                  <a:lnTo>
                    <a:pt x="0" y="83"/>
                  </a:lnTo>
                  <a:lnTo>
                    <a:pt x="0" y="83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42" name="Freeform 138"/>
            <p:cNvSpPr>
              <a:spLocks/>
            </p:cNvSpPr>
            <p:nvPr/>
          </p:nvSpPr>
          <p:spPr bwMode="auto">
            <a:xfrm>
              <a:off x="1107" y="3295"/>
              <a:ext cx="12" cy="89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12" y="0"/>
                </a:cxn>
              </a:cxnLst>
              <a:rect l="0" t="0" r="r" b="b"/>
              <a:pathLst>
                <a:path w="12" h="89">
                  <a:moveTo>
                    <a:pt x="0" y="89"/>
                  </a:moveTo>
                  <a:lnTo>
                    <a:pt x="0" y="89"/>
                  </a:lnTo>
                  <a:lnTo>
                    <a:pt x="0" y="89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43" name="Freeform 139"/>
            <p:cNvSpPr>
              <a:spLocks/>
            </p:cNvSpPr>
            <p:nvPr/>
          </p:nvSpPr>
          <p:spPr bwMode="auto">
            <a:xfrm>
              <a:off x="1119" y="3220"/>
              <a:ext cx="12" cy="75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12" y="0"/>
                </a:cxn>
              </a:cxnLst>
              <a:rect l="0" t="0" r="r" b="b"/>
              <a:pathLst>
                <a:path w="12" h="75">
                  <a:moveTo>
                    <a:pt x="0" y="75"/>
                  </a:moveTo>
                  <a:lnTo>
                    <a:pt x="0" y="75"/>
                  </a:lnTo>
                  <a:lnTo>
                    <a:pt x="0" y="75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44" name="Freeform 140"/>
            <p:cNvSpPr>
              <a:spLocks/>
            </p:cNvSpPr>
            <p:nvPr/>
          </p:nvSpPr>
          <p:spPr bwMode="auto">
            <a:xfrm>
              <a:off x="1131" y="3118"/>
              <a:ext cx="12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12" y="0"/>
                </a:cxn>
              </a:cxnLst>
              <a:rect l="0" t="0" r="r" b="b"/>
              <a:pathLst>
                <a:path w="12" h="102">
                  <a:moveTo>
                    <a:pt x="0" y="102"/>
                  </a:moveTo>
                  <a:lnTo>
                    <a:pt x="0" y="102"/>
                  </a:lnTo>
                  <a:lnTo>
                    <a:pt x="0" y="102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45" name="Freeform 141"/>
            <p:cNvSpPr>
              <a:spLocks/>
            </p:cNvSpPr>
            <p:nvPr/>
          </p:nvSpPr>
          <p:spPr bwMode="auto">
            <a:xfrm>
              <a:off x="1143" y="2965"/>
              <a:ext cx="13" cy="153"/>
            </a:xfrm>
            <a:custGeom>
              <a:avLst/>
              <a:gdLst/>
              <a:ahLst/>
              <a:cxnLst>
                <a:cxn ang="0">
                  <a:pos x="0" y="153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13" y="0"/>
                </a:cxn>
              </a:cxnLst>
              <a:rect l="0" t="0" r="r" b="b"/>
              <a:pathLst>
                <a:path w="13" h="153">
                  <a:moveTo>
                    <a:pt x="0" y="153"/>
                  </a:moveTo>
                  <a:lnTo>
                    <a:pt x="0" y="153"/>
                  </a:lnTo>
                  <a:lnTo>
                    <a:pt x="0" y="153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46" name="Freeform 142"/>
            <p:cNvSpPr>
              <a:spLocks/>
            </p:cNvSpPr>
            <p:nvPr/>
          </p:nvSpPr>
          <p:spPr bwMode="auto">
            <a:xfrm>
              <a:off x="1156" y="2833"/>
              <a:ext cx="29" cy="132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29" y="0"/>
                </a:cxn>
              </a:cxnLst>
              <a:rect l="0" t="0" r="r" b="b"/>
              <a:pathLst>
                <a:path w="29" h="132">
                  <a:moveTo>
                    <a:pt x="0" y="132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2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47" name="Freeform 143"/>
            <p:cNvSpPr>
              <a:spLocks/>
            </p:cNvSpPr>
            <p:nvPr/>
          </p:nvSpPr>
          <p:spPr bwMode="auto">
            <a:xfrm>
              <a:off x="1185" y="2723"/>
              <a:ext cx="13" cy="11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13" y="0"/>
                </a:cxn>
              </a:cxnLst>
              <a:rect l="0" t="0" r="r" b="b"/>
              <a:pathLst>
                <a:path w="13" h="110">
                  <a:moveTo>
                    <a:pt x="0" y="110"/>
                  </a:moveTo>
                  <a:lnTo>
                    <a:pt x="0" y="110"/>
                  </a:lnTo>
                  <a:lnTo>
                    <a:pt x="0" y="11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48" name="Freeform 144"/>
            <p:cNvSpPr>
              <a:spLocks/>
            </p:cNvSpPr>
            <p:nvPr/>
          </p:nvSpPr>
          <p:spPr bwMode="auto">
            <a:xfrm>
              <a:off x="1198" y="2656"/>
              <a:ext cx="11" cy="67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1" y="0"/>
                </a:cxn>
              </a:cxnLst>
              <a:rect l="0" t="0" r="r" b="b"/>
              <a:pathLst>
                <a:path w="11" h="67">
                  <a:moveTo>
                    <a:pt x="0" y="67"/>
                  </a:moveTo>
                  <a:lnTo>
                    <a:pt x="0" y="67"/>
                  </a:lnTo>
                  <a:lnTo>
                    <a:pt x="0" y="67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49" name="Freeform 145"/>
            <p:cNvSpPr>
              <a:spLocks/>
            </p:cNvSpPr>
            <p:nvPr/>
          </p:nvSpPr>
          <p:spPr bwMode="auto">
            <a:xfrm>
              <a:off x="1209" y="2617"/>
              <a:ext cx="12" cy="3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12" y="0"/>
                </a:cxn>
              </a:cxnLst>
              <a:rect l="0" t="0" r="r" b="b"/>
              <a:pathLst>
                <a:path w="12" h="39">
                  <a:moveTo>
                    <a:pt x="0" y="39"/>
                  </a:moveTo>
                  <a:lnTo>
                    <a:pt x="0" y="39"/>
                  </a:lnTo>
                  <a:lnTo>
                    <a:pt x="0" y="39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50" name="Freeform 146"/>
            <p:cNvSpPr>
              <a:spLocks/>
            </p:cNvSpPr>
            <p:nvPr/>
          </p:nvSpPr>
          <p:spPr bwMode="auto">
            <a:xfrm>
              <a:off x="1221" y="2617"/>
              <a:ext cx="13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8"/>
                </a:cxn>
              </a:cxnLst>
              <a:rect l="0" t="0" r="r" b="b"/>
              <a:pathLst>
                <a:path w="13" h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8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51" name="Freeform 147"/>
            <p:cNvSpPr>
              <a:spLocks/>
            </p:cNvSpPr>
            <p:nvPr/>
          </p:nvSpPr>
          <p:spPr bwMode="auto">
            <a:xfrm>
              <a:off x="1234" y="2625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52" name="Freeform 148"/>
            <p:cNvSpPr>
              <a:spLocks/>
            </p:cNvSpPr>
            <p:nvPr/>
          </p:nvSpPr>
          <p:spPr bwMode="auto">
            <a:xfrm>
              <a:off x="1246" y="2564"/>
              <a:ext cx="12" cy="6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12" y="0"/>
                </a:cxn>
              </a:cxnLst>
              <a:rect l="0" t="0" r="r" b="b"/>
              <a:pathLst>
                <a:path w="12" h="61">
                  <a:moveTo>
                    <a:pt x="0" y="61"/>
                  </a:moveTo>
                  <a:lnTo>
                    <a:pt x="0" y="61"/>
                  </a:lnTo>
                  <a:lnTo>
                    <a:pt x="0" y="61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53" name="Freeform 149"/>
            <p:cNvSpPr>
              <a:spLocks/>
            </p:cNvSpPr>
            <p:nvPr/>
          </p:nvSpPr>
          <p:spPr bwMode="auto">
            <a:xfrm>
              <a:off x="1258" y="2477"/>
              <a:ext cx="12" cy="8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0" y="87"/>
                </a:cxn>
                <a:cxn ang="0">
                  <a:pos x="0" y="87"/>
                </a:cxn>
                <a:cxn ang="0">
                  <a:pos x="12" y="0"/>
                </a:cxn>
              </a:cxnLst>
              <a:rect l="0" t="0" r="r" b="b"/>
              <a:pathLst>
                <a:path w="12" h="87">
                  <a:moveTo>
                    <a:pt x="0" y="87"/>
                  </a:moveTo>
                  <a:lnTo>
                    <a:pt x="0" y="87"/>
                  </a:lnTo>
                  <a:lnTo>
                    <a:pt x="0" y="87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54" name="Freeform 150"/>
            <p:cNvSpPr>
              <a:spLocks/>
            </p:cNvSpPr>
            <p:nvPr/>
          </p:nvSpPr>
          <p:spPr bwMode="auto">
            <a:xfrm>
              <a:off x="1270" y="2383"/>
              <a:ext cx="12" cy="94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12" y="0"/>
                </a:cxn>
              </a:cxnLst>
              <a:rect l="0" t="0" r="r" b="b"/>
              <a:pathLst>
                <a:path w="12" h="94">
                  <a:moveTo>
                    <a:pt x="0" y="94"/>
                  </a:moveTo>
                  <a:lnTo>
                    <a:pt x="0" y="94"/>
                  </a:lnTo>
                  <a:lnTo>
                    <a:pt x="0" y="94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55" name="Freeform 151"/>
            <p:cNvSpPr>
              <a:spLocks/>
            </p:cNvSpPr>
            <p:nvPr/>
          </p:nvSpPr>
          <p:spPr bwMode="auto">
            <a:xfrm>
              <a:off x="1282" y="2272"/>
              <a:ext cx="12" cy="111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12" y="0"/>
                </a:cxn>
              </a:cxnLst>
              <a:rect l="0" t="0" r="r" b="b"/>
              <a:pathLst>
                <a:path w="12" h="111">
                  <a:moveTo>
                    <a:pt x="0" y="111"/>
                  </a:moveTo>
                  <a:lnTo>
                    <a:pt x="0" y="111"/>
                  </a:lnTo>
                  <a:lnTo>
                    <a:pt x="0" y="111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56" name="Freeform 152"/>
            <p:cNvSpPr>
              <a:spLocks/>
            </p:cNvSpPr>
            <p:nvPr/>
          </p:nvSpPr>
          <p:spPr bwMode="auto">
            <a:xfrm>
              <a:off x="1294" y="2174"/>
              <a:ext cx="13" cy="98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13" y="0"/>
                </a:cxn>
              </a:cxnLst>
              <a:rect l="0" t="0" r="r" b="b"/>
              <a:pathLst>
                <a:path w="13" h="98">
                  <a:moveTo>
                    <a:pt x="0" y="98"/>
                  </a:moveTo>
                  <a:lnTo>
                    <a:pt x="0" y="98"/>
                  </a:lnTo>
                  <a:lnTo>
                    <a:pt x="0" y="98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57" name="Freeform 153"/>
            <p:cNvSpPr>
              <a:spLocks/>
            </p:cNvSpPr>
            <p:nvPr/>
          </p:nvSpPr>
          <p:spPr bwMode="auto">
            <a:xfrm>
              <a:off x="1307" y="2101"/>
              <a:ext cx="12" cy="73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2" y="0"/>
                </a:cxn>
              </a:cxnLst>
              <a:rect l="0" t="0" r="r" b="b"/>
              <a:pathLst>
                <a:path w="12" h="73">
                  <a:moveTo>
                    <a:pt x="0" y="73"/>
                  </a:moveTo>
                  <a:lnTo>
                    <a:pt x="0" y="73"/>
                  </a:lnTo>
                  <a:lnTo>
                    <a:pt x="0" y="73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58" name="Freeform 154"/>
            <p:cNvSpPr>
              <a:spLocks/>
            </p:cNvSpPr>
            <p:nvPr/>
          </p:nvSpPr>
          <p:spPr bwMode="auto">
            <a:xfrm>
              <a:off x="1319" y="2069"/>
              <a:ext cx="12" cy="3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12" y="0"/>
                </a:cxn>
              </a:cxnLst>
              <a:rect l="0" t="0" r="r" b="b"/>
              <a:pathLst>
                <a:path w="12" h="32">
                  <a:moveTo>
                    <a:pt x="0" y="32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59" name="Freeform 155"/>
            <p:cNvSpPr>
              <a:spLocks/>
            </p:cNvSpPr>
            <p:nvPr/>
          </p:nvSpPr>
          <p:spPr bwMode="auto">
            <a:xfrm>
              <a:off x="1331" y="2069"/>
              <a:ext cx="12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67"/>
                </a:cxn>
              </a:cxnLst>
              <a:rect l="0" t="0" r="r" b="b"/>
              <a:pathLst>
                <a:path w="12" h="6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67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60" name="Freeform 156"/>
            <p:cNvSpPr>
              <a:spLocks/>
            </p:cNvSpPr>
            <p:nvPr/>
          </p:nvSpPr>
          <p:spPr bwMode="auto">
            <a:xfrm>
              <a:off x="1343" y="2136"/>
              <a:ext cx="12" cy="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189"/>
                </a:cxn>
              </a:cxnLst>
              <a:rect l="0" t="0" r="r" b="b"/>
              <a:pathLst>
                <a:path w="12" h="18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89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61" name="Freeform 157"/>
            <p:cNvSpPr>
              <a:spLocks/>
            </p:cNvSpPr>
            <p:nvPr/>
          </p:nvSpPr>
          <p:spPr bwMode="auto">
            <a:xfrm>
              <a:off x="1355" y="2325"/>
              <a:ext cx="13" cy="2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281"/>
                </a:cxn>
              </a:cxnLst>
              <a:rect l="0" t="0" r="r" b="b"/>
              <a:pathLst>
                <a:path w="13" h="28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281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62" name="Freeform 158"/>
            <p:cNvSpPr>
              <a:spLocks/>
            </p:cNvSpPr>
            <p:nvPr/>
          </p:nvSpPr>
          <p:spPr bwMode="auto">
            <a:xfrm>
              <a:off x="1368" y="2606"/>
              <a:ext cx="12" cy="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263"/>
                </a:cxn>
              </a:cxnLst>
              <a:rect l="0" t="0" r="r" b="b"/>
              <a:pathLst>
                <a:path w="12" h="26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263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63" name="Freeform 159"/>
            <p:cNvSpPr>
              <a:spLocks/>
            </p:cNvSpPr>
            <p:nvPr/>
          </p:nvSpPr>
          <p:spPr bwMode="auto">
            <a:xfrm>
              <a:off x="1380" y="2869"/>
              <a:ext cx="12" cy="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177"/>
                </a:cxn>
              </a:cxnLst>
              <a:rect l="0" t="0" r="r" b="b"/>
              <a:pathLst>
                <a:path w="12" h="17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77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64" name="Freeform 160"/>
            <p:cNvSpPr>
              <a:spLocks/>
            </p:cNvSpPr>
            <p:nvPr/>
          </p:nvSpPr>
          <p:spPr bwMode="auto">
            <a:xfrm>
              <a:off x="1392" y="3046"/>
              <a:ext cx="12" cy="1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165"/>
                </a:cxn>
              </a:cxnLst>
              <a:rect l="0" t="0" r="r" b="b"/>
              <a:pathLst>
                <a:path w="12" h="16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65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65" name="Freeform 161"/>
            <p:cNvSpPr>
              <a:spLocks/>
            </p:cNvSpPr>
            <p:nvPr/>
          </p:nvSpPr>
          <p:spPr bwMode="auto">
            <a:xfrm>
              <a:off x="1404" y="3211"/>
              <a:ext cx="12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110"/>
                </a:cxn>
              </a:cxnLst>
              <a:rect l="0" t="0" r="r" b="b"/>
              <a:pathLst>
                <a:path w="12" h="1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1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66" name="Freeform 162"/>
            <p:cNvSpPr>
              <a:spLocks/>
            </p:cNvSpPr>
            <p:nvPr/>
          </p:nvSpPr>
          <p:spPr bwMode="auto">
            <a:xfrm>
              <a:off x="1416" y="3321"/>
              <a:ext cx="12" cy="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125"/>
                </a:cxn>
              </a:cxnLst>
              <a:rect l="0" t="0" r="r" b="b"/>
              <a:pathLst>
                <a:path w="12" h="1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25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67" name="Freeform 163"/>
            <p:cNvSpPr>
              <a:spLocks/>
            </p:cNvSpPr>
            <p:nvPr/>
          </p:nvSpPr>
          <p:spPr bwMode="auto">
            <a:xfrm>
              <a:off x="1428" y="3446"/>
              <a:ext cx="13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35"/>
                </a:cxn>
              </a:cxnLst>
              <a:rect l="0" t="0" r="r" b="b"/>
              <a:pathLst>
                <a:path w="13" h="3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35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68" name="Freeform 164"/>
            <p:cNvSpPr>
              <a:spLocks/>
            </p:cNvSpPr>
            <p:nvPr/>
          </p:nvSpPr>
          <p:spPr bwMode="auto">
            <a:xfrm>
              <a:off x="1441" y="3481"/>
              <a:ext cx="12" cy="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63"/>
                </a:cxn>
              </a:cxnLst>
              <a:rect l="0" t="0" r="r" b="b"/>
              <a:pathLst>
                <a:path w="12" h="6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63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69" name="Freeform 165"/>
            <p:cNvSpPr>
              <a:spLocks/>
            </p:cNvSpPr>
            <p:nvPr/>
          </p:nvSpPr>
          <p:spPr bwMode="auto">
            <a:xfrm>
              <a:off x="1453" y="3544"/>
              <a:ext cx="12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15"/>
                </a:cxn>
              </a:cxnLst>
              <a:rect l="0" t="0" r="r" b="b"/>
              <a:pathLst>
                <a:path w="12" h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5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70" name="Freeform 166"/>
            <p:cNvSpPr>
              <a:spLocks/>
            </p:cNvSpPr>
            <p:nvPr/>
          </p:nvSpPr>
          <p:spPr bwMode="auto">
            <a:xfrm>
              <a:off x="1465" y="3559"/>
              <a:ext cx="12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27"/>
                </a:cxn>
              </a:cxnLst>
              <a:rect l="0" t="0" r="r" b="b"/>
              <a:pathLst>
                <a:path w="12" h="2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27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71" name="Freeform 167"/>
            <p:cNvSpPr>
              <a:spLocks/>
            </p:cNvSpPr>
            <p:nvPr/>
          </p:nvSpPr>
          <p:spPr bwMode="auto">
            <a:xfrm>
              <a:off x="1477" y="3570"/>
              <a:ext cx="12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12" y="0"/>
                </a:cxn>
              </a:cxnLst>
              <a:rect l="0" t="0" r="r" b="b"/>
              <a:pathLst>
                <a:path w="12" h="16"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72" name="Freeform 168"/>
            <p:cNvSpPr>
              <a:spLocks/>
            </p:cNvSpPr>
            <p:nvPr/>
          </p:nvSpPr>
          <p:spPr bwMode="auto">
            <a:xfrm>
              <a:off x="1489" y="3570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25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25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73" name="Freeform 169"/>
            <p:cNvSpPr>
              <a:spLocks/>
            </p:cNvSpPr>
            <p:nvPr/>
          </p:nvSpPr>
          <p:spPr bwMode="auto">
            <a:xfrm>
              <a:off x="1502" y="3595"/>
              <a:ext cx="1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3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3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74" name="Freeform 170"/>
            <p:cNvSpPr>
              <a:spLocks/>
            </p:cNvSpPr>
            <p:nvPr/>
          </p:nvSpPr>
          <p:spPr bwMode="auto">
            <a:xfrm>
              <a:off x="1514" y="3598"/>
              <a:ext cx="12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14"/>
                </a:cxn>
              </a:cxnLst>
              <a:rect l="0" t="0" r="r" b="b"/>
              <a:pathLst>
                <a:path w="12" h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4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75" name="Freeform 171"/>
            <p:cNvSpPr>
              <a:spLocks/>
            </p:cNvSpPr>
            <p:nvPr/>
          </p:nvSpPr>
          <p:spPr bwMode="auto">
            <a:xfrm>
              <a:off x="1526" y="3612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76" name="Freeform 172"/>
            <p:cNvSpPr>
              <a:spLocks/>
            </p:cNvSpPr>
            <p:nvPr/>
          </p:nvSpPr>
          <p:spPr bwMode="auto">
            <a:xfrm>
              <a:off x="1538" y="3612"/>
              <a:ext cx="12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10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77" name="Freeform 173"/>
            <p:cNvSpPr>
              <a:spLocks/>
            </p:cNvSpPr>
            <p:nvPr/>
          </p:nvSpPr>
          <p:spPr bwMode="auto">
            <a:xfrm>
              <a:off x="1550" y="3618"/>
              <a:ext cx="12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78" name="Freeform 174"/>
            <p:cNvSpPr>
              <a:spLocks/>
            </p:cNvSpPr>
            <p:nvPr/>
          </p:nvSpPr>
          <p:spPr bwMode="auto">
            <a:xfrm>
              <a:off x="1562" y="3615"/>
              <a:ext cx="13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3" y="0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79" name="Freeform 175"/>
            <p:cNvSpPr>
              <a:spLocks/>
            </p:cNvSpPr>
            <p:nvPr/>
          </p:nvSpPr>
          <p:spPr bwMode="auto">
            <a:xfrm>
              <a:off x="1575" y="3615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80" name="Freeform 176"/>
            <p:cNvSpPr>
              <a:spLocks/>
            </p:cNvSpPr>
            <p:nvPr/>
          </p:nvSpPr>
          <p:spPr bwMode="auto">
            <a:xfrm>
              <a:off x="1587" y="3615"/>
              <a:ext cx="12" cy="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5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5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81" name="Freeform 177"/>
            <p:cNvSpPr>
              <a:spLocks/>
            </p:cNvSpPr>
            <p:nvPr/>
          </p:nvSpPr>
          <p:spPr bwMode="auto">
            <a:xfrm>
              <a:off x="1599" y="3620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82" name="Freeform 178"/>
            <p:cNvSpPr>
              <a:spLocks/>
            </p:cNvSpPr>
            <p:nvPr/>
          </p:nvSpPr>
          <p:spPr bwMode="auto">
            <a:xfrm>
              <a:off x="1611" y="3620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83" name="Freeform 179"/>
            <p:cNvSpPr>
              <a:spLocks/>
            </p:cNvSpPr>
            <p:nvPr/>
          </p:nvSpPr>
          <p:spPr bwMode="auto">
            <a:xfrm>
              <a:off x="1623" y="3620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84" name="Freeform 180"/>
            <p:cNvSpPr>
              <a:spLocks/>
            </p:cNvSpPr>
            <p:nvPr/>
          </p:nvSpPr>
          <p:spPr bwMode="auto">
            <a:xfrm>
              <a:off x="1635" y="3620"/>
              <a:ext cx="1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4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4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85" name="Freeform 181"/>
            <p:cNvSpPr>
              <a:spLocks/>
            </p:cNvSpPr>
            <p:nvPr/>
          </p:nvSpPr>
          <p:spPr bwMode="auto">
            <a:xfrm>
              <a:off x="1648" y="3624"/>
              <a:ext cx="2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9" y="0"/>
                </a:cxn>
              </a:cxnLst>
              <a:rect l="0" t="0" r="r" b="b"/>
              <a:pathLst>
                <a:path w="2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86" name="Freeform 182"/>
            <p:cNvSpPr>
              <a:spLocks/>
            </p:cNvSpPr>
            <p:nvPr/>
          </p:nvSpPr>
          <p:spPr bwMode="auto">
            <a:xfrm>
              <a:off x="1677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87" name="Freeform 183"/>
            <p:cNvSpPr>
              <a:spLocks/>
            </p:cNvSpPr>
            <p:nvPr/>
          </p:nvSpPr>
          <p:spPr bwMode="auto">
            <a:xfrm>
              <a:off x="1689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88" name="Freeform 184"/>
            <p:cNvSpPr>
              <a:spLocks/>
            </p:cNvSpPr>
            <p:nvPr/>
          </p:nvSpPr>
          <p:spPr bwMode="auto">
            <a:xfrm>
              <a:off x="1701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89" name="Freeform 185"/>
            <p:cNvSpPr>
              <a:spLocks/>
            </p:cNvSpPr>
            <p:nvPr/>
          </p:nvSpPr>
          <p:spPr bwMode="auto">
            <a:xfrm>
              <a:off x="1713" y="3624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90" name="Freeform 186"/>
            <p:cNvSpPr>
              <a:spLocks/>
            </p:cNvSpPr>
            <p:nvPr/>
          </p:nvSpPr>
          <p:spPr bwMode="auto">
            <a:xfrm>
              <a:off x="1726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91" name="Freeform 187"/>
            <p:cNvSpPr>
              <a:spLocks/>
            </p:cNvSpPr>
            <p:nvPr/>
          </p:nvSpPr>
          <p:spPr bwMode="auto">
            <a:xfrm>
              <a:off x="1738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92" name="Freeform 188"/>
            <p:cNvSpPr>
              <a:spLocks/>
            </p:cNvSpPr>
            <p:nvPr/>
          </p:nvSpPr>
          <p:spPr bwMode="auto">
            <a:xfrm>
              <a:off x="1750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93" name="Freeform 189"/>
            <p:cNvSpPr>
              <a:spLocks/>
            </p:cNvSpPr>
            <p:nvPr/>
          </p:nvSpPr>
          <p:spPr bwMode="auto">
            <a:xfrm>
              <a:off x="1762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94" name="Freeform 190"/>
            <p:cNvSpPr>
              <a:spLocks/>
            </p:cNvSpPr>
            <p:nvPr/>
          </p:nvSpPr>
          <p:spPr bwMode="auto">
            <a:xfrm>
              <a:off x="1774" y="3624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95" name="Freeform 191"/>
            <p:cNvSpPr>
              <a:spLocks/>
            </p:cNvSpPr>
            <p:nvPr/>
          </p:nvSpPr>
          <p:spPr bwMode="auto">
            <a:xfrm>
              <a:off x="1787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96" name="Freeform 192"/>
            <p:cNvSpPr>
              <a:spLocks/>
            </p:cNvSpPr>
            <p:nvPr/>
          </p:nvSpPr>
          <p:spPr bwMode="auto">
            <a:xfrm>
              <a:off x="1799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97" name="Freeform 193"/>
            <p:cNvSpPr>
              <a:spLocks/>
            </p:cNvSpPr>
            <p:nvPr/>
          </p:nvSpPr>
          <p:spPr bwMode="auto">
            <a:xfrm>
              <a:off x="1811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98" name="Freeform 194"/>
            <p:cNvSpPr>
              <a:spLocks/>
            </p:cNvSpPr>
            <p:nvPr/>
          </p:nvSpPr>
          <p:spPr bwMode="auto">
            <a:xfrm>
              <a:off x="1823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199" name="Freeform 195"/>
            <p:cNvSpPr>
              <a:spLocks/>
            </p:cNvSpPr>
            <p:nvPr/>
          </p:nvSpPr>
          <p:spPr bwMode="auto">
            <a:xfrm>
              <a:off x="1835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00" name="Freeform 196"/>
            <p:cNvSpPr>
              <a:spLocks/>
            </p:cNvSpPr>
            <p:nvPr/>
          </p:nvSpPr>
          <p:spPr bwMode="auto">
            <a:xfrm>
              <a:off x="1847" y="3624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01" name="Freeform 197"/>
            <p:cNvSpPr>
              <a:spLocks/>
            </p:cNvSpPr>
            <p:nvPr/>
          </p:nvSpPr>
          <p:spPr bwMode="auto">
            <a:xfrm>
              <a:off x="1860" y="3622"/>
              <a:ext cx="1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0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02" name="Freeform 198"/>
            <p:cNvSpPr>
              <a:spLocks/>
            </p:cNvSpPr>
            <p:nvPr/>
          </p:nvSpPr>
          <p:spPr bwMode="auto">
            <a:xfrm>
              <a:off x="1872" y="3622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03" name="Freeform 199"/>
            <p:cNvSpPr>
              <a:spLocks/>
            </p:cNvSpPr>
            <p:nvPr/>
          </p:nvSpPr>
          <p:spPr bwMode="auto">
            <a:xfrm>
              <a:off x="1884" y="3622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04" name="Freeform 200"/>
            <p:cNvSpPr>
              <a:spLocks/>
            </p:cNvSpPr>
            <p:nvPr/>
          </p:nvSpPr>
          <p:spPr bwMode="auto">
            <a:xfrm>
              <a:off x="1896" y="3622"/>
              <a:ext cx="1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2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2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05" name="Freeform 201"/>
            <p:cNvSpPr>
              <a:spLocks/>
            </p:cNvSpPr>
            <p:nvPr/>
          </p:nvSpPr>
          <p:spPr bwMode="auto">
            <a:xfrm>
              <a:off x="1908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06" name="Freeform 202"/>
            <p:cNvSpPr>
              <a:spLocks/>
            </p:cNvSpPr>
            <p:nvPr/>
          </p:nvSpPr>
          <p:spPr bwMode="auto">
            <a:xfrm>
              <a:off x="1920" y="3624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07" name="Freeform 203"/>
            <p:cNvSpPr>
              <a:spLocks/>
            </p:cNvSpPr>
            <p:nvPr/>
          </p:nvSpPr>
          <p:spPr bwMode="auto">
            <a:xfrm>
              <a:off x="1933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08" name="Freeform 204"/>
            <p:cNvSpPr>
              <a:spLocks/>
            </p:cNvSpPr>
            <p:nvPr/>
          </p:nvSpPr>
          <p:spPr bwMode="auto">
            <a:xfrm>
              <a:off x="1945" y="3618"/>
              <a:ext cx="12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2" y="0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09" name="Freeform 205"/>
            <p:cNvSpPr>
              <a:spLocks/>
            </p:cNvSpPr>
            <p:nvPr/>
          </p:nvSpPr>
          <p:spPr bwMode="auto">
            <a:xfrm>
              <a:off x="1957" y="3616"/>
              <a:ext cx="1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0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10" name="Freeform 206"/>
            <p:cNvSpPr>
              <a:spLocks/>
            </p:cNvSpPr>
            <p:nvPr/>
          </p:nvSpPr>
          <p:spPr bwMode="auto">
            <a:xfrm>
              <a:off x="1969" y="3610"/>
              <a:ext cx="11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1" y="0"/>
                </a:cxn>
              </a:cxnLst>
              <a:rect l="0" t="0" r="r" b="b"/>
              <a:pathLst>
                <a:path w="11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11" name="Freeform 207"/>
            <p:cNvSpPr>
              <a:spLocks/>
            </p:cNvSpPr>
            <p:nvPr/>
          </p:nvSpPr>
          <p:spPr bwMode="auto">
            <a:xfrm>
              <a:off x="1980" y="3610"/>
              <a:ext cx="1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6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6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12" name="Freeform 208"/>
            <p:cNvSpPr>
              <a:spLocks/>
            </p:cNvSpPr>
            <p:nvPr/>
          </p:nvSpPr>
          <p:spPr bwMode="auto">
            <a:xfrm>
              <a:off x="1992" y="3616"/>
              <a:ext cx="1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2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2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13" name="Freeform 209"/>
            <p:cNvSpPr>
              <a:spLocks/>
            </p:cNvSpPr>
            <p:nvPr/>
          </p:nvSpPr>
          <p:spPr bwMode="auto">
            <a:xfrm>
              <a:off x="2005" y="3618"/>
              <a:ext cx="1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6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6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14" name="Freeform 210"/>
            <p:cNvSpPr>
              <a:spLocks/>
            </p:cNvSpPr>
            <p:nvPr/>
          </p:nvSpPr>
          <p:spPr bwMode="auto">
            <a:xfrm>
              <a:off x="2017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15" name="Freeform 211"/>
            <p:cNvSpPr>
              <a:spLocks/>
            </p:cNvSpPr>
            <p:nvPr/>
          </p:nvSpPr>
          <p:spPr bwMode="auto">
            <a:xfrm>
              <a:off x="2029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16" name="Freeform 212"/>
            <p:cNvSpPr>
              <a:spLocks/>
            </p:cNvSpPr>
            <p:nvPr/>
          </p:nvSpPr>
          <p:spPr bwMode="auto">
            <a:xfrm>
              <a:off x="2041" y="3609"/>
              <a:ext cx="12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2" y="0"/>
                </a:cxn>
              </a:cxnLst>
              <a:rect l="0" t="0" r="r" b="b"/>
              <a:pathLst>
                <a:path w="12" h="15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17" name="Freeform 213"/>
            <p:cNvSpPr>
              <a:spLocks/>
            </p:cNvSpPr>
            <p:nvPr/>
          </p:nvSpPr>
          <p:spPr bwMode="auto">
            <a:xfrm>
              <a:off x="2053" y="3609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18" name="Freeform 214"/>
            <p:cNvSpPr>
              <a:spLocks/>
            </p:cNvSpPr>
            <p:nvPr/>
          </p:nvSpPr>
          <p:spPr bwMode="auto">
            <a:xfrm>
              <a:off x="2065" y="3609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19" name="Freeform 215"/>
            <p:cNvSpPr>
              <a:spLocks/>
            </p:cNvSpPr>
            <p:nvPr/>
          </p:nvSpPr>
          <p:spPr bwMode="auto">
            <a:xfrm>
              <a:off x="2078" y="3609"/>
              <a:ext cx="12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15"/>
                </a:cxn>
              </a:cxnLst>
              <a:rect l="0" t="0" r="r" b="b"/>
              <a:pathLst>
                <a:path w="12" h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5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20" name="Freeform 216"/>
            <p:cNvSpPr>
              <a:spLocks/>
            </p:cNvSpPr>
            <p:nvPr/>
          </p:nvSpPr>
          <p:spPr bwMode="auto">
            <a:xfrm>
              <a:off x="2090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21" name="Freeform 217"/>
            <p:cNvSpPr>
              <a:spLocks/>
            </p:cNvSpPr>
            <p:nvPr/>
          </p:nvSpPr>
          <p:spPr bwMode="auto">
            <a:xfrm>
              <a:off x="2102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22" name="Freeform 218"/>
            <p:cNvSpPr>
              <a:spLocks/>
            </p:cNvSpPr>
            <p:nvPr/>
          </p:nvSpPr>
          <p:spPr bwMode="auto">
            <a:xfrm>
              <a:off x="2114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23" name="Freeform 219"/>
            <p:cNvSpPr>
              <a:spLocks/>
            </p:cNvSpPr>
            <p:nvPr/>
          </p:nvSpPr>
          <p:spPr bwMode="auto">
            <a:xfrm>
              <a:off x="2126" y="3624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24" name="Freeform 220"/>
            <p:cNvSpPr>
              <a:spLocks/>
            </p:cNvSpPr>
            <p:nvPr/>
          </p:nvSpPr>
          <p:spPr bwMode="auto">
            <a:xfrm>
              <a:off x="2138" y="3624"/>
              <a:ext cx="16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6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25" name="Oval 431"/>
            <p:cNvSpPr>
              <a:spLocks noChangeArrowheads="1"/>
            </p:cNvSpPr>
            <p:nvPr/>
          </p:nvSpPr>
          <p:spPr bwMode="auto">
            <a:xfrm>
              <a:off x="2185" y="1999"/>
              <a:ext cx="432" cy="287"/>
            </a:xfrm>
            <a:prstGeom prst="ellips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GB" sz="900"/>
            </a:p>
          </p:txBody>
        </p:sp>
      </p:grpSp>
      <p:grpSp>
        <p:nvGrpSpPr>
          <p:cNvPr id="226" name="Group 430"/>
          <p:cNvGrpSpPr>
            <a:grpSpLocks/>
          </p:cNvGrpSpPr>
          <p:nvPr/>
        </p:nvGrpSpPr>
        <p:grpSpPr bwMode="auto">
          <a:xfrm>
            <a:off x="6079606" y="3717033"/>
            <a:ext cx="2437401" cy="2211383"/>
            <a:chOff x="2937" y="1991"/>
            <a:chExt cx="2459" cy="1949"/>
          </a:xfrm>
        </p:grpSpPr>
        <p:sp>
          <p:nvSpPr>
            <p:cNvPr id="227" name="Rectangle 225"/>
            <p:cNvSpPr>
              <a:spLocks noChangeArrowheads="1"/>
            </p:cNvSpPr>
            <p:nvPr/>
          </p:nvSpPr>
          <p:spPr bwMode="auto">
            <a:xfrm>
              <a:off x="5065" y="3712"/>
              <a:ext cx="259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</a:rPr>
                <a:t>Time</a:t>
              </a:r>
              <a:endParaRPr lang="en-GB" sz="900"/>
            </a:p>
          </p:txBody>
        </p:sp>
        <p:sp>
          <p:nvSpPr>
            <p:cNvPr id="228" name="Line 226"/>
            <p:cNvSpPr>
              <a:spLocks noChangeShapeType="1"/>
            </p:cNvSpPr>
            <p:nvPr/>
          </p:nvSpPr>
          <p:spPr bwMode="auto">
            <a:xfrm flipV="1">
              <a:off x="3224" y="3770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29" name="Line 227"/>
            <p:cNvSpPr>
              <a:spLocks noChangeShapeType="1"/>
            </p:cNvSpPr>
            <p:nvPr/>
          </p:nvSpPr>
          <p:spPr bwMode="auto">
            <a:xfrm flipV="1">
              <a:off x="3288" y="3770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30" name="Line 228"/>
            <p:cNvSpPr>
              <a:spLocks noChangeShapeType="1"/>
            </p:cNvSpPr>
            <p:nvPr/>
          </p:nvSpPr>
          <p:spPr bwMode="auto">
            <a:xfrm flipV="1">
              <a:off x="3353" y="3770"/>
              <a:ext cx="0" cy="4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31" name="Line 229"/>
            <p:cNvSpPr>
              <a:spLocks noChangeShapeType="1"/>
            </p:cNvSpPr>
            <p:nvPr/>
          </p:nvSpPr>
          <p:spPr bwMode="auto">
            <a:xfrm flipV="1">
              <a:off x="3419" y="3770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32" name="Line 230"/>
            <p:cNvSpPr>
              <a:spLocks noChangeShapeType="1"/>
            </p:cNvSpPr>
            <p:nvPr/>
          </p:nvSpPr>
          <p:spPr bwMode="auto">
            <a:xfrm flipV="1">
              <a:off x="3483" y="3770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33" name="Line 231"/>
            <p:cNvSpPr>
              <a:spLocks noChangeShapeType="1"/>
            </p:cNvSpPr>
            <p:nvPr/>
          </p:nvSpPr>
          <p:spPr bwMode="auto">
            <a:xfrm flipV="1">
              <a:off x="3548" y="3770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34" name="Line 232"/>
            <p:cNvSpPr>
              <a:spLocks noChangeShapeType="1"/>
            </p:cNvSpPr>
            <p:nvPr/>
          </p:nvSpPr>
          <p:spPr bwMode="auto">
            <a:xfrm flipV="1">
              <a:off x="3613" y="3770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35" name="Line 233"/>
            <p:cNvSpPr>
              <a:spLocks noChangeShapeType="1"/>
            </p:cNvSpPr>
            <p:nvPr/>
          </p:nvSpPr>
          <p:spPr bwMode="auto">
            <a:xfrm flipV="1">
              <a:off x="3677" y="3770"/>
              <a:ext cx="0" cy="4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36" name="Line 234"/>
            <p:cNvSpPr>
              <a:spLocks noChangeShapeType="1"/>
            </p:cNvSpPr>
            <p:nvPr/>
          </p:nvSpPr>
          <p:spPr bwMode="auto">
            <a:xfrm flipV="1">
              <a:off x="3742" y="3770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37" name="Line 235"/>
            <p:cNvSpPr>
              <a:spLocks noChangeShapeType="1"/>
            </p:cNvSpPr>
            <p:nvPr/>
          </p:nvSpPr>
          <p:spPr bwMode="auto">
            <a:xfrm flipV="1">
              <a:off x="3808" y="3770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38" name="Line 236"/>
            <p:cNvSpPr>
              <a:spLocks noChangeShapeType="1"/>
            </p:cNvSpPr>
            <p:nvPr/>
          </p:nvSpPr>
          <p:spPr bwMode="auto">
            <a:xfrm flipV="1">
              <a:off x="3872" y="3770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39" name="Line 237"/>
            <p:cNvSpPr>
              <a:spLocks noChangeShapeType="1"/>
            </p:cNvSpPr>
            <p:nvPr/>
          </p:nvSpPr>
          <p:spPr bwMode="auto">
            <a:xfrm flipV="1">
              <a:off x="3937" y="3770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40" name="Line 238"/>
            <p:cNvSpPr>
              <a:spLocks noChangeShapeType="1"/>
            </p:cNvSpPr>
            <p:nvPr/>
          </p:nvSpPr>
          <p:spPr bwMode="auto">
            <a:xfrm flipV="1">
              <a:off x="4002" y="3770"/>
              <a:ext cx="0" cy="4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41" name="Line 239"/>
            <p:cNvSpPr>
              <a:spLocks noChangeShapeType="1"/>
            </p:cNvSpPr>
            <p:nvPr/>
          </p:nvSpPr>
          <p:spPr bwMode="auto">
            <a:xfrm flipV="1">
              <a:off x="4066" y="3770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42" name="Line 240"/>
            <p:cNvSpPr>
              <a:spLocks noChangeShapeType="1"/>
            </p:cNvSpPr>
            <p:nvPr/>
          </p:nvSpPr>
          <p:spPr bwMode="auto">
            <a:xfrm flipV="1">
              <a:off x="4131" y="3770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43" name="Line 241"/>
            <p:cNvSpPr>
              <a:spLocks noChangeShapeType="1"/>
            </p:cNvSpPr>
            <p:nvPr/>
          </p:nvSpPr>
          <p:spPr bwMode="auto">
            <a:xfrm flipV="1">
              <a:off x="4197" y="3770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44" name="Line 242"/>
            <p:cNvSpPr>
              <a:spLocks noChangeShapeType="1"/>
            </p:cNvSpPr>
            <p:nvPr/>
          </p:nvSpPr>
          <p:spPr bwMode="auto">
            <a:xfrm flipV="1">
              <a:off x="4261" y="3770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45" name="Line 243"/>
            <p:cNvSpPr>
              <a:spLocks noChangeShapeType="1"/>
            </p:cNvSpPr>
            <p:nvPr/>
          </p:nvSpPr>
          <p:spPr bwMode="auto">
            <a:xfrm flipV="1">
              <a:off x="4326" y="3770"/>
              <a:ext cx="0" cy="4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46" name="Line 244"/>
            <p:cNvSpPr>
              <a:spLocks noChangeShapeType="1"/>
            </p:cNvSpPr>
            <p:nvPr/>
          </p:nvSpPr>
          <p:spPr bwMode="auto">
            <a:xfrm flipV="1">
              <a:off x="4391" y="3770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47" name="Line 245"/>
            <p:cNvSpPr>
              <a:spLocks noChangeShapeType="1"/>
            </p:cNvSpPr>
            <p:nvPr/>
          </p:nvSpPr>
          <p:spPr bwMode="auto">
            <a:xfrm flipV="1">
              <a:off x="4455" y="3770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48" name="Line 246"/>
            <p:cNvSpPr>
              <a:spLocks noChangeShapeType="1"/>
            </p:cNvSpPr>
            <p:nvPr/>
          </p:nvSpPr>
          <p:spPr bwMode="auto">
            <a:xfrm flipV="1">
              <a:off x="4521" y="3770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49" name="Line 247"/>
            <p:cNvSpPr>
              <a:spLocks noChangeShapeType="1"/>
            </p:cNvSpPr>
            <p:nvPr/>
          </p:nvSpPr>
          <p:spPr bwMode="auto">
            <a:xfrm flipV="1">
              <a:off x="4586" y="3770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50" name="Line 248"/>
            <p:cNvSpPr>
              <a:spLocks noChangeShapeType="1"/>
            </p:cNvSpPr>
            <p:nvPr/>
          </p:nvSpPr>
          <p:spPr bwMode="auto">
            <a:xfrm flipV="1">
              <a:off x="4650" y="3770"/>
              <a:ext cx="0" cy="4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51" name="Line 249"/>
            <p:cNvSpPr>
              <a:spLocks noChangeShapeType="1"/>
            </p:cNvSpPr>
            <p:nvPr/>
          </p:nvSpPr>
          <p:spPr bwMode="auto">
            <a:xfrm flipV="1">
              <a:off x="4715" y="3770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52" name="Line 250"/>
            <p:cNvSpPr>
              <a:spLocks noChangeShapeType="1"/>
            </p:cNvSpPr>
            <p:nvPr/>
          </p:nvSpPr>
          <p:spPr bwMode="auto">
            <a:xfrm flipV="1">
              <a:off x="4780" y="3770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53" name="Line 251"/>
            <p:cNvSpPr>
              <a:spLocks noChangeShapeType="1"/>
            </p:cNvSpPr>
            <p:nvPr/>
          </p:nvSpPr>
          <p:spPr bwMode="auto">
            <a:xfrm flipV="1">
              <a:off x="4844" y="3770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54" name="Line 252"/>
            <p:cNvSpPr>
              <a:spLocks noChangeShapeType="1"/>
            </p:cNvSpPr>
            <p:nvPr/>
          </p:nvSpPr>
          <p:spPr bwMode="auto">
            <a:xfrm flipV="1">
              <a:off x="4910" y="3770"/>
              <a:ext cx="0" cy="2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55" name="Line 253"/>
            <p:cNvSpPr>
              <a:spLocks noChangeShapeType="1"/>
            </p:cNvSpPr>
            <p:nvPr/>
          </p:nvSpPr>
          <p:spPr bwMode="auto">
            <a:xfrm flipV="1">
              <a:off x="4975" y="3770"/>
              <a:ext cx="0" cy="4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56" name="Rectangle 254"/>
            <p:cNvSpPr>
              <a:spLocks noChangeArrowheads="1"/>
            </p:cNvSpPr>
            <p:nvPr/>
          </p:nvSpPr>
          <p:spPr bwMode="auto">
            <a:xfrm>
              <a:off x="3575" y="3815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</a:rPr>
                <a:t>1.00</a:t>
              </a:r>
              <a:endParaRPr lang="en-GB" sz="900"/>
            </a:p>
          </p:txBody>
        </p:sp>
        <p:sp>
          <p:nvSpPr>
            <p:cNvPr id="257" name="Rectangle 255"/>
            <p:cNvSpPr>
              <a:spLocks noChangeArrowheads="1"/>
            </p:cNvSpPr>
            <p:nvPr/>
          </p:nvSpPr>
          <p:spPr bwMode="auto">
            <a:xfrm>
              <a:off x="4224" y="3815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</a:rPr>
                <a:t>1.50</a:t>
              </a:r>
              <a:endParaRPr lang="en-GB" sz="900"/>
            </a:p>
          </p:txBody>
        </p:sp>
        <p:sp>
          <p:nvSpPr>
            <p:cNvPr id="258" name="Rectangle 256"/>
            <p:cNvSpPr>
              <a:spLocks noChangeArrowheads="1"/>
            </p:cNvSpPr>
            <p:nvPr/>
          </p:nvSpPr>
          <p:spPr bwMode="auto">
            <a:xfrm>
              <a:off x="4872" y="3815"/>
              <a:ext cx="20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</a:rPr>
                <a:t>2.00</a:t>
              </a:r>
              <a:endParaRPr lang="en-GB" sz="900"/>
            </a:p>
          </p:txBody>
        </p:sp>
        <p:sp>
          <p:nvSpPr>
            <p:cNvPr id="259" name="Line 257"/>
            <p:cNvSpPr>
              <a:spLocks noChangeShapeType="1"/>
            </p:cNvSpPr>
            <p:nvPr/>
          </p:nvSpPr>
          <p:spPr bwMode="auto">
            <a:xfrm flipH="1">
              <a:off x="3182" y="3770"/>
              <a:ext cx="18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60" name="Rectangle 258"/>
            <p:cNvSpPr>
              <a:spLocks noChangeArrowheads="1"/>
            </p:cNvSpPr>
            <p:nvPr/>
          </p:nvSpPr>
          <p:spPr bwMode="auto">
            <a:xfrm rot="16200000">
              <a:off x="3055" y="2921"/>
              <a:ext cx="102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</a:rPr>
                <a:t>%</a:t>
              </a:r>
              <a:endParaRPr lang="en-GB" sz="900"/>
            </a:p>
          </p:txBody>
        </p:sp>
        <p:sp>
          <p:nvSpPr>
            <p:cNvPr id="261" name="Line 259"/>
            <p:cNvSpPr>
              <a:spLocks noChangeShapeType="1"/>
            </p:cNvSpPr>
            <p:nvPr/>
          </p:nvSpPr>
          <p:spPr bwMode="auto">
            <a:xfrm>
              <a:off x="3137" y="2217"/>
              <a:ext cx="4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62" name="Line 260"/>
            <p:cNvSpPr>
              <a:spLocks noChangeShapeType="1"/>
            </p:cNvSpPr>
            <p:nvPr/>
          </p:nvSpPr>
          <p:spPr bwMode="auto">
            <a:xfrm>
              <a:off x="3160" y="2372"/>
              <a:ext cx="22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63" name="Line 261"/>
            <p:cNvSpPr>
              <a:spLocks noChangeShapeType="1"/>
            </p:cNvSpPr>
            <p:nvPr/>
          </p:nvSpPr>
          <p:spPr bwMode="auto">
            <a:xfrm>
              <a:off x="3160" y="2528"/>
              <a:ext cx="22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64" name="Line 262"/>
            <p:cNvSpPr>
              <a:spLocks noChangeShapeType="1"/>
            </p:cNvSpPr>
            <p:nvPr/>
          </p:nvSpPr>
          <p:spPr bwMode="auto">
            <a:xfrm>
              <a:off x="3160" y="2682"/>
              <a:ext cx="22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65" name="Line 263"/>
            <p:cNvSpPr>
              <a:spLocks noChangeShapeType="1"/>
            </p:cNvSpPr>
            <p:nvPr/>
          </p:nvSpPr>
          <p:spPr bwMode="auto">
            <a:xfrm>
              <a:off x="3160" y="2837"/>
              <a:ext cx="22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66" name="Line 264"/>
            <p:cNvSpPr>
              <a:spLocks noChangeShapeType="1"/>
            </p:cNvSpPr>
            <p:nvPr/>
          </p:nvSpPr>
          <p:spPr bwMode="auto">
            <a:xfrm>
              <a:off x="3137" y="2992"/>
              <a:ext cx="4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67" name="Line 265"/>
            <p:cNvSpPr>
              <a:spLocks noChangeShapeType="1"/>
            </p:cNvSpPr>
            <p:nvPr/>
          </p:nvSpPr>
          <p:spPr bwMode="auto">
            <a:xfrm>
              <a:off x="3160" y="3148"/>
              <a:ext cx="22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68" name="Line 266"/>
            <p:cNvSpPr>
              <a:spLocks noChangeShapeType="1"/>
            </p:cNvSpPr>
            <p:nvPr/>
          </p:nvSpPr>
          <p:spPr bwMode="auto">
            <a:xfrm>
              <a:off x="3160" y="3303"/>
              <a:ext cx="22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69" name="Line 267"/>
            <p:cNvSpPr>
              <a:spLocks noChangeShapeType="1"/>
            </p:cNvSpPr>
            <p:nvPr/>
          </p:nvSpPr>
          <p:spPr bwMode="auto">
            <a:xfrm>
              <a:off x="3160" y="3457"/>
              <a:ext cx="22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70" name="Line 268"/>
            <p:cNvSpPr>
              <a:spLocks noChangeShapeType="1"/>
            </p:cNvSpPr>
            <p:nvPr/>
          </p:nvSpPr>
          <p:spPr bwMode="auto">
            <a:xfrm>
              <a:off x="3160" y="3613"/>
              <a:ext cx="22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71" name="Line 269"/>
            <p:cNvSpPr>
              <a:spLocks noChangeShapeType="1"/>
            </p:cNvSpPr>
            <p:nvPr/>
          </p:nvSpPr>
          <p:spPr bwMode="auto">
            <a:xfrm>
              <a:off x="3137" y="3768"/>
              <a:ext cx="45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72" name="Rectangle 270"/>
            <p:cNvSpPr>
              <a:spLocks noChangeArrowheads="1"/>
            </p:cNvSpPr>
            <p:nvPr/>
          </p:nvSpPr>
          <p:spPr bwMode="auto">
            <a:xfrm>
              <a:off x="3077" y="3710"/>
              <a:ext cx="5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</a:rPr>
                <a:t>0</a:t>
              </a:r>
              <a:endParaRPr lang="en-GB" sz="900"/>
            </a:p>
          </p:txBody>
        </p:sp>
        <p:sp>
          <p:nvSpPr>
            <p:cNvPr id="273" name="Rectangle 271"/>
            <p:cNvSpPr>
              <a:spLocks noChangeArrowheads="1"/>
            </p:cNvSpPr>
            <p:nvPr/>
          </p:nvSpPr>
          <p:spPr bwMode="auto">
            <a:xfrm>
              <a:off x="2960" y="2159"/>
              <a:ext cx="17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0000"/>
                  </a:solidFill>
                </a:rPr>
                <a:t>100</a:t>
              </a:r>
              <a:endParaRPr lang="en-GB" sz="900"/>
            </a:p>
          </p:txBody>
        </p:sp>
        <p:sp>
          <p:nvSpPr>
            <p:cNvPr id="274" name="Line 272"/>
            <p:cNvSpPr>
              <a:spLocks noChangeShapeType="1"/>
            </p:cNvSpPr>
            <p:nvPr/>
          </p:nvSpPr>
          <p:spPr bwMode="auto">
            <a:xfrm>
              <a:off x="3182" y="2217"/>
              <a:ext cx="0" cy="155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75" name="Rectangle 273"/>
            <p:cNvSpPr>
              <a:spLocks noChangeArrowheads="1"/>
            </p:cNvSpPr>
            <p:nvPr/>
          </p:nvSpPr>
          <p:spPr bwMode="auto">
            <a:xfrm>
              <a:off x="2937" y="1991"/>
              <a:ext cx="919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8000"/>
                  </a:solidFill>
                </a:rPr>
                <a:t>2010-02-03 pest 15</a:t>
              </a:r>
              <a:endParaRPr lang="en-GB" sz="900"/>
            </a:p>
          </p:txBody>
        </p:sp>
        <p:sp>
          <p:nvSpPr>
            <p:cNvPr id="276" name="Rectangle 274"/>
            <p:cNvSpPr>
              <a:spLocks noChangeArrowheads="1"/>
            </p:cNvSpPr>
            <p:nvPr/>
          </p:nvSpPr>
          <p:spPr bwMode="auto">
            <a:xfrm>
              <a:off x="4560" y="1991"/>
              <a:ext cx="836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8000"/>
                  </a:solidFill>
                </a:rPr>
                <a:t>1: TOF MS ES+ </a:t>
              </a:r>
              <a:endParaRPr lang="en-GB" sz="900"/>
            </a:p>
          </p:txBody>
        </p:sp>
        <p:sp>
          <p:nvSpPr>
            <p:cNvPr id="277" name="Rectangle 275"/>
            <p:cNvSpPr>
              <a:spLocks noChangeArrowheads="1"/>
            </p:cNvSpPr>
            <p:nvPr/>
          </p:nvSpPr>
          <p:spPr bwMode="auto">
            <a:xfrm>
              <a:off x="4643" y="2109"/>
              <a:ext cx="718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8000"/>
                  </a:solidFill>
                </a:rPr>
                <a:t>184.02 20PPM</a:t>
              </a:r>
              <a:endParaRPr lang="en-GB" sz="900"/>
            </a:p>
          </p:txBody>
        </p:sp>
        <p:sp>
          <p:nvSpPr>
            <p:cNvPr id="278" name="Rectangle 276"/>
            <p:cNvSpPr>
              <a:spLocks noChangeArrowheads="1"/>
            </p:cNvSpPr>
            <p:nvPr/>
          </p:nvSpPr>
          <p:spPr bwMode="auto">
            <a:xfrm>
              <a:off x="5164" y="2227"/>
              <a:ext cx="17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0">
                  <a:solidFill>
                    <a:srgbClr val="008000"/>
                  </a:solidFill>
                </a:rPr>
                <a:t>826</a:t>
              </a:r>
              <a:endParaRPr lang="en-GB" sz="900"/>
            </a:p>
          </p:txBody>
        </p:sp>
        <p:sp>
          <p:nvSpPr>
            <p:cNvPr id="279" name="Freeform 277"/>
            <p:cNvSpPr>
              <a:spLocks/>
            </p:cNvSpPr>
            <p:nvPr/>
          </p:nvSpPr>
          <p:spPr bwMode="auto">
            <a:xfrm>
              <a:off x="3184" y="3766"/>
              <a:ext cx="1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0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80" name="Freeform 278"/>
            <p:cNvSpPr>
              <a:spLocks/>
            </p:cNvSpPr>
            <p:nvPr/>
          </p:nvSpPr>
          <p:spPr bwMode="auto">
            <a:xfrm>
              <a:off x="3196" y="3764"/>
              <a:ext cx="1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0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81" name="Freeform 279"/>
            <p:cNvSpPr>
              <a:spLocks/>
            </p:cNvSpPr>
            <p:nvPr/>
          </p:nvSpPr>
          <p:spPr bwMode="auto">
            <a:xfrm>
              <a:off x="3208" y="3764"/>
              <a:ext cx="1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4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4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82" name="Freeform 280"/>
            <p:cNvSpPr>
              <a:spLocks/>
            </p:cNvSpPr>
            <p:nvPr/>
          </p:nvSpPr>
          <p:spPr bwMode="auto">
            <a:xfrm>
              <a:off x="3220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83" name="Freeform 281"/>
            <p:cNvSpPr>
              <a:spLocks/>
            </p:cNvSpPr>
            <p:nvPr/>
          </p:nvSpPr>
          <p:spPr bwMode="auto">
            <a:xfrm>
              <a:off x="3232" y="3764"/>
              <a:ext cx="12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84" name="Freeform 282"/>
            <p:cNvSpPr>
              <a:spLocks/>
            </p:cNvSpPr>
            <p:nvPr/>
          </p:nvSpPr>
          <p:spPr bwMode="auto">
            <a:xfrm>
              <a:off x="3244" y="3764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4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4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85" name="Freeform 283"/>
            <p:cNvSpPr>
              <a:spLocks/>
            </p:cNvSpPr>
            <p:nvPr/>
          </p:nvSpPr>
          <p:spPr bwMode="auto">
            <a:xfrm>
              <a:off x="3255" y="3768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86" name="Freeform 284"/>
            <p:cNvSpPr>
              <a:spLocks/>
            </p:cNvSpPr>
            <p:nvPr/>
          </p:nvSpPr>
          <p:spPr bwMode="auto">
            <a:xfrm>
              <a:off x="3268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87" name="Freeform 285"/>
            <p:cNvSpPr>
              <a:spLocks/>
            </p:cNvSpPr>
            <p:nvPr/>
          </p:nvSpPr>
          <p:spPr bwMode="auto">
            <a:xfrm>
              <a:off x="3280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88" name="Freeform 286"/>
            <p:cNvSpPr>
              <a:spLocks/>
            </p:cNvSpPr>
            <p:nvPr/>
          </p:nvSpPr>
          <p:spPr bwMode="auto">
            <a:xfrm>
              <a:off x="3292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89" name="Freeform 287"/>
            <p:cNvSpPr>
              <a:spLocks/>
            </p:cNvSpPr>
            <p:nvPr/>
          </p:nvSpPr>
          <p:spPr bwMode="auto">
            <a:xfrm>
              <a:off x="3304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90" name="Freeform 288"/>
            <p:cNvSpPr>
              <a:spLocks/>
            </p:cNvSpPr>
            <p:nvPr/>
          </p:nvSpPr>
          <p:spPr bwMode="auto">
            <a:xfrm>
              <a:off x="3315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91" name="Freeform 289"/>
            <p:cNvSpPr>
              <a:spLocks/>
            </p:cNvSpPr>
            <p:nvPr/>
          </p:nvSpPr>
          <p:spPr bwMode="auto">
            <a:xfrm>
              <a:off x="3327" y="3768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92" name="Freeform 290"/>
            <p:cNvSpPr>
              <a:spLocks/>
            </p:cNvSpPr>
            <p:nvPr/>
          </p:nvSpPr>
          <p:spPr bwMode="auto">
            <a:xfrm>
              <a:off x="3340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93" name="Freeform 291"/>
            <p:cNvSpPr>
              <a:spLocks/>
            </p:cNvSpPr>
            <p:nvPr/>
          </p:nvSpPr>
          <p:spPr bwMode="auto">
            <a:xfrm>
              <a:off x="3352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94" name="Freeform 292"/>
            <p:cNvSpPr>
              <a:spLocks/>
            </p:cNvSpPr>
            <p:nvPr/>
          </p:nvSpPr>
          <p:spPr bwMode="auto">
            <a:xfrm>
              <a:off x="3364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95" name="Freeform 293"/>
            <p:cNvSpPr>
              <a:spLocks/>
            </p:cNvSpPr>
            <p:nvPr/>
          </p:nvSpPr>
          <p:spPr bwMode="auto">
            <a:xfrm>
              <a:off x="3375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96" name="Freeform 294"/>
            <p:cNvSpPr>
              <a:spLocks/>
            </p:cNvSpPr>
            <p:nvPr/>
          </p:nvSpPr>
          <p:spPr bwMode="auto">
            <a:xfrm>
              <a:off x="3387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97" name="Freeform 295"/>
            <p:cNvSpPr>
              <a:spLocks/>
            </p:cNvSpPr>
            <p:nvPr/>
          </p:nvSpPr>
          <p:spPr bwMode="auto">
            <a:xfrm>
              <a:off x="3398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98" name="Freeform 296"/>
            <p:cNvSpPr>
              <a:spLocks/>
            </p:cNvSpPr>
            <p:nvPr/>
          </p:nvSpPr>
          <p:spPr bwMode="auto">
            <a:xfrm>
              <a:off x="3410" y="3768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299" name="Freeform 297"/>
            <p:cNvSpPr>
              <a:spLocks/>
            </p:cNvSpPr>
            <p:nvPr/>
          </p:nvSpPr>
          <p:spPr bwMode="auto">
            <a:xfrm>
              <a:off x="3423" y="3764"/>
              <a:ext cx="12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00" name="Freeform 298"/>
            <p:cNvSpPr>
              <a:spLocks/>
            </p:cNvSpPr>
            <p:nvPr/>
          </p:nvSpPr>
          <p:spPr bwMode="auto">
            <a:xfrm>
              <a:off x="3435" y="3764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4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4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01" name="Freeform 299"/>
            <p:cNvSpPr>
              <a:spLocks/>
            </p:cNvSpPr>
            <p:nvPr/>
          </p:nvSpPr>
          <p:spPr bwMode="auto">
            <a:xfrm>
              <a:off x="3446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02" name="Freeform 300"/>
            <p:cNvSpPr>
              <a:spLocks/>
            </p:cNvSpPr>
            <p:nvPr/>
          </p:nvSpPr>
          <p:spPr bwMode="auto">
            <a:xfrm>
              <a:off x="3458" y="3764"/>
              <a:ext cx="12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03" name="Freeform 301"/>
            <p:cNvSpPr>
              <a:spLocks/>
            </p:cNvSpPr>
            <p:nvPr/>
          </p:nvSpPr>
          <p:spPr bwMode="auto">
            <a:xfrm>
              <a:off x="3470" y="3764"/>
              <a:ext cx="1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4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4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04" name="Freeform 302"/>
            <p:cNvSpPr>
              <a:spLocks/>
            </p:cNvSpPr>
            <p:nvPr/>
          </p:nvSpPr>
          <p:spPr bwMode="auto">
            <a:xfrm>
              <a:off x="3482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05" name="Freeform 303"/>
            <p:cNvSpPr>
              <a:spLocks/>
            </p:cNvSpPr>
            <p:nvPr/>
          </p:nvSpPr>
          <p:spPr bwMode="auto">
            <a:xfrm>
              <a:off x="3494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06" name="Freeform 304"/>
            <p:cNvSpPr>
              <a:spLocks/>
            </p:cNvSpPr>
            <p:nvPr/>
          </p:nvSpPr>
          <p:spPr bwMode="auto">
            <a:xfrm>
              <a:off x="3505" y="3768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07" name="Freeform 305"/>
            <p:cNvSpPr>
              <a:spLocks/>
            </p:cNvSpPr>
            <p:nvPr/>
          </p:nvSpPr>
          <p:spPr bwMode="auto">
            <a:xfrm>
              <a:off x="3518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08" name="Freeform 306"/>
            <p:cNvSpPr>
              <a:spLocks/>
            </p:cNvSpPr>
            <p:nvPr/>
          </p:nvSpPr>
          <p:spPr bwMode="auto">
            <a:xfrm>
              <a:off x="3530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09" name="Freeform 307"/>
            <p:cNvSpPr>
              <a:spLocks/>
            </p:cNvSpPr>
            <p:nvPr/>
          </p:nvSpPr>
          <p:spPr bwMode="auto">
            <a:xfrm>
              <a:off x="3542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10" name="Freeform 308"/>
            <p:cNvSpPr>
              <a:spLocks/>
            </p:cNvSpPr>
            <p:nvPr/>
          </p:nvSpPr>
          <p:spPr bwMode="auto">
            <a:xfrm>
              <a:off x="3554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11" name="Freeform 309"/>
            <p:cNvSpPr>
              <a:spLocks/>
            </p:cNvSpPr>
            <p:nvPr/>
          </p:nvSpPr>
          <p:spPr bwMode="auto">
            <a:xfrm>
              <a:off x="3565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12" name="Freeform 310"/>
            <p:cNvSpPr>
              <a:spLocks/>
            </p:cNvSpPr>
            <p:nvPr/>
          </p:nvSpPr>
          <p:spPr bwMode="auto">
            <a:xfrm>
              <a:off x="3577" y="3768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13" name="Freeform 311"/>
            <p:cNvSpPr>
              <a:spLocks/>
            </p:cNvSpPr>
            <p:nvPr/>
          </p:nvSpPr>
          <p:spPr bwMode="auto">
            <a:xfrm>
              <a:off x="3590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14" name="Freeform 312"/>
            <p:cNvSpPr>
              <a:spLocks/>
            </p:cNvSpPr>
            <p:nvPr/>
          </p:nvSpPr>
          <p:spPr bwMode="auto">
            <a:xfrm>
              <a:off x="3602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15" name="Freeform 313"/>
            <p:cNvSpPr>
              <a:spLocks/>
            </p:cNvSpPr>
            <p:nvPr/>
          </p:nvSpPr>
          <p:spPr bwMode="auto">
            <a:xfrm>
              <a:off x="3614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16" name="Freeform 314"/>
            <p:cNvSpPr>
              <a:spLocks/>
            </p:cNvSpPr>
            <p:nvPr/>
          </p:nvSpPr>
          <p:spPr bwMode="auto">
            <a:xfrm>
              <a:off x="3625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17" name="Freeform 315"/>
            <p:cNvSpPr>
              <a:spLocks/>
            </p:cNvSpPr>
            <p:nvPr/>
          </p:nvSpPr>
          <p:spPr bwMode="auto">
            <a:xfrm>
              <a:off x="3637" y="3768"/>
              <a:ext cx="2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9" y="0"/>
                </a:cxn>
              </a:cxnLst>
              <a:rect l="0" t="0" r="r" b="b"/>
              <a:pathLst>
                <a:path w="2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18" name="Freeform 316"/>
            <p:cNvSpPr>
              <a:spLocks/>
            </p:cNvSpPr>
            <p:nvPr/>
          </p:nvSpPr>
          <p:spPr bwMode="auto">
            <a:xfrm>
              <a:off x="3666" y="3768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19" name="Freeform 317"/>
            <p:cNvSpPr>
              <a:spLocks/>
            </p:cNvSpPr>
            <p:nvPr/>
          </p:nvSpPr>
          <p:spPr bwMode="auto">
            <a:xfrm>
              <a:off x="3679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20" name="Freeform 318"/>
            <p:cNvSpPr>
              <a:spLocks/>
            </p:cNvSpPr>
            <p:nvPr/>
          </p:nvSpPr>
          <p:spPr bwMode="auto">
            <a:xfrm>
              <a:off x="3691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21" name="Freeform 319"/>
            <p:cNvSpPr>
              <a:spLocks/>
            </p:cNvSpPr>
            <p:nvPr/>
          </p:nvSpPr>
          <p:spPr bwMode="auto">
            <a:xfrm>
              <a:off x="3702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22" name="Freeform 320"/>
            <p:cNvSpPr>
              <a:spLocks/>
            </p:cNvSpPr>
            <p:nvPr/>
          </p:nvSpPr>
          <p:spPr bwMode="auto">
            <a:xfrm>
              <a:off x="3714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23" name="Freeform 321"/>
            <p:cNvSpPr>
              <a:spLocks/>
            </p:cNvSpPr>
            <p:nvPr/>
          </p:nvSpPr>
          <p:spPr bwMode="auto">
            <a:xfrm>
              <a:off x="3726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24" name="Freeform 322"/>
            <p:cNvSpPr>
              <a:spLocks/>
            </p:cNvSpPr>
            <p:nvPr/>
          </p:nvSpPr>
          <p:spPr bwMode="auto">
            <a:xfrm>
              <a:off x="3738" y="3768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25" name="Freeform 323"/>
            <p:cNvSpPr>
              <a:spLocks/>
            </p:cNvSpPr>
            <p:nvPr/>
          </p:nvSpPr>
          <p:spPr bwMode="auto">
            <a:xfrm>
              <a:off x="3751" y="3768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26" name="Freeform 324"/>
            <p:cNvSpPr>
              <a:spLocks/>
            </p:cNvSpPr>
            <p:nvPr/>
          </p:nvSpPr>
          <p:spPr bwMode="auto">
            <a:xfrm>
              <a:off x="3761" y="3768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27" name="Freeform 325"/>
            <p:cNvSpPr>
              <a:spLocks/>
            </p:cNvSpPr>
            <p:nvPr/>
          </p:nvSpPr>
          <p:spPr bwMode="auto">
            <a:xfrm>
              <a:off x="3774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28" name="Freeform 326"/>
            <p:cNvSpPr>
              <a:spLocks/>
            </p:cNvSpPr>
            <p:nvPr/>
          </p:nvSpPr>
          <p:spPr bwMode="auto">
            <a:xfrm>
              <a:off x="3786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29" name="Freeform 327"/>
            <p:cNvSpPr>
              <a:spLocks/>
            </p:cNvSpPr>
            <p:nvPr/>
          </p:nvSpPr>
          <p:spPr bwMode="auto">
            <a:xfrm>
              <a:off x="3798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30" name="Freeform 328"/>
            <p:cNvSpPr>
              <a:spLocks/>
            </p:cNvSpPr>
            <p:nvPr/>
          </p:nvSpPr>
          <p:spPr bwMode="auto">
            <a:xfrm>
              <a:off x="3810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31" name="Freeform 329"/>
            <p:cNvSpPr>
              <a:spLocks/>
            </p:cNvSpPr>
            <p:nvPr/>
          </p:nvSpPr>
          <p:spPr bwMode="auto">
            <a:xfrm>
              <a:off x="3821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32" name="Freeform 330"/>
            <p:cNvSpPr>
              <a:spLocks/>
            </p:cNvSpPr>
            <p:nvPr/>
          </p:nvSpPr>
          <p:spPr bwMode="auto">
            <a:xfrm>
              <a:off x="3833" y="3768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33" name="Freeform 331"/>
            <p:cNvSpPr>
              <a:spLocks/>
            </p:cNvSpPr>
            <p:nvPr/>
          </p:nvSpPr>
          <p:spPr bwMode="auto">
            <a:xfrm>
              <a:off x="3846" y="3766"/>
              <a:ext cx="1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0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34" name="Freeform 332"/>
            <p:cNvSpPr>
              <a:spLocks/>
            </p:cNvSpPr>
            <p:nvPr/>
          </p:nvSpPr>
          <p:spPr bwMode="auto">
            <a:xfrm>
              <a:off x="3858" y="3766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35" name="Freeform 333"/>
            <p:cNvSpPr>
              <a:spLocks/>
            </p:cNvSpPr>
            <p:nvPr/>
          </p:nvSpPr>
          <p:spPr bwMode="auto">
            <a:xfrm>
              <a:off x="3870" y="3766"/>
              <a:ext cx="1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2"/>
                </a:cxn>
              </a:cxnLst>
              <a:rect l="0" t="0" r="r" b="b"/>
              <a:pathLst>
                <a:path w="11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2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36" name="Freeform 334"/>
            <p:cNvSpPr>
              <a:spLocks/>
            </p:cNvSpPr>
            <p:nvPr/>
          </p:nvSpPr>
          <p:spPr bwMode="auto">
            <a:xfrm>
              <a:off x="3881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37" name="Freeform 335"/>
            <p:cNvSpPr>
              <a:spLocks/>
            </p:cNvSpPr>
            <p:nvPr/>
          </p:nvSpPr>
          <p:spPr bwMode="auto">
            <a:xfrm>
              <a:off x="3893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38" name="Freeform 336"/>
            <p:cNvSpPr>
              <a:spLocks/>
            </p:cNvSpPr>
            <p:nvPr/>
          </p:nvSpPr>
          <p:spPr bwMode="auto">
            <a:xfrm>
              <a:off x="3905" y="3768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39" name="Freeform 337"/>
            <p:cNvSpPr>
              <a:spLocks/>
            </p:cNvSpPr>
            <p:nvPr/>
          </p:nvSpPr>
          <p:spPr bwMode="auto">
            <a:xfrm>
              <a:off x="3918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40" name="Freeform 338"/>
            <p:cNvSpPr>
              <a:spLocks/>
            </p:cNvSpPr>
            <p:nvPr/>
          </p:nvSpPr>
          <p:spPr bwMode="auto">
            <a:xfrm>
              <a:off x="3930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41" name="Freeform 339"/>
            <p:cNvSpPr>
              <a:spLocks/>
            </p:cNvSpPr>
            <p:nvPr/>
          </p:nvSpPr>
          <p:spPr bwMode="auto">
            <a:xfrm>
              <a:off x="3941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42" name="Freeform 340"/>
            <p:cNvSpPr>
              <a:spLocks/>
            </p:cNvSpPr>
            <p:nvPr/>
          </p:nvSpPr>
          <p:spPr bwMode="auto">
            <a:xfrm>
              <a:off x="3953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43" name="Freeform 341"/>
            <p:cNvSpPr>
              <a:spLocks/>
            </p:cNvSpPr>
            <p:nvPr/>
          </p:nvSpPr>
          <p:spPr bwMode="auto">
            <a:xfrm>
              <a:off x="3965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44" name="Freeform 342"/>
            <p:cNvSpPr>
              <a:spLocks/>
            </p:cNvSpPr>
            <p:nvPr/>
          </p:nvSpPr>
          <p:spPr bwMode="auto">
            <a:xfrm>
              <a:off x="3977" y="3768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45" name="Freeform 343"/>
            <p:cNvSpPr>
              <a:spLocks/>
            </p:cNvSpPr>
            <p:nvPr/>
          </p:nvSpPr>
          <p:spPr bwMode="auto">
            <a:xfrm>
              <a:off x="3990" y="3768"/>
              <a:ext cx="1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46" name="Freeform 344"/>
            <p:cNvSpPr>
              <a:spLocks/>
            </p:cNvSpPr>
            <p:nvPr/>
          </p:nvSpPr>
          <p:spPr bwMode="auto">
            <a:xfrm>
              <a:off x="4000" y="3768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47" name="Freeform 345"/>
            <p:cNvSpPr>
              <a:spLocks/>
            </p:cNvSpPr>
            <p:nvPr/>
          </p:nvSpPr>
          <p:spPr bwMode="auto">
            <a:xfrm>
              <a:off x="4013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48" name="Freeform 346"/>
            <p:cNvSpPr>
              <a:spLocks/>
            </p:cNvSpPr>
            <p:nvPr/>
          </p:nvSpPr>
          <p:spPr bwMode="auto">
            <a:xfrm>
              <a:off x="4024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49" name="Freeform 347"/>
            <p:cNvSpPr>
              <a:spLocks/>
            </p:cNvSpPr>
            <p:nvPr/>
          </p:nvSpPr>
          <p:spPr bwMode="auto">
            <a:xfrm>
              <a:off x="4036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50" name="Freeform 348"/>
            <p:cNvSpPr>
              <a:spLocks/>
            </p:cNvSpPr>
            <p:nvPr/>
          </p:nvSpPr>
          <p:spPr bwMode="auto">
            <a:xfrm>
              <a:off x="4048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51" name="Freeform 349"/>
            <p:cNvSpPr>
              <a:spLocks/>
            </p:cNvSpPr>
            <p:nvPr/>
          </p:nvSpPr>
          <p:spPr bwMode="auto">
            <a:xfrm>
              <a:off x="4060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52" name="Freeform 350"/>
            <p:cNvSpPr>
              <a:spLocks/>
            </p:cNvSpPr>
            <p:nvPr/>
          </p:nvSpPr>
          <p:spPr bwMode="auto">
            <a:xfrm>
              <a:off x="4071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53" name="Freeform 351"/>
            <p:cNvSpPr>
              <a:spLocks/>
            </p:cNvSpPr>
            <p:nvPr/>
          </p:nvSpPr>
          <p:spPr bwMode="auto">
            <a:xfrm>
              <a:off x="4083" y="3768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54" name="Freeform 352"/>
            <p:cNvSpPr>
              <a:spLocks/>
            </p:cNvSpPr>
            <p:nvPr/>
          </p:nvSpPr>
          <p:spPr bwMode="auto">
            <a:xfrm>
              <a:off x="4096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55" name="Freeform 353"/>
            <p:cNvSpPr>
              <a:spLocks/>
            </p:cNvSpPr>
            <p:nvPr/>
          </p:nvSpPr>
          <p:spPr bwMode="auto">
            <a:xfrm>
              <a:off x="4108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56" name="Freeform 354"/>
            <p:cNvSpPr>
              <a:spLocks/>
            </p:cNvSpPr>
            <p:nvPr/>
          </p:nvSpPr>
          <p:spPr bwMode="auto">
            <a:xfrm>
              <a:off x="4120" y="3768"/>
              <a:ext cx="2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8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57" name="Freeform 355"/>
            <p:cNvSpPr>
              <a:spLocks/>
            </p:cNvSpPr>
            <p:nvPr/>
          </p:nvSpPr>
          <p:spPr bwMode="auto">
            <a:xfrm>
              <a:off x="4148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58" name="Freeform 356"/>
            <p:cNvSpPr>
              <a:spLocks/>
            </p:cNvSpPr>
            <p:nvPr/>
          </p:nvSpPr>
          <p:spPr bwMode="auto">
            <a:xfrm>
              <a:off x="4160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59" name="Freeform 357"/>
            <p:cNvSpPr>
              <a:spLocks/>
            </p:cNvSpPr>
            <p:nvPr/>
          </p:nvSpPr>
          <p:spPr bwMode="auto">
            <a:xfrm>
              <a:off x="4172" y="3768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60" name="Freeform 358"/>
            <p:cNvSpPr>
              <a:spLocks/>
            </p:cNvSpPr>
            <p:nvPr/>
          </p:nvSpPr>
          <p:spPr bwMode="auto">
            <a:xfrm>
              <a:off x="4185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61" name="Freeform 359"/>
            <p:cNvSpPr>
              <a:spLocks/>
            </p:cNvSpPr>
            <p:nvPr/>
          </p:nvSpPr>
          <p:spPr bwMode="auto">
            <a:xfrm>
              <a:off x="4197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62" name="Freeform 360"/>
            <p:cNvSpPr>
              <a:spLocks/>
            </p:cNvSpPr>
            <p:nvPr/>
          </p:nvSpPr>
          <p:spPr bwMode="auto">
            <a:xfrm>
              <a:off x="4208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63" name="Freeform 361"/>
            <p:cNvSpPr>
              <a:spLocks/>
            </p:cNvSpPr>
            <p:nvPr/>
          </p:nvSpPr>
          <p:spPr bwMode="auto">
            <a:xfrm>
              <a:off x="4220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64" name="Freeform 362"/>
            <p:cNvSpPr>
              <a:spLocks/>
            </p:cNvSpPr>
            <p:nvPr/>
          </p:nvSpPr>
          <p:spPr bwMode="auto">
            <a:xfrm>
              <a:off x="4232" y="3746"/>
              <a:ext cx="12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12" y="0"/>
                </a:cxn>
              </a:cxnLst>
              <a:rect l="0" t="0" r="r" b="b"/>
              <a:pathLst>
                <a:path w="12" h="22">
                  <a:moveTo>
                    <a:pt x="0" y="22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65" name="Freeform 363"/>
            <p:cNvSpPr>
              <a:spLocks/>
            </p:cNvSpPr>
            <p:nvPr/>
          </p:nvSpPr>
          <p:spPr bwMode="auto">
            <a:xfrm>
              <a:off x="4244" y="3733"/>
              <a:ext cx="13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66" name="Freeform 364"/>
            <p:cNvSpPr>
              <a:spLocks/>
            </p:cNvSpPr>
            <p:nvPr/>
          </p:nvSpPr>
          <p:spPr bwMode="auto">
            <a:xfrm>
              <a:off x="4257" y="3638"/>
              <a:ext cx="11" cy="95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11" y="0"/>
                </a:cxn>
              </a:cxnLst>
              <a:rect l="0" t="0" r="r" b="b"/>
              <a:pathLst>
                <a:path w="11" h="95">
                  <a:moveTo>
                    <a:pt x="0" y="95"/>
                  </a:moveTo>
                  <a:lnTo>
                    <a:pt x="0" y="95"/>
                  </a:lnTo>
                  <a:lnTo>
                    <a:pt x="0" y="95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67" name="Freeform 365"/>
            <p:cNvSpPr>
              <a:spLocks/>
            </p:cNvSpPr>
            <p:nvPr/>
          </p:nvSpPr>
          <p:spPr bwMode="auto">
            <a:xfrm>
              <a:off x="4268" y="3455"/>
              <a:ext cx="12" cy="183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0" y="183"/>
                </a:cxn>
                <a:cxn ang="0">
                  <a:pos x="0" y="183"/>
                </a:cxn>
                <a:cxn ang="0">
                  <a:pos x="12" y="0"/>
                </a:cxn>
              </a:cxnLst>
              <a:rect l="0" t="0" r="r" b="b"/>
              <a:pathLst>
                <a:path w="12" h="183">
                  <a:moveTo>
                    <a:pt x="0" y="183"/>
                  </a:moveTo>
                  <a:lnTo>
                    <a:pt x="0" y="183"/>
                  </a:lnTo>
                  <a:lnTo>
                    <a:pt x="0" y="183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68" name="Freeform 366"/>
            <p:cNvSpPr>
              <a:spLocks/>
            </p:cNvSpPr>
            <p:nvPr/>
          </p:nvSpPr>
          <p:spPr bwMode="auto">
            <a:xfrm>
              <a:off x="4280" y="3211"/>
              <a:ext cx="12" cy="244"/>
            </a:xfrm>
            <a:custGeom>
              <a:avLst/>
              <a:gdLst/>
              <a:ahLst/>
              <a:cxnLst>
                <a:cxn ang="0">
                  <a:pos x="0" y="244"/>
                </a:cxn>
                <a:cxn ang="0">
                  <a:pos x="0" y="244"/>
                </a:cxn>
                <a:cxn ang="0">
                  <a:pos x="0" y="244"/>
                </a:cxn>
                <a:cxn ang="0">
                  <a:pos x="12" y="0"/>
                </a:cxn>
              </a:cxnLst>
              <a:rect l="0" t="0" r="r" b="b"/>
              <a:pathLst>
                <a:path w="12" h="244">
                  <a:moveTo>
                    <a:pt x="0" y="244"/>
                  </a:moveTo>
                  <a:lnTo>
                    <a:pt x="0" y="244"/>
                  </a:lnTo>
                  <a:lnTo>
                    <a:pt x="0" y="244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69" name="Freeform 367"/>
            <p:cNvSpPr>
              <a:spLocks/>
            </p:cNvSpPr>
            <p:nvPr/>
          </p:nvSpPr>
          <p:spPr bwMode="auto">
            <a:xfrm>
              <a:off x="4292" y="2975"/>
              <a:ext cx="12" cy="236"/>
            </a:xfrm>
            <a:custGeom>
              <a:avLst/>
              <a:gdLst/>
              <a:ahLst/>
              <a:cxnLst>
                <a:cxn ang="0">
                  <a:pos x="0" y="236"/>
                </a:cxn>
                <a:cxn ang="0">
                  <a:pos x="0" y="236"/>
                </a:cxn>
                <a:cxn ang="0">
                  <a:pos x="0" y="236"/>
                </a:cxn>
                <a:cxn ang="0">
                  <a:pos x="12" y="0"/>
                </a:cxn>
              </a:cxnLst>
              <a:rect l="0" t="0" r="r" b="b"/>
              <a:pathLst>
                <a:path w="12" h="236">
                  <a:moveTo>
                    <a:pt x="0" y="236"/>
                  </a:moveTo>
                  <a:lnTo>
                    <a:pt x="0" y="236"/>
                  </a:lnTo>
                  <a:lnTo>
                    <a:pt x="0" y="236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70" name="Freeform 368"/>
            <p:cNvSpPr>
              <a:spLocks/>
            </p:cNvSpPr>
            <p:nvPr/>
          </p:nvSpPr>
          <p:spPr bwMode="auto">
            <a:xfrm>
              <a:off x="4304" y="2824"/>
              <a:ext cx="12" cy="151"/>
            </a:xfrm>
            <a:custGeom>
              <a:avLst/>
              <a:gdLst/>
              <a:ahLst/>
              <a:cxnLst>
                <a:cxn ang="0">
                  <a:pos x="0" y="151"/>
                </a:cxn>
                <a:cxn ang="0">
                  <a:pos x="0" y="151"/>
                </a:cxn>
                <a:cxn ang="0">
                  <a:pos x="0" y="151"/>
                </a:cxn>
                <a:cxn ang="0">
                  <a:pos x="12" y="0"/>
                </a:cxn>
              </a:cxnLst>
              <a:rect l="0" t="0" r="r" b="b"/>
              <a:pathLst>
                <a:path w="12" h="151">
                  <a:moveTo>
                    <a:pt x="0" y="151"/>
                  </a:moveTo>
                  <a:lnTo>
                    <a:pt x="0" y="151"/>
                  </a:lnTo>
                  <a:lnTo>
                    <a:pt x="0" y="151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71" name="Freeform 369"/>
            <p:cNvSpPr>
              <a:spLocks/>
            </p:cNvSpPr>
            <p:nvPr/>
          </p:nvSpPr>
          <p:spPr bwMode="auto">
            <a:xfrm>
              <a:off x="4316" y="2541"/>
              <a:ext cx="11" cy="283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1" y="0"/>
                </a:cxn>
              </a:cxnLst>
              <a:rect l="0" t="0" r="r" b="b"/>
              <a:pathLst>
                <a:path w="11" h="283">
                  <a:moveTo>
                    <a:pt x="0" y="283"/>
                  </a:moveTo>
                  <a:lnTo>
                    <a:pt x="0" y="283"/>
                  </a:lnTo>
                  <a:lnTo>
                    <a:pt x="0" y="283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72" name="Freeform 370"/>
            <p:cNvSpPr>
              <a:spLocks/>
            </p:cNvSpPr>
            <p:nvPr/>
          </p:nvSpPr>
          <p:spPr bwMode="auto">
            <a:xfrm>
              <a:off x="4327" y="2387"/>
              <a:ext cx="12" cy="154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0" y="154"/>
                </a:cxn>
                <a:cxn ang="0">
                  <a:pos x="0" y="154"/>
                </a:cxn>
                <a:cxn ang="0">
                  <a:pos x="12" y="0"/>
                </a:cxn>
              </a:cxnLst>
              <a:rect l="0" t="0" r="r" b="b"/>
              <a:pathLst>
                <a:path w="12" h="154">
                  <a:moveTo>
                    <a:pt x="0" y="154"/>
                  </a:moveTo>
                  <a:lnTo>
                    <a:pt x="0" y="154"/>
                  </a:lnTo>
                  <a:lnTo>
                    <a:pt x="0" y="154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73" name="Freeform 371"/>
            <p:cNvSpPr>
              <a:spLocks/>
            </p:cNvSpPr>
            <p:nvPr/>
          </p:nvSpPr>
          <p:spPr bwMode="auto">
            <a:xfrm>
              <a:off x="4339" y="2217"/>
              <a:ext cx="13" cy="170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0" y="170"/>
                </a:cxn>
                <a:cxn ang="0">
                  <a:pos x="0" y="170"/>
                </a:cxn>
                <a:cxn ang="0">
                  <a:pos x="13" y="0"/>
                </a:cxn>
              </a:cxnLst>
              <a:rect l="0" t="0" r="r" b="b"/>
              <a:pathLst>
                <a:path w="13" h="170">
                  <a:moveTo>
                    <a:pt x="0" y="170"/>
                  </a:moveTo>
                  <a:lnTo>
                    <a:pt x="0" y="170"/>
                  </a:lnTo>
                  <a:lnTo>
                    <a:pt x="0" y="17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74" name="Freeform 372"/>
            <p:cNvSpPr>
              <a:spLocks/>
            </p:cNvSpPr>
            <p:nvPr/>
          </p:nvSpPr>
          <p:spPr bwMode="auto">
            <a:xfrm>
              <a:off x="4352" y="2217"/>
              <a:ext cx="12" cy="2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280"/>
                </a:cxn>
              </a:cxnLst>
              <a:rect l="0" t="0" r="r" b="b"/>
              <a:pathLst>
                <a:path w="12" h="28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28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75" name="Freeform 373"/>
            <p:cNvSpPr>
              <a:spLocks/>
            </p:cNvSpPr>
            <p:nvPr/>
          </p:nvSpPr>
          <p:spPr bwMode="auto">
            <a:xfrm>
              <a:off x="4364" y="2497"/>
              <a:ext cx="12" cy="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338"/>
                </a:cxn>
              </a:cxnLst>
              <a:rect l="0" t="0" r="r" b="b"/>
              <a:pathLst>
                <a:path w="12" h="3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338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76" name="Freeform 374"/>
            <p:cNvSpPr>
              <a:spLocks/>
            </p:cNvSpPr>
            <p:nvPr/>
          </p:nvSpPr>
          <p:spPr bwMode="auto">
            <a:xfrm>
              <a:off x="4376" y="2835"/>
              <a:ext cx="11" cy="4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491"/>
                </a:cxn>
              </a:cxnLst>
              <a:rect l="0" t="0" r="r" b="b"/>
              <a:pathLst>
                <a:path w="11" h="49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491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77" name="Freeform 375"/>
            <p:cNvSpPr>
              <a:spLocks/>
            </p:cNvSpPr>
            <p:nvPr/>
          </p:nvSpPr>
          <p:spPr bwMode="auto">
            <a:xfrm>
              <a:off x="4387" y="3326"/>
              <a:ext cx="12" cy="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213"/>
                </a:cxn>
              </a:cxnLst>
              <a:rect l="0" t="0" r="r" b="b"/>
              <a:pathLst>
                <a:path w="12" h="2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213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78" name="Freeform 376"/>
            <p:cNvSpPr>
              <a:spLocks/>
            </p:cNvSpPr>
            <p:nvPr/>
          </p:nvSpPr>
          <p:spPr bwMode="auto">
            <a:xfrm>
              <a:off x="4399" y="3539"/>
              <a:ext cx="12" cy="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104"/>
                </a:cxn>
              </a:cxnLst>
              <a:rect l="0" t="0" r="r" b="b"/>
              <a:pathLst>
                <a:path w="12" h="10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04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79" name="Freeform 377"/>
            <p:cNvSpPr>
              <a:spLocks/>
            </p:cNvSpPr>
            <p:nvPr/>
          </p:nvSpPr>
          <p:spPr bwMode="auto">
            <a:xfrm>
              <a:off x="4411" y="3643"/>
              <a:ext cx="13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40"/>
                </a:cxn>
              </a:cxnLst>
              <a:rect l="0" t="0" r="r" b="b"/>
              <a:pathLst>
                <a:path w="13" h="4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4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80" name="Freeform 378"/>
            <p:cNvSpPr>
              <a:spLocks/>
            </p:cNvSpPr>
            <p:nvPr/>
          </p:nvSpPr>
          <p:spPr bwMode="auto">
            <a:xfrm>
              <a:off x="4424" y="3683"/>
              <a:ext cx="11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56"/>
                </a:cxn>
              </a:cxnLst>
              <a:rect l="0" t="0" r="r" b="b"/>
              <a:pathLst>
                <a:path w="11" h="5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56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81" name="Freeform 379"/>
            <p:cNvSpPr>
              <a:spLocks/>
            </p:cNvSpPr>
            <p:nvPr/>
          </p:nvSpPr>
          <p:spPr bwMode="auto">
            <a:xfrm>
              <a:off x="4435" y="3739"/>
              <a:ext cx="12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6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6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82" name="Freeform 380"/>
            <p:cNvSpPr>
              <a:spLocks/>
            </p:cNvSpPr>
            <p:nvPr/>
          </p:nvSpPr>
          <p:spPr bwMode="auto">
            <a:xfrm>
              <a:off x="4447" y="3745"/>
              <a:ext cx="11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10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83" name="Freeform 381"/>
            <p:cNvSpPr>
              <a:spLocks/>
            </p:cNvSpPr>
            <p:nvPr/>
          </p:nvSpPr>
          <p:spPr bwMode="auto">
            <a:xfrm>
              <a:off x="4458" y="3755"/>
              <a:ext cx="1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13"/>
                </a:cxn>
              </a:cxnLst>
              <a:rect l="0" t="0" r="r" b="b"/>
              <a:pathLst>
                <a:path w="11" h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13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84" name="Freeform 382"/>
            <p:cNvSpPr>
              <a:spLocks/>
            </p:cNvSpPr>
            <p:nvPr/>
          </p:nvSpPr>
          <p:spPr bwMode="auto">
            <a:xfrm>
              <a:off x="4469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85" name="Freeform 383"/>
            <p:cNvSpPr>
              <a:spLocks/>
            </p:cNvSpPr>
            <p:nvPr/>
          </p:nvSpPr>
          <p:spPr bwMode="auto">
            <a:xfrm>
              <a:off x="4481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86" name="Freeform 384"/>
            <p:cNvSpPr>
              <a:spLocks/>
            </p:cNvSpPr>
            <p:nvPr/>
          </p:nvSpPr>
          <p:spPr bwMode="auto">
            <a:xfrm>
              <a:off x="4492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87" name="Freeform 385"/>
            <p:cNvSpPr>
              <a:spLocks/>
            </p:cNvSpPr>
            <p:nvPr/>
          </p:nvSpPr>
          <p:spPr bwMode="auto">
            <a:xfrm>
              <a:off x="4504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88" name="Freeform 386"/>
            <p:cNvSpPr>
              <a:spLocks/>
            </p:cNvSpPr>
            <p:nvPr/>
          </p:nvSpPr>
          <p:spPr bwMode="auto">
            <a:xfrm>
              <a:off x="4515" y="3762"/>
              <a:ext cx="12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2" y="0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89" name="Freeform 387"/>
            <p:cNvSpPr>
              <a:spLocks/>
            </p:cNvSpPr>
            <p:nvPr/>
          </p:nvSpPr>
          <p:spPr bwMode="auto">
            <a:xfrm>
              <a:off x="4527" y="3762"/>
              <a:ext cx="11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6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6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90" name="Freeform 388"/>
            <p:cNvSpPr>
              <a:spLocks/>
            </p:cNvSpPr>
            <p:nvPr/>
          </p:nvSpPr>
          <p:spPr bwMode="auto">
            <a:xfrm>
              <a:off x="4538" y="3764"/>
              <a:ext cx="12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91" name="Freeform 389"/>
            <p:cNvSpPr>
              <a:spLocks/>
            </p:cNvSpPr>
            <p:nvPr/>
          </p:nvSpPr>
          <p:spPr bwMode="auto">
            <a:xfrm>
              <a:off x="4550" y="3764"/>
              <a:ext cx="1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4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4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92" name="Freeform 390"/>
            <p:cNvSpPr>
              <a:spLocks/>
            </p:cNvSpPr>
            <p:nvPr/>
          </p:nvSpPr>
          <p:spPr bwMode="auto">
            <a:xfrm>
              <a:off x="4563" y="3759"/>
              <a:ext cx="11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1" y="0"/>
                </a:cxn>
              </a:cxnLst>
              <a:rect l="0" t="0" r="r" b="b"/>
              <a:pathLst>
                <a:path w="11" h="9"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93" name="Freeform 391"/>
            <p:cNvSpPr>
              <a:spLocks/>
            </p:cNvSpPr>
            <p:nvPr/>
          </p:nvSpPr>
          <p:spPr bwMode="auto">
            <a:xfrm>
              <a:off x="4574" y="3759"/>
              <a:ext cx="12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9"/>
                </a:cxn>
              </a:cxnLst>
              <a:rect l="0" t="0" r="r" b="b"/>
              <a:pathLst>
                <a:path w="12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9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94" name="Freeform 392"/>
            <p:cNvSpPr>
              <a:spLocks/>
            </p:cNvSpPr>
            <p:nvPr/>
          </p:nvSpPr>
          <p:spPr bwMode="auto">
            <a:xfrm>
              <a:off x="4586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95" name="Freeform 393"/>
            <p:cNvSpPr>
              <a:spLocks/>
            </p:cNvSpPr>
            <p:nvPr/>
          </p:nvSpPr>
          <p:spPr bwMode="auto">
            <a:xfrm>
              <a:off x="4598" y="3768"/>
              <a:ext cx="28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8" y="0"/>
                </a:cxn>
              </a:cxnLst>
              <a:rect l="0" t="0" r="r" b="b"/>
              <a:pathLst>
                <a:path w="2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8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96" name="Freeform 394"/>
            <p:cNvSpPr>
              <a:spLocks/>
            </p:cNvSpPr>
            <p:nvPr/>
          </p:nvSpPr>
          <p:spPr bwMode="auto">
            <a:xfrm>
              <a:off x="4626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97" name="Freeform 395"/>
            <p:cNvSpPr>
              <a:spLocks/>
            </p:cNvSpPr>
            <p:nvPr/>
          </p:nvSpPr>
          <p:spPr bwMode="auto">
            <a:xfrm>
              <a:off x="4638" y="3766"/>
              <a:ext cx="1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0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98" name="Freeform 396"/>
            <p:cNvSpPr>
              <a:spLocks/>
            </p:cNvSpPr>
            <p:nvPr/>
          </p:nvSpPr>
          <p:spPr bwMode="auto">
            <a:xfrm>
              <a:off x="4650" y="3766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399" name="Freeform 397"/>
            <p:cNvSpPr>
              <a:spLocks/>
            </p:cNvSpPr>
            <p:nvPr/>
          </p:nvSpPr>
          <p:spPr bwMode="auto">
            <a:xfrm>
              <a:off x="4661" y="3766"/>
              <a:ext cx="13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2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2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00" name="Freeform 398"/>
            <p:cNvSpPr>
              <a:spLocks/>
            </p:cNvSpPr>
            <p:nvPr/>
          </p:nvSpPr>
          <p:spPr bwMode="auto">
            <a:xfrm>
              <a:off x="4674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01" name="Freeform 399"/>
            <p:cNvSpPr>
              <a:spLocks/>
            </p:cNvSpPr>
            <p:nvPr/>
          </p:nvSpPr>
          <p:spPr bwMode="auto">
            <a:xfrm>
              <a:off x="4685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02" name="Freeform 400"/>
            <p:cNvSpPr>
              <a:spLocks/>
            </p:cNvSpPr>
            <p:nvPr/>
          </p:nvSpPr>
          <p:spPr bwMode="auto">
            <a:xfrm>
              <a:off x="4697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03" name="Freeform 401"/>
            <p:cNvSpPr>
              <a:spLocks/>
            </p:cNvSpPr>
            <p:nvPr/>
          </p:nvSpPr>
          <p:spPr bwMode="auto">
            <a:xfrm>
              <a:off x="4708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04" name="Freeform 402"/>
            <p:cNvSpPr>
              <a:spLocks/>
            </p:cNvSpPr>
            <p:nvPr/>
          </p:nvSpPr>
          <p:spPr bwMode="auto">
            <a:xfrm>
              <a:off x="4720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05" name="Freeform 403"/>
            <p:cNvSpPr>
              <a:spLocks/>
            </p:cNvSpPr>
            <p:nvPr/>
          </p:nvSpPr>
          <p:spPr bwMode="auto">
            <a:xfrm>
              <a:off x="4731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06" name="Freeform 404"/>
            <p:cNvSpPr>
              <a:spLocks/>
            </p:cNvSpPr>
            <p:nvPr/>
          </p:nvSpPr>
          <p:spPr bwMode="auto">
            <a:xfrm>
              <a:off x="4742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07" name="Freeform 405"/>
            <p:cNvSpPr>
              <a:spLocks/>
            </p:cNvSpPr>
            <p:nvPr/>
          </p:nvSpPr>
          <p:spPr bwMode="auto">
            <a:xfrm>
              <a:off x="4754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08" name="Freeform 406"/>
            <p:cNvSpPr>
              <a:spLocks/>
            </p:cNvSpPr>
            <p:nvPr/>
          </p:nvSpPr>
          <p:spPr bwMode="auto">
            <a:xfrm>
              <a:off x="4766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09" name="Freeform 407"/>
            <p:cNvSpPr>
              <a:spLocks/>
            </p:cNvSpPr>
            <p:nvPr/>
          </p:nvSpPr>
          <p:spPr bwMode="auto">
            <a:xfrm>
              <a:off x="4777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10" name="Freeform 408"/>
            <p:cNvSpPr>
              <a:spLocks/>
            </p:cNvSpPr>
            <p:nvPr/>
          </p:nvSpPr>
          <p:spPr bwMode="auto">
            <a:xfrm>
              <a:off x="4789" y="3764"/>
              <a:ext cx="13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3" y="0"/>
                </a:cxn>
              </a:cxnLst>
              <a:rect l="0" t="0" r="r" b="b"/>
              <a:pathLst>
                <a:path w="13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11" name="Freeform 409"/>
            <p:cNvSpPr>
              <a:spLocks/>
            </p:cNvSpPr>
            <p:nvPr/>
          </p:nvSpPr>
          <p:spPr bwMode="auto">
            <a:xfrm>
              <a:off x="4802" y="3764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4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4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12" name="Freeform 410"/>
            <p:cNvSpPr>
              <a:spLocks/>
            </p:cNvSpPr>
            <p:nvPr/>
          </p:nvSpPr>
          <p:spPr bwMode="auto">
            <a:xfrm>
              <a:off x="4813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13" name="Freeform 411"/>
            <p:cNvSpPr>
              <a:spLocks/>
            </p:cNvSpPr>
            <p:nvPr/>
          </p:nvSpPr>
          <p:spPr bwMode="auto">
            <a:xfrm>
              <a:off x="4825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14" name="Freeform 412"/>
            <p:cNvSpPr>
              <a:spLocks/>
            </p:cNvSpPr>
            <p:nvPr/>
          </p:nvSpPr>
          <p:spPr bwMode="auto">
            <a:xfrm>
              <a:off x="4836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15" name="Freeform 413"/>
            <p:cNvSpPr>
              <a:spLocks/>
            </p:cNvSpPr>
            <p:nvPr/>
          </p:nvSpPr>
          <p:spPr bwMode="auto">
            <a:xfrm>
              <a:off x="4848" y="3764"/>
              <a:ext cx="1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1" y="0"/>
                </a:cxn>
              </a:cxnLst>
              <a:rect l="0" t="0" r="r" b="b"/>
              <a:pathLst>
                <a:path w="11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16" name="Freeform 414"/>
            <p:cNvSpPr>
              <a:spLocks/>
            </p:cNvSpPr>
            <p:nvPr/>
          </p:nvSpPr>
          <p:spPr bwMode="auto">
            <a:xfrm>
              <a:off x="4859" y="3764"/>
              <a:ext cx="1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4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4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17" name="Freeform 415"/>
            <p:cNvSpPr>
              <a:spLocks/>
            </p:cNvSpPr>
            <p:nvPr/>
          </p:nvSpPr>
          <p:spPr bwMode="auto">
            <a:xfrm>
              <a:off x="4871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18" name="Freeform 416"/>
            <p:cNvSpPr>
              <a:spLocks/>
            </p:cNvSpPr>
            <p:nvPr/>
          </p:nvSpPr>
          <p:spPr bwMode="auto">
            <a:xfrm>
              <a:off x="4883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19" name="Freeform 417"/>
            <p:cNvSpPr>
              <a:spLocks/>
            </p:cNvSpPr>
            <p:nvPr/>
          </p:nvSpPr>
          <p:spPr bwMode="auto">
            <a:xfrm>
              <a:off x="4894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20" name="Freeform 418"/>
            <p:cNvSpPr>
              <a:spLocks/>
            </p:cNvSpPr>
            <p:nvPr/>
          </p:nvSpPr>
          <p:spPr bwMode="auto">
            <a:xfrm>
              <a:off x="4906" y="3768"/>
              <a:ext cx="1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21" name="Freeform 419"/>
            <p:cNvSpPr>
              <a:spLocks/>
            </p:cNvSpPr>
            <p:nvPr/>
          </p:nvSpPr>
          <p:spPr bwMode="auto">
            <a:xfrm>
              <a:off x="4919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22" name="Freeform 420"/>
            <p:cNvSpPr>
              <a:spLocks/>
            </p:cNvSpPr>
            <p:nvPr/>
          </p:nvSpPr>
          <p:spPr bwMode="auto">
            <a:xfrm>
              <a:off x="4930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23" name="Freeform 421"/>
            <p:cNvSpPr>
              <a:spLocks/>
            </p:cNvSpPr>
            <p:nvPr/>
          </p:nvSpPr>
          <p:spPr bwMode="auto">
            <a:xfrm>
              <a:off x="4942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24" name="Freeform 422"/>
            <p:cNvSpPr>
              <a:spLocks/>
            </p:cNvSpPr>
            <p:nvPr/>
          </p:nvSpPr>
          <p:spPr bwMode="auto">
            <a:xfrm>
              <a:off x="4953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25" name="Freeform 423"/>
            <p:cNvSpPr>
              <a:spLocks/>
            </p:cNvSpPr>
            <p:nvPr/>
          </p:nvSpPr>
          <p:spPr bwMode="auto">
            <a:xfrm>
              <a:off x="4965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26" name="Freeform 425"/>
            <p:cNvSpPr>
              <a:spLocks/>
            </p:cNvSpPr>
            <p:nvPr/>
          </p:nvSpPr>
          <p:spPr bwMode="auto">
            <a:xfrm>
              <a:off x="4976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27" name="Freeform 426"/>
            <p:cNvSpPr>
              <a:spLocks/>
            </p:cNvSpPr>
            <p:nvPr/>
          </p:nvSpPr>
          <p:spPr bwMode="auto">
            <a:xfrm>
              <a:off x="4988" y="3768"/>
              <a:ext cx="1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1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28" name="Freeform 427"/>
            <p:cNvSpPr>
              <a:spLocks/>
            </p:cNvSpPr>
            <p:nvPr/>
          </p:nvSpPr>
          <p:spPr bwMode="auto">
            <a:xfrm>
              <a:off x="4999" y="3768"/>
              <a:ext cx="1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2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  <p:sp>
          <p:nvSpPr>
            <p:cNvPr id="429" name="Freeform 428"/>
            <p:cNvSpPr>
              <a:spLocks/>
            </p:cNvSpPr>
            <p:nvPr/>
          </p:nvSpPr>
          <p:spPr bwMode="auto">
            <a:xfrm>
              <a:off x="5011" y="3768"/>
              <a:ext cx="9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sz="900"/>
            </a:p>
          </p:txBody>
        </p:sp>
      </p:grpSp>
      <p:sp>
        <p:nvSpPr>
          <p:cNvPr id="431" name="Oval 431"/>
          <p:cNvSpPr>
            <a:spLocks noChangeArrowheads="1"/>
          </p:cNvSpPr>
          <p:nvPr/>
        </p:nvSpPr>
        <p:spPr bwMode="auto">
          <a:xfrm>
            <a:off x="8144307" y="3850919"/>
            <a:ext cx="428204" cy="324063"/>
          </a:xfrm>
          <a:prstGeom prst="ellipse">
            <a:avLst/>
          </a:prstGeom>
          <a:noFill/>
          <a:ln w="31750" algn="ctr">
            <a:solidFill>
              <a:srgbClr val="008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 sz="900"/>
          </a:p>
        </p:txBody>
      </p:sp>
      <p:sp>
        <p:nvSpPr>
          <p:cNvPr id="433" name="TextovéPole 432"/>
          <p:cNvSpPr txBox="1"/>
          <p:nvPr/>
        </p:nvSpPr>
        <p:spPr>
          <a:xfrm>
            <a:off x="6079605" y="5949281"/>
            <a:ext cx="2738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2.5× higher intensity</a:t>
            </a:r>
          </a:p>
        </p:txBody>
      </p:sp>
      <p:sp>
        <p:nvSpPr>
          <p:cNvPr id="434" name="Text Box 5"/>
          <p:cNvSpPr txBox="1">
            <a:spLocks noChangeArrowheads="1"/>
          </p:cNvSpPr>
          <p:nvPr/>
        </p:nvSpPr>
        <p:spPr bwMode="auto">
          <a:xfrm>
            <a:off x="6367637" y="3998765"/>
            <a:ext cx="88663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solidFill>
                  <a:srgbClr val="008000"/>
                </a:solidFill>
              </a:rPr>
              <a:t>Optimized gradient</a:t>
            </a:r>
          </a:p>
        </p:txBody>
      </p:sp>
      <p:sp>
        <p:nvSpPr>
          <p:cNvPr id="435" name="Text Box 6"/>
          <p:cNvSpPr txBox="1">
            <a:spLocks noChangeArrowheads="1"/>
          </p:cNvSpPr>
          <p:nvPr/>
        </p:nvSpPr>
        <p:spPr bwMode="auto">
          <a:xfrm>
            <a:off x="6383908" y="1601977"/>
            <a:ext cx="93736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solidFill>
                  <a:srgbClr val="FF0000"/>
                </a:solidFill>
              </a:rPr>
              <a:t>Linear gradient</a:t>
            </a:r>
          </a:p>
        </p:txBody>
      </p:sp>
    </p:spTree>
    <p:extLst>
      <p:ext uri="{BB962C8B-B14F-4D97-AF65-F5344CB8AC3E}">
        <p14:creationId xmlns:p14="http://schemas.microsoft.com/office/powerpoint/2010/main" val="2976771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LC-MS method development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8700" y="1196752"/>
            <a:ext cx="8229600" cy="19442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000" b="1"/>
              <a:t>Gradient optimization</a:t>
            </a:r>
          </a:p>
          <a:p>
            <a:r>
              <a:rPr lang="en-GB" sz="2000"/>
              <a:t>Possible solution is dillution of extract by water and increasing of the injection volume.</a:t>
            </a:r>
          </a:p>
          <a:p>
            <a:r>
              <a:rPr lang="en-GB" sz="2000"/>
              <a:t>The concentration of organic in the sample have to be lower than in inital mobile phase.</a:t>
            </a:r>
          </a:p>
          <a:p>
            <a:r>
              <a:rPr lang="en-GB" sz="2000">
                <a:solidFill>
                  <a:srgbClr val="FF0000"/>
                </a:solidFill>
              </a:rPr>
              <a:t>Risk of matrix precipitation or analyte hydrolysis in water.</a:t>
            </a:r>
          </a:p>
        </p:txBody>
      </p:sp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1183060" y="3302014"/>
          <a:ext cx="7920880" cy="2863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6" name="Graf" r:id="rId3" imgW="11791974" imgH="4010001" progId="">
                  <p:embed/>
                </p:oleObj>
              </mc:Choice>
              <mc:Fallback>
                <p:oleObj name="Graf" r:id="rId3" imgW="11791974" imgH="401000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060" y="3302014"/>
                        <a:ext cx="7920880" cy="2863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08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862841"/>
              </p:ext>
            </p:extLst>
          </p:nvPr>
        </p:nvGraphicFramePr>
        <p:xfrm>
          <a:off x="962458" y="456406"/>
          <a:ext cx="8188325" cy="594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r:id="rId4" imgW="4489807" imgH="3667874" progId="OrgPlusWOPX.4">
                  <p:embed/>
                </p:oleObj>
              </mc:Choice>
              <mc:Fallback>
                <p:oleObj r:id="rId4" imgW="4489807" imgH="3667874" progId="OrgPlusWOPX.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458" y="456406"/>
                        <a:ext cx="8188325" cy="594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495800" y="4652963"/>
            <a:ext cx="242888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cs-CZ" sz="2400">
              <a:latin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319009" y="64893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 err="1">
                <a:latin typeface="Arial" panose="020B0604020202020204" pitchFamily="34" charset="0"/>
              </a:rPr>
              <a:t>baseline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955675" y="457200"/>
            <a:ext cx="9328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  <a:buNone/>
            </a:pPr>
            <a:r>
              <a:rPr lang="cs-CZ" altLang="cs-CZ" sz="3600" dirty="0">
                <a:solidFill>
                  <a:srgbClr val="000099"/>
                </a:solidFill>
                <a:latin typeface="Humanst521 CE" pitchFamily="34" charset="0"/>
              </a:rPr>
              <a:t>PROBLÉMY V LC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365250" y="1349375"/>
            <a:ext cx="8604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3675" indent="-1936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cs-CZ" dirty="0">
                <a:solidFill>
                  <a:srgbClr val="000099"/>
                </a:solidFill>
                <a:latin typeface="Humanst521 CE" pitchFamily="34" charset="0"/>
              </a:rPr>
              <a:t>P</a:t>
            </a:r>
            <a:r>
              <a:rPr lang="cs-CZ" altLang="cs-CZ" dirty="0" err="1">
                <a:solidFill>
                  <a:srgbClr val="000099"/>
                </a:solidFill>
                <a:latin typeface="Humanst521 CE" pitchFamily="34" charset="0"/>
              </a:rPr>
              <a:t>řítomnost</a:t>
            </a:r>
            <a:r>
              <a:rPr lang="cs-CZ" altLang="cs-CZ" dirty="0">
                <a:solidFill>
                  <a:srgbClr val="000099"/>
                </a:solidFill>
                <a:latin typeface="Humanst521 CE" pitchFamily="34" charset="0"/>
              </a:rPr>
              <a:t> „cizích“ </a:t>
            </a:r>
            <a:r>
              <a:rPr lang="cs-CZ" altLang="cs-CZ" dirty="0" err="1">
                <a:solidFill>
                  <a:srgbClr val="000099"/>
                </a:solidFill>
                <a:latin typeface="Humanst521 CE" pitchFamily="34" charset="0"/>
              </a:rPr>
              <a:t>píků</a:t>
            </a:r>
            <a:endParaRPr lang="cs-CZ" altLang="cs-CZ" b="0" dirty="0">
              <a:latin typeface="Humanst521 CE" pitchFamily="34" charset="0"/>
            </a:endParaRP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7426325" y="5503863"/>
            <a:ext cx="2681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bg2"/>
                </a:solidFill>
                <a:latin typeface="Humanst521 Cn CE" pitchFamily="34" charset="0"/>
              </a:rPr>
              <a:t>Zdroj: J.W. Dolan, </a:t>
            </a:r>
            <a:r>
              <a:rPr lang="en-US" altLang="cs-CZ" sz="2000">
                <a:solidFill>
                  <a:schemeClr val="bg2"/>
                </a:solidFill>
                <a:latin typeface="Humanst521 Cn CE" pitchFamily="34" charset="0"/>
              </a:rPr>
              <a:t>LC GC Europe</a:t>
            </a:r>
            <a:r>
              <a:rPr lang="cs-CZ" altLang="cs-CZ" sz="2000">
                <a:solidFill>
                  <a:schemeClr val="bg2"/>
                </a:solidFill>
                <a:latin typeface="Humanst521 Cn CE" pitchFamily="34" charset="0"/>
              </a:rPr>
              <a:t> 18(10) 514-519</a:t>
            </a:r>
            <a:endParaRPr lang="en-GB" altLang="cs-CZ" sz="2000">
              <a:solidFill>
                <a:schemeClr val="bg2"/>
              </a:solidFill>
              <a:latin typeface="Humanst521 Cn CE" pitchFamily="34" charset="0"/>
            </a:endParaRPr>
          </a:p>
        </p:txBody>
      </p:sp>
      <p:pic>
        <p:nvPicPr>
          <p:cNvPr id="100357" name="Picture 5" descr="i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" t="31496" r="4329" b="3705"/>
          <a:stretch>
            <a:fillRect/>
          </a:stretch>
        </p:blipFill>
        <p:spPr bwMode="auto">
          <a:xfrm>
            <a:off x="1271588" y="1830388"/>
            <a:ext cx="4975225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58" name="Group 10"/>
          <p:cNvGrpSpPr>
            <a:grpSpLocks/>
          </p:cNvGrpSpPr>
          <p:nvPr/>
        </p:nvGrpSpPr>
        <p:grpSpPr bwMode="auto">
          <a:xfrm>
            <a:off x="1212850" y="2055813"/>
            <a:ext cx="3817938" cy="3279775"/>
            <a:chOff x="1390" y="1445"/>
            <a:chExt cx="2405" cy="2066"/>
          </a:xfrm>
        </p:grpSpPr>
        <p:sp>
          <p:nvSpPr>
            <p:cNvPr id="100365" name="Rectangle 6"/>
            <p:cNvSpPr>
              <a:spLocks noChangeArrowheads="1"/>
            </p:cNvSpPr>
            <p:nvPr/>
          </p:nvSpPr>
          <p:spPr bwMode="auto">
            <a:xfrm>
              <a:off x="2030" y="2075"/>
              <a:ext cx="283" cy="14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100366" name="Rectangle 7"/>
            <p:cNvSpPr>
              <a:spLocks noChangeArrowheads="1"/>
            </p:cNvSpPr>
            <p:nvPr/>
          </p:nvSpPr>
          <p:spPr bwMode="auto">
            <a:xfrm>
              <a:off x="3512" y="2750"/>
              <a:ext cx="283" cy="75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100367" name="Rectangle 8"/>
            <p:cNvSpPr>
              <a:spLocks noChangeArrowheads="1"/>
            </p:cNvSpPr>
            <p:nvPr/>
          </p:nvSpPr>
          <p:spPr bwMode="auto">
            <a:xfrm>
              <a:off x="1390" y="1445"/>
              <a:ext cx="338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cs-CZ" sz="2400">
                <a:latin typeface="Times New Roman" panose="02020603050405020304" pitchFamily="18" charset="0"/>
              </a:endParaRPr>
            </a:p>
          </p:txBody>
        </p:sp>
        <p:sp>
          <p:nvSpPr>
            <p:cNvPr id="100368" name="Rectangle 9"/>
            <p:cNvSpPr>
              <a:spLocks noChangeArrowheads="1"/>
            </p:cNvSpPr>
            <p:nvPr/>
          </p:nvSpPr>
          <p:spPr bwMode="auto">
            <a:xfrm>
              <a:off x="1422" y="2501"/>
              <a:ext cx="338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cs-CZ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0359" name="Text Box 11"/>
          <p:cNvSpPr txBox="1">
            <a:spLocks noChangeArrowheads="1"/>
          </p:cNvSpPr>
          <p:nvPr/>
        </p:nvSpPr>
        <p:spPr bwMode="auto">
          <a:xfrm>
            <a:off x="2163763" y="2449513"/>
            <a:ext cx="5667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cs-CZ" sz="3200" b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</a:t>
            </a:r>
            <a:endParaRPr lang="en-GB" altLang="cs-CZ" sz="3200" b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60" name="Text Box 12"/>
          <p:cNvSpPr txBox="1">
            <a:spLocks noChangeArrowheads="1"/>
          </p:cNvSpPr>
          <p:nvPr/>
        </p:nvSpPr>
        <p:spPr bwMode="auto">
          <a:xfrm>
            <a:off x="4494213" y="3416300"/>
            <a:ext cx="5953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cs-CZ" sz="3200" b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</a:t>
            </a:r>
            <a:endParaRPr lang="en-GB" altLang="cs-CZ" sz="3200" b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0361" name="Picture 13" descr="i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t="20773" r="5060" b="2681"/>
          <a:stretch>
            <a:fillRect/>
          </a:stretch>
        </p:blipFill>
        <p:spPr bwMode="auto">
          <a:xfrm>
            <a:off x="7688263" y="1603375"/>
            <a:ext cx="2012950" cy="3236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62" name="Text Box 14"/>
          <p:cNvSpPr txBox="1">
            <a:spLocks noChangeArrowheads="1"/>
          </p:cNvSpPr>
          <p:nvPr/>
        </p:nvSpPr>
        <p:spPr bwMode="auto">
          <a:xfrm>
            <a:off x="8147050" y="3557588"/>
            <a:ext cx="5667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cs-CZ" sz="3200" b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</a:t>
            </a:r>
            <a:endParaRPr lang="en-GB" altLang="cs-CZ" sz="3200" b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obsah 2"/>
          <p:cNvSpPr>
            <a:spLocks noGrp="1"/>
          </p:cNvSpPr>
          <p:nvPr>
            <p:ph idx="1"/>
          </p:nvPr>
        </p:nvSpPr>
        <p:spPr>
          <a:xfrm>
            <a:off x="1028700" y="1196752"/>
            <a:ext cx="8229600" cy="1944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b="1" dirty="0"/>
              <a:t>Gradient optimization</a:t>
            </a:r>
          </a:p>
          <a:p>
            <a:r>
              <a:rPr lang="en-GB" sz="2000" dirty="0"/>
              <a:t>Chromatographic profile of the matrix (UHPLC-Time-of-flight MS detector, </a:t>
            </a:r>
            <a:r>
              <a:rPr lang="en-GB" sz="2000" i="1" dirty="0"/>
              <a:t>m/z</a:t>
            </a:r>
            <a:r>
              <a:rPr lang="en-GB" sz="2000" dirty="0"/>
              <a:t> 50-1000)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LC-MS </a:t>
            </a:r>
            <a:r>
              <a:rPr lang="cs-CZ" dirty="0" err="1"/>
              <a:t>method</a:t>
            </a:r>
            <a:r>
              <a:rPr lang="cs-CZ" dirty="0"/>
              <a:t> </a:t>
            </a:r>
            <a:r>
              <a:rPr lang="cs-CZ" dirty="0" err="1"/>
              <a:t>development</a:t>
            </a:r>
            <a:endParaRPr lang="cs-CZ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1039044" y="2559904"/>
            <a:ext cx="7995370" cy="2669297"/>
            <a:chOff x="467544" y="3856047"/>
            <a:chExt cx="7995370" cy="2669297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467544" y="3856047"/>
              <a:ext cx="7995370" cy="2669297"/>
              <a:chOff x="156" y="1975"/>
              <a:chExt cx="6214" cy="2135"/>
            </a:xfrm>
          </p:grpSpPr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156" y="1975"/>
                <a:ext cx="6214" cy="2135"/>
                <a:chOff x="156" y="1975"/>
                <a:chExt cx="6214" cy="2135"/>
              </a:xfrm>
            </p:grpSpPr>
            <p:pic>
              <p:nvPicPr>
                <p:cNvPr id="7" name="Picture 6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28" y="2054"/>
                  <a:ext cx="6142" cy="205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8" name="Rectangle 7"/>
                <p:cNvSpPr>
                  <a:spLocks noChangeArrowheads="1"/>
                </p:cNvSpPr>
                <p:nvPr/>
              </p:nvSpPr>
              <p:spPr bwMode="auto">
                <a:xfrm>
                  <a:off x="156" y="1975"/>
                  <a:ext cx="144" cy="369"/>
                </a:xfrm>
                <a:prstGeom prst="rect">
                  <a:avLst/>
                </a:prstGeom>
                <a:solidFill>
                  <a:schemeClr val="bg1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cs-CZ"/>
                </a:p>
              </p:txBody>
            </p:sp>
          </p:grpSp>
          <p:sp>
            <p:nvSpPr>
              <p:cNvPr id="6" name="Rectangle 8"/>
              <p:cNvSpPr>
                <a:spLocks noChangeArrowheads="1"/>
              </p:cNvSpPr>
              <p:nvPr/>
            </p:nvSpPr>
            <p:spPr bwMode="auto">
              <a:xfrm>
                <a:off x="5463" y="2149"/>
                <a:ext cx="144" cy="369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14" name="Obdélník 13"/>
            <p:cNvSpPr/>
            <p:nvPr/>
          </p:nvSpPr>
          <p:spPr>
            <a:xfrm>
              <a:off x="1187625" y="4422568"/>
              <a:ext cx="576063" cy="1893579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/>
            <p:cNvSpPr/>
            <p:nvPr/>
          </p:nvSpPr>
          <p:spPr>
            <a:xfrm>
              <a:off x="4356341" y="4425098"/>
              <a:ext cx="2969216" cy="1893579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ousměrná vodorovná šipka 20"/>
            <p:cNvSpPr/>
            <p:nvPr/>
          </p:nvSpPr>
          <p:spPr>
            <a:xfrm>
              <a:off x="1619250" y="4428486"/>
              <a:ext cx="3600450" cy="504056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Analytes </a:t>
              </a:r>
              <a:r>
                <a:rPr lang="cs-CZ" dirty="0" err="1"/>
                <a:t>elution</a:t>
              </a:r>
              <a:endParaRPr lang="cs-CZ" dirty="0"/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4839058" y="5652489"/>
            <a:ext cx="4321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Non-</a:t>
            </a:r>
            <a:r>
              <a:rPr lang="cs-CZ" sz="1400" dirty="0" err="1"/>
              <a:t>polar</a:t>
            </a:r>
            <a:r>
              <a:rPr lang="cs-CZ" sz="1400" dirty="0"/>
              <a:t> co-</a:t>
            </a:r>
            <a:r>
              <a:rPr lang="cs-CZ" sz="1400" dirty="0" err="1"/>
              <a:t>extracts</a:t>
            </a:r>
            <a:r>
              <a:rPr lang="cs-CZ" sz="1400" dirty="0"/>
              <a:t>, </a:t>
            </a:r>
            <a:r>
              <a:rPr lang="cs-CZ" sz="1400" dirty="0" err="1"/>
              <a:t>elution</a:t>
            </a:r>
            <a:r>
              <a:rPr lang="cs-CZ" sz="1400" dirty="0"/>
              <a:t> in 100% </a:t>
            </a:r>
            <a:r>
              <a:rPr lang="cs-CZ" sz="1400" dirty="0" err="1"/>
              <a:t>organic</a:t>
            </a:r>
            <a:r>
              <a:rPr lang="cs-CZ" sz="1400" dirty="0"/>
              <a:t>.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410203" y="5604987"/>
            <a:ext cx="258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Small</a:t>
            </a:r>
            <a:r>
              <a:rPr lang="cs-CZ" sz="1400" dirty="0"/>
              <a:t> </a:t>
            </a:r>
            <a:r>
              <a:rPr lang="cs-CZ" sz="1400" dirty="0" err="1"/>
              <a:t>amount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polar</a:t>
            </a:r>
            <a:r>
              <a:rPr lang="cs-CZ" sz="1400" dirty="0"/>
              <a:t> co-</a:t>
            </a:r>
            <a:r>
              <a:rPr lang="cs-CZ" sz="1400" dirty="0" err="1"/>
              <a:t>extracts</a:t>
            </a:r>
            <a:r>
              <a:rPr lang="cs-CZ" sz="1400" dirty="0"/>
              <a:t> </a:t>
            </a:r>
            <a:r>
              <a:rPr lang="cs-CZ" sz="1400" dirty="0" err="1"/>
              <a:t>near</a:t>
            </a:r>
            <a:r>
              <a:rPr lang="cs-CZ" sz="1400" dirty="0"/>
              <a:t> to </a:t>
            </a:r>
            <a:r>
              <a:rPr lang="cs-CZ" sz="1400" dirty="0" err="1"/>
              <a:t>void</a:t>
            </a:r>
            <a:r>
              <a:rPr lang="cs-CZ" sz="1400" dirty="0"/>
              <a:t> volume.</a:t>
            </a:r>
          </a:p>
        </p:txBody>
      </p:sp>
    </p:spTree>
    <p:extLst>
      <p:ext uri="{BB962C8B-B14F-4D97-AF65-F5344CB8AC3E}">
        <p14:creationId xmlns:p14="http://schemas.microsoft.com/office/powerpoint/2010/main" val="3252902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706596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cs-CZ" sz="2400">
              <a:latin typeface="Times New Roman" panose="02020603050405020304" pitchFamily="18" charset="0"/>
            </a:endParaRP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0"/>
            <a:ext cx="30622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cs-CZ" sz="2400">
              <a:latin typeface="Times New Roman" panose="02020603050405020304" pitchFamily="18" charset="0"/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655638" y="2187575"/>
            <a:ext cx="1028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cs-CZ" sz="2400">
              <a:latin typeface="Times New Roman" panose="02020603050405020304" pitchFamily="18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 rot="10800000" flipV="1">
            <a:off x="3565525" y="2319338"/>
            <a:ext cx="3097213" cy="376237"/>
          </a:xfrm>
          <a:prstGeom prst="rect">
            <a:avLst/>
          </a:prstGeom>
          <a:solidFill>
            <a:srgbClr val="FFFFAB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>
                <a:latin typeface="Humanst521 CE" pitchFamily="34" charset="0"/>
              </a:rPr>
              <a:t>Integrace 1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6810375" y="2324100"/>
            <a:ext cx="3148013" cy="376238"/>
          </a:xfrm>
          <a:prstGeom prst="rect">
            <a:avLst/>
          </a:prstGeom>
          <a:solidFill>
            <a:srgbClr val="FFFFAB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>
                <a:latin typeface="Humanst521 CE" pitchFamily="34" charset="0"/>
              </a:rPr>
              <a:t>Integrace 2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241300" y="2319338"/>
            <a:ext cx="2570163" cy="376237"/>
          </a:xfrm>
          <a:prstGeom prst="rect">
            <a:avLst/>
          </a:prstGeom>
          <a:solidFill>
            <a:srgbClr val="FFFFAB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>
                <a:latin typeface="Humanst521 CE" pitchFamily="34" charset="0"/>
              </a:rPr>
              <a:t>Standard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3957638" y="5170488"/>
            <a:ext cx="4903787" cy="8318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>
                <a:latin typeface="Humanst521 CE" pitchFamily="34" charset="0"/>
              </a:rPr>
              <a:t>Diference mezi výsledky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>
                <a:latin typeface="Humanst521 CE" pitchFamily="34" charset="0"/>
              </a:rPr>
              <a:t> –42 % (koncentrační hladina ppb)</a:t>
            </a:r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>
            <a:off x="4826000" y="4348163"/>
            <a:ext cx="1214438" cy="6477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 flipV="1">
            <a:off x="7573963" y="4289425"/>
            <a:ext cx="487362" cy="8651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38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2692400"/>
            <a:ext cx="30956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2705100"/>
            <a:ext cx="31496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9" name="Line 13"/>
          <p:cNvSpPr>
            <a:spLocks noChangeShapeType="1"/>
          </p:cNvSpPr>
          <p:nvPr/>
        </p:nvSpPr>
        <p:spPr bwMode="auto">
          <a:xfrm flipH="1" flipV="1">
            <a:off x="5194300" y="4449763"/>
            <a:ext cx="1228725" cy="674687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 flipV="1">
            <a:off x="6423025" y="4305300"/>
            <a:ext cx="1947863" cy="83502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39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692400"/>
            <a:ext cx="2571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92" name="Text Box 18"/>
          <p:cNvSpPr txBox="1">
            <a:spLocks noChangeArrowheads="1"/>
          </p:cNvSpPr>
          <p:nvPr/>
        </p:nvSpPr>
        <p:spPr bwMode="auto">
          <a:xfrm>
            <a:off x="955675" y="457200"/>
            <a:ext cx="9328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Clr>
                <a:schemeClr val="tx1"/>
              </a:buClr>
              <a:buNone/>
            </a:pPr>
            <a:r>
              <a:rPr lang="cs-CZ" altLang="cs-CZ" sz="3600" dirty="0">
                <a:solidFill>
                  <a:srgbClr val="000099"/>
                </a:solidFill>
                <a:latin typeface="Humanst521 CE" pitchFamily="34" charset="0"/>
              </a:rPr>
              <a:t>PROBLÉMY V LC</a:t>
            </a:r>
          </a:p>
        </p:txBody>
      </p:sp>
      <p:sp>
        <p:nvSpPr>
          <p:cNvPr id="101393" name="Text Box 19"/>
          <p:cNvSpPr txBox="1">
            <a:spLocks noChangeArrowheads="1"/>
          </p:cNvSpPr>
          <p:nvPr/>
        </p:nvSpPr>
        <p:spPr bwMode="auto">
          <a:xfrm>
            <a:off x="1365250" y="1349375"/>
            <a:ext cx="86042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3675" indent="-1936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25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cs-CZ" altLang="cs-CZ" dirty="0">
                <a:solidFill>
                  <a:srgbClr val="000099"/>
                </a:solidFill>
                <a:latin typeface="Humanst521 CE" pitchFamily="34" charset="0"/>
              </a:rPr>
              <a:t>Integrace</a:t>
            </a:r>
            <a:endParaRPr lang="cs-CZ" altLang="cs-CZ" b="0" dirty="0">
              <a:latin typeface="Humanst521 CE" pitchFamily="34" charset="0"/>
            </a:endParaRPr>
          </a:p>
        </p:txBody>
      </p:sp>
      <p:sp>
        <p:nvSpPr>
          <p:cNvPr id="101394" name="Text Box 21"/>
          <p:cNvSpPr txBox="1">
            <a:spLocks noChangeArrowheads="1"/>
          </p:cNvSpPr>
          <p:nvPr/>
        </p:nvSpPr>
        <p:spPr bwMode="auto">
          <a:xfrm>
            <a:off x="6096000" y="6184900"/>
            <a:ext cx="4187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bg2"/>
                </a:solidFill>
                <a:latin typeface="Humanst521 Cn CE" pitchFamily="34" charset="0"/>
              </a:rPr>
              <a:t>Zdroj: M. Jánská, VŠCHT Praha</a:t>
            </a:r>
            <a:endParaRPr lang="en-GB" altLang="cs-CZ" sz="2000">
              <a:solidFill>
                <a:schemeClr val="bg2"/>
              </a:solidFill>
              <a:latin typeface="Humanst521 Cn CE" pitchFamily="34" charset="0"/>
            </a:endParaRP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CC60B-7BD6-4E0A-811F-28513AF6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400" dirty="0">
                <a:solidFill>
                  <a:srgbClr val="F04E23"/>
                </a:solidFill>
              </a:rPr>
              <a:t>Posuny retenčních časů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1832F2F-5669-4242-AA63-5770C25C8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32" y="1782782"/>
            <a:ext cx="9304651" cy="4342568"/>
          </a:xfrm>
        </p:spPr>
        <p:txBody>
          <a:bodyPr>
            <a:normAutofit/>
          </a:bodyPr>
          <a:lstStyle/>
          <a:p>
            <a:r>
              <a:rPr lang="cs-CZ" b="1" dirty="0"/>
              <a:t>Čas odpovídající vrcholu chromatografického píku při separaci </a:t>
            </a:r>
            <a:r>
              <a:rPr lang="cs-CZ" dirty="0" smtClean="0"/>
              <a:t>(= čas</a:t>
            </a:r>
            <a:r>
              <a:rPr lang="cs-CZ" dirty="0"/>
              <a:t>, který analyt stráví na koloně)</a:t>
            </a:r>
          </a:p>
          <a:p>
            <a:r>
              <a:rPr lang="cs-CZ" b="1" dirty="0"/>
              <a:t>Kapacitní faktor (k) </a:t>
            </a:r>
          </a:p>
          <a:p>
            <a:pPr lvl="1"/>
            <a:r>
              <a:rPr lang="cs-CZ" dirty="0"/>
              <a:t>Využívaný k měření retence</a:t>
            </a:r>
          </a:p>
          <a:p>
            <a:pPr lvl="1"/>
            <a:r>
              <a:rPr lang="cs-CZ" dirty="0"/>
              <a:t>Nezávislý na průtoku, délce kolony, průměru kolony, velikosti částic SF -&gt; větší porovnatelnost</a:t>
            </a:r>
          </a:p>
          <a:p>
            <a:pPr lvl="1"/>
            <a:r>
              <a:rPr lang="cs-CZ" dirty="0"/>
              <a:t>Jeho přesné určení je problematické (kvůli problematickému určení hodnoty mrtvého retenčního času)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8990D0A-0413-47DF-908F-DD1FA4FDA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796" y="2512601"/>
            <a:ext cx="1885950" cy="111442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9011" y="5755942"/>
            <a:ext cx="1021798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575" i="1" dirty="0">
                <a:solidFill>
                  <a:schemeClr val="accent5">
                    <a:lumMod val="75000"/>
                  </a:schemeClr>
                </a:solidFill>
              </a:rPr>
              <a:t>LCGC, </a:t>
            </a:r>
            <a:r>
              <a:rPr lang="cs-CZ" sz="1575" i="1" dirty="0" err="1">
                <a:solidFill>
                  <a:schemeClr val="accent5">
                    <a:lumMod val="75000"/>
                  </a:schemeClr>
                </a:solidFill>
              </a:rPr>
              <a:t>April</a:t>
            </a:r>
            <a:r>
              <a:rPr lang="cs-CZ" sz="1575" i="1" dirty="0">
                <a:solidFill>
                  <a:schemeClr val="accent5">
                    <a:lumMod val="75000"/>
                  </a:schemeClr>
                </a:solidFill>
              </a:rPr>
              <a:t> 2022, </a:t>
            </a:r>
            <a:r>
              <a:rPr lang="en-US" sz="1575" i="1" dirty="0">
                <a:solidFill>
                  <a:schemeClr val="accent5">
                    <a:lumMod val="75000"/>
                  </a:schemeClr>
                </a:solidFill>
              </a:rPr>
              <a:t>LC TROUBLESHOOTING Essentials of LC Troubleshooting, Part II: Misbehaving Retention Times</a:t>
            </a:r>
            <a:endParaRPr lang="cs-CZ" sz="1575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575" i="1" dirty="0">
                <a:solidFill>
                  <a:schemeClr val="accent5">
                    <a:lumMod val="75000"/>
                  </a:schemeClr>
                </a:solidFill>
              </a:rPr>
              <a:t>http://www.hplc.cz/Troubles/index.html#_2.3_Zm%C4%9Bna_reten%C4%8Dn%C3%ADho</a:t>
            </a:r>
          </a:p>
        </p:txBody>
      </p:sp>
    </p:spTree>
    <p:extLst>
      <p:ext uri="{BB962C8B-B14F-4D97-AF65-F5344CB8AC3E}">
        <p14:creationId xmlns:p14="http://schemas.microsoft.com/office/powerpoint/2010/main" val="23039016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36BE1-9C15-4175-A321-B3D13EC5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Možné problémy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6DCE0B-CA98-4DD7-9C4D-68F8AB05B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32" y="1782782"/>
            <a:ext cx="4864894" cy="3964813"/>
          </a:xfrm>
        </p:spPr>
        <p:txBody>
          <a:bodyPr>
            <a:normAutofit/>
          </a:bodyPr>
          <a:lstStyle/>
          <a:p>
            <a:r>
              <a:rPr lang="cs-CZ" dirty="0"/>
              <a:t>Nízký nebo se snižující retenční čas</a:t>
            </a:r>
          </a:p>
          <a:p>
            <a:r>
              <a:rPr lang="cs-CZ" dirty="0"/>
              <a:t>Vysoký nebo zvyšující se retenční čas</a:t>
            </a:r>
          </a:p>
          <a:p>
            <a:r>
              <a:rPr lang="cs-CZ" dirty="0"/>
              <a:t>Náhodné posuny retenčního času</a:t>
            </a:r>
          </a:p>
        </p:txBody>
      </p:sp>
      <p:pic>
        <p:nvPicPr>
          <p:cNvPr id="1026" name="Picture 2" descr="Ion Exchange Chromatography - an overview | ScienceDirect Topics">
            <a:extLst>
              <a:ext uri="{FF2B5EF4-FFF2-40B4-BE49-F238E27FC236}">
                <a16:creationId xmlns:a16="http://schemas.microsoft.com/office/drawing/2014/main" id="{630F9241-0E6F-4A72-BF6A-92BF545E5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7" y="2361691"/>
            <a:ext cx="4508245" cy="317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56843" y="353536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solidFill>
                  <a:srgbClr val="F04E23"/>
                </a:solidFill>
              </a:rPr>
              <a:t>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307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054CC-4F12-45C3-AE52-627FEC6CA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Nízký nebo snižující se retenční čas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28E2AD-6562-404D-A1E0-826B5529F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Ztráta stacionární fáze</a:t>
            </a:r>
          </a:p>
          <a:p>
            <a:pPr lvl="1"/>
            <a:r>
              <a:rPr lang="cs-CZ" dirty="0"/>
              <a:t>Postupné snižování retence v řádu dnů až týdnů</a:t>
            </a:r>
          </a:p>
          <a:p>
            <a:pPr lvl="1"/>
            <a:r>
              <a:rPr lang="cs-CZ" dirty="0"/>
              <a:t>Způsobeno hydrolýzou SF vlivem pH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>
                <a:solidFill>
                  <a:srgbClr val="00B050"/>
                </a:solidFill>
              </a:rPr>
              <a:t>Použít méně kyselé pH mobilní fáze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Použít jinou stabilnější SF</a:t>
            </a: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75CB1A51-1746-4626-B37D-BFB23C6BA3BA}"/>
              </a:ext>
            </a:extLst>
          </p:cNvPr>
          <p:cNvSpPr/>
          <p:nvPr/>
        </p:nvSpPr>
        <p:spPr>
          <a:xfrm>
            <a:off x="2998988" y="2839069"/>
            <a:ext cx="244929" cy="53884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3074" name="Picture 2" descr="Pinnacle DB C18 Columns (USP L1)">
            <a:extLst>
              <a:ext uri="{FF2B5EF4-FFF2-40B4-BE49-F238E27FC236}">
                <a16:creationId xmlns:a16="http://schemas.microsoft.com/office/drawing/2014/main" id="{087C9EE6-C8F6-4BA8-9C57-67D939EC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06" y="3377911"/>
            <a:ext cx="2369684" cy="236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9756843" y="353536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solidFill>
                  <a:srgbClr val="F04E23"/>
                </a:solidFill>
              </a:rPr>
              <a:t>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791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851EC2-609C-4C5A-91F4-C94C25E4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Nízký nebo snižující se retenční čas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358082-8A57-4EC6-A4D9-EE9BF779F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Přehlcení hmotou</a:t>
            </a:r>
          </a:p>
          <a:p>
            <a:pPr lvl="1"/>
            <a:r>
              <a:rPr lang="cs-CZ" dirty="0"/>
              <a:t>Retence se kontinuálně snižuje s rostoucí hmotou nastřikovaného analytu (při </a:t>
            </a:r>
            <a:r>
              <a:rPr lang="cs-CZ" dirty="0" smtClean="0"/>
              <a:t>konstantním </a:t>
            </a:r>
            <a:r>
              <a:rPr lang="cs-CZ" dirty="0"/>
              <a:t>nástřikovém objemu)</a:t>
            </a:r>
          </a:p>
          <a:p>
            <a:pPr lvl="1"/>
            <a:r>
              <a:rPr lang="cs-CZ" dirty="0"/>
              <a:t>Odpuzování nastříknutého analytu nabitými sloučeninami adsorbovanými na SF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>
                <a:solidFill>
                  <a:srgbClr val="00B050"/>
                </a:solidFill>
              </a:rPr>
              <a:t>Zvýšení iontové síly MF</a:t>
            </a:r>
          </a:p>
          <a:p>
            <a:endParaRPr lang="en-US" dirty="0"/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6687DC82-49CD-405A-8F5B-8720CA4F9A47}"/>
              </a:ext>
            </a:extLst>
          </p:cNvPr>
          <p:cNvSpPr/>
          <p:nvPr/>
        </p:nvSpPr>
        <p:spPr>
          <a:xfrm>
            <a:off x="3169284" y="3495644"/>
            <a:ext cx="244929" cy="53884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bdélník 4"/>
          <p:cNvSpPr/>
          <p:nvPr/>
        </p:nvSpPr>
        <p:spPr>
          <a:xfrm>
            <a:off x="9756843" y="353536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solidFill>
                  <a:srgbClr val="F04E23"/>
                </a:solidFill>
              </a:rPr>
              <a:t>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212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639DE5-209F-4137-9E4A-F644D3BD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Nízký nebo snižující se retenční čas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B2A92D-747E-4628-B272-00151BF6C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32" y="1782782"/>
            <a:ext cx="9304651" cy="423136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Objemové přetížení</a:t>
            </a:r>
          </a:p>
          <a:p>
            <a:pPr lvl="1"/>
            <a:r>
              <a:rPr lang="cs-CZ" dirty="0"/>
              <a:t>vliv složení nastřikovaného vzorku</a:t>
            </a:r>
          </a:p>
          <a:p>
            <a:pPr lvl="1"/>
            <a:r>
              <a:rPr lang="cs-CZ" dirty="0"/>
              <a:t>RP – vzorek v silnějším </a:t>
            </a:r>
            <a:r>
              <a:rPr lang="cs-CZ" dirty="0" err="1"/>
              <a:t>org</a:t>
            </a:r>
            <a:r>
              <a:rPr lang="cs-CZ" dirty="0"/>
              <a:t>. rozpouštědle než je MF</a:t>
            </a:r>
          </a:p>
          <a:p>
            <a:pPr lvl="1"/>
            <a:r>
              <a:rPr lang="cs-CZ" dirty="0"/>
              <a:t>HILIC – vzorek obsahuje více vody než MF</a:t>
            </a:r>
          </a:p>
          <a:p>
            <a:pPr lvl="1"/>
            <a:r>
              <a:rPr lang="cs-CZ" dirty="0"/>
              <a:t>Změna v retenci je náhlá (analyty putují kolonou v páse rozpouštědla)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>
                <a:solidFill>
                  <a:srgbClr val="00B050"/>
                </a:solidFill>
              </a:rPr>
              <a:t>Nižší objem nástřiku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Převedení vzorku do slabšího rozpouštědla</a:t>
            </a:r>
          </a:p>
          <a:p>
            <a:endParaRPr lang="en-US" dirty="0"/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3A039716-8255-4ECC-AFA2-27EFD7F9BF13}"/>
              </a:ext>
            </a:extLst>
          </p:cNvPr>
          <p:cNvSpPr/>
          <p:nvPr/>
        </p:nvSpPr>
        <p:spPr>
          <a:xfrm>
            <a:off x="3005382" y="4296283"/>
            <a:ext cx="244929" cy="53884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bdélník 4"/>
          <p:cNvSpPr/>
          <p:nvPr/>
        </p:nvSpPr>
        <p:spPr>
          <a:xfrm>
            <a:off x="9756843" y="353536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solidFill>
                  <a:srgbClr val="F04E23"/>
                </a:solidFill>
              </a:rPr>
              <a:t>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76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0015B-6F3E-4E3A-BEE2-2E538056B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Nízký nebo snižující se retenční čas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2CDC3D-A161-417D-AD50-FCE0D9A02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32" y="1782782"/>
            <a:ext cx="9304651" cy="423136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Zvlhčení stacionární fáze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cs-CZ" dirty="0"/>
              <a:t>Použití vodné MF (méně než 2 % organiky) – analyty nemohou být zadrženy v </a:t>
            </a:r>
            <a:r>
              <a:rPr lang="cs-CZ" dirty="0" err="1"/>
              <a:t>porech</a:t>
            </a:r>
            <a:endParaRPr lang="cs-CZ" dirty="0"/>
          </a:p>
          <a:p>
            <a:pPr lvl="1"/>
            <a:r>
              <a:rPr lang="cs-CZ" dirty="0"/>
              <a:t>Náhlá ztráta retence</a:t>
            </a:r>
          </a:p>
          <a:p>
            <a:pPr lvl="1"/>
            <a:r>
              <a:rPr lang="cs-CZ" dirty="0"/>
              <a:t>Reverzibilní </a:t>
            </a:r>
          </a:p>
          <a:p>
            <a:pPr lvl="1"/>
            <a:endParaRPr lang="cs-CZ" dirty="0"/>
          </a:p>
          <a:p>
            <a:pPr lvl="1"/>
            <a:endParaRPr lang="cs-CZ" dirty="0">
              <a:solidFill>
                <a:srgbClr val="00B050"/>
              </a:solidFill>
            </a:endParaRPr>
          </a:p>
          <a:p>
            <a:pPr lvl="1"/>
            <a:r>
              <a:rPr lang="cs-CZ" dirty="0">
                <a:solidFill>
                  <a:srgbClr val="00B050"/>
                </a:solidFill>
              </a:rPr>
              <a:t>Promytí kolony organickou MF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Nepoužívat vysoce vodnou MF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506B94D7-72D2-4D84-81C3-EB012B019B80}"/>
              </a:ext>
            </a:extLst>
          </p:cNvPr>
          <p:cNvSpPr/>
          <p:nvPr/>
        </p:nvSpPr>
        <p:spPr>
          <a:xfrm>
            <a:off x="2191573" y="3898462"/>
            <a:ext cx="244929" cy="53884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bdélník 4"/>
          <p:cNvSpPr/>
          <p:nvPr/>
        </p:nvSpPr>
        <p:spPr>
          <a:xfrm>
            <a:off x="9756843" y="353536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solidFill>
                  <a:srgbClr val="F04E23"/>
                </a:solidFill>
              </a:rPr>
              <a:t>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576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87987-AAF9-49C6-B55B-40197C24F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Vysoký nebo zvyšující se retenční čas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291171-EBD6-4757-BCFC-CF05927D4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31" y="1460674"/>
            <a:ext cx="9304651" cy="4699037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Klesající průtok</a:t>
            </a:r>
          </a:p>
          <a:p>
            <a:pPr lvl="1"/>
            <a:r>
              <a:rPr lang="cs-CZ" dirty="0"/>
              <a:t>Způsobeno </a:t>
            </a:r>
            <a:r>
              <a:rPr lang="cs-CZ" dirty="0" err="1"/>
              <a:t>leakem</a:t>
            </a:r>
            <a:endParaRPr lang="cs-CZ" dirty="0"/>
          </a:p>
          <a:p>
            <a:pPr lvl="1"/>
            <a:r>
              <a:rPr lang="cs-CZ" dirty="0"/>
              <a:t>Změna retence může být postupná či náhlá dle problému</a:t>
            </a:r>
          </a:p>
          <a:p>
            <a:r>
              <a:rPr lang="cs-CZ" dirty="0">
                <a:solidFill>
                  <a:srgbClr val="C00000"/>
                </a:solidFill>
              </a:rPr>
              <a:t>Změna složení MF</a:t>
            </a:r>
          </a:p>
          <a:p>
            <a:pPr lvl="1"/>
            <a:r>
              <a:rPr lang="cs-CZ" dirty="0"/>
              <a:t>Způsobeno </a:t>
            </a:r>
            <a:r>
              <a:rPr lang="cs-CZ" dirty="0" err="1"/>
              <a:t>leakem</a:t>
            </a:r>
            <a:r>
              <a:rPr lang="cs-CZ" dirty="0"/>
              <a:t> v pumpě MF (např. snížení obsahu organické fáze)</a:t>
            </a:r>
          </a:p>
          <a:p>
            <a:pPr lvl="1"/>
            <a:r>
              <a:rPr lang="cs-CZ" dirty="0" smtClean="0"/>
              <a:t>Moderní HPLC přístroje zabudované </a:t>
            </a:r>
            <a:r>
              <a:rPr lang="cs-CZ" dirty="0"/>
              <a:t>testy pro určení, zda pumpy fungují správně</a:t>
            </a:r>
            <a:endParaRPr lang="en-US" dirty="0"/>
          </a:p>
        </p:txBody>
      </p:sp>
      <p:pic>
        <p:nvPicPr>
          <p:cNvPr id="2050" name="Picture 2" descr="HPLC troubleshooting - HPLC troubleshooting - Hints and tips -  Chromatography / Chromservis.eu">
            <a:extLst>
              <a:ext uri="{FF2B5EF4-FFF2-40B4-BE49-F238E27FC236}">
                <a16:creationId xmlns:a16="http://schemas.microsoft.com/office/drawing/2014/main" id="{98FFBD33-CB7B-4BA4-A528-ACCB51286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529" y="1077146"/>
            <a:ext cx="1374163" cy="118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9756843" y="353536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solidFill>
                  <a:srgbClr val="F04E23"/>
                </a:solidFill>
              </a:rPr>
              <a:t>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4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21541" y="447675"/>
            <a:ext cx="90709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392" bIns="25392" anchor="ctr">
            <a:spAutoFit/>
          </a:bodyPr>
          <a:lstStyle>
            <a:lvl1pPr indent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600" dirty="0">
                <a:latin typeface="Arial" panose="020B0604020202020204" pitchFamily="34" charset="0"/>
              </a:rPr>
              <a:t> Šum na základní linii (drift)</a:t>
            </a:r>
            <a:endParaRPr lang="cs-CZ" altLang="cs-CZ" sz="18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b="0" dirty="0">
              <a:latin typeface="Verdana" panose="020B0604030504040204" pitchFamily="34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323975"/>
            <a:ext cx="98425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44FD6-C322-490E-B67C-152AFA9D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Náhodné posuny retenčního času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8E48D87-177B-47BD-90ED-191E4C63B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Nesprávně pufrovaná MF</a:t>
            </a:r>
          </a:p>
          <a:p>
            <a:pPr lvl="1"/>
            <a:r>
              <a:rPr lang="cs-CZ" dirty="0"/>
              <a:t>Problém především u ionogenních sloučenin</a:t>
            </a:r>
          </a:p>
          <a:p>
            <a:pPr lvl="1"/>
            <a:r>
              <a:rPr lang="cs-CZ" dirty="0"/>
              <a:t>Při špatném použití pufru  (např. příliš malá koncentrace, mimo </a:t>
            </a:r>
            <a:r>
              <a:rPr lang="cs-CZ" dirty="0" err="1"/>
              <a:t>pufrovací</a:t>
            </a:r>
            <a:r>
              <a:rPr lang="cs-CZ" dirty="0"/>
              <a:t> rozsah)</a:t>
            </a:r>
          </a:p>
          <a:p>
            <a:r>
              <a:rPr lang="cs-CZ" dirty="0">
                <a:solidFill>
                  <a:srgbClr val="C00000"/>
                </a:solidFill>
              </a:rPr>
              <a:t>Nekontrolovaná teplota kolony</a:t>
            </a:r>
          </a:p>
          <a:p>
            <a:pPr lvl="1"/>
            <a:r>
              <a:rPr lang="cs-CZ" dirty="0"/>
              <a:t>Špatné vyhřátí kolony, kolísání teplot</a:t>
            </a:r>
          </a:p>
          <a:p>
            <a:r>
              <a:rPr lang="cs-CZ" dirty="0">
                <a:solidFill>
                  <a:srgbClr val="C00000"/>
                </a:solidFill>
              </a:rPr>
              <a:t>Pulsování HPLC pumpy</a:t>
            </a:r>
          </a:p>
          <a:p>
            <a:pPr lvl="1"/>
            <a:r>
              <a:rPr lang="cs-CZ" dirty="0"/>
              <a:t>Bublinka v hlavě pumpy -&gt; </a:t>
            </a:r>
            <a:r>
              <a:rPr lang="cs-CZ" dirty="0" err="1">
                <a:solidFill>
                  <a:srgbClr val="00B050"/>
                </a:solidFill>
              </a:rPr>
              <a:t>primovat</a:t>
            </a:r>
            <a:endParaRPr lang="cs-CZ" dirty="0">
              <a:solidFill>
                <a:srgbClr val="00B050"/>
              </a:solidFill>
            </a:endParaRPr>
          </a:p>
          <a:p>
            <a:pPr lvl="1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9756843" y="353536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solidFill>
                  <a:srgbClr val="F04E23"/>
                </a:solidFill>
              </a:rPr>
              <a:t>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019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A28A50-C76E-4AAC-876B-ABC63D2C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Nedostatečná </a:t>
            </a:r>
            <a:r>
              <a:rPr lang="cs-CZ" dirty="0" err="1"/>
              <a:t>ekvilibrace</a:t>
            </a:r>
            <a:r>
              <a:rPr lang="cs-CZ" dirty="0"/>
              <a:t> kolony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E6C275-9549-47D7-B314-835ABEE4A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Může způsobit nižší nebo vyšší retenční čas než očekáváme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5137B56-D0CA-49DB-BC0E-D52227FCE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2357406"/>
            <a:ext cx="6043852" cy="369510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6F781C2-1004-48FD-9DBD-3F5E1DC4A523}"/>
              </a:ext>
            </a:extLst>
          </p:cNvPr>
          <p:cNvSpPr/>
          <p:nvPr/>
        </p:nvSpPr>
        <p:spPr>
          <a:xfrm>
            <a:off x="7938135" y="2357406"/>
            <a:ext cx="462915" cy="129019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AE3F76A-F1C7-417C-94EA-1DC6D8120E98}"/>
              </a:ext>
            </a:extLst>
          </p:cNvPr>
          <p:cNvSpPr txBox="1"/>
          <p:nvPr/>
        </p:nvSpPr>
        <p:spPr>
          <a:xfrm>
            <a:off x="3433179" y="2693298"/>
            <a:ext cx="5216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+mn-lt"/>
              </a:rPr>
              <a:t>Analýza standardu </a:t>
            </a:r>
            <a:r>
              <a:rPr lang="cs-CZ" sz="2000" dirty="0" err="1">
                <a:latin typeface="+mn-lt"/>
              </a:rPr>
              <a:t>mitragyninu</a:t>
            </a:r>
            <a:endParaRPr lang="en-US" sz="2000" dirty="0"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2924B17-C39C-495A-8E25-59604D4FDCB3}"/>
              </a:ext>
            </a:extLst>
          </p:cNvPr>
          <p:cNvSpPr/>
          <p:nvPr/>
        </p:nvSpPr>
        <p:spPr>
          <a:xfrm>
            <a:off x="7569518" y="3482398"/>
            <a:ext cx="462915" cy="129019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D31161C-792E-4FEE-A0A2-5F28D42B7204}"/>
              </a:ext>
            </a:extLst>
          </p:cNvPr>
          <p:cNvSpPr/>
          <p:nvPr/>
        </p:nvSpPr>
        <p:spPr>
          <a:xfrm>
            <a:off x="7569518" y="4772591"/>
            <a:ext cx="462915" cy="129019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601F4D8-38F6-45E2-B444-A16DA9520D6C}"/>
              </a:ext>
            </a:extLst>
          </p:cNvPr>
          <p:cNvSpPr txBox="1"/>
          <p:nvPr/>
        </p:nvSpPr>
        <p:spPr>
          <a:xfrm>
            <a:off x="320716" y="3227280"/>
            <a:ext cx="2568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0" dirty="0" smtClean="0">
                <a:latin typeface="+mn-lt"/>
              </a:rPr>
              <a:t>Vysoký </a:t>
            </a:r>
            <a:r>
              <a:rPr lang="cs-CZ" sz="1800" b="0" dirty="0">
                <a:latin typeface="+mn-lt"/>
              </a:rPr>
              <a:t>retenční čas u testovacího nástřiku standardu o koncentraci 100 </a:t>
            </a:r>
            <a:r>
              <a:rPr lang="cs-CZ" sz="1800" b="0" dirty="0" err="1">
                <a:latin typeface="+mn-lt"/>
              </a:rPr>
              <a:t>ng</a:t>
            </a:r>
            <a:r>
              <a:rPr lang="cs-CZ" sz="1800" b="0" dirty="0">
                <a:latin typeface="+mn-lt"/>
              </a:rPr>
              <a:t>/ml</a:t>
            </a:r>
            <a:endParaRPr lang="en-US" sz="1800" b="0" dirty="0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9756843" y="353536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solidFill>
                  <a:srgbClr val="F04E23"/>
                </a:solidFill>
              </a:rPr>
              <a:t>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760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24AE2DB-A08C-4D83-9DBD-32F40498F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33" y="1928388"/>
            <a:ext cx="7737584" cy="460205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AC7F106-62FA-47EB-983F-AB917DCBA699}"/>
              </a:ext>
            </a:extLst>
          </p:cNvPr>
          <p:cNvSpPr txBox="1"/>
          <p:nvPr/>
        </p:nvSpPr>
        <p:spPr>
          <a:xfrm>
            <a:off x="3060382" y="3536693"/>
            <a:ext cx="16544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0" dirty="0"/>
              <a:t>Test 2</a:t>
            </a:r>
            <a:endParaRPr lang="en-US" sz="2700" b="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6A09238-C229-402F-A106-F863CF10DA2D}"/>
              </a:ext>
            </a:extLst>
          </p:cNvPr>
          <p:cNvSpPr txBox="1"/>
          <p:nvPr/>
        </p:nvSpPr>
        <p:spPr>
          <a:xfrm>
            <a:off x="3019677" y="2351920"/>
            <a:ext cx="16544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0" dirty="0"/>
              <a:t>Test 1</a:t>
            </a:r>
            <a:endParaRPr lang="en-US" sz="2700" b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292AFF3-A9F7-4ABE-914E-692FF2201840}"/>
              </a:ext>
            </a:extLst>
          </p:cNvPr>
          <p:cNvSpPr txBox="1"/>
          <p:nvPr/>
        </p:nvSpPr>
        <p:spPr>
          <a:xfrm>
            <a:off x="3060382" y="4451272"/>
            <a:ext cx="16544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0" dirty="0"/>
              <a:t>Test 3</a:t>
            </a:r>
            <a:endParaRPr lang="en-US" sz="2700" b="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EABEDD8-EC70-40E1-A0DA-9AD73875AD44}"/>
              </a:ext>
            </a:extLst>
          </p:cNvPr>
          <p:cNvSpPr txBox="1"/>
          <p:nvPr/>
        </p:nvSpPr>
        <p:spPr>
          <a:xfrm>
            <a:off x="2340186" y="5465198"/>
            <a:ext cx="23339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0" dirty="0"/>
              <a:t>Očekávaný </a:t>
            </a:r>
            <a:r>
              <a:rPr lang="cs-CZ" sz="2700" b="0" dirty="0" err="1"/>
              <a:t>rt</a:t>
            </a:r>
            <a:endParaRPr lang="en-US" sz="2700" b="0" dirty="0"/>
          </a:p>
        </p:txBody>
      </p:sp>
      <p:pic>
        <p:nvPicPr>
          <p:cNvPr id="4098" name="Picture 2" descr="File:Error.svg - Wikimedia Commons">
            <a:extLst>
              <a:ext uri="{FF2B5EF4-FFF2-40B4-BE49-F238E27FC236}">
                <a16:creationId xmlns:a16="http://schemas.microsoft.com/office/drawing/2014/main" id="{E196DEC9-46DA-485F-B37F-A473FD608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654" y="2716496"/>
            <a:ext cx="387264" cy="36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ile:Error.svg - Wikimedia Commons">
            <a:extLst>
              <a:ext uri="{FF2B5EF4-FFF2-40B4-BE49-F238E27FC236}">
                <a16:creationId xmlns:a16="http://schemas.microsoft.com/office/drawing/2014/main" id="{6B6F9AC3-D7B3-42D9-A81E-837172515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654" y="3650210"/>
            <a:ext cx="387264" cy="36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ile:Error.svg - Wikimedia Commons">
            <a:extLst>
              <a:ext uri="{FF2B5EF4-FFF2-40B4-BE49-F238E27FC236}">
                <a16:creationId xmlns:a16="http://schemas.microsoft.com/office/drawing/2014/main" id="{4758C292-E1E8-4883-8E0E-04A5C0E8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654" y="4632810"/>
            <a:ext cx="387264" cy="36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66EE9B18-F99E-48E9-A437-BB9073B95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040" y="1182268"/>
            <a:ext cx="8191024" cy="906544"/>
          </a:xfrm>
        </p:spPr>
        <p:txBody>
          <a:bodyPr>
            <a:normAutofit/>
          </a:bodyPr>
          <a:lstStyle/>
          <a:p>
            <a:r>
              <a:rPr lang="cs-CZ" dirty="0"/>
              <a:t>Přidání </a:t>
            </a:r>
            <a:r>
              <a:rPr lang="cs-CZ" dirty="0" err="1"/>
              <a:t>blanků</a:t>
            </a:r>
            <a:r>
              <a:rPr lang="cs-CZ" dirty="0"/>
              <a:t> a testovacích nástřiků do sekvence</a:t>
            </a:r>
            <a:endParaRPr lang="en-US" dirty="0"/>
          </a:p>
        </p:txBody>
      </p:sp>
      <p:pic>
        <p:nvPicPr>
          <p:cNvPr id="4102" name="Picture 6" descr="File:Light green check.svg - Wikipedia">
            <a:extLst>
              <a:ext uri="{FF2B5EF4-FFF2-40B4-BE49-F238E27FC236}">
                <a16:creationId xmlns:a16="http://schemas.microsoft.com/office/drawing/2014/main" id="{884FBFAF-C350-4328-8157-55D8869DA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654" y="5340131"/>
            <a:ext cx="535781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9756843" y="353536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solidFill>
                  <a:srgbClr val="F04E23"/>
                </a:solidFill>
              </a:rPr>
              <a:t>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098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D1E12-79DA-4ABC-B898-B5DD19513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Profily tlaku při analýze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D04C67-19F3-4985-B58D-163E27672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FF3E123-0D4B-4893-A796-E5C03E15D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86" y="1722420"/>
            <a:ext cx="7786628" cy="459979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B674777-A181-4F0E-AAB6-EB1F1DB0ABBF}"/>
              </a:ext>
            </a:extLst>
          </p:cNvPr>
          <p:cNvSpPr/>
          <p:nvPr/>
        </p:nvSpPr>
        <p:spPr>
          <a:xfrm>
            <a:off x="1423036" y="1782783"/>
            <a:ext cx="7613778" cy="2164854"/>
          </a:xfrm>
          <a:prstGeom prst="rect">
            <a:avLst/>
          </a:prstGeom>
          <a:noFill/>
          <a:ln w="28575">
            <a:solidFill>
              <a:srgbClr val="F04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731C3CE-C87B-4F00-A59A-20F5985B9BF7}"/>
              </a:ext>
            </a:extLst>
          </p:cNvPr>
          <p:cNvSpPr/>
          <p:nvPr/>
        </p:nvSpPr>
        <p:spPr>
          <a:xfrm>
            <a:off x="1423036" y="3992791"/>
            <a:ext cx="7613778" cy="216485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7" name="Picture 2" descr="File:Error.svg - Wikimedia Commons">
            <a:extLst>
              <a:ext uri="{FF2B5EF4-FFF2-40B4-BE49-F238E27FC236}">
                <a16:creationId xmlns:a16="http://schemas.microsoft.com/office/drawing/2014/main" id="{193DC1A6-78E2-4F5F-883F-F69AA639A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176" y="1965351"/>
            <a:ext cx="387264" cy="36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ile:Light green check.svg - Wikipedia">
            <a:extLst>
              <a:ext uri="{FF2B5EF4-FFF2-40B4-BE49-F238E27FC236}">
                <a16:creationId xmlns:a16="http://schemas.microsoft.com/office/drawing/2014/main" id="{3855C31B-B8AD-44CE-8C9E-E7F680697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659" y="4127062"/>
            <a:ext cx="535781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9756843" y="353536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>
                <a:solidFill>
                  <a:srgbClr val="F04E23"/>
                </a:solidFill>
              </a:rPr>
              <a:t>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506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gradientu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7" y="1369064"/>
            <a:ext cx="6295704" cy="32093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000751" y="1884264"/>
            <a:ext cx="2539939" cy="102746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19" b="0" dirty="0">
                <a:solidFill>
                  <a:prstClr val="black"/>
                </a:solidFill>
                <a:latin typeface="Calibri"/>
              </a:rPr>
              <a:t>Zjištění, že nebyl dostatečný čas na ekvilibraci kolony.</a:t>
            </a:r>
          </a:p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519" b="0" dirty="0">
              <a:solidFill>
                <a:prstClr val="black"/>
              </a:solidFill>
              <a:latin typeface="Calibri"/>
            </a:endParaRPr>
          </a:p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19" b="0" dirty="0">
                <a:solidFill>
                  <a:prstClr val="black"/>
                </a:solidFill>
                <a:latin typeface="Calibri"/>
              </a:rPr>
              <a:t>Prodloužení metody o 1 min.</a:t>
            </a:r>
            <a:endParaRPr lang="en-US" sz="1519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74" y="3162877"/>
            <a:ext cx="5337629" cy="28311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4"/>
          <p:cNvSpPr txBox="1"/>
          <p:nvPr/>
        </p:nvSpPr>
        <p:spPr>
          <a:xfrm>
            <a:off x="150114" y="5297597"/>
            <a:ext cx="4209729" cy="5598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19" b="0" dirty="0">
                <a:solidFill>
                  <a:prstClr val="black"/>
                </a:solidFill>
                <a:latin typeface="Calibri"/>
              </a:rPr>
              <a:t>Zrychlení průtoku při isokratické eluci (100% B) na 0,45 ml/min – vymytí nečistot.</a:t>
            </a:r>
            <a:endParaRPr lang="en-US" sz="1519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11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784" y="423954"/>
            <a:ext cx="9304650" cy="759500"/>
          </a:xfrm>
        </p:spPr>
        <p:txBody>
          <a:bodyPr>
            <a:normAutofit/>
          </a:bodyPr>
          <a:lstStyle/>
          <a:p>
            <a:r>
              <a:rPr lang="cs-CZ" sz="4050" dirty="0" smtClean="0">
                <a:latin typeface="+mj-lt"/>
              </a:rPr>
              <a:t>Výběr kolony - </a:t>
            </a:r>
            <a:r>
              <a:rPr lang="en-US" sz="4050" dirty="0" smtClean="0">
                <a:latin typeface="+mj-lt"/>
              </a:rPr>
              <a:t>Existing </a:t>
            </a:r>
            <a:r>
              <a:rPr lang="en-US" sz="4050" dirty="0">
                <a:latin typeface="+mj-lt"/>
              </a:rPr>
              <a:t>method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570D5C4-4A19-4D15-838D-C26E602E4C5C}"/>
              </a:ext>
            </a:extLst>
          </p:cNvPr>
          <p:cNvGrpSpPr/>
          <p:nvPr/>
        </p:nvGrpSpPr>
        <p:grpSpPr>
          <a:xfrm>
            <a:off x="7957462" y="980022"/>
            <a:ext cx="2155939" cy="5129769"/>
            <a:chOff x="9593852" y="49868"/>
            <a:chExt cx="2555187" cy="6079726"/>
          </a:xfrm>
        </p:grpSpPr>
        <p:sp>
          <p:nvSpPr>
            <p:cNvPr id="110" name="Прямоугольник: скругленные углы 109">
              <a:extLst>
                <a:ext uri="{FF2B5EF4-FFF2-40B4-BE49-F238E27FC236}">
                  <a16:creationId xmlns:a16="http://schemas.microsoft.com/office/drawing/2014/main" id="{4443C464-D3E4-4DDB-8529-EA36F6EE273A}"/>
                </a:ext>
              </a:extLst>
            </p:cNvPr>
            <p:cNvSpPr/>
            <p:nvPr/>
          </p:nvSpPr>
          <p:spPr>
            <a:xfrm>
              <a:off x="9593852" y="49868"/>
              <a:ext cx="2555187" cy="2649060"/>
            </a:xfrm>
            <a:prstGeom prst="round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87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1350" b="0" dirty="0">
                  <a:solidFill>
                    <a:prstClr val="black"/>
                  </a:solidFill>
                  <a:latin typeface="Calibri"/>
                </a:rPr>
                <a:t>Tartrazine (E 102)</a:t>
              </a:r>
            </a:p>
            <a:p>
              <a:pPr algn="ctr" defTabSz="10287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1350" b="0" dirty="0">
                  <a:solidFill>
                    <a:prstClr val="black"/>
                  </a:solidFill>
                  <a:latin typeface="Calibri"/>
                </a:rPr>
                <a:t>Sunset yellow FCF (E110)</a:t>
              </a:r>
            </a:p>
            <a:p>
              <a:pPr algn="ctr" defTabSz="10287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1350" b="0" dirty="0">
                  <a:solidFill>
                    <a:prstClr val="black"/>
                  </a:solidFill>
                  <a:latin typeface="Calibri"/>
                </a:rPr>
                <a:t>Azorubine (E 122)</a:t>
              </a:r>
            </a:p>
            <a:p>
              <a:pPr algn="ctr" defTabSz="10287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1350" b="0" dirty="0">
                  <a:solidFill>
                    <a:prstClr val="black"/>
                  </a:solidFill>
                  <a:latin typeface="Calibri"/>
                </a:rPr>
                <a:t>Ponceau 4R (E 124)</a:t>
              </a:r>
            </a:p>
            <a:p>
              <a:pPr algn="ctr" defTabSz="10287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1350" b="0" dirty="0">
                  <a:solidFill>
                    <a:prstClr val="black"/>
                  </a:solidFill>
                  <a:latin typeface="Calibri"/>
                </a:rPr>
                <a:t>Erythrosine (E 127)</a:t>
              </a:r>
            </a:p>
            <a:p>
              <a:pPr algn="ctr" defTabSz="10287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1350" b="0" dirty="0">
                  <a:solidFill>
                    <a:prstClr val="black"/>
                  </a:solidFill>
                  <a:latin typeface="Calibri"/>
                </a:rPr>
                <a:t>Allura red AC (E 129)</a:t>
              </a:r>
            </a:p>
            <a:p>
              <a:pPr algn="ctr" defTabSz="10287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1350" b="0" dirty="0">
                  <a:solidFill>
                    <a:prstClr val="black"/>
                  </a:solidFill>
                  <a:latin typeface="Calibri"/>
                </a:rPr>
                <a:t>Patent blue V (E 131)</a:t>
              </a:r>
            </a:p>
            <a:p>
              <a:pPr algn="ctr" defTabSz="10287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1350" b="0" dirty="0">
                  <a:solidFill>
                    <a:prstClr val="black"/>
                  </a:solidFill>
                  <a:latin typeface="Calibri"/>
                </a:rPr>
                <a:t>Brilliant blue FCF (E 133)</a:t>
              </a:r>
            </a:p>
            <a:p>
              <a:pPr algn="ctr" defTabSz="10287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1350" b="0" dirty="0">
                  <a:solidFill>
                    <a:prstClr val="black"/>
                  </a:solidFill>
                  <a:latin typeface="Calibri"/>
                </a:rPr>
                <a:t>Brilliant black PN (E 151)</a:t>
              </a:r>
              <a:endParaRPr lang="en-US" sz="1350" b="0" dirty="0">
                <a:solidFill>
                  <a:prstClr val="black"/>
                </a:solidFill>
                <a:latin typeface="Calibri"/>
              </a:endParaRPr>
            </a:p>
            <a:p>
              <a:pPr algn="ctr" defTabSz="10287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1350" b="0" dirty="0">
                  <a:solidFill>
                    <a:prstClr val="black"/>
                  </a:solidFill>
                  <a:latin typeface="Calibri"/>
                </a:rPr>
                <a:t>Green S (E 142)</a:t>
              </a:r>
            </a:p>
          </p:txBody>
        </p:sp>
        <p:sp>
          <p:nvSpPr>
            <p:cNvPr id="112" name="Прямоугольник: скругленные углы 111">
              <a:extLst>
                <a:ext uri="{FF2B5EF4-FFF2-40B4-BE49-F238E27FC236}">
                  <a16:creationId xmlns:a16="http://schemas.microsoft.com/office/drawing/2014/main" id="{EA50ADFA-FE1D-40AC-AA6C-16FC847114EC}"/>
                </a:ext>
              </a:extLst>
            </p:cNvPr>
            <p:cNvSpPr/>
            <p:nvPr/>
          </p:nvSpPr>
          <p:spPr>
            <a:xfrm>
              <a:off x="9596764" y="2797604"/>
              <a:ext cx="2552275" cy="2187394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87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50" b="0" dirty="0">
                  <a:solidFill>
                    <a:prstClr val="black"/>
                  </a:solidFill>
                  <a:latin typeface="Calibri"/>
                </a:rPr>
                <a:t>Acesulfame</a:t>
              </a:r>
              <a:r>
                <a:rPr lang="cs-CZ" sz="1350" b="0" dirty="0">
                  <a:solidFill>
                    <a:prstClr val="black"/>
                  </a:solidFill>
                  <a:latin typeface="Calibri"/>
                </a:rPr>
                <a:t> K (E 950)</a:t>
              </a:r>
            </a:p>
            <a:p>
              <a:pPr algn="ctr" defTabSz="10287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1350" b="0" dirty="0">
                  <a:solidFill>
                    <a:prstClr val="black"/>
                  </a:solidFill>
                  <a:latin typeface="Calibri"/>
                </a:rPr>
                <a:t>Aspartame (E 951)</a:t>
              </a:r>
            </a:p>
            <a:p>
              <a:pPr algn="ctr" defTabSz="10287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1350" b="0" dirty="0">
                  <a:solidFill>
                    <a:prstClr val="black"/>
                  </a:solidFill>
                  <a:latin typeface="Calibri"/>
                </a:rPr>
                <a:t>Cy</a:t>
              </a:r>
              <a:r>
                <a:rPr lang="en-US" sz="1350" b="0" dirty="0">
                  <a:solidFill>
                    <a:prstClr val="black"/>
                  </a:solidFill>
                  <a:latin typeface="Calibri"/>
                </a:rPr>
                <a:t>c</a:t>
              </a:r>
              <a:r>
                <a:rPr lang="cs-CZ" sz="1350" b="0" dirty="0">
                  <a:solidFill>
                    <a:prstClr val="black"/>
                  </a:solidFill>
                  <a:latin typeface="Calibri"/>
                </a:rPr>
                <a:t>lam</a:t>
              </a:r>
              <a:r>
                <a:rPr lang="en-US" sz="1350" b="0" dirty="0">
                  <a:solidFill>
                    <a:prstClr val="black"/>
                  </a:solidFill>
                  <a:latin typeface="Calibri"/>
                </a:rPr>
                <a:t>ic acid</a:t>
              </a:r>
              <a:r>
                <a:rPr lang="cs-CZ" sz="1350" b="0" dirty="0">
                  <a:solidFill>
                    <a:prstClr val="black"/>
                  </a:solidFill>
                  <a:latin typeface="Calibri"/>
                </a:rPr>
                <a:t> (E 952)</a:t>
              </a:r>
            </a:p>
            <a:p>
              <a:pPr algn="ctr" defTabSz="10287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1350" b="0" dirty="0">
                  <a:solidFill>
                    <a:prstClr val="black"/>
                  </a:solidFill>
                  <a:latin typeface="Calibri"/>
                </a:rPr>
                <a:t>Saccharine (E 954)</a:t>
              </a:r>
            </a:p>
            <a:p>
              <a:pPr algn="ctr" defTabSz="10287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1350" b="0" dirty="0">
                  <a:solidFill>
                    <a:prstClr val="black"/>
                  </a:solidFill>
                  <a:latin typeface="Calibri"/>
                </a:rPr>
                <a:t>Sucralose (E 955)</a:t>
              </a:r>
            </a:p>
            <a:p>
              <a:pPr algn="ctr" defTabSz="10287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1350" b="0" dirty="0">
                  <a:solidFill>
                    <a:prstClr val="black"/>
                  </a:solidFill>
                  <a:latin typeface="Calibri"/>
                </a:rPr>
                <a:t>Neohesperidin DC (E 959)</a:t>
              </a:r>
            </a:p>
            <a:p>
              <a:pPr algn="ctr" defTabSz="10287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1350" b="0" dirty="0">
                  <a:solidFill>
                    <a:prstClr val="black"/>
                  </a:solidFill>
                  <a:latin typeface="Calibri"/>
                </a:rPr>
                <a:t>Neotame (E 961)</a:t>
              </a:r>
            </a:p>
          </p:txBody>
        </p:sp>
        <p:sp>
          <p:nvSpPr>
            <p:cNvPr id="114" name="Прямоугольник: скругленные углы 113">
              <a:extLst>
                <a:ext uri="{FF2B5EF4-FFF2-40B4-BE49-F238E27FC236}">
                  <a16:creationId xmlns:a16="http://schemas.microsoft.com/office/drawing/2014/main" id="{8AE919EF-D78A-4323-9355-B8731184730F}"/>
                </a:ext>
              </a:extLst>
            </p:cNvPr>
            <p:cNvSpPr/>
            <p:nvPr/>
          </p:nvSpPr>
          <p:spPr>
            <a:xfrm>
              <a:off x="9593852" y="5083674"/>
              <a:ext cx="2552275" cy="1045920"/>
            </a:xfrm>
            <a:prstGeom prst="round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287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1350" b="0" dirty="0">
                  <a:solidFill>
                    <a:prstClr val="black"/>
                  </a:solidFill>
                  <a:latin typeface="Calibri"/>
                </a:rPr>
                <a:t>Sorbic acid (E 200)</a:t>
              </a:r>
            </a:p>
            <a:p>
              <a:pPr algn="ctr" defTabSz="1028736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1350" b="0" dirty="0">
                  <a:solidFill>
                    <a:prstClr val="black"/>
                  </a:solidFill>
                  <a:latin typeface="Calibri"/>
                </a:rPr>
                <a:t>Benzoic acid (E 210)</a:t>
              </a:r>
            </a:p>
          </p:txBody>
        </p:sp>
      </p:grpSp>
      <p:sp>
        <p:nvSpPr>
          <p:cNvPr id="51" name="Zástupný symbol pro obsah 2">
            <a:extLst>
              <a:ext uri="{FF2B5EF4-FFF2-40B4-BE49-F238E27FC236}">
                <a16:creationId xmlns:a16="http://schemas.microsoft.com/office/drawing/2014/main" id="{2626A9E9-791B-4A75-A92C-0F08EB948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99" y="2097595"/>
            <a:ext cx="3036292" cy="18640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688" b="1" dirty="0">
                <a:latin typeface="+mn-lt"/>
                <a:cs typeface="Calibri" panose="020F0502020204030204" pitchFamily="34" charset="0"/>
              </a:rPr>
              <a:t>Acquity UPLC (Waters, USA)</a:t>
            </a:r>
          </a:p>
          <a:p>
            <a:r>
              <a:rPr lang="cs-CZ" sz="1688" b="1" dirty="0" err="1">
                <a:latin typeface="+mn-lt"/>
                <a:cs typeface="Calibri" panose="020F0502020204030204" pitchFamily="34" charset="0"/>
              </a:rPr>
              <a:t>Column</a:t>
            </a:r>
            <a:r>
              <a:rPr lang="cs-CZ" sz="1688" b="1" dirty="0">
                <a:latin typeface="+mn-lt"/>
                <a:cs typeface="Calibri" panose="020F0502020204030204" pitchFamily="34" charset="0"/>
              </a:rPr>
              <a:t>:</a:t>
            </a:r>
            <a:r>
              <a:rPr lang="cs-CZ" sz="1688" dirty="0">
                <a:latin typeface="+mn-lt"/>
                <a:cs typeface="Calibri" panose="020F0502020204030204" pitchFamily="34" charset="0"/>
              </a:rPr>
              <a:t> BEH C18 (100 x 2</a:t>
            </a:r>
            <a:r>
              <a:rPr lang="en-US" sz="1688" dirty="0">
                <a:latin typeface="+mn-lt"/>
                <a:cs typeface="Calibri" panose="020F0502020204030204" pitchFamily="34" charset="0"/>
              </a:rPr>
              <a:t>.</a:t>
            </a:r>
            <a:r>
              <a:rPr lang="cs-CZ" sz="1688" dirty="0">
                <a:latin typeface="+mn-lt"/>
                <a:cs typeface="Calibri" panose="020F0502020204030204" pitchFamily="34" charset="0"/>
              </a:rPr>
              <a:t>1 mm; 1</a:t>
            </a:r>
            <a:r>
              <a:rPr lang="en-US" sz="1688" dirty="0">
                <a:latin typeface="+mn-lt"/>
                <a:cs typeface="Calibri" panose="020F0502020204030204" pitchFamily="34" charset="0"/>
              </a:rPr>
              <a:t>.</a:t>
            </a:r>
            <a:r>
              <a:rPr lang="cs-CZ" sz="1688" dirty="0">
                <a:latin typeface="+mn-lt"/>
                <a:cs typeface="Calibri" panose="020F0502020204030204" pitchFamily="34" charset="0"/>
              </a:rPr>
              <a:t>7 </a:t>
            </a:r>
            <a:r>
              <a:rPr lang="el-GR" sz="1688" dirty="0">
                <a:latin typeface="+mn-lt"/>
                <a:cs typeface="Calibri" panose="020F0502020204030204" pitchFamily="34" charset="0"/>
              </a:rPr>
              <a:t>μ</a:t>
            </a:r>
            <a:r>
              <a:rPr lang="cs-CZ" sz="1688" dirty="0">
                <a:latin typeface="+mn-lt"/>
                <a:cs typeface="Calibri" panose="020F0502020204030204" pitchFamily="34" charset="0"/>
              </a:rPr>
              <a:t>m)</a:t>
            </a:r>
          </a:p>
          <a:p>
            <a:r>
              <a:rPr lang="cs-CZ" sz="1688" b="1" dirty="0">
                <a:latin typeface="+mn-lt"/>
                <a:cs typeface="Calibri" panose="020F0502020204030204" pitchFamily="34" charset="0"/>
              </a:rPr>
              <a:t>Mobile </a:t>
            </a:r>
            <a:r>
              <a:rPr lang="cs-CZ" sz="1688" b="1" dirty="0" err="1">
                <a:latin typeface="+mn-lt"/>
                <a:cs typeface="Calibri" panose="020F0502020204030204" pitchFamily="34" charset="0"/>
              </a:rPr>
              <a:t>phase</a:t>
            </a:r>
            <a:r>
              <a:rPr lang="cs-CZ" sz="1688" b="1" dirty="0">
                <a:latin typeface="+mn-lt"/>
                <a:cs typeface="Calibri" panose="020F0502020204030204" pitchFamily="34" charset="0"/>
              </a:rPr>
              <a:t>: </a:t>
            </a:r>
          </a:p>
          <a:p>
            <a:pPr lvl="1"/>
            <a:r>
              <a:rPr lang="cs-CZ" sz="1350" dirty="0">
                <a:latin typeface="+mn-lt"/>
                <a:cs typeface="Calibri" panose="020F0502020204030204" pitchFamily="34" charset="0"/>
              </a:rPr>
              <a:t>A – 5 </a:t>
            </a:r>
            <a:r>
              <a:rPr lang="cs-CZ" sz="1350" dirty="0" err="1">
                <a:latin typeface="+mn-lt"/>
                <a:cs typeface="Calibri" panose="020F0502020204030204" pitchFamily="34" charset="0"/>
              </a:rPr>
              <a:t>mM</a:t>
            </a:r>
            <a:r>
              <a:rPr lang="cs-CZ" sz="1350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1350" dirty="0" err="1">
                <a:latin typeface="+mn-lt"/>
                <a:cs typeface="Calibri" panose="020F0502020204030204" pitchFamily="34" charset="0"/>
              </a:rPr>
              <a:t>ammonium</a:t>
            </a:r>
            <a:r>
              <a:rPr lang="cs-CZ" sz="1350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1350" dirty="0" err="1">
                <a:latin typeface="+mn-lt"/>
                <a:cs typeface="Calibri" panose="020F0502020204030204" pitchFamily="34" charset="0"/>
              </a:rPr>
              <a:t>acetate</a:t>
            </a:r>
            <a:r>
              <a:rPr lang="cs-CZ" sz="1350" dirty="0">
                <a:latin typeface="+mn-lt"/>
                <a:cs typeface="Calibri" panose="020F0502020204030204" pitchFamily="34" charset="0"/>
              </a:rPr>
              <a:t> in </a:t>
            </a:r>
            <a:r>
              <a:rPr lang="cs-CZ" sz="1350" dirty="0" err="1">
                <a:latin typeface="+mn-lt"/>
                <a:cs typeface="Calibri" panose="020F0502020204030204" pitchFamily="34" charset="0"/>
              </a:rPr>
              <a:t>water</a:t>
            </a:r>
            <a:endParaRPr lang="cs-CZ" sz="1350" dirty="0">
              <a:latin typeface="+mn-lt"/>
              <a:cs typeface="Calibri" panose="020F0502020204030204" pitchFamily="34" charset="0"/>
            </a:endParaRPr>
          </a:p>
          <a:p>
            <a:pPr lvl="1"/>
            <a:r>
              <a:rPr lang="cs-CZ" sz="1350" dirty="0">
                <a:latin typeface="+mn-lt"/>
                <a:cs typeface="Calibri" panose="020F0502020204030204" pitchFamily="34" charset="0"/>
              </a:rPr>
              <a:t>B – </a:t>
            </a:r>
            <a:r>
              <a:rPr lang="cs-CZ" sz="1350" dirty="0" err="1">
                <a:latin typeface="+mn-lt"/>
                <a:cs typeface="Calibri" panose="020F0502020204030204" pitchFamily="34" charset="0"/>
              </a:rPr>
              <a:t>methanol</a:t>
            </a:r>
            <a:endParaRPr lang="cs-CZ" sz="1350" dirty="0">
              <a:latin typeface="+mn-lt"/>
              <a:cs typeface="Calibri" panose="020F0502020204030204" pitchFamily="34" charset="0"/>
            </a:endParaRPr>
          </a:p>
          <a:p>
            <a:r>
              <a:rPr lang="cs-CZ" sz="1688" b="1" dirty="0">
                <a:latin typeface="+mn-lt"/>
                <a:cs typeface="Calibri" panose="020F0502020204030204" pitchFamily="34" charset="0"/>
              </a:rPr>
              <a:t>Elution: </a:t>
            </a:r>
            <a:r>
              <a:rPr lang="cs-CZ" sz="1688" dirty="0">
                <a:latin typeface="+mn-lt"/>
                <a:cs typeface="Calibri" panose="020F0502020204030204" pitchFamily="34" charset="0"/>
              </a:rPr>
              <a:t>gradient</a:t>
            </a:r>
            <a:endParaRPr lang="en-US" sz="1688" dirty="0">
              <a:latin typeface="+mn-lt"/>
              <a:cs typeface="Calibri" panose="020F0502020204030204" pitchFamily="34" charset="0"/>
            </a:endParaRPr>
          </a:p>
          <a:p>
            <a:endParaRPr lang="en-US" sz="1688" dirty="0">
              <a:latin typeface="+mn-lt"/>
              <a:cs typeface="Calibri" panose="020F0502020204030204" pitchFamily="34" charset="0"/>
            </a:endParaRPr>
          </a:p>
          <a:p>
            <a:endParaRPr lang="cs-CZ" sz="1688" dirty="0">
              <a:latin typeface="+mn-lt"/>
              <a:cs typeface="Calibri" panose="020F0502020204030204" pitchFamily="34" charset="0"/>
            </a:endParaRPr>
          </a:p>
          <a:p>
            <a:r>
              <a:rPr lang="cs-CZ" sz="1688" b="1" dirty="0" err="1">
                <a:latin typeface="+mn-lt"/>
                <a:cs typeface="Calibri" panose="020F0502020204030204" pitchFamily="34" charset="0"/>
              </a:rPr>
              <a:t>Column</a:t>
            </a:r>
            <a:r>
              <a:rPr lang="cs-CZ" sz="1688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1688" b="1" dirty="0" err="1">
                <a:latin typeface="+mn-lt"/>
                <a:cs typeface="Calibri" panose="020F0502020204030204" pitchFamily="34" charset="0"/>
              </a:rPr>
              <a:t>temperature</a:t>
            </a:r>
            <a:r>
              <a:rPr lang="cs-CZ" sz="1688" b="1" dirty="0">
                <a:latin typeface="+mn-lt"/>
                <a:cs typeface="Calibri" panose="020F0502020204030204" pitchFamily="34" charset="0"/>
              </a:rPr>
              <a:t>:</a:t>
            </a:r>
            <a:r>
              <a:rPr lang="cs-CZ" sz="1688" dirty="0">
                <a:latin typeface="+mn-lt"/>
                <a:cs typeface="Calibri" panose="020F0502020204030204" pitchFamily="34" charset="0"/>
              </a:rPr>
              <a:t> 60 °C</a:t>
            </a:r>
          </a:p>
          <a:p>
            <a:r>
              <a:rPr lang="cs-CZ" sz="1688" b="1" dirty="0" err="1">
                <a:latin typeface="+mn-lt"/>
                <a:cs typeface="Calibri" panose="020F0502020204030204" pitchFamily="34" charset="0"/>
              </a:rPr>
              <a:t>Injection</a:t>
            </a:r>
            <a:r>
              <a:rPr lang="cs-CZ" sz="1688" b="1" dirty="0">
                <a:latin typeface="+mn-lt"/>
                <a:cs typeface="Calibri" panose="020F0502020204030204" pitchFamily="34" charset="0"/>
              </a:rPr>
              <a:t>:</a:t>
            </a:r>
            <a:r>
              <a:rPr lang="cs-CZ" sz="1688" dirty="0">
                <a:latin typeface="+mn-lt"/>
                <a:cs typeface="Calibri" panose="020F0502020204030204" pitchFamily="34" charset="0"/>
              </a:rPr>
              <a:t> 3 </a:t>
            </a:r>
            <a:r>
              <a:rPr lang="el-GR" sz="1688" dirty="0">
                <a:latin typeface="+mn-lt"/>
                <a:cs typeface="Calibri" panose="020F0502020204030204" pitchFamily="34" charset="0"/>
              </a:rPr>
              <a:t>μ</a:t>
            </a:r>
            <a:r>
              <a:rPr lang="cs-CZ" sz="1688" dirty="0">
                <a:latin typeface="+mn-lt"/>
                <a:cs typeface="Calibri" panose="020F0502020204030204" pitchFamily="34" charset="0"/>
              </a:rPr>
              <a:t>l</a:t>
            </a:r>
          </a:p>
          <a:p>
            <a:pPr>
              <a:buNone/>
            </a:pPr>
            <a:endParaRPr lang="cs-CZ" sz="1013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2" name="Zaoblený obdélník 6">
            <a:extLst>
              <a:ext uri="{FF2B5EF4-FFF2-40B4-BE49-F238E27FC236}">
                <a16:creationId xmlns:a16="http://schemas.microsoft.com/office/drawing/2014/main" id="{45F9A563-1744-46BB-B1B6-C25AACD8CEF4}"/>
              </a:ext>
            </a:extLst>
          </p:cNvPr>
          <p:cNvSpPr/>
          <p:nvPr/>
        </p:nvSpPr>
        <p:spPr>
          <a:xfrm>
            <a:off x="220361" y="1686526"/>
            <a:ext cx="2892333" cy="3115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688" dirty="0" err="1">
                <a:solidFill>
                  <a:prstClr val="white"/>
                </a:solidFill>
                <a:latin typeface="Calibri"/>
              </a:rPr>
              <a:t>Liquid</a:t>
            </a:r>
            <a:r>
              <a:rPr lang="cs-CZ" sz="2025" dirty="0">
                <a:solidFill>
                  <a:prstClr val="white"/>
                </a:solidFill>
                <a:latin typeface="Calibri"/>
              </a:rPr>
              <a:t> </a:t>
            </a:r>
            <a:r>
              <a:rPr lang="cs-CZ" sz="1688" dirty="0" err="1">
                <a:solidFill>
                  <a:prstClr val="white"/>
                </a:solidFill>
                <a:latin typeface="Calibri"/>
              </a:rPr>
              <a:t>chromatography</a:t>
            </a:r>
            <a:endParaRPr lang="cs-CZ" sz="202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TextovéPole 8">
            <a:extLst>
              <a:ext uri="{FF2B5EF4-FFF2-40B4-BE49-F238E27FC236}">
                <a16:creationId xmlns:a16="http://schemas.microsoft.com/office/drawing/2014/main" id="{F063029C-F36D-483E-9135-7250A09AE793}"/>
              </a:ext>
            </a:extLst>
          </p:cNvPr>
          <p:cNvSpPr txBox="1"/>
          <p:nvPr/>
        </p:nvSpPr>
        <p:spPr>
          <a:xfrm>
            <a:off x="3788782" y="1939174"/>
            <a:ext cx="3310402" cy="227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157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88" dirty="0" err="1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QDa</a:t>
            </a:r>
            <a:r>
              <a:rPr lang="cs-CZ" sz="1688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cs-CZ" sz="1688" dirty="0" err="1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detector</a:t>
            </a:r>
            <a:r>
              <a:rPr lang="cs-CZ" sz="1688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 (</a:t>
            </a:r>
            <a:r>
              <a:rPr lang="cs-CZ" sz="1688" dirty="0" err="1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Waters</a:t>
            </a:r>
            <a:r>
              <a:rPr lang="cs-CZ" sz="1688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, USA)</a:t>
            </a:r>
          </a:p>
          <a:p>
            <a:pPr defTabSz="77157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88" dirty="0" err="1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Capillary</a:t>
            </a:r>
            <a:r>
              <a:rPr lang="cs-CZ" sz="1688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cs-CZ" sz="1688" dirty="0" err="1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voltage</a:t>
            </a:r>
            <a:r>
              <a:rPr lang="cs-CZ" sz="1688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:</a:t>
            </a:r>
            <a:r>
              <a:rPr lang="cs-CZ" sz="1688" b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 0</a:t>
            </a:r>
            <a:r>
              <a:rPr lang="en-US" sz="1688" b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.</a:t>
            </a:r>
            <a:r>
              <a:rPr lang="cs-CZ" sz="1688" b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8 </a:t>
            </a:r>
            <a:r>
              <a:rPr lang="cs-CZ" sz="1688" b="0" dirty="0" err="1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kV</a:t>
            </a:r>
            <a:endParaRPr lang="cs-CZ" sz="1688" b="0" dirty="0">
              <a:solidFill>
                <a:prstClr val="black"/>
              </a:solidFill>
              <a:latin typeface="Calibri"/>
              <a:cs typeface="Calibri" panose="020F0502020204030204" pitchFamily="34" charset="0"/>
            </a:endParaRPr>
          </a:p>
          <a:p>
            <a:pPr defTabSz="77157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88" dirty="0" err="1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Cone</a:t>
            </a:r>
            <a:r>
              <a:rPr lang="cs-CZ" sz="1688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cs-CZ" sz="1688" dirty="0" err="1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voltage</a:t>
            </a:r>
            <a:r>
              <a:rPr lang="cs-CZ" sz="1688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:</a:t>
            </a:r>
            <a:r>
              <a:rPr lang="cs-CZ" sz="1688" b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 10 V</a:t>
            </a:r>
          </a:p>
          <a:p>
            <a:pPr defTabSz="77157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88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Mode:</a:t>
            </a:r>
            <a:r>
              <a:rPr lang="cs-CZ" sz="1688" b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 ESI +/-       </a:t>
            </a:r>
          </a:p>
          <a:p>
            <a:pPr defTabSz="77157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88" dirty="0" err="1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Acquisiton</a:t>
            </a:r>
            <a:r>
              <a:rPr lang="cs-CZ" sz="1688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 mode: </a:t>
            </a:r>
            <a:r>
              <a:rPr lang="cs-CZ" sz="1688" b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SIR</a:t>
            </a:r>
          </a:p>
          <a:p>
            <a:pPr defTabSz="771571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cs-CZ" sz="1013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Zaoblený obdélník 9">
            <a:extLst>
              <a:ext uri="{FF2B5EF4-FFF2-40B4-BE49-F238E27FC236}">
                <a16:creationId xmlns:a16="http://schemas.microsoft.com/office/drawing/2014/main" id="{E6D295C6-A65E-4CD2-A4B6-84DA7BA156E2}"/>
              </a:ext>
            </a:extLst>
          </p:cNvPr>
          <p:cNvSpPr/>
          <p:nvPr/>
        </p:nvSpPr>
        <p:spPr>
          <a:xfrm>
            <a:off x="3846235" y="1680721"/>
            <a:ext cx="2794773" cy="3257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688" dirty="0">
                <a:solidFill>
                  <a:prstClr val="white"/>
                </a:solidFill>
                <a:latin typeface="Calibri"/>
              </a:rPr>
              <a:t>Mass spectrometry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7E818C-10A1-4AC3-9E1B-F0494CF87D85}"/>
              </a:ext>
            </a:extLst>
          </p:cNvPr>
          <p:cNvGrpSpPr/>
          <p:nvPr/>
        </p:nvGrpSpPr>
        <p:grpSpPr>
          <a:xfrm>
            <a:off x="2856126" y="3975009"/>
            <a:ext cx="5154054" cy="2347209"/>
            <a:chOff x="3458077" y="4624861"/>
            <a:chExt cx="5212277" cy="2233138"/>
          </a:xfrm>
        </p:grpSpPr>
        <p:grpSp>
          <p:nvGrpSpPr>
            <p:cNvPr id="60" name="Skupina 7">
              <a:extLst>
                <a:ext uri="{FF2B5EF4-FFF2-40B4-BE49-F238E27FC236}">
                  <a16:creationId xmlns:a16="http://schemas.microsoft.com/office/drawing/2014/main" id="{ACF1DBFD-8031-4380-BAB0-1839784E298A}"/>
                </a:ext>
              </a:extLst>
            </p:cNvPr>
            <p:cNvGrpSpPr/>
            <p:nvPr/>
          </p:nvGrpSpPr>
          <p:grpSpPr>
            <a:xfrm>
              <a:off x="3458077" y="4624861"/>
              <a:ext cx="5212277" cy="2233138"/>
              <a:chOff x="216254" y="1045442"/>
              <a:chExt cx="8688387" cy="6295415"/>
            </a:xfrm>
          </p:grpSpPr>
          <p:pic>
            <p:nvPicPr>
              <p:cNvPr id="61" name="Picture 5">
                <a:extLst>
                  <a:ext uri="{FF2B5EF4-FFF2-40B4-BE49-F238E27FC236}">
                    <a16:creationId xmlns:a16="http://schemas.microsoft.com/office/drawing/2014/main" id="{E532F4E3-046C-46E4-A161-DED4302BD7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80"/>
              <a:stretch/>
            </p:blipFill>
            <p:spPr bwMode="auto">
              <a:xfrm>
                <a:off x="216254" y="1769380"/>
                <a:ext cx="8688387" cy="5571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2" name="TextBox 3">
                <a:extLst>
                  <a:ext uri="{FF2B5EF4-FFF2-40B4-BE49-F238E27FC236}">
                    <a16:creationId xmlns:a16="http://schemas.microsoft.com/office/drawing/2014/main" id="{8806BC81-2AE2-4B9A-8DF4-D38C75994712}"/>
                  </a:ext>
                </a:extLst>
              </p:cNvPr>
              <p:cNvSpPr txBox="1"/>
              <p:nvPr/>
            </p:nvSpPr>
            <p:spPr>
              <a:xfrm rot="16200000">
                <a:off x="7364834" y="1625945"/>
                <a:ext cx="1165994" cy="28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N</a:t>
                </a:r>
                <a:r>
                  <a:rPr lang="en-US" sz="506" dirty="0">
                    <a:solidFill>
                      <a:srgbClr val="FF0000"/>
                    </a:solidFill>
                    <a:latin typeface="Calibri"/>
                  </a:rPr>
                  <a:t>eotam</a:t>
                </a: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e</a:t>
                </a:r>
                <a:endParaRPr lang="en-US" sz="506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63" name="TextBox 4">
                <a:extLst>
                  <a:ext uri="{FF2B5EF4-FFF2-40B4-BE49-F238E27FC236}">
                    <a16:creationId xmlns:a16="http://schemas.microsoft.com/office/drawing/2014/main" id="{85E5E31E-67A8-4611-AAF1-715FAEA5F403}"/>
                  </a:ext>
                </a:extLst>
              </p:cNvPr>
              <p:cNvSpPr txBox="1"/>
              <p:nvPr/>
            </p:nvSpPr>
            <p:spPr>
              <a:xfrm rot="16200000">
                <a:off x="676756" y="6103701"/>
                <a:ext cx="1226185" cy="28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T</a:t>
                </a:r>
                <a:r>
                  <a:rPr lang="en-US" sz="506" dirty="0">
                    <a:solidFill>
                      <a:srgbClr val="FF0000"/>
                    </a:solidFill>
                    <a:latin typeface="Calibri"/>
                  </a:rPr>
                  <a:t>artrazin</a:t>
                </a: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e</a:t>
                </a:r>
                <a:endParaRPr lang="en-US" sz="506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64" name="TextBox 5">
                <a:extLst>
                  <a:ext uri="{FF2B5EF4-FFF2-40B4-BE49-F238E27FC236}">
                    <a16:creationId xmlns:a16="http://schemas.microsoft.com/office/drawing/2014/main" id="{1DF16883-8006-4A23-B833-2C21F88AB690}"/>
                  </a:ext>
                </a:extLst>
              </p:cNvPr>
              <p:cNvSpPr txBox="1"/>
              <p:nvPr/>
            </p:nvSpPr>
            <p:spPr>
              <a:xfrm rot="16200000">
                <a:off x="351032" y="5915303"/>
                <a:ext cx="1509947" cy="28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6" dirty="0">
                    <a:solidFill>
                      <a:srgbClr val="FF0000"/>
                    </a:solidFill>
                    <a:latin typeface="Calibri"/>
                  </a:rPr>
                  <a:t>Acesulfam</a:t>
                </a: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e </a:t>
                </a:r>
                <a:r>
                  <a:rPr lang="en-US" sz="506" dirty="0">
                    <a:solidFill>
                      <a:srgbClr val="FF0000"/>
                    </a:solidFill>
                    <a:latin typeface="Calibri"/>
                  </a:rPr>
                  <a:t> K</a:t>
                </a:r>
              </a:p>
            </p:txBody>
          </p:sp>
          <p:sp>
            <p:nvSpPr>
              <p:cNvPr id="65" name="TextBox 6">
                <a:extLst>
                  <a:ext uri="{FF2B5EF4-FFF2-40B4-BE49-F238E27FC236}">
                    <a16:creationId xmlns:a16="http://schemas.microsoft.com/office/drawing/2014/main" id="{79434DEA-DAA3-4407-A254-970C06EE39FF}"/>
                  </a:ext>
                </a:extLst>
              </p:cNvPr>
              <p:cNvSpPr txBox="1"/>
              <p:nvPr/>
            </p:nvSpPr>
            <p:spPr>
              <a:xfrm rot="16200000">
                <a:off x="1204654" y="6073527"/>
                <a:ext cx="1389565" cy="28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506" dirty="0" err="1">
                    <a:solidFill>
                      <a:srgbClr val="FF0000"/>
                    </a:solidFill>
                    <a:latin typeface="Calibri"/>
                  </a:rPr>
                  <a:t>Benzoic</a:t>
                </a: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cs-CZ" sz="506" dirty="0" err="1">
                    <a:solidFill>
                      <a:srgbClr val="FF0000"/>
                    </a:solidFill>
                    <a:latin typeface="Calibri"/>
                  </a:rPr>
                  <a:t>acid</a:t>
                </a:r>
                <a:endParaRPr lang="en-US" sz="506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513055EE-073C-4DBF-837F-DF5A1F296408}"/>
                  </a:ext>
                </a:extLst>
              </p:cNvPr>
              <p:cNvSpPr txBox="1"/>
              <p:nvPr/>
            </p:nvSpPr>
            <p:spPr>
              <a:xfrm rot="16200000">
                <a:off x="2021295" y="6087458"/>
                <a:ext cx="1273481" cy="28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6" dirty="0">
                    <a:solidFill>
                      <a:srgbClr val="FF0000"/>
                    </a:solidFill>
                    <a:latin typeface="Calibri"/>
                  </a:rPr>
                  <a:t>Sa</a:t>
                </a: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c</a:t>
                </a:r>
                <a:r>
                  <a:rPr lang="en-US" sz="506" dirty="0">
                    <a:solidFill>
                      <a:srgbClr val="FF0000"/>
                    </a:solidFill>
                    <a:latin typeface="Calibri"/>
                  </a:rPr>
                  <a:t>charin</a:t>
                </a: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e</a:t>
                </a:r>
                <a:endParaRPr lang="en-US" sz="506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67" name="TextBox 8">
                <a:extLst>
                  <a:ext uri="{FF2B5EF4-FFF2-40B4-BE49-F238E27FC236}">
                    <a16:creationId xmlns:a16="http://schemas.microsoft.com/office/drawing/2014/main" id="{24B3C3FA-94AC-4C70-B7C5-26E719AAF4F7}"/>
                  </a:ext>
                </a:extLst>
              </p:cNvPr>
              <p:cNvSpPr txBox="1"/>
              <p:nvPr/>
            </p:nvSpPr>
            <p:spPr>
              <a:xfrm rot="16200000">
                <a:off x="4558453" y="4987229"/>
                <a:ext cx="1054210" cy="28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Green S</a:t>
                </a:r>
                <a:endParaRPr lang="en-US" sz="506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68" name="TextBox 9">
                <a:extLst>
                  <a:ext uri="{FF2B5EF4-FFF2-40B4-BE49-F238E27FC236}">
                    <a16:creationId xmlns:a16="http://schemas.microsoft.com/office/drawing/2014/main" id="{F73EB825-F66B-4E11-8F43-C8DF5E403B91}"/>
                  </a:ext>
                </a:extLst>
              </p:cNvPr>
              <p:cNvSpPr txBox="1"/>
              <p:nvPr/>
            </p:nvSpPr>
            <p:spPr>
              <a:xfrm rot="16200000">
                <a:off x="2494478" y="3046780"/>
                <a:ext cx="1471253" cy="28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6" dirty="0">
                    <a:solidFill>
                      <a:srgbClr val="FF0000"/>
                    </a:solidFill>
                    <a:latin typeface="Calibri"/>
                  </a:rPr>
                  <a:t>Theobromin</a:t>
                </a: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e</a:t>
                </a:r>
                <a:endParaRPr lang="en-US" sz="506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69" name="TextBox 10">
                <a:extLst>
                  <a:ext uri="{FF2B5EF4-FFF2-40B4-BE49-F238E27FC236}">
                    <a16:creationId xmlns:a16="http://schemas.microsoft.com/office/drawing/2014/main" id="{8A806773-BA83-4601-8FD8-5FB18BF18693}"/>
                  </a:ext>
                </a:extLst>
              </p:cNvPr>
              <p:cNvSpPr txBox="1"/>
              <p:nvPr/>
            </p:nvSpPr>
            <p:spPr>
              <a:xfrm rot="16200000">
                <a:off x="5458629" y="5177745"/>
                <a:ext cx="1798006" cy="28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6" dirty="0">
                    <a:solidFill>
                      <a:srgbClr val="FF0000"/>
                    </a:solidFill>
                    <a:latin typeface="Calibri"/>
                  </a:rPr>
                  <a:t>Neohesperidin DC</a:t>
                </a:r>
              </a:p>
            </p:txBody>
          </p:sp>
          <p:sp>
            <p:nvSpPr>
              <p:cNvPr id="70" name="TextBox 11">
                <a:extLst>
                  <a:ext uri="{FF2B5EF4-FFF2-40B4-BE49-F238E27FC236}">
                    <a16:creationId xmlns:a16="http://schemas.microsoft.com/office/drawing/2014/main" id="{7EB5CC45-9796-4A24-8382-8A1A0D2E44C0}"/>
                  </a:ext>
                </a:extLst>
              </p:cNvPr>
              <p:cNvSpPr txBox="1"/>
              <p:nvPr/>
            </p:nvSpPr>
            <p:spPr>
              <a:xfrm rot="16200000">
                <a:off x="6354246" y="5034114"/>
                <a:ext cx="1325074" cy="28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6" dirty="0">
                    <a:solidFill>
                      <a:srgbClr val="FF0000"/>
                    </a:solidFill>
                    <a:latin typeface="Calibri"/>
                  </a:rPr>
                  <a:t>Erythrosin</a:t>
                </a: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e</a:t>
                </a:r>
                <a:endParaRPr lang="en-US" sz="506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71" name="TextBox 12">
                <a:extLst>
                  <a:ext uri="{FF2B5EF4-FFF2-40B4-BE49-F238E27FC236}">
                    <a16:creationId xmlns:a16="http://schemas.microsoft.com/office/drawing/2014/main" id="{906CC0C7-E751-400B-870B-5D90A279CAE6}"/>
                  </a:ext>
                </a:extLst>
              </p:cNvPr>
              <p:cNvSpPr txBox="1"/>
              <p:nvPr/>
            </p:nvSpPr>
            <p:spPr>
              <a:xfrm rot="16200000">
                <a:off x="6039894" y="2945724"/>
                <a:ext cx="1475552" cy="28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Patent </a:t>
                </a:r>
                <a:r>
                  <a:rPr lang="cs-CZ" sz="506" dirty="0" err="1">
                    <a:solidFill>
                      <a:srgbClr val="FF0000"/>
                    </a:solidFill>
                    <a:latin typeface="Calibri"/>
                  </a:rPr>
                  <a:t>blue</a:t>
                </a: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 V</a:t>
                </a:r>
                <a:endParaRPr lang="en-US" sz="506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72" name="TextBox 13">
                <a:extLst>
                  <a:ext uri="{FF2B5EF4-FFF2-40B4-BE49-F238E27FC236}">
                    <a16:creationId xmlns:a16="http://schemas.microsoft.com/office/drawing/2014/main" id="{257227BD-C7E7-43E3-9141-7CD99D1DC409}"/>
                  </a:ext>
                </a:extLst>
              </p:cNvPr>
              <p:cNvSpPr txBox="1"/>
              <p:nvPr/>
            </p:nvSpPr>
            <p:spPr>
              <a:xfrm rot="16200000">
                <a:off x="4006622" y="1625942"/>
                <a:ext cx="1092907" cy="28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506" dirty="0" err="1">
                    <a:solidFill>
                      <a:srgbClr val="FF0000"/>
                    </a:solidFill>
                    <a:latin typeface="Calibri"/>
                  </a:rPr>
                  <a:t>Caffeine</a:t>
                </a:r>
                <a:endParaRPr lang="en-US" sz="506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73" name="TextBox 14">
                <a:extLst>
                  <a:ext uri="{FF2B5EF4-FFF2-40B4-BE49-F238E27FC236}">
                    <a16:creationId xmlns:a16="http://schemas.microsoft.com/office/drawing/2014/main" id="{AE0F4398-AEE9-47D8-996F-5BB82C7BC235}"/>
                  </a:ext>
                </a:extLst>
              </p:cNvPr>
              <p:cNvSpPr txBox="1"/>
              <p:nvPr/>
            </p:nvSpPr>
            <p:spPr>
              <a:xfrm rot="16200000">
                <a:off x="5432458" y="1562393"/>
                <a:ext cx="1320774" cy="28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6" dirty="0">
                    <a:solidFill>
                      <a:srgbClr val="FF0000"/>
                    </a:solidFill>
                    <a:latin typeface="Calibri"/>
                  </a:rPr>
                  <a:t>Fluorescein</a:t>
                </a:r>
              </a:p>
            </p:txBody>
          </p:sp>
          <p:sp>
            <p:nvSpPr>
              <p:cNvPr id="74" name="TextBox 15">
                <a:extLst>
                  <a:ext uri="{FF2B5EF4-FFF2-40B4-BE49-F238E27FC236}">
                    <a16:creationId xmlns:a16="http://schemas.microsoft.com/office/drawing/2014/main" id="{7DC01A89-8C8F-4DEA-9CD6-81789C9BD31C}"/>
                  </a:ext>
                </a:extLst>
              </p:cNvPr>
              <p:cNvSpPr txBox="1"/>
              <p:nvPr/>
            </p:nvSpPr>
            <p:spPr>
              <a:xfrm rot="16200000">
                <a:off x="3995771" y="4340804"/>
                <a:ext cx="1445456" cy="28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506" dirty="0" err="1">
                    <a:solidFill>
                      <a:srgbClr val="FF0000"/>
                    </a:solidFill>
                    <a:latin typeface="Calibri"/>
                  </a:rPr>
                  <a:t>Allura</a:t>
                </a: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cs-CZ" sz="506" dirty="0" err="1">
                    <a:solidFill>
                      <a:srgbClr val="FF0000"/>
                    </a:solidFill>
                    <a:latin typeface="Calibri"/>
                  </a:rPr>
                  <a:t>red</a:t>
                </a: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 AC</a:t>
                </a:r>
                <a:endParaRPr lang="en-US" sz="506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75" name="TextBox 16">
                <a:extLst>
                  <a:ext uri="{FF2B5EF4-FFF2-40B4-BE49-F238E27FC236}">
                    <a16:creationId xmlns:a16="http://schemas.microsoft.com/office/drawing/2014/main" id="{6E21138E-887F-4A4F-A721-D2C6A1FBBFB7}"/>
                  </a:ext>
                </a:extLst>
              </p:cNvPr>
              <p:cNvSpPr txBox="1"/>
              <p:nvPr/>
            </p:nvSpPr>
            <p:spPr>
              <a:xfrm rot="16200000">
                <a:off x="3152359" y="5801081"/>
                <a:ext cx="1462654" cy="28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506" dirty="0" err="1">
                    <a:solidFill>
                      <a:srgbClr val="FF0000"/>
                    </a:solidFill>
                    <a:latin typeface="Calibri"/>
                  </a:rPr>
                  <a:t>Cy</a:t>
                </a:r>
                <a:r>
                  <a:rPr lang="en-US" sz="506" dirty="0">
                    <a:solidFill>
                      <a:srgbClr val="FF0000"/>
                    </a:solidFill>
                    <a:latin typeface="Calibri"/>
                  </a:rPr>
                  <a:t>c</a:t>
                </a: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lam</a:t>
                </a:r>
                <a:r>
                  <a:rPr lang="en-US" sz="506" dirty="0">
                    <a:solidFill>
                      <a:srgbClr val="FF0000"/>
                    </a:solidFill>
                    <a:latin typeface="Calibri"/>
                  </a:rPr>
                  <a:t>ic acid</a:t>
                </a:r>
              </a:p>
            </p:txBody>
          </p:sp>
          <p:sp>
            <p:nvSpPr>
              <p:cNvPr id="76" name="TextBox 17">
                <a:extLst>
                  <a:ext uri="{FF2B5EF4-FFF2-40B4-BE49-F238E27FC236}">
                    <a16:creationId xmlns:a16="http://schemas.microsoft.com/office/drawing/2014/main" id="{DE2B53E9-DF7B-4BB6-A910-025221D0FC3D}"/>
                  </a:ext>
                </a:extLst>
              </p:cNvPr>
              <p:cNvSpPr txBox="1"/>
              <p:nvPr/>
            </p:nvSpPr>
            <p:spPr>
              <a:xfrm rot="16200000">
                <a:off x="2326302" y="6294934"/>
                <a:ext cx="1277778" cy="28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506" dirty="0" err="1">
                    <a:solidFill>
                      <a:srgbClr val="FF0000"/>
                    </a:solidFill>
                    <a:latin typeface="Calibri"/>
                  </a:rPr>
                  <a:t>Sorbic</a:t>
                </a: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cs-CZ" sz="506" dirty="0" err="1">
                    <a:solidFill>
                      <a:srgbClr val="FF0000"/>
                    </a:solidFill>
                    <a:latin typeface="Calibri"/>
                  </a:rPr>
                  <a:t>acid</a:t>
                </a:r>
                <a:endParaRPr lang="en-US" sz="506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77" name="TextBox 18">
                <a:extLst>
                  <a:ext uri="{FF2B5EF4-FFF2-40B4-BE49-F238E27FC236}">
                    <a16:creationId xmlns:a16="http://schemas.microsoft.com/office/drawing/2014/main" id="{5D7143A4-AB85-4B0A-9CBE-615D5B8ACCAD}"/>
                  </a:ext>
                </a:extLst>
              </p:cNvPr>
              <p:cNvSpPr txBox="1"/>
              <p:nvPr/>
            </p:nvSpPr>
            <p:spPr>
              <a:xfrm rot="16200000">
                <a:off x="4287676" y="5613311"/>
                <a:ext cx="1045611" cy="28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6" dirty="0">
                    <a:solidFill>
                      <a:srgbClr val="FF0000"/>
                    </a:solidFill>
                    <a:latin typeface="Calibri"/>
                  </a:rPr>
                  <a:t>Vani</a:t>
                </a: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l</a:t>
                </a:r>
                <a:r>
                  <a:rPr lang="en-US" sz="506" dirty="0">
                    <a:solidFill>
                      <a:srgbClr val="FF0000"/>
                    </a:solidFill>
                    <a:latin typeface="Calibri"/>
                  </a:rPr>
                  <a:t>lin</a:t>
                </a:r>
              </a:p>
            </p:txBody>
          </p:sp>
          <p:sp>
            <p:nvSpPr>
              <p:cNvPr id="78" name="TextBox 19">
                <a:extLst>
                  <a:ext uri="{FF2B5EF4-FFF2-40B4-BE49-F238E27FC236}">
                    <a16:creationId xmlns:a16="http://schemas.microsoft.com/office/drawing/2014/main" id="{72668906-0CCE-442C-B626-4C1B2C49F6D1}"/>
                  </a:ext>
                </a:extLst>
              </p:cNvPr>
              <p:cNvSpPr txBox="1"/>
              <p:nvPr/>
            </p:nvSpPr>
            <p:spPr>
              <a:xfrm rot="16200000">
                <a:off x="4356427" y="6074772"/>
                <a:ext cx="1183191" cy="28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6" dirty="0">
                    <a:solidFill>
                      <a:srgbClr val="FF0000"/>
                    </a:solidFill>
                    <a:latin typeface="Calibri"/>
                  </a:rPr>
                  <a:t>Su</a:t>
                </a:r>
                <a:r>
                  <a:rPr lang="cs-CZ" sz="506" dirty="0" err="1">
                    <a:solidFill>
                      <a:srgbClr val="FF0000"/>
                    </a:solidFill>
                    <a:latin typeface="Calibri"/>
                  </a:rPr>
                  <a:t>cralose</a:t>
                </a:r>
                <a:endParaRPr lang="en-US" sz="506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79" name="TextBox 20">
                <a:extLst>
                  <a:ext uri="{FF2B5EF4-FFF2-40B4-BE49-F238E27FC236}">
                    <a16:creationId xmlns:a16="http://schemas.microsoft.com/office/drawing/2014/main" id="{1E4AD689-B1A2-4433-A070-FC5DD2EE887E}"/>
                  </a:ext>
                </a:extLst>
              </p:cNvPr>
              <p:cNvSpPr txBox="1"/>
              <p:nvPr/>
            </p:nvSpPr>
            <p:spPr>
              <a:xfrm rot="16200000">
                <a:off x="2867868" y="5875069"/>
                <a:ext cx="1733515" cy="28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506" dirty="0" err="1">
                    <a:solidFill>
                      <a:srgbClr val="FF0000"/>
                    </a:solidFill>
                    <a:latin typeface="Calibri"/>
                  </a:rPr>
                  <a:t>Brilliant</a:t>
                </a: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cs-CZ" sz="506" dirty="0" err="1">
                    <a:solidFill>
                      <a:srgbClr val="FF0000"/>
                    </a:solidFill>
                    <a:latin typeface="Calibri"/>
                  </a:rPr>
                  <a:t>black</a:t>
                </a: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 PN</a:t>
                </a:r>
                <a:endParaRPr lang="en-US" sz="506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80" name="TextBox 21">
                <a:extLst>
                  <a:ext uri="{FF2B5EF4-FFF2-40B4-BE49-F238E27FC236}">
                    <a16:creationId xmlns:a16="http://schemas.microsoft.com/office/drawing/2014/main" id="{D07B5DE3-A89B-455E-A333-8A20FB656FAC}"/>
                  </a:ext>
                </a:extLst>
              </p:cNvPr>
              <p:cNvSpPr txBox="1"/>
              <p:nvPr/>
            </p:nvSpPr>
            <p:spPr>
              <a:xfrm rot="16200000">
                <a:off x="2860886" y="6129009"/>
                <a:ext cx="1346570" cy="28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6" dirty="0">
                    <a:solidFill>
                      <a:srgbClr val="FF0000"/>
                    </a:solidFill>
                    <a:latin typeface="Calibri"/>
                  </a:rPr>
                  <a:t>Ponceau 4R</a:t>
                </a:r>
              </a:p>
            </p:txBody>
          </p:sp>
          <p:sp>
            <p:nvSpPr>
              <p:cNvPr id="81" name="TextBox 22">
                <a:extLst>
                  <a:ext uri="{FF2B5EF4-FFF2-40B4-BE49-F238E27FC236}">
                    <a16:creationId xmlns:a16="http://schemas.microsoft.com/office/drawing/2014/main" id="{5710D834-FCBE-4340-991C-0E724063967C}"/>
                  </a:ext>
                </a:extLst>
              </p:cNvPr>
              <p:cNvSpPr txBox="1"/>
              <p:nvPr/>
            </p:nvSpPr>
            <p:spPr>
              <a:xfrm rot="16200000">
                <a:off x="3247096" y="5825783"/>
                <a:ext cx="1789407" cy="28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506" dirty="0" err="1">
                    <a:solidFill>
                      <a:srgbClr val="FF0000"/>
                    </a:solidFill>
                    <a:latin typeface="Calibri"/>
                  </a:rPr>
                  <a:t>Sunset</a:t>
                </a: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cs-CZ" sz="506" dirty="0" err="1">
                    <a:solidFill>
                      <a:srgbClr val="FF0000"/>
                    </a:solidFill>
                    <a:latin typeface="Calibri"/>
                  </a:rPr>
                  <a:t>yellow</a:t>
                </a: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 FCF</a:t>
                </a:r>
                <a:endParaRPr lang="en-US" sz="506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82" name="TextBox 23">
                <a:extLst>
                  <a:ext uri="{FF2B5EF4-FFF2-40B4-BE49-F238E27FC236}">
                    <a16:creationId xmlns:a16="http://schemas.microsoft.com/office/drawing/2014/main" id="{43D70E86-51FC-49F8-AF67-40D581D6FA0E}"/>
                  </a:ext>
                </a:extLst>
              </p:cNvPr>
              <p:cNvSpPr txBox="1"/>
              <p:nvPr/>
            </p:nvSpPr>
            <p:spPr>
              <a:xfrm rot="16200000">
                <a:off x="4687589" y="3100422"/>
                <a:ext cx="1286376" cy="28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6" dirty="0">
                    <a:solidFill>
                      <a:srgbClr val="FF0000"/>
                    </a:solidFill>
                    <a:latin typeface="Calibri"/>
                  </a:rPr>
                  <a:t>Aspartam</a:t>
                </a: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e</a:t>
                </a:r>
                <a:endParaRPr lang="en-US" sz="506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83" name="TextBox 24">
                <a:extLst>
                  <a:ext uri="{FF2B5EF4-FFF2-40B4-BE49-F238E27FC236}">
                    <a16:creationId xmlns:a16="http://schemas.microsoft.com/office/drawing/2014/main" id="{8DC948D2-2E66-4551-B136-2DE0EC4F0788}"/>
                  </a:ext>
                </a:extLst>
              </p:cNvPr>
              <p:cNvSpPr txBox="1"/>
              <p:nvPr/>
            </p:nvSpPr>
            <p:spPr>
              <a:xfrm rot="16200000">
                <a:off x="5278619" y="5572130"/>
                <a:ext cx="1239086" cy="28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6" dirty="0">
                    <a:solidFill>
                      <a:srgbClr val="FF0000"/>
                    </a:solidFill>
                    <a:latin typeface="Calibri"/>
                  </a:rPr>
                  <a:t>Azorubin</a:t>
                </a: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e</a:t>
                </a:r>
                <a:endParaRPr lang="en-US" sz="506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84" name="TextBox 27">
                <a:extLst>
                  <a:ext uri="{FF2B5EF4-FFF2-40B4-BE49-F238E27FC236}">
                    <a16:creationId xmlns:a16="http://schemas.microsoft.com/office/drawing/2014/main" id="{06095851-A907-4326-9F4C-BB5600714490}"/>
                  </a:ext>
                </a:extLst>
              </p:cNvPr>
              <p:cNvSpPr txBox="1"/>
              <p:nvPr/>
            </p:nvSpPr>
            <p:spPr>
              <a:xfrm rot="16200000">
                <a:off x="4712382" y="4191133"/>
                <a:ext cx="1716317" cy="28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506" dirty="0" err="1">
                    <a:solidFill>
                      <a:srgbClr val="FF0000"/>
                    </a:solidFill>
                    <a:latin typeface="Calibri"/>
                  </a:rPr>
                  <a:t>Brilliant</a:t>
                </a: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 </a:t>
                </a:r>
                <a:r>
                  <a:rPr lang="cs-CZ" sz="506" dirty="0" err="1">
                    <a:solidFill>
                      <a:srgbClr val="FF0000"/>
                    </a:solidFill>
                    <a:latin typeface="Calibri"/>
                  </a:rPr>
                  <a:t>blue</a:t>
                </a: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 FCF</a:t>
                </a:r>
                <a:endParaRPr lang="en-US" sz="506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85" name="TextBox 28">
                <a:extLst>
                  <a:ext uri="{FF2B5EF4-FFF2-40B4-BE49-F238E27FC236}">
                    <a16:creationId xmlns:a16="http://schemas.microsoft.com/office/drawing/2014/main" id="{CC34440C-AD76-468B-9714-97510A5AD88C}"/>
                  </a:ext>
                </a:extLst>
              </p:cNvPr>
              <p:cNvSpPr txBox="1"/>
              <p:nvPr/>
            </p:nvSpPr>
            <p:spPr>
              <a:xfrm rot="16200000">
                <a:off x="5081938" y="2445049"/>
                <a:ext cx="1389564" cy="286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06" dirty="0">
                    <a:solidFill>
                      <a:srgbClr val="FF0000"/>
                    </a:solidFill>
                    <a:latin typeface="Calibri"/>
                  </a:rPr>
                  <a:t>Ethylvani</a:t>
                </a:r>
                <a:r>
                  <a:rPr lang="cs-CZ" sz="506" dirty="0">
                    <a:solidFill>
                      <a:srgbClr val="FF0000"/>
                    </a:solidFill>
                    <a:latin typeface="Calibri"/>
                  </a:rPr>
                  <a:t>l</a:t>
                </a:r>
                <a:r>
                  <a:rPr lang="en-US" sz="506" dirty="0">
                    <a:solidFill>
                      <a:srgbClr val="FF0000"/>
                    </a:solidFill>
                    <a:latin typeface="Calibri"/>
                  </a:rPr>
                  <a:t>lin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840B978-E56F-4590-9ACE-071C0B0BD3E3}"/>
                </a:ext>
              </a:extLst>
            </p:cNvPr>
            <p:cNvSpPr txBox="1"/>
            <p:nvPr/>
          </p:nvSpPr>
          <p:spPr>
            <a:xfrm>
              <a:off x="3487276" y="4633672"/>
              <a:ext cx="2558692" cy="223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928" dirty="0" err="1">
                  <a:solidFill>
                    <a:prstClr val="black"/>
                  </a:solidFill>
                  <a:latin typeface="Calibri"/>
                </a:rPr>
                <a:t>Mixture</a:t>
              </a:r>
              <a:r>
                <a:rPr lang="cs-CZ" sz="928" dirty="0">
                  <a:solidFill>
                    <a:prstClr val="black"/>
                  </a:solidFill>
                  <a:latin typeface="Calibri"/>
                </a:rPr>
                <a:t>: </a:t>
              </a:r>
              <a:r>
                <a:rPr lang="en-US" sz="928" dirty="0">
                  <a:solidFill>
                    <a:prstClr val="black"/>
                  </a:solidFill>
                  <a:latin typeface="Calibri"/>
                </a:rPr>
                <a:t>1 </a:t>
              </a:r>
              <a:r>
                <a:rPr lang="el-GR" sz="928" dirty="0">
                  <a:solidFill>
                    <a:prstClr val="black"/>
                  </a:solidFill>
                  <a:latin typeface="Calibri"/>
                </a:rPr>
                <a:t>μ</a:t>
              </a:r>
              <a:r>
                <a:rPr lang="en-US" sz="928" dirty="0">
                  <a:solidFill>
                    <a:prstClr val="black"/>
                  </a:solidFill>
                  <a:latin typeface="Calibri"/>
                </a:rPr>
                <a:t>g/ml  in 20% MeOH at pH8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DFDED3D-8A54-48B1-B6D6-DCDD41852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31" y="4403724"/>
            <a:ext cx="2609153" cy="7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B0073-779D-4CAD-9E57-19051C26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63" y="201506"/>
            <a:ext cx="9358546" cy="1118444"/>
          </a:xfrm>
        </p:spPr>
        <p:txBody>
          <a:bodyPr>
            <a:noAutofit/>
          </a:bodyPr>
          <a:lstStyle/>
          <a:p>
            <a:r>
              <a:rPr lang="en-US" sz="4050" dirty="0">
                <a:latin typeface="+mj-lt"/>
              </a:rPr>
              <a:t>Short retention time and strong matrix effect</a:t>
            </a:r>
          </a:p>
        </p:txBody>
      </p:sp>
      <p:pic>
        <p:nvPicPr>
          <p:cNvPr id="29" name="Picture 28" descr="A picture containing toy&#10;&#10;Description automatically generated">
            <a:extLst>
              <a:ext uri="{FF2B5EF4-FFF2-40B4-BE49-F238E27FC236}">
                <a16:creationId xmlns:a16="http://schemas.microsoft.com/office/drawing/2014/main" id="{3B58DDE8-B336-49FF-A87F-F84AD6523F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51" y="1623610"/>
            <a:ext cx="1039203" cy="1039203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529D2600-2AF4-45FC-B5FB-942297CD506E}"/>
              </a:ext>
            </a:extLst>
          </p:cNvPr>
          <p:cNvSpPr/>
          <p:nvPr/>
        </p:nvSpPr>
        <p:spPr>
          <a:xfrm>
            <a:off x="362813" y="3881955"/>
            <a:ext cx="1279436" cy="138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19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E3B171D-20FB-4A7F-83BE-8869B16A9AA0}"/>
              </a:ext>
            </a:extLst>
          </p:cNvPr>
          <p:cNvSpPr/>
          <p:nvPr/>
        </p:nvSpPr>
        <p:spPr>
          <a:xfrm>
            <a:off x="8458362" y="3925921"/>
            <a:ext cx="1825636" cy="387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19" b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2DFD78-B2CC-40D2-8C78-8827AADF9CEF}"/>
              </a:ext>
            </a:extLst>
          </p:cNvPr>
          <p:cNvGrpSpPr/>
          <p:nvPr/>
        </p:nvGrpSpPr>
        <p:grpSpPr>
          <a:xfrm>
            <a:off x="4669783" y="3820045"/>
            <a:ext cx="965222" cy="1544089"/>
            <a:chOff x="7686190" y="3648008"/>
            <a:chExt cx="950403" cy="1674267"/>
          </a:xfrm>
        </p:grpSpPr>
        <p:pic>
          <p:nvPicPr>
            <p:cNvPr id="67" name="Picture 66" descr="A red surface&#10;&#10;Description automatically generated">
              <a:extLst>
                <a:ext uri="{FF2B5EF4-FFF2-40B4-BE49-F238E27FC236}">
                  <a16:creationId xmlns:a16="http://schemas.microsoft.com/office/drawing/2014/main" id="{01CCF4E0-BFB2-4C29-B00E-52B0D9A21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6190" y="4232164"/>
              <a:ext cx="950403" cy="1090111"/>
            </a:xfrm>
            <a:prstGeom prst="rect">
              <a:avLst/>
            </a:prstGeom>
          </p:spPr>
        </p:pic>
        <p:sp>
          <p:nvSpPr>
            <p:cNvPr id="66" name="Arrow: Down 65">
              <a:extLst>
                <a:ext uri="{FF2B5EF4-FFF2-40B4-BE49-F238E27FC236}">
                  <a16:creationId xmlns:a16="http://schemas.microsoft.com/office/drawing/2014/main" id="{5EB745F4-A255-483A-A82D-9D187AB35414}"/>
                </a:ext>
              </a:extLst>
            </p:cNvPr>
            <p:cNvSpPr/>
            <p:nvPr/>
          </p:nvSpPr>
          <p:spPr>
            <a:xfrm rot="16200000">
              <a:off x="7903336" y="3430862"/>
              <a:ext cx="516111" cy="950403"/>
            </a:xfrm>
            <a:prstGeom prst="downArrow">
              <a:avLst/>
            </a:prstGeom>
            <a:solidFill>
              <a:srgbClr val="E93C09"/>
            </a:solidFill>
            <a:ln>
              <a:solidFill>
                <a:srgbClr val="E93C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19" b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45363" y="1566756"/>
            <a:ext cx="3689503" cy="4096913"/>
            <a:chOff x="933173" y="1573299"/>
            <a:chExt cx="3757113" cy="460945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7D60D05-3B92-401E-B95B-A6D29874D11D}"/>
                </a:ext>
              </a:extLst>
            </p:cNvPr>
            <p:cNvSpPr/>
            <p:nvPr/>
          </p:nvSpPr>
          <p:spPr>
            <a:xfrm>
              <a:off x="2072373" y="3983392"/>
              <a:ext cx="2163717" cy="458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19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E8C683B-1729-4B5D-991C-F6FF252DC0C4}"/>
                </a:ext>
              </a:extLst>
            </p:cNvPr>
            <p:cNvSpPr/>
            <p:nvPr/>
          </p:nvSpPr>
          <p:spPr>
            <a:xfrm>
              <a:off x="3861568" y="2959434"/>
              <a:ext cx="310756" cy="426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19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6B70C09-BAD3-4B28-BDAB-302B745C2F09}"/>
                </a:ext>
              </a:extLst>
            </p:cNvPr>
            <p:cNvSpPr/>
            <p:nvPr/>
          </p:nvSpPr>
          <p:spPr>
            <a:xfrm>
              <a:off x="3915265" y="2874608"/>
              <a:ext cx="337285" cy="3535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19" b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8" name="Skupina 20"/>
            <p:cNvGrpSpPr/>
            <p:nvPr/>
          </p:nvGrpSpPr>
          <p:grpSpPr>
            <a:xfrm>
              <a:off x="938506" y="1573299"/>
              <a:ext cx="3751780" cy="4609451"/>
              <a:chOff x="683568" y="1110848"/>
              <a:chExt cx="2685970" cy="3909174"/>
            </a:xfrm>
          </p:grpSpPr>
          <p:grpSp>
            <p:nvGrpSpPr>
              <p:cNvPr id="19" name="Skupina 13"/>
              <p:cNvGrpSpPr/>
              <p:nvPr/>
            </p:nvGrpSpPr>
            <p:grpSpPr>
              <a:xfrm>
                <a:off x="683568" y="1876218"/>
                <a:ext cx="2685970" cy="3143804"/>
                <a:chOff x="805910" y="1876218"/>
                <a:chExt cx="2685970" cy="3143804"/>
              </a:xfrm>
            </p:grpSpPr>
            <p:pic>
              <p:nvPicPr>
                <p:cNvPr id="21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4445"/>
                <a:stretch>
                  <a:fillRect/>
                </a:stretch>
              </p:blipFill>
              <p:spPr bwMode="auto">
                <a:xfrm>
                  <a:off x="805910" y="1876218"/>
                  <a:ext cx="2685970" cy="31438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2" name="TextovéPole 8"/>
                <p:cNvSpPr txBox="1"/>
                <p:nvPr/>
              </p:nvSpPr>
              <p:spPr>
                <a:xfrm>
                  <a:off x="2053505" y="2227129"/>
                  <a:ext cx="1019110" cy="3359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771571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cs-CZ" sz="1688" dirty="0" err="1">
                      <a:solidFill>
                        <a:srgbClr val="C00000"/>
                      </a:solidFill>
                      <a:latin typeface="Calibri"/>
                    </a:rPr>
                    <a:t>Acesulfame</a:t>
                  </a:r>
                  <a:r>
                    <a:rPr lang="cs-CZ" sz="1688" dirty="0">
                      <a:solidFill>
                        <a:srgbClr val="C00000"/>
                      </a:solidFill>
                      <a:latin typeface="Calibri"/>
                    </a:rPr>
                    <a:t> K</a:t>
                  </a:r>
                </a:p>
              </p:txBody>
            </p:sp>
            <p:sp>
              <p:nvSpPr>
                <p:cNvPr id="23" name="TextovéPole 9"/>
                <p:cNvSpPr txBox="1"/>
                <p:nvPr/>
              </p:nvSpPr>
              <p:spPr>
                <a:xfrm>
                  <a:off x="2122965" y="3746490"/>
                  <a:ext cx="786502" cy="3359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771571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cs-CZ" sz="1688" dirty="0" err="1">
                      <a:solidFill>
                        <a:srgbClr val="C00000"/>
                      </a:solidFill>
                      <a:latin typeface="Calibri"/>
                    </a:rPr>
                    <a:t>Tartrazine</a:t>
                  </a:r>
                  <a:endParaRPr lang="cs-CZ" sz="1688" dirty="0">
                    <a:solidFill>
                      <a:srgbClr val="C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0" name="TextovéPole 15"/>
              <p:cNvSpPr txBox="1"/>
              <p:nvPr/>
            </p:nvSpPr>
            <p:spPr>
              <a:xfrm>
                <a:off x="929556" y="1110848"/>
                <a:ext cx="2266667" cy="385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2025" u="sng" dirty="0">
                    <a:solidFill>
                      <a:prstClr val="black"/>
                    </a:solidFill>
                    <a:latin typeface="Calibri"/>
                  </a:rPr>
                  <a:t>Solvent standard</a:t>
                </a:r>
                <a:r>
                  <a:rPr lang="en-US" sz="2025" u="sng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cs-CZ" sz="2025" u="sng" dirty="0">
                    <a:solidFill>
                      <a:prstClr val="black"/>
                    </a:solidFill>
                    <a:latin typeface="Calibri"/>
                  </a:rPr>
                  <a:t>10 </a:t>
                </a:r>
                <a:r>
                  <a:rPr lang="el-GR" sz="2025" u="sng" dirty="0">
                    <a:solidFill>
                      <a:prstClr val="black"/>
                    </a:solidFill>
                    <a:latin typeface="Calibri"/>
                  </a:rPr>
                  <a:t>μ</a:t>
                </a:r>
                <a:r>
                  <a:rPr lang="cs-CZ" sz="2025" u="sng" dirty="0">
                    <a:solidFill>
                      <a:prstClr val="black"/>
                    </a:solidFill>
                    <a:latin typeface="Calibri"/>
                  </a:rPr>
                  <a:t>g/ml </a:t>
                </a: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938506" y="3343834"/>
              <a:ext cx="120273" cy="156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19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38506" y="4335169"/>
              <a:ext cx="1438412" cy="107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19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33173" y="2475775"/>
              <a:ext cx="1438412" cy="107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19" b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34801" y="1655566"/>
            <a:ext cx="3695167" cy="4146182"/>
            <a:chOff x="7536189" y="1573298"/>
            <a:chExt cx="3877106" cy="466784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ECAEE33-8CD3-4CB8-BC45-1A95BCFC2D43}"/>
                </a:ext>
              </a:extLst>
            </p:cNvPr>
            <p:cNvSpPr/>
            <p:nvPr/>
          </p:nvSpPr>
          <p:spPr>
            <a:xfrm>
              <a:off x="8386567" y="1995334"/>
              <a:ext cx="1516368" cy="164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19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334C278-F2F5-4C60-B7B4-69F072A405E0}"/>
                </a:ext>
              </a:extLst>
            </p:cNvPr>
            <p:cNvSpPr/>
            <p:nvPr/>
          </p:nvSpPr>
          <p:spPr>
            <a:xfrm>
              <a:off x="8453061" y="3983182"/>
              <a:ext cx="1516368" cy="164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19" b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4" name="Skupina 22"/>
            <p:cNvGrpSpPr/>
            <p:nvPr/>
          </p:nvGrpSpPr>
          <p:grpSpPr>
            <a:xfrm>
              <a:off x="7536189" y="1573298"/>
              <a:ext cx="3877106" cy="4667847"/>
              <a:chOff x="5672276" y="1371208"/>
              <a:chExt cx="2716148" cy="3628276"/>
            </a:xfrm>
          </p:grpSpPr>
          <p:grpSp>
            <p:nvGrpSpPr>
              <p:cNvPr id="25" name="Skupina 14"/>
              <p:cNvGrpSpPr/>
              <p:nvPr/>
            </p:nvGrpSpPr>
            <p:grpSpPr>
              <a:xfrm>
                <a:off x="5719822" y="1851670"/>
                <a:ext cx="2668602" cy="3147814"/>
                <a:chOff x="5719822" y="1851670"/>
                <a:chExt cx="2668602" cy="3147814"/>
              </a:xfrm>
            </p:grpSpPr>
            <p:pic>
              <p:nvPicPr>
                <p:cNvPr id="27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3700"/>
                <a:stretch>
                  <a:fillRect/>
                </a:stretch>
              </p:blipFill>
              <p:spPr bwMode="auto">
                <a:xfrm>
                  <a:off x="5719822" y="1851670"/>
                  <a:ext cx="2668602" cy="31478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8" name="TextovéPole 11"/>
                <p:cNvSpPr txBox="1"/>
                <p:nvPr/>
              </p:nvSpPr>
              <p:spPr>
                <a:xfrm>
                  <a:off x="6954964" y="2328985"/>
                  <a:ext cx="1027520" cy="308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771571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cs-CZ" sz="1688" dirty="0" err="1">
                      <a:solidFill>
                        <a:srgbClr val="C00000"/>
                      </a:solidFill>
                      <a:latin typeface="Calibri"/>
                    </a:rPr>
                    <a:t>Acesulfame</a:t>
                  </a:r>
                  <a:r>
                    <a:rPr lang="cs-CZ" sz="1688" dirty="0">
                      <a:solidFill>
                        <a:srgbClr val="C00000"/>
                      </a:solidFill>
                      <a:latin typeface="Calibri"/>
                    </a:rPr>
                    <a:t> K</a:t>
                  </a:r>
                </a:p>
              </p:txBody>
            </p:sp>
            <p:sp>
              <p:nvSpPr>
                <p:cNvPr id="30" name="TextovéPole 12"/>
                <p:cNvSpPr txBox="1"/>
                <p:nvPr/>
              </p:nvSpPr>
              <p:spPr>
                <a:xfrm>
                  <a:off x="7072228" y="3710676"/>
                  <a:ext cx="792992" cy="3081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771571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cs-CZ" sz="1688" dirty="0" err="1">
                      <a:solidFill>
                        <a:srgbClr val="C00000"/>
                      </a:solidFill>
                      <a:latin typeface="Calibri"/>
                    </a:rPr>
                    <a:t>Tartrazine</a:t>
                  </a:r>
                  <a:endParaRPr lang="cs-CZ" sz="1688" dirty="0">
                    <a:solidFill>
                      <a:srgbClr val="C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6" name="TextovéPole 16"/>
              <p:cNvSpPr txBox="1"/>
              <p:nvPr/>
            </p:nvSpPr>
            <p:spPr>
              <a:xfrm>
                <a:off x="5672276" y="1371208"/>
                <a:ext cx="2689638" cy="353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2025" u="sng" dirty="0">
                    <a:solidFill>
                      <a:prstClr val="black"/>
                    </a:solidFill>
                    <a:latin typeface="Calibri"/>
                  </a:rPr>
                  <a:t>Matrix standard</a:t>
                </a:r>
                <a:r>
                  <a:rPr lang="en-US" sz="2025" u="sng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cs-CZ" sz="2025" u="sng" dirty="0">
                    <a:solidFill>
                      <a:prstClr val="black"/>
                    </a:solidFill>
                    <a:latin typeface="Calibri"/>
                  </a:rPr>
                  <a:t>10 </a:t>
                </a:r>
                <a:r>
                  <a:rPr lang="el-GR" sz="2025" u="sng" dirty="0">
                    <a:solidFill>
                      <a:prstClr val="black"/>
                    </a:solidFill>
                    <a:latin typeface="Calibri"/>
                  </a:rPr>
                  <a:t>μ</a:t>
                </a:r>
                <a:r>
                  <a:rPr lang="cs-CZ" sz="2025" u="sng" dirty="0">
                    <a:solidFill>
                      <a:prstClr val="black"/>
                    </a:solidFill>
                    <a:latin typeface="Calibri"/>
                  </a:rPr>
                  <a:t>g/ml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7625711" y="5222693"/>
              <a:ext cx="120273" cy="156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19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08553" y="2233791"/>
              <a:ext cx="1438412" cy="107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19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13142" y="4236030"/>
              <a:ext cx="1460066" cy="1546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19" b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9" name="Obdélník 8">
            <a:extLst>
              <a:ext uri="{FF2B5EF4-FFF2-40B4-BE49-F238E27FC236}">
                <a16:creationId xmlns:a16="http://schemas.microsoft.com/office/drawing/2014/main" id="{9F0BEFF3-94C7-42F2-8344-68150BBF343A}"/>
              </a:ext>
            </a:extLst>
          </p:cNvPr>
          <p:cNvSpPr/>
          <p:nvPr/>
        </p:nvSpPr>
        <p:spPr>
          <a:xfrm>
            <a:off x="6495067" y="4135454"/>
            <a:ext cx="1253809" cy="15469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519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7054263E-F445-471F-90FF-3C78F024A6D2}"/>
              </a:ext>
            </a:extLst>
          </p:cNvPr>
          <p:cNvSpPr/>
          <p:nvPr/>
        </p:nvSpPr>
        <p:spPr>
          <a:xfrm>
            <a:off x="2563705" y="3015232"/>
            <a:ext cx="1359080" cy="686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19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m/z 161.9</a:t>
            </a:r>
          </a:p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19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9.52e4</a:t>
            </a:r>
          </a:p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19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ESI-</a:t>
            </a:r>
          </a:p>
        </p:txBody>
      </p:sp>
      <p:sp>
        <p:nvSpPr>
          <p:cNvPr id="42" name="Rectangle 30">
            <a:extLst>
              <a:ext uri="{FF2B5EF4-FFF2-40B4-BE49-F238E27FC236}">
                <a16:creationId xmlns:a16="http://schemas.microsoft.com/office/drawing/2014/main" id="{FA2E093F-9322-4F8A-9F4A-02FD392AE58B}"/>
              </a:ext>
            </a:extLst>
          </p:cNvPr>
          <p:cNvSpPr/>
          <p:nvPr/>
        </p:nvSpPr>
        <p:spPr>
          <a:xfrm>
            <a:off x="7643397" y="3047461"/>
            <a:ext cx="1359080" cy="686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19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m/z 161.9</a:t>
            </a:r>
          </a:p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19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8.40e4</a:t>
            </a:r>
          </a:p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19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ESI-</a:t>
            </a:r>
          </a:p>
        </p:txBody>
      </p:sp>
      <p:sp>
        <p:nvSpPr>
          <p:cNvPr id="44" name="Rectangle 32">
            <a:extLst>
              <a:ext uri="{FF2B5EF4-FFF2-40B4-BE49-F238E27FC236}">
                <a16:creationId xmlns:a16="http://schemas.microsoft.com/office/drawing/2014/main" id="{F807249B-D675-4429-A3CC-282AA71A540B}"/>
              </a:ext>
            </a:extLst>
          </p:cNvPr>
          <p:cNvSpPr/>
          <p:nvPr/>
        </p:nvSpPr>
        <p:spPr>
          <a:xfrm>
            <a:off x="2576691" y="4844906"/>
            <a:ext cx="1359080" cy="405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19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m/z 469.0</a:t>
            </a:r>
          </a:p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19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5.33e3</a:t>
            </a:r>
          </a:p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19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ESI+</a:t>
            </a:r>
          </a:p>
        </p:txBody>
      </p:sp>
      <p:sp>
        <p:nvSpPr>
          <p:cNvPr id="49" name="Rectangle 32">
            <a:extLst>
              <a:ext uri="{FF2B5EF4-FFF2-40B4-BE49-F238E27FC236}">
                <a16:creationId xmlns:a16="http://schemas.microsoft.com/office/drawing/2014/main" id="{80053AF0-7BA7-4400-B068-2F79D2BD195B}"/>
              </a:ext>
            </a:extLst>
          </p:cNvPr>
          <p:cNvSpPr/>
          <p:nvPr/>
        </p:nvSpPr>
        <p:spPr>
          <a:xfrm>
            <a:off x="7814726" y="4836206"/>
            <a:ext cx="1359080" cy="405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19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m/z 469.0</a:t>
            </a:r>
          </a:p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19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3.82e3</a:t>
            </a:r>
          </a:p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19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ESI+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F68F5F0-D381-4A8D-9889-6C3D0101D78E}"/>
              </a:ext>
            </a:extLst>
          </p:cNvPr>
          <p:cNvSpPr/>
          <p:nvPr/>
        </p:nvSpPr>
        <p:spPr>
          <a:xfrm>
            <a:off x="2865665" y="2337413"/>
            <a:ext cx="1669202" cy="378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519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56F447B3-ED03-46D7-8A44-CAA33104E9B2}"/>
              </a:ext>
            </a:extLst>
          </p:cNvPr>
          <p:cNvSpPr/>
          <p:nvPr/>
        </p:nvSpPr>
        <p:spPr>
          <a:xfrm>
            <a:off x="2921863" y="4015302"/>
            <a:ext cx="1669202" cy="378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519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Obdélník 50">
            <a:extLst>
              <a:ext uri="{FF2B5EF4-FFF2-40B4-BE49-F238E27FC236}">
                <a16:creationId xmlns:a16="http://schemas.microsoft.com/office/drawing/2014/main" id="{296C1DED-79D4-4891-9C02-88D0DD3E2BE5}"/>
              </a:ext>
            </a:extLst>
          </p:cNvPr>
          <p:cNvSpPr/>
          <p:nvPr/>
        </p:nvSpPr>
        <p:spPr>
          <a:xfrm>
            <a:off x="7940719" y="4019259"/>
            <a:ext cx="1669202" cy="378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519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9D87B6C8-D2CA-4877-8E6E-45DA476F0A99}"/>
              </a:ext>
            </a:extLst>
          </p:cNvPr>
          <p:cNvSpPr/>
          <p:nvPr/>
        </p:nvSpPr>
        <p:spPr>
          <a:xfrm>
            <a:off x="7960766" y="2247959"/>
            <a:ext cx="1669202" cy="378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519" b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93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6439-F2AD-40C4-A0BF-AF1EBFBD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715" y="373952"/>
            <a:ext cx="8872538" cy="1118444"/>
          </a:xfrm>
        </p:spPr>
        <p:txBody>
          <a:bodyPr>
            <a:normAutofit/>
          </a:bodyPr>
          <a:lstStyle/>
          <a:p>
            <a:r>
              <a:rPr lang="en-US" sz="4050" dirty="0">
                <a:latin typeface="+mj-lt"/>
              </a:rPr>
              <a:t>Luna Omega Polar C18 column</a:t>
            </a:r>
          </a:p>
        </p:txBody>
      </p:sp>
      <p:pic>
        <p:nvPicPr>
          <p:cNvPr id="13" name="Content Placeholder 12" descr="A close up of a logo&#10;&#10;Description automatically generated">
            <a:extLst>
              <a:ext uri="{FF2B5EF4-FFF2-40B4-BE49-F238E27FC236}">
                <a16:creationId xmlns:a16="http://schemas.microsoft.com/office/drawing/2014/main" id="{7420AA96-13B7-4CB9-B379-27F03C26B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" y="1653086"/>
            <a:ext cx="1434853" cy="2295765"/>
          </a:xfrm>
        </p:spPr>
      </p:pic>
      <p:pic>
        <p:nvPicPr>
          <p:cNvPr id="15" name="Picture 14" descr="A picture containing weapon, knife&#10;&#10;Description automatically generated">
            <a:extLst>
              <a:ext uri="{FF2B5EF4-FFF2-40B4-BE49-F238E27FC236}">
                <a16:creationId xmlns:a16="http://schemas.microsoft.com/office/drawing/2014/main" id="{B8E4E86F-C7EF-40A1-AC7D-991662CCE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1" y="3546129"/>
            <a:ext cx="1097169" cy="484949"/>
          </a:xfrm>
          <a:prstGeom prst="rect">
            <a:avLst/>
          </a:prstGeom>
        </p:spPr>
      </p:pic>
      <p:sp>
        <p:nvSpPr>
          <p:cNvPr id="35" name="Freeform 34"/>
          <p:cNvSpPr/>
          <p:nvPr/>
        </p:nvSpPr>
        <p:spPr>
          <a:xfrm>
            <a:off x="8427873" y="2277234"/>
            <a:ext cx="1239967" cy="1239967"/>
          </a:xfrm>
          <a:custGeom>
            <a:avLst/>
            <a:gdLst>
              <a:gd name="connsiteX0" fmla="*/ 0 w 1469590"/>
              <a:gd name="connsiteY0" fmla="*/ 734795 h 1469590"/>
              <a:gd name="connsiteX1" fmla="*/ 734795 w 1469590"/>
              <a:gd name="connsiteY1" fmla="*/ 0 h 1469590"/>
              <a:gd name="connsiteX2" fmla="*/ 1469590 w 1469590"/>
              <a:gd name="connsiteY2" fmla="*/ 734795 h 1469590"/>
              <a:gd name="connsiteX3" fmla="*/ 734795 w 1469590"/>
              <a:gd name="connsiteY3" fmla="*/ 1469590 h 1469590"/>
              <a:gd name="connsiteX4" fmla="*/ 0 w 1469590"/>
              <a:gd name="connsiteY4" fmla="*/ 734795 h 146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90" h="1469590">
                <a:moveTo>
                  <a:pt x="0" y="734795"/>
                </a:moveTo>
                <a:cubicBezTo>
                  <a:pt x="0" y="328979"/>
                  <a:pt x="328979" y="0"/>
                  <a:pt x="734795" y="0"/>
                </a:cubicBezTo>
                <a:cubicBezTo>
                  <a:pt x="1140611" y="0"/>
                  <a:pt x="1469590" y="328979"/>
                  <a:pt x="1469590" y="734795"/>
                </a:cubicBezTo>
                <a:cubicBezTo>
                  <a:pt x="1469590" y="1140611"/>
                  <a:pt x="1140611" y="1469590"/>
                  <a:pt x="734795" y="1469590"/>
                </a:cubicBezTo>
                <a:cubicBezTo>
                  <a:pt x="328979" y="1469590"/>
                  <a:pt x="0" y="1140611"/>
                  <a:pt x="0" y="734795"/>
                </a:cubicBez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589" tIns="181589" rIns="181589" bIns="181589" numCol="1" spcCol="1270" anchor="ctr" anchorCtr="0">
            <a:noAutofit/>
          </a:bodyPr>
          <a:lstStyle/>
          <a:p>
            <a:pPr algn="ctr" defTabSz="675124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1519" b="0" dirty="0">
                <a:solidFill>
                  <a:prstClr val="white"/>
                </a:solidFill>
                <a:latin typeface="Calibri"/>
              </a:rPr>
              <a:t>Enhanced retention for polar analytes</a:t>
            </a:r>
          </a:p>
        </p:txBody>
      </p:sp>
      <p:sp>
        <p:nvSpPr>
          <p:cNvPr id="37" name="Freeform 36"/>
          <p:cNvSpPr/>
          <p:nvPr/>
        </p:nvSpPr>
        <p:spPr>
          <a:xfrm>
            <a:off x="8427873" y="3387287"/>
            <a:ext cx="1239967" cy="1239967"/>
          </a:xfrm>
          <a:custGeom>
            <a:avLst/>
            <a:gdLst>
              <a:gd name="connsiteX0" fmla="*/ 0 w 1469590"/>
              <a:gd name="connsiteY0" fmla="*/ 734795 h 1469590"/>
              <a:gd name="connsiteX1" fmla="*/ 734795 w 1469590"/>
              <a:gd name="connsiteY1" fmla="*/ 0 h 1469590"/>
              <a:gd name="connsiteX2" fmla="*/ 1469590 w 1469590"/>
              <a:gd name="connsiteY2" fmla="*/ 734795 h 1469590"/>
              <a:gd name="connsiteX3" fmla="*/ 734795 w 1469590"/>
              <a:gd name="connsiteY3" fmla="*/ 1469590 h 1469590"/>
              <a:gd name="connsiteX4" fmla="*/ 0 w 1469590"/>
              <a:gd name="connsiteY4" fmla="*/ 734795 h 146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90" h="1469590">
                <a:moveTo>
                  <a:pt x="0" y="734795"/>
                </a:moveTo>
                <a:cubicBezTo>
                  <a:pt x="0" y="328979"/>
                  <a:pt x="328979" y="0"/>
                  <a:pt x="734795" y="0"/>
                </a:cubicBezTo>
                <a:cubicBezTo>
                  <a:pt x="1140611" y="0"/>
                  <a:pt x="1469590" y="328979"/>
                  <a:pt x="1469590" y="734795"/>
                </a:cubicBezTo>
                <a:cubicBezTo>
                  <a:pt x="1469590" y="1140611"/>
                  <a:pt x="1140611" y="1469590"/>
                  <a:pt x="734795" y="1469590"/>
                </a:cubicBezTo>
                <a:cubicBezTo>
                  <a:pt x="328979" y="1469590"/>
                  <a:pt x="0" y="1140611"/>
                  <a:pt x="0" y="73479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727682"/>
              <a:satOff val="-41964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589" tIns="181589" rIns="181589" bIns="181589" numCol="1" spcCol="1270" anchor="ctr" anchorCtr="0">
            <a:noAutofit/>
          </a:bodyPr>
          <a:lstStyle/>
          <a:p>
            <a:pPr algn="ctr" defTabSz="675124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1519" b="0" dirty="0">
                <a:solidFill>
                  <a:prstClr val="white"/>
                </a:solidFill>
                <a:latin typeface="Calibri"/>
              </a:rPr>
              <a:t>Solution </a:t>
            </a:r>
            <a:r>
              <a:rPr lang="en-US" sz="1519" b="0">
                <a:solidFill>
                  <a:prstClr val="white"/>
                </a:solidFill>
                <a:latin typeface="Calibri"/>
              </a:rPr>
              <a:t>for short </a:t>
            </a:r>
            <a:r>
              <a:rPr lang="en-US" sz="1519" b="0" dirty="0">
                <a:solidFill>
                  <a:prstClr val="white"/>
                </a:solidFill>
                <a:latin typeface="Calibri"/>
              </a:rPr>
              <a:t>retention times</a:t>
            </a:r>
          </a:p>
        </p:txBody>
      </p:sp>
      <p:sp>
        <p:nvSpPr>
          <p:cNvPr id="38" name="Freeform 37"/>
          <p:cNvSpPr/>
          <p:nvPr/>
        </p:nvSpPr>
        <p:spPr>
          <a:xfrm>
            <a:off x="8427873" y="4486334"/>
            <a:ext cx="1239967" cy="1239967"/>
          </a:xfrm>
          <a:custGeom>
            <a:avLst/>
            <a:gdLst>
              <a:gd name="connsiteX0" fmla="*/ 0 w 1469590"/>
              <a:gd name="connsiteY0" fmla="*/ 734795 h 1469590"/>
              <a:gd name="connsiteX1" fmla="*/ 734795 w 1469590"/>
              <a:gd name="connsiteY1" fmla="*/ 0 h 1469590"/>
              <a:gd name="connsiteX2" fmla="*/ 1469590 w 1469590"/>
              <a:gd name="connsiteY2" fmla="*/ 734795 h 1469590"/>
              <a:gd name="connsiteX3" fmla="*/ 734795 w 1469590"/>
              <a:gd name="connsiteY3" fmla="*/ 1469590 h 1469590"/>
              <a:gd name="connsiteX4" fmla="*/ 0 w 1469590"/>
              <a:gd name="connsiteY4" fmla="*/ 734795 h 146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590" h="1469590">
                <a:moveTo>
                  <a:pt x="0" y="734795"/>
                </a:moveTo>
                <a:cubicBezTo>
                  <a:pt x="0" y="328979"/>
                  <a:pt x="328979" y="0"/>
                  <a:pt x="734795" y="0"/>
                </a:cubicBezTo>
                <a:cubicBezTo>
                  <a:pt x="1140611" y="0"/>
                  <a:pt x="1469590" y="328979"/>
                  <a:pt x="1469590" y="734795"/>
                </a:cubicBezTo>
                <a:cubicBezTo>
                  <a:pt x="1469590" y="1140611"/>
                  <a:pt x="1140611" y="1469590"/>
                  <a:pt x="734795" y="1469590"/>
                </a:cubicBezTo>
                <a:cubicBezTo>
                  <a:pt x="328979" y="1469590"/>
                  <a:pt x="0" y="1140611"/>
                  <a:pt x="0" y="734795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589" tIns="181589" rIns="181589" bIns="181589" numCol="1" spcCol="1270" anchor="ctr" anchorCtr="0">
            <a:noAutofit/>
          </a:bodyPr>
          <a:lstStyle/>
          <a:p>
            <a:pPr algn="ctr" defTabSz="675124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en-US" sz="1519" b="0" dirty="0">
                <a:solidFill>
                  <a:prstClr val="white"/>
                </a:solidFill>
                <a:latin typeface="Calibri"/>
              </a:rPr>
              <a:t>Narrower peaks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53B329-9F0E-4BED-9445-BA792E6AEAF0}"/>
              </a:ext>
            </a:extLst>
          </p:cNvPr>
          <p:cNvSpPr/>
          <p:nvPr/>
        </p:nvSpPr>
        <p:spPr>
          <a:xfrm>
            <a:off x="30516" y="4059065"/>
            <a:ext cx="2316275" cy="326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19" dirty="0">
                <a:solidFill>
                  <a:prstClr val="black"/>
                </a:solidFill>
                <a:latin typeface="Calibri"/>
              </a:rPr>
              <a:t>Size:</a:t>
            </a:r>
            <a:r>
              <a:rPr lang="cs-CZ" sz="1519" b="0" dirty="0">
                <a:solidFill>
                  <a:prstClr val="black"/>
                </a:solidFill>
                <a:latin typeface="Calibri"/>
              </a:rPr>
              <a:t> 100 x 2.1 mm; 1.6 </a:t>
            </a:r>
            <a:r>
              <a:rPr lang="el-GR" sz="1519" b="0" dirty="0">
                <a:solidFill>
                  <a:prstClr val="black"/>
                </a:solidFill>
                <a:latin typeface="Calibri"/>
              </a:rPr>
              <a:t>μ</a:t>
            </a:r>
            <a:r>
              <a:rPr lang="cs-CZ" sz="1519" b="0" dirty="0">
                <a:solidFill>
                  <a:prstClr val="black"/>
                </a:solidFill>
                <a:latin typeface="Calibri"/>
              </a:rPr>
              <a:t>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80469" y="1671854"/>
            <a:ext cx="3505661" cy="4239554"/>
            <a:chOff x="3163504" y="1243047"/>
            <a:chExt cx="3992247" cy="4764089"/>
          </a:xfrm>
        </p:grpSpPr>
        <p:grpSp>
          <p:nvGrpSpPr>
            <p:cNvPr id="10" name="Skupina 14"/>
            <p:cNvGrpSpPr/>
            <p:nvPr/>
          </p:nvGrpSpPr>
          <p:grpSpPr>
            <a:xfrm>
              <a:off x="3220618" y="1243047"/>
              <a:ext cx="3935133" cy="4764089"/>
              <a:chOff x="2791497" y="1314173"/>
              <a:chExt cx="3649254" cy="3753308"/>
            </a:xfrm>
          </p:grpSpPr>
          <p:grpSp>
            <p:nvGrpSpPr>
              <p:cNvPr id="11" name="Skupina 43"/>
              <p:cNvGrpSpPr/>
              <p:nvPr/>
            </p:nvGrpSpPr>
            <p:grpSpPr>
              <a:xfrm>
                <a:off x="2791497" y="1314173"/>
                <a:ext cx="3649254" cy="3753308"/>
                <a:chOff x="2791497" y="1314173"/>
                <a:chExt cx="3649254" cy="3753308"/>
              </a:xfrm>
            </p:grpSpPr>
            <p:pic>
              <p:nvPicPr>
                <p:cNvPr id="17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4445"/>
                <a:stretch>
                  <a:fillRect/>
                </a:stretch>
              </p:blipFill>
              <p:spPr bwMode="auto">
                <a:xfrm>
                  <a:off x="2810329" y="1758406"/>
                  <a:ext cx="3168352" cy="3309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8" name="TextovéPole 39"/>
                <p:cNvSpPr txBox="1"/>
                <p:nvPr/>
              </p:nvSpPr>
              <p:spPr>
                <a:xfrm>
                  <a:off x="2791497" y="1314173"/>
                  <a:ext cx="3649254" cy="6335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1571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cs-CZ" sz="1350" u="sng" dirty="0">
                      <a:solidFill>
                        <a:prstClr val="black"/>
                      </a:solidFill>
                      <a:latin typeface="Calibri"/>
                    </a:rPr>
                    <a:t>BEH C18 column</a:t>
                  </a:r>
                  <a:r>
                    <a:rPr lang="en-US" sz="1350" u="sng" dirty="0">
                      <a:solidFill>
                        <a:prstClr val="black"/>
                      </a:solidFill>
                      <a:latin typeface="Calibri"/>
                    </a:rPr>
                    <a:t> using </a:t>
                  </a:r>
                  <a:r>
                    <a:rPr lang="cs-CZ" sz="1350" u="sng" dirty="0">
                      <a:solidFill>
                        <a:prstClr val="black"/>
                      </a:solidFill>
                      <a:latin typeface="Calibri"/>
                    </a:rPr>
                    <a:t>10 </a:t>
                  </a:r>
                  <a:r>
                    <a:rPr lang="el-GR" sz="1350" u="sng" dirty="0">
                      <a:solidFill>
                        <a:prstClr val="black"/>
                      </a:solidFill>
                      <a:latin typeface="Calibri"/>
                    </a:rPr>
                    <a:t>μ</a:t>
                  </a:r>
                  <a:r>
                    <a:rPr lang="cs-CZ" sz="1350" u="sng" dirty="0">
                      <a:solidFill>
                        <a:prstClr val="black"/>
                      </a:solidFill>
                      <a:latin typeface="Calibri"/>
                    </a:rPr>
                    <a:t>g/ml </a:t>
                  </a:r>
                  <a:r>
                    <a:rPr lang="en-US" sz="1350" u="sng" dirty="0">
                      <a:solidFill>
                        <a:prstClr val="black"/>
                      </a:solidFill>
                      <a:latin typeface="Calibri"/>
                    </a:rPr>
                    <a:t> s</a:t>
                  </a:r>
                  <a:r>
                    <a:rPr lang="cs-CZ" sz="1350" u="sng" dirty="0">
                      <a:solidFill>
                        <a:prstClr val="black"/>
                      </a:solidFill>
                      <a:latin typeface="Calibri"/>
                    </a:rPr>
                    <a:t>olvent standard</a:t>
                  </a:r>
                </a:p>
                <a:p>
                  <a:pPr defTabSz="771571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35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2" name="TextovéPole 12"/>
              <p:cNvSpPr txBox="1"/>
              <p:nvPr/>
            </p:nvSpPr>
            <p:spPr>
              <a:xfrm>
                <a:off x="4067944" y="2283718"/>
                <a:ext cx="1342862" cy="288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1519" dirty="0" err="1">
                    <a:solidFill>
                      <a:srgbClr val="C00000"/>
                    </a:solidFill>
                    <a:latin typeface="Calibri"/>
                  </a:rPr>
                  <a:t>Acesulfame</a:t>
                </a:r>
                <a:r>
                  <a:rPr lang="cs-CZ" sz="1519" dirty="0">
                    <a:solidFill>
                      <a:srgbClr val="C00000"/>
                    </a:solidFill>
                    <a:latin typeface="Calibri"/>
                  </a:rPr>
                  <a:t> K</a:t>
                </a: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4283968" y="3930610"/>
                <a:ext cx="1041664" cy="288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1519" dirty="0" err="1">
                    <a:solidFill>
                      <a:srgbClr val="C00000"/>
                    </a:solidFill>
                    <a:latin typeface="Calibri"/>
                  </a:rPr>
                  <a:t>Tartrazine</a:t>
                </a:r>
                <a:endParaRPr lang="cs-CZ" sz="1519" dirty="0">
                  <a:solidFill>
                    <a:srgbClr val="C00000"/>
                  </a:solidFill>
                  <a:latin typeface="Calibri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163504" y="2791326"/>
              <a:ext cx="229401" cy="151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19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24067" y="1796029"/>
              <a:ext cx="1356136" cy="139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19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36072" y="3899810"/>
              <a:ext cx="1356136" cy="139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19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98877" y="2824687"/>
              <a:ext cx="1547720" cy="7712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519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m/z 161.9</a:t>
              </a:r>
            </a:p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519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9.52e4</a:t>
              </a:r>
            </a:p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519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ESI-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742657" y="5124753"/>
              <a:ext cx="1547720" cy="4560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519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m/z 469.0</a:t>
              </a:r>
            </a:p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519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5.33e3</a:t>
              </a:r>
            </a:p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519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ESI+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99479" y="1643828"/>
            <a:ext cx="3000138" cy="4246863"/>
            <a:chOff x="6926350" y="1202425"/>
            <a:chExt cx="3376174" cy="4774398"/>
          </a:xfrm>
        </p:grpSpPr>
        <p:grpSp>
          <p:nvGrpSpPr>
            <p:cNvPr id="19" name="Skupina 17"/>
            <p:cNvGrpSpPr/>
            <p:nvPr/>
          </p:nvGrpSpPr>
          <p:grpSpPr>
            <a:xfrm>
              <a:off x="6951956" y="1202425"/>
              <a:ext cx="3350568" cy="4774398"/>
              <a:chOff x="5940153" y="1150746"/>
              <a:chExt cx="3107157" cy="3916418"/>
            </a:xfrm>
          </p:grpSpPr>
          <p:grpSp>
            <p:nvGrpSpPr>
              <p:cNvPr id="20" name="Skupina 42"/>
              <p:cNvGrpSpPr/>
              <p:nvPr/>
            </p:nvGrpSpPr>
            <p:grpSpPr>
              <a:xfrm>
                <a:off x="5940153" y="1150746"/>
                <a:ext cx="3107157" cy="3916418"/>
                <a:chOff x="5940153" y="1150746"/>
                <a:chExt cx="3107157" cy="3916418"/>
              </a:xfrm>
            </p:grpSpPr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4088"/>
                <a:stretch>
                  <a:fillRect/>
                </a:stretch>
              </p:blipFill>
              <p:spPr bwMode="auto">
                <a:xfrm>
                  <a:off x="5940153" y="1683310"/>
                  <a:ext cx="2880320" cy="33838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5" name="TextovéPole 41"/>
                <p:cNvSpPr txBox="1"/>
                <p:nvPr/>
              </p:nvSpPr>
              <p:spPr>
                <a:xfrm>
                  <a:off x="6038054" y="1150746"/>
                  <a:ext cx="3009256" cy="6839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1571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cs-CZ" sz="1350" u="sng" dirty="0">
                      <a:solidFill>
                        <a:prstClr val="black"/>
                      </a:solidFill>
                      <a:latin typeface="Calibri"/>
                    </a:rPr>
                    <a:t>Luna Omega Polar C18 column</a:t>
                  </a:r>
                  <a:r>
                    <a:rPr lang="en-US" sz="1350" u="sng" dirty="0">
                      <a:solidFill>
                        <a:prstClr val="black"/>
                      </a:solidFill>
                      <a:latin typeface="Calibri"/>
                    </a:rPr>
                    <a:t> using </a:t>
                  </a:r>
                  <a:r>
                    <a:rPr lang="cs-CZ" sz="1350" u="sng" dirty="0">
                      <a:solidFill>
                        <a:prstClr val="black"/>
                      </a:solidFill>
                      <a:latin typeface="Calibri"/>
                    </a:rPr>
                    <a:t>10 </a:t>
                  </a:r>
                  <a:r>
                    <a:rPr lang="el-GR" sz="1350" u="sng" dirty="0">
                      <a:solidFill>
                        <a:prstClr val="black"/>
                      </a:solidFill>
                      <a:latin typeface="Calibri"/>
                    </a:rPr>
                    <a:t>μ</a:t>
                  </a:r>
                  <a:r>
                    <a:rPr lang="cs-CZ" sz="1350" u="sng" dirty="0">
                      <a:solidFill>
                        <a:prstClr val="black"/>
                      </a:solidFill>
                      <a:latin typeface="Calibri"/>
                    </a:rPr>
                    <a:t>g/ml </a:t>
                  </a:r>
                  <a:r>
                    <a:rPr lang="en-US" sz="1350" u="sng" dirty="0">
                      <a:solidFill>
                        <a:prstClr val="black"/>
                      </a:solidFill>
                      <a:latin typeface="Calibri"/>
                    </a:rPr>
                    <a:t> s</a:t>
                  </a:r>
                  <a:r>
                    <a:rPr lang="cs-CZ" sz="1350" u="sng" dirty="0">
                      <a:solidFill>
                        <a:prstClr val="black"/>
                      </a:solidFill>
                      <a:latin typeface="Calibri"/>
                    </a:rPr>
                    <a:t>olvent standard</a:t>
                  </a:r>
                </a:p>
                <a:p>
                  <a:pPr defTabSz="771571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cs-CZ" sz="1519" u="sng" dirty="0">
                    <a:solidFill>
                      <a:srgbClr val="C00000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2" name="TextovéPole 15"/>
              <p:cNvSpPr txBox="1"/>
              <p:nvPr/>
            </p:nvSpPr>
            <p:spPr>
              <a:xfrm>
                <a:off x="7087493" y="2283718"/>
                <a:ext cx="1326990" cy="30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1519" dirty="0" err="1">
                    <a:solidFill>
                      <a:srgbClr val="C00000"/>
                    </a:solidFill>
                    <a:latin typeface="Calibri"/>
                  </a:rPr>
                  <a:t>Acesulfame</a:t>
                </a:r>
                <a:r>
                  <a:rPr lang="cs-CZ" sz="1519" dirty="0">
                    <a:solidFill>
                      <a:srgbClr val="C00000"/>
                    </a:solidFill>
                    <a:latin typeface="Calibri"/>
                  </a:rPr>
                  <a:t> K</a:t>
                </a:r>
              </a:p>
            </p:txBody>
          </p:sp>
          <p:sp>
            <p:nvSpPr>
              <p:cNvPr id="23" name="TextovéPole 16"/>
              <p:cNvSpPr txBox="1"/>
              <p:nvPr/>
            </p:nvSpPr>
            <p:spPr>
              <a:xfrm>
                <a:off x="7254844" y="3930610"/>
                <a:ext cx="1029352" cy="300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77157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cs-CZ" sz="1519" dirty="0" err="1">
                    <a:solidFill>
                      <a:srgbClr val="C00000"/>
                    </a:solidFill>
                    <a:latin typeface="Calibri"/>
                  </a:rPr>
                  <a:t>Tartrazine</a:t>
                </a:r>
                <a:endParaRPr lang="cs-CZ" sz="1519" dirty="0">
                  <a:solidFill>
                    <a:srgbClr val="C00000"/>
                  </a:solidFill>
                  <a:latin typeface="Calibri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6926350" y="4904277"/>
              <a:ext cx="229401" cy="151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19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45117" y="3911219"/>
              <a:ext cx="438472" cy="174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19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956588" y="1847013"/>
              <a:ext cx="438472" cy="1742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519" b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290172" y="3100164"/>
              <a:ext cx="1547720" cy="4560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519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m/z 161.9</a:t>
              </a:r>
            </a:p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519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2.30e5</a:t>
              </a:r>
            </a:p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519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ESI-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290172" y="5124368"/>
              <a:ext cx="1547720" cy="4560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519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m/z 469.0</a:t>
              </a:r>
            </a:p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519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5.45e4</a:t>
              </a:r>
            </a:p>
            <a:p>
              <a:pPr algn="ctr" defTabSz="771571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519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ESI+</a:t>
              </a:r>
            </a:p>
          </p:txBody>
        </p:sp>
      </p:grpSp>
      <p:sp>
        <p:nvSpPr>
          <p:cNvPr id="5" name="Obdélník 4">
            <a:extLst>
              <a:ext uri="{FF2B5EF4-FFF2-40B4-BE49-F238E27FC236}">
                <a16:creationId xmlns:a16="http://schemas.microsoft.com/office/drawing/2014/main" id="{12608428-E214-4CCD-998D-54A434542F3F}"/>
              </a:ext>
            </a:extLst>
          </p:cNvPr>
          <p:cNvSpPr/>
          <p:nvPr/>
        </p:nvSpPr>
        <p:spPr>
          <a:xfrm>
            <a:off x="3875512" y="2179887"/>
            <a:ext cx="1339944" cy="405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519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F2BC0705-9E01-47F1-92B7-92EA139F645F}"/>
              </a:ext>
            </a:extLst>
          </p:cNvPr>
          <p:cNvSpPr/>
          <p:nvPr/>
        </p:nvSpPr>
        <p:spPr>
          <a:xfrm>
            <a:off x="3923702" y="4028968"/>
            <a:ext cx="1339944" cy="405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519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5F424BF1-F192-4C57-ADFE-19737760B49F}"/>
              </a:ext>
            </a:extLst>
          </p:cNvPr>
          <p:cNvSpPr/>
          <p:nvPr/>
        </p:nvSpPr>
        <p:spPr>
          <a:xfrm>
            <a:off x="6762828" y="2208264"/>
            <a:ext cx="1339944" cy="405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519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30D97327-D767-4F9B-A9C4-2F15BCD251FB}"/>
              </a:ext>
            </a:extLst>
          </p:cNvPr>
          <p:cNvSpPr/>
          <p:nvPr/>
        </p:nvSpPr>
        <p:spPr>
          <a:xfrm>
            <a:off x="6752569" y="4058348"/>
            <a:ext cx="1339944" cy="405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1571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519" b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E12C30B-A31A-43C7-ACC2-788CCD7C38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79" b="74945"/>
          <a:stretch/>
        </p:blipFill>
        <p:spPr>
          <a:xfrm>
            <a:off x="40393" y="4772208"/>
            <a:ext cx="2066907" cy="533433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E9A654CC-874F-4195-B1EA-AD91727BC780}"/>
              </a:ext>
            </a:extLst>
          </p:cNvPr>
          <p:cNvSpPr/>
          <p:nvPr/>
        </p:nvSpPr>
        <p:spPr>
          <a:xfrm>
            <a:off x="30517" y="5266356"/>
            <a:ext cx="2434897" cy="559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19" b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BEH C18 </a:t>
            </a:r>
            <a:endParaRPr lang="en-GB" sz="1519" b="0" dirty="0">
              <a:solidFill>
                <a:prstClr val="black"/>
              </a:solidFill>
              <a:latin typeface="Calibri"/>
              <a:cs typeface="Calibri" panose="020F0502020204030204" pitchFamily="34" charset="0"/>
            </a:endParaRPr>
          </a:p>
          <a:p>
            <a:pPr defTabSz="7715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519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Size: </a:t>
            </a:r>
            <a:r>
              <a:rPr lang="cs-CZ" sz="1519" b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(100 x 2</a:t>
            </a:r>
            <a:r>
              <a:rPr lang="en-US" sz="1519" b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.</a:t>
            </a:r>
            <a:r>
              <a:rPr lang="cs-CZ" sz="1519" b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1 mm; 1</a:t>
            </a:r>
            <a:r>
              <a:rPr lang="en-US" sz="1519" b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.</a:t>
            </a:r>
            <a:r>
              <a:rPr lang="cs-CZ" sz="1519" b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7 </a:t>
            </a:r>
            <a:r>
              <a:rPr lang="el-GR" sz="1519" b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μ</a:t>
            </a:r>
            <a:r>
              <a:rPr lang="cs-CZ" sz="1519" b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m)</a:t>
            </a:r>
            <a:endParaRPr lang="cs-CZ" sz="1519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39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763588" y="417079"/>
            <a:ext cx="92741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b="0" dirty="0">
                <a:latin typeface="Arial" panose="020B0604020202020204" pitchFamily="34" charset="0"/>
              </a:rPr>
              <a:t>Šum na základní linii                  Příčiny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 b="0" dirty="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54477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977223"/>
              </p:ext>
            </p:extLst>
          </p:nvPr>
        </p:nvGraphicFramePr>
        <p:xfrm>
          <a:off x="630382" y="1148916"/>
          <a:ext cx="9234488" cy="5709084"/>
        </p:xfrm>
        <a:graphic>
          <a:graphicData uri="http://schemas.openxmlformats.org/drawingml/2006/table">
            <a:tbl>
              <a:tblPr/>
              <a:tblGrid>
                <a:gridCol w="9234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86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Systém nebo chromatografická kolona není dostatečně ekvilibrována (zejména při chromatografii iontových párů).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Kontaminovaná nebo degradována kolona nebo předkolona.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Netěsnost v systému (dávkování vzorku, cela detektoru, spoje kapilár).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Mobilní fáze je kontaminována, popřípadě je špatně odvzdušněna.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Kontaminovaný in-line filtr mobilní fáze nebo zásobník mobilní fáze.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Mobilní fáze obsahuje stabilizátor. 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Kontaminovaná cela detektoru.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Nekorektní nastavení vlnové délky detektoru.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Teplotní změny v systému (na chromatografické koloně)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769938" y="481993"/>
            <a:ext cx="6750566" cy="88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25392" bIns="25392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600" dirty="0">
                <a:latin typeface="Arial" panose="020B0604020202020204" pitchFamily="34" charset="0"/>
                <a:cs typeface="Times New Roman" panose="02020603050405020304" pitchFamily="18" charset="0"/>
              </a:rPr>
              <a:t>Cyklický průběh základní linie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altLang="cs-CZ" sz="1800" b="0" dirty="0">
              <a:latin typeface="Arial" panose="020B0604020202020204" pitchFamily="34" charset="0"/>
            </a:endParaRP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2389188" y="1360488"/>
            <a:ext cx="7048500" cy="3170237"/>
            <a:chOff x="2241" y="2804"/>
            <a:chExt cx="8181" cy="5079"/>
          </a:xfrm>
        </p:grpSpPr>
        <p:pic>
          <p:nvPicPr>
            <p:cNvPr id="4712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" y="2804"/>
              <a:ext cx="8181" cy="5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21" name="Group 5"/>
            <p:cNvGrpSpPr>
              <a:grpSpLocks/>
            </p:cNvGrpSpPr>
            <p:nvPr/>
          </p:nvGrpSpPr>
          <p:grpSpPr bwMode="auto">
            <a:xfrm>
              <a:off x="2421" y="7384"/>
              <a:ext cx="7776" cy="432"/>
              <a:chOff x="2160" y="7529"/>
              <a:chExt cx="7776" cy="432"/>
            </a:xfrm>
          </p:grpSpPr>
          <p:sp>
            <p:nvSpPr>
              <p:cNvPr id="47122" name="Text Box 6"/>
              <p:cNvSpPr txBox="1">
                <a:spLocks noChangeArrowheads="1"/>
              </p:cNvSpPr>
              <p:nvPr/>
            </p:nvSpPr>
            <p:spPr bwMode="auto">
              <a:xfrm>
                <a:off x="2160" y="7529"/>
                <a:ext cx="3600" cy="4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latin typeface="Arial" panose="020B0604020202020204" pitchFamily="34" charset="0"/>
                    <a:cs typeface="Times New Roman" panose="02020603050405020304" pitchFamily="18" charset="0"/>
                  </a:rPr>
                  <a:t>Normální průběh základní linie</a:t>
                </a:r>
                <a:endParaRPr lang="cs-CZ" altLang="cs-CZ" sz="1200" b="0">
                  <a:latin typeface="Arial" panose="020B0604020202020204" pitchFamily="34" charset="0"/>
                </a:endParaRPr>
              </a:p>
            </p:txBody>
          </p:sp>
          <p:sp>
            <p:nvSpPr>
              <p:cNvPr id="47123" name="Text Box 7"/>
              <p:cNvSpPr txBox="1">
                <a:spLocks noChangeArrowheads="1"/>
              </p:cNvSpPr>
              <p:nvPr/>
            </p:nvSpPr>
            <p:spPr bwMode="auto">
              <a:xfrm>
                <a:off x="6336" y="7529"/>
                <a:ext cx="3600" cy="4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cs-CZ" altLang="cs-CZ" sz="1200">
                    <a:latin typeface="Arial" panose="020B0604020202020204" pitchFamily="34" charset="0"/>
                    <a:cs typeface="Arial" panose="020B0604020202020204" pitchFamily="34" charset="0"/>
                  </a:rPr>
                  <a:t>Cyklický průběh základní linie</a:t>
                </a:r>
                <a:endParaRPr lang="cs-CZ" altLang="cs-CZ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cs-CZ" altLang="cs-CZ" sz="1200" b="0">
                  <a:latin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546824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48769"/>
              </p:ext>
            </p:extLst>
          </p:nvPr>
        </p:nvGraphicFramePr>
        <p:xfrm>
          <a:off x="769938" y="4498975"/>
          <a:ext cx="9072562" cy="2097091"/>
        </p:xfrm>
        <a:graphic>
          <a:graphicData uri="http://schemas.openxmlformats.org/drawingml/2006/table">
            <a:tbl>
              <a:tblPr/>
              <a:tblGrid>
                <a:gridCol w="9072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56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HPLC pumpa pulsuje (krátké vlny).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6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Mobilní fáze není dokonale promíchaná (gradient).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6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Teplotní fluktuace na chromato­grafické koloně (dlouhé vlny).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Mobilní fáze je recyklována a vrácena zpět z detektoru na chromatografickou kolonu (dlouhé vlny). </a:t>
                      </a:r>
                      <a:r>
                        <a:rPr kumimoji="0" lang="cs-CZ" sz="1800" b="0" i="0" u="none" strike="sng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NEDĚLAT!!!!</a:t>
                      </a:r>
                      <a:endParaRPr kumimoji="0" lang="cs-CZ" sz="1800" b="0" i="0" u="none" strike="sng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-816552" y="438150"/>
            <a:ext cx="9074150" cy="54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5392" bIns="25392" anchor="ctr">
            <a:spAutoFit/>
          </a:bodyPr>
          <a:lstStyle>
            <a:lvl1pPr indent="4492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 dirty="0">
                <a:latin typeface="Arial" panose="020B0604020202020204" pitchFamily="34" charset="0"/>
              </a:rPr>
              <a:t>Necyklický průběh základní linie</a:t>
            </a: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881063" y="2703513"/>
            <a:ext cx="8586787" cy="3716337"/>
            <a:chOff x="2252" y="5756"/>
            <a:chExt cx="7369" cy="3788"/>
          </a:xfrm>
        </p:grpSpPr>
        <p:pic>
          <p:nvPicPr>
            <p:cNvPr id="4916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2" y="5756"/>
              <a:ext cx="7353" cy="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7" name="Text Box 5"/>
            <p:cNvSpPr txBox="1">
              <a:spLocks noChangeArrowheads="1"/>
            </p:cNvSpPr>
            <p:nvPr/>
          </p:nvSpPr>
          <p:spPr bwMode="auto">
            <a:xfrm>
              <a:off x="2252" y="9184"/>
              <a:ext cx="3404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</a:rPr>
                <a:t>Normální průběh základní linie</a:t>
              </a:r>
              <a:endParaRPr lang="cs-CZ" altLang="cs-CZ" sz="1200" b="0">
                <a:latin typeface="Arial" panose="020B0604020202020204" pitchFamily="34" charset="0"/>
              </a:endParaRPr>
            </a:p>
          </p:txBody>
        </p:sp>
        <p:sp>
          <p:nvSpPr>
            <p:cNvPr id="49168" name="Text Box 6"/>
            <p:cNvSpPr txBox="1">
              <a:spLocks noChangeArrowheads="1"/>
            </p:cNvSpPr>
            <p:nvPr/>
          </p:nvSpPr>
          <p:spPr bwMode="auto">
            <a:xfrm>
              <a:off x="6021" y="9184"/>
              <a:ext cx="360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</a:rPr>
                <a:t>Vzduchová bublinka v cele detektoru</a:t>
              </a:r>
              <a:endParaRPr lang="cs-CZ" altLang="cs-CZ" sz="1200" b="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548882" name="Group 18"/>
          <p:cNvGraphicFramePr>
            <a:graphicFrameLocks noGrp="1"/>
          </p:cNvGraphicFramePr>
          <p:nvPr/>
        </p:nvGraphicFramePr>
        <p:xfrm>
          <a:off x="750888" y="1349375"/>
          <a:ext cx="7699375" cy="1309688"/>
        </p:xfrm>
        <a:graphic>
          <a:graphicData uri="http://schemas.openxmlformats.org/drawingml/2006/table">
            <a:tbl>
              <a:tblPr/>
              <a:tblGrid>
                <a:gridCol w="769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84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Vzduchová bublinka v cele detektoru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4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Netěsnost v cele detektoru.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99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Nastavení vysoké citlivosti detektoru.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01613" y="4581525"/>
            <a:ext cx="27130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Necyklický průběh základní linie</a:t>
            </a:r>
          </a:p>
        </p:txBody>
      </p:sp>
      <p:grpSp>
        <p:nvGrpSpPr>
          <p:cNvPr id="51203" name="Group 3"/>
          <p:cNvGrpSpPr>
            <a:grpSpLocks/>
          </p:cNvGrpSpPr>
          <p:nvPr/>
        </p:nvGrpSpPr>
        <p:grpSpPr bwMode="auto">
          <a:xfrm>
            <a:off x="-203200" y="0"/>
            <a:ext cx="7694613" cy="3500438"/>
            <a:chOff x="2160" y="1915"/>
            <a:chExt cx="7776" cy="4755"/>
          </a:xfrm>
        </p:grpSpPr>
        <p:pic>
          <p:nvPicPr>
            <p:cNvPr id="512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915"/>
              <a:ext cx="7632" cy="4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1" name="Text Box 5"/>
            <p:cNvSpPr txBox="1">
              <a:spLocks noChangeArrowheads="1"/>
            </p:cNvSpPr>
            <p:nvPr/>
          </p:nvSpPr>
          <p:spPr bwMode="auto">
            <a:xfrm>
              <a:off x="2160" y="6238"/>
              <a:ext cx="3600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</a:rPr>
                <a:t>Normální průběh základní linie</a:t>
              </a:r>
              <a:endParaRPr lang="cs-CZ" altLang="cs-CZ" sz="1200" b="0">
                <a:latin typeface="Arial" panose="020B0604020202020204" pitchFamily="34" charset="0"/>
              </a:endParaRPr>
            </a:p>
          </p:txBody>
        </p:sp>
        <p:sp>
          <p:nvSpPr>
            <p:cNvPr id="51212" name="Text Box 6"/>
            <p:cNvSpPr txBox="1">
              <a:spLocks noChangeArrowheads="1"/>
            </p:cNvSpPr>
            <p:nvPr/>
          </p:nvSpPr>
          <p:spPr bwMode="auto">
            <a:xfrm>
              <a:off x="6336" y="6238"/>
              <a:ext cx="3600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</a:rPr>
                <a:t>Vysoká citlivost detektoru</a:t>
              </a:r>
              <a:endParaRPr lang="cs-CZ" altLang="cs-CZ" sz="1200" b="0">
                <a:latin typeface="Arial" panose="020B0604020202020204" pitchFamily="34" charset="0"/>
              </a:endParaRPr>
            </a:p>
          </p:txBody>
        </p:sp>
      </p:grpSp>
      <p:grpSp>
        <p:nvGrpSpPr>
          <p:cNvPr id="51204" name="Group 7"/>
          <p:cNvGrpSpPr>
            <a:grpSpLocks/>
          </p:cNvGrpSpPr>
          <p:nvPr/>
        </p:nvGrpSpPr>
        <p:grpSpPr bwMode="auto">
          <a:xfrm>
            <a:off x="3441700" y="3573463"/>
            <a:ext cx="6845300" cy="3284537"/>
            <a:chOff x="2160" y="8141"/>
            <a:chExt cx="7776" cy="4608"/>
          </a:xfrm>
        </p:grpSpPr>
        <p:pic>
          <p:nvPicPr>
            <p:cNvPr id="51207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8141"/>
              <a:ext cx="7488" cy="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8" name="Text Box 9"/>
            <p:cNvSpPr txBox="1">
              <a:spLocks noChangeArrowheads="1"/>
            </p:cNvSpPr>
            <p:nvPr/>
          </p:nvSpPr>
          <p:spPr bwMode="auto">
            <a:xfrm>
              <a:off x="2160" y="12317"/>
              <a:ext cx="3600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200">
                  <a:latin typeface="Arial" panose="020B0604020202020204" pitchFamily="34" charset="0"/>
                </a:rPr>
                <a:t>Normální průběh základní linie</a:t>
              </a:r>
              <a:endParaRPr lang="cs-CZ" altLang="cs-CZ" sz="1200" b="0">
                <a:latin typeface="Arial" panose="020B0604020202020204" pitchFamily="34" charset="0"/>
              </a:endParaRPr>
            </a:p>
          </p:txBody>
        </p:sp>
        <p:sp>
          <p:nvSpPr>
            <p:cNvPr id="51209" name="Text Box 10"/>
            <p:cNvSpPr txBox="1">
              <a:spLocks noChangeArrowheads="1"/>
            </p:cNvSpPr>
            <p:nvPr/>
          </p:nvSpPr>
          <p:spPr bwMode="auto">
            <a:xfrm>
              <a:off x="6336" y="12317"/>
              <a:ext cx="3600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FontTx/>
                <a:buNone/>
              </a:pPr>
              <a:r>
                <a:rPr lang="cs-CZ" altLang="cs-CZ" sz="1400">
                  <a:latin typeface="Arial" panose="020B0604020202020204" pitchFamily="34" charset="0"/>
                </a:rPr>
                <a:t>Netěsnost v cele detektoru</a:t>
              </a:r>
              <a:endParaRPr lang="cs-CZ" altLang="cs-CZ" sz="1400" b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23-ENG-16_9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23-ENG-16_9" id="{BFB46AD2-0D24-4644-9ACE-46F3DD7CA9A3}" vid="{3495C204-188F-4F4E-A328-E45AA4157535}"/>
    </a:ext>
  </a:extLst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10649</TotalTime>
  <Words>3050</Words>
  <Application>Microsoft Office PowerPoint</Application>
  <PresentationFormat>Diapozitivy</PresentationFormat>
  <Paragraphs>603</Paragraphs>
  <Slides>57</Slides>
  <Notes>26</Notes>
  <HiddenSlides>0</HiddenSlides>
  <MMClips>0</MMClips>
  <ScaleCrop>false</ScaleCrop>
  <HeadingPairs>
    <vt:vector size="8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57</vt:i4>
      </vt:variant>
    </vt:vector>
  </HeadingPairs>
  <TitlesOfParts>
    <vt:vector size="75" baseType="lpstr">
      <vt:lpstr>Arial</vt:lpstr>
      <vt:lpstr>Arial Black</vt:lpstr>
      <vt:lpstr>Arial Narrow</vt:lpstr>
      <vt:lpstr>Calibri</vt:lpstr>
      <vt:lpstr>Calibri Light</vt:lpstr>
      <vt:lpstr>Courier New</vt:lpstr>
      <vt:lpstr>Humanst521 CE</vt:lpstr>
      <vt:lpstr>Humanst521 Cn CE</vt:lpstr>
      <vt:lpstr>Symbol</vt:lpstr>
      <vt:lpstr>Times New Roman</vt:lpstr>
      <vt:lpstr>Verdana</vt:lpstr>
      <vt:lpstr>Wingdings</vt:lpstr>
      <vt:lpstr>Motiv Office</vt:lpstr>
      <vt:lpstr>1_Motiv Office</vt:lpstr>
      <vt:lpstr>2_Motiv Office</vt:lpstr>
      <vt:lpstr>323-ENG-16_9</vt:lpstr>
      <vt:lpstr>OrgPlusWOPX.4</vt:lpstr>
      <vt:lpstr>Graf</vt:lpstr>
      <vt:lpstr>Prezentace aplikace PowerPoint</vt:lpstr>
      <vt:lpstr>Problémy v kapalinové chromatografii</vt:lpstr>
      <vt:lpstr>Problémy v HPLC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Kolísavý retenční čas (změna retenčního času nástřik od nástřiku)</vt:lpstr>
      <vt:lpstr>Zvyšující nebo snižující se retenční čas</vt:lpstr>
      <vt:lpstr>Změna retenčního času o novou hodnotu (konstantu) </vt:lpstr>
      <vt:lpstr>Prezentace aplikace PowerPoint</vt:lpstr>
      <vt:lpstr>Dvojitý pík (Double peak)</vt:lpstr>
      <vt:lpstr>Prezentace aplikace PowerPoint</vt:lpstr>
      <vt:lpstr>Frontující pík (fronting peak)</vt:lpstr>
      <vt:lpstr>Chvostující  pík (tailing peak)</vt:lpstr>
      <vt:lpstr>Prezentace aplikace PowerPoint</vt:lpstr>
      <vt:lpstr>Negativní  pík(y) (jeden nebo více)</vt:lpstr>
      <vt:lpstr>Prezentace aplikace PowerPoint</vt:lpstr>
      <vt:lpstr>Uřezaný pík (top-flat peak)</vt:lpstr>
      <vt:lpstr>Více píků v chromatogramu než očekáváme</vt:lpstr>
      <vt:lpstr>Méně píků v chromatogramu než očekáváme, žádné píky nebo menší píky než očekáváme</vt:lpstr>
      <vt:lpstr>Použití pufrů</vt:lpstr>
      <vt:lpstr>Shrnutí</vt:lpstr>
      <vt:lpstr>Shrnutí</vt:lpstr>
      <vt:lpstr>Vliv stáří kolony na separaci</vt:lpstr>
      <vt:lpstr>Stáří kolony – vliv na zvýšení LOQ </vt:lpstr>
      <vt:lpstr>Separace ergotových alkaloidů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LC-MS method development</vt:lpstr>
      <vt:lpstr>LC-MS method development</vt:lpstr>
      <vt:lpstr>LC-MS method development</vt:lpstr>
      <vt:lpstr>Prezentace aplikace PowerPoint</vt:lpstr>
      <vt:lpstr>LC-MS method development</vt:lpstr>
      <vt:lpstr>Prezentace aplikace PowerPoint</vt:lpstr>
      <vt:lpstr>Posuny retenčních časů</vt:lpstr>
      <vt:lpstr>Možné problémy</vt:lpstr>
      <vt:lpstr>Nízký nebo snižující se retenční čas</vt:lpstr>
      <vt:lpstr>Nízký nebo snižující se retenční čas</vt:lpstr>
      <vt:lpstr>Nízký nebo snižující se retenční čas</vt:lpstr>
      <vt:lpstr>Nízký nebo snižující se retenční čas</vt:lpstr>
      <vt:lpstr>Vysoký nebo zvyšující se retenční čas</vt:lpstr>
      <vt:lpstr>Náhodné posuny retenčního času</vt:lpstr>
      <vt:lpstr>Nedostatečná ekvilibrace kolony</vt:lpstr>
      <vt:lpstr>Prezentace aplikace PowerPoint</vt:lpstr>
      <vt:lpstr>Profily tlaku při analýze</vt:lpstr>
      <vt:lpstr>Úprava gradientu</vt:lpstr>
      <vt:lpstr>Výběr kolony - Existing method</vt:lpstr>
      <vt:lpstr>Short retention time and strong matrix effect</vt:lpstr>
      <vt:lpstr>Luna Omega Polar C18 column</vt:lpstr>
    </vt:vector>
  </TitlesOfParts>
  <Company>ICT Prague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Presentation: Leco Workshop 2005 (RAFA)</dc:title>
  <dc:creator>T. Cajka (tomas.cajka@vscht.cz)</dc:creator>
  <cp:lastModifiedBy>Schulzova Vera</cp:lastModifiedBy>
  <cp:revision>313</cp:revision>
  <dcterms:created xsi:type="dcterms:W3CDTF">2005-10-24T16:33:42Z</dcterms:created>
  <dcterms:modified xsi:type="dcterms:W3CDTF">2024-04-02T14:46:14Z</dcterms:modified>
</cp:coreProperties>
</file>