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0" r:id="rId2"/>
  </p:sldMasterIdLst>
  <p:notesMasterIdLst>
    <p:notesMasterId r:id="rId41"/>
  </p:notesMasterIdLst>
  <p:handoutMasterIdLst>
    <p:handoutMasterId r:id="rId42"/>
  </p:handoutMasterIdLst>
  <p:sldIdLst>
    <p:sldId id="381" r:id="rId3"/>
    <p:sldId id="729" r:id="rId4"/>
    <p:sldId id="695" r:id="rId5"/>
    <p:sldId id="696" r:id="rId6"/>
    <p:sldId id="700" r:id="rId7"/>
    <p:sldId id="701" r:id="rId8"/>
    <p:sldId id="702" r:id="rId9"/>
    <p:sldId id="703" r:id="rId10"/>
    <p:sldId id="704" r:id="rId11"/>
    <p:sldId id="697" r:id="rId12"/>
    <p:sldId id="706" r:id="rId13"/>
    <p:sldId id="707" r:id="rId14"/>
    <p:sldId id="708" r:id="rId15"/>
    <p:sldId id="698" r:id="rId16"/>
    <p:sldId id="710" r:id="rId17"/>
    <p:sldId id="711" r:id="rId18"/>
    <p:sldId id="712" r:id="rId19"/>
    <p:sldId id="714" r:id="rId20"/>
    <p:sldId id="716" r:id="rId21"/>
    <p:sldId id="717" r:id="rId22"/>
    <p:sldId id="718" r:id="rId23"/>
    <p:sldId id="719" r:id="rId24"/>
    <p:sldId id="720" r:id="rId25"/>
    <p:sldId id="722" r:id="rId26"/>
    <p:sldId id="723" r:id="rId27"/>
    <p:sldId id="724" r:id="rId28"/>
    <p:sldId id="725" r:id="rId29"/>
    <p:sldId id="693" r:id="rId30"/>
    <p:sldId id="656" r:id="rId31"/>
    <p:sldId id="678" r:id="rId32"/>
    <p:sldId id="680" r:id="rId33"/>
    <p:sldId id="682" r:id="rId34"/>
    <p:sldId id="730" r:id="rId35"/>
    <p:sldId id="731" r:id="rId36"/>
    <p:sldId id="732" r:id="rId37"/>
    <p:sldId id="683" r:id="rId38"/>
    <p:sldId id="733" r:id="rId39"/>
    <p:sldId id="686" r:id="rId40"/>
  </p:sldIdLst>
  <p:sldSz cx="10287000" cy="6858000" type="35mm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pos="40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A50021"/>
    <a:srgbClr val="00CC66"/>
    <a:srgbClr val="FFFFC5"/>
    <a:srgbClr val="FFFFAB"/>
    <a:srgbClr val="FF0000"/>
    <a:srgbClr val="66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134" y="114"/>
      </p:cViewPr>
      <p:guideLst>
        <p:guide orient="horz" pos="748"/>
        <p:guide pos="4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44755D1-2F95-42E4-A1F7-00831CEE9B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67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3105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5475" y="730250"/>
            <a:ext cx="5848350" cy="389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3625"/>
            <a:ext cx="51752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Klepnutím lze upravit styly předlohy textu.</a:t>
            </a:r>
          </a:p>
          <a:p>
            <a:pPr lvl="1"/>
            <a:r>
              <a:rPr lang="en-GB" noProof="0"/>
              <a:t>Druhá úroveň</a:t>
            </a:r>
          </a:p>
          <a:p>
            <a:pPr lvl="2"/>
            <a:r>
              <a:rPr lang="en-GB" noProof="0"/>
              <a:t>Třetí úroveň</a:t>
            </a:r>
          </a:p>
          <a:p>
            <a:pPr lvl="3"/>
            <a:r>
              <a:rPr lang="en-GB" noProof="0"/>
              <a:t>Čtvrtá úroveň</a:t>
            </a:r>
          </a:p>
          <a:p>
            <a:pPr lvl="4"/>
            <a:r>
              <a:rPr lang="en-GB" noProof="0"/>
              <a:t>Pátá úroveň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7250"/>
            <a:ext cx="31067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9747250"/>
            <a:ext cx="3105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07B1877-5CAD-426E-AC9D-74983A9867D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25993A-9ED4-49A6-AC2F-7EDF81C31DD3}" type="slidenum">
              <a:rPr lang="en-GB" altLang="cs-CZ" smtClean="0"/>
              <a:pPr>
                <a:spcBef>
                  <a:spcPct val="0"/>
                </a:spcBef>
              </a:pPr>
              <a:t>3</a:t>
            </a:fld>
            <a:endParaRPr lang="en-GB" alt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6A8C4D-08E6-4F0D-8609-79FCF7A143C4}" type="slidenum">
              <a:rPr lang="en-GB" altLang="cs-CZ" smtClean="0"/>
              <a:pPr>
                <a:spcBef>
                  <a:spcPct val="0"/>
                </a:spcBef>
              </a:pPr>
              <a:t>12</a:t>
            </a:fld>
            <a:endParaRPr lang="en-GB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23DBF-C3F2-4499-B575-C8EA1AB338CA}" type="slidenum">
              <a:rPr lang="en-GB" altLang="cs-CZ" smtClean="0"/>
              <a:pPr>
                <a:spcBef>
                  <a:spcPct val="0"/>
                </a:spcBef>
              </a:pPr>
              <a:t>13</a:t>
            </a:fld>
            <a:endParaRPr lang="en-GB" alt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CBED5F-6A7E-4CF0-B7BB-90DDF1FE11AF}" type="slidenum">
              <a:rPr lang="en-GB" altLang="cs-CZ" smtClean="0"/>
              <a:pPr>
                <a:spcBef>
                  <a:spcPct val="0"/>
                </a:spcBef>
              </a:pPr>
              <a:t>14</a:t>
            </a:fld>
            <a:endParaRPr lang="en-GB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DE569E-1D9E-47DC-868E-1C57C6292E36}" type="slidenum">
              <a:rPr lang="en-GB" altLang="cs-CZ" smtClean="0"/>
              <a:pPr>
                <a:spcBef>
                  <a:spcPct val="0"/>
                </a:spcBef>
              </a:pPr>
              <a:t>15</a:t>
            </a:fld>
            <a:endParaRPr lang="en-GB" alt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1B5DFB-D7B4-4463-A648-C64A01943073}" type="slidenum">
              <a:rPr lang="en-GB" altLang="cs-CZ" smtClean="0"/>
              <a:pPr>
                <a:spcBef>
                  <a:spcPct val="0"/>
                </a:spcBef>
              </a:pPr>
              <a:t>16</a:t>
            </a:fld>
            <a:endParaRPr lang="en-GB" altLang="cs-CZ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331441-0D9C-41F6-8BA4-8314739444F1}" type="slidenum">
              <a:rPr lang="en-GB" altLang="cs-CZ" smtClean="0"/>
              <a:pPr>
                <a:spcBef>
                  <a:spcPct val="0"/>
                </a:spcBef>
              </a:pPr>
              <a:t>17</a:t>
            </a:fld>
            <a:endParaRPr lang="en-GB" altLang="cs-CZ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33D1CF-CCFA-4EDB-BD00-0392A434C433}" type="slidenum">
              <a:rPr lang="en-GB" altLang="cs-CZ" smtClean="0"/>
              <a:pPr>
                <a:spcBef>
                  <a:spcPct val="0"/>
                </a:spcBef>
              </a:pPr>
              <a:t>18</a:t>
            </a:fld>
            <a:endParaRPr lang="en-GB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3C4B13-D7A3-4D53-AD17-9533F1ABC9F6}" type="slidenum">
              <a:rPr lang="en-GB" altLang="cs-CZ" smtClean="0"/>
              <a:pPr>
                <a:spcBef>
                  <a:spcPct val="0"/>
                </a:spcBef>
              </a:pPr>
              <a:t>19</a:t>
            </a:fld>
            <a:endParaRPr lang="en-GB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E1BE45-7024-4147-BE64-773C80A1076A}" type="slidenum">
              <a:rPr lang="en-GB" altLang="cs-CZ" smtClean="0"/>
              <a:pPr>
                <a:spcBef>
                  <a:spcPct val="0"/>
                </a:spcBef>
              </a:pPr>
              <a:t>20</a:t>
            </a:fld>
            <a:endParaRPr lang="en-GB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5A914-04F6-48F7-BBD1-88A4AAE3C3D9}" type="slidenum">
              <a:rPr lang="en-GB" altLang="cs-CZ" smtClean="0"/>
              <a:pPr>
                <a:spcBef>
                  <a:spcPct val="0"/>
                </a:spcBef>
              </a:pPr>
              <a:t>21</a:t>
            </a:fld>
            <a:endParaRPr lang="en-GB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AB9A88-13C8-4D6E-8A14-A1FF7B5C294B}" type="slidenum">
              <a:rPr lang="en-GB" altLang="cs-CZ" smtClean="0"/>
              <a:pPr>
                <a:spcBef>
                  <a:spcPct val="0"/>
                </a:spcBef>
              </a:pPr>
              <a:t>4</a:t>
            </a:fld>
            <a:endParaRPr lang="en-GB" alt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EE9BC6-2B87-4CFE-BD2F-DC6141701B6D}" type="slidenum">
              <a:rPr lang="en-GB" altLang="cs-CZ" smtClean="0"/>
              <a:pPr>
                <a:spcBef>
                  <a:spcPct val="0"/>
                </a:spcBef>
              </a:pPr>
              <a:t>22</a:t>
            </a:fld>
            <a:endParaRPr lang="en-GB" altLang="cs-CZ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1CCF46-260C-4294-9565-93C2FABD51BE}" type="slidenum">
              <a:rPr lang="en-GB" altLang="cs-CZ" smtClean="0"/>
              <a:pPr>
                <a:spcBef>
                  <a:spcPct val="0"/>
                </a:spcBef>
              </a:pPr>
              <a:t>23</a:t>
            </a:fld>
            <a:endParaRPr lang="en-GB" altLang="cs-CZ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00002-453D-40F2-90B6-E2AA61E116DB}" type="slidenum">
              <a:rPr lang="en-GB" altLang="cs-CZ" smtClean="0"/>
              <a:pPr>
                <a:spcBef>
                  <a:spcPct val="0"/>
                </a:spcBef>
              </a:pPr>
              <a:t>24</a:t>
            </a:fld>
            <a:endParaRPr lang="en-GB" altLang="cs-CZ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627E9A-89A9-463E-84A6-3EA6C13BEEED}" type="slidenum">
              <a:rPr lang="en-GB" altLang="cs-CZ" smtClean="0"/>
              <a:pPr>
                <a:spcBef>
                  <a:spcPct val="0"/>
                </a:spcBef>
              </a:pPr>
              <a:t>25</a:t>
            </a:fld>
            <a:endParaRPr lang="en-GB" altLang="cs-CZ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BD63D5-1E47-49F2-827B-ABD18E08B26C}" type="slidenum">
              <a:rPr lang="en-GB" altLang="cs-CZ" smtClean="0"/>
              <a:pPr>
                <a:spcBef>
                  <a:spcPct val="0"/>
                </a:spcBef>
              </a:pPr>
              <a:t>26</a:t>
            </a:fld>
            <a:endParaRPr lang="en-GB" altLang="cs-CZ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A23521-855B-49A5-9D3D-941B26A03011}" type="slidenum">
              <a:rPr lang="en-GB" altLang="cs-CZ" smtClean="0"/>
              <a:pPr>
                <a:spcBef>
                  <a:spcPct val="0"/>
                </a:spcBef>
              </a:pPr>
              <a:t>5</a:t>
            </a:fld>
            <a:endParaRPr lang="en-GB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D8AD9B-3EA0-4E26-A7FE-699C1B972E89}" type="slidenum">
              <a:rPr lang="en-GB" altLang="cs-CZ" smtClean="0"/>
              <a:pPr>
                <a:spcBef>
                  <a:spcPct val="0"/>
                </a:spcBef>
              </a:pPr>
              <a:t>6</a:t>
            </a:fld>
            <a:endParaRPr lang="en-GB" altLang="cs-CZ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2FDD60-D549-46ED-8B8F-63C334A5F0F0}" type="slidenum">
              <a:rPr lang="en-GB" altLang="cs-CZ" smtClean="0"/>
              <a:pPr>
                <a:spcBef>
                  <a:spcPct val="0"/>
                </a:spcBef>
              </a:pPr>
              <a:t>7</a:t>
            </a:fld>
            <a:endParaRPr lang="en-GB" alt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9FC13D-74CB-4CCD-8B57-6FD3C9672D04}" type="slidenum">
              <a:rPr lang="en-GB" altLang="cs-CZ" smtClean="0"/>
              <a:pPr>
                <a:spcBef>
                  <a:spcPct val="0"/>
                </a:spcBef>
              </a:pPr>
              <a:t>8</a:t>
            </a:fld>
            <a:endParaRPr lang="en-GB" alt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F02278-0E13-44CF-A953-00CC5EC62243}" type="slidenum">
              <a:rPr lang="en-GB" altLang="cs-CZ" smtClean="0"/>
              <a:pPr>
                <a:spcBef>
                  <a:spcPct val="0"/>
                </a:spcBef>
              </a:pPr>
              <a:t>9</a:t>
            </a:fld>
            <a:endParaRPr lang="en-GB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6FC3B8-12C1-4C31-BDC6-DCFBE952D70A}" type="slidenum">
              <a:rPr lang="en-GB" altLang="cs-CZ" smtClean="0"/>
              <a:pPr>
                <a:spcBef>
                  <a:spcPct val="0"/>
                </a:spcBef>
              </a:pPr>
              <a:t>10</a:t>
            </a:fld>
            <a:endParaRPr lang="en-GB" alt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B5AB55-6088-44CC-B3A8-A37D4DD39912}" type="slidenum">
              <a:rPr lang="en-GB" altLang="cs-CZ" smtClean="0"/>
              <a:pPr>
                <a:spcBef>
                  <a:spcPct val="0"/>
                </a:spcBef>
              </a:pPr>
              <a:t>11</a:t>
            </a:fld>
            <a:endParaRPr lang="en-GB" alt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10287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588963"/>
            <a:ext cx="80454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9371" y="2196252"/>
            <a:ext cx="874395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33721" y="4675927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8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98BC15-53A2-43F5-8F11-FE447CAE4421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292C59F-836F-4C40-BB9B-B1D70B643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1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60FD1C5-2364-48A3-89AB-AD6EE7C98E7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7514EA1-D6F6-421F-9FA8-7A2BFCDCCF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FDB155-0D6E-403A-A82A-55412D60A25E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4491A5-ABB5-47BC-8761-B96C2A918B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07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C9BDAB-3007-4067-93DC-7C5D0C8BB60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0FB846-F6AF-4766-B5AA-27453A7A4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21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10287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588963"/>
            <a:ext cx="80454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9371" y="2196252"/>
            <a:ext cx="874395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33721" y="4675927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5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63538" y="400050"/>
            <a:ext cx="201612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D6A6C4A-F64D-413E-853B-BC2AD37F6892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930465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477927"/>
            <a:ext cx="930465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63853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2BF18FA-34F4-4108-83A0-B0037D5B159A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38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B9A573-716D-410E-80E9-FD4234463D7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3537C9-195F-4899-A9F5-CCFF27B07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84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5043A6D-7E57-47FB-8FF7-26E4915F1394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9E83C6-7821-422A-B79F-716327E97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29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0672272-ACEF-49E1-AA07-9414F2317492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02D2CC-D382-4E9E-91B9-1B1C03414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63538" y="400050"/>
            <a:ext cx="201612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0FEA40-7AAB-49C4-90A0-2F4F475EE0CD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930465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477927"/>
            <a:ext cx="930465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570445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E511C41-E997-420A-8BED-9709D8E12DB5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927E965-9399-4B3A-A341-843ED393D4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67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54A8D8-D6BE-4C42-9DE4-39C5A67443B8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32F97E-7567-47A3-A818-C5AFD3BC9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403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0799671-C4CC-4ABF-A69C-449A8E9B04EC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823F05-896D-48C8-BDBE-10B409485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697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DD7274-5347-46E9-A11E-D6AB624487D5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D35D00-88BE-4562-9AF0-4E96D1D01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554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8457AA7-BD17-4A4E-AAE9-1EC32BD61F4E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A22F00-F564-49E9-A884-D4374F9AB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806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504194-C492-4C38-9A19-2C16E3302FE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D6A38A8-4708-4D79-AD48-68C7E5229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08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942E073-CEC2-4C76-AB2F-99263646BAE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9E494AD-40F6-4A45-ABC7-E1C34344EC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36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B8EFD15-1EDD-4335-8C83-4A60726C9F26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F91148-2C89-4434-B19F-9AB3AE871B43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E312004-47D8-474C-8B3A-DA0FF5685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5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A161FC-0DCC-4C5E-94B1-5730866C3F7A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0A395A5-A106-44C6-96D2-350CDD8FE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216B58-638E-425F-98FD-D5B9699E3A64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2E33EA-C6C0-47CC-8CF4-3D1D9FF2AA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2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792234-878C-449C-AF15-6641C218C670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8EA5472-1089-4C68-B6BF-85EC3F58E9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6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501718C-A25D-4865-A4EA-498FA4A3F942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6BD986-DD6B-4DF1-B072-F4EFCAB26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9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76E1D83-FF99-4EC3-9574-CE3C3DE80603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3FFE2C-7DD9-4F5D-AD61-D32110EF6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55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2AED4FB-12E9-4BEB-B857-6E8E018229A4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4AE2618D-6E90-4E19-9F27-48C0A2708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40AF90EF-9177-41D9-BF63-971EEDDC80B8}" type="datetimeFigureOut">
              <a:rPr lang="cs-CZ"/>
              <a:pPr>
                <a:defRPr/>
              </a:pPr>
              <a:t>12.04.2022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CA7467E-1465-464C-90C8-53E7D48E0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6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2515014-F26A-434E-9065-7F1762EC0556}"/>
              </a:ext>
            </a:extLst>
          </p:cNvPr>
          <p:cNvSpPr/>
          <p:nvPr/>
        </p:nvSpPr>
        <p:spPr>
          <a:xfrm>
            <a:off x="1795463" y="1779589"/>
            <a:ext cx="6640512" cy="35401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Tento výukový materiál je autorským dílem, které je chráněno autorským právem VŠCHT Praha.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Některé části přednášky vycházejí z autorských děl třetích osob, která VŠCHT Praha užívá pro účely výuky svých studentů na základě zákonné licence.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Obsah této přednášky je určen výlučně pro výuku studentů VŠCHT Praha.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Obsah přednášky nesmí být rozmnožován, zaznamenáván, napodobován, publikován ani jinak rozšiřován bez písemného souhlasu majitele autorských práv.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Autorské právo neporušuje ten student VŠCHT Praha, který výlučně pro svou osobní potřebu zhotoví záznam či napodobeninu díla nebo užije dílo jiným způsobem, který dle zákona autorské právo neporušuje.</a:t>
            </a:r>
          </a:p>
          <a:p>
            <a:pPr algn="ctr"/>
            <a:r>
              <a:rPr lang="cs-CZ" alt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ctr"/>
            <a:r>
              <a:rPr lang="cs-CZ" altLang="cs-CZ" sz="140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VŠCHT Praha </a:t>
            </a:r>
            <a:r>
              <a:rPr lang="cs-CZ" altLang="cs-CZ" sz="1400" smtClean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</a:t>
            </a:r>
            <a:endParaRPr lang="cs-CZ" altLang="cs-CZ" sz="140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08038" y="833438"/>
          <a:ext cx="8740775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r:id="rId4" imgW="4485736" imgH="2501660" progId="OrgPlusWOPX.4">
                  <p:embed/>
                </p:oleObj>
              </mc:Choice>
              <mc:Fallback>
                <p:oleObj r:id="rId4" imgW="4485736" imgH="2501660" progId="OrgPlusWOPX.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833438"/>
                        <a:ext cx="8740775" cy="486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/>
              <a:t>Kolísavý retenční čas (změna retenčního času nástřik od nástřiku)</a:t>
            </a:r>
          </a:p>
        </p:txBody>
      </p:sp>
      <p:graphicFrame>
        <p:nvGraphicFramePr>
          <p:cNvPr id="555026" name="Group 18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3009900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 (krátké vlny).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8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pro chromatografii iontových párů).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2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chromatografické koloně (dlouhé vlny).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2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není dokonale pro­míchaná (gradient).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52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dirty="0"/>
              <a:t>Zvyšující nebo snižující se retenční čas</a:t>
            </a:r>
          </a:p>
        </p:txBody>
      </p:sp>
      <p:graphicFrame>
        <p:nvGraphicFramePr>
          <p:cNvPr id="557059" name="Group 3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409098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4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7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chromatografické koloně.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41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34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pro chromatografii iontových párů).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0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kontaminována, popřípadě je špatně odvzdušněna.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41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systému (dávkování vzorku, cela detektoru, spoje kapilár).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1112838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Změna retenčního času o novou hodnotu (konstantu)</a:t>
            </a:r>
            <a:br>
              <a:rPr lang="cs-CZ" altLang="cs-CZ" sz="4000" dirty="0"/>
            </a:br>
            <a:endParaRPr lang="cs-CZ" altLang="cs-CZ" sz="4000" dirty="0"/>
          </a:p>
        </p:txBody>
      </p:sp>
      <p:graphicFrame>
        <p:nvGraphicFramePr>
          <p:cNvPr id="55910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508523"/>
              </p:ext>
            </p:extLst>
          </p:nvPr>
        </p:nvGraphicFramePr>
        <p:xfrm>
          <a:off x="490537" y="1708872"/>
          <a:ext cx="9305925" cy="3144837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průtoku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Špatná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Jiný typ kolony nebo velikost (délka, průměr).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Špatné nastavení teploty při temperaci chromatografické kolony.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teplotních podmínek na koloně.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4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průtoku mobilní fáze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3891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16038" y="365125"/>
          <a:ext cx="7810500" cy="632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r:id="rId4" imgW="4468238" imgH="3618689" progId="OrgPlusWOPX.4">
                  <p:embed/>
                </p:oleObj>
              </mc:Choice>
              <mc:Fallback>
                <p:oleObj r:id="rId4" imgW="4468238" imgH="3618689" progId="OrgPlusWOPX.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365125"/>
                        <a:ext cx="7810500" cy="632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dirty="0"/>
              <a:t>Dvojitý pík (Double </a:t>
            </a:r>
            <a:r>
              <a:rPr lang="cs-CZ" altLang="cs-CZ" sz="4000" dirty="0" err="1"/>
              <a:t>peak</a:t>
            </a:r>
            <a:r>
              <a:rPr lang="cs-CZ" altLang="cs-CZ" sz="4000" dirty="0"/>
              <a:t>)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55713" y="1773238"/>
            <a:ext cx="7939087" cy="4364037"/>
            <a:chOff x="2016" y="3160"/>
            <a:chExt cx="7920" cy="4918"/>
          </a:xfrm>
        </p:grpSpPr>
        <p:pic>
          <p:nvPicPr>
            <p:cNvPr id="6349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3160"/>
              <a:ext cx="7920" cy="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494" name="Text Box 5"/>
            <p:cNvSpPr txBox="1">
              <a:spLocks noChangeArrowheads="1"/>
            </p:cNvSpPr>
            <p:nvPr/>
          </p:nvSpPr>
          <p:spPr bwMode="auto">
            <a:xfrm>
              <a:off x="2160" y="764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63495" name="Text Box 6"/>
            <p:cNvSpPr txBox="1">
              <a:spLocks noChangeArrowheads="1"/>
            </p:cNvSpPr>
            <p:nvPr/>
          </p:nvSpPr>
          <p:spPr bwMode="auto">
            <a:xfrm>
              <a:off x="6336" y="764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Dvojitý pík (double peak)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260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05238" y="3319463"/>
            <a:ext cx="2422525" cy="1822450"/>
          </a:xfrm>
          <a:noFill/>
        </p:spPr>
      </p:pic>
      <p:graphicFrame>
        <p:nvGraphicFramePr>
          <p:cNvPr id="565250" name="Group 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22763854"/>
              </p:ext>
            </p:extLst>
          </p:nvPr>
        </p:nvGraphicFramePr>
        <p:xfrm>
          <a:off x="888423" y="922338"/>
          <a:ext cx="8909050" cy="2008188"/>
        </p:xfrm>
        <a:graphic>
          <a:graphicData uri="http://schemas.openxmlformats.org/drawingml/2006/table">
            <a:tbl>
              <a:tblPr/>
              <a:tblGrid>
                <a:gridCol w="890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Špatný výběr separačního systému.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5550" name="Rectangle 13"/>
          <p:cNvSpPr>
            <a:spLocks noChangeArrowheads="1"/>
          </p:cNvSpPr>
          <p:nvPr/>
        </p:nvSpPr>
        <p:spPr bwMode="auto">
          <a:xfrm>
            <a:off x="1579563" y="6165850"/>
            <a:ext cx="687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Acidobazické rovnováhy v mobilní a stacionární fázi</a:t>
            </a:r>
          </a:p>
        </p:txBody>
      </p:sp>
      <p:sp>
        <p:nvSpPr>
          <p:cNvPr id="65551" name="Rectangle 14"/>
          <p:cNvSpPr>
            <a:spLocks noChangeArrowheads="1"/>
          </p:cNvSpPr>
          <p:nvPr/>
        </p:nvSpPr>
        <p:spPr bwMode="auto">
          <a:xfrm>
            <a:off x="6103648" y="4958556"/>
            <a:ext cx="2624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Potlačení disociace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52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592283" y="1211263"/>
            <a:ext cx="6972299" cy="2455573"/>
            <a:chOff x="2061" y="1444"/>
            <a:chExt cx="7862" cy="4137"/>
          </a:xfrm>
        </p:grpSpPr>
        <p:pic>
          <p:nvPicPr>
            <p:cNvPr id="6758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1444"/>
              <a:ext cx="7380" cy="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90" name="Text Box 4"/>
            <p:cNvSpPr txBox="1">
              <a:spLocks noChangeArrowheads="1"/>
            </p:cNvSpPr>
            <p:nvPr/>
          </p:nvSpPr>
          <p:spPr bwMode="auto">
            <a:xfrm>
              <a:off x="2315" y="5226"/>
              <a:ext cx="3182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67591" name="Text Box 5"/>
            <p:cNvSpPr txBox="1">
              <a:spLocks noChangeArrowheads="1"/>
            </p:cNvSpPr>
            <p:nvPr/>
          </p:nvSpPr>
          <p:spPr bwMode="auto">
            <a:xfrm>
              <a:off x="6741" y="5224"/>
              <a:ext cx="3182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Frontující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67587" name="Rectangle 6"/>
          <p:cNvSpPr>
            <a:spLocks noGrp="1" noChangeArrowheads="1"/>
          </p:cNvSpPr>
          <p:nvPr>
            <p:ph type="title"/>
          </p:nvPr>
        </p:nvSpPr>
        <p:spPr>
          <a:xfrm>
            <a:off x="687965" y="184426"/>
            <a:ext cx="9305925" cy="900113"/>
          </a:xfrm>
        </p:spPr>
        <p:txBody>
          <a:bodyPr anchor="b"/>
          <a:lstStyle/>
          <a:p>
            <a:pPr eaLnBrk="1" hangingPunct="1"/>
            <a:r>
              <a:rPr lang="cs-CZ" altLang="cs-CZ" sz="4000" dirty="0"/>
              <a:t>Frontující pík (</a:t>
            </a:r>
            <a:r>
              <a:rPr lang="cs-CZ" altLang="cs-CZ" sz="4000" dirty="0" err="1"/>
              <a:t>fronting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peak</a:t>
            </a:r>
            <a:r>
              <a:rPr lang="cs-CZ" altLang="cs-CZ" sz="4000" dirty="0"/>
              <a:t>)</a:t>
            </a:r>
          </a:p>
        </p:txBody>
      </p:sp>
      <p:graphicFrame>
        <p:nvGraphicFramePr>
          <p:cNvPr id="8" name="Group 2">
            <a:extLst>
              <a:ext uri="{FF2B5EF4-FFF2-40B4-BE49-F238E27FC236}">
                <a16:creationId xmlns:a16="http://schemas.microsoft.com/office/drawing/2014/main" id="{5D59EC0E-F0DC-4600-8063-4E556896C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773575"/>
              </p:ext>
            </p:extLst>
          </p:nvPr>
        </p:nvGraphicFramePr>
        <p:xfrm>
          <a:off x="397604" y="3919096"/>
          <a:ext cx="9305925" cy="2878138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775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Práce v nelineární oblasti absorpční isotermy.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Eluční síla </a:t>
                      </a: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solventu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vzorku je příliš silná oproti eluční síle mobilní fáze.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dirty="0" err="1"/>
              <a:t>Chvostující</a:t>
            </a:r>
            <a:r>
              <a:rPr lang="cs-CZ" altLang="cs-CZ" sz="4000" dirty="0"/>
              <a:t>  pík (</a:t>
            </a:r>
            <a:r>
              <a:rPr lang="cs-CZ" altLang="cs-CZ" sz="4000" dirty="0" err="1"/>
              <a:t>tailing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peak</a:t>
            </a:r>
            <a:r>
              <a:rPr lang="cs-CZ" altLang="cs-CZ" sz="4000" dirty="0"/>
              <a:t>)</a:t>
            </a:r>
          </a:p>
        </p:txBody>
      </p:sp>
      <p:graphicFrame>
        <p:nvGraphicFramePr>
          <p:cNvPr id="57139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217154"/>
              </p:ext>
            </p:extLst>
          </p:nvPr>
        </p:nvGraphicFramePr>
        <p:xfrm>
          <a:off x="490537" y="1017586"/>
          <a:ext cx="9305925" cy="232727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191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Zařízení pro dávkování vzorku.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časové konstanty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1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dlouhá cesta mezi kolonou a detektorem.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" name="Group 4">
            <a:extLst>
              <a:ext uri="{FF2B5EF4-FFF2-40B4-BE49-F238E27FC236}">
                <a16:creationId xmlns:a16="http://schemas.microsoft.com/office/drawing/2014/main" id="{79261FE5-53CF-4162-A825-21ECAEFEF404}"/>
              </a:ext>
            </a:extLst>
          </p:cNvPr>
          <p:cNvGrpSpPr>
            <a:grpSpLocks/>
          </p:cNvGrpSpPr>
          <p:nvPr/>
        </p:nvGrpSpPr>
        <p:grpSpPr bwMode="auto">
          <a:xfrm>
            <a:off x="3560185" y="3429000"/>
            <a:ext cx="6600825" cy="3419475"/>
            <a:chOff x="2061" y="1984"/>
            <a:chExt cx="7389" cy="4142"/>
          </a:xfrm>
        </p:grpSpPr>
        <p:pic>
          <p:nvPicPr>
            <p:cNvPr id="5" name="Picture 5">
              <a:extLst>
                <a:ext uri="{FF2B5EF4-FFF2-40B4-BE49-F238E27FC236}">
                  <a16:creationId xmlns:a16="http://schemas.microsoft.com/office/drawing/2014/main" id="{5F74B5E3-5264-471E-B7E5-99DC9CD25E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1984"/>
              <a:ext cx="7389" cy="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94A2E3BF-7CD9-4ECB-911D-B922A0B04C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3" y="5730"/>
              <a:ext cx="3299" cy="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737F1832-84E8-480F-8687-89F3F128F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1" y="5764"/>
              <a:ext cx="1980" cy="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Chvostující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518102" y="1394690"/>
            <a:ext cx="9697316" cy="661468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b="0" dirty="0">
                <a:latin typeface="+mn-lt"/>
              </a:rPr>
              <a:t>Jestliže </a:t>
            </a:r>
            <a:r>
              <a:rPr lang="cs-CZ" altLang="cs-CZ" sz="2400" dirty="0">
                <a:latin typeface="+mn-lt"/>
              </a:rPr>
              <a:t>všechny píky chromatogramu </a:t>
            </a:r>
            <a:r>
              <a:rPr lang="cs-CZ" altLang="cs-CZ" sz="2400" dirty="0" err="1">
                <a:latin typeface="+mn-lt"/>
              </a:rPr>
              <a:t>chvostují</a:t>
            </a:r>
            <a:r>
              <a:rPr lang="cs-CZ" altLang="cs-CZ" sz="2400" dirty="0">
                <a:latin typeface="+mn-lt"/>
              </a:rPr>
              <a:t>, nebo vykazují  dělení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b="0" dirty="0">
                <a:latin typeface="+mn-lt"/>
              </a:rPr>
              <a:t>  - lze očekávat  že je ucpaná frita kolony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b="0" dirty="0">
                <a:latin typeface="+mn-lt"/>
              </a:rPr>
              <a:t>  - nebo se vytvořil kanálek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cs-CZ" altLang="cs-CZ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u="sng" dirty="0">
                <a:latin typeface="+mn-lt"/>
              </a:rPr>
              <a:t>Předcházení potížím s ucpanou fritou  kolony </a:t>
            </a:r>
            <a:endParaRPr lang="cs-CZ" altLang="cs-CZ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- on line filtr</a:t>
            </a:r>
            <a:r>
              <a:rPr lang="cs-CZ" altLang="cs-CZ" sz="2400" b="0" dirty="0">
                <a:latin typeface="+mn-lt"/>
              </a:rPr>
              <a:t> 0.5 </a:t>
            </a:r>
            <a:r>
              <a:rPr lang="cs-CZ" altLang="cs-CZ" sz="2400" b="0" dirty="0">
                <a:latin typeface="+mn-lt"/>
                <a:sym typeface="Symbol" panose="05050102010706020507" pitchFamily="18" charset="2"/>
              </a:rPr>
              <a:t>µm</a:t>
            </a:r>
            <a:r>
              <a:rPr lang="cs-CZ" altLang="cs-CZ" sz="2400" b="0" dirty="0">
                <a:latin typeface="+mn-lt"/>
              </a:rPr>
              <a:t>, jestliže se zvedá tlak, pak dobrá indikace,  že je filtr ucpaný.</a:t>
            </a:r>
            <a:endParaRPr lang="cs-CZ" altLang="cs-CZ" sz="24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dirty="0">
                <a:latin typeface="+mn-lt"/>
              </a:rPr>
              <a:t>- </a:t>
            </a:r>
            <a:r>
              <a:rPr lang="cs-CZ" altLang="cs-CZ" sz="2400" dirty="0" err="1">
                <a:latin typeface="+mn-lt"/>
              </a:rPr>
              <a:t>předkolonka</a:t>
            </a:r>
            <a:r>
              <a:rPr lang="cs-CZ" altLang="cs-CZ" sz="2400" dirty="0">
                <a:latin typeface="+mn-lt"/>
              </a:rPr>
              <a:t> </a:t>
            </a:r>
            <a:r>
              <a:rPr lang="cs-CZ" altLang="cs-CZ" sz="2400" b="0" dirty="0">
                <a:latin typeface="+mn-lt"/>
              </a:rPr>
              <a:t>(výměna jednou týdně, nebo po 100 vzorcích, při  špatném chromatogramu, či dle zkušeností)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cs-CZ" altLang="cs-CZ" sz="2400" b="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b="0" dirty="0">
                <a:latin typeface="+mn-lt"/>
              </a:rPr>
              <a:t>Použití čisté mobilní fáze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400" b="0" dirty="0">
                <a:latin typeface="+mn-lt"/>
              </a:rPr>
              <a:t>Filtrace vzorku přes </a:t>
            </a:r>
            <a:r>
              <a:rPr lang="cs-CZ" altLang="cs-CZ" sz="2400" b="0" dirty="0" err="1">
                <a:latin typeface="+mn-lt"/>
              </a:rPr>
              <a:t>mikrofiltr</a:t>
            </a:r>
            <a:r>
              <a:rPr lang="cs-CZ" altLang="cs-CZ" sz="2400" b="0" dirty="0">
                <a:latin typeface="+mn-lt"/>
              </a:rPr>
              <a:t> (0,45 µm, 0,22 µm)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9150" y="2195513"/>
            <a:ext cx="8743950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Problémy v kapalinové chromatografii</a:t>
            </a:r>
          </a:p>
        </p:txBody>
      </p:sp>
      <p:sp>
        <p:nvSpPr>
          <p:cNvPr id="31747" name="Podnadpis 4"/>
          <p:cNvSpPr>
            <a:spLocks noGrp="1"/>
          </p:cNvSpPr>
          <p:nvPr>
            <p:ph type="subTitle" idx="1"/>
          </p:nvPr>
        </p:nvSpPr>
        <p:spPr>
          <a:xfrm>
            <a:off x="1333500" y="4675188"/>
            <a:ext cx="7715250" cy="1655762"/>
          </a:xfrm>
        </p:spPr>
        <p:txBody>
          <a:bodyPr/>
          <a:lstStyle/>
          <a:p>
            <a:pPr eaLnBrk="1" hangingPunct="1">
              <a:buClr>
                <a:srgbClr val="E93C09"/>
              </a:buClr>
              <a:buSzPct val="120000"/>
            </a:pPr>
            <a:r>
              <a:rPr lang="cs-CZ" altLang="cs-CZ" sz="4000" b="1"/>
              <a:t>„Troubleshooting“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dirty="0"/>
              <a:t>Negativní  pík(y) (jeden nebo více)</a:t>
            </a:r>
          </a:p>
        </p:txBody>
      </p:sp>
      <p:sp>
        <p:nvSpPr>
          <p:cNvPr id="77827" name="Zástupný symbol pro obsah 1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0" y="1773238"/>
            <a:ext cx="5224463" cy="3311525"/>
            <a:chOff x="2061" y="8824"/>
            <a:chExt cx="6885" cy="5342"/>
          </a:xfrm>
        </p:grpSpPr>
        <p:pic>
          <p:nvPicPr>
            <p:cNvPr id="7783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8824"/>
              <a:ext cx="6885" cy="5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6" name="Text Box 6"/>
            <p:cNvSpPr txBox="1">
              <a:spLocks noChangeArrowheads="1"/>
            </p:cNvSpPr>
            <p:nvPr/>
          </p:nvSpPr>
          <p:spPr bwMode="auto">
            <a:xfrm>
              <a:off x="2781" y="13144"/>
              <a:ext cx="2230" cy="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7837" name="Text Box 7"/>
            <p:cNvSpPr txBox="1">
              <a:spLocks noChangeArrowheads="1"/>
            </p:cNvSpPr>
            <p:nvPr/>
          </p:nvSpPr>
          <p:spPr bwMode="auto">
            <a:xfrm>
              <a:off x="5841" y="13144"/>
              <a:ext cx="198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Negativní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77829" name="Rectangle 8"/>
          <p:cNvSpPr>
            <a:spLocks noChangeArrowheads="1"/>
          </p:cNvSpPr>
          <p:nvPr/>
        </p:nvSpPr>
        <p:spPr bwMode="auto">
          <a:xfrm>
            <a:off x="1063625" y="5521325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Negativní pík</a:t>
            </a:r>
          </a:p>
        </p:txBody>
      </p:sp>
      <p:grpSp>
        <p:nvGrpSpPr>
          <p:cNvPr id="77830" name="Group 9"/>
          <p:cNvGrpSpPr>
            <a:grpSpLocks/>
          </p:cNvGrpSpPr>
          <p:nvPr/>
        </p:nvGrpSpPr>
        <p:grpSpPr bwMode="auto">
          <a:xfrm>
            <a:off x="5143500" y="1844675"/>
            <a:ext cx="5143500" cy="2805113"/>
            <a:chOff x="2016" y="2585"/>
            <a:chExt cx="6885" cy="4079"/>
          </a:xfrm>
        </p:grpSpPr>
        <p:pic>
          <p:nvPicPr>
            <p:cNvPr id="7783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585"/>
              <a:ext cx="6885" cy="3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3" name="Text Box 11"/>
            <p:cNvSpPr txBox="1">
              <a:spLocks noChangeArrowheads="1"/>
            </p:cNvSpPr>
            <p:nvPr/>
          </p:nvSpPr>
          <p:spPr bwMode="auto">
            <a:xfrm>
              <a:off x="2139" y="6140"/>
              <a:ext cx="3074" cy="5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7834" name="Text Box 12"/>
            <p:cNvSpPr txBox="1">
              <a:spLocks noChangeArrowheads="1"/>
            </p:cNvSpPr>
            <p:nvPr/>
          </p:nvSpPr>
          <p:spPr bwMode="auto">
            <a:xfrm>
              <a:off x="5459" y="6140"/>
              <a:ext cx="3073" cy="5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Negativní píky (všechny)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77831" name="Rectangle 13"/>
          <p:cNvSpPr>
            <a:spLocks noChangeArrowheads="1"/>
          </p:cNvSpPr>
          <p:nvPr/>
        </p:nvSpPr>
        <p:spPr bwMode="auto">
          <a:xfrm>
            <a:off x="6683375" y="5530850"/>
            <a:ext cx="182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Negativní píky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579587" name="Group 3"/>
          <p:cNvGraphicFramePr>
            <a:graphicFrameLocks noGrp="1"/>
          </p:cNvGraphicFramePr>
          <p:nvPr>
            <p:ph idx="1"/>
          </p:nvPr>
        </p:nvGraphicFramePr>
        <p:xfrm>
          <a:off x="247650" y="0"/>
          <a:ext cx="9305925" cy="387032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Použití IPC (chromatografie iontových párů).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Práce v blízké oblasti UV cutoff mobilní fáze – mobilní fáze má příliš vysokou absorbci.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změny vlnové délky u detektorů s programovatelnou vlnovou délkou.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5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dávkování vzorku – nasátí vzduchové bublinky do jehly nebo dávkovací smyčky.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9887" name="Picture 1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592513"/>
            <a:ext cx="4195763" cy="3160712"/>
          </a:xfrm>
          <a:noFill/>
        </p:spPr>
      </p:pic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900613" y="5360988"/>
            <a:ext cx="53863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Programovatelná změna UV detektoru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 325 nm – 292 nm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(časová prodleva změny označená šipkami při stanovení vitaminu A a vitaminu E)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dirty="0"/>
              <a:t>Uřezaný pík (top-</a:t>
            </a:r>
            <a:r>
              <a:rPr lang="cs-CZ" altLang="cs-CZ" sz="4000" dirty="0" err="1"/>
              <a:t>flat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peak</a:t>
            </a:r>
            <a:r>
              <a:rPr lang="cs-CZ" altLang="cs-CZ" sz="4000" dirty="0"/>
              <a:t>)</a:t>
            </a:r>
          </a:p>
        </p:txBody>
      </p:sp>
      <p:graphicFrame>
        <p:nvGraphicFramePr>
          <p:cNvPr id="581639" name="Group 7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2259014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detektoru není elektronicky nastavena nula.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detektoru nastavena příliš vysoká citlivost.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Špatně nastavena časová konstanta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1935" name="Group 3"/>
          <p:cNvGrpSpPr>
            <a:grpSpLocks/>
          </p:cNvGrpSpPr>
          <p:nvPr/>
        </p:nvGrpSpPr>
        <p:grpSpPr bwMode="auto">
          <a:xfrm>
            <a:off x="2748106" y="3949702"/>
            <a:ext cx="5827713" cy="3087688"/>
            <a:chOff x="2160" y="9792"/>
            <a:chExt cx="7488" cy="5839"/>
          </a:xfrm>
        </p:grpSpPr>
        <p:pic>
          <p:nvPicPr>
            <p:cNvPr id="819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792"/>
              <a:ext cx="7056" cy="5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37" name="Text Box 5"/>
            <p:cNvSpPr txBox="1">
              <a:spLocks noChangeArrowheads="1"/>
            </p:cNvSpPr>
            <p:nvPr/>
          </p:nvSpPr>
          <p:spPr bwMode="auto">
            <a:xfrm>
              <a:off x="2160" y="14401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81938" name="Text Box 6"/>
            <p:cNvSpPr txBox="1">
              <a:spLocks noChangeArrowheads="1"/>
            </p:cNvSpPr>
            <p:nvPr/>
          </p:nvSpPr>
          <p:spPr bwMode="auto">
            <a:xfrm>
              <a:off x="6048" y="14401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Uřezaný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/>
              <a:t>Více </a:t>
            </a:r>
            <a:r>
              <a:rPr lang="cs-CZ" altLang="cs-CZ" sz="4000" dirty="0" err="1"/>
              <a:t>píků</a:t>
            </a:r>
            <a:r>
              <a:rPr lang="cs-CZ" altLang="cs-CZ" sz="4000" dirty="0"/>
              <a:t> v chromatogramu než očekáváme</a:t>
            </a:r>
          </a:p>
        </p:txBody>
      </p:sp>
      <p:graphicFrame>
        <p:nvGraphicFramePr>
          <p:cNvPr id="58368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204470"/>
              </p:ext>
            </p:extLst>
          </p:nvPr>
        </p:nvGraphicFramePr>
        <p:xfrm>
          <a:off x="595601" y="1062326"/>
          <a:ext cx="9305925" cy="172878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43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kontaminovaná.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Vzorek degraduje nebo dochází ke kontaminaci vzorku nečistotami během přípravy.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Eluce látek z předchozího nástřiku.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D19D6996-75FF-4592-BBDB-56BD4AC07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51" y="2791112"/>
            <a:ext cx="7440871" cy="448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112EF98D-C888-4E27-9A5F-BA66AECDF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6151" y="6216650"/>
            <a:ext cx="842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Verdana" panose="020B0604030504040204" pitchFamily="34" charset="0"/>
              </a:rPr>
              <a:t>Pík </a:t>
            </a:r>
            <a:r>
              <a:rPr lang="cs-CZ" altLang="cs-CZ" sz="1800" i="1" dirty="0">
                <a:latin typeface="Verdana" panose="020B0604030504040204" pitchFamily="34" charset="0"/>
              </a:rPr>
              <a:t>X</a:t>
            </a:r>
            <a:r>
              <a:rPr lang="cs-CZ" altLang="cs-CZ" sz="1800" dirty="0">
                <a:latin typeface="Verdana" panose="020B0604030504040204" pitchFamily="34" charset="0"/>
              </a:rPr>
              <a:t>  z předchozího nástřiku je charakteristický tím, že jeho šířka YXV &gt; Y1V.</a:t>
            </a:r>
            <a:r>
              <a:rPr lang="cs-CZ" altLang="cs-CZ" sz="1800" b="0" dirty="0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2800" dirty="0"/>
              <a:t>Méně </a:t>
            </a:r>
            <a:r>
              <a:rPr lang="cs-CZ" altLang="cs-CZ" sz="2800" dirty="0" err="1"/>
              <a:t>píků</a:t>
            </a:r>
            <a:r>
              <a:rPr lang="cs-CZ" altLang="cs-CZ" sz="2800" dirty="0"/>
              <a:t> v chromatogramu než očekáváme, žádné píky nebo menší píky než očekáváme</a:t>
            </a:r>
          </a:p>
        </p:txBody>
      </p:sp>
      <p:graphicFrame>
        <p:nvGraphicFramePr>
          <p:cNvPr id="587800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929046"/>
              </p:ext>
            </p:extLst>
          </p:nvPr>
        </p:nvGraphicFramePr>
        <p:xfrm>
          <a:off x="817274" y="1265238"/>
          <a:ext cx="9305925" cy="5349922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Vzorek degraduje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47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Ztráta účinnosti kolony – kolona degradována.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Použitá jiná mobilní fáze.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79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nástřiku vzorku na chromatografickou kolonu (</a:t>
                      </a:r>
                      <a:r>
                        <a:rPr kumimoji="0" lang="cs-CZ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autosampler</a:t>
                      </a: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):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nízký nástřikový objem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defektní jehla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náběr vzorku mimo </a:t>
                      </a:r>
                      <a:r>
                        <a:rPr kumimoji="0" lang="cs-CZ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vialku</a:t>
                      </a:r>
                      <a:endParaRPr kumimoji="0" lang="cs-CZ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malý objem vzorku ve </a:t>
                      </a:r>
                      <a:r>
                        <a:rPr kumimoji="0" lang="cs-CZ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vialce</a:t>
                      </a: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endParaRPr kumimoji="0" lang="cs-CZ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587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nastavení detektoru 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citlivost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vynulování základní linie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nastavení vlnové délky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tok mobilní fáze mimo celu detektoru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elektronický problém (defektní lampa)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Solvent vzorku je příliš viskózní.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47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Autosampler – porucha oplachu jehly.</a:t>
                      </a:r>
                      <a:endParaRPr kumimoji="0" lang="cs-CZ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kolona.</a:t>
                      </a:r>
                      <a:endParaRPr kumimoji="0" lang="cs-CZ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8087" name="Rectangle 23"/>
          <p:cNvSpPr>
            <a:spLocks noChangeArrowheads="1"/>
          </p:cNvSpPr>
          <p:nvPr/>
        </p:nvSpPr>
        <p:spPr bwMode="auto">
          <a:xfrm rot="2152928">
            <a:off x="7412038" y="3429000"/>
            <a:ext cx="2268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solidFill>
                  <a:srgbClr val="FF0000"/>
                </a:solidFill>
                <a:latin typeface="Arial Black" panose="020B0A04020102020204" pitchFamily="34" charset="0"/>
              </a:rPr>
              <a:t>Časté !!!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Použití pufrů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74637" y="984755"/>
            <a:ext cx="9908309" cy="488849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Pro HPLC systémy představuje velké riziko používání pufrů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1. Promytí kolony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Při práci s pufrem se doporučuje následující postupu pro promytí kolony:</a:t>
            </a:r>
            <a:endParaRPr lang="cs-CZ" altLang="cs-CZ" sz="2000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* Nejprve promýt mobilní fází, kde pufr je nahrazen vodou ve stejném  poměru ( tj. 80:20 acetonitril: pufr nahradit 80:20 acetonitril:voda)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       </a:t>
            </a:r>
            <a:r>
              <a:rPr lang="cs-CZ" altLang="cs-CZ" sz="2000" dirty="0">
                <a:sym typeface="Symbol" panose="05050102010706020507" pitchFamily="18" charset="2"/>
              </a:rPr>
              <a:t></a:t>
            </a:r>
            <a:r>
              <a:rPr lang="cs-CZ" altLang="cs-CZ" sz="2000" dirty="0"/>
              <a:t> vyhnout se promytí nejprve přímo acetonitrilem,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       případně metanolem, pufr se může vysrážet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       Promývá se asi 5 násobkem objemu kolony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* Promyjeme asi 10 násobkem silnějšího rozpouštědla, acetonitril,  </a:t>
            </a:r>
            <a:r>
              <a:rPr lang="cs-CZ" altLang="cs-CZ" sz="2000" dirty="0" err="1"/>
              <a:t>methanol</a:t>
            </a:r>
            <a:r>
              <a:rPr lang="cs-CZ" altLang="cs-CZ" sz="2000" dirty="0"/>
              <a:t> a ponecháme v něm. Silnější než acetonitril je </a:t>
            </a:r>
            <a:r>
              <a:rPr lang="cs-CZ" altLang="cs-CZ" sz="2000" dirty="0" err="1"/>
              <a:t>methylen</a:t>
            </a:r>
            <a:r>
              <a:rPr lang="cs-CZ" altLang="cs-CZ" sz="2000" dirty="0"/>
              <a:t>  chlorid, ale pozor, je nemísitelný s vodou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Pozn.  Pro kolonu 25 x 4.6 cm bude při průtoku 1 ml/min trvat promytí 10 násobkem mob. fáze asi 25 minut</a:t>
            </a:r>
            <a:endParaRPr lang="cs-CZ" altLang="cs-CZ" sz="2000" b="1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2. Promytí celého systému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- pumpa -</a:t>
            </a:r>
            <a:r>
              <a:rPr lang="cs-CZ" altLang="cs-CZ" sz="2000" dirty="0"/>
              <a:t> nebezpečí vysrážení pufru a zadření pístu</a:t>
            </a:r>
            <a:endParaRPr lang="cs-CZ" altLang="cs-CZ" sz="2000" b="1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- frity - </a:t>
            </a:r>
            <a:r>
              <a:rPr lang="cs-CZ" altLang="cs-CZ" sz="2000" dirty="0"/>
              <a:t>zvláště u zásobníku m.f. </a:t>
            </a:r>
            <a:endParaRPr lang="cs-CZ" altLang="cs-CZ" sz="2000" b="1" dirty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/>
              <a:t>- systém kapilár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title"/>
          </p:nvPr>
        </p:nvSpPr>
        <p:spPr>
          <a:xfrm>
            <a:off x="687965" y="171161"/>
            <a:ext cx="9305925" cy="900113"/>
          </a:xfrm>
        </p:spPr>
        <p:txBody>
          <a:bodyPr anchor="b"/>
          <a:lstStyle/>
          <a:p>
            <a:pPr eaLnBrk="1" hangingPunct="1"/>
            <a:r>
              <a:rPr lang="cs-CZ" altLang="cs-CZ" dirty="0"/>
              <a:t>Shrnutí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7964" y="979055"/>
            <a:ext cx="9305925" cy="550458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469900" indent="-4699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000" dirty="0"/>
              <a:t>K problémům je nutno přistupovat komplexně - průvodní jevy</a:t>
            </a:r>
          </a:p>
          <a:p>
            <a:pPr marL="469900" indent="-4699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Předcházet příčinám !!</a:t>
            </a:r>
          </a:p>
          <a:p>
            <a:pPr marL="469900" indent="-4699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000" b="1" u="sng" dirty="0"/>
              <a:t>Příprava mobilní fáze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výhradně rozpouštědla čistoty HPLC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filtrovat přes porézní filtry 0,45 </a:t>
            </a:r>
            <a:r>
              <a:rPr lang="cs-CZ" altLang="cs-CZ" sz="2000" dirty="0">
                <a:sym typeface="Symbol" panose="05050102010706020507" pitchFamily="18" charset="2"/>
              </a:rPr>
              <a:t></a:t>
            </a:r>
            <a:r>
              <a:rPr lang="cs-CZ" altLang="cs-CZ" sz="2000" dirty="0"/>
              <a:t>m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zásobníky mobilní fáze a in-line filtry (kovový, teflon) udržovat v čistotě a zabránit tak možné kontaminaci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důkladně odplynit (off-line vakuově nebo in-line za použití vakuového </a:t>
            </a:r>
            <a:r>
              <a:rPr lang="cs-CZ" altLang="cs-CZ" sz="2000" dirty="0" err="1"/>
              <a:t>degaseru</a:t>
            </a:r>
            <a:r>
              <a:rPr lang="cs-CZ" altLang="cs-CZ" sz="2000" dirty="0"/>
              <a:t> nebo on-line probublávání heliem)</a:t>
            </a:r>
          </a:p>
          <a:p>
            <a:pPr marL="469900" indent="-469900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000" b="1" u="sng" dirty="0"/>
              <a:t>Výhody odvzdušnění mobilní fáze: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reprodukovatelné retenční časy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stabilní průtok mobilní fáze</a:t>
            </a:r>
          </a:p>
          <a:p>
            <a:pPr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2000" dirty="0"/>
              <a:t>nízký šum základní linie a vysokou citlivost detektorů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448252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dirty="0"/>
              <a:t>Shrnutí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98764" y="1274618"/>
            <a:ext cx="9513599" cy="4932218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rmAutofit fontScale="92500" lnSpcReduction="10000"/>
          </a:bodyPr>
          <a:lstStyle/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/>
              <a:t>Analytická kolona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Uchovávání:  reverzní fáze - </a:t>
            </a:r>
            <a:r>
              <a:rPr lang="cs-CZ" altLang="cs-CZ" sz="2200" dirty="0" err="1"/>
              <a:t>methanol</a:t>
            </a:r>
            <a:r>
              <a:rPr lang="cs-CZ" altLang="cs-CZ" sz="2200" dirty="0"/>
              <a:t>, acetonitril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                    normální fáze – hexan/acetonitril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dirty="0"/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/>
              <a:t>Doporučení: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nikdy nenechávat kolonu vyschnout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uchovávat naplněnou doporučenou mobilní fází, zásadně ne pufrem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uchovávat uzavřenou originálními uzávěrkami a na suchém, ale ne příliš teplém místě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chránit kolonu před vibracemi a nárazy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dirty="0"/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/>
              <a:t>Deník kolony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název, typ, rozměry  a výrobní číslo kolony 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zpětný tlak na koloně (</a:t>
            </a:r>
            <a:r>
              <a:rPr lang="cs-CZ" altLang="cs-CZ" sz="2200" dirty="0" err="1"/>
              <a:t>back</a:t>
            </a:r>
            <a:r>
              <a:rPr lang="cs-CZ" altLang="cs-CZ" sz="2200" dirty="0"/>
              <a:t> </a:t>
            </a:r>
            <a:r>
              <a:rPr lang="cs-CZ" altLang="cs-CZ" sz="2200" dirty="0" err="1"/>
              <a:t>pressure</a:t>
            </a:r>
            <a:r>
              <a:rPr lang="cs-CZ" altLang="cs-CZ" sz="2200" dirty="0"/>
              <a:t>) – stárnutí kolony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/>
              <a:t>Mrtvý objem kolony ??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1150938" y="1276351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Vliv složení mobilní fáze na separaci analytů</a:t>
            </a:r>
            <a:endParaRPr lang="cs-CZ" altLang="cs-CZ" b="0" dirty="0">
              <a:latin typeface="Humanst521 CE" pitchFamily="34" charset="0"/>
            </a:endParaRPr>
          </a:p>
        </p:txBody>
      </p:sp>
      <p:pic>
        <p:nvPicPr>
          <p:cNvPr id="95236" name="Picture 5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10260" r="1508" b="47878"/>
          <a:stretch>
            <a:fillRect/>
          </a:stretch>
        </p:blipFill>
        <p:spPr bwMode="auto">
          <a:xfrm>
            <a:off x="0" y="1931988"/>
            <a:ext cx="5167313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6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52322" r="1508" b="4446"/>
          <a:stretch>
            <a:fillRect/>
          </a:stretch>
        </p:blipFill>
        <p:spPr bwMode="auto">
          <a:xfrm>
            <a:off x="5119688" y="1919288"/>
            <a:ext cx="516731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8" name="Rectangle 7"/>
          <p:cNvSpPr>
            <a:spLocks noChangeArrowheads="1"/>
          </p:cNvSpPr>
          <p:nvPr/>
        </p:nvSpPr>
        <p:spPr bwMode="auto">
          <a:xfrm>
            <a:off x="214313" y="2790825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39" name="Rectangle 8"/>
          <p:cNvSpPr>
            <a:spLocks noChangeArrowheads="1"/>
          </p:cNvSpPr>
          <p:nvPr/>
        </p:nvSpPr>
        <p:spPr bwMode="auto">
          <a:xfrm>
            <a:off x="233363" y="3817938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0" name="Rectangle 9"/>
          <p:cNvSpPr>
            <a:spLocks noChangeArrowheads="1"/>
          </p:cNvSpPr>
          <p:nvPr/>
        </p:nvSpPr>
        <p:spPr bwMode="auto">
          <a:xfrm>
            <a:off x="239713" y="4872038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1" name="Rectangle 10"/>
          <p:cNvSpPr>
            <a:spLocks noChangeArrowheads="1"/>
          </p:cNvSpPr>
          <p:nvPr/>
        </p:nvSpPr>
        <p:spPr bwMode="auto">
          <a:xfrm>
            <a:off x="5465763" y="2652713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2" name="Rectangle 11"/>
          <p:cNvSpPr>
            <a:spLocks noChangeArrowheads="1"/>
          </p:cNvSpPr>
          <p:nvPr/>
        </p:nvSpPr>
        <p:spPr bwMode="auto">
          <a:xfrm>
            <a:off x="5459413" y="3746500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3" name="Rectangle 12"/>
          <p:cNvSpPr>
            <a:spLocks noChangeArrowheads="1"/>
          </p:cNvSpPr>
          <p:nvPr/>
        </p:nvSpPr>
        <p:spPr bwMode="auto">
          <a:xfrm>
            <a:off x="5453063" y="4854575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4" name="Text Box 13"/>
          <p:cNvSpPr txBox="1">
            <a:spLocks noChangeArrowheads="1"/>
          </p:cNvSpPr>
          <p:nvPr/>
        </p:nvSpPr>
        <p:spPr bwMode="auto">
          <a:xfrm>
            <a:off x="1265238" y="2132013"/>
            <a:ext cx="1325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90 %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5" name="Text Box 14"/>
          <p:cNvSpPr txBox="1">
            <a:spLocks noChangeArrowheads="1"/>
          </p:cNvSpPr>
          <p:nvPr/>
        </p:nvSpPr>
        <p:spPr bwMode="auto">
          <a:xfrm>
            <a:off x="1263650" y="33972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80 %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6" name="Text Box 15"/>
          <p:cNvSpPr txBox="1">
            <a:spLocks noChangeArrowheads="1"/>
          </p:cNvSpPr>
          <p:nvPr/>
        </p:nvSpPr>
        <p:spPr bwMode="auto">
          <a:xfrm>
            <a:off x="1254125" y="44513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70 %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7" name="Text Box 16"/>
          <p:cNvSpPr txBox="1">
            <a:spLocks noChangeArrowheads="1"/>
          </p:cNvSpPr>
          <p:nvPr/>
        </p:nvSpPr>
        <p:spPr bwMode="auto">
          <a:xfrm>
            <a:off x="4999038" y="2144713"/>
            <a:ext cx="1325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60 %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8" name="Text Box 17"/>
          <p:cNvSpPr txBox="1">
            <a:spLocks noChangeArrowheads="1"/>
          </p:cNvSpPr>
          <p:nvPr/>
        </p:nvSpPr>
        <p:spPr bwMode="auto">
          <a:xfrm>
            <a:off x="4997450" y="34099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50 %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9" name="Text Box 18"/>
          <p:cNvSpPr txBox="1">
            <a:spLocks noChangeArrowheads="1"/>
          </p:cNvSpPr>
          <p:nvPr/>
        </p:nvSpPr>
        <p:spPr bwMode="auto">
          <a:xfrm>
            <a:off x="4987925" y="44640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40 %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50" name="Text Box 20"/>
          <p:cNvSpPr txBox="1">
            <a:spLocks noChangeArrowheads="1"/>
          </p:cNvSpPr>
          <p:nvPr/>
        </p:nvSpPr>
        <p:spPr bwMode="auto">
          <a:xfrm>
            <a:off x="1139825" y="5418427"/>
            <a:ext cx="4471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Humanst521 Cn CE" pitchFamily="34" charset="0"/>
              </a:rPr>
              <a:t>Kolona: 150 mm </a:t>
            </a:r>
            <a:r>
              <a:rPr lang="cs-CZ" altLang="cs-CZ" sz="1800" dirty="0">
                <a:latin typeface="Humanst521 Cn CE" pitchFamily="34" charset="0"/>
                <a:sym typeface="Symbol" panose="05050102010706020507" pitchFamily="18" charset="2"/>
              </a:rPr>
              <a:t> 4,6 mm, 5 µm C</a:t>
            </a:r>
            <a:r>
              <a:rPr lang="cs-CZ" altLang="cs-CZ" sz="1800" baseline="-25000" dirty="0">
                <a:latin typeface="Humanst521 Cn CE" pitchFamily="34" charset="0"/>
                <a:sym typeface="Symbol" panose="05050102010706020507" pitchFamily="18" charset="2"/>
              </a:rPr>
              <a:t>18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Humanst521 Cn CE" pitchFamily="34" charset="0"/>
                <a:sym typeface="Symbol" panose="05050102010706020507" pitchFamily="18" charset="2"/>
              </a:rPr>
              <a:t>Mobilní fáze: voda–</a:t>
            </a:r>
            <a:r>
              <a:rPr lang="cs-CZ" altLang="cs-CZ" sz="1800" dirty="0" err="1">
                <a:latin typeface="Humanst521 Cn CE" pitchFamily="34" charset="0"/>
                <a:sym typeface="Symbol" panose="05050102010706020507" pitchFamily="18" charset="2"/>
              </a:rPr>
              <a:t>MeCN</a:t>
            </a:r>
            <a:endParaRPr lang="cs-CZ" altLang="cs-CZ" sz="1800" dirty="0">
              <a:latin typeface="Humanst521 Cn CE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Humanst521 Cn CE" pitchFamily="34" charset="0"/>
                <a:sym typeface="Symbol" panose="05050102010706020507" pitchFamily="18" charset="2"/>
              </a:rPr>
              <a:t>Průtok: 2 </a:t>
            </a:r>
            <a:r>
              <a:rPr lang="cs-CZ" altLang="cs-CZ" sz="1800" dirty="0" err="1">
                <a:latin typeface="Humanst521 Cn CE" pitchFamily="34" charset="0"/>
                <a:sym typeface="Symbol" panose="05050102010706020507" pitchFamily="18" charset="2"/>
              </a:rPr>
              <a:t>mL</a:t>
            </a:r>
            <a:r>
              <a:rPr lang="en-US" altLang="cs-CZ" sz="1800" dirty="0">
                <a:latin typeface="Humanst521 Cn CE" pitchFamily="34" charset="0"/>
                <a:sym typeface="Symbol" panose="05050102010706020507" pitchFamily="18" charset="2"/>
              </a:rPr>
              <a:t>/</a:t>
            </a:r>
            <a:r>
              <a:rPr lang="cs-CZ" altLang="cs-CZ" sz="1800" dirty="0">
                <a:latin typeface="Humanst521 Cn CE" pitchFamily="34" charset="0"/>
                <a:sym typeface="Symbol" panose="05050102010706020507" pitchFamily="18" charset="2"/>
              </a:rPr>
              <a:t>min; teplota: 35 °C</a:t>
            </a:r>
            <a:endParaRPr lang="en-GB" altLang="cs-CZ" sz="1800" dirty="0">
              <a:latin typeface="Humanst521 Cn CE" pitchFamily="34" charset="0"/>
            </a:endParaRPr>
          </a:p>
        </p:txBody>
      </p:sp>
      <p:sp>
        <p:nvSpPr>
          <p:cNvPr id="95251" name="Text Box 21"/>
          <p:cNvSpPr txBox="1">
            <a:spLocks noChangeArrowheads="1"/>
          </p:cNvSpPr>
          <p:nvPr/>
        </p:nvSpPr>
        <p:spPr bwMode="auto">
          <a:xfrm>
            <a:off x="6327775" y="5784850"/>
            <a:ext cx="395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19(7) 396-400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13765" r="5490" b="4858"/>
          <a:stretch>
            <a:fillRect/>
          </a:stretch>
        </p:blipFill>
        <p:spPr bwMode="auto">
          <a:xfrm>
            <a:off x="2527300" y="2098675"/>
            <a:ext cx="73485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 err="1">
                <a:solidFill>
                  <a:srgbClr val="000099"/>
                </a:solidFill>
                <a:latin typeface="Humanst521 CE" pitchFamily="34" charset="0"/>
              </a:rPr>
              <a:t>Carryover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489325" y="6184900"/>
            <a:ext cx="679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19(10) 522-529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38113" y="2251075"/>
            <a:ext cx="2867025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Jednoduchý zřeďovací carryover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38113" y="4171950"/>
            <a:ext cx="2867025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Zřeďovací–adsorpční carryover</a:t>
            </a:r>
            <a:endParaRPr lang="en-GB" altLang="cs-CZ" sz="2400"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300"/>
              <a:t>Problémy v HPLC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1477963"/>
            <a:ext cx="9305925" cy="469900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buFontTx/>
              <a:buNone/>
            </a:pPr>
            <a:r>
              <a:rPr lang="cs-CZ" altLang="cs-CZ" sz="2700"/>
              <a:t>	Většinu problémů, které se vyskytují při separaci látek na chromatografické koloně můžeme vyčíst již z pouhého průběhu základní linie, tvaru chromatografického píku nebo celého chromatogramu. Podle těchto příznaků můžeme rozdělit problematiku do několika skupin:</a:t>
            </a:r>
          </a:p>
          <a:p>
            <a:pPr marL="469900" indent="-469900" eaLnBrk="1" hangingPunct="1"/>
            <a:r>
              <a:rPr lang="cs-CZ" altLang="cs-CZ" sz="2700"/>
              <a:t>symptom základní linie</a:t>
            </a:r>
          </a:p>
          <a:p>
            <a:pPr marL="469900" indent="-469900" eaLnBrk="1" hangingPunct="1"/>
            <a:r>
              <a:rPr lang="cs-CZ" altLang="cs-CZ" sz="2700"/>
              <a:t>symptom retenčního času</a:t>
            </a:r>
          </a:p>
          <a:p>
            <a:pPr marL="469900" indent="-469900" eaLnBrk="1" hangingPunct="1"/>
            <a:r>
              <a:rPr lang="cs-CZ" altLang="cs-CZ" sz="2700"/>
              <a:t>symptom profilu chromatografického píku</a:t>
            </a:r>
          </a:p>
          <a:p>
            <a:pPr marL="469900" indent="-469900" eaLnBrk="1" hangingPunct="1"/>
            <a:endParaRPr lang="cs-CZ" altLang="cs-CZ" sz="27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" t="6989" r="2548" b="932"/>
          <a:stretch>
            <a:fillRect/>
          </a:stretch>
        </p:blipFill>
        <p:spPr bwMode="auto">
          <a:xfrm>
            <a:off x="4011613" y="2078038"/>
            <a:ext cx="4173537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Stáří LC kolony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563688" y="2149475"/>
            <a:ext cx="2147887" cy="46672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Nová kolona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73063" y="4195763"/>
            <a:ext cx="3338512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Kolona po 500 nástřicích reálných vzorků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7287" name="Text Box 8"/>
          <p:cNvSpPr txBox="1">
            <a:spLocks noChangeArrowheads="1"/>
          </p:cNvSpPr>
          <p:nvPr/>
        </p:nvSpPr>
        <p:spPr bwMode="auto">
          <a:xfrm>
            <a:off x="8315325" y="4448175"/>
            <a:ext cx="19685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R.D. Morrison,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18(7) 386-389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i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" t="9564" r="4117" b="1913"/>
          <a:stretch>
            <a:fillRect/>
          </a:stretch>
        </p:blipFill>
        <p:spPr bwMode="auto">
          <a:xfrm>
            <a:off x="4984750" y="1597025"/>
            <a:ext cx="4535488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Čistota vody použité pro mobilní fázi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98309" name="Text Box 6"/>
          <p:cNvSpPr txBox="1">
            <a:spLocks noChangeArrowheads="1"/>
          </p:cNvSpPr>
          <p:nvPr/>
        </p:nvSpPr>
        <p:spPr bwMode="auto">
          <a:xfrm>
            <a:off x="795338" y="2079625"/>
            <a:ext cx="3336925" cy="1562100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Vliv organických látek (TOC) přítomných ve vodě na základnu (214 nm)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1460500" y="6235700"/>
            <a:ext cx="8823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R.D. Morrison,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18(7) 386-389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Nástřik vzorku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99332" name="Rectangle 8"/>
          <p:cNvSpPr>
            <a:spLocks noChangeArrowheads="1"/>
          </p:cNvSpPr>
          <p:nvPr/>
        </p:nvSpPr>
        <p:spPr bwMode="auto">
          <a:xfrm>
            <a:off x="5664200" y="1812925"/>
            <a:ext cx="4108450" cy="831850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Nástřik 30 µL v mobilní fázi</a:t>
            </a:r>
            <a:endParaRPr lang="en-GB" altLang="cs-CZ" sz="2400">
              <a:latin typeface="Humanst521 Cn CE" pitchFamily="34" charset="0"/>
            </a:endParaRPr>
          </a:p>
        </p:txBody>
      </p:sp>
      <p:grpSp>
        <p:nvGrpSpPr>
          <p:cNvPr id="99333" name="Group 11"/>
          <p:cNvGrpSpPr>
            <a:grpSpLocks/>
          </p:cNvGrpSpPr>
          <p:nvPr/>
        </p:nvGrpSpPr>
        <p:grpSpPr bwMode="auto">
          <a:xfrm>
            <a:off x="3454400" y="2867025"/>
            <a:ext cx="4256088" cy="3519488"/>
            <a:chOff x="1582" y="1914"/>
            <a:chExt cx="2681" cy="2217"/>
          </a:xfrm>
        </p:grpSpPr>
        <p:pic>
          <p:nvPicPr>
            <p:cNvPr id="99339" name="Picture 5" descr="i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6" t="40483" r="3316" b="2429"/>
            <a:stretch>
              <a:fillRect/>
            </a:stretch>
          </p:blipFill>
          <p:spPr bwMode="auto">
            <a:xfrm>
              <a:off x="1607" y="1914"/>
              <a:ext cx="2656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340" name="Rectangle 9"/>
            <p:cNvSpPr>
              <a:spLocks noChangeArrowheads="1"/>
            </p:cNvSpPr>
            <p:nvPr/>
          </p:nvSpPr>
          <p:spPr bwMode="auto">
            <a:xfrm>
              <a:off x="1582" y="2039"/>
              <a:ext cx="503" cy="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99341" name="Rectangle 10"/>
            <p:cNvSpPr>
              <a:spLocks noChangeArrowheads="1"/>
            </p:cNvSpPr>
            <p:nvPr/>
          </p:nvSpPr>
          <p:spPr bwMode="auto">
            <a:xfrm>
              <a:off x="2793" y="2044"/>
              <a:ext cx="503" cy="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074738" y="2051050"/>
            <a:ext cx="4248150" cy="1379538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RP separace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Mobilní fáze:</a:t>
            </a:r>
            <a:r>
              <a:rPr lang="en-US" altLang="cs-CZ" sz="2400">
                <a:latin typeface="Humanst521 Cn CE" pitchFamily="34" charset="0"/>
              </a:rPr>
              <a:t> </a:t>
            </a:r>
            <a:r>
              <a:rPr lang="cs-CZ" altLang="cs-CZ" sz="2400">
                <a:latin typeface="Humanst521 Cn CE" pitchFamily="34" charset="0"/>
              </a:rPr>
              <a:t>18 % MeCN–voda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1952625" y="3965575"/>
            <a:ext cx="3352800" cy="46672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Nástřik 30 µL v MeCN</a:t>
            </a:r>
          </a:p>
        </p:txBody>
      </p:sp>
      <p:sp>
        <p:nvSpPr>
          <p:cNvPr id="99336" name="Text Box 12"/>
          <p:cNvSpPr txBox="1">
            <a:spLocks noChangeArrowheads="1"/>
          </p:cNvSpPr>
          <p:nvPr/>
        </p:nvSpPr>
        <p:spPr bwMode="auto">
          <a:xfrm>
            <a:off x="7667625" y="5441950"/>
            <a:ext cx="2619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18(10) 514-519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LC-MS method development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4194" y="1196752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2000"/>
              <a:t>Injection of strong sample diluent causes serious band broadening of less retained compounds:</a:t>
            </a:r>
          </a:p>
        </p:txBody>
      </p:sp>
      <p:grpSp>
        <p:nvGrpSpPr>
          <p:cNvPr id="7" name="Group 432"/>
          <p:cNvGrpSpPr>
            <a:grpSpLocks/>
          </p:cNvGrpSpPr>
          <p:nvPr/>
        </p:nvGrpSpPr>
        <p:grpSpPr bwMode="auto">
          <a:xfrm>
            <a:off x="1106313" y="4526189"/>
            <a:ext cx="2750678" cy="2034743"/>
            <a:chOff x="4127" y="860"/>
            <a:chExt cx="1456" cy="111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432" y="1827"/>
              <a:ext cx="15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429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433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V="1">
              <a:off x="4370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V="1">
              <a:off x="441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 flipV="1">
              <a:off x="445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V="1">
              <a:off x="449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 flipV="1">
              <a:off x="453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V="1">
              <a:off x="4571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V="1">
              <a:off x="461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V="1">
              <a:off x="465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469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V="1">
              <a:off x="473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4773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 flipV="1">
              <a:off x="481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485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V="1">
              <a:off x="489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flipV="1">
              <a:off x="493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4974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V="1">
              <a:off x="501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 flipV="1">
              <a:off x="505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 flipV="1">
              <a:off x="509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V="1">
              <a:off x="513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V="1">
              <a:off x="5175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521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525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flipV="1">
              <a:off x="529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V="1">
              <a:off x="533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 flipV="1">
              <a:off x="5376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08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4910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312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H="1">
              <a:off x="4265" y="1864"/>
              <a:ext cx="113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 rot="16200000">
              <a:off x="4181" y="1336"/>
              <a:ext cx="7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4237" y="896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>
              <a:off x="4251" y="99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4251" y="1090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4251" y="118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>
              <a:off x="4251" y="128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>
              <a:off x="4237" y="1379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>
              <a:off x="4251" y="147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4251" y="157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>
              <a:off x="4251" y="1669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>
              <a:off x="4251" y="176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>
              <a:off x="4237" y="1862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4200" y="1826"/>
              <a:ext cx="3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4127" y="860"/>
              <a:ext cx="10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57" name="Line 63"/>
            <p:cNvSpPr>
              <a:spLocks noChangeShapeType="1"/>
            </p:cNvSpPr>
            <p:nvPr/>
          </p:nvSpPr>
          <p:spPr bwMode="auto">
            <a:xfrm>
              <a:off x="4265" y="896"/>
              <a:ext cx="0" cy="9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4265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" name="Freeform 69"/>
            <p:cNvSpPr>
              <a:spLocks/>
            </p:cNvSpPr>
            <p:nvPr/>
          </p:nvSpPr>
          <p:spPr bwMode="auto">
            <a:xfrm>
              <a:off x="4273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42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" name="Freeform 71"/>
            <p:cNvSpPr>
              <a:spLocks/>
            </p:cNvSpPr>
            <p:nvPr/>
          </p:nvSpPr>
          <p:spPr bwMode="auto">
            <a:xfrm>
              <a:off x="4287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" name="Freeform 72"/>
            <p:cNvSpPr>
              <a:spLocks/>
            </p:cNvSpPr>
            <p:nvPr/>
          </p:nvSpPr>
          <p:spPr bwMode="auto">
            <a:xfrm>
              <a:off x="429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" name="Freeform 73"/>
            <p:cNvSpPr>
              <a:spLocks/>
            </p:cNvSpPr>
            <p:nvPr/>
          </p:nvSpPr>
          <p:spPr bwMode="auto">
            <a:xfrm>
              <a:off x="4302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" name="Freeform 74"/>
            <p:cNvSpPr>
              <a:spLocks/>
            </p:cNvSpPr>
            <p:nvPr/>
          </p:nvSpPr>
          <p:spPr bwMode="auto">
            <a:xfrm>
              <a:off x="431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auto">
            <a:xfrm>
              <a:off x="4317" y="18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auto">
            <a:xfrm>
              <a:off x="4324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" name="Freeform 77"/>
            <p:cNvSpPr>
              <a:spLocks/>
            </p:cNvSpPr>
            <p:nvPr/>
          </p:nvSpPr>
          <p:spPr bwMode="auto">
            <a:xfrm>
              <a:off x="4332" y="1860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" name="Freeform 78"/>
            <p:cNvSpPr>
              <a:spLocks/>
            </p:cNvSpPr>
            <p:nvPr/>
          </p:nvSpPr>
          <p:spPr bwMode="auto">
            <a:xfrm>
              <a:off x="4339" y="1860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" name="Freeform 79"/>
            <p:cNvSpPr>
              <a:spLocks/>
            </p:cNvSpPr>
            <p:nvPr/>
          </p:nvSpPr>
          <p:spPr bwMode="auto">
            <a:xfrm>
              <a:off x="4347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" name="Freeform 80"/>
            <p:cNvSpPr>
              <a:spLocks/>
            </p:cNvSpPr>
            <p:nvPr/>
          </p:nvSpPr>
          <p:spPr bwMode="auto">
            <a:xfrm>
              <a:off x="4354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"/>
                </a:cxn>
              </a:cxnLst>
              <a:rect l="0" t="0" r="r" b="b"/>
              <a:pathLst>
                <a:path w="15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" name="Freeform 81"/>
            <p:cNvSpPr>
              <a:spLocks/>
            </p:cNvSpPr>
            <p:nvPr/>
          </p:nvSpPr>
          <p:spPr bwMode="auto">
            <a:xfrm>
              <a:off x="4362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" name="Freeform 82"/>
            <p:cNvSpPr>
              <a:spLocks/>
            </p:cNvSpPr>
            <p:nvPr/>
          </p:nvSpPr>
          <p:spPr bwMode="auto">
            <a:xfrm>
              <a:off x="4369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" name="Freeform 83"/>
            <p:cNvSpPr>
              <a:spLocks/>
            </p:cNvSpPr>
            <p:nvPr/>
          </p:nvSpPr>
          <p:spPr bwMode="auto">
            <a:xfrm>
              <a:off x="4376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" name="Freeform 84"/>
            <p:cNvSpPr>
              <a:spLocks/>
            </p:cNvSpPr>
            <p:nvPr/>
          </p:nvSpPr>
          <p:spPr bwMode="auto">
            <a:xfrm>
              <a:off x="4384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" name="Freeform 85"/>
            <p:cNvSpPr>
              <a:spLocks/>
            </p:cNvSpPr>
            <p:nvPr/>
          </p:nvSpPr>
          <p:spPr bwMode="auto">
            <a:xfrm>
              <a:off x="4392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" name="Freeform 86"/>
            <p:cNvSpPr>
              <a:spLocks/>
            </p:cNvSpPr>
            <p:nvPr/>
          </p:nvSpPr>
          <p:spPr bwMode="auto">
            <a:xfrm>
              <a:off x="4398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" name="Freeform 87"/>
            <p:cNvSpPr>
              <a:spLocks/>
            </p:cNvSpPr>
            <p:nvPr/>
          </p:nvSpPr>
          <p:spPr bwMode="auto">
            <a:xfrm>
              <a:off x="4406" y="1861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" name="Freeform 88"/>
            <p:cNvSpPr>
              <a:spLocks/>
            </p:cNvSpPr>
            <p:nvPr/>
          </p:nvSpPr>
          <p:spPr bwMode="auto">
            <a:xfrm>
              <a:off x="4413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" name="Freeform 89"/>
            <p:cNvSpPr>
              <a:spLocks/>
            </p:cNvSpPr>
            <p:nvPr/>
          </p:nvSpPr>
          <p:spPr bwMode="auto">
            <a:xfrm>
              <a:off x="4420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" name="Freeform 90"/>
            <p:cNvSpPr>
              <a:spLocks/>
            </p:cNvSpPr>
            <p:nvPr/>
          </p:nvSpPr>
          <p:spPr bwMode="auto">
            <a:xfrm>
              <a:off x="4428" y="1860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" name="Freeform 91"/>
            <p:cNvSpPr>
              <a:spLocks/>
            </p:cNvSpPr>
            <p:nvPr/>
          </p:nvSpPr>
          <p:spPr bwMode="auto">
            <a:xfrm>
              <a:off x="4435" y="1860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" name="Freeform 92"/>
            <p:cNvSpPr>
              <a:spLocks/>
            </p:cNvSpPr>
            <p:nvPr/>
          </p:nvSpPr>
          <p:spPr bwMode="auto">
            <a:xfrm>
              <a:off x="4442" y="186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" name="Freeform 93"/>
            <p:cNvSpPr>
              <a:spLocks/>
            </p:cNvSpPr>
            <p:nvPr/>
          </p:nvSpPr>
          <p:spPr bwMode="auto">
            <a:xfrm>
              <a:off x="4450" y="1860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4"/>
                </a:cxn>
              </a:cxnLst>
              <a:rect l="0" t="0" r="r" b="b"/>
              <a:pathLst>
                <a:path w="16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" name="Freeform 94"/>
            <p:cNvSpPr>
              <a:spLocks/>
            </p:cNvSpPr>
            <p:nvPr/>
          </p:nvSpPr>
          <p:spPr bwMode="auto">
            <a:xfrm>
              <a:off x="4457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" name="Freeform 95"/>
            <p:cNvSpPr>
              <a:spLocks/>
            </p:cNvSpPr>
            <p:nvPr/>
          </p:nvSpPr>
          <p:spPr bwMode="auto">
            <a:xfrm>
              <a:off x="446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" name="Freeform 96"/>
            <p:cNvSpPr>
              <a:spLocks/>
            </p:cNvSpPr>
            <p:nvPr/>
          </p:nvSpPr>
          <p:spPr bwMode="auto">
            <a:xfrm>
              <a:off x="4472" y="1851"/>
              <a:ext cx="8" cy="11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5" y="0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" name="Freeform 97"/>
            <p:cNvSpPr>
              <a:spLocks/>
            </p:cNvSpPr>
            <p:nvPr/>
          </p:nvSpPr>
          <p:spPr bwMode="auto">
            <a:xfrm>
              <a:off x="4480" y="1834"/>
              <a:ext cx="7" cy="17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4" y="0"/>
                </a:cxn>
              </a:cxnLst>
              <a:rect l="0" t="0" r="r" b="b"/>
              <a:pathLst>
                <a:path w="14" h="35">
                  <a:moveTo>
                    <a:pt x="0" y="35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" name="Freeform 98"/>
            <p:cNvSpPr>
              <a:spLocks/>
            </p:cNvSpPr>
            <p:nvPr/>
          </p:nvSpPr>
          <p:spPr bwMode="auto">
            <a:xfrm>
              <a:off x="4487" y="1804"/>
              <a:ext cx="7" cy="3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5" y="0"/>
                </a:cxn>
              </a:cxnLst>
              <a:rect l="0" t="0" r="r" b="b"/>
              <a:pathLst>
                <a:path w="15" h="59">
                  <a:moveTo>
                    <a:pt x="0" y="59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" name="Freeform 99"/>
            <p:cNvSpPr>
              <a:spLocks/>
            </p:cNvSpPr>
            <p:nvPr/>
          </p:nvSpPr>
          <p:spPr bwMode="auto">
            <a:xfrm>
              <a:off x="4494" y="1782"/>
              <a:ext cx="7" cy="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3" y="0"/>
                </a:cxn>
              </a:cxnLst>
              <a:rect l="0" t="0" r="r" b="b"/>
              <a:pathLst>
                <a:path w="13" h="44">
                  <a:moveTo>
                    <a:pt x="0" y="44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" name="Freeform 100"/>
            <p:cNvSpPr>
              <a:spLocks/>
            </p:cNvSpPr>
            <p:nvPr/>
          </p:nvSpPr>
          <p:spPr bwMode="auto">
            <a:xfrm>
              <a:off x="4501" y="1760"/>
              <a:ext cx="8" cy="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5" y="0"/>
                </a:cxn>
              </a:cxnLst>
              <a:rect l="0" t="0" r="r" b="b"/>
              <a:pathLst>
                <a:path w="15" h="44">
                  <a:moveTo>
                    <a:pt x="0" y="44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" name="Freeform 101"/>
            <p:cNvSpPr>
              <a:spLocks/>
            </p:cNvSpPr>
            <p:nvPr/>
          </p:nvSpPr>
          <p:spPr bwMode="auto">
            <a:xfrm>
              <a:off x="4509" y="1737"/>
              <a:ext cx="7" cy="2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6" y="0"/>
                </a:cxn>
              </a:cxnLst>
              <a:rect l="0" t="0" r="r" b="b"/>
              <a:pathLst>
                <a:path w="16" h="46">
                  <a:moveTo>
                    <a:pt x="0" y="46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" name="Freeform 102"/>
            <p:cNvSpPr>
              <a:spLocks/>
            </p:cNvSpPr>
            <p:nvPr/>
          </p:nvSpPr>
          <p:spPr bwMode="auto">
            <a:xfrm>
              <a:off x="4516" y="1716"/>
              <a:ext cx="8" cy="2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15" y="0"/>
                </a:cxn>
              </a:cxnLst>
              <a:rect l="0" t="0" r="r" b="b"/>
              <a:pathLst>
                <a:path w="15" h="43">
                  <a:moveTo>
                    <a:pt x="0" y="43"/>
                  </a:moveTo>
                  <a:lnTo>
                    <a:pt x="0" y="43"/>
                  </a:lnTo>
                  <a:lnTo>
                    <a:pt x="0" y="4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" name="Freeform 103"/>
            <p:cNvSpPr>
              <a:spLocks/>
            </p:cNvSpPr>
            <p:nvPr/>
          </p:nvSpPr>
          <p:spPr bwMode="auto">
            <a:xfrm>
              <a:off x="4524" y="1704"/>
              <a:ext cx="7" cy="1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3" y="0"/>
                </a:cxn>
              </a:cxnLst>
              <a:rect l="0" t="0" r="r" b="b"/>
              <a:pathLst>
                <a:path w="13" h="24"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" name="Freeform 104"/>
            <p:cNvSpPr>
              <a:spLocks/>
            </p:cNvSpPr>
            <p:nvPr/>
          </p:nvSpPr>
          <p:spPr bwMode="auto">
            <a:xfrm>
              <a:off x="4531" y="1704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" name="Freeform 105"/>
            <p:cNvSpPr>
              <a:spLocks/>
            </p:cNvSpPr>
            <p:nvPr/>
          </p:nvSpPr>
          <p:spPr bwMode="auto">
            <a:xfrm>
              <a:off x="4538" y="1710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6" y="0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" name="Freeform 106"/>
            <p:cNvSpPr>
              <a:spLocks/>
            </p:cNvSpPr>
            <p:nvPr/>
          </p:nvSpPr>
          <p:spPr bwMode="auto">
            <a:xfrm>
              <a:off x="4546" y="1710"/>
              <a:ext cx="1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4"/>
                </a:cxn>
              </a:cxnLst>
              <a:rect l="0" t="0" r="r" b="b"/>
              <a:pathLst>
                <a:path w="36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6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" name="Freeform 107"/>
            <p:cNvSpPr>
              <a:spLocks/>
            </p:cNvSpPr>
            <p:nvPr/>
          </p:nvSpPr>
          <p:spPr bwMode="auto">
            <a:xfrm>
              <a:off x="4564" y="1713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"/>
                </a:cxn>
              </a:cxnLst>
              <a:rect l="0" t="0" r="r" b="b"/>
              <a:pathLst>
                <a:path w="15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" name="Freeform 108"/>
            <p:cNvSpPr>
              <a:spLocks/>
            </p:cNvSpPr>
            <p:nvPr/>
          </p:nvSpPr>
          <p:spPr bwMode="auto">
            <a:xfrm>
              <a:off x="4571" y="1713"/>
              <a:ext cx="7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1"/>
                </a:cxn>
              </a:cxnLst>
              <a:rect l="0" t="0" r="r" b="b"/>
              <a:pathLst>
                <a:path w="14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" name="Freeform 109"/>
            <p:cNvSpPr>
              <a:spLocks/>
            </p:cNvSpPr>
            <p:nvPr/>
          </p:nvSpPr>
          <p:spPr bwMode="auto">
            <a:xfrm>
              <a:off x="4578" y="1724"/>
              <a:ext cx="8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0"/>
                </a:cxn>
              </a:cxnLst>
              <a:rect l="0" t="0" r="r" b="b"/>
              <a:pathLst>
                <a:path w="15" h="2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" name="Freeform 110"/>
            <p:cNvSpPr>
              <a:spLocks/>
            </p:cNvSpPr>
            <p:nvPr/>
          </p:nvSpPr>
          <p:spPr bwMode="auto">
            <a:xfrm>
              <a:off x="4586" y="1734"/>
              <a:ext cx="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7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" name="Freeform 111"/>
            <p:cNvSpPr>
              <a:spLocks/>
            </p:cNvSpPr>
            <p:nvPr/>
          </p:nvSpPr>
          <p:spPr bwMode="auto">
            <a:xfrm>
              <a:off x="4593" y="1738"/>
              <a:ext cx="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0"/>
                </a:cxn>
              </a:cxnLst>
              <a:rect l="0" t="0" r="r" b="b"/>
              <a:pathLst>
                <a:path w="15" h="2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" name="Freeform 112"/>
            <p:cNvSpPr>
              <a:spLocks/>
            </p:cNvSpPr>
            <p:nvPr/>
          </p:nvSpPr>
          <p:spPr bwMode="auto">
            <a:xfrm>
              <a:off x="4601" y="1747"/>
              <a:ext cx="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1"/>
                </a:cxn>
              </a:cxnLst>
              <a:rect l="0" t="0" r="r" b="b"/>
              <a:pathLst>
                <a:path w="15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" name="Freeform 113"/>
            <p:cNvSpPr>
              <a:spLocks/>
            </p:cNvSpPr>
            <p:nvPr/>
          </p:nvSpPr>
          <p:spPr bwMode="auto">
            <a:xfrm>
              <a:off x="4609" y="1758"/>
              <a:ext cx="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2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" name="Freeform 114"/>
            <p:cNvSpPr>
              <a:spLocks/>
            </p:cNvSpPr>
            <p:nvPr/>
          </p:nvSpPr>
          <p:spPr bwMode="auto">
            <a:xfrm>
              <a:off x="4616" y="1763"/>
              <a:ext cx="7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4" y="0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" name="Freeform 115"/>
            <p:cNvSpPr>
              <a:spLocks/>
            </p:cNvSpPr>
            <p:nvPr/>
          </p:nvSpPr>
          <p:spPr bwMode="auto">
            <a:xfrm>
              <a:off x="4623" y="1763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7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" name="Freeform 116"/>
            <p:cNvSpPr>
              <a:spLocks/>
            </p:cNvSpPr>
            <p:nvPr/>
          </p:nvSpPr>
          <p:spPr bwMode="auto">
            <a:xfrm>
              <a:off x="4630" y="1766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9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" name="Freeform 117"/>
            <p:cNvSpPr>
              <a:spLocks/>
            </p:cNvSpPr>
            <p:nvPr/>
          </p:nvSpPr>
          <p:spPr bwMode="auto">
            <a:xfrm>
              <a:off x="4637" y="1771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7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" name="Freeform 118"/>
            <p:cNvSpPr>
              <a:spLocks/>
            </p:cNvSpPr>
            <p:nvPr/>
          </p:nvSpPr>
          <p:spPr bwMode="auto">
            <a:xfrm>
              <a:off x="4645" y="1762"/>
              <a:ext cx="7" cy="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5" y="0"/>
                </a:cxn>
              </a:cxnLst>
              <a:rect l="0" t="0" r="r" b="b"/>
              <a:pathLst>
                <a:path w="15" h="24"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" name="Freeform 119"/>
            <p:cNvSpPr>
              <a:spLocks/>
            </p:cNvSpPr>
            <p:nvPr/>
          </p:nvSpPr>
          <p:spPr bwMode="auto">
            <a:xfrm>
              <a:off x="4652" y="17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" name="Freeform 120"/>
            <p:cNvSpPr>
              <a:spLocks/>
            </p:cNvSpPr>
            <p:nvPr/>
          </p:nvSpPr>
          <p:spPr bwMode="auto">
            <a:xfrm>
              <a:off x="4659" y="1759"/>
              <a:ext cx="8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" name="Freeform 121"/>
            <p:cNvSpPr>
              <a:spLocks/>
            </p:cNvSpPr>
            <p:nvPr/>
          </p:nvSpPr>
          <p:spPr bwMode="auto">
            <a:xfrm>
              <a:off x="4667" y="1759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2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" name="Freeform 122"/>
            <p:cNvSpPr>
              <a:spLocks/>
            </p:cNvSpPr>
            <p:nvPr/>
          </p:nvSpPr>
          <p:spPr bwMode="auto">
            <a:xfrm>
              <a:off x="4674" y="1748"/>
              <a:ext cx="8" cy="1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5" y="0"/>
                </a:cxn>
              </a:cxnLst>
              <a:rect l="0" t="0" r="r" b="b"/>
              <a:pathLst>
                <a:path w="15" h="23">
                  <a:moveTo>
                    <a:pt x="0" y="23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" name="Freeform 123"/>
            <p:cNvSpPr>
              <a:spLocks/>
            </p:cNvSpPr>
            <p:nvPr/>
          </p:nvSpPr>
          <p:spPr bwMode="auto">
            <a:xfrm>
              <a:off x="4682" y="1730"/>
              <a:ext cx="7" cy="1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5" y="0"/>
                </a:cxn>
              </a:cxnLst>
              <a:rect l="0" t="0" r="r" b="b"/>
              <a:pathLst>
                <a:path w="15" h="36">
                  <a:moveTo>
                    <a:pt x="0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" name="Freeform 124"/>
            <p:cNvSpPr>
              <a:spLocks/>
            </p:cNvSpPr>
            <p:nvPr/>
          </p:nvSpPr>
          <p:spPr bwMode="auto">
            <a:xfrm>
              <a:off x="4689" y="1722"/>
              <a:ext cx="7" cy="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3" y="0"/>
                </a:cxn>
              </a:cxnLst>
              <a:rect l="0" t="0" r="r" b="b"/>
              <a:pathLst>
                <a:path w="13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" name="Freeform 125"/>
            <p:cNvSpPr>
              <a:spLocks/>
            </p:cNvSpPr>
            <p:nvPr/>
          </p:nvSpPr>
          <p:spPr bwMode="auto">
            <a:xfrm>
              <a:off x="4696" y="1707"/>
              <a:ext cx="8" cy="1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6" y="0"/>
                </a:cxn>
              </a:cxnLst>
              <a:rect l="0" t="0" r="r" b="b"/>
              <a:pathLst>
                <a:path w="16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" name="Freeform 126"/>
            <p:cNvSpPr>
              <a:spLocks/>
            </p:cNvSpPr>
            <p:nvPr/>
          </p:nvSpPr>
          <p:spPr bwMode="auto">
            <a:xfrm>
              <a:off x="4704" y="1701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5" y="0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7" name="Freeform 127"/>
            <p:cNvSpPr>
              <a:spLocks/>
            </p:cNvSpPr>
            <p:nvPr/>
          </p:nvSpPr>
          <p:spPr bwMode="auto">
            <a:xfrm>
              <a:off x="4711" y="1688"/>
              <a:ext cx="8" cy="1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5" y="0"/>
                </a:cxn>
              </a:cxnLst>
              <a:rect l="0" t="0" r="r" b="b"/>
              <a:pathLst>
                <a:path w="15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8" name="Freeform 128"/>
            <p:cNvSpPr>
              <a:spLocks/>
            </p:cNvSpPr>
            <p:nvPr/>
          </p:nvSpPr>
          <p:spPr bwMode="auto">
            <a:xfrm>
              <a:off x="4719" y="1683"/>
              <a:ext cx="7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5" y="0"/>
                </a:cxn>
              </a:cxnLst>
              <a:rect l="0" t="0" r="r" b="b"/>
              <a:pathLst>
                <a:path w="15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9" name="Freeform 129"/>
            <p:cNvSpPr>
              <a:spLocks/>
            </p:cNvSpPr>
            <p:nvPr/>
          </p:nvSpPr>
          <p:spPr bwMode="auto">
            <a:xfrm>
              <a:off x="4726" y="1667"/>
              <a:ext cx="7" cy="16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4" y="0"/>
                </a:cxn>
              </a:cxnLst>
              <a:rect l="0" t="0" r="r" b="b"/>
              <a:pathLst>
                <a:path w="14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0" name="Freeform 130"/>
            <p:cNvSpPr>
              <a:spLocks/>
            </p:cNvSpPr>
            <p:nvPr/>
          </p:nvSpPr>
          <p:spPr bwMode="auto">
            <a:xfrm>
              <a:off x="4733" y="1626"/>
              <a:ext cx="8" cy="41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15" y="0"/>
                </a:cxn>
              </a:cxnLst>
              <a:rect l="0" t="0" r="r" b="b"/>
              <a:pathLst>
                <a:path w="15" h="82">
                  <a:moveTo>
                    <a:pt x="0" y="82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1" name="Freeform 131"/>
            <p:cNvSpPr>
              <a:spLocks/>
            </p:cNvSpPr>
            <p:nvPr/>
          </p:nvSpPr>
          <p:spPr bwMode="auto">
            <a:xfrm>
              <a:off x="4741" y="1598"/>
              <a:ext cx="7" cy="28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5" y="0"/>
                </a:cxn>
              </a:cxnLst>
              <a:rect l="0" t="0" r="r" b="b"/>
              <a:pathLst>
                <a:path w="15" h="56">
                  <a:moveTo>
                    <a:pt x="0" y="56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2" name="Freeform 132"/>
            <p:cNvSpPr>
              <a:spLocks/>
            </p:cNvSpPr>
            <p:nvPr/>
          </p:nvSpPr>
          <p:spPr bwMode="auto">
            <a:xfrm>
              <a:off x="4748" y="1580"/>
              <a:ext cx="8" cy="1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5" y="0"/>
                </a:cxn>
              </a:cxnLst>
              <a:rect l="0" t="0" r="r" b="b"/>
              <a:pathLst>
                <a:path w="15" h="36">
                  <a:moveTo>
                    <a:pt x="0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3" name="Freeform 133"/>
            <p:cNvSpPr>
              <a:spLocks/>
            </p:cNvSpPr>
            <p:nvPr/>
          </p:nvSpPr>
          <p:spPr bwMode="auto">
            <a:xfrm>
              <a:off x="4756" y="1580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4" name="Freeform 134"/>
            <p:cNvSpPr>
              <a:spLocks/>
            </p:cNvSpPr>
            <p:nvPr/>
          </p:nvSpPr>
          <p:spPr bwMode="auto">
            <a:xfrm>
              <a:off x="4763" y="1574"/>
              <a:ext cx="7" cy="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4" y="0"/>
                </a:cxn>
              </a:cxnLst>
              <a:rect l="0" t="0" r="r" b="b"/>
              <a:pathLst>
                <a:path w="14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5" name="Freeform 135"/>
            <p:cNvSpPr>
              <a:spLocks/>
            </p:cNvSpPr>
            <p:nvPr/>
          </p:nvSpPr>
          <p:spPr bwMode="auto">
            <a:xfrm>
              <a:off x="4770" y="1557"/>
              <a:ext cx="8" cy="17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5" y="0"/>
                </a:cxn>
              </a:cxnLst>
              <a:rect l="0" t="0" r="r" b="b"/>
              <a:pathLst>
                <a:path w="15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6" name="Freeform 136"/>
            <p:cNvSpPr>
              <a:spLocks/>
            </p:cNvSpPr>
            <p:nvPr/>
          </p:nvSpPr>
          <p:spPr bwMode="auto">
            <a:xfrm>
              <a:off x="4778" y="1537"/>
              <a:ext cx="7" cy="2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15" y="0"/>
                </a:cxn>
              </a:cxnLst>
              <a:rect l="0" t="0" r="r" b="b"/>
              <a:pathLst>
                <a:path w="15" h="41">
                  <a:moveTo>
                    <a:pt x="0" y="41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7" name="Freeform 137"/>
            <p:cNvSpPr>
              <a:spLocks/>
            </p:cNvSpPr>
            <p:nvPr/>
          </p:nvSpPr>
          <p:spPr bwMode="auto">
            <a:xfrm>
              <a:off x="4785" y="1527"/>
              <a:ext cx="8" cy="1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5" y="0"/>
                </a:cxn>
              </a:cxnLst>
              <a:rect l="0" t="0" r="r" b="b"/>
              <a:pathLst>
                <a:path w="15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8" name="Freeform 138"/>
            <p:cNvSpPr>
              <a:spLocks/>
            </p:cNvSpPr>
            <p:nvPr/>
          </p:nvSpPr>
          <p:spPr bwMode="auto">
            <a:xfrm>
              <a:off x="4793" y="1518"/>
              <a:ext cx="8" cy="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5" y="0"/>
                </a:cxn>
              </a:cxnLst>
              <a:rect l="0" t="0" r="r" b="b"/>
              <a:pathLst>
                <a:path w="15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9" name="Freeform 139"/>
            <p:cNvSpPr>
              <a:spLocks/>
            </p:cNvSpPr>
            <p:nvPr/>
          </p:nvSpPr>
          <p:spPr bwMode="auto">
            <a:xfrm>
              <a:off x="4801" y="1511"/>
              <a:ext cx="7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15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0" name="Freeform 140"/>
            <p:cNvSpPr>
              <a:spLocks/>
            </p:cNvSpPr>
            <p:nvPr/>
          </p:nvSpPr>
          <p:spPr bwMode="auto">
            <a:xfrm>
              <a:off x="4808" y="1511"/>
              <a:ext cx="7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2"/>
                </a:cxn>
              </a:cxnLst>
              <a:rect l="0" t="0" r="r" b="b"/>
              <a:pathLst>
                <a:path w="14"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1" name="Freeform 141"/>
            <p:cNvSpPr>
              <a:spLocks/>
            </p:cNvSpPr>
            <p:nvPr/>
          </p:nvSpPr>
          <p:spPr bwMode="auto">
            <a:xfrm>
              <a:off x="4815" y="1515"/>
              <a:ext cx="7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15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2" name="Freeform 142"/>
            <p:cNvSpPr>
              <a:spLocks/>
            </p:cNvSpPr>
            <p:nvPr/>
          </p:nvSpPr>
          <p:spPr bwMode="auto">
            <a:xfrm>
              <a:off x="4822" y="1515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1"/>
                </a:cxn>
              </a:cxnLst>
              <a:rect l="0" t="0" r="r" b="b"/>
              <a:pathLst>
                <a:path w="15" h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3" name="Freeform 143"/>
            <p:cNvSpPr>
              <a:spLocks/>
            </p:cNvSpPr>
            <p:nvPr/>
          </p:nvSpPr>
          <p:spPr bwMode="auto">
            <a:xfrm>
              <a:off x="4830" y="1501"/>
              <a:ext cx="8" cy="19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5" y="0"/>
                </a:cxn>
              </a:cxnLst>
              <a:rect l="0" t="0" r="r" b="b"/>
              <a:pathLst>
                <a:path w="15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4" name="Freeform 144"/>
            <p:cNvSpPr>
              <a:spLocks/>
            </p:cNvSpPr>
            <p:nvPr/>
          </p:nvSpPr>
          <p:spPr bwMode="auto">
            <a:xfrm>
              <a:off x="4838" y="1501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"/>
                </a:cxn>
              </a:cxnLst>
              <a:rect l="0" t="0" r="r" b="b"/>
              <a:pathLst>
                <a:path w="14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5" name="Freeform 145"/>
            <p:cNvSpPr>
              <a:spLocks/>
            </p:cNvSpPr>
            <p:nvPr/>
          </p:nvSpPr>
          <p:spPr bwMode="auto">
            <a:xfrm>
              <a:off x="4844" y="1479"/>
              <a:ext cx="19" cy="2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36" y="0"/>
                </a:cxn>
              </a:cxnLst>
              <a:rect l="0" t="0" r="r" b="b"/>
              <a:pathLst>
                <a:path w="36" h="46">
                  <a:moveTo>
                    <a:pt x="0" y="46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3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6" name="Freeform 146"/>
            <p:cNvSpPr>
              <a:spLocks/>
            </p:cNvSpPr>
            <p:nvPr/>
          </p:nvSpPr>
          <p:spPr bwMode="auto">
            <a:xfrm>
              <a:off x="4863" y="147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7" name="Freeform 147"/>
            <p:cNvSpPr>
              <a:spLocks/>
            </p:cNvSpPr>
            <p:nvPr/>
          </p:nvSpPr>
          <p:spPr bwMode="auto">
            <a:xfrm>
              <a:off x="4870" y="1481"/>
              <a:ext cx="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8" name="Freeform 148"/>
            <p:cNvSpPr>
              <a:spLocks/>
            </p:cNvSpPr>
            <p:nvPr/>
          </p:nvSpPr>
          <p:spPr bwMode="auto">
            <a:xfrm>
              <a:off x="4877" y="1489"/>
              <a:ext cx="7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8"/>
                </a:cxn>
              </a:cxnLst>
              <a:rect l="0" t="0" r="r" b="b"/>
              <a:pathLst>
                <a:path w="15" h="4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9" name="Freeform 149"/>
            <p:cNvSpPr>
              <a:spLocks/>
            </p:cNvSpPr>
            <p:nvPr/>
          </p:nvSpPr>
          <p:spPr bwMode="auto">
            <a:xfrm>
              <a:off x="4884" y="1513"/>
              <a:ext cx="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3"/>
                </a:cxn>
              </a:cxnLst>
              <a:rect l="0" t="0" r="r" b="b"/>
              <a:pathLst>
                <a:path w="15" h="4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0" name="Freeform 150"/>
            <p:cNvSpPr>
              <a:spLocks/>
            </p:cNvSpPr>
            <p:nvPr/>
          </p:nvSpPr>
          <p:spPr bwMode="auto">
            <a:xfrm>
              <a:off x="4892" y="1534"/>
              <a:ext cx="8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2"/>
                </a:cxn>
              </a:cxnLst>
              <a:rect l="0" t="0" r="r" b="b"/>
              <a:pathLst>
                <a:path w="15" h="6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1" name="Freeform 151"/>
            <p:cNvSpPr>
              <a:spLocks/>
            </p:cNvSpPr>
            <p:nvPr/>
          </p:nvSpPr>
          <p:spPr bwMode="auto">
            <a:xfrm>
              <a:off x="4900" y="1565"/>
              <a:ext cx="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84"/>
                </a:cxn>
              </a:cxnLst>
              <a:rect l="0" t="0" r="r" b="b"/>
              <a:pathLst>
                <a:path w="14" h="8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8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2" name="Freeform 152"/>
            <p:cNvSpPr>
              <a:spLocks/>
            </p:cNvSpPr>
            <p:nvPr/>
          </p:nvSpPr>
          <p:spPr bwMode="auto">
            <a:xfrm>
              <a:off x="4906" y="1608"/>
              <a:ext cx="8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1"/>
                </a:cxn>
              </a:cxnLst>
              <a:rect l="0" t="0" r="r" b="b"/>
              <a:pathLst>
                <a:path w="15" h="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3" name="Freeform 153"/>
            <p:cNvSpPr>
              <a:spLocks/>
            </p:cNvSpPr>
            <p:nvPr/>
          </p:nvSpPr>
          <p:spPr bwMode="auto">
            <a:xfrm>
              <a:off x="4914" y="1638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4"/>
                </a:cxn>
              </a:cxnLst>
              <a:rect l="0" t="0" r="r" b="b"/>
              <a:pathLst>
                <a:path w="15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4" name="Freeform 154"/>
            <p:cNvSpPr>
              <a:spLocks/>
            </p:cNvSpPr>
            <p:nvPr/>
          </p:nvSpPr>
          <p:spPr bwMode="auto">
            <a:xfrm>
              <a:off x="4922" y="1649"/>
              <a:ext cx="7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5" y="0"/>
                </a:cxn>
              </a:cxnLst>
              <a:rect l="0" t="0" r="r" b="b"/>
              <a:pathLst>
                <a:path w="15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5" name="Freeform 155"/>
            <p:cNvSpPr>
              <a:spLocks/>
            </p:cNvSpPr>
            <p:nvPr/>
          </p:nvSpPr>
          <p:spPr bwMode="auto">
            <a:xfrm>
              <a:off x="4929" y="1638"/>
              <a:ext cx="7" cy="11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4" y="0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6" name="Freeform 156"/>
            <p:cNvSpPr>
              <a:spLocks/>
            </p:cNvSpPr>
            <p:nvPr/>
          </p:nvSpPr>
          <p:spPr bwMode="auto">
            <a:xfrm>
              <a:off x="4936" y="1610"/>
              <a:ext cx="7" cy="28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5" y="0"/>
                </a:cxn>
              </a:cxnLst>
              <a:rect l="0" t="0" r="r" b="b"/>
              <a:pathLst>
                <a:path w="15" h="56">
                  <a:moveTo>
                    <a:pt x="0" y="56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7" name="Freeform 157"/>
            <p:cNvSpPr>
              <a:spLocks/>
            </p:cNvSpPr>
            <p:nvPr/>
          </p:nvSpPr>
          <p:spPr bwMode="auto">
            <a:xfrm>
              <a:off x="4943" y="1580"/>
              <a:ext cx="8" cy="3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5" y="0"/>
                </a:cxn>
              </a:cxnLst>
              <a:rect l="0" t="0" r="r" b="b"/>
              <a:pathLst>
                <a:path w="15" h="59">
                  <a:moveTo>
                    <a:pt x="0" y="59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8" name="Freeform 158"/>
            <p:cNvSpPr>
              <a:spLocks/>
            </p:cNvSpPr>
            <p:nvPr/>
          </p:nvSpPr>
          <p:spPr bwMode="auto">
            <a:xfrm>
              <a:off x="4951" y="1543"/>
              <a:ext cx="8" cy="3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5" y="0"/>
                </a:cxn>
              </a:cxnLst>
              <a:rect l="0" t="0" r="r" b="b"/>
              <a:pathLst>
                <a:path w="15" h="76">
                  <a:moveTo>
                    <a:pt x="0" y="76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9" name="Freeform 159"/>
            <p:cNvSpPr>
              <a:spLocks/>
            </p:cNvSpPr>
            <p:nvPr/>
          </p:nvSpPr>
          <p:spPr bwMode="auto">
            <a:xfrm>
              <a:off x="4959" y="1471"/>
              <a:ext cx="7" cy="72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143"/>
                </a:cxn>
                <a:cxn ang="0">
                  <a:pos x="0" y="143"/>
                </a:cxn>
                <a:cxn ang="0">
                  <a:pos x="15" y="0"/>
                </a:cxn>
              </a:cxnLst>
              <a:rect l="0" t="0" r="r" b="b"/>
              <a:pathLst>
                <a:path w="15" h="143">
                  <a:moveTo>
                    <a:pt x="0" y="143"/>
                  </a:moveTo>
                  <a:lnTo>
                    <a:pt x="0" y="143"/>
                  </a:lnTo>
                  <a:lnTo>
                    <a:pt x="0" y="14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0" name="Freeform 160"/>
            <p:cNvSpPr>
              <a:spLocks/>
            </p:cNvSpPr>
            <p:nvPr/>
          </p:nvSpPr>
          <p:spPr bwMode="auto">
            <a:xfrm>
              <a:off x="4966" y="1302"/>
              <a:ext cx="7" cy="169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0" y="337"/>
                </a:cxn>
                <a:cxn ang="0">
                  <a:pos x="0" y="337"/>
                </a:cxn>
                <a:cxn ang="0">
                  <a:pos x="14" y="0"/>
                </a:cxn>
              </a:cxnLst>
              <a:rect l="0" t="0" r="r" b="b"/>
              <a:pathLst>
                <a:path w="14" h="337">
                  <a:moveTo>
                    <a:pt x="0" y="337"/>
                  </a:moveTo>
                  <a:lnTo>
                    <a:pt x="0" y="337"/>
                  </a:lnTo>
                  <a:lnTo>
                    <a:pt x="0" y="337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1" name="Freeform 161"/>
            <p:cNvSpPr>
              <a:spLocks/>
            </p:cNvSpPr>
            <p:nvPr/>
          </p:nvSpPr>
          <p:spPr bwMode="auto">
            <a:xfrm>
              <a:off x="4973" y="1087"/>
              <a:ext cx="7" cy="215"/>
            </a:xfrm>
            <a:custGeom>
              <a:avLst/>
              <a:gdLst/>
              <a:ahLst/>
              <a:cxnLst>
                <a:cxn ang="0">
                  <a:pos x="0" y="431"/>
                </a:cxn>
                <a:cxn ang="0">
                  <a:pos x="0" y="431"/>
                </a:cxn>
                <a:cxn ang="0">
                  <a:pos x="0" y="431"/>
                </a:cxn>
                <a:cxn ang="0">
                  <a:pos x="15" y="0"/>
                </a:cxn>
              </a:cxnLst>
              <a:rect l="0" t="0" r="r" b="b"/>
              <a:pathLst>
                <a:path w="15" h="431">
                  <a:moveTo>
                    <a:pt x="0" y="431"/>
                  </a:moveTo>
                  <a:lnTo>
                    <a:pt x="0" y="431"/>
                  </a:lnTo>
                  <a:lnTo>
                    <a:pt x="0" y="43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2" name="Freeform 162"/>
            <p:cNvSpPr>
              <a:spLocks/>
            </p:cNvSpPr>
            <p:nvPr/>
          </p:nvSpPr>
          <p:spPr bwMode="auto">
            <a:xfrm>
              <a:off x="4980" y="912"/>
              <a:ext cx="8" cy="175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349"/>
                </a:cxn>
                <a:cxn ang="0">
                  <a:pos x="0" y="349"/>
                </a:cxn>
                <a:cxn ang="0">
                  <a:pos x="15" y="0"/>
                </a:cxn>
              </a:cxnLst>
              <a:rect l="0" t="0" r="r" b="b"/>
              <a:pathLst>
                <a:path w="15" h="349">
                  <a:moveTo>
                    <a:pt x="0" y="349"/>
                  </a:moveTo>
                  <a:lnTo>
                    <a:pt x="0" y="349"/>
                  </a:lnTo>
                  <a:lnTo>
                    <a:pt x="0" y="34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3" name="Freeform 163"/>
            <p:cNvSpPr>
              <a:spLocks/>
            </p:cNvSpPr>
            <p:nvPr/>
          </p:nvSpPr>
          <p:spPr bwMode="auto">
            <a:xfrm>
              <a:off x="4988" y="896"/>
              <a:ext cx="7" cy="1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4" y="0"/>
                </a:cxn>
              </a:cxnLst>
              <a:rect l="0" t="0" r="r" b="b"/>
              <a:pathLst>
                <a:path w="14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4" name="Freeform 164"/>
            <p:cNvSpPr>
              <a:spLocks/>
            </p:cNvSpPr>
            <p:nvPr/>
          </p:nvSpPr>
          <p:spPr bwMode="auto">
            <a:xfrm>
              <a:off x="4995" y="896"/>
              <a:ext cx="7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31"/>
                </a:cxn>
              </a:cxnLst>
              <a:rect l="0" t="0" r="r" b="b"/>
              <a:pathLst>
                <a:path w="15" h="33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3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5" name="Freeform 165"/>
            <p:cNvSpPr>
              <a:spLocks/>
            </p:cNvSpPr>
            <p:nvPr/>
          </p:nvSpPr>
          <p:spPr bwMode="auto">
            <a:xfrm>
              <a:off x="5002" y="1062"/>
              <a:ext cx="7" cy="2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65"/>
                </a:cxn>
              </a:cxnLst>
              <a:rect l="0" t="0" r="r" b="b"/>
              <a:pathLst>
                <a:path w="13" h="4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6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6" name="Freeform 166"/>
            <p:cNvSpPr>
              <a:spLocks/>
            </p:cNvSpPr>
            <p:nvPr/>
          </p:nvSpPr>
          <p:spPr bwMode="auto">
            <a:xfrm>
              <a:off x="5009" y="1295"/>
              <a:ext cx="7" cy="2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63"/>
                </a:cxn>
              </a:cxnLst>
              <a:rect l="0" t="0" r="r" b="b"/>
              <a:pathLst>
                <a:path w="14" h="4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6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7" name="Freeform 167"/>
            <p:cNvSpPr>
              <a:spLocks/>
            </p:cNvSpPr>
            <p:nvPr/>
          </p:nvSpPr>
          <p:spPr bwMode="auto">
            <a:xfrm>
              <a:off x="5016" y="1526"/>
              <a:ext cx="8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75"/>
                </a:cxn>
              </a:cxnLst>
              <a:rect l="0" t="0" r="r" b="b"/>
              <a:pathLst>
                <a:path w="15" h="27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7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8" name="Freeform 168"/>
            <p:cNvSpPr>
              <a:spLocks/>
            </p:cNvSpPr>
            <p:nvPr/>
          </p:nvSpPr>
          <p:spPr bwMode="auto">
            <a:xfrm>
              <a:off x="5024" y="1663"/>
              <a:ext cx="6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77"/>
                </a:cxn>
              </a:cxnLst>
              <a:rect l="0" t="0" r="r" b="b"/>
              <a:pathLst>
                <a:path w="14" h="17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7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9" name="Freeform 169"/>
            <p:cNvSpPr>
              <a:spLocks/>
            </p:cNvSpPr>
            <p:nvPr/>
          </p:nvSpPr>
          <p:spPr bwMode="auto">
            <a:xfrm>
              <a:off x="5030" y="1752"/>
              <a:ext cx="8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83"/>
                </a:cxn>
              </a:cxnLst>
              <a:rect l="0" t="0" r="r" b="b"/>
              <a:pathLst>
                <a:path w="15" h="8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8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0" name="Freeform 170"/>
            <p:cNvSpPr>
              <a:spLocks/>
            </p:cNvSpPr>
            <p:nvPr/>
          </p:nvSpPr>
          <p:spPr bwMode="auto">
            <a:xfrm>
              <a:off x="5038" y="1793"/>
              <a:ext cx="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1"/>
                </a:cxn>
              </a:cxnLst>
              <a:rect l="0" t="0" r="r" b="b"/>
              <a:pathLst>
                <a:path w="13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1" name="Freeform 171"/>
            <p:cNvSpPr>
              <a:spLocks/>
            </p:cNvSpPr>
            <p:nvPr/>
          </p:nvSpPr>
          <p:spPr bwMode="auto">
            <a:xfrm>
              <a:off x="5045" y="1814"/>
              <a:ext cx="7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36"/>
                </a:cxn>
              </a:cxnLst>
              <a:rect l="0" t="0" r="r" b="b"/>
              <a:pathLst>
                <a:path w="16" h="3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3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2" name="Freeform 172"/>
            <p:cNvSpPr>
              <a:spLocks/>
            </p:cNvSpPr>
            <p:nvPr/>
          </p:nvSpPr>
          <p:spPr bwMode="auto">
            <a:xfrm>
              <a:off x="5052" y="1832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2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3" name="Freeform 173"/>
            <p:cNvSpPr>
              <a:spLocks/>
            </p:cNvSpPr>
            <p:nvPr/>
          </p:nvSpPr>
          <p:spPr bwMode="auto">
            <a:xfrm>
              <a:off x="5060" y="1838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4" name="Freeform 174"/>
            <p:cNvSpPr>
              <a:spLocks/>
            </p:cNvSpPr>
            <p:nvPr/>
          </p:nvSpPr>
          <p:spPr bwMode="auto">
            <a:xfrm>
              <a:off x="5067" y="1843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8"/>
                </a:cxn>
              </a:cxnLst>
              <a:rect l="0" t="0" r="r" b="b"/>
              <a:pathLst>
                <a:path w="13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5" name="Freeform 175"/>
            <p:cNvSpPr>
              <a:spLocks/>
            </p:cNvSpPr>
            <p:nvPr/>
          </p:nvSpPr>
          <p:spPr bwMode="auto">
            <a:xfrm>
              <a:off x="5074" y="1846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7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6" name="Freeform 176"/>
            <p:cNvSpPr>
              <a:spLocks/>
            </p:cNvSpPr>
            <p:nvPr/>
          </p:nvSpPr>
          <p:spPr bwMode="auto">
            <a:xfrm>
              <a:off x="5082" y="1850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7" name="Freeform 177"/>
            <p:cNvSpPr>
              <a:spLocks/>
            </p:cNvSpPr>
            <p:nvPr/>
          </p:nvSpPr>
          <p:spPr bwMode="auto">
            <a:xfrm>
              <a:off x="5089" y="1855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8" name="Freeform 178"/>
            <p:cNvSpPr>
              <a:spLocks/>
            </p:cNvSpPr>
            <p:nvPr/>
          </p:nvSpPr>
          <p:spPr bwMode="auto">
            <a:xfrm>
              <a:off x="5097" y="1856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9" name="Freeform 179"/>
            <p:cNvSpPr>
              <a:spLocks/>
            </p:cNvSpPr>
            <p:nvPr/>
          </p:nvSpPr>
          <p:spPr bwMode="auto">
            <a:xfrm>
              <a:off x="5104" y="1856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0" name="Freeform 180"/>
            <p:cNvSpPr>
              <a:spLocks/>
            </p:cNvSpPr>
            <p:nvPr/>
          </p:nvSpPr>
          <p:spPr bwMode="auto">
            <a:xfrm>
              <a:off x="5111" y="1856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1" name="Freeform 181"/>
            <p:cNvSpPr>
              <a:spLocks/>
            </p:cNvSpPr>
            <p:nvPr/>
          </p:nvSpPr>
          <p:spPr bwMode="auto">
            <a:xfrm>
              <a:off x="5118" y="1858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2" name="Freeform 182"/>
            <p:cNvSpPr>
              <a:spLocks/>
            </p:cNvSpPr>
            <p:nvPr/>
          </p:nvSpPr>
          <p:spPr bwMode="auto">
            <a:xfrm>
              <a:off x="5125" y="185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3" name="Freeform 183"/>
            <p:cNvSpPr>
              <a:spLocks/>
            </p:cNvSpPr>
            <p:nvPr/>
          </p:nvSpPr>
          <p:spPr bwMode="auto">
            <a:xfrm>
              <a:off x="5132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4" name="Freeform 184"/>
            <p:cNvSpPr>
              <a:spLocks/>
            </p:cNvSpPr>
            <p:nvPr/>
          </p:nvSpPr>
          <p:spPr bwMode="auto">
            <a:xfrm>
              <a:off x="5140" y="1862"/>
              <a:ext cx="1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5" name="Freeform 185"/>
            <p:cNvSpPr>
              <a:spLocks/>
            </p:cNvSpPr>
            <p:nvPr/>
          </p:nvSpPr>
          <p:spPr bwMode="auto">
            <a:xfrm>
              <a:off x="5157" y="1860"/>
              <a:ext cx="8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5" y="0"/>
                </a:cxn>
              </a:cxnLst>
              <a:rect l="0" t="0" r="r" b="b"/>
              <a:pathLst>
                <a:path w="15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6" name="Freeform 186"/>
            <p:cNvSpPr>
              <a:spLocks/>
            </p:cNvSpPr>
            <p:nvPr/>
          </p:nvSpPr>
          <p:spPr bwMode="auto">
            <a:xfrm>
              <a:off x="5165" y="1858"/>
              <a:ext cx="7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4" y="0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7" name="Freeform 187"/>
            <p:cNvSpPr>
              <a:spLocks/>
            </p:cNvSpPr>
            <p:nvPr/>
          </p:nvSpPr>
          <p:spPr bwMode="auto">
            <a:xfrm>
              <a:off x="5172" y="185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8" name="Freeform 188"/>
            <p:cNvSpPr>
              <a:spLocks/>
            </p:cNvSpPr>
            <p:nvPr/>
          </p:nvSpPr>
          <p:spPr bwMode="auto">
            <a:xfrm>
              <a:off x="5179" y="1858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9" name="Freeform 189"/>
            <p:cNvSpPr>
              <a:spLocks/>
            </p:cNvSpPr>
            <p:nvPr/>
          </p:nvSpPr>
          <p:spPr bwMode="auto">
            <a:xfrm>
              <a:off x="5186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0" name="Freeform 190"/>
            <p:cNvSpPr>
              <a:spLocks/>
            </p:cNvSpPr>
            <p:nvPr/>
          </p:nvSpPr>
          <p:spPr bwMode="auto">
            <a:xfrm>
              <a:off x="5194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1" name="Freeform 191"/>
            <p:cNvSpPr>
              <a:spLocks/>
            </p:cNvSpPr>
            <p:nvPr/>
          </p:nvSpPr>
          <p:spPr bwMode="auto">
            <a:xfrm>
              <a:off x="5200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2" name="Freeform 192"/>
            <p:cNvSpPr>
              <a:spLocks/>
            </p:cNvSpPr>
            <p:nvPr/>
          </p:nvSpPr>
          <p:spPr bwMode="auto">
            <a:xfrm>
              <a:off x="5208" y="1861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3" name="Freeform 193"/>
            <p:cNvSpPr>
              <a:spLocks/>
            </p:cNvSpPr>
            <p:nvPr/>
          </p:nvSpPr>
          <p:spPr bwMode="auto">
            <a:xfrm>
              <a:off x="5215" y="1859"/>
              <a:ext cx="7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4" name="Freeform 194"/>
            <p:cNvSpPr>
              <a:spLocks/>
            </p:cNvSpPr>
            <p:nvPr/>
          </p:nvSpPr>
          <p:spPr bwMode="auto">
            <a:xfrm>
              <a:off x="5222" y="1858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5" name="Freeform 195"/>
            <p:cNvSpPr>
              <a:spLocks/>
            </p:cNvSpPr>
            <p:nvPr/>
          </p:nvSpPr>
          <p:spPr bwMode="auto">
            <a:xfrm>
              <a:off x="5230" y="1858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6" name="Freeform 196"/>
            <p:cNvSpPr>
              <a:spLocks/>
            </p:cNvSpPr>
            <p:nvPr/>
          </p:nvSpPr>
          <p:spPr bwMode="auto">
            <a:xfrm>
              <a:off x="5237" y="185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5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7" name="Freeform 197"/>
            <p:cNvSpPr>
              <a:spLocks/>
            </p:cNvSpPr>
            <p:nvPr/>
          </p:nvSpPr>
          <p:spPr bwMode="auto">
            <a:xfrm>
              <a:off x="5244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8" name="Freeform 198"/>
            <p:cNvSpPr>
              <a:spLocks/>
            </p:cNvSpPr>
            <p:nvPr/>
          </p:nvSpPr>
          <p:spPr bwMode="auto">
            <a:xfrm>
              <a:off x="5251" y="18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9" name="Freeform 199"/>
            <p:cNvSpPr>
              <a:spLocks/>
            </p:cNvSpPr>
            <p:nvPr/>
          </p:nvSpPr>
          <p:spPr bwMode="auto">
            <a:xfrm>
              <a:off x="5258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0" name="Freeform 200"/>
            <p:cNvSpPr>
              <a:spLocks/>
            </p:cNvSpPr>
            <p:nvPr/>
          </p:nvSpPr>
          <p:spPr bwMode="auto">
            <a:xfrm>
              <a:off x="5265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1" name="Freeform 201"/>
            <p:cNvSpPr>
              <a:spLocks/>
            </p:cNvSpPr>
            <p:nvPr/>
          </p:nvSpPr>
          <p:spPr bwMode="auto">
            <a:xfrm>
              <a:off x="5272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2" name="Freeform 202"/>
            <p:cNvSpPr>
              <a:spLocks/>
            </p:cNvSpPr>
            <p:nvPr/>
          </p:nvSpPr>
          <p:spPr bwMode="auto">
            <a:xfrm>
              <a:off x="52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3" name="Freeform 203"/>
            <p:cNvSpPr>
              <a:spLocks/>
            </p:cNvSpPr>
            <p:nvPr/>
          </p:nvSpPr>
          <p:spPr bwMode="auto">
            <a:xfrm>
              <a:off x="5287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4" name="Freeform 204"/>
            <p:cNvSpPr>
              <a:spLocks/>
            </p:cNvSpPr>
            <p:nvPr/>
          </p:nvSpPr>
          <p:spPr bwMode="auto">
            <a:xfrm>
              <a:off x="5294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5" name="Freeform 205"/>
            <p:cNvSpPr>
              <a:spLocks/>
            </p:cNvSpPr>
            <p:nvPr/>
          </p:nvSpPr>
          <p:spPr bwMode="auto">
            <a:xfrm>
              <a:off x="5301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6" name="Freeform 206"/>
            <p:cNvSpPr>
              <a:spLocks/>
            </p:cNvSpPr>
            <p:nvPr/>
          </p:nvSpPr>
          <p:spPr bwMode="auto">
            <a:xfrm>
              <a:off x="5308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7" name="Freeform 207"/>
            <p:cNvSpPr>
              <a:spLocks/>
            </p:cNvSpPr>
            <p:nvPr/>
          </p:nvSpPr>
          <p:spPr bwMode="auto">
            <a:xfrm>
              <a:off x="531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8" name="Freeform 208"/>
            <p:cNvSpPr>
              <a:spLocks/>
            </p:cNvSpPr>
            <p:nvPr/>
          </p:nvSpPr>
          <p:spPr bwMode="auto">
            <a:xfrm>
              <a:off x="5322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9" name="Freeform 209"/>
            <p:cNvSpPr>
              <a:spLocks/>
            </p:cNvSpPr>
            <p:nvPr/>
          </p:nvSpPr>
          <p:spPr bwMode="auto">
            <a:xfrm>
              <a:off x="5329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0" name="Freeform 210"/>
            <p:cNvSpPr>
              <a:spLocks/>
            </p:cNvSpPr>
            <p:nvPr/>
          </p:nvSpPr>
          <p:spPr bwMode="auto">
            <a:xfrm>
              <a:off x="5337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1" name="Freeform 211"/>
            <p:cNvSpPr>
              <a:spLocks/>
            </p:cNvSpPr>
            <p:nvPr/>
          </p:nvSpPr>
          <p:spPr bwMode="auto">
            <a:xfrm>
              <a:off x="5343" y="1861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2" name="Freeform 212"/>
            <p:cNvSpPr>
              <a:spLocks/>
            </p:cNvSpPr>
            <p:nvPr/>
          </p:nvSpPr>
          <p:spPr bwMode="auto">
            <a:xfrm>
              <a:off x="5351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3" name="Freeform 213"/>
            <p:cNvSpPr>
              <a:spLocks/>
            </p:cNvSpPr>
            <p:nvPr/>
          </p:nvSpPr>
          <p:spPr bwMode="auto">
            <a:xfrm>
              <a:off x="5358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4" name="Freeform 214"/>
            <p:cNvSpPr>
              <a:spLocks/>
            </p:cNvSpPr>
            <p:nvPr/>
          </p:nvSpPr>
          <p:spPr bwMode="auto">
            <a:xfrm>
              <a:off x="5365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5" name="Freeform 216"/>
            <p:cNvSpPr>
              <a:spLocks/>
            </p:cNvSpPr>
            <p:nvPr/>
          </p:nvSpPr>
          <p:spPr bwMode="auto">
            <a:xfrm>
              <a:off x="5372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6" name="Freeform 217"/>
            <p:cNvSpPr>
              <a:spLocks/>
            </p:cNvSpPr>
            <p:nvPr/>
          </p:nvSpPr>
          <p:spPr bwMode="auto">
            <a:xfrm>
              <a:off x="53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7" name="Freeform 218"/>
            <p:cNvSpPr>
              <a:spLocks/>
            </p:cNvSpPr>
            <p:nvPr/>
          </p:nvSpPr>
          <p:spPr bwMode="auto">
            <a:xfrm>
              <a:off x="5387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8" name="Freeform 219"/>
            <p:cNvSpPr>
              <a:spLocks/>
            </p:cNvSpPr>
            <p:nvPr/>
          </p:nvSpPr>
          <p:spPr bwMode="auto">
            <a:xfrm>
              <a:off x="5394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9" name="Line 220"/>
            <p:cNvSpPr>
              <a:spLocks noChangeShapeType="1"/>
            </p:cNvSpPr>
            <p:nvPr/>
          </p:nvSpPr>
          <p:spPr bwMode="auto">
            <a:xfrm>
              <a:off x="5402" y="1862"/>
              <a:ext cx="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grpSp>
        <p:nvGrpSpPr>
          <p:cNvPr id="210" name="Group 431"/>
          <p:cNvGrpSpPr>
            <a:grpSpLocks/>
          </p:cNvGrpSpPr>
          <p:nvPr/>
        </p:nvGrpSpPr>
        <p:grpSpPr bwMode="auto">
          <a:xfrm>
            <a:off x="6897571" y="4705012"/>
            <a:ext cx="2751569" cy="2036356"/>
            <a:chOff x="131" y="2875"/>
            <a:chExt cx="1442" cy="1106"/>
          </a:xfrm>
        </p:grpSpPr>
        <p:sp>
          <p:nvSpPr>
            <p:cNvPr id="211" name="Rectangle 226"/>
            <p:cNvSpPr>
              <a:spLocks noChangeArrowheads="1"/>
            </p:cNvSpPr>
            <p:nvPr/>
          </p:nvSpPr>
          <p:spPr bwMode="auto">
            <a:xfrm>
              <a:off x="1423" y="3834"/>
              <a:ext cx="15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212" name="Line 227"/>
            <p:cNvSpPr>
              <a:spLocks noChangeShapeType="1"/>
            </p:cNvSpPr>
            <p:nvPr/>
          </p:nvSpPr>
          <p:spPr bwMode="auto">
            <a:xfrm flipV="1">
              <a:off x="293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3" name="Line 228"/>
            <p:cNvSpPr>
              <a:spLocks noChangeShapeType="1"/>
            </p:cNvSpPr>
            <p:nvPr/>
          </p:nvSpPr>
          <p:spPr bwMode="auto">
            <a:xfrm flipV="1">
              <a:off x="33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4" name="Line 229"/>
            <p:cNvSpPr>
              <a:spLocks noChangeShapeType="1"/>
            </p:cNvSpPr>
            <p:nvPr/>
          </p:nvSpPr>
          <p:spPr bwMode="auto">
            <a:xfrm flipV="1">
              <a:off x="372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5" name="Line 230"/>
            <p:cNvSpPr>
              <a:spLocks noChangeShapeType="1"/>
            </p:cNvSpPr>
            <p:nvPr/>
          </p:nvSpPr>
          <p:spPr bwMode="auto">
            <a:xfrm flipV="1">
              <a:off x="41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6" name="Line 231"/>
            <p:cNvSpPr>
              <a:spLocks noChangeShapeType="1"/>
            </p:cNvSpPr>
            <p:nvPr/>
          </p:nvSpPr>
          <p:spPr bwMode="auto">
            <a:xfrm flipV="1">
              <a:off x="45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7" name="Line 232"/>
            <p:cNvSpPr>
              <a:spLocks noChangeShapeType="1"/>
            </p:cNvSpPr>
            <p:nvPr/>
          </p:nvSpPr>
          <p:spPr bwMode="auto">
            <a:xfrm flipV="1">
              <a:off x="49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8" name="Line 233"/>
            <p:cNvSpPr>
              <a:spLocks noChangeShapeType="1"/>
            </p:cNvSpPr>
            <p:nvPr/>
          </p:nvSpPr>
          <p:spPr bwMode="auto">
            <a:xfrm flipV="1">
              <a:off x="53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9" name="Line 234"/>
            <p:cNvSpPr>
              <a:spLocks noChangeShapeType="1"/>
            </p:cNvSpPr>
            <p:nvPr/>
          </p:nvSpPr>
          <p:spPr bwMode="auto">
            <a:xfrm flipV="1">
              <a:off x="571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0" name="Line 235"/>
            <p:cNvSpPr>
              <a:spLocks noChangeShapeType="1"/>
            </p:cNvSpPr>
            <p:nvPr/>
          </p:nvSpPr>
          <p:spPr bwMode="auto">
            <a:xfrm flipV="1">
              <a:off x="61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1" name="Line 236"/>
            <p:cNvSpPr>
              <a:spLocks noChangeShapeType="1"/>
            </p:cNvSpPr>
            <p:nvPr/>
          </p:nvSpPr>
          <p:spPr bwMode="auto">
            <a:xfrm flipV="1">
              <a:off x="65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2" name="Line 237"/>
            <p:cNvSpPr>
              <a:spLocks noChangeShapeType="1"/>
            </p:cNvSpPr>
            <p:nvPr/>
          </p:nvSpPr>
          <p:spPr bwMode="auto">
            <a:xfrm flipV="1">
              <a:off x="69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3" name="Line 238"/>
            <p:cNvSpPr>
              <a:spLocks noChangeShapeType="1"/>
            </p:cNvSpPr>
            <p:nvPr/>
          </p:nvSpPr>
          <p:spPr bwMode="auto">
            <a:xfrm flipV="1">
              <a:off x="73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4" name="Line 239"/>
            <p:cNvSpPr>
              <a:spLocks noChangeShapeType="1"/>
            </p:cNvSpPr>
            <p:nvPr/>
          </p:nvSpPr>
          <p:spPr bwMode="auto">
            <a:xfrm flipV="1">
              <a:off x="770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5" name="Line 240"/>
            <p:cNvSpPr>
              <a:spLocks noChangeShapeType="1"/>
            </p:cNvSpPr>
            <p:nvPr/>
          </p:nvSpPr>
          <p:spPr bwMode="auto">
            <a:xfrm flipV="1">
              <a:off x="81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6" name="Line 241"/>
            <p:cNvSpPr>
              <a:spLocks noChangeShapeType="1"/>
            </p:cNvSpPr>
            <p:nvPr/>
          </p:nvSpPr>
          <p:spPr bwMode="auto">
            <a:xfrm flipV="1">
              <a:off x="85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7" name="Line 242"/>
            <p:cNvSpPr>
              <a:spLocks noChangeShapeType="1"/>
            </p:cNvSpPr>
            <p:nvPr/>
          </p:nvSpPr>
          <p:spPr bwMode="auto">
            <a:xfrm flipV="1">
              <a:off x="88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8" name="Line 243"/>
            <p:cNvSpPr>
              <a:spLocks noChangeShapeType="1"/>
            </p:cNvSpPr>
            <p:nvPr/>
          </p:nvSpPr>
          <p:spPr bwMode="auto">
            <a:xfrm flipV="1">
              <a:off x="93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9" name="Line 244"/>
            <p:cNvSpPr>
              <a:spLocks noChangeShapeType="1"/>
            </p:cNvSpPr>
            <p:nvPr/>
          </p:nvSpPr>
          <p:spPr bwMode="auto">
            <a:xfrm flipV="1">
              <a:off x="970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0" name="Line 245"/>
            <p:cNvSpPr>
              <a:spLocks noChangeShapeType="1"/>
            </p:cNvSpPr>
            <p:nvPr/>
          </p:nvSpPr>
          <p:spPr bwMode="auto">
            <a:xfrm flipV="1">
              <a:off x="100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1" name="Line 246"/>
            <p:cNvSpPr>
              <a:spLocks noChangeShapeType="1"/>
            </p:cNvSpPr>
            <p:nvPr/>
          </p:nvSpPr>
          <p:spPr bwMode="auto">
            <a:xfrm flipV="1">
              <a:off x="104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2" name="Line 247"/>
            <p:cNvSpPr>
              <a:spLocks noChangeShapeType="1"/>
            </p:cNvSpPr>
            <p:nvPr/>
          </p:nvSpPr>
          <p:spPr bwMode="auto">
            <a:xfrm flipV="1">
              <a:off x="108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3" name="Line 248"/>
            <p:cNvSpPr>
              <a:spLocks noChangeShapeType="1"/>
            </p:cNvSpPr>
            <p:nvPr/>
          </p:nvSpPr>
          <p:spPr bwMode="auto">
            <a:xfrm flipV="1">
              <a:off x="112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4" name="Line 249"/>
            <p:cNvSpPr>
              <a:spLocks noChangeShapeType="1"/>
            </p:cNvSpPr>
            <p:nvPr/>
          </p:nvSpPr>
          <p:spPr bwMode="auto">
            <a:xfrm flipV="1">
              <a:off x="1169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5" name="Line 250"/>
            <p:cNvSpPr>
              <a:spLocks noChangeShapeType="1"/>
            </p:cNvSpPr>
            <p:nvPr/>
          </p:nvSpPr>
          <p:spPr bwMode="auto">
            <a:xfrm flipV="1">
              <a:off x="120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6" name="Line 251"/>
            <p:cNvSpPr>
              <a:spLocks noChangeShapeType="1"/>
            </p:cNvSpPr>
            <p:nvPr/>
          </p:nvSpPr>
          <p:spPr bwMode="auto">
            <a:xfrm flipV="1">
              <a:off x="124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7" name="Line 252"/>
            <p:cNvSpPr>
              <a:spLocks noChangeShapeType="1"/>
            </p:cNvSpPr>
            <p:nvPr/>
          </p:nvSpPr>
          <p:spPr bwMode="auto">
            <a:xfrm flipV="1">
              <a:off x="128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8" name="Line 253"/>
            <p:cNvSpPr>
              <a:spLocks noChangeShapeType="1"/>
            </p:cNvSpPr>
            <p:nvPr/>
          </p:nvSpPr>
          <p:spPr bwMode="auto">
            <a:xfrm flipV="1">
              <a:off x="132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9" name="Line 254"/>
            <p:cNvSpPr>
              <a:spLocks noChangeShapeType="1"/>
            </p:cNvSpPr>
            <p:nvPr/>
          </p:nvSpPr>
          <p:spPr bwMode="auto">
            <a:xfrm flipV="1">
              <a:off x="1368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0" name="Rectangle 255"/>
            <p:cNvSpPr>
              <a:spLocks noChangeArrowheads="1"/>
            </p:cNvSpPr>
            <p:nvPr/>
          </p:nvSpPr>
          <p:spPr bwMode="auto">
            <a:xfrm>
              <a:off x="508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241" name="Rectangle 256"/>
            <p:cNvSpPr>
              <a:spLocks noChangeArrowheads="1"/>
            </p:cNvSpPr>
            <p:nvPr/>
          </p:nvSpPr>
          <p:spPr bwMode="auto">
            <a:xfrm>
              <a:off x="907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242" name="Rectangle 257"/>
            <p:cNvSpPr>
              <a:spLocks noChangeArrowheads="1"/>
            </p:cNvSpPr>
            <p:nvPr/>
          </p:nvSpPr>
          <p:spPr bwMode="auto">
            <a:xfrm>
              <a:off x="1305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243" name="Line 258"/>
            <p:cNvSpPr>
              <a:spLocks noChangeShapeType="1"/>
            </p:cNvSpPr>
            <p:nvPr/>
          </p:nvSpPr>
          <p:spPr bwMode="auto">
            <a:xfrm flipH="1">
              <a:off x="267" y="3870"/>
              <a:ext cx="112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4" name="Rectangle 259"/>
            <p:cNvSpPr>
              <a:spLocks noChangeArrowheads="1"/>
            </p:cNvSpPr>
            <p:nvPr/>
          </p:nvSpPr>
          <p:spPr bwMode="auto">
            <a:xfrm rot="16200000">
              <a:off x="183" y="3348"/>
              <a:ext cx="7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245" name="Line 260"/>
            <p:cNvSpPr>
              <a:spLocks noChangeShapeType="1"/>
            </p:cNvSpPr>
            <p:nvPr/>
          </p:nvSpPr>
          <p:spPr bwMode="auto">
            <a:xfrm>
              <a:off x="239" y="2911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6" name="Line 261"/>
            <p:cNvSpPr>
              <a:spLocks noChangeShapeType="1"/>
            </p:cNvSpPr>
            <p:nvPr/>
          </p:nvSpPr>
          <p:spPr bwMode="auto">
            <a:xfrm>
              <a:off x="254" y="3007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7" name="Line 262"/>
            <p:cNvSpPr>
              <a:spLocks noChangeShapeType="1"/>
            </p:cNvSpPr>
            <p:nvPr/>
          </p:nvSpPr>
          <p:spPr bwMode="auto">
            <a:xfrm>
              <a:off x="254" y="3103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8" name="Line 263"/>
            <p:cNvSpPr>
              <a:spLocks noChangeShapeType="1"/>
            </p:cNvSpPr>
            <p:nvPr/>
          </p:nvSpPr>
          <p:spPr bwMode="auto">
            <a:xfrm>
              <a:off x="254" y="3198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9" name="Line 264"/>
            <p:cNvSpPr>
              <a:spLocks noChangeShapeType="1"/>
            </p:cNvSpPr>
            <p:nvPr/>
          </p:nvSpPr>
          <p:spPr bwMode="auto">
            <a:xfrm>
              <a:off x="254" y="3294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0" name="Line 265"/>
            <p:cNvSpPr>
              <a:spLocks noChangeShapeType="1"/>
            </p:cNvSpPr>
            <p:nvPr/>
          </p:nvSpPr>
          <p:spPr bwMode="auto">
            <a:xfrm>
              <a:off x="239" y="3390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1" name="Line 266"/>
            <p:cNvSpPr>
              <a:spLocks noChangeShapeType="1"/>
            </p:cNvSpPr>
            <p:nvPr/>
          </p:nvSpPr>
          <p:spPr bwMode="auto">
            <a:xfrm>
              <a:off x="254" y="3486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2" name="Line 267"/>
            <p:cNvSpPr>
              <a:spLocks noChangeShapeType="1"/>
            </p:cNvSpPr>
            <p:nvPr/>
          </p:nvSpPr>
          <p:spPr bwMode="auto">
            <a:xfrm>
              <a:off x="254" y="3581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3" name="Line 268"/>
            <p:cNvSpPr>
              <a:spLocks noChangeShapeType="1"/>
            </p:cNvSpPr>
            <p:nvPr/>
          </p:nvSpPr>
          <p:spPr bwMode="auto">
            <a:xfrm>
              <a:off x="254" y="3677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4" name="Line 269"/>
            <p:cNvSpPr>
              <a:spLocks noChangeShapeType="1"/>
            </p:cNvSpPr>
            <p:nvPr/>
          </p:nvSpPr>
          <p:spPr bwMode="auto">
            <a:xfrm>
              <a:off x="254" y="3772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5" name="Line 270"/>
            <p:cNvSpPr>
              <a:spLocks noChangeShapeType="1"/>
            </p:cNvSpPr>
            <p:nvPr/>
          </p:nvSpPr>
          <p:spPr bwMode="auto">
            <a:xfrm>
              <a:off x="239" y="3868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6" name="Rectangle 271"/>
            <p:cNvSpPr>
              <a:spLocks noChangeArrowheads="1"/>
            </p:cNvSpPr>
            <p:nvPr/>
          </p:nvSpPr>
          <p:spPr bwMode="auto">
            <a:xfrm>
              <a:off x="203" y="3832"/>
              <a:ext cx="3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257" name="Rectangle 272"/>
            <p:cNvSpPr>
              <a:spLocks noChangeArrowheads="1"/>
            </p:cNvSpPr>
            <p:nvPr/>
          </p:nvSpPr>
          <p:spPr bwMode="auto">
            <a:xfrm>
              <a:off x="131" y="2875"/>
              <a:ext cx="10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258" name="Line 273"/>
            <p:cNvSpPr>
              <a:spLocks noChangeShapeType="1"/>
            </p:cNvSpPr>
            <p:nvPr/>
          </p:nvSpPr>
          <p:spPr bwMode="auto">
            <a:xfrm>
              <a:off x="267" y="2911"/>
              <a:ext cx="0" cy="95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9" name="Freeform 278"/>
            <p:cNvSpPr>
              <a:spLocks/>
            </p:cNvSpPr>
            <p:nvPr/>
          </p:nvSpPr>
          <p:spPr bwMode="auto">
            <a:xfrm>
              <a:off x="26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0" name="Freeform 279"/>
            <p:cNvSpPr>
              <a:spLocks/>
            </p:cNvSpPr>
            <p:nvPr/>
          </p:nvSpPr>
          <p:spPr bwMode="auto">
            <a:xfrm>
              <a:off x="27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1" name="Freeform 280"/>
            <p:cNvSpPr>
              <a:spLocks/>
            </p:cNvSpPr>
            <p:nvPr/>
          </p:nvSpPr>
          <p:spPr bwMode="auto">
            <a:xfrm>
              <a:off x="28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2" name="Freeform 281"/>
            <p:cNvSpPr>
              <a:spLocks/>
            </p:cNvSpPr>
            <p:nvPr/>
          </p:nvSpPr>
          <p:spPr bwMode="auto">
            <a:xfrm>
              <a:off x="29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3" name="Freeform 282"/>
            <p:cNvSpPr>
              <a:spLocks/>
            </p:cNvSpPr>
            <p:nvPr/>
          </p:nvSpPr>
          <p:spPr bwMode="auto">
            <a:xfrm>
              <a:off x="29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4" name="Freeform 283"/>
            <p:cNvSpPr>
              <a:spLocks/>
            </p:cNvSpPr>
            <p:nvPr/>
          </p:nvSpPr>
          <p:spPr bwMode="auto">
            <a:xfrm>
              <a:off x="30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5" name="Freeform 284"/>
            <p:cNvSpPr>
              <a:spLocks/>
            </p:cNvSpPr>
            <p:nvPr/>
          </p:nvSpPr>
          <p:spPr bwMode="auto">
            <a:xfrm>
              <a:off x="312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6" name="Freeform 285"/>
            <p:cNvSpPr>
              <a:spLocks/>
            </p:cNvSpPr>
            <p:nvPr/>
          </p:nvSpPr>
          <p:spPr bwMode="auto">
            <a:xfrm>
              <a:off x="319" y="3865"/>
              <a:ext cx="8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7" name="Freeform 286"/>
            <p:cNvSpPr>
              <a:spLocks/>
            </p:cNvSpPr>
            <p:nvPr/>
          </p:nvSpPr>
          <p:spPr bwMode="auto">
            <a:xfrm>
              <a:off x="327" y="3865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8" name="Freeform 287"/>
            <p:cNvSpPr>
              <a:spLocks/>
            </p:cNvSpPr>
            <p:nvPr/>
          </p:nvSpPr>
          <p:spPr bwMode="auto">
            <a:xfrm>
              <a:off x="33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9" name="Freeform 288"/>
            <p:cNvSpPr>
              <a:spLocks/>
            </p:cNvSpPr>
            <p:nvPr/>
          </p:nvSpPr>
          <p:spPr bwMode="auto">
            <a:xfrm>
              <a:off x="341" y="3867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0" name="Freeform 289"/>
            <p:cNvSpPr>
              <a:spLocks/>
            </p:cNvSpPr>
            <p:nvPr/>
          </p:nvSpPr>
          <p:spPr bwMode="auto">
            <a:xfrm>
              <a:off x="349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1" name="Freeform 290"/>
            <p:cNvSpPr>
              <a:spLocks/>
            </p:cNvSpPr>
            <p:nvPr/>
          </p:nvSpPr>
          <p:spPr bwMode="auto">
            <a:xfrm>
              <a:off x="35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2" name="Freeform 291"/>
            <p:cNvSpPr>
              <a:spLocks/>
            </p:cNvSpPr>
            <p:nvPr/>
          </p:nvSpPr>
          <p:spPr bwMode="auto">
            <a:xfrm>
              <a:off x="364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3" name="Freeform 292"/>
            <p:cNvSpPr>
              <a:spLocks/>
            </p:cNvSpPr>
            <p:nvPr/>
          </p:nvSpPr>
          <p:spPr bwMode="auto">
            <a:xfrm>
              <a:off x="37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4" name="Freeform 293"/>
            <p:cNvSpPr>
              <a:spLocks/>
            </p:cNvSpPr>
            <p:nvPr/>
          </p:nvSpPr>
          <p:spPr bwMode="auto">
            <a:xfrm>
              <a:off x="37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5" name="Freeform 294"/>
            <p:cNvSpPr>
              <a:spLocks/>
            </p:cNvSpPr>
            <p:nvPr/>
          </p:nvSpPr>
          <p:spPr bwMode="auto">
            <a:xfrm>
              <a:off x="38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6" name="Freeform 295"/>
            <p:cNvSpPr>
              <a:spLocks/>
            </p:cNvSpPr>
            <p:nvPr/>
          </p:nvSpPr>
          <p:spPr bwMode="auto">
            <a:xfrm>
              <a:off x="39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7" name="Freeform 296"/>
            <p:cNvSpPr>
              <a:spLocks/>
            </p:cNvSpPr>
            <p:nvPr/>
          </p:nvSpPr>
          <p:spPr bwMode="auto">
            <a:xfrm>
              <a:off x="40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8" name="Freeform 297"/>
            <p:cNvSpPr>
              <a:spLocks/>
            </p:cNvSpPr>
            <p:nvPr/>
          </p:nvSpPr>
          <p:spPr bwMode="auto">
            <a:xfrm>
              <a:off x="40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9" name="Freeform 298"/>
            <p:cNvSpPr>
              <a:spLocks/>
            </p:cNvSpPr>
            <p:nvPr/>
          </p:nvSpPr>
          <p:spPr bwMode="auto">
            <a:xfrm>
              <a:off x="41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0" name="Freeform 299"/>
            <p:cNvSpPr>
              <a:spLocks/>
            </p:cNvSpPr>
            <p:nvPr/>
          </p:nvSpPr>
          <p:spPr bwMode="auto">
            <a:xfrm>
              <a:off x="42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1" name="Freeform 300"/>
            <p:cNvSpPr>
              <a:spLocks/>
            </p:cNvSpPr>
            <p:nvPr/>
          </p:nvSpPr>
          <p:spPr bwMode="auto">
            <a:xfrm>
              <a:off x="43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2" name="Freeform 301"/>
            <p:cNvSpPr>
              <a:spLocks/>
            </p:cNvSpPr>
            <p:nvPr/>
          </p:nvSpPr>
          <p:spPr bwMode="auto">
            <a:xfrm>
              <a:off x="43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3" name="Freeform 302"/>
            <p:cNvSpPr>
              <a:spLocks/>
            </p:cNvSpPr>
            <p:nvPr/>
          </p:nvSpPr>
          <p:spPr bwMode="auto">
            <a:xfrm>
              <a:off x="444" y="3864"/>
              <a:ext cx="7" cy="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5" y="0"/>
                </a:cxn>
              </a:cxnLst>
              <a:rect l="0" t="0" r="r" b="b"/>
              <a:pathLst>
                <a:path w="15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4" name="Freeform 303"/>
            <p:cNvSpPr>
              <a:spLocks/>
            </p:cNvSpPr>
            <p:nvPr/>
          </p:nvSpPr>
          <p:spPr bwMode="auto">
            <a:xfrm>
              <a:off x="451" y="3864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5" name="Freeform 304"/>
            <p:cNvSpPr>
              <a:spLocks/>
            </p:cNvSpPr>
            <p:nvPr/>
          </p:nvSpPr>
          <p:spPr bwMode="auto">
            <a:xfrm>
              <a:off x="45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6" name="Freeform 305"/>
            <p:cNvSpPr>
              <a:spLocks/>
            </p:cNvSpPr>
            <p:nvPr/>
          </p:nvSpPr>
          <p:spPr bwMode="auto">
            <a:xfrm>
              <a:off x="46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7" name="Freeform 306"/>
            <p:cNvSpPr>
              <a:spLocks/>
            </p:cNvSpPr>
            <p:nvPr/>
          </p:nvSpPr>
          <p:spPr bwMode="auto">
            <a:xfrm>
              <a:off x="47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8" name="Freeform 307"/>
            <p:cNvSpPr>
              <a:spLocks/>
            </p:cNvSpPr>
            <p:nvPr/>
          </p:nvSpPr>
          <p:spPr bwMode="auto">
            <a:xfrm>
              <a:off x="48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9" name="Freeform 308"/>
            <p:cNvSpPr>
              <a:spLocks/>
            </p:cNvSpPr>
            <p:nvPr/>
          </p:nvSpPr>
          <p:spPr bwMode="auto">
            <a:xfrm>
              <a:off x="48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0" name="Freeform 309"/>
            <p:cNvSpPr>
              <a:spLocks/>
            </p:cNvSpPr>
            <p:nvPr/>
          </p:nvSpPr>
          <p:spPr bwMode="auto">
            <a:xfrm>
              <a:off x="495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1" name="Freeform 310"/>
            <p:cNvSpPr>
              <a:spLocks/>
            </p:cNvSpPr>
            <p:nvPr/>
          </p:nvSpPr>
          <p:spPr bwMode="auto">
            <a:xfrm>
              <a:off x="502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2" name="Freeform 311"/>
            <p:cNvSpPr>
              <a:spLocks/>
            </p:cNvSpPr>
            <p:nvPr/>
          </p:nvSpPr>
          <p:spPr bwMode="auto">
            <a:xfrm>
              <a:off x="51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3" name="Freeform 312"/>
            <p:cNvSpPr>
              <a:spLocks/>
            </p:cNvSpPr>
            <p:nvPr/>
          </p:nvSpPr>
          <p:spPr bwMode="auto">
            <a:xfrm>
              <a:off x="51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4" name="Freeform 313"/>
            <p:cNvSpPr>
              <a:spLocks/>
            </p:cNvSpPr>
            <p:nvPr/>
          </p:nvSpPr>
          <p:spPr bwMode="auto">
            <a:xfrm>
              <a:off x="525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5" name="Freeform 314"/>
            <p:cNvSpPr>
              <a:spLocks/>
            </p:cNvSpPr>
            <p:nvPr/>
          </p:nvSpPr>
          <p:spPr bwMode="auto">
            <a:xfrm>
              <a:off x="531" y="3865"/>
              <a:ext cx="8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5" y="0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6" name="Freeform 315"/>
            <p:cNvSpPr>
              <a:spLocks/>
            </p:cNvSpPr>
            <p:nvPr/>
          </p:nvSpPr>
          <p:spPr bwMode="auto">
            <a:xfrm>
              <a:off x="539" y="3865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7" name="Freeform 316"/>
            <p:cNvSpPr>
              <a:spLocks/>
            </p:cNvSpPr>
            <p:nvPr/>
          </p:nvSpPr>
          <p:spPr bwMode="auto">
            <a:xfrm>
              <a:off x="546" y="3868"/>
              <a:ext cx="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8" name="Freeform 317"/>
            <p:cNvSpPr>
              <a:spLocks/>
            </p:cNvSpPr>
            <p:nvPr/>
          </p:nvSpPr>
          <p:spPr bwMode="auto">
            <a:xfrm>
              <a:off x="56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9" name="Freeform 318"/>
            <p:cNvSpPr>
              <a:spLocks/>
            </p:cNvSpPr>
            <p:nvPr/>
          </p:nvSpPr>
          <p:spPr bwMode="auto">
            <a:xfrm>
              <a:off x="57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0" name="Freeform 319"/>
            <p:cNvSpPr>
              <a:spLocks/>
            </p:cNvSpPr>
            <p:nvPr/>
          </p:nvSpPr>
          <p:spPr bwMode="auto">
            <a:xfrm>
              <a:off x="579" y="3865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5" y="0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1" name="Freeform 320"/>
            <p:cNvSpPr>
              <a:spLocks/>
            </p:cNvSpPr>
            <p:nvPr/>
          </p:nvSpPr>
          <p:spPr bwMode="auto">
            <a:xfrm>
              <a:off x="586" y="3865"/>
              <a:ext cx="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2" name="Freeform 321"/>
            <p:cNvSpPr>
              <a:spLocks/>
            </p:cNvSpPr>
            <p:nvPr/>
          </p:nvSpPr>
          <p:spPr bwMode="auto">
            <a:xfrm>
              <a:off x="59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3" name="Freeform 322"/>
            <p:cNvSpPr>
              <a:spLocks/>
            </p:cNvSpPr>
            <p:nvPr/>
          </p:nvSpPr>
          <p:spPr bwMode="auto">
            <a:xfrm>
              <a:off x="60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4" name="Freeform 323"/>
            <p:cNvSpPr>
              <a:spLocks/>
            </p:cNvSpPr>
            <p:nvPr/>
          </p:nvSpPr>
          <p:spPr bwMode="auto">
            <a:xfrm>
              <a:off x="60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5" name="Freeform 324"/>
            <p:cNvSpPr>
              <a:spLocks/>
            </p:cNvSpPr>
            <p:nvPr/>
          </p:nvSpPr>
          <p:spPr bwMode="auto">
            <a:xfrm>
              <a:off x="616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6" name="Freeform 325"/>
            <p:cNvSpPr>
              <a:spLocks/>
            </p:cNvSpPr>
            <p:nvPr/>
          </p:nvSpPr>
          <p:spPr bwMode="auto">
            <a:xfrm>
              <a:off x="62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7" name="Freeform 326"/>
            <p:cNvSpPr>
              <a:spLocks/>
            </p:cNvSpPr>
            <p:nvPr/>
          </p:nvSpPr>
          <p:spPr bwMode="auto">
            <a:xfrm>
              <a:off x="63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8" name="Freeform 327"/>
            <p:cNvSpPr>
              <a:spLocks/>
            </p:cNvSpPr>
            <p:nvPr/>
          </p:nvSpPr>
          <p:spPr bwMode="auto">
            <a:xfrm>
              <a:off x="63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9" name="Freeform 328"/>
            <p:cNvSpPr>
              <a:spLocks/>
            </p:cNvSpPr>
            <p:nvPr/>
          </p:nvSpPr>
          <p:spPr bwMode="auto">
            <a:xfrm>
              <a:off x="64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0" name="Freeform 329"/>
            <p:cNvSpPr>
              <a:spLocks/>
            </p:cNvSpPr>
            <p:nvPr/>
          </p:nvSpPr>
          <p:spPr bwMode="auto">
            <a:xfrm>
              <a:off x="65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1" name="Freeform 330"/>
            <p:cNvSpPr>
              <a:spLocks/>
            </p:cNvSpPr>
            <p:nvPr/>
          </p:nvSpPr>
          <p:spPr bwMode="auto">
            <a:xfrm>
              <a:off x="660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2" name="Freeform 331"/>
            <p:cNvSpPr>
              <a:spLocks/>
            </p:cNvSpPr>
            <p:nvPr/>
          </p:nvSpPr>
          <p:spPr bwMode="auto">
            <a:xfrm>
              <a:off x="66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3" name="Freeform 332"/>
            <p:cNvSpPr>
              <a:spLocks/>
            </p:cNvSpPr>
            <p:nvPr/>
          </p:nvSpPr>
          <p:spPr bwMode="auto">
            <a:xfrm>
              <a:off x="67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4" name="Freeform 333"/>
            <p:cNvSpPr>
              <a:spLocks/>
            </p:cNvSpPr>
            <p:nvPr/>
          </p:nvSpPr>
          <p:spPr bwMode="auto">
            <a:xfrm>
              <a:off x="68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5" name="Freeform 334"/>
            <p:cNvSpPr>
              <a:spLocks/>
            </p:cNvSpPr>
            <p:nvPr/>
          </p:nvSpPr>
          <p:spPr bwMode="auto">
            <a:xfrm>
              <a:off x="68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6" name="Freeform 335"/>
            <p:cNvSpPr>
              <a:spLocks/>
            </p:cNvSpPr>
            <p:nvPr/>
          </p:nvSpPr>
          <p:spPr bwMode="auto">
            <a:xfrm>
              <a:off x="69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7" name="Freeform 336"/>
            <p:cNvSpPr>
              <a:spLocks/>
            </p:cNvSpPr>
            <p:nvPr/>
          </p:nvSpPr>
          <p:spPr bwMode="auto">
            <a:xfrm>
              <a:off x="704" y="3867"/>
              <a:ext cx="6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8" name="Freeform 337"/>
            <p:cNvSpPr>
              <a:spLocks/>
            </p:cNvSpPr>
            <p:nvPr/>
          </p:nvSpPr>
          <p:spPr bwMode="auto">
            <a:xfrm>
              <a:off x="710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9" name="Freeform 338"/>
            <p:cNvSpPr>
              <a:spLocks/>
            </p:cNvSpPr>
            <p:nvPr/>
          </p:nvSpPr>
          <p:spPr bwMode="auto">
            <a:xfrm>
              <a:off x="71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0" name="Freeform 339"/>
            <p:cNvSpPr>
              <a:spLocks/>
            </p:cNvSpPr>
            <p:nvPr/>
          </p:nvSpPr>
          <p:spPr bwMode="auto">
            <a:xfrm>
              <a:off x="72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1" name="Freeform 340"/>
            <p:cNvSpPr>
              <a:spLocks/>
            </p:cNvSpPr>
            <p:nvPr/>
          </p:nvSpPr>
          <p:spPr bwMode="auto">
            <a:xfrm>
              <a:off x="73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2" name="Freeform 341"/>
            <p:cNvSpPr>
              <a:spLocks/>
            </p:cNvSpPr>
            <p:nvPr/>
          </p:nvSpPr>
          <p:spPr bwMode="auto">
            <a:xfrm>
              <a:off x="74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3" name="Freeform 342"/>
            <p:cNvSpPr>
              <a:spLocks/>
            </p:cNvSpPr>
            <p:nvPr/>
          </p:nvSpPr>
          <p:spPr bwMode="auto">
            <a:xfrm>
              <a:off x="74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4" name="Freeform 343"/>
            <p:cNvSpPr>
              <a:spLocks/>
            </p:cNvSpPr>
            <p:nvPr/>
          </p:nvSpPr>
          <p:spPr bwMode="auto">
            <a:xfrm>
              <a:off x="75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5" name="Freeform 344"/>
            <p:cNvSpPr>
              <a:spLocks/>
            </p:cNvSpPr>
            <p:nvPr/>
          </p:nvSpPr>
          <p:spPr bwMode="auto">
            <a:xfrm>
              <a:off x="76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6" name="Freeform 345"/>
            <p:cNvSpPr>
              <a:spLocks/>
            </p:cNvSpPr>
            <p:nvPr/>
          </p:nvSpPr>
          <p:spPr bwMode="auto">
            <a:xfrm>
              <a:off x="76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7" name="Freeform 346"/>
            <p:cNvSpPr>
              <a:spLocks/>
            </p:cNvSpPr>
            <p:nvPr/>
          </p:nvSpPr>
          <p:spPr bwMode="auto">
            <a:xfrm>
              <a:off x="77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8" name="Freeform 347"/>
            <p:cNvSpPr>
              <a:spLocks/>
            </p:cNvSpPr>
            <p:nvPr/>
          </p:nvSpPr>
          <p:spPr bwMode="auto">
            <a:xfrm>
              <a:off x="784" y="3867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9" name="Freeform 348"/>
            <p:cNvSpPr>
              <a:spLocks/>
            </p:cNvSpPr>
            <p:nvPr/>
          </p:nvSpPr>
          <p:spPr bwMode="auto">
            <a:xfrm>
              <a:off x="791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0" name="Freeform 349"/>
            <p:cNvSpPr>
              <a:spLocks/>
            </p:cNvSpPr>
            <p:nvPr/>
          </p:nvSpPr>
          <p:spPr bwMode="auto">
            <a:xfrm>
              <a:off x="798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1" name="Freeform 350"/>
            <p:cNvSpPr>
              <a:spLocks/>
            </p:cNvSpPr>
            <p:nvPr/>
          </p:nvSpPr>
          <p:spPr bwMode="auto">
            <a:xfrm>
              <a:off x="806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2" name="Freeform 351"/>
            <p:cNvSpPr>
              <a:spLocks/>
            </p:cNvSpPr>
            <p:nvPr/>
          </p:nvSpPr>
          <p:spPr bwMode="auto">
            <a:xfrm>
              <a:off x="813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3" name="Freeform 352"/>
            <p:cNvSpPr>
              <a:spLocks/>
            </p:cNvSpPr>
            <p:nvPr/>
          </p:nvSpPr>
          <p:spPr bwMode="auto">
            <a:xfrm>
              <a:off x="821" y="3867"/>
              <a:ext cx="6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4" name="Freeform 353"/>
            <p:cNvSpPr>
              <a:spLocks/>
            </p:cNvSpPr>
            <p:nvPr/>
          </p:nvSpPr>
          <p:spPr bwMode="auto">
            <a:xfrm>
              <a:off x="827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5" name="Freeform 354"/>
            <p:cNvSpPr>
              <a:spLocks/>
            </p:cNvSpPr>
            <p:nvPr/>
          </p:nvSpPr>
          <p:spPr bwMode="auto">
            <a:xfrm>
              <a:off x="83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6" name="Freeform 355"/>
            <p:cNvSpPr>
              <a:spLocks/>
            </p:cNvSpPr>
            <p:nvPr/>
          </p:nvSpPr>
          <p:spPr bwMode="auto">
            <a:xfrm>
              <a:off x="842" y="3868"/>
              <a:ext cx="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7" name="Freeform 356"/>
            <p:cNvSpPr>
              <a:spLocks/>
            </p:cNvSpPr>
            <p:nvPr/>
          </p:nvSpPr>
          <p:spPr bwMode="auto">
            <a:xfrm>
              <a:off x="86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8" name="Freeform 357"/>
            <p:cNvSpPr>
              <a:spLocks/>
            </p:cNvSpPr>
            <p:nvPr/>
          </p:nvSpPr>
          <p:spPr bwMode="auto">
            <a:xfrm>
              <a:off x="868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9" name="Freeform 358"/>
            <p:cNvSpPr>
              <a:spLocks/>
            </p:cNvSpPr>
            <p:nvPr/>
          </p:nvSpPr>
          <p:spPr bwMode="auto">
            <a:xfrm>
              <a:off x="87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0" name="Freeform 359"/>
            <p:cNvSpPr>
              <a:spLocks/>
            </p:cNvSpPr>
            <p:nvPr/>
          </p:nvSpPr>
          <p:spPr bwMode="auto">
            <a:xfrm>
              <a:off x="88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1" name="Freeform 360"/>
            <p:cNvSpPr>
              <a:spLocks/>
            </p:cNvSpPr>
            <p:nvPr/>
          </p:nvSpPr>
          <p:spPr bwMode="auto">
            <a:xfrm>
              <a:off x="889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2" name="Freeform 361"/>
            <p:cNvSpPr>
              <a:spLocks/>
            </p:cNvSpPr>
            <p:nvPr/>
          </p:nvSpPr>
          <p:spPr bwMode="auto">
            <a:xfrm>
              <a:off x="89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3" name="Freeform 362"/>
            <p:cNvSpPr>
              <a:spLocks/>
            </p:cNvSpPr>
            <p:nvPr/>
          </p:nvSpPr>
          <p:spPr bwMode="auto">
            <a:xfrm>
              <a:off x="90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4" name="Freeform 363"/>
            <p:cNvSpPr>
              <a:spLocks/>
            </p:cNvSpPr>
            <p:nvPr/>
          </p:nvSpPr>
          <p:spPr bwMode="auto">
            <a:xfrm>
              <a:off x="91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5" name="Freeform 364"/>
            <p:cNvSpPr>
              <a:spLocks/>
            </p:cNvSpPr>
            <p:nvPr/>
          </p:nvSpPr>
          <p:spPr bwMode="auto">
            <a:xfrm>
              <a:off x="91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6" name="Freeform 365"/>
            <p:cNvSpPr>
              <a:spLocks/>
            </p:cNvSpPr>
            <p:nvPr/>
          </p:nvSpPr>
          <p:spPr bwMode="auto">
            <a:xfrm>
              <a:off x="92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7" name="Freeform 366"/>
            <p:cNvSpPr>
              <a:spLocks/>
            </p:cNvSpPr>
            <p:nvPr/>
          </p:nvSpPr>
          <p:spPr bwMode="auto">
            <a:xfrm>
              <a:off x="93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8" name="Freeform 367"/>
            <p:cNvSpPr>
              <a:spLocks/>
            </p:cNvSpPr>
            <p:nvPr/>
          </p:nvSpPr>
          <p:spPr bwMode="auto">
            <a:xfrm>
              <a:off x="94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9" name="Freeform 368"/>
            <p:cNvSpPr>
              <a:spLocks/>
            </p:cNvSpPr>
            <p:nvPr/>
          </p:nvSpPr>
          <p:spPr bwMode="auto">
            <a:xfrm>
              <a:off x="94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0" name="Freeform 369"/>
            <p:cNvSpPr>
              <a:spLocks/>
            </p:cNvSpPr>
            <p:nvPr/>
          </p:nvSpPr>
          <p:spPr bwMode="auto">
            <a:xfrm>
              <a:off x="95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1" name="Freeform 370"/>
            <p:cNvSpPr>
              <a:spLocks/>
            </p:cNvSpPr>
            <p:nvPr/>
          </p:nvSpPr>
          <p:spPr bwMode="auto">
            <a:xfrm>
              <a:off x="96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2" name="Freeform 371"/>
            <p:cNvSpPr>
              <a:spLocks/>
            </p:cNvSpPr>
            <p:nvPr/>
          </p:nvSpPr>
          <p:spPr bwMode="auto">
            <a:xfrm>
              <a:off x="97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3" name="Freeform 372"/>
            <p:cNvSpPr>
              <a:spLocks/>
            </p:cNvSpPr>
            <p:nvPr/>
          </p:nvSpPr>
          <p:spPr bwMode="auto">
            <a:xfrm>
              <a:off x="978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4" name="Freeform 373"/>
            <p:cNvSpPr>
              <a:spLocks/>
            </p:cNvSpPr>
            <p:nvPr/>
          </p:nvSpPr>
          <p:spPr bwMode="auto">
            <a:xfrm>
              <a:off x="985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1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5" name="Freeform 374"/>
            <p:cNvSpPr>
              <a:spLocks/>
            </p:cNvSpPr>
            <p:nvPr/>
          </p:nvSpPr>
          <p:spPr bwMode="auto">
            <a:xfrm>
              <a:off x="99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6" name="Freeform 375"/>
            <p:cNvSpPr>
              <a:spLocks/>
            </p:cNvSpPr>
            <p:nvPr/>
          </p:nvSpPr>
          <p:spPr bwMode="auto">
            <a:xfrm>
              <a:off x="100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7" name="Freeform 376"/>
            <p:cNvSpPr>
              <a:spLocks/>
            </p:cNvSpPr>
            <p:nvPr/>
          </p:nvSpPr>
          <p:spPr bwMode="auto">
            <a:xfrm>
              <a:off x="100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8" name="Freeform 377"/>
            <p:cNvSpPr>
              <a:spLocks/>
            </p:cNvSpPr>
            <p:nvPr/>
          </p:nvSpPr>
          <p:spPr bwMode="auto">
            <a:xfrm>
              <a:off x="1015" y="3846"/>
              <a:ext cx="6" cy="22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14" y="0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lnTo>
                    <a:pt x="0" y="43"/>
                  </a:lnTo>
                  <a:lnTo>
                    <a:pt x="0" y="4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9" name="Freeform 378"/>
            <p:cNvSpPr>
              <a:spLocks/>
            </p:cNvSpPr>
            <p:nvPr/>
          </p:nvSpPr>
          <p:spPr bwMode="auto">
            <a:xfrm>
              <a:off x="1021" y="3691"/>
              <a:ext cx="8" cy="155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0" y="312"/>
                </a:cxn>
                <a:cxn ang="0">
                  <a:pos x="0" y="312"/>
                </a:cxn>
                <a:cxn ang="0">
                  <a:pos x="15" y="0"/>
                </a:cxn>
              </a:cxnLst>
              <a:rect l="0" t="0" r="r" b="b"/>
              <a:pathLst>
                <a:path w="15" h="312">
                  <a:moveTo>
                    <a:pt x="0" y="312"/>
                  </a:moveTo>
                  <a:lnTo>
                    <a:pt x="0" y="312"/>
                  </a:lnTo>
                  <a:lnTo>
                    <a:pt x="0" y="31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0" name="Freeform 379"/>
            <p:cNvSpPr>
              <a:spLocks/>
            </p:cNvSpPr>
            <p:nvPr/>
          </p:nvSpPr>
          <p:spPr bwMode="auto">
            <a:xfrm>
              <a:off x="1029" y="3382"/>
              <a:ext cx="7" cy="309"/>
            </a:xfrm>
            <a:custGeom>
              <a:avLst/>
              <a:gdLst/>
              <a:ahLst/>
              <a:cxnLst>
                <a:cxn ang="0">
                  <a:pos x="0" y="616"/>
                </a:cxn>
                <a:cxn ang="0">
                  <a:pos x="0" y="616"/>
                </a:cxn>
                <a:cxn ang="0">
                  <a:pos x="0" y="616"/>
                </a:cxn>
                <a:cxn ang="0">
                  <a:pos x="15" y="0"/>
                </a:cxn>
              </a:cxnLst>
              <a:rect l="0" t="0" r="r" b="b"/>
              <a:pathLst>
                <a:path w="15" h="616">
                  <a:moveTo>
                    <a:pt x="0" y="616"/>
                  </a:moveTo>
                  <a:lnTo>
                    <a:pt x="0" y="616"/>
                  </a:lnTo>
                  <a:lnTo>
                    <a:pt x="0" y="61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1" name="Freeform 380"/>
            <p:cNvSpPr>
              <a:spLocks/>
            </p:cNvSpPr>
            <p:nvPr/>
          </p:nvSpPr>
          <p:spPr bwMode="auto">
            <a:xfrm>
              <a:off x="1036" y="3072"/>
              <a:ext cx="8" cy="310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0" y="620"/>
                </a:cxn>
                <a:cxn ang="0">
                  <a:pos x="0" y="620"/>
                </a:cxn>
                <a:cxn ang="0">
                  <a:pos x="14" y="0"/>
                </a:cxn>
              </a:cxnLst>
              <a:rect l="0" t="0" r="r" b="b"/>
              <a:pathLst>
                <a:path w="14" h="620">
                  <a:moveTo>
                    <a:pt x="0" y="620"/>
                  </a:moveTo>
                  <a:lnTo>
                    <a:pt x="0" y="620"/>
                  </a:lnTo>
                  <a:lnTo>
                    <a:pt x="0" y="62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2" name="Freeform 381"/>
            <p:cNvSpPr>
              <a:spLocks/>
            </p:cNvSpPr>
            <p:nvPr/>
          </p:nvSpPr>
          <p:spPr bwMode="auto">
            <a:xfrm>
              <a:off x="1044" y="2911"/>
              <a:ext cx="7" cy="161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0" y="322"/>
                </a:cxn>
                <a:cxn ang="0">
                  <a:pos x="0" y="322"/>
                </a:cxn>
                <a:cxn ang="0">
                  <a:pos x="15" y="0"/>
                </a:cxn>
              </a:cxnLst>
              <a:rect l="0" t="0" r="r" b="b"/>
              <a:pathLst>
                <a:path w="15" h="322">
                  <a:moveTo>
                    <a:pt x="0" y="322"/>
                  </a:moveTo>
                  <a:lnTo>
                    <a:pt x="0" y="322"/>
                  </a:lnTo>
                  <a:lnTo>
                    <a:pt x="0" y="32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3" name="Freeform 382"/>
            <p:cNvSpPr>
              <a:spLocks/>
            </p:cNvSpPr>
            <p:nvPr/>
          </p:nvSpPr>
          <p:spPr bwMode="auto">
            <a:xfrm>
              <a:off x="1051" y="2911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4"/>
                </a:cxn>
              </a:cxnLst>
              <a:rect l="0" t="0" r="r" b="b"/>
              <a:pathLst>
                <a:path w="15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4" name="Freeform 383"/>
            <p:cNvSpPr>
              <a:spLocks/>
            </p:cNvSpPr>
            <p:nvPr/>
          </p:nvSpPr>
          <p:spPr bwMode="auto">
            <a:xfrm>
              <a:off x="1059" y="2923"/>
              <a:ext cx="6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37"/>
                </a:cxn>
              </a:cxnLst>
              <a:rect l="0" t="0" r="r" b="b"/>
              <a:pathLst>
                <a:path w="14" h="33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3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5" name="Freeform 384"/>
            <p:cNvSpPr>
              <a:spLocks/>
            </p:cNvSpPr>
            <p:nvPr/>
          </p:nvSpPr>
          <p:spPr bwMode="auto">
            <a:xfrm>
              <a:off x="1065" y="3092"/>
              <a:ext cx="8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39"/>
                </a:cxn>
              </a:cxnLst>
              <a:rect l="0" t="0" r="r" b="b"/>
              <a:pathLst>
                <a:path w="15" h="33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6" name="Freeform 385"/>
            <p:cNvSpPr>
              <a:spLocks/>
            </p:cNvSpPr>
            <p:nvPr/>
          </p:nvSpPr>
          <p:spPr bwMode="auto">
            <a:xfrm>
              <a:off x="1073" y="3262"/>
              <a:ext cx="7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92"/>
                </a:cxn>
              </a:cxnLst>
              <a:rect l="0" t="0" r="r" b="b"/>
              <a:pathLst>
                <a:path w="15" h="49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9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7" name="Freeform 386"/>
            <p:cNvSpPr>
              <a:spLocks/>
            </p:cNvSpPr>
            <p:nvPr/>
          </p:nvSpPr>
          <p:spPr bwMode="auto">
            <a:xfrm>
              <a:off x="1080" y="3507"/>
              <a:ext cx="8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07"/>
                </a:cxn>
              </a:cxnLst>
              <a:rect l="0" t="0" r="r" b="b"/>
              <a:pathLst>
                <a:path w="15" h="30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0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8" name="Freeform 387"/>
            <p:cNvSpPr>
              <a:spLocks/>
            </p:cNvSpPr>
            <p:nvPr/>
          </p:nvSpPr>
          <p:spPr bwMode="auto">
            <a:xfrm>
              <a:off x="1088" y="3661"/>
              <a:ext cx="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30"/>
                </a:cxn>
              </a:cxnLst>
              <a:rect l="0" t="0" r="r" b="b"/>
              <a:pathLst>
                <a:path w="13" h="23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3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9" name="Freeform 388"/>
            <p:cNvSpPr>
              <a:spLocks/>
            </p:cNvSpPr>
            <p:nvPr/>
          </p:nvSpPr>
          <p:spPr bwMode="auto">
            <a:xfrm>
              <a:off x="1095" y="3776"/>
              <a:ext cx="7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01"/>
                </a:cxn>
              </a:cxnLst>
              <a:rect l="0" t="0" r="r" b="b"/>
              <a:pathLst>
                <a:path w="15" h="1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0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0" name="Freeform 389"/>
            <p:cNvSpPr>
              <a:spLocks/>
            </p:cNvSpPr>
            <p:nvPr/>
          </p:nvSpPr>
          <p:spPr bwMode="auto">
            <a:xfrm>
              <a:off x="1102" y="3826"/>
              <a:ext cx="8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0"/>
                </a:cxn>
              </a:cxnLst>
              <a:rect l="0" t="0" r="r" b="b"/>
              <a:pathLst>
                <a:path w="15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1" name="Freeform 390"/>
            <p:cNvSpPr>
              <a:spLocks/>
            </p:cNvSpPr>
            <p:nvPr/>
          </p:nvSpPr>
          <p:spPr bwMode="auto">
            <a:xfrm>
              <a:off x="1110" y="3846"/>
              <a:ext cx="6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3"/>
                </a:cxn>
              </a:cxnLst>
              <a:rect l="0" t="0" r="r" b="b"/>
              <a:pathLst>
                <a:path w="14" h="4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2" name="Freeform 391"/>
            <p:cNvSpPr>
              <a:spLocks/>
            </p:cNvSpPr>
            <p:nvPr/>
          </p:nvSpPr>
          <p:spPr bwMode="auto">
            <a:xfrm>
              <a:off x="111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3" name="Freeform 392"/>
            <p:cNvSpPr>
              <a:spLocks/>
            </p:cNvSpPr>
            <p:nvPr/>
          </p:nvSpPr>
          <p:spPr bwMode="auto">
            <a:xfrm>
              <a:off x="1124" y="3855"/>
              <a:ext cx="7" cy="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5" y="0"/>
                </a:cxn>
              </a:cxnLst>
              <a:rect l="0" t="0" r="r" b="b"/>
              <a:pathLst>
                <a:path w="15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4" name="Freeform 393"/>
            <p:cNvSpPr>
              <a:spLocks/>
            </p:cNvSpPr>
            <p:nvPr/>
          </p:nvSpPr>
          <p:spPr bwMode="auto">
            <a:xfrm>
              <a:off x="1131" y="3855"/>
              <a:ext cx="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5" name="Freeform 394"/>
            <p:cNvSpPr>
              <a:spLocks/>
            </p:cNvSpPr>
            <p:nvPr/>
          </p:nvSpPr>
          <p:spPr bwMode="auto">
            <a:xfrm>
              <a:off x="1139" y="3858"/>
              <a:ext cx="1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21"/>
                </a:cxn>
              </a:cxnLst>
              <a:rect l="0" t="0" r="r" b="b"/>
              <a:pathLst>
                <a:path w="34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4" y="2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6" name="Freeform 395"/>
            <p:cNvSpPr>
              <a:spLocks/>
            </p:cNvSpPr>
            <p:nvPr/>
          </p:nvSpPr>
          <p:spPr bwMode="auto">
            <a:xfrm>
              <a:off x="115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7" name="Freeform 396"/>
            <p:cNvSpPr>
              <a:spLocks/>
            </p:cNvSpPr>
            <p:nvPr/>
          </p:nvSpPr>
          <p:spPr bwMode="auto">
            <a:xfrm>
              <a:off x="1164" y="3866"/>
              <a:ext cx="7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5" y="0"/>
                </a:cxn>
              </a:cxnLst>
              <a:rect l="0" t="0" r="r" b="b"/>
              <a:pathLst>
                <a:path w="15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8" name="Freeform 397"/>
            <p:cNvSpPr>
              <a:spLocks/>
            </p:cNvSpPr>
            <p:nvPr/>
          </p:nvSpPr>
          <p:spPr bwMode="auto">
            <a:xfrm>
              <a:off x="1171" y="3866"/>
              <a:ext cx="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9" name="Freeform 398"/>
            <p:cNvSpPr>
              <a:spLocks/>
            </p:cNvSpPr>
            <p:nvPr/>
          </p:nvSpPr>
          <p:spPr bwMode="auto">
            <a:xfrm>
              <a:off x="1179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0" name="Freeform 399"/>
            <p:cNvSpPr>
              <a:spLocks/>
            </p:cNvSpPr>
            <p:nvPr/>
          </p:nvSpPr>
          <p:spPr bwMode="auto">
            <a:xfrm>
              <a:off x="1185" y="3867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1" name="Freeform 400"/>
            <p:cNvSpPr>
              <a:spLocks/>
            </p:cNvSpPr>
            <p:nvPr/>
          </p:nvSpPr>
          <p:spPr bwMode="auto">
            <a:xfrm>
              <a:off x="1193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2" name="Freeform 401"/>
            <p:cNvSpPr>
              <a:spLocks/>
            </p:cNvSpPr>
            <p:nvPr/>
          </p:nvSpPr>
          <p:spPr bwMode="auto">
            <a:xfrm>
              <a:off x="1200" y="3867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3" name="Freeform 402"/>
            <p:cNvSpPr>
              <a:spLocks/>
            </p:cNvSpPr>
            <p:nvPr/>
          </p:nvSpPr>
          <p:spPr bwMode="auto">
            <a:xfrm>
              <a:off x="1208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4" name="Freeform 403"/>
            <p:cNvSpPr>
              <a:spLocks/>
            </p:cNvSpPr>
            <p:nvPr/>
          </p:nvSpPr>
          <p:spPr bwMode="auto">
            <a:xfrm>
              <a:off x="121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5" name="Freeform 404"/>
            <p:cNvSpPr>
              <a:spLocks/>
            </p:cNvSpPr>
            <p:nvPr/>
          </p:nvSpPr>
          <p:spPr bwMode="auto">
            <a:xfrm>
              <a:off x="122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6" name="Freeform 405"/>
            <p:cNvSpPr>
              <a:spLocks/>
            </p:cNvSpPr>
            <p:nvPr/>
          </p:nvSpPr>
          <p:spPr bwMode="auto">
            <a:xfrm>
              <a:off x="122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7" name="Freeform 406"/>
            <p:cNvSpPr>
              <a:spLocks/>
            </p:cNvSpPr>
            <p:nvPr/>
          </p:nvSpPr>
          <p:spPr bwMode="auto">
            <a:xfrm>
              <a:off x="123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8" name="Freeform 407"/>
            <p:cNvSpPr>
              <a:spLocks/>
            </p:cNvSpPr>
            <p:nvPr/>
          </p:nvSpPr>
          <p:spPr bwMode="auto">
            <a:xfrm>
              <a:off x="124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9" name="Freeform 408"/>
            <p:cNvSpPr>
              <a:spLocks/>
            </p:cNvSpPr>
            <p:nvPr/>
          </p:nvSpPr>
          <p:spPr bwMode="auto">
            <a:xfrm>
              <a:off x="125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0" name="Freeform 409"/>
            <p:cNvSpPr>
              <a:spLocks/>
            </p:cNvSpPr>
            <p:nvPr/>
          </p:nvSpPr>
          <p:spPr bwMode="auto">
            <a:xfrm>
              <a:off x="125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1" name="Freeform 410"/>
            <p:cNvSpPr>
              <a:spLocks/>
            </p:cNvSpPr>
            <p:nvPr/>
          </p:nvSpPr>
          <p:spPr bwMode="auto">
            <a:xfrm>
              <a:off x="126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2" name="Freeform 411"/>
            <p:cNvSpPr>
              <a:spLocks/>
            </p:cNvSpPr>
            <p:nvPr/>
          </p:nvSpPr>
          <p:spPr bwMode="auto">
            <a:xfrm>
              <a:off x="1273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3" name="Freeform 412"/>
            <p:cNvSpPr>
              <a:spLocks/>
            </p:cNvSpPr>
            <p:nvPr/>
          </p:nvSpPr>
          <p:spPr bwMode="auto">
            <a:xfrm>
              <a:off x="1280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1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4" name="Freeform 413"/>
            <p:cNvSpPr>
              <a:spLocks/>
            </p:cNvSpPr>
            <p:nvPr/>
          </p:nvSpPr>
          <p:spPr bwMode="auto">
            <a:xfrm>
              <a:off x="128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5" name="Freeform 414"/>
            <p:cNvSpPr>
              <a:spLocks/>
            </p:cNvSpPr>
            <p:nvPr/>
          </p:nvSpPr>
          <p:spPr bwMode="auto">
            <a:xfrm>
              <a:off x="1295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6" name="Freeform 415"/>
            <p:cNvSpPr>
              <a:spLocks/>
            </p:cNvSpPr>
            <p:nvPr/>
          </p:nvSpPr>
          <p:spPr bwMode="auto">
            <a:xfrm>
              <a:off x="1302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7" name="Freeform 416"/>
            <p:cNvSpPr>
              <a:spLocks/>
            </p:cNvSpPr>
            <p:nvPr/>
          </p:nvSpPr>
          <p:spPr bwMode="auto">
            <a:xfrm>
              <a:off x="130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8" name="Freeform 417"/>
            <p:cNvSpPr>
              <a:spLocks/>
            </p:cNvSpPr>
            <p:nvPr/>
          </p:nvSpPr>
          <p:spPr bwMode="auto">
            <a:xfrm>
              <a:off x="1316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9" name="Freeform 418"/>
            <p:cNvSpPr>
              <a:spLocks/>
            </p:cNvSpPr>
            <p:nvPr/>
          </p:nvSpPr>
          <p:spPr bwMode="auto">
            <a:xfrm>
              <a:off x="1323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0" name="Freeform 419"/>
            <p:cNvSpPr>
              <a:spLocks/>
            </p:cNvSpPr>
            <p:nvPr/>
          </p:nvSpPr>
          <p:spPr bwMode="auto">
            <a:xfrm>
              <a:off x="1331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1" name="Freeform 420"/>
            <p:cNvSpPr>
              <a:spLocks/>
            </p:cNvSpPr>
            <p:nvPr/>
          </p:nvSpPr>
          <p:spPr bwMode="auto">
            <a:xfrm>
              <a:off x="133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2" name="Freeform 421"/>
            <p:cNvSpPr>
              <a:spLocks/>
            </p:cNvSpPr>
            <p:nvPr/>
          </p:nvSpPr>
          <p:spPr bwMode="auto">
            <a:xfrm>
              <a:off x="1345" y="3866"/>
              <a:ext cx="7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3" y="0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3" name="Freeform 422"/>
            <p:cNvSpPr>
              <a:spLocks/>
            </p:cNvSpPr>
            <p:nvPr/>
          </p:nvSpPr>
          <p:spPr bwMode="auto">
            <a:xfrm>
              <a:off x="1352" y="3866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4" name="Freeform 423"/>
            <p:cNvSpPr>
              <a:spLocks/>
            </p:cNvSpPr>
            <p:nvPr/>
          </p:nvSpPr>
          <p:spPr bwMode="auto">
            <a:xfrm>
              <a:off x="1359" y="3867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5" name="Freeform 424"/>
            <p:cNvSpPr>
              <a:spLocks/>
            </p:cNvSpPr>
            <p:nvPr/>
          </p:nvSpPr>
          <p:spPr bwMode="auto">
            <a:xfrm>
              <a:off x="1367" y="3867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6" name="Freeform 426"/>
            <p:cNvSpPr>
              <a:spLocks/>
            </p:cNvSpPr>
            <p:nvPr/>
          </p:nvSpPr>
          <p:spPr bwMode="auto">
            <a:xfrm>
              <a:off x="1373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7" name="Freeform 427"/>
            <p:cNvSpPr>
              <a:spLocks/>
            </p:cNvSpPr>
            <p:nvPr/>
          </p:nvSpPr>
          <p:spPr bwMode="auto">
            <a:xfrm>
              <a:off x="138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8" name="Freeform 428"/>
            <p:cNvSpPr>
              <a:spLocks/>
            </p:cNvSpPr>
            <p:nvPr/>
          </p:nvSpPr>
          <p:spPr bwMode="auto">
            <a:xfrm>
              <a:off x="1388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9" name="Line 429"/>
            <p:cNvSpPr>
              <a:spLocks noChangeShapeType="1"/>
            </p:cNvSpPr>
            <p:nvPr/>
          </p:nvSpPr>
          <p:spPr bwMode="auto">
            <a:xfrm>
              <a:off x="1396" y="3868"/>
              <a:ext cx="0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413" name="Obdélník 412"/>
          <p:cNvSpPr/>
          <p:nvPr/>
        </p:nvSpPr>
        <p:spPr>
          <a:xfrm>
            <a:off x="1461890" y="4570457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5µl</a:t>
            </a:r>
          </a:p>
        </p:txBody>
      </p:sp>
      <p:sp>
        <p:nvSpPr>
          <p:cNvPr id="414" name="Obdélník 413"/>
          <p:cNvSpPr/>
          <p:nvPr/>
        </p:nvSpPr>
        <p:spPr>
          <a:xfrm>
            <a:off x="7281112" y="4793390"/>
            <a:ext cx="1259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Water</a:t>
            </a:r>
          </a:p>
          <a:p>
            <a:pPr algn="ctr"/>
            <a:r>
              <a:rPr lang="en-GB" sz="1200"/>
              <a:t>(weak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5µl</a:t>
            </a:r>
          </a:p>
        </p:txBody>
      </p:sp>
      <p:grpSp>
        <p:nvGrpSpPr>
          <p:cNvPr id="415" name="Group 922"/>
          <p:cNvGrpSpPr>
            <a:grpSpLocks/>
          </p:cNvGrpSpPr>
          <p:nvPr/>
        </p:nvGrpSpPr>
        <p:grpSpPr bwMode="auto">
          <a:xfrm>
            <a:off x="1104178" y="2534212"/>
            <a:ext cx="2698774" cy="1994262"/>
            <a:chOff x="148" y="1931"/>
            <a:chExt cx="2542" cy="1925"/>
          </a:xfrm>
        </p:grpSpPr>
        <p:sp>
          <p:nvSpPr>
            <p:cNvPr id="417" name="Rectangle 417"/>
            <p:cNvSpPr>
              <a:spLocks noChangeArrowheads="1"/>
            </p:cNvSpPr>
            <p:nvPr/>
          </p:nvSpPr>
          <p:spPr bwMode="auto">
            <a:xfrm>
              <a:off x="2421" y="3597"/>
              <a:ext cx="2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418" name="Line 418"/>
            <p:cNvSpPr>
              <a:spLocks noChangeShapeType="1"/>
            </p:cNvSpPr>
            <p:nvPr/>
          </p:nvSpPr>
          <p:spPr bwMode="auto">
            <a:xfrm flipV="1">
              <a:off x="414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19" name="Line 419"/>
            <p:cNvSpPr>
              <a:spLocks noChangeShapeType="1"/>
            </p:cNvSpPr>
            <p:nvPr/>
          </p:nvSpPr>
          <p:spPr bwMode="auto">
            <a:xfrm flipV="1">
              <a:off x="470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0" name="Line 420"/>
            <p:cNvSpPr>
              <a:spLocks noChangeShapeType="1"/>
            </p:cNvSpPr>
            <p:nvPr/>
          </p:nvSpPr>
          <p:spPr bwMode="auto">
            <a:xfrm flipV="1">
              <a:off x="52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1" name="Line 421"/>
            <p:cNvSpPr>
              <a:spLocks noChangeShapeType="1"/>
            </p:cNvSpPr>
            <p:nvPr/>
          </p:nvSpPr>
          <p:spPr bwMode="auto">
            <a:xfrm flipV="1">
              <a:off x="58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2" name="Line 422"/>
            <p:cNvSpPr>
              <a:spLocks noChangeShapeType="1"/>
            </p:cNvSpPr>
            <p:nvPr/>
          </p:nvSpPr>
          <p:spPr bwMode="auto">
            <a:xfrm flipV="1">
              <a:off x="64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3" name="Line 423"/>
            <p:cNvSpPr>
              <a:spLocks noChangeShapeType="1"/>
            </p:cNvSpPr>
            <p:nvPr/>
          </p:nvSpPr>
          <p:spPr bwMode="auto">
            <a:xfrm flipV="1">
              <a:off x="69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4" name="Line 424"/>
            <p:cNvSpPr>
              <a:spLocks noChangeShapeType="1"/>
            </p:cNvSpPr>
            <p:nvPr/>
          </p:nvSpPr>
          <p:spPr bwMode="auto">
            <a:xfrm flipV="1">
              <a:off x="753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5" name="Line 425"/>
            <p:cNvSpPr>
              <a:spLocks noChangeShapeType="1"/>
            </p:cNvSpPr>
            <p:nvPr/>
          </p:nvSpPr>
          <p:spPr bwMode="auto">
            <a:xfrm flipV="1">
              <a:off x="81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6" name="Line 426"/>
            <p:cNvSpPr>
              <a:spLocks noChangeShapeType="1"/>
            </p:cNvSpPr>
            <p:nvPr/>
          </p:nvSpPr>
          <p:spPr bwMode="auto">
            <a:xfrm flipV="1">
              <a:off x="86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7" name="Line 427"/>
            <p:cNvSpPr>
              <a:spLocks noChangeShapeType="1"/>
            </p:cNvSpPr>
            <p:nvPr/>
          </p:nvSpPr>
          <p:spPr bwMode="auto">
            <a:xfrm flipV="1">
              <a:off x="92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8" name="Line 428"/>
            <p:cNvSpPr>
              <a:spLocks noChangeShapeType="1"/>
            </p:cNvSpPr>
            <p:nvPr/>
          </p:nvSpPr>
          <p:spPr bwMode="auto">
            <a:xfrm flipV="1">
              <a:off x="98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9" name="Line 429"/>
            <p:cNvSpPr>
              <a:spLocks noChangeShapeType="1"/>
            </p:cNvSpPr>
            <p:nvPr/>
          </p:nvSpPr>
          <p:spPr bwMode="auto">
            <a:xfrm flipV="1">
              <a:off x="1035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0" name="Line 430"/>
            <p:cNvSpPr>
              <a:spLocks noChangeShapeType="1"/>
            </p:cNvSpPr>
            <p:nvPr/>
          </p:nvSpPr>
          <p:spPr bwMode="auto">
            <a:xfrm flipV="1">
              <a:off x="109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1" name="Line 431"/>
            <p:cNvSpPr>
              <a:spLocks noChangeShapeType="1"/>
            </p:cNvSpPr>
            <p:nvPr/>
          </p:nvSpPr>
          <p:spPr bwMode="auto">
            <a:xfrm flipV="1">
              <a:off x="1149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2" name="Line 432"/>
            <p:cNvSpPr>
              <a:spLocks noChangeShapeType="1"/>
            </p:cNvSpPr>
            <p:nvPr/>
          </p:nvSpPr>
          <p:spPr bwMode="auto">
            <a:xfrm flipV="1">
              <a:off x="120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3" name="Line 433"/>
            <p:cNvSpPr>
              <a:spLocks noChangeShapeType="1"/>
            </p:cNvSpPr>
            <p:nvPr/>
          </p:nvSpPr>
          <p:spPr bwMode="auto">
            <a:xfrm flipV="1">
              <a:off x="1261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4" name="Line 434"/>
            <p:cNvSpPr>
              <a:spLocks noChangeShapeType="1"/>
            </p:cNvSpPr>
            <p:nvPr/>
          </p:nvSpPr>
          <p:spPr bwMode="auto">
            <a:xfrm flipV="1">
              <a:off x="1319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5" name="Line 435"/>
            <p:cNvSpPr>
              <a:spLocks noChangeShapeType="1"/>
            </p:cNvSpPr>
            <p:nvPr/>
          </p:nvSpPr>
          <p:spPr bwMode="auto">
            <a:xfrm flipV="1">
              <a:off x="137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6" name="Line 436"/>
            <p:cNvSpPr>
              <a:spLocks noChangeShapeType="1"/>
            </p:cNvSpPr>
            <p:nvPr/>
          </p:nvSpPr>
          <p:spPr bwMode="auto">
            <a:xfrm flipV="1">
              <a:off x="143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7" name="Line 437"/>
            <p:cNvSpPr>
              <a:spLocks noChangeShapeType="1"/>
            </p:cNvSpPr>
            <p:nvPr/>
          </p:nvSpPr>
          <p:spPr bwMode="auto">
            <a:xfrm flipV="1">
              <a:off x="1488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8" name="Line 438"/>
            <p:cNvSpPr>
              <a:spLocks noChangeShapeType="1"/>
            </p:cNvSpPr>
            <p:nvPr/>
          </p:nvSpPr>
          <p:spPr bwMode="auto">
            <a:xfrm flipV="1">
              <a:off x="154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9" name="Line 439"/>
            <p:cNvSpPr>
              <a:spLocks noChangeShapeType="1"/>
            </p:cNvSpPr>
            <p:nvPr/>
          </p:nvSpPr>
          <p:spPr bwMode="auto">
            <a:xfrm flipV="1">
              <a:off x="1601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0" name="Line 440"/>
            <p:cNvSpPr>
              <a:spLocks noChangeShapeType="1"/>
            </p:cNvSpPr>
            <p:nvPr/>
          </p:nvSpPr>
          <p:spPr bwMode="auto">
            <a:xfrm flipV="1">
              <a:off x="165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1" name="Line 441"/>
            <p:cNvSpPr>
              <a:spLocks noChangeShapeType="1"/>
            </p:cNvSpPr>
            <p:nvPr/>
          </p:nvSpPr>
          <p:spPr bwMode="auto">
            <a:xfrm flipV="1">
              <a:off x="171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2" name="Line 442"/>
            <p:cNvSpPr>
              <a:spLocks noChangeShapeType="1"/>
            </p:cNvSpPr>
            <p:nvPr/>
          </p:nvSpPr>
          <p:spPr bwMode="auto">
            <a:xfrm flipV="1">
              <a:off x="177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3" name="Line 443"/>
            <p:cNvSpPr>
              <a:spLocks noChangeShapeType="1"/>
            </p:cNvSpPr>
            <p:nvPr/>
          </p:nvSpPr>
          <p:spPr bwMode="auto">
            <a:xfrm flipV="1">
              <a:off x="182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4" name="Line 444"/>
            <p:cNvSpPr>
              <a:spLocks noChangeShapeType="1"/>
            </p:cNvSpPr>
            <p:nvPr/>
          </p:nvSpPr>
          <p:spPr bwMode="auto">
            <a:xfrm flipV="1">
              <a:off x="1884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5" name="Line 445"/>
            <p:cNvSpPr>
              <a:spLocks noChangeShapeType="1"/>
            </p:cNvSpPr>
            <p:nvPr/>
          </p:nvSpPr>
          <p:spPr bwMode="auto">
            <a:xfrm flipV="1">
              <a:off x="194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6" name="Line 446"/>
            <p:cNvSpPr>
              <a:spLocks noChangeShapeType="1"/>
            </p:cNvSpPr>
            <p:nvPr/>
          </p:nvSpPr>
          <p:spPr bwMode="auto">
            <a:xfrm flipV="1">
              <a:off x="199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7" name="Line 447"/>
            <p:cNvSpPr>
              <a:spLocks noChangeShapeType="1"/>
            </p:cNvSpPr>
            <p:nvPr/>
          </p:nvSpPr>
          <p:spPr bwMode="auto">
            <a:xfrm flipV="1">
              <a:off x="2054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8" name="Line 448"/>
            <p:cNvSpPr>
              <a:spLocks noChangeShapeType="1"/>
            </p:cNvSpPr>
            <p:nvPr/>
          </p:nvSpPr>
          <p:spPr bwMode="auto">
            <a:xfrm flipV="1">
              <a:off x="211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9" name="Line 449"/>
            <p:cNvSpPr>
              <a:spLocks noChangeShapeType="1"/>
            </p:cNvSpPr>
            <p:nvPr/>
          </p:nvSpPr>
          <p:spPr bwMode="auto">
            <a:xfrm flipV="1">
              <a:off x="2166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0" name="Line 450"/>
            <p:cNvSpPr>
              <a:spLocks noChangeShapeType="1"/>
            </p:cNvSpPr>
            <p:nvPr/>
          </p:nvSpPr>
          <p:spPr bwMode="auto">
            <a:xfrm flipV="1">
              <a:off x="222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1" name="Line 451"/>
            <p:cNvSpPr>
              <a:spLocks noChangeShapeType="1"/>
            </p:cNvSpPr>
            <p:nvPr/>
          </p:nvSpPr>
          <p:spPr bwMode="auto">
            <a:xfrm flipV="1">
              <a:off x="2279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2" name="Line 452"/>
            <p:cNvSpPr>
              <a:spLocks noChangeShapeType="1"/>
            </p:cNvSpPr>
            <p:nvPr/>
          </p:nvSpPr>
          <p:spPr bwMode="auto">
            <a:xfrm flipV="1">
              <a:off x="2336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3" name="Rectangle 453"/>
            <p:cNvSpPr>
              <a:spLocks noChangeArrowheads="1"/>
            </p:cNvSpPr>
            <p:nvPr/>
          </p:nvSpPr>
          <p:spPr bwMode="auto">
            <a:xfrm>
              <a:off x="642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454" name="Rectangle 454"/>
            <p:cNvSpPr>
              <a:spLocks noChangeArrowheads="1"/>
            </p:cNvSpPr>
            <p:nvPr/>
          </p:nvSpPr>
          <p:spPr bwMode="auto">
            <a:xfrm>
              <a:off x="1208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455" name="Rectangle 455"/>
            <p:cNvSpPr>
              <a:spLocks noChangeArrowheads="1"/>
            </p:cNvSpPr>
            <p:nvPr/>
          </p:nvSpPr>
          <p:spPr bwMode="auto">
            <a:xfrm>
              <a:off x="1773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456" name="Line 456"/>
            <p:cNvSpPr>
              <a:spLocks noChangeShapeType="1"/>
            </p:cNvSpPr>
            <p:nvPr/>
          </p:nvSpPr>
          <p:spPr bwMode="auto">
            <a:xfrm flipH="1">
              <a:off x="387" y="3659"/>
              <a:ext cx="1985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7" name="Rectangle 457"/>
            <p:cNvSpPr>
              <a:spLocks noChangeArrowheads="1"/>
            </p:cNvSpPr>
            <p:nvPr/>
          </p:nvSpPr>
          <p:spPr bwMode="auto">
            <a:xfrm rot="16200000">
              <a:off x="243" y="2750"/>
              <a:ext cx="12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458" name="Line 458"/>
            <p:cNvSpPr>
              <a:spLocks noChangeShapeType="1"/>
            </p:cNvSpPr>
            <p:nvPr/>
          </p:nvSpPr>
          <p:spPr bwMode="auto">
            <a:xfrm>
              <a:off x="339" y="1993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9" name="Line 459"/>
            <p:cNvSpPr>
              <a:spLocks noChangeShapeType="1"/>
            </p:cNvSpPr>
            <p:nvPr/>
          </p:nvSpPr>
          <p:spPr bwMode="auto">
            <a:xfrm>
              <a:off x="363" y="216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0" name="Line 460"/>
            <p:cNvSpPr>
              <a:spLocks noChangeShapeType="1"/>
            </p:cNvSpPr>
            <p:nvPr/>
          </p:nvSpPr>
          <p:spPr bwMode="auto">
            <a:xfrm>
              <a:off x="363" y="2327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1" name="Line 461"/>
            <p:cNvSpPr>
              <a:spLocks noChangeShapeType="1"/>
            </p:cNvSpPr>
            <p:nvPr/>
          </p:nvSpPr>
          <p:spPr bwMode="auto">
            <a:xfrm>
              <a:off x="363" y="249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2" name="Line 462"/>
            <p:cNvSpPr>
              <a:spLocks noChangeShapeType="1"/>
            </p:cNvSpPr>
            <p:nvPr/>
          </p:nvSpPr>
          <p:spPr bwMode="auto">
            <a:xfrm>
              <a:off x="363" y="2659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3" name="Line 463"/>
            <p:cNvSpPr>
              <a:spLocks noChangeShapeType="1"/>
            </p:cNvSpPr>
            <p:nvPr/>
          </p:nvSpPr>
          <p:spPr bwMode="auto">
            <a:xfrm>
              <a:off x="339" y="2825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4" name="Line 464"/>
            <p:cNvSpPr>
              <a:spLocks noChangeShapeType="1"/>
            </p:cNvSpPr>
            <p:nvPr/>
          </p:nvSpPr>
          <p:spPr bwMode="auto">
            <a:xfrm>
              <a:off x="363" y="299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5" name="Line 465"/>
            <p:cNvSpPr>
              <a:spLocks noChangeShapeType="1"/>
            </p:cNvSpPr>
            <p:nvPr/>
          </p:nvSpPr>
          <p:spPr bwMode="auto">
            <a:xfrm>
              <a:off x="363" y="3158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6" name="Line 466"/>
            <p:cNvSpPr>
              <a:spLocks noChangeShapeType="1"/>
            </p:cNvSpPr>
            <p:nvPr/>
          </p:nvSpPr>
          <p:spPr bwMode="auto">
            <a:xfrm>
              <a:off x="363" y="332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7" name="Line 467"/>
            <p:cNvSpPr>
              <a:spLocks noChangeShapeType="1"/>
            </p:cNvSpPr>
            <p:nvPr/>
          </p:nvSpPr>
          <p:spPr bwMode="auto">
            <a:xfrm>
              <a:off x="363" y="349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8" name="Line 468"/>
            <p:cNvSpPr>
              <a:spLocks noChangeShapeType="1"/>
            </p:cNvSpPr>
            <p:nvPr/>
          </p:nvSpPr>
          <p:spPr bwMode="auto">
            <a:xfrm>
              <a:off x="339" y="3657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9" name="Rectangle 469"/>
            <p:cNvSpPr>
              <a:spLocks noChangeArrowheads="1"/>
            </p:cNvSpPr>
            <p:nvPr/>
          </p:nvSpPr>
          <p:spPr bwMode="auto">
            <a:xfrm>
              <a:off x="273" y="3594"/>
              <a:ext cx="6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470" name="Rectangle 470"/>
            <p:cNvSpPr>
              <a:spLocks noChangeArrowheads="1"/>
            </p:cNvSpPr>
            <p:nvPr/>
          </p:nvSpPr>
          <p:spPr bwMode="auto">
            <a:xfrm>
              <a:off x="148" y="1931"/>
              <a:ext cx="18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471" name="Line 471"/>
            <p:cNvSpPr>
              <a:spLocks noChangeShapeType="1"/>
            </p:cNvSpPr>
            <p:nvPr/>
          </p:nvSpPr>
          <p:spPr bwMode="auto">
            <a:xfrm>
              <a:off x="387" y="1993"/>
              <a:ext cx="0" cy="166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6" name="Freeform 476"/>
            <p:cNvSpPr>
              <a:spLocks/>
            </p:cNvSpPr>
            <p:nvPr/>
          </p:nvSpPr>
          <p:spPr bwMode="auto">
            <a:xfrm>
              <a:off x="39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7" name="Freeform 477"/>
            <p:cNvSpPr>
              <a:spLocks/>
            </p:cNvSpPr>
            <p:nvPr/>
          </p:nvSpPr>
          <p:spPr bwMode="auto">
            <a:xfrm>
              <a:off x="407" y="3654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8" name="Freeform 478"/>
            <p:cNvSpPr>
              <a:spLocks/>
            </p:cNvSpPr>
            <p:nvPr/>
          </p:nvSpPr>
          <p:spPr bwMode="auto">
            <a:xfrm>
              <a:off x="418" y="3654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9" name="Freeform 479"/>
            <p:cNvSpPr>
              <a:spLocks/>
            </p:cNvSpPr>
            <p:nvPr/>
          </p:nvSpPr>
          <p:spPr bwMode="auto">
            <a:xfrm>
              <a:off x="427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0" name="Freeform 480"/>
            <p:cNvSpPr>
              <a:spLocks/>
            </p:cNvSpPr>
            <p:nvPr/>
          </p:nvSpPr>
          <p:spPr bwMode="auto">
            <a:xfrm>
              <a:off x="438" y="3654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1" name="Freeform 481"/>
            <p:cNvSpPr>
              <a:spLocks/>
            </p:cNvSpPr>
            <p:nvPr/>
          </p:nvSpPr>
          <p:spPr bwMode="auto">
            <a:xfrm>
              <a:off x="44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2" name="Freeform 482"/>
            <p:cNvSpPr>
              <a:spLocks/>
            </p:cNvSpPr>
            <p:nvPr/>
          </p:nvSpPr>
          <p:spPr bwMode="auto">
            <a:xfrm>
              <a:off x="458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3" name="Freeform 483"/>
            <p:cNvSpPr>
              <a:spLocks/>
            </p:cNvSpPr>
            <p:nvPr/>
          </p:nvSpPr>
          <p:spPr bwMode="auto">
            <a:xfrm>
              <a:off x="469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4" name="Freeform 484"/>
            <p:cNvSpPr>
              <a:spLocks/>
            </p:cNvSpPr>
            <p:nvPr/>
          </p:nvSpPr>
          <p:spPr bwMode="auto">
            <a:xfrm>
              <a:off x="479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5" name="Freeform 485"/>
            <p:cNvSpPr>
              <a:spLocks/>
            </p:cNvSpPr>
            <p:nvPr/>
          </p:nvSpPr>
          <p:spPr bwMode="auto">
            <a:xfrm>
              <a:off x="49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6" name="Freeform 486"/>
            <p:cNvSpPr>
              <a:spLocks/>
            </p:cNvSpPr>
            <p:nvPr/>
          </p:nvSpPr>
          <p:spPr bwMode="auto">
            <a:xfrm>
              <a:off x="50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7" name="Freeform 487"/>
            <p:cNvSpPr>
              <a:spLocks/>
            </p:cNvSpPr>
            <p:nvPr/>
          </p:nvSpPr>
          <p:spPr bwMode="auto">
            <a:xfrm>
              <a:off x="51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8" name="Freeform 488"/>
            <p:cNvSpPr>
              <a:spLocks/>
            </p:cNvSpPr>
            <p:nvPr/>
          </p:nvSpPr>
          <p:spPr bwMode="auto">
            <a:xfrm>
              <a:off x="52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9" name="Freeform 489"/>
            <p:cNvSpPr>
              <a:spLocks/>
            </p:cNvSpPr>
            <p:nvPr/>
          </p:nvSpPr>
          <p:spPr bwMode="auto">
            <a:xfrm>
              <a:off x="530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0" name="Freeform 490"/>
            <p:cNvSpPr>
              <a:spLocks/>
            </p:cNvSpPr>
            <p:nvPr/>
          </p:nvSpPr>
          <p:spPr bwMode="auto">
            <a:xfrm>
              <a:off x="541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1" name="Freeform 491"/>
            <p:cNvSpPr>
              <a:spLocks/>
            </p:cNvSpPr>
            <p:nvPr/>
          </p:nvSpPr>
          <p:spPr bwMode="auto">
            <a:xfrm>
              <a:off x="551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2" name="Freeform 492"/>
            <p:cNvSpPr>
              <a:spLocks/>
            </p:cNvSpPr>
            <p:nvPr/>
          </p:nvSpPr>
          <p:spPr bwMode="auto">
            <a:xfrm>
              <a:off x="562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3" name="Freeform 493"/>
            <p:cNvSpPr>
              <a:spLocks/>
            </p:cNvSpPr>
            <p:nvPr/>
          </p:nvSpPr>
          <p:spPr bwMode="auto">
            <a:xfrm>
              <a:off x="57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4" name="Freeform 494"/>
            <p:cNvSpPr>
              <a:spLocks/>
            </p:cNvSpPr>
            <p:nvPr/>
          </p:nvSpPr>
          <p:spPr bwMode="auto">
            <a:xfrm>
              <a:off x="5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5" name="Freeform 495"/>
            <p:cNvSpPr>
              <a:spLocks/>
            </p:cNvSpPr>
            <p:nvPr/>
          </p:nvSpPr>
          <p:spPr bwMode="auto">
            <a:xfrm>
              <a:off x="5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6" name="Freeform 496"/>
            <p:cNvSpPr>
              <a:spLocks/>
            </p:cNvSpPr>
            <p:nvPr/>
          </p:nvSpPr>
          <p:spPr bwMode="auto">
            <a:xfrm>
              <a:off x="60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7" name="Freeform 497"/>
            <p:cNvSpPr>
              <a:spLocks/>
            </p:cNvSpPr>
            <p:nvPr/>
          </p:nvSpPr>
          <p:spPr bwMode="auto">
            <a:xfrm>
              <a:off x="614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8" name="Freeform 498"/>
            <p:cNvSpPr>
              <a:spLocks/>
            </p:cNvSpPr>
            <p:nvPr/>
          </p:nvSpPr>
          <p:spPr bwMode="auto">
            <a:xfrm>
              <a:off x="624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9" name="Freeform 499"/>
            <p:cNvSpPr>
              <a:spLocks/>
            </p:cNvSpPr>
            <p:nvPr/>
          </p:nvSpPr>
          <p:spPr bwMode="auto">
            <a:xfrm>
              <a:off x="63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0" name="Freeform 500"/>
            <p:cNvSpPr>
              <a:spLocks/>
            </p:cNvSpPr>
            <p:nvPr/>
          </p:nvSpPr>
          <p:spPr bwMode="auto">
            <a:xfrm>
              <a:off x="64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1" name="Freeform 501"/>
            <p:cNvSpPr>
              <a:spLocks/>
            </p:cNvSpPr>
            <p:nvPr/>
          </p:nvSpPr>
          <p:spPr bwMode="auto">
            <a:xfrm>
              <a:off x="65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2" name="Freeform 502"/>
            <p:cNvSpPr>
              <a:spLocks/>
            </p:cNvSpPr>
            <p:nvPr/>
          </p:nvSpPr>
          <p:spPr bwMode="auto">
            <a:xfrm>
              <a:off x="66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3" name="Freeform 503"/>
            <p:cNvSpPr>
              <a:spLocks/>
            </p:cNvSpPr>
            <p:nvPr/>
          </p:nvSpPr>
          <p:spPr bwMode="auto">
            <a:xfrm>
              <a:off x="67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4" name="Freeform 504"/>
            <p:cNvSpPr>
              <a:spLocks/>
            </p:cNvSpPr>
            <p:nvPr/>
          </p:nvSpPr>
          <p:spPr bwMode="auto">
            <a:xfrm>
              <a:off x="68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5" name="Freeform 505"/>
            <p:cNvSpPr>
              <a:spLocks/>
            </p:cNvSpPr>
            <p:nvPr/>
          </p:nvSpPr>
          <p:spPr bwMode="auto">
            <a:xfrm>
              <a:off x="69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6" name="Freeform 506"/>
            <p:cNvSpPr>
              <a:spLocks/>
            </p:cNvSpPr>
            <p:nvPr/>
          </p:nvSpPr>
          <p:spPr bwMode="auto">
            <a:xfrm>
              <a:off x="70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7" name="Freeform 507"/>
            <p:cNvSpPr>
              <a:spLocks/>
            </p:cNvSpPr>
            <p:nvPr/>
          </p:nvSpPr>
          <p:spPr bwMode="auto">
            <a:xfrm>
              <a:off x="717" y="3657"/>
              <a:ext cx="2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8" name="Freeform 508"/>
            <p:cNvSpPr>
              <a:spLocks/>
            </p:cNvSpPr>
            <p:nvPr/>
          </p:nvSpPr>
          <p:spPr bwMode="auto">
            <a:xfrm>
              <a:off x="74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9" name="Freeform 509"/>
            <p:cNvSpPr>
              <a:spLocks/>
            </p:cNvSpPr>
            <p:nvPr/>
          </p:nvSpPr>
          <p:spPr bwMode="auto">
            <a:xfrm>
              <a:off x="75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0" name="Freeform 510"/>
            <p:cNvSpPr>
              <a:spLocks/>
            </p:cNvSpPr>
            <p:nvPr/>
          </p:nvSpPr>
          <p:spPr bwMode="auto">
            <a:xfrm>
              <a:off x="76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1" name="Freeform 511"/>
            <p:cNvSpPr>
              <a:spLocks/>
            </p:cNvSpPr>
            <p:nvPr/>
          </p:nvSpPr>
          <p:spPr bwMode="auto">
            <a:xfrm>
              <a:off x="77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2" name="Freeform 512"/>
            <p:cNvSpPr>
              <a:spLocks/>
            </p:cNvSpPr>
            <p:nvPr/>
          </p:nvSpPr>
          <p:spPr bwMode="auto">
            <a:xfrm>
              <a:off x="78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3" name="Freeform 513"/>
            <p:cNvSpPr>
              <a:spLocks/>
            </p:cNvSpPr>
            <p:nvPr/>
          </p:nvSpPr>
          <p:spPr bwMode="auto">
            <a:xfrm>
              <a:off x="79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4" name="Freeform 514"/>
            <p:cNvSpPr>
              <a:spLocks/>
            </p:cNvSpPr>
            <p:nvPr/>
          </p:nvSpPr>
          <p:spPr bwMode="auto">
            <a:xfrm>
              <a:off x="80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5" name="Freeform 515"/>
            <p:cNvSpPr>
              <a:spLocks/>
            </p:cNvSpPr>
            <p:nvPr/>
          </p:nvSpPr>
          <p:spPr bwMode="auto">
            <a:xfrm>
              <a:off x="81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6" name="Freeform 516"/>
            <p:cNvSpPr>
              <a:spLocks/>
            </p:cNvSpPr>
            <p:nvPr/>
          </p:nvSpPr>
          <p:spPr bwMode="auto">
            <a:xfrm>
              <a:off x="82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7" name="Freeform 517"/>
            <p:cNvSpPr>
              <a:spLocks/>
            </p:cNvSpPr>
            <p:nvPr/>
          </p:nvSpPr>
          <p:spPr bwMode="auto">
            <a:xfrm>
              <a:off x="838" y="3656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8" name="Freeform 518"/>
            <p:cNvSpPr>
              <a:spLocks/>
            </p:cNvSpPr>
            <p:nvPr/>
          </p:nvSpPr>
          <p:spPr bwMode="auto">
            <a:xfrm>
              <a:off x="847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9" name="Freeform 519"/>
            <p:cNvSpPr>
              <a:spLocks/>
            </p:cNvSpPr>
            <p:nvPr/>
          </p:nvSpPr>
          <p:spPr bwMode="auto">
            <a:xfrm>
              <a:off x="857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0" name="Freeform 520"/>
            <p:cNvSpPr>
              <a:spLocks/>
            </p:cNvSpPr>
            <p:nvPr/>
          </p:nvSpPr>
          <p:spPr bwMode="auto">
            <a:xfrm>
              <a:off x="868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1" name="Freeform 521"/>
            <p:cNvSpPr>
              <a:spLocks/>
            </p:cNvSpPr>
            <p:nvPr/>
          </p:nvSpPr>
          <p:spPr bwMode="auto">
            <a:xfrm>
              <a:off x="879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2" name="Freeform 522"/>
            <p:cNvSpPr>
              <a:spLocks/>
            </p:cNvSpPr>
            <p:nvPr/>
          </p:nvSpPr>
          <p:spPr bwMode="auto">
            <a:xfrm>
              <a:off x="889" y="3656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3" name="Freeform 523"/>
            <p:cNvSpPr>
              <a:spLocks/>
            </p:cNvSpPr>
            <p:nvPr/>
          </p:nvSpPr>
          <p:spPr bwMode="auto">
            <a:xfrm>
              <a:off x="899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4" name="Freeform 524"/>
            <p:cNvSpPr>
              <a:spLocks/>
            </p:cNvSpPr>
            <p:nvPr/>
          </p:nvSpPr>
          <p:spPr bwMode="auto">
            <a:xfrm>
              <a:off x="910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5" name="Freeform 525"/>
            <p:cNvSpPr>
              <a:spLocks/>
            </p:cNvSpPr>
            <p:nvPr/>
          </p:nvSpPr>
          <p:spPr bwMode="auto">
            <a:xfrm>
              <a:off x="920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6" name="Freeform 526"/>
            <p:cNvSpPr>
              <a:spLocks/>
            </p:cNvSpPr>
            <p:nvPr/>
          </p:nvSpPr>
          <p:spPr bwMode="auto">
            <a:xfrm>
              <a:off x="93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7" name="Freeform 527"/>
            <p:cNvSpPr>
              <a:spLocks/>
            </p:cNvSpPr>
            <p:nvPr/>
          </p:nvSpPr>
          <p:spPr bwMode="auto">
            <a:xfrm>
              <a:off x="94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8" name="Freeform 528"/>
            <p:cNvSpPr>
              <a:spLocks/>
            </p:cNvSpPr>
            <p:nvPr/>
          </p:nvSpPr>
          <p:spPr bwMode="auto">
            <a:xfrm>
              <a:off x="9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9" name="Freeform 529"/>
            <p:cNvSpPr>
              <a:spLocks/>
            </p:cNvSpPr>
            <p:nvPr/>
          </p:nvSpPr>
          <p:spPr bwMode="auto">
            <a:xfrm>
              <a:off x="96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0" name="Freeform 530"/>
            <p:cNvSpPr>
              <a:spLocks/>
            </p:cNvSpPr>
            <p:nvPr/>
          </p:nvSpPr>
          <p:spPr bwMode="auto">
            <a:xfrm>
              <a:off x="97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1" name="Freeform 531"/>
            <p:cNvSpPr>
              <a:spLocks/>
            </p:cNvSpPr>
            <p:nvPr/>
          </p:nvSpPr>
          <p:spPr bwMode="auto">
            <a:xfrm>
              <a:off x="9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2" name="Freeform 532"/>
            <p:cNvSpPr>
              <a:spLocks/>
            </p:cNvSpPr>
            <p:nvPr/>
          </p:nvSpPr>
          <p:spPr bwMode="auto">
            <a:xfrm>
              <a:off x="9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3" name="Freeform 533"/>
            <p:cNvSpPr>
              <a:spLocks/>
            </p:cNvSpPr>
            <p:nvPr/>
          </p:nvSpPr>
          <p:spPr bwMode="auto">
            <a:xfrm>
              <a:off x="100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4" name="Freeform 534"/>
            <p:cNvSpPr>
              <a:spLocks/>
            </p:cNvSpPr>
            <p:nvPr/>
          </p:nvSpPr>
          <p:spPr bwMode="auto">
            <a:xfrm>
              <a:off x="101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5" name="Freeform 535"/>
            <p:cNvSpPr>
              <a:spLocks/>
            </p:cNvSpPr>
            <p:nvPr/>
          </p:nvSpPr>
          <p:spPr bwMode="auto">
            <a:xfrm>
              <a:off x="102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6" name="Freeform 536"/>
            <p:cNvSpPr>
              <a:spLocks/>
            </p:cNvSpPr>
            <p:nvPr/>
          </p:nvSpPr>
          <p:spPr bwMode="auto">
            <a:xfrm>
              <a:off x="103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7" name="Freeform 537"/>
            <p:cNvSpPr>
              <a:spLocks/>
            </p:cNvSpPr>
            <p:nvPr/>
          </p:nvSpPr>
          <p:spPr bwMode="auto">
            <a:xfrm>
              <a:off x="1046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8" name="Freeform 538"/>
            <p:cNvSpPr>
              <a:spLocks/>
            </p:cNvSpPr>
            <p:nvPr/>
          </p:nvSpPr>
          <p:spPr bwMode="auto">
            <a:xfrm>
              <a:off x="105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9" name="Freeform 539"/>
            <p:cNvSpPr>
              <a:spLocks/>
            </p:cNvSpPr>
            <p:nvPr/>
          </p:nvSpPr>
          <p:spPr bwMode="auto">
            <a:xfrm>
              <a:off x="106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0" name="Freeform 540"/>
            <p:cNvSpPr>
              <a:spLocks/>
            </p:cNvSpPr>
            <p:nvPr/>
          </p:nvSpPr>
          <p:spPr bwMode="auto">
            <a:xfrm>
              <a:off x="107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1" name="Freeform 541"/>
            <p:cNvSpPr>
              <a:spLocks/>
            </p:cNvSpPr>
            <p:nvPr/>
          </p:nvSpPr>
          <p:spPr bwMode="auto">
            <a:xfrm>
              <a:off x="108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2" name="Freeform 542"/>
            <p:cNvSpPr>
              <a:spLocks/>
            </p:cNvSpPr>
            <p:nvPr/>
          </p:nvSpPr>
          <p:spPr bwMode="auto">
            <a:xfrm>
              <a:off x="109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3" name="Freeform 543"/>
            <p:cNvSpPr>
              <a:spLocks/>
            </p:cNvSpPr>
            <p:nvPr/>
          </p:nvSpPr>
          <p:spPr bwMode="auto">
            <a:xfrm>
              <a:off x="110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4" name="Freeform 544"/>
            <p:cNvSpPr>
              <a:spLocks/>
            </p:cNvSpPr>
            <p:nvPr/>
          </p:nvSpPr>
          <p:spPr bwMode="auto">
            <a:xfrm>
              <a:off x="111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5" name="Freeform 545"/>
            <p:cNvSpPr>
              <a:spLocks/>
            </p:cNvSpPr>
            <p:nvPr/>
          </p:nvSpPr>
          <p:spPr bwMode="auto">
            <a:xfrm>
              <a:off x="112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6" name="Freeform 546"/>
            <p:cNvSpPr>
              <a:spLocks/>
            </p:cNvSpPr>
            <p:nvPr/>
          </p:nvSpPr>
          <p:spPr bwMode="auto">
            <a:xfrm>
              <a:off x="1138" y="3657"/>
              <a:ext cx="2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7" name="Freeform 547"/>
            <p:cNvSpPr>
              <a:spLocks/>
            </p:cNvSpPr>
            <p:nvPr/>
          </p:nvSpPr>
          <p:spPr bwMode="auto">
            <a:xfrm>
              <a:off x="116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8" name="Freeform 548"/>
            <p:cNvSpPr>
              <a:spLocks/>
            </p:cNvSpPr>
            <p:nvPr/>
          </p:nvSpPr>
          <p:spPr bwMode="auto">
            <a:xfrm>
              <a:off x="117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9" name="Freeform 549"/>
            <p:cNvSpPr>
              <a:spLocks/>
            </p:cNvSpPr>
            <p:nvPr/>
          </p:nvSpPr>
          <p:spPr bwMode="auto">
            <a:xfrm>
              <a:off x="1184" y="3656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0" name="Freeform 550"/>
            <p:cNvSpPr>
              <a:spLocks/>
            </p:cNvSpPr>
            <p:nvPr/>
          </p:nvSpPr>
          <p:spPr bwMode="auto">
            <a:xfrm>
              <a:off x="1194" y="3654"/>
              <a:ext cx="1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1" y="0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1" name="Freeform 551"/>
            <p:cNvSpPr>
              <a:spLocks/>
            </p:cNvSpPr>
            <p:nvPr/>
          </p:nvSpPr>
          <p:spPr bwMode="auto">
            <a:xfrm>
              <a:off x="1205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2" name="Freeform 552"/>
            <p:cNvSpPr>
              <a:spLocks/>
            </p:cNvSpPr>
            <p:nvPr/>
          </p:nvSpPr>
          <p:spPr bwMode="auto">
            <a:xfrm>
              <a:off x="1216" y="3654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3" name="Freeform 553"/>
            <p:cNvSpPr>
              <a:spLocks/>
            </p:cNvSpPr>
            <p:nvPr/>
          </p:nvSpPr>
          <p:spPr bwMode="auto">
            <a:xfrm>
              <a:off x="1226" y="3648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4" name="Freeform 554"/>
            <p:cNvSpPr>
              <a:spLocks/>
            </p:cNvSpPr>
            <p:nvPr/>
          </p:nvSpPr>
          <p:spPr bwMode="auto">
            <a:xfrm>
              <a:off x="1237" y="3634"/>
              <a:ext cx="11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0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5" name="Freeform 555"/>
            <p:cNvSpPr>
              <a:spLocks/>
            </p:cNvSpPr>
            <p:nvPr/>
          </p:nvSpPr>
          <p:spPr bwMode="auto">
            <a:xfrm>
              <a:off x="1248" y="3582"/>
              <a:ext cx="9" cy="52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0" y="0"/>
                </a:cxn>
              </a:cxnLst>
              <a:rect l="0" t="0" r="r" b="b"/>
              <a:pathLst>
                <a:path w="10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6" name="Freeform 556"/>
            <p:cNvSpPr>
              <a:spLocks/>
            </p:cNvSpPr>
            <p:nvPr/>
          </p:nvSpPr>
          <p:spPr bwMode="auto">
            <a:xfrm>
              <a:off x="1257" y="3467"/>
              <a:ext cx="10" cy="115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10" y="0"/>
                </a:cxn>
              </a:cxnLst>
              <a:rect l="0" t="0" r="r" b="b"/>
              <a:pathLst>
                <a:path w="10" h="118">
                  <a:moveTo>
                    <a:pt x="0" y="118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7" name="Freeform 557"/>
            <p:cNvSpPr>
              <a:spLocks/>
            </p:cNvSpPr>
            <p:nvPr/>
          </p:nvSpPr>
          <p:spPr bwMode="auto">
            <a:xfrm>
              <a:off x="1267" y="3261"/>
              <a:ext cx="10" cy="206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0" y="211"/>
                </a:cxn>
                <a:cxn ang="0">
                  <a:pos x="0" y="211"/>
                </a:cxn>
                <a:cxn ang="0">
                  <a:pos x="10" y="0"/>
                </a:cxn>
              </a:cxnLst>
              <a:rect l="0" t="0" r="r" b="b"/>
              <a:pathLst>
                <a:path w="10" h="211">
                  <a:moveTo>
                    <a:pt x="0" y="211"/>
                  </a:moveTo>
                  <a:lnTo>
                    <a:pt x="0" y="211"/>
                  </a:lnTo>
                  <a:lnTo>
                    <a:pt x="0" y="21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8" name="Freeform 558"/>
            <p:cNvSpPr>
              <a:spLocks/>
            </p:cNvSpPr>
            <p:nvPr/>
          </p:nvSpPr>
          <p:spPr bwMode="auto">
            <a:xfrm>
              <a:off x="1277" y="2998"/>
              <a:ext cx="11" cy="263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0" y="269"/>
                </a:cxn>
                <a:cxn ang="0">
                  <a:pos x="11" y="0"/>
                </a:cxn>
              </a:cxnLst>
              <a:rect l="0" t="0" r="r" b="b"/>
              <a:pathLst>
                <a:path w="11" h="269">
                  <a:moveTo>
                    <a:pt x="0" y="269"/>
                  </a:moveTo>
                  <a:lnTo>
                    <a:pt x="0" y="269"/>
                  </a:lnTo>
                  <a:lnTo>
                    <a:pt x="0" y="2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9" name="Freeform 559"/>
            <p:cNvSpPr>
              <a:spLocks/>
            </p:cNvSpPr>
            <p:nvPr/>
          </p:nvSpPr>
          <p:spPr bwMode="auto">
            <a:xfrm>
              <a:off x="1288" y="2749"/>
              <a:ext cx="11" cy="249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0" y="255"/>
                </a:cxn>
                <a:cxn ang="0">
                  <a:pos x="11" y="0"/>
                </a:cxn>
              </a:cxnLst>
              <a:rect l="0" t="0" r="r" b="b"/>
              <a:pathLst>
                <a:path w="11" h="255">
                  <a:moveTo>
                    <a:pt x="0" y="255"/>
                  </a:moveTo>
                  <a:lnTo>
                    <a:pt x="0" y="255"/>
                  </a:lnTo>
                  <a:lnTo>
                    <a:pt x="0" y="25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0" name="Freeform 560"/>
            <p:cNvSpPr>
              <a:spLocks/>
            </p:cNvSpPr>
            <p:nvPr/>
          </p:nvSpPr>
          <p:spPr bwMode="auto">
            <a:xfrm>
              <a:off x="1299" y="2484"/>
              <a:ext cx="10" cy="265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0" y="271"/>
                </a:cxn>
                <a:cxn ang="0">
                  <a:pos x="0" y="271"/>
                </a:cxn>
                <a:cxn ang="0">
                  <a:pos x="10" y="0"/>
                </a:cxn>
              </a:cxnLst>
              <a:rect l="0" t="0" r="r" b="b"/>
              <a:pathLst>
                <a:path w="10" h="271">
                  <a:moveTo>
                    <a:pt x="0" y="271"/>
                  </a:moveTo>
                  <a:lnTo>
                    <a:pt x="0" y="271"/>
                  </a:lnTo>
                  <a:lnTo>
                    <a:pt x="0" y="27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1" name="Freeform 561"/>
            <p:cNvSpPr>
              <a:spLocks/>
            </p:cNvSpPr>
            <p:nvPr/>
          </p:nvSpPr>
          <p:spPr bwMode="auto">
            <a:xfrm>
              <a:off x="1309" y="2251"/>
              <a:ext cx="11" cy="233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0" y="238"/>
                </a:cxn>
                <a:cxn ang="0">
                  <a:pos x="0" y="238"/>
                </a:cxn>
                <a:cxn ang="0">
                  <a:pos x="11" y="0"/>
                </a:cxn>
              </a:cxnLst>
              <a:rect l="0" t="0" r="r" b="b"/>
              <a:pathLst>
                <a:path w="11" h="238">
                  <a:moveTo>
                    <a:pt x="0" y="238"/>
                  </a:moveTo>
                  <a:lnTo>
                    <a:pt x="0" y="238"/>
                  </a:lnTo>
                  <a:lnTo>
                    <a:pt x="0" y="23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2" name="Freeform 562"/>
            <p:cNvSpPr>
              <a:spLocks/>
            </p:cNvSpPr>
            <p:nvPr/>
          </p:nvSpPr>
          <p:spPr bwMode="auto">
            <a:xfrm>
              <a:off x="1320" y="2011"/>
              <a:ext cx="11" cy="24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246"/>
                </a:cxn>
                <a:cxn ang="0">
                  <a:pos x="0" y="246"/>
                </a:cxn>
                <a:cxn ang="0">
                  <a:pos x="11" y="0"/>
                </a:cxn>
              </a:cxnLst>
              <a:rect l="0" t="0" r="r" b="b"/>
              <a:pathLst>
                <a:path w="11" h="246">
                  <a:moveTo>
                    <a:pt x="0" y="246"/>
                  </a:moveTo>
                  <a:lnTo>
                    <a:pt x="0" y="246"/>
                  </a:lnTo>
                  <a:lnTo>
                    <a:pt x="0" y="24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3" name="Freeform 563"/>
            <p:cNvSpPr>
              <a:spLocks/>
            </p:cNvSpPr>
            <p:nvPr/>
          </p:nvSpPr>
          <p:spPr bwMode="auto">
            <a:xfrm>
              <a:off x="1331" y="1993"/>
              <a:ext cx="1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0" y="0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4" name="Freeform 564"/>
            <p:cNvSpPr>
              <a:spLocks/>
            </p:cNvSpPr>
            <p:nvPr/>
          </p:nvSpPr>
          <p:spPr bwMode="auto">
            <a:xfrm>
              <a:off x="1341" y="1993"/>
              <a:ext cx="10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81"/>
                </a:cxn>
              </a:cxnLst>
              <a:rect l="0" t="0" r="r" b="b"/>
              <a:pathLst>
                <a:path w="11" h="1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5" name="Freeform 565"/>
            <p:cNvSpPr>
              <a:spLocks/>
            </p:cNvSpPr>
            <p:nvPr/>
          </p:nvSpPr>
          <p:spPr bwMode="auto">
            <a:xfrm>
              <a:off x="1351" y="2170"/>
              <a:ext cx="11" cy="4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49"/>
                </a:cxn>
              </a:cxnLst>
              <a:rect l="0" t="0" r="r" b="b"/>
              <a:pathLst>
                <a:path w="11" h="4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4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6" name="Freeform 566"/>
            <p:cNvSpPr>
              <a:spLocks/>
            </p:cNvSpPr>
            <p:nvPr/>
          </p:nvSpPr>
          <p:spPr bwMode="auto">
            <a:xfrm>
              <a:off x="1362" y="2609"/>
              <a:ext cx="9" cy="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22"/>
                </a:cxn>
              </a:cxnLst>
              <a:rect l="0" t="0" r="r" b="b"/>
              <a:pathLst>
                <a:path w="9" h="4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2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7" name="Freeform 567"/>
            <p:cNvSpPr>
              <a:spLocks/>
            </p:cNvSpPr>
            <p:nvPr/>
          </p:nvSpPr>
          <p:spPr bwMode="auto">
            <a:xfrm>
              <a:off x="1371" y="3021"/>
              <a:ext cx="11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328"/>
                </a:cxn>
              </a:cxnLst>
              <a:rect l="0" t="0" r="r" b="b"/>
              <a:pathLst>
                <a:path w="11" h="3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32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8" name="Freeform 568"/>
            <p:cNvSpPr>
              <a:spLocks/>
            </p:cNvSpPr>
            <p:nvPr/>
          </p:nvSpPr>
          <p:spPr bwMode="auto">
            <a:xfrm>
              <a:off x="1382" y="3342"/>
              <a:ext cx="10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44"/>
                </a:cxn>
              </a:cxnLst>
              <a:rect l="0" t="0" r="r" b="b"/>
              <a:pathLst>
                <a:path w="10" h="14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9" name="Freeform 569"/>
            <p:cNvSpPr>
              <a:spLocks/>
            </p:cNvSpPr>
            <p:nvPr/>
          </p:nvSpPr>
          <p:spPr bwMode="auto">
            <a:xfrm>
              <a:off x="1392" y="3483"/>
              <a:ext cx="1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81"/>
                </a:cxn>
              </a:cxnLst>
              <a:rect l="0" t="0" r="r" b="b"/>
              <a:pathLst>
                <a:path w="11" h="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0" name="Freeform 570"/>
            <p:cNvSpPr>
              <a:spLocks/>
            </p:cNvSpPr>
            <p:nvPr/>
          </p:nvSpPr>
          <p:spPr bwMode="auto">
            <a:xfrm>
              <a:off x="1403" y="3562"/>
              <a:ext cx="11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"/>
                </a:cxn>
              </a:cxnLst>
              <a:rect l="0" t="0" r="r" b="b"/>
              <a:pathLst>
                <a:path w="11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1" name="Freeform 571"/>
            <p:cNvSpPr>
              <a:spLocks/>
            </p:cNvSpPr>
            <p:nvPr/>
          </p:nvSpPr>
          <p:spPr bwMode="auto">
            <a:xfrm>
              <a:off x="1414" y="3602"/>
              <a:ext cx="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29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2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2" name="Freeform 572"/>
            <p:cNvSpPr>
              <a:spLocks/>
            </p:cNvSpPr>
            <p:nvPr/>
          </p:nvSpPr>
          <p:spPr bwMode="auto">
            <a:xfrm>
              <a:off x="1423" y="3630"/>
              <a:ext cx="10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2"/>
                </a:cxn>
              </a:cxnLst>
              <a:rect l="0" t="0" r="r" b="b"/>
              <a:pathLst>
                <a:path w="10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3" name="Freeform 573"/>
            <p:cNvSpPr>
              <a:spLocks/>
            </p:cNvSpPr>
            <p:nvPr/>
          </p:nvSpPr>
          <p:spPr bwMode="auto">
            <a:xfrm>
              <a:off x="1433" y="3642"/>
              <a:ext cx="9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4" name="Freeform 574"/>
            <p:cNvSpPr>
              <a:spLocks/>
            </p:cNvSpPr>
            <p:nvPr/>
          </p:nvSpPr>
          <p:spPr bwMode="auto">
            <a:xfrm>
              <a:off x="1442" y="3652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5" name="Freeform 575"/>
            <p:cNvSpPr>
              <a:spLocks/>
            </p:cNvSpPr>
            <p:nvPr/>
          </p:nvSpPr>
          <p:spPr bwMode="auto">
            <a:xfrm>
              <a:off x="14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6" name="Freeform 576"/>
            <p:cNvSpPr>
              <a:spLocks/>
            </p:cNvSpPr>
            <p:nvPr/>
          </p:nvSpPr>
          <p:spPr bwMode="auto">
            <a:xfrm>
              <a:off x="146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7" name="Freeform 577"/>
            <p:cNvSpPr>
              <a:spLocks/>
            </p:cNvSpPr>
            <p:nvPr/>
          </p:nvSpPr>
          <p:spPr bwMode="auto">
            <a:xfrm>
              <a:off x="1474" y="3654"/>
              <a:ext cx="9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9" y="0"/>
                </a:cxn>
              </a:cxnLst>
              <a:rect l="0" t="0" r="r" b="b"/>
              <a:pathLst>
                <a:path w="9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8" name="Freeform 578"/>
            <p:cNvSpPr>
              <a:spLocks/>
            </p:cNvSpPr>
            <p:nvPr/>
          </p:nvSpPr>
          <p:spPr bwMode="auto">
            <a:xfrm>
              <a:off x="1483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9" name="Freeform 579"/>
            <p:cNvSpPr>
              <a:spLocks/>
            </p:cNvSpPr>
            <p:nvPr/>
          </p:nvSpPr>
          <p:spPr bwMode="auto">
            <a:xfrm>
              <a:off x="1494" y="3654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0" name="Freeform 580"/>
            <p:cNvSpPr>
              <a:spLocks/>
            </p:cNvSpPr>
            <p:nvPr/>
          </p:nvSpPr>
          <p:spPr bwMode="auto">
            <a:xfrm>
              <a:off x="1504" y="3654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1" name="Freeform 581"/>
            <p:cNvSpPr>
              <a:spLocks/>
            </p:cNvSpPr>
            <p:nvPr/>
          </p:nvSpPr>
          <p:spPr bwMode="auto">
            <a:xfrm>
              <a:off x="1514" y="3653"/>
              <a:ext cx="1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2" name="Freeform 582"/>
            <p:cNvSpPr>
              <a:spLocks/>
            </p:cNvSpPr>
            <p:nvPr/>
          </p:nvSpPr>
          <p:spPr bwMode="auto">
            <a:xfrm>
              <a:off x="1524" y="3652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3" name="Freeform 583"/>
            <p:cNvSpPr>
              <a:spLocks/>
            </p:cNvSpPr>
            <p:nvPr/>
          </p:nvSpPr>
          <p:spPr bwMode="auto">
            <a:xfrm>
              <a:off x="1534" y="365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4" name="Freeform 584"/>
            <p:cNvSpPr>
              <a:spLocks/>
            </p:cNvSpPr>
            <p:nvPr/>
          </p:nvSpPr>
          <p:spPr bwMode="auto">
            <a:xfrm>
              <a:off x="1545" y="3652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5" name="Freeform 585"/>
            <p:cNvSpPr>
              <a:spLocks/>
            </p:cNvSpPr>
            <p:nvPr/>
          </p:nvSpPr>
          <p:spPr bwMode="auto">
            <a:xfrm>
              <a:off x="1554" y="3656"/>
              <a:ext cx="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1"/>
                </a:cxn>
              </a:cxnLst>
              <a:rect l="0" t="0" r="r" b="b"/>
              <a:pathLst>
                <a:path w="27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6" name="Freeform 586"/>
            <p:cNvSpPr>
              <a:spLocks/>
            </p:cNvSpPr>
            <p:nvPr/>
          </p:nvSpPr>
          <p:spPr bwMode="auto">
            <a:xfrm>
              <a:off x="158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7" name="Freeform 587"/>
            <p:cNvSpPr>
              <a:spLocks/>
            </p:cNvSpPr>
            <p:nvPr/>
          </p:nvSpPr>
          <p:spPr bwMode="auto">
            <a:xfrm>
              <a:off x="159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8" name="Freeform 588"/>
            <p:cNvSpPr>
              <a:spLocks/>
            </p:cNvSpPr>
            <p:nvPr/>
          </p:nvSpPr>
          <p:spPr bwMode="auto">
            <a:xfrm>
              <a:off x="160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9" name="Freeform 589"/>
            <p:cNvSpPr>
              <a:spLocks/>
            </p:cNvSpPr>
            <p:nvPr/>
          </p:nvSpPr>
          <p:spPr bwMode="auto">
            <a:xfrm>
              <a:off x="161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0" name="Freeform 590"/>
            <p:cNvSpPr>
              <a:spLocks/>
            </p:cNvSpPr>
            <p:nvPr/>
          </p:nvSpPr>
          <p:spPr bwMode="auto">
            <a:xfrm>
              <a:off x="162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1" name="Freeform 591"/>
            <p:cNvSpPr>
              <a:spLocks/>
            </p:cNvSpPr>
            <p:nvPr/>
          </p:nvSpPr>
          <p:spPr bwMode="auto">
            <a:xfrm>
              <a:off x="163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2" name="Freeform 592"/>
            <p:cNvSpPr>
              <a:spLocks/>
            </p:cNvSpPr>
            <p:nvPr/>
          </p:nvSpPr>
          <p:spPr bwMode="auto">
            <a:xfrm>
              <a:off x="164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3" name="Freeform 593"/>
            <p:cNvSpPr>
              <a:spLocks/>
            </p:cNvSpPr>
            <p:nvPr/>
          </p:nvSpPr>
          <p:spPr bwMode="auto">
            <a:xfrm>
              <a:off x="165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4" name="Freeform 594"/>
            <p:cNvSpPr>
              <a:spLocks/>
            </p:cNvSpPr>
            <p:nvPr/>
          </p:nvSpPr>
          <p:spPr bwMode="auto">
            <a:xfrm>
              <a:off x="166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5" name="Freeform 595"/>
            <p:cNvSpPr>
              <a:spLocks/>
            </p:cNvSpPr>
            <p:nvPr/>
          </p:nvSpPr>
          <p:spPr bwMode="auto">
            <a:xfrm>
              <a:off x="167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6" name="Freeform 596"/>
            <p:cNvSpPr>
              <a:spLocks/>
            </p:cNvSpPr>
            <p:nvPr/>
          </p:nvSpPr>
          <p:spPr bwMode="auto">
            <a:xfrm>
              <a:off x="168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7" name="Freeform 597"/>
            <p:cNvSpPr>
              <a:spLocks/>
            </p:cNvSpPr>
            <p:nvPr/>
          </p:nvSpPr>
          <p:spPr bwMode="auto">
            <a:xfrm>
              <a:off x="169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8" name="Freeform 598"/>
            <p:cNvSpPr>
              <a:spLocks/>
            </p:cNvSpPr>
            <p:nvPr/>
          </p:nvSpPr>
          <p:spPr bwMode="auto">
            <a:xfrm>
              <a:off x="170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9" name="Freeform 599"/>
            <p:cNvSpPr>
              <a:spLocks/>
            </p:cNvSpPr>
            <p:nvPr/>
          </p:nvSpPr>
          <p:spPr bwMode="auto">
            <a:xfrm>
              <a:off x="171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0" name="Freeform 600"/>
            <p:cNvSpPr>
              <a:spLocks/>
            </p:cNvSpPr>
            <p:nvPr/>
          </p:nvSpPr>
          <p:spPr bwMode="auto">
            <a:xfrm>
              <a:off x="172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1" name="Freeform 601"/>
            <p:cNvSpPr>
              <a:spLocks/>
            </p:cNvSpPr>
            <p:nvPr/>
          </p:nvSpPr>
          <p:spPr bwMode="auto">
            <a:xfrm>
              <a:off x="173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2" name="Freeform 602"/>
            <p:cNvSpPr>
              <a:spLocks/>
            </p:cNvSpPr>
            <p:nvPr/>
          </p:nvSpPr>
          <p:spPr bwMode="auto">
            <a:xfrm>
              <a:off x="174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3" name="Freeform 603"/>
            <p:cNvSpPr>
              <a:spLocks/>
            </p:cNvSpPr>
            <p:nvPr/>
          </p:nvSpPr>
          <p:spPr bwMode="auto">
            <a:xfrm>
              <a:off x="175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4" name="Freeform 604"/>
            <p:cNvSpPr>
              <a:spLocks/>
            </p:cNvSpPr>
            <p:nvPr/>
          </p:nvSpPr>
          <p:spPr bwMode="auto">
            <a:xfrm>
              <a:off x="1762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5" name="Freeform 605"/>
            <p:cNvSpPr>
              <a:spLocks/>
            </p:cNvSpPr>
            <p:nvPr/>
          </p:nvSpPr>
          <p:spPr bwMode="auto">
            <a:xfrm>
              <a:off x="1773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6" name="Freeform 606"/>
            <p:cNvSpPr>
              <a:spLocks/>
            </p:cNvSpPr>
            <p:nvPr/>
          </p:nvSpPr>
          <p:spPr bwMode="auto">
            <a:xfrm>
              <a:off x="1784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7" name="Freeform 607"/>
            <p:cNvSpPr>
              <a:spLocks/>
            </p:cNvSpPr>
            <p:nvPr/>
          </p:nvSpPr>
          <p:spPr bwMode="auto">
            <a:xfrm>
              <a:off x="1794" y="3656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8" name="Freeform 608"/>
            <p:cNvSpPr>
              <a:spLocks/>
            </p:cNvSpPr>
            <p:nvPr/>
          </p:nvSpPr>
          <p:spPr bwMode="auto">
            <a:xfrm>
              <a:off x="180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9" name="Freeform 609"/>
            <p:cNvSpPr>
              <a:spLocks/>
            </p:cNvSpPr>
            <p:nvPr/>
          </p:nvSpPr>
          <p:spPr bwMode="auto">
            <a:xfrm>
              <a:off x="181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0" name="Freeform 610"/>
            <p:cNvSpPr>
              <a:spLocks/>
            </p:cNvSpPr>
            <p:nvPr/>
          </p:nvSpPr>
          <p:spPr bwMode="auto">
            <a:xfrm>
              <a:off x="182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1" name="Freeform 611"/>
            <p:cNvSpPr>
              <a:spLocks/>
            </p:cNvSpPr>
            <p:nvPr/>
          </p:nvSpPr>
          <p:spPr bwMode="auto">
            <a:xfrm>
              <a:off x="183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2" name="Freeform 612"/>
            <p:cNvSpPr>
              <a:spLocks/>
            </p:cNvSpPr>
            <p:nvPr/>
          </p:nvSpPr>
          <p:spPr bwMode="auto">
            <a:xfrm>
              <a:off x="184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3" name="Freeform 613"/>
            <p:cNvSpPr>
              <a:spLocks/>
            </p:cNvSpPr>
            <p:nvPr/>
          </p:nvSpPr>
          <p:spPr bwMode="auto">
            <a:xfrm>
              <a:off x="185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4" name="Freeform 614"/>
            <p:cNvSpPr>
              <a:spLocks/>
            </p:cNvSpPr>
            <p:nvPr/>
          </p:nvSpPr>
          <p:spPr bwMode="auto">
            <a:xfrm>
              <a:off x="186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5" name="Freeform 615"/>
            <p:cNvSpPr>
              <a:spLocks/>
            </p:cNvSpPr>
            <p:nvPr/>
          </p:nvSpPr>
          <p:spPr bwMode="auto">
            <a:xfrm>
              <a:off x="187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6" name="Freeform 617"/>
            <p:cNvSpPr>
              <a:spLocks/>
            </p:cNvSpPr>
            <p:nvPr/>
          </p:nvSpPr>
          <p:spPr bwMode="auto">
            <a:xfrm>
              <a:off x="188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7" name="Freeform 618"/>
            <p:cNvSpPr>
              <a:spLocks/>
            </p:cNvSpPr>
            <p:nvPr/>
          </p:nvSpPr>
          <p:spPr bwMode="auto">
            <a:xfrm>
              <a:off x="189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8" name="Freeform 619"/>
            <p:cNvSpPr>
              <a:spLocks/>
            </p:cNvSpPr>
            <p:nvPr/>
          </p:nvSpPr>
          <p:spPr bwMode="auto">
            <a:xfrm>
              <a:off x="190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9" name="Freeform 620"/>
            <p:cNvSpPr>
              <a:spLocks/>
            </p:cNvSpPr>
            <p:nvPr/>
          </p:nvSpPr>
          <p:spPr bwMode="auto">
            <a:xfrm>
              <a:off x="191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0" name="Freeform 621"/>
            <p:cNvSpPr>
              <a:spLocks/>
            </p:cNvSpPr>
            <p:nvPr/>
          </p:nvSpPr>
          <p:spPr bwMode="auto">
            <a:xfrm>
              <a:off x="192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1" name="Freeform 622"/>
            <p:cNvSpPr>
              <a:spLocks/>
            </p:cNvSpPr>
            <p:nvPr/>
          </p:nvSpPr>
          <p:spPr bwMode="auto">
            <a:xfrm>
              <a:off x="193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2" name="Freeform 623"/>
            <p:cNvSpPr>
              <a:spLocks/>
            </p:cNvSpPr>
            <p:nvPr/>
          </p:nvSpPr>
          <p:spPr bwMode="auto">
            <a:xfrm>
              <a:off x="194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3" name="Freeform 624"/>
            <p:cNvSpPr>
              <a:spLocks/>
            </p:cNvSpPr>
            <p:nvPr/>
          </p:nvSpPr>
          <p:spPr bwMode="auto">
            <a:xfrm>
              <a:off x="195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4" name="Freeform 625"/>
            <p:cNvSpPr>
              <a:spLocks/>
            </p:cNvSpPr>
            <p:nvPr/>
          </p:nvSpPr>
          <p:spPr bwMode="auto">
            <a:xfrm>
              <a:off x="1967" y="3657"/>
              <a:ext cx="2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5" name="Freeform 626"/>
            <p:cNvSpPr>
              <a:spLocks/>
            </p:cNvSpPr>
            <p:nvPr/>
          </p:nvSpPr>
          <p:spPr bwMode="auto">
            <a:xfrm>
              <a:off x="199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6" name="Freeform 627"/>
            <p:cNvSpPr>
              <a:spLocks/>
            </p:cNvSpPr>
            <p:nvPr/>
          </p:nvSpPr>
          <p:spPr bwMode="auto">
            <a:xfrm>
              <a:off x="200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7" name="Freeform 628"/>
            <p:cNvSpPr>
              <a:spLocks/>
            </p:cNvSpPr>
            <p:nvPr/>
          </p:nvSpPr>
          <p:spPr bwMode="auto">
            <a:xfrm>
              <a:off x="2011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8" name="Freeform 629"/>
            <p:cNvSpPr>
              <a:spLocks/>
            </p:cNvSpPr>
            <p:nvPr/>
          </p:nvSpPr>
          <p:spPr bwMode="auto">
            <a:xfrm>
              <a:off x="2022" y="365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9" name="Freeform 630"/>
            <p:cNvSpPr>
              <a:spLocks/>
            </p:cNvSpPr>
            <p:nvPr/>
          </p:nvSpPr>
          <p:spPr bwMode="auto">
            <a:xfrm>
              <a:off x="2031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0" name="Freeform 631"/>
            <p:cNvSpPr>
              <a:spLocks/>
            </p:cNvSpPr>
            <p:nvPr/>
          </p:nvSpPr>
          <p:spPr bwMode="auto">
            <a:xfrm>
              <a:off x="2042" y="3656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1" name="Freeform 632"/>
            <p:cNvSpPr>
              <a:spLocks/>
            </p:cNvSpPr>
            <p:nvPr/>
          </p:nvSpPr>
          <p:spPr bwMode="auto">
            <a:xfrm>
              <a:off x="20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2" name="Freeform 633"/>
            <p:cNvSpPr>
              <a:spLocks/>
            </p:cNvSpPr>
            <p:nvPr/>
          </p:nvSpPr>
          <p:spPr bwMode="auto">
            <a:xfrm>
              <a:off x="2063" y="3657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3" name="Freeform 634"/>
            <p:cNvSpPr>
              <a:spLocks/>
            </p:cNvSpPr>
            <p:nvPr/>
          </p:nvSpPr>
          <p:spPr bwMode="auto">
            <a:xfrm>
              <a:off x="207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4" name="Freeform 635"/>
            <p:cNvSpPr>
              <a:spLocks/>
            </p:cNvSpPr>
            <p:nvPr/>
          </p:nvSpPr>
          <p:spPr bwMode="auto">
            <a:xfrm>
              <a:off x="20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5" name="Freeform 636"/>
            <p:cNvSpPr>
              <a:spLocks/>
            </p:cNvSpPr>
            <p:nvPr/>
          </p:nvSpPr>
          <p:spPr bwMode="auto">
            <a:xfrm>
              <a:off x="20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6" name="Freeform 637"/>
            <p:cNvSpPr>
              <a:spLocks/>
            </p:cNvSpPr>
            <p:nvPr/>
          </p:nvSpPr>
          <p:spPr bwMode="auto">
            <a:xfrm>
              <a:off x="2103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7" name="Freeform 638"/>
            <p:cNvSpPr>
              <a:spLocks/>
            </p:cNvSpPr>
            <p:nvPr/>
          </p:nvSpPr>
          <p:spPr bwMode="auto">
            <a:xfrm>
              <a:off x="2114" y="365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8" name="Freeform 639"/>
            <p:cNvSpPr>
              <a:spLocks/>
            </p:cNvSpPr>
            <p:nvPr/>
          </p:nvSpPr>
          <p:spPr bwMode="auto">
            <a:xfrm>
              <a:off x="2123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9" name="Freeform 640"/>
            <p:cNvSpPr>
              <a:spLocks/>
            </p:cNvSpPr>
            <p:nvPr/>
          </p:nvSpPr>
          <p:spPr bwMode="auto">
            <a:xfrm>
              <a:off x="2134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0" name="Freeform 641"/>
            <p:cNvSpPr>
              <a:spLocks/>
            </p:cNvSpPr>
            <p:nvPr/>
          </p:nvSpPr>
          <p:spPr bwMode="auto">
            <a:xfrm>
              <a:off x="214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1" name="Freeform 642"/>
            <p:cNvSpPr>
              <a:spLocks/>
            </p:cNvSpPr>
            <p:nvPr/>
          </p:nvSpPr>
          <p:spPr bwMode="auto">
            <a:xfrm>
              <a:off x="215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2" name="Freeform 643"/>
            <p:cNvSpPr>
              <a:spLocks/>
            </p:cNvSpPr>
            <p:nvPr/>
          </p:nvSpPr>
          <p:spPr bwMode="auto">
            <a:xfrm>
              <a:off x="216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3" name="Freeform 644"/>
            <p:cNvSpPr>
              <a:spLocks/>
            </p:cNvSpPr>
            <p:nvPr/>
          </p:nvSpPr>
          <p:spPr bwMode="auto">
            <a:xfrm>
              <a:off x="217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4" name="Freeform 645"/>
            <p:cNvSpPr>
              <a:spLocks/>
            </p:cNvSpPr>
            <p:nvPr/>
          </p:nvSpPr>
          <p:spPr bwMode="auto">
            <a:xfrm>
              <a:off x="218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5" name="Freeform 646"/>
            <p:cNvSpPr>
              <a:spLocks/>
            </p:cNvSpPr>
            <p:nvPr/>
          </p:nvSpPr>
          <p:spPr bwMode="auto">
            <a:xfrm>
              <a:off x="219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6" name="Freeform 647"/>
            <p:cNvSpPr>
              <a:spLocks/>
            </p:cNvSpPr>
            <p:nvPr/>
          </p:nvSpPr>
          <p:spPr bwMode="auto">
            <a:xfrm>
              <a:off x="2206" y="3653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7" name="Freeform 648"/>
            <p:cNvSpPr>
              <a:spLocks/>
            </p:cNvSpPr>
            <p:nvPr/>
          </p:nvSpPr>
          <p:spPr bwMode="auto">
            <a:xfrm>
              <a:off x="2217" y="3653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8" name="Freeform 649"/>
            <p:cNvSpPr>
              <a:spLocks/>
            </p:cNvSpPr>
            <p:nvPr/>
          </p:nvSpPr>
          <p:spPr bwMode="auto">
            <a:xfrm>
              <a:off x="2226" y="3653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9" name="Freeform 650"/>
            <p:cNvSpPr>
              <a:spLocks/>
            </p:cNvSpPr>
            <p:nvPr/>
          </p:nvSpPr>
          <p:spPr bwMode="auto">
            <a:xfrm>
              <a:off x="2237" y="3653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0" name="Freeform 651"/>
            <p:cNvSpPr>
              <a:spLocks/>
            </p:cNvSpPr>
            <p:nvPr/>
          </p:nvSpPr>
          <p:spPr bwMode="auto">
            <a:xfrm>
              <a:off x="224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1" name="Freeform 652"/>
            <p:cNvSpPr>
              <a:spLocks/>
            </p:cNvSpPr>
            <p:nvPr/>
          </p:nvSpPr>
          <p:spPr bwMode="auto">
            <a:xfrm>
              <a:off x="225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2" name="Freeform 653"/>
            <p:cNvSpPr>
              <a:spLocks/>
            </p:cNvSpPr>
            <p:nvPr/>
          </p:nvSpPr>
          <p:spPr bwMode="auto">
            <a:xfrm>
              <a:off x="2267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3" name="Freeform 654"/>
            <p:cNvSpPr>
              <a:spLocks/>
            </p:cNvSpPr>
            <p:nvPr/>
          </p:nvSpPr>
          <p:spPr bwMode="auto">
            <a:xfrm>
              <a:off x="227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4" name="Freeform 655"/>
            <p:cNvSpPr>
              <a:spLocks/>
            </p:cNvSpPr>
            <p:nvPr/>
          </p:nvSpPr>
          <p:spPr bwMode="auto">
            <a:xfrm>
              <a:off x="2287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5" name="Freeform 656"/>
            <p:cNvSpPr>
              <a:spLocks/>
            </p:cNvSpPr>
            <p:nvPr/>
          </p:nvSpPr>
          <p:spPr bwMode="auto">
            <a:xfrm>
              <a:off x="2297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6" name="Freeform 657"/>
            <p:cNvSpPr>
              <a:spLocks/>
            </p:cNvSpPr>
            <p:nvPr/>
          </p:nvSpPr>
          <p:spPr bwMode="auto">
            <a:xfrm>
              <a:off x="230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7" name="Freeform 658"/>
            <p:cNvSpPr>
              <a:spLocks/>
            </p:cNvSpPr>
            <p:nvPr/>
          </p:nvSpPr>
          <p:spPr bwMode="auto">
            <a:xfrm>
              <a:off x="231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8" name="Freeform 659"/>
            <p:cNvSpPr>
              <a:spLocks/>
            </p:cNvSpPr>
            <p:nvPr/>
          </p:nvSpPr>
          <p:spPr bwMode="auto">
            <a:xfrm>
              <a:off x="232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9" name="Freeform 660"/>
            <p:cNvSpPr>
              <a:spLocks/>
            </p:cNvSpPr>
            <p:nvPr/>
          </p:nvSpPr>
          <p:spPr bwMode="auto">
            <a:xfrm>
              <a:off x="233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0" name="Freeform 661"/>
            <p:cNvSpPr>
              <a:spLocks/>
            </p:cNvSpPr>
            <p:nvPr/>
          </p:nvSpPr>
          <p:spPr bwMode="auto">
            <a:xfrm>
              <a:off x="2348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1" name="Freeform 662"/>
            <p:cNvSpPr>
              <a:spLocks/>
            </p:cNvSpPr>
            <p:nvPr/>
          </p:nvSpPr>
          <p:spPr bwMode="auto">
            <a:xfrm>
              <a:off x="2359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2" name="Line 663"/>
            <p:cNvSpPr>
              <a:spLocks noChangeShapeType="1"/>
            </p:cNvSpPr>
            <p:nvPr/>
          </p:nvSpPr>
          <p:spPr bwMode="auto">
            <a:xfrm>
              <a:off x="2368" y="3657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663" name="Obdélník 662"/>
          <p:cNvSpPr/>
          <p:nvPr/>
        </p:nvSpPr>
        <p:spPr>
          <a:xfrm>
            <a:off x="2358198" y="2589078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2µl</a:t>
            </a:r>
          </a:p>
        </p:txBody>
      </p:sp>
      <p:grpSp>
        <p:nvGrpSpPr>
          <p:cNvPr id="664" name="Group 516"/>
          <p:cNvGrpSpPr>
            <a:grpSpLocks/>
          </p:cNvGrpSpPr>
          <p:nvPr/>
        </p:nvGrpSpPr>
        <p:grpSpPr bwMode="auto">
          <a:xfrm>
            <a:off x="4097885" y="2479143"/>
            <a:ext cx="2559859" cy="2055081"/>
            <a:chOff x="138" y="1890"/>
            <a:chExt cx="2578" cy="1959"/>
          </a:xfrm>
        </p:grpSpPr>
        <p:sp>
          <p:nvSpPr>
            <p:cNvPr id="665" name="Rectangle 12"/>
            <p:cNvSpPr>
              <a:spLocks noChangeArrowheads="1"/>
            </p:cNvSpPr>
            <p:nvPr/>
          </p:nvSpPr>
          <p:spPr bwMode="auto">
            <a:xfrm>
              <a:off x="2429" y="3589"/>
              <a:ext cx="287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666" name="Line 13"/>
            <p:cNvSpPr>
              <a:spLocks noChangeShapeType="1"/>
            </p:cNvSpPr>
            <p:nvPr/>
          </p:nvSpPr>
          <p:spPr bwMode="auto">
            <a:xfrm flipV="1">
              <a:off x="40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7" name="Line 14"/>
            <p:cNvSpPr>
              <a:spLocks noChangeShapeType="1"/>
            </p:cNvSpPr>
            <p:nvPr/>
          </p:nvSpPr>
          <p:spPr bwMode="auto">
            <a:xfrm flipV="1">
              <a:off x="464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8" name="Line 15"/>
            <p:cNvSpPr>
              <a:spLocks noChangeShapeType="1"/>
            </p:cNvSpPr>
            <p:nvPr/>
          </p:nvSpPr>
          <p:spPr bwMode="auto">
            <a:xfrm flipV="1">
              <a:off x="52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9" name="Line 16"/>
            <p:cNvSpPr>
              <a:spLocks noChangeShapeType="1"/>
            </p:cNvSpPr>
            <p:nvPr/>
          </p:nvSpPr>
          <p:spPr bwMode="auto">
            <a:xfrm flipV="1">
              <a:off x="57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0" name="Line 17"/>
            <p:cNvSpPr>
              <a:spLocks noChangeShapeType="1"/>
            </p:cNvSpPr>
            <p:nvPr/>
          </p:nvSpPr>
          <p:spPr bwMode="auto">
            <a:xfrm flipV="1">
              <a:off x="63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1" name="Line 18"/>
            <p:cNvSpPr>
              <a:spLocks noChangeShapeType="1"/>
            </p:cNvSpPr>
            <p:nvPr/>
          </p:nvSpPr>
          <p:spPr bwMode="auto">
            <a:xfrm flipV="1">
              <a:off x="69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2" name="Line 19"/>
            <p:cNvSpPr>
              <a:spLocks noChangeShapeType="1"/>
            </p:cNvSpPr>
            <p:nvPr/>
          </p:nvSpPr>
          <p:spPr bwMode="auto">
            <a:xfrm flipV="1">
              <a:off x="74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3" name="Line 20"/>
            <p:cNvSpPr>
              <a:spLocks noChangeShapeType="1"/>
            </p:cNvSpPr>
            <p:nvPr/>
          </p:nvSpPr>
          <p:spPr bwMode="auto">
            <a:xfrm flipV="1">
              <a:off x="80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4" name="Line 21"/>
            <p:cNvSpPr>
              <a:spLocks noChangeShapeType="1"/>
            </p:cNvSpPr>
            <p:nvPr/>
          </p:nvSpPr>
          <p:spPr bwMode="auto">
            <a:xfrm flipV="1">
              <a:off x="86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5" name="Line 22"/>
            <p:cNvSpPr>
              <a:spLocks noChangeShapeType="1"/>
            </p:cNvSpPr>
            <p:nvPr/>
          </p:nvSpPr>
          <p:spPr bwMode="auto">
            <a:xfrm flipV="1">
              <a:off x="92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6" name="Line 23"/>
            <p:cNvSpPr>
              <a:spLocks noChangeShapeType="1"/>
            </p:cNvSpPr>
            <p:nvPr/>
          </p:nvSpPr>
          <p:spPr bwMode="auto">
            <a:xfrm flipV="1">
              <a:off x="97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7" name="Line 24"/>
            <p:cNvSpPr>
              <a:spLocks noChangeShapeType="1"/>
            </p:cNvSpPr>
            <p:nvPr/>
          </p:nvSpPr>
          <p:spPr bwMode="auto">
            <a:xfrm flipV="1">
              <a:off x="1034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8" name="Line 25"/>
            <p:cNvSpPr>
              <a:spLocks noChangeShapeType="1"/>
            </p:cNvSpPr>
            <p:nvPr/>
          </p:nvSpPr>
          <p:spPr bwMode="auto">
            <a:xfrm flipV="1">
              <a:off x="109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9" name="Line 26"/>
            <p:cNvSpPr>
              <a:spLocks noChangeShapeType="1"/>
            </p:cNvSpPr>
            <p:nvPr/>
          </p:nvSpPr>
          <p:spPr bwMode="auto">
            <a:xfrm flipV="1">
              <a:off x="1148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0" name="Line 27"/>
            <p:cNvSpPr>
              <a:spLocks noChangeShapeType="1"/>
            </p:cNvSpPr>
            <p:nvPr/>
          </p:nvSpPr>
          <p:spPr bwMode="auto">
            <a:xfrm flipV="1">
              <a:off x="120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1" name="Line 28"/>
            <p:cNvSpPr>
              <a:spLocks noChangeShapeType="1"/>
            </p:cNvSpPr>
            <p:nvPr/>
          </p:nvSpPr>
          <p:spPr bwMode="auto">
            <a:xfrm flipV="1">
              <a:off x="126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2" name="Line 29"/>
            <p:cNvSpPr>
              <a:spLocks noChangeShapeType="1"/>
            </p:cNvSpPr>
            <p:nvPr/>
          </p:nvSpPr>
          <p:spPr bwMode="auto">
            <a:xfrm flipV="1">
              <a:off x="131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3" name="Line 30"/>
            <p:cNvSpPr>
              <a:spLocks noChangeShapeType="1"/>
            </p:cNvSpPr>
            <p:nvPr/>
          </p:nvSpPr>
          <p:spPr bwMode="auto">
            <a:xfrm flipV="1">
              <a:off x="137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4" name="Line 31"/>
            <p:cNvSpPr>
              <a:spLocks noChangeShapeType="1"/>
            </p:cNvSpPr>
            <p:nvPr/>
          </p:nvSpPr>
          <p:spPr bwMode="auto">
            <a:xfrm flipV="1">
              <a:off x="143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5" name="Line 32"/>
            <p:cNvSpPr>
              <a:spLocks noChangeShapeType="1"/>
            </p:cNvSpPr>
            <p:nvPr/>
          </p:nvSpPr>
          <p:spPr bwMode="auto">
            <a:xfrm flipV="1">
              <a:off x="1489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6" name="Line 33"/>
            <p:cNvSpPr>
              <a:spLocks noChangeShapeType="1"/>
            </p:cNvSpPr>
            <p:nvPr/>
          </p:nvSpPr>
          <p:spPr bwMode="auto">
            <a:xfrm flipV="1">
              <a:off x="1546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7" name="Line 34"/>
            <p:cNvSpPr>
              <a:spLocks noChangeShapeType="1"/>
            </p:cNvSpPr>
            <p:nvPr/>
          </p:nvSpPr>
          <p:spPr bwMode="auto">
            <a:xfrm flipV="1">
              <a:off x="1603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8" name="Line 35"/>
            <p:cNvSpPr>
              <a:spLocks noChangeShapeType="1"/>
            </p:cNvSpPr>
            <p:nvPr/>
          </p:nvSpPr>
          <p:spPr bwMode="auto">
            <a:xfrm flipV="1">
              <a:off x="166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9" name="Line 36"/>
            <p:cNvSpPr>
              <a:spLocks noChangeShapeType="1"/>
            </p:cNvSpPr>
            <p:nvPr/>
          </p:nvSpPr>
          <p:spPr bwMode="auto">
            <a:xfrm flipV="1">
              <a:off x="1718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0" name="Line 37"/>
            <p:cNvSpPr>
              <a:spLocks noChangeShapeType="1"/>
            </p:cNvSpPr>
            <p:nvPr/>
          </p:nvSpPr>
          <p:spPr bwMode="auto">
            <a:xfrm flipV="1">
              <a:off x="1773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1" name="Line 38"/>
            <p:cNvSpPr>
              <a:spLocks noChangeShapeType="1"/>
            </p:cNvSpPr>
            <p:nvPr/>
          </p:nvSpPr>
          <p:spPr bwMode="auto">
            <a:xfrm flipV="1">
              <a:off x="183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2" name="Line 39"/>
            <p:cNvSpPr>
              <a:spLocks noChangeShapeType="1"/>
            </p:cNvSpPr>
            <p:nvPr/>
          </p:nvSpPr>
          <p:spPr bwMode="auto">
            <a:xfrm flipV="1">
              <a:off x="188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3" name="Line 40"/>
            <p:cNvSpPr>
              <a:spLocks noChangeShapeType="1"/>
            </p:cNvSpPr>
            <p:nvPr/>
          </p:nvSpPr>
          <p:spPr bwMode="auto">
            <a:xfrm flipV="1">
              <a:off x="194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4" name="Line 41"/>
            <p:cNvSpPr>
              <a:spLocks noChangeShapeType="1"/>
            </p:cNvSpPr>
            <p:nvPr/>
          </p:nvSpPr>
          <p:spPr bwMode="auto">
            <a:xfrm flipV="1">
              <a:off x="200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5" name="Line 42"/>
            <p:cNvSpPr>
              <a:spLocks noChangeShapeType="1"/>
            </p:cNvSpPr>
            <p:nvPr/>
          </p:nvSpPr>
          <p:spPr bwMode="auto">
            <a:xfrm flipV="1">
              <a:off x="2059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6" name="Line 43"/>
            <p:cNvSpPr>
              <a:spLocks noChangeShapeType="1"/>
            </p:cNvSpPr>
            <p:nvPr/>
          </p:nvSpPr>
          <p:spPr bwMode="auto">
            <a:xfrm flipV="1">
              <a:off x="2116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7" name="Line 44"/>
            <p:cNvSpPr>
              <a:spLocks noChangeShapeType="1"/>
            </p:cNvSpPr>
            <p:nvPr/>
          </p:nvSpPr>
          <p:spPr bwMode="auto">
            <a:xfrm flipV="1">
              <a:off x="2173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8" name="Line 45"/>
            <p:cNvSpPr>
              <a:spLocks noChangeShapeType="1"/>
            </p:cNvSpPr>
            <p:nvPr/>
          </p:nvSpPr>
          <p:spPr bwMode="auto">
            <a:xfrm flipV="1">
              <a:off x="223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9" name="Line 46"/>
            <p:cNvSpPr>
              <a:spLocks noChangeShapeType="1"/>
            </p:cNvSpPr>
            <p:nvPr/>
          </p:nvSpPr>
          <p:spPr bwMode="auto">
            <a:xfrm flipV="1">
              <a:off x="228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0" name="Line 47"/>
            <p:cNvSpPr>
              <a:spLocks noChangeShapeType="1"/>
            </p:cNvSpPr>
            <p:nvPr/>
          </p:nvSpPr>
          <p:spPr bwMode="auto">
            <a:xfrm flipV="1">
              <a:off x="234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1" name="Rectangle 48"/>
            <p:cNvSpPr>
              <a:spLocks noChangeArrowheads="1"/>
            </p:cNvSpPr>
            <p:nvPr/>
          </p:nvSpPr>
          <p:spPr bwMode="auto">
            <a:xfrm>
              <a:off x="637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702" name="Rectangle 49"/>
            <p:cNvSpPr>
              <a:spLocks noChangeArrowheads="1"/>
            </p:cNvSpPr>
            <p:nvPr/>
          </p:nvSpPr>
          <p:spPr bwMode="auto">
            <a:xfrm>
              <a:off x="1206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703" name="Rectangle 50"/>
            <p:cNvSpPr>
              <a:spLocks noChangeArrowheads="1"/>
            </p:cNvSpPr>
            <p:nvPr/>
          </p:nvSpPr>
          <p:spPr bwMode="auto">
            <a:xfrm>
              <a:off x="1776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704" name="Line 51"/>
            <p:cNvSpPr>
              <a:spLocks noChangeShapeType="1"/>
            </p:cNvSpPr>
            <p:nvPr/>
          </p:nvSpPr>
          <p:spPr bwMode="auto">
            <a:xfrm flipH="1">
              <a:off x="379" y="3653"/>
              <a:ext cx="200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5" name="Rectangle 52"/>
            <p:cNvSpPr>
              <a:spLocks noChangeArrowheads="1"/>
            </p:cNvSpPr>
            <p:nvPr/>
          </p:nvSpPr>
          <p:spPr bwMode="auto">
            <a:xfrm rot="16200000">
              <a:off x="235" y="2721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706" name="Line 53"/>
            <p:cNvSpPr>
              <a:spLocks noChangeShapeType="1"/>
            </p:cNvSpPr>
            <p:nvPr/>
          </p:nvSpPr>
          <p:spPr bwMode="auto">
            <a:xfrm>
              <a:off x="330" y="1953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7" name="Line 54"/>
            <p:cNvSpPr>
              <a:spLocks noChangeShapeType="1"/>
            </p:cNvSpPr>
            <p:nvPr/>
          </p:nvSpPr>
          <p:spPr bwMode="auto">
            <a:xfrm>
              <a:off x="355" y="212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8" name="Line 55"/>
            <p:cNvSpPr>
              <a:spLocks noChangeShapeType="1"/>
            </p:cNvSpPr>
            <p:nvPr/>
          </p:nvSpPr>
          <p:spPr bwMode="auto">
            <a:xfrm>
              <a:off x="355" y="229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9" name="Line 56"/>
            <p:cNvSpPr>
              <a:spLocks noChangeShapeType="1"/>
            </p:cNvSpPr>
            <p:nvPr/>
          </p:nvSpPr>
          <p:spPr bwMode="auto">
            <a:xfrm>
              <a:off x="355" y="246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0" name="Line 57"/>
            <p:cNvSpPr>
              <a:spLocks noChangeShapeType="1"/>
            </p:cNvSpPr>
            <p:nvPr/>
          </p:nvSpPr>
          <p:spPr bwMode="auto">
            <a:xfrm>
              <a:off x="355" y="263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1" name="Line 58"/>
            <p:cNvSpPr>
              <a:spLocks noChangeShapeType="1"/>
            </p:cNvSpPr>
            <p:nvPr/>
          </p:nvSpPr>
          <p:spPr bwMode="auto">
            <a:xfrm>
              <a:off x="330" y="2802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2" name="Line 59"/>
            <p:cNvSpPr>
              <a:spLocks noChangeShapeType="1"/>
            </p:cNvSpPr>
            <p:nvPr/>
          </p:nvSpPr>
          <p:spPr bwMode="auto">
            <a:xfrm>
              <a:off x="355" y="297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3" name="Line 60"/>
            <p:cNvSpPr>
              <a:spLocks noChangeShapeType="1"/>
            </p:cNvSpPr>
            <p:nvPr/>
          </p:nvSpPr>
          <p:spPr bwMode="auto">
            <a:xfrm>
              <a:off x="355" y="314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4" name="Line 61"/>
            <p:cNvSpPr>
              <a:spLocks noChangeShapeType="1"/>
            </p:cNvSpPr>
            <p:nvPr/>
          </p:nvSpPr>
          <p:spPr bwMode="auto">
            <a:xfrm>
              <a:off x="355" y="331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5" name="Line 62"/>
            <p:cNvSpPr>
              <a:spLocks noChangeShapeType="1"/>
            </p:cNvSpPr>
            <p:nvPr/>
          </p:nvSpPr>
          <p:spPr bwMode="auto">
            <a:xfrm>
              <a:off x="355" y="348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6" name="Line 63"/>
            <p:cNvSpPr>
              <a:spLocks noChangeShapeType="1"/>
            </p:cNvSpPr>
            <p:nvPr/>
          </p:nvSpPr>
          <p:spPr bwMode="auto">
            <a:xfrm>
              <a:off x="330" y="3650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7" name="Rectangle 64"/>
            <p:cNvSpPr>
              <a:spLocks noChangeArrowheads="1"/>
            </p:cNvSpPr>
            <p:nvPr/>
          </p:nvSpPr>
          <p:spPr bwMode="auto">
            <a:xfrm>
              <a:off x="265" y="3587"/>
              <a:ext cx="66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718" name="Rectangle 65"/>
            <p:cNvSpPr>
              <a:spLocks noChangeArrowheads="1"/>
            </p:cNvSpPr>
            <p:nvPr/>
          </p:nvSpPr>
          <p:spPr bwMode="auto">
            <a:xfrm>
              <a:off x="138" y="1890"/>
              <a:ext cx="19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719" name="Line 66"/>
            <p:cNvSpPr>
              <a:spLocks noChangeShapeType="1"/>
            </p:cNvSpPr>
            <p:nvPr/>
          </p:nvSpPr>
          <p:spPr bwMode="auto">
            <a:xfrm>
              <a:off x="379" y="1953"/>
              <a:ext cx="0" cy="16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4" name="Freeform 71"/>
            <p:cNvSpPr>
              <a:spLocks/>
            </p:cNvSpPr>
            <p:nvPr/>
          </p:nvSpPr>
          <p:spPr bwMode="auto">
            <a:xfrm>
              <a:off x="380" y="365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5" name="Freeform 72"/>
            <p:cNvSpPr>
              <a:spLocks/>
            </p:cNvSpPr>
            <p:nvPr/>
          </p:nvSpPr>
          <p:spPr bwMode="auto">
            <a:xfrm>
              <a:off x="38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6" name="Freeform 73"/>
            <p:cNvSpPr>
              <a:spLocks/>
            </p:cNvSpPr>
            <p:nvPr/>
          </p:nvSpPr>
          <p:spPr bwMode="auto">
            <a:xfrm>
              <a:off x="39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7" name="Freeform 74"/>
            <p:cNvSpPr>
              <a:spLocks/>
            </p:cNvSpPr>
            <p:nvPr/>
          </p:nvSpPr>
          <p:spPr bwMode="auto">
            <a:xfrm>
              <a:off x="41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8" name="Freeform 75"/>
            <p:cNvSpPr>
              <a:spLocks/>
            </p:cNvSpPr>
            <p:nvPr/>
          </p:nvSpPr>
          <p:spPr bwMode="auto">
            <a:xfrm>
              <a:off x="42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9" name="Freeform 76"/>
            <p:cNvSpPr>
              <a:spLocks/>
            </p:cNvSpPr>
            <p:nvPr/>
          </p:nvSpPr>
          <p:spPr bwMode="auto">
            <a:xfrm>
              <a:off x="43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0" name="Freeform 77"/>
            <p:cNvSpPr>
              <a:spLocks/>
            </p:cNvSpPr>
            <p:nvPr/>
          </p:nvSpPr>
          <p:spPr bwMode="auto">
            <a:xfrm>
              <a:off x="442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1" name="Freeform 78"/>
            <p:cNvSpPr>
              <a:spLocks/>
            </p:cNvSpPr>
            <p:nvPr/>
          </p:nvSpPr>
          <p:spPr bwMode="auto">
            <a:xfrm>
              <a:off x="452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2" name="Freeform 79"/>
            <p:cNvSpPr>
              <a:spLocks/>
            </p:cNvSpPr>
            <p:nvPr/>
          </p:nvSpPr>
          <p:spPr bwMode="auto">
            <a:xfrm>
              <a:off x="461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3" name="Freeform 80"/>
            <p:cNvSpPr>
              <a:spLocks/>
            </p:cNvSpPr>
            <p:nvPr/>
          </p:nvSpPr>
          <p:spPr bwMode="auto">
            <a:xfrm>
              <a:off x="472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4" name="Freeform 81"/>
            <p:cNvSpPr>
              <a:spLocks/>
            </p:cNvSpPr>
            <p:nvPr/>
          </p:nvSpPr>
          <p:spPr bwMode="auto">
            <a:xfrm>
              <a:off x="483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5" name="Freeform 82"/>
            <p:cNvSpPr>
              <a:spLocks/>
            </p:cNvSpPr>
            <p:nvPr/>
          </p:nvSpPr>
          <p:spPr bwMode="auto">
            <a:xfrm>
              <a:off x="493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6" name="Freeform 83"/>
            <p:cNvSpPr>
              <a:spLocks/>
            </p:cNvSpPr>
            <p:nvPr/>
          </p:nvSpPr>
          <p:spPr bwMode="auto">
            <a:xfrm>
              <a:off x="50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7" name="Freeform 84"/>
            <p:cNvSpPr>
              <a:spLocks/>
            </p:cNvSpPr>
            <p:nvPr/>
          </p:nvSpPr>
          <p:spPr bwMode="auto">
            <a:xfrm>
              <a:off x="51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8" name="Freeform 85"/>
            <p:cNvSpPr>
              <a:spLocks/>
            </p:cNvSpPr>
            <p:nvPr/>
          </p:nvSpPr>
          <p:spPr bwMode="auto">
            <a:xfrm>
              <a:off x="52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9" name="Freeform 86"/>
            <p:cNvSpPr>
              <a:spLocks/>
            </p:cNvSpPr>
            <p:nvPr/>
          </p:nvSpPr>
          <p:spPr bwMode="auto">
            <a:xfrm>
              <a:off x="53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0" name="Freeform 87"/>
            <p:cNvSpPr>
              <a:spLocks/>
            </p:cNvSpPr>
            <p:nvPr/>
          </p:nvSpPr>
          <p:spPr bwMode="auto">
            <a:xfrm>
              <a:off x="54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1" name="Freeform 88"/>
            <p:cNvSpPr>
              <a:spLocks/>
            </p:cNvSpPr>
            <p:nvPr/>
          </p:nvSpPr>
          <p:spPr bwMode="auto">
            <a:xfrm>
              <a:off x="557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2" name="Freeform 89"/>
            <p:cNvSpPr>
              <a:spLocks/>
            </p:cNvSpPr>
            <p:nvPr/>
          </p:nvSpPr>
          <p:spPr bwMode="auto">
            <a:xfrm>
              <a:off x="56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3" name="Freeform 90"/>
            <p:cNvSpPr>
              <a:spLocks/>
            </p:cNvSpPr>
            <p:nvPr/>
          </p:nvSpPr>
          <p:spPr bwMode="auto">
            <a:xfrm>
              <a:off x="57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4" name="Freeform 91"/>
            <p:cNvSpPr>
              <a:spLocks/>
            </p:cNvSpPr>
            <p:nvPr/>
          </p:nvSpPr>
          <p:spPr bwMode="auto">
            <a:xfrm>
              <a:off x="58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5" name="Freeform 92"/>
            <p:cNvSpPr>
              <a:spLocks/>
            </p:cNvSpPr>
            <p:nvPr/>
          </p:nvSpPr>
          <p:spPr bwMode="auto">
            <a:xfrm>
              <a:off x="5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6" name="Freeform 93"/>
            <p:cNvSpPr>
              <a:spLocks/>
            </p:cNvSpPr>
            <p:nvPr/>
          </p:nvSpPr>
          <p:spPr bwMode="auto">
            <a:xfrm>
              <a:off x="609" y="3648"/>
              <a:ext cx="1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1" y="0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7" name="Freeform 94"/>
            <p:cNvSpPr>
              <a:spLocks/>
            </p:cNvSpPr>
            <p:nvPr/>
          </p:nvSpPr>
          <p:spPr bwMode="auto">
            <a:xfrm>
              <a:off x="620" y="364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8" name="Freeform 95"/>
            <p:cNvSpPr>
              <a:spLocks/>
            </p:cNvSpPr>
            <p:nvPr/>
          </p:nvSpPr>
          <p:spPr bwMode="auto">
            <a:xfrm>
              <a:off x="630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9" name="Freeform 96"/>
            <p:cNvSpPr>
              <a:spLocks/>
            </p:cNvSpPr>
            <p:nvPr/>
          </p:nvSpPr>
          <p:spPr bwMode="auto">
            <a:xfrm>
              <a:off x="641" y="3648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0" name="Freeform 97"/>
            <p:cNvSpPr>
              <a:spLocks/>
            </p:cNvSpPr>
            <p:nvPr/>
          </p:nvSpPr>
          <p:spPr bwMode="auto">
            <a:xfrm>
              <a:off x="65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1" name="Freeform 98"/>
            <p:cNvSpPr>
              <a:spLocks/>
            </p:cNvSpPr>
            <p:nvPr/>
          </p:nvSpPr>
          <p:spPr bwMode="auto">
            <a:xfrm>
              <a:off x="662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2" name="Freeform 99"/>
            <p:cNvSpPr>
              <a:spLocks/>
            </p:cNvSpPr>
            <p:nvPr/>
          </p:nvSpPr>
          <p:spPr bwMode="auto">
            <a:xfrm>
              <a:off x="67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3" name="Freeform 100"/>
            <p:cNvSpPr>
              <a:spLocks/>
            </p:cNvSpPr>
            <p:nvPr/>
          </p:nvSpPr>
          <p:spPr bwMode="auto">
            <a:xfrm>
              <a:off x="68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4" name="Freeform 101"/>
            <p:cNvSpPr>
              <a:spLocks/>
            </p:cNvSpPr>
            <p:nvPr/>
          </p:nvSpPr>
          <p:spPr bwMode="auto">
            <a:xfrm>
              <a:off x="693" y="3646"/>
              <a:ext cx="1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5" name="Freeform 102"/>
            <p:cNvSpPr>
              <a:spLocks/>
            </p:cNvSpPr>
            <p:nvPr/>
          </p:nvSpPr>
          <p:spPr bwMode="auto">
            <a:xfrm>
              <a:off x="703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6" name="Freeform 103"/>
            <p:cNvSpPr>
              <a:spLocks/>
            </p:cNvSpPr>
            <p:nvPr/>
          </p:nvSpPr>
          <p:spPr bwMode="auto">
            <a:xfrm>
              <a:off x="714" y="3646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7" name="Freeform 104"/>
            <p:cNvSpPr>
              <a:spLocks/>
            </p:cNvSpPr>
            <p:nvPr/>
          </p:nvSpPr>
          <p:spPr bwMode="auto">
            <a:xfrm>
              <a:off x="739" y="3646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8" name="Freeform 105"/>
            <p:cNvSpPr>
              <a:spLocks/>
            </p:cNvSpPr>
            <p:nvPr/>
          </p:nvSpPr>
          <p:spPr bwMode="auto">
            <a:xfrm>
              <a:off x="75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9" name="Freeform 106"/>
            <p:cNvSpPr>
              <a:spLocks/>
            </p:cNvSpPr>
            <p:nvPr/>
          </p:nvSpPr>
          <p:spPr bwMode="auto">
            <a:xfrm>
              <a:off x="76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0" name="Freeform 107"/>
            <p:cNvSpPr>
              <a:spLocks/>
            </p:cNvSpPr>
            <p:nvPr/>
          </p:nvSpPr>
          <p:spPr bwMode="auto">
            <a:xfrm>
              <a:off x="77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1" name="Freeform 108"/>
            <p:cNvSpPr>
              <a:spLocks/>
            </p:cNvSpPr>
            <p:nvPr/>
          </p:nvSpPr>
          <p:spPr bwMode="auto">
            <a:xfrm>
              <a:off x="78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2" name="Freeform 109"/>
            <p:cNvSpPr>
              <a:spLocks/>
            </p:cNvSpPr>
            <p:nvPr/>
          </p:nvSpPr>
          <p:spPr bwMode="auto">
            <a:xfrm>
              <a:off x="79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3" name="Freeform 110"/>
            <p:cNvSpPr>
              <a:spLocks/>
            </p:cNvSpPr>
            <p:nvPr/>
          </p:nvSpPr>
          <p:spPr bwMode="auto">
            <a:xfrm>
              <a:off x="80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4" name="Freeform 111"/>
            <p:cNvSpPr>
              <a:spLocks/>
            </p:cNvSpPr>
            <p:nvPr/>
          </p:nvSpPr>
          <p:spPr bwMode="auto">
            <a:xfrm>
              <a:off x="81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5" name="Freeform 112"/>
            <p:cNvSpPr>
              <a:spLocks/>
            </p:cNvSpPr>
            <p:nvPr/>
          </p:nvSpPr>
          <p:spPr bwMode="auto">
            <a:xfrm>
              <a:off x="82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6" name="Freeform 113"/>
            <p:cNvSpPr>
              <a:spLocks/>
            </p:cNvSpPr>
            <p:nvPr/>
          </p:nvSpPr>
          <p:spPr bwMode="auto">
            <a:xfrm>
              <a:off x="835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7" name="Freeform 114"/>
            <p:cNvSpPr>
              <a:spLocks/>
            </p:cNvSpPr>
            <p:nvPr/>
          </p:nvSpPr>
          <p:spPr bwMode="auto">
            <a:xfrm>
              <a:off x="84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8" name="Freeform 115"/>
            <p:cNvSpPr>
              <a:spLocks/>
            </p:cNvSpPr>
            <p:nvPr/>
          </p:nvSpPr>
          <p:spPr bwMode="auto">
            <a:xfrm>
              <a:off x="85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9" name="Freeform 116"/>
            <p:cNvSpPr>
              <a:spLocks/>
            </p:cNvSpPr>
            <p:nvPr/>
          </p:nvSpPr>
          <p:spPr bwMode="auto">
            <a:xfrm>
              <a:off x="86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0" name="Freeform 117"/>
            <p:cNvSpPr>
              <a:spLocks/>
            </p:cNvSpPr>
            <p:nvPr/>
          </p:nvSpPr>
          <p:spPr bwMode="auto">
            <a:xfrm>
              <a:off x="8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1" name="Freeform 118"/>
            <p:cNvSpPr>
              <a:spLocks/>
            </p:cNvSpPr>
            <p:nvPr/>
          </p:nvSpPr>
          <p:spPr bwMode="auto">
            <a:xfrm>
              <a:off x="88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2" name="Freeform 119"/>
            <p:cNvSpPr>
              <a:spLocks/>
            </p:cNvSpPr>
            <p:nvPr/>
          </p:nvSpPr>
          <p:spPr bwMode="auto">
            <a:xfrm>
              <a:off x="89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3" name="Freeform 120"/>
            <p:cNvSpPr>
              <a:spLocks/>
            </p:cNvSpPr>
            <p:nvPr/>
          </p:nvSpPr>
          <p:spPr bwMode="auto">
            <a:xfrm>
              <a:off x="90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4" name="Freeform 121"/>
            <p:cNvSpPr>
              <a:spLocks/>
            </p:cNvSpPr>
            <p:nvPr/>
          </p:nvSpPr>
          <p:spPr bwMode="auto">
            <a:xfrm>
              <a:off x="91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5" name="Freeform 122"/>
            <p:cNvSpPr>
              <a:spLocks/>
            </p:cNvSpPr>
            <p:nvPr/>
          </p:nvSpPr>
          <p:spPr bwMode="auto">
            <a:xfrm>
              <a:off x="92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6" name="Freeform 123"/>
            <p:cNvSpPr>
              <a:spLocks/>
            </p:cNvSpPr>
            <p:nvPr/>
          </p:nvSpPr>
          <p:spPr bwMode="auto">
            <a:xfrm>
              <a:off x="94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7" name="Freeform 124"/>
            <p:cNvSpPr>
              <a:spLocks/>
            </p:cNvSpPr>
            <p:nvPr/>
          </p:nvSpPr>
          <p:spPr bwMode="auto">
            <a:xfrm>
              <a:off x="949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8" name="Freeform 125"/>
            <p:cNvSpPr>
              <a:spLocks/>
            </p:cNvSpPr>
            <p:nvPr/>
          </p:nvSpPr>
          <p:spPr bwMode="auto">
            <a:xfrm>
              <a:off x="95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9" name="Freeform 126"/>
            <p:cNvSpPr>
              <a:spLocks/>
            </p:cNvSpPr>
            <p:nvPr/>
          </p:nvSpPr>
          <p:spPr bwMode="auto">
            <a:xfrm>
              <a:off x="970" y="3645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0" name="Freeform 127"/>
            <p:cNvSpPr>
              <a:spLocks/>
            </p:cNvSpPr>
            <p:nvPr/>
          </p:nvSpPr>
          <p:spPr bwMode="auto">
            <a:xfrm>
              <a:off x="981" y="3645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1" name="Freeform 128"/>
            <p:cNvSpPr>
              <a:spLocks/>
            </p:cNvSpPr>
            <p:nvPr/>
          </p:nvSpPr>
          <p:spPr bwMode="auto">
            <a:xfrm>
              <a:off x="991" y="3642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2" name="Freeform 129"/>
            <p:cNvSpPr>
              <a:spLocks/>
            </p:cNvSpPr>
            <p:nvPr/>
          </p:nvSpPr>
          <p:spPr bwMode="auto">
            <a:xfrm>
              <a:off x="1002" y="3638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3" name="Freeform 130"/>
            <p:cNvSpPr>
              <a:spLocks/>
            </p:cNvSpPr>
            <p:nvPr/>
          </p:nvSpPr>
          <p:spPr bwMode="auto">
            <a:xfrm>
              <a:off x="1013" y="363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4" name="Freeform 131"/>
            <p:cNvSpPr>
              <a:spLocks/>
            </p:cNvSpPr>
            <p:nvPr/>
          </p:nvSpPr>
          <p:spPr bwMode="auto">
            <a:xfrm>
              <a:off x="1023" y="3630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5" name="Freeform 132"/>
            <p:cNvSpPr>
              <a:spLocks/>
            </p:cNvSpPr>
            <p:nvPr/>
          </p:nvSpPr>
          <p:spPr bwMode="auto">
            <a:xfrm>
              <a:off x="1034" y="3620"/>
              <a:ext cx="1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6" name="Freeform 133"/>
            <p:cNvSpPr>
              <a:spLocks/>
            </p:cNvSpPr>
            <p:nvPr/>
          </p:nvSpPr>
          <p:spPr bwMode="auto">
            <a:xfrm>
              <a:off x="1044" y="3600"/>
              <a:ext cx="1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0" y="0"/>
                </a:cxn>
              </a:cxnLst>
              <a:rect l="0" t="0" r="r" b="b"/>
              <a:pathLst>
                <a:path w="10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7" name="Freeform 134"/>
            <p:cNvSpPr>
              <a:spLocks/>
            </p:cNvSpPr>
            <p:nvPr/>
          </p:nvSpPr>
          <p:spPr bwMode="auto">
            <a:xfrm>
              <a:off x="1054" y="3580"/>
              <a:ext cx="1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0" y="0"/>
                </a:cxn>
              </a:cxnLst>
              <a:rect l="0" t="0" r="r" b="b"/>
              <a:pathLst>
                <a:path w="10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8" name="Freeform 135"/>
            <p:cNvSpPr>
              <a:spLocks/>
            </p:cNvSpPr>
            <p:nvPr/>
          </p:nvSpPr>
          <p:spPr bwMode="auto">
            <a:xfrm>
              <a:off x="1064" y="3567"/>
              <a:ext cx="11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1" y="0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9" name="Freeform 136"/>
            <p:cNvSpPr>
              <a:spLocks/>
            </p:cNvSpPr>
            <p:nvPr/>
          </p:nvSpPr>
          <p:spPr bwMode="auto">
            <a:xfrm>
              <a:off x="1075" y="3548"/>
              <a:ext cx="11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11" y="0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0" name="Freeform 137"/>
            <p:cNvSpPr>
              <a:spLocks/>
            </p:cNvSpPr>
            <p:nvPr/>
          </p:nvSpPr>
          <p:spPr bwMode="auto">
            <a:xfrm>
              <a:off x="1086" y="3516"/>
              <a:ext cx="10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0" y="0"/>
                </a:cxn>
              </a:cxnLst>
              <a:rect l="0" t="0" r="r" b="b"/>
              <a:pathLst>
                <a:path w="10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1" name="Freeform 138"/>
            <p:cNvSpPr>
              <a:spLocks/>
            </p:cNvSpPr>
            <p:nvPr/>
          </p:nvSpPr>
          <p:spPr bwMode="auto">
            <a:xfrm>
              <a:off x="1096" y="3484"/>
              <a:ext cx="11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1" y="0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2" name="Freeform 139"/>
            <p:cNvSpPr>
              <a:spLocks/>
            </p:cNvSpPr>
            <p:nvPr/>
          </p:nvSpPr>
          <p:spPr bwMode="auto">
            <a:xfrm>
              <a:off x="1107" y="3457"/>
              <a:ext cx="10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0" y="0"/>
                </a:cxn>
              </a:cxnLst>
              <a:rect l="0" t="0" r="r" b="b"/>
              <a:pathLst>
                <a:path w="10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3" name="Freeform 140"/>
            <p:cNvSpPr>
              <a:spLocks/>
            </p:cNvSpPr>
            <p:nvPr/>
          </p:nvSpPr>
          <p:spPr bwMode="auto">
            <a:xfrm>
              <a:off x="1117" y="3443"/>
              <a:ext cx="11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0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4" name="Freeform 141"/>
            <p:cNvSpPr>
              <a:spLocks/>
            </p:cNvSpPr>
            <p:nvPr/>
          </p:nvSpPr>
          <p:spPr bwMode="auto">
            <a:xfrm>
              <a:off x="1128" y="3405"/>
              <a:ext cx="11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1" y="0"/>
                </a:cxn>
              </a:cxnLst>
              <a:rect l="0" t="0" r="r" b="b"/>
              <a:pathLst>
                <a:path w="11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5" name="Freeform 142"/>
            <p:cNvSpPr>
              <a:spLocks/>
            </p:cNvSpPr>
            <p:nvPr/>
          </p:nvSpPr>
          <p:spPr bwMode="auto">
            <a:xfrm>
              <a:off x="1139" y="3352"/>
              <a:ext cx="25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25" y="0"/>
                </a:cxn>
              </a:cxnLst>
              <a:rect l="0" t="0" r="r" b="b"/>
              <a:pathLst>
                <a:path w="25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6" name="Freeform 143"/>
            <p:cNvSpPr>
              <a:spLocks/>
            </p:cNvSpPr>
            <p:nvPr/>
          </p:nvSpPr>
          <p:spPr bwMode="auto">
            <a:xfrm>
              <a:off x="1164" y="3277"/>
              <a:ext cx="11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11" y="0"/>
                </a:cxn>
              </a:cxnLst>
              <a:rect l="0" t="0" r="r" b="b"/>
              <a:pathLst>
                <a:path w="11" h="75">
                  <a:moveTo>
                    <a:pt x="0" y="75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7" name="Freeform 144"/>
            <p:cNvSpPr>
              <a:spLocks/>
            </p:cNvSpPr>
            <p:nvPr/>
          </p:nvSpPr>
          <p:spPr bwMode="auto">
            <a:xfrm>
              <a:off x="1175" y="3239"/>
              <a:ext cx="10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0" y="0"/>
                </a:cxn>
              </a:cxnLst>
              <a:rect l="0" t="0" r="r" b="b"/>
              <a:pathLst>
                <a:path w="10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8" name="Freeform 145"/>
            <p:cNvSpPr>
              <a:spLocks/>
            </p:cNvSpPr>
            <p:nvPr/>
          </p:nvSpPr>
          <p:spPr bwMode="auto">
            <a:xfrm>
              <a:off x="1185" y="3191"/>
              <a:ext cx="11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11" y="0"/>
                </a:cxn>
              </a:cxnLst>
              <a:rect l="0" t="0" r="r" b="b"/>
              <a:pathLst>
                <a:path w="11" h="48">
                  <a:moveTo>
                    <a:pt x="0" y="48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9" name="Freeform 146"/>
            <p:cNvSpPr>
              <a:spLocks/>
            </p:cNvSpPr>
            <p:nvPr/>
          </p:nvSpPr>
          <p:spPr bwMode="auto">
            <a:xfrm>
              <a:off x="1196" y="3175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0" name="Freeform 147"/>
            <p:cNvSpPr>
              <a:spLocks/>
            </p:cNvSpPr>
            <p:nvPr/>
          </p:nvSpPr>
          <p:spPr bwMode="auto">
            <a:xfrm>
              <a:off x="1206" y="3150"/>
              <a:ext cx="11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1" y="0"/>
                </a:cxn>
              </a:cxnLst>
              <a:rect l="0" t="0" r="r" b="b"/>
              <a:pathLst>
                <a:path w="11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1" name="Freeform 148"/>
            <p:cNvSpPr>
              <a:spLocks/>
            </p:cNvSpPr>
            <p:nvPr/>
          </p:nvSpPr>
          <p:spPr bwMode="auto">
            <a:xfrm>
              <a:off x="1217" y="3142"/>
              <a:ext cx="9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0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2" name="Freeform 149"/>
            <p:cNvSpPr>
              <a:spLocks/>
            </p:cNvSpPr>
            <p:nvPr/>
          </p:nvSpPr>
          <p:spPr bwMode="auto">
            <a:xfrm>
              <a:off x="1226" y="3134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3" name="Freeform 150"/>
            <p:cNvSpPr>
              <a:spLocks/>
            </p:cNvSpPr>
            <p:nvPr/>
          </p:nvSpPr>
          <p:spPr bwMode="auto">
            <a:xfrm>
              <a:off x="1237" y="3097"/>
              <a:ext cx="11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1" y="0"/>
                </a:cxn>
              </a:cxnLst>
              <a:rect l="0" t="0" r="r" b="b"/>
              <a:pathLst>
                <a:path w="11" h="37">
                  <a:moveTo>
                    <a:pt x="0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4" name="Freeform 151"/>
            <p:cNvSpPr>
              <a:spLocks/>
            </p:cNvSpPr>
            <p:nvPr/>
          </p:nvSpPr>
          <p:spPr bwMode="auto">
            <a:xfrm>
              <a:off x="1248" y="3026"/>
              <a:ext cx="10" cy="71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10" y="0"/>
                </a:cxn>
              </a:cxnLst>
              <a:rect l="0" t="0" r="r" b="b"/>
              <a:pathLst>
                <a:path w="10" h="71">
                  <a:moveTo>
                    <a:pt x="0" y="71"/>
                  </a:moveTo>
                  <a:lnTo>
                    <a:pt x="0" y="71"/>
                  </a:lnTo>
                  <a:lnTo>
                    <a:pt x="0" y="7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5" name="Freeform 152"/>
            <p:cNvSpPr>
              <a:spLocks/>
            </p:cNvSpPr>
            <p:nvPr/>
          </p:nvSpPr>
          <p:spPr bwMode="auto">
            <a:xfrm>
              <a:off x="1258" y="2952"/>
              <a:ext cx="1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1" y="0"/>
                </a:cxn>
              </a:cxnLst>
              <a:rect l="0" t="0" r="r" b="b"/>
              <a:pathLst>
                <a:path w="11" h="74">
                  <a:moveTo>
                    <a:pt x="0" y="74"/>
                  </a:moveTo>
                  <a:lnTo>
                    <a:pt x="0" y="74"/>
                  </a:lnTo>
                  <a:lnTo>
                    <a:pt x="0" y="7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6" name="Freeform 153"/>
            <p:cNvSpPr>
              <a:spLocks/>
            </p:cNvSpPr>
            <p:nvPr/>
          </p:nvSpPr>
          <p:spPr bwMode="auto">
            <a:xfrm>
              <a:off x="1269" y="2897"/>
              <a:ext cx="10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10" y="0"/>
                </a:cxn>
              </a:cxnLst>
              <a:rect l="0" t="0" r="r" b="b"/>
              <a:pathLst>
                <a:path w="10" h="55">
                  <a:moveTo>
                    <a:pt x="0" y="55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7" name="Freeform 154"/>
            <p:cNvSpPr>
              <a:spLocks/>
            </p:cNvSpPr>
            <p:nvPr/>
          </p:nvSpPr>
          <p:spPr bwMode="auto">
            <a:xfrm>
              <a:off x="1279" y="2858"/>
              <a:ext cx="11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1" y="0"/>
                </a:cxn>
              </a:cxnLst>
              <a:rect l="0" t="0" r="r" b="b"/>
              <a:pathLst>
                <a:path w="11" h="39">
                  <a:moveTo>
                    <a:pt x="0" y="39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8" name="Freeform 155"/>
            <p:cNvSpPr>
              <a:spLocks/>
            </p:cNvSpPr>
            <p:nvPr/>
          </p:nvSpPr>
          <p:spPr bwMode="auto">
            <a:xfrm>
              <a:off x="1290" y="2789"/>
              <a:ext cx="11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11" y="0"/>
                </a:cxn>
              </a:cxnLst>
              <a:rect l="0" t="0" r="r" b="b"/>
              <a:pathLst>
                <a:path w="11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9" name="Freeform 156"/>
            <p:cNvSpPr>
              <a:spLocks/>
            </p:cNvSpPr>
            <p:nvPr/>
          </p:nvSpPr>
          <p:spPr bwMode="auto">
            <a:xfrm>
              <a:off x="1301" y="2632"/>
              <a:ext cx="10" cy="157"/>
            </a:xfrm>
            <a:custGeom>
              <a:avLst/>
              <a:gdLst/>
              <a:ahLst/>
              <a:cxnLst>
                <a:cxn ang="0">
                  <a:pos x="0" y="157"/>
                </a:cxn>
                <a:cxn ang="0">
                  <a:pos x="0" y="157"/>
                </a:cxn>
                <a:cxn ang="0">
                  <a:pos x="0" y="157"/>
                </a:cxn>
                <a:cxn ang="0">
                  <a:pos x="10" y="0"/>
                </a:cxn>
              </a:cxnLst>
              <a:rect l="0" t="0" r="r" b="b"/>
              <a:pathLst>
                <a:path w="10" h="157">
                  <a:moveTo>
                    <a:pt x="0" y="157"/>
                  </a:moveTo>
                  <a:lnTo>
                    <a:pt x="0" y="157"/>
                  </a:lnTo>
                  <a:lnTo>
                    <a:pt x="0" y="157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0" name="Freeform 157"/>
            <p:cNvSpPr>
              <a:spLocks/>
            </p:cNvSpPr>
            <p:nvPr/>
          </p:nvSpPr>
          <p:spPr bwMode="auto">
            <a:xfrm>
              <a:off x="1311" y="2352"/>
              <a:ext cx="11" cy="280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0" y="280"/>
                </a:cxn>
                <a:cxn ang="0">
                  <a:pos x="0" y="280"/>
                </a:cxn>
                <a:cxn ang="0">
                  <a:pos x="11" y="0"/>
                </a:cxn>
              </a:cxnLst>
              <a:rect l="0" t="0" r="r" b="b"/>
              <a:pathLst>
                <a:path w="11" h="280">
                  <a:moveTo>
                    <a:pt x="0" y="280"/>
                  </a:moveTo>
                  <a:lnTo>
                    <a:pt x="0" y="280"/>
                  </a:lnTo>
                  <a:lnTo>
                    <a:pt x="0" y="28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1" name="Freeform 158"/>
            <p:cNvSpPr>
              <a:spLocks/>
            </p:cNvSpPr>
            <p:nvPr/>
          </p:nvSpPr>
          <p:spPr bwMode="auto">
            <a:xfrm>
              <a:off x="1322" y="2066"/>
              <a:ext cx="9" cy="286"/>
            </a:xfrm>
            <a:custGeom>
              <a:avLst/>
              <a:gdLst/>
              <a:ahLst/>
              <a:cxnLst>
                <a:cxn ang="0">
                  <a:pos x="0" y="286"/>
                </a:cxn>
                <a:cxn ang="0">
                  <a:pos x="0" y="286"/>
                </a:cxn>
                <a:cxn ang="0">
                  <a:pos x="0" y="286"/>
                </a:cxn>
                <a:cxn ang="0">
                  <a:pos x="9" y="0"/>
                </a:cxn>
              </a:cxnLst>
              <a:rect l="0" t="0" r="r" b="b"/>
              <a:pathLst>
                <a:path w="9" h="286">
                  <a:moveTo>
                    <a:pt x="0" y="286"/>
                  </a:moveTo>
                  <a:lnTo>
                    <a:pt x="0" y="286"/>
                  </a:lnTo>
                  <a:lnTo>
                    <a:pt x="0" y="286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2" name="Freeform 159"/>
            <p:cNvSpPr>
              <a:spLocks/>
            </p:cNvSpPr>
            <p:nvPr/>
          </p:nvSpPr>
          <p:spPr bwMode="auto">
            <a:xfrm>
              <a:off x="1331" y="1953"/>
              <a:ext cx="11" cy="113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11" y="0"/>
                </a:cxn>
              </a:cxnLst>
              <a:rect l="0" t="0" r="r" b="b"/>
              <a:pathLst>
                <a:path w="11" h="113">
                  <a:moveTo>
                    <a:pt x="0" y="113"/>
                  </a:moveTo>
                  <a:lnTo>
                    <a:pt x="0" y="113"/>
                  </a:lnTo>
                  <a:lnTo>
                    <a:pt x="0" y="1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3" name="Freeform 160"/>
            <p:cNvSpPr>
              <a:spLocks/>
            </p:cNvSpPr>
            <p:nvPr/>
          </p:nvSpPr>
          <p:spPr bwMode="auto">
            <a:xfrm>
              <a:off x="1342" y="1953"/>
              <a:ext cx="10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11"/>
                </a:cxn>
              </a:cxnLst>
              <a:rect l="0" t="0" r="r" b="b"/>
              <a:pathLst>
                <a:path w="10" h="2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1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4" name="Freeform 161"/>
            <p:cNvSpPr>
              <a:spLocks/>
            </p:cNvSpPr>
            <p:nvPr/>
          </p:nvSpPr>
          <p:spPr bwMode="auto">
            <a:xfrm>
              <a:off x="1352" y="2164"/>
              <a:ext cx="11" cy="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3"/>
                </a:cxn>
              </a:cxnLst>
              <a:rect l="0" t="0" r="r" b="b"/>
              <a:pathLst>
                <a:path w="11" h="4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5" name="Freeform 162"/>
            <p:cNvSpPr>
              <a:spLocks/>
            </p:cNvSpPr>
            <p:nvPr/>
          </p:nvSpPr>
          <p:spPr bwMode="auto">
            <a:xfrm>
              <a:off x="1363" y="2577"/>
              <a:ext cx="11" cy="4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28"/>
                </a:cxn>
              </a:cxnLst>
              <a:rect l="0" t="0" r="r" b="b"/>
              <a:pathLst>
                <a:path w="11" h="4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2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6" name="Freeform 163"/>
            <p:cNvSpPr>
              <a:spLocks/>
            </p:cNvSpPr>
            <p:nvPr/>
          </p:nvSpPr>
          <p:spPr bwMode="auto">
            <a:xfrm>
              <a:off x="1374" y="3005"/>
              <a:ext cx="10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00"/>
                </a:cxn>
              </a:cxnLst>
              <a:rect l="0" t="0" r="r" b="b"/>
              <a:pathLst>
                <a:path w="10" h="30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0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7" name="Freeform 164"/>
            <p:cNvSpPr>
              <a:spLocks/>
            </p:cNvSpPr>
            <p:nvPr/>
          </p:nvSpPr>
          <p:spPr bwMode="auto">
            <a:xfrm>
              <a:off x="1384" y="3305"/>
              <a:ext cx="10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5"/>
                </a:cxn>
              </a:cxnLst>
              <a:rect l="0" t="0" r="r" b="b"/>
              <a:pathLst>
                <a:path w="10" h="1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8" name="Freeform 165"/>
            <p:cNvSpPr>
              <a:spLocks/>
            </p:cNvSpPr>
            <p:nvPr/>
          </p:nvSpPr>
          <p:spPr bwMode="auto">
            <a:xfrm>
              <a:off x="1394" y="3470"/>
              <a:ext cx="10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72"/>
                </a:cxn>
              </a:cxnLst>
              <a:rect l="0" t="0" r="r" b="b"/>
              <a:pathLst>
                <a:path w="10" h="7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7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9" name="Freeform 166"/>
            <p:cNvSpPr>
              <a:spLocks/>
            </p:cNvSpPr>
            <p:nvPr/>
          </p:nvSpPr>
          <p:spPr bwMode="auto">
            <a:xfrm>
              <a:off x="1404" y="3542"/>
              <a:ext cx="11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"/>
                </a:cxn>
              </a:cxnLst>
              <a:rect l="0" t="0" r="r" b="b"/>
              <a:pathLst>
                <a:path w="11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0" name="Freeform 167"/>
            <p:cNvSpPr>
              <a:spLocks/>
            </p:cNvSpPr>
            <p:nvPr/>
          </p:nvSpPr>
          <p:spPr bwMode="auto">
            <a:xfrm>
              <a:off x="1415" y="3583"/>
              <a:ext cx="10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3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1" name="Freeform 168"/>
            <p:cNvSpPr>
              <a:spLocks/>
            </p:cNvSpPr>
            <p:nvPr/>
          </p:nvSpPr>
          <p:spPr bwMode="auto">
            <a:xfrm>
              <a:off x="1425" y="3596"/>
              <a:ext cx="1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7"/>
                </a:cxn>
              </a:cxnLst>
              <a:rect l="0" t="0" r="r" b="b"/>
              <a:pathLst>
                <a:path w="10" h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2" name="Freeform 169"/>
            <p:cNvSpPr>
              <a:spLocks/>
            </p:cNvSpPr>
            <p:nvPr/>
          </p:nvSpPr>
          <p:spPr bwMode="auto">
            <a:xfrm>
              <a:off x="1435" y="3623"/>
              <a:ext cx="1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1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3" name="Freeform 170"/>
            <p:cNvSpPr>
              <a:spLocks/>
            </p:cNvSpPr>
            <p:nvPr/>
          </p:nvSpPr>
          <p:spPr bwMode="auto">
            <a:xfrm>
              <a:off x="1445" y="3634"/>
              <a:ext cx="11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4"/>
                </a:cxn>
              </a:cxnLst>
              <a:rect l="0" t="0" r="r" b="b"/>
              <a:pathLst>
                <a:path w="11" h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4" name="Freeform 171"/>
            <p:cNvSpPr>
              <a:spLocks/>
            </p:cNvSpPr>
            <p:nvPr/>
          </p:nvSpPr>
          <p:spPr bwMode="auto">
            <a:xfrm>
              <a:off x="1456" y="3648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5" name="Freeform 172"/>
            <p:cNvSpPr>
              <a:spLocks/>
            </p:cNvSpPr>
            <p:nvPr/>
          </p:nvSpPr>
          <p:spPr bwMode="auto">
            <a:xfrm>
              <a:off x="1467" y="3644"/>
              <a:ext cx="9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6" name="Freeform 173"/>
            <p:cNvSpPr>
              <a:spLocks/>
            </p:cNvSpPr>
            <p:nvPr/>
          </p:nvSpPr>
          <p:spPr bwMode="auto">
            <a:xfrm>
              <a:off x="1476" y="3640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7" name="Freeform 174"/>
            <p:cNvSpPr>
              <a:spLocks/>
            </p:cNvSpPr>
            <p:nvPr/>
          </p:nvSpPr>
          <p:spPr bwMode="auto">
            <a:xfrm>
              <a:off x="1487" y="3640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8" name="Freeform 175"/>
            <p:cNvSpPr>
              <a:spLocks/>
            </p:cNvSpPr>
            <p:nvPr/>
          </p:nvSpPr>
          <p:spPr bwMode="auto">
            <a:xfrm>
              <a:off x="1497" y="3641"/>
              <a:ext cx="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5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9" name="Freeform 176"/>
            <p:cNvSpPr>
              <a:spLocks/>
            </p:cNvSpPr>
            <p:nvPr/>
          </p:nvSpPr>
          <p:spPr bwMode="auto">
            <a:xfrm>
              <a:off x="1508" y="3646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0" name="Freeform 177"/>
            <p:cNvSpPr>
              <a:spLocks/>
            </p:cNvSpPr>
            <p:nvPr/>
          </p:nvSpPr>
          <p:spPr bwMode="auto">
            <a:xfrm>
              <a:off x="1518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1" name="Freeform 178"/>
            <p:cNvSpPr>
              <a:spLocks/>
            </p:cNvSpPr>
            <p:nvPr/>
          </p:nvSpPr>
          <p:spPr bwMode="auto">
            <a:xfrm>
              <a:off x="1529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2" name="Freeform 179"/>
            <p:cNvSpPr>
              <a:spLocks/>
            </p:cNvSpPr>
            <p:nvPr/>
          </p:nvSpPr>
          <p:spPr bwMode="auto">
            <a:xfrm>
              <a:off x="1538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3" name="Freeform 180"/>
            <p:cNvSpPr>
              <a:spLocks/>
            </p:cNvSpPr>
            <p:nvPr/>
          </p:nvSpPr>
          <p:spPr bwMode="auto">
            <a:xfrm>
              <a:off x="1549" y="3649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4" name="Freeform 181"/>
            <p:cNvSpPr>
              <a:spLocks/>
            </p:cNvSpPr>
            <p:nvPr/>
          </p:nvSpPr>
          <p:spPr bwMode="auto">
            <a:xfrm>
              <a:off x="1558" y="3649"/>
              <a:ext cx="2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0"/>
                </a:cxn>
              </a:cxnLst>
              <a:rect l="0" t="0" r="r" b="b"/>
              <a:pathLst>
                <a:path w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5" name="Freeform 182"/>
            <p:cNvSpPr>
              <a:spLocks/>
            </p:cNvSpPr>
            <p:nvPr/>
          </p:nvSpPr>
          <p:spPr bwMode="auto">
            <a:xfrm>
              <a:off x="1585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6" name="Freeform 183"/>
            <p:cNvSpPr>
              <a:spLocks/>
            </p:cNvSpPr>
            <p:nvPr/>
          </p:nvSpPr>
          <p:spPr bwMode="auto">
            <a:xfrm>
              <a:off x="1594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7" name="Freeform 184"/>
            <p:cNvSpPr>
              <a:spLocks/>
            </p:cNvSpPr>
            <p:nvPr/>
          </p:nvSpPr>
          <p:spPr bwMode="auto">
            <a:xfrm>
              <a:off x="160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8" name="Freeform 185"/>
            <p:cNvSpPr>
              <a:spLocks/>
            </p:cNvSpPr>
            <p:nvPr/>
          </p:nvSpPr>
          <p:spPr bwMode="auto">
            <a:xfrm>
              <a:off x="161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9" name="Freeform 186"/>
            <p:cNvSpPr>
              <a:spLocks/>
            </p:cNvSpPr>
            <p:nvPr/>
          </p:nvSpPr>
          <p:spPr bwMode="auto">
            <a:xfrm>
              <a:off x="1626" y="3646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0" name="Freeform 187"/>
            <p:cNvSpPr>
              <a:spLocks/>
            </p:cNvSpPr>
            <p:nvPr/>
          </p:nvSpPr>
          <p:spPr bwMode="auto">
            <a:xfrm>
              <a:off x="1637" y="364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1" name="Freeform 188"/>
            <p:cNvSpPr>
              <a:spLocks/>
            </p:cNvSpPr>
            <p:nvPr/>
          </p:nvSpPr>
          <p:spPr bwMode="auto">
            <a:xfrm>
              <a:off x="1646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2" name="Freeform 189"/>
            <p:cNvSpPr>
              <a:spLocks/>
            </p:cNvSpPr>
            <p:nvPr/>
          </p:nvSpPr>
          <p:spPr bwMode="auto">
            <a:xfrm>
              <a:off x="1657" y="3646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3" name="Freeform 190"/>
            <p:cNvSpPr>
              <a:spLocks/>
            </p:cNvSpPr>
            <p:nvPr/>
          </p:nvSpPr>
          <p:spPr bwMode="auto">
            <a:xfrm>
              <a:off x="166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4" name="Freeform 191"/>
            <p:cNvSpPr>
              <a:spLocks/>
            </p:cNvSpPr>
            <p:nvPr/>
          </p:nvSpPr>
          <p:spPr bwMode="auto">
            <a:xfrm>
              <a:off x="16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5" name="Freeform 192"/>
            <p:cNvSpPr>
              <a:spLocks/>
            </p:cNvSpPr>
            <p:nvPr/>
          </p:nvSpPr>
          <p:spPr bwMode="auto">
            <a:xfrm>
              <a:off x="168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6" name="Freeform 193"/>
            <p:cNvSpPr>
              <a:spLocks/>
            </p:cNvSpPr>
            <p:nvPr/>
          </p:nvSpPr>
          <p:spPr bwMode="auto">
            <a:xfrm>
              <a:off x="169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7" name="Freeform 194"/>
            <p:cNvSpPr>
              <a:spLocks/>
            </p:cNvSpPr>
            <p:nvPr/>
          </p:nvSpPr>
          <p:spPr bwMode="auto">
            <a:xfrm>
              <a:off x="17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8" name="Freeform 195"/>
            <p:cNvSpPr>
              <a:spLocks/>
            </p:cNvSpPr>
            <p:nvPr/>
          </p:nvSpPr>
          <p:spPr bwMode="auto">
            <a:xfrm>
              <a:off x="171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9" name="Freeform 196"/>
            <p:cNvSpPr>
              <a:spLocks/>
            </p:cNvSpPr>
            <p:nvPr/>
          </p:nvSpPr>
          <p:spPr bwMode="auto">
            <a:xfrm>
              <a:off x="172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0" name="Freeform 197"/>
            <p:cNvSpPr>
              <a:spLocks/>
            </p:cNvSpPr>
            <p:nvPr/>
          </p:nvSpPr>
          <p:spPr bwMode="auto">
            <a:xfrm>
              <a:off x="173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1" name="Freeform 198"/>
            <p:cNvSpPr>
              <a:spLocks/>
            </p:cNvSpPr>
            <p:nvPr/>
          </p:nvSpPr>
          <p:spPr bwMode="auto">
            <a:xfrm>
              <a:off x="174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2" name="Freeform 199"/>
            <p:cNvSpPr>
              <a:spLocks/>
            </p:cNvSpPr>
            <p:nvPr/>
          </p:nvSpPr>
          <p:spPr bwMode="auto">
            <a:xfrm>
              <a:off x="175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3" name="Freeform 200"/>
            <p:cNvSpPr>
              <a:spLocks/>
            </p:cNvSpPr>
            <p:nvPr/>
          </p:nvSpPr>
          <p:spPr bwMode="auto">
            <a:xfrm>
              <a:off x="176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4" name="Freeform 201"/>
            <p:cNvSpPr>
              <a:spLocks/>
            </p:cNvSpPr>
            <p:nvPr/>
          </p:nvSpPr>
          <p:spPr bwMode="auto">
            <a:xfrm>
              <a:off x="177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5" name="Freeform 202"/>
            <p:cNvSpPr>
              <a:spLocks/>
            </p:cNvSpPr>
            <p:nvPr/>
          </p:nvSpPr>
          <p:spPr bwMode="auto">
            <a:xfrm>
              <a:off x="178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6" name="Freeform 203"/>
            <p:cNvSpPr>
              <a:spLocks/>
            </p:cNvSpPr>
            <p:nvPr/>
          </p:nvSpPr>
          <p:spPr bwMode="auto">
            <a:xfrm>
              <a:off x="179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7" name="Freeform 204"/>
            <p:cNvSpPr>
              <a:spLocks/>
            </p:cNvSpPr>
            <p:nvPr/>
          </p:nvSpPr>
          <p:spPr bwMode="auto">
            <a:xfrm>
              <a:off x="180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8" name="Freeform 205"/>
            <p:cNvSpPr>
              <a:spLocks/>
            </p:cNvSpPr>
            <p:nvPr/>
          </p:nvSpPr>
          <p:spPr bwMode="auto">
            <a:xfrm>
              <a:off x="181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9" name="Freeform 206"/>
            <p:cNvSpPr>
              <a:spLocks/>
            </p:cNvSpPr>
            <p:nvPr/>
          </p:nvSpPr>
          <p:spPr bwMode="auto">
            <a:xfrm>
              <a:off x="182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0" name="Freeform 207"/>
            <p:cNvSpPr>
              <a:spLocks/>
            </p:cNvSpPr>
            <p:nvPr/>
          </p:nvSpPr>
          <p:spPr bwMode="auto">
            <a:xfrm>
              <a:off x="184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1" name="Freeform 208"/>
            <p:cNvSpPr>
              <a:spLocks/>
            </p:cNvSpPr>
            <p:nvPr/>
          </p:nvSpPr>
          <p:spPr bwMode="auto">
            <a:xfrm>
              <a:off x="184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2" name="Freeform 209"/>
            <p:cNvSpPr>
              <a:spLocks/>
            </p:cNvSpPr>
            <p:nvPr/>
          </p:nvSpPr>
          <p:spPr bwMode="auto">
            <a:xfrm>
              <a:off x="186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3" name="Freeform 210"/>
            <p:cNvSpPr>
              <a:spLocks/>
            </p:cNvSpPr>
            <p:nvPr/>
          </p:nvSpPr>
          <p:spPr bwMode="auto">
            <a:xfrm>
              <a:off x="186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4" name="Freeform 212"/>
            <p:cNvSpPr>
              <a:spLocks/>
            </p:cNvSpPr>
            <p:nvPr/>
          </p:nvSpPr>
          <p:spPr bwMode="auto">
            <a:xfrm>
              <a:off x="188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5" name="Freeform 213"/>
            <p:cNvSpPr>
              <a:spLocks/>
            </p:cNvSpPr>
            <p:nvPr/>
          </p:nvSpPr>
          <p:spPr bwMode="auto">
            <a:xfrm>
              <a:off x="188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6" name="Freeform 214"/>
            <p:cNvSpPr>
              <a:spLocks/>
            </p:cNvSpPr>
            <p:nvPr/>
          </p:nvSpPr>
          <p:spPr bwMode="auto">
            <a:xfrm>
              <a:off x="1900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7" name="Freeform 215"/>
            <p:cNvSpPr>
              <a:spLocks/>
            </p:cNvSpPr>
            <p:nvPr/>
          </p:nvSpPr>
          <p:spPr bwMode="auto">
            <a:xfrm>
              <a:off x="191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8" name="Freeform 216"/>
            <p:cNvSpPr>
              <a:spLocks/>
            </p:cNvSpPr>
            <p:nvPr/>
          </p:nvSpPr>
          <p:spPr bwMode="auto">
            <a:xfrm>
              <a:off x="192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9" name="Freeform 217"/>
            <p:cNvSpPr>
              <a:spLocks/>
            </p:cNvSpPr>
            <p:nvPr/>
          </p:nvSpPr>
          <p:spPr bwMode="auto">
            <a:xfrm>
              <a:off x="1930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0" name="Freeform 218"/>
            <p:cNvSpPr>
              <a:spLocks/>
            </p:cNvSpPr>
            <p:nvPr/>
          </p:nvSpPr>
          <p:spPr bwMode="auto">
            <a:xfrm>
              <a:off x="194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1" name="Freeform 219"/>
            <p:cNvSpPr>
              <a:spLocks/>
            </p:cNvSpPr>
            <p:nvPr/>
          </p:nvSpPr>
          <p:spPr bwMode="auto">
            <a:xfrm>
              <a:off x="195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2" name="Freeform 220"/>
            <p:cNvSpPr>
              <a:spLocks/>
            </p:cNvSpPr>
            <p:nvPr/>
          </p:nvSpPr>
          <p:spPr bwMode="auto">
            <a:xfrm>
              <a:off x="1961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3" name="Freeform 221"/>
            <p:cNvSpPr>
              <a:spLocks/>
            </p:cNvSpPr>
            <p:nvPr/>
          </p:nvSpPr>
          <p:spPr bwMode="auto">
            <a:xfrm>
              <a:off x="1971" y="3650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4" name="Freeform 222"/>
            <p:cNvSpPr>
              <a:spLocks/>
            </p:cNvSpPr>
            <p:nvPr/>
          </p:nvSpPr>
          <p:spPr bwMode="auto">
            <a:xfrm>
              <a:off x="199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5" name="Freeform 223"/>
            <p:cNvSpPr>
              <a:spLocks/>
            </p:cNvSpPr>
            <p:nvPr/>
          </p:nvSpPr>
          <p:spPr bwMode="auto">
            <a:xfrm>
              <a:off x="20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6" name="Freeform 224"/>
            <p:cNvSpPr>
              <a:spLocks/>
            </p:cNvSpPr>
            <p:nvPr/>
          </p:nvSpPr>
          <p:spPr bwMode="auto">
            <a:xfrm>
              <a:off x="201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7" name="Freeform 225"/>
            <p:cNvSpPr>
              <a:spLocks/>
            </p:cNvSpPr>
            <p:nvPr/>
          </p:nvSpPr>
          <p:spPr bwMode="auto">
            <a:xfrm>
              <a:off x="202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8" name="Freeform 226"/>
            <p:cNvSpPr>
              <a:spLocks/>
            </p:cNvSpPr>
            <p:nvPr/>
          </p:nvSpPr>
          <p:spPr bwMode="auto">
            <a:xfrm>
              <a:off x="203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9" name="Freeform 227"/>
            <p:cNvSpPr>
              <a:spLocks/>
            </p:cNvSpPr>
            <p:nvPr/>
          </p:nvSpPr>
          <p:spPr bwMode="auto">
            <a:xfrm>
              <a:off x="204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0" name="Freeform 228"/>
            <p:cNvSpPr>
              <a:spLocks/>
            </p:cNvSpPr>
            <p:nvPr/>
          </p:nvSpPr>
          <p:spPr bwMode="auto">
            <a:xfrm>
              <a:off x="205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1" name="Freeform 229"/>
            <p:cNvSpPr>
              <a:spLocks/>
            </p:cNvSpPr>
            <p:nvPr/>
          </p:nvSpPr>
          <p:spPr bwMode="auto">
            <a:xfrm>
              <a:off x="206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2" name="Freeform 230"/>
            <p:cNvSpPr>
              <a:spLocks/>
            </p:cNvSpPr>
            <p:nvPr/>
          </p:nvSpPr>
          <p:spPr bwMode="auto">
            <a:xfrm>
              <a:off x="20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3" name="Freeform 231"/>
            <p:cNvSpPr>
              <a:spLocks/>
            </p:cNvSpPr>
            <p:nvPr/>
          </p:nvSpPr>
          <p:spPr bwMode="auto">
            <a:xfrm>
              <a:off x="208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4" name="Freeform 232"/>
            <p:cNvSpPr>
              <a:spLocks/>
            </p:cNvSpPr>
            <p:nvPr/>
          </p:nvSpPr>
          <p:spPr bwMode="auto">
            <a:xfrm>
              <a:off x="209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5" name="Freeform 233"/>
            <p:cNvSpPr>
              <a:spLocks/>
            </p:cNvSpPr>
            <p:nvPr/>
          </p:nvSpPr>
          <p:spPr bwMode="auto">
            <a:xfrm>
              <a:off x="21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6" name="Freeform 234"/>
            <p:cNvSpPr>
              <a:spLocks/>
            </p:cNvSpPr>
            <p:nvPr/>
          </p:nvSpPr>
          <p:spPr bwMode="auto">
            <a:xfrm>
              <a:off x="212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7" name="Freeform 235"/>
            <p:cNvSpPr>
              <a:spLocks/>
            </p:cNvSpPr>
            <p:nvPr/>
          </p:nvSpPr>
          <p:spPr bwMode="auto">
            <a:xfrm>
              <a:off x="213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8" name="Freeform 236"/>
            <p:cNvSpPr>
              <a:spLocks/>
            </p:cNvSpPr>
            <p:nvPr/>
          </p:nvSpPr>
          <p:spPr bwMode="auto">
            <a:xfrm>
              <a:off x="214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9" name="Freeform 237"/>
            <p:cNvSpPr>
              <a:spLocks/>
            </p:cNvSpPr>
            <p:nvPr/>
          </p:nvSpPr>
          <p:spPr bwMode="auto">
            <a:xfrm>
              <a:off x="215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0" name="Freeform 238"/>
            <p:cNvSpPr>
              <a:spLocks/>
            </p:cNvSpPr>
            <p:nvPr/>
          </p:nvSpPr>
          <p:spPr bwMode="auto">
            <a:xfrm>
              <a:off x="2161" y="3648"/>
              <a:ext cx="9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9" y="0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1" name="Freeform 239"/>
            <p:cNvSpPr>
              <a:spLocks/>
            </p:cNvSpPr>
            <p:nvPr/>
          </p:nvSpPr>
          <p:spPr bwMode="auto">
            <a:xfrm>
              <a:off x="2170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2" name="Freeform 240"/>
            <p:cNvSpPr>
              <a:spLocks/>
            </p:cNvSpPr>
            <p:nvPr/>
          </p:nvSpPr>
          <p:spPr bwMode="auto">
            <a:xfrm>
              <a:off x="2181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3" name="Freeform 241"/>
            <p:cNvSpPr>
              <a:spLocks/>
            </p:cNvSpPr>
            <p:nvPr/>
          </p:nvSpPr>
          <p:spPr bwMode="auto">
            <a:xfrm>
              <a:off x="2192" y="3648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4" name="Freeform 242"/>
            <p:cNvSpPr>
              <a:spLocks/>
            </p:cNvSpPr>
            <p:nvPr/>
          </p:nvSpPr>
          <p:spPr bwMode="auto">
            <a:xfrm>
              <a:off x="220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5" name="Freeform 243"/>
            <p:cNvSpPr>
              <a:spLocks/>
            </p:cNvSpPr>
            <p:nvPr/>
          </p:nvSpPr>
          <p:spPr bwMode="auto">
            <a:xfrm>
              <a:off x="221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6" name="Freeform 244"/>
            <p:cNvSpPr>
              <a:spLocks/>
            </p:cNvSpPr>
            <p:nvPr/>
          </p:nvSpPr>
          <p:spPr bwMode="auto">
            <a:xfrm>
              <a:off x="222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7" name="Freeform 245"/>
            <p:cNvSpPr>
              <a:spLocks/>
            </p:cNvSpPr>
            <p:nvPr/>
          </p:nvSpPr>
          <p:spPr bwMode="auto">
            <a:xfrm>
              <a:off x="223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8" name="Freeform 246"/>
            <p:cNvSpPr>
              <a:spLocks/>
            </p:cNvSpPr>
            <p:nvPr/>
          </p:nvSpPr>
          <p:spPr bwMode="auto">
            <a:xfrm>
              <a:off x="224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9" name="Freeform 247"/>
            <p:cNvSpPr>
              <a:spLocks/>
            </p:cNvSpPr>
            <p:nvPr/>
          </p:nvSpPr>
          <p:spPr bwMode="auto">
            <a:xfrm>
              <a:off x="225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0" name="Freeform 248"/>
            <p:cNvSpPr>
              <a:spLocks/>
            </p:cNvSpPr>
            <p:nvPr/>
          </p:nvSpPr>
          <p:spPr bwMode="auto">
            <a:xfrm>
              <a:off x="2263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1" name="Freeform 249"/>
            <p:cNvSpPr>
              <a:spLocks/>
            </p:cNvSpPr>
            <p:nvPr/>
          </p:nvSpPr>
          <p:spPr bwMode="auto">
            <a:xfrm>
              <a:off x="2273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2" name="Freeform 250"/>
            <p:cNvSpPr>
              <a:spLocks/>
            </p:cNvSpPr>
            <p:nvPr/>
          </p:nvSpPr>
          <p:spPr bwMode="auto">
            <a:xfrm>
              <a:off x="2283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3" name="Freeform 251"/>
            <p:cNvSpPr>
              <a:spLocks/>
            </p:cNvSpPr>
            <p:nvPr/>
          </p:nvSpPr>
          <p:spPr bwMode="auto">
            <a:xfrm>
              <a:off x="2294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4" name="Freeform 252"/>
            <p:cNvSpPr>
              <a:spLocks/>
            </p:cNvSpPr>
            <p:nvPr/>
          </p:nvSpPr>
          <p:spPr bwMode="auto">
            <a:xfrm>
              <a:off x="230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5" name="Freeform 253"/>
            <p:cNvSpPr>
              <a:spLocks/>
            </p:cNvSpPr>
            <p:nvPr/>
          </p:nvSpPr>
          <p:spPr bwMode="auto">
            <a:xfrm>
              <a:off x="2314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6" name="Freeform 254"/>
            <p:cNvSpPr>
              <a:spLocks/>
            </p:cNvSpPr>
            <p:nvPr/>
          </p:nvSpPr>
          <p:spPr bwMode="auto">
            <a:xfrm>
              <a:off x="232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7" name="Freeform 255"/>
            <p:cNvSpPr>
              <a:spLocks/>
            </p:cNvSpPr>
            <p:nvPr/>
          </p:nvSpPr>
          <p:spPr bwMode="auto">
            <a:xfrm>
              <a:off x="233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8" name="Freeform 256"/>
            <p:cNvSpPr>
              <a:spLocks/>
            </p:cNvSpPr>
            <p:nvPr/>
          </p:nvSpPr>
          <p:spPr bwMode="auto">
            <a:xfrm>
              <a:off x="234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9" name="Freeform 257"/>
            <p:cNvSpPr>
              <a:spLocks/>
            </p:cNvSpPr>
            <p:nvPr/>
          </p:nvSpPr>
          <p:spPr bwMode="auto">
            <a:xfrm>
              <a:off x="235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0" name="Freeform 258"/>
            <p:cNvSpPr>
              <a:spLocks/>
            </p:cNvSpPr>
            <p:nvPr/>
          </p:nvSpPr>
          <p:spPr bwMode="auto">
            <a:xfrm>
              <a:off x="236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1" name="Line 259"/>
            <p:cNvSpPr>
              <a:spLocks noChangeShapeType="1"/>
            </p:cNvSpPr>
            <p:nvPr/>
          </p:nvSpPr>
          <p:spPr bwMode="auto">
            <a:xfrm>
              <a:off x="2376" y="3650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913" name="Obdélník 912"/>
          <p:cNvSpPr/>
          <p:nvPr/>
        </p:nvSpPr>
        <p:spPr>
          <a:xfrm>
            <a:off x="5431533" y="2590783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3µl</a:t>
            </a:r>
          </a:p>
        </p:txBody>
      </p:sp>
      <p:grpSp>
        <p:nvGrpSpPr>
          <p:cNvPr id="914" name="Group 517"/>
          <p:cNvGrpSpPr>
            <a:grpSpLocks/>
          </p:cNvGrpSpPr>
          <p:nvPr/>
        </p:nvGrpSpPr>
        <p:grpSpPr bwMode="auto">
          <a:xfrm>
            <a:off x="6909954" y="2478956"/>
            <a:ext cx="2560091" cy="2058895"/>
            <a:chOff x="141" y="1904"/>
            <a:chExt cx="2561" cy="1942"/>
          </a:xfrm>
        </p:grpSpPr>
        <p:sp>
          <p:nvSpPr>
            <p:cNvPr id="916" name="Rectangle 14"/>
            <p:cNvSpPr>
              <a:spLocks noChangeArrowheads="1"/>
            </p:cNvSpPr>
            <p:nvPr/>
          </p:nvSpPr>
          <p:spPr bwMode="auto">
            <a:xfrm>
              <a:off x="2417" y="3589"/>
              <a:ext cx="28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917" name="Line 15"/>
            <p:cNvSpPr>
              <a:spLocks noChangeShapeType="1"/>
            </p:cNvSpPr>
            <p:nvPr/>
          </p:nvSpPr>
          <p:spPr bwMode="auto">
            <a:xfrm flipV="1">
              <a:off x="40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8" name="Line 16"/>
            <p:cNvSpPr>
              <a:spLocks noChangeShapeType="1"/>
            </p:cNvSpPr>
            <p:nvPr/>
          </p:nvSpPr>
          <p:spPr bwMode="auto">
            <a:xfrm flipV="1">
              <a:off x="466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9" name="Line 17"/>
            <p:cNvSpPr>
              <a:spLocks noChangeShapeType="1"/>
            </p:cNvSpPr>
            <p:nvPr/>
          </p:nvSpPr>
          <p:spPr bwMode="auto">
            <a:xfrm flipV="1">
              <a:off x="52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0" name="Line 18"/>
            <p:cNvSpPr>
              <a:spLocks noChangeShapeType="1"/>
            </p:cNvSpPr>
            <p:nvPr/>
          </p:nvSpPr>
          <p:spPr bwMode="auto">
            <a:xfrm flipV="1">
              <a:off x="57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1" name="Line 19"/>
            <p:cNvSpPr>
              <a:spLocks noChangeShapeType="1"/>
            </p:cNvSpPr>
            <p:nvPr/>
          </p:nvSpPr>
          <p:spPr bwMode="auto">
            <a:xfrm flipV="1">
              <a:off x="63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2" name="Line 20"/>
            <p:cNvSpPr>
              <a:spLocks noChangeShapeType="1"/>
            </p:cNvSpPr>
            <p:nvPr/>
          </p:nvSpPr>
          <p:spPr bwMode="auto">
            <a:xfrm flipV="1">
              <a:off x="691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3" name="Line 21"/>
            <p:cNvSpPr>
              <a:spLocks noChangeShapeType="1"/>
            </p:cNvSpPr>
            <p:nvPr/>
          </p:nvSpPr>
          <p:spPr bwMode="auto">
            <a:xfrm flipV="1">
              <a:off x="748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4" name="Line 22"/>
            <p:cNvSpPr>
              <a:spLocks noChangeShapeType="1"/>
            </p:cNvSpPr>
            <p:nvPr/>
          </p:nvSpPr>
          <p:spPr bwMode="auto">
            <a:xfrm flipV="1">
              <a:off x="80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5" name="Line 23"/>
            <p:cNvSpPr>
              <a:spLocks noChangeShapeType="1"/>
            </p:cNvSpPr>
            <p:nvPr/>
          </p:nvSpPr>
          <p:spPr bwMode="auto">
            <a:xfrm flipV="1">
              <a:off x="861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6" name="Line 24"/>
            <p:cNvSpPr>
              <a:spLocks noChangeShapeType="1"/>
            </p:cNvSpPr>
            <p:nvPr/>
          </p:nvSpPr>
          <p:spPr bwMode="auto">
            <a:xfrm flipV="1">
              <a:off x="91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7" name="Line 25"/>
            <p:cNvSpPr>
              <a:spLocks noChangeShapeType="1"/>
            </p:cNvSpPr>
            <p:nvPr/>
          </p:nvSpPr>
          <p:spPr bwMode="auto">
            <a:xfrm flipV="1">
              <a:off x="97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8" name="Line 26"/>
            <p:cNvSpPr>
              <a:spLocks noChangeShapeType="1"/>
            </p:cNvSpPr>
            <p:nvPr/>
          </p:nvSpPr>
          <p:spPr bwMode="auto">
            <a:xfrm flipV="1">
              <a:off x="1031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9" name="Line 27"/>
            <p:cNvSpPr>
              <a:spLocks noChangeShapeType="1"/>
            </p:cNvSpPr>
            <p:nvPr/>
          </p:nvSpPr>
          <p:spPr bwMode="auto">
            <a:xfrm flipV="1">
              <a:off x="108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0" name="Line 28"/>
            <p:cNvSpPr>
              <a:spLocks noChangeShapeType="1"/>
            </p:cNvSpPr>
            <p:nvPr/>
          </p:nvSpPr>
          <p:spPr bwMode="auto">
            <a:xfrm flipV="1">
              <a:off x="114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1" name="Line 29"/>
            <p:cNvSpPr>
              <a:spLocks noChangeShapeType="1"/>
            </p:cNvSpPr>
            <p:nvPr/>
          </p:nvSpPr>
          <p:spPr bwMode="auto">
            <a:xfrm flipV="1">
              <a:off x="120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2" name="Line 30"/>
            <p:cNvSpPr>
              <a:spLocks noChangeShapeType="1"/>
            </p:cNvSpPr>
            <p:nvPr/>
          </p:nvSpPr>
          <p:spPr bwMode="auto">
            <a:xfrm flipV="1">
              <a:off x="1256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3" name="Line 31"/>
            <p:cNvSpPr>
              <a:spLocks noChangeShapeType="1"/>
            </p:cNvSpPr>
            <p:nvPr/>
          </p:nvSpPr>
          <p:spPr bwMode="auto">
            <a:xfrm flipV="1">
              <a:off x="1313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4" name="Line 32"/>
            <p:cNvSpPr>
              <a:spLocks noChangeShapeType="1"/>
            </p:cNvSpPr>
            <p:nvPr/>
          </p:nvSpPr>
          <p:spPr bwMode="auto">
            <a:xfrm flipV="1">
              <a:off x="137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5" name="Line 33"/>
            <p:cNvSpPr>
              <a:spLocks noChangeShapeType="1"/>
            </p:cNvSpPr>
            <p:nvPr/>
          </p:nvSpPr>
          <p:spPr bwMode="auto">
            <a:xfrm flipV="1">
              <a:off x="1427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6" name="Line 34"/>
            <p:cNvSpPr>
              <a:spLocks noChangeShapeType="1"/>
            </p:cNvSpPr>
            <p:nvPr/>
          </p:nvSpPr>
          <p:spPr bwMode="auto">
            <a:xfrm flipV="1">
              <a:off x="1483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7" name="Line 35"/>
            <p:cNvSpPr>
              <a:spLocks noChangeShapeType="1"/>
            </p:cNvSpPr>
            <p:nvPr/>
          </p:nvSpPr>
          <p:spPr bwMode="auto">
            <a:xfrm flipV="1">
              <a:off x="154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8" name="Line 36"/>
            <p:cNvSpPr>
              <a:spLocks noChangeShapeType="1"/>
            </p:cNvSpPr>
            <p:nvPr/>
          </p:nvSpPr>
          <p:spPr bwMode="auto">
            <a:xfrm flipV="1">
              <a:off x="1597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9" name="Line 37"/>
            <p:cNvSpPr>
              <a:spLocks noChangeShapeType="1"/>
            </p:cNvSpPr>
            <p:nvPr/>
          </p:nvSpPr>
          <p:spPr bwMode="auto">
            <a:xfrm flipV="1">
              <a:off x="1653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0" name="Line 38"/>
            <p:cNvSpPr>
              <a:spLocks noChangeShapeType="1"/>
            </p:cNvSpPr>
            <p:nvPr/>
          </p:nvSpPr>
          <p:spPr bwMode="auto">
            <a:xfrm flipV="1">
              <a:off x="171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1" name="Line 39"/>
            <p:cNvSpPr>
              <a:spLocks noChangeShapeType="1"/>
            </p:cNvSpPr>
            <p:nvPr/>
          </p:nvSpPr>
          <p:spPr bwMode="auto">
            <a:xfrm flipV="1">
              <a:off x="176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2" name="Line 40"/>
            <p:cNvSpPr>
              <a:spLocks noChangeShapeType="1"/>
            </p:cNvSpPr>
            <p:nvPr/>
          </p:nvSpPr>
          <p:spPr bwMode="auto">
            <a:xfrm flipV="1">
              <a:off x="182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3" name="Line 41"/>
            <p:cNvSpPr>
              <a:spLocks noChangeShapeType="1"/>
            </p:cNvSpPr>
            <p:nvPr/>
          </p:nvSpPr>
          <p:spPr bwMode="auto">
            <a:xfrm flipV="1">
              <a:off x="1879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4" name="Line 42"/>
            <p:cNvSpPr>
              <a:spLocks noChangeShapeType="1"/>
            </p:cNvSpPr>
            <p:nvPr/>
          </p:nvSpPr>
          <p:spPr bwMode="auto">
            <a:xfrm flipV="1">
              <a:off x="193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5" name="Line 43"/>
            <p:cNvSpPr>
              <a:spLocks noChangeShapeType="1"/>
            </p:cNvSpPr>
            <p:nvPr/>
          </p:nvSpPr>
          <p:spPr bwMode="auto">
            <a:xfrm flipV="1">
              <a:off x="199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6" name="Line 44"/>
            <p:cNvSpPr>
              <a:spLocks noChangeShapeType="1"/>
            </p:cNvSpPr>
            <p:nvPr/>
          </p:nvSpPr>
          <p:spPr bwMode="auto">
            <a:xfrm flipV="1">
              <a:off x="204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7" name="Line 45"/>
            <p:cNvSpPr>
              <a:spLocks noChangeShapeType="1"/>
            </p:cNvSpPr>
            <p:nvPr/>
          </p:nvSpPr>
          <p:spPr bwMode="auto">
            <a:xfrm flipV="1">
              <a:off x="210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8" name="Line 46"/>
            <p:cNvSpPr>
              <a:spLocks noChangeShapeType="1"/>
            </p:cNvSpPr>
            <p:nvPr/>
          </p:nvSpPr>
          <p:spPr bwMode="auto">
            <a:xfrm flipV="1">
              <a:off x="2162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9" name="Line 47"/>
            <p:cNvSpPr>
              <a:spLocks noChangeShapeType="1"/>
            </p:cNvSpPr>
            <p:nvPr/>
          </p:nvSpPr>
          <p:spPr bwMode="auto">
            <a:xfrm flipV="1">
              <a:off x="221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0" name="Line 48"/>
            <p:cNvSpPr>
              <a:spLocks noChangeShapeType="1"/>
            </p:cNvSpPr>
            <p:nvPr/>
          </p:nvSpPr>
          <p:spPr bwMode="auto">
            <a:xfrm flipV="1">
              <a:off x="2276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1" name="Line 49"/>
            <p:cNvSpPr>
              <a:spLocks noChangeShapeType="1"/>
            </p:cNvSpPr>
            <p:nvPr/>
          </p:nvSpPr>
          <p:spPr bwMode="auto">
            <a:xfrm flipV="1">
              <a:off x="233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2" name="Rectangle 50"/>
            <p:cNvSpPr>
              <a:spLocks noChangeArrowheads="1"/>
            </p:cNvSpPr>
            <p:nvPr/>
          </p:nvSpPr>
          <p:spPr bwMode="auto">
            <a:xfrm>
              <a:off x="637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953" name="Rectangle 51"/>
            <p:cNvSpPr>
              <a:spLocks noChangeArrowheads="1"/>
            </p:cNvSpPr>
            <p:nvPr/>
          </p:nvSpPr>
          <p:spPr bwMode="auto">
            <a:xfrm>
              <a:off x="1202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954" name="Rectangle 52"/>
            <p:cNvSpPr>
              <a:spLocks noChangeArrowheads="1"/>
            </p:cNvSpPr>
            <p:nvPr/>
          </p:nvSpPr>
          <p:spPr bwMode="auto">
            <a:xfrm>
              <a:off x="1768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955" name="Line 53"/>
            <p:cNvSpPr>
              <a:spLocks noChangeShapeType="1"/>
            </p:cNvSpPr>
            <p:nvPr/>
          </p:nvSpPr>
          <p:spPr bwMode="auto">
            <a:xfrm flipH="1">
              <a:off x="381" y="3653"/>
              <a:ext cx="1987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6" name="Rectangle 54"/>
            <p:cNvSpPr>
              <a:spLocks noChangeArrowheads="1"/>
            </p:cNvSpPr>
            <p:nvPr/>
          </p:nvSpPr>
          <p:spPr bwMode="auto">
            <a:xfrm rot="16200000">
              <a:off x="236" y="2731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957" name="Line 55"/>
            <p:cNvSpPr>
              <a:spLocks noChangeShapeType="1"/>
            </p:cNvSpPr>
            <p:nvPr/>
          </p:nvSpPr>
          <p:spPr bwMode="auto">
            <a:xfrm>
              <a:off x="332" y="1967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8" name="Line 56"/>
            <p:cNvSpPr>
              <a:spLocks noChangeShapeType="1"/>
            </p:cNvSpPr>
            <p:nvPr/>
          </p:nvSpPr>
          <p:spPr bwMode="auto">
            <a:xfrm>
              <a:off x="357" y="2135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9" name="Line 57"/>
            <p:cNvSpPr>
              <a:spLocks noChangeShapeType="1"/>
            </p:cNvSpPr>
            <p:nvPr/>
          </p:nvSpPr>
          <p:spPr bwMode="auto">
            <a:xfrm>
              <a:off x="357" y="2304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0" name="Line 58"/>
            <p:cNvSpPr>
              <a:spLocks noChangeShapeType="1"/>
            </p:cNvSpPr>
            <p:nvPr/>
          </p:nvSpPr>
          <p:spPr bwMode="auto">
            <a:xfrm>
              <a:off x="357" y="2471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1" name="Line 59"/>
            <p:cNvSpPr>
              <a:spLocks noChangeShapeType="1"/>
            </p:cNvSpPr>
            <p:nvPr/>
          </p:nvSpPr>
          <p:spPr bwMode="auto">
            <a:xfrm>
              <a:off x="357" y="264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2" name="Line 60"/>
            <p:cNvSpPr>
              <a:spLocks noChangeShapeType="1"/>
            </p:cNvSpPr>
            <p:nvPr/>
          </p:nvSpPr>
          <p:spPr bwMode="auto">
            <a:xfrm>
              <a:off x="332" y="2808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3" name="Line 61"/>
            <p:cNvSpPr>
              <a:spLocks noChangeShapeType="1"/>
            </p:cNvSpPr>
            <p:nvPr/>
          </p:nvSpPr>
          <p:spPr bwMode="auto">
            <a:xfrm>
              <a:off x="357" y="2977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4" name="Line 62"/>
            <p:cNvSpPr>
              <a:spLocks noChangeShapeType="1"/>
            </p:cNvSpPr>
            <p:nvPr/>
          </p:nvSpPr>
          <p:spPr bwMode="auto">
            <a:xfrm>
              <a:off x="357" y="3146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5" name="Line 63"/>
            <p:cNvSpPr>
              <a:spLocks noChangeShapeType="1"/>
            </p:cNvSpPr>
            <p:nvPr/>
          </p:nvSpPr>
          <p:spPr bwMode="auto">
            <a:xfrm>
              <a:off x="357" y="331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6" name="Line 64"/>
            <p:cNvSpPr>
              <a:spLocks noChangeShapeType="1"/>
            </p:cNvSpPr>
            <p:nvPr/>
          </p:nvSpPr>
          <p:spPr bwMode="auto">
            <a:xfrm>
              <a:off x="357" y="3481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7" name="Line 65"/>
            <p:cNvSpPr>
              <a:spLocks noChangeShapeType="1"/>
            </p:cNvSpPr>
            <p:nvPr/>
          </p:nvSpPr>
          <p:spPr bwMode="auto">
            <a:xfrm>
              <a:off x="332" y="3650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8" name="Rectangle 66"/>
            <p:cNvSpPr>
              <a:spLocks noChangeArrowheads="1"/>
            </p:cNvSpPr>
            <p:nvPr/>
          </p:nvSpPr>
          <p:spPr bwMode="auto">
            <a:xfrm>
              <a:off x="268" y="3587"/>
              <a:ext cx="6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969" name="Rectangle 67"/>
            <p:cNvSpPr>
              <a:spLocks noChangeArrowheads="1"/>
            </p:cNvSpPr>
            <p:nvPr/>
          </p:nvSpPr>
          <p:spPr bwMode="auto">
            <a:xfrm>
              <a:off x="141" y="1904"/>
              <a:ext cx="19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970" name="Line 68"/>
            <p:cNvSpPr>
              <a:spLocks noChangeShapeType="1"/>
            </p:cNvSpPr>
            <p:nvPr/>
          </p:nvSpPr>
          <p:spPr bwMode="auto">
            <a:xfrm>
              <a:off x="381" y="1967"/>
              <a:ext cx="0" cy="168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5" name="Freeform 73"/>
            <p:cNvSpPr>
              <a:spLocks/>
            </p:cNvSpPr>
            <p:nvPr/>
          </p:nvSpPr>
          <p:spPr bwMode="auto">
            <a:xfrm>
              <a:off x="382" y="365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6" name="Freeform 74"/>
            <p:cNvSpPr>
              <a:spLocks/>
            </p:cNvSpPr>
            <p:nvPr/>
          </p:nvSpPr>
          <p:spPr bwMode="auto">
            <a:xfrm>
              <a:off x="39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7" name="Freeform 75"/>
            <p:cNvSpPr>
              <a:spLocks/>
            </p:cNvSpPr>
            <p:nvPr/>
          </p:nvSpPr>
          <p:spPr bwMode="auto">
            <a:xfrm>
              <a:off x="40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8" name="Freeform 76"/>
            <p:cNvSpPr>
              <a:spLocks/>
            </p:cNvSpPr>
            <p:nvPr/>
          </p:nvSpPr>
          <p:spPr bwMode="auto">
            <a:xfrm>
              <a:off x="41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9" name="Freeform 77"/>
            <p:cNvSpPr>
              <a:spLocks/>
            </p:cNvSpPr>
            <p:nvPr/>
          </p:nvSpPr>
          <p:spPr bwMode="auto">
            <a:xfrm>
              <a:off x="42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0" name="Freeform 78"/>
            <p:cNvSpPr>
              <a:spLocks/>
            </p:cNvSpPr>
            <p:nvPr/>
          </p:nvSpPr>
          <p:spPr bwMode="auto">
            <a:xfrm>
              <a:off x="433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1" name="Freeform 79"/>
            <p:cNvSpPr>
              <a:spLocks/>
            </p:cNvSpPr>
            <p:nvPr/>
          </p:nvSpPr>
          <p:spPr bwMode="auto">
            <a:xfrm>
              <a:off x="442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2" name="Freeform 80"/>
            <p:cNvSpPr>
              <a:spLocks/>
            </p:cNvSpPr>
            <p:nvPr/>
          </p:nvSpPr>
          <p:spPr bwMode="auto">
            <a:xfrm>
              <a:off x="45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3" name="Freeform 81"/>
            <p:cNvSpPr>
              <a:spLocks/>
            </p:cNvSpPr>
            <p:nvPr/>
          </p:nvSpPr>
          <p:spPr bwMode="auto">
            <a:xfrm>
              <a:off x="46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4" name="Freeform 82"/>
            <p:cNvSpPr>
              <a:spLocks/>
            </p:cNvSpPr>
            <p:nvPr/>
          </p:nvSpPr>
          <p:spPr bwMode="auto">
            <a:xfrm>
              <a:off x="47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5" name="Freeform 83"/>
            <p:cNvSpPr>
              <a:spLocks/>
            </p:cNvSpPr>
            <p:nvPr/>
          </p:nvSpPr>
          <p:spPr bwMode="auto">
            <a:xfrm>
              <a:off x="48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6" name="Freeform 84"/>
            <p:cNvSpPr>
              <a:spLocks/>
            </p:cNvSpPr>
            <p:nvPr/>
          </p:nvSpPr>
          <p:spPr bwMode="auto">
            <a:xfrm>
              <a:off x="4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7" name="Freeform 85"/>
            <p:cNvSpPr>
              <a:spLocks/>
            </p:cNvSpPr>
            <p:nvPr/>
          </p:nvSpPr>
          <p:spPr bwMode="auto">
            <a:xfrm>
              <a:off x="50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8" name="Freeform 86"/>
            <p:cNvSpPr>
              <a:spLocks/>
            </p:cNvSpPr>
            <p:nvPr/>
          </p:nvSpPr>
          <p:spPr bwMode="auto">
            <a:xfrm>
              <a:off x="51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9" name="Freeform 87"/>
            <p:cNvSpPr>
              <a:spLocks/>
            </p:cNvSpPr>
            <p:nvPr/>
          </p:nvSpPr>
          <p:spPr bwMode="auto">
            <a:xfrm>
              <a:off x="52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0" name="Freeform 88"/>
            <p:cNvSpPr>
              <a:spLocks/>
            </p:cNvSpPr>
            <p:nvPr/>
          </p:nvSpPr>
          <p:spPr bwMode="auto">
            <a:xfrm>
              <a:off x="53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1" name="Freeform 89"/>
            <p:cNvSpPr>
              <a:spLocks/>
            </p:cNvSpPr>
            <p:nvPr/>
          </p:nvSpPr>
          <p:spPr bwMode="auto">
            <a:xfrm>
              <a:off x="547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2" name="Freeform 90"/>
            <p:cNvSpPr>
              <a:spLocks/>
            </p:cNvSpPr>
            <p:nvPr/>
          </p:nvSpPr>
          <p:spPr bwMode="auto">
            <a:xfrm>
              <a:off x="558" y="3647"/>
              <a:ext cx="9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9" y="0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3" name="Freeform 91"/>
            <p:cNvSpPr>
              <a:spLocks/>
            </p:cNvSpPr>
            <p:nvPr/>
          </p:nvSpPr>
          <p:spPr bwMode="auto">
            <a:xfrm>
              <a:off x="567" y="364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4" name="Freeform 92"/>
            <p:cNvSpPr>
              <a:spLocks/>
            </p:cNvSpPr>
            <p:nvPr/>
          </p:nvSpPr>
          <p:spPr bwMode="auto">
            <a:xfrm>
              <a:off x="578" y="3647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5" name="Freeform 93"/>
            <p:cNvSpPr>
              <a:spLocks/>
            </p:cNvSpPr>
            <p:nvPr/>
          </p:nvSpPr>
          <p:spPr bwMode="auto">
            <a:xfrm>
              <a:off x="588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6" name="Freeform 94"/>
            <p:cNvSpPr>
              <a:spLocks/>
            </p:cNvSpPr>
            <p:nvPr/>
          </p:nvSpPr>
          <p:spPr bwMode="auto">
            <a:xfrm>
              <a:off x="59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7" name="Freeform 95"/>
            <p:cNvSpPr>
              <a:spLocks/>
            </p:cNvSpPr>
            <p:nvPr/>
          </p:nvSpPr>
          <p:spPr bwMode="auto">
            <a:xfrm>
              <a:off x="6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8" name="Freeform 96"/>
            <p:cNvSpPr>
              <a:spLocks/>
            </p:cNvSpPr>
            <p:nvPr/>
          </p:nvSpPr>
          <p:spPr bwMode="auto">
            <a:xfrm>
              <a:off x="62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9" name="Freeform 97"/>
            <p:cNvSpPr>
              <a:spLocks/>
            </p:cNvSpPr>
            <p:nvPr/>
          </p:nvSpPr>
          <p:spPr bwMode="auto">
            <a:xfrm>
              <a:off x="63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0" name="Freeform 98"/>
            <p:cNvSpPr>
              <a:spLocks/>
            </p:cNvSpPr>
            <p:nvPr/>
          </p:nvSpPr>
          <p:spPr bwMode="auto">
            <a:xfrm>
              <a:off x="64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1" name="Freeform 99"/>
            <p:cNvSpPr>
              <a:spLocks/>
            </p:cNvSpPr>
            <p:nvPr/>
          </p:nvSpPr>
          <p:spPr bwMode="auto">
            <a:xfrm>
              <a:off x="651" y="3646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2" name="Freeform 100"/>
            <p:cNvSpPr>
              <a:spLocks/>
            </p:cNvSpPr>
            <p:nvPr/>
          </p:nvSpPr>
          <p:spPr bwMode="auto">
            <a:xfrm>
              <a:off x="662" y="3641"/>
              <a:ext cx="9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3" name="Freeform 101"/>
            <p:cNvSpPr>
              <a:spLocks/>
            </p:cNvSpPr>
            <p:nvPr/>
          </p:nvSpPr>
          <p:spPr bwMode="auto">
            <a:xfrm>
              <a:off x="671" y="3631"/>
              <a:ext cx="11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4" name="Freeform 102"/>
            <p:cNvSpPr>
              <a:spLocks/>
            </p:cNvSpPr>
            <p:nvPr/>
          </p:nvSpPr>
          <p:spPr bwMode="auto">
            <a:xfrm>
              <a:off x="682" y="3618"/>
              <a:ext cx="1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0" y="0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5" name="Freeform 103"/>
            <p:cNvSpPr>
              <a:spLocks/>
            </p:cNvSpPr>
            <p:nvPr/>
          </p:nvSpPr>
          <p:spPr bwMode="auto">
            <a:xfrm>
              <a:off x="692" y="3593"/>
              <a:ext cx="11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1" y="0"/>
                </a:cxn>
              </a:cxnLst>
              <a:rect l="0" t="0" r="r" b="b"/>
              <a:pathLst>
                <a:path w="11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6" name="Freeform 104"/>
            <p:cNvSpPr>
              <a:spLocks/>
            </p:cNvSpPr>
            <p:nvPr/>
          </p:nvSpPr>
          <p:spPr bwMode="auto">
            <a:xfrm>
              <a:off x="703" y="3579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7" name="Freeform 105"/>
            <p:cNvSpPr>
              <a:spLocks/>
            </p:cNvSpPr>
            <p:nvPr/>
          </p:nvSpPr>
          <p:spPr bwMode="auto">
            <a:xfrm>
              <a:off x="713" y="3566"/>
              <a:ext cx="25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5" y="0"/>
                </a:cxn>
              </a:cxnLst>
              <a:rect l="0" t="0" r="r" b="b"/>
              <a:pathLst>
                <a:path w="25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8" name="Freeform 106"/>
            <p:cNvSpPr>
              <a:spLocks/>
            </p:cNvSpPr>
            <p:nvPr/>
          </p:nvSpPr>
          <p:spPr bwMode="auto">
            <a:xfrm>
              <a:off x="738" y="3560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9" name="Freeform 107"/>
            <p:cNvSpPr>
              <a:spLocks/>
            </p:cNvSpPr>
            <p:nvPr/>
          </p:nvSpPr>
          <p:spPr bwMode="auto">
            <a:xfrm>
              <a:off x="749" y="35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0" name="Freeform 108"/>
            <p:cNvSpPr>
              <a:spLocks/>
            </p:cNvSpPr>
            <p:nvPr/>
          </p:nvSpPr>
          <p:spPr bwMode="auto">
            <a:xfrm>
              <a:off x="760" y="3552"/>
              <a:ext cx="1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1" name="Freeform 109"/>
            <p:cNvSpPr>
              <a:spLocks/>
            </p:cNvSpPr>
            <p:nvPr/>
          </p:nvSpPr>
          <p:spPr bwMode="auto">
            <a:xfrm>
              <a:off x="770" y="3547"/>
              <a:ext cx="1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1" y="0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2" name="Freeform 110"/>
            <p:cNvSpPr>
              <a:spLocks/>
            </p:cNvSpPr>
            <p:nvPr/>
          </p:nvSpPr>
          <p:spPr bwMode="auto">
            <a:xfrm>
              <a:off x="781" y="3547"/>
              <a:ext cx="10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3" name="Freeform 111"/>
            <p:cNvSpPr>
              <a:spLocks/>
            </p:cNvSpPr>
            <p:nvPr/>
          </p:nvSpPr>
          <p:spPr bwMode="auto">
            <a:xfrm>
              <a:off x="791" y="3571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4" name="Freeform 112"/>
            <p:cNvSpPr>
              <a:spLocks/>
            </p:cNvSpPr>
            <p:nvPr/>
          </p:nvSpPr>
          <p:spPr bwMode="auto">
            <a:xfrm>
              <a:off x="802" y="3571"/>
              <a:ext cx="1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"/>
                </a:cxn>
              </a:cxnLst>
              <a:rect l="0" t="0" r="r" b="b"/>
              <a:pathLst>
                <a:path w="10" h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5" name="Freeform 113"/>
            <p:cNvSpPr>
              <a:spLocks/>
            </p:cNvSpPr>
            <p:nvPr/>
          </p:nvSpPr>
          <p:spPr bwMode="auto">
            <a:xfrm>
              <a:off x="812" y="3554"/>
              <a:ext cx="11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1" y="0"/>
                </a:cxn>
              </a:cxnLst>
              <a:rect l="0" t="0" r="r" b="b"/>
              <a:pathLst>
                <a:path w="11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6" name="Freeform 114"/>
            <p:cNvSpPr>
              <a:spLocks/>
            </p:cNvSpPr>
            <p:nvPr/>
          </p:nvSpPr>
          <p:spPr bwMode="auto">
            <a:xfrm>
              <a:off x="823" y="3554"/>
              <a:ext cx="10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2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7" name="Freeform 115"/>
            <p:cNvSpPr>
              <a:spLocks/>
            </p:cNvSpPr>
            <p:nvPr/>
          </p:nvSpPr>
          <p:spPr bwMode="auto">
            <a:xfrm>
              <a:off x="833" y="3576"/>
              <a:ext cx="1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4"/>
                </a:cxn>
              </a:cxnLst>
              <a:rect l="0" t="0" r="r" b="b"/>
              <a:pathLst>
                <a:path w="10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8" name="Freeform 116"/>
            <p:cNvSpPr>
              <a:spLocks/>
            </p:cNvSpPr>
            <p:nvPr/>
          </p:nvSpPr>
          <p:spPr bwMode="auto">
            <a:xfrm>
              <a:off x="843" y="3600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9" name="Freeform 117"/>
            <p:cNvSpPr>
              <a:spLocks/>
            </p:cNvSpPr>
            <p:nvPr/>
          </p:nvSpPr>
          <p:spPr bwMode="auto">
            <a:xfrm>
              <a:off x="853" y="3592"/>
              <a:ext cx="11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1" y="0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0" name="Freeform 118"/>
            <p:cNvSpPr>
              <a:spLocks/>
            </p:cNvSpPr>
            <p:nvPr/>
          </p:nvSpPr>
          <p:spPr bwMode="auto">
            <a:xfrm>
              <a:off x="864" y="3567"/>
              <a:ext cx="10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0" y="0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1" name="Freeform 119"/>
            <p:cNvSpPr>
              <a:spLocks/>
            </p:cNvSpPr>
            <p:nvPr/>
          </p:nvSpPr>
          <p:spPr bwMode="auto">
            <a:xfrm>
              <a:off x="874" y="356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2" name="Freeform 120"/>
            <p:cNvSpPr>
              <a:spLocks/>
            </p:cNvSpPr>
            <p:nvPr/>
          </p:nvSpPr>
          <p:spPr bwMode="auto">
            <a:xfrm>
              <a:off x="885" y="3566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3" name="Freeform 121"/>
            <p:cNvSpPr>
              <a:spLocks/>
            </p:cNvSpPr>
            <p:nvPr/>
          </p:nvSpPr>
          <p:spPr bwMode="auto">
            <a:xfrm>
              <a:off x="895" y="3551"/>
              <a:ext cx="1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1" y="0"/>
                </a:cxn>
              </a:cxnLst>
              <a:rect l="0" t="0" r="r" b="b"/>
              <a:pathLst>
                <a:path w="11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4" name="Freeform 122"/>
            <p:cNvSpPr>
              <a:spLocks/>
            </p:cNvSpPr>
            <p:nvPr/>
          </p:nvSpPr>
          <p:spPr bwMode="auto">
            <a:xfrm>
              <a:off x="906" y="3549"/>
              <a:ext cx="1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5" name="Freeform 123"/>
            <p:cNvSpPr>
              <a:spLocks/>
            </p:cNvSpPr>
            <p:nvPr/>
          </p:nvSpPr>
          <p:spPr bwMode="auto">
            <a:xfrm>
              <a:off x="916" y="3542"/>
              <a:ext cx="1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6" name="Freeform 124"/>
            <p:cNvSpPr>
              <a:spLocks/>
            </p:cNvSpPr>
            <p:nvPr/>
          </p:nvSpPr>
          <p:spPr bwMode="auto">
            <a:xfrm>
              <a:off x="927" y="3533"/>
              <a:ext cx="10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0" y="0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7" name="Freeform 125"/>
            <p:cNvSpPr>
              <a:spLocks/>
            </p:cNvSpPr>
            <p:nvPr/>
          </p:nvSpPr>
          <p:spPr bwMode="auto">
            <a:xfrm>
              <a:off x="937" y="3508"/>
              <a:ext cx="10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0" y="0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8" name="Freeform 126"/>
            <p:cNvSpPr>
              <a:spLocks/>
            </p:cNvSpPr>
            <p:nvPr/>
          </p:nvSpPr>
          <p:spPr bwMode="auto">
            <a:xfrm>
              <a:off x="947" y="3492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9" name="Freeform 127"/>
            <p:cNvSpPr>
              <a:spLocks/>
            </p:cNvSpPr>
            <p:nvPr/>
          </p:nvSpPr>
          <p:spPr bwMode="auto">
            <a:xfrm>
              <a:off x="957" y="3492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0" name="Freeform 128"/>
            <p:cNvSpPr>
              <a:spLocks/>
            </p:cNvSpPr>
            <p:nvPr/>
          </p:nvSpPr>
          <p:spPr bwMode="auto">
            <a:xfrm>
              <a:off x="968" y="3491"/>
              <a:ext cx="1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1" name="Freeform 129"/>
            <p:cNvSpPr>
              <a:spLocks/>
            </p:cNvSpPr>
            <p:nvPr/>
          </p:nvSpPr>
          <p:spPr bwMode="auto">
            <a:xfrm>
              <a:off x="978" y="3473"/>
              <a:ext cx="11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1" y="0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2" name="Freeform 130"/>
            <p:cNvSpPr>
              <a:spLocks/>
            </p:cNvSpPr>
            <p:nvPr/>
          </p:nvSpPr>
          <p:spPr bwMode="auto">
            <a:xfrm>
              <a:off x="989" y="3451"/>
              <a:ext cx="10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3" name="Freeform 131"/>
            <p:cNvSpPr>
              <a:spLocks/>
            </p:cNvSpPr>
            <p:nvPr/>
          </p:nvSpPr>
          <p:spPr bwMode="auto">
            <a:xfrm>
              <a:off x="999" y="3421"/>
              <a:ext cx="1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1" y="0"/>
                </a:cxn>
              </a:cxnLst>
              <a:rect l="0" t="0" r="r" b="b"/>
              <a:pathLst>
                <a:path w="11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4" name="Freeform 132"/>
            <p:cNvSpPr>
              <a:spLocks/>
            </p:cNvSpPr>
            <p:nvPr/>
          </p:nvSpPr>
          <p:spPr bwMode="auto">
            <a:xfrm>
              <a:off x="1010" y="3400"/>
              <a:ext cx="11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11" y="0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0" y="21"/>
                  </a:lnTo>
                  <a:lnTo>
                    <a:pt x="0" y="2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5" name="Freeform 133"/>
            <p:cNvSpPr>
              <a:spLocks/>
            </p:cNvSpPr>
            <p:nvPr/>
          </p:nvSpPr>
          <p:spPr bwMode="auto">
            <a:xfrm>
              <a:off x="1021" y="3384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6" name="Freeform 134"/>
            <p:cNvSpPr>
              <a:spLocks/>
            </p:cNvSpPr>
            <p:nvPr/>
          </p:nvSpPr>
          <p:spPr bwMode="auto">
            <a:xfrm>
              <a:off x="1031" y="3356"/>
              <a:ext cx="11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1" y="0"/>
                </a:cxn>
              </a:cxnLst>
              <a:rect l="0" t="0" r="r" b="b"/>
              <a:pathLst>
                <a:path w="11" h="28">
                  <a:moveTo>
                    <a:pt x="0" y="28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7" name="Freeform 135"/>
            <p:cNvSpPr>
              <a:spLocks/>
            </p:cNvSpPr>
            <p:nvPr/>
          </p:nvSpPr>
          <p:spPr bwMode="auto">
            <a:xfrm>
              <a:off x="1042" y="3322"/>
              <a:ext cx="9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0"/>
                </a:cxn>
              </a:cxnLst>
              <a:rect l="0" t="0" r="r" b="b"/>
              <a:pathLst>
                <a:path w="9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8" name="Freeform 136"/>
            <p:cNvSpPr>
              <a:spLocks/>
            </p:cNvSpPr>
            <p:nvPr/>
          </p:nvSpPr>
          <p:spPr bwMode="auto">
            <a:xfrm>
              <a:off x="1051" y="3269"/>
              <a:ext cx="10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0" y="0"/>
                </a:cxn>
              </a:cxnLst>
              <a:rect l="0" t="0" r="r" b="b"/>
              <a:pathLst>
                <a:path w="10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9" name="Freeform 137"/>
            <p:cNvSpPr>
              <a:spLocks/>
            </p:cNvSpPr>
            <p:nvPr/>
          </p:nvSpPr>
          <p:spPr bwMode="auto">
            <a:xfrm>
              <a:off x="1061" y="3235"/>
              <a:ext cx="11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11" y="0"/>
                </a:cxn>
              </a:cxnLst>
              <a:rect l="0" t="0" r="r" b="b"/>
              <a:pathLst>
                <a:path w="11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0" name="Freeform 138"/>
            <p:cNvSpPr>
              <a:spLocks/>
            </p:cNvSpPr>
            <p:nvPr/>
          </p:nvSpPr>
          <p:spPr bwMode="auto">
            <a:xfrm>
              <a:off x="1072" y="3173"/>
              <a:ext cx="10" cy="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0" y="0"/>
                </a:cxn>
              </a:cxnLst>
              <a:rect l="0" t="0" r="r" b="b"/>
              <a:pathLst>
                <a:path w="10" h="62">
                  <a:moveTo>
                    <a:pt x="0" y="62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1" name="Freeform 139"/>
            <p:cNvSpPr>
              <a:spLocks/>
            </p:cNvSpPr>
            <p:nvPr/>
          </p:nvSpPr>
          <p:spPr bwMode="auto">
            <a:xfrm>
              <a:off x="1082" y="3121"/>
              <a:ext cx="11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11" y="0"/>
                </a:cxn>
              </a:cxnLst>
              <a:rect l="0" t="0" r="r" b="b"/>
              <a:pathLst>
                <a:path w="11" h="52">
                  <a:moveTo>
                    <a:pt x="0" y="52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2" name="Freeform 140"/>
            <p:cNvSpPr>
              <a:spLocks/>
            </p:cNvSpPr>
            <p:nvPr/>
          </p:nvSpPr>
          <p:spPr bwMode="auto">
            <a:xfrm>
              <a:off x="1093" y="3060"/>
              <a:ext cx="11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1" y="0"/>
                </a:cxn>
              </a:cxnLst>
              <a:rect l="0" t="0" r="r" b="b"/>
              <a:pathLst>
                <a:path w="11" h="61">
                  <a:moveTo>
                    <a:pt x="0" y="6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3" name="Freeform 141"/>
            <p:cNvSpPr>
              <a:spLocks/>
            </p:cNvSpPr>
            <p:nvPr/>
          </p:nvSpPr>
          <p:spPr bwMode="auto">
            <a:xfrm>
              <a:off x="1104" y="3002"/>
              <a:ext cx="10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0" y="0"/>
                </a:cxn>
              </a:cxnLst>
              <a:rect l="0" t="0" r="r" b="b"/>
              <a:pathLst>
                <a:path w="10" h="58">
                  <a:moveTo>
                    <a:pt x="0" y="58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4" name="Freeform 142"/>
            <p:cNvSpPr>
              <a:spLocks/>
            </p:cNvSpPr>
            <p:nvPr/>
          </p:nvSpPr>
          <p:spPr bwMode="auto">
            <a:xfrm>
              <a:off x="1114" y="2953"/>
              <a:ext cx="11" cy="4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1" y="0"/>
                </a:cxn>
              </a:cxnLst>
              <a:rect l="0" t="0" r="r" b="b"/>
              <a:pathLst>
                <a:path w="11" h="49">
                  <a:moveTo>
                    <a:pt x="0" y="49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5" name="Freeform 143"/>
            <p:cNvSpPr>
              <a:spLocks/>
            </p:cNvSpPr>
            <p:nvPr/>
          </p:nvSpPr>
          <p:spPr bwMode="auto">
            <a:xfrm>
              <a:off x="1125" y="2922"/>
              <a:ext cx="10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10" y="0"/>
                </a:cxn>
              </a:cxnLst>
              <a:rect l="0" t="0" r="r" b="b"/>
              <a:pathLst>
                <a:path w="10" h="31">
                  <a:moveTo>
                    <a:pt x="0" y="31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6" name="Freeform 144"/>
            <p:cNvSpPr>
              <a:spLocks/>
            </p:cNvSpPr>
            <p:nvPr/>
          </p:nvSpPr>
          <p:spPr bwMode="auto">
            <a:xfrm>
              <a:off x="1135" y="2922"/>
              <a:ext cx="25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40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4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7" name="Freeform 145"/>
            <p:cNvSpPr>
              <a:spLocks/>
            </p:cNvSpPr>
            <p:nvPr/>
          </p:nvSpPr>
          <p:spPr bwMode="auto">
            <a:xfrm>
              <a:off x="1160" y="2961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8" name="Freeform 146"/>
            <p:cNvSpPr>
              <a:spLocks/>
            </p:cNvSpPr>
            <p:nvPr/>
          </p:nvSpPr>
          <p:spPr bwMode="auto">
            <a:xfrm>
              <a:off x="1171" y="2961"/>
              <a:ext cx="10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5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9" name="Freeform 147"/>
            <p:cNvSpPr>
              <a:spLocks/>
            </p:cNvSpPr>
            <p:nvPr/>
          </p:nvSpPr>
          <p:spPr bwMode="auto">
            <a:xfrm>
              <a:off x="1181" y="2969"/>
              <a:ext cx="1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0" name="Freeform 148"/>
            <p:cNvSpPr>
              <a:spLocks/>
            </p:cNvSpPr>
            <p:nvPr/>
          </p:nvSpPr>
          <p:spPr bwMode="auto">
            <a:xfrm>
              <a:off x="1192" y="2969"/>
              <a:ext cx="10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7"/>
                </a:cxn>
              </a:cxnLst>
              <a:rect l="0" t="0" r="r" b="b"/>
              <a:pathLst>
                <a:path w="10" h="6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6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1" name="Freeform 149"/>
            <p:cNvSpPr>
              <a:spLocks/>
            </p:cNvSpPr>
            <p:nvPr/>
          </p:nvSpPr>
          <p:spPr bwMode="auto">
            <a:xfrm>
              <a:off x="1202" y="3036"/>
              <a:ext cx="11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61"/>
                </a:cxn>
              </a:cxnLst>
              <a:rect l="0" t="0" r="r" b="b"/>
              <a:pathLst>
                <a:path w="11" h="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6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2" name="Freeform 150"/>
            <p:cNvSpPr>
              <a:spLocks/>
            </p:cNvSpPr>
            <p:nvPr/>
          </p:nvSpPr>
          <p:spPr bwMode="auto">
            <a:xfrm>
              <a:off x="1213" y="3097"/>
              <a:ext cx="9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39"/>
                </a:cxn>
              </a:cxnLst>
              <a:rect l="0" t="0" r="r" b="b"/>
              <a:pathLst>
                <a:path w="9" h="3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3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3" name="Freeform 151"/>
            <p:cNvSpPr>
              <a:spLocks/>
            </p:cNvSpPr>
            <p:nvPr/>
          </p:nvSpPr>
          <p:spPr bwMode="auto">
            <a:xfrm>
              <a:off x="1222" y="3136"/>
              <a:ext cx="1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2"/>
                </a:cxn>
              </a:cxnLst>
              <a:rect l="0" t="0" r="r" b="b"/>
              <a:pathLst>
                <a:path w="11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4" name="Freeform 152"/>
            <p:cNvSpPr>
              <a:spLocks/>
            </p:cNvSpPr>
            <p:nvPr/>
          </p:nvSpPr>
          <p:spPr bwMode="auto">
            <a:xfrm>
              <a:off x="1233" y="3148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5" name="Freeform 153"/>
            <p:cNvSpPr>
              <a:spLocks/>
            </p:cNvSpPr>
            <p:nvPr/>
          </p:nvSpPr>
          <p:spPr bwMode="auto">
            <a:xfrm>
              <a:off x="1243" y="3123"/>
              <a:ext cx="1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1" y="0"/>
                </a:cxn>
              </a:cxnLst>
              <a:rect l="0" t="0" r="r" b="b"/>
              <a:pathLst>
                <a:path w="11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6" name="Freeform 154"/>
            <p:cNvSpPr>
              <a:spLocks/>
            </p:cNvSpPr>
            <p:nvPr/>
          </p:nvSpPr>
          <p:spPr bwMode="auto">
            <a:xfrm>
              <a:off x="1254" y="3109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7" name="Freeform 155"/>
            <p:cNvSpPr>
              <a:spLocks/>
            </p:cNvSpPr>
            <p:nvPr/>
          </p:nvSpPr>
          <p:spPr bwMode="auto">
            <a:xfrm>
              <a:off x="1264" y="3082"/>
              <a:ext cx="1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1" y="0"/>
                </a:cxn>
              </a:cxnLst>
              <a:rect l="0" t="0" r="r" b="b"/>
              <a:pathLst>
                <a:path w="11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8" name="Freeform 156"/>
            <p:cNvSpPr>
              <a:spLocks/>
            </p:cNvSpPr>
            <p:nvPr/>
          </p:nvSpPr>
          <p:spPr bwMode="auto">
            <a:xfrm>
              <a:off x="1275" y="3068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9" name="Freeform 157"/>
            <p:cNvSpPr>
              <a:spLocks/>
            </p:cNvSpPr>
            <p:nvPr/>
          </p:nvSpPr>
          <p:spPr bwMode="auto">
            <a:xfrm>
              <a:off x="1285" y="2959"/>
              <a:ext cx="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11" y="0"/>
                </a:cxn>
              </a:cxnLst>
              <a:rect l="0" t="0" r="r" b="b"/>
              <a:pathLst>
                <a:path w="11" h="109">
                  <a:moveTo>
                    <a:pt x="0" y="109"/>
                  </a:moveTo>
                  <a:lnTo>
                    <a:pt x="0" y="109"/>
                  </a:lnTo>
                  <a:lnTo>
                    <a:pt x="0" y="10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0" name="Freeform 158"/>
            <p:cNvSpPr>
              <a:spLocks/>
            </p:cNvSpPr>
            <p:nvPr/>
          </p:nvSpPr>
          <p:spPr bwMode="auto">
            <a:xfrm>
              <a:off x="1296" y="2803"/>
              <a:ext cx="11" cy="156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11" y="0"/>
                </a:cxn>
              </a:cxnLst>
              <a:rect l="0" t="0" r="r" b="b"/>
              <a:pathLst>
                <a:path w="11" h="156">
                  <a:moveTo>
                    <a:pt x="0" y="156"/>
                  </a:moveTo>
                  <a:lnTo>
                    <a:pt x="0" y="156"/>
                  </a:lnTo>
                  <a:lnTo>
                    <a:pt x="0" y="15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1" name="Freeform 159"/>
            <p:cNvSpPr>
              <a:spLocks/>
            </p:cNvSpPr>
            <p:nvPr/>
          </p:nvSpPr>
          <p:spPr bwMode="auto">
            <a:xfrm>
              <a:off x="1307" y="2558"/>
              <a:ext cx="9" cy="245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0" y="245"/>
                </a:cxn>
                <a:cxn ang="0">
                  <a:pos x="0" y="245"/>
                </a:cxn>
                <a:cxn ang="0">
                  <a:pos x="9" y="0"/>
                </a:cxn>
              </a:cxnLst>
              <a:rect l="0" t="0" r="r" b="b"/>
              <a:pathLst>
                <a:path w="9" h="245">
                  <a:moveTo>
                    <a:pt x="0" y="245"/>
                  </a:moveTo>
                  <a:lnTo>
                    <a:pt x="0" y="245"/>
                  </a:lnTo>
                  <a:lnTo>
                    <a:pt x="0" y="24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2" name="Freeform 160"/>
            <p:cNvSpPr>
              <a:spLocks/>
            </p:cNvSpPr>
            <p:nvPr/>
          </p:nvSpPr>
          <p:spPr bwMode="auto">
            <a:xfrm>
              <a:off x="1316" y="2236"/>
              <a:ext cx="10" cy="322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0" y="322"/>
                </a:cxn>
                <a:cxn ang="0">
                  <a:pos x="0" y="322"/>
                </a:cxn>
                <a:cxn ang="0">
                  <a:pos x="10" y="0"/>
                </a:cxn>
              </a:cxnLst>
              <a:rect l="0" t="0" r="r" b="b"/>
              <a:pathLst>
                <a:path w="10" h="322">
                  <a:moveTo>
                    <a:pt x="0" y="322"/>
                  </a:moveTo>
                  <a:lnTo>
                    <a:pt x="0" y="322"/>
                  </a:lnTo>
                  <a:lnTo>
                    <a:pt x="0" y="32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3" name="Freeform 161"/>
            <p:cNvSpPr>
              <a:spLocks/>
            </p:cNvSpPr>
            <p:nvPr/>
          </p:nvSpPr>
          <p:spPr bwMode="auto">
            <a:xfrm>
              <a:off x="1326" y="1967"/>
              <a:ext cx="11" cy="269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0" y="269"/>
                </a:cxn>
                <a:cxn ang="0">
                  <a:pos x="11" y="0"/>
                </a:cxn>
              </a:cxnLst>
              <a:rect l="0" t="0" r="r" b="b"/>
              <a:pathLst>
                <a:path w="11" h="269">
                  <a:moveTo>
                    <a:pt x="0" y="269"/>
                  </a:moveTo>
                  <a:lnTo>
                    <a:pt x="0" y="269"/>
                  </a:lnTo>
                  <a:lnTo>
                    <a:pt x="0" y="2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4" name="Freeform 162"/>
            <p:cNvSpPr>
              <a:spLocks/>
            </p:cNvSpPr>
            <p:nvPr/>
          </p:nvSpPr>
          <p:spPr bwMode="auto">
            <a:xfrm>
              <a:off x="1337" y="1967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5" name="Freeform 163"/>
            <p:cNvSpPr>
              <a:spLocks/>
            </p:cNvSpPr>
            <p:nvPr/>
          </p:nvSpPr>
          <p:spPr bwMode="auto">
            <a:xfrm>
              <a:off x="1346" y="1984"/>
              <a:ext cx="11" cy="3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306"/>
                </a:cxn>
              </a:cxnLst>
              <a:rect l="0" t="0" r="r" b="b"/>
              <a:pathLst>
                <a:path w="11" h="30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30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6" name="Freeform 164"/>
            <p:cNvSpPr>
              <a:spLocks/>
            </p:cNvSpPr>
            <p:nvPr/>
          </p:nvSpPr>
          <p:spPr bwMode="auto">
            <a:xfrm>
              <a:off x="1357" y="2290"/>
              <a:ext cx="10" cy="4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457"/>
                </a:cxn>
              </a:cxnLst>
              <a:rect l="0" t="0" r="r" b="b"/>
              <a:pathLst>
                <a:path w="10" h="45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45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7" name="Freeform 165"/>
            <p:cNvSpPr>
              <a:spLocks/>
            </p:cNvSpPr>
            <p:nvPr/>
          </p:nvSpPr>
          <p:spPr bwMode="auto">
            <a:xfrm>
              <a:off x="1367" y="2747"/>
              <a:ext cx="9" cy="3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359"/>
                </a:cxn>
              </a:cxnLst>
              <a:rect l="0" t="0" r="r" b="b"/>
              <a:pathLst>
                <a:path w="9" h="35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35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8" name="Freeform 166"/>
            <p:cNvSpPr>
              <a:spLocks/>
            </p:cNvSpPr>
            <p:nvPr/>
          </p:nvSpPr>
          <p:spPr bwMode="auto">
            <a:xfrm>
              <a:off x="1376" y="3106"/>
              <a:ext cx="11" cy="2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49"/>
                </a:cxn>
              </a:cxnLst>
              <a:rect l="0" t="0" r="r" b="b"/>
              <a:pathLst>
                <a:path w="11" h="2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4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9" name="Freeform 167"/>
            <p:cNvSpPr>
              <a:spLocks/>
            </p:cNvSpPr>
            <p:nvPr/>
          </p:nvSpPr>
          <p:spPr bwMode="auto">
            <a:xfrm>
              <a:off x="1387" y="3355"/>
              <a:ext cx="11" cy="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29"/>
                </a:cxn>
              </a:cxnLst>
              <a:rect l="0" t="0" r="r" b="b"/>
              <a:pathLst>
                <a:path w="11" h="1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2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0" name="Freeform 168"/>
            <p:cNvSpPr>
              <a:spLocks/>
            </p:cNvSpPr>
            <p:nvPr/>
          </p:nvSpPr>
          <p:spPr bwMode="auto">
            <a:xfrm>
              <a:off x="1398" y="3484"/>
              <a:ext cx="9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59"/>
                </a:cxn>
              </a:cxnLst>
              <a:rect l="0" t="0" r="r" b="b"/>
              <a:pathLst>
                <a:path w="9" h="5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5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1" name="Freeform 169"/>
            <p:cNvSpPr>
              <a:spLocks/>
            </p:cNvSpPr>
            <p:nvPr/>
          </p:nvSpPr>
          <p:spPr bwMode="auto">
            <a:xfrm>
              <a:off x="1407" y="3543"/>
              <a:ext cx="10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3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2" name="Freeform 170"/>
            <p:cNvSpPr>
              <a:spLocks/>
            </p:cNvSpPr>
            <p:nvPr/>
          </p:nvSpPr>
          <p:spPr bwMode="auto">
            <a:xfrm>
              <a:off x="1417" y="3576"/>
              <a:ext cx="1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9"/>
                </a:cxn>
              </a:cxnLst>
              <a:rect l="0" t="0" r="r" b="b"/>
              <a:pathLst>
                <a:path w="11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3" name="Freeform 171"/>
            <p:cNvSpPr>
              <a:spLocks/>
            </p:cNvSpPr>
            <p:nvPr/>
          </p:nvSpPr>
          <p:spPr bwMode="auto">
            <a:xfrm>
              <a:off x="1428" y="3585"/>
              <a:ext cx="1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"/>
                </a:cxn>
              </a:cxnLst>
              <a:rect l="0" t="0" r="r" b="b"/>
              <a:pathLst>
                <a:path w="10" h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4" name="Freeform 172"/>
            <p:cNvSpPr>
              <a:spLocks/>
            </p:cNvSpPr>
            <p:nvPr/>
          </p:nvSpPr>
          <p:spPr bwMode="auto">
            <a:xfrm>
              <a:off x="1438" y="3601"/>
              <a:ext cx="10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9"/>
                </a:cxn>
              </a:cxnLst>
              <a:rect l="0" t="0" r="r" b="b"/>
              <a:pathLst>
                <a:path w="10" h="1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5" name="Freeform 173"/>
            <p:cNvSpPr>
              <a:spLocks/>
            </p:cNvSpPr>
            <p:nvPr/>
          </p:nvSpPr>
          <p:spPr bwMode="auto">
            <a:xfrm>
              <a:off x="1448" y="3620"/>
              <a:ext cx="1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9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6" name="Freeform 174"/>
            <p:cNvSpPr>
              <a:spLocks/>
            </p:cNvSpPr>
            <p:nvPr/>
          </p:nvSpPr>
          <p:spPr bwMode="auto">
            <a:xfrm>
              <a:off x="1458" y="3629"/>
              <a:ext cx="1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8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7" name="Freeform 175"/>
            <p:cNvSpPr>
              <a:spLocks/>
            </p:cNvSpPr>
            <p:nvPr/>
          </p:nvSpPr>
          <p:spPr bwMode="auto">
            <a:xfrm>
              <a:off x="1469" y="3637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8" name="Freeform 176"/>
            <p:cNvSpPr>
              <a:spLocks/>
            </p:cNvSpPr>
            <p:nvPr/>
          </p:nvSpPr>
          <p:spPr bwMode="auto">
            <a:xfrm>
              <a:off x="1479" y="3642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9" name="Freeform 177"/>
            <p:cNvSpPr>
              <a:spLocks/>
            </p:cNvSpPr>
            <p:nvPr/>
          </p:nvSpPr>
          <p:spPr bwMode="auto">
            <a:xfrm>
              <a:off x="1490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0" name="Freeform 178"/>
            <p:cNvSpPr>
              <a:spLocks/>
            </p:cNvSpPr>
            <p:nvPr/>
          </p:nvSpPr>
          <p:spPr bwMode="auto">
            <a:xfrm>
              <a:off x="1500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1" name="Freeform 179"/>
            <p:cNvSpPr>
              <a:spLocks/>
            </p:cNvSpPr>
            <p:nvPr/>
          </p:nvSpPr>
          <p:spPr bwMode="auto">
            <a:xfrm>
              <a:off x="151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2" name="Freeform 180"/>
            <p:cNvSpPr>
              <a:spLocks/>
            </p:cNvSpPr>
            <p:nvPr/>
          </p:nvSpPr>
          <p:spPr bwMode="auto">
            <a:xfrm>
              <a:off x="1520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3" name="Freeform 181"/>
            <p:cNvSpPr>
              <a:spLocks/>
            </p:cNvSpPr>
            <p:nvPr/>
          </p:nvSpPr>
          <p:spPr bwMode="auto">
            <a:xfrm>
              <a:off x="153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4" name="Freeform 182"/>
            <p:cNvSpPr>
              <a:spLocks/>
            </p:cNvSpPr>
            <p:nvPr/>
          </p:nvSpPr>
          <p:spPr bwMode="auto">
            <a:xfrm>
              <a:off x="1541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5" name="Freeform 183"/>
            <p:cNvSpPr>
              <a:spLocks/>
            </p:cNvSpPr>
            <p:nvPr/>
          </p:nvSpPr>
          <p:spPr bwMode="auto">
            <a:xfrm>
              <a:off x="1550" y="3649"/>
              <a:ext cx="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6" y="1"/>
                </a:cxn>
              </a:cxnLst>
              <a:rect l="0" t="0" r="r" b="b"/>
              <a:pathLst>
                <a:path w="26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6" name="Freeform 184"/>
            <p:cNvSpPr>
              <a:spLocks/>
            </p:cNvSpPr>
            <p:nvPr/>
          </p:nvSpPr>
          <p:spPr bwMode="auto">
            <a:xfrm>
              <a:off x="15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7" name="Freeform 185"/>
            <p:cNvSpPr>
              <a:spLocks/>
            </p:cNvSpPr>
            <p:nvPr/>
          </p:nvSpPr>
          <p:spPr bwMode="auto">
            <a:xfrm>
              <a:off x="158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8" name="Freeform 186"/>
            <p:cNvSpPr>
              <a:spLocks/>
            </p:cNvSpPr>
            <p:nvPr/>
          </p:nvSpPr>
          <p:spPr bwMode="auto">
            <a:xfrm>
              <a:off x="1597" y="3646"/>
              <a:ext cx="9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9" y="0"/>
                </a:cxn>
              </a:cxnLst>
              <a:rect l="0" t="0" r="r" b="b"/>
              <a:pathLst>
                <a:path w="9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9" name="Freeform 187"/>
            <p:cNvSpPr>
              <a:spLocks/>
            </p:cNvSpPr>
            <p:nvPr/>
          </p:nvSpPr>
          <p:spPr bwMode="auto">
            <a:xfrm>
              <a:off x="1606" y="364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0" name="Freeform 188"/>
            <p:cNvSpPr>
              <a:spLocks/>
            </p:cNvSpPr>
            <p:nvPr/>
          </p:nvSpPr>
          <p:spPr bwMode="auto">
            <a:xfrm>
              <a:off x="1616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1" name="Freeform 189"/>
            <p:cNvSpPr>
              <a:spLocks/>
            </p:cNvSpPr>
            <p:nvPr/>
          </p:nvSpPr>
          <p:spPr bwMode="auto">
            <a:xfrm>
              <a:off x="1627" y="3646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2" name="Freeform 190"/>
            <p:cNvSpPr>
              <a:spLocks/>
            </p:cNvSpPr>
            <p:nvPr/>
          </p:nvSpPr>
          <p:spPr bwMode="auto">
            <a:xfrm>
              <a:off x="163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3" name="Freeform 191"/>
            <p:cNvSpPr>
              <a:spLocks/>
            </p:cNvSpPr>
            <p:nvPr/>
          </p:nvSpPr>
          <p:spPr bwMode="auto">
            <a:xfrm>
              <a:off x="1647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4" name="Freeform 192"/>
            <p:cNvSpPr>
              <a:spLocks/>
            </p:cNvSpPr>
            <p:nvPr/>
          </p:nvSpPr>
          <p:spPr bwMode="auto">
            <a:xfrm>
              <a:off x="1656" y="3647"/>
              <a:ext cx="10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0" y="0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5" name="Freeform 193"/>
            <p:cNvSpPr>
              <a:spLocks/>
            </p:cNvSpPr>
            <p:nvPr/>
          </p:nvSpPr>
          <p:spPr bwMode="auto">
            <a:xfrm>
              <a:off x="1666" y="364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6" name="Freeform 194"/>
            <p:cNvSpPr>
              <a:spLocks/>
            </p:cNvSpPr>
            <p:nvPr/>
          </p:nvSpPr>
          <p:spPr bwMode="auto">
            <a:xfrm>
              <a:off x="1677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7" name="Freeform 195"/>
            <p:cNvSpPr>
              <a:spLocks/>
            </p:cNvSpPr>
            <p:nvPr/>
          </p:nvSpPr>
          <p:spPr bwMode="auto">
            <a:xfrm>
              <a:off x="1688" y="3646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8" name="Freeform 196"/>
            <p:cNvSpPr>
              <a:spLocks/>
            </p:cNvSpPr>
            <p:nvPr/>
          </p:nvSpPr>
          <p:spPr bwMode="auto">
            <a:xfrm>
              <a:off x="1698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9" name="Freeform 197"/>
            <p:cNvSpPr>
              <a:spLocks/>
            </p:cNvSpPr>
            <p:nvPr/>
          </p:nvSpPr>
          <p:spPr bwMode="auto">
            <a:xfrm>
              <a:off x="17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0" name="Freeform 198"/>
            <p:cNvSpPr>
              <a:spLocks/>
            </p:cNvSpPr>
            <p:nvPr/>
          </p:nvSpPr>
          <p:spPr bwMode="auto">
            <a:xfrm>
              <a:off x="171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1" name="Freeform 199"/>
            <p:cNvSpPr>
              <a:spLocks/>
            </p:cNvSpPr>
            <p:nvPr/>
          </p:nvSpPr>
          <p:spPr bwMode="auto">
            <a:xfrm>
              <a:off x="172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2" name="Freeform 200"/>
            <p:cNvSpPr>
              <a:spLocks/>
            </p:cNvSpPr>
            <p:nvPr/>
          </p:nvSpPr>
          <p:spPr bwMode="auto">
            <a:xfrm>
              <a:off x="173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3" name="Freeform 201"/>
            <p:cNvSpPr>
              <a:spLocks/>
            </p:cNvSpPr>
            <p:nvPr/>
          </p:nvSpPr>
          <p:spPr bwMode="auto">
            <a:xfrm>
              <a:off x="175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4" name="Freeform 202"/>
            <p:cNvSpPr>
              <a:spLocks/>
            </p:cNvSpPr>
            <p:nvPr/>
          </p:nvSpPr>
          <p:spPr bwMode="auto">
            <a:xfrm>
              <a:off x="175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5" name="Freeform 203"/>
            <p:cNvSpPr>
              <a:spLocks/>
            </p:cNvSpPr>
            <p:nvPr/>
          </p:nvSpPr>
          <p:spPr bwMode="auto">
            <a:xfrm>
              <a:off x="176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6" name="Freeform 204"/>
            <p:cNvSpPr>
              <a:spLocks/>
            </p:cNvSpPr>
            <p:nvPr/>
          </p:nvSpPr>
          <p:spPr bwMode="auto">
            <a:xfrm>
              <a:off x="17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7" name="Freeform 205"/>
            <p:cNvSpPr>
              <a:spLocks/>
            </p:cNvSpPr>
            <p:nvPr/>
          </p:nvSpPr>
          <p:spPr bwMode="auto">
            <a:xfrm>
              <a:off x="178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8" name="Freeform 206"/>
            <p:cNvSpPr>
              <a:spLocks/>
            </p:cNvSpPr>
            <p:nvPr/>
          </p:nvSpPr>
          <p:spPr bwMode="auto">
            <a:xfrm>
              <a:off x="17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9" name="Freeform 207"/>
            <p:cNvSpPr>
              <a:spLocks/>
            </p:cNvSpPr>
            <p:nvPr/>
          </p:nvSpPr>
          <p:spPr bwMode="auto">
            <a:xfrm>
              <a:off x="180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0" name="Freeform 208"/>
            <p:cNvSpPr>
              <a:spLocks/>
            </p:cNvSpPr>
            <p:nvPr/>
          </p:nvSpPr>
          <p:spPr bwMode="auto">
            <a:xfrm>
              <a:off x="181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1" name="Freeform 209"/>
            <p:cNvSpPr>
              <a:spLocks/>
            </p:cNvSpPr>
            <p:nvPr/>
          </p:nvSpPr>
          <p:spPr bwMode="auto">
            <a:xfrm>
              <a:off x="183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2" name="Freeform 210"/>
            <p:cNvSpPr>
              <a:spLocks/>
            </p:cNvSpPr>
            <p:nvPr/>
          </p:nvSpPr>
          <p:spPr bwMode="auto">
            <a:xfrm>
              <a:off x="183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3" name="Freeform 211"/>
            <p:cNvSpPr>
              <a:spLocks/>
            </p:cNvSpPr>
            <p:nvPr/>
          </p:nvSpPr>
          <p:spPr bwMode="auto">
            <a:xfrm>
              <a:off x="1850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4" name="Freeform 212"/>
            <p:cNvSpPr>
              <a:spLocks/>
            </p:cNvSpPr>
            <p:nvPr/>
          </p:nvSpPr>
          <p:spPr bwMode="auto">
            <a:xfrm>
              <a:off x="185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5" name="Freeform 214"/>
            <p:cNvSpPr>
              <a:spLocks/>
            </p:cNvSpPr>
            <p:nvPr/>
          </p:nvSpPr>
          <p:spPr bwMode="auto">
            <a:xfrm>
              <a:off x="186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6" name="Freeform 215"/>
            <p:cNvSpPr>
              <a:spLocks/>
            </p:cNvSpPr>
            <p:nvPr/>
          </p:nvSpPr>
          <p:spPr bwMode="auto">
            <a:xfrm>
              <a:off x="18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7" name="Freeform 216"/>
            <p:cNvSpPr>
              <a:spLocks/>
            </p:cNvSpPr>
            <p:nvPr/>
          </p:nvSpPr>
          <p:spPr bwMode="auto">
            <a:xfrm>
              <a:off x="188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8" name="Freeform 217"/>
            <p:cNvSpPr>
              <a:spLocks/>
            </p:cNvSpPr>
            <p:nvPr/>
          </p:nvSpPr>
          <p:spPr bwMode="auto">
            <a:xfrm>
              <a:off x="18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9" name="Freeform 218"/>
            <p:cNvSpPr>
              <a:spLocks/>
            </p:cNvSpPr>
            <p:nvPr/>
          </p:nvSpPr>
          <p:spPr bwMode="auto">
            <a:xfrm>
              <a:off x="19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0" name="Freeform 219"/>
            <p:cNvSpPr>
              <a:spLocks/>
            </p:cNvSpPr>
            <p:nvPr/>
          </p:nvSpPr>
          <p:spPr bwMode="auto">
            <a:xfrm>
              <a:off x="192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1" name="Freeform 220"/>
            <p:cNvSpPr>
              <a:spLocks/>
            </p:cNvSpPr>
            <p:nvPr/>
          </p:nvSpPr>
          <p:spPr bwMode="auto">
            <a:xfrm>
              <a:off x="193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2" name="Freeform 221"/>
            <p:cNvSpPr>
              <a:spLocks/>
            </p:cNvSpPr>
            <p:nvPr/>
          </p:nvSpPr>
          <p:spPr bwMode="auto">
            <a:xfrm>
              <a:off x="193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3" name="Freeform 222"/>
            <p:cNvSpPr>
              <a:spLocks/>
            </p:cNvSpPr>
            <p:nvPr/>
          </p:nvSpPr>
          <p:spPr bwMode="auto">
            <a:xfrm>
              <a:off x="195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4" name="Freeform 223"/>
            <p:cNvSpPr>
              <a:spLocks/>
            </p:cNvSpPr>
            <p:nvPr/>
          </p:nvSpPr>
          <p:spPr bwMode="auto">
            <a:xfrm>
              <a:off x="1959" y="364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5" name="Freeform 224"/>
            <p:cNvSpPr>
              <a:spLocks/>
            </p:cNvSpPr>
            <p:nvPr/>
          </p:nvSpPr>
          <p:spPr bwMode="auto">
            <a:xfrm>
              <a:off x="1984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6" name="Freeform 225"/>
            <p:cNvSpPr>
              <a:spLocks/>
            </p:cNvSpPr>
            <p:nvPr/>
          </p:nvSpPr>
          <p:spPr bwMode="auto">
            <a:xfrm>
              <a:off x="19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7" name="Freeform 226"/>
            <p:cNvSpPr>
              <a:spLocks/>
            </p:cNvSpPr>
            <p:nvPr/>
          </p:nvSpPr>
          <p:spPr bwMode="auto">
            <a:xfrm>
              <a:off x="200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8" name="Freeform 227"/>
            <p:cNvSpPr>
              <a:spLocks/>
            </p:cNvSpPr>
            <p:nvPr/>
          </p:nvSpPr>
          <p:spPr bwMode="auto">
            <a:xfrm>
              <a:off x="201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9" name="Freeform 228"/>
            <p:cNvSpPr>
              <a:spLocks/>
            </p:cNvSpPr>
            <p:nvPr/>
          </p:nvSpPr>
          <p:spPr bwMode="auto">
            <a:xfrm>
              <a:off x="2025" y="3647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0" name="Freeform 229"/>
            <p:cNvSpPr>
              <a:spLocks/>
            </p:cNvSpPr>
            <p:nvPr/>
          </p:nvSpPr>
          <p:spPr bwMode="auto">
            <a:xfrm>
              <a:off x="2036" y="364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1" name="Freeform 230"/>
            <p:cNvSpPr>
              <a:spLocks/>
            </p:cNvSpPr>
            <p:nvPr/>
          </p:nvSpPr>
          <p:spPr bwMode="auto">
            <a:xfrm>
              <a:off x="2045" y="364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2" name="Freeform 231"/>
            <p:cNvSpPr>
              <a:spLocks/>
            </p:cNvSpPr>
            <p:nvPr/>
          </p:nvSpPr>
          <p:spPr bwMode="auto">
            <a:xfrm>
              <a:off x="2055" y="3647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3" name="Freeform 232"/>
            <p:cNvSpPr>
              <a:spLocks/>
            </p:cNvSpPr>
            <p:nvPr/>
          </p:nvSpPr>
          <p:spPr bwMode="auto">
            <a:xfrm>
              <a:off x="206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4" name="Freeform 233"/>
            <p:cNvSpPr>
              <a:spLocks/>
            </p:cNvSpPr>
            <p:nvPr/>
          </p:nvSpPr>
          <p:spPr bwMode="auto">
            <a:xfrm>
              <a:off x="207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5" name="Freeform 234"/>
            <p:cNvSpPr>
              <a:spLocks/>
            </p:cNvSpPr>
            <p:nvPr/>
          </p:nvSpPr>
          <p:spPr bwMode="auto">
            <a:xfrm>
              <a:off x="208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6" name="Freeform 235"/>
            <p:cNvSpPr>
              <a:spLocks/>
            </p:cNvSpPr>
            <p:nvPr/>
          </p:nvSpPr>
          <p:spPr bwMode="auto">
            <a:xfrm>
              <a:off x="20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7" name="Freeform 236"/>
            <p:cNvSpPr>
              <a:spLocks/>
            </p:cNvSpPr>
            <p:nvPr/>
          </p:nvSpPr>
          <p:spPr bwMode="auto">
            <a:xfrm>
              <a:off x="210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8" name="Freeform 237"/>
            <p:cNvSpPr>
              <a:spLocks/>
            </p:cNvSpPr>
            <p:nvPr/>
          </p:nvSpPr>
          <p:spPr bwMode="auto">
            <a:xfrm>
              <a:off x="2115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9" name="Freeform 238"/>
            <p:cNvSpPr>
              <a:spLocks/>
            </p:cNvSpPr>
            <p:nvPr/>
          </p:nvSpPr>
          <p:spPr bwMode="auto">
            <a:xfrm>
              <a:off x="2125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0" name="Freeform 239"/>
            <p:cNvSpPr>
              <a:spLocks/>
            </p:cNvSpPr>
            <p:nvPr/>
          </p:nvSpPr>
          <p:spPr bwMode="auto">
            <a:xfrm>
              <a:off x="2136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1" name="Freeform 240"/>
            <p:cNvSpPr>
              <a:spLocks/>
            </p:cNvSpPr>
            <p:nvPr/>
          </p:nvSpPr>
          <p:spPr bwMode="auto">
            <a:xfrm>
              <a:off x="2145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2" name="Freeform 241"/>
            <p:cNvSpPr>
              <a:spLocks/>
            </p:cNvSpPr>
            <p:nvPr/>
          </p:nvSpPr>
          <p:spPr bwMode="auto">
            <a:xfrm>
              <a:off x="215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3" name="Freeform 242"/>
            <p:cNvSpPr>
              <a:spLocks/>
            </p:cNvSpPr>
            <p:nvPr/>
          </p:nvSpPr>
          <p:spPr bwMode="auto">
            <a:xfrm>
              <a:off x="216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4" name="Freeform 243"/>
            <p:cNvSpPr>
              <a:spLocks/>
            </p:cNvSpPr>
            <p:nvPr/>
          </p:nvSpPr>
          <p:spPr bwMode="auto">
            <a:xfrm>
              <a:off x="217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5" name="Freeform 244"/>
            <p:cNvSpPr>
              <a:spLocks/>
            </p:cNvSpPr>
            <p:nvPr/>
          </p:nvSpPr>
          <p:spPr bwMode="auto">
            <a:xfrm>
              <a:off x="2187" y="3649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6" name="Freeform 245"/>
            <p:cNvSpPr>
              <a:spLocks/>
            </p:cNvSpPr>
            <p:nvPr/>
          </p:nvSpPr>
          <p:spPr bwMode="auto">
            <a:xfrm>
              <a:off x="2196" y="3646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7" name="Freeform 246"/>
            <p:cNvSpPr>
              <a:spLocks/>
            </p:cNvSpPr>
            <p:nvPr/>
          </p:nvSpPr>
          <p:spPr bwMode="auto">
            <a:xfrm>
              <a:off x="2207" y="364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8" name="Freeform 247"/>
            <p:cNvSpPr>
              <a:spLocks/>
            </p:cNvSpPr>
            <p:nvPr/>
          </p:nvSpPr>
          <p:spPr bwMode="auto">
            <a:xfrm>
              <a:off x="2216" y="364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9" name="Freeform 248"/>
            <p:cNvSpPr>
              <a:spLocks/>
            </p:cNvSpPr>
            <p:nvPr/>
          </p:nvSpPr>
          <p:spPr bwMode="auto">
            <a:xfrm>
              <a:off x="2227" y="3647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0" name="Freeform 249"/>
            <p:cNvSpPr>
              <a:spLocks/>
            </p:cNvSpPr>
            <p:nvPr/>
          </p:nvSpPr>
          <p:spPr bwMode="auto">
            <a:xfrm>
              <a:off x="2237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1" name="Freeform 250"/>
            <p:cNvSpPr>
              <a:spLocks/>
            </p:cNvSpPr>
            <p:nvPr/>
          </p:nvSpPr>
          <p:spPr bwMode="auto">
            <a:xfrm>
              <a:off x="2247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2" name="Freeform 251"/>
            <p:cNvSpPr>
              <a:spLocks/>
            </p:cNvSpPr>
            <p:nvPr/>
          </p:nvSpPr>
          <p:spPr bwMode="auto">
            <a:xfrm>
              <a:off x="2257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3" name="Freeform 252"/>
            <p:cNvSpPr>
              <a:spLocks/>
            </p:cNvSpPr>
            <p:nvPr/>
          </p:nvSpPr>
          <p:spPr bwMode="auto">
            <a:xfrm>
              <a:off x="2268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4" name="Freeform 253"/>
            <p:cNvSpPr>
              <a:spLocks/>
            </p:cNvSpPr>
            <p:nvPr/>
          </p:nvSpPr>
          <p:spPr bwMode="auto">
            <a:xfrm>
              <a:off x="227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5" name="Freeform 254"/>
            <p:cNvSpPr>
              <a:spLocks/>
            </p:cNvSpPr>
            <p:nvPr/>
          </p:nvSpPr>
          <p:spPr bwMode="auto">
            <a:xfrm>
              <a:off x="228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6" name="Freeform 255"/>
            <p:cNvSpPr>
              <a:spLocks/>
            </p:cNvSpPr>
            <p:nvPr/>
          </p:nvSpPr>
          <p:spPr bwMode="auto">
            <a:xfrm>
              <a:off x="229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7" name="Freeform 256"/>
            <p:cNvSpPr>
              <a:spLocks/>
            </p:cNvSpPr>
            <p:nvPr/>
          </p:nvSpPr>
          <p:spPr bwMode="auto">
            <a:xfrm>
              <a:off x="230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8" name="Freeform 257"/>
            <p:cNvSpPr>
              <a:spLocks/>
            </p:cNvSpPr>
            <p:nvPr/>
          </p:nvSpPr>
          <p:spPr bwMode="auto">
            <a:xfrm>
              <a:off x="231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9" name="Freeform 258"/>
            <p:cNvSpPr>
              <a:spLocks/>
            </p:cNvSpPr>
            <p:nvPr/>
          </p:nvSpPr>
          <p:spPr bwMode="auto">
            <a:xfrm>
              <a:off x="232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0" name="Freeform 259"/>
            <p:cNvSpPr>
              <a:spLocks/>
            </p:cNvSpPr>
            <p:nvPr/>
          </p:nvSpPr>
          <p:spPr bwMode="auto">
            <a:xfrm>
              <a:off x="233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1" name="Freeform 260"/>
            <p:cNvSpPr>
              <a:spLocks/>
            </p:cNvSpPr>
            <p:nvPr/>
          </p:nvSpPr>
          <p:spPr bwMode="auto">
            <a:xfrm>
              <a:off x="234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2" name="Line 261"/>
            <p:cNvSpPr>
              <a:spLocks noChangeShapeType="1"/>
            </p:cNvSpPr>
            <p:nvPr/>
          </p:nvSpPr>
          <p:spPr bwMode="auto">
            <a:xfrm>
              <a:off x="2360" y="3649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1163" name="Obdélník 1162"/>
          <p:cNvSpPr/>
          <p:nvPr/>
        </p:nvSpPr>
        <p:spPr>
          <a:xfrm>
            <a:off x="8190846" y="2590783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4µl</a:t>
            </a:r>
          </a:p>
        </p:txBody>
      </p:sp>
      <p:sp>
        <p:nvSpPr>
          <p:cNvPr id="1164" name="Šipka doprava 1163"/>
          <p:cNvSpPr/>
          <p:nvPr/>
        </p:nvSpPr>
        <p:spPr>
          <a:xfrm>
            <a:off x="4080632" y="5371969"/>
            <a:ext cx="2701800" cy="55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Change of dilluent</a:t>
            </a:r>
          </a:p>
        </p:txBody>
      </p:sp>
    </p:spTree>
    <p:extLst>
      <p:ext uri="{BB962C8B-B14F-4D97-AF65-F5344CB8AC3E}">
        <p14:creationId xmlns:p14="http://schemas.microsoft.com/office/powerpoint/2010/main" val="2002688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828998" y="1196752"/>
            <a:ext cx="5034583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1800"/>
              <a:t>Gradient tuning for injection of strong solvent in multi-analyte method with.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LC-MS method development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799030" y="2906278"/>
          <a:ext cx="5013543" cy="3015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3" name="Graf" r:id="rId3" imgW="7791474" imgH="4010001" progId="">
                  <p:embed/>
                </p:oleObj>
              </mc:Choice>
              <mc:Fallback>
                <p:oleObj name="Graf" r:id="rId3" imgW="7791474" imgH="40100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030" y="2906278"/>
                        <a:ext cx="5013543" cy="3015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43100" y="3132258"/>
            <a:ext cx="1224136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>
                <a:solidFill>
                  <a:srgbClr val="FF6600"/>
                </a:solidFill>
              </a:rPr>
              <a:t>Optimized gradient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774088" y="3771619"/>
            <a:ext cx="937365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3399"/>
                </a:solidFill>
              </a:rPr>
              <a:t>Linear gradient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327076" y="5868562"/>
            <a:ext cx="201622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Focusing of the polar analytes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 flipV="1">
            <a:off x="1759124" y="4500407"/>
            <a:ext cx="287610" cy="144304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637166" y="2382918"/>
            <a:ext cx="237626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Separation of non-polar compounds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3012776" y="2967692"/>
            <a:ext cx="542649" cy="70444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GB"/>
          </a:p>
        </p:txBody>
      </p:sp>
      <p:grpSp>
        <p:nvGrpSpPr>
          <p:cNvPr id="27" name="Group 434"/>
          <p:cNvGrpSpPr>
            <a:grpSpLocks/>
          </p:cNvGrpSpPr>
          <p:nvPr/>
        </p:nvGrpSpPr>
        <p:grpSpPr bwMode="auto">
          <a:xfrm>
            <a:off x="6079604" y="1268761"/>
            <a:ext cx="2520652" cy="2206341"/>
            <a:chOff x="74" y="1843"/>
            <a:chExt cx="2543" cy="1954"/>
          </a:xfrm>
        </p:grpSpPr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199" y="3568"/>
              <a:ext cx="25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Time</a:t>
              </a:r>
              <a:endParaRPr lang="en-GB" sz="900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38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45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51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58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64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71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78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84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91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97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104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111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117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124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130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137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V="1">
              <a:off x="144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150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157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V="1">
              <a:off x="163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1704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177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183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190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 flipV="1">
              <a:off x="196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2034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 flipV="1">
              <a:off x="209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282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1.50</a:t>
              </a:r>
              <a:endParaRPr lang="en-GB" sz="900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943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2.00</a:t>
              </a:r>
              <a:endParaRPr lang="en-GB" sz="900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1601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2.50</a:t>
              </a:r>
              <a:endParaRPr lang="en-GB" sz="900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 flipH="1">
              <a:off x="319" y="3627"/>
              <a:ext cx="18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 rot="16200000">
              <a:off x="189" y="2777"/>
              <a:ext cx="10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%</a:t>
              </a:r>
              <a:endParaRPr lang="en-GB" sz="900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274" y="2069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297" y="2225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297" y="2381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297" y="2535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297" y="2691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4" y="2847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297" y="300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297" y="315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97" y="331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97" y="3469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4" y="3624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14" y="356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0</a:t>
              </a:r>
              <a:endParaRPr lang="en-GB" sz="900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97" y="2011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100</a:t>
              </a:r>
              <a:endParaRPr lang="en-GB" sz="900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19" y="2069"/>
              <a:ext cx="0" cy="15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74" y="1843"/>
              <a:ext cx="91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2010-02-03 pest 20</a:t>
              </a:r>
              <a:endParaRPr lang="en-GB" sz="900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1695" y="1843"/>
              <a:ext cx="836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1: TOF MS ES+ </a:t>
              </a:r>
              <a:endParaRPr lang="en-GB" sz="900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1720" y="1961"/>
              <a:ext cx="776" cy="12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184.019 20PPM</a:t>
              </a:r>
              <a:endParaRPr lang="en-GB" sz="900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298" y="2079"/>
              <a:ext cx="174" cy="12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372</a:t>
              </a:r>
              <a:endParaRPr lang="en-GB" sz="900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25" y="3618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37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49" y="3622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6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7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8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410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421" y="3622"/>
              <a:ext cx="1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4" y="0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435" y="362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446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459" y="362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470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483" y="3617"/>
              <a:ext cx="1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1" y="0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494" y="3617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507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519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53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54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555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567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580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592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60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616" y="3621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628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640" y="3621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653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665" y="3624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69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70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718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73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743" y="3617"/>
              <a:ext cx="12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12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755" y="3617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767" y="3617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779" y="3617"/>
              <a:ext cx="1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7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792" y="3621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804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816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828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840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852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865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877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88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901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912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925" y="3618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936" y="3618"/>
              <a:ext cx="1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950" y="361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961" y="3618"/>
              <a:ext cx="1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974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985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997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101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102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1034" y="3609"/>
              <a:ext cx="1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2" y="0"/>
                </a:cxn>
              </a:cxnLst>
              <a:rect l="0" t="0" r="r" b="b"/>
              <a:pathLst>
                <a:path w="12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1046" y="3592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2" y="0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1058" y="3562"/>
              <a:ext cx="12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1070" y="3525"/>
              <a:ext cx="13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3" y="0"/>
                </a:cxn>
              </a:cxnLst>
              <a:rect l="0" t="0" r="r" b="b"/>
              <a:pathLst>
                <a:path w="13" h="37">
                  <a:moveTo>
                    <a:pt x="0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1083" y="3467"/>
              <a:ext cx="12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2" y="0"/>
                </a:cxn>
              </a:cxnLst>
              <a:rect l="0" t="0" r="r" b="b"/>
              <a:pathLst>
                <a:path w="12" h="58">
                  <a:moveTo>
                    <a:pt x="0" y="58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1095" y="3384"/>
              <a:ext cx="12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2" y="0"/>
                </a:cxn>
              </a:cxnLst>
              <a:rect l="0" t="0" r="r" b="b"/>
              <a:pathLst>
                <a:path w="12" h="83">
                  <a:moveTo>
                    <a:pt x="0" y="83"/>
                  </a:moveTo>
                  <a:lnTo>
                    <a:pt x="0" y="83"/>
                  </a:lnTo>
                  <a:lnTo>
                    <a:pt x="0" y="8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1107" y="3295"/>
              <a:ext cx="12" cy="89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2" y="0"/>
                </a:cxn>
              </a:cxnLst>
              <a:rect l="0" t="0" r="r" b="b"/>
              <a:pathLst>
                <a:path w="12" h="89">
                  <a:moveTo>
                    <a:pt x="0" y="89"/>
                  </a:moveTo>
                  <a:lnTo>
                    <a:pt x="0" y="89"/>
                  </a:lnTo>
                  <a:lnTo>
                    <a:pt x="0" y="89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1119" y="3220"/>
              <a:ext cx="12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12" y="0"/>
                </a:cxn>
              </a:cxnLst>
              <a:rect l="0" t="0" r="r" b="b"/>
              <a:pathLst>
                <a:path w="12" h="75">
                  <a:moveTo>
                    <a:pt x="0" y="75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1131" y="3118"/>
              <a:ext cx="12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12" y="0"/>
                </a:cxn>
              </a:cxnLst>
              <a:rect l="0" t="0" r="r" b="b"/>
              <a:pathLst>
                <a:path w="12" h="102">
                  <a:moveTo>
                    <a:pt x="0" y="102"/>
                  </a:moveTo>
                  <a:lnTo>
                    <a:pt x="0" y="102"/>
                  </a:lnTo>
                  <a:lnTo>
                    <a:pt x="0" y="10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1143" y="2965"/>
              <a:ext cx="13" cy="153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13" y="0"/>
                </a:cxn>
              </a:cxnLst>
              <a:rect l="0" t="0" r="r" b="b"/>
              <a:pathLst>
                <a:path w="13" h="153">
                  <a:moveTo>
                    <a:pt x="0" y="153"/>
                  </a:moveTo>
                  <a:lnTo>
                    <a:pt x="0" y="153"/>
                  </a:lnTo>
                  <a:lnTo>
                    <a:pt x="0" y="15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1156" y="2833"/>
              <a:ext cx="29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29" y="0"/>
                </a:cxn>
              </a:cxnLst>
              <a:rect l="0" t="0" r="r" b="b"/>
              <a:pathLst>
                <a:path w="29" h="132">
                  <a:moveTo>
                    <a:pt x="0" y="132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1185" y="2723"/>
              <a:ext cx="13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3" y="0"/>
                </a:cxn>
              </a:cxnLst>
              <a:rect l="0" t="0" r="r" b="b"/>
              <a:pathLst>
                <a:path w="13" h="110">
                  <a:moveTo>
                    <a:pt x="0" y="110"/>
                  </a:moveTo>
                  <a:lnTo>
                    <a:pt x="0" y="110"/>
                  </a:lnTo>
                  <a:lnTo>
                    <a:pt x="0" y="11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1198" y="2656"/>
              <a:ext cx="11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11" y="0"/>
                </a:cxn>
              </a:cxnLst>
              <a:rect l="0" t="0" r="r" b="b"/>
              <a:pathLst>
                <a:path w="11" h="67">
                  <a:moveTo>
                    <a:pt x="0" y="67"/>
                  </a:moveTo>
                  <a:lnTo>
                    <a:pt x="0" y="67"/>
                  </a:lnTo>
                  <a:lnTo>
                    <a:pt x="0" y="6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1209" y="2617"/>
              <a:ext cx="12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2" y="0"/>
                </a:cxn>
              </a:cxnLst>
              <a:rect l="0" t="0" r="r" b="b"/>
              <a:pathLst>
                <a:path w="12" h="39">
                  <a:moveTo>
                    <a:pt x="0" y="39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1221" y="2617"/>
              <a:ext cx="1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8"/>
                </a:cxn>
              </a:cxnLst>
              <a:rect l="0" t="0" r="r" b="b"/>
              <a:pathLst>
                <a:path w="13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1234" y="2625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1246" y="2564"/>
              <a:ext cx="12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2" y="0"/>
                </a:cxn>
              </a:cxnLst>
              <a:rect l="0" t="0" r="r" b="b"/>
              <a:pathLst>
                <a:path w="12" h="61">
                  <a:moveTo>
                    <a:pt x="0" y="6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1258" y="2477"/>
              <a:ext cx="12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87"/>
                </a:cxn>
                <a:cxn ang="0">
                  <a:pos x="0" y="87"/>
                </a:cxn>
                <a:cxn ang="0">
                  <a:pos x="12" y="0"/>
                </a:cxn>
              </a:cxnLst>
              <a:rect l="0" t="0" r="r" b="b"/>
              <a:pathLst>
                <a:path w="12" h="87">
                  <a:moveTo>
                    <a:pt x="0" y="87"/>
                  </a:moveTo>
                  <a:lnTo>
                    <a:pt x="0" y="87"/>
                  </a:lnTo>
                  <a:lnTo>
                    <a:pt x="0" y="8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1270" y="2383"/>
              <a:ext cx="12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12" y="0"/>
                </a:cxn>
              </a:cxnLst>
              <a:rect l="0" t="0" r="r" b="b"/>
              <a:pathLst>
                <a:path w="12" h="94">
                  <a:moveTo>
                    <a:pt x="0" y="94"/>
                  </a:moveTo>
                  <a:lnTo>
                    <a:pt x="0" y="94"/>
                  </a:lnTo>
                  <a:lnTo>
                    <a:pt x="0" y="9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1282" y="2272"/>
              <a:ext cx="12" cy="11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12" y="0"/>
                </a:cxn>
              </a:cxnLst>
              <a:rect l="0" t="0" r="r" b="b"/>
              <a:pathLst>
                <a:path w="12" h="111">
                  <a:moveTo>
                    <a:pt x="0" y="111"/>
                  </a:moveTo>
                  <a:lnTo>
                    <a:pt x="0" y="111"/>
                  </a:lnTo>
                  <a:lnTo>
                    <a:pt x="0" y="11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1294" y="2174"/>
              <a:ext cx="13" cy="98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3" y="0"/>
                </a:cxn>
              </a:cxnLst>
              <a:rect l="0" t="0" r="r" b="b"/>
              <a:pathLst>
                <a:path w="13" h="98">
                  <a:moveTo>
                    <a:pt x="0" y="98"/>
                  </a:moveTo>
                  <a:lnTo>
                    <a:pt x="0" y="98"/>
                  </a:lnTo>
                  <a:lnTo>
                    <a:pt x="0" y="98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1307" y="2101"/>
              <a:ext cx="12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12" y="0"/>
                </a:cxn>
              </a:cxnLst>
              <a:rect l="0" t="0" r="r" b="b"/>
              <a:pathLst>
                <a:path w="12" h="73">
                  <a:moveTo>
                    <a:pt x="0" y="73"/>
                  </a:moveTo>
                  <a:lnTo>
                    <a:pt x="0" y="73"/>
                  </a:lnTo>
                  <a:lnTo>
                    <a:pt x="0" y="7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1319" y="2069"/>
              <a:ext cx="12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2" y="0"/>
                </a:cxn>
              </a:cxnLst>
              <a:rect l="0" t="0" r="r" b="b"/>
              <a:pathLst>
                <a:path w="12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1331" y="2069"/>
              <a:ext cx="12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7"/>
                </a:cxn>
              </a:cxnLst>
              <a:rect l="0" t="0" r="r" b="b"/>
              <a:pathLst>
                <a:path w="12" h="6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1343" y="2136"/>
              <a:ext cx="12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89"/>
                </a:cxn>
              </a:cxnLst>
              <a:rect l="0" t="0" r="r" b="b"/>
              <a:pathLst>
                <a:path w="12" h="18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8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1355" y="2325"/>
              <a:ext cx="13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81"/>
                </a:cxn>
              </a:cxnLst>
              <a:rect l="0" t="0" r="r" b="b"/>
              <a:pathLst>
                <a:path w="13" h="2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1368" y="2606"/>
              <a:ext cx="12" cy="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63"/>
                </a:cxn>
              </a:cxnLst>
              <a:rect l="0" t="0" r="r" b="b"/>
              <a:pathLst>
                <a:path w="12" h="2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6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1380" y="2869"/>
              <a:ext cx="12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77"/>
                </a:cxn>
              </a:cxnLst>
              <a:rect l="0" t="0" r="r" b="b"/>
              <a:pathLst>
                <a:path w="12" h="17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7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1392" y="3046"/>
              <a:ext cx="12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65"/>
                </a:cxn>
              </a:cxnLst>
              <a:rect l="0" t="0" r="r" b="b"/>
              <a:pathLst>
                <a:path w="12" h="1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6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1404" y="3211"/>
              <a:ext cx="12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10"/>
                </a:cxn>
              </a:cxnLst>
              <a:rect l="0" t="0" r="r" b="b"/>
              <a:pathLst>
                <a:path w="12" h="1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1416" y="3321"/>
              <a:ext cx="12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25"/>
                </a:cxn>
              </a:cxnLst>
              <a:rect l="0" t="0" r="r" b="b"/>
              <a:pathLst>
                <a:path w="12" h="1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1428" y="3446"/>
              <a:ext cx="13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5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1441" y="3481"/>
              <a:ext cx="1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3"/>
                </a:cxn>
              </a:cxnLst>
              <a:rect l="0" t="0" r="r" b="b"/>
              <a:pathLst>
                <a:path w="12" h="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1453" y="3544"/>
              <a:ext cx="12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1465" y="3559"/>
              <a:ext cx="12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7"/>
                </a:cxn>
              </a:cxnLst>
              <a:rect l="0" t="0" r="r" b="b"/>
              <a:pathLst>
                <a:path w="12" h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1477" y="3570"/>
              <a:ext cx="1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2" y="0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1489" y="3570"/>
              <a:ext cx="13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5"/>
                </a:cxn>
              </a:cxnLst>
              <a:rect l="0" t="0" r="r" b="b"/>
              <a:pathLst>
                <a:path w="13" h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1502" y="3595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1514" y="3598"/>
              <a:ext cx="12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4"/>
                </a:cxn>
              </a:cxnLst>
              <a:rect l="0" t="0" r="r" b="b"/>
              <a:pathLst>
                <a:path w="12" h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1526" y="361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1538" y="3612"/>
              <a:ext cx="1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1550" y="3618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1562" y="3615"/>
              <a:ext cx="1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9" name="Freeform 175"/>
            <p:cNvSpPr>
              <a:spLocks/>
            </p:cNvSpPr>
            <p:nvPr/>
          </p:nvSpPr>
          <p:spPr bwMode="auto">
            <a:xfrm>
              <a:off x="1575" y="3615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1587" y="3615"/>
              <a:ext cx="1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1599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1611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1623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1635" y="3620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1648" y="3624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167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168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170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1713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172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173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175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176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1774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178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179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181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182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1835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1847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1860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1872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1884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1896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190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1920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193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1945" y="3618"/>
              <a:ext cx="12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1957" y="361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1969" y="3610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1980" y="3610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1992" y="3616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2005" y="3618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201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202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2041" y="3609"/>
              <a:ext cx="1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2" y="0"/>
                </a:cxn>
              </a:cxnLst>
              <a:rect l="0" t="0" r="r" b="b"/>
              <a:pathLst>
                <a:path w="12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2053" y="3609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2065" y="3609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2078" y="3609"/>
              <a:ext cx="12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209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210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211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212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2138" y="3624"/>
              <a:ext cx="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5" name="Oval 431"/>
            <p:cNvSpPr>
              <a:spLocks noChangeArrowheads="1"/>
            </p:cNvSpPr>
            <p:nvPr/>
          </p:nvSpPr>
          <p:spPr bwMode="auto">
            <a:xfrm>
              <a:off x="2185" y="1999"/>
              <a:ext cx="432" cy="287"/>
            </a:xfrm>
            <a:prstGeom prst="ellipse">
              <a:avLst/>
            </a:prstGeom>
            <a:noFill/>
            <a:ln w="317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900"/>
            </a:p>
          </p:txBody>
        </p:sp>
      </p:grpSp>
      <p:grpSp>
        <p:nvGrpSpPr>
          <p:cNvPr id="226" name="Group 430"/>
          <p:cNvGrpSpPr>
            <a:grpSpLocks/>
          </p:cNvGrpSpPr>
          <p:nvPr/>
        </p:nvGrpSpPr>
        <p:grpSpPr bwMode="auto">
          <a:xfrm>
            <a:off x="6079606" y="3717033"/>
            <a:ext cx="2437401" cy="2211383"/>
            <a:chOff x="2937" y="1991"/>
            <a:chExt cx="2459" cy="1949"/>
          </a:xfrm>
        </p:grpSpPr>
        <p:sp>
          <p:nvSpPr>
            <p:cNvPr id="227" name="Rectangle 225"/>
            <p:cNvSpPr>
              <a:spLocks noChangeArrowheads="1"/>
            </p:cNvSpPr>
            <p:nvPr/>
          </p:nvSpPr>
          <p:spPr bwMode="auto">
            <a:xfrm>
              <a:off x="5065" y="3712"/>
              <a:ext cx="259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Time</a:t>
              </a:r>
              <a:endParaRPr lang="en-GB" sz="900"/>
            </a:p>
          </p:txBody>
        </p:sp>
        <p:sp>
          <p:nvSpPr>
            <p:cNvPr id="228" name="Line 226"/>
            <p:cNvSpPr>
              <a:spLocks noChangeShapeType="1"/>
            </p:cNvSpPr>
            <p:nvPr/>
          </p:nvSpPr>
          <p:spPr bwMode="auto">
            <a:xfrm flipV="1">
              <a:off x="3224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9" name="Line 227"/>
            <p:cNvSpPr>
              <a:spLocks noChangeShapeType="1"/>
            </p:cNvSpPr>
            <p:nvPr/>
          </p:nvSpPr>
          <p:spPr bwMode="auto">
            <a:xfrm flipV="1">
              <a:off x="328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0" name="Line 228"/>
            <p:cNvSpPr>
              <a:spLocks noChangeShapeType="1"/>
            </p:cNvSpPr>
            <p:nvPr/>
          </p:nvSpPr>
          <p:spPr bwMode="auto">
            <a:xfrm flipV="1">
              <a:off x="3353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1" name="Line 229"/>
            <p:cNvSpPr>
              <a:spLocks noChangeShapeType="1"/>
            </p:cNvSpPr>
            <p:nvPr/>
          </p:nvSpPr>
          <p:spPr bwMode="auto">
            <a:xfrm flipV="1">
              <a:off x="3419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2" name="Line 230"/>
            <p:cNvSpPr>
              <a:spLocks noChangeShapeType="1"/>
            </p:cNvSpPr>
            <p:nvPr/>
          </p:nvSpPr>
          <p:spPr bwMode="auto">
            <a:xfrm flipV="1">
              <a:off x="3483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3" name="Line 231"/>
            <p:cNvSpPr>
              <a:spLocks noChangeShapeType="1"/>
            </p:cNvSpPr>
            <p:nvPr/>
          </p:nvSpPr>
          <p:spPr bwMode="auto">
            <a:xfrm flipV="1">
              <a:off x="354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4" name="Line 232"/>
            <p:cNvSpPr>
              <a:spLocks noChangeShapeType="1"/>
            </p:cNvSpPr>
            <p:nvPr/>
          </p:nvSpPr>
          <p:spPr bwMode="auto">
            <a:xfrm flipV="1">
              <a:off x="3613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5" name="Line 233"/>
            <p:cNvSpPr>
              <a:spLocks noChangeShapeType="1"/>
            </p:cNvSpPr>
            <p:nvPr/>
          </p:nvSpPr>
          <p:spPr bwMode="auto">
            <a:xfrm flipV="1">
              <a:off x="3677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6" name="Line 234"/>
            <p:cNvSpPr>
              <a:spLocks noChangeShapeType="1"/>
            </p:cNvSpPr>
            <p:nvPr/>
          </p:nvSpPr>
          <p:spPr bwMode="auto">
            <a:xfrm flipV="1">
              <a:off x="3742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7" name="Line 235"/>
            <p:cNvSpPr>
              <a:spLocks noChangeShapeType="1"/>
            </p:cNvSpPr>
            <p:nvPr/>
          </p:nvSpPr>
          <p:spPr bwMode="auto">
            <a:xfrm flipV="1">
              <a:off x="380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8" name="Line 236"/>
            <p:cNvSpPr>
              <a:spLocks noChangeShapeType="1"/>
            </p:cNvSpPr>
            <p:nvPr/>
          </p:nvSpPr>
          <p:spPr bwMode="auto">
            <a:xfrm flipV="1">
              <a:off x="3872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9" name="Line 237"/>
            <p:cNvSpPr>
              <a:spLocks noChangeShapeType="1"/>
            </p:cNvSpPr>
            <p:nvPr/>
          </p:nvSpPr>
          <p:spPr bwMode="auto">
            <a:xfrm flipV="1">
              <a:off x="3937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0" name="Line 238"/>
            <p:cNvSpPr>
              <a:spLocks noChangeShapeType="1"/>
            </p:cNvSpPr>
            <p:nvPr/>
          </p:nvSpPr>
          <p:spPr bwMode="auto">
            <a:xfrm flipV="1">
              <a:off x="4002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1" name="Line 239"/>
            <p:cNvSpPr>
              <a:spLocks noChangeShapeType="1"/>
            </p:cNvSpPr>
            <p:nvPr/>
          </p:nvSpPr>
          <p:spPr bwMode="auto">
            <a:xfrm flipV="1">
              <a:off x="4066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2" name="Line 240"/>
            <p:cNvSpPr>
              <a:spLocks noChangeShapeType="1"/>
            </p:cNvSpPr>
            <p:nvPr/>
          </p:nvSpPr>
          <p:spPr bwMode="auto">
            <a:xfrm flipV="1">
              <a:off x="413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3" name="Line 241"/>
            <p:cNvSpPr>
              <a:spLocks noChangeShapeType="1"/>
            </p:cNvSpPr>
            <p:nvPr/>
          </p:nvSpPr>
          <p:spPr bwMode="auto">
            <a:xfrm flipV="1">
              <a:off x="4197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4" name="Line 242"/>
            <p:cNvSpPr>
              <a:spLocks noChangeShapeType="1"/>
            </p:cNvSpPr>
            <p:nvPr/>
          </p:nvSpPr>
          <p:spPr bwMode="auto">
            <a:xfrm flipV="1">
              <a:off x="426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 flipV="1">
              <a:off x="4326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439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 flipV="1">
              <a:off x="4455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 flipV="1">
              <a:off x="452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9" name="Line 247"/>
            <p:cNvSpPr>
              <a:spLocks noChangeShapeType="1"/>
            </p:cNvSpPr>
            <p:nvPr/>
          </p:nvSpPr>
          <p:spPr bwMode="auto">
            <a:xfrm flipV="1">
              <a:off x="4586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 flipV="1">
              <a:off x="4650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 flipV="1">
              <a:off x="4715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 flipV="1">
              <a:off x="4780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 flipV="1">
              <a:off x="4844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 flipV="1">
              <a:off x="4910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 flipV="1">
              <a:off x="4975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6" name="Rectangle 254"/>
            <p:cNvSpPr>
              <a:spLocks noChangeArrowheads="1"/>
            </p:cNvSpPr>
            <p:nvPr/>
          </p:nvSpPr>
          <p:spPr bwMode="auto">
            <a:xfrm>
              <a:off x="3575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1.00</a:t>
              </a:r>
              <a:endParaRPr lang="en-GB" sz="900"/>
            </a:p>
          </p:txBody>
        </p:sp>
        <p:sp>
          <p:nvSpPr>
            <p:cNvPr id="257" name="Rectangle 255"/>
            <p:cNvSpPr>
              <a:spLocks noChangeArrowheads="1"/>
            </p:cNvSpPr>
            <p:nvPr/>
          </p:nvSpPr>
          <p:spPr bwMode="auto">
            <a:xfrm>
              <a:off x="4224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1.50</a:t>
              </a:r>
              <a:endParaRPr lang="en-GB" sz="900"/>
            </a:p>
          </p:txBody>
        </p:sp>
        <p:sp>
          <p:nvSpPr>
            <p:cNvPr id="258" name="Rectangle 256"/>
            <p:cNvSpPr>
              <a:spLocks noChangeArrowheads="1"/>
            </p:cNvSpPr>
            <p:nvPr/>
          </p:nvSpPr>
          <p:spPr bwMode="auto">
            <a:xfrm>
              <a:off x="4872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2.00</a:t>
              </a:r>
              <a:endParaRPr lang="en-GB" sz="900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H="1">
              <a:off x="3182" y="3770"/>
              <a:ext cx="18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0" name="Rectangle 258"/>
            <p:cNvSpPr>
              <a:spLocks noChangeArrowheads="1"/>
            </p:cNvSpPr>
            <p:nvPr/>
          </p:nvSpPr>
          <p:spPr bwMode="auto">
            <a:xfrm rot="16200000">
              <a:off x="3055" y="2921"/>
              <a:ext cx="10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%</a:t>
              </a:r>
              <a:endParaRPr lang="en-GB" sz="900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3137" y="2217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2" name="Line 260"/>
            <p:cNvSpPr>
              <a:spLocks noChangeShapeType="1"/>
            </p:cNvSpPr>
            <p:nvPr/>
          </p:nvSpPr>
          <p:spPr bwMode="auto">
            <a:xfrm>
              <a:off x="3160" y="2372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>
              <a:off x="3160" y="252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3160" y="2682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5" name="Line 263"/>
            <p:cNvSpPr>
              <a:spLocks noChangeShapeType="1"/>
            </p:cNvSpPr>
            <p:nvPr/>
          </p:nvSpPr>
          <p:spPr bwMode="auto">
            <a:xfrm>
              <a:off x="3160" y="2837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>
              <a:off x="3137" y="2992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3160" y="314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8" name="Line 266"/>
            <p:cNvSpPr>
              <a:spLocks noChangeShapeType="1"/>
            </p:cNvSpPr>
            <p:nvPr/>
          </p:nvSpPr>
          <p:spPr bwMode="auto">
            <a:xfrm>
              <a:off x="3160" y="330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>
              <a:off x="3160" y="3457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3160" y="361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1" name="Line 269"/>
            <p:cNvSpPr>
              <a:spLocks noChangeShapeType="1"/>
            </p:cNvSpPr>
            <p:nvPr/>
          </p:nvSpPr>
          <p:spPr bwMode="auto">
            <a:xfrm>
              <a:off x="3137" y="3768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2" name="Rectangle 270"/>
            <p:cNvSpPr>
              <a:spLocks noChangeArrowheads="1"/>
            </p:cNvSpPr>
            <p:nvPr/>
          </p:nvSpPr>
          <p:spPr bwMode="auto">
            <a:xfrm>
              <a:off x="3077" y="371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0</a:t>
              </a:r>
              <a:endParaRPr lang="en-GB" sz="900"/>
            </a:p>
          </p:txBody>
        </p:sp>
        <p:sp>
          <p:nvSpPr>
            <p:cNvPr id="273" name="Rectangle 271"/>
            <p:cNvSpPr>
              <a:spLocks noChangeArrowheads="1"/>
            </p:cNvSpPr>
            <p:nvPr/>
          </p:nvSpPr>
          <p:spPr bwMode="auto">
            <a:xfrm>
              <a:off x="2960" y="2159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100</a:t>
              </a:r>
              <a:endParaRPr lang="en-GB" sz="900"/>
            </a:p>
          </p:txBody>
        </p:sp>
        <p:sp>
          <p:nvSpPr>
            <p:cNvPr id="274" name="Line 272"/>
            <p:cNvSpPr>
              <a:spLocks noChangeShapeType="1"/>
            </p:cNvSpPr>
            <p:nvPr/>
          </p:nvSpPr>
          <p:spPr bwMode="auto">
            <a:xfrm>
              <a:off x="3182" y="2217"/>
              <a:ext cx="0" cy="155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5" name="Rectangle 273"/>
            <p:cNvSpPr>
              <a:spLocks noChangeArrowheads="1"/>
            </p:cNvSpPr>
            <p:nvPr/>
          </p:nvSpPr>
          <p:spPr bwMode="auto">
            <a:xfrm>
              <a:off x="2937" y="1991"/>
              <a:ext cx="919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2010-02-03 pest 15</a:t>
              </a:r>
              <a:endParaRPr lang="en-GB" sz="900"/>
            </a:p>
          </p:txBody>
        </p:sp>
        <p:sp>
          <p:nvSpPr>
            <p:cNvPr id="276" name="Rectangle 274"/>
            <p:cNvSpPr>
              <a:spLocks noChangeArrowheads="1"/>
            </p:cNvSpPr>
            <p:nvPr/>
          </p:nvSpPr>
          <p:spPr bwMode="auto">
            <a:xfrm>
              <a:off x="4560" y="1991"/>
              <a:ext cx="83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1: TOF MS ES+ </a:t>
              </a:r>
              <a:endParaRPr lang="en-GB" sz="900"/>
            </a:p>
          </p:txBody>
        </p:sp>
        <p:sp>
          <p:nvSpPr>
            <p:cNvPr id="277" name="Rectangle 275"/>
            <p:cNvSpPr>
              <a:spLocks noChangeArrowheads="1"/>
            </p:cNvSpPr>
            <p:nvPr/>
          </p:nvSpPr>
          <p:spPr bwMode="auto">
            <a:xfrm>
              <a:off x="4643" y="2109"/>
              <a:ext cx="718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184.02 20PPM</a:t>
              </a:r>
              <a:endParaRPr lang="en-GB" sz="900"/>
            </a:p>
          </p:txBody>
        </p:sp>
        <p:sp>
          <p:nvSpPr>
            <p:cNvPr id="278" name="Rectangle 276"/>
            <p:cNvSpPr>
              <a:spLocks noChangeArrowheads="1"/>
            </p:cNvSpPr>
            <p:nvPr/>
          </p:nvSpPr>
          <p:spPr bwMode="auto">
            <a:xfrm>
              <a:off x="5164" y="2227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826</a:t>
              </a:r>
              <a:endParaRPr lang="en-GB" sz="900"/>
            </a:p>
          </p:txBody>
        </p:sp>
        <p:sp>
          <p:nvSpPr>
            <p:cNvPr id="279" name="Freeform 277"/>
            <p:cNvSpPr>
              <a:spLocks/>
            </p:cNvSpPr>
            <p:nvPr/>
          </p:nvSpPr>
          <p:spPr bwMode="auto">
            <a:xfrm>
              <a:off x="3184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0" name="Freeform 278"/>
            <p:cNvSpPr>
              <a:spLocks/>
            </p:cNvSpPr>
            <p:nvPr/>
          </p:nvSpPr>
          <p:spPr bwMode="auto">
            <a:xfrm>
              <a:off x="3196" y="3764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1" name="Freeform 279"/>
            <p:cNvSpPr>
              <a:spLocks/>
            </p:cNvSpPr>
            <p:nvPr/>
          </p:nvSpPr>
          <p:spPr bwMode="auto">
            <a:xfrm>
              <a:off x="3208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2" name="Freeform 280"/>
            <p:cNvSpPr>
              <a:spLocks/>
            </p:cNvSpPr>
            <p:nvPr/>
          </p:nvSpPr>
          <p:spPr bwMode="auto">
            <a:xfrm>
              <a:off x="322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3" name="Freeform 281"/>
            <p:cNvSpPr>
              <a:spLocks/>
            </p:cNvSpPr>
            <p:nvPr/>
          </p:nvSpPr>
          <p:spPr bwMode="auto">
            <a:xfrm>
              <a:off x="3232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4" name="Freeform 282"/>
            <p:cNvSpPr>
              <a:spLocks/>
            </p:cNvSpPr>
            <p:nvPr/>
          </p:nvSpPr>
          <p:spPr bwMode="auto">
            <a:xfrm>
              <a:off x="3244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5" name="Freeform 283"/>
            <p:cNvSpPr>
              <a:spLocks/>
            </p:cNvSpPr>
            <p:nvPr/>
          </p:nvSpPr>
          <p:spPr bwMode="auto">
            <a:xfrm>
              <a:off x="325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6" name="Freeform 284"/>
            <p:cNvSpPr>
              <a:spLocks/>
            </p:cNvSpPr>
            <p:nvPr/>
          </p:nvSpPr>
          <p:spPr bwMode="auto">
            <a:xfrm>
              <a:off x="326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7" name="Freeform 285"/>
            <p:cNvSpPr>
              <a:spLocks/>
            </p:cNvSpPr>
            <p:nvPr/>
          </p:nvSpPr>
          <p:spPr bwMode="auto">
            <a:xfrm>
              <a:off x="328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8" name="Freeform 286"/>
            <p:cNvSpPr>
              <a:spLocks/>
            </p:cNvSpPr>
            <p:nvPr/>
          </p:nvSpPr>
          <p:spPr bwMode="auto">
            <a:xfrm>
              <a:off x="329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9" name="Freeform 287"/>
            <p:cNvSpPr>
              <a:spLocks/>
            </p:cNvSpPr>
            <p:nvPr/>
          </p:nvSpPr>
          <p:spPr bwMode="auto">
            <a:xfrm>
              <a:off x="330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0" name="Freeform 288"/>
            <p:cNvSpPr>
              <a:spLocks/>
            </p:cNvSpPr>
            <p:nvPr/>
          </p:nvSpPr>
          <p:spPr bwMode="auto">
            <a:xfrm>
              <a:off x="331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332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334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335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336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337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338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339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3410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3423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3435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1" name="Freeform 299"/>
            <p:cNvSpPr>
              <a:spLocks/>
            </p:cNvSpPr>
            <p:nvPr/>
          </p:nvSpPr>
          <p:spPr bwMode="auto">
            <a:xfrm>
              <a:off x="344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2" name="Freeform 300"/>
            <p:cNvSpPr>
              <a:spLocks/>
            </p:cNvSpPr>
            <p:nvPr/>
          </p:nvSpPr>
          <p:spPr bwMode="auto">
            <a:xfrm>
              <a:off x="3458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3" name="Freeform 301"/>
            <p:cNvSpPr>
              <a:spLocks/>
            </p:cNvSpPr>
            <p:nvPr/>
          </p:nvSpPr>
          <p:spPr bwMode="auto">
            <a:xfrm>
              <a:off x="3470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4" name="Freeform 302"/>
            <p:cNvSpPr>
              <a:spLocks/>
            </p:cNvSpPr>
            <p:nvPr/>
          </p:nvSpPr>
          <p:spPr bwMode="auto">
            <a:xfrm>
              <a:off x="348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5" name="Freeform 303"/>
            <p:cNvSpPr>
              <a:spLocks/>
            </p:cNvSpPr>
            <p:nvPr/>
          </p:nvSpPr>
          <p:spPr bwMode="auto">
            <a:xfrm>
              <a:off x="349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6" name="Freeform 304"/>
            <p:cNvSpPr>
              <a:spLocks/>
            </p:cNvSpPr>
            <p:nvPr/>
          </p:nvSpPr>
          <p:spPr bwMode="auto">
            <a:xfrm>
              <a:off x="350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7" name="Freeform 305"/>
            <p:cNvSpPr>
              <a:spLocks/>
            </p:cNvSpPr>
            <p:nvPr/>
          </p:nvSpPr>
          <p:spPr bwMode="auto">
            <a:xfrm>
              <a:off x="351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8" name="Freeform 306"/>
            <p:cNvSpPr>
              <a:spLocks/>
            </p:cNvSpPr>
            <p:nvPr/>
          </p:nvSpPr>
          <p:spPr bwMode="auto">
            <a:xfrm>
              <a:off x="353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9" name="Freeform 307"/>
            <p:cNvSpPr>
              <a:spLocks/>
            </p:cNvSpPr>
            <p:nvPr/>
          </p:nvSpPr>
          <p:spPr bwMode="auto">
            <a:xfrm>
              <a:off x="354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0" name="Freeform 308"/>
            <p:cNvSpPr>
              <a:spLocks/>
            </p:cNvSpPr>
            <p:nvPr/>
          </p:nvSpPr>
          <p:spPr bwMode="auto">
            <a:xfrm>
              <a:off x="355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1" name="Freeform 309"/>
            <p:cNvSpPr>
              <a:spLocks/>
            </p:cNvSpPr>
            <p:nvPr/>
          </p:nvSpPr>
          <p:spPr bwMode="auto">
            <a:xfrm>
              <a:off x="356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2" name="Freeform 310"/>
            <p:cNvSpPr>
              <a:spLocks/>
            </p:cNvSpPr>
            <p:nvPr/>
          </p:nvSpPr>
          <p:spPr bwMode="auto">
            <a:xfrm>
              <a:off x="357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3" name="Freeform 311"/>
            <p:cNvSpPr>
              <a:spLocks/>
            </p:cNvSpPr>
            <p:nvPr/>
          </p:nvSpPr>
          <p:spPr bwMode="auto">
            <a:xfrm>
              <a:off x="359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4" name="Freeform 312"/>
            <p:cNvSpPr>
              <a:spLocks/>
            </p:cNvSpPr>
            <p:nvPr/>
          </p:nvSpPr>
          <p:spPr bwMode="auto">
            <a:xfrm>
              <a:off x="360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5" name="Freeform 313"/>
            <p:cNvSpPr>
              <a:spLocks/>
            </p:cNvSpPr>
            <p:nvPr/>
          </p:nvSpPr>
          <p:spPr bwMode="auto">
            <a:xfrm>
              <a:off x="361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6" name="Freeform 314"/>
            <p:cNvSpPr>
              <a:spLocks/>
            </p:cNvSpPr>
            <p:nvPr/>
          </p:nvSpPr>
          <p:spPr bwMode="auto">
            <a:xfrm>
              <a:off x="362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7" name="Freeform 315"/>
            <p:cNvSpPr>
              <a:spLocks/>
            </p:cNvSpPr>
            <p:nvPr/>
          </p:nvSpPr>
          <p:spPr bwMode="auto">
            <a:xfrm>
              <a:off x="3637" y="3768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8" name="Freeform 316"/>
            <p:cNvSpPr>
              <a:spLocks/>
            </p:cNvSpPr>
            <p:nvPr/>
          </p:nvSpPr>
          <p:spPr bwMode="auto">
            <a:xfrm>
              <a:off x="3666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9" name="Freeform 317"/>
            <p:cNvSpPr>
              <a:spLocks/>
            </p:cNvSpPr>
            <p:nvPr/>
          </p:nvSpPr>
          <p:spPr bwMode="auto">
            <a:xfrm>
              <a:off x="367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0" name="Freeform 318"/>
            <p:cNvSpPr>
              <a:spLocks/>
            </p:cNvSpPr>
            <p:nvPr/>
          </p:nvSpPr>
          <p:spPr bwMode="auto">
            <a:xfrm>
              <a:off x="369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1" name="Freeform 319"/>
            <p:cNvSpPr>
              <a:spLocks/>
            </p:cNvSpPr>
            <p:nvPr/>
          </p:nvSpPr>
          <p:spPr bwMode="auto">
            <a:xfrm>
              <a:off x="370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2" name="Freeform 320"/>
            <p:cNvSpPr>
              <a:spLocks/>
            </p:cNvSpPr>
            <p:nvPr/>
          </p:nvSpPr>
          <p:spPr bwMode="auto">
            <a:xfrm>
              <a:off x="371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3" name="Freeform 321"/>
            <p:cNvSpPr>
              <a:spLocks/>
            </p:cNvSpPr>
            <p:nvPr/>
          </p:nvSpPr>
          <p:spPr bwMode="auto">
            <a:xfrm>
              <a:off x="372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4" name="Freeform 322"/>
            <p:cNvSpPr>
              <a:spLocks/>
            </p:cNvSpPr>
            <p:nvPr/>
          </p:nvSpPr>
          <p:spPr bwMode="auto">
            <a:xfrm>
              <a:off x="3738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5" name="Freeform 323"/>
            <p:cNvSpPr>
              <a:spLocks/>
            </p:cNvSpPr>
            <p:nvPr/>
          </p:nvSpPr>
          <p:spPr bwMode="auto">
            <a:xfrm>
              <a:off x="3751" y="376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6" name="Freeform 324"/>
            <p:cNvSpPr>
              <a:spLocks/>
            </p:cNvSpPr>
            <p:nvPr/>
          </p:nvSpPr>
          <p:spPr bwMode="auto">
            <a:xfrm>
              <a:off x="3761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7" name="Freeform 325"/>
            <p:cNvSpPr>
              <a:spLocks/>
            </p:cNvSpPr>
            <p:nvPr/>
          </p:nvSpPr>
          <p:spPr bwMode="auto">
            <a:xfrm>
              <a:off x="377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8" name="Freeform 326"/>
            <p:cNvSpPr>
              <a:spLocks/>
            </p:cNvSpPr>
            <p:nvPr/>
          </p:nvSpPr>
          <p:spPr bwMode="auto">
            <a:xfrm>
              <a:off x="378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379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0" name="Freeform 328"/>
            <p:cNvSpPr>
              <a:spLocks/>
            </p:cNvSpPr>
            <p:nvPr/>
          </p:nvSpPr>
          <p:spPr bwMode="auto">
            <a:xfrm>
              <a:off x="381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1" name="Freeform 329"/>
            <p:cNvSpPr>
              <a:spLocks/>
            </p:cNvSpPr>
            <p:nvPr/>
          </p:nvSpPr>
          <p:spPr bwMode="auto">
            <a:xfrm>
              <a:off x="382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3833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3" name="Freeform 331"/>
            <p:cNvSpPr>
              <a:spLocks/>
            </p:cNvSpPr>
            <p:nvPr/>
          </p:nvSpPr>
          <p:spPr bwMode="auto">
            <a:xfrm>
              <a:off x="3846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4" name="Freeform 332"/>
            <p:cNvSpPr>
              <a:spLocks/>
            </p:cNvSpPr>
            <p:nvPr/>
          </p:nvSpPr>
          <p:spPr bwMode="auto">
            <a:xfrm>
              <a:off x="3858" y="3766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5" name="Freeform 333"/>
            <p:cNvSpPr>
              <a:spLocks/>
            </p:cNvSpPr>
            <p:nvPr/>
          </p:nvSpPr>
          <p:spPr bwMode="auto">
            <a:xfrm>
              <a:off x="3870" y="3766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6" name="Freeform 334"/>
            <p:cNvSpPr>
              <a:spLocks/>
            </p:cNvSpPr>
            <p:nvPr/>
          </p:nvSpPr>
          <p:spPr bwMode="auto">
            <a:xfrm>
              <a:off x="388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7" name="Freeform 335"/>
            <p:cNvSpPr>
              <a:spLocks/>
            </p:cNvSpPr>
            <p:nvPr/>
          </p:nvSpPr>
          <p:spPr bwMode="auto">
            <a:xfrm>
              <a:off x="389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8" name="Freeform 336"/>
            <p:cNvSpPr>
              <a:spLocks/>
            </p:cNvSpPr>
            <p:nvPr/>
          </p:nvSpPr>
          <p:spPr bwMode="auto">
            <a:xfrm>
              <a:off x="390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9" name="Freeform 337"/>
            <p:cNvSpPr>
              <a:spLocks/>
            </p:cNvSpPr>
            <p:nvPr/>
          </p:nvSpPr>
          <p:spPr bwMode="auto">
            <a:xfrm>
              <a:off x="391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0" name="Freeform 338"/>
            <p:cNvSpPr>
              <a:spLocks/>
            </p:cNvSpPr>
            <p:nvPr/>
          </p:nvSpPr>
          <p:spPr bwMode="auto">
            <a:xfrm>
              <a:off x="393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1" name="Freeform 339"/>
            <p:cNvSpPr>
              <a:spLocks/>
            </p:cNvSpPr>
            <p:nvPr/>
          </p:nvSpPr>
          <p:spPr bwMode="auto">
            <a:xfrm>
              <a:off x="394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2" name="Freeform 340"/>
            <p:cNvSpPr>
              <a:spLocks/>
            </p:cNvSpPr>
            <p:nvPr/>
          </p:nvSpPr>
          <p:spPr bwMode="auto">
            <a:xfrm>
              <a:off x="395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3" name="Freeform 341"/>
            <p:cNvSpPr>
              <a:spLocks/>
            </p:cNvSpPr>
            <p:nvPr/>
          </p:nvSpPr>
          <p:spPr bwMode="auto">
            <a:xfrm>
              <a:off x="396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4" name="Freeform 342"/>
            <p:cNvSpPr>
              <a:spLocks/>
            </p:cNvSpPr>
            <p:nvPr/>
          </p:nvSpPr>
          <p:spPr bwMode="auto">
            <a:xfrm>
              <a:off x="397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5" name="Freeform 343"/>
            <p:cNvSpPr>
              <a:spLocks/>
            </p:cNvSpPr>
            <p:nvPr/>
          </p:nvSpPr>
          <p:spPr bwMode="auto">
            <a:xfrm>
              <a:off x="3990" y="376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6" name="Freeform 344"/>
            <p:cNvSpPr>
              <a:spLocks/>
            </p:cNvSpPr>
            <p:nvPr/>
          </p:nvSpPr>
          <p:spPr bwMode="auto">
            <a:xfrm>
              <a:off x="4000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7" name="Freeform 345"/>
            <p:cNvSpPr>
              <a:spLocks/>
            </p:cNvSpPr>
            <p:nvPr/>
          </p:nvSpPr>
          <p:spPr bwMode="auto">
            <a:xfrm>
              <a:off x="4013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8" name="Freeform 346"/>
            <p:cNvSpPr>
              <a:spLocks/>
            </p:cNvSpPr>
            <p:nvPr/>
          </p:nvSpPr>
          <p:spPr bwMode="auto">
            <a:xfrm>
              <a:off x="402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9" name="Freeform 347"/>
            <p:cNvSpPr>
              <a:spLocks/>
            </p:cNvSpPr>
            <p:nvPr/>
          </p:nvSpPr>
          <p:spPr bwMode="auto">
            <a:xfrm>
              <a:off x="403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0" name="Freeform 348"/>
            <p:cNvSpPr>
              <a:spLocks/>
            </p:cNvSpPr>
            <p:nvPr/>
          </p:nvSpPr>
          <p:spPr bwMode="auto">
            <a:xfrm>
              <a:off x="404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1" name="Freeform 349"/>
            <p:cNvSpPr>
              <a:spLocks/>
            </p:cNvSpPr>
            <p:nvPr/>
          </p:nvSpPr>
          <p:spPr bwMode="auto">
            <a:xfrm>
              <a:off x="406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2" name="Freeform 350"/>
            <p:cNvSpPr>
              <a:spLocks/>
            </p:cNvSpPr>
            <p:nvPr/>
          </p:nvSpPr>
          <p:spPr bwMode="auto">
            <a:xfrm>
              <a:off x="407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3" name="Freeform 351"/>
            <p:cNvSpPr>
              <a:spLocks/>
            </p:cNvSpPr>
            <p:nvPr/>
          </p:nvSpPr>
          <p:spPr bwMode="auto">
            <a:xfrm>
              <a:off x="4083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4" name="Freeform 352"/>
            <p:cNvSpPr>
              <a:spLocks/>
            </p:cNvSpPr>
            <p:nvPr/>
          </p:nvSpPr>
          <p:spPr bwMode="auto">
            <a:xfrm>
              <a:off x="409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5" name="Freeform 353"/>
            <p:cNvSpPr>
              <a:spLocks/>
            </p:cNvSpPr>
            <p:nvPr/>
          </p:nvSpPr>
          <p:spPr bwMode="auto">
            <a:xfrm>
              <a:off x="41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6" name="Freeform 354"/>
            <p:cNvSpPr>
              <a:spLocks/>
            </p:cNvSpPr>
            <p:nvPr/>
          </p:nvSpPr>
          <p:spPr bwMode="auto">
            <a:xfrm>
              <a:off x="4120" y="3768"/>
              <a:ext cx="2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7" name="Freeform 355"/>
            <p:cNvSpPr>
              <a:spLocks/>
            </p:cNvSpPr>
            <p:nvPr/>
          </p:nvSpPr>
          <p:spPr bwMode="auto">
            <a:xfrm>
              <a:off x="414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8" name="Freeform 356"/>
            <p:cNvSpPr>
              <a:spLocks/>
            </p:cNvSpPr>
            <p:nvPr/>
          </p:nvSpPr>
          <p:spPr bwMode="auto">
            <a:xfrm>
              <a:off x="416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9" name="Freeform 357"/>
            <p:cNvSpPr>
              <a:spLocks/>
            </p:cNvSpPr>
            <p:nvPr/>
          </p:nvSpPr>
          <p:spPr bwMode="auto">
            <a:xfrm>
              <a:off x="4172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0" name="Freeform 358"/>
            <p:cNvSpPr>
              <a:spLocks/>
            </p:cNvSpPr>
            <p:nvPr/>
          </p:nvSpPr>
          <p:spPr bwMode="auto">
            <a:xfrm>
              <a:off x="418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1" name="Freeform 359"/>
            <p:cNvSpPr>
              <a:spLocks/>
            </p:cNvSpPr>
            <p:nvPr/>
          </p:nvSpPr>
          <p:spPr bwMode="auto">
            <a:xfrm>
              <a:off x="419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2" name="Freeform 360"/>
            <p:cNvSpPr>
              <a:spLocks/>
            </p:cNvSpPr>
            <p:nvPr/>
          </p:nvSpPr>
          <p:spPr bwMode="auto">
            <a:xfrm>
              <a:off x="42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3" name="Freeform 361"/>
            <p:cNvSpPr>
              <a:spLocks/>
            </p:cNvSpPr>
            <p:nvPr/>
          </p:nvSpPr>
          <p:spPr bwMode="auto">
            <a:xfrm>
              <a:off x="422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4" name="Freeform 362"/>
            <p:cNvSpPr>
              <a:spLocks/>
            </p:cNvSpPr>
            <p:nvPr/>
          </p:nvSpPr>
          <p:spPr bwMode="auto">
            <a:xfrm>
              <a:off x="4232" y="3746"/>
              <a:ext cx="12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5" name="Freeform 363"/>
            <p:cNvSpPr>
              <a:spLocks/>
            </p:cNvSpPr>
            <p:nvPr/>
          </p:nvSpPr>
          <p:spPr bwMode="auto">
            <a:xfrm>
              <a:off x="4244" y="3733"/>
              <a:ext cx="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3" y="0"/>
                </a:cxn>
              </a:cxnLst>
              <a:rect l="0" t="0" r="r" b="b"/>
              <a:pathLst>
                <a:path w="13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6" name="Freeform 364"/>
            <p:cNvSpPr>
              <a:spLocks/>
            </p:cNvSpPr>
            <p:nvPr/>
          </p:nvSpPr>
          <p:spPr bwMode="auto">
            <a:xfrm>
              <a:off x="4257" y="3638"/>
              <a:ext cx="11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11" y="0"/>
                </a:cxn>
              </a:cxnLst>
              <a:rect l="0" t="0" r="r" b="b"/>
              <a:pathLst>
                <a:path w="11" h="95">
                  <a:moveTo>
                    <a:pt x="0" y="95"/>
                  </a:moveTo>
                  <a:lnTo>
                    <a:pt x="0" y="95"/>
                  </a:lnTo>
                  <a:lnTo>
                    <a:pt x="0" y="9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7" name="Freeform 365"/>
            <p:cNvSpPr>
              <a:spLocks/>
            </p:cNvSpPr>
            <p:nvPr/>
          </p:nvSpPr>
          <p:spPr bwMode="auto">
            <a:xfrm>
              <a:off x="4268" y="3455"/>
              <a:ext cx="12" cy="183"/>
            </a:xfrm>
            <a:custGeom>
              <a:avLst/>
              <a:gdLst/>
              <a:ahLst/>
              <a:cxnLst>
                <a:cxn ang="0">
                  <a:pos x="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12" y="0"/>
                </a:cxn>
              </a:cxnLst>
              <a:rect l="0" t="0" r="r" b="b"/>
              <a:pathLst>
                <a:path w="12" h="183">
                  <a:moveTo>
                    <a:pt x="0" y="183"/>
                  </a:moveTo>
                  <a:lnTo>
                    <a:pt x="0" y="183"/>
                  </a:lnTo>
                  <a:lnTo>
                    <a:pt x="0" y="18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8" name="Freeform 366"/>
            <p:cNvSpPr>
              <a:spLocks/>
            </p:cNvSpPr>
            <p:nvPr/>
          </p:nvSpPr>
          <p:spPr bwMode="auto">
            <a:xfrm>
              <a:off x="4280" y="3211"/>
              <a:ext cx="12" cy="244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0" y="244"/>
                </a:cxn>
                <a:cxn ang="0">
                  <a:pos x="0" y="244"/>
                </a:cxn>
                <a:cxn ang="0">
                  <a:pos x="12" y="0"/>
                </a:cxn>
              </a:cxnLst>
              <a:rect l="0" t="0" r="r" b="b"/>
              <a:pathLst>
                <a:path w="12" h="244">
                  <a:moveTo>
                    <a:pt x="0" y="244"/>
                  </a:moveTo>
                  <a:lnTo>
                    <a:pt x="0" y="244"/>
                  </a:lnTo>
                  <a:lnTo>
                    <a:pt x="0" y="24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9" name="Freeform 367"/>
            <p:cNvSpPr>
              <a:spLocks/>
            </p:cNvSpPr>
            <p:nvPr/>
          </p:nvSpPr>
          <p:spPr bwMode="auto">
            <a:xfrm>
              <a:off x="4292" y="2975"/>
              <a:ext cx="12" cy="236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0" y="236"/>
                </a:cxn>
                <a:cxn ang="0">
                  <a:pos x="0" y="236"/>
                </a:cxn>
                <a:cxn ang="0">
                  <a:pos x="12" y="0"/>
                </a:cxn>
              </a:cxnLst>
              <a:rect l="0" t="0" r="r" b="b"/>
              <a:pathLst>
                <a:path w="12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0" name="Freeform 368"/>
            <p:cNvSpPr>
              <a:spLocks/>
            </p:cNvSpPr>
            <p:nvPr/>
          </p:nvSpPr>
          <p:spPr bwMode="auto">
            <a:xfrm>
              <a:off x="4304" y="2824"/>
              <a:ext cx="12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151"/>
                </a:cxn>
                <a:cxn ang="0">
                  <a:pos x="0" y="151"/>
                </a:cxn>
                <a:cxn ang="0">
                  <a:pos x="12" y="0"/>
                </a:cxn>
              </a:cxnLst>
              <a:rect l="0" t="0" r="r" b="b"/>
              <a:pathLst>
                <a:path w="12" h="151">
                  <a:moveTo>
                    <a:pt x="0" y="151"/>
                  </a:moveTo>
                  <a:lnTo>
                    <a:pt x="0" y="151"/>
                  </a:lnTo>
                  <a:lnTo>
                    <a:pt x="0" y="15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1" name="Freeform 369"/>
            <p:cNvSpPr>
              <a:spLocks/>
            </p:cNvSpPr>
            <p:nvPr/>
          </p:nvSpPr>
          <p:spPr bwMode="auto">
            <a:xfrm>
              <a:off x="4316" y="2541"/>
              <a:ext cx="11" cy="283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0" y="283"/>
                </a:cxn>
                <a:cxn ang="0">
                  <a:pos x="0" y="283"/>
                </a:cxn>
                <a:cxn ang="0">
                  <a:pos x="11" y="0"/>
                </a:cxn>
              </a:cxnLst>
              <a:rect l="0" t="0" r="r" b="b"/>
              <a:pathLst>
                <a:path w="11" h="283">
                  <a:moveTo>
                    <a:pt x="0" y="283"/>
                  </a:moveTo>
                  <a:lnTo>
                    <a:pt x="0" y="283"/>
                  </a:lnTo>
                  <a:lnTo>
                    <a:pt x="0" y="28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2" name="Freeform 370"/>
            <p:cNvSpPr>
              <a:spLocks/>
            </p:cNvSpPr>
            <p:nvPr/>
          </p:nvSpPr>
          <p:spPr bwMode="auto">
            <a:xfrm>
              <a:off x="4327" y="2387"/>
              <a:ext cx="12" cy="154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12" y="0"/>
                </a:cxn>
              </a:cxnLst>
              <a:rect l="0" t="0" r="r" b="b"/>
              <a:pathLst>
                <a:path w="12" h="154">
                  <a:moveTo>
                    <a:pt x="0" y="154"/>
                  </a:moveTo>
                  <a:lnTo>
                    <a:pt x="0" y="154"/>
                  </a:lnTo>
                  <a:lnTo>
                    <a:pt x="0" y="15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3" name="Freeform 371"/>
            <p:cNvSpPr>
              <a:spLocks/>
            </p:cNvSpPr>
            <p:nvPr/>
          </p:nvSpPr>
          <p:spPr bwMode="auto">
            <a:xfrm>
              <a:off x="4339" y="2217"/>
              <a:ext cx="13" cy="17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13" y="0"/>
                </a:cxn>
              </a:cxnLst>
              <a:rect l="0" t="0" r="r" b="b"/>
              <a:pathLst>
                <a:path w="13" h="170">
                  <a:moveTo>
                    <a:pt x="0" y="170"/>
                  </a:moveTo>
                  <a:lnTo>
                    <a:pt x="0" y="170"/>
                  </a:lnTo>
                  <a:lnTo>
                    <a:pt x="0" y="17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4" name="Freeform 372"/>
            <p:cNvSpPr>
              <a:spLocks/>
            </p:cNvSpPr>
            <p:nvPr/>
          </p:nvSpPr>
          <p:spPr bwMode="auto">
            <a:xfrm>
              <a:off x="4352" y="2217"/>
              <a:ext cx="12" cy="2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80"/>
                </a:cxn>
              </a:cxnLst>
              <a:rect l="0" t="0" r="r" b="b"/>
              <a:pathLst>
                <a:path w="12" h="28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8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5" name="Freeform 373"/>
            <p:cNvSpPr>
              <a:spLocks/>
            </p:cNvSpPr>
            <p:nvPr/>
          </p:nvSpPr>
          <p:spPr bwMode="auto">
            <a:xfrm>
              <a:off x="4364" y="2497"/>
              <a:ext cx="12" cy="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38"/>
                </a:cxn>
              </a:cxnLst>
              <a:rect l="0" t="0" r="r" b="b"/>
              <a:pathLst>
                <a:path w="12" h="33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38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6" name="Freeform 374"/>
            <p:cNvSpPr>
              <a:spLocks/>
            </p:cNvSpPr>
            <p:nvPr/>
          </p:nvSpPr>
          <p:spPr bwMode="auto">
            <a:xfrm>
              <a:off x="4376" y="2835"/>
              <a:ext cx="11" cy="4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91"/>
                </a:cxn>
              </a:cxnLst>
              <a:rect l="0" t="0" r="r" b="b"/>
              <a:pathLst>
                <a:path w="11" h="49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91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7" name="Freeform 375"/>
            <p:cNvSpPr>
              <a:spLocks/>
            </p:cNvSpPr>
            <p:nvPr/>
          </p:nvSpPr>
          <p:spPr bwMode="auto">
            <a:xfrm>
              <a:off x="4387" y="3326"/>
              <a:ext cx="12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13"/>
                </a:cxn>
              </a:cxnLst>
              <a:rect l="0" t="0" r="r" b="b"/>
              <a:pathLst>
                <a:path w="12" h="2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13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8" name="Freeform 376"/>
            <p:cNvSpPr>
              <a:spLocks/>
            </p:cNvSpPr>
            <p:nvPr/>
          </p:nvSpPr>
          <p:spPr bwMode="auto">
            <a:xfrm>
              <a:off x="4399" y="3539"/>
              <a:ext cx="12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04"/>
                </a:cxn>
              </a:cxnLst>
              <a:rect l="0" t="0" r="r" b="b"/>
              <a:pathLst>
                <a:path w="12" h="10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0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9" name="Freeform 377"/>
            <p:cNvSpPr>
              <a:spLocks/>
            </p:cNvSpPr>
            <p:nvPr/>
          </p:nvSpPr>
          <p:spPr bwMode="auto">
            <a:xfrm>
              <a:off x="4411" y="3643"/>
              <a:ext cx="13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0"/>
                </a:cxn>
              </a:cxnLst>
              <a:rect l="0" t="0" r="r" b="b"/>
              <a:pathLst>
                <a:path w="13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0" name="Freeform 378"/>
            <p:cNvSpPr>
              <a:spLocks/>
            </p:cNvSpPr>
            <p:nvPr/>
          </p:nvSpPr>
          <p:spPr bwMode="auto">
            <a:xfrm>
              <a:off x="4424" y="3683"/>
              <a:ext cx="11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56"/>
                </a:cxn>
              </a:cxnLst>
              <a:rect l="0" t="0" r="r" b="b"/>
              <a:pathLst>
                <a:path w="11" h="5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5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1" name="Freeform 379"/>
            <p:cNvSpPr>
              <a:spLocks/>
            </p:cNvSpPr>
            <p:nvPr/>
          </p:nvSpPr>
          <p:spPr bwMode="auto">
            <a:xfrm>
              <a:off x="4435" y="3739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2" name="Freeform 380"/>
            <p:cNvSpPr>
              <a:spLocks/>
            </p:cNvSpPr>
            <p:nvPr/>
          </p:nvSpPr>
          <p:spPr bwMode="auto">
            <a:xfrm>
              <a:off x="4447" y="3745"/>
              <a:ext cx="11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0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3" name="Freeform 381"/>
            <p:cNvSpPr>
              <a:spLocks/>
            </p:cNvSpPr>
            <p:nvPr/>
          </p:nvSpPr>
          <p:spPr bwMode="auto">
            <a:xfrm>
              <a:off x="4458" y="3755"/>
              <a:ext cx="11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3"/>
                </a:cxn>
              </a:cxnLst>
              <a:rect l="0" t="0" r="r" b="b"/>
              <a:pathLst>
                <a:path w="11" h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3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4" name="Freeform 382"/>
            <p:cNvSpPr>
              <a:spLocks/>
            </p:cNvSpPr>
            <p:nvPr/>
          </p:nvSpPr>
          <p:spPr bwMode="auto">
            <a:xfrm>
              <a:off x="446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5" name="Freeform 383"/>
            <p:cNvSpPr>
              <a:spLocks/>
            </p:cNvSpPr>
            <p:nvPr/>
          </p:nvSpPr>
          <p:spPr bwMode="auto">
            <a:xfrm>
              <a:off x="448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6" name="Freeform 384"/>
            <p:cNvSpPr>
              <a:spLocks/>
            </p:cNvSpPr>
            <p:nvPr/>
          </p:nvSpPr>
          <p:spPr bwMode="auto">
            <a:xfrm>
              <a:off x="449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7" name="Freeform 385"/>
            <p:cNvSpPr>
              <a:spLocks/>
            </p:cNvSpPr>
            <p:nvPr/>
          </p:nvSpPr>
          <p:spPr bwMode="auto">
            <a:xfrm>
              <a:off x="450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8" name="Freeform 386"/>
            <p:cNvSpPr>
              <a:spLocks/>
            </p:cNvSpPr>
            <p:nvPr/>
          </p:nvSpPr>
          <p:spPr bwMode="auto">
            <a:xfrm>
              <a:off x="4515" y="3762"/>
              <a:ext cx="12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9" name="Freeform 387"/>
            <p:cNvSpPr>
              <a:spLocks/>
            </p:cNvSpPr>
            <p:nvPr/>
          </p:nvSpPr>
          <p:spPr bwMode="auto">
            <a:xfrm>
              <a:off x="4527" y="3762"/>
              <a:ext cx="11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6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0" name="Freeform 388"/>
            <p:cNvSpPr>
              <a:spLocks/>
            </p:cNvSpPr>
            <p:nvPr/>
          </p:nvSpPr>
          <p:spPr bwMode="auto">
            <a:xfrm>
              <a:off x="4538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1" name="Freeform 389"/>
            <p:cNvSpPr>
              <a:spLocks/>
            </p:cNvSpPr>
            <p:nvPr/>
          </p:nvSpPr>
          <p:spPr bwMode="auto">
            <a:xfrm>
              <a:off x="4550" y="3764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2" name="Freeform 390"/>
            <p:cNvSpPr>
              <a:spLocks/>
            </p:cNvSpPr>
            <p:nvPr/>
          </p:nvSpPr>
          <p:spPr bwMode="auto">
            <a:xfrm>
              <a:off x="4563" y="3759"/>
              <a:ext cx="1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3" name="Freeform 391"/>
            <p:cNvSpPr>
              <a:spLocks/>
            </p:cNvSpPr>
            <p:nvPr/>
          </p:nvSpPr>
          <p:spPr bwMode="auto">
            <a:xfrm>
              <a:off x="4574" y="3759"/>
              <a:ext cx="1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9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9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4" name="Freeform 392"/>
            <p:cNvSpPr>
              <a:spLocks/>
            </p:cNvSpPr>
            <p:nvPr/>
          </p:nvSpPr>
          <p:spPr bwMode="auto">
            <a:xfrm>
              <a:off x="458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5" name="Freeform 393"/>
            <p:cNvSpPr>
              <a:spLocks/>
            </p:cNvSpPr>
            <p:nvPr/>
          </p:nvSpPr>
          <p:spPr bwMode="auto">
            <a:xfrm>
              <a:off x="4598" y="3768"/>
              <a:ext cx="2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6" name="Freeform 394"/>
            <p:cNvSpPr>
              <a:spLocks/>
            </p:cNvSpPr>
            <p:nvPr/>
          </p:nvSpPr>
          <p:spPr bwMode="auto">
            <a:xfrm>
              <a:off x="462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7" name="Freeform 395"/>
            <p:cNvSpPr>
              <a:spLocks/>
            </p:cNvSpPr>
            <p:nvPr/>
          </p:nvSpPr>
          <p:spPr bwMode="auto">
            <a:xfrm>
              <a:off x="4638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8" name="Freeform 396"/>
            <p:cNvSpPr>
              <a:spLocks/>
            </p:cNvSpPr>
            <p:nvPr/>
          </p:nvSpPr>
          <p:spPr bwMode="auto">
            <a:xfrm>
              <a:off x="4650" y="376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9" name="Freeform 397"/>
            <p:cNvSpPr>
              <a:spLocks/>
            </p:cNvSpPr>
            <p:nvPr/>
          </p:nvSpPr>
          <p:spPr bwMode="auto">
            <a:xfrm>
              <a:off x="4661" y="3766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0" name="Freeform 398"/>
            <p:cNvSpPr>
              <a:spLocks/>
            </p:cNvSpPr>
            <p:nvPr/>
          </p:nvSpPr>
          <p:spPr bwMode="auto">
            <a:xfrm>
              <a:off x="467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1" name="Freeform 399"/>
            <p:cNvSpPr>
              <a:spLocks/>
            </p:cNvSpPr>
            <p:nvPr/>
          </p:nvSpPr>
          <p:spPr bwMode="auto">
            <a:xfrm>
              <a:off x="468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2" name="Freeform 400"/>
            <p:cNvSpPr>
              <a:spLocks/>
            </p:cNvSpPr>
            <p:nvPr/>
          </p:nvSpPr>
          <p:spPr bwMode="auto">
            <a:xfrm>
              <a:off x="469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3" name="Freeform 401"/>
            <p:cNvSpPr>
              <a:spLocks/>
            </p:cNvSpPr>
            <p:nvPr/>
          </p:nvSpPr>
          <p:spPr bwMode="auto">
            <a:xfrm>
              <a:off x="47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4" name="Freeform 402"/>
            <p:cNvSpPr>
              <a:spLocks/>
            </p:cNvSpPr>
            <p:nvPr/>
          </p:nvSpPr>
          <p:spPr bwMode="auto">
            <a:xfrm>
              <a:off x="472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5" name="Freeform 403"/>
            <p:cNvSpPr>
              <a:spLocks/>
            </p:cNvSpPr>
            <p:nvPr/>
          </p:nvSpPr>
          <p:spPr bwMode="auto">
            <a:xfrm>
              <a:off x="473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6" name="Freeform 404"/>
            <p:cNvSpPr>
              <a:spLocks/>
            </p:cNvSpPr>
            <p:nvPr/>
          </p:nvSpPr>
          <p:spPr bwMode="auto">
            <a:xfrm>
              <a:off x="474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7" name="Freeform 405"/>
            <p:cNvSpPr>
              <a:spLocks/>
            </p:cNvSpPr>
            <p:nvPr/>
          </p:nvSpPr>
          <p:spPr bwMode="auto">
            <a:xfrm>
              <a:off x="475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8" name="Freeform 406"/>
            <p:cNvSpPr>
              <a:spLocks/>
            </p:cNvSpPr>
            <p:nvPr/>
          </p:nvSpPr>
          <p:spPr bwMode="auto">
            <a:xfrm>
              <a:off x="4766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9" name="Freeform 407"/>
            <p:cNvSpPr>
              <a:spLocks/>
            </p:cNvSpPr>
            <p:nvPr/>
          </p:nvSpPr>
          <p:spPr bwMode="auto">
            <a:xfrm>
              <a:off x="4777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0" name="Freeform 408"/>
            <p:cNvSpPr>
              <a:spLocks/>
            </p:cNvSpPr>
            <p:nvPr/>
          </p:nvSpPr>
          <p:spPr bwMode="auto">
            <a:xfrm>
              <a:off x="4789" y="3764"/>
              <a:ext cx="1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3" y="0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1" name="Freeform 409"/>
            <p:cNvSpPr>
              <a:spLocks/>
            </p:cNvSpPr>
            <p:nvPr/>
          </p:nvSpPr>
          <p:spPr bwMode="auto">
            <a:xfrm>
              <a:off x="4802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2" name="Freeform 410"/>
            <p:cNvSpPr>
              <a:spLocks/>
            </p:cNvSpPr>
            <p:nvPr/>
          </p:nvSpPr>
          <p:spPr bwMode="auto">
            <a:xfrm>
              <a:off x="481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3" name="Freeform 411"/>
            <p:cNvSpPr>
              <a:spLocks/>
            </p:cNvSpPr>
            <p:nvPr/>
          </p:nvSpPr>
          <p:spPr bwMode="auto">
            <a:xfrm>
              <a:off x="4825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4" name="Freeform 412"/>
            <p:cNvSpPr>
              <a:spLocks/>
            </p:cNvSpPr>
            <p:nvPr/>
          </p:nvSpPr>
          <p:spPr bwMode="auto">
            <a:xfrm>
              <a:off x="483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5" name="Freeform 413"/>
            <p:cNvSpPr>
              <a:spLocks/>
            </p:cNvSpPr>
            <p:nvPr/>
          </p:nvSpPr>
          <p:spPr bwMode="auto">
            <a:xfrm>
              <a:off x="4848" y="3764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6" name="Freeform 414"/>
            <p:cNvSpPr>
              <a:spLocks/>
            </p:cNvSpPr>
            <p:nvPr/>
          </p:nvSpPr>
          <p:spPr bwMode="auto">
            <a:xfrm>
              <a:off x="4859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7" name="Freeform 415"/>
            <p:cNvSpPr>
              <a:spLocks/>
            </p:cNvSpPr>
            <p:nvPr/>
          </p:nvSpPr>
          <p:spPr bwMode="auto">
            <a:xfrm>
              <a:off x="487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8" name="Freeform 416"/>
            <p:cNvSpPr>
              <a:spLocks/>
            </p:cNvSpPr>
            <p:nvPr/>
          </p:nvSpPr>
          <p:spPr bwMode="auto">
            <a:xfrm>
              <a:off x="4883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9" name="Freeform 417"/>
            <p:cNvSpPr>
              <a:spLocks/>
            </p:cNvSpPr>
            <p:nvPr/>
          </p:nvSpPr>
          <p:spPr bwMode="auto">
            <a:xfrm>
              <a:off x="489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0" name="Freeform 418"/>
            <p:cNvSpPr>
              <a:spLocks/>
            </p:cNvSpPr>
            <p:nvPr/>
          </p:nvSpPr>
          <p:spPr bwMode="auto">
            <a:xfrm>
              <a:off x="4906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1" name="Freeform 419"/>
            <p:cNvSpPr>
              <a:spLocks/>
            </p:cNvSpPr>
            <p:nvPr/>
          </p:nvSpPr>
          <p:spPr bwMode="auto">
            <a:xfrm>
              <a:off x="4919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2" name="Freeform 420"/>
            <p:cNvSpPr>
              <a:spLocks/>
            </p:cNvSpPr>
            <p:nvPr/>
          </p:nvSpPr>
          <p:spPr bwMode="auto">
            <a:xfrm>
              <a:off x="493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3" name="Freeform 421"/>
            <p:cNvSpPr>
              <a:spLocks/>
            </p:cNvSpPr>
            <p:nvPr/>
          </p:nvSpPr>
          <p:spPr bwMode="auto">
            <a:xfrm>
              <a:off x="4942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4" name="Freeform 422"/>
            <p:cNvSpPr>
              <a:spLocks/>
            </p:cNvSpPr>
            <p:nvPr/>
          </p:nvSpPr>
          <p:spPr bwMode="auto">
            <a:xfrm>
              <a:off x="495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5" name="Freeform 423"/>
            <p:cNvSpPr>
              <a:spLocks/>
            </p:cNvSpPr>
            <p:nvPr/>
          </p:nvSpPr>
          <p:spPr bwMode="auto">
            <a:xfrm>
              <a:off x="4965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497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7" name="Freeform 426"/>
            <p:cNvSpPr>
              <a:spLocks/>
            </p:cNvSpPr>
            <p:nvPr/>
          </p:nvSpPr>
          <p:spPr bwMode="auto">
            <a:xfrm>
              <a:off x="4988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8" name="Freeform 427"/>
            <p:cNvSpPr>
              <a:spLocks/>
            </p:cNvSpPr>
            <p:nvPr/>
          </p:nvSpPr>
          <p:spPr bwMode="auto">
            <a:xfrm>
              <a:off x="499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9" name="Freeform 428"/>
            <p:cNvSpPr>
              <a:spLocks/>
            </p:cNvSpPr>
            <p:nvPr/>
          </p:nvSpPr>
          <p:spPr bwMode="auto">
            <a:xfrm>
              <a:off x="5011" y="3768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</p:grpSp>
      <p:sp>
        <p:nvSpPr>
          <p:cNvPr id="431" name="Oval 431"/>
          <p:cNvSpPr>
            <a:spLocks noChangeArrowheads="1"/>
          </p:cNvSpPr>
          <p:nvPr/>
        </p:nvSpPr>
        <p:spPr bwMode="auto">
          <a:xfrm>
            <a:off x="8144307" y="3850919"/>
            <a:ext cx="428204" cy="324063"/>
          </a:xfrm>
          <a:prstGeom prst="ellipse">
            <a:avLst/>
          </a:prstGeom>
          <a:noFill/>
          <a:ln w="3175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 sz="900"/>
          </a:p>
        </p:txBody>
      </p:sp>
      <p:sp>
        <p:nvSpPr>
          <p:cNvPr id="433" name="TextovéPole 432"/>
          <p:cNvSpPr txBox="1"/>
          <p:nvPr/>
        </p:nvSpPr>
        <p:spPr>
          <a:xfrm>
            <a:off x="6079605" y="5949281"/>
            <a:ext cx="2738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2.5× higher intensity</a:t>
            </a:r>
          </a:p>
        </p:txBody>
      </p:sp>
      <p:sp>
        <p:nvSpPr>
          <p:cNvPr id="434" name="Text Box 5"/>
          <p:cNvSpPr txBox="1">
            <a:spLocks noChangeArrowheads="1"/>
          </p:cNvSpPr>
          <p:nvPr/>
        </p:nvSpPr>
        <p:spPr bwMode="auto">
          <a:xfrm>
            <a:off x="6367637" y="3998765"/>
            <a:ext cx="8866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008000"/>
                </a:solidFill>
              </a:rPr>
              <a:t>Optimized gradient</a:t>
            </a:r>
          </a:p>
        </p:txBody>
      </p:sp>
      <p:sp>
        <p:nvSpPr>
          <p:cNvPr id="435" name="Text Box 6"/>
          <p:cNvSpPr txBox="1">
            <a:spLocks noChangeArrowheads="1"/>
          </p:cNvSpPr>
          <p:nvPr/>
        </p:nvSpPr>
        <p:spPr bwMode="auto">
          <a:xfrm>
            <a:off x="6383908" y="1601977"/>
            <a:ext cx="93736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</a:rPr>
              <a:t>Linear gradient</a:t>
            </a:r>
          </a:p>
        </p:txBody>
      </p:sp>
    </p:spTree>
    <p:extLst>
      <p:ext uri="{BB962C8B-B14F-4D97-AF65-F5344CB8AC3E}">
        <p14:creationId xmlns:p14="http://schemas.microsoft.com/office/powerpoint/2010/main" val="2976771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LC-MS method development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700" y="1196752"/>
            <a:ext cx="8229600" cy="1944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2000"/>
              <a:t>Possible solution is dillution of extract by water and increasing of the injection volume.</a:t>
            </a:r>
          </a:p>
          <a:p>
            <a:r>
              <a:rPr lang="en-GB" sz="2000"/>
              <a:t>The concentration of organic in the sample have to be lower than in inital mobile phase.</a:t>
            </a:r>
          </a:p>
          <a:p>
            <a:r>
              <a:rPr lang="en-GB" sz="2000">
                <a:solidFill>
                  <a:srgbClr val="FF0000"/>
                </a:solidFill>
              </a:rPr>
              <a:t>Risk of matrix precipitation or analyte hydrolysis in water.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183060" y="3302014"/>
          <a:ext cx="7920880" cy="286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7" name="Graf" r:id="rId3" imgW="11791974" imgH="4010001" progId="">
                  <p:embed/>
                </p:oleObj>
              </mc:Choice>
              <mc:Fallback>
                <p:oleObj name="Graf" r:id="rId3" imgW="11791974" imgH="40100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060" y="3302014"/>
                        <a:ext cx="7920880" cy="2863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080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cs-CZ" dirty="0">
                <a:solidFill>
                  <a:srgbClr val="000099"/>
                </a:solidFill>
                <a:latin typeface="Humanst521 CE" pitchFamily="34" charset="0"/>
              </a:rPr>
              <a:t>P</a:t>
            </a:r>
            <a:r>
              <a:rPr lang="cs-CZ" altLang="cs-CZ" dirty="0" err="1">
                <a:solidFill>
                  <a:srgbClr val="000099"/>
                </a:solidFill>
                <a:latin typeface="Humanst521 CE" pitchFamily="34" charset="0"/>
              </a:rPr>
              <a:t>řítomnost</a:t>
            </a: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 „cizích“ </a:t>
            </a:r>
            <a:r>
              <a:rPr lang="cs-CZ" altLang="cs-CZ" dirty="0" err="1">
                <a:solidFill>
                  <a:srgbClr val="000099"/>
                </a:solidFill>
                <a:latin typeface="Humanst521 CE" pitchFamily="34" charset="0"/>
              </a:rPr>
              <a:t>píků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426325" y="5503863"/>
            <a:ext cx="2681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18(10) 514-519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pic>
        <p:nvPicPr>
          <p:cNvPr id="100357" name="Picture 5" descr="i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" t="31496" r="4329" b="3705"/>
          <a:stretch>
            <a:fillRect/>
          </a:stretch>
        </p:blipFill>
        <p:spPr bwMode="auto">
          <a:xfrm>
            <a:off x="1271588" y="1830388"/>
            <a:ext cx="4975225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58" name="Group 10"/>
          <p:cNvGrpSpPr>
            <a:grpSpLocks/>
          </p:cNvGrpSpPr>
          <p:nvPr/>
        </p:nvGrpSpPr>
        <p:grpSpPr bwMode="auto">
          <a:xfrm>
            <a:off x="1212850" y="2055813"/>
            <a:ext cx="3817938" cy="3279775"/>
            <a:chOff x="1390" y="1445"/>
            <a:chExt cx="2405" cy="2066"/>
          </a:xfrm>
        </p:grpSpPr>
        <p:sp>
          <p:nvSpPr>
            <p:cNvPr id="100365" name="Rectangle 6"/>
            <p:cNvSpPr>
              <a:spLocks noChangeArrowheads="1"/>
            </p:cNvSpPr>
            <p:nvPr/>
          </p:nvSpPr>
          <p:spPr bwMode="auto">
            <a:xfrm>
              <a:off x="2030" y="2075"/>
              <a:ext cx="283" cy="14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6" name="Rectangle 7"/>
            <p:cNvSpPr>
              <a:spLocks noChangeArrowheads="1"/>
            </p:cNvSpPr>
            <p:nvPr/>
          </p:nvSpPr>
          <p:spPr bwMode="auto">
            <a:xfrm>
              <a:off x="3512" y="2750"/>
              <a:ext cx="283" cy="7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7" name="Rectangle 8"/>
            <p:cNvSpPr>
              <a:spLocks noChangeArrowheads="1"/>
            </p:cNvSpPr>
            <p:nvPr/>
          </p:nvSpPr>
          <p:spPr bwMode="auto">
            <a:xfrm>
              <a:off x="1390" y="1445"/>
              <a:ext cx="33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8" name="Rectangle 9"/>
            <p:cNvSpPr>
              <a:spLocks noChangeArrowheads="1"/>
            </p:cNvSpPr>
            <p:nvPr/>
          </p:nvSpPr>
          <p:spPr bwMode="auto">
            <a:xfrm>
              <a:off x="1422" y="2501"/>
              <a:ext cx="33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0359" name="Text Box 11"/>
          <p:cNvSpPr txBox="1">
            <a:spLocks noChangeArrowheads="1"/>
          </p:cNvSpPr>
          <p:nvPr/>
        </p:nvSpPr>
        <p:spPr bwMode="auto">
          <a:xfrm>
            <a:off x="2163763" y="2449513"/>
            <a:ext cx="566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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0" name="Text Box 12"/>
          <p:cNvSpPr txBox="1">
            <a:spLocks noChangeArrowheads="1"/>
          </p:cNvSpPr>
          <p:nvPr/>
        </p:nvSpPr>
        <p:spPr bwMode="auto">
          <a:xfrm>
            <a:off x="4494213" y="3416300"/>
            <a:ext cx="595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0361" name="Picture 13" descr="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" t="20773" r="5060" b="2681"/>
          <a:stretch>
            <a:fillRect/>
          </a:stretch>
        </p:blipFill>
        <p:spPr bwMode="auto">
          <a:xfrm>
            <a:off x="7688263" y="1603375"/>
            <a:ext cx="2012950" cy="3236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Text Box 14"/>
          <p:cNvSpPr txBox="1">
            <a:spLocks noChangeArrowheads="1"/>
          </p:cNvSpPr>
          <p:nvPr/>
        </p:nvSpPr>
        <p:spPr bwMode="auto">
          <a:xfrm>
            <a:off x="8147050" y="3557588"/>
            <a:ext cx="566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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1028700" y="1196752"/>
            <a:ext cx="8229600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/>
              <a:t>Gradient optimization</a:t>
            </a:r>
          </a:p>
          <a:p>
            <a:r>
              <a:rPr lang="en-GB" sz="2000" dirty="0"/>
              <a:t>Chromatographic profile of the matrix (UHPLC-Time-of-flight MS detector, </a:t>
            </a:r>
            <a:r>
              <a:rPr lang="en-GB" sz="2000" i="1" dirty="0"/>
              <a:t>m/z</a:t>
            </a:r>
            <a:r>
              <a:rPr lang="en-GB" sz="2000" dirty="0"/>
              <a:t> 50-1000)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LC-MS </a:t>
            </a:r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development</a:t>
            </a:r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1039044" y="2559904"/>
            <a:ext cx="7995370" cy="2669297"/>
            <a:chOff x="467544" y="3856047"/>
            <a:chExt cx="7995370" cy="2669297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67544" y="3856047"/>
              <a:ext cx="7995370" cy="2669297"/>
              <a:chOff x="156" y="1975"/>
              <a:chExt cx="6214" cy="2135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56" y="1975"/>
                <a:ext cx="6214" cy="2135"/>
                <a:chOff x="156" y="1975"/>
                <a:chExt cx="6214" cy="2135"/>
              </a:xfrm>
            </p:grpSpPr>
            <p:pic>
              <p:nvPicPr>
                <p:cNvPr id="7" name="Picture 6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28" y="2054"/>
                  <a:ext cx="6142" cy="205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" name="Rectangle 7"/>
                <p:cNvSpPr>
                  <a:spLocks noChangeArrowheads="1"/>
                </p:cNvSpPr>
                <p:nvPr/>
              </p:nvSpPr>
              <p:spPr bwMode="auto">
                <a:xfrm>
                  <a:off x="156" y="1975"/>
                  <a:ext cx="144" cy="369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5463" y="2149"/>
                <a:ext cx="144" cy="36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</p:grpSp>
        <p:sp>
          <p:nvSpPr>
            <p:cNvPr id="14" name="Obdélník 13"/>
            <p:cNvSpPr/>
            <p:nvPr/>
          </p:nvSpPr>
          <p:spPr>
            <a:xfrm>
              <a:off x="1187625" y="4422568"/>
              <a:ext cx="576063" cy="1893579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4356341" y="4425098"/>
              <a:ext cx="2969216" cy="189357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ousměrná vodorovná šipka 20"/>
            <p:cNvSpPr/>
            <p:nvPr/>
          </p:nvSpPr>
          <p:spPr>
            <a:xfrm>
              <a:off x="1619250" y="4428486"/>
              <a:ext cx="3600450" cy="504056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Analytes </a:t>
              </a:r>
              <a:r>
                <a:rPr lang="cs-CZ" dirty="0" err="1"/>
                <a:t>elution</a:t>
              </a:r>
              <a:endParaRPr lang="cs-CZ" dirty="0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4839058" y="5652489"/>
            <a:ext cx="4321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Non-</a:t>
            </a:r>
            <a:r>
              <a:rPr lang="cs-CZ" sz="1400" dirty="0" err="1"/>
              <a:t>polar</a:t>
            </a:r>
            <a:r>
              <a:rPr lang="cs-CZ" sz="1400" dirty="0"/>
              <a:t> co-</a:t>
            </a:r>
            <a:r>
              <a:rPr lang="cs-CZ" sz="1400" dirty="0" err="1"/>
              <a:t>extracts</a:t>
            </a:r>
            <a:r>
              <a:rPr lang="cs-CZ" sz="1400" dirty="0"/>
              <a:t>, </a:t>
            </a:r>
            <a:r>
              <a:rPr lang="cs-CZ" sz="1400" dirty="0" err="1"/>
              <a:t>elution</a:t>
            </a:r>
            <a:r>
              <a:rPr lang="cs-CZ" sz="1400" dirty="0"/>
              <a:t> in 100% </a:t>
            </a:r>
            <a:r>
              <a:rPr lang="cs-CZ" sz="1400" dirty="0" err="1"/>
              <a:t>organic</a:t>
            </a:r>
            <a:r>
              <a:rPr lang="cs-CZ" sz="1400" dirty="0"/>
              <a:t>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410203" y="5604987"/>
            <a:ext cx="2583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Small</a:t>
            </a:r>
            <a:r>
              <a:rPr lang="cs-CZ" sz="1400" dirty="0"/>
              <a:t> </a:t>
            </a:r>
            <a:r>
              <a:rPr lang="cs-CZ" sz="1400" dirty="0" err="1"/>
              <a:t>amount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polar</a:t>
            </a:r>
            <a:r>
              <a:rPr lang="cs-CZ" sz="1400" dirty="0"/>
              <a:t> co-</a:t>
            </a:r>
            <a:r>
              <a:rPr lang="cs-CZ" sz="1400" dirty="0" err="1"/>
              <a:t>extracts</a:t>
            </a:r>
            <a:r>
              <a:rPr lang="cs-CZ" sz="1400" dirty="0"/>
              <a:t> </a:t>
            </a:r>
            <a:r>
              <a:rPr lang="cs-CZ" sz="1400" dirty="0" err="1"/>
              <a:t>near</a:t>
            </a:r>
            <a:r>
              <a:rPr lang="cs-CZ" sz="1400" dirty="0"/>
              <a:t> to </a:t>
            </a:r>
            <a:r>
              <a:rPr lang="cs-CZ" sz="1400" dirty="0" err="1"/>
              <a:t>void</a:t>
            </a:r>
            <a:r>
              <a:rPr lang="cs-CZ" sz="1400" dirty="0"/>
              <a:t> volume.</a:t>
            </a:r>
          </a:p>
        </p:txBody>
      </p:sp>
    </p:spTree>
    <p:extLst>
      <p:ext uri="{BB962C8B-B14F-4D97-AF65-F5344CB8AC3E}">
        <p14:creationId xmlns:p14="http://schemas.microsoft.com/office/powerpoint/2010/main" val="3252902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70659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0"/>
            <a:ext cx="30622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55638" y="2187575"/>
            <a:ext cx="1028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 rot="10800000" flipV="1">
            <a:off x="3565525" y="2319338"/>
            <a:ext cx="3097213" cy="376237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Integrace 1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810375" y="2324100"/>
            <a:ext cx="3148013" cy="376238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Integrace 2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41300" y="2319338"/>
            <a:ext cx="2570163" cy="376237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Standard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957638" y="5170488"/>
            <a:ext cx="4903787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latin typeface="Humanst521 CE" pitchFamily="34" charset="0"/>
              </a:rPr>
              <a:t>Diference mezi výsledky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latin typeface="Humanst521 CE" pitchFamily="34" charset="0"/>
              </a:rPr>
              <a:t> –42 % (koncentrační hladina ppb)</a:t>
            </a: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4826000" y="4348163"/>
            <a:ext cx="1214438" cy="647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7573963" y="4289425"/>
            <a:ext cx="487362" cy="8651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138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92400"/>
            <a:ext cx="3095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2705100"/>
            <a:ext cx="3149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9" name="Line 13"/>
          <p:cNvSpPr>
            <a:spLocks noChangeShapeType="1"/>
          </p:cNvSpPr>
          <p:nvPr/>
        </p:nvSpPr>
        <p:spPr bwMode="auto">
          <a:xfrm flipH="1" flipV="1">
            <a:off x="5194300" y="4449763"/>
            <a:ext cx="1228725" cy="674687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V="1">
            <a:off x="6423025" y="4305300"/>
            <a:ext cx="1947863" cy="835025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1391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2400"/>
            <a:ext cx="25717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2" name="Text Box 18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None/>
            </a:pPr>
            <a:r>
              <a:rPr lang="cs-CZ" altLang="cs-CZ" sz="3600" dirty="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101393" name="Text Box 19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cs-CZ" altLang="cs-CZ" dirty="0">
                <a:solidFill>
                  <a:srgbClr val="000099"/>
                </a:solidFill>
                <a:latin typeface="Humanst521 CE" pitchFamily="34" charset="0"/>
              </a:rPr>
              <a:t>Integrace</a:t>
            </a:r>
            <a:endParaRPr lang="cs-CZ" altLang="cs-CZ" b="0" dirty="0">
              <a:latin typeface="Humanst521 CE" pitchFamily="34" charset="0"/>
            </a:endParaRPr>
          </a:p>
        </p:txBody>
      </p:sp>
      <p:sp>
        <p:nvSpPr>
          <p:cNvPr id="101394" name="Text Box 21"/>
          <p:cNvSpPr txBox="1">
            <a:spLocks noChangeArrowheads="1"/>
          </p:cNvSpPr>
          <p:nvPr/>
        </p:nvSpPr>
        <p:spPr bwMode="auto">
          <a:xfrm>
            <a:off x="6096000" y="6184900"/>
            <a:ext cx="4187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M. Jánská, VŠCHT Praha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862841"/>
              </p:ext>
            </p:extLst>
          </p:nvPr>
        </p:nvGraphicFramePr>
        <p:xfrm>
          <a:off x="962458" y="456406"/>
          <a:ext cx="8188325" cy="594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r:id="rId4" imgW="4489807" imgH="3667874" progId="OrgPlusWOPX.4">
                  <p:embed/>
                </p:oleObj>
              </mc:Choice>
              <mc:Fallback>
                <p:oleObj r:id="rId4" imgW="4489807" imgH="3667874" progId="OrgPlusWOPX.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458" y="456406"/>
                        <a:ext cx="8188325" cy="594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495800" y="4652963"/>
            <a:ext cx="24288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19009" y="64893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err="1">
                <a:latin typeface="Arial" panose="020B0604020202020204" pitchFamily="34" charset="0"/>
              </a:rPr>
              <a:t>baseline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21541" y="447675"/>
            <a:ext cx="9070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392" bIns="25392" anchor="ctr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600" dirty="0">
                <a:latin typeface="Arial" panose="020B0604020202020204" pitchFamily="34" charset="0"/>
              </a:rPr>
              <a:t> Šum na základní linii (drift)</a:t>
            </a:r>
            <a:endParaRPr lang="cs-CZ" altLang="cs-CZ" sz="180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 dirty="0">
              <a:latin typeface="Verdana" panose="020B0604030504040204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323975"/>
            <a:ext cx="98425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63588" y="417079"/>
            <a:ext cx="92741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 b="0" dirty="0">
                <a:latin typeface="Arial" panose="020B0604020202020204" pitchFamily="34" charset="0"/>
              </a:rPr>
              <a:t>Šum na základní linii                  Příčiny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 dirty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5447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77223"/>
              </p:ext>
            </p:extLst>
          </p:nvPr>
        </p:nvGraphicFramePr>
        <p:xfrm>
          <a:off x="630382" y="1148916"/>
          <a:ext cx="9234488" cy="5709084"/>
        </p:xfrm>
        <a:graphic>
          <a:graphicData uri="http://schemas.openxmlformats.org/drawingml/2006/table">
            <a:tbl>
              <a:tblPr/>
              <a:tblGrid>
                <a:gridCol w="923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86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při chromatografii iontových párů).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systému (dávkování vzorku, cela detektoru, spoje kapilár).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kontaminována, popřípadě je špatně odvzdušněna.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Kontaminovaný in-line filtr mobilní fáze nebo zásobník mobilní fáze.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obsahuje stabilizátor.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cela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Nekorektní nastavení vlnové délky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změny v systému (na chromatografické koloně)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9938" y="481993"/>
            <a:ext cx="6750566" cy="88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25392" bIns="25392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600" dirty="0">
                <a:latin typeface="Arial" panose="020B0604020202020204" pitchFamily="34" charset="0"/>
                <a:cs typeface="Times New Roman" panose="02020603050405020304" pitchFamily="18" charset="0"/>
              </a:rPr>
              <a:t>Cyklický průběh základní linie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 dirty="0">
              <a:latin typeface="Arial" panose="020B0604020202020204" pitchFamily="34" charset="0"/>
            </a:endParaRP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2389188" y="1360488"/>
            <a:ext cx="7048500" cy="3170237"/>
            <a:chOff x="2241" y="2804"/>
            <a:chExt cx="8181" cy="5079"/>
          </a:xfrm>
        </p:grpSpPr>
        <p:pic>
          <p:nvPicPr>
            <p:cNvPr id="4712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1" y="2804"/>
              <a:ext cx="8181" cy="5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21" name="Group 5"/>
            <p:cNvGrpSpPr>
              <a:grpSpLocks/>
            </p:cNvGrpSpPr>
            <p:nvPr/>
          </p:nvGrpSpPr>
          <p:grpSpPr bwMode="auto">
            <a:xfrm>
              <a:off x="2421" y="7384"/>
              <a:ext cx="7776" cy="432"/>
              <a:chOff x="2160" y="7529"/>
              <a:chExt cx="7776" cy="432"/>
            </a:xfrm>
          </p:grpSpPr>
          <p:sp>
            <p:nvSpPr>
              <p:cNvPr id="47122" name="Text Box 6"/>
              <p:cNvSpPr txBox="1">
                <a:spLocks noChangeArrowheads="1"/>
              </p:cNvSpPr>
              <p:nvPr/>
            </p:nvSpPr>
            <p:spPr bwMode="auto">
              <a:xfrm>
                <a:off x="2160" y="7529"/>
                <a:ext cx="3600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1200">
                    <a:latin typeface="Arial" panose="020B0604020202020204" pitchFamily="34" charset="0"/>
                    <a:cs typeface="Times New Roman" panose="02020603050405020304" pitchFamily="18" charset="0"/>
                  </a:rPr>
                  <a:t>Normální průběh základní linie</a:t>
                </a:r>
                <a:endParaRPr lang="cs-CZ" altLang="cs-CZ" sz="1200" b="0">
                  <a:latin typeface="Arial" panose="020B0604020202020204" pitchFamily="34" charset="0"/>
                </a:endParaRPr>
              </a:p>
            </p:txBody>
          </p:sp>
          <p:sp>
            <p:nvSpPr>
              <p:cNvPr id="47123" name="Text Box 7"/>
              <p:cNvSpPr txBox="1">
                <a:spLocks noChangeArrowheads="1"/>
              </p:cNvSpPr>
              <p:nvPr/>
            </p:nvSpPr>
            <p:spPr bwMode="auto">
              <a:xfrm>
                <a:off x="6336" y="7529"/>
                <a:ext cx="3600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1200">
                    <a:latin typeface="Arial" panose="020B0604020202020204" pitchFamily="34" charset="0"/>
                    <a:cs typeface="Arial" panose="020B0604020202020204" pitchFamily="34" charset="0"/>
                  </a:rPr>
                  <a:t>Cyklický průběh základní linie</a:t>
                </a:r>
                <a:endParaRPr lang="cs-CZ" altLang="cs-CZ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cs-CZ" altLang="cs-CZ" sz="1200" b="0">
                  <a:latin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46824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848769"/>
              </p:ext>
            </p:extLst>
          </p:nvPr>
        </p:nvGraphicFramePr>
        <p:xfrm>
          <a:off x="769938" y="4498975"/>
          <a:ext cx="9072562" cy="2097091"/>
        </p:xfrm>
        <a:graphic>
          <a:graphicData uri="http://schemas.openxmlformats.org/drawingml/2006/table">
            <a:tbl>
              <a:tblPr/>
              <a:tblGrid>
                <a:gridCol w="907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 (krátké vlny).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není dokonale promíchaná (gradient).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chromato­grafické koloně (dlouhé vlny).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recyklována a vrácena zpět z detektoru na chromatografickou kolonu (dlouhé vlny). </a:t>
                      </a:r>
                      <a:r>
                        <a:rPr kumimoji="0" lang="cs-CZ" sz="1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NEDĚLAT!!!!</a:t>
                      </a:r>
                      <a:endParaRPr kumimoji="0" lang="cs-CZ" sz="1800" b="0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-816552" y="438150"/>
            <a:ext cx="9074150" cy="54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392" bIns="25392" anchor="ctr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200" dirty="0">
                <a:latin typeface="Arial" panose="020B0604020202020204" pitchFamily="34" charset="0"/>
              </a:rPr>
              <a:t>Necyklický průběh základní linie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881063" y="2703513"/>
            <a:ext cx="8586787" cy="3716337"/>
            <a:chOff x="2252" y="5756"/>
            <a:chExt cx="7369" cy="3788"/>
          </a:xfrm>
        </p:grpSpPr>
        <p:pic>
          <p:nvPicPr>
            <p:cNvPr id="4916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" y="5756"/>
              <a:ext cx="7353" cy="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7" name="Text Box 5"/>
            <p:cNvSpPr txBox="1">
              <a:spLocks noChangeArrowheads="1"/>
            </p:cNvSpPr>
            <p:nvPr/>
          </p:nvSpPr>
          <p:spPr bwMode="auto">
            <a:xfrm>
              <a:off x="2252" y="9184"/>
              <a:ext cx="3404" cy="3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49168" name="Text Box 6"/>
            <p:cNvSpPr txBox="1">
              <a:spLocks noChangeArrowheads="1"/>
            </p:cNvSpPr>
            <p:nvPr/>
          </p:nvSpPr>
          <p:spPr bwMode="auto">
            <a:xfrm>
              <a:off x="6021" y="9184"/>
              <a:ext cx="36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Vzduchová bublinka v cele detektoru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48882" name="Group 18"/>
          <p:cNvGraphicFramePr>
            <a:graphicFrameLocks noGrp="1"/>
          </p:cNvGraphicFramePr>
          <p:nvPr/>
        </p:nvGraphicFramePr>
        <p:xfrm>
          <a:off x="750888" y="1349375"/>
          <a:ext cx="7699375" cy="1309688"/>
        </p:xfrm>
        <a:graphic>
          <a:graphicData uri="http://schemas.openxmlformats.org/drawingml/2006/table">
            <a:tbl>
              <a:tblPr/>
              <a:tblGrid>
                <a:gridCol w="769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Vzduchová bublinka v cele detektoru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cele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Nastavení vysoké citlivosti detektoru.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01613" y="4581525"/>
            <a:ext cx="2713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Necyklický průběh základní linie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-203200" y="0"/>
            <a:ext cx="7694613" cy="3500438"/>
            <a:chOff x="2160" y="1915"/>
            <a:chExt cx="7776" cy="4755"/>
          </a:xfrm>
        </p:grpSpPr>
        <p:pic>
          <p:nvPicPr>
            <p:cNvPr id="5121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915"/>
              <a:ext cx="7632" cy="4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2160" y="6238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51212" name="Text Box 6"/>
            <p:cNvSpPr txBox="1">
              <a:spLocks noChangeArrowheads="1"/>
            </p:cNvSpPr>
            <p:nvPr/>
          </p:nvSpPr>
          <p:spPr bwMode="auto">
            <a:xfrm>
              <a:off x="6336" y="6238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Vysoká citlivost detektoru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</p:grp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3441700" y="3573463"/>
            <a:ext cx="6845300" cy="3284537"/>
            <a:chOff x="2160" y="8141"/>
            <a:chExt cx="7776" cy="4608"/>
          </a:xfrm>
        </p:grpSpPr>
        <p:pic>
          <p:nvPicPr>
            <p:cNvPr id="51207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8141"/>
              <a:ext cx="7488" cy="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08" name="Text Box 9"/>
            <p:cNvSpPr txBox="1">
              <a:spLocks noChangeArrowheads="1"/>
            </p:cNvSpPr>
            <p:nvPr/>
          </p:nvSpPr>
          <p:spPr bwMode="auto">
            <a:xfrm>
              <a:off x="2160" y="12317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51209" name="Text Box 10"/>
            <p:cNvSpPr txBox="1">
              <a:spLocks noChangeArrowheads="1"/>
            </p:cNvSpPr>
            <p:nvPr/>
          </p:nvSpPr>
          <p:spPr bwMode="auto">
            <a:xfrm>
              <a:off x="6336" y="12317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400">
                  <a:latin typeface="Arial" panose="020B0604020202020204" pitchFamily="34" charset="0"/>
                </a:rPr>
                <a:t>Netěsnost v cele detektoru</a:t>
              </a:r>
              <a:endParaRPr lang="cs-CZ" altLang="cs-CZ" sz="14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10593</TotalTime>
  <Words>1921</Words>
  <Application>Microsoft Office PowerPoint</Application>
  <PresentationFormat>Diapozitivy</PresentationFormat>
  <Paragraphs>352</Paragraphs>
  <Slides>38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Courier New</vt:lpstr>
      <vt:lpstr>Humanst521 CE</vt:lpstr>
      <vt:lpstr>Humanst521 Cn CE</vt:lpstr>
      <vt:lpstr>Symbol</vt:lpstr>
      <vt:lpstr>Times New Roman</vt:lpstr>
      <vt:lpstr>Verdana</vt:lpstr>
      <vt:lpstr>Wingdings</vt:lpstr>
      <vt:lpstr>Motiv Office</vt:lpstr>
      <vt:lpstr>1_Motiv Office</vt:lpstr>
      <vt:lpstr>OrgPlusWOPX.4</vt:lpstr>
      <vt:lpstr>Graf</vt:lpstr>
      <vt:lpstr>Prezentace aplikace PowerPoint</vt:lpstr>
      <vt:lpstr>Problémy v kapalinové chromatografii</vt:lpstr>
      <vt:lpstr>Problémy v HPLC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Kolísavý retenční čas (změna retenčního času nástřik od nástřiku)</vt:lpstr>
      <vt:lpstr>Zvyšující nebo snižující se retenční čas</vt:lpstr>
      <vt:lpstr>Změna retenčního času o novou hodnotu (konstantu) </vt:lpstr>
      <vt:lpstr>Prezentace aplikace PowerPoint</vt:lpstr>
      <vt:lpstr>Dvojitý pík (Double peak)</vt:lpstr>
      <vt:lpstr>Prezentace aplikace PowerPoint</vt:lpstr>
      <vt:lpstr>Frontující pík (fronting peak)</vt:lpstr>
      <vt:lpstr>Chvostující  pík (tailing peak)</vt:lpstr>
      <vt:lpstr>Prezentace aplikace PowerPoint</vt:lpstr>
      <vt:lpstr>Negativní  pík(y) (jeden nebo více)</vt:lpstr>
      <vt:lpstr>Prezentace aplikace PowerPoint</vt:lpstr>
      <vt:lpstr>Uřezaný pík (top-flat peak)</vt:lpstr>
      <vt:lpstr>Více píků v chromatogramu než očekáváme</vt:lpstr>
      <vt:lpstr>Méně píků v chromatogramu než očekáváme, žádné píky nebo menší píky než očekáváme</vt:lpstr>
      <vt:lpstr>Použití pufrů</vt:lpstr>
      <vt:lpstr>Shrnutí</vt:lpstr>
      <vt:lpstr>Shrnutí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LC-MS method development</vt:lpstr>
      <vt:lpstr>LC-MS method development</vt:lpstr>
      <vt:lpstr>LC-MS method development</vt:lpstr>
      <vt:lpstr>Prezentace aplikace PowerPoint</vt:lpstr>
      <vt:lpstr>LC-MS method development</vt:lpstr>
      <vt:lpstr>Prezentace aplikace PowerPoint</vt:lpstr>
    </vt:vector>
  </TitlesOfParts>
  <Company>ICT Prague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Presentation: Leco Workshop 2005 (RAFA)</dc:title>
  <dc:creator>T. Cajka (tomas.cajka@vscht.cz)</dc:creator>
  <cp:lastModifiedBy>Schulzova Vera</cp:lastModifiedBy>
  <cp:revision>304</cp:revision>
  <dcterms:created xsi:type="dcterms:W3CDTF">2005-10-24T16:33:42Z</dcterms:created>
  <dcterms:modified xsi:type="dcterms:W3CDTF">2022-04-12T13:37:17Z</dcterms:modified>
</cp:coreProperties>
</file>